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3" r:id="rId5"/>
  </p:sldMasterIdLst>
  <p:notesMasterIdLst>
    <p:notesMasterId r:id="rId69"/>
  </p:notesMasterIdLst>
  <p:handoutMasterIdLst>
    <p:handoutMasterId r:id="rId70"/>
  </p:handoutMasterIdLst>
  <p:sldIdLst>
    <p:sldId id="1135" r:id="rId6"/>
    <p:sldId id="1151" r:id="rId7"/>
    <p:sldId id="1152" r:id="rId8"/>
    <p:sldId id="1216" r:id="rId9"/>
    <p:sldId id="1154" r:id="rId10"/>
    <p:sldId id="1155" r:id="rId11"/>
    <p:sldId id="1156" r:id="rId12"/>
    <p:sldId id="1157" r:id="rId13"/>
    <p:sldId id="1164" r:id="rId14"/>
    <p:sldId id="1165" r:id="rId15"/>
    <p:sldId id="1166" r:id="rId16"/>
    <p:sldId id="1167" r:id="rId17"/>
    <p:sldId id="1168" r:id="rId18"/>
    <p:sldId id="1169" r:id="rId19"/>
    <p:sldId id="1170" r:id="rId20"/>
    <p:sldId id="1171" r:id="rId21"/>
    <p:sldId id="1172" r:id="rId22"/>
    <p:sldId id="1174" r:id="rId23"/>
    <p:sldId id="1173" r:id="rId24"/>
    <p:sldId id="1217" r:id="rId25"/>
    <p:sldId id="1176" r:id="rId26"/>
    <p:sldId id="1177" r:id="rId27"/>
    <p:sldId id="1178" r:id="rId28"/>
    <p:sldId id="1222" r:id="rId29"/>
    <p:sldId id="1179" r:id="rId30"/>
    <p:sldId id="1224" r:id="rId31"/>
    <p:sldId id="1180" r:id="rId32"/>
    <p:sldId id="1225" r:id="rId33"/>
    <p:sldId id="1227" r:id="rId34"/>
    <p:sldId id="1228" r:id="rId35"/>
    <p:sldId id="1182" r:id="rId36"/>
    <p:sldId id="1183" r:id="rId37"/>
    <p:sldId id="1184" r:id="rId38"/>
    <p:sldId id="1185" r:id="rId39"/>
    <p:sldId id="1187" r:id="rId40"/>
    <p:sldId id="1188" r:id="rId41"/>
    <p:sldId id="1189" r:id="rId42"/>
    <p:sldId id="1218" r:id="rId43"/>
    <p:sldId id="1190" r:id="rId44"/>
    <p:sldId id="1196" r:id="rId45"/>
    <p:sldId id="1197" r:id="rId46"/>
    <p:sldId id="1198" r:id="rId47"/>
    <p:sldId id="1199" r:id="rId48"/>
    <p:sldId id="1220" r:id="rId49"/>
    <p:sldId id="1200" r:id="rId50"/>
    <p:sldId id="1201" r:id="rId51"/>
    <p:sldId id="1202" r:id="rId52"/>
    <p:sldId id="1203" r:id="rId53"/>
    <p:sldId id="1205" r:id="rId54"/>
    <p:sldId id="1230" r:id="rId55"/>
    <p:sldId id="1206" r:id="rId56"/>
    <p:sldId id="1207" r:id="rId57"/>
    <p:sldId id="1229" r:id="rId58"/>
    <p:sldId id="1209" r:id="rId59"/>
    <p:sldId id="1211" r:id="rId60"/>
    <p:sldId id="1212" r:id="rId61"/>
    <p:sldId id="1213" r:id="rId62"/>
    <p:sldId id="1214" r:id="rId63"/>
    <p:sldId id="1215" r:id="rId64"/>
    <p:sldId id="1219" r:id="rId65"/>
    <p:sldId id="1233" r:id="rId66"/>
    <p:sldId id="1234" r:id="rId67"/>
    <p:sldId id="1076" r:id="rId6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7F0CD0E-4CF7-4612-9313-08C56E436358}">
          <p14:sldIdLst>
            <p14:sldId id="1135"/>
            <p14:sldId id="1151"/>
            <p14:sldId id="1152"/>
          </p14:sldIdLst>
        </p14:section>
        <p14:section name="Quorum Basics" id="{5170E2C6-F218-43B0-9CE0-9A6D8F7A504F}">
          <p14:sldIdLst>
            <p14:sldId id="1216"/>
            <p14:sldId id="1154"/>
            <p14:sldId id="1155"/>
            <p14:sldId id="1156"/>
            <p14:sldId id="1157"/>
            <p14:sldId id="1164"/>
            <p14:sldId id="1165"/>
            <p14:sldId id="1166"/>
            <p14:sldId id="1167"/>
            <p14:sldId id="1168"/>
            <p14:sldId id="1169"/>
          </p14:sldIdLst>
        </p14:section>
        <p14:section name="Node Vote Weights" id="{0615FC6B-0BF7-4C60-9A34-4AF0A506FE17}">
          <p14:sldIdLst>
            <p14:sldId id="1170"/>
            <p14:sldId id="1171"/>
            <p14:sldId id="1172"/>
            <p14:sldId id="1174"/>
            <p14:sldId id="1173"/>
            <p14:sldId id="1217"/>
          </p14:sldIdLst>
        </p14:section>
        <p14:section name="Dynamic Quorum" id="{678CE46E-697A-42E6-A80D-825F43E6E662}">
          <p14:sldIdLst>
            <p14:sldId id="1176"/>
            <p14:sldId id="1177"/>
            <p14:sldId id="1178"/>
            <p14:sldId id="1222"/>
            <p14:sldId id="1179"/>
            <p14:sldId id="1224"/>
            <p14:sldId id="1180"/>
            <p14:sldId id="1225"/>
            <p14:sldId id="1227"/>
            <p14:sldId id="1228"/>
            <p14:sldId id="1182"/>
            <p14:sldId id="1183"/>
            <p14:sldId id="1184"/>
            <p14:sldId id="1185"/>
            <p14:sldId id="1187"/>
            <p14:sldId id="1188"/>
          </p14:sldIdLst>
        </p14:section>
        <p14:section name="Configuring Cluster Quorum" id="{5D0555FC-CFD8-43F3-B1FA-8DF66EA71D72}">
          <p14:sldIdLst>
            <p14:sldId id="1189"/>
            <p14:sldId id="1218"/>
            <p14:sldId id="1190"/>
            <p14:sldId id="1196"/>
          </p14:sldIdLst>
        </p14:section>
        <p14:section name="Quorum Recovery Tools" id="{68BDEF19-B9A4-4DA9-95CE-850C9D972E63}">
          <p14:sldIdLst>
            <p14:sldId id="1197"/>
            <p14:sldId id="1198"/>
            <p14:sldId id="1199"/>
            <p14:sldId id="1220"/>
          </p14:sldIdLst>
        </p14:section>
        <p14:section name="Multi-Site DR Quorum" id="{AD400041-0403-40D2-8123-E7042D485976}">
          <p14:sldIdLst>
            <p14:sldId id="1200"/>
            <p14:sldId id="1201"/>
            <p14:sldId id="1202"/>
            <p14:sldId id="1203"/>
            <p14:sldId id="1205"/>
            <p14:sldId id="1230"/>
            <p14:sldId id="1206"/>
            <p14:sldId id="1207"/>
            <p14:sldId id="1229"/>
            <p14:sldId id="1209"/>
            <p14:sldId id="1211"/>
            <p14:sldId id="1212"/>
            <p14:sldId id="1213"/>
            <p14:sldId id="1214"/>
          </p14:sldIdLst>
        </p14:section>
        <p14:section name="Summary" id="{D3785670-FB86-40AE-AA38-8CB86327F103}">
          <p14:sldIdLst>
            <p14:sldId id="1215"/>
          </p14:sldIdLst>
        </p14:section>
        <p14:section name="Special content" id="{6925D2A1-AD53-4951-AB34-79DFA02CD676}">
          <p14:sldIdLst>
            <p14:sldId id="1219"/>
            <p14:sldId id="1233"/>
            <p14:sldId id="1234"/>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6305" autoAdjust="0"/>
  </p:normalViewPr>
  <p:slideViewPr>
    <p:cSldViewPr snapToGrid="0">
      <p:cViewPr varScale="1">
        <p:scale>
          <a:sx n="111" d="100"/>
          <a:sy n="111" d="100"/>
        </p:scale>
        <p:origin x="474"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336E4-ABB6-44A2-AAEF-92796C3752C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4CEBCE77-F89D-46A9-8003-EAEE541A3C14}">
      <dgm:prSet phldrT="[Text]"/>
      <dgm:spPr>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dgm:spPr>
      <dgm:t>
        <a:bodyPr/>
        <a:lstStyle/>
        <a:p>
          <a:r>
            <a:rPr lang="en-US" dirty="0" smtClean="0"/>
            <a:t>Do Not Push</a:t>
          </a:r>
          <a:endParaRPr lang="en-US" dirty="0"/>
        </a:p>
      </dgm:t>
    </dgm:pt>
    <dgm:pt modelId="{26B73290-E1A6-4C2B-AADB-526DC91D5566}" type="parTrans" cxnId="{C998CE29-990D-405D-A656-DFD1F61D62AF}">
      <dgm:prSet/>
      <dgm:spPr/>
      <dgm:t>
        <a:bodyPr/>
        <a:lstStyle/>
        <a:p>
          <a:endParaRPr lang="en-US"/>
        </a:p>
      </dgm:t>
    </dgm:pt>
    <dgm:pt modelId="{4F59B0A0-F534-4BD1-80D6-9488A7302E7B}" type="sibTrans" cxnId="{C998CE29-990D-405D-A656-DFD1F61D62AF}">
      <dgm:prSet/>
      <dgm:spPr/>
      <dgm:t>
        <a:bodyPr/>
        <a:lstStyle/>
        <a:p>
          <a:endParaRPr lang="en-US"/>
        </a:p>
      </dgm:t>
    </dgm:pt>
    <dgm:pt modelId="{37D60DBF-3573-42ED-943D-075A430EC2A7}" type="pres">
      <dgm:prSet presAssocID="{756336E4-ABB6-44A2-AAEF-92796C3752C3}" presName="composite" presStyleCnt="0">
        <dgm:presLayoutVars>
          <dgm:chMax val="1"/>
          <dgm:dir/>
          <dgm:resizeHandles val="exact"/>
        </dgm:presLayoutVars>
      </dgm:prSet>
      <dgm:spPr/>
      <dgm:t>
        <a:bodyPr/>
        <a:lstStyle/>
        <a:p>
          <a:endParaRPr lang="en-US"/>
        </a:p>
      </dgm:t>
    </dgm:pt>
    <dgm:pt modelId="{C46554E3-4D6C-448C-AE69-8BABD0784B8E}" type="pres">
      <dgm:prSet presAssocID="{756336E4-ABB6-44A2-AAEF-92796C3752C3}" presName="radial" presStyleCnt="0">
        <dgm:presLayoutVars>
          <dgm:animLvl val="ctr"/>
        </dgm:presLayoutVars>
      </dgm:prSet>
      <dgm:spPr/>
    </dgm:pt>
    <dgm:pt modelId="{023C9CE5-5552-4D6B-9AA5-58078A02C9C4}" type="pres">
      <dgm:prSet presAssocID="{4CEBCE77-F89D-46A9-8003-EAEE541A3C14}" presName="centerShape" presStyleLbl="vennNode1" presStyleIdx="0" presStyleCnt="1" custLinFactNeighborY="0"/>
      <dgm:spPr/>
      <dgm:t>
        <a:bodyPr/>
        <a:lstStyle/>
        <a:p>
          <a:endParaRPr lang="en-US"/>
        </a:p>
      </dgm:t>
    </dgm:pt>
  </dgm:ptLst>
  <dgm:cxnLst>
    <dgm:cxn modelId="{D592DA35-E36D-4C59-A44D-DC795605430C}" type="presOf" srcId="{4CEBCE77-F89D-46A9-8003-EAEE541A3C14}" destId="{023C9CE5-5552-4D6B-9AA5-58078A02C9C4}" srcOrd="0" destOrd="0" presId="urn:microsoft.com/office/officeart/2005/8/layout/radial3"/>
    <dgm:cxn modelId="{C998CE29-990D-405D-A656-DFD1F61D62AF}" srcId="{756336E4-ABB6-44A2-AAEF-92796C3752C3}" destId="{4CEBCE77-F89D-46A9-8003-EAEE541A3C14}" srcOrd="0" destOrd="0" parTransId="{26B73290-E1A6-4C2B-AADB-526DC91D5566}" sibTransId="{4F59B0A0-F534-4BD1-80D6-9488A7302E7B}"/>
    <dgm:cxn modelId="{FF326596-EDA2-47CB-A488-E9BD8E3347A8}" type="presOf" srcId="{756336E4-ABB6-44A2-AAEF-92796C3752C3}" destId="{37D60DBF-3573-42ED-943D-075A430EC2A7}" srcOrd="0" destOrd="0" presId="urn:microsoft.com/office/officeart/2005/8/layout/radial3"/>
    <dgm:cxn modelId="{1FA30B7A-2597-46D7-8483-0372EAF11F53}" type="presParOf" srcId="{37D60DBF-3573-42ED-943D-075A430EC2A7}" destId="{C46554E3-4D6C-448C-AE69-8BABD0784B8E}" srcOrd="0" destOrd="0" presId="urn:microsoft.com/office/officeart/2005/8/layout/radial3"/>
    <dgm:cxn modelId="{32FCD5EB-0211-42C0-A3C2-F0C6349F3ECA}" type="presParOf" srcId="{C46554E3-4D6C-448C-AE69-8BABD0784B8E}" destId="{023C9CE5-5552-4D6B-9AA5-58078A02C9C4}"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5:23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5:20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5:20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Tech Ready 15</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40</a:t>
            </a:fld>
            <a:endParaRPr lang="en-US" dirty="0"/>
          </a:p>
        </p:txBody>
      </p:sp>
    </p:spTree>
    <p:extLst>
      <p:ext uri="{BB962C8B-B14F-4D97-AF65-F5344CB8AC3E}">
        <p14:creationId xmlns:p14="http://schemas.microsoft.com/office/powerpoint/2010/main" val="116948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A8FECDF-2CCB-4CE1-94D3-DD23C6D619AD}"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05688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6D5C82-9540-443B-9A2D-C20C2E401044}"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47809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6/26/2013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59</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407861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60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6/26/2013 5:23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36588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6/26/2013 5:23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162460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5:23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033943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5:23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5:20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6/26/2013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87016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6D5C82-9540-443B-9A2D-C20C2E401044}"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47809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6D5C82-9540-443B-9A2D-C20C2E401044}"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23</a:t>
            </a:fld>
            <a:endParaRPr lang="en-US" dirty="0"/>
          </a:p>
        </p:txBody>
      </p:sp>
    </p:spTree>
    <p:extLst>
      <p:ext uri="{BB962C8B-B14F-4D97-AF65-F5344CB8AC3E}">
        <p14:creationId xmlns:p14="http://schemas.microsoft.com/office/powerpoint/2010/main" val="247809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6D5C82-9540-443B-9A2D-C20C2E401044}"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47809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6D5C82-9540-443B-9A2D-C20C2E401044}"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47809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Tech Ready 15</a:t>
            </a:r>
          </a:p>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33</a:t>
            </a:fld>
            <a:endParaRPr lang="en-US" dirty="0"/>
          </a:p>
        </p:txBody>
      </p:sp>
    </p:spTree>
    <p:extLst>
      <p:ext uri="{BB962C8B-B14F-4D97-AF65-F5344CB8AC3E}">
        <p14:creationId xmlns:p14="http://schemas.microsoft.com/office/powerpoint/2010/main" val="116948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D7D604E-EBDE-4DF6-9DD0-612D37511858}"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097349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106731"/>
          </a:xfrm>
          <a:prstGeom prst="rect">
            <a:avLst/>
          </a:prstGeom>
        </p:spPr>
        <p:txBody>
          <a:bodyPr/>
          <a:lstStyle>
            <a:lvl1pPr marL="0" indent="0">
              <a:spcBef>
                <a:spcPts val="2448"/>
              </a:spcBef>
              <a:buNone/>
              <a:defRPr sz="41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6434" indent="0">
              <a:buNone/>
              <a:defRPr sz="2000">
                <a:gradFill>
                  <a:gsLst>
                    <a:gs pos="100000">
                      <a:schemeClr val="tx1"/>
                    </a:gs>
                    <a:gs pos="6000">
                      <a:schemeClr val="tx1"/>
                    </a:gs>
                  </a:gsLst>
                  <a:lin ang="5400000" scaled="0"/>
                </a:gradFill>
              </a:defRPr>
            </a:lvl3pPr>
            <a:lvl4pPr marL="466390" indent="0">
              <a:buNone/>
              <a:defRPr sz="2000">
                <a:gradFill>
                  <a:gsLst>
                    <a:gs pos="100000">
                      <a:schemeClr val="tx1"/>
                    </a:gs>
                    <a:gs pos="6000">
                      <a:schemeClr val="tx1"/>
                    </a:gs>
                  </a:gsLst>
                  <a:lin ang="5400000" scaled="0"/>
                </a:gradFill>
              </a:defRPr>
            </a:lvl4pPr>
            <a:lvl5pPr marL="707682"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240465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emo, Video etc. &quot;special&quot; slides">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white">
          <a:xfrm>
            <a:off x="992911" y="4429866"/>
            <a:ext cx="10445795" cy="470856"/>
          </a:xfrm>
        </p:spPr>
        <p:txBody>
          <a:bodyPr>
            <a:noAutofit/>
          </a:bodyPr>
          <a:lstStyle>
            <a:lvl1pPr marL="0" indent="0" algn="l">
              <a:lnSpc>
                <a:spcPct val="90000"/>
              </a:lnSpc>
              <a:spcBef>
                <a:spcPts val="0"/>
              </a:spcBef>
              <a:buNone/>
              <a:defRPr lang="en-US" sz="3700" kern="1200" spc="-71" baseline="0" dirty="0">
                <a:gradFill>
                  <a:gsLst>
                    <a:gs pos="2083">
                      <a:schemeClr val="tx1"/>
                    </a:gs>
                    <a:gs pos="99000">
                      <a:schemeClr val="tx1"/>
                    </a:gs>
                  </a:gsLst>
                  <a:lin ang="5400000" scaled="0"/>
                </a:gradFill>
                <a:latin typeface="+mj-lt"/>
                <a:ea typeface="+mn-ea"/>
                <a:cs typeface="+mn-cs"/>
              </a:defRPr>
            </a:lvl1pPr>
            <a:lvl2pPr marL="466371" indent="0" algn="ctr">
              <a:buNone/>
              <a:defRPr>
                <a:solidFill>
                  <a:schemeClr val="tx1">
                    <a:tint val="75000"/>
                  </a:schemeClr>
                </a:solidFill>
              </a:defRPr>
            </a:lvl2pPr>
            <a:lvl3pPr marL="932742" indent="0" algn="ctr">
              <a:buNone/>
              <a:defRPr>
                <a:solidFill>
                  <a:schemeClr val="tx1">
                    <a:tint val="75000"/>
                  </a:schemeClr>
                </a:solidFill>
              </a:defRPr>
            </a:lvl3pPr>
            <a:lvl4pPr marL="1399113" indent="0" algn="ctr">
              <a:buNone/>
              <a:defRPr>
                <a:solidFill>
                  <a:schemeClr val="tx1">
                    <a:tint val="75000"/>
                  </a:schemeClr>
                </a:solidFill>
              </a:defRPr>
            </a:lvl4pPr>
            <a:lvl5pPr marL="1865484" indent="0" algn="ctr">
              <a:buNone/>
              <a:defRPr>
                <a:solidFill>
                  <a:schemeClr val="tx1">
                    <a:tint val="75000"/>
                  </a:schemeClr>
                </a:solidFill>
              </a:defRPr>
            </a:lvl5pPr>
            <a:lvl6pPr marL="2331856" indent="0" algn="ctr">
              <a:buNone/>
              <a:defRPr>
                <a:solidFill>
                  <a:schemeClr val="tx1">
                    <a:tint val="75000"/>
                  </a:schemeClr>
                </a:solidFill>
              </a:defRPr>
            </a:lvl6pPr>
            <a:lvl7pPr marL="2798226" indent="0" algn="ctr">
              <a:buNone/>
              <a:defRPr>
                <a:solidFill>
                  <a:schemeClr val="tx1">
                    <a:tint val="75000"/>
                  </a:schemeClr>
                </a:solidFill>
              </a:defRPr>
            </a:lvl7pPr>
            <a:lvl8pPr marL="3264597" indent="0" algn="ctr">
              <a:buNone/>
              <a:defRPr>
                <a:solidFill>
                  <a:schemeClr val="tx1">
                    <a:tint val="75000"/>
                  </a:schemeClr>
                </a:solidFill>
              </a:defRPr>
            </a:lvl8pPr>
            <a:lvl9pPr marL="3730969" indent="0" algn="ctr">
              <a:buNone/>
              <a:defRPr>
                <a:solidFill>
                  <a:schemeClr val="tx1">
                    <a:tint val="75000"/>
                  </a:schemeClr>
                </a:solidFill>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996150" y="1094984"/>
            <a:ext cx="1045065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800" b="0" kern="1200" cap="none" spc="-408" baseline="0" dirty="0" smtClean="0">
                <a:ln w="3175">
                  <a:noFill/>
                </a:ln>
                <a:gradFill>
                  <a:gsLst>
                    <a:gs pos="100000">
                      <a:srgbClr val="FFFFFF"/>
                    </a:gs>
                    <a:gs pos="0">
                      <a:srgbClr val="FFFFFF"/>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bwMode="white">
          <a:xfrm>
            <a:off x="992101" y="3262795"/>
            <a:ext cx="10445796" cy="932293"/>
          </a:xfrm>
        </p:spPr>
        <p:txBody>
          <a:bodyPr wrap="square" anchor="ctr">
            <a:noAutofit/>
          </a:bodyPr>
          <a:lstStyle>
            <a:lvl1pPr marL="0" indent="0">
              <a:buNone/>
              <a:defRPr sz="6700" spc="-153"/>
            </a:lvl1pPr>
          </a:lstStyle>
          <a:p>
            <a:pPr lvl="0"/>
            <a:r>
              <a:rPr lang="en-US" smtClean="0"/>
              <a:t>Click to edit Master text styles</a:t>
            </a:r>
          </a:p>
        </p:txBody>
      </p:sp>
    </p:spTree>
    <p:extLst>
      <p:ext uri="{BB962C8B-B14F-4D97-AF65-F5344CB8AC3E}">
        <p14:creationId xmlns:p14="http://schemas.microsoft.com/office/powerpoint/2010/main" val="162278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8526149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3024211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43584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9964529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639009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122137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40664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9590364"/>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Layout" Target="../slideLayouts/slideLayout16.xml"/><Relationship Id="rId5" Type="http://schemas.openxmlformats.org/officeDocument/2006/relationships/image" Target="../media/image8.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emf"/><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27.emf"/><Relationship Id="rId5" Type="http://schemas.openxmlformats.org/officeDocument/2006/relationships/image" Target="../media/image30.em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emf"/><Relationship Id="rId1" Type="http://schemas.openxmlformats.org/officeDocument/2006/relationships/slideLayout" Target="../slideLayouts/slideLayout16.xml"/><Relationship Id="rId6" Type="http://schemas.openxmlformats.org/officeDocument/2006/relationships/image" Target="../media/image8.emf"/><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emf"/><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0.emf"/><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emf"/><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hyperlink" Target="http://www.youtube.com/watch?v=1M_QTBENR1Q" TargetMode="External"/><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emf"/></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emf"/><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emf"/><Relationship Id="rId1" Type="http://schemas.openxmlformats.org/officeDocument/2006/relationships/slideLayout" Target="../slideLayouts/slideLayout16.xml"/><Relationship Id="rId4" Type="http://schemas.openxmlformats.org/officeDocument/2006/relationships/image" Target="../media/image8.emf"/></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emf"/><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emf"/></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emf"/><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emf"/></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emf"/><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emf"/></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46.pn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Share Witness Considerations</a:t>
            </a:r>
          </a:p>
        </p:txBody>
      </p:sp>
      <p:sp>
        <p:nvSpPr>
          <p:cNvPr id="3" name="Text Placeholder 4"/>
          <p:cNvSpPr txBox="1">
            <a:spLocks/>
          </p:cNvSpPr>
          <p:nvPr/>
        </p:nvSpPr>
        <p:spPr>
          <a:xfrm>
            <a:off x="531280" y="3210779"/>
            <a:ext cx="11149993" cy="202321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a:solidFill>
                  <a:srgbClr val="61DDFF"/>
                </a:solidFill>
                <a:latin typeface="+mj-lt"/>
              </a:rPr>
              <a:t>File Server Location</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Recommended at 3</a:t>
            </a:r>
            <a:r>
              <a:rPr lang="en-US" sz="2000" baseline="30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rd</a:t>
            </a: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 separate site</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Not on a node in the same cluster</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Not inside VM running in the same cluster</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HA File Server configured in a separate cluster</a:t>
            </a:r>
            <a:endPar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4" name="Text Placeholder 4"/>
          <p:cNvSpPr txBox="1">
            <a:spLocks/>
          </p:cNvSpPr>
          <p:nvPr/>
        </p:nvSpPr>
        <p:spPr>
          <a:xfrm>
            <a:off x="531279" y="1101302"/>
            <a:ext cx="11149993" cy="199151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a:solidFill>
                  <a:srgbClr val="61DDFF"/>
                </a:solidFill>
                <a:latin typeface="+mj-lt"/>
              </a:rPr>
              <a:t>Simple Windows File Server</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Easy to deploy</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Single File Server can be used for multiple clusters</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Unique File Share per clusters</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CNO requires write permissions on the File Share</a:t>
            </a:r>
            <a:endPar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5" name="Text Placeholder 4"/>
          <p:cNvSpPr txBox="1">
            <a:spLocks/>
          </p:cNvSpPr>
          <p:nvPr/>
        </p:nvSpPr>
        <p:spPr>
          <a:xfrm>
            <a:off x="531280" y="5358317"/>
            <a:ext cx="11149993" cy="126506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tabLst>
                <a:tab pos="642906" algn="l"/>
              </a:tabLst>
              <a:defRPr/>
            </a:pPr>
            <a:r>
              <a:rPr lang="en-US" sz="2900" dirty="0">
                <a:solidFill>
                  <a:srgbClr val="61DDFF"/>
                </a:solidFill>
                <a:latin typeface="+mj-lt"/>
              </a:rPr>
              <a:t>File Share Witness</a:t>
            </a:r>
          </a:p>
          <a:p>
            <a:pPr marL="0" lvl="1">
              <a:tabLst>
                <a:tab pos="642906" algn="l"/>
              </a:tabLst>
              <a:defRPr/>
            </a:pPr>
            <a:r>
              <a:rPr lang="en-US" sz="2000" dirty="0">
                <a:solidFill>
                  <a:srgbClr val="FFFFFF"/>
                </a:solidFill>
                <a:latin typeface="Segoe UI"/>
              </a:rPr>
              <a:t>No copy of cluster database</a:t>
            </a:r>
            <a:br>
              <a:rPr lang="en-US" sz="2000" dirty="0">
                <a:solidFill>
                  <a:srgbClr val="FFFFFF"/>
                </a:solidFill>
                <a:latin typeface="Segoe UI"/>
              </a:rPr>
            </a:br>
            <a:r>
              <a:rPr lang="en-US" sz="2000" dirty="0">
                <a:solidFill>
                  <a:srgbClr val="FFFFFF"/>
                </a:solidFill>
                <a:latin typeface="Segoe UI"/>
              </a:rPr>
              <a:t>Minimal network traffic – Cluster membership change only</a:t>
            </a:r>
          </a:p>
        </p:txBody>
      </p:sp>
      <p:pic>
        <p:nvPicPr>
          <p:cNvPr id="7" name="Picture 5"/>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10346576" y="3610826"/>
            <a:ext cx="775338" cy="12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imself-ssdw7fs4\ssd_userdata_ntdev\matd\Pictures\PPT\Icons - Illustrations\_WINDOWS SERVER ICONS\Documents\Virtual Folder file open.png"/>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04703" y="4458130"/>
            <a:ext cx="503252" cy="502801"/>
          </a:xfrm>
          <a:prstGeom prst="rect">
            <a:avLst/>
          </a:prstGeom>
          <a:noFill/>
        </p:spPr>
      </p:pic>
    </p:spTree>
    <p:extLst>
      <p:ext uri="{BB962C8B-B14F-4D97-AF65-F5344CB8AC3E}">
        <p14:creationId xmlns:p14="http://schemas.microsoft.com/office/powerpoint/2010/main" val="15607513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 In Time: Disk Witness</a:t>
            </a:r>
          </a:p>
        </p:txBody>
      </p:sp>
      <p:sp>
        <p:nvSpPr>
          <p:cNvPr id="19" name="Text Placeholder 2"/>
          <p:cNvSpPr txBox="1">
            <a:spLocks/>
          </p:cNvSpPr>
          <p:nvPr/>
        </p:nvSpPr>
        <p:spPr>
          <a:xfrm>
            <a:off x="529660" y="1257752"/>
            <a:ext cx="11375535" cy="45704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sz="3300" dirty="0">
                <a:solidFill>
                  <a:schemeClr val="tx2"/>
                </a:solidFill>
                <a:latin typeface="+mj-lt"/>
              </a:rPr>
              <a:t>Latest cluster database copy on Disk Witness</a:t>
            </a:r>
          </a:p>
        </p:txBody>
      </p:sp>
      <p:pic>
        <p:nvPicPr>
          <p:cNvPr id="2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342308" y="3419546"/>
            <a:ext cx="928300" cy="159305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6"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170975" y="3419546"/>
            <a:ext cx="928300" cy="159305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7" name="Rectangle 26"/>
          <p:cNvSpPr/>
          <p:nvPr/>
        </p:nvSpPr>
        <p:spPr>
          <a:xfrm>
            <a:off x="5655156" y="4372918"/>
            <a:ext cx="407584" cy="470856"/>
          </a:xfrm>
          <a:prstGeom prst="rect">
            <a:avLst/>
          </a:prstGeom>
          <a:noFill/>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28" name="Rectangle 27"/>
          <p:cNvSpPr/>
          <p:nvPr/>
        </p:nvSpPr>
        <p:spPr>
          <a:xfrm>
            <a:off x="2843112" y="4372918"/>
            <a:ext cx="407584" cy="470856"/>
          </a:xfrm>
          <a:prstGeom prst="rect">
            <a:avLst/>
          </a:prstGeom>
          <a:noFill/>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29" name="AutoShape 78"/>
          <p:cNvSpPr>
            <a:spLocks noChangeArrowheads="1"/>
          </p:cNvSpPr>
          <p:nvPr/>
        </p:nvSpPr>
        <p:spPr bwMode="auto">
          <a:xfrm>
            <a:off x="542617" y="3494024"/>
            <a:ext cx="1632713" cy="878893"/>
          </a:xfrm>
          <a:prstGeom prst="wedgeEllipseCallout">
            <a:avLst>
              <a:gd name="adj1" fmla="val 61385"/>
              <a:gd name="adj2" fmla="val 37471"/>
            </a:avLst>
          </a:prstGeom>
          <a:solidFill>
            <a:schemeClr val="tx1"/>
          </a:solidFill>
          <a:ln>
            <a:noFill/>
            <a:headEnd/>
            <a:tailEnd/>
          </a:ln>
          <a:effectLst/>
        </p:spPr>
        <p:txBody>
          <a:bodyPr lIns="93274" tIns="0" rIns="93274" bIns="0"/>
          <a:lstStyle/>
          <a:p>
            <a:pPr algn="ctr" defTabSz="932779">
              <a:spcBef>
                <a:spcPct val="0"/>
              </a:spcBef>
              <a:defRPr/>
            </a:pPr>
            <a:r>
              <a:rPr lang="en-US" sz="1400" b="1" kern="0" dirty="0">
                <a:solidFill>
                  <a:srgbClr val="3F3F3F"/>
                </a:solidFill>
                <a:latin typeface="Segoe UI"/>
              </a:rPr>
              <a:t>Updates</a:t>
            </a:r>
          </a:p>
          <a:p>
            <a:pPr algn="ctr" defTabSz="932779">
              <a:spcBef>
                <a:spcPct val="0"/>
              </a:spcBef>
              <a:defRPr/>
            </a:pPr>
            <a:r>
              <a:rPr lang="en-US" sz="1400" b="1" kern="0" dirty="0">
                <a:solidFill>
                  <a:srgbClr val="3F3F3F"/>
                </a:solidFill>
                <a:latin typeface="Segoe UI"/>
              </a:rPr>
              <a:t>Cluster</a:t>
            </a:r>
          </a:p>
          <a:p>
            <a:pPr algn="ctr" defTabSz="932779">
              <a:spcBef>
                <a:spcPct val="0"/>
              </a:spcBef>
              <a:defRPr/>
            </a:pPr>
            <a:r>
              <a:rPr lang="en-US" sz="1400" b="1" kern="0" dirty="0">
                <a:solidFill>
                  <a:srgbClr val="3F3F3F"/>
                </a:solidFill>
                <a:latin typeface="Segoe UI"/>
              </a:rPr>
              <a:t>database</a:t>
            </a:r>
          </a:p>
        </p:txBody>
      </p:sp>
      <p:sp>
        <p:nvSpPr>
          <p:cNvPr id="30" name="AutoShape 78"/>
          <p:cNvSpPr>
            <a:spLocks noChangeArrowheads="1"/>
          </p:cNvSpPr>
          <p:nvPr/>
        </p:nvSpPr>
        <p:spPr bwMode="auto">
          <a:xfrm>
            <a:off x="6529230" y="2696085"/>
            <a:ext cx="1632713" cy="878893"/>
          </a:xfrm>
          <a:prstGeom prst="wedgeEllipseCallout">
            <a:avLst>
              <a:gd name="adj1" fmla="val 56137"/>
              <a:gd name="adj2" fmla="val 43968"/>
            </a:avLst>
          </a:prstGeom>
          <a:solidFill>
            <a:schemeClr val="tx1"/>
          </a:solidFill>
          <a:ln>
            <a:noFill/>
            <a:headEnd/>
            <a:tailEnd/>
          </a:ln>
          <a:effectLst/>
        </p:spPr>
        <p:txBody>
          <a:bodyPr lIns="93274" tIns="0" rIns="93274" bIns="0"/>
          <a:lstStyle/>
          <a:p>
            <a:pPr algn="ctr" defTabSz="932779">
              <a:spcBef>
                <a:spcPct val="0"/>
              </a:spcBef>
              <a:defRPr/>
            </a:pPr>
            <a:r>
              <a:rPr lang="en-US" sz="1400" b="1" kern="0" dirty="0">
                <a:solidFill>
                  <a:srgbClr val="3F3F3F"/>
                </a:solidFill>
                <a:latin typeface="Segoe UI"/>
              </a:rPr>
              <a:t>Cluster</a:t>
            </a:r>
          </a:p>
          <a:p>
            <a:pPr algn="ctr" defTabSz="932779">
              <a:spcBef>
                <a:spcPct val="0"/>
              </a:spcBef>
              <a:defRPr/>
            </a:pPr>
            <a:r>
              <a:rPr lang="en-US" sz="1400" b="1" kern="0" dirty="0">
                <a:solidFill>
                  <a:srgbClr val="3F3F3F"/>
                </a:solidFill>
                <a:latin typeface="Segoe UI"/>
              </a:rPr>
              <a:t>Database</a:t>
            </a:r>
          </a:p>
          <a:p>
            <a:pPr algn="ctr" defTabSz="932779">
              <a:spcBef>
                <a:spcPct val="0"/>
              </a:spcBef>
              <a:defRPr/>
            </a:pPr>
            <a:r>
              <a:rPr lang="en-US" sz="1400" b="1" kern="0" dirty="0">
                <a:solidFill>
                  <a:srgbClr val="3F3F3F"/>
                </a:solidFill>
                <a:latin typeface="Segoe UI"/>
              </a:rPr>
              <a:t>Updated</a:t>
            </a:r>
          </a:p>
        </p:txBody>
      </p:sp>
      <p:pic>
        <p:nvPicPr>
          <p:cNvPr id="31" name="Picture 30" descr="Dele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8948" y="3482387"/>
            <a:ext cx="341070" cy="316071"/>
          </a:xfrm>
          <a:prstGeom prst="rect">
            <a:avLst/>
          </a:prstGeom>
          <a:effectLst>
            <a:outerShdw blurRad="50800" dist="38100" dir="2700000" algn="tl" rotWithShape="0">
              <a:prstClr val="black">
                <a:alpha val="40000"/>
              </a:prstClr>
            </a:outerShdw>
          </a:effectLst>
        </p:spPr>
      </p:pic>
      <p:pic>
        <p:nvPicPr>
          <p:cNvPr id="32" name="Picture 83" descr="green checkmark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5271" y="3318376"/>
            <a:ext cx="359712" cy="351297"/>
          </a:xfrm>
          <a:prstGeom prst="rect">
            <a:avLst/>
          </a:prstGeom>
          <a:noFill/>
        </p:spPr>
      </p:pic>
      <p:pic>
        <p:nvPicPr>
          <p:cNvPr id="33" name="Picture 32" descr="Dele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6903" y="3518067"/>
            <a:ext cx="341070" cy="316071"/>
          </a:xfrm>
          <a:prstGeom prst="rect">
            <a:avLst/>
          </a:prstGeom>
          <a:effectLst>
            <a:outerShdw blurRad="50800" dist="38100" dir="2700000" algn="tl" rotWithShape="0">
              <a:prstClr val="black">
                <a:alpha val="40000"/>
              </a:prstClr>
            </a:outerShdw>
          </a:effectLst>
        </p:spPr>
      </p:pic>
      <p:sp>
        <p:nvSpPr>
          <p:cNvPr id="34" name="AutoShape 78"/>
          <p:cNvSpPr>
            <a:spLocks noChangeArrowheads="1"/>
          </p:cNvSpPr>
          <p:nvPr/>
        </p:nvSpPr>
        <p:spPr bwMode="auto">
          <a:xfrm>
            <a:off x="3601032" y="2176074"/>
            <a:ext cx="1632713" cy="1218394"/>
          </a:xfrm>
          <a:prstGeom prst="wedgeEllipseCallout">
            <a:avLst>
              <a:gd name="adj1" fmla="val 48406"/>
              <a:gd name="adj2" fmla="val 54226"/>
            </a:avLst>
          </a:prstGeom>
          <a:solidFill>
            <a:schemeClr val="tx1"/>
          </a:solidFill>
          <a:ln>
            <a:noFill/>
            <a:headEnd/>
            <a:tailEnd/>
          </a:ln>
          <a:effectLst/>
        </p:spPr>
        <p:txBody>
          <a:bodyPr lIns="93274" tIns="0" rIns="93274" bIns="0"/>
          <a:lstStyle/>
          <a:p>
            <a:pPr algn="ctr" defTabSz="932779">
              <a:spcBef>
                <a:spcPct val="0"/>
              </a:spcBef>
              <a:defRPr/>
            </a:pPr>
            <a:r>
              <a:rPr lang="en-US" sz="1400" b="1" kern="0" dirty="0">
                <a:solidFill>
                  <a:srgbClr val="3F3F3F"/>
                </a:solidFill>
                <a:latin typeface="Segoe UI"/>
              </a:rPr>
              <a:t>Cluster</a:t>
            </a:r>
          </a:p>
          <a:p>
            <a:pPr algn="ctr" defTabSz="932779">
              <a:spcBef>
                <a:spcPct val="0"/>
              </a:spcBef>
              <a:defRPr/>
            </a:pPr>
            <a:r>
              <a:rPr lang="en-US" sz="1400" b="1" kern="0" dirty="0">
                <a:solidFill>
                  <a:srgbClr val="3F3F3F"/>
                </a:solidFill>
                <a:latin typeface="Segoe UI"/>
              </a:rPr>
              <a:t>Started with latest database</a:t>
            </a:r>
          </a:p>
        </p:txBody>
      </p:sp>
      <p:pic>
        <p:nvPicPr>
          <p:cNvPr id="15" name="Picture 14"/>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7862529" y="3518067"/>
            <a:ext cx="770188" cy="113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223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500"/>
                            </p:stCondLst>
                            <p:childTnLst>
                              <p:par>
                                <p:cTn id="17" presetID="22" presetClass="exit" presetSubtype="4" fill="hold" nodeType="afterEffect">
                                  <p:stCondLst>
                                    <p:cond delay="0"/>
                                  </p:stCondLst>
                                  <p:childTnLst>
                                    <p:animEffect transition="out" filter="wipe(down)">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 In Time: File Share Witness</a:t>
            </a:r>
          </a:p>
        </p:txBody>
      </p:sp>
      <p:sp>
        <p:nvSpPr>
          <p:cNvPr id="19" name="Text Placeholder 2"/>
          <p:cNvSpPr txBox="1">
            <a:spLocks/>
          </p:cNvSpPr>
          <p:nvPr/>
        </p:nvSpPr>
        <p:spPr>
          <a:xfrm>
            <a:off x="529660" y="1243471"/>
            <a:ext cx="11375535" cy="45704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sz="3300" dirty="0">
                <a:solidFill>
                  <a:schemeClr val="tx2"/>
                </a:solidFill>
                <a:latin typeface="+mj-lt"/>
              </a:rPr>
              <a:t>Prevents node with stale database from forming cluster</a:t>
            </a:r>
          </a:p>
        </p:txBody>
      </p:sp>
      <p:pic>
        <p:nvPicPr>
          <p:cNvPr id="24"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342308" y="3419546"/>
            <a:ext cx="928300" cy="159305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170975" y="3419546"/>
            <a:ext cx="928300" cy="159305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 name="Rectangle 25"/>
          <p:cNvSpPr/>
          <p:nvPr/>
        </p:nvSpPr>
        <p:spPr>
          <a:xfrm>
            <a:off x="5682415" y="4356807"/>
            <a:ext cx="407584" cy="470856"/>
          </a:xfrm>
          <a:prstGeom prst="rect">
            <a:avLst/>
          </a:prstGeom>
          <a:noFill/>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27" name="Rectangle 26"/>
          <p:cNvSpPr/>
          <p:nvPr/>
        </p:nvSpPr>
        <p:spPr>
          <a:xfrm>
            <a:off x="2826853" y="4347290"/>
            <a:ext cx="407584" cy="470856"/>
          </a:xfrm>
          <a:prstGeom prst="rect">
            <a:avLst/>
          </a:prstGeom>
          <a:noFill/>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28" name="AutoShape 78"/>
          <p:cNvSpPr>
            <a:spLocks noChangeArrowheads="1"/>
          </p:cNvSpPr>
          <p:nvPr/>
        </p:nvSpPr>
        <p:spPr bwMode="auto">
          <a:xfrm>
            <a:off x="542617" y="3494024"/>
            <a:ext cx="1632713" cy="878893"/>
          </a:xfrm>
          <a:prstGeom prst="wedgeEllipseCallout">
            <a:avLst>
              <a:gd name="adj1" fmla="val 55554"/>
              <a:gd name="adj2" fmla="val 34223"/>
            </a:avLst>
          </a:prstGeom>
          <a:solidFill>
            <a:schemeClr val="tx1"/>
          </a:solidFill>
          <a:ln>
            <a:noFill/>
            <a:headEnd/>
            <a:tailEnd/>
          </a:ln>
          <a:effectLst/>
        </p:spPr>
        <p:txBody>
          <a:bodyPr lIns="93274" tIns="0" rIns="93274" bIns="0"/>
          <a:lstStyle/>
          <a:p>
            <a:pPr algn="ctr" defTabSz="932779">
              <a:spcBef>
                <a:spcPct val="0"/>
              </a:spcBef>
              <a:defRPr/>
            </a:pPr>
            <a:r>
              <a:rPr lang="en-US" sz="1400" b="1" kern="0" dirty="0">
                <a:solidFill>
                  <a:srgbClr val="3F3F3F"/>
                </a:solidFill>
                <a:latin typeface="Segoe UI"/>
              </a:rPr>
              <a:t>Updates</a:t>
            </a:r>
          </a:p>
          <a:p>
            <a:pPr algn="ctr" defTabSz="932779">
              <a:spcBef>
                <a:spcPct val="0"/>
              </a:spcBef>
              <a:defRPr/>
            </a:pPr>
            <a:r>
              <a:rPr lang="en-US" sz="1400" b="1" kern="0" dirty="0">
                <a:solidFill>
                  <a:srgbClr val="3F3F3F"/>
                </a:solidFill>
                <a:latin typeface="Segoe UI"/>
              </a:rPr>
              <a:t>Cluster</a:t>
            </a:r>
          </a:p>
          <a:p>
            <a:pPr algn="ctr" defTabSz="932779">
              <a:spcBef>
                <a:spcPct val="0"/>
              </a:spcBef>
              <a:defRPr/>
            </a:pPr>
            <a:r>
              <a:rPr lang="en-US" sz="1400" b="1" kern="0" dirty="0">
                <a:solidFill>
                  <a:srgbClr val="3F3F3F"/>
                </a:solidFill>
                <a:latin typeface="Segoe UI"/>
              </a:rPr>
              <a:t>database</a:t>
            </a:r>
          </a:p>
        </p:txBody>
      </p:sp>
      <p:sp>
        <p:nvSpPr>
          <p:cNvPr id="29" name="AutoShape 78"/>
          <p:cNvSpPr>
            <a:spLocks noChangeArrowheads="1"/>
          </p:cNvSpPr>
          <p:nvPr/>
        </p:nvSpPr>
        <p:spPr bwMode="auto">
          <a:xfrm>
            <a:off x="6529230" y="2629838"/>
            <a:ext cx="1788209" cy="945141"/>
          </a:xfrm>
          <a:prstGeom prst="wedgeEllipseCallout">
            <a:avLst>
              <a:gd name="adj1" fmla="val 52655"/>
              <a:gd name="adj2" fmla="val 47014"/>
            </a:avLst>
          </a:prstGeom>
          <a:solidFill>
            <a:schemeClr val="tx1"/>
          </a:solidFill>
          <a:ln>
            <a:noFill/>
            <a:headEnd/>
            <a:tailEnd/>
          </a:ln>
          <a:effectLst/>
        </p:spPr>
        <p:txBody>
          <a:bodyPr lIns="93274" tIns="0" rIns="93274" bIns="0"/>
          <a:lstStyle/>
          <a:p>
            <a:pPr algn="ctr" defTabSz="932779">
              <a:spcBef>
                <a:spcPct val="0"/>
              </a:spcBef>
              <a:defRPr/>
            </a:pPr>
            <a:r>
              <a:rPr lang="en-US" sz="1400" b="1" kern="0" dirty="0">
                <a:solidFill>
                  <a:srgbClr val="3F3F3F"/>
                </a:solidFill>
                <a:latin typeface="Segoe UI"/>
              </a:rPr>
              <a:t>Only</a:t>
            </a:r>
          </a:p>
          <a:p>
            <a:pPr algn="ctr" defTabSz="932779">
              <a:spcBef>
                <a:spcPct val="0"/>
              </a:spcBef>
              <a:defRPr/>
            </a:pPr>
            <a:r>
              <a:rPr lang="en-US" sz="1400" b="1" kern="0" dirty="0">
                <a:solidFill>
                  <a:srgbClr val="3F3F3F"/>
                </a:solidFill>
                <a:latin typeface="Segoe UI"/>
              </a:rPr>
              <a:t>Time-stamp</a:t>
            </a:r>
          </a:p>
          <a:p>
            <a:pPr algn="ctr" defTabSz="932779">
              <a:spcBef>
                <a:spcPct val="0"/>
              </a:spcBef>
              <a:defRPr/>
            </a:pPr>
            <a:r>
              <a:rPr lang="en-US" sz="1400" b="1" kern="0" dirty="0">
                <a:solidFill>
                  <a:srgbClr val="3F3F3F"/>
                </a:solidFill>
                <a:latin typeface="Segoe UI"/>
              </a:rPr>
              <a:t>Updated</a:t>
            </a:r>
          </a:p>
        </p:txBody>
      </p:sp>
      <p:pic>
        <p:nvPicPr>
          <p:cNvPr id="30" name="Picture 29" descr="Dele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1671" y="3301742"/>
            <a:ext cx="341070" cy="316071"/>
          </a:xfrm>
          <a:prstGeom prst="rect">
            <a:avLst/>
          </a:prstGeom>
          <a:effectLst>
            <a:outerShdw blurRad="50800" dist="38100" dir="2700000" algn="tl" rotWithShape="0">
              <a:prstClr val="black">
                <a:alpha val="40000"/>
              </a:prstClr>
            </a:outerShdw>
          </a:effectLst>
        </p:spPr>
      </p:pic>
      <p:pic>
        <p:nvPicPr>
          <p:cNvPr id="31" name="Picture 30" descr="Dele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111" y="3301742"/>
            <a:ext cx="341070" cy="316071"/>
          </a:xfrm>
          <a:prstGeom prst="rect">
            <a:avLst/>
          </a:prstGeom>
          <a:effectLst>
            <a:outerShdw blurRad="50800" dist="38100" dir="2700000" algn="tl" rotWithShape="0">
              <a:prstClr val="black">
                <a:alpha val="40000"/>
              </a:prstClr>
            </a:outerShdw>
          </a:effectLst>
        </p:spPr>
      </p:pic>
      <p:sp>
        <p:nvSpPr>
          <p:cNvPr id="32" name="AutoShape 78"/>
          <p:cNvSpPr>
            <a:spLocks noChangeArrowheads="1"/>
          </p:cNvSpPr>
          <p:nvPr/>
        </p:nvSpPr>
        <p:spPr bwMode="auto">
          <a:xfrm>
            <a:off x="3389569" y="1865207"/>
            <a:ext cx="1844175" cy="1529261"/>
          </a:xfrm>
          <a:prstGeom prst="wedgeEllipseCallout">
            <a:avLst>
              <a:gd name="adj1" fmla="val 47573"/>
              <a:gd name="adj2" fmla="val 50237"/>
            </a:avLst>
          </a:prstGeom>
          <a:solidFill>
            <a:schemeClr val="tx1"/>
          </a:solidFill>
          <a:ln>
            <a:noFill/>
            <a:headEnd/>
            <a:tailEnd/>
          </a:ln>
          <a:effectLst/>
        </p:spPr>
        <p:txBody>
          <a:bodyPr lIns="93274" tIns="0" rIns="93274" bIns="0"/>
          <a:lstStyle/>
          <a:p>
            <a:pPr algn="ctr" defTabSz="932779">
              <a:spcBef>
                <a:spcPct val="0"/>
              </a:spcBef>
              <a:defRPr/>
            </a:pPr>
            <a:r>
              <a:rPr lang="en-US" sz="1400" b="1" kern="0" dirty="0">
                <a:solidFill>
                  <a:srgbClr val="FF0000"/>
                </a:solidFill>
                <a:latin typeface="Segoe UI"/>
              </a:rPr>
              <a:t>Cluster</a:t>
            </a:r>
          </a:p>
          <a:p>
            <a:pPr algn="ctr" defTabSz="932779">
              <a:spcBef>
                <a:spcPct val="0"/>
              </a:spcBef>
              <a:defRPr/>
            </a:pPr>
            <a:r>
              <a:rPr lang="en-US" sz="1400" b="1" kern="0" dirty="0">
                <a:solidFill>
                  <a:srgbClr val="FF0000"/>
                </a:solidFill>
                <a:latin typeface="Segoe UI"/>
              </a:rPr>
              <a:t>Not Started!</a:t>
            </a:r>
            <a:r>
              <a:rPr lang="en-US" sz="1400" b="1" kern="0" dirty="0">
                <a:solidFill>
                  <a:srgbClr val="3F3F3F"/>
                </a:solidFill>
                <a:latin typeface="Segoe UI"/>
              </a:rPr>
              <a:t> No latest database</a:t>
            </a:r>
          </a:p>
        </p:txBody>
      </p:sp>
      <p:pic>
        <p:nvPicPr>
          <p:cNvPr id="34" name="Picture 33" descr="Dele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3744" y="3298314"/>
            <a:ext cx="341070" cy="316071"/>
          </a:xfrm>
          <a:prstGeom prst="rect">
            <a:avLst/>
          </a:prstGeom>
          <a:effectLst>
            <a:outerShdw blurRad="50800" dist="38100" dir="2700000" algn="tl" rotWithShape="0">
              <a:prstClr val="black">
                <a:alpha val="40000"/>
              </a:prstClr>
            </a:outerShdw>
          </a:effectLst>
        </p:spPr>
      </p:pic>
      <p:pic>
        <p:nvPicPr>
          <p:cNvPr id="15" name="Picture 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7929770" y="3574978"/>
            <a:ext cx="775338" cy="12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descr="\\imself-ssdw7fs4\ssd_userdata_ntdev\matd\Pictures\PPT\Icons - Illustrations\_WINDOWS SERVER ICONS\Documents\Virtual Folder file open.png"/>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7787897" y="4422282"/>
            <a:ext cx="503252" cy="502801"/>
          </a:xfrm>
          <a:prstGeom prst="rect">
            <a:avLst/>
          </a:prstGeom>
          <a:noFill/>
        </p:spPr>
      </p:pic>
    </p:spTree>
    <p:extLst>
      <p:ext uri="{BB962C8B-B14F-4D97-AF65-F5344CB8AC3E}">
        <p14:creationId xmlns:p14="http://schemas.microsoft.com/office/powerpoint/2010/main" val="109106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500"/>
                            </p:stCondLst>
                            <p:childTnLst>
                              <p:par>
                                <p:cTn id="17" presetID="22" presetClass="exit" presetSubtype="4" fill="hold" nodeType="afterEffect">
                                  <p:stCondLst>
                                    <p:cond delay="0"/>
                                  </p:stCondLst>
                                  <p:childTnLst>
                                    <p:animEffect transition="out" filter="wipe(down)">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Which Witness to Use</a:t>
            </a:r>
          </a:p>
        </p:txBody>
      </p:sp>
      <p:sp>
        <p:nvSpPr>
          <p:cNvPr id="10" name="Text Placeholder 2"/>
          <p:cNvSpPr txBox="1">
            <a:spLocks/>
          </p:cNvSpPr>
          <p:nvPr/>
        </p:nvSpPr>
        <p:spPr>
          <a:xfrm>
            <a:off x="482057" y="1476622"/>
            <a:ext cx="11375535" cy="45704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sz="3300" dirty="0">
                <a:solidFill>
                  <a:schemeClr val="tx2"/>
                </a:solidFill>
                <a:latin typeface="+mj-lt"/>
              </a:rPr>
              <a:t>Witness:  Disk vs. File Share</a:t>
            </a:r>
          </a:p>
        </p:txBody>
      </p:sp>
      <p:graphicFrame>
        <p:nvGraphicFramePr>
          <p:cNvPr id="11" name="Table 10"/>
          <p:cNvGraphicFramePr>
            <a:graphicFrameLocks noGrp="1"/>
          </p:cNvGraphicFramePr>
          <p:nvPr>
            <p:extLst>
              <p:ext uri="{D42A27DB-BD31-4B8C-83A1-F6EECF244321}">
                <p14:modId xmlns:p14="http://schemas.microsoft.com/office/powerpoint/2010/main" val="1929792170"/>
              </p:ext>
            </p:extLst>
          </p:nvPr>
        </p:nvGraphicFramePr>
        <p:xfrm>
          <a:off x="1193004" y="2315965"/>
          <a:ext cx="9534630" cy="2918049"/>
        </p:xfrm>
        <a:graphic>
          <a:graphicData uri="http://schemas.openxmlformats.org/drawingml/2006/table">
            <a:tbl>
              <a:tblPr firstRow="1" bandRow="1">
                <a:tableStyleId>{6E25E649-3F16-4E02-A733-19D2CDBF48F0}</a:tableStyleId>
              </a:tblPr>
              <a:tblGrid>
                <a:gridCol w="3824137"/>
                <a:gridCol w="2532283"/>
                <a:gridCol w="3178210"/>
              </a:tblGrid>
              <a:tr h="528475">
                <a:tc>
                  <a:txBody>
                    <a:bodyPr/>
                    <a:lstStyle/>
                    <a:p>
                      <a:endParaRPr lang="en-US" sz="1800" dirty="0"/>
                    </a:p>
                  </a:txBody>
                  <a:tcPr marL="124364" marR="124364" marT="46630" marB="46630"/>
                </a:tc>
                <a:tc>
                  <a:txBody>
                    <a:bodyPr/>
                    <a:lstStyle/>
                    <a:p>
                      <a:pPr algn="ctr"/>
                      <a:r>
                        <a:rPr lang="en-US" sz="2900" dirty="0" smtClean="0"/>
                        <a:t>Disk</a:t>
                      </a:r>
                      <a:endParaRPr lang="en-US" sz="2900" dirty="0"/>
                    </a:p>
                  </a:txBody>
                  <a:tcPr marL="124364" marR="124364" marT="46630" marB="46630"/>
                </a:tc>
                <a:tc>
                  <a:txBody>
                    <a:bodyPr/>
                    <a:lstStyle/>
                    <a:p>
                      <a:pPr algn="ctr"/>
                      <a:r>
                        <a:rPr lang="en-US" sz="2900" dirty="0" smtClean="0"/>
                        <a:t>File Share</a:t>
                      </a:r>
                      <a:endParaRPr lang="en-US" sz="2900" dirty="0"/>
                    </a:p>
                  </a:txBody>
                  <a:tcPr marL="124364" marR="124364" marT="46630" marB="46630"/>
                </a:tc>
              </a:tr>
              <a:tr h="528475">
                <a:tc>
                  <a:txBody>
                    <a:bodyPr/>
                    <a:lstStyle/>
                    <a:p>
                      <a:r>
                        <a:rPr lang="en-US" sz="2000" dirty="0" smtClean="0"/>
                        <a:t>Prevents Split-Brain</a:t>
                      </a:r>
                      <a:endParaRPr lang="en-US" sz="2000" dirty="0"/>
                    </a:p>
                  </a:txBody>
                  <a:tcPr marL="124364" marR="1243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900" kern="1200" dirty="0" smtClean="0">
                          <a:effectLst>
                            <a:outerShdw blurRad="38100" dist="38100" dir="2700000" algn="tl">
                              <a:srgbClr val="000000">
                                <a:alpha val="43137"/>
                              </a:srgbClr>
                            </a:outerShdw>
                          </a:effectLst>
                          <a:latin typeface="Wingdings 2" pitchFamily="18" charset="2"/>
                        </a:rPr>
                        <a:t>P</a:t>
                      </a:r>
                      <a:endParaRPr lang="en-US" sz="29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4364" marR="1243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900" kern="1200" dirty="0" smtClean="0">
                          <a:effectLst>
                            <a:outerShdw blurRad="38100" dist="38100" dir="2700000" algn="tl">
                              <a:srgbClr val="000000">
                                <a:alpha val="43137"/>
                              </a:srgbClr>
                            </a:outerShdw>
                          </a:effectLst>
                          <a:latin typeface="Wingdings 2" pitchFamily="18" charset="2"/>
                        </a:rPr>
                        <a:t>P</a:t>
                      </a:r>
                      <a:endParaRPr lang="en-US" sz="29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4364" marR="124364" marT="46630" marB="46630"/>
                </a:tc>
              </a:tr>
              <a:tr h="528475">
                <a:tc>
                  <a:txBody>
                    <a:bodyPr/>
                    <a:lstStyle/>
                    <a:p>
                      <a:r>
                        <a:rPr lang="en-US" sz="2000" dirty="0" smtClean="0"/>
                        <a:t>Prevents Partition-in-Time</a:t>
                      </a:r>
                      <a:endParaRPr lang="en-US" sz="2000" dirty="0"/>
                    </a:p>
                  </a:txBody>
                  <a:tcPr marL="124364" marR="1243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900" kern="1200" dirty="0" smtClean="0">
                          <a:effectLst>
                            <a:outerShdw blurRad="38100" dist="38100" dir="2700000" algn="tl">
                              <a:srgbClr val="000000">
                                <a:alpha val="43137"/>
                              </a:srgbClr>
                            </a:outerShdw>
                          </a:effectLst>
                          <a:latin typeface="Wingdings 2" pitchFamily="18" charset="2"/>
                        </a:rPr>
                        <a:t>P</a:t>
                      </a:r>
                      <a:endParaRPr lang="en-US" sz="29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4364" marR="1243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900" kern="1200" dirty="0" smtClean="0">
                          <a:effectLst>
                            <a:outerShdw blurRad="38100" dist="38100" dir="2700000" algn="tl">
                              <a:srgbClr val="000000">
                                <a:alpha val="43137"/>
                              </a:srgbClr>
                            </a:outerShdw>
                          </a:effectLst>
                          <a:latin typeface="Wingdings 2" pitchFamily="18" charset="2"/>
                        </a:rPr>
                        <a:t>P</a:t>
                      </a:r>
                      <a:endParaRPr lang="en-US" sz="29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4364" marR="124364" marT="46630" marB="46630"/>
                </a:tc>
              </a:tr>
              <a:tr h="528475">
                <a:tc>
                  <a:txBody>
                    <a:bodyPr/>
                    <a:lstStyle/>
                    <a:p>
                      <a:r>
                        <a:rPr lang="en-US" sz="2000" dirty="0" smtClean="0"/>
                        <a:t>Solves Partition-in-Time</a:t>
                      </a:r>
                      <a:endParaRPr lang="en-US" sz="2000" dirty="0"/>
                    </a:p>
                  </a:txBody>
                  <a:tcPr marL="124364" marR="1243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900" kern="1200" dirty="0" smtClean="0">
                          <a:effectLst>
                            <a:outerShdw blurRad="38100" dist="38100" dir="2700000" algn="tl">
                              <a:srgbClr val="000000">
                                <a:alpha val="43137"/>
                              </a:srgbClr>
                            </a:outerShdw>
                          </a:effectLst>
                          <a:latin typeface="Wingdings 2" pitchFamily="18" charset="2"/>
                        </a:rPr>
                        <a:t>P</a:t>
                      </a:r>
                      <a:endParaRPr lang="en-US" sz="2900" kern="1200" dirty="0" smtClean="0">
                        <a:solidFill>
                          <a:schemeClr val="bg1"/>
                        </a:solidFill>
                        <a:effectLst>
                          <a:outerShdw blurRad="38100" dist="38100" dir="2700000" algn="tl">
                            <a:srgbClr val="000000">
                              <a:alpha val="43137"/>
                            </a:srgbClr>
                          </a:outerShdw>
                        </a:effectLst>
                        <a:latin typeface="Wingdings 2" pitchFamily="18" charset="2"/>
                        <a:ea typeface="+mn-ea"/>
                        <a:cs typeface="+mn-cs"/>
                      </a:endParaRPr>
                    </a:p>
                  </a:txBody>
                  <a:tcPr marL="124364" marR="124364" marT="46630" marB="46630"/>
                </a:tc>
                <a:tc>
                  <a:txBody>
                    <a:bodyPr/>
                    <a:lstStyle/>
                    <a:p>
                      <a:pPr algn="ctr"/>
                      <a:endParaRPr lang="en-US" sz="2900" dirty="0">
                        <a:latin typeface="Wingdings 2" pitchFamily="18" charset="2"/>
                      </a:endParaRPr>
                    </a:p>
                  </a:txBody>
                  <a:tcPr marL="124364" marR="124364" marT="46630" marB="46630"/>
                </a:tc>
              </a:tr>
              <a:tr h="777169">
                <a:tc>
                  <a:txBody>
                    <a:bodyPr/>
                    <a:lstStyle/>
                    <a:p>
                      <a:r>
                        <a:rPr lang="en-US" sz="2000" dirty="0" smtClean="0"/>
                        <a:t>Arbitration Type</a:t>
                      </a:r>
                      <a:endParaRPr lang="en-US" sz="2000" dirty="0"/>
                    </a:p>
                  </a:txBody>
                  <a:tcPr marL="124364" marR="1243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200" b="0" kern="1200" dirty="0" smtClean="0">
                          <a:solidFill>
                            <a:schemeClr val="bg1"/>
                          </a:solidFill>
                          <a:effectLst/>
                          <a:latin typeface="Segoe UI" pitchFamily="34" charset="0"/>
                          <a:ea typeface="Segoe UI" pitchFamily="34" charset="0"/>
                          <a:cs typeface="Segoe UI" pitchFamily="34" charset="0"/>
                        </a:rPr>
                        <a:t>SCSI</a:t>
                      </a:r>
                      <a:r>
                        <a:rPr lang="en-US" sz="2200" b="0" kern="1200" baseline="0" dirty="0" smtClean="0">
                          <a:solidFill>
                            <a:schemeClr val="bg1"/>
                          </a:solidFill>
                          <a:effectLst/>
                          <a:latin typeface="Segoe UI" pitchFamily="34" charset="0"/>
                          <a:ea typeface="Segoe UI" pitchFamily="34" charset="0"/>
                          <a:cs typeface="Segoe UI" pitchFamily="34" charset="0"/>
                        </a:rPr>
                        <a:t> Persistent Reservation</a:t>
                      </a:r>
                    </a:p>
                  </a:txBody>
                  <a:tcPr marL="124364" marR="1243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200" b="0" kern="1200" baseline="0" dirty="0" smtClean="0">
                          <a:solidFill>
                            <a:schemeClr val="bg1"/>
                          </a:solidFill>
                          <a:effectLst/>
                          <a:latin typeface="Segoe UI" pitchFamily="34" charset="0"/>
                          <a:ea typeface="Segoe UI" pitchFamily="34" charset="0"/>
                          <a:cs typeface="Segoe UI" pitchFamily="34" charset="0"/>
                        </a:rPr>
                        <a:t>Witness.log file on SMB Share</a:t>
                      </a:r>
                    </a:p>
                  </a:txBody>
                  <a:tcPr marL="124364" marR="124364" marT="46630" marB="46630"/>
                </a:tc>
              </a:tr>
            </a:tbl>
          </a:graphicData>
        </a:graphic>
      </p:graphicFrame>
      <p:sp>
        <p:nvSpPr>
          <p:cNvPr id="13" name="Text Placeholder 2"/>
          <p:cNvSpPr txBox="1">
            <a:spLocks/>
          </p:cNvSpPr>
          <p:nvPr/>
        </p:nvSpPr>
        <p:spPr>
          <a:xfrm>
            <a:off x="462782" y="5998485"/>
            <a:ext cx="11764276" cy="45704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sz="3300" dirty="0">
                <a:solidFill>
                  <a:schemeClr val="tx2"/>
                </a:solidFill>
                <a:latin typeface="+mj-lt"/>
              </a:rPr>
              <a:t>Recommended:  Use Disk Witness if you have shared storage</a:t>
            </a:r>
          </a:p>
        </p:txBody>
      </p:sp>
    </p:spTree>
    <p:extLst>
      <p:ext uri="{BB962C8B-B14F-4D97-AF65-F5344CB8AC3E}">
        <p14:creationId xmlns:p14="http://schemas.microsoft.com/office/powerpoint/2010/main" val="9003316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 to Remember</a:t>
            </a:r>
            <a:endParaRPr lang="en-US" dirty="0"/>
          </a:p>
        </p:txBody>
      </p:sp>
      <p:sp>
        <p:nvSpPr>
          <p:cNvPr id="22" name="Text Placeholder 4"/>
          <p:cNvSpPr txBox="1">
            <a:spLocks/>
          </p:cNvSpPr>
          <p:nvPr/>
        </p:nvSpPr>
        <p:spPr>
          <a:xfrm>
            <a:off x="531280" y="1342411"/>
            <a:ext cx="8474561" cy="16352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tx2"/>
                </a:solidFill>
                <a:latin typeface="Segoe UI Light"/>
              </a:rPr>
              <a:t>Quorum enables cluster to survive</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Determines the point at which cluster is successfully formed</a:t>
            </a:r>
          </a:p>
        </p:txBody>
      </p:sp>
      <p:sp>
        <p:nvSpPr>
          <p:cNvPr id="40" name="Text Placeholder 4"/>
          <p:cNvSpPr txBox="1">
            <a:spLocks/>
          </p:cNvSpPr>
          <p:nvPr/>
        </p:nvSpPr>
        <p:spPr>
          <a:xfrm>
            <a:off x="531280" y="3138993"/>
            <a:ext cx="8474561" cy="163529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smtClean="0">
                <a:solidFill>
                  <a:schemeClr val="tx2"/>
                </a:solidFill>
                <a:latin typeface="Segoe UI Light"/>
              </a:rPr>
              <a:t>Voting Elements</a:t>
            </a:r>
            <a:endParaRPr lang="en-US" sz="3300" spc="-71" dirty="0">
              <a:solidFill>
                <a:schemeClr val="tx2"/>
              </a:solidFill>
              <a:latin typeface="Segoe UI Light"/>
            </a:endParaRPr>
          </a:p>
          <a:p>
            <a:pPr>
              <a:lnSpc>
                <a:spcPct val="100000"/>
              </a:lnSpc>
              <a:spcBef>
                <a:spcPts val="0"/>
              </a:spcBef>
              <a:buSzTx/>
            </a:pPr>
            <a:r>
              <a:rPr lang="en-US" sz="2400" spc="-71" dirty="0" smtClean="0">
                <a:gradFill>
                  <a:gsLst>
                    <a:gs pos="0">
                      <a:srgbClr val="FFFFFF"/>
                    </a:gs>
                    <a:gs pos="100000">
                      <a:srgbClr val="FFFFFF"/>
                    </a:gs>
                  </a:gsLst>
                  <a:lin ang="5400000" scaled="0"/>
                </a:gradFill>
                <a:latin typeface="Segoe UI"/>
              </a:rPr>
              <a:t>Each node has 1 vote and (if configured) witness has 1 vote</a:t>
            </a:r>
          </a:p>
          <a:p>
            <a:pPr>
              <a:lnSpc>
                <a:spcPct val="100000"/>
              </a:lnSpc>
              <a:spcBef>
                <a:spcPts val="0"/>
              </a:spcBef>
              <a:buSzTx/>
            </a:pPr>
            <a:r>
              <a:rPr lang="en-US" sz="2400" spc="-71" dirty="0" smtClean="0">
                <a:gradFill>
                  <a:gsLst>
                    <a:gs pos="0">
                      <a:srgbClr val="FFFFFF"/>
                    </a:gs>
                    <a:gs pos="100000">
                      <a:srgbClr val="FFFFFF"/>
                    </a:gs>
                  </a:gsLst>
                  <a:lin ang="5400000" scaled="0"/>
                </a:gradFill>
                <a:latin typeface="Segoe UI"/>
              </a:rPr>
              <a:t>Look for updated guidance with Dynamic Witness</a:t>
            </a:r>
            <a:endParaRPr lang="en-US" sz="2400" spc="-71" dirty="0">
              <a:gradFill>
                <a:gsLst>
                  <a:gs pos="0">
                    <a:srgbClr val="FFFFFF"/>
                  </a:gs>
                  <a:gs pos="100000">
                    <a:srgbClr val="FFFFFF"/>
                  </a:gs>
                </a:gsLst>
                <a:lin ang="5400000" scaled="0"/>
              </a:gradFill>
              <a:latin typeface="Segoe UI"/>
            </a:endParaRPr>
          </a:p>
        </p:txBody>
      </p:sp>
      <p:sp>
        <p:nvSpPr>
          <p:cNvPr id="41" name="Text Placeholder 4"/>
          <p:cNvSpPr txBox="1">
            <a:spLocks/>
          </p:cNvSpPr>
          <p:nvPr/>
        </p:nvSpPr>
        <p:spPr>
          <a:xfrm>
            <a:off x="531280" y="4926060"/>
            <a:ext cx="8474561" cy="1631307"/>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tx2"/>
                </a:solidFill>
                <a:latin typeface="Segoe UI Light"/>
              </a:rPr>
              <a:t>Witness selection: Disk or File Share</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Disk Witness (recommended) – Stores Cluster DB</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File Share Witness – Multisite cluster with replicated storage</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15371" y="1296820"/>
            <a:ext cx="3321104" cy="5183822"/>
          </a:xfrm>
          <a:prstGeom prst="rect">
            <a:avLst/>
          </a:prstGeom>
        </p:spPr>
      </p:pic>
    </p:spTree>
    <p:extLst>
      <p:ext uri="{BB962C8B-B14F-4D97-AF65-F5344CB8AC3E}">
        <p14:creationId xmlns:p14="http://schemas.microsoft.com/office/powerpoint/2010/main" val="398694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Vote Weights</a:t>
            </a:r>
            <a:endParaRPr lang="en-US" dirty="0"/>
          </a:p>
        </p:txBody>
      </p:sp>
    </p:spTree>
    <p:extLst>
      <p:ext uri="{BB962C8B-B14F-4D97-AF65-F5344CB8AC3E}">
        <p14:creationId xmlns:p14="http://schemas.microsoft.com/office/powerpoint/2010/main" val="32906884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 Vote Weights</a:t>
            </a:r>
          </a:p>
        </p:txBody>
      </p:sp>
      <p:sp>
        <p:nvSpPr>
          <p:cNvPr id="3" name="Text Placeholder 4"/>
          <p:cNvSpPr txBox="1">
            <a:spLocks/>
          </p:cNvSpPr>
          <p:nvPr/>
        </p:nvSpPr>
        <p:spPr>
          <a:xfrm>
            <a:off x="524932" y="4439145"/>
            <a:ext cx="11149993" cy="16352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Nodes with No-Vote continue to be part of the cluster</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Receive cluster database updates</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Ability to host applications</a:t>
            </a:r>
            <a:endParaRPr lang="en-US" sz="2400" spc="-71" dirty="0">
              <a:gradFill>
                <a:gsLst>
                  <a:gs pos="0">
                    <a:srgbClr val="FFFFFF"/>
                  </a:gs>
                  <a:gs pos="100000">
                    <a:srgbClr val="FFFFFF"/>
                  </a:gs>
                </a:gsLst>
                <a:lin ang="5400000" scaled="0"/>
              </a:gradFill>
              <a:latin typeface="Segoe UI"/>
            </a:endParaRPr>
          </a:p>
        </p:txBody>
      </p:sp>
      <p:sp>
        <p:nvSpPr>
          <p:cNvPr id="4" name="Text Placeholder 4"/>
          <p:cNvSpPr txBox="1">
            <a:spLocks/>
          </p:cNvSpPr>
          <p:nvPr/>
        </p:nvSpPr>
        <p:spPr>
          <a:xfrm>
            <a:off x="524932" y="1397080"/>
            <a:ext cx="11149993" cy="1343631"/>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defRPr/>
            </a:pPr>
            <a:r>
              <a:rPr lang="en-US" sz="3300" dirty="0">
                <a:solidFill>
                  <a:srgbClr val="61DDFF"/>
                </a:solidFill>
                <a:latin typeface="+mj-lt"/>
              </a:rPr>
              <a:t>Granular control of which nodes have votes</a:t>
            </a:r>
          </a:p>
          <a:p>
            <a:pPr>
              <a:lnSpc>
                <a:spcPct val="100000"/>
              </a:lnSpc>
              <a:spcBef>
                <a:spcPts val="0"/>
              </a:spcBef>
              <a:buSzTx/>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Directly affects quorum calculations</a:t>
            </a:r>
            <a:endParaRPr lang="en-US" sz="2400" spc="-71" dirty="0">
              <a:gradFill>
                <a:gsLst>
                  <a:gs pos="0">
                    <a:srgbClr val="FFFFFF"/>
                  </a:gs>
                  <a:gs pos="100000">
                    <a:srgbClr val="FFFFFF"/>
                  </a:gs>
                </a:gsLst>
                <a:lin ang="5400000" scaled="0"/>
              </a:gradFill>
              <a:latin typeface="Segoe UI"/>
            </a:endParaRPr>
          </a:p>
        </p:txBody>
      </p:sp>
      <p:sp>
        <p:nvSpPr>
          <p:cNvPr id="5" name="Text Placeholder 4"/>
          <p:cNvSpPr txBox="1">
            <a:spLocks/>
          </p:cNvSpPr>
          <p:nvPr/>
        </p:nvSpPr>
        <p:spPr>
          <a:xfrm>
            <a:off x="524931" y="2915178"/>
            <a:ext cx="11149993" cy="1343631"/>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Limit impact on cluster quorum</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quorum does not change if nodes with no vote go down</a:t>
            </a:r>
            <a:endParaRPr lang="en-US" sz="2400" spc="-71"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25841610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modify Node Vote?</a:t>
            </a:r>
          </a:p>
        </p:txBody>
      </p:sp>
      <p:sp>
        <p:nvSpPr>
          <p:cNvPr id="4" name="Text Placeholder 4"/>
          <p:cNvSpPr txBox="1">
            <a:spLocks/>
          </p:cNvSpPr>
          <p:nvPr/>
        </p:nvSpPr>
        <p:spPr>
          <a:xfrm>
            <a:off x="524932" y="1397080"/>
            <a:ext cx="11149993" cy="1343631"/>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Not all nodes in your cluster are equally important</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Typically nodes from Disaster Recovery Backup site</a:t>
            </a:r>
          </a:p>
        </p:txBody>
      </p:sp>
      <p:sp>
        <p:nvSpPr>
          <p:cNvPr id="5" name="Text Placeholder 4"/>
          <p:cNvSpPr txBox="1">
            <a:spLocks/>
          </p:cNvSpPr>
          <p:nvPr/>
        </p:nvSpPr>
        <p:spPr>
          <a:xfrm>
            <a:off x="524932" y="2927859"/>
            <a:ext cx="11149993" cy="1535309"/>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defRPr/>
            </a:pPr>
            <a:r>
              <a:rPr lang="en-US" sz="3300" dirty="0">
                <a:solidFill>
                  <a:srgbClr val="61DDFF"/>
                </a:solidFill>
                <a:latin typeface="+mj-lt"/>
              </a:rPr>
              <a:t>Primarily used for multi-site clusters</a:t>
            </a:r>
          </a:p>
          <a:p>
            <a:pPr>
              <a:lnSpc>
                <a:spcPct val="100000"/>
              </a:lnSpc>
              <a:spcBef>
                <a:spcPts val="0"/>
              </a:spcBef>
              <a:buSzTx/>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Recommended only for manual failover across sites</a:t>
            </a:r>
          </a:p>
          <a:p>
            <a:pPr>
              <a:lnSpc>
                <a:spcPct val="100000"/>
              </a:lnSpc>
              <a:spcBef>
                <a:spcPts val="0"/>
              </a:spcBef>
              <a:buSzTx/>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More about this in later slides …</a:t>
            </a:r>
            <a:endParaRPr lang="en-US" sz="22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10" name="Line 6"/>
          <p:cNvSpPr>
            <a:spLocks noChangeShapeType="1"/>
          </p:cNvSpPr>
          <p:nvPr/>
        </p:nvSpPr>
        <p:spPr bwMode="auto">
          <a:xfrm flipH="1">
            <a:off x="9447068" y="5846138"/>
            <a:ext cx="505363" cy="0"/>
          </a:xfrm>
          <a:prstGeom prst="line">
            <a:avLst/>
          </a:prstGeom>
          <a:noFill/>
          <a:ln w="57150" cap="rnd">
            <a:solidFill>
              <a:schemeClr val="tx1"/>
            </a:solidFill>
            <a:round/>
            <a:headEnd/>
            <a:tailEnd/>
          </a:ln>
          <a:effectLst/>
        </p:spPr>
        <p:txBody>
          <a:bodyPr wrap="none" lIns="93270" tIns="46636" rIns="93270" bIns="46636"/>
          <a:lstStyle/>
          <a:p>
            <a:endParaRPr lang="en-US" dirty="0">
              <a:effectLst/>
            </a:endParaRPr>
          </a:p>
        </p:txBody>
      </p:sp>
      <p:sp>
        <p:nvSpPr>
          <p:cNvPr id="11" name="Rounded Rectangle 10"/>
          <p:cNvSpPr/>
          <p:nvPr/>
        </p:nvSpPr>
        <p:spPr bwMode="auto">
          <a:xfrm>
            <a:off x="9952431" y="5191403"/>
            <a:ext cx="1710461" cy="1243471"/>
          </a:xfrm>
          <a:prstGeom prst="roundRect">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400" dirty="0">
              <a:solidFill>
                <a:schemeClr val="tx1"/>
              </a:solidFill>
              <a:latin typeface="Segoe" pitchFamily="34" charset="0"/>
            </a:endParaRPr>
          </a:p>
        </p:txBody>
      </p:sp>
      <p:pic>
        <p:nvPicPr>
          <p:cNvPr id="12"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965403" y="5308402"/>
            <a:ext cx="617496" cy="1059687"/>
          </a:xfrm>
          <a:prstGeom prst="rect">
            <a:avLst/>
          </a:prstGeom>
          <a:noFill/>
          <a:ln w="9525">
            <a:noFill/>
            <a:miter lim="800000"/>
            <a:headEnd/>
            <a:tailEnd/>
          </a:ln>
          <a:effectLst/>
        </p:spPr>
      </p:pic>
      <p:pic>
        <p:nvPicPr>
          <p:cNvPr id="1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149047" y="5316296"/>
            <a:ext cx="617496" cy="1059687"/>
          </a:xfrm>
          <a:prstGeom prst="rect">
            <a:avLst/>
          </a:prstGeom>
          <a:noFill/>
          <a:ln w="9525">
            <a:noFill/>
            <a:miter lim="800000"/>
            <a:headEnd/>
            <a:tailEnd/>
          </a:ln>
          <a:effectLst/>
        </p:spPr>
      </p:pic>
      <p:sp>
        <p:nvSpPr>
          <p:cNvPr id="14" name="Rectangle 13"/>
          <p:cNvSpPr/>
          <p:nvPr/>
        </p:nvSpPr>
        <p:spPr>
          <a:xfrm>
            <a:off x="10514126" y="5536352"/>
            <a:ext cx="233245" cy="371188"/>
          </a:xfrm>
          <a:prstGeom prst="rect">
            <a:avLst/>
          </a:prstGeom>
          <a:noFill/>
          <a:effectLst/>
        </p:spPr>
        <p:txBody>
          <a:bodyPr wrap="square" lIns="93278" tIns="46639" rIns="93278" bIns="46639">
            <a:spAutoFit/>
          </a:bodyPr>
          <a:lstStyle/>
          <a:p>
            <a:pPr algn="ctr"/>
            <a:r>
              <a:rPr lang="en-US" b="1" spc="306" dirty="0" smtClean="0">
                <a:ln w="11430" cmpd="sng">
                  <a:solidFill>
                    <a:schemeClr val="accent1">
                      <a:tint val="10000"/>
                    </a:schemeClr>
                  </a:solidFill>
                  <a:prstDash val="solid"/>
                  <a:miter lim="800000"/>
                </a:ln>
                <a:solidFill>
                  <a:sysClr val="windowText" lastClr="000000"/>
                </a:solidFill>
              </a:rPr>
              <a:t>4</a:t>
            </a:r>
            <a:endParaRPr lang="en-US" sz="2400" b="1" spc="306" dirty="0">
              <a:ln w="11430" cmpd="sng">
                <a:solidFill>
                  <a:schemeClr val="accent1">
                    <a:tint val="10000"/>
                  </a:schemeClr>
                </a:solidFill>
                <a:prstDash val="solid"/>
                <a:miter lim="800000"/>
              </a:ln>
              <a:solidFill>
                <a:sysClr val="windowText" lastClr="000000"/>
              </a:solidFill>
            </a:endParaRPr>
          </a:p>
        </p:txBody>
      </p:sp>
      <p:sp>
        <p:nvSpPr>
          <p:cNvPr id="15" name="Rectangle 14"/>
          <p:cNvSpPr/>
          <p:nvPr/>
        </p:nvSpPr>
        <p:spPr>
          <a:xfrm>
            <a:off x="11291608" y="5536352"/>
            <a:ext cx="233245" cy="371188"/>
          </a:xfrm>
          <a:prstGeom prst="rect">
            <a:avLst/>
          </a:prstGeom>
          <a:noFill/>
          <a:effectLst/>
        </p:spPr>
        <p:txBody>
          <a:bodyPr wrap="square" lIns="93278" tIns="46639" rIns="93278" bIns="46639">
            <a:spAutoFit/>
          </a:bodyPr>
          <a:lstStyle/>
          <a:p>
            <a:pPr algn="ctr"/>
            <a:r>
              <a:rPr lang="en-US" b="1" spc="306" dirty="0" smtClean="0">
                <a:ln w="11430" cmpd="sng">
                  <a:solidFill>
                    <a:schemeClr val="accent1">
                      <a:tint val="10000"/>
                    </a:schemeClr>
                  </a:solidFill>
                  <a:prstDash val="solid"/>
                  <a:miter lim="800000"/>
                </a:ln>
                <a:solidFill>
                  <a:sysClr val="windowText" lastClr="000000"/>
                </a:solidFill>
              </a:rPr>
              <a:t>5</a:t>
            </a:r>
            <a:endParaRPr lang="en-US" b="1" spc="306" dirty="0">
              <a:ln w="11430" cmpd="sng">
                <a:solidFill>
                  <a:schemeClr val="accent1">
                    <a:tint val="10000"/>
                  </a:schemeClr>
                </a:solidFill>
                <a:prstDash val="solid"/>
                <a:miter lim="800000"/>
              </a:ln>
              <a:solidFill>
                <a:sysClr val="windowText" lastClr="000000"/>
              </a:solidFill>
            </a:endParaRPr>
          </a:p>
        </p:txBody>
      </p:sp>
      <p:sp>
        <p:nvSpPr>
          <p:cNvPr id="16" name="Rounded Rectangle 15"/>
          <p:cNvSpPr/>
          <p:nvPr/>
        </p:nvSpPr>
        <p:spPr bwMode="auto">
          <a:xfrm>
            <a:off x="6822116" y="5191403"/>
            <a:ext cx="2586079" cy="1243471"/>
          </a:xfrm>
          <a:prstGeom prst="roundRect">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400" dirty="0">
              <a:solidFill>
                <a:schemeClr val="tx1"/>
              </a:solidFill>
              <a:latin typeface="Segoe" pitchFamily="34" charset="0"/>
            </a:endParaRPr>
          </a:p>
        </p:txBody>
      </p:sp>
      <p:pic>
        <p:nvPicPr>
          <p:cNvPr id="17"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710705" y="5308402"/>
            <a:ext cx="617496" cy="1059687"/>
          </a:xfrm>
          <a:prstGeom prst="rect">
            <a:avLst/>
          </a:prstGeom>
          <a:noFill/>
          <a:ln w="9525">
            <a:noFill/>
            <a:miter lim="800000"/>
            <a:headEnd/>
            <a:tailEnd/>
          </a:ln>
          <a:effectLst/>
        </p:spPr>
      </p:pic>
      <p:pic>
        <p:nvPicPr>
          <p:cNvPr id="18"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894348" y="5316296"/>
            <a:ext cx="617496" cy="1059687"/>
          </a:xfrm>
          <a:prstGeom prst="rect">
            <a:avLst/>
          </a:prstGeom>
          <a:noFill/>
          <a:ln w="9525">
            <a:noFill/>
            <a:miter lim="800000"/>
            <a:headEnd/>
            <a:tailEnd/>
          </a:ln>
          <a:effectLst/>
        </p:spPr>
      </p:pic>
      <p:sp>
        <p:nvSpPr>
          <p:cNvPr id="19" name="Rectangle 18"/>
          <p:cNvSpPr/>
          <p:nvPr/>
        </p:nvSpPr>
        <p:spPr>
          <a:xfrm>
            <a:off x="9036910" y="5579988"/>
            <a:ext cx="233245" cy="371188"/>
          </a:xfrm>
          <a:prstGeom prst="rect">
            <a:avLst/>
          </a:prstGeom>
          <a:noFill/>
          <a:effectLst/>
        </p:spPr>
        <p:txBody>
          <a:bodyPr wrap="square" lIns="93278" tIns="46639" rIns="93278" bIns="46639">
            <a:spAutoFit/>
          </a:bodyPr>
          <a:lstStyle/>
          <a:p>
            <a:pPr algn="ctr"/>
            <a:r>
              <a:rPr lang="en-US" b="1" spc="306" dirty="0" smtClean="0">
                <a:ln w="11430" cmpd="sng">
                  <a:solidFill>
                    <a:schemeClr val="accent1">
                      <a:tint val="10000"/>
                    </a:schemeClr>
                  </a:solidFill>
                  <a:prstDash val="solid"/>
                  <a:miter lim="800000"/>
                </a:ln>
                <a:solidFill>
                  <a:sysClr val="windowText" lastClr="000000"/>
                </a:solidFill>
              </a:rPr>
              <a:t>3</a:t>
            </a:r>
            <a:endParaRPr lang="en-US" sz="2400" b="1" spc="306" dirty="0">
              <a:ln w="11430" cmpd="sng">
                <a:solidFill>
                  <a:schemeClr val="accent1">
                    <a:tint val="10000"/>
                  </a:schemeClr>
                </a:solidFill>
                <a:prstDash val="solid"/>
                <a:miter lim="800000"/>
              </a:ln>
              <a:solidFill>
                <a:sysClr val="windowText" lastClr="000000"/>
              </a:solidFill>
            </a:endParaRPr>
          </a:p>
        </p:txBody>
      </p:sp>
      <p:sp>
        <p:nvSpPr>
          <p:cNvPr id="20" name="Rectangle 19"/>
          <p:cNvSpPr/>
          <p:nvPr/>
        </p:nvSpPr>
        <p:spPr>
          <a:xfrm>
            <a:off x="8240531" y="5579988"/>
            <a:ext cx="233245" cy="463521"/>
          </a:xfrm>
          <a:prstGeom prst="rect">
            <a:avLst/>
          </a:prstGeom>
          <a:noFill/>
          <a:effectLst/>
        </p:spPr>
        <p:txBody>
          <a:bodyPr wrap="square" lIns="93278" tIns="46639" rIns="93278" bIns="46639">
            <a:spAutoFit/>
          </a:bodyPr>
          <a:lstStyle/>
          <a:p>
            <a:pPr algn="ctr"/>
            <a:endParaRPr lang="en-US" sz="2400" b="1" spc="306" dirty="0">
              <a:ln w="11430" cmpd="sng">
                <a:solidFill>
                  <a:schemeClr val="accent1">
                    <a:tint val="10000"/>
                  </a:schemeClr>
                </a:solidFill>
                <a:prstDash val="solid"/>
                <a:miter lim="800000"/>
              </a:ln>
              <a:solidFill>
                <a:sysClr val="windowText" lastClr="000000"/>
              </a:solidFill>
            </a:endParaRPr>
          </a:p>
        </p:txBody>
      </p:sp>
      <p:sp>
        <p:nvSpPr>
          <p:cNvPr id="21" name="Line Callout 1 (Border and Accent Bar) 20"/>
          <p:cNvSpPr/>
          <p:nvPr/>
        </p:nvSpPr>
        <p:spPr bwMode="auto">
          <a:xfrm>
            <a:off x="7140427" y="4755929"/>
            <a:ext cx="753921" cy="307254"/>
          </a:xfrm>
          <a:prstGeom prst="accentBorderCallout1">
            <a:avLst>
              <a:gd name="adj1" fmla="val 83447"/>
              <a:gd name="adj2" fmla="val 98896"/>
              <a:gd name="adj3" fmla="val 189817"/>
              <a:gd name="adj4" fmla="val 119064"/>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25400"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8" name="Line Callout 1 (Border and Accent Bar) 7"/>
          <p:cNvSpPr/>
          <p:nvPr/>
        </p:nvSpPr>
        <p:spPr bwMode="auto">
          <a:xfrm>
            <a:off x="8240531" y="4754579"/>
            <a:ext cx="753921" cy="307254"/>
          </a:xfrm>
          <a:prstGeom prst="accentBorderCallout1">
            <a:avLst>
              <a:gd name="adj1" fmla="val 83447"/>
              <a:gd name="adj2" fmla="val 98896"/>
              <a:gd name="adj3" fmla="val 186720"/>
              <a:gd name="adj4" fmla="val 106437"/>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25400"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22" name="Line Callout 1 (Border and Accent Bar) 21"/>
          <p:cNvSpPr/>
          <p:nvPr/>
        </p:nvSpPr>
        <p:spPr bwMode="auto">
          <a:xfrm>
            <a:off x="9549463" y="4754577"/>
            <a:ext cx="919436" cy="307254"/>
          </a:xfrm>
          <a:prstGeom prst="accentBorderCallout1">
            <a:avLst>
              <a:gd name="adj1" fmla="val 52475"/>
              <a:gd name="adj2" fmla="val 110261"/>
              <a:gd name="adj3" fmla="val 232903"/>
              <a:gd name="adj4" fmla="val 118723"/>
            </a:avLst>
          </a:prstGeom>
          <a:solidFill>
            <a:srgbClr val="FF8A00"/>
          </a:solidFill>
          <a:ln w="25400"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9" name="Line Callout 1 (Border and Accent Bar) 8"/>
          <p:cNvSpPr/>
          <p:nvPr/>
        </p:nvSpPr>
        <p:spPr bwMode="auto">
          <a:xfrm>
            <a:off x="10670041" y="4754576"/>
            <a:ext cx="919436" cy="307254"/>
          </a:xfrm>
          <a:prstGeom prst="accentBorderCallout1">
            <a:avLst>
              <a:gd name="adj1" fmla="val 52475"/>
              <a:gd name="adj2" fmla="val 110261"/>
              <a:gd name="adj3" fmla="val 245292"/>
              <a:gd name="adj4" fmla="val 93872"/>
            </a:avLst>
          </a:prstGeom>
          <a:solidFill>
            <a:srgbClr val="FF8A00"/>
          </a:solidFill>
          <a:ln w="25400"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23" name="Text Box 19"/>
          <p:cNvSpPr txBox="1">
            <a:spLocks noChangeArrowheads="1"/>
          </p:cNvSpPr>
          <p:nvPr/>
        </p:nvSpPr>
        <p:spPr bwMode="auto">
          <a:xfrm>
            <a:off x="7677393" y="6500876"/>
            <a:ext cx="707833" cy="343250"/>
          </a:xfrm>
          <a:prstGeom prst="rect">
            <a:avLst/>
          </a:prstGeom>
          <a:noFill/>
          <a:ln w="9525">
            <a:noFill/>
            <a:miter lim="800000"/>
            <a:headEnd/>
            <a:tailEnd/>
          </a:ln>
          <a:effectLst/>
        </p:spPr>
        <p:txBody>
          <a:bodyPr wrap="none" lIns="93274" tIns="46637" rIns="93274" bIns="46637">
            <a:spAutoFit/>
          </a:bodyPr>
          <a:lstStyle/>
          <a:p>
            <a:pPr algn="ctr">
              <a:spcBef>
                <a:spcPct val="0"/>
              </a:spcBef>
              <a:buClrTx/>
              <a:buFontTx/>
              <a:buNone/>
            </a:pPr>
            <a:r>
              <a:rPr lang="en-US" sz="1600" dirty="0">
                <a:ln w="0"/>
                <a:effectLst>
                  <a:outerShdw blurRad="38100" dist="19050" dir="2700000" algn="tl" rotWithShape="0">
                    <a:schemeClr val="dk1">
                      <a:alpha val="40000"/>
                    </a:schemeClr>
                  </a:outerShdw>
                </a:effectLst>
                <a:latin typeface="Franklin Gothic Medium" pitchFamily="34" charset="0"/>
              </a:rPr>
              <a:t>Site A</a:t>
            </a:r>
          </a:p>
        </p:txBody>
      </p:sp>
      <p:sp>
        <p:nvSpPr>
          <p:cNvPr id="24" name="Text Box 19"/>
          <p:cNvSpPr txBox="1">
            <a:spLocks noChangeArrowheads="1"/>
          </p:cNvSpPr>
          <p:nvPr/>
        </p:nvSpPr>
        <p:spPr bwMode="auto">
          <a:xfrm>
            <a:off x="10468899" y="6547008"/>
            <a:ext cx="712121" cy="345290"/>
          </a:xfrm>
          <a:prstGeom prst="rect">
            <a:avLst/>
          </a:prstGeom>
          <a:noFill/>
          <a:ln w="9525">
            <a:noFill/>
            <a:miter lim="800000"/>
            <a:headEnd/>
            <a:tailEnd/>
          </a:ln>
          <a:effectLst/>
        </p:spPr>
        <p:txBody>
          <a:bodyPr wrap="none" lIns="93274" tIns="46637" rIns="93274" bIns="46637">
            <a:spAutoFit/>
          </a:bodyPr>
          <a:lstStyle/>
          <a:p>
            <a:pPr algn="ctr">
              <a:spcBef>
                <a:spcPct val="0"/>
              </a:spcBef>
              <a:buClrTx/>
              <a:buFontTx/>
              <a:buNone/>
            </a:pPr>
            <a:r>
              <a:rPr lang="en-US" sz="1600" dirty="0">
                <a:ln w="0"/>
                <a:effectLst>
                  <a:outerShdw blurRad="38100" dist="19050" dir="2700000" algn="tl" rotWithShape="0">
                    <a:schemeClr val="dk1">
                      <a:alpha val="40000"/>
                    </a:schemeClr>
                  </a:outerShdw>
                </a:effectLst>
                <a:latin typeface="Franklin Gothic Medium" pitchFamily="34" charset="0"/>
              </a:rPr>
              <a:t>Site B</a:t>
            </a:r>
          </a:p>
        </p:txBody>
      </p:sp>
      <p:sp>
        <p:nvSpPr>
          <p:cNvPr id="27" name="Freeform 6"/>
          <p:cNvSpPr>
            <a:spLocks noEditPoints="1"/>
          </p:cNvSpPr>
          <p:nvPr/>
        </p:nvSpPr>
        <p:spPr bwMode="auto">
          <a:xfrm>
            <a:off x="11254806" y="6501978"/>
            <a:ext cx="240924" cy="435350"/>
          </a:xfrm>
          <a:custGeom>
            <a:avLst/>
            <a:gdLst>
              <a:gd name="T0" fmla="*/ 189 w 466"/>
              <a:gd name="T1" fmla="*/ 794 h 900"/>
              <a:gd name="T2" fmla="*/ 0 w 466"/>
              <a:gd name="T3" fmla="*/ 900 h 900"/>
              <a:gd name="T4" fmla="*/ 276 w 466"/>
              <a:gd name="T5" fmla="*/ 794 h 900"/>
              <a:gd name="T6" fmla="*/ 466 w 466"/>
              <a:gd name="T7" fmla="*/ 900 h 900"/>
              <a:gd name="T8" fmla="*/ 276 w 466"/>
              <a:gd name="T9" fmla="*/ 794 h 900"/>
              <a:gd name="T10" fmla="*/ 466 w 466"/>
              <a:gd name="T11" fmla="*/ 787 h 900"/>
              <a:gd name="T12" fmla="*/ 0 w 466"/>
              <a:gd name="T13" fmla="*/ 111 h 900"/>
              <a:gd name="T14" fmla="*/ 331 w 466"/>
              <a:gd name="T15" fmla="*/ 159 h 900"/>
              <a:gd name="T16" fmla="*/ 418 w 466"/>
              <a:gd name="T17" fmla="*/ 270 h 900"/>
              <a:gd name="T18" fmla="*/ 331 w 466"/>
              <a:gd name="T19" fmla="*/ 159 h 900"/>
              <a:gd name="T20" fmla="*/ 418 w 466"/>
              <a:gd name="T21" fmla="*/ 303 h 900"/>
              <a:gd name="T22" fmla="*/ 331 w 466"/>
              <a:gd name="T23" fmla="*/ 411 h 900"/>
              <a:gd name="T24" fmla="*/ 331 w 466"/>
              <a:gd name="T25" fmla="*/ 449 h 900"/>
              <a:gd name="T26" fmla="*/ 418 w 466"/>
              <a:gd name="T27" fmla="*/ 560 h 900"/>
              <a:gd name="T28" fmla="*/ 331 w 466"/>
              <a:gd name="T29" fmla="*/ 449 h 900"/>
              <a:gd name="T30" fmla="*/ 418 w 466"/>
              <a:gd name="T31" fmla="*/ 612 h 900"/>
              <a:gd name="T32" fmla="*/ 331 w 466"/>
              <a:gd name="T33" fmla="*/ 721 h 900"/>
              <a:gd name="T34" fmla="*/ 189 w 466"/>
              <a:gd name="T35" fmla="*/ 159 h 900"/>
              <a:gd name="T36" fmla="*/ 276 w 466"/>
              <a:gd name="T37" fmla="*/ 270 h 900"/>
              <a:gd name="T38" fmla="*/ 189 w 466"/>
              <a:gd name="T39" fmla="*/ 159 h 900"/>
              <a:gd name="T40" fmla="*/ 276 w 466"/>
              <a:gd name="T41" fmla="*/ 303 h 900"/>
              <a:gd name="T42" fmla="*/ 189 w 466"/>
              <a:gd name="T43" fmla="*/ 411 h 900"/>
              <a:gd name="T44" fmla="*/ 189 w 466"/>
              <a:gd name="T45" fmla="*/ 449 h 900"/>
              <a:gd name="T46" fmla="*/ 276 w 466"/>
              <a:gd name="T47" fmla="*/ 560 h 900"/>
              <a:gd name="T48" fmla="*/ 189 w 466"/>
              <a:gd name="T49" fmla="*/ 449 h 900"/>
              <a:gd name="T50" fmla="*/ 276 w 466"/>
              <a:gd name="T51" fmla="*/ 612 h 900"/>
              <a:gd name="T52" fmla="*/ 189 w 466"/>
              <a:gd name="T53" fmla="*/ 721 h 900"/>
              <a:gd name="T54" fmla="*/ 50 w 466"/>
              <a:gd name="T55" fmla="*/ 159 h 900"/>
              <a:gd name="T56" fmla="*/ 139 w 466"/>
              <a:gd name="T57" fmla="*/ 270 h 900"/>
              <a:gd name="T58" fmla="*/ 50 w 466"/>
              <a:gd name="T59" fmla="*/ 159 h 900"/>
              <a:gd name="T60" fmla="*/ 139 w 466"/>
              <a:gd name="T61" fmla="*/ 303 h 900"/>
              <a:gd name="T62" fmla="*/ 50 w 466"/>
              <a:gd name="T63" fmla="*/ 411 h 900"/>
              <a:gd name="T64" fmla="*/ 50 w 466"/>
              <a:gd name="T65" fmla="*/ 449 h 900"/>
              <a:gd name="T66" fmla="*/ 139 w 466"/>
              <a:gd name="T67" fmla="*/ 560 h 900"/>
              <a:gd name="T68" fmla="*/ 50 w 466"/>
              <a:gd name="T69" fmla="*/ 449 h 900"/>
              <a:gd name="T70" fmla="*/ 139 w 466"/>
              <a:gd name="T71" fmla="*/ 612 h 900"/>
              <a:gd name="T72" fmla="*/ 50 w 466"/>
              <a:gd name="T73" fmla="*/ 721 h 900"/>
              <a:gd name="T74" fmla="*/ 373 w 466"/>
              <a:gd name="T75" fmla="*/ 43 h 900"/>
              <a:gd name="T76" fmla="*/ 92 w 466"/>
              <a:gd name="T77" fmla="*/ 0 h 900"/>
              <a:gd name="T78" fmla="*/ 0 w 466"/>
              <a:gd name="T79" fmla="*/ 43 h 900"/>
              <a:gd name="T80" fmla="*/ 466 w 466"/>
              <a:gd name="T81" fmla="*/ 104 h 900"/>
              <a:gd name="T82" fmla="*/ 373 w 466"/>
              <a:gd name="T83" fmla="*/ 4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6" h="900">
                <a:moveTo>
                  <a:pt x="0" y="794"/>
                </a:moveTo>
                <a:lnTo>
                  <a:pt x="189" y="794"/>
                </a:lnTo>
                <a:lnTo>
                  <a:pt x="189" y="900"/>
                </a:lnTo>
                <a:lnTo>
                  <a:pt x="0" y="900"/>
                </a:lnTo>
                <a:lnTo>
                  <a:pt x="0" y="794"/>
                </a:lnTo>
                <a:close/>
                <a:moveTo>
                  <a:pt x="276" y="794"/>
                </a:moveTo>
                <a:lnTo>
                  <a:pt x="466" y="794"/>
                </a:lnTo>
                <a:lnTo>
                  <a:pt x="466" y="900"/>
                </a:lnTo>
                <a:lnTo>
                  <a:pt x="276" y="900"/>
                </a:lnTo>
                <a:lnTo>
                  <a:pt x="276" y="794"/>
                </a:lnTo>
                <a:close/>
                <a:moveTo>
                  <a:pt x="0" y="787"/>
                </a:moveTo>
                <a:lnTo>
                  <a:pt x="466" y="787"/>
                </a:lnTo>
                <a:lnTo>
                  <a:pt x="466" y="111"/>
                </a:lnTo>
                <a:lnTo>
                  <a:pt x="0" y="111"/>
                </a:lnTo>
                <a:lnTo>
                  <a:pt x="0" y="787"/>
                </a:lnTo>
                <a:close/>
                <a:moveTo>
                  <a:pt x="331" y="159"/>
                </a:moveTo>
                <a:lnTo>
                  <a:pt x="418" y="159"/>
                </a:lnTo>
                <a:lnTo>
                  <a:pt x="418" y="270"/>
                </a:lnTo>
                <a:lnTo>
                  <a:pt x="331" y="270"/>
                </a:lnTo>
                <a:lnTo>
                  <a:pt x="331" y="159"/>
                </a:lnTo>
                <a:close/>
                <a:moveTo>
                  <a:pt x="331" y="303"/>
                </a:moveTo>
                <a:lnTo>
                  <a:pt x="418" y="303"/>
                </a:lnTo>
                <a:lnTo>
                  <a:pt x="418" y="411"/>
                </a:lnTo>
                <a:lnTo>
                  <a:pt x="331" y="411"/>
                </a:lnTo>
                <a:lnTo>
                  <a:pt x="331" y="303"/>
                </a:lnTo>
                <a:close/>
                <a:moveTo>
                  <a:pt x="331" y="449"/>
                </a:moveTo>
                <a:lnTo>
                  <a:pt x="418" y="449"/>
                </a:lnTo>
                <a:lnTo>
                  <a:pt x="418" y="560"/>
                </a:lnTo>
                <a:lnTo>
                  <a:pt x="331" y="560"/>
                </a:lnTo>
                <a:lnTo>
                  <a:pt x="331" y="449"/>
                </a:lnTo>
                <a:close/>
                <a:moveTo>
                  <a:pt x="331" y="612"/>
                </a:moveTo>
                <a:lnTo>
                  <a:pt x="418" y="612"/>
                </a:lnTo>
                <a:lnTo>
                  <a:pt x="418" y="721"/>
                </a:lnTo>
                <a:lnTo>
                  <a:pt x="331" y="721"/>
                </a:lnTo>
                <a:lnTo>
                  <a:pt x="331" y="612"/>
                </a:lnTo>
                <a:close/>
                <a:moveTo>
                  <a:pt x="189" y="159"/>
                </a:moveTo>
                <a:lnTo>
                  <a:pt x="276" y="159"/>
                </a:lnTo>
                <a:lnTo>
                  <a:pt x="276" y="270"/>
                </a:lnTo>
                <a:lnTo>
                  <a:pt x="189" y="270"/>
                </a:lnTo>
                <a:lnTo>
                  <a:pt x="189" y="159"/>
                </a:lnTo>
                <a:close/>
                <a:moveTo>
                  <a:pt x="189" y="303"/>
                </a:moveTo>
                <a:lnTo>
                  <a:pt x="276" y="303"/>
                </a:lnTo>
                <a:lnTo>
                  <a:pt x="276" y="411"/>
                </a:lnTo>
                <a:lnTo>
                  <a:pt x="189" y="411"/>
                </a:lnTo>
                <a:lnTo>
                  <a:pt x="189" y="303"/>
                </a:lnTo>
                <a:close/>
                <a:moveTo>
                  <a:pt x="189" y="449"/>
                </a:moveTo>
                <a:lnTo>
                  <a:pt x="276" y="449"/>
                </a:lnTo>
                <a:lnTo>
                  <a:pt x="276" y="560"/>
                </a:lnTo>
                <a:lnTo>
                  <a:pt x="189" y="560"/>
                </a:lnTo>
                <a:lnTo>
                  <a:pt x="189" y="449"/>
                </a:lnTo>
                <a:close/>
                <a:moveTo>
                  <a:pt x="189" y="612"/>
                </a:moveTo>
                <a:lnTo>
                  <a:pt x="276" y="612"/>
                </a:lnTo>
                <a:lnTo>
                  <a:pt x="276" y="721"/>
                </a:lnTo>
                <a:lnTo>
                  <a:pt x="189" y="721"/>
                </a:lnTo>
                <a:lnTo>
                  <a:pt x="189" y="612"/>
                </a:lnTo>
                <a:close/>
                <a:moveTo>
                  <a:pt x="50" y="159"/>
                </a:moveTo>
                <a:lnTo>
                  <a:pt x="139" y="159"/>
                </a:lnTo>
                <a:lnTo>
                  <a:pt x="139" y="270"/>
                </a:lnTo>
                <a:lnTo>
                  <a:pt x="50" y="270"/>
                </a:lnTo>
                <a:lnTo>
                  <a:pt x="50" y="159"/>
                </a:lnTo>
                <a:close/>
                <a:moveTo>
                  <a:pt x="50" y="303"/>
                </a:moveTo>
                <a:lnTo>
                  <a:pt x="139" y="303"/>
                </a:lnTo>
                <a:lnTo>
                  <a:pt x="139" y="411"/>
                </a:lnTo>
                <a:lnTo>
                  <a:pt x="50" y="411"/>
                </a:lnTo>
                <a:lnTo>
                  <a:pt x="50" y="303"/>
                </a:lnTo>
                <a:close/>
                <a:moveTo>
                  <a:pt x="50" y="449"/>
                </a:moveTo>
                <a:lnTo>
                  <a:pt x="139" y="449"/>
                </a:lnTo>
                <a:lnTo>
                  <a:pt x="139" y="560"/>
                </a:lnTo>
                <a:lnTo>
                  <a:pt x="50" y="560"/>
                </a:lnTo>
                <a:lnTo>
                  <a:pt x="50" y="449"/>
                </a:lnTo>
                <a:close/>
                <a:moveTo>
                  <a:pt x="50" y="612"/>
                </a:moveTo>
                <a:lnTo>
                  <a:pt x="139" y="612"/>
                </a:lnTo>
                <a:lnTo>
                  <a:pt x="139" y="721"/>
                </a:lnTo>
                <a:lnTo>
                  <a:pt x="50" y="721"/>
                </a:lnTo>
                <a:lnTo>
                  <a:pt x="50" y="612"/>
                </a:lnTo>
                <a:close/>
                <a:moveTo>
                  <a:pt x="373" y="43"/>
                </a:moveTo>
                <a:lnTo>
                  <a:pt x="373" y="0"/>
                </a:lnTo>
                <a:lnTo>
                  <a:pt x="92" y="0"/>
                </a:lnTo>
                <a:lnTo>
                  <a:pt x="92" y="43"/>
                </a:lnTo>
                <a:lnTo>
                  <a:pt x="0" y="43"/>
                </a:lnTo>
                <a:lnTo>
                  <a:pt x="0" y="104"/>
                </a:lnTo>
                <a:lnTo>
                  <a:pt x="466" y="104"/>
                </a:lnTo>
                <a:lnTo>
                  <a:pt x="466" y="43"/>
                </a:lnTo>
                <a:lnTo>
                  <a:pt x="373" y="43"/>
                </a:lnTo>
                <a:close/>
              </a:path>
            </a:pathLst>
          </a:custGeom>
          <a:solidFill>
            <a:schemeClr val="accent4"/>
          </a:solidFill>
          <a:ln>
            <a:noFill/>
          </a:ln>
          <a:extLst/>
        </p:spPr>
        <p:txBody>
          <a:bodyPr vert="horz" wrap="square" lIns="93278" tIns="46639" rIns="93278" bIns="46639" numCol="1" anchor="t" anchorCtr="0" compatLnSpc="1">
            <a:prstTxWarp prst="textNoShape">
              <a:avLst/>
            </a:prstTxWarp>
          </a:bodyPr>
          <a:lstStyle/>
          <a:p>
            <a:endParaRPr lang="en-US" dirty="0"/>
          </a:p>
        </p:txBody>
      </p:sp>
      <p:pic>
        <p:nvPicPr>
          <p:cNvPr id="28"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51878" y="5300248"/>
            <a:ext cx="617496" cy="1059687"/>
          </a:xfrm>
          <a:prstGeom prst="rect">
            <a:avLst/>
          </a:prstGeom>
          <a:noFill/>
          <a:ln w="9525">
            <a:noFill/>
            <a:miter lim="800000"/>
            <a:headEnd/>
            <a:tailEnd/>
          </a:ln>
          <a:effectLst/>
        </p:spPr>
      </p:pic>
      <p:sp>
        <p:nvSpPr>
          <p:cNvPr id="29" name="Rectangle 28"/>
          <p:cNvSpPr/>
          <p:nvPr/>
        </p:nvSpPr>
        <p:spPr>
          <a:xfrm>
            <a:off x="7298061" y="5563940"/>
            <a:ext cx="233245" cy="376684"/>
          </a:xfrm>
          <a:prstGeom prst="rect">
            <a:avLst/>
          </a:prstGeom>
          <a:noFill/>
          <a:effectLst/>
        </p:spPr>
        <p:txBody>
          <a:bodyPr wrap="square" lIns="93278" tIns="46639" rIns="93278" bIns="46639">
            <a:spAutoFit/>
          </a:bodyPr>
          <a:lstStyle/>
          <a:p>
            <a:pPr algn="ctr"/>
            <a:r>
              <a:rPr lang="en-US" b="1" spc="306" dirty="0">
                <a:ln w="11430" cmpd="sng">
                  <a:solidFill>
                    <a:schemeClr val="accent1">
                      <a:tint val="10000"/>
                    </a:schemeClr>
                  </a:solidFill>
                  <a:prstDash val="solid"/>
                  <a:miter lim="800000"/>
                </a:ln>
                <a:solidFill>
                  <a:sysClr val="windowText" lastClr="000000"/>
                </a:solidFill>
              </a:rPr>
              <a:t>1</a:t>
            </a:r>
            <a:endParaRPr lang="en-US" sz="2400" b="1" spc="306" dirty="0">
              <a:ln w="11430" cmpd="sng">
                <a:solidFill>
                  <a:schemeClr val="accent1">
                    <a:tint val="10000"/>
                  </a:schemeClr>
                </a:solidFill>
                <a:prstDash val="solid"/>
                <a:miter lim="800000"/>
              </a:ln>
              <a:solidFill>
                <a:sysClr val="windowText" lastClr="000000"/>
              </a:solidFill>
            </a:endParaRPr>
          </a:p>
        </p:txBody>
      </p:sp>
      <p:sp>
        <p:nvSpPr>
          <p:cNvPr id="30" name="Line Callout 1 (Border and Accent Bar) 29"/>
          <p:cNvSpPr/>
          <p:nvPr/>
        </p:nvSpPr>
        <p:spPr bwMode="auto">
          <a:xfrm>
            <a:off x="6197957" y="4739881"/>
            <a:ext cx="753921" cy="307254"/>
          </a:xfrm>
          <a:prstGeom prst="accentBorderCallout1">
            <a:avLst>
              <a:gd name="adj1" fmla="val 83447"/>
              <a:gd name="adj2" fmla="val 98896"/>
              <a:gd name="adj3" fmla="val 189817"/>
              <a:gd name="adj4" fmla="val 119064"/>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25400"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1" name="Rectangle 30"/>
          <p:cNvSpPr/>
          <p:nvPr/>
        </p:nvSpPr>
        <p:spPr>
          <a:xfrm>
            <a:off x="8268604" y="5571956"/>
            <a:ext cx="233245" cy="371188"/>
          </a:xfrm>
          <a:prstGeom prst="rect">
            <a:avLst/>
          </a:prstGeom>
          <a:noFill/>
          <a:effectLst/>
        </p:spPr>
        <p:txBody>
          <a:bodyPr wrap="square" lIns="93278" tIns="46639" rIns="93278" bIns="46639">
            <a:spAutoFit/>
          </a:bodyPr>
          <a:lstStyle/>
          <a:p>
            <a:pPr algn="ctr"/>
            <a:r>
              <a:rPr lang="en-US" b="1" spc="306" dirty="0" smtClean="0">
                <a:ln w="11430" cmpd="sng">
                  <a:solidFill>
                    <a:schemeClr val="accent1">
                      <a:tint val="10000"/>
                    </a:schemeClr>
                  </a:solidFill>
                  <a:prstDash val="solid"/>
                  <a:miter lim="800000"/>
                </a:ln>
                <a:solidFill>
                  <a:sysClr val="windowText" lastClr="000000"/>
                </a:solidFill>
              </a:rPr>
              <a:t>2</a:t>
            </a:r>
            <a:endParaRPr lang="en-US" sz="2400" b="1" spc="306" dirty="0">
              <a:ln w="11430" cmpd="sng">
                <a:solidFill>
                  <a:schemeClr val="accent1">
                    <a:tint val="10000"/>
                  </a:schemeClr>
                </a:solidFill>
                <a:prstDash val="solid"/>
                <a:miter lim="800000"/>
              </a:ln>
              <a:solidFill>
                <a:sysClr val="windowText" lastClr="000000"/>
              </a:solidFill>
            </a:endParaRPr>
          </a:p>
        </p:txBody>
      </p:sp>
      <p:sp>
        <p:nvSpPr>
          <p:cNvPr id="32" name="Freeform 6"/>
          <p:cNvSpPr>
            <a:spLocks noEditPoints="1"/>
          </p:cNvSpPr>
          <p:nvPr/>
        </p:nvSpPr>
        <p:spPr bwMode="auto">
          <a:xfrm>
            <a:off x="8473776" y="6504112"/>
            <a:ext cx="240924" cy="435350"/>
          </a:xfrm>
          <a:custGeom>
            <a:avLst/>
            <a:gdLst>
              <a:gd name="T0" fmla="*/ 189 w 466"/>
              <a:gd name="T1" fmla="*/ 794 h 900"/>
              <a:gd name="T2" fmla="*/ 0 w 466"/>
              <a:gd name="T3" fmla="*/ 900 h 900"/>
              <a:gd name="T4" fmla="*/ 276 w 466"/>
              <a:gd name="T5" fmla="*/ 794 h 900"/>
              <a:gd name="T6" fmla="*/ 466 w 466"/>
              <a:gd name="T7" fmla="*/ 900 h 900"/>
              <a:gd name="T8" fmla="*/ 276 w 466"/>
              <a:gd name="T9" fmla="*/ 794 h 900"/>
              <a:gd name="T10" fmla="*/ 466 w 466"/>
              <a:gd name="T11" fmla="*/ 787 h 900"/>
              <a:gd name="T12" fmla="*/ 0 w 466"/>
              <a:gd name="T13" fmla="*/ 111 h 900"/>
              <a:gd name="T14" fmla="*/ 331 w 466"/>
              <a:gd name="T15" fmla="*/ 159 h 900"/>
              <a:gd name="T16" fmla="*/ 418 w 466"/>
              <a:gd name="T17" fmla="*/ 270 h 900"/>
              <a:gd name="T18" fmla="*/ 331 w 466"/>
              <a:gd name="T19" fmla="*/ 159 h 900"/>
              <a:gd name="T20" fmla="*/ 418 w 466"/>
              <a:gd name="T21" fmla="*/ 303 h 900"/>
              <a:gd name="T22" fmla="*/ 331 w 466"/>
              <a:gd name="T23" fmla="*/ 411 h 900"/>
              <a:gd name="T24" fmla="*/ 331 w 466"/>
              <a:gd name="T25" fmla="*/ 449 h 900"/>
              <a:gd name="T26" fmla="*/ 418 w 466"/>
              <a:gd name="T27" fmla="*/ 560 h 900"/>
              <a:gd name="T28" fmla="*/ 331 w 466"/>
              <a:gd name="T29" fmla="*/ 449 h 900"/>
              <a:gd name="T30" fmla="*/ 418 w 466"/>
              <a:gd name="T31" fmla="*/ 612 h 900"/>
              <a:gd name="T32" fmla="*/ 331 w 466"/>
              <a:gd name="T33" fmla="*/ 721 h 900"/>
              <a:gd name="T34" fmla="*/ 189 w 466"/>
              <a:gd name="T35" fmla="*/ 159 h 900"/>
              <a:gd name="T36" fmla="*/ 276 w 466"/>
              <a:gd name="T37" fmla="*/ 270 h 900"/>
              <a:gd name="T38" fmla="*/ 189 w 466"/>
              <a:gd name="T39" fmla="*/ 159 h 900"/>
              <a:gd name="T40" fmla="*/ 276 w 466"/>
              <a:gd name="T41" fmla="*/ 303 h 900"/>
              <a:gd name="T42" fmla="*/ 189 w 466"/>
              <a:gd name="T43" fmla="*/ 411 h 900"/>
              <a:gd name="T44" fmla="*/ 189 w 466"/>
              <a:gd name="T45" fmla="*/ 449 h 900"/>
              <a:gd name="T46" fmla="*/ 276 w 466"/>
              <a:gd name="T47" fmla="*/ 560 h 900"/>
              <a:gd name="T48" fmla="*/ 189 w 466"/>
              <a:gd name="T49" fmla="*/ 449 h 900"/>
              <a:gd name="T50" fmla="*/ 276 w 466"/>
              <a:gd name="T51" fmla="*/ 612 h 900"/>
              <a:gd name="T52" fmla="*/ 189 w 466"/>
              <a:gd name="T53" fmla="*/ 721 h 900"/>
              <a:gd name="T54" fmla="*/ 50 w 466"/>
              <a:gd name="T55" fmla="*/ 159 h 900"/>
              <a:gd name="T56" fmla="*/ 139 w 466"/>
              <a:gd name="T57" fmla="*/ 270 h 900"/>
              <a:gd name="T58" fmla="*/ 50 w 466"/>
              <a:gd name="T59" fmla="*/ 159 h 900"/>
              <a:gd name="T60" fmla="*/ 139 w 466"/>
              <a:gd name="T61" fmla="*/ 303 h 900"/>
              <a:gd name="T62" fmla="*/ 50 w 466"/>
              <a:gd name="T63" fmla="*/ 411 h 900"/>
              <a:gd name="T64" fmla="*/ 50 w 466"/>
              <a:gd name="T65" fmla="*/ 449 h 900"/>
              <a:gd name="T66" fmla="*/ 139 w 466"/>
              <a:gd name="T67" fmla="*/ 560 h 900"/>
              <a:gd name="T68" fmla="*/ 50 w 466"/>
              <a:gd name="T69" fmla="*/ 449 h 900"/>
              <a:gd name="T70" fmla="*/ 139 w 466"/>
              <a:gd name="T71" fmla="*/ 612 h 900"/>
              <a:gd name="T72" fmla="*/ 50 w 466"/>
              <a:gd name="T73" fmla="*/ 721 h 900"/>
              <a:gd name="T74" fmla="*/ 373 w 466"/>
              <a:gd name="T75" fmla="*/ 43 h 900"/>
              <a:gd name="T76" fmla="*/ 92 w 466"/>
              <a:gd name="T77" fmla="*/ 0 h 900"/>
              <a:gd name="T78" fmla="*/ 0 w 466"/>
              <a:gd name="T79" fmla="*/ 43 h 900"/>
              <a:gd name="T80" fmla="*/ 466 w 466"/>
              <a:gd name="T81" fmla="*/ 104 h 900"/>
              <a:gd name="T82" fmla="*/ 373 w 466"/>
              <a:gd name="T83" fmla="*/ 4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6" h="900">
                <a:moveTo>
                  <a:pt x="0" y="794"/>
                </a:moveTo>
                <a:lnTo>
                  <a:pt x="189" y="794"/>
                </a:lnTo>
                <a:lnTo>
                  <a:pt x="189" y="900"/>
                </a:lnTo>
                <a:lnTo>
                  <a:pt x="0" y="900"/>
                </a:lnTo>
                <a:lnTo>
                  <a:pt x="0" y="794"/>
                </a:lnTo>
                <a:close/>
                <a:moveTo>
                  <a:pt x="276" y="794"/>
                </a:moveTo>
                <a:lnTo>
                  <a:pt x="466" y="794"/>
                </a:lnTo>
                <a:lnTo>
                  <a:pt x="466" y="900"/>
                </a:lnTo>
                <a:lnTo>
                  <a:pt x="276" y="900"/>
                </a:lnTo>
                <a:lnTo>
                  <a:pt x="276" y="794"/>
                </a:lnTo>
                <a:close/>
                <a:moveTo>
                  <a:pt x="0" y="787"/>
                </a:moveTo>
                <a:lnTo>
                  <a:pt x="466" y="787"/>
                </a:lnTo>
                <a:lnTo>
                  <a:pt x="466" y="111"/>
                </a:lnTo>
                <a:lnTo>
                  <a:pt x="0" y="111"/>
                </a:lnTo>
                <a:lnTo>
                  <a:pt x="0" y="787"/>
                </a:lnTo>
                <a:close/>
                <a:moveTo>
                  <a:pt x="331" y="159"/>
                </a:moveTo>
                <a:lnTo>
                  <a:pt x="418" y="159"/>
                </a:lnTo>
                <a:lnTo>
                  <a:pt x="418" y="270"/>
                </a:lnTo>
                <a:lnTo>
                  <a:pt x="331" y="270"/>
                </a:lnTo>
                <a:lnTo>
                  <a:pt x="331" y="159"/>
                </a:lnTo>
                <a:close/>
                <a:moveTo>
                  <a:pt x="331" y="303"/>
                </a:moveTo>
                <a:lnTo>
                  <a:pt x="418" y="303"/>
                </a:lnTo>
                <a:lnTo>
                  <a:pt x="418" y="411"/>
                </a:lnTo>
                <a:lnTo>
                  <a:pt x="331" y="411"/>
                </a:lnTo>
                <a:lnTo>
                  <a:pt x="331" y="303"/>
                </a:lnTo>
                <a:close/>
                <a:moveTo>
                  <a:pt x="331" y="449"/>
                </a:moveTo>
                <a:lnTo>
                  <a:pt x="418" y="449"/>
                </a:lnTo>
                <a:lnTo>
                  <a:pt x="418" y="560"/>
                </a:lnTo>
                <a:lnTo>
                  <a:pt x="331" y="560"/>
                </a:lnTo>
                <a:lnTo>
                  <a:pt x="331" y="449"/>
                </a:lnTo>
                <a:close/>
                <a:moveTo>
                  <a:pt x="331" y="612"/>
                </a:moveTo>
                <a:lnTo>
                  <a:pt x="418" y="612"/>
                </a:lnTo>
                <a:lnTo>
                  <a:pt x="418" y="721"/>
                </a:lnTo>
                <a:lnTo>
                  <a:pt x="331" y="721"/>
                </a:lnTo>
                <a:lnTo>
                  <a:pt x="331" y="612"/>
                </a:lnTo>
                <a:close/>
                <a:moveTo>
                  <a:pt x="189" y="159"/>
                </a:moveTo>
                <a:lnTo>
                  <a:pt x="276" y="159"/>
                </a:lnTo>
                <a:lnTo>
                  <a:pt x="276" y="270"/>
                </a:lnTo>
                <a:lnTo>
                  <a:pt x="189" y="270"/>
                </a:lnTo>
                <a:lnTo>
                  <a:pt x="189" y="159"/>
                </a:lnTo>
                <a:close/>
                <a:moveTo>
                  <a:pt x="189" y="303"/>
                </a:moveTo>
                <a:lnTo>
                  <a:pt x="276" y="303"/>
                </a:lnTo>
                <a:lnTo>
                  <a:pt x="276" y="411"/>
                </a:lnTo>
                <a:lnTo>
                  <a:pt x="189" y="411"/>
                </a:lnTo>
                <a:lnTo>
                  <a:pt x="189" y="303"/>
                </a:lnTo>
                <a:close/>
                <a:moveTo>
                  <a:pt x="189" y="449"/>
                </a:moveTo>
                <a:lnTo>
                  <a:pt x="276" y="449"/>
                </a:lnTo>
                <a:lnTo>
                  <a:pt x="276" y="560"/>
                </a:lnTo>
                <a:lnTo>
                  <a:pt x="189" y="560"/>
                </a:lnTo>
                <a:lnTo>
                  <a:pt x="189" y="449"/>
                </a:lnTo>
                <a:close/>
                <a:moveTo>
                  <a:pt x="189" y="612"/>
                </a:moveTo>
                <a:lnTo>
                  <a:pt x="276" y="612"/>
                </a:lnTo>
                <a:lnTo>
                  <a:pt x="276" y="721"/>
                </a:lnTo>
                <a:lnTo>
                  <a:pt x="189" y="721"/>
                </a:lnTo>
                <a:lnTo>
                  <a:pt x="189" y="612"/>
                </a:lnTo>
                <a:close/>
                <a:moveTo>
                  <a:pt x="50" y="159"/>
                </a:moveTo>
                <a:lnTo>
                  <a:pt x="139" y="159"/>
                </a:lnTo>
                <a:lnTo>
                  <a:pt x="139" y="270"/>
                </a:lnTo>
                <a:lnTo>
                  <a:pt x="50" y="270"/>
                </a:lnTo>
                <a:lnTo>
                  <a:pt x="50" y="159"/>
                </a:lnTo>
                <a:close/>
                <a:moveTo>
                  <a:pt x="50" y="303"/>
                </a:moveTo>
                <a:lnTo>
                  <a:pt x="139" y="303"/>
                </a:lnTo>
                <a:lnTo>
                  <a:pt x="139" y="411"/>
                </a:lnTo>
                <a:lnTo>
                  <a:pt x="50" y="411"/>
                </a:lnTo>
                <a:lnTo>
                  <a:pt x="50" y="303"/>
                </a:lnTo>
                <a:close/>
                <a:moveTo>
                  <a:pt x="50" y="449"/>
                </a:moveTo>
                <a:lnTo>
                  <a:pt x="139" y="449"/>
                </a:lnTo>
                <a:lnTo>
                  <a:pt x="139" y="560"/>
                </a:lnTo>
                <a:lnTo>
                  <a:pt x="50" y="560"/>
                </a:lnTo>
                <a:lnTo>
                  <a:pt x="50" y="449"/>
                </a:lnTo>
                <a:close/>
                <a:moveTo>
                  <a:pt x="50" y="612"/>
                </a:moveTo>
                <a:lnTo>
                  <a:pt x="139" y="612"/>
                </a:lnTo>
                <a:lnTo>
                  <a:pt x="139" y="721"/>
                </a:lnTo>
                <a:lnTo>
                  <a:pt x="50" y="721"/>
                </a:lnTo>
                <a:lnTo>
                  <a:pt x="50" y="612"/>
                </a:lnTo>
                <a:close/>
                <a:moveTo>
                  <a:pt x="373" y="43"/>
                </a:moveTo>
                <a:lnTo>
                  <a:pt x="373" y="0"/>
                </a:lnTo>
                <a:lnTo>
                  <a:pt x="92" y="0"/>
                </a:lnTo>
                <a:lnTo>
                  <a:pt x="92" y="43"/>
                </a:lnTo>
                <a:lnTo>
                  <a:pt x="0" y="43"/>
                </a:lnTo>
                <a:lnTo>
                  <a:pt x="0" y="104"/>
                </a:lnTo>
                <a:lnTo>
                  <a:pt x="466" y="104"/>
                </a:lnTo>
                <a:lnTo>
                  <a:pt x="466" y="43"/>
                </a:lnTo>
                <a:lnTo>
                  <a:pt x="373" y="43"/>
                </a:lnTo>
                <a:close/>
              </a:path>
            </a:pathLst>
          </a:custGeom>
          <a:solidFill>
            <a:schemeClr val="accent4"/>
          </a:solidFill>
          <a:ln>
            <a:noFill/>
          </a:ln>
          <a:extLst/>
        </p:spPr>
        <p:txBody>
          <a:bodyPr vert="horz" wrap="square" lIns="93278" tIns="46639" rIns="93278" bIns="46639"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904813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p>
            <a:r>
              <a:rPr lang="en-US" sz="4500" dirty="0">
                <a:gradFill flip="none" rotWithShape="1">
                  <a:gsLst>
                    <a:gs pos="0">
                      <a:srgbClr val="FFFFFF">
                        <a:lumMod val="65000"/>
                        <a:lumOff val="35000"/>
                      </a:srgbClr>
                    </a:gs>
                    <a:gs pos="86000">
                      <a:srgbClr val="FFFFFF">
                        <a:lumMod val="65000"/>
                        <a:lumOff val="35000"/>
                      </a:srgbClr>
                    </a:gs>
                  </a:gsLst>
                  <a:lin ang="5400000" scaled="0"/>
                  <a:tileRect/>
                </a:gradFill>
                <a:latin typeface="Segoe UI Light" pitchFamily="34" charset="0"/>
              </a:rPr>
              <a:t>Adjusting majority votes using Node Votes</a:t>
            </a:r>
            <a:endParaRPr lang="en-US" dirty="0"/>
          </a:p>
        </p:txBody>
      </p:sp>
      <p:sp>
        <p:nvSpPr>
          <p:cNvPr id="4" name="Text Placeholder 2"/>
          <p:cNvSpPr txBox="1">
            <a:spLocks/>
          </p:cNvSpPr>
          <p:nvPr/>
        </p:nvSpPr>
        <p:spPr>
          <a:xfrm>
            <a:off x="529660" y="1476622"/>
            <a:ext cx="11375535" cy="892552"/>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sz="2900" dirty="0">
                <a:solidFill>
                  <a:schemeClr val="tx2"/>
                </a:solidFill>
                <a:latin typeface="+mj-lt"/>
              </a:rPr>
              <a:t>Original:  Total Votes = 4	    Majority Votes = 3</a:t>
            </a:r>
          </a:p>
          <a:p>
            <a:pPr marL="0" indent="0" defTabSz="932742">
              <a:buNone/>
              <a:defRPr/>
            </a:pPr>
            <a:r>
              <a:rPr lang="en-US" sz="2900" dirty="0">
                <a:solidFill>
                  <a:schemeClr val="tx1"/>
                </a:solidFill>
                <a:latin typeface="+mj-lt"/>
              </a:rPr>
              <a:t>Updated: Total Votes = 3	    Majority Votes = 2</a:t>
            </a:r>
          </a:p>
        </p:txBody>
      </p:sp>
      <p:pic>
        <p:nvPicPr>
          <p:cNvPr id="30"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682792" y="3730414"/>
            <a:ext cx="928300" cy="1593058"/>
          </a:xfrm>
          <a:prstGeom prst="rect">
            <a:avLst/>
          </a:prstGeom>
          <a:noFill/>
          <a:ln w="9525">
            <a:noFill/>
            <a:miter lim="800000"/>
            <a:headEnd/>
            <a:tailEnd/>
          </a:ln>
          <a:effectLst/>
        </p:spPr>
      </p:pic>
      <p:sp>
        <p:nvSpPr>
          <p:cNvPr id="31" name="Line Callout 1 (Border and Accent Bar) 30"/>
          <p:cNvSpPr/>
          <p:nvPr/>
        </p:nvSpPr>
        <p:spPr bwMode="auto">
          <a:xfrm>
            <a:off x="6644394" y="2883072"/>
            <a:ext cx="919436" cy="307254"/>
          </a:xfrm>
          <a:prstGeom prst="accentBorderCallout1">
            <a:avLst>
              <a:gd name="adj1" fmla="val 52475"/>
              <a:gd name="adj2" fmla="val 110261"/>
              <a:gd name="adj3" fmla="val 270071"/>
              <a:gd name="adj4" fmla="val 166353"/>
            </a:avLst>
          </a:prstGeom>
          <a:solidFill>
            <a:srgbClr val="FF8A00"/>
          </a:solidFill>
          <a:ln w="25400"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32" name="Line Callout 1 (Border and Accent Bar) 31"/>
          <p:cNvSpPr/>
          <p:nvPr/>
        </p:nvSpPr>
        <p:spPr bwMode="auto">
          <a:xfrm>
            <a:off x="3755000" y="2872357"/>
            <a:ext cx="753921" cy="307254"/>
          </a:xfrm>
          <a:prstGeom prst="accentBorderCallout1">
            <a:avLst>
              <a:gd name="adj1" fmla="val 52475"/>
              <a:gd name="adj2" fmla="val 110261"/>
              <a:gd name="adj3" fmla="val 278341"/>
              <a:gd name="adj4" fmla="val 18871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3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381308" y="3730414"/>
            <a:ext cx="928300" cy="1593058"/>
          </a:xfrm>
          <a:prstGeom prst="rect">
            <a:avLst/>
          </a:prstGeom>
          <a:noFill/>
          <a:ln w="9525">
            <a:noFill/>
            <a:miter lim="800000"/>
            <a:headEnd/>
            <a:tailEnd/>
          </a:ln>
          <a:effectLst/>
        </p:spPr>
      </p:pic>
      <p:pic>
        <p:nvPicPr>
          <p:cNvPr id="34"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780776" y="3730414"/>
            <a:ext cx="928300" cy="1593058"/>
          </a:xfrm>
          <a:prstGeom prst="rect">
            <a:avLst/>
          </a:prstGeom>
          <a:noFill/>
          <a:ln w="9525">
            <a:noFill/>
            <a:miter lim="800000"/>
            <a:headEnd/>
            <a:tailEnd/>
          </a:ln>
          <a:effectLst/>
        </p:spPr>
      </p:pic>
      <p:pic>
        <p:nvPicPr>
          <p:cNvPr id="3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180244" y="3730414"/>
            <a:ext cx="928300" cy="1593058"/>
          </a:xfrm>
          <a:prstGeom prst="rect">
            <a:avLst/>
          </a:prstGeom>
          <a:noFill/>
          <a:ln w="9525">
            <a:noFill/>
            <a:miter lim="800000"/>
            <a:headEnd/>
            <a:tailEnd/>
          </a:ln>
          <a:effectLst/>
        </p:spPr>
      </p:pic>
      <p:sp>
        <p:nvSpPr>
          <p:cNvPr id="36" name="Line Callout 1 (Border and Accent Bar) 35"/>
          <p:cNvSpPr/>
          <p:nvPr/>
        </p:nvSpPr>
        <p:spPr bwMode="auto">
          <a:xfrm>
            <a:off x="2316658" y="2872357"/>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7" name="Line Callout 1 (Border and Accent Bar) 36"/>
          <p:cNvSpPr/>
          <p:nvPr/>
        </p:nvSpPr>
        <p:spPr bwMode="auto">
          <a:xfrm>
            <a:off x="5142457" y="2883072"/>
            <a:ext cx="753921" cy="307254"/>
          </a:xfrm>
          <a:prstGeom prst="accentBorderCallout1">
            <a:avLst>
              <a:gd name="adj1" fmla="val 52475"/>
              <a:gd name="adj2" fmla="val 110261"/>
              <a:gd name="adj3" fmla="val 267406"/>
              <a:gd name="adj4" fmla="val 18557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38" name="Picture 37"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0140" y="3963564"/>
            <a:ext cx="770911" cy="772312"/>
          </a:xfrm>
          <a:prstGeom prst="rect">
            <a:avLst/>
          </a:prstGeom>
          <a:noFill/>
          <a:effectLst/>
        </p:spPr>
      </p:pic>
      <p:pic>
        <p:nvPicPr>
          <p:cNvPr id="39" name="Picture 38"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6174" y="3963564"/>
            <a:ext cx="770911" cy="772312"/>
          </a:xfrm>
          <a:prstGeom prst="rect">
            <a:avLst/>
          </a:prstGeom>
          <a:noFill/>
          <a:effectLst/>
        </p:spPr>
      </p:pic>
      <p:sp>
        <p:nvSpPr>
          <p:cNvPr id="40" name="AutoShape 78"/>
          <p:cNvSpPr>
            <a:spLocks noChangeArrowheads="1"/>
          </p:cNvSpPr>
          <p:nvPr/>
        </p:nvSpPr>
        <p:spPr bwMode="auto">
          <a:xfrm>
            <a:off x="775862" y="3494024"/>
            <a:ext cx="2294717" cy="1091275"/>
          </a:xfrm>
          <a:prstGeom prst="wedgeEllipseCallout">
            <a:avLst>
              <a:gd name="adj1" fmla="val 59288"/>
              <a:gd name="adj2" fmla="val 30735"/>
            </a:avLst>
          </a:prstGeom>
          <a:solidFill>
            <a:schemeClr val="tx2">
              <a:lumMod val="40000"/>
              <a:lumOff val="60000"/>
            </a:schemeClr>
          </a:solidFill>
          <a:ln>
            <a:noFill/>
            <a:headEnd/>
            <a:tailEnd/>
          </a:ln>
          <a:effectLst/>
        </p:spPr>
        <p:txBody>
          <a:bodyPr lIns="93274" tIns="0" rIns="93274" bIns="0"/>
          <a:lstStyle/>
          <a:p>
            <a:pPr algn="ctr" defTabSz="932779">
              <a:spcBef>
                <a:spcPct val="0"/>
              </a:spcBef>
              <a:defRPr/>
            </a:pPr>
            <a:r>
              <a:rPr lang="en-US" sz="1400" b="1" kern="0" dirty="0">
                <a:solidFill>
                  <a:srgbClr val="3F3F3F"/>
                </a:solidFill>
                <a:latin typeface="Segoe UI"/>
              </a:rPr>
              <a:t>Quorum Maintained!</a:t>
            </a:r>
          </a:p>
          <a:p>
            <a:pPr algn="ctr" defTabSz="932779">
              <a:spcBef>
                <a:spcPct val="0"/>
              </a:spcBef>
              <a:defRPr/>
            </a:pPr>
            <a:r>
              <a:rPr lang="en-US" sz="1400" b="1" kern="0" dirty="0">
                <a:solidFill>
                  <a:srgbClr val="3F3F3F"/>
                </a:solidFill>
                <a:latin typeface="Segoe UI"/>
              </a:rPr>
              <a:t>Cluster Survives!</a:t>
            </a:r>
          </a:p>
        </p:txBody>
      </p:sp>
      <p:sp>
        <p:nvSpPr>
          <p:cNvPr id="41" name="Rectangle 40"/>
          <p:cNvSpPr/>
          <p:nvPr/>
        </p:nvSpPr>
        <p:spPr>
          <a:xfrm>
            <a:off x="3919122" y="4812314"/>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42" name="Rectangle 41"/>
          <p:cNvSpPr/>
          <p:nvPr/>
        </p:nvSpPr>
        <p:spPr>
          <a:xfrm>
            <a:off x="5318590" y="4812314"/>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43" name="Rectangle 42"/>
          <p:cNvSpPr/>
          <p:nvPr/>
        </p:nvSpPr>
        <p:spPr>
          <a:xfrm>
            <a:off x="6718058" y="4812010"/>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44" name="Rectangle 43"/>
          <p:cNvSpPr/>
          <p:nvPr/>
        </p:nvSpPr>
        <p:spPr>
          <a:xfrm>
            <a:off x="8195274" y="4812314"/>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spTree>
    <p:extLst>
      <p:ext uri="{BB962C8B-B14F-4D97-AF65-F5344CB8AC3E}">
        <p14:creationId xmlns:p14="http://schemas.microsoft.com/office/powerpoint/2010/main" val="1003540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39"/>
                                        </p:tgtEl>
                                        <p:attrNameLst>
                                          <p:attrName>style.visibility</p:attrName>
                                        </p:attrNameLst>
                                      </p:cBhvr>
                                      <p:to>
                                        <p:strVal val="visible"/>
                                      </p:to>
                                    </p:set>
                                    <p:anim calcmode="lin" valueType="num">
                                      <p:cBhvr>
                                        <p:cTn id="14" dur="1000" fill="hold"/>
                                        <p:tgtEl>
                                          <p:spTgt spid="39"/>
                                        </p:tgtEl>
                                        <p:attrNameLst>
                                          <p:attrName>ppt_w</p:attrName>
                                        </p:attrNameLst>
                                      </p:cBhvr>
                                      <p:tavLst>
                                        <p:tav tm="0">
                                          <p:val>
                                            <p:fltVal val="0"/>
                                          </p:val>
                                        </p:tav>
                                        <p:tav tm="100000">
                                          <p:val>
                                            <p:strVal val="#ppt_w"/>
                                          </p:val>
                                        </p:tav>
                                      </p:tavLst>
                                    </p:anim>
                                    <p:anim calcmode="lin" valueType="num">
                                      <p:cBhvr>
                                        <p:cTn id="15" dur="1000" fill="hold"/>
                                        <p:tgtEl>
                                          <p:spTgt spid="39"/>
                                        </p:tgtEl>
                                        <p:attrNameLst>
                                          <p:attrName>ppt_h</p:attrName>
                                        </p:attrNameLst>
                                      </p:cBhvr>
                                      <p:tavLst>
                                        <p:tav tm="0">
                                          <p:val>
                                            <p:fltVal val="0"/>
                                          </p:val>
                                        </p:tav>
                                        <p:tav tm="100000">
                                          <p:val>
                                            <p:strVal val="#ppt_h"/>
                                          </p:val>
                                        </p:tav>
                                      </p:tavLst>
                                    </p:anim>
                                    <p:anim calcmode="lin" valueType="num">
                                      <p:cBhvr>
                                        <p:cTn id="16" dur="1000" fill="hold"/>
                                        <p:tgtEl>
                                          <p:spTgt spid="39"/>
                                        </p:tgtEl>
                                        <p:attrNameLst>
                                          <p:attrName>style.rotation</p:attrName>
                                        </p:attrNameLst>
                                      </p:cBhvr>
                                      <p:tavLst>
                                        <p:tav tm="0">
                                          <p:val>
                                            <p:fltVal val="90"/>
                                          </p:val>
                                        </p:tav>
                                        <p:tav tm="100000">
                                          <p:val>
                                            <p:fltVal val="0"/>
                                          </p:val>
                                        </p:tav>
                                      </p:tavLst>
                                    </p:anim>
                                    <p:animEffect transition="in" filter="fade">
                                      <p:cBhvr>
                                        <p:cTn id="17" dur="1000"/>
                                        <p:tgtEl>
                                          <p:spTgt spid="39"/>
                                        </p:tgtEl>
                                      </p:cBhvr>
                                    </p:animEffect>
                                  </p:childTnLst>
                                </p:cTn>
                              </p:par>
                            </p:childTnLst>
                          </p:cTn>
                        </p:par>
                        <p:par>
                          <p:cTn id="18" fill="hold">
                            <p:stCondLst>
                              <p:cond delay="2000"/>
                            </p:stCondLst>
                            <p:childTnLst>
                              <p:par>
                                <p:cTn id="19" presetID="22" presetClass="exit" presetSubtype="4" fill="hold" grpId="0" nodeType="afterEffect">
                                  <p:stCondLst>
                                    <p:cond delay="0"/>
                                  </p:stCondLst>
                                  <p:childTnLst>
                                    <p:animEffect transition="out" filter="wipe(down)">
                                      <p:cBhvr>
                                        <p:cTn id="20" dur="500"/>
                                        <p:tgtEl>
                                          <p:spTgt spid="37"/>
                                        </p:tgtEl>
                                      </p:cBhvr>
                                    </p:animEffect>
                                    <p:set>
                                      <p:cBhvr>
                                        <p:cTn id="21" dur="1" fill="hold">
                                          <p:stCondLst>
                                            <p:cond delay="499"/>
                                          </p:stCondLst>
                                        </p:cTn>
                                        <p:tgtEl>
                                          <p:spTgt spid="37"/>
                                        </p:tgtEl>
                                        <p:attrNameLst>
                                          <p:attrName>style.visibility</p:attrName>
                                        </p:attrNameLst>
                                      </p:cBhvr>
                                      <p:to>
                                        <p:strVal val="hidden"/>
                                      </p:to>
                                    </p:se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47" y="146276"/>
            <a:ext cx="11889564" cy="917575"/>
          </a:xfrm>
        </p:spPr>
        <p:txBody>
          <a:bodyPr/>
          <a:lstStyle/>
          <a:p>
            <a:r>
              <a:rPr lang="en-US" dirty="0"/>
              <a:t>Adjusting Node Vote Weights</a:t>
            </a:r>
          </a:p>
        </p:txBody>
      </p:sp>
      <p:sp>
        <p:nvSpPr>
          <p:cNvPr id="3" name="Text Placeholder 4"/>
          <p:cNvSpPr txBox="1">
            <a:spLocks/>
          </p:cNvSpPr>
          <p:nvPr/>
        </p:nvSpPr>
        <p:spPr>
          <a:xfrm>
            <a:off x="531277" y="1115208"/>
            <a:ext cx="11149993" cy="16352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Granular control of which nodes have votes</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Configurable per cluster node</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Can be modified with no downtime</a:t>
            </a:r>
            <a:endParaRPr lang="en-US" sz="2400" spc="-71" dirty="0">
              <a:gradFill>
                <a:gsLst>
                  <a:gs pos="0">
                    <a:srgbClr val="FFFFFF"/>
                  </a:gs>
                  <a:gs pos="100000">
                    <a:srgbClr val="FFFFFF"/>
                  </a:gs>
                </a:gsLst>
                <a:lin ang="5400000" scaled="0"/>
              </a:gradFill>
              <a:latin typeface="Segoe UI"/>
            </a:endParaRPr>
          </a:p>
        </p:txBody>
      </p:sp>
      <p:graphicFrame>
        <p:nvGraphicFramePr>
          <p:cNvPr id="4" name="Content Placeholder 3"/>
          <p:cNvGraphicFramePr>
            <a:graphicFrameLocks/>
          </p:cNvGraphicFramePr>
          <p:nvPr>
            <p:extLst>
              <p:ext uri="{D42A27DB-BD31-4B8C-83A1-F6EECF244321}">
                <p14:modId xmlns:p14="http://schemas.microsoft.com/office/powerpoint/2010/main" val="2228250262"/>
              </p:ext>
            </p:extLst>
          </p:nvPr>
        </p:nvGraphicFramePr>
        <p:xfrm>
          <a:off x="5427246" y="4156735"/>
          <a:ext cx="6375354" cy="1993438"/>
        </p:xfrm>
        <a:graphic>
          <a:graphicData uri="http://schemas.openxmlformats.org/drawingml/2006/table">
            <a:tbl>
              <a:tblPr firstRow="1" bandRow="1">
                <a:tableStyleId>{5C22544A-7EE6-4342-B048-85BDC9FD1C3A}</a:tableStyleId>
              </a:tblPr>
              <a:tblGrid>
                <a:gridCol w="6375354"/>
              </a:tblGrid>
              <a:tr h="446872">
                <a:tc>
                  <a:txBody>
                    <a:bodyPr/>
                    <a:lstStyle/>
                    <a:p>
                      <a:r>
                        <a:rPr lang="en-US" sz="1800" dirty="0" smtClean="0"/>
                        <a:t>NodeWeight</a:t>
                      </a:r>
                      <a:endParaRPr lang="en-US" sz="1800" dirty="0"/>
                    </a:p>
                  </a:txBody>
                  <a:tcPr marL="124089" marR="124089" marT="46630" marB="46630"/>
                </a:tc>
              </a:tr>
              <a:tr h="446872">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ourier New" pitchFamily="49" charset="0"/>
                          <a:cs typeface="Courier New" pitchFamily="49" charset="0"/>
                        </a:rPr>
                        <a:t>Default = 1</a:t>
                      </a:r>
                      <a:endParaRPr lang="en-US" sz="1600" dirty="0" smtClean="0"/>
                    </a:p>
                  </a:txBody>
                  <a:tcPr marL="124089" marR="124089" marT="46630" marB="46630"/>
                </a:tc>
              </a:tr>
              <a:tr h="652822">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ourier New" pitchFamily="49" charset="0"/>
                          <a:cs typeface="Courier New" pitchFamily="49" charset="0"/>
                        </a:rPr>
                        <a:t>Remove Vote = 0</a:t>
                      </a:r>
                    </a:p>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ourier New" pitchFamily="49" charset="0"/>
                          <a:cs typeface="Courier New" pitchFamily="49" charset="0"/>
                        </a:rPr>
                        <a:t>Cluster</a:t>
                      </a:r>
                      <a:r>
                        <a:rPr lang="en-US" sz="1800" baseline="0" dirty="0" smtClean="0">
                          <a:solidFill>
                            <a:schemeClr val="bg1"/>
                          </a:solidFill>
                          <a:latin typeface="Courier New" pitchFamily="49" charset="0"/>
                          <a:cs typeface="Courier New" pitchFamily="49" charset="0"/>
                        </a:rPr>
                        <a:t> Assigned = 1</a:t>
                      </a:r>
                      <a:endParaRPr lang="en-US" sz="1800" dirty="0" smtClean="0">
                        <a:solidFill>
                          <a:schemeClr val="bg1"/>
                        </a:solidFill>
                      </a:endParaRPr>
                    </a:p>
                  </a:txBody>
                  <a:tcPr marL="124089" marR="124089" marT="46630" marB="46630" anchor="ctr"/>
                </a:tc>
              </a:tr>
              <a:tr h="446872">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Courier New" pitchFamily="49" charset="0"/>
                          <a:cs typeface="Courier New" pitchFamily="49" charset="0"/>
                        </a:rPr>
                        <a:t>(Get-ClusterNode &lt;name&gt;).NodeWeight = 0</a:t>
                      </a:r>
                      <a:endParaRPr lang="en-US" sz="1800" dirty="0" smtClean="0">
                        <a:solidFill>
                          <a:schemeClr val="bg1"/>
                        </a:solidFill>
                      </a:endParaRPr>
                    </a:p>
                  </a:txBody>
                  <a:tcPr marL="124089" marR="124089" marT="46630" marB="46630" anchor="ctr"/>
                </a:tc>
              </a:tr>
            </a:tbl>
          </a:graphicData>
        </a:graphic>
      </p:graphicFrame>
      <p:sp>
        <p:nvSpPr>
          <p:cNvPr id="5" name="Text Placeholder 4"/>
          <p:cNvSpPr txBox="1">
            <a:spLocks/>
          </p:cNvSpPr>
          <p:nvPr/>
        </p:nvSpPr>
        <p:spPr>
          <a:xfrm>
            <a:off x="524931" y="2934226"/>
            <a:ext cx="11149993" cy="5789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300" dirty="0">
                <a:solidFill>
                  <a:schemeClr val="tx2"/>
                </a:solidFill>
                <a:latin typeface="+mj-lt"/>
              </a:rPr>
              <a:t>Use PowerShell or Configure Quorum Wizard</a:t>
            </a:r>
          </a:p>
        </p:txBody>
      </p:sp>
      <p:pic>
        <p:nvPicPr>
          <p:cNvPr id="6" name="Picture 5"/>
          <p:cNvPicPr>
            <a:picLocks noChangeAspect="1"/>
          </p:cNvPicPr>
          <p:nvPr/>
        </p:nvPicPr>
        <p:blipFill>
          <a:blip r:embed="rId2"/>
          <a:stretch>
            <a:fillRect/>
          </a:stretch>
        </p:blipFill>
        <p:spPr>
          <a:xfrm>
            <a:off x="524931" y="3696944"/>
            <a:ext cx="4669841" cy="3211372"/>
          </a:xfrm>
          <a:prstGeom prst="rect">
            <a:avLst/>
          </a:prstGeom>
        </p:spPr>
      </p:pic>
    </p:spTree>
    <p:extLst>
      <p:ext uri="{BB962C8B-B14F-4D97-AF65-F5344CB8AC3E}">
        <p14:creationId xmlns:p14="http://schemas.microsoft.com/office/powerpoint/2010/main" val="42101213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Failover Clustering: Quorum Model Design for Your Private Cloud</a:t>
            </a:r>
          </a:p>
        </p:txBody>
      </p:sp>
      <p:sp>
        <p:nvSpPr>
          <p:cNvPr id="5" name="Text Placeholder 4"/>
          <p:cNvSpPr>
            <a:spLocks noGrp="1"/>
          </p:cNvSpPr>
          <p:nvPr>
            <p:ph type="body" sz="quarter" idx="12"/>
          </p:nvPr>
        </p:nvSpPr>
        <p:spPr/>
        <p:txBody>
          <a:bodyPr/>
          <a:lstStyle/>
          <a:p>
            <a:r>
              <a:rPr lang="en-US" dirty="0" smtClean="0"/>
              <a:t>Amitabh Tamhane</a:t>
            </a:r>
          </a:p>
          <a:p>
            <a:r>
              <a:rPr lang="en-US" dirty="0" smtClean="0"/>
              <a:t>Senior Program Manager</a:t>
            </a:r>
          </a:p>
          <a:p>
            <a:r>
              <a:rPr lang="en-US" dirty="0" smtClean="0"/>
              <a:t>Windows Server Clustering</a:t>
            </a:r>
            <a:endParaRPr lang="en-US" dirty="0"/>
          </a:p>
        </p:txBody>
      </p:sp>
      <p:sp>
        <p:nvSpPr>
          <p:cNvPr id="9" name="Text Placeholder 8"/>
          <p:cNvSpPr>
            <a:spLocks noGrp="1"/>
          </p:cNvSpPr>
          <p:nvPr>
            <p:ph type="body" sz="quarter" idx="13"/>
          </p:nvPr>
        </p:nvSpPr>
        <p:spPr/>
        <p:txBody>
          <a:bodyPr/>
          <a:lstStyle/>
          <a:p>
            <a:r>
              <a:rPr lang="en-US" dirty="0" smtClean="0"/>
              <a:t>MDC-B403</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4" y="296897"/>
            <a:ext cx="11889564" cy="917575"/>
          </a:xfrm>
        </p:spPr>
        <p:txBody>
          <a:bodyPr/>
          <a:lstStyle/>
          <a:p>
            <a:r>
              <a:rPr lang="en-US" dirty="0" smtClean="0"/>
              <a:t>UI: Viewing Node Vote Weights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77" y="2909513"/>
            <a:ext cx="5558319" cy="204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4"/>
          <p:cNvSpPr txBox="1">
            <a:spLocks/>
          </p:cNvSpPr>
          <p:nvPr/>
        </p:nvSpPr>
        <p:spPr>
          <a:xfrm>
            <a:off x="531277" y="1355848"/>
            <a:ext cx="11149993" cy="1412289"/>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smtClean="0">
                <a:solidFill>
                  <a:srgbClr val="61DDFF"/>
                </a:solidFill>
                <a:latin typeface="+mj-lt"/>
              </a:rPr>
              <a:t>Updated Nodes Page For Easy Viewing </a:t>
            </a:r>
            <a:endParaRPr lang="en-US" sz="3300" dirty="0">
              <a:solidFill>
                <a:srgbClr val="61DDFF"/>
              </a:solidFill>
              <a:latin typeface="+mj-lt"/>
            </a:endParaRPr>
          </a:p>
          <a:p>
            <a:pPr lvl="0">
              <a:defRPr/>
            </a:pP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User configured node vote weights in “Assigned Vote” column</a:t>
            </a:r>
            <a:endPar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a:p>
            <a:pPr lvl="0">
              <a:defRPr/>
            </a:pP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assigned dynamic vote weights in “Current Vote” column</a:t>
            </a:r>
            <a:endParaRPr lang="en-US" sz="2400" spc="-71" dirty="0">
              <a:gradFill>
                <a:gsLst>
                  <a:gs pos="0">
                    <a:srgbClr val="FFFFFF"/>
                  </a:gs>
                  <a:gs pos="100000">
                    <a:srgbClr val="FFFFFF"/>
                  </a:gs>
                </a:gsLst>
                <a:lin ang="5400000" scaled="0"/>
              </a:gradFill>
              <a:latin typeface="Segoe U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01" y="3468818"/>
            <a:ext cx="6207973" cy="3304964"/>
          </a:xfrm>
          <a:prstGeom prst="rect">
            <a:avLst/>
          </a:prstGeom>
        </p:spPr>
      </p:pic>
    </p:spTree>
    <p:extLst>
      <p:ext uri="{BB962C8B-B14F-4D97-AF65-F5344CB8AC3E}">
        <p14:creationId xmlns:p14="http://schemas.microsoft.com/office/powerpoint/2010/main" val="8372061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Quorum</a:t>
            </a:r>
            <a:endParaRPr lang="en-US" dirty="0"/>
          </a:p>
        </p:txBody>
      </p:sp>
    </p:spTree>
    <p:extLst>
      <p:ext uri="{BB962C8B-B14F-4D97-AF65-F5344CB8AC3E}">
        <p14:creationId xmlns:p14="http://schemas.microsoft.com/office/powerpoint/2010/main" val="28605250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4" y="155576"/>
            <a:ext cx="11889564" cy="917575"/>
          </a:xfrm>
        </p:spPr>
        <p:txBody>
          <a:bodyPr/>
          <a:lstStyle/>
          <a:p>
            <a:r>
              <a:rPr lang="en-US" dirty="0"/>
              <a:t>Dynamic Quorum</a:t>
            </a:r>
          </a:p>
        </p:txBody>
      </p:sp>
      <p:sp>
        <p:nvSpPr>
          <p:cNvPr id="3" name="Text Placeholder 4"/>
          <p:cNvSpPr txBox="1">
            <a:spLocks/>
          </p:cNvSpPr>
          <p:nvPr/>
        </p:nvSpPr>
        <p:spPr>
          <a:xfrm>
            <a:off x="556655" y="1218693"/>
            <a:ext cx="11426079" cy="224526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Automatic Node Vote Adjustment</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Automatic adjustment of Node Vote based on node’ state</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        Active Node : Dynamic Vote = 1</a:t>
            </a: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        Down Node : Dynamic Vote = 0</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No change for node with no assigned vote</a:t>
            </a:r>
          </a:p>
        </p:txBody>
      </p:sp>
      <p:sp>
        <p:nvSpPr>
          <p:cNvPr id="4" name="Text Placeholder 4"/>
          <p:cNvSpPr txBox="1">
            <a:spLocks/>
          </p:cNvSpPr>
          <p:nvPr/>
        </p:nvSpPr>
        <p:spPr>
          <a:xfrm>
            <a:off x="575694" y="3678579"/>
            <a:ext cx="11426079" cy="1055728"/>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Dynamic Quorum Majority</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Quorum majority is dynamically determined by active cluster nodes</a:t>
            </a:r>
          </a:p>
        </p:txBody>
      </p:sp>
      <p:sp>
        <p:nvSpPr>
          <p:cNvPr id="7" name="Text Placeholder 4"/>
          <p:cNvSpPr txBox="1">
            <a:spLocks/>
          </p:cNvSpPr>
          <p:nvPr/>
        </p:nvSpPr>
        <p:spPr>
          <a:xfrm>
            <a:off x="575694" y="4948927"/>
            <a:ext cx="11426079" cy="1443560"/>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smtClean="0">
                <a:solidFill>
                  <a:srgbClr val="61DDFF"/>
                </a:solidFill>
                <a:latin typeface="Segoe UI Light"/>
              </a:rPr>
              <a:t>Increase High Availability of Cluster Itself</a:t>
            </a:r>
            <a:endParaRPr lang="en-US" sz="3300" spc="-71" dirty="0">
              <a:gradFill>
                <a:gsLst>
                  <a:gs pos="0">
                    <a:schemeClr val="tx1"/>
                  </a:gs>
                  <a:gs pos="100000">
                    <a:schemeClr val="tx1"/>
                  </a:gs>
                </a:gsLst>
                <a:lin ang="5400000" scaled="0"/>
              </a:gradFill>
              <a:latin typeface="+mj-lt"/>
            </a:endParaRPr>
          </a:p>
          <a:p>
            <a:pPr>
              <a:lnSpc>
                <a:spcPct val="100000"/>
              </a:lnSpc>
              <a:spcBef>
                <a:spcPts val="0"/>
              </a:spcBef>
              <a:buSzTx/>
            </a:pPr>
            <a:r>
              <a:rPr lang="en-US" sz="2400" dirty="0">
                <a:solidFill>
                  <a:schemeClr val="tx1"/>
                </a:solidFill>
                <a:latin typeface="+mn-lt"/>
              </a:rPr>
              <a:t>Sustain sequential node failures or shutdowns</a:t>
            </a:r>
          </a:p>
          <a:p>
            <a:pPr>
              <a:lnSpc>
                <a:spcPct val="100000"/>
              </a:lnSpc>
              <a:spcBef>
                <a:spcPts val="0"/>
              </a:spcBef>
              <a:buSzTx/>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mn-lt"/>
              </a:rPr>
              <a:t>Enables cluster to survive with &lt;50% active nodes</a:t>
            </a:r>
            <a:endParaRPr lang="en-US" sz="2400" spc="-71" dirty="0">
              <a:gradFill>
                <a:gsLst>
                  <a:gs pos="0">
                    <a:schemeClr val="tx1"/>
                  </a:gs>
                  <a:gs pos="100000">
                    <a:schemeClr val="tx1"/>
                  </a:gs>
                </a:gsLst>
                <a:lin ang="5400000" scaled="0"/>
              </a:gradFill>
              <a:latin typeface="+mn-lt"/>
            </a:endParaRPr>
          </a:p>
        </p:txBody>
      </p:sp>
    </p:spTree>
    <p:extLst>
      <p:ext uri="{BB962C8B-B14F-4D97-AF65-F5344CB8AC3E}">
        <p14:creationId xmlns:p14="http://schemas.microsoft.com/office/powerpoint/2010/main" val="40120871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Dynamic Quorum Functionality</a:t>
            </a:r>
            <a:endParaRPr lang="en-US" dirty="0"/>
          </a:p>
        </p:txBody>
      </p:sp>
      <p:sp>
        <p:nvSpPr>
          <p:cNvPr id="40" name="Text Placeholder 4"/>
          <p:cNvSpPr txBox="1">
            <a:spLocks/>
          </p:cNvSpPr>
          <p:nvPr/>
        </p:nvSpPr>
        <p:spPr>
          <a:xfrm>
            <a:off x="531279" y="1511623"/>
            <a:ext cx="8351057" cy="163529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smtClean="0">
                <a:solidFill>
                  <a:srgbClr val="61DDFF"/>
                </a:solidFill>
                <a:latin typeface="Segoe UI Light"/>
              </a:rPr>
              <a:t>Last Man Standing</a:t>
            </a:r>
            <a:endParaRPr lang="en-US" sz="3300" spc="-71" dirty="0">
              <a:gradFill>
                <a:gsLst>
                  <a:gs pos="0">
                    <a:schemeClr val="tx1"/>
                  </a:gs>
                  <a:gs pos="100000">
                    <a:schemeClr val="tx1"/>
                  </a:gs>
                </a:gsLst>
                <a:lin ang="5400000" scaled="0"/>
              </a:gradFill>
              <a:latin typeface="+mj-lt"/>
            </a:endParaRPr>
          </a:p>
          <a:p>
            <a:pPr>
              <a:lnSpc>
                <a:spcPct val="100000"/>
              </a:lnSpc>
              <a:spcBef>
                <a:spcPts val="0"/>
              </a:spcBef>
              <a:buSzTx/>
            </a:pPr>
            <a:r>
              <a:rPr lang="en-US" sz="2400" dirty="0">
                <a:solidFill>
                  <a:schemeClr val="tx1"/>
                </a:solidFill>
                <a:latin typeface="Segoe UI"/>
              </a:rPr>
              <a:t>Cluster can now survive with only 1 node</a:t>
            </a:r>
          </a:p>
          <a:p>
            <a:pPr>
              <a:lnSpc>
                <a:spcPct val="100000"/>
              </a:lnSpc>
              <a:spcBef>
                <a:spcPts val="0"/>
              </a:spcBef>
              <a:buSzTx/>
            </a:pPr>
            <a:r>
              <a:rPr lang="en-US" sz="2400" dirty="0">
                <a:solidFill>
                  <a:schemeClr val="tx1"/>
                </a:solidFill>
                <a:latin typeface="Segoe UI"/>
              </a:rPr>
              <a:t>64-node cluster all the way down to 1 node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05841" y="1475646"/>
            <a:ext cx="3430633" cy="4729012"/>
          </a:xfrm>
          <a:prstGeom prst="rect">
            <a:avLst/>
          </a:prstGeom>
        </p:spPr>
      </p:pic>
      <p:sp>
        <p:nvSpPr>
          <p:cNvPr id="8" name="Text Placeholder 4"/>
          <p:cNvSpPr txBox="1">
            <a:spLocks/>
          </p:cNvSpPr>
          <p:nvPr/>
        </p:nvSpPr>
        <p:spPr>
          <a:xfrm>
            <a:off x="531280" y="5060269"/>
            <a:ext cx="8351058" cy="1144389"/>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Enabled By Default</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Configurable via </a:t>
            </a: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PowerShell</a:t>
            </a:r>
            <a:endPar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9" name="Text Placeholder 4"/>
          <p:cNvSpPr txBox="1">
            <a:spLocks/>
          </p:cNvSpPr>
          <p:nvPr/>
        </p:nvSpPr>
        <p:spPr>
          <a:xfrm>
            <a:off x="531282" y="3284675"/>
            <a:ext cx="8351056" cy="1631307"/>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smtClean="0">
                <a:solidFill>
                  <a:srgbClr val="61DDFF"/>
                </a:solidFill>
                <a:latin typeface="Segoe UI Light"/>
              </a:rPr>
              <a:t>Seamless Integration</a:t>
            </a:r>
            <a:endParaRPr lang="en-US" sz="3300" spc="-71" dirty="0">
              <a:gradFill>
                <a:gsLst>
                  <a:gs pos="0">
                    <a:schemeClr val="tx1"/>
                  </a:gs>
                  <a:gs pos="100000">
                    <a:schemeClr val="tx1"/>
                  </a:gs>
                </a:gsLst>
                <a:lin ang="5400000" scaled="0"/>
              </a:gradFill>
              <a:latin typeface="+mj-lt"/>
            </a:endParaRPr>
          </a:p>
          <a:p>
            <a:pPr>
              <a:lnSpc>
                <a:spcPct val="100000"/>
              </a:lnSpc>
              <a:spcBef>
                <a:spcPts val="0"/>
              </a:spcBef>
              <a:buSzTx/>
            </a:pPr>
            <a:r>
              <a:rPr lang="en-US" sz="2400" dirty="0">
                <a:solidFill>
                  <a:schemeClr val="tx1"/>
                </a:solidFill>
                <a:latin typeface="Segoe UI"/>
              </a:rPr>
              <a:t>With existing cluster quorum features &amp; configurations</a:t>
            </a:r>
          </a:p>
          <a:p>
            <a:pPr>
              <a:lnSpc>
                <a:spcPct val="100000"/>
              </a:lnSpc>
              <a:spcBef>
                <a:spcPts val="0"/>
              </a:spcBef>
              <a:buSzTx/>
            </a:pPr>
            <a:r>
              <a:rPr lang="en-US" sz="2400" dirty="0">
                <a:solidFill>
                  <a:schemeClr val="tx1"/>
                </a:solidFill>
                <a:latin typeface="Segoe UI"/>
              </a:rPr>
              <a:t>With multisite disaster recovery deployments</a:t>
            </a:r>
          </a:p>
        </p:txBody>
      </p:sp>
    </p:spTree>
    <p:extLst>
      <p:ext uri="{BB962C8B-B14F-4D97-AF65-F5344CB8AC3E}">
        <p14:creationId xmlns:p14="http://schemas.microsoft.com/office/powerpoint/2010/main" val="35416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4" y="155576"/>
            <a:ext cx="11889564" cy="917575"/>
          </a:xfrm>
        </p:spPr>
        <p:txBody>
          <a:bodyPr/>
          <a:lstStyle/>
          <a:p>
            <a:r>
              <a:rPr lang="en-US" dirty="0" smtClean="0"/>
              <a:t>Dynamic Quorum for Witness</a:t>
            </a:r>
            <a:endParaRPr lang="en-US" dirty="0"/>
          </a:p>
        </p:txBody>
      </p:sp>
      <p:sp>
        <p:nvSpPr>
          <p:cNvPr id="3" name="Text Placeholder 4"/>
          <p:cNvSpPr txBox="1">
            <a:spLocks/>
          </p:cNvSpPr>
          <p:nvPr/>
        </p:nvSpPr>
        <p:spPr>
          <a:xfrm>
            <a:off x="556655" y="1318449"/>
            <a:ext cx="11426079" cy="224526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Automatic </a:t>
            </a:r>
            <a:r>
              <a:rPr lang="en-US" sz="3300" dirty="0" smtClean="0">
                <a:solidFill>
                  <a:srgbClr val="61DDFF"/>
                </a:solidFill>
                <a:latin typeface="+mj-lt"/>
              </a:rPr>
              <a:t>Witness Vote </a:t>
            </a:r>
            <a:r>
              <a:rPr lang="en-US" sz="3300" dirty="0">
                <a:solidFill>
                  <a:srgbClr val="61DDFF"/>
                </a:solidFill>
                <a:latin typeface="+mj-lt"/>
              </a:rPr>
              <a:t>Adjustment</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Automatic adjustment of </a:t>
            </a: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Witness </a:t>
            </a: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Vote based on </a:t>
            </a: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active cluster membership</a:t>
            </a:r>
            <a:endPar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a:p>
            <a:pPr lvl="0">
              <a:defRPr/>
            </a:pP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        </a:t>
            </a: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Even Active Nodes with Dynamic Vote of 1 </a:t>
            </a: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 </a:t>
            </a: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Witness Dynamic </a:t>
            </a: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Vote = </a:t>
            </a: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1</a:t>
            </a: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        Odd </a:t>
            </a:r>
            <a:r>
              <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Active Nodes with Dynamic Vote of 1 : Witness Dynamic Vote = </a:t>
            </a: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0</a:t>
            </a: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now has the smarts to determine when to use Witness Vote!</a:t>
            </a:r>
            <a:endPar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4" name="Text Placeholder 4"/>
          <p:cNvSpPr txBox="1">
            <a:spLocks/>
          </p:cNvSpPr>
          <p:nvPr/>
        </p:nvSpPr>
        <p:spPr>
          <a:xfrm>
            <a:off x="575694" y="3836526"/>
            <a:ext cx="11426079" cy="1055728"/>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smtClean="0">
                <a:solidFill>
                  <a:srgbClr val="61DDFF"/>
                </a:solidFill>
                <a:latin typeface="+mj-lt"/>
              </a:rPr>
              <a:t>State of Witness </a:t>
            </a:r>
            <a:endParaRPr lang="en-US" sz="3300" dirty="0">
              <a:solidFill>
                <a:srgbClr val="61DDFF"/>
              </a:solidFill>
              <a:latin typeface="+mj-lt"/>
            </a:endParaRPr>
          </a:p>
          <a:p>
            <a:pPr lvl="0">
              <a:defRPr/>
            </a:pP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Witness Offline or Failed will automatically make Witness Dynamic Vote = 0</a:t>
            </a:r>
            <a:endPar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6" name="Rectangle 5"/>
          <p:cNvSpPr/>
          <p:nvPr/>
        </p:nvSpPr>
        <p:spPr bwMode="auto">
          <a:xfrm>
            <a:off x="3606757" y="5102368"/>
            <a:ext cx="6643559" cy="167868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defTabSz="932290" fontAlgn="base">
              <a:lnSpc>
                <a:spcPct val="90000"/>
              </a:lnSpc>
              <a:spcBef>
                <a:spcPct val="0"/>
              </a:spcBef>
              <a:spcAft>
                <a:spcPct val="0"/>
              </a:spcAft>
            </a:pPr>
            <a:r>
              <a:rPr lang="en-US" sz="2040" spc="-51" dirty="0">
                <a:solidFill>
                  <a:schemeClr val="accent5"/>
                </a:solidFill>
              </a:rPr>
              <a:t>Always configure a witness with Windows Server 2012 R2</a:t>
            </a:r>
          </a:p>
          <a:p>
            <a:pPr defTabSz="932290" fontAlgn="base">
              <a:lnSpc>
                <a:spcPct val="90000"/>
              </a:lnSpc>
              <a:spcBef>
                <a:spcPct val="0"/>
              </a:spcBef>
              <a:spcAft>
                <a:spcPct val="0"/>
              </a:spcAft>
            </a:pPr>
            <a:endParaRPr lang="en-US" sz="1224" spc="-51" dirty="0">
              <a:solidFill>
                <a:schemeClr val="accent5"/>
              </a:solidFill>
            </a:endParaRPr>
          </a:p>
          <a:p>
            <a:pPr defTabSz="932290" fontAlgn="base">
              <a:lnSpc>
                <a:spcPct val="90000"/>
              </a:lnSpc>
              <a:spcBef>
                <a:spcPct val="0"/>
              </a:spcBef>
              <a:spcAft>
                <a:spcPct val="0"/>
              </a:spcAft>
            </a:pPr>
            <a:r>
              <a:rPr lang="en-US" sz="2040" spc="-51" dirty="0">
                <a:solidFill>
                  <a:schemeClr val="accent5"/>
                </a:solidFill>
              </a:rPr>
              <a:t>Clustering will determine when it is best to use the Witness</a:t>
            </a:r>
          </a:p>
          <a:p>
            <a:pPr defTabSz="932290" fontAlgn="base">
              <a:lnSpc>
                <a:spcPct val="90000"/>
              </a:lnSpc>
              <a:spcBef>
                <a:spcPct val="0"/>
              </a:spcBef>
              <a:spcAft>
                <a:spcPct val="0"/>
              </a:spcAft>
            </a:pPr>
            <a:endParaRPr lang="en-US" sz="1224" spc="-51" dirty="0">
              <a:solidFill>
                <a:schemeClr val="accent5"/>
              </a:solidFill>
            </a:endParaRPr>
          </a:p>
          <a:p>
            <a:pPr defTabSz="932290" fontAlgn="base">
              <a:lnSpc>
                <a:spcPct val="90000"/>
              </a:lnSpc>
              <a:spcBef>
                <a:spcPct val="0"/>
              </a:spcBef>
              <a:spcAft>
                <a:spcPct val="0"/>
              </a:spcAft>
            </a:pPr>
            <a:r>
              <a:rPr lang="en-US" sz="2040" spc="-51" dirty="0">
                <a:solidFill>
                  <a:schemeClr val="accent5"/>
                </a:solidFill>
              </a:rPr>
              <a:t>Configure Disk Witness if shared storage, otherwise FSW</a:t>
            </a:r>
          </a:p>
        </p:txBody>
      </p:sp>
      <p:sp>
        <p:nvSpPr>
          <p:cNvPr id="8" name="Rectangle 7"/>
          <p:cNvSpPr/>
          <p:nvPr/>
        </p:nvSpPr>
        <p:spPr bwMode="auto">
          <a:xfrm>
            <a:off x="1526197" y="5102368"/>
            <a:ext cx="1971515" cy="1678686"/>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New Recommendation</a:t>
            </a:r>
          </a:p>
        </p:txBody>
      </p:sp>
      <p:pic>
        <p:nvPicPr>
          <p:cNvPr id="9" name="Picture 7" descr="\\MAGNUM\Projects\Microsoft\Cloud Power FY12\Design\Icons\PNGs\Pooled.png"/>
          <p:cNvPicPr>
            <a:picLocks noChangeAspect="1" noChangeArrowheads="1"/>
          </p:cNvPicPr>
          <p:nvPr/>
        </p:nvPicPr>
        <p:blipFill>
          <a:blip r:embed="rId2" cstate="print">
            <a:lum bright="100000"/>
          </a:blip>
          <a:stretch>
            <a:fillRect/>
          </a:stretch>
        </p:blipFill>
        <p:spPr bwMode="auto">
          <a:xfrm>
            <a:off x="1812319" y="5089511"/>
            <a:ext cx="1399269" cy="1398905"/>
          </a:xfrm>
          <a:prstGeom prst="rect">
            <a:avLst/>
          </a:prstGeom>
          <a:noFill/>
        </p:spPr>
      </p:pic>
    </p:spTree>
    <p:extLst>
      <p:ext uri="{BB962C8B-B14F-4D97-AF65-F5344CB8AC3E}">
        <p14:creationId xmlns:p14="http://schemas.microsoft.com/office/powerpoint/2010/main" val="34096796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Configurable Quorum </a:t>
            </a:r>
            <a:r>
              <a:rPr lang="en-US" dirty="0"/>
              <a:t>Properties</a:t>
            </a:r>
          </a:p>
        </p:txBody>
      </p:sp>
      <p:graphicFrame>
        <p:nvGraphicFramePr>
          <p:cNvPr id="5" name="Content Placeholder 3"/>
          <p:cNvGraphicFramePr>
            <a:graphicFrameLocks/>
          </p:cNvGraphicFramePr>
          <p:nvPr>
            <p:extLst>
              <p:ext uri="{D42A27DB-BD31-4B8C-83A1-F6EECF244321}">
                <p14:modId xmlns:p14="http://schemas.microsoft.com/office/powerpoint/2010/main" val="3121227770"/>
              </p:ext>
            </p:extLst>
          </p:nvPr>
        </p:nvGraphicFramePr>
        <p:xfrm>
          <a:off x="2845506" y="4898674"/>
          <a:ext cx="5286879" cy="1340616"/>
        </p:xfrm>
        <a:graphic>
          <a:graphicData uri="http://schemas.openxmlformats.org/drawingml/2006/table">
            <a:tbl>
              <a:tblPr firstRow="1" bandRow="1">
                <a:tableStyleId>{21E4AEA4-8DFA-4A89-87EB-49C32662AFE0}</a:tableStyleId>
              </a:tblPr>
              <a:tblGrid>
                <a:gridCol w="5286879"/>
              </a:tblGrid>
              <a:tr h="446872">
                <a:tc>
                  <a:txBody>
                    <a:bodyPr/>
                    <a:lstStyle/>
                    <a:p>
                      <a:r>
                        <a:rPr lang="en-US" sz="1800" dirty="0" smtClean="0"/>
                        <a:t>PowerShell</a:t>
                      </a:r>
                      <a:endParaRPr lang="en-US" sz="1800" dirty="0"/>
                    </a:p>
                  </a:txBody>
                  <a:tcPr marL="124089" marR="124089" marT="46630" marB="46630"/>
                </a:tc>
              </a:tr>
              <a:tr h="446872">
                <a:tc>
                  <a:txBody>
                    <a:bodyPr/>
                    <a:lstStyle/>
                    <a:p>
                      <a:r>
                        <a:rPr lang="en-US" sz="1600" dirty="0" smtClean="0"/>
                        <a:t>(Get-Cluster).DynamicQuorum = 1</a:t>
                      </a:r>
                    </a:p>
                  </a:txBody>
                  <a:tcPr marL="124089" marR="124089" marT="46630" marB="46630"/>
                </a:tc>
              </a:tr>
              <a:tr h="446872">
                <a:tc>
                  <a:txBody>
                    <a:bodyPr/>
                    <a:lstStyle/>
                    <a:p>
                      <a:r>
                        <a:rPr lang="en-US" sz="1600" dirty="0" smtClean="0"/>
                        <a:t>(Get-ClusterNode “name”).NodeWeight = 1</a:t>
                      </a:r>
                    </a:p>
                  </a:txBody>
                  <a:tcPr marL="124089" marR="124089" marT="46630" marB="46630" anchor="ctr"/>
                </a:tc>
              </a:tr>
            </a:tbl>
          </a:graphicData>
        </a:graphic>
      </p:graphicFrame>
      <p:sp>
        <p:nvSpPr>
          <p:cNvPr id="9" name="Rectangle 8"/>
          <p:cNvSpPr/>
          <p:nvPr/>
        </p:nvSpPr>
        <p:spPr bwMode="auto">
          <a:xfrm>
            <a:off x="1136821" y="1503318"/>
            <a:ext cx="3713255" cy="2777192"/>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p>
            <a:pPr algn="ctr"/>
            <a:endParaRPr lang="en-US" dirty="0">
              <a:solidFill>
                <a:srgbClr val="FFFFFF"/>
              </a:solidFill>
            </a:endParaRPr>
          </a:p>
        </p:txBody>
      </p:sp>
      <p:sp>
        <p:nvSpPr>
          <p:cNvPr id="10" name="Rectangle 9"/>
          <p:cNvSpPr/>
          <p:nvPr/>
        </p:nvSpPr>
        <p:spPr bwMode="auto">
          <a:xfrm>
            <a:off x="1136821" y="1490883"/>
            <a:ext cx="3713255"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1200" spc="-51" dirty="0">
              <a:gradFill>
                <a:gsLst>
                  <a:gs pos="0">
                    <a:srgbClr val="000000"/>
                  </a:gs>
                  <a:gs pos="100000">
                    <a:srgbClr val="000000"/>
                  </a:gs>
                </a:gsLst>
                <a:lin ang="5400000" scaled="0"/>
              </a:gradFill>
              <a:ea typeface="Segoe UI" pitchFamily="34" charset="0"/>
              <a:cs typeface="Segoe UI" pitchFamily="34" charset="0"/>
            </a:endParaRPr>
          </a:p>
        </p:txBody>
      </p:sp>
      <p:sp>
        <p:nvSpPr>
          <p:cNvPr id="11" name="Text Placeholder 4"/>
          <p:cNvSpPr txBox="1">
            <a:spLocks/>
          </p:cNvSpPr>
          <p:nvPr/>
        </p:nvSpPr>
        <p:spPr>
          <a:xfrm>
            <a:off x="1136821" y="2183680"/>
            <a:ext cx="3713255" cy="1801806"/>
          </a:xfrm>
          <a:prstGeom prst="rect">
            <a:avLst/>
          </a:prstGeom>
        </p:spPr>
        <p:txBody>
          <a:bodyPr lIns="139917" tIns="74622" rIns="139917" bIns="0">
            <a:spAutoFit/>
          </a:bodyPr>
          <a:lstStyle>
            <a:defPPr>
              <a:defRPr lang="en-US"/>
            </a:defPPr>
            <a:lvl1pPr indent="0">
              <a:lnSpc>
                <a:spcPct val="90000"/>
              </a:lnSpc>
              <a:spcBef>
                <a:spcPct val="20000"/>
              </a:spcBef>
              <a:buSzPct val="90000"/>
              <a:buFont typeface="Wingdings" pitchFamily="2" charset="2"/>
              <a:buNone/>
              <a:defRPr sz="2400">
                <a:gradFill>
                  <a:gsLst>
                    <a:gs pos="0">
                      <a:schemeClr val="bg1"/>
                    </a:gs>
                    <a:gs pos="100000">
                      <a:schemeClr val="bg1"/>
                    </a:gs>
                  </a:gsLst>
                  <a:lin ang="5400000" scaled="0"/>
                </a:gradFill>
              </a:defRPr>
            </a:lvl1pPr>
            <a:lvl2pPr marL="800100" indent="-339725">
              <a:lnSpc>
                <a:spcPct val="90000"/>
              </a:lnSpc>
              <a:spcBef>
                <a:spcPct val="20000"/>
              </a:spcBef>
              <a:buSzPct val="90000"/>
              <a:buFont typeface="Wingdings" pitchFamily="2" charset="2"/>
              <a:buChar char="§"/>
              <a:defRPr sz="2000">
                <a:gradFill>
                  <a:gsLst>
                    <a:gs pos="0">
                      <a:schemeClr val="tx1"/>
                    </a:gs>
                    <a:gs pos="86000">
                      <a:schemeClr val="tx1"/>
                    </a:gs>
                  </a:gsLst>
                  <a:lin ang="5400000" scaled="0"/>
                </a:gradFill>
                <a:latin typeface="Segoe UI Light" pitchFamily="34" charset="0"/>
              </a:defRPr>
            </a:lvl2pPr>
            <a:lvl3pPr marL="1143000" indent="-287338">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3pPr>
            <a:lvl4pPr marL="1485900" indent="-227013">
              <a:lnSpc>
                <a:spcPct val="90000"/>
              </a:lnSpc>
              <a:spcBef>
                <a:spcPct val="20000"/>
              </a:spcBef>
              <a:buSzPct val="90000"/>
              <a:buFont typeface="Wingdings" pitchFamily="2" charset="2"/>
              <a:buChar char="§"/>
              <a:defRPr sz="1600">
                <a:gradFill>
                  <a:gsLst>
                    <a:gs pos="0">
                      <a:schemeClr val="tx1"/>
                    </a:gs>
                    <a:gs pos="86000">
                      <a:schemeClr val="tx1"/>
                    </a:gs>
                  </a:gsLst>
                  <a:lin ang="5400000" scaled="0"/>
                </a:gradFill>
                <a:latin typeface="Segoe UI Light" pitchFamily="34" charset="0"/>
              </a:defRPr>
            </a:lvl4pPr>
            <a:lvl5pPr marL="1828800" indent="-223838">
              <a:lnSpc>
                <a:spcPct val="90000"/>
              </a:lnSpc>
              <a:spcBef>
                <a:spcPct val="20000"/>
              </a:spcBef>
              <a:buSzPct val="90000"/>
              <a:buFont typeface="Wingdings" pitchFamily="2" charset="2"/>
              <a:buChar char="§"/>
              <a:defRPr sz="1600">
                <a:gradFill>
                  <a:gsLst>
                    <a:gs pos="0">
                      <a:schemeClr val="tx1"/>
                    </a:gs>
                    <a:gs pos="86000">
                      <a:schemeClr val="tx1"/>
                    </a:gs>
                  </a:gsLst>
                  <a:lin ang="5400000" scaled="0"/>
                </a:gradFill>
                <a:latin typeface="Segoe UI Light" pitchFamily="34"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200" dirty="0">
                <a:gradFill>
                  <a:gsLst>
                    <a:gs pos="5417">
                      <a:schemeClr val="tx1"/>
                    </a:gs>
                    <a:gs pos="28000">
                      <a:schemeClr val="tx1"/>
                    </a:gs>
                  </a:gsLst>
                  <a:lin ang="5400000" scaled="0"/>
                </a:gradFill>
              </a:rPr>
              <a:t>Cluster Common Prop</a:t>
            </a:r>
          </a:p>
          <a:p>
            <a:r>
              <a:rPr lang="en-US" sz="2200" dirty="0">
                <a:gradFill>
                  <a:gsLst>
                    <a:gs pos="5417">
                      <a:schemeClr val="tx1"/>
                    </a:gs>
                    <a:gs pos="28000">
                      <a:schemeClr val="tx1"/>
                    </a:gs>
                  </a:gsLst>
                  <a:lin ang="5400000" scaled="0"/>
                </a:gradFill>
              </a:rPr>
              <a:t>Default: Enabled</a:t>
            </a:r>
          </a:p>
          <a:p>
            <a:endParaRPr lang="en-US" sz="2000" dirty="0">
              <a:gradFill>
                <a:gsLst>
                  <a:gs pos="5417">
                    <a:schemeClr val="tx1"/>
                  </a:gs>
                  <a:gs pos="28000">
                    <a:schemeClr val="tx1"/>
                  </a:gs>
                </a:gsLst>
                <a:lin ang="5400000" scaled="0"/>
              </a:gradFill>
            </a:endParaRPr>
          </a:p>
          <a:p>
            <a:r>
              <a:rPr lang="en-US" sz="2000" dirty="0">
                <a:gradFill>
                  <a:gsLst>
                    <a:gs pos="5417">
                      <a:schemeClr val="tx1"/>
                    </a:gs>
                    <a:gs pos="28000">
                      <a:schemeClr val="tx1"/>
                    </a:gs>
                  </a:gsLst>
                  <a:lin ang="5400000" scaled="0"/>
                </a:gradFill>
                <a:latin typeface="Courier New" pitchFamily="49" charset="0"/>
                <a:cs typeface="Courier New" pitchFamily="49" charset="0"/>
              </a:rPr>
              <a:t>1: Enabled</a:t>
            </a:r>
          </a:p>
          <a:p>
            <a:r>
              <a:rPr lang="en-US" sz="2000" dirty="0">
                <a:gradFill>
                  <a:gsLst>
                    <a:gs pos="5417">
                      <a:schemeClr val="tx1"/>
                    </a:gs>
                    <a:gs pos="28000">
                      <a:schemeClr val="tx1"/>
                    </a:gs>
                  </a:gsLst>
                  <a:lin ang="5400000" scaled="0"/>
                </a:gradFill>
                <a:latin typeface="Courier New" pitchFamily="49" charset="0"/>
                <a:cs typeface="Courier New" pitchFamily="49" charset="0"/>
              </a:rPr>
              <a:t>0: Disabled</a:t>
            </a:r>
          </a:p>
        </p:txBody>
      </p:sp>
      <p:sp>
        <p:nvSpPr>
          <p:cNvPr id="12" name="Text Placeholder 4"/>
          <p:cNvSpPr txBox="1">
            <a:spLocks/>
          </p:cNvSpPr>
          <p:nvPr/>
        </p:nvSpPr>
        <p:spPr>
          <a:xfrm>
            <a:off x="1136821" y="1599850"/>
            <a:ext cx="3713255" cy="341632"/>
          </a:xfrm>
          <a:prstGeom prst="rect">
            <a:avLst/>
          </a:prstGeom>
        </p:spPr>
        <p:txBody>
          <a:bodyPr wrap="square" lIns="139917" tIns="0" rIns="139917" bIns="0" anchor="ctr" anchorCtr="0">
            <a:spAutoFit/>
          </a:bodyPr>
          <a:lstStyle>
            <a:defPPr>
              <a:defRPr lang="en-US"/>
            </a:defPPr>
            <a:lvl1pPr indent="0">
              <a:lnSpc>
                <a:spcPct val="90000"/>
              </a:lnSpc>
              <a:spcBef>
                <a:spcPct val="20000"/>
              </a:spcBef>
              <a:buSzPct val="90000"/>
              <a:buFont typeface="Wingdings" pitchFamily="2" charset="2"/>
              <a:buNone/>
              <a:defRPr sz="2800" baseline="0">
                <a:gradFill>
                  <a:gsLst>
                    <a:gs pos="0">
                      <a:schemeClr val="bg1"/>
                    </a:gs>
                    <a:gs pos="100000">
                      <a:schemeClr val="bg1"/>
                    </a:gs>
                  </a:gsLst>
                  <a:lin ang="5400000" scaled="0"/>
                </a:gradFill>
                <a:latin typeface="+mj-lt"/>
              </a:defRPr>
            </a:lvl1pPr>
            <a:lvl2pPr marL="855663" indent="-395288">
              <a:lnSpc>
                <a:spcPct val="90000"/>
              </a:lnSpc>
              <a:spcBef>
                <a:spcPct val="20000"/>
              </a:spcBef>
              <a:buSzPct val="90000"/>
              <a:buFont typeface="Wingdings" pitchFamily="2" charset="2"/>
              <a:buChar char="§"/>
              <a:defRPr sz="2400">
                <a:gradFill>
                  <a:gsLst>
                    <a:gs pos="0">
                      <a:schemeClr val="tx1"/>
                    </a:gs>
                    <a:gs pos="86000">
                      <a:schemeClr val="tx1"/>
                    </a:gs>
                  </a:gsLst>
                  <a:lin ang="5400000" scaled="0"/>
                </a:gradFill>
                <a:latin typeface="Segoe UI Light" pitchFamily="34" charset="0"/>
              </a:defRPr>
            </a:lvl2pPr>
            <a:lvl3pPr marL="1204913" indent="-349250">
              <a:lnSpc>
                <a:spcPct val="90000"/>
              </a:lnSpc>
              <a:spcBef>
                <a:spcPct val="20000"/>
              </a:spcBef>
              <a:buSzPct val="90000"/>
              <a:buFont typeface="Wingdings" pitchFamily="2" charset="2"/>
              <a:buChar char="§"/>
              <a:defRPr sz="2000">
                <a:gradFill>
                  <a:gsLst>
                    <a:gs pos="0">
                      <a:schemeClr val="tx1"/>
                    </a:gs>
                    <a:gs pos="86000">
                      <a:schemeClr val="tx1"/>
                    </a:gs>
                  </a:gsLst>
                  <a:lin ang="5400000" scaled="0"/>
                </a:gradFill>
                <a:latin typeface="Segoe UI Light" pitchFamily="34" charset="0"/>
              </a:defRPr>
            </a:lvl3pPr>
            <a:lvl4pPr marL="1538288" indent="-279400">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4pPr>
            <a:lvl5pPr marL="1887538" indent="-282575">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400" dirty="0">
                <a:gradFill>
                  <a:gsLst>
                    <a:gs pos="0">
                      <a:srgbClr val="FFFFFF"/>
                    </a:gs>
                    <a:gs pos="100000">
                      <a:srgbClr val="FFFFFF"/>
                    </a:gs>
                  </a:gsLst>
                  <a:lin ang="5400000" scaled="0"/>
                </a:gradFill>
                <a:latin typeface="Courier New" pitchFamily="49" charset="0"/>
                <a:cs typeface="Courier New" pitchFamily="49" charset="0"/>
              </a:rPr>
              <a:t>DynamicQuorum</a:t>
            </a:r>
          </a:p>
        </p:txBody>
      </p:sp>
      <p:sp>
        <p:nvSpPr>
          <p:cNvPr id="13" name="Rectangle 12"/>
          <p:cNvSpPr/>
          <p:nvPr/>
        </p:nvSpPr>
        <p:spPr bwMode="auto">
          <a:xfrm>
            <a:off x="6025942" y="1489061"/>
            <a:ext cx="3713255" cy="277719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p>
            <a:pPr algn="ctr"/>
            <a:endParaRPr lang="en-US" dirty="0">
              <a:solidFill>
                <a:srgbClr val="FFFFFF"/>
              </a:solidFill>
            </a:endParaRPr>
          </a:p>
        </p:txBody>
      </p:sp>
      <p:sp>
        <p:nvSpPr>
          <p:cNvPr id="14" name="Rectangle 13"/>
          <p:cNvSpPr/>
          <p:nvPr/>
        </p:nvSpPr>
        <p:spPr bwMode="auto">
          <a:xfrm>
            <a:off x="6025942" y="1476624"/>
            <a:ext cx="3713255"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1200" spc="-51" dirty="0">
              <a:gradFill>
                <a:gsLst>
                  <a:gs pos="0">
                    <a:srgbClr val="000000"/>
                  </a:gs>
                  <a:gs pos="100000">
                    <a:srgbClr val="000000"/>
                  </a:gs>
                </a:gsLst>
                <a:lin ang="5400000" scaled="0"/>
              </a:gradFill>
              <a:ea typeface="Segoe UI" pitchFamily="34" charset="0"/>
              <a:cs typeface="Segoe UI" pitchFamily="34" charset="0"/>
            </a:endParaRPr>
          </a:p>
        </p:txBody>
      </p:sp>
      <p:sp>
        <p:nvSpPr>
          <p:cNvPr id="15" name="Text Placeholder 4"/>
          <p:cNvSpPr txBox="1">
            <a:spLocks/>
          </p:cNvSpPr>
          <p:nvPr/>
        </p:nvSpPr>
        <p:spPr>
          <a:xfrm>
            <a:off x="6025942" y="2169421"/>
            <a:ext cx="3713255" cy="1801806"/>
          </a:xfrm>
          <a:prstGeom prst="rect">
            <a:avLst/>
          </a:prstGeom>
        </p:spPr>
        <p:txBody>
          <a:bodyPr lIns="139917" tIns="74622" rIns="139917" bIns="0">
            <a:spAutoFit/>
          </a:bodyPr>
          <a:lstStyle>
            <a:defPPr>
              <a:defRPr lang="en-US"/>
            </a:defPPr>
            <a:lvl1pPr indent="0">
              <a:lnSpc>
                <a:spcPct val="90000"/>
              </a:lnSpc>
              <a:spcBef>
                <a:spcPct val="20000"/>
              </a:spcBef>
              <a:buSzPct val="90000"/>
              <a:buFont typeface="Wingdings" pitchFamily="2" charset="2"/>
              <a:buNone/>
              <a:defRPr sz="2400">
                <a:gradFill>
                  <a:gsLst>
                    <a:gs pos="0">
                      <a:schemeClr val="bg1"/>
                    </a:gs>
                    <a:gs pos="100000">
                      <a:schemeClr val="bg1"/>
                    </a:gs>
                  </a:gsLst>
                  <a:lin ang="5400000" scaled="0"/>
                </a:gradFill>
              </a:defRPr>
            </a:lvl1pPr>
            <a:lvl2pPr marL="800100" indent="-339725">
              <a:lnSpc>
                <a:spcPct val="90000"/>
              </a:lnSpc>
              <a:spcBef>
                <a:spcPct val="20000"/>
              </a:spcBef>
              <a:buSzPct val="90000"/>
              <a:buFont typeface="Wingdings" pitchFamily="2" charset="2"/>
              <a:buChar char="§"/>
              <a:defRPr sz="2000">
                <a:gradFill>
                  <a:gsLst>
                    <a:gs pos="0">
                      <a:schemeClr val="tx1"/>
                    </a:gs>
                    <a:gs pos="86000">
                      <a:schemeClr val="tx1"/>
                    </a:gs>
                  </a:gsLst>
                  <a:lin ang="5400000" scaled="0"/>
                </a:gradFill>
                <a:latin typeface="Segoe UI Light" pitchFamily="34" charset="0"/>
              </a:defRPr>
            </a:lvl2pPr>
            <a:lvl3pPr marL="1143000" indent="-287338">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3pPr>
            <a:lvl4pPr marL="1485900" indent="-227013">
              <a:lnSpc>
                <a:spcPct val="90000"/>
              </a:lnSpc>
              <a:spcBef>
                <a:spcPct val="20000"/>
              </a:spcBef>
              <a:buSzPct val="90000"/>
              <a:buFont typeface="Wingdings" pitchFamily="2" charset="2"/>
              <a:buChar char="§"/>
              <a:defRPr sz="1600">
                <a:gradFill>
                  <a:gsLst>
                    <a:gs pos="0">
                      <a:schemeClr val="tx1"/>
                    </a:gs>
                    <a:gs pos="86000">
                      <a:schemeClr val="tx1"/>
                    </a:gs>
                  </a:gsLst>
                  <a:lin ang="5400000" scaled="0"/>
                </a:gradFill>
                <a:latin typeface="Segoe UI Light" pitchFamily="34" charset="0"/>
              </a:defRPr>
            </a:lvl4pPr>
            <a:lvl5pPr marL="1828800" indent="-223838">
              <a:lnSpc>
                <a:spcPct val="90000"/>
              </a:lnSpc>
              <a:spcBef>
                <a:spcPct val="20000"/>
              </a:spcBef>
              <a:buSzPct val="90000"/>
              <a:buFont typeface="Wingdings" pitchFamily="2" charset="2"/>
              <a:buChar char="§"/>
              <a:defRPr sz="1600">
                <a:gradFill>
                  <a:gsLst>
                    <a:gs pos="0">
                      <a:schemeClr val="tx1"/>
                    </a:gs>
                    <a:gs pos="86000">
                      <a:schemeClr val="tx1"/>
                    </a:gs>
                  </a:gsLst>
                  <a:lin ang="5400000" scaled="0"/>
                </a:gradFill>
                <a:latin typeface="Segoe UI Light" pitchFamily="34"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200" dirty="0">
                <a:gradFill>
                  <a:gsLst>
                    <a:gs pos="5417">
                      <a:schemeClr val="tx1"/>
                    </a:gs>
                    <a:gs pos="28000">
                      <a:schemeClr val="tx1"/>
                    </a:gs>
                  </a:gsLst>
                  <a:lin ang="5400000" scaled="0"/>
                </a:gradFill>
              </a:rPr>
              <a:t>Node Common Prop</a:t>
            </a:r>
          </a:p>
          <a:p>
            <a:r>
              <a:rPr lang="en-US" sz="2200" dirty="0">
                <a:gradFill>
                  <a:gsLst>
                    <a:gs pos="5417">
                      <a:schemeClr val="tx1"/>
                    </a:gs>
                    <a:gs pos="28000">
                      <a:schemeClr val="tx1"/>
                    </a:gs>
                  </a:gsLst>
                  <a:lin ang="5400000" scaled="0"/>
                </a:gradFill>
              </a:rPr>
              <a:t>Default: Vote assigned</a:t>
            </a:r>
          </a:p>
          <a:p>
            <a:endParaRPr lang="en-US" sz="2000" dirty="0">
              <a:gradFill>
                <a:gsLst>
                  <a:gs pos="5417">
                    <a:schemeClr val="tx1"/>
                  </a:gs>
                  <a:gs pos="28000">
                    <a:schemeClr val="tx1"/>
                  </a:gs>
                </a:gsLst>
                <a:lin ang="5400000" scaled="0"/>
              </a:gradFill>
            </a:endParaRPr>
          </a:p>
          <a:p>
            <a:r>
              <a:rPr lang="en-US" sz="2000" dirty="0">
                <a:gradFill>
                  <a:gsLst>
                    <a:gs pos="5417">
                      <a:schemeClr val="tx1"/>
                    </a:gs>
                    <a:gs pos="28000">
                      <a:schemeClr val="tx1"/>
                    </a:gs>
                  </a:gsLst>
                  <a:lin ang="5400000" scaled="0"/>
                </a:gradFill>
                <a:latin typeface="Courier New" pitchFamily="49" charset="0"/>
                <a:cs typeface="Courier New" pitchFamily="49" charset="0"/>
              </a:rPr>
              <a:t>1: Cluster Managed</a:t>
            </a:r>
          </a:p>
          <a:p>
            <a:r>
              <a:rPr lang="en-US" sz="2000" dirty="0">
                <a:gradFill>
                  <a:gsLst>
                    <a:gs pos="5417">
                      <a:schemeClr val="tx1"/>
                    </a:gs>
                    <a:gs pos="28000">
                      <a:schemeClr val="tx1"/>
                    </a:gs>
                  </a:gsLst>
                  <a:lin ang="5400000" scaled="0"/>
                </a:gradFill>
                <a:latin typeface="Courier New" pitchFamily="49" charset="0"/>
                <a:cs typeface="Courier New" pitchFamily="49" charset="0"/>
              </a:rPr>
              <a:t>0: Disable Vote</a:t>
            </a:r>
          </a:p>
        </p:txBody>
      </p:sp>
      <p:sp>
        <p:nvSpPr>
          <p:cNvPr id="16" name="Text Placeholder 4"/>
          <p:cNvSpPr txBox="1">
            <a:spLocks/>
          </p:cNvSpPr>
          <p:nvPr/>
        </p:nvSpPr>
        <p:spPr>
          <a:xfrm>
            <a:off x="6025942" y="1585590"/>
            <a:ext cx="3713255" cy="341632"/>
          </a:xfrm>
          <a:prstGeom prst="rect">
            <a:avLst/>
          </a:prstGeom>
        </p:spPr>
        <p:txBody>
          <a:bodyPr wrap="square" lIns="139917" tIns="0" rIns="139917" bIns="0" anchor="ctr" anchorCtr="0">
            <a:spAutoFit/>
          </a:bodyPr>
          <a:lstStyle>
            <a:defPPr>
              <a:defRPr lang="en-US"/>
            </a:defPPr>
            <a:lvl1pPr indent="0">
              <a:lnSpc>
                <a:spcPct val="90000"/>
              </a:lnSpc>
              <a:spcBef>
                <a:spcPct val="20000"/>
              </a:spcBef>
              <a:buSzPct val="90000"/>
              <a:buFont typeface="Wingdings" pitchFamily="2" charset="2"/>
              <a:buNone/>
              <a:defRPr sz="2800" baseline="0">
                <a:gradFill>
                  <a:gsLst>
                    <a:gs pos="0">
                      <a:schemeClr val="bg1"/>
                    </a:gs>
                    <a:gs pos="100000">
                      <a:schemeClr val="bg1"/>
                    </a:gs>
                  </a:gsLst>
                  <a:lin ang="5400000" scaled="0"/>
                </a:gradFill>
                <a:latin typeface="+mj-lt"/>
              </a:defRPr>
            </a:lvl1pPr>
            <a:lvl2pPr marL="855663" indent="-395288">
              <a:lnSpc>
                <a:spcPct val="90000"/>
              </a:lnSpc>
              <a:spcBef>
                <a:spcPct val="20000"/>
              </a:spcBef>
              <a:buSzPct val="90000"/>
              <a:buFont typeface="Wingdings" pitchFamily="2" charset="2"/>
              <a:buChar char="§"/>
              <a:defRPr sz="2400">
                <a:gradFill>
                  <a:gsLst>
                    <a:gs pos="0">
                      <a:schemeClr val="tx1"/>
                    </a:gs>
                    <a:gs pos="86000">
                      <a:schemeClr val="tx1"/>
                    </a:gs>
                  </a:gsLst>
                  <a:lin ang="5400000" scaled="0"/>
                </a:gradFill>
                <a:latin typeface="Segoe UI Light" pitchFamily="34" charset="0"/>
              </a:defRPr>
            </a:lvl2pPr>
            <a:lvl3pPr marL="1204913" indent="-349250">
              <a:lnSpc>
                <a:spcPct val="90000"/>
              </a:lnSpc>
              <a:spcBef>
                <a:spcPct val="20000"/>
              </a:spcBef>
              <a:buSzPct val="90000"/>
              <a:buFont typeface="Wingdings" pitchFamily="2" charset="2"/>
              <a:buChar char="§"/>
              <a:defRPr sz="2000">
                <a:gradFill>
                  <a:gsLst>
                    <a:gs pos="0">
                      <a:schemeClr val="tx1"/>
                    </a:gs>
                    <a:gs pos="86000">
                      <a:schemeClr val="tx1"/>
                    </a:gs>
                  </a:gsLst>
                  <a:lin ang="5400000" scaled="0"/>
                </a:gradFill>
                <a:latin typeface="Segoe UI Light" pitchFamily="34" charset="0"/>
              </a:defRPr>
            </a:lvl3pPr>
            <a:lvl4pPr marL="1538288" indent="-279400">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4pPr>
            <a:lvl5pPr marL="1887538" indent="-282575">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400" dirty="0">
                <a:gradFill>
                  <a:gsLst>
                    <a:gs pos="0">
                      <a:srgbClr val="FFFFFF"/>
                    </a:gs>
                    <a:gs pos="100000">
                      <a:srgbClr val="FFFFFF"/>
                    </a:gs>
                  </a:gsLst>
                  <a:lin ang="5400000" scaled="0"/>
                </a:gradFill>
                <a:latin typeface="Courier New" pitchFamily="49" charset="0"/>
                <a:cs typeface="Courier New" pitchFamily="49" charset="0"/>
              </a:rPr>
              <a:t>NodeWeight</a:t>
            </a:r>
          </a:p>
        </p:txBody>
      </p:sp>
    </p:spTree>
    <p:extLst>
      <p:ext uri="{BB962C8B-B14F-4D97-AF65-F5344CB8AC3E}">
        <p14:creationId xmlns:p14="http://schemas.microsoft.com/office/powerpoint/2010/main" val="55484968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Managed Quorum </a:t>
            </a:r>
            <a:r>
              <a:rPr lang="en-US" dirty="0"/>
              <a:t>Properties</a:t>
            </a:r>
          </a:p>
        </p:txBody>
      </p:sp>
      <p:graphicFrame>
        <p:nvGraphicFramePr>
          <p:cNvPr id="5" name="Content Placeholder 3"/>
          <p:cNvGraphicFramePr>
            <a:graphicFrameLocks/>
          </p:cNvGraphicFramePr>
          <p:nvPr>
            <p:extLst>
              <p:ext uri="{D42A27DB-BD31-4B8C-83A1-F6EECF244321}">
                <p14:modId xmlns:p14="http://schemas.microsoft.com/office/powerpoint/2010/main" val="3973769467"/>
              </p:ext>
            </p:extLst>
          </p:nvPr>
        </p:nvGraphicFramePr>
        <p:xfrm>
          <a:off x="2845506" y="4898674"/>
          <a:ext cx="5286879" cy="1340616"/>
        </p:xfrm>
        <a:graphic>
          <a:graphicData uri="http://schemas.openxmlformats.org/drawingml/2006/table">
            <a:tbl>
              <a:tblPr firstRow="1" bandRow="1">
                <a:tableStyleId>{21E4AEA4-8DFA-4A89-87EB-49C32662AFE0}</a:tableStyleId>
              </a:tblPr>
              <a:tblGrid>
                <a:gridCol w="5286879"/>
              </a:tblGrid>
              <a:tr h="446872">
                <a:tc>
                  <a:txBody>
                    <a:bodyPr/>
                    <a:lstStyle/>
                    <a:p>
                      <a:r>
                        <a:rPr lang="en-US" sz="1800" dirty="0" smtClean="0"/>
                        <a:t>PowerShell</a:t>
                      </a:r>
                      <a:endParaRPr lang="en-US" sz="1800" dirty="0"/>
                    </a:p>
                  </a:txBody>
                  <a:tcPr marL="124089" marR="124089" marT="46630" marB="46630"/>
                </a:tc>
              </a:tr>
              <a:tr h="446872">
                <a:tc>
                  <a:txBody>
                    <a:bodyPr/>
                    <a:lstStyle/>
                    <a:p>
                      <a:r>
                        <a:rPr lang="en-US" sz="1600" dirty="0" smtClean="0"/>
                        <a:t>(Get-ClusterNode “name”).DynamicWeight (read only)</a:t>
                      </a:r>
                    </a:p>
                  </a:txBody>
                  <a:tcPr marL="124089" marR="124089" marT="46630" marB="46630"/>
                </a:tc>
              </a:tr>
              <a:tr h="446872">
                <a:tc>
                  <a:txBody>
                    <a:bodyPr/>
                    <a:lstStyle/>
                    <a:p>
                      <a:r>
                        <a:rPr lang="en-US" sz="1600" dirty="0" smtClean="0"/>
                        <a:t>(Get-Cluster).WitnessDynamicWeight (read only)</a:t>
                      </a:r>
                    </a:p>
                  </a:txBody>
                  <a:tcPr marL="124089" marR="124089" marT="46630" marB="46630" anchor="ctr"/>
                </a:tc>
              </a:tr>
            </a:tbl>
          </a:graphicData>
        </a:graphic>
      </p:graphicFrame>
      <p:sp>
        <p:nvSpPr>
          <p:cNvPr id="9" name="Rectangle 8"/>
          <p:cNvSpPr/>
          <p:nvPr/>
        </p:nvSpPr>
        <p:spPr bwMode="auto">
          <a:xfrm>
            <a:off x="1136821" y="1503318"/>
            <a:ext cx="3713255" cy="2777192"/>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p>
            <a:pPr algn="ctr"/>
            <a:endParaRPr lang="en-US" dirty="0">
              <a:solidFill>
                <a:srgbClr val="FFFFFF"/>
              </a:solidFill>
            </a:endParaRPr>
          </a:p>
        </p:txBody>
      </p:sp>
      <p:sp>
        <p:nvSpPr>
          <p:cNvPr id="10" name="Rectangle 9"/>
          <p:cNvSpPr/>
          <p:nvPr/>
        </p:nvSpPr>
        <p:spPr bwMode="auto">
          <a:xfrm>
            <a:off x="1136821" y="1490883"/>
            <a:ext cx="3713255"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1200" spc="-51" dirty="0">
              <a:gradFill>
                <a:gsLst>
                  <a:gs pos="0">
                    <a:srgbClr val="000000"/>
                  </a:gs>
                  <a:gs pos="100000">
                    <a:srgbClr val="000000"/>
                  </a:gs>
                </a:gsLst>
                <a:lin ang="5400000" scaled="0"/>
              </a:gradFill>
              <a:ea typeface="Segoe UI" pitchFamily="34" charset="0"/>
              <a:cs typeface="Segoe UI" pitchFamily="34" charset="0"/>
            </a:endParaRPr>
          </a:p>
        </p:txBody>
      </p:sp>
      <p:sp>
        <p:nvSpPr>
          <p:cNvPr id="11" name="Text Placeholder 4"/>
          <p:cNvSpPr txBox="1">
            <a:spLocks/>
          </p:cNvSpPr>
          <p:nvPr/>
        </p:nvSpPr>
        <p:spPr>
          <a:xfrm>
            <a:off x="1136821" y="2183680"/>
            <a:ext cx="3713255" cy="1801806"/>
          </a:xfrm>
          <a:prstGeom prst="rect">
            <a:avLst/>
          </a:prstGeom>
        </p:spPr>
        <p:txBody>
          <a:bodyPr lIns="139917" tIns="74622" rIns="139917" bIns="0">
            <a:spAutoFit/>
          </a:bodyPr>
          <a:lstStyle>
            <a:defPPr>
              <a:defRPr lang="en-US"/>
            </a:defPPr>
            <a:lvl1pPr indent="0">
              <a:lnSpc>
                <a:spcPct val="90000"/>
              </a:lnSpc>
              <a:spcBef>
                <a:spcPct val="20000"/>
              </a:spcBef>
              <a:buSzPct val="90000"/>
              <a:buFont typeface="Wingdings" pitchFamily="2" charset="2"/>
              <a:buNone/>
              <a:defRPr sz="2400">
                <a:gradFill>
                  <a:gsLst>
                    <a:gs pos="0">
                      <a:schemeClr val="bg1"/>
                    </a:gs>
                    <a:gs pos="100000">
                      <a:schemeClr val="bg1"/>
                    </a:gs>
                  </a:gsLst>
                  <a:lin ang="5400000" scaled="0"/>
                </a:gradFill>
              </a:defRPr>
            </a:lvl1pPr>
            <a:lvl2pPr marL="800100" indent="-339725">
              <a:lnSpc>
                <a:spcPct val="90000"/>
              </a:lnSpc>
              <a:spcBef>
                <a:spcPct val="20000"/>
              </a:spcBef>
              <a:buSzPct val="90000"/>
              <a:buFont typeface="Wingdings" pitchFamily="2" charset="2"/>
              <a:buChar char="§"/>
              <a:defRPr sz="2000">
                <a:gradFill>
                  <a:gsLst>
                    <a:gs pos="0">
                      <a:schemeClr val="tx1"/>
                    </a:gs>
                    <a:gs pos="86000">
                      <a:schemeClr val="tx1"/>
                    </a:gs>
                  </a:gsLst>
                  <a:lin ang="5400000" scaled="0"/>
                </a:gradFill>
                <a:latin typeface="Segoe UI Light" pitchFamily="34" charset="0"/>
              </a:defRPr>
            </a:lvl2pPr>
            <a:lvl3pPr marL="1143000" indent="-287338">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3pPr>
            <a:lvl4pPr marL="1485900" indent="-227013">
              <a:lnSpc>
                <a:spcPct val="90000"/>
              </a:lnSpc>
              <a:spcBef>
                <a:spcPct val="20000"/>
              </a:spcBef>
              <a:buSzPct val="90000"/>
              <a:buFont typeface="Wingdings" pitchFamily="2" charset="2"/>
              <a:buChar char="§"/>
              <a:defRPr sz="1600">
                <a:gradFill>
                  <a:gsLst>
                    <a:gs pos="0">
                      <a:schemeClr val="tx1"/>
                    </a:gs>
                    <a:gs pos="86000">
                      <a:schemeClr val="tx1"/>
                    </a:gs>
                  </a:gsLst>
                  <a:lin ang="5400000" scaled="0"/>
                </a:gradFill>
                <a:latin typeface="Segoe UI Light" pitchFamily="34" charset="0"/>
              </a:defRPr>
            </a:lvl4pPr>
            <a:lvl5pPr marL="1828800" indent="-223838">
              <a:lnSpc>
                <a:spcPct val="90000"/>
              </a:lnSpc>
              <a:spcBef>
                <a:spcPct val="20000"/>
              </a:spcBef>
              <a:buSzPct val="90000"/>
              <a:buFont typeface="Wingdings" pitchFamily="2" charset="2"/>
              <a:buChar char="§"/>
              <a:defRPr sz="1600">
                <a:gradFill>
                  <a:gsLst>
                    <a:gs pos="0">
                      <a:schemeClr val="tx1"/>
                    </a:gs>
                    <a:gs pos="86000">
                      <a:schemeClr val="tx1"/>
                    </a:gs>
                  </a:gsLst>
                  <a:lin ang="5400000" scaled="0"/>
                </a:gradFill>
                <a:latin typeface="Segoe UI Light" pitchFamily="34"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200" dirty="0" smtClean="0">
                <a:gradFill>
                  <a:gsLst>
                    <a:gs pos="5417">
                      <a:schemeClr val="tx1"/>
                    </a:gs>
                    <a:gs pos="28000">
                      <a:schemeClr val="tx1"/>
                    </a:gs>
                  </a:gsLst>
                  <a:lin ang="5400000" scaled="0"/>
                </a:gradFill>
              </a:rPr>
              <a:t>Node </a:t>
            </a:r>
            <a:r>
              <a:rPr lang="en-US" sz="2200" dirty="0">
                <a:gradFill>
                  <a:gsLst>
                    <a:gs pos="5417">
                      <a:schemeClr val="tx1"/>
                    </a:gs>
                    <a:gs pos="28000">
                      <a:schemeClr val="tx1"/>
                    </a:gs>
                  </a:gsLst>
                  <a:lin ang="5400000" scaled="0"/>
                </a:gradFill>
              </a:rPr>
              <a:t>Common Prop</a:t>
            </a:r>
          </a:p>
          <a:p>
            <a:r>
              <a:rPr lang="en-US" sz="2200" dirty="0" smtClean="0">
                <a:gradFill>
                  <a:gsLst>
                    <a:gs pos="5417">
                      <a:schemeClr val="tx1"/>
                    </a:gs>
                    <a:gs pos="28000">
                      <a:schemeClr val="tx1"/>
                    </a:gs>
                  </a:gsLst>
                  <a:lin ang="5400000" scaled="0"/>
                </a:gradFill>
              </a:rPr>
              <a:t>Value Adjusted by Cluster</a:t>
            </a:r>
            <a:endParaRPr lang="en-US" sz="2200" dirty="0">
              <a:gradFill>
                <a:gsLst>
                  <a:gs pos="5417">
                    <a:schemeClr val="tx1"/>
                  </a:gs>
                  <a:gs pos="28000">
                    <a:schemeClr val="tx1"/>
                  </a:gs>
                </a:gsLst>
                <a:lin ang="5400000" scaled="0"/>
              </a:gradFill>
            </a:endParaRPr>
          </a:p>
          <a:p>
            <a:endParaRPr lang="en-US" sz="2000" dirty="0">
              <a:gradFill>
                <a:gsLst>
                  <a:gs pos="5417">
                    <a:schemeClr val="tx1"/>
                  </a:gs>
                  <a:gs pos="28000">
                    <a:schemeClr val="tx1"/>
                  </a:gs>
                </a:gsLst>
                <a:lin ang="5400000" scaled="0"/>
              </a:gradFill>
            </a:endParaRPr>
          </a:p>
          <a:p>
            <a:r>
              <a:rPr lang="en-US" sz="2000" dirty="0">
                <a:gradFill>
                  <a:gsLst>
                    <a:gs pos="5417">
                      <a:schemeClr val="tx1"/>
                    </a:gs>
                    <a:gs pos="28000">
                      <a:schemeClr val="tx1"/>
                    </a:gs>
                  </a:gsLst>
                  <a:lin ang="5400000" scaled="0"/>
                </a:gradFill>
                <a:latin typeface="Courier New" pitchFamily="49" charset="0"/>
                <a:cs typeface="Courier New" pitchFamily="49" charset="0"/>
              </a:rPr>
              <a:t>1: </a:t>
            </a:r>
            <a:r>
              <a:rPr lang="en-US" sz="2000" dirty="0" smtClean="0">
                <a:gradFill>
                  <a:gsLst>
                    <a:gs pos="5417">
                      <a:schemeClr val="tx1"/>
                    </a:gs>
                    <a:gs pos="28000">
                      <a:schemeClr val="tx1"/>
                    </a:gs>
                  </a:gsLst>
                  <a:lin ang="5400000" scaled="0"/>
                </a:gradFill>
                <a:latin typeface="Courier New" pitchFamily="49" charset="0"/>
                <a:cs typeface="Courier New" pitchFamily="49" charset="0"/>
              </a:rPr>
              <a:t>Node Has Vote</a:t>
            </a:r>
            <a:endParaRPr lang="en-US" sz="2000" dirty="0">
              <a:gradFill>
                <a:gsLst>
                  <a:gs pos="5417">
                    <a:schemeClr val="tx1"/>
                  </a:gs>
                  <a:gs pos="28000">
                    <a:schemeClr val="tx1"/>
                  </a:gs>
                </a:gsLst>
                <a:lin ang="5400000" scaled="0"/>
              </a:gradFill>
              <a:latin typeface="Courier New" pitchFamily="49" charset="0"/>
              <a:cs typeface="Courier New" pitchFamily="49" charset="0"/>
            </a:endParaRPr>
          </a:p>
          <a:p>
            <a:r>
              <a:rPr lang="en-US" sz="2000" dirty="0">
                <a:gradFill>
                  <a:gsLst>
                    <a:gs pos="5417">
                      <a:schemeClr val="tx1"/>
                    </a:gs>
                    <a:gs pos="28000">
                      <a:schemeClr val="tx1"/>
                    </a:gs>
                  </a:gsLst>
                  <a:lin ang="5400000" scaled="0"/>
                </a:gradFill>
                <a:latin typeface="Courier New" pitchFamily="49" charset="0"/>
                <a:cs typeface="Courier New" pitchFamily="49" charset="0"/>
              </a:rPr>
              <a:t>0: </a:t>
            </a:r>
            <a:r>
              <a:rPr lang="en-US" sz="2000" dirty="0" smtClean="0">
                <a:gradFill>
                  <a:gsLst>
                    <a:gs pos="5417">
                      <a:schemeClr val="tx1"/>
                    </a:gs>
                    <a:gs pos="28000">
                      <a:schemeClr val="tx1"/>
                    </a:gs>
                  </a:gsLst>
                  <a:lin ang="5400000" scaled="0"/>
                </a:gradFill>
                <a:latin typeface="Courier New" pitchFamily="49" charset="0"/>
                <a:cs typeface="Courier New" pitchFamily="49" charset="0"/>
              </a:rPr>
              <a:t>Node Has No Vote</a:t>
            </a:r>
            <a:endParaRPr lang="en-US" sz="2000" dirty="0">
              <a:gradFill>
                <a:gsLst>
                  <a:gs pos="5417">
                    <a:schemeClr val="tx1"/>
                  </a:gs>
                  <a:gs pos="28000">
                    <a:schemeClr val="tx1"/>
                  </a:gs>
                </a:gsLst>
                <a:lin ang="5400000" scaled="0"/>
              </a:gradFill>
              <a:latin typeface="Courier New" pitchFamily="49" charset="0"/>
              <a:cs typeface="Courier New" pitchFamily="49" charset="0"/>
            </a:endParaRPr>
          </a:p>
        </p:txBody>
      </p:sp>
      <p:sp>
        <p:nvSpPr>
          <p:cNvPr id="12" name="Text Placeholder 4"/>
          <p:cNvSpPr txBox="1">
            <a:spLocks/>
          </p:cNvSpPr>
          <p:nvPr/>
        </p:nvSpPr>
        <p:spPr>
          <a:xfrm>
            <a:off x="1136821" y="1599850"/>
            <a:ext cx="3713255" cy="341632"/>
          </a:xfrm>
          <a:prstGeom prst="rect">
            <a:avLst/>
          </a:prstGeom>
        </p:spPr>
        <p:txBody>
          <a:bodyPr wrap="square" lIns="139917" tIns="0" rIns="139917" bIns="0" anchor="ctr" anchorCtr="0">
            <a:spAutoFit/>
          </a:bodyPr>
          <a:lstStyle>
            <a:defPPr>
              <a:defRPr lang="en-US"/>
            </a:defPPr>
            <a:lvl1pPr indent="0">
              <a:lnSpc>
                <a:spcPct val="90000"/>
              </a:lnSpc>
              <a:spcBef>
                <a:spcPct val="20000"/>
              </a:spcBef>
              <a:buSzPct val="90000"/>
              <a:buFont typeface="Wingdings" pitchFamily="2" charset="2"/>
              <a:buNone/>
              <a:defRPr sz="2800" baseline="0">
                <a:gradFill>
                  <a:gsLst>
                    <a:gs pos="0">
                      <a:schemeClr val="bg1"/>
                    </a:gs>
                    <a:gs pos="100000">
                      <a:schemeClr val="bg1"/>
                    </a:gs>
                  </a:gsLst>
                  <a:lin ang="5400000" scaled="0"/>
                </a:gradFill>
                <a:latin typeface="+mj-lt"/>
              </a:defRPr>
            </a:lvl1pPr>
            <a:lvl2pPr marL="855663" indent="-395288">
              <a:lnSpc>
                <a:spcPct val="90000"/>
              </a:lnSpc>
              <a:spcBef>
                <a:spcPct val="20000"/>
              </a:spcBef>
              <a:buSzPct val="90000"/>
              <a:buFont typeface="Wingdings" pitchFamily="2" charset="2"/>
              <a:buChar char="§"/>
              <a:defRPr sz="2400">
                <a:gradFill>
                  <a:gsLst>
                    <a:gs pos="0">
                      <a:schemeClr val="tx1"/>
                    </a:gs>
                    <a:gs pos="86000">
                      <a:schemeClr val="tx1"/>
                    </a:gs>
                  </a:gsLst>
                  <a:lin ang="5400000" scaled="0"/>
                </a:gradFill>
                <a:latin typeface="Segoe UI Light" pitchFamily="34" charset="0"/>
              </a:defRPr>
            </a:lvl2pPr>
            <a:lvl3pPr marL="1204913" indent="-349250">
              <a:lnSpc>
                <a:spcPct val="90000"/>
              </a:lnSpc>
              <a:spcBef>
                <a:spcPct val="20000"/>
              </a:spcBef>
              <a:buSzPct val="90000"/>
              <a:buFont typeface="Wingdings" pitchFamily="2" charset="2"/>
              <a:buChar char="§"/>
              <a:defRPr sz="2000">
                <a:gradFill>
                  <a:gsLst>
                    <a:gs pos="0">
                      <a:schemeClr val="tx1"/>
                    </a:gs>
                    <a:gs pos="86000">
                      <a:schemeClr val="tx1"/>
                    </a:gs>
                  </a:gsLst>
                  <a:lin ang="5400000" scaled="0"/>
                </a:gradFill>
                <a:latin typeface="Segoe UI Light" pitchFamily="34" charset="0"/>
              </a:defRPr>
            </a:lvl3pPr>
            <a:lvl4pPr marL="1538288" indent="-279400">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4pPr>
            <a:lvl5pPr marL="1887538" indent="-282575">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400" dirty="0" smtClean="0">
                <a:gradFill>
                  <a:gsLst>
                    <a:gs pos="0">
                      <a:srgbClr val="FFFFFF"/>
                    </a:gs>
                    <a:gs pos="100000">
                      <a:srgbClr val="FFFFFF"/>
                    </a:gs>
                  </a:gsLst>
                  <a:lin ang="5400000" scaled="0"/>
                </a:gradFill>
                <a:latin typeface="Courier New" pitchFamily="49" charset="0"/>
                <a:cs typeface="Courier New" pitchFamily="49" charset="0"/>
              </a:rPr>
              <a:t>DynamicWeight</a:t>
            </a:r>
            <a:endParaRPr lang="en-US" sz="2400" dirty="0">
              <a:gradFill>
                <a:gsLst>
                  <a:gs pos="0">
                    <a:srgbClr val="FFFFFF"/>
                  </a:gs>
                  <a:gs pos="100000">
                    <a:srgbClr val="FFFFFF"/>
                  </a:gs>
                </a:gsLst>
                <a:lin ang="5400000" scaled="0"/>
              </a:gradFill>
              <a:latin typeface="Courier New" pitchFamily="49" charset="0"/>
              <a:cs typeface="Courier New" pitchFamily="49" charset="0"/>
            </a:endParaRPr>
          </a:p>
        </p:txBody>
      </p:sp>
      <p:sp>
        <p:nvSpPr>
          <p:cNvPr id="13" name="Rectangle 12"/>
          <p:cNvSpPr/>
          <p:nvPr/>
        </p:nvSpPr>
        <p:spPr bwMode="auto">
          <a:xfrm>
            <a:off x="6025942" y="1489061"/>
            <a:ext cx="3713255" cy="277719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p>
            <a:pPr algn="ctr"/>
            <a:endParaRPr lang="en-US" dirty="0">
              <a:solidFill>
                <a:srgbClr val="FFFFFF"/>
              </a:solidFill>
            </a:endParaRPr>
          </a:p>
        </p:txBody>
      </p:sp>
      <p:sp>
        <p:nvSpPr>
          <p:cNvPr id="14" name="Rectangle 13"/>
          <p:cNvSpPr/>
          <p:nvPr/>
        </p:nvSpPr>
        <p:spPr bwMode="auto">
          <a:xfrm>
            <a:off x="6025942" y="1476624"/>
            <a:ext cx="3713255" cy="5595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46639" rIns="46639" bIns="93278"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1200" spc="-51" dirty="0">
              <a:gradFill>
                <a:gsLst>
                  <a:gs pos="0">
                    <a:srgbClr val="000000"/>
                  </a:gs>
                  <a:gs pos="100000">
                    <a:srgbClr val="000000"/>
                  </a:gs>
                </a:gsLst>
                <a:lin ang="5400000" scaled="0"/>
              </a:gradFill>
              <a:ea typeface="Segoe UI" pitchFamily="34" charset="0"/>
              <a:cs typeface="Segoe UI" pitchFamily="34" charset="0"/>
            </a:endParaRPr>
          </a:p>
        </p:txBody>
      </p:sp>
      <p:sp>
        <p:nvSpPr>
          <p:cNvPr id="15" name="Text Placeholder 4"/>
          <p:cNvSpPr txBox="1">
            <a:spLocks/>
          </p:cNvSpPr>
          <p:nvPr/>
        </p:nvSpPr>
        <p:spPr>
          <a:xfrm>
            <a:off x="6025942" y="2169421"/>
            <a:ext cx="3713255" cy="1801806"/>
          </a:xfrm>
          <a:prstGeom prst="rect">
            <a:avLst/>
          </a:prstGeom>
        </p:spPr>
        <p:txBody>
          <a:bodyPr lIns="139917" tIns="74622" rIns="139917" bIns="0">
            <a:spAutoFit/>
          </a:bodyPr>
          <a:lstStyle>
            <a:defPPr>
              <a:defRPr lang="en-US"/>
            </a:defPPr>
            <a:lvl1pPr indent="0">
              <a:lnSpc>
                <a:spcPct val="90000"/>
              </a:lnSpc>
              <a:spcBef>
                <a:spcPct val="20000"/>
              </a:spcBef>
              <a:buSzPct val="90000"/>
              <a:buFont typeface="Wingdings" pitchFamily="2" charset="2"/>
              <a:buNone/>
              <a:defRPr sz="2400">
                <a:gradFill>
                  <a:gsLst>
                    <a:gs pos="0">
                      <a:schemeClr val="bg1"/>
                    </a:gs>
                    <a:gs pos="100000">
                      <a:schemeClr val="bg1"/>
                    </a:gs>
                  </a:gsLst>
                  <a:lin ang="5400000" scaled="0"/>
                </a:gradFill>
              </a:defRPr>
            </a:lvl1pPr>
            <a:lvl2pPr marL="800100" indent="-339725">
              <a:lnSpc>
                <a:spcPct val="90000"/>
              </a:lnSpc>
              <a:spcBef>
                <a:spcPct val="20000"/>
              </a:spcBef>
              <a:buSzPct val="90000"/>
              <a:buFont typeface="Wingdings" pitchFamily="2" charset="2"/>
              <a:buChar char="§"/>
              <a:defRPr sz="2000">
                <a:gradFill>
                  <a:gsLst>
                    <a:gs pos="0">
                      <a:schemeClr val="tx1"/>
                    </a:gs>
                    <a:gs pos="86000">
                      <a:schemeClr val="tx1"/>
                    </a:gs>
                  </a:gsLst>
                  <a:lin ang="5400000" scaled="0"/>
                </a:gradFill>
                <a:latin typeface="Segoe UI Light" pitchFamily="34" charset="0"/>
              </a:defRPr>
            </a:lvl2pPr>
            <a:lvl3pPr marL="1143000" indent="-287338">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3pPr>
            <a:lvl4pPr marL="1485900" indent="-227013">
              <a:lnSpc>
                <a:spcPct val="90000"/>
              </a:lnSpc>
              <a:spcBef>
                <a:spcPct val="20000"/>
              </a:spcBef>
              <a:buSzPct val="90000"/>
              <a:buFont typeface="Wingdings" pitchFamily="2" charset="2"/>
              <a:buChar char="§"/>
              <a:defRPr sz="1600">
                <a:gradFill>
                  <a:gsLst>
                    <a:gs pos="0">
                      <a:schemeClr val="tx1"/>
                    </a:gs>
                    <a:gs pos="86000">
                      <a:schemeClr val="tx1"/>
                    </a:gs>
                  </a:gsLst>
                  <a:lin ang="5400000" scaled="0"/>
                </a:gradFill>
                <a:latin typeface="Segoe UI Light" pitchFamily="34" charset="0"/>
              </a:defRPr>
            </a:lvl4pPr>
            <a:lvl5pPr marL="1828800" indent="-223838">
              <a:lnSpc>
                <a:spcPct val="90000"/>
              </a:lnSpc>
              <a:spcBef>
                <a:spcPct val="20000"/>
              </a:spcBef>
              <a:buSzPct val="90000"/>
              <a:buFont typeface="Wingdings" pitchFamily="2" charset="2"/>
              <a:buChar char="§"/>
              <a:defRPr sz="1600">
                <a:gradFill>
                  <a:gsLst>
                    <a:gs pos="0">
                      <a:schemeClr val="tx1"/>
                    </a:gs>
                    <a:gs pos="86000">
                      <a:schemeClr val="tx1"/>
                    </a:gs>
                  </a:gsLst>
                  <a:lin ang="5400000" scaled="0"/>
                </a:gradFill>
                <a:latin typeface="Segoe UI Light" pitchFamily="34"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200" dirty="0" smtClean="0">
                <a:gradFill>
                  <a:gsLst>
                    <a:gs pos="5417">
                      <a:schemeClr val="tx1"/>
                    </a:gs>
                    <a:gs pos="28000">
                      <a:schemeClr val="tx1"/>
                    </a:gs>
                  </a:gsLst>
                  <a:lin ang="5400000" scaled="0"/>
                </a:gradFill>
              </a:rPr>
              <a:t>Cluster </a:t>
            </a:r>
            <a:r>
              <a:rPr lang="en-US" sz="2200" dirty="0">
                <a:gradFill>
                  <a:gsLst>
                    <a:gs pos="5417">
                      <a:schemeClr val="tx1"/>
                    </a:gs>
                    <a:gs pos="28000">
                      <a:schemeClr val="tx1"/>
                    </a:gs>
                  </a:gsLst>
                  <a:lin ang="5400000" scaled="0"/>
                </a:gradFill>
              </a:rPr>
              <a:t>Common Prop</a:t>
            </a:r>
          </a:p>
          <a:p>
            <a:r>
              <a:rPr lang="en-US" sz="2200" dirty="0" smtClean="0">
                <a:gradFill>
                  <a:gsLst>
                    <a:gs pos="5417">
                      <a:schemeClr val="tx1"/>
                    </a:gs>
                    <a:gs pos="28000">
                      <a:schemeClr val="tx1"/>
                    </a:gs>
                  </a:gsLst>
                  <a:lin ang="5400000" scaled="0"/>
                </a:gradFill>
              </a:rPr>
              <a:t>Value Adjusted By Cluster</a:t>
            </a:r>
            <a:endParaRPr lang="en-US" sz="2200" dirty="0">
              <a:gradFill>
                <a:gsLst>
                  <a:gs pos="5417">
                    <a:schemeClr val="tx1"/>
                  </a:gs>
                  <a:gs pos="28000">
                    <a:schemeClr val="tx1"/>
                  </a:gs>
                </a:gsLst>
                <a:lin ang="5400000" scaled="0"/>
              </a:gradFill>
            </a:endParaRPr>
          </a:p>
          <a:p>
            <a:endParaRPr lang="en-US" sz="2000" dirty="0">
              <a:gradFill>
                <a:gsLst>
                  <a:gs pos="5417">
                    <a:schemeClr val="tx1"/>
                  </a:gs>
                  <a:gs pos="28000">
                    <a:schemeClr val="tx1"/>
                  </a:gs>
                </a:gsLst>
                <a:lin ang="5400000" scaled="0"/>
              </a:gradFill>
            </a:endParaRPr>
          </a:p>
          <a:p>
            <a:r>
              <a:rPr lang="en-US" sz="2000" dirty="0">
                <a:gradFill>
                  <a:gsLst>
                    <a:gs pos="5417">
                      <a:schemeClr val="tx1"/>
                    </a:gs>
                    <a:gs pos="28000">
                      <a:schemeClr val="tx1"/>
                    </a:gs>
                  </a:gsLst>
                  <a:lin ang="5400000" scaled="0"/>
                </a:gradFill>
                <a:latin typeface="Courier New" pitchFamily="49" charset="0"/>
                <a:cs typeface="Courier New" pitchFamily="49" charset="0"/>
              </a:rPr>
              <a:t>1: </a:t>
            </a:r>
            <a:r>
              <a:rPr lang="en-US" sz="2000" dirty="0" smtClean="0">
                <a:gradFill>
                  <a:gsLst>
                    <a:gs pos="5417">
                      <a:schemeClr val="tx1"/>
                    </a:gs>
                    <a:gs pos="28000">
                      <a:schemeClr val="tx1"/>
                    </a:gs>
                  </a:gsLst>
                  <a:lin ang="5400000" scaled="0"/>
                </a:gradFill>
                <a:latin typeface="Courier New" pitchFamily="49" charset="0"/>
                <a:cs typeface="Courier New" pitchFamily="49" charset="0"/>
              </a:rPr>
              <a:t>Witness Has Vote</a:t>
            </a:r>
            <a:endParaRPr lang="en-US" sz="2000" dirty="0">
              <a:gradFill>
                <a:gsLst>
                  <a:gs pos="5417">
                    <a:schemeClr val="tx1"/>
                  </a:gs>
                  <a:gs pos="28000">
                    <a:schemeClr val="tx1"/>
                  </a:gs>
                </a:gsLst>
                <a:lin ang="5400000" scaled="0"/>
              </a:gradFill>
              <a:latin typeface="Courier New" pitchFamily="49" charset="0"/>
              <a:cs typeface="Courier New" pitchFamily="49" charset="0"/>
            </a:endParaRPr>
          </a:p>
          <a:p>
            <a:r>
              <a:rPr lang="en-US" sz="2000" dirty="0">
                <a:gradFill>
                  <a:gsLst>
                    <a:gs pos="5417">
                      <a:schemeClr val="tx1"/>
                    </a:gs>
                    <a:gs pos="28000">
                      <a:schemeClr val="tx1"/>
                    </a:gs>
                  </a:gsLst>
                  <a:lin ang="5400000" scaled="0"/>
                </a:gradFill>
                <a:latin typeface="Courier New" pitchFamily="49" charset="0"/>
                <a:cs typeface="Courier New" pitchFamily="49" charset="0"/>
              </a:rPr>
              <a:t>0: </a:t>
            </a:r>
            <a:r>
              <a:rPr lang="en-US" sz="2000" dirty="0" smtClean="0">
                <a:gradFill>
                  <a:gsLst>
                    <a:gs pos="5417">
                      <a:schemeClr val="tx1"/>
                    </a:gs>
                    <a:gs pos="28000">
                      <a:schemeClr val="tx1"/>
                    </a:gs>
                  </a:gsLst>
                  <a:lin ang="5400000" scaled="0"/>
                </a:gradFill>
                <a:latin typeface="Courier New" pitchFamily="49" charset="0"/>
                <a:cs typeface="Courier New" pitchFamily="49" charset="0"/>
              </a:rPr>
              <a:t>Witness Has No Vote</a:t>
            </a:r>
            <a:endParaRPr lang="en-US" sz="2000" dirty="0">
              <a:gradFill>
                <a:gsLst>
                  <a:gs pos="5417">
                    <a:schemeClr val="tx1"/>
                  </a:gs>
                  <a:gs pos="28000">
                    <a:schemeClr val="tx1"/>
                  </a:gs>
                </a:gsLst>
                <a:lin ang="5400000" scaled="0"/>
              </a:gradFill>
              <a:latin typeface="Courier New" pitchFamily="49" charset="0"/>
              <a:cs typeface="Courier New" pitchFamily="49" charset="0"/>
            </a:endParaRPr>
          </a:p>
        </p:txBody>
      </p:sp>
      <p:sp>
        <p:nvSpPr>
          <p:cNvPr id="16" name="Text Placeholder 4"/>
          <p:cNvSpPr txBox="1">
            <a:spLocks/>
          </p:cNvSpPr>
          <p:nvPr/>
        </p:nvSpPr>
        <p:spPr>
          <a:xfrm>
            <a:off x="6025942" y="1599824"/>
            <a:ext cx="3713255" cy="313163"/>
          </a:xfrm>
          <a:prstGeom prst="rect">
            <a:avLst/>
          </a:prstGeom>
        </p:spPr>
        <p:txBody>
          <a:bodyPr wrap="square" lIns="139917" tIns="0" rIns="139917" bIns="0" anchor="ctr" anchorCtr="0">
            <a:spAutoFit/>
          </a:bodyPr>
          <a:lstStyle>
            <a:defPPr>
              <a:defRPr lang="en-US"/>
            </a:defPPr>
            <a:lvl1pPr indent="0">
              <a:lnSpc>
                <a:spcPct val="90000"/>
              </a:lnSpc>
              <a:spcBef>
                <a:spcPct val="20000"/>
              </a:spcBef>
              <a:buSzPct val="90000"/>
              <a:buFont typeface="Wingdings" pitchFamily="2" charset="2"/>
              <a:buNone/>
              <a:defRPr sz="2800" baseline="0">
                <a:gradFill>
                  <a:gsLst>
                    <a:gs pos="0">
                      <a:schemeClr val="bg1"/>
                    </a:gs>
                    <a:gs pos="100000">
                      <a:schemeClr val="bg1"/>
                    </a:gs>
                  </a:gsLst>
                  <a:lin ang="5400000" scaled="0"/>
                </a:gradFill>
                <a:latin typeface="+mj-lt"/>
              </a:defRPr>
            </a:lvl1pPr>
            <a:lvl2pPr marL="855663" indent="-395288">
              <a:lnSpc>
                <a:spcPct val="90000"/>
              </a:lnSpc>
              <a:spcBef>
                <a:spcPct val="20000"/>
              </a:spcBef>
              <a:buSzPct val="90000"/>
              <a:buFont typeface="Wingdings" pitchFamily="2" charset="2"/>
              <a:buChar char="§"/>
              <a:defRPr sz="2400">
                <a:gradFill>
                  <a:gsLst>
                    <a:gs pos="0">
                      <a:schemeClr val="tx1"/>
                    </a:gs>
                    <a:gs pos="86000">
                      <a:schemeClr val="tx1"/>
                    </a:gs>
                  </a:gsLst>
                  <a:lin ang="5400000" scaled="0"/>
                </a:gradFill>
                <a:latin typeface="Segoe UI Light" pitchFamily="34" charset="0"/>
              </a:defRPr>
            </a:lvl2pPr>
            <a:lvl3pPr marL="1204913" indent="-349250">
              <a:lnSpc>
                <a:spcPct val="90000"/>
              </a:lnSpc>
              <a:spcBef>
                <a:spcPct val="20000"/>
              </a:spcBef>
              <a:buSzPct val="90000"/>
              <a:buFont typeface="Wingdings" pitchFamily="2" charset="2"/>
              <a:buChar char="§"/>
              <a:defRPr sz="2000">
                <a:gradFill>
                  <a:gsLst>
                    <a:gs pos="0">
                      <a:schemeClr val="tx1"/>
                    </a:gs>
                    <a:gs pos="86000">
                      <a:schemeClr val="tx1"/>
                    </a:gs>
                  </a:gsLst>
                  <a:lin ang="5400000" scaled="0"/>
                </a:gradFill>
                <a:latin typeface="Segoe UI Light" pitchFamily="34" charset="0"/>
              </a:defRPr>
            </a:lvl3pPr>
            <a:lvl4pPr marL="1538288" indent="-279400">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4pPr>
            <a:lvl5pPr marL="1887538" indent="-282575">
              <a:lnSpc>
                <a:spcPct val="90000"/>
              </a:lnSpc>
              <a:spcBef>
                <a:spcPct val="20000"/>
              </a:spcBef>
              <a:buSzPct val="90000"/>
              <a:buFont typeface="Wingdings" pitchFamily="2" charset="2"/>
              <a:buChar char="§"/>
              <a:defRPr>
                <a:gradFill>
                  <a:gsLst>
                    <a:gs pos="0">
                      <a:schemeClr val="tx1"/>
                    </a:gs>
                    <a:gs pos="86000">
                      <a:schemeClr val="tx1"/>
                    </a:gs>
                  </a:gsLst>
                  <a:lin ang="5400000" scaled="0"/>
                </a:gradFill>
                <a:latin typeface="Segoe UI Light" pitchFamily="34"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200" dirty="0" smtClean="0">
                <a:gradFill>
                  <a:gsLst>
                    <a:gs pos="0">
                      <a:srgbClr val="FFFFFF"/>
                    </a:gs>
                    <a:gs pos="100000">
                      <a:srgbClr val="FFFFFF"/>
                    </a:gs>
                  </a:gsLst>
                  <a:lin ang="5400000" scaled="0"/>
                </a:gradFill>
                <a:latin typeface="Courier New" pitchFamily="49" charset="0"/>
                <a:cs typeface="Courier New" pitchFamily="49" charset="0"/>
              </a:rPr>
              <a:t>WitnessDynamicWeight</a:t>
            </a:r>
            <a:endParaRPr lang="en-US" sz="2200" dirty="0">
              <a:gradFill>
                <a:gsLst>
                  <a:gs pos="0">
                    <a:srgbClr val="FFFFFF"/>
                  </a:gs>
                  <a:gs pos="100000">
                    <a:srgbClr val="FFFFFF"/>
                  </a:gs>
                </a:gsLst>
                <a:lin ang="5400000" scaled="0"/>
              </a:gradFill>
              <a:latin typeface="Courier New" pitchFamily="49" charset="0"/>
              <a:cs typeface="Courier New" pitchFamily="49" charset="0"/>
            </a:endParaRPr>
          </a:p>
        </p:txBody>
      </p:sp>
    </p:spTree>
    <p:extLst>
      <p:ext uri="{BB962C8B-B14F-4D97-AF65-F5344CB8AC3E}">
        <p14:creationId xmlns:p14="http://schemas.microsoft.com/office/powerpoint/2010/main" val="1398326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Dynamic Quorum : </a:t>
            </a:r>
            <a:r>
              <a:rPr lang="en-US" dirty="0" smtClean="0"/>
              <a:t>Node Scenarios</a:t>
            </a:r>
            <a:endParaRPr lang="en-US" dirty="0"/>
          </a:p>
        </p:txBody>
      </p:sp>
      <p:sp>
        <p:nvSpPr>
          <p:cNvPr id="40" name="Text Placeholder 4"/>
          <p:cNvSpPr txBox="1">
            <a:spLocks/>
          </p:cNvSpPr>
          <p:nvPr/>
        </p:nvSpPr>
        <p:spPr>
          <a:xfrm>
            <a:off x="2235465" y="1368876"/>
            <a:ext cx="8474561" cy="163529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tx2"/>
                </a:solidFill>
                <a:latin typeface="Segoe UI Light"/>
              </a:rPr>
              <a:t>Node Shutdown</a:t>
            </a:r>
          </a:p>
          <a:p>
            <a:pPr>
              <a:lnSpc>
                <a:spcPct val="100000"/>
              </a:lnSpc>
              <a:spcBef>
                <a:spcPts val="0"/>
              </a:spcBef>
              <a:buSzTx/>
            </a:pPr>
            <a:r>
              <a:rPr lang="en-US" sz="2000" dirty="0">
                <a:solidFill>
                  <a:srgbClr val="FFFFFF"/>
                </a:solidFill>
                <a:latin typeface="Segoe UI"/>
              </a:rPr>
              <a:t>Node removes its own vote</a:t>
            </a:r>
            <a:endParaRPr lang="en-US" sz="2000" dirty="0"/>
          </a:p>
        </p:txBody>
      </p:sp>
      <p:sp>
        <p:nvSpPr>
          <p:cNvPr id="41" name="Text Placeholder 4"/>
          <p:cNvSpPr txBox="1">
            <a:spLocks/>
          </p:cNvSpPr>
          <p:nvPr/>
        </p:nvSpPr>
        <p:spPr>
          <a:xfrm>
            <a:off x="2235464" y="4878476"/>
            <a:ext cx="8474561" cy="1631307"/>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tx2"/>
                </a:solidFill>
                <a:latin typeface="Segoe UI Light"/>
              </a:rPr>
              <a:t>Node Join</a:t>
            </a:r>
          </a:p>
          <a:p>
            <a:pPr>
              <a:lnSpc>
                <a:spcPct val="100000"/>
              </a:lnSpc>
              <a:spcBef>
                <a:spcPts val="0"/>
              </a:spcBef>
              <a:buSzTx/>
            </a:pPr>
            <a:r>
              <a:rPr lang="en-US" sz="2000" dirty="0">
                <a:solidFill>
                  <a:srgbClr val="FFFFFF"/>
                </a:solidFill>
                <a:latin typeface="Segoe UI"/>
              </a:rPr>
              <a:t>On successful join the node gets its vote back</a:t>
            </a:r>
            <a:endParaRPr lang="en-US" sz="2000" dirty="0"/>
          </a:p>
        </p:txBody>
      </p:sp>
      <p:sp>
        <p:nvSpPr>
          <p:cNvPr id="14" name="Rectangle 13"/>
          <p:cNvSpPr>
            <a:spLocks noChangeAspect="1"/>
          </p:cNvSpPr>
          <p:nvPr/>
        </p:nvSpPr>
        <p:spPr bwMode="auto">
          <a:xfrm>
            <a:off x="493195" y="1368877"/>
            <a:ext cx="1635954" cy="1635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8" tIns="46639" rIns="93278" bIns="46639"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6" name="Rectangle 15"/>
          <p:cNvSpPr>
            <a:spLocks noChangeAspect="1"/>
          </p:cNvSpPr>
          <p:nvPr/>
        </p:nvSpPr>
        <p:spPr bwMode="auto">
          <a:xfrm>
            <a:off x="502715" y="4878477"/>
            <a:ext cx="1635954" cy="16352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8" tIns="46639" rIns="93278" bIns="46639"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8" name="Freeform 15"/>
          <p:cNvSpPr>
            <a:spLocks noEditPoints="1"/>
          </p:cNvSpPr>
          <p:nvPr/>
        </p:nvSpPr>
        <p:spPr bwMode="black">
          <a:xfrm>
            <a:off x="961160" y="1870869"/>
            <a:ext cx="719063" cy="63130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a:scene3d>
            <a:camera prst="orthographicFront">
              <a:rot lat="0" lon="0" rev="10799999"/>
            </a:camera>
            <a:lightRig rig="threePt" dir="t"/>
          </a:scene3d>
        </p:spPr>
        <p:txBody>
          <a:bodyPr vert="horz" wrap="square" lIns="83959" tIns="41980" rIns="83959" bIns="41980" numCol="1" anchor="t" anchorCtr="0" compatLnSpc="1">
            <a:prstTxWarp prst="textNoShape">
              <a:avLst/>
            </a:prstTxWarp>
          </a:bodyPr>
          <a:lstStyle/>
          <a:p>
            <a:endParaRPr lang="en-US" sz="1600" dirty="0">
              <a:solidFill>
                <a:srgbClr val="FFFFFF"/>
              </a:solidFill>
            </a:endParaRPr>
          </a:p>
        </p:txBody>
      </p:sp>
      <p:sp>
        <p:nvSpPr>
          <p:cNvPr id="15" name="Text Placeholder 4"/>
          <p:cNvSpPr txBox="1">
            <a:spLocks/>
          </p:cNvSpPr>
          <p:nvPr/>
        </p:nvSpPr>
        <p:spPr>
          <a:xfrm>
            <a:off x="2235465" y="3122045"/>
            <a:ext cx="8474561" cy="16352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tx2"/>
                </a:solidFill>
                <a:latin typeface="Segoe UI Light"/>
              </a:rPr>
              <a:t>Node Crash</a:t>
            </a:r>
          </a:p>
          <a:p>
            <a:pPr>
              <a:lnSpc>
                <a:spcPct val="100000"/>
              </a:lnSpc>
              <a:spcBef>
                <a:spcPts val="0"/>
              </a:spcBef>
              <a:buSzTx/>
            </a:pPr>
            <a:r>
              <a:rPr lang="en-US" sz="2000" dirty="0">
                <a:solidFill>
                  <a:srgbClr val="FFFFFF"/>
                </a:solidFill>
                <a:latin typeface="Segoe UI"/>
              </a:rPr>
              <a:t>Remaining active nodes remove vote of the downed node</a:t>
            </a:r>
            <a:endParaRPr lang="en-US" sz="2000" dirty="0"/>
          </a:p>
        </p:txBody>
      </p:sp>
      <p:sp>
        <p:nvSpPr>
          <p:cNvPr id="17" name="Rectangle 16"/>
          <p:cNvSpPr>
            <a:spLocks noChangeAspect="1"/>
          </p:cNvSpPr>
          <p:nvPr/>
        </p:nvSpPr>
        <p:spPr bwMode="auto">
          <a:xfrm>
            <a:off x="483674" y="3122044"/>
            <a:ext cx="1635954" cy="1635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8" tIns="46639" rIns="93278" bIns="46639"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9" name="&quot;No&quot; Symbol 18"/>
          <p:cNvSpPr/>
          <p:nvPr/>
        </p:nvSpPr>
        <p:spPr bwMode="auto">
          <a:xfrm>
            <a:off x="922957" y="3559438"/>
            <a:ext cx="776427" cy="760509"/>
          </a:xfrm>
          <a:prstGeom prst="noSmoking">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2"/>
              </a:solidFill>
            </a:endParaRPr>
          </a:p>
        </p:txBody>
      </p:sp>
      <p:pic>
        <p:nvPicPr>
          <p:cNvPr id="20" name="Picture 2"/>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95250" y="5308580"/>
            <a:ext cx="850882" cy="77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08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Dynamic Quorum : </a:t>
            </a:r>
            <a:r>
              <a:rPr lang="en-US" dirty="0" smtClean="0"/>
              <a:t>Witness Scenarios</a:t>
            </a:r>
            <a:endParaRPr lang="en-US" dirty="0"/>
          </a:p>
        </p:txBody>
      </p:sp>
      <p:sp>
        <p:nvSpPr>
          <p:cNvPr id="40" name="Text Placeholder 4"/>
          <p:cNvSpPr txBox="1">
            <a:spLocks/>
          </p:cNvSpPr>
          <p:nvPr/>
        </p:nvSpPr>
        <p:spPr>
          <a:xfrm>
            <a:off x="2235465" y="1368876"/>
            <a:ext cx="8474561" cy="163529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smtClean="0">
                <a:solidFill>
                  <a:schemeClr val="tx2"/>
                </a:solidFill>
                <a:latin typeface="Segoe UI Light"/>
              </a:rPr>
              <a:t>Witness Offline</a:t>
            </a:r>
            <a:endParaRPr lang="en-US" sz="3300" spc="-71" dirty="0">
              <a:solidFill>
                <a:schemeClr val="tx2"/>
              </a:solidFill>
              <a:latin typeface="Segoe UI Light"/>
            </a:endParaRPr>
          </a:p>
          <a:p>
            <a:pPr>
              <a:lnSpc>
                <a:spcPct val="100000"/>
              </a:lnSpc>
              <a:spcBef>
                <a:spcPts val="0"/>
              </a:spcBef>
              <a:buSzTx/>
            </a:pPr>
            <a:r>
              <a:rPr lang="en-US" sz="2000" dirty="0" smtClean="0">
                <a:solidFill>
                  <a:srgbClr val="FFFFFF"/>
                </a:solidFill>
                <a:latin typeface="Segoe UI"/>
              </a:rPr>
              <a:t>Witness vote gets removed by the cluster</a:t>
            </a:r>
            <a:endParaRPr lang="en-US" sz="2000" dirty="0"/>
          </a:p>
        </p:txBody>
      </p:sp>
      <p:sp>
        <p:nvSpPr>
          <p:cNvPr id="41" name="Text Placeholder 4"/>
          <p:cNvSpPr txBox="1">
            <a:spLocks/>
          </p:cNvSpPr>
          <p:nvPr/>
        </p:nvSpPr>
        <p:spPr>
          <a:xfrm>
            <a:off x="2235464" y="4878476"/>
            <a:ext cx="8474561" cy="1631307"/>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smtClean="0">
                <a:solidFill>
                  <a:schemeClr val="tx2"/>
                </a:solidFill>
                <a:latin typeface="Segoe UI Light"/>
              </a:rPr>
              <a:t>Witness Online</a:t>
            </a:r>
            <a:endParaRPr lang="en-US" sz="3300" spc="-71" dirty="0">
              <a:solidFill>
                <a:schemeClr val="tx2"/>
              </a:solidFill>
              <a:latin typeface="Segoe UI Light"/>
            </a:endParaRPr>
          </a:p>
          <a:p>
            <a:pPr>
              <a:lnSpc>
                <a:spcPct val="100000"/>
              </a:lnSpc>
              <a:spcBef>
                <a:spcPts val="0"/>
              </a:spcBef>
              <a:buSzTx/>
            </a:pPr>
            <a:r>
              <a:rPr lang="en-US" sz="2000" dirty="0" smtClean="0">
                <a:solidFill>
                  <a:srgbClr val="FFFFFF"/>
                </a:solidFill>
                <a:latin typeface="Segoe UI"/>
              </a:rPr>
              <a:t>If necessary, Witness vote is added back by the cluster</a:t>
            </a:r>
            <a:endParaRPr lang="en-US" sz="2000" dirty="0"/>
          </a:p>
        </p:txBody>
      </p:sp>
      <p:sp>
        <p:nvSpPr>
          <p:cNvPr id="14" name="Rectangle 13"/>
          <p:cNvSpPr>
            <a:spLocks noChangeAspect="1"/>
          </p:cNvSpPr>
          <p:nvPr/>
        </p:nvSpPr>
        <p:spPr bwMode="auto">
          <a:xfrm>
            <a:off x="493195" y="1368877"/>
            <a:ext cx="1635954" cy="1635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8" tIns="46639" rIns="93278" bIns="46639"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6" name="Rectangle 15"/>
          <p:cNvSpPr>
            <a:spLocks noChangeAspect="1"/>
          </p:cNvSpPr>
          <p:nvPr/>
        </p:nvSpPr>
        <p:spPr bwMode="auto">
          <a:xfrm>
            <a:off x="502715" y="4878477"/>
            <a:ext cx="1635954" cy="16352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8" tIns="46639" rIns="93278" bIns="46639"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8" name="Freeform 15"/>
          <p:cNvSpPr>
            <a:spLocks noEditPoints="1"/>
          </p:cNvSpPr>
          <p:nvPr/>
        </p:nvSpPr>
        <p:spPr bwMode="black">
          <a:xfrm>
            <a:off x="961160" y="1870869"/>
            <a:ext cx="719063" cy="63130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a:scene3d>
            <a:camera prst="orthographicFront">
              <a:rot lat="0" lon="0" rev="10799999"/>
            </a:camera>
            <a:lightRig rig="threePt" dir="t"/>
          </a:scene3d>
        </p:spPr>
        <p:txBody>
          <a:bodyPr vert="horz" wrap="square" lIns="83959" tIns="41980" rIns="83959" bIns="41980" numCol="1" anchor="t" anchorCtr="0" compatLnSpc="1">
            <a:prstTxWarp prst="textNoShape">
              <a:avLst/>
            </a:prstTxWarp>
          </a:bodyPr>
          <a:lstStyle/>
          <a:p>
            <a:endParaRPr lang="en-US" sz="1600" dirty="0">
              <a:solidFill>
                <a:srgbClr val="FFFFFF"/>
              </a:solidFill>
            </a:endParaRPr>
          </a:p>
        </p:txBody>
      </p:sp>
      <p:sp>
        <p:nvSpPr>
          <p:cNvPr id="15" name="Text Placeholder 4"/>
          <p:cNvSpPr txBox="1">
            <a:spLocks/>
          </p:cNvSpPr>
          <p:nvPr/>
        </p:nvSpPr>
        <p:spPr>
          <a:xfrm>
            <a:off x="2235465" y="3122045"/>
            <a:ext cx="8474561" cy="16352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smtClean="0">
                <a:solidFill>
                  <a:schemeClr val="tx2"/>
                </a:solidFill>
                <a:latin typeface="Segoe UI Light"/>
              </a:rPr>
              <a:t>Witness Failure</a:t>
            </a:r>
            <a:endParaRPr lang="en-US" sz="3300" spc="-71" dirty="0">
              <a:solidFill>
                <a:schemeClr val="tx2"/>
              </a:solidFill>
              <a:latin typeface="Segoe UI Light"/>
            </a:endParaRPr>
          </a:p>
          <a:p>
            <a:pPr>
              <a:lnSpc>
                <a:spcPct val="100000"/>
              </a:lnSpc>
              <a:spcBef>
                <a:spcPts val="0"/>
              </a:spcBef>
              <a:buSzTx/>
            </a:pPr>
            <a:r>
              <a:rPr lang="en-US" sz="2000" dirty="0" smtClean="0">
                <a:solidFill>
                  <a:srgbClr val="FFFFFF"/>
                </a:solidFill>
                <a:latin typeface="Segoe UI"/>
              </a:rPr>
              <a:t>Witness vote gets removed by the cluster</a:t>
            </a:r>
            <a:endParaRPr lang="en-US" sz="2000" dirty="0"/>
          </a:p>
        </p:txBody>
      </p:sp>
      <p:sp>
        <p:nvSpPr>
          <p:cNvPr id="17" name="Rectangle 16"/>
          <p:cNvSpPr>
            <a:spLocks noChangeAspect="1"/>
          </p:cNvSpPr>
          <p:nvPr/>
        </p:nvSpPr>
        <p:spPr bwMode="auto">
          <a:xfrm>
            <a:off x="483674" y="3122044"/>
            <a:ext cx="1635954" cy="1635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8" tIns="46639" rIns="93278" bIns="46639"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9" name="&quot;No&quot; Symbol 18"/>
          <p:cNvSpPr/>
          <p:nvPr/>
        </p:nvSpPr>
        <p:spPr bwMode="auto">
          <a:xfrm>
            <a:off x="922957" y="3559438"/>
            <a:ext cx="776427" cy="760509"/>
          </a:xfrm>
          <a:prstGeom prst="noSmoking">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2"/>
              </a:solidFill>
            </a:endParaRPr>
          </a:p>
        </p:txBody>
      </p:sp>
      <p:pic>
        <p:nvPicPr>
          <p:cNvPr id="20" name="Picture 2"/>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95250" y="5308580"/>
            <a:ext cx="850882" cy="77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7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89" y="65926"/>
            <a:ext cx="11889564" cy="917575"/>
          </a:xfrm>
        </p:spPr>
        <p:txBody>
          <a:bodyPr/>
          <a:lstStyle/>
          <a:p>
            <a:r>
              <a:rPr lang="en-US" dirty="0" smtClean="0"/>
              <a:t>Tie Breaker</a:t>
            </a:r>
            <a:endParaRPr lang="en-US" dirty="0"/>
          </a:p>
        </p:txBody>
      </p:sp>
      <p:sp>
        <p:nvSpPr>
          <p:cNvPr id="3" name="Text Placeholder 4"/>
          <p:cNvSpPr txBox="1">
            <a:spLocks/>
          </p:cNvSpPr>
          <p:nvPr/>
        </p:nvSpPr>
        <p:spPr>
          <a:xfrm>
            <a:off x="556655" y="1148114"/>
            <a:ext cx="11426079" cy="1272357"/>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smtClean="0">
                <a:solidFill>
                  <a:srgbClr val="61DDFF"/>
                </a:solidFill>
                <a:latin typeface="+mj-lt"/>
              </a:rPr>
              <a:t>Cluster will survive simultaneous loss of 50% votes</a:t>
            </a:r>
            <a:endParaRPr lang="en-US" dirty="0">
              <a:solidFill>
                <a:srgbClr val="61DDFF"/>
              </a:solidFill>
              <a:latin typeface="+mj-lt"/>
            </a:endParaRP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Especially useful in multi-site DR scenarios with even split</a:t>
            </a: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always ensures total number of votes are Odd</a:t>
            </a:r>
            <a:endPar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4" name="Text Placeholder 4"/>
          <p:cNvSpPr txBox="1">
            <a:spLocks/>
          </p:cNvSpPr>
          <p:nvPr/>
        </p:nvSpPr>
        <p:spPr>
          <a:xfrm>
            <a:off x="575694" y="2697994"/>
            <a:ext cx="11426079" cy="1228540"/>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smtClean="0">
                <a:solidFill>
                  <a:srgbClr val="61DDFF"/>
                </a:solidFill>
                <a:latin typeface="+mj-lt"/>
              </a:rPr>
              <a:t>One site automatically elected to win</a:t>
            </a:r>
            <a:endParaRPr lang="en-US" dirty="0">
              <a:solidFill>
                <a:srgbClr val="61DDFF"/>
              </a:solidFill>
              <a:latin typeface="+mj-lt"/>
            </a:endParaRPr>
          </a:p>
          <a:p>
            <a:pPr lvl="0">
              <a:defRPr/>
            </a:pPr>
            <a:r>
              <a:rPr lang="en-US" sz="2000" dirty="0" smtClean="0">
                <a:latin typeface="+mn-lt"/>
              </a:rPr>
              <a:t>By default, cluster randomly selects a node to take its vote out</a:t>
            </a:r>
          </a:p>
          <a:p>
            <a:pPr lvl="0">
              <a:defRPr/>
            </a:pPr>
            <a:r>
              <a:rPr lang="en-US" sz="2000" dirty="0" smtClean="0">
                <a:latin typeface="Courier New" pitchFamily="49" charset="0"/>
                <a:cs typeface="Courier New" pitchFamily="49" charset="0"/>
              </a:rPr>
              <a:t>LowerQuorumPriorityNodeID</a:t>
            </a:r>
            <a:r>
              <a:rPr lang="en-US" sz="2000" dirty="0" smtClean="0">
                <a:latin typeface="+mn-lt"/>
              </a:rPr>
              <a:t> </a:t>
            </a:r>
            <a:r>
              <a:rPr lang="en-US" sz="2000" dirty="0">
                <a:latin typeface="+mn-lt"/>
              </a:rPr>
              <a:t>cluster common property </a:t>
            </a:r>
            <a:r>
              <a:rPr lang="en-US" sz="2000" dirty="0" smtClean="0">
                <a:latin typeface="+mn-lt"/>
              </a:rPr>
              <a:t>identifies a node to take its vote out</a:t>
            </a:r>
            <a:endPar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688" y="-30068"/>
            <a:ext cx="1047374" cy="1045054"/>
          </a:xfrm>
          <a:prstGeom prst="rect">
            <a:avLst/>
          </a:prstGeom>
        </p:spPr>
      </p:pic>
      <p:sp>
        <p:nvSpPr>
          <p:cNvPr id="11" name="Rectangle 10"/>
          <p:cNvSpPr/>
          <p:nvPr/>
        </p:nvSpPr>
        <p:spPr bwMode="auto">
          <a:xfrm>
            <a:off x="2614422" y="4280556"/>
            <a:ext cx="5955612" cy="233480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1836" spc="-51" dirty="0">
                <a:solidFill>
                  <a:srgbClr val="FFFFFF"/>
                </a:solidFill>
              </a:rPr>
              <a:t>Cluster</a:t>
            </a:r>
          </a:p>
        </p:txBody>
      </p:sp>
      <p:sp>
        <p:nvSpPr>
          <p:cNvPr id="12" name="Rectangle 11"/>
          <p:cNvSpPr/>
          <p:nvPr/>
        </p:nvSpPr>
        <p:spPr bwMode="auto">
          <a:xfrm>
            <a:off x="3154607" y="4731704"/>
            <a:ext cx="2105779" cy="1760741"/>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1632" spc="-51" dirty="0">
                <a:solidFill>
                  <a:schemeClr val="tx1"/>
                </a:solidFill>
              </a:rPr>
              <a:t>   Site1</a:t>
            </a:r>
            <a:endParaRPr lang="en-US" sz="2040" spc="-51" dirty="0">
              <a:solidFill>
                <a:schemeClr val="tx1"/>
              </a:solidFill>
            </a:endParaRPr>
          </a:p>
        </p:txBody>
      </p:sp>
      <p:pic>
        <p:nvPicPr>
          <p:cNvPr id="13" name="Picture 2" descr="\\MAGNUM\Projects\Microsoft\Cloud Power FY12\Design\ICONS_PNG\Building.png"/>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2786832" y="4519569"/>
            <a:ext cx="584168" cy="582875"/>
          </a:xfrm>
          <a:prstGeom prst="rect">
            <a:avLst/>
          </a:prstGeom>
          <a:noFill/>
        </p:spPr>
      </p:pic>
      <p:cxnSp>
        <p:nvCxnSpPr>
          <p:cNvPr id="14" name="Straight Connector 13"/>
          <p:cNvCxnSpPr/>
          <p:nvPr/>
        </p:nvCxnSpPr>
        <p:spPr>
          <a:xfrm>
            <a:off x="5699219" y="4280556"/>
            <a:ext cx="0" cy="2334801"/>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282066" y="5171506"/>
            <a:ext cx="657725" cy="112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bwMode="auto">
          <a:xfrm>
            <a:off x="3732401" y="5788790"/>
            <a:ext cx="517889" cy="567006"/>
          </a:xfrm>
          <a:prstGeom prst="round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17" name="Picture 16"/>
          <p:cNvPicPr>
            <a:picLocks noChangeAspect="1" noChangeArrowheads="1"/>
          </p:cNvPicPr>
          <p:nvPr/>
        </p:nvPicPr>
        <p:blipFill>
          <a:blip r:embed="rId6" cstate="screen">
            <a:biLevel thresh="50000"/>
            <a:extLst>
              <a:ext uri="{28A0092B-C50C-407E-A947-70E740481C1C}">
                <a14:useLocalDpi xmlns:a14="http://schemas.microsoft.com/office/drawing/2010/main"/>
              </a:ext>
            </a:extLst>
          </a:blip>
          <a:srcRect/>
          <a:stretch>
            <a:fillRect/>
          </a:stretch>
        </p:blipFill>
        <p:spPr bwMode="auto">
          <a:xfrm>
            <a:off x="3803725" y="5867699"/>
            <a:ext cx="420351" cy="38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265188" y="5152641"/>
            <a:ext cx="657725" cy="112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bwMode="auto">
          <a:xfrm>
            <a:off x="4715523" y="5769924"/>
            <a:ext cx="517889" cy="567006"/>
          </a:xfrm>
          <a:prstGeom prst="round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20" name="Picture 19"/>
          <p:cNvPicPr>
            <a:picLocks noChangeAspect="1" noChangeArrowheads="1"/>
          </p:cNvPicPr>
          <p:nvPr/>
        </p:nvPicPr>
        <p:blipFill>
          <a:blip r:embed="rId6" cstate="screen">
            <a:biLevel thresh="50000"/>
            <a:extLst>
              <a:ext uri="{28A0092B-C50C-407E-A947-70E740481C1C}">
                <a14:useLocalDpi xmlns:a14="http://schemas.microsoft.com/office/drawing/2010/main"/>
              </a:ext>
            </a:extLst>
          </a:blip>
          <a:srcRect/>
          <a:stretch>
            <a:fillRect/>
          </a:stretch>
        </p:blipFill>
        <p:spPr bwMode="auto">
          <a:xfrm>
            <a:off x="4786846" y="5874837"/>
            <a:ext cx="420351" cy="38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6149226" y="4715466"/>
            <a:ext cx="2105779" cy="1760741"/>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1632" spc="-51" dirty="0">
                <a:solidFill>
                  <a:schemeClr val="tx1"/>
                </a:solidFill>
              </a:rPr>
              <a:t>   Site2</a:t>
            </a:r>
            <a:endParaRPr lang="en-US" sz="2040" spc="-51" dirty="0">
              <a:solidFill>
                <a:schemeClr val="tx1"/>
              </a:solidFill>
            </a:endParaRPr>
          </a:p>
        </p:txBody>
      </p:sp>
      <p:pic>
        <p:nvPicPr>
          <p:cNvPr id="22" name="Picture 2" descr="\\MAGNUM\Projects\Microsoft\Cloud Power FY12\Design\ICONS_PNG\Building.png"/>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5781451" y="4503331"/>
            <a:ext cx="584168" cy="582875"/>
          </a:xfrm>
          <a:prstGeom prst="rect">
            <a:avLst/>
          </a:prstGeom>
          <a:noFill/>
        </p:spPr>
      </p:pic>
      <p:pic>
        <p:nvPicPr>
          <p:cNvPr id="23"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6276685" y="5155269"/>
            <a:ext cx="657725" cy="112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bwMode="auto">
          <a:xfrm>
            <a:off x="6727020" y="5772552"/>
            <a:ext cx="517889" cy="567006"/>
          </a:xfrm>
          <a:prstGeom prst="round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25"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259807" y="5136403"/>
            <a:ext cx="657725" cy="112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p:cNvSpPr/>
          <p:nvPr/>
        </p:nvSpPr>
        <p:spPr bwMode="auto">
          <a:xfrm>
            <a:off x="7710143" y="5753686"/>
            <a:ext cx="517889" cy="567006"/>
          </a:xfrm>
          <a:prstGeom prst="round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28" name="&quot;No&quot; Symbol 27"/>
          <p:cNvSpPr/>
          <p:nvPr/>
        </p:nvSpPr>
        <p:spPr bwMode="auto">
          <a:xfrm>
            <a:off x="7758301" y="5878680"/>
            <a:ext cx="363202" cy="360478"/>
          </a:xfrm>
          <a:prstGeom prst="noSmoking">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2040" dirty="0">
              <a:solidFill>
                <a:schemeClr val="tx2"/>
              </a:solidFill>
            </a:endParaRPr>
          </a:p>
        </p:txBody>
      </p:sp>
      <p:sp>
        <p:nvSpPr>
          <p:cNvPr id="29" name="Down Arrow 28"/>
          <p:cNvSpPr/>
          <p:nvPr/>
        </p:nvSpPr>
        <p:spPr bwMode="auto">
          <a:xfrm>
            <a:off x="7834210" y="4693874"/>
            <a:ext cx="384998" cy="557540"/>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0" name="Down Arrow 29"/>
          <p:cNvSpPr/>
          <p:nvPr/>
        </p:nvSpPr>
        <p:spPr bwMode="auto">
          <a:xfrm rot="10800000">
            <a:off x="4824822" y="4729801"/>
            <a:ext cx="384998" cy="521611"/>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1" name="Picture 30"/>
          <p:cNvPicPr>
            <a:picLocks noChangeAspect="1" noChangeArrowheads="1"/>
          </p:cNvPicPr>
          <p:nvPr/>
        </p:nvPicPr>
        <p:blipFill>
          <a:blip r:embed="rId6" cstate="screen">
            <a:biLevel thresh="50000"/>
            <a:extLst>
              <a:ext uri="{28A0092B-C50C-407E-A947-70E740481C1C}">
                <a14:useLocalDpi xmlns:a14="http://schemas.microsoft.com/office/drawing/2010/main"/>
              </a:ext>
            </a:extLst>
          </a:blip>
          <a:srcRect/>
          <a:stretch>
            <a:fillRect/>
          </a:stretch>
        </p:blipFill>
        <p:spPr bwMode="auto">
          <a:xfrm>
            <a:off x="6767862" y="5878680"/>
            <a:ext cx="420351" cy="38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0308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05840" y="1217140"/>
            <a:ext cx="3430635" cy="5188353"/>
          </a:xfrm>
          <a:prstGeom prst="rect">
            <a:avLst/>
          </a:prstGeom>
        </p:spPr>
      </p:pic>
      <p:sp>
        <p:nvSpPr>
          <p:cNvPr id="8" name="Text Placeholder 4"/>
          <p:cNvSpPr txBox="1">
            <a:spLocks/>
          </p:cNvSpPr>
          <p:nvPr/>
        </p:nvSpPr>
        <p:spPr>
          <a:xfrm>
            <a:off x="531281" y="1237740"/>
            <a:ext cx="8363751" cy="2516468"/>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48"/>
              </a:spcBef>
            </a:pPr>
            <a:r>
              <a:rPr lang="en-US" sz="3300" spc="-71" dirty="0" smtClean="0">
                <a:gradFill>
                  <a:gsLst>
                    <a:gs pos="100000">
                      <a:srgbClr val="61DDFF"/>
                    </a:gs>
                    <a:gs pos="0">
                      <a:srgbClr val="61DDFF"/>
                    </a:gs>
                  </a:gsLst>
                  <a:lin ang="5400000" scaled="0"/>
                </a:gradFill>
                <a:latin typeface="Segoe UI Light"/>
              </a:rPr>
              <a:t>Session Objective(s):</a:t>
            </a:r>
            <a:r>
              <a:rPr lang="en-US" sz="4100" spc="-71" dirty="0" smtClean="0">
                <a:solidFill>
                  <a:srgbClr val="00B0F0"/>
                </a:solidFill>
                <a:latin typeface="Segoe UI Light"/>
              </a:rPr>
              <a:t> </a:t>
            </a:r>
            <a:endParaRPr lang="en-US" sz="4100" spc="-71" dirty="0">
              <a:solidFill>
                <a:srgbClr val="00B0F0"/>
              </a:solidFill>
              <a:latin typeface="Segoe UI Light"/>
            </a:endParaRPr>
          </a:p>
          <a:p>
            <a:pPr marL="0" lvl="1"/>
            <a:r>
              <a:rPr lang="en-US" dirty="0">
                <a:gradFill>
                  <a:gsLst>
                    <a:gs pos="100000">
                      <a:srgbClr val="FFFFFF"/>
                    </a:gs>
                    <a:gs pos="6000">
                      <a:srgbClr val="FFFFFF"/>
                    </a:gs>
                  </a:gsLst>
                  <a:lin ang="5400000" scaled="0"/>
                </a:gradFill>
                <a:latin typeface="Segoe UI"/>
              </a:rPr>
              <a:t>Walk-through Cluster Quorum Fundamentals</a:t>
            </a:r>
          </a:p>
          <a:p>
            <a:pPr marL="0" lvl="1"/>
            <a:r>
              <a:rPr lang="en-US" dirty="0">
                <a:gradFill>
                  <a:gsLst>
                    <a:gs pos="100000">
                      <a:srgbClr val="FFFFFF"/>
                    </a:gs>
                    <a:gs pos="6000">
                      <a:srgbClr val="FFFFFF"/>
                    </a:gs>
                  </a:gsLst>
                  <a:lin ang="5400000" scaled="0"/>
                </a:gradFill>
                <a:latin typeface="Segoe UI"/>
              </a:rPr>
              <a:t>New Quorum Features in Windows Server </a:t>
            </a:r>
            <a:r>
              <a:rPr lang="en-US" dirty="0" smtClean="0">
                <a:gradFill>
                  <a:gsLst>
                    <a:gs pos="100000">
                      <a:srgbClr val="FFFFFF"/>
                    </a:gs>
                    <a:gs pos="6000">
                      <a:srgbClr val="FFFFFF"/>
                    </a:gs>
                  </a:gsLst>
                  <a:lin ang="5400000" scaled="0"/>
                </a:gradFill>
                <a:latin typeface="Segoe UI"/>
              </a:rPr>
              <a:t>2012 &amp; R2</a:t>
            </a:r>
            <a:endParaRPr lang="en-US" dirty="0">
              <a:gradFill>
                <a:gsLst>
                  <a:gs pos="100000">
                    <a:srgbClr val="FFFFFF"/>
                  </a:gs>
                  <a:gs pos="6000">
                    <a:srgbClr val="FFFFFF"/>
                  </a:gs>
                </a:gsLst>
                <a:lin ang="5400000" scaled="0"/>
              </a:gradFill>
              <a:latin typeface="Segoe UI"/>
            </a:endParaRPr>
          </a:p>
          <a:p>
            <a:pPr marL="0" lvl="1"/>
            <a:r>
              <a:rPr lang="en-US" dirty="0">
                <a:gradFill>
                  <a:gsLst>
                    <a:gs pos="100000">
                      <a:srgbClr val="FFFFFF"/>
                    </a:gs>
                    <a:gs pos="6000">
                      <a:srgbClr val="FFFFFF"/>
                    </a:gs>
                  </a:gsLst>
                  <a:lin ang="5400000" scaled="0"/>
                </a:gradFill>
                <a:latin typeface="Segoe UI"/>
              </a:rPr>
              <a:t>Configuration of </a:t>
            </a:r>
            <a:r>
              <a:rPr lang="en-US" dirty="0" smtClean="0">
                <a:gradFill>
                  <a:gsLst>
                    <a:gs pos="100000">
                      <a:srgbClr val="FFFFFF"/>
                    </a:gs>
                    <a:gs pos="6000">
                      <a:srgbClr val="FFFFFF"/>
                    </a:gs>
                  </a:gsLst>
                  <a:lin ang="5400000" scaled="0"/>
                </a:gradFill>
                <a:latin typeface="Segoe UI"/>
              </a:rPr>
              <a:t>cluster quorum</a:t>
            </a:r>
            <a:endParaRPr lang="en-US" dirty="0">
              <a:gradFill>
                <a:gsLst>
                  <a:gs pos="100000">
                    <a:srgbClr val="FFFFFF"/>
                  </a:gs>
                  <a:gs pos="6000">
                    <a:srgbClr val="FFFFFF"/>
                  </a:gs>
                </a:gsLst>
                <a:lin ang="5400000" scaled="0"/>
              </a:gradFill>
              <a:latin typeface="Segoe UI"/>
            </a:endParaRPr>
          </a:p>
          <a:p>
            <a:pPr marL="0" lvl="1"/>
            <a:r>
              <a:rPr lang="en-US" dirty="0">
                <a:gradFill>
                  <a:gsLst>
                    <a:gs pos="100000">
                      <a:srgbClr val="FFFFFF"/>
                    </a:gs>
                    <a:gs pos="6000">
                      <a:srgbClr val="FFFFFF"/>
                    </a:gs>
                  </a:gsLst>
                  <a:lin ang="5400000" scaled="0"/>
                </a:gradFill>
                <a:latin typeface="Segoe UI"/>
              </a:rPr>
              <a:t>Insight into </a:t>
            </a:r>
            <a:r>
              <a:rPr lang="en-US" dirty="0" smtClean="0">
                <a:gradFill>
                  <a:gsLst>
                    <a:gs pos="100000">
                      <a:srgbClr val="FFFFFF"/>
                    </a:gs>
                    <a:gs pos="6000">
                      <a:srgbClr val="FFFFFF"/>
                    </a:gs>
                  </a:gsLst>
                  <a:lin ang="5400000" scaled="0"/>
                </a:gradFill>
                <a:latin typeface="Segoe UI"/>
              </a:rPr>
              <a:t>disaster recovery </a:t>
            </a:r>
            <a:r>
              <a:rPr lang="en-US" dirty="0">
                <a:gradFill>
                  <a:gsLst>
                    <a:gs pos="100000">
                      <a:srgbClr val="FFFFFF"/>
                    </a:gs>
                    <a:gs pos="6000">
                      <a:srgbClr val="FFFFFF"/>
                    </a:gs>
                  </a:gsLst>
                  <a:lin ang="5400000" scaled="0"/>
                </a:gradFill>
                <a:latin typeface="Segoe UI"/>
              </a:rPr>
              <a:t>multi-site </a:t>
            </a:r>
            <a:r>
              <a:rPr lang="en-US" dirty="0" smtClean="0">
                <a:gradFill>
                  <a:gsLst>
                    <a:gs pos="100000">
                      <a:srgbClr val="FFFFFF"/>
                    </a:gs>
                    <a:gs pos="6000">
                      <a:srgbClr val="FFFFFF"/>
                    </a:gs>
                  </a:gsLst>
                  <a:lin ang="5400000" scaled="0"/>
                </a:gradFill>
                <a:latin typeface="Segoe UI"/>
              </a:rPr>
              <a:t>quorum</a:t>
            </a:r>
            <a:endParaRPr lang="en-US" dirty="0">
              <a:gradFill>
                <a:gsLst>
                  <a:gs pos="100000">
                    <a:srgbClr val="FFFFFF"/>
                  </a:gs>
                  <a:gs pos="6000">
                    <a:srgbClr val="FFFFFF"/>
                  </a:gs>
                </a:gsLst>
                <a:lin ang="5400000" scaled="0"/>
              </a:gradFill>
              <a:latin typeface="Segoe UI"/>
            </a:endParaRPr>
          </a:p>
        </p:txBody>
      </p:sp>
      <p:sp>
        <p:nvSpPr>
          <p:cNvPr id="9" name="Text Placeholder 4"/>
          <p:cNvSpPr txBox="1">
            <a:spLocks/>
          </p:cNvSpPr>
          <p:nvPr/>
        </p:nvSpPr>
        <p:spPr>
          <a:xfrm>
            <a:off x="531281" y="3889026"/>
            <a:ext cx="8363751" cy="2516468"/>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spc="-71" dirty="0" smtClean="0">
                <a:gradFill>
                  <a:gsLst>
                    <a:gs pos="100000">
                      <a:srgbClr val="61DDFF"/>
                    </a:gs>
                    <a:gs pos="0">
                      <a:srgbClr val="61DDFF"/>
                    </a:gs>
                  </a:gsLst>
                  <a:lin ang="5400000" scaled="0"/>
                </a:gradFill>
                <a:latin typeface="Segoe UI Light"/>
              </a:rPr>
              <a:t>Key Takeaway(s):</a:t>
            </a:r>
            <a:endParaRPr lang="en-US" sz="3300" dirty="0">
              <a:solidFill>
                <a:srgbClr val="00B0F0"/>
              </a:solidFill>
              <a:latin typeface="+mj-lt"/>
            </a:endParaRPr>
          </a:p>
          <a:p>
            <a:pPr>
              <a:lnSpc>
                <a:spcPct val="100000"/>
              </a:lnSpc>
              <a:spcBef>
                <a:spcPts val="0"/>
              </a:spcBef>
              <a:buSzTx/>
            </a:pPr>
            <a:r>
              <a:rPr lang="en-US" sz="2400" dirty="0">
                <a:solidFill>
                  <a:srgbClr val="FFFFFF"/>
                </a:solidFill>
                <a:latin typeface="Segoe UI"/>
              </a:rPr>
              <a:t>“Simplified” Cluster quorum configuration</a:t>
            </a:r>
          </a:p>
          <a:p>
            <a:pPr>
              <a:lnSpc>
                <a:spcPct val="100000"/>
              </a:lnSpc>
              <a:spcBef>
                <a:spcPts val="0"/>
              </a:spcBef>
              <a:buSzTx/>
            </a:pPr>
            <a:r>
              <a:rPr lang="en-US" sz="2400" dirty="0">
                <a:solidFill>
                  <a:srgbClr val="FFFFFF"/>
                </a:solidFill>
                <a:latin typeface="Segoe UI"/>
              </a:rPr>
              <a:t>Dynamic Quorum – Increases availability of cluster</a:t>
            </a:r>
          </a:p>
          <a:p>
            <a:pPr>
              <a:lnSpc>
                <a:spcPct val="100000"/>
              </a:lnSpc>
              <a:spcBef>
                <a:spcPts val="0"/>
              </a:spcBef>
              <a:buSzTx/>
            </a:pPr>
            <a:r>
              <a:rPr lang="en-US" sz="2400" dirty="0">
                <a:solidFill>
                  <a:srgbClr val="FFFFFF"/>
                </a:solidFill>
                <a:latin typeface="Segoe UI"/>
              </a:rPr>
              <a:t>Step by step configuration of DR multi-site quorum</a:t>
            </a:r>
            <a:endParaRPr lang="en-US" sz="2400" dirty="0">
              <a:gradFill>
                <a:gsLst>
                  <a:gs pos="100000">
                    <a:srgbClr val="FFFFFF"/>
                  </a:gs>
                  <a:gs pos="6000">
                    <a:srgbClr val="FFFFFF"/>
                  </a:gs>
                </a:gsLst>
                <a:lin ang="5400000" scaled="0"/>
              </a:gradFill>
              <a:latin typeface="Segoe UI"/>
            </a:endParaRPr>
          </a:p>
        </p:txBody>
      </p:sp>
    </p:spTree>
    <p:extLst>
      <p:ext uri="{BB962C8B-B14F-4D97-AF65-F5344CB8AC3E}">
        <p14:creationId xmlns:p14="http://schemas.microsoft.com/office/powerpoint/2010/main" val="18501769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p>
            <a:r>
              <a:rPr lang="en-US" sz="4500" dirty="0"/>
              <a:t>Last Man Standing: </a:t>
            </a:r>
            <a:r>
              <a:rPr lang="en-US" sz="4500" dirty="0" smtClean="0"/>
              <a:t>Witness Configured</a:t>
            </a:r>
            <a:endParaRPr lang="en-US" sz="4500" dirty="0"/>
          </a:p>
        </p:txBody>
      </p:sp>
      <p:sp>
        <p:nvSpPr>
          <p:cNvPr id="4" name="Text Placeholder 2"/>
          <p:cNvSpPr txBox="1">
            <a:spLocks/>
          </p:cNvSpPr>
          <p:nvPr/>
        </p:nvSpPr>
        <p:spPr>
          <a:xfrm>
            <a:off x="529660" y="1284496"/>
            <a:ext cx="11375535" cy="45704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sz="3300" dirty="0">
                <a:solidFill>
                  <a:schemeClr val="tx2"/>
                </a:solidFill>
                <a:latin typeface="+mj-lt"/>
              </a:rPr>
              <a:t>4 Nodes + Witness Configured (N = Number of Votes)</a:t>
            </a:r>
          </a:p>
        </p:txBody>
      </p:sp>
      <p:sp>
        <p:nvSpPr>
          <p:cNvPr id="196" name="Line Callout 1 (Border and Accent Bar) 195"/>
          <p:cNvSpPr/>
          <p:nvPr/>
        </p:nvSpPr>
        <p:spPr bwMode="auto">
          <a:xfrm>
            <a:off x="8501038" y="2301037"/>
            <a:ext cx="753921" cy="307254"/>
          </a:xfrm>
          <a:prstGeom prst="accentBorderCallout1">
            <a:avLst>
              <a:gd name="adj1" fmla="val 52475"/>
              <a:gd name="adj2" fmla="val 110261"/>
              <a:gd name="adj3" fmla="val 290772"/>
              <a:gd name="adj4" fmla="val 182444"/>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198" name="Line Callout 1 (Border and Accent Bar) 197"/>
          <p:cNvSpPr/>
          <p:nvPr/>
        </p:nvSpPr>
        <p:spPr bwMode="auto">
          <a:xfrm>
            <a:off x="4834482" y="2304302"/>
            <a:ext cx="753921" cy="307254"/>
          </a:xfrm>
          <a:prstGeom prst="accentBorderCallout1">
            <a:avLst>
              <a:gd name="adj1" fmla="val 52475"/>
              <a:gd name="adj2" fmla="val 110261"/>
              <a:gd name="adj3" fmla="val 259758"/>
              <a:gd name="adj4" fmla="val 181133"/>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199"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460790" y="3162359"/>
            <a:ext cx="928300" cy="1593058"/>
          </a:xfrm>
          <a:prstGeom prst="rect">
            <a:avLst/>
          </a:prstGeom>
          <a:noFill/>
          <a:ln w="9525">
            <a:noFill/>
            <a:miter lim="800000"/>
            <a:headEnd/>
            <a:tailEnd/>
          </a:ln>
          <a:effectLst/>
        </p:spPr>
      </p:pic>
      <p:pic>
        <p:nvPicPr>
          <p:cNvPr id="200"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860258" y="3162359"/>
            <a:ext cx="928300" cy="1593058"/>
          </a:xfrm>
          <a:prstGeom prst="rect">
            <a:avLst/>
          </a:prstGeom>
          <a:noFill/>
          <a:ln w="9525">
            <a:noFill/>
            <a:miter lim="800000"/>
            <a:headEnd/>
            <a:tailEnd/>
          </a:ln>
          <a:effectLst/>
        </p:spPr>
      </p:pic>
      <p:pic>
        <p:nvPicPr>
          <p:cNvPr id="201"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259726" y="3162359"/>
            <a:ext cx="928300" cy="1593058"/>
          </a:xfrm>
          <a:prstGeom prst="rect">
            <a:avLst/>
          </a:prstGeom>
          <a:noFill/>
          <a:ln w="9525">
            <a:noFill/>
            <a:miter lim="800000"/>
            <a:headEnd/>
            <a:tailEnd/>
          </a:ln>
          <a:effectLst/>
        </p:spPr>
      </p:pic>
      <p:sp>
        <p:nvSpPr>
          <p:cNvPr id="202" name="Line Callout 1 (Border and Accent Bar) 201"/>
          <p:cNvSpPr/>
          <p:nvPr/>
        </p:nvSpPr>
        <p:spPr bwMode="auto">
          <a:xfrm>
            <a:off x="3396140" y="2304302"/>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203" name="Line Callout 1 (Border and Accent Bar) 202"/>
          <p:cNvSpPr/>
          <p:nvPr/>
        </p:nvSpPr>
        <p:spPr bwMode="auto">
          <a:xfrm>
            <a:off x="6221939" y="2315017"/>
            <a:ext cx="753921" cy="307254"/>
          </a:xfrm>
          <a:prstGeom prst="accentBorderCallout1">
            <a:avLst>
              <a:gd name="adj1" fmla="val 52475"/>
              <a:gd name="adj2" fmla="val 110261"/>
              <a:gd name="adj3" fmla="val 267406"/>
              <a:gd name="adj4" fmla="val 18557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20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075491" y="3165530"/>
            <a:ext cx="928300" cy="1593058"/>
          </a:xfrm>
          <a:prstGeom prst="rect">
            <a:avLst/>
          </a:prstGeom>
          <a:noFill/>
          <a:ln w="9525">
            <a:noFill/>
            <a:miter lim="800000"/>
            <a:headEnd/>
            <a:tailEnd/>
          </a:ln>
          <a:effectLst/>
        </p:spPr>
      </p:pic>
      <p:sp>
        <p:nvSpPr>
          <p:cNvPr id="206" name="Line Callout 1 (Border and Accent Bar) 205"/>
          <p:cNvSpPr/>
          <p:nvPr/>
        </p:nvSpPr>
        <p:spPr bwMode="auto">
          <a:xfrm>
            <a:off x="2010840" y="2307473"/>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214" name="Picture 213"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34218" y="3478084"/>
            <a:ext cx="770911" cy="772312"/>
          </a:xfrm>
          <a:prstGeom prst="rect">
            <a:avLst/>
          </a:prstGeom>
          <a:noFill/>
          <a:effectLst/>
        </p:spPr>
      </p:pic>
      <p:pic>
        <p:nvPicPr>
          <p:cNvPr id="215" name="Picture 214"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31689" y="3478084"/>
            <a:ext cx="770911" cy="772312"/>
          </a:xfrm>
          <a:prstGeom prst="rect">
            <a:avLst/>
          </a:prstGeom>
          <a:noFill/>
          <a:effectLst/>
        </p:spPr>
      </p:pic>
      <p:pic>
        <p:nvPicPr>
          <p:cNvPr id="216" name="Picture 215"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4712" y="3487601"/>
            <a:ext cx="770911" cy="772312"/>
          </a:xfrm>
          <a:prstGeom prst="rect">
            <a:avLst/>
          </a:prstGeom>
          <a:noFill/>
          <a:effectLst/>
        </p:spPr>
      </p:pic>
      <p:sp>
        <p:nvSpPr>
          <p:cNvPr id="217" name="AutoShape 78"/>
          <p:cNvSpPr>
            <a:spLocks noChangeArrowheads="1"/>
          </p:cNvSpPr>
          <p:nvPr/>
        </p:nvSpPr>
        <p:spPr bwMode="auto">
          <a:xfrm>
            <a:off x="1388855" y="3350185"/>
            <a:ext cx="1477216" cy="1115400"/>
          </a:xfrm>
          <a:prstGeom prst="wedgeEllipseCallout">
            <a:avLst>
              <a:gd name="adj1" fmla="val 64713"/>
              <a:gd name="adj2" fmla="val -42220"/>
            </a:avLst>
          </a:prstGeom>
          <a:solidFill>
            <a:schemeClr val="tx2">
              <a:lumMod val="40000"/>
              <a:lumOff val="60000"/>
            </a:schemeClr>
          </a:solidFill>
          <a:ln>
            <a:noFill/>
            <a:headEnd/>
            <a:tailEnd/>
          </a:ln>
          <a:effectLst/>
        </p:spPr>
        <p:txBody>
          <a:bodyPr lIns="93274" tIns="0" rIns="93274" bIns="0"/>
          <a:lstStyle/>
          <a:p>
            <a:pPr algn="ctr" defTabSz="932779">
              <a:spcBef>
                <a:spcPct val="0"/>
              </a:spcBef>
              <a:defRPr/>
            </a:pPr>
            <a:r>
              <a:rPr lang="en-US" sz="1400" b="1" kern="0" dirty="0">
                <a:solidFill>
                  <a:srgbClr val="3F3F3F"/>
                </a:solidFill>
                <a:latin typeface="Segoe UI"/>
              </a:rPr>
              <a:t>Last Man Standing!</a:t>
            </a:r>
          </a:p>
          <a:p>
            <a:pPr algn="ctr" defTabSz="932779">
              <a:spcBef>
                <a:spcPct val="0"/>
              </a:spcBef>
              <a:defRPr/>
            </a:pPr>
            <a:r>
              <a:rPr lang="en-US" sz="1400" b="1" kern="0" dirty="0">
                <a:solidFill>
                  <a:srgbClr val="3F3F3F"/>
                </a:solidFill>
                <a:latin typeface="Segoe UI"/>
              </a:rPr>
              <a:t>Cluster</a:t>
            </a:r>
          </a:p>
          <a:p>
            <a:pPr algn="ctr" defTabSz="932779">
              <a:spcBef>
                <a:spcPct val="0"/>
              </a:spcBef>
              <a:defRPr/>
            </a:pPr>
            <a:r>
              <a:rPr lang="en-US" sz="1400" b="1" kern="0" dirty="0">
                <a:solidFill>
                  <a:srgbClr val="3F3F3F"/>
                </a:solidFill>
                <a:latin typeface="Segoe UI"/>
              </a:rPr>
              <a:t>Survives!</a:t>
            </a:r>
          </a:p>
        </p:txBody>
      </p:sp>
      <p:grpSp>
        <p:nvGrpSpPr>
          <p:cNvPr id="221" name="Group 220"/>
          <p:cNvGrpSpPr/>
          <p:nvPr/>
        </p:nvGrpSpPr>
        <p:grpSpPr>
          <a:xfrm>
            <a:off x="7159681" y="5482748"/>
            <a:ext cx="1356232" cy="581023"/>
            <a:chOff x="743" y="0"/>
            <a:chExt cx="1521325" cy="569682"/>
          </a:xfrm>
          <a:effectLst/>
        </p:grpSpPr>
        <p:sp>
          <p:nvSpPr>
            <p:cNvPr id="222" name="Rounded Rectangle 221"/>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223"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5</a:t>
              </a:r>
              <a:br>
                <a:rPr lang="en-US" sz="1400" b="1" dirty="0">
                  <a:solidFill>
                    <a:srgbClr val="FFFFFF"/>
                  </a:solidFill>
                  <a:latin typeface="Segoe UI"/>
                </a:rPr>
              </a:br>
              <a:r>
                <a:rPr lang="en-US" sz="1400" b="1" dirty="0">
                  <a:solidFill>
                    <a:srgbClr val="FFFFFF"/>
                  </a:solidFill>
                  <a:latin typeface="Segoe UI"/>
                </a:rPr>
                <a:t>Majority = 3</a:t>
              </a:r>
            </a:p>
          </p:txBody>
        </p:sp>
      </p:grpSp>
      <p:grpSp>
        <p:nvGrpSpPr>
          <p:cNvPr id="224" name="Group 223"/>
          <p:cNvGrpSpPr/>
          <p:nvPr/>
        </p:nvGrpSpPr>
        <p:grpSpPr>
          <a:xfrm>
            <a:off x="5647952" y="5465731"/>
            <a:ext cx="1356232" cy="581023"/>
            <a:chOff x="743" y="0"/>
            <a:chExt cx="1521325" cy="569682"/>
          </a:xfrm>
          <a:effectLst/>
        </p:grpSpPr>
        <p:sp>
          <p:nvSpPr>
            <p:cNvPr id="225" name="Rounded Rectangle 224"/>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226"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a:t>
              </a:r>
              <a:r>
                <a:rPr lang="en-US" sz="1400" b="1" dirty="0" smtClean="0">
                  <a:solidFill>
                    <a:srgbClr val="FFFFFF"/>
                  </a:solidFill>
                  <a:latin typeface="Segoe UI"/>
                </a:rPr>
                <a:t>3</a:t>
              </a:r>
              <a:r>
                <a:rPr lang="en-US" sz="1400" b="1" dirty="0">
                  <a:solidFill>
                    <a:srgbClr val="FFFFFF"/>
                  </a:solidFill>
                  <a:latin typeface="Segoe UI"/>
                </a:rPr>
                <a:t/>
              </a:r>
              <a:br>
                <a:rPr lang="en-US" sz="1400" b="1" dirty="0">
                  <a:solidFill>
                    <a:srgbClr val="FFFFFF"/>
                  </a:solidFill>
                  <a:latin typeface="Segoe UI"/>
                </a:rPr>
              </a:br>
              <a:r>
                <a:rPr lang="en-US" sz="1400" b="1" dirty="0">
                  <a:solidFill>
                    <a:srgbClr val="FFFFFF"/>
                  </a:solidFill>
                  <a:latin typeface="Segoe UI"/>
                </a:rPr>
                <a:t>Majority = </a:t>
              </a:r>
              <a:r>
                <a:rPr lang="en-US" sz="1400" b="1" dirty="0" smtClean="0">
                  <a:solidFill>
                    <a:srgbClr val="FFFFFF"/>
                  </a:solidFill>
                  <a:latin typeface="Segoe UI"/>
                </a:rPr>
                <a:t>2</a:t>
              </a:r>
              <a:endParaRPr lang="en-US" sz="1400" b="1" dirty="0">
                <a:solidFill>
                  <a:srgbClr val="FFFFFF"/>
                </a:solidFill>
                <a:latin typeface="Segoe UI"/>
              </a:endParaRPr>
            </a:p>
          </p:txBody>
        </p:sp>
      </p:grpSp>
      <p:grpSp>
        <p:nvGrpSpPr>
          <p:cNvPr id="227" name="Group 226"/>
          <p:cNvGrpSpPr/>
          <p:nvPr/>
        </p:nvGrpSpPr>
        <p:grpSpPr>
          <a:xfrm>
            <a:off x="4127500" y="5465731"/>
            <a:ext cx="1356232" cy="581023"/>
            <a:chOff x="743" y="0"/>
            <a:chExt cx="1521325" cy="569682"/>
          </a:xfrm>
          <a:effectLst/>
        </p:grpSpPr>
        <p:sp>
          <p:nvSpPr>
            <p:cNvPr id="228" name="Rounded Rectangle 227"/>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229"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a:t>
              </a:r>
              <a:r>
                <a:rPr lang="en-US" sz="1400" b="1" kern="0" dirty="0">
                  <a:solidFill>
                    <a:srgbClr val="FFFFFF"/>
                  </a:solidFill>
                  <a:latin typeface="Segoe UI"/>
                </a:rPr>
                <a:t>3</a:t>
              </a:r>
              <a:r>
                <a:rPr lang="en-US" sz="1400" b="1" dirty="0">
                  <a:solidFill>
                    <a:srgbClr val="FFFFFF"/>
                  </a:solidFill>
                  <a:latin typeface="Segoe UI"/>
                </a:rPr>
                <a:t/>
              </a:r>
              <a:br>
                <a:rPr lang="en-US" sz="1400" b="1" dirty="0">
                  <a:solidFill>
                    <a:srgbClr val="FFFFFF"/>
                  </a:solidFill>
                  <a:latin typeface="Segoe UI"/>
                </a:rPr>
              </a:br>
              <a:r>
                <a:rPr lang="en-US" sz="1400" b="1" dirty="0">
                  <a:solidFill>
                    <a:srgbClr val="FFFFFF"/>
                  </a:solidFill>
                  <a:latin typeface="Segoe UI"/>
                </a:rPr>
                <a:t>Majority = </a:t>
              </a:r>
              <a:r>
                <a:rPr lang="en-US" sz="1400" b="1" kern="0" dirty="0">
                  <a:solidFill>
                    <a:srgbClr val="FFFFFF"/>
                  </a:solidFill>
                  <a:latin typeface="Segoe UI"/>
                </a:rPr>
                <a:t>2</a:t>
              </a:r>
              <a:endParaRPr lang="en-US" sz="1400" b="1" dirty="0">
                <a:solidFill>
                  <a:srgbClr val="FFFFFF"/>
                </a:solidFill>
                <a:latin typeface="Segoe UI"/>
              </a:endParaRPr>
            </a:p>
          </p:txBody>
        </p:sp>
      </p:grpSp>
      <p:grpSp>
        <p:nvGrpSpPr>
          <p:cNvPr id="230" name="Group 229"/>
          <p:cNvGrpSpPr/>
          <p:nvPr/>
        </p:nvGrpSpPr>
        <p:grpSpPr>
          <a:xfrm>
            <a:off x="2615772" y="5448714"/>
            <a:ext cx="1356232" cy="581023"/>
            <a:chOff x="743" y="0"/>
            <a:chExt cx="1521325" cy="569682"/>
          </a:xfrm>
          <a:effectLst/>
        </p:grpSpPr>
        <p:sp>
          <p:nvSpPr>
            <p:cNvPr id="231" name="Rounded Rectangle 230"/>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232"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a:t>
              </a:r>
              <a:r>
                <a:rPr lang="en-US" sz="1400" b="1" kern="0" dirty="0">
                  <a:solidFill>
                    <a:srgbClr val="FFFFFF"/>
                  </a:solidFill>
                  <a:latin typeface="Segoe UI"/>
                </a:rPr>
                <a:t>3</a:t>
              </a:r>
              <a:r>
                <a:rPr lang="en-US" sz="1400" b="1" dirty="0">
                  <a:solidFill>
                    <a:srgbClr val="FFFFFF"/>
                  </a:solidFill>
                  <a:latin typeface="Segoe UI"/>
                </a:rPr>
                <a:t/>
              </a:r>
              <a:br>
                <a:rPr lang="en-US" sz="1400" b="1" dirty="0">
                  <a:solidFill>
                    <a:srgbClr val="FFFFFF"/>
                  </a:solidFill>
                  <a:latin typeface="Segoe UI"/>
                </a:rPr>
              </a:br>
              <a:r>
                <a:rPr lang="en-US" sz="1400" b="1" dirty="0">
                  <a:solidFill>
                    <a:srgbClr val="FFFFFF"/>
                  </a:solidFill>
                  <a:latin typeface="Segoe UI"/>
                </a:rPr>
                <a:t>Majority = </a:t>
              </a:r>
              <a:r>
                <a:rPr lang="en-US" sz="1400" b="1" kern="0" dirty="0">
                  <a:solidFill>
                    <a:srgbClr val="FFFFFF"/>
                  </a:solidFill>
                  <a:latin typeface="Segoe UI"/>
                </a:rPr>
                <a:t>2</a:t>
              </a:r>
              <a:endParaRPr lang="en-US" sz="1400" b="1" dirty="0">
                <a:solidFill>
                  <a:srgbClr val="FFFFFF"/>
                </a:solidFill>
                <a:latin typeface="Segoe UI"/>
              </a:endParaRPr>
            </a:p>
          </p:txBody>
        </p:sp>
      </p:grpSp>
      <p:pic>
        <p:nvPicPr>
          <p:cNvPr id="235" name="Picture 234" descr="Dele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5553" y="5246995"/>
            <a:ext cx="341070" cy="316071"/>
          </a:xfrm>
          <a:prstGeom prst="rect">
            <a:avLst/>
          </a:prstGeom>
          <a:effectLst/>
        </p:spPr>
      </p:pic>
      <p:pic>
        <p:nvPicPr>
          <p:cNvPr id="236" name="Picture 235" descr="Dele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9614" y="5249597"/>
            <a:ext cx="341070" cy="316071"/>
          </a:xfrm>
          <a:prstGeom prst="rect">
            <a:avLst/>
          </a:prstGeom>
          <a:effectLst/>
        </p:spPr>
      </p:pic>
      <p:pic>
        <p:nvPicPr>
          <p:cNvPr id="237" name="Picture 236" descr="Dele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8263" y="5249597"/>
            <a:ext cx="341070" cy="316071"/>
          </a:xfrm>
          <a:prstGeom prst="rect">
            <a:avLst/>
          </a:prstGeom>
          <a:effectLst/>
        </p:spPr>
      </p:pic>
      <p:pic>
        <p:nvPicPr>
          <p:cNvPr id="238"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71879" y="5171880"/>
            <a:ext cx="359712" cy="351297"/>
          </a:xfrm>
          <a:prstGeom prst="rect">
            <a:avLst/>
          </a:prstGeom>
          <a:noFill/>
          <a:effectLst/>
        </p:spPr>
      </p:pic>
      <p:pic>
        <p:nvPicPr>
          <p:cNvPr id="239"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6338" y="5231984"/>
            <a:ext cx="359712" cy="351297"/>
          </a:xfrm>
          <a:prstGeom prst="rect">
            <a:avLst/>
          </a:prstGeom>
          <a:noFill/>
          <a:effectLst/>
        </p:spPr>
      </p:pic>
      <p:pic>
        <p:nvPicPr>
          <p:cNvPr id="240"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51833" y="5249254"/>
            <a:ext cx="359712" cy="351297"/>
          </a:xfrm>
          <a:prstGeom prst="rect">
            <a:avLst/>
          </a:prstGeom>
          <a:noFill/>
          <a:effectLst/>
        </p:spPr>
      </p:pic>
      <p:pic>
        <p:nvPicPr>
          <p:cNvPr id="241"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65648" y="5249597"/>
            <a:ext cx="359712" cy="351297"/>
          </a:xfrm>
          <a:prstGeom prst="rect">
            <a:avLst/>
          </a:prstGeom>
          <a:noFill/>
          <a:effectLst/>
        </p:spPr>
      </p:pic>
      <p:sp>
        <p:nvSpPr>
          <p:cNvPr id="243" name="Rectangle 242"/>
          <p:cNvSpPr/>
          <p:nvPr/>
        </p:nvSpPr>
        <p:spPr>
          <a:xfrm>
            <a:off x="3580293" y="4218310"/>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244" name="Rectangle 243"/>
          <p:cNvSpPr/>
          <p:nvPr/>
        </p:nvSpPr>
        <p:spPr>
          <a:xfrm>
            <a:off x="4920856" y="4218310"/>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245" name="Rectangle 244"/>
          <p:cNvSpPr/>
          <p:nvPr/>
        </p:nvSpPr>
        <p:spPr>
          <a:xfrm>
            <a:off x="6379229" y="4239758"/>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246" name="Rectangle 245"/>
          <p:cNvSpPr/>
          <p:nvPr/>
        </p:nvSpPr>
        <p:spPr>
          <a:xfrm>
            <a:off x="7778697" y="4258330"/>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pic>
        <p:nvPicPr>
          <p:cNvPr id="59" name="Picture 58"/>
          <p:cNvPicPr>
            <a:picLocks noChangeAspect="1" noChangeArrowheads="1"/>
          </p:cNvPicPr>
          <p:nvPr/>
        </p:nvPicPr>
        <p:blipFill>
          <a:blip r:embed="rId6" cstate="email">
            <a:lum bright="70000" contrast="-70000"/>
            <a:extLst>
              <a:ext uri="{28A0092B-C50C-407E-A947-70E740481C1C}">
                <a14:useLocalDpi xmlns:a14="http://schemas.microsoft.com/office/drawing/2010/main"/>
              </a:ext>
            </a:extLst>
          </a:blip>
          <a:srcRect/>
          <a:stretch>
            <a:fillRect/>
          </a:stretch>
        </p:blipFill>
        <p:spPr bwMode="auto">
          <a:xfrm>
            <a:off x="9570478" y="3224948"/>
            <a:ext cx="673987" cy="99336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Line Callout 1 (Border and Accent Bar) 43"/>
          <p:cNvSpPr/>
          <p:nvPr/>
        </p:nvSpPr>
        <p:spPr bwMode="auto">
          <a:xfrm>
            <a:off x="8486491" y="2301037"/>
            <a:ext cx="753921" cy="307254"/>
          </a:xfrm>
          <a:prstGeom prst="accentBorderCallout1">
            <a:avLst>
              <a:gd name="adj1" fmla="val 52475"/>
              <a:gd name="adj2" fmla="val 110261"/>
              <a:gd name="adj3" fmla="val 290772"/>
              <a:gd name="adj4" fmla="val 182444"/>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Tree>
    <p:extLst>
      <p:ext uri="{BB962C8B-B14F-4D97-AF65-F5344CB8AC3E}">
        <p14:creationId xmlns:p14="http://schemas.microsoft.com/office/powerpoint/2010/main" val="2779903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anim calcmode="lin" valueType="num">
                                      <p:cBhvr>
                                        <p:cTn id="8" dur="1000" fill="hold"/>
                                        <p:tgtEl>
                                          <p:spTgt spid="221"/>
                                        </p:tgtEl>
                                        <p:attrNameLst>
                                          <p:attrName>ppt_x</p:attrName>
                                        </p:attrNameLst>
                                      </p:cBhvr>
                                      <p:tavLst>
                                        <p:tav tm="0">
                                          <p:val>
                                            <p:strVal val="#ppt_x"/>
                                          </p:val>
                                        </p:tav>
                                        <p:tav tm="100000">
                                          <p:val>
                                            <p:strVal val="#ppt_x"/>
                                          </p:val>
                                        </p:tav>
                                      </p:tavLst>
                                    </p:anim>
                                    <p:anim calcmode="lin" valueType="num">
                                      <p:cBhvr>
                                        <p:cTn id="9" dur="1000" fill="hold"/>
                                        <p:tgtEl>
                                          <p:spTgt spid="2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41"/>
                                        </p:tgtEl>
                                        <p:attrNameLst>
                                          <p:attrName>style.visibility</p:attrName>
                                        </p:attrNameLst>
                                      </p:cBhvr>
                                      <p:to>
                                        <p:strVal val="visible"/>
                                      </p:to>
                                    </p:set>
                                  </p:childTnLst>
                                  <p:subTnLst>
                                    <p:set>
                                      <p:cBhvr override="childStyle">
                                        <p:cTn dur="1" fill="hold" display="0" masterRel="nextClick" afterEffect="1"/>
                                        <p:tgtEl>
                                          <p:spTgt spid="24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14"/>
                                        </p:tgtEl>
                                        <p:attrNameLst>
                                          <p:attrName>style.visibility</p:attrName>
                                        </p:attrNameLst>
                                      </p:cBhvr>
                                      <p:to>
                                        <p:strVal val="visible"/>
                                      </p:to>
                                    </p:set>
                                    <p:anim calcmode="lin" valueType="num">
                                      <p:cBhvr>
                                        <p:cTn id="17" dur="1000" fill="hold"/>
                                        <p:tgtEl>
                                          <p:spTgt spid="214"/>
                                        </p:tgtEl>
                                        <p:attrNameLst>
                                          <p:attrName>ppt_w</p:attrName>
                                        </p:attrNameLst>
                                      </p:cBhvr>
                                      <p:tavLst>
                                        <p:tav tm="0">
                                          <p:val>
                                            <p:fltVal val="0"/>
                                          </p:val>
                                        </p:tav>
                                        <p:tav tm="100000">
                                          <p:val>
                                            <p:strVal val="#ppt_w"/>
                                          </p:val>
                                        </p:tav>
                                      </p:tavLst>
                                    </p:anim>
                                    <p:anim calcmode="lin" valueType="num">
                                      <p:cBhvr>
                                        <p:cTn id="18" dur="1000" fill="hold"/>
                                        <p:tgtEl>
                                          <p:spTgt spid="214"/>
                                        </p:tgtEl>
                                        <p:attrNameLst>
                                          <p:attrName>ppt_h</p:attrName>
                                        </p:attrNameLst>
                                      </p:cBhvr>
                                      <p:tavLst>
                                        <p:tav tm="0">
                                          <p:val>
                                            <p:fltVal val="0"/>
                                          </p:val>
                                        </p:tav>
                                        <p:tav tm="100000">
                                          <p:val>
                                            <p:strVal val="#ppt_h"/>
                                          </p:val>
                                        </p:tav>
                                      </p:tavLst>
                                    </p:anim>
                                    <p:anim calcmode="lin" valueType="num">
                                      <p:cBhvr>
                                        <p:cTn id="19" dur="1000" fill="hold"/>
                                        <p:tgtEl>
                                          <p:spTgt spid="214"/>
                                        </p:tgtEl>
                                        <p:attrNameLst>
                                          <p:attrName>style.rotation</p:attrName>
                                        </p:attrNameLst>
                                      </p:cBhvr>
                                      <p:tavLst>
                                        <p:tav tm="0">
                                          <p:val>
                                            <p:fltVal val="90"/>
                                          </p:val>
                                        </p:tav>
                                        <p:tav tm="100000">
                                          <p:val>
                                            <p:fltVal val="0"/>
                                          </p:val>
                                        </p:tav>
                                      </p:tavLst>
                                    </p:anim>
                                    <p:animEffect transition="in" filter="fade">
                                      <p:cBhvr>
                                        <p:cTn id="20" dur="1000"/>
                                        <p:tgtEl>
                                          <p:spTgt spid="214"/>
                                        </p:tgtEl>
                                      </p:cBhvr>
                                    </p:animEffect>
                                  </p:childTnLst>
                                </p:cTn>
                              </p:par>
                            </p:childTnLst>
                          </p:cTn>
                        </p:par>
                        <p:par>
                          <p:cTn id="21" fill="hold">
                            <p:stCondLst>
                              <p:cond delay="1000"/>
                            </p:stCondLst>
                            <p:childTnLst>
                              <p:par>
                                <p:cTn id="22" presetID="22" presetClass="exit" presetSubtype="4" fill="hold" grpId="0" nodeType="afterEffect">
                                  <p:stCondLst>
                                    <p:cond delay="0"/>
                                  </p:stCondLst>
                                  <p:childTnLst>
                                    <p:animEffect transition="out" filter="wipe(down)">
                                      <p:cBhvr>
                                        <p:cTn id="23" dur="500"/>
                                        <p:tgtEl>
                                          <p:spTgt spid="203"/>
                                        </p:tgtEl>
                                      </p:cBhvr>
                                    </p:animEffect>
                                    <p:set>
                                      <p:cBhvr>
                                        <p:cTn id="24" dur="1" fill="hold">
                                          <p:stCondLst>
                                            <p:cond delay="499"/>
                                          </p:stCondLst>
                                        </p:cTn>
                                        <p:tgtEl>
                                          <p:spTgt spid="203"/>
                                        </p:tgtEl>
                                        <p:attrNameLst>
                                          <p:attrName>style.visibility</p:attrName>
                                        </p:attrNameLst>
                                      </p:cBhvr>
                                      <p:to>
                                        <p:strVal val="hidden"/>
                                      </p:to>
                                    </p:set>
                                  </p:childTnLst>
                                </p:cTn>
                              </p:par>
                            </p:childTnLst>
                          </p:cTn>
                        </p:par>
                        <p:par>
                          <p:cTn id="25" fill="hold">
                            <p:stCondLst>
                              <p:cond delay="1500"/>
                            </p:stCondLst>
                            <p:childTnLst>
                              <p:par>
                                <p:cTn id="26" presetID="16" presetClass="entr" presetSubtype="21" fill="hold" nodeType="after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barn(inVertical)">
                                      <p:cBhvr>
                                        <p:cTn id="28" dur="500"/>
                                        <p:tgtEl>
                                          <p:spTgt spid="235"/>
                                        </p:tgtEl>
                                      </p:cBhvr>
                                    </p:animEffect>
                                  </p:childTnLst>
                                </p:cTn>
                              </p:par>
                            </p:childTnLst>
                          </p:cTn>
                        </p:par>
                        <p:par>
                          <p:cTn id="29" fill="hold">
                            <p:stCondLst>
                              <p:cond delay="2000"/>
                            </p:stCondLst>
                            <p:childTnLst>
                              <p:par>
                                <p:cTn id="30" presetID="10" presetClass="exit" presetSubtype="0" fill="hold" grpId="0" nodeType="afterEffect">
                                  <p:stCondLst>
                                    <p:cond delay="0"/>
                                  </p:stCondLst>
                                  <p:childTnLst>
                                    <p:animEffect transition="out" filter="fade">
                                      <p:cBhvr>
                                        <p:cTn id="31" dur="500"/>
                                        <p:tgtEl>
                                          <p:spTgt spid="196"/>
                                        </p:tgtEl>
                                      </p:cBhvr>
                                    </p:animEffect>
                                    <p:set>
                                      <p:cBhvr>
                                        <p:cTn id="32" dur="1" fill="hold">
                                          <p:stCondLst>
                                            <p:cond delay="499"/>
                                          </p:stCondLst>
                                        </p:cTn>
                                        <p:tgtEl>
                                          <p:spTgt spid="196"/>
                                        </p:tgtEl>
                                        <p:attrNameLst>
                                          <p:attrName>style.visibility</p:attrName>
                                        </p:attrNameLst>
                                      </p:cBhvr>
                                      <p:to>
                                        <p:strVal val="hidden"/>
                                      </p:to>
                                    </p:se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224"/>
                                        </p:tgtEl>
                                        <p:attrNameLst>
                                          <p:attrName>style.visibility</p:attrName>
                                        </p:attrNameLst>
                                      </p:cBhvr>
                                      <p:to>
                                        <p:strVal val="visible"/>
                                      </p:to>
                                    </p:set>
                                    <p:animEffect transition="in" filter="fade">
                                      <p:cBhvr>
                                        <p:cTn id="36" dur="1000"/>
                                        <p:tgtEl>
                                          <p:spTgt spid="224"/>
                                        </p:tgtEl>
                                      </p:cBhvr>
                                    </p:animEffect>
                                    <p:anim calcmode="lin" valueType="num">
                                      <p:cBhvr>
                                        <p:cTn id="37" dur="1000" fill="hold"/>
                                        <p:tgtEl>
                                          <p:spTgt spid="224"/>
                                        </p:tgtEl>
                                        <p:attrNameLst>
                                          <p:attrName>ppt_x</p:attrName>
                                        </p:attrNameLst>
                                      </p:cBhvr>
                                      <p:tavLst>
                                        <p:tav tm="0">
                                          <p:val>
                                            <p:strVal val="#ppt_x"/>
                                          </p:val>
                                        </p:tav>
                                        <p:tav tm="100000">
                                          <p:val>
                                            <p:strVal val="#ppt_x"/>
                                          </p:val>
                                        </p:tav>
                                      </p:tavLst>
                                    </p:anim>
                                    <p:anim calcmode="lin" valueType="num">
                                      <p:cBhvr>
                                        <p:cTn id="38" dur="1000" fill="hold"/>
                                        <p:tgtEl>
                                          <p:spTgt spid="224"/>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 presetClass="entr" presetSubtype="0" fill="hold" nodeType="afterEffect">
                                  <p:stCondLst>
                                    <p:cond delay="0"/>
                                  </p:stCondLst>
                                  <p:childTnLst>
                                    <p:set>
                                      <p:cBhvr>
                                        <p:cTn id="41" dur="1" fill="hold">
                                          <p:stCondLst>
                                            <p:cond delay="0"/>
                                          </p:stCondLst>
                                        </p:cTn>
                                        <p:tgtEl>
                                          <p:spTgt spid="240"/>
                                        </p:tgtEl>
                                        <p:attrNameLst>
                                          <p:attrName>style.visibility</p:attrName>
                                        </p:attrNameLst>
                                      </p:cBhvr>
                                      <p:to>
                                        <p:strVal val="visible"/>
                                      </p:to>
                                    </p:set>
                                  </p:childTnLst>
                                  <p:subTnLst>
                                    <p:set>
                                      <p:cBhvr override="childStyle">
                                        <p:cTn dur="1" fill="hold" display="0" masterRel="nextClick" afterEffect="1"/>
                                        <p:tgtEl>
                                          <p:spTgt spid="240"/>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iterate type="lt">
                                    <p:tmPct val="5000"/>
                                  </p:iterate>
                                  <p:childTnLst>
                                    <p:set>
                                      <p:cBhvr>
                                        <p:cTn id="45" dur="1" fill="hold">
                                          <p:stCondLst>
                                            <p:cond delay="0"/>
                                          </p:stCondLst>
                                        </p:cTn>
                                        <p:tgtEl>
                                          <p:spTgt spid="215"/>
                                        </p:tgtEl>
                                        <p:attrNameLst>
                                          <p:attrName>style.visibility</p:attrName>
                                        </p:attrNameLst>
                                      </p:cBhvr>
                                      <p:to>
                                        <p:strVal val="visible"/>
                                      </p:to>
                                    </p:set>
                                    <p:anim calcmode="lin" valueType="num">
                                      <p:cBhvr>
                                        <p:cTn id="46" dur="1000" fill="hold"/>
                                        <p:tgtEl>
                                          <p:spTgt spid="215"/>
                                        </p:tgtEl>
                                        <p:attrNameLst>
                                          <p:attrName>ppt_w</p:attrName>
                                        </p:attrNameLst>
                                      </p:cBhvr>
                                      <p:tavLst>
                                        <p:tav tm="0">
                                          <p:val>
                                            <p:fltVal val="0"/>
                                          </p:val>
                                        </p:tav>
                                        <p:tav tm="100000">
                                          <p:val>
                                            <p:strVal val="#ppt_w"/>
                                          </p:val>
                                        </p:tav>
                                      </p:tavLst>
                                    </p:anim>
                                    <p:anim calcmode="lin" valueType="num">
                                      <p:cBhvr>
                                        <p:cTn id="47" dur="1000" fill="hold"/>
                                        <p:tgtEl>
                                          <p:spTgt spid="215"/>
                                        </p:tgtEl>
                                        <p:attrNameLst>
                                          <p:attrName>ppt_h</p:attrName>
                                        </p:attrNameLst>
                                      </p:cBhvr>
                                      <p:tavLst>
                                        <p:tav tm="0">
                                          <p:val>
                                            <p:fltVal val="0"/>
                                          </p:val>
                                        </p:tav>
                                        <p:tav tm="100000">
                                          <p:val>
                                            <p:strVal val="#ppt_h"/>
                                          </p:val>
                                        </p:tav>
                                      </p:tavLst>
                                    </p:anim>
                                    <p:anim calcmode="lin" valueType="num">
                                      <p:cBhvr>
                                        <p:cTn id="48" dur="1000" fill="hold"/>
                                        <p:tgtEl>
                                          <p:spTgt spid="215"/>
                                        </p:tgtEl>
                                        <p:attrNameLst>
                                          <p:attrName>style.rotation</p:attrName>
                                        </p:attrNameLst>
                                      </p:cBhvr>
                                      <p:tavLst>
                                        <p:tav tm="0">
                                          <p:val>
                                            <p:fltVal val="90"/>
                                          </p:val>
                                        </p:tav>
                                        <p:tav tm="100000">
                                          <p:val>
                                            <p:fltVal val="0"/>
                                          </p:val>
                                        </p:tav>
                                      </p:tavLst>
                                    </p:anim>
                                    <p:animEffect transition="in" filter="fade">
                                      <p:cBhvr>
                                        <p:cTn id="49" dur="1000"/>
                                        <p:tgtEl>
                                          <p:spTgt spid="215"/>
                                        </p:tgtEl>
                                      </p:cBhvr>
                                    </p:animEffect>
                                  </p:childTnLst>
                                </p:cTn>
                              </p:par>
                            </p:childTnLst>
                          </p:cTn>
                        </p:par>
                        <p:par>
                          <p:cTn id="50" fill="hold">
                            <p:stCondLst>
                              <p:cond delay="1000"/>
                            </p:stCondLst>
                            <p:childTnLst>
                              <p:par>
                                <p:cTn id="51" presetID="22" presetClass="exit" presetSubtype="4" fill="hold" grpId="0" nodeType="afterEffect">
                                  <p:stCondLst>
                                    <p:cond delay="0"/>
                                  </p:stCondLst>
                                  <p:childTnLst>
                                    <p:animEffect transition="out" filter="wipe(down)">
                                      <p:cBhvr>
                                        <p:cTn id="52" dur="500"/>
                                        <p:tgtEl>
                                          <p:spTgt spid="198"/>
                                        </p:tgtEl>
                                      </p:cBhvr>
                                    </p:animEffect>
                                    <p:set>
                                      <p:cBhvr>
                                        <p:cTn id="53" dur="1" fill="hold">
                                          <p:stCondLst>
                                            <p:cond delay="499"/>
                                          </p:stCondLst>
                                        </p:cTn>
                                        <p:tgtEl>
                                          <p:spTgt spid="198"/>
                                        </p:tgtEl>
                                        <p:attrNameLst>
                                          <p:attrName>style.visibility</p:attrName>
                                        </p:attrNameLst>
                                      </p:cBhvr>
                                      <p:to>
                                        <p:strVal val="hidden"/>
                                      </p:to>
                                    </p:set>
                                  </p:childTnLst>
                                </p:cTn>
                              </p:par>
                            </p:childTnLst>
                          </p:cTn>
                        </p:par>
                        <p:par>
                          <p:cTn id="54" fill="hold">
                            <p:stCondLst>
                              <p:cond delay="1500"/>
                            </p:stCondLst>
                            <p:childTnLst>
                              <p:par>
                                <p:cTn id="55" presetID="16" presetClass="entr" presetSubtype="21" fill="hold" nodeType="after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barn(inVertical)">
                                      <p:cBhvr>
                                        <p:cTn id="57" dur="500"/>
                                        <p:tgtEl>
                                          <p:spTgt spid="236"/>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par>
                          <p:cTn id="62" fill="hold">
                            <p:stCondLst>
                              <p:cond delay="2500"/>
                            </p:stCondLst>
                            <p:childTnLst>
                              <p:par>
                                <p:cTn id="63" presetID="42" presetClass="entr" presetSubtype="0" fill="hold" nodeType="afterEffect">
                                  <p:stCondLst>
                                    <p:cond delay="0"/>
                                  </p:stCondLst>
                                  <p:childTnLst>
                                    <p:set>
                                      <p:cBhvr>
                                        <p:cTn id="64" dur="1" fill="hold">
                                          <p:stCondLst>
                                            <p:cond delay="0"/>
                                          </p:stCondLst>
                                        </p:cTn>
                                        <p:tgtEl>
                                          <p:spTgt spid="227"/>
                                        </p:tgtEl>
                                        <p:attrNameLst>
                                          <p:attrName>style.visibility</p:attrName>
                                        </p:attrNameLst>
                                      </p:cBhvr>
                                      <p:to>
                                        <p:strVal val="visible"/>
                                      </p:to>
                                    </p:set>
                                    <p:animEffect transition="in" filter="fade">
                                      <p:cBhvr>
                                        <p:cTn id="65" dur="1000"/>
                                        <p:tgtEl>
                                          <p:spTgt spid="227"/>
                                        </p:tgtEl>
                                      </p:cBhvr>
                                    </p:animEffect>
                                    <p:anim calcmode="lin" valueType="num">
                                      <p:cBhvr>
                                        <p:cTn id="66" dur="1000" fill="hold"/>
                                        <p:tgtEl>
                                          <p:spTgt spid="227"/>
                                        </p:tgtEl>
                                        <p:attrNameLst>
                                          <p:attrName>ppt_x</p:attrName>
                                        </p:attrNameLst>
                                      </p:cBhvr>
                                      <p:tavLst>
                                        <p:tav tm="0">
                                          <p:val>
                                            <p:strVal val="#ppt_x"/>
                                          </p:val>
                                        </p:tav>
                                        <p:tav tm="100000">
                                          <p:val>
                                            <p:strVal val="#ppt_x"/>
                                          </p:val>
                                        </p:tav>
                                      </p:tavLst>
                                    </p:anim>
                                    <p:anim calcmode="lin" valueType="num">
                                      <p:cBhvr>
                                        <p:cTn id="67" dur="1000" fill="hold"/>
                                        <p:tgtEl>
                                          <p:spTgt spid="227"/>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1" presetClass="entr" presetSubtype="0" fill="hold" nodeType="afterEffect">
                                  <p:stCondLst>
                                    <p:cond delay="0"/>
                                  </p:stCondLst>
                                  <p:childTnLst>
                                    <p:set>
                                      <p:cBhvr>
                                        <p:cTn id="70" dur="1" fill="hold">
                                          <p:stCondLst>
                                            <p:cond delay="0"/>
                                          </p:stCondLst>
                                        </p:cTn>
                                        <p:tgtEl>
                                          <p:spTgt spid="239"/>
                                        </p:tgtEl>
                                        <p:attrNameLst>
                                          <p:attrName>style.visibility</p:attrName>
                                        </p:attrNameLst>
                                      </p:cBhvr>
                                      <p:to>
                                        <p:strVal val="visible"/>
                                      </p:to>
                                    </p:set>
                                  </p:childTnLst>
                                  <p:subTnLst>
                                    <p:set>
                                      <p:cBhvr override="childStyle">
                                        <p:cTn dur="1" fill="hold" display="0" masterRel="nextClick" afterEffect="1"/>
                                        <p:tgtEl>
                                          <p:spTgt spid="239"/>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iterate type="lt">
                                    <p:tmPct val="5000"/>
                                  </p:iterate>
                                  <p:childTnLst>
                                    <p:set>
                                      <p:cBhvr>
                                        <p:cTn id="74" dur="1" fill="hold">
                                          <p:stCondLst>
                                            <p:cond delay="0"/>
                                          </p:stCondLst>
                                        </p:cTn>
                                        <p:tgtEl>
                                          <p:spTgt spid="216"/>
                                        </p:tgtEl>
                                        <p:attrNameLst>
                                          <p:attrName>style.visibility</p:attrName>
                                        </p:attrNameLst>
                                      </p:cBhvr>
                                      <p:to>
                                        <p:strVal val="visible"/>
                                      </p:to>
                                    </p:set>
                                    <p:anim calcmode="lin" valueType="num">
                                      <p:cBhvr>
                                        <p:cTn id="75" dur="1000" fill="hold"/>
                                        <p:tgtEl>
                                          <p:spTgt spid="216"/>
                                        </p:tgtEl>
                                        <p:attrNameLst>
                                          <p:attrName>ppt_w</p:attrName>
                                        </p:attrNameLst>
                                      </p:cBhvr>
                                      <p:tavLst>
                                        <p:tav tm="0">
                                          <p:val>
                                            <p:fltVal val="0"/>
                                          </p:val>
                                        </p:tav>
                                        <p:tav tm="100000">
                                          <p:val>
                                            <p:strVal val="#ppt_w"/>
                                          </p:val>
                                        </p:tav>
                                      </p:tavLst>
                                    </p:anim>
                                    <p:anim calcmode="lin" valueType="num">
                                      <p:cBhvr>
                                        <p:cTn id="76" dur="1000" fill="hold"/>
                                        <p:tgtEl>
                                          <p:spTgt spid="216"/>
                                        </p:tgtEl>
                                        <p:attrNameLst>
                                          <p:attrName>ppt_h</p:attrName>
                                        </p:attrNameLst>
                                      </p:cBhvr>
                                      <p:tavLst>
                                        <p:tav tm="0">
                                          <p:val>
                                            <p:fltVal val="0"/>
                                          </p:val>
                                        </p:tav>
                                        <p:tav tm="100000">
                                          <p:val>
                                            <p:strVal val="#ppt_h"/>
                                          </p:val>
                                        </p:tav>
                                      </p:tavLst>
                                    </p:anim>
                                    <p:anim calcmode="lin" valueType="num">
                                      <p:cBhvr>
                                        <p:cTn id="77" dur="1000" fill="hold"/>
                                        <p:tgtEl>
                                          <p:spTgt spid="216"/>
                                        </p:tgtEl>
                                        <p:attrNameLst>
                                          <p:attrName>style.rotation</p:attrName>
                                        </p:attrNameLst>
                                      </p:cBhvr>
                                      <p:tavLst>
                                        <p:tav tm="0">
                                          <p:val>
                                            <p:fltVal val="90"/>
                                          </p:val>
                                        </p:tav>
                                        <p:tav tm="100000">
                                          <p:val>
                                            <p:fltVal val="0"/>
                                          </p:val>
                                        </p:tav>
                                      </p:tavLst>
                                    </p:anim>
                                    <p:animEffect transition="in" filter="fade">
                                      <p:cBhvr>
                                        <p:cTn id="78" dur="1000"/>
                                        <p:tgtEl>
                                          <p:spTgt spid="216"/>
                                        </p:tgtEl>
                                      </p:cBhvr>
                                    </p:animEffect>
                                  </p:childTnLst>
                                </p:cTn>
                              </p:par>
                            </p:childTnLst>
                          </p:cTn>
                        </p:par>
                        <p:par>
                          <p:cTn id="79" fill="hold">
                            <p:stCondLst>
                              <p:cond delay="1000"/>
                            </p:stCondLst>
                            <p:childTnLst>
                              <p:par>
                                <p:cTn id="80" presetID="16" presetClass="entr" presetSubtype="21" fill="hold" nodeType="afterEffect">
                                  <p:stCondLst>
                                    <p:cond delay="0"/>
                                  </p:stCondLst>
                                  <p:childTnLst>
                                    <p:set>
                                      <p:cBhvr>
                                        <p:cTn id="81" dur="1" fill="hold">
                                          <p:stCondLst>
                                            <p:cond delay="0"/>
                                          </p:stCondLst>
                                        </p:cTn>
                                        <p:tgtEl>
                                          <p:spTgt spid="237"/>
                                        </p:tgtEl>
                                        <p:attrNameLst>
                                          <p:attrName>style.visibility</p:attrName>
                                        </p:attrNameLst>
                                      </p:cBhvr>
                                      <p:to>
                                        <p:strVal val="visible"/>
                                      </p:to>
                                    </p:set>
                                    <p:animEffect transition="in" filter="barn(inVertical)">
                                      <p:cBhvr>
                                        <p:cTn id="82" dur="500"/>
                                        <p:tgtEl>
                                          <p:spTgt spid="237"/>
                                        </p:tgtEl>
                                      </p:cBhvr>
                                    </p:animEffect>
                                  </p:childTnLst>
                                </p:cTn>
                              </p:par>
                            </p:childTnLst>
                          </p:cTn>
                        </p:par>
                        <p:par>
                          <p:cTn id="83" fill="hold">
                            <p:stCondLst>
                              <p:cond delay="1500"/>
                            </p:stCondLst>
                            <p:childTnLst>
                              <p:par>
                                <p:cTn id="84" presetID="42" presetClass="entr" presetSubtype="0" fill="hold" nodeType="afterEffect">
                                  <p:stCondLst>
                                    <p:cond delay="0"/>
                                  </p:stCondLst>
                                  <p:childTnLst>
                                    <p:set>
                                      <p:cBhvr>
                                        <p:cTn id="85" dur="1" fill="hold">
                                          <p:stCondLst>
                                            <p:cond delay="0"/>
                                          </p:stCondLst>
                                        </p:cTn>
                                        <p:tgtEl>
                                          <p:spTgt spid="230"/>
                                        </p:tgtEl>
                                        <p:attrNameLst>
                                          <p:attrName>style.visibility</p:attrName>
                                        </p:attrNameLst>
                                      </p:cBhvr>
                                      <p:to>
                                        <p:strVal val="visible"/>
                                      </p:to>
                                    </p:set>
                                    <p:animEffect transition="in" filter="fade">
                                      <p:cBhvr>
                                        <p:cTn id="86" dur="1000"/>
                                        <p:tgtEl>
                                          <p:spTgt spid="230"/>
                                        </p:tgtEl>
                                      </p:cBhvr>
                                    </p:animEffect>
                                    <p:anim calcmode="lin" valueType="num">
                                      <p:cBhvr>
                                        <p:cTn id="87" dur="1000" fill="hold"/>
                                        <p:tgtEl>
                                          <p:spTgt spid="230"/>
                                        </p:tgtEl>
                                        <p:attrNameLst>
                                          <p:attrName>ppt_x</p:attrName>
                                        </p:attrNameLst>
                                      </p:cBhvr>
                                      <p:tavLst>
                                        <p:tav tm="0">
                                          <p:val>
                                            <p:strVal val="#ppt_x"/>
                                          </p:val>
                                        </p:tav>
                                        <p:tav tm="100000">
                                          <p:val>
                                            <p:strVal val="#ppt_x"/>
                                          </p:val>
                                        </p:tav>
                                      </p:tavLst>
                                    </p:anim>
                                    <p:anim calcmode="lin" valueType="num">
                                      <p:cBhvr>
                                        <p:cTn id="88" dur="1000" fill="hold"/>
                                        <p:tgtEl>
                                          <p:spTgt spid="230"/>
                                        </p:tgtEl>
                                        <p:attrNameLst>
                                          <p:attrName>ppt_y</p:attrName>
                                        </p:attrNameLst>
                                      </p:cBhvr>
                                      <p:tavLst>
                                        <p:tav tm="0">
                                          <p:val>
                                            <p:strVal val="#ppt_y+.1"/>
                                          </p:val>
                                        </p:tav>
                                        <p:tav tm="100000">
                                          <p:val>
                                            <p:strVal val="#ppt_y"/>
                                          </p:val>
                                        </p:tav>
                                      </p:tavLst>
                                    </p:anim>
                                  </p:childTnLst>
                                </p:cTn>
                              </p:par>
                            </p:childTnLst>
                          </p:cTn>
                        </p:par>
                        <p:par>
                          <p:cTn id="89" fill="hold">
                            <p:stCondLst>
                              <p:cond delay="2500"/>
                            </p:stCondLst>
                            <p:childTnLst>
                              <p:par>
                                <p:cTn id="90" presetID="1" presetClass="entr" presetSubtype="0" fill="hold" nodeType="afterEffect">
                                  <p:stCondLst>
                                    <p:cond delay="0"/>
                                  </p:stCondLst>
                                  <p:childTnLst>
                                    <p:set>
                                      <p:cBhvr>
                                        <p:cTn id="91" dur="1" fill="hold">
                                          <p:stCondLst>
                                            <p:cond delay="0"/>
                                          </p:stCondLst>
                                        </p:cTn>
                                        <p:tgtEl>
                                          <p:spTgt spid="238"/>
                                        </p:tgtEl>
                                        <p:attrNameLst>
                                          <p:attrName>style.visibility</p:attrName>
                                        </p:attrNameLst>
                                      </p:cBhvr>
                                      <p:to>
                                        <p:strVal val="visible"/>
                                      </p:to>
                                    </p:set>
                                  </p:childTnLst>
                                </p:cTn>
                              </p:par>
                            </p:childTnLst>
                          </p:cTn>
                        </p:par>
                        <p:par>
                          <p:cTn id="92" fill="hold">
                            <p:stCondLst>
                              <p:cond delay="2500"/>
                            </p:stCondLst>
                            <p:childTnLst>
                              <p:par>
                                <p:cTn id="93" presetID="22" presetClass="entr" presetSubtype="4" fill="hold" grpId="0" nodeType="afterEffect">
                                  <p:stCondLst>
                                    <p:cond delay="0"/>
                                  </p:stCondLst>
                                  <p:childTnLst>
                                    <p:set>
                                      <p:cBhvr>
                                        <p:cTn id="94" dur="1" fill="hold">
                                          <p:stCondLst>
                                            <p:cond delay="0"/>
                                          </p:stCondLst>
                                        </p:cTn>
                                        <p:tgtEl>
                                          <p:spTgt spid="217"/>
                                        </p:tgtEl>
                                        <p:attrNameLst>
                                          <p:attrName>style.visibility</p:attrName>
                                        </p:attrNameLst>
                                      </p:cBhvr>
                                      <p:to>
                                        <p:strVal val="visible"/>
                                      </p:to>
                                    </p:set>
                                    <p:animEffect transition="in" filter="wipe(down)">
                                      <p:cBhvr>
                                        <p:cTn id="95"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8" grpId="0" animBg="1"/>
      <p:bldP spid="203" grpId="0" animBg="1"/>
      <p:bldP spid="217"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p>
            <a:r>
              <a:rPr lang="en-US" dirty="0"/>
              <a:t>Last Man Standing: </a:t>
            </a:r>
            <a:r>
              <a:rPr lang="en-US" dirty="0" smtClean="0"/>
              <a:t>No Witness</a:t>
            </a:r>
            <a:endParaRPr lang="en-US" dirty="0"/>
          </a:p>
        </p:txBody>
      </p:sp>
      <p:pic>
        <p:nvPicPr>
          <p:cNvPr id="64"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28169" y="3510765"/>
            <a:ext cx="928300" cy="1593058"/>
          </a:xfrm>
          <a:prstGeom prst="rect">
            <a:avLst/>
          </a:prstGeom>
          <a:noFill/>
          <a:ln w="9525">
            <a:noFill/>
            <a:miter lim="800000"/>
            <a:headEnd/>
            <a:tailEnd/>
          </a:ln>
          <a:effectLst/>
        </p:spPr>
      </p:pic>
      <p:sp>
        <p:nvSpPr>
          <p:cNvPr id="65" name="Line Callout 1 (Border and Accent Bar) 64"/>
          <p:cNvSpPr/>
          <p:nvPr/>
        </p:nvSpPr>
        <p:spPr bwMode="auto">
          <a:xfrm>
            <a:off x="7189771" y="2663424"/>
            <a:ext cx="753921" cy="307254"/>
          </a:xfrm>
          <a:prstGeom prst="accentBorderCallout1">
            <a:avLst>
              <a:gd name="adj1" fmla="val 52475"/>
              <a:gd name="adj2" fmla="val 110261"/>
              <a:gd name="adj3" fmla="val 263876"/>
              <a:gd name="adj4" fmla="val 179814"/>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66" name="Line Callout 1 (Border and Accent Bar) 65"/>
          <p:cNvSpPr/>
          <p:nvPr/>
        </p:nvSpPr>
        <p:spPr bwMode="auto">
          <a:xfrm>
            <a:off x="4300377" y="2652708"/>
            <a:ext cx="753921" cy="307254"/>
          </a:xfrm>
          <a:prstGeom prst="accentBorderCallout1">
            <a:avLst>
              <a:gd name="adj1" fmla="val 52475"/>
              <a:gd name="adj2" fmla="val 110261"/>
              <a:gd name="adj3" fmla="val 259758"/>
              <a:gd name="adj4" fmla="val 181133"/>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67"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926686" y="3510765"/>
            <a:ext cx="928300" cy="1593058"/>
          </a:xfrm>
          <a:prstGeom prst="rect">
            <a:avLst/>
          </a:prstGeom>
          <a:noFill/>
          <a:ln w="9525">
            <a:noFill/>
            <a:miter lim="800000"/>
            <a:headEnd/>
            <a:tailEnd/>
          </a:ln>
          <a:effectLst/>
        </p:spPr>
      </p:pic>
      <p:pic>
        <p:nvPicPr>
          <p:cNvPr id="68"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326153" y="3510765"/>
            <a:ext cx="928300" cy="1593058"/>
          </a:xfrm>
          <a:prstGeom prst="rect">
            <a:avLst/>
          </a:prstGeom>
          <a:noFill/>
          <a:ln w="9525">
            <a:noFill/>
            <a:miter lim="800000"/>
            <a:headEnd/>
            <a:tailEnd/>
          </a:ln>
          <a:effectLst/>
        </p:spPr>
      </p:pic>
      <p:pic>
        <p:nvPicPr>
          <p:cNvPr id="69"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725621" y="3510765"/>
            <a:ext cx="928300" cy="1593058"/>
          </a:xfrm>
          <a:prstGeom prst="rect">
            <a:avLst/>
          </a:prstGeom>
          <a:noFill/>
          <a:ln w="9525">
            <a:noFill/>
            <a:miter lim="800000"/>
            <a:headEnd/>
            <a:tailEnd/>
          </a:ln>
          <a:effectLst/>
        </p:spPr>
      </p:pic>
      <p:sp>
        <p:nvSpPr>
          <p:cNvPr id="70" name="Line Callout 1 (Border and Accent Bar) 69"/>
          <p:cNvSpPr/>
          <p:nvPr/>
        </p:nvSpPr>
        <p:spPr bwMode="auto">
          <a:xfrm>
            <a:off x="2862035" y="2652708"/>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71" name="Line Callout 1 (Border and Accent Bar) 70"/>
          <p:cNvSpPr/>
          <p:nvPr/>
        </p:nvSpPr>
        <p:spPr bwMode="auto">
          <a:xfrm>
            <a:off x="5687834" y="2663424"/>
            <a:ext cx="753921" cy="307254"/>
          </a:xfrm>
          <a:prstGeom prst="accentBorderCallout1">
            <a:avLst>
              <a:gd name="adj1" fmla="val 52475"/>
              <a:gd name="adj2" fmla="val 110261"/>
              <a:gd name="adj3" fmla="val 267406"/>
              <a:gd name="adj4" fmla="val 18557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7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541386" y="3513936"/>
            <a:ext cx="928300" cy="1593058"/>
          </a:xfrm>
          <a:prstGeom prst="rect">
            <a:avLst/>
          </a:prstGeom>
          <a:noFill/>
          <a:ln w="9525">
            <a:noFill/>
            <a:miter lim="800000"/>
            <a:headEnd/>
            <a:tailEnd/>
          </a:ln>
          <a:effectLst/>
        </p:spPr>
      </p:pic>
      <p:sp>
        <p:nvSpPr>
          <p:cNvPr id="74" name="Line Callout 1 (Border and Accent Bar) 73"/>
          <p:cNvSpPr/>
          <p:nvPr/>
        </p:nvSpPr>
        <p:spPr bwMode="auto">
          <a:xfrm>
            <a:off x="1476736" y="2655879"/>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81" name="Picture 80"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6180" y="3838443"/>
            <a:ext cx="770911" cy="772312"/>
          </a:xfrm>
          <a:prstGeom prst="rect">
            <a:avLst/>
          </a:prstGeom>
          <a:noFill/>
          <a:effectLst/>
        </p:spPr>
      </p:pic>
      <p:pic>
        <p:nvPicPr>
          <p:cNvPr id="82" name="Picture 81"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8019" y="3870135"/>
            <a:ext cx="770911" cy="772312"/>
          </a:xfrm>
          <a:prstGeom prst="rect">
            <a:avLst/>
          </a:prstGeom>
          <a:noFill/>
          <a:effectLst/>
        </p:spPr>
      </p:pic>
      <p:pic>
        <p:nvPicPr>
          <p:cNvPr id="83" name="Picture 82"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1396" y="3924308"/>
            <a:ext cx="770911" cy="772312"/>
          </a:xfrm>
          <a:prstGeom prst="rect">
            <a:avLst/>
          </a:prstGeom>
          <a:noFill/>
          <a:effectLst/>
        </p:spPr>
      </p:pic>
      <p:sp>
        <p:nvSpPr>
          <p:cNvPr id="84" name="AutoShape 78"/>
          <p:cNvSpPr>
            <a:spLocks noChangeArrowheads="1"/>
          </p:cNvSpPr>
          <p:nvPr/>
        </p:nvSpPr>
        <p:spPr bwMode="auto">
          <a:xfrm>
            <a:off x="854750" y="3698592"/>
            <a:ext cx="1477216" cy="1115400"/>
          </a:xfrm>
          <a:prstGeom prst="wedgeEllipseCallout">
            <a:avLst>
              <a:gd name="adj1" fmla="val 63425"/>
              <a:gd name="adj2" fmla="val -41367"/>
            </a:avLst>
          </a:prstGeom>
          <a:solidFill>
            <a:schemeClr val="tx2">
              <a:lumMod val="40000"/>
              <a:lumOff val="60000"/>
            </a:schemeClr>
          </a:solidFill>
          <a:ln>
            <a:noFill/>
            <a:headEnd/>
            <a:tailEnd/>
          </a:ln>
          <a:effectLst/>
        </p:spPr>
        <p:txBody>
          <a:bodyPr lIns="93274" tIns="0" rIns="93274" bIns="0"/>
          <a:lstStyle/>
          <a:p>
            <a:pPr algn="ctr" defTabSz="932779">
              <a:spcBef>
                <a:spcPct val="0"/>
              </a:spcBef>
              <a:defRPr/>
            </a:pPr>
            <a:r>
              <a:rPr lang="en-US" sz="1400" b="1" kern="0" dirty="0">
                <a:solidFill>
                  <a:srgbClr val="3F3F3F"/>
                </a:solidFill>
                <a:latin typeface="Segoe UI"/>
              </a:rPr>
              <a:t>Last Man Standing!</a:t>
            </a:r>
          </a:p>
          <a:p>
            <a:pPr algn="ctr" defTabSz="932779">
              <a:spcBef>
                <a:spcPct val="0"/>
              </a:spcBef>
              <a:defRPr/>
            </a:pPr>
            <a:r>
              <a:rPr lang="en-US" sz="1400" b="1" kern="0" dirty="0">
                <a:solidFill>
                  <a:srgbClr val="3F3F3F"/>
                </a:solidFill>
                <a:latin typeface="Segoe UI"/>
              </a:rPr>
              <a:t>Cluster</a:t>
            </a:r>
          </a:p>
          <a:p>
            <a:pPr algn="ctr" defTabSz="932779">
              <a:spcBef>
                <a:spcPct val="0"/>
              </a:spcBef>
              <a:defRPr/>
            </a:pPr>
            <a:r>
              <a:rPr lang="en-US" sz="1400" b="1" kern="0" dirty="0">
                <a:solidFill>
                  <a:srgbClr val="3F3F3F"/>
                </a:solidFill>
                <a:latin typeface="Segoe UI"/>
              </a:rPr>
              <a:t>Survives!</a:t>
            </a:r>
          </a:p>
        </p:txBody>
      </p:sp>
      <p:grpSp>
        <p:nvGrpSpPr>
          <p:cNvPr id="85" name="Group 84"/>
          <p:cNvGrpSpPr/>
          <p:nvPr/>
        </p:nvGrpSpPr>
        <p:grpSpPr>
          <a:xfrm>
            <a:off x="8258771" y="5600369"/>
            <a:ext cx="1356232" cy="581023"/>
            <a:chOff x="743" y="0"/>
            <a:chExt cx="1521325" cy="569682"/>
          </a:xfrm>
        </p:grpSpPr>
        <p:sp>
          <p:nvSpPr>
            <p:cNvPr id="86" name="Rounded Rectangle 85"/>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87"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5</a:t>
              </a:r>
              <a:br>
                <a:rPr lang="en-US" sz="1400" b="1" dirty="0">
                  <a:solidFill>
                    <a:srgbClr val="FFFFFF"/>
                  </a:solidFill>
                  <a:latin typeface="Segoe UI"/>
                </a:rPr>
              </a:br>
              <a:r>
                <a:rPr lang="en-US" sz="1400" b="1" dirty="0">
                  <a:solidFill>
                    <a:srgbClr val="FFFFFF"/>
                  </a:solidFill>
                  <a:latin typeface="Segoe UI"/>
                </a:rPr>
                <a:t>Majority = 3</a:t>
              </a:r>
            </a:p>
          </p:txBody>
        </p:sp>
      </p:grpSp>
      <p:grpSp>
        <p:nvGrpSpPr>
          <p:cNvPr id="88" name="Group 87"/>
          <p:cNvGrpSpPr/>
          <p:nvPr/>
        </p:nvGrpSpPr>
        <p:grpSpPr>
          <a:xfrm>
            <a:off x="6703807" y="5600369"/>
            <a:ext cx="1356232" cy="581023"/>
            <a:chOff x="743" y="0"/>
            <a:chExt cx="1521325" cy="569682"/>
          </a:xfrm>
        </p:grpSpPr>
        <p:sp>
          <p:nvSpPr>
            <p:cNvPr id="89" name="Rounded Rectangle 88"/>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90"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a:t>
              </a:r>
              <a:r>
                <a:rPr lang="en-US" sz="1400" b="1" dirty="0" smtClean="0">
                  <a:solidFill>
                    <a:srgbClr val="FFFFFF"/>
                  </a:solidFill>
                  <a:latin typeface="Segoe UI"/>
                </a:rPr>
                <a:t>3</a:t>
              </a:r>
              <a:r>
                <a:rPr lang="en-US" sz="1400" b="1" dirty="0">
                  <a:solidFill>
                    <a:srgbClr val="FFFFFF"/>
                  </a:solidFill>
                  <a:latin typeface="Segoe UI"/>
                </a:rPr>
                <a:t/>
              </a:r>
              <a:br>
                <a:rPr lang="en-US" sz="1400" b="1" dirty="0">
                  <a:solidFill>
                    <a:srgbClr val="FFFFFF"/>
                  </a:solidFill>
                  <a:latin typeface="Segoe UI"/>
                </a:rPr>
              </a:br>
              <a:r>
                <a:rPr lang="en-US" sz="1400" b="1" dirty="0">
                  <a:solidFill>
                    <a:srgbClr val="FFFFFF"/>
                  </a:solidFill>
                  <a:latin typeface="Segoe UI"/>
                </a:rPr>
                <a:t>Majority = </a:t>
              </a:r>
              <a:r>
                <a:rPr lang="en-US" sz="1400" b="1" dirty="0" smtClean="0">
                  <a:solidFill>
                    <a:srgbClr val="FFFFFF"/>
                  </a:solidFill>
                  <a:latin typeface="Segoe UI"/>
                </a:rPr>
                <a:t>2</a:t>
              </a:r>
              <a:endParaRPr lang="en-US" sz="1400" b="1" dirty="0">
                <a:solidFill>
                  <a:srgbClr val="FFFFFF"/>
                </a:solidFill>
                <a:latin typeface="Segoe UI"/>
              </a:endParaRPr>
            </a:p>
          </p:txBody>
        </p:sp>
      </p:grpSp>
      <p:grpSp>
        <p:nvGrpSpPr>
          <p:cNvPr id="91" name="Group 90"/>
          <p:cNvGrpSpPr/>
          <p:nvPr/>
        </p:nvGrpSpPr>
        <p:grpSpPr>
          <a:xfrm>
            <a:off x="5192078" y="5583351"/>
            <a:ext cx="1356232" cy="581023"/>
            <a:chOff x="743" y="0"/>
            <a:chExt cx="1521325" cy="569682"/>
          </a:xfrm>
        </p:grpSpPr>
        <p:sp>
          <p:nvSpPr>
            <p:cNvPr id="92" name="Rounded Rectangle 91"/>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93"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3</a:t>
              </a:r>
              <a:br>
                <a:rPr lang="en-US" sz="1400" b="1" dirty="0">
                  <a:solidFill>
                    <a:srgbClr val="FFFFFF"/>
                  </a:solidFill>
                  <a:latin typeface="Segoe UI"/>
                </a:rPr>
              </a:br>
              <a:r>
                <a:rPr lang="en-US" sz="1400" b="1" dirty="0">
                  <a:solidFill>
                    <a:srgbClr val="FFFFFF"/>
                  </a:solidFill>
                  <a:latin typeface="Segoe UI"/>
                </a:rPr>
                <a:t>Majority = 2</a:t>
              </a:r>
            </a:p>
          </p:txBody>
        </p:sp>
      </p:grpSp>
      <p:grpSp>
        <p:nvGrpSpPr>
          <p:cNvPr id="94" name="Group 93"/>
          <p:cNvGrpSpPr/>
          <p:nvPr/>
        </p:nvGrpSpPr>
        <p:grpSpPr>
          <a:xfrm>
            <a:off x="3671626" y="5583351"/>
            <a:ext cx="1356232" cy="581023"/>
            <a:chOff x="743" y="0"/>
            <a:chExt cx="1521325" cy="569682"/>
          </a:xfrm>
        </p:grpSpPr>
        <p:sp>
          <p:nvSpPr>
            <p:cNvPr id="95" name="Rounded Rectangle 94"/>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96"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2</a:t>
              </a:r>
              <a:br>
                <a:rPr lang="en-US" sz="1400" b="1" dirty="0">
                  <a:solidFill>
                    <a:srgbClr val="FFFFFF"/>
                  </a:solidFill>
                  <a:latin typeface="Segoe UI"/>
                </a:rPr>
              </a:br>
              <a:r>
                <a:rPr lang="en-US" sz="1400" b="1" dirty="0">
                  <a:solidFill>
                    <a:srgbClr val="FFFFFF"/>
                  </a:solidFill>
                  <a:latin typeface="Segoe UI"/>
                </a:rPr>
                <a:t>Majority = </a:t>
              </a:r>
              <a:r>
                <a:rPr lang="en-US" sz="1400" b="1" kern="0" dirty="0">
                  <a:solidFill>
                    <a:srgbClr val="FFFFFF"/>
                  </a:solidFill>
                  <a:latin typeface="Segoe UI"/>
                </a:rPr>
                <a:t>2</a:t>
              </a:r>
              <a:endParaRPr lang="en-US" sz="1400" b="1" dirty="0">
                <a:solidFill>
                  <a:srgbClr val="FFFFFF"/>
                </a:solidFill>
                <a:latin typeface="Segoe UI"/>
              </a:endParaRPr>
            </a:p>
          </p:txBody>
        </p:sp>
      </p:grpSp>
      <p:grpSp>
        <p:nvGrpSpPr>
          <p:cNvPr id="97" name="Group 96"/>
          <p:cNvGrpSpPr/>
          <p:nvPr/>
        </p:nvGrpSpPr>
        <p:grpSpPr>
          <a:xfrm>
            <a:off x="2159898" y="5566334"/>
            <a:ext cx="1356232" cy="581023"/>
            <a:chOff x="743" y="0"/>
            <a:chExt cx="1521325" cy="569682"/>
          </a:xfrm>
        </p:grpSpPr>
        <p:sp>
          <p:nvSpPr>
            <p:cNvPr id="98" name="Rounded Rectangle 97"/>
            <p:cNvSpPr/>
            <p:nvPr/>
          </p:nvSpPr>
          <p:spPr>
            <a:xfrm>
              <a:off x="743" y="0"/>
              <a:ext cx="1521325" cy="569682"/>
            </a:xfrm>
            <a:prstGeom prst="roundRect">
              <a:avLst>
                <a:gd name="adj" fmla="val 10000"/>
              </a:avLst>
            </a:prstGeom>
            <a:solidFill>
              <a:srgbClr val="00AEEF">
                <a:hueOff val="0"/>
                <a:satOff val="0"/>
                <a:lumOff val="0"/>
                <a:alphaOff val="0"/>
              </a:srgbClr>
            </a:solidFill>
            <a:ln w="25400" cap="flat" cmpd="sng" algn="ctr">
              <a:noFill/>
              <a:prstDash val="solid"/>
            </a:ln>
            <a:effectLst/>
          </p:spPr>
        </p:sp>
        <p:sp>
          <p:nvSpPr>
            <p:cNvPr id="99" name="Rounded Rectangle 4"/>
            <p:cNvSpPr/>
            <p:nvPr/>
          </p:nvSpPr>
          <p:spPr>
            <a:xfrm>
              <a:off x="17428" y="16685"/>
              <a:ext cx="1487955" cy="536312"/>
            </a:xfrm>
            <a:prstGeom prst="rect">
              <a:avLst/>
            </a:prstGeom>
            <a:noFill/>
            <a:ln>
              <a:noFill/>
            </a:ln>
            <a:effectLst/>
          </p:spPr>
          <p:txBody>
            <a:bodyPr spcFirstLastPara="0" vert="horz" wrap="square" lIns="53340" tIns="53340" rIns="53340" bIns="53340" numCol="1" spcCol="1270" anchor="ctr" anchorCtr="0">
              <a:noAutofit/>
            </a:bodyPr>
            <a:lstStyle/>
            <a:p>
              <a:pPr algn="ctr" defTabSz="634808">
                <a:lnSpc>
                  <a:spcPct val="90000"/>
                </a:lnSpc>
                <a:spcBef>
                  <a:spcPct val="0"/>
                </a:spcBef>
                <a:spcAft>
                  <a:spcPct val="35000"/>
                </a:spcAft>
                <a:defRPr/>
              </a:pPr>
              <a:r>
                <a:rPr lang="en-US" sz="1400" b="1" dirty="0">
                  <a:solidFill>
                    <a:srgbClr val="FFFFFF"/>
                  </a:solidFill>
                  <a:latin typeface="Segoe UI"/>
                </a:rPr>
                <a:t>N = </a:t>
              </a:r>
              <a:r>
                <a:rPr lang="en-US" sz="1400" b="1" kern="0" dirty="0">
                  <a:solidFill>
                    <a:srgbClr val="FFFFFF"/>
                  </a:solidFill>
                  <a:latin typeface="Segoe UI"/>
                </a:rPr>
                <a:t>1</a:t>
              </a:r>
              <a:r>
                <a:rPr lang="en-US" sz="1400" b="1" dirty="0">
                  <a:solidFill>
                    <a:srgbClr val="FFFFFF"/>
                  </a:solidFill>
                  <a:latin typeface="Segoe UI"/>
                </a:rPr>
                <a:t/>
              </a:r>
              <a:br>
                <a:rPr lang="en-US" sz="1400" b="1" dirty="0">
                  <a:solidFill>
                    <a:srgbClr val="FFFFFF"/>
                  </a:solidFill>
                  <a:latin typeface="Segoe UI"/>
                </a:rPr>
              </a:br>
              <a:r>
                <a:rPr lang="en-US" sz="1400" b="1" dirty="0">
                  <a:solidFill>
                    <a:srgbClr val="FFFFFF"/>
                  </a:solidFill>
                  <a:latin typeface="Segoe UI"/>
                </a:rPr>
                <a:t>Majority = 1</a:t>
              </a:r>
            </a:p>
          </p:txBody>
        </p:sp>
      </p:grpSp>
      <p:pic>
        <p:nvPicPr>
          <p:cNvPr id="101" name="Picture 100" descr="Dele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36253" y="5367218"/>
            <a:ext cx="341070" cy="316071"/>
          </a:xfrm>
          <a:prstGeom prst="rect">
            <a:avLst/>
          </a:prstGeom>
          <a:effectLst>
            <a:outerShdw blurRad="50800" dist="38100" dir="2700000" algn="tl" rotWithShape="0">
              <a:prstClr val="black">
                <a:alpha val="40000"/>
              </a:prstClr>
            </a:outerShdw>
          </a:effectLst>
        </p:spPr>
      </p:pic>
      <p:pic>
        <p:nvPicPr>
          <p:cNvPr id="102" name="Picture 101" descr="Dele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9679" y="5364616"/>
            <a:ext cx="341070" cy="316071"/>
          </a:xfrm>
          <a:prstGeom prst="rect">
            <a:avLst/>
          </a:prstGeom>
          <a:effectLst>
            <a:outerShdw blurRad="50800" dist="38100" dir="2700000" algn="tl" rotWithShape="0">
              <a:prstClr val="black">
                <a:alpha val="40000"/>
              </a:prstClr>
            </a:outerShdw>
          </a:effectLst>
        </p:spPr>
      </p:pic>
      <p:pic>
        <p:nvPicPr>
          <p:cNvPr id="103" name="Picture 102" descr="Dele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3740" y="5367218"/>
            <a:ext cx="341070" cy="316071"/>
          </a:xfrm>
          <a:prstGeom prst="rect">
            <a:avLst/>
          </a:prstGeom>
          <a:effectLst>
            <a:outerShdw blurRad="50800" dist="38100" dir="2700000" algn="tl" rotWithShape="0">
              <a:prstClr val="black">
                <a:alpha val="40000"/>
              </a:prstClr>
            </a:outerShdw>
          </a:effectLst>
        </p:spPr>
      </p:pic>
      <p:pic>
        <p:nvPicPr>
          <p:cNvPr id="104" name="Picture 103" descr="Dele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2389" y="5367218"/>
            <a:ext cx="341070" cy="316071"/>
          </a:xfrm>
          <a:prstGeom prst="rect">
            <a:avLst/>
          </a:prstGeom>
          <a:effectLst>
            <a:outerShdw blurRad="50800" dist="38100" dir="2700000" algn="tl" rotWithShape="0">
              <a:prstClr val="black">
                <a:alpha val="40000"/>
              </a:prstClr>
            </a:outerShdw>
          </a:effectLst>
        </p:spPr>
      </p:pic>
      <p:pic>
        <p:nvPicPr>
          <p:cNvPr id="105"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6005" y="5289501"/>
            <a:ext cx="359712" cy="351297"/>
          </a:xfrm>
          <a:prstGeom prst="rect">
            <a:avLst/>
          </a:prstGeom>
          <a:noFill/>
        </p:spPr>
      </p:pic>
      <p:pic>
        <p:nvPicPr>
          <p:cNvPr id="106"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60464" y="5349605"/>
            <a:ext cx="359712" cy="351297"/>
          </a:xfrm>
          <a:prstGeom prst="rect">
            <a:avLst/>
          </a:prstGeom>
          <a:noFill/>
        </p:spPr>
      </p:pic>
      <p:pic>
        <p:nvPicPr>
          <p:cNvPr id="107"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5959" y="5366875"/>
            <a:ext cx="359712" cy="351297"/>
          </a:xfrm>
          <a:prstGeom prst="rect">
            <a:avLst/>
          </a:prstGeom>
          <a:noFill/>
        </p:spPr>
      </p:pic>
      <p:pic>
        <p:nvPicPr>
          <p:cNvPr id="108"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9774" y="5367218"/>
            <a:ext cx="359712" cy="351297"/>
          </a:xfrm>
          <a:prstGeom prst="rect">
            <a:avLst/>
          </a:prstGeom>
          <a:noFill/>
        </p:spPr>
      </p:pic>
      <p:pic>
        <p:nvPicPr>
          <p:cNvPr id="109" name="Picture 83" descr="green checkmark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36519" y="5364273"/>
            <a:ext cx="359712" cy="351297"/>
          </a:xfrm>
          <a:prstGeom prst="rect">
            <a:avLst/>
          </a:prstGeom>
          <a:noFill/>
        </p:spPr>
      </p:pic>
      <p:sp>
        <p:nvSpPr>
          <p:cNvPr id="110" name="Rectangle 109"/>
          <p:cNvSpPr/>
          <p:nvPr/>
        </p:nvSpPr>
        <p:spPr>
          <a:xfrm>
            <a:off x="3046189" y="4585750"/>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111" name="Rectangle 110"/>
          <p:cNvSpPr/>
          <p:nvPr/>
        </p:nvSpPr>
        <p:spPr>
          <a:xfrm>
            <a:off x="4386751" y="4585750"/>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112" name="Rectangle 111"/>
          <p:cNvSpPr/>
          <p:nvPr/>
        </p:nvSpPr>
        <p:spPr>
          <a:xfrm>
            <a:off x="5845124" y="4607198"/>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113" name="Rectangle 112"/>
          <p:cNvSpPr/>
          <p:nvPr/>
        </p:nvSpPr>
        <p:spPr>
          <a:xfrm>
            <a:off x="7244592" y="4625770"/>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sp>
        <p:nvSpPr>
          <p:cNvPr id="114" name="Rectangle 113"/>
          <p:cNvSpPr/>
          <p:nvPr/>
        </p:nvSpPr>
        <p:spPr>
          <a:xfrm>
            <a:off x="8721808" y="4607197"/>
            <a:ext cx="407584" cy="470856"/>
          </a:xfrm>
          <a:prstGeom prst="rect">
            <a:avLst/>
          </a:prstGeom>
          <a:noFill/>
          <a:effectLst/>
        </p:spPr>
        <p:txBody>
          <a:bodyPr wrap="non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5</a:t>
            </a:r>
          </a:p>
        </p:txBody>
      </p:sp>
      <p:pic>
        <p:nvPicPr>
          <p:cNvPr id="116" name="Picture 115"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5379" y="3921137"/>
            <a:ext cx="770911" cy="772312"/>
          </a:xfrm>
          <a:prstGeom prst="rect">
            <a:avLst/>
          </a:prstGeom>
          <a:noFill/>
          <a:effectLst/>
        </p:spPr>
      </p:pic>
      <p:sp>
        <p:nvSpPr>
          <p:cNvPr id="119" name="Text Placeholder 2"/>
          <p:cNvSpPr txBox="1">
            <a:spLocks/>
          </p:cNvSpPr>
          <p:nvPr/>
        </p:nvSpPr>
        <p:spPr>
          <a:xfrm>
            <a:off x="529660" y="1354385"/>
            <a:ext cx="11375535" cy="45704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dirty="0">
                <a:solidFill>
                  <a:schemeClr val="tx2"/>
                </a:solidFill>
                <a:latin typeface="+mj-lt"/>
              </a:rPr>
              <a:t>5</a:t>
            </a:r>
            <a:r>
              <a:rPr lang="en-US" sz="3300" dirty="0">
                <a:solidFill>
                  <a:schemeClr val="tx2"/>
                </a:solidFill>
                <a:latin typeface="+mj-lt"/>
              </a:rPr>
              <a:t> Nodes + No Witness Configured (N = Number of Votes)</a:t>
            </a:r>
          </a:p>
        </p:txBody>
      </p:sp>
    </p:spTree>
    <p:extLst>
      <p:ext uri="{BB962C8B-B14F-4D97-AF65-F5344CB8AC3E}">
        <p14:creationId xmlns:p14="http://schemas.microsoft.com/office/powerpoint/2010/main" val="2557024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81"/>
                                        </p:tgtEl>
                                        <p:attrNameLst>
                                          <p:attrName>style.visibility</p:attrName>
                                        </p:attrNameLst>
                                      </p:cBhvr>
                                      <p:to>
                                        <p:strVal val="visible"/>
                                      </p:to>
                                    </p:set>
                                    <p:anim calcmode="lin" valueType="num">
                                      <p:cBhvr>
                                        <p:cTn id="17" dur="1000" fill="hold"/>
                                        <p:tgtEl>
                                          <p:spTgt spid="81"/>
                                        </p:tgtEl>
                                        <p:attrNameLst>
                                          <p:attrName>ppt_w</p:attrName>
                                        </p:attrNameLst>
                                      </p:cBhvr>
                                      <p:tavLst>
                                        <p:tav tm="0">
                                          <p:val>
                                            <p:fltVal val="0"/>
                                          </p:val>
                                        </p:tav>
                                        <p:tav tm="100000">
                                          <p:val>
                                            <p:strVal val="#ppt_w"/>
                                          </p:val>
                                        </p:tav>
                                      </p:tavLst>
                                    </p:anim>
                                    <p:anim calcmode="lin" valueType="num">
                                      <p:cBhvr>
                                        <p:cTn id="18" dur="1000" fill="hold"/>
                                        <p:tgtEl>
                                          <p:spTgt spid="81"/>
                                        </p:tgtEl>
                                        <p:attrNameLst>
                                          <p:attrName>ppt_h</p:attrName>
                                        </p:attrNameLst>
                                      </p:cBhvr>
                                      <p:tavLst>
                                        <p:tav tm="0">
                                          <p:val>
                                            <p:fltVal val="0"/>
                                          </p:val>
                                        </p:tav>
                                        <p:tav tm="100000">
                                          <p:val>
                                            <p:strVal val="#ppt_h"/>
                                          </p:val>
                                        </p:tav>
                                      </p:tavLst>
                                    </p:anim>
                                    <p:anim calcmode="lin" valueType="num">
                                      <p:cBhvr>
                                        <p:cTn id="19" dur="1000" fill="hold"/>
                                        <p:tgtEl>
                                          <p:spTgt spid="81"/>
                                        </p:tgtEl>
                                        <p:attrNameLst>
                                          <p:attrName>style.rotation</p:attrName>
                                        </p:attrNameLst>
                                      </p:cBhvr>
                                      <p:tavLst>
                                        <p:tav tm="0">
                                          <p:val>
                                            <p:fltVal val="90"/>
                                          </p:val>
                                        </p:tav>
                                        <p:tav tm="100000">
                                          <p:val>
                                            <p:fltVal val="0"/>
                                          </p:val>
                                        </p:tav>
                                      </p:tavLst>
                                    </p:anim>
                                    <p:animEffect transition="in" filter="fade">
                                      <p:cBhvr>
                                        <p:cTn id="20" dur="1000"/>
                                        <p:tgtEl>
                                          <p:spTgt spid="81"/>
                                        </p:tgtEl>
                                      </p:cBhvr>
                                    </p:animEffect>
                                  </p:childTnLst>
                                </p:cTn>
                              </p:par>
                            </p:childTnLst>
                          </p:cTn>
                        </p:par>
                        <p:par>
                          <p:cTn id="21" fill="hold">
                            <p:stCondLst>
                              <p:cond delay="1000"/>
                            </p:stCondLst>
                            <p:childTnLst>
                              <p:par>
                                <p:cTn id="22" presetID="22" presetClass="exit" presetSubtype="4" fill="hold" grpId="0" nodeType="afterEffect">
                                  <p:stCondLst>
                                    <p:cond delay="0"/>
                                  </p:stCondLst>
                                  <p:childTnLst>
                                    <p:animEffect transition="out" filter="wipe(down)">
                                      <p:cBhvr>
                                        <p:cTn id="23" dur="500"/>
                                        <p:tgtEl>
                                          <p:spTgt spid="65"/>
                                        </p:tgtEl>
                                      </p:cBhvr>
                                    </p:animEffect>
                                    <p:set>
                                      <p:cBhvr>
                                        <p:cTn id="24" dur="1" fill="hold">
                                          <p:stCondLst>
                                            <p:cond delay="499"/>
                                          </p:stCondLst>
                                        </p:cTn>
                                        <p:tgtEl>
                                          <p:spTgt spid="65"/>
                                        </p:tgtEl>
                                        <p:attrNameLst>
                                          <p:attrName>style.visibility</p:attrName>
                                        </p:attrNameLst>
                                      </p:cBhvr>
                                      <p:to>
                                        <p:strVal val="hidden"/>
                                      </p:to>
                                    </p:set>
                                  </p:childTnLst>
                                </p:cTn>
                              </p:par>
                            </p:childTnLst>
                          </p:cTn>
                        </p:par>
                        <p:par>
                          <p:cTn id="25" fill="hold">
                            <p:stCondLst>
                              <p:cond delay="1500"/>
                            </p:stCondLst>
                            <p:childTnLst>
                              <p:par>
                                <p:cTn id="26" presetID="16" presetClass="entr" presetSubtype="21" fill="hold" nodeType="after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barn(inVertical)">
                                      <p:cBhvr>
                                        <p:cTn id="28" dur="500"/>
                                        <p:tgtEl>
                                          <p:spTgt spid="101"/>
                                        </p:tgtEl>
                                      </p:cBhvr>
                                    </p:animEffect>
                                  </p:childTnLst>
                                </p:cTn>
                              </p:par>
                            </p:childTnLst>
                          </p:cTn>
                        </p:par>
                        <p:par>
                          <p:cTn id="29" fill="hold">
                            <p:stCondLst>
                              <p:cond delay="2000"/>
                            </p:stCondLst>
                            <p:childTnLst>
                              <p:par>
                                <p:cTn id="30" presetID="22" presetClass="exit" presetSubtype="4" fill="hold" grpId="0" nodeType="afterEffect">
                                  <p:stCondLst>
                                    <p:cond delay="0"/>
                                  </p:stCondLst>
                                  <p:childTnLst>
                                    <p:animEffect transition="out" filter="wipe(down)">
                                      <p:cBhvr>
                                        <p:cTn id="31" dur="500"/>
                                        <p:tgtEl>
                                          <p:spTgt spid="71"/>
                                        </p:tgtEl>
                                      </p:cBhvr>
                                    </p:animEffect>
                                    <p:set>
                                      <p:cBhvr>
                                        <p:cTn id="32" dur="1" fill="hold">
                                          <p:stCondLst>
                                            <p:cond delay="499"/>
                                          </p:stCondLst>
                                        </p:cTn>
                                        <p:tgtEl>
                                          <p:spTgt spid="71"/>
                                        </p:tgtEl>
                                        <p:attrNameLst>
                                          <p:attrName>style.visibility</p:attrName>
                                        </p:attrNameLst>
                                      </p:cBhvr>
                                      <p:to>
                                        <p:strVal val="hidden"/>
                                      </p:to>
                                    </p:se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000"/>
                                        <p:tgtEl>
                                          <p:spTgt spid="88"/>
                                        </p:tgtEl>
                                      </p:cBhvr>
                                    </p:animEffect>
                                    <p:anim calcmode="lin" valueType="num">
                                      <p:cBhvr>
                                        <p:cTn id="37" dur="1000" fill="hold"/>
                                        <p:tgtEl>
                                          <p:spTgt spid="88"/>
                                        </p:tgtEl>
                                        <p:attrNameLst>
                                          <p:attrName>ppt_x</p:attrName>
                                        </p:attrNameLst>
                                      </p:cBhvr>
                                      <p:tavLst>
                                        <p:tav tm="0">
                                          <p:val>
                                            <p:strVal val="#ppt_x"/>
                                          </p:val>
                                        </p:tav>
                                        <p:tav tm="100000">
                                          <p:val>
                                            <p:strVal val="#ppt_x"/>
                                          </p:val>
                                        </p:tav>
                                      </p:tavLst>
                                    </p:anim>
                                    <p:anim calcmode="lin" valueType="num">
                                      <p:cBhvr>
                                        <p:cTn id="38" dur="1000" fill="hold"/>
                                        <p:tgtEl>
                                          <p:spTgt spid="8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 presetClass="entr" presetSubtype="0" fill="hold" nodeType="afterEffect">
                                  <p:stCondLst>
                                    <p:cond delay="0"/>
                                  </p:stCondLst>
                                  <p:childTnLst>
                                    <p:set>
                                      <p:cBhvr>
                                        <p:cTn id="41" dur="1" fill="hold">
                                          <p:stCondLst>
                                            <p:cond delay="0"/>
                                          </p:stCondLst>
                                        </p:cTn>
                                        <p:tgtEl>
                                          <p:spTgt spid="108"/>
                                        </p:tgtEl>
                                        <p:attrNameLst>
                                          <p:attrName>style.visibility</p:attrName>
                                        </p:attrNameLst>
                                      </p:cBhvr>
                                      <p:to>
                                        <p:strVal val="visible"/>
                                      </p:to>
                                    </p:set>
                                  </p:childTnLst>
                                  <p:subTnLst>
                                    <p:set>
                                      <p:cBhvr override="childStyle">
                                        <p:cTn dur="1" fill="hold" display="0" masterRel="nextClick" afterEffect="1"/>
                                        <p:tgtEl>
                                          <p:spTgt spid="108"/>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iterate type="lt">
                                    <p:tmPct val="5000"/>
                                  </p:iterate>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1500"/>
                            </p:stCondLst>
                            <p:childTnLst>
                              <p:par>
                                <p:cTn id="51" presetID="16" presetClass="entr" presetSubtype="21" fill="hold"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barn(inVertical)">
                                      <p:cBhvr>
                                        <p:cTn id="53" dur="500"/>
                                        <p:tgtEl>
                                          <p:spTgt spid="102"/>
                                        </p:tgtEl>
                                      </p:cBhvr>
                                    </p:animEffect>
                                  </p:childTnLst>
                                </p:cTn>
                              </p:par>
                            </p:childTnLst>
                          </p:cTn>
                        </p:par>
                        <p:par>
                          <p:cTn id="54" fill="hold">
                            <p:stCondLst>
                              <p:cond delay="2000"/>
                            </p:stCondLst>
                            <p:childTnLst>
                              <p:par>
                                <p:cTn id="55" presetID="42" presetClass="entr" presetSubtype="0" fill="hold" nodeType="after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1000"/>
                                        <p:tgtEl>
                                          <p:spTgt spid="91"/>
                                        </p:tgtEl>
                                      </p:cBhvr>
                                    </p:animEffect>
                                    <p:anim calcmode="lin" valueType="num">
                                      <p:cBhvr>
                                        <p:cTn id="58" dur="1000" fill="hold"/>
                                        <p:tgtEl>
                                          <p:spTgt spid="91"/>
                                        </p:tgtEl>
                                        <p:attrNameLst>
                                          <p:attrName>ppt_x</p:attrName>
                                        </p:attrNameLst>
                                      </p:cBhvr>
                                      <p:tavLst>
                                        <p:tav tm="0">
                                          <p:val>
                                            <p:strVal val="#ppt_x"/>
                                          </p:val>
                                        </p:tav>
                                        <p:tav tm="100000">
                                          <p:val>
                                            <p:strVal val="#ppt_x"/>
                                          </p:val>
                                        </p:tav>
                                      </p:tavLst>
                                    </p:anim>
                                    <p:anim calcmode="lin" valueType="num">
                                      <p:cBhvr>
                                        <p:cTn id="59" dur="1000" fill="hold"/>
                                        <p:tgtEl>
                                          <p:spTgt spid="91"/>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1" presetClass="entr" presetSubtype="0" fill="hold" nodeType="afterEffect">
                                  <p:stCondLst>
                                    <p:cond delay="0"/>
                                  </p:stCondLst>
                                  <p:childTnLst>
                                    <p:set>
                                      <p:cBhvr>
                                        <p:cTn id="62" dur="1" fill="hold">
                                          <p:stCondLst>
                                            <p:cond delay="0"/>
                                          </p:stCondLst>
                                        </p:cTn>
                                        <p:tgtEl>
                                          <p:spTgt spid="107"/>
                                        </p:tgtEl>
                                        <p:attrNameLst>
                                          <p:attrName>style.visibility</p:attrName>
                                        </p:attrNameLst>
                                      </p:cBhvr>
                                      <p:to>
                                        <p:strVal val="visible"/>
                                      </p:to>
                                    </p:set>
                                  </p:childTnLst>
                                  <p:subTnLst>
                                    <p:set>
                                      <p:cBhvr override="childStyle">
                                        <p:cTn dur="1" fill="hold" display="0" masterRel="nextClick" afterEffect="1"/>
                                        <p:tgtEl>
                                          <p:spTgt spid="107"/>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iterate type="lt">
                                    <p:tmPct val="5000"/>
                                  </p:iterate>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style.rotation</p:attrName>
                                        </p:attrNameLst>
                                      </p:cBhvr>
                                      <p:tavLst>
                                        <p:tav tm="0">
                                          <p:val>
                                            <p:fltVal val="90"/>
                                          </p:val>
                                        </p:tav>
                                        <p:tav tm="100000">
                                          <p:val>
                                            <p:fltVal val="0"/>
                                          </p:val>
                                        </p:tav>
                                      </p:tavLst>
                                    </p:anim>
                                    <p:animEffect transition="in" filter="fade">
                                      <p:cBhvr>
                                        <p:cTn id="70" dur="1000"/>
                                        <p:tgtEl>
                                          <p:spTgt spid="83"/>
                                        </p:tgtEl>
                                      </p:cBhvr>
                                    </p:animEffect>
                                  </p:childTnLst>
                                </p:cTn>
                              </p:par>
                            </p:childTnLst>
                          </p:cTn>
                        </p:par>
                        <p:par>
                          <p:cTn id="71" fill="hold">
                            <p:stCondLst>
                              <p:cond delay="1000"/>
                            </p:stCondLst>
                            <p:childTnLst>
                              <p:par>
                                <p:cTn id="72" presetID="22" presetClass="exit" presetSubtype="4" fill="hold" grpId="0" nodeType="afterEffect">
                                  <p:stCondLst>
                                    <p:cond delay="0"/>
                                  </p:stCondLst>
                                  <p:childTnLst>
                                    <p:animEffect transition="out" filter="wipe(down)">
                                      <p:cBhvr>
                                        <p:cTn id="73" dur="500"/>
                                        <p:tgtEl>
                                          <p:spTgt spid="66"/>
                                        </p:tgtEl>
                                      </p:cBhvr>
                                    </p:animEffect>
                                    <p:set>
                                      <p:cBhvr>
                                        <p:cTn id="74" dur="1" fill="hold">
                                          <p:stCondLst>
                                            <p:cond delay="499"/>
                                          </p:stCondLst>
                                        </p:cTn>
                                        <p:tgtEl>
                                          <p:spTgt spid="66"/>
                                        </p:tgtEl>
                                        <p:attrNameLst>
                                          <p:attrName>style.visibility</p:attrName>
                                        </p:attrNameLst>
                                      </p:cBhvr>
                                      <p:to>
                                        <p:strVal val="hidden"/>
                                      </p:to>
                                    </p:set>
                                  </p:childTnLst>
                                </p:cTn>
                              </p:par>
                            </p:childTnLst>
                          </p:cTn>
                        </p:par>
                        <p:par>
                          <p:cTn id="75" fill="hold">
                            <p:stCondLst>
                              <p:cond delay="1500"/>
                            </p:stCondLst>
                            <p:childTnLst>
                              <p:par>
                                <p:cTn id="76" presetID="16" presetClass="entr" presetSubtype="21" fill="hold" nodeType="after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barn(inVertical)">
                                      <p:cBhvr>
                                        <p:cTn id="78" dur="500"/>
                                        <p:tgtEl>
                                          <p:spTgt spid="103"/>
                                        </p:tgtEl>
                                      </p:cBhvr>
                                    </p:animEffect>
                                  </p:childTnLst>
                                </p:cTn>
                              </p:par>
                            </p:childTnLst>
                          </p:cTn>
                        </p:par>
                        <p:par>
                          <p:cTn id="79" fill="hold">
                            <p:stCondLst>
                              <p:cond delay="2000"/>
                            </p:stCondLst>
                            <p:childTnLst>
                              <p:par>
                                <p:cTn id="80" presetID="42" presetClass="entr" presetSubtype="0" fill="hold"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1000"/>
                                        <p:tgtEl>
                                          <p:spTgt spid="94"/>
                                        </p:tgtEl>
                                      </p:cBhvr>
                                    </p:animEffect>
                                    <p:anim calcmode="lin" valueType="num">
                                      <p:cBhvr>
                                        <p:cTn id="83" dur="1000" fill="hold"/>
                                        <p:tgtEl>
                                          <p:spTgt spid="94"/>
                                        </p:tgtEl>
                                        <p:attrNameLst>
                                          <p:attrName>ppt_x</p:attrName>
                                        </p:attrNameLst>
                                      </p:cBhvr>
                                      <p:tavLst>
                                        <p:tav tm="0">
                                          <p:val>
                                            <p:strVal val="#ppt_x"/>
                                          </p:val>
                                        </p:tav>
                                        <p:tav tm="100000">
                                          <p:val>
                                            <p:strVal val="#ppt_x"/>
                                          </p:val>
                                        </p:tav>
                                      </p:tavLst>
                                    </p:anim>
                                    <p:anim calcmode="lin" valueType="num">
                                      <p:cBhvr>
                                        <p:cTn id="84" dur="1000" fill="hold"/>
                                        <p:tgtEl>
                                          <p:spTgt spid="94"/>
                                        </p:tgtEl>
                                        <p:attrNameLst>
                                          <p:attrName>ppt_y</p:attrName>
                                        </p:attrNameLst>
                                      </p:cBhvr>
                                      <p:tavLst>
                                        <p:tav tm="0">
                                          <p:val>
                                            <p:strVal val="#ppt_y+.1"/>
                                          </p:val>
                                        </p:tav>
                                        <p:tav tm="100000">
                                          <p:val>
                                            <p:strVal val="#ppt_y"/>
                                          </p:val>
                                        </p:tav>
                                      </p:tavLst>
                                    </p:anim>
                                  </p:childTnLst>
                                </p:cTn>
                              </p:par>
                            </p:childTnLst>
                          </p:cTn>
                        </p:par>
                        <p:par>
                          <p:cTn id="85" fill="hold">
                            <p:stCondLst>
                              <p:cond delay="3000"/>
                            </p:stCondLst>
                            <p:childTnLst>
                              <p:par>
                                <p:cTn id="86" presetID="1" presetClass="entr" presetSubtype="0"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childTnLst>
                                  <p:subTnLst>
                                    <p:set>
                                      <p:cBhvr override="childStyle">
                                        <p:cTn dur="1" fill="hold" display="0" masterRel="nextClick" afterEffect="1"/>
                                        <p:tgtEl>
                                          <p:spTgt spid="106"/>
                                        </p:tgtEl>
                                        <p:attrNameLst>
                                          <p:attrName>style.visibility</p:attrName>
                                        </p:attrNameLst>
                                      </p:cBhvr>
                                      <p:to>
                                        <p:strVal val="hidden"/>
                                      </p:to>
                                    </p:set>
                                  </p:subTnLst>
                                </p:cTn>
                              </p:par>
                            </p:childTnLst>
                          </p:cTn>
                        </p:par>
                        <p:par>
                          <p:cTn id="88" fill="hold">
                            <p:stCondLst>
                              <p:cond delay="3000"/>
                            </p:stCondLst>
                            <p:childTnLst>
                              <p:par>
                                <p:cTn id="89" presetID="22" presetClass="exit" presetSubtype="4" fill="hold" grpId="0" nodeType="afterEffect">
                                  <p:stCondLst>
                                    <p:cond delay="0"/>
                                  </p:stCondLst>
                                  <p:childTnLst>
                                    <p:animEffect transition="out" filter="wipe(down)">
                                      <p:cBhvr>
                                        <p:cTn id="90" dur="500"/>
                                        <p:tgtEl>
                                          <p:spTgt spid="70"/>
                                        </p:tgtEl>
                                      </p:cBhvr>
                                    </p:animEffect>
                                    <p:set>
                                      <p:cBhvr>
                                        <p:cTn id="91" dur="1" fill="hold">
                                          <p:stCondLst>
                                            <p:cond delay="499"/>
                                          </p:stCondLst>
                                        </p:cTn>
                                        <p:tgtEl>
                                          <p:spTgt spid="70"/>
                                        </p:tgtEl>
                                        <p:attrNameLst>
                                          <p:attrName>style.visibility</p:attrName>
                                        </p:attrNameLst>
                                      </p:cBhvr>
                                      <p:to>
                                        <p:strVal val="hidden"/>
                                      </p:to>
                                    </p:set>
                                  </p:childTnLst>
                                </p:cTn>
                              </p:par>
                            </p:childTnLst>
                          </p:cTn>
                        </p:par>
                        <p:par>
                          <p:cTn id="92" fill="hold">
                            <p:stCondLst>
                              <p:cond delay="3500"/>
                            </p:stCondLst>
                            <p:childTnLst>
                              <p:par>
                                <p:cTn id="93" presetID="16" presetClass="entr" presetSubtype="21" fill="hold"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barn(inVertical)">
                                      <p:cBhvr>
                                        <p:cTn id="95" dur="500"/>
                                        <p:tgtEl>
                                          <p:spTgt spid="104"/>
                                        </p:tgtEl>
                                      </p:cBhvr>
                                    </p:animEffect>
                                  </p:childTnLst>
                                </p:cTn>
                              </p:par>
                            </p:childTnLst>
                          </p:cTn>
                        </p:par>
                        <p:par>
                          <p:cTn id="96" fill="hold">
                            <p:stCondLst>
                              <p:cond delay="4000"/>
                            </p:stCondLst>
                            <p:childTnLst>
                              <p:par>
                                <p:cTn id="97" presetID="42" presetClass="entr" presetSubtype="0" fill="hold" nodeType="afterEffect">
                                  <p:stCondLst>
                                    <p:cond delay="0"/>
                                  </p:stCondLst>
                                  <p:childTnLst>
                                    <p:set>
                                      <p:cBhvr>
                                        <p:cTn id="98" dur="1" fill="hold">
                                          <p:stCondLst>
                                            <p:cond delay="0"/>
                                          </p:stCondLst>
                                        </p:cTn>
                                        <p:tgtEl>
                                          <p:spTgt spid="97"/>
                                        </p:tgtEl>
                                        <p:attrNameLst>
                                          <p:attrName>style.visibility</p:attrName>
                                        </p:attrNameLst>
                                      </p:cBhvr>
                                      <p:to>
                                        <p:strVal val="visible"/>
                                      </p:to>
                                    </p:set>
                                    <p:animEffect transition="in" filter="fade">
                                      <p:cBhvr>
                                        <p:cTn id="99" dur="1000"/>
                                        <p:tgtEl>
                                          <p:spTgt spid="97"/>
                                        </p:tgtEl>
                                      </p:cBhvr>
                                    </p:animEffect>
                                    <p:anim calcmode="lin" valueType="num">
                                      <p:cBhvr>
                                        <p:cTn id="100" dur="1000" fill="hold"/>
                                        <p:tgtEl>
                                          <p:spTgt spid="97"/>
                                        </p:tgtEl>
                                        <p:attrNameLst>
                                          <p:attrName>ppt_x</p:attrName>
                                        </p:attrNameLst>
                                      </p:cBhvr>
                                      <p:tavLst>
                                        <p:tav tm="0">
                                          <p:val>
                                            <p:strVal val="#ppt_x"/>
                                          </p:val>
                                        </p:tav>
                                        <p:tav tm="100000">
                                          <p:val>
                                            <p:strVal val="#ppt_x"/>
                                          </p:val>
                                        </p:tav>
                                      </p:tavLst>
                                    </p:anim>
                                    <p:anim calcmode="lin" valueType="num">
                                      <p:cBhvr>
                                        <p:cTn id="101" dur="1000" fill="hold"/>
                                        <p:tgtEl>
                                          <p:spTgt spid="97"/>
                                        </p:tgtEl>
                                        <p:attrNameLst>
                                          <p:attrName>ppt_y</p:attrName>
                                        </p:attrNameLst>
                                      </p:cBhvr>
                                      <p:tavLst>
                                        <p:tav tm="0">
                                          <p:val>
                                            <p:strVal val="#ppt_y+.1"/>
                                          </p:val>
                                        </p:tav>
                                        <p:tav tm="100000">
                                          <p:val>
                                            <p:strVal val="#ppt_y"/>
                                          </p:val>
                                        </p:tav>
                                      </p:tavLst>
                                    </p:anim>
                                  </p:childTnLst>
                                </p:cTn>
                              </p:par>
                            </p:childTnLst>
                          </p:cTn>
                        </p:par>
                        <p:par>
                          <p:cTn id="102" fill="hold">
                            <p:stCondLst>
                              <p:cond delay="5000"/>
                            </p:stCondLst>
                            <p:childTnLst>
                              <p:par>
                                <p:cTn id="103" presetID="1" presetClass="entr" presetSubtype="0"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nodeType="clickEffect">
                                  <p:stCondLst>
                                    <p:cond delay="0"/>
                                  </p:stCondLst>
                                  <p:iterate type="lt">
                                    <p:tmPct val="5000"/>
                                  </p:iterate>
                                  <p:childTnLst>
                                    <p:set>
                                      <p:cBhvr>
                                        <p:cTn id="108" dur="1" fill="hold">
                                          <p:stCondLst>
                                            <p:cond delay="0"/>
                                          </p:stCondLst>
                                        </p:cTn>
                                        <p:tgtEl>
                                          <p:spTgt spid="116"/>
                                        </p:tgtEl>
                                        <p:attrNameLst>
                                          <p:attrName>style.visibility</p:attrName>
                                        </p:attrNameLst>
                                      </p:cBhvr>
                                      <p:to>
                                        <p:strVal val="visible"/>
                                      </p:to>
                                    </p:set>
                                    <p:anim calcmode="lin" valueType="num">
                                      <p:cBhvr>
                                        <p:cTn id="109" dur="1000" fill="hold"/>
                                        <p:tgtEl>
                                          <p:spTgt spid="116"/>
                                        </p:tgtEl>
                                        <p:attrNameLst>
                                          <p:attrName>ppt_w</p:attrName>
                                        </p:attrNameLst>
                                      </p:cBhvr>
                                      <p:tavLst>
                                        <p:tav tm="0">
                                          <p:val>
                                            <p:fltVal val="0"/>
                                          </p:val>
                                        </p:tav>
                                        <p:tav tm="100000">
                                          <p:val>
                                            <p:strVal val="#ppt_w"/>
                                          </p:val>
                                        </p:tav>
                                      </p:tavLst>
                                    </p:anim>
                                    <p:anim calcmode="lin" valueType="num">
                                      <p:cBhvr>
                                        <p:cTn id="110" dur="1000" fill="hold"/>
                                        <p:tgtEl>
                                          <p:spTgt spid="116"/>
                                        </p:tgtEl>
                                        <p:attrNameLst>
                                          <p:attrName>ppt_h</p:attrName>
                                        </p:attrNameLst>
                                      </p:cBhvr>
                                      <p:tavLst>
                                        <p:tav tm="0">
                                          <p:val>
                                            <p:fltVal val="0"/>
                                          </p:val>
                                        </p:tav>
                                        <p:tav tm="100000">
                                          <p:val>
                                            <p:strVal val="#ppt_h"/>
                                          </p:val>
                                        </p:tav>
                                      </p:tavLst>
                                    </p:anim>
                                    <p:anim calcmode="lin" valueType="num">
                                      <p:cBhvr>
                                        <p:cTn id="111" dur="1000" fill="hold"/>
                                        <p:tgtEl>
                                          <p:spTgt spid="116"/>
                                        </p:tgtEl>
                                        <p:attrNameLst>
                                          <p:attrName>style.rotation</p:attrName>
                                        </p:attrNameLst>
                                      </p:cBhvr>
                                      <p:tavLst>
                                        <p:tav tm="0">
                                          <p:val>
                                            <p:fltVal val="90"/>
                                          </p:val>
                                        </p:tav>
                                        <p:tav tm="100000">
                                          <p:val>
                                            <p:fltVal val="0"/>
                                          </p:val>
                                        </p:tav>
                                      </p:tavLst>
                                    </p:anim>
                                    <p:animEffect transition="in" filter="fade">
                                      <p:cBhvr>
                                        <p:cTn id="112" dur="1000"/>
                                        <p:tgtEl>
                                          <p:spTgt spid="116"/>
                                        </p:tgtEl>
                                      </p:cBhvr>
                                    </p:animEffect>
                                  </p:childTnLst>
                                </p:cTn>
                              </p:par>
                            </p:childTnLst>
                          </p:cTn>
                        </p:par>
                        <p:par>
                          <p:cTn id="113" fill="hold">
                            <p:stCondLst>
                              <p:cond delay="1000"/>
                            </p:stCondLst>
                            <p:childTnLst>
                              <p:par>
                                <p:cTn id="114" presetID="2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wipe(down)">
                                      <p:cBhvr>
                                        <p:cTn id="116"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70" grpId="0" animBg="1"/>
      <p:bldP spid="71" grpId="0" animBg="1"/>
      <p:bldP spid="8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2"/>
            <a:ext cx="11375536" cy="678031"/>
          </a:xfrm>
        </p:spPr>
        <p:txBody>
          <a:bodyPr/>
          <a:lstStyle/>
          <a:p>
            <a:r>
              <a:rPr lang="en-US" sz="4900" dirty="0" smtClean="0"/>
              <a:t>No Witness: </a:t>
            </a:r>
            <a:r>
              <a:rPr lang="en-US" sz="4900" dirty="0"/>
              <a:t>Last Two Active Nodes</a:t>
            </a:r>
          </a:p>
        </p:txBody>
      </p:sp>
      <p:sp>
        <p:nvSpPr>
          <p:cNvPr id="3" name="Text Placeholder 4"/>
          <p:cNvSpPr txBox="1">
            <a:spLocks/>
          </p:cNvSpPr>
          <p:nvPr/>
        </p:nvSpPr>
        <p:spPr>
          <a:xfrm>
            <a:off x="553488" y="1221859"/>
            <a:ext cx="11426079" cy="2080318"/>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chemeClr val="tx2"/>
                </a:solidFill>
                <a:latin typeface="+mj-lt"/>
              </a:rPr>
              <a:t>Cluster dynamically removes one node’s vote</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can sustain communication loss between the last two nodes</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can sustain crash of node with no vote</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Random selection of the node whose vote gets removed</a:t>
            </a:r>
          </a:p>
        </p:txBody>
      </p:sp>
      <p:sp>
        <p:nvSpPr>
          <p:cNvPr id="4" name="Text Placeholder 4"/>
          <p:cNvSpPr txBox="1">
            <a:spLocks/>
          </p:cNvSpPr>
          <p:nvPr/>
        </p:nvSpPr>
        <p:spPr>
          <a:xfrm>
            <a:off x="572528" y="3518473"/>
            <a:ext cx="11426079" cy="65919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chemeClr val="tx2"/>
                </a:solidFill>
                <a:latin typeface="+mj-lt"/>
              </a:rPr>
              <a:t>Cluster survives graceful shutdown of either node</a:t>
            </a:r>
          </a:p>
        </p:txBody>
      </p:sp>
      <p:graphicFrame>
        <p:nvGraphicFramePr>
          <p:cNvPr id="5" name="Table 4"/>
          <p:cNvGraphicFramePr>
            <a:graphicFrameLocks noGrp="1"/>
          </p:cNvGraphicFramePr>
          <p:nvPr>
            <p:extLst>
              <p:ext uri="{D42A27DB-BD31-4B8C-83A1-F6EECF244321}">
                <p14:modId xmlns:p14="http://schemas.microsoft.com/office/powerpoint/2010/main" val="417188214"/>
              </p:ext>
            </p:extLst>
          </p:nvPr>
        </p:nvGraphicFramePr>
        <p:xfrm>
          <a:off x="1453368" y="4591651"/>
          <a:ext cx="8290983" cy="1512888"/>
        </p:xfrm>
        <a:graphic>
          <a:graphicData uri="http://schemas.openxmlformats.org/drawingml/2006/table">
            <a:tbl>
              <a:tblPr firstRow="1" bandRow="1">
                <a:tableStyleId>{5C22544A-7EE6-4342-B048-85BDC9FD1C3A}</a:tableStyleId>
              </a:tblPr>
              <a:tblGrid>
                <a:gridCol w="2763661"/>
                <a:gridCol w="2763661"/>
                <a:gridCol w="2763661"/>
              </a:tblGrid>
              <a:tr h="378222">
                <a:tc>
                  <a:txBody>
                    <a:bodyPr/>
                    <a:lstStyle/>
                    <a:p>
                      <a:pPr algn="ctr"/>
                      <a:endParaRPr lang="en-US" sz="1800" dirty="0"/>
                    </a:p>
                  </a:txBody>
                  <a:tcPr marL="93298" marR="93298" marT="46630" marB="46630"/>
                </a:tc>
                <a:tc>
                  <a:txBody>
                    <a:bodyPr/>
                    <a:lstStyle/>
                    <a:p>
                      <a:pPr algn="ctr"/>
                      <a:r>
                        <a:rPr lang="en-US" sz="1800" dirty="0" smtClean="0"/>
                        <a:t>Node</a:t>
                      </a:r>
                      <a:r>
                        <a:rPr lang="en-US" sz="1800" baseline="0" dirty="0" smtClean="0"/>
                        <a:t> 1</a:t>
                      </a:r>
                      <a:endParaRPr lang="en-US" sz="1800" dirty="0"/>
                    </a:p>
                  </a:txBody>
                  <a:tcPr marL="93298" marR="93298" marT="46630" marB="46630"/>
                </a:tc>
                <a:tc>
                  <a:txBody>
                    <a:bodyPr/>
                    <a:lstStyle/>
                    <a:p>
                      <a:pPr algn="ctr"/>
                      <a:r>
                        <a:rPr lang="en-US" sz="1800" dirty="0" smtClean="0"/>
                        <a:t>Node 2</a:t>
                      </a:r>
                      <a:endParaRPr lang="en-US" sz="1800" dirty="0"/>
                    </a:p>
                  </a:txBody>
                  <a:tcPr marL="93298" marR="93298" marT="46630" marB="46630"/>
                </a:tc>
              </a:tr>
              <a:tr h="378222">
                <a:tc>
                  <a:txBody>
                    <a:bodyPr/>
                    <a:lstStyle/>
                    <a:p>
                      <a:pPr algn="ctr"/>
                      <a:r>
                        <a:rPr lang="en-US" sz="1800" dirty="0" smtClean="0"/>
                        <a:t>State</a:t>
                      </a:r>
                      <a:endParaRPr lang="en-US" sz="1800" dirty="0"/>
                    </a:p>
                  </a:txBody>
                  <a:tcPr marL="93298" marR="93298" marT="46630" marB="46630"/>
                </a:tc>
                <a:tc>
                  <a:txBody>
                    <a:bodyPr/>
                    <a:lstStyle/>
                    <a:p>
                      <a:pPr algn="ctr"/>
                      <a:r>
                        <a:rPr lang="en-US" sz="1800" dirty="0" smtClean="0"/>
                        <a:t>UP</a:t>
                      </a:r>
                      <a:endParaRPr lang="en-US" sz="1800" dirty="0"/>
                    </a:p>
                  </a:txBody>
                  <a:tcPr marL="93298" marR="93298" marT="46630" marB="46630"/>
                </a:tc>
                <a:tc>
                  <a:txBody>
                    <a:bodyPr/>
                    <a:lstStyle/>
                    <a:p>
                      <a:pPr algn="ctr"/>
                      <a:r>
                        <a:rPr lang="en-US" sz="1800" dirty="0" smtClean="0"/>
                        <a:t>UP</a:t>
                      </a:r>
                      <a:endParaRPr lang="en-US" sz="1800" dirty="0"/>
                    </a:p>
                  </a:txBody>
                  <a:tcPr marL="93298" marR="93298" marT="46630" marB="46630"/>
                </a:tc>
              </a:tr>
              <a:tr h="378222">
                <a:tc>
                  <a:txBody>
                    <a:bodyPr/>
                    <a:lstStyle/>
                    <a:p>
                      <a:pPr algn="ctr"/>
                      <a:r>
                        <a:rPr lang="en-US" sz="1800" dirty="0" smtClean="0"/>
                        <a:t>NodeWeight</a:t>
                      </a:r>
                      <a:endParaRPr lang="en-US" sz="1800" dirty="0"/>
                    </a:p>
                  </a:txBody>
                  <a:tcPr marL="93298" marR="93298" marT="46630" marB="46630"/>
                </a:tc>
                <a:tc>
                  <a:txBody>
                    <a:bodyPr/>
                    <a:lstStyle/>
                    <a:p>
                      <a:pPr algn="ctr"/>
                      <a:r>
                        <a:rPr lang="en-US" sz="1800" dirty="0" smtClean="0"/>
                        <a:t>1</a:t>
                      </a:r>
                      <a:endParaRPr lang="en-US" sz="1800" dirty="0"/>
                    </a:p>
                  </a:txBody>
                  <a:tcPr marL="93298" marR="93298" marT="46630" marB="46630"/>
                </a:tc>
                <a:tc>
                  <a:txBody>
                    <a:bodyPr/>
                    <a:lstStyle/>
                    <a:p>
                      <a:pPr algn="ctr"/>
                      <a:r>
                        <a:rPr lang="en-US" sz="1800" dirty="0" smtClean="0"/>
                        <a:t>1</a:t>
                      </a:r>
                      <a:endParaRPr lang="en-US" sz="1800" dirty="0"/>
                    </a:p>
                  </a:txBody>
                  <a:tcPr marL="93298" marR="93298" marT="46630" marB="46630"/>
                </a:tc>
              </a:tr>
              <a:tr h="378222">
                <a:tc>
                  <a:txBody>
                    <a:bodyPr/>
                    <a:lstStyle/>
                    <a:p>
                      <a:pPr algn="ctr"/>
                      <a:r>
                        <a:rPr lang="en-US" sz="1800" dirty="0" smtClean="0"/>
                        <a:t>DynamicWeight</a:t>
                      </a:r>
                      <a:endParaRPr lang="en-US" sz="1800" dirty="0"/>
                    </a:p>
                  </a:txBody>
                  <a:tcPr marL="93298" marR="93298" marT="46630" marB="46630"/>
                </a:tc>
                <a:tc>
                  <a:txBody>
                    <a:bodyPr/>
                    <a:lstStyle/>
                    <a:p>
                      <a:pPr algn="ctr"/>
                      <a:r>
                        <a:rPr lang="en-US" sz="1800" dirty="0" smtClean="0"/>
                        <a:t>1</a:t>
                      </a:r>
                      <a:endParaRPr lang="en-US" sz="1800" dirty="0"/>
                    </a:p>
                  </a:txBody>
                  <a:tcPr marL="93298" marR="93298" marT="46630" marB="46630"/>
                </a:tc>
                <a:tc>
                  <a:txBody>
                    <a:bodyPr/>
                    <a:lstStyle/>
                    <a:p>
                      <a:pPr algn="ctr"/>
                      <a:r>
                        <a:rPr lang="en-US" sz="1800" dirty="0" smtClean="0"/>
                        <a:t>0</a:t>
                      </a:r>
                      <a:endParaRPr lang="en-US" sz="1800" dirty="0"/>
                    </a:p>
                  </a:txBody>
                  <a:tcPr marL="93298" marR="93298" marT="46630" marB="46630"/>
                </a:tc>
              </a:tr>
            </a:tbl>
          </a:graphicData>
        </a:graphic>
      </p:graphicFrame>
    </p:spTree>
    <p:extLst>
      <p:ext uri="{BB962C8B-B14F-4D97-AF65-F5344CB8AC3E}">
        <p14:creationId xmlns:p14="http://schemas.microsoft.com/office/powerpoint/2010/main" val="91538226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Quorum</a:t>
            </a:r>
            <a:endParaRPr lang="en-US" dirty="0"/>
          </a:p>
        </p:txBody>
      </p:sp>
      <p:sp>
        <p:nvSpPr>
          <p:cNvPr id="6" name="Text Placeholder 5"/>
          <p:cNvSpPr>
            <a:spLocks noGrp="1"/>
          </p:cNvSpPr>
          <p:nvPr>
            <p:ph type="body" sz="quarter" idx="12"/>
          </p:nvPr>
        </p:nvSpPr>
        <p:spPr/>
        <p:txBody>
          <a:bodyPr/>
          <a:lstStyle/>
          <a:p>
            <a:r>
              <a:rPr lang="en-US" sz="4400" dirty="0" smtClean="0"/>
              <a:t>DEMO</a:t>
            </a:r>
            <a:endParaRPr lang="en-US" sz="4400" dirty="0"/>
          </a:p>
        </p:txBody>
      </p:sp>
    </p:spTree>
    <p:extLst>
      <p:ext uri="{BB962C8B-B14F-4D97-AF65-F5344CB8AC3E}">
        <p14:creationId xmlns:p14="http://schemas.microsoft.com/office/powerpoint/2010/main" val="97038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17" y="216215"/>
            <a:ext cx="11541162" cy="917575"/>
          </a:xfrm>
        </p:spPr>
        <p:txBody>
          <a:bodyPr/>
          <a:lstStyle/>
          <a:p>
            <a:r>
              <a:rPr lang="en-US" dirty="0"/>
              <a:t>Dynamic Quorum Considerations</a:t>
            </a:r>
          </a:p>
        </p:txBody>
      </p:sp>
      <p:sp>
        <p:nvSpPr>
          <p:cNvPr id="3" name="Text Placeholder 4"/>
          <p:cNvSpPr txBox="1">
            <a:spLocks/>
          </p:cNvSpPr>
          <p:nvPr/>
        </p:nvSpPr>
        <p:spPr>
          <a:xfrm>
            <a:off x="531280" y="1332894"/>
            <a:ext cx="11426079" cy="1588630"/>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Simultaneous Loss of Majority Nodes</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Need existing majority votes to update new majority votes</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Custer cannot sustain simultaneous loss of majority nodes</a:t>
            </a:r>
          </a:p>
        </p:txBody>
      </p:sp>
      <p:sp>
        <p:nvSpPr>
          <p:cNvPr id="4" name="Text Placeholder 4"/>
          <p:cNvSpPr txBox="1">
            <a:spLocks/>
          </p:cNvSpPr>
          <p:nvPr/>
        </p:nvSpPr>
        <p:spPr>
          <a:xfrm>
            <a:off x="531280" y="3147986"/>
            <a:ext cx="11426079" cy="1394774"/>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smtClean="0">
                <a:solidFill>
                  <a:srgbClr val="61DDFF"/>
                </a:solidFill>
                <a:latin typeface="+mj-lt"/>
              </a:rPr>
              <a:t>Always Configure Witness</a:t>
            </a:r>
            <a:endParaRPr lang="en-US" sz="1800" dirty="0">
              <a:solidFill>
                <a:srgbClr val="61DDFF"/>
              </a:solidFill>
              <a:latin typeface="+mj-lt"/>
            </a:endParaRP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Witness helps </a:t>
            </a: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to </a:t>
            </a: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sustain </a:t>
            </a: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one extra node failure</a:t>
            </a:r>
          </a:p>
          <a:p>
            <a:pPr lvl="0">
              <a:defRPr/>
            </a:pPr>
            <a:r>
              <a:rPr lang="en-US" sz="24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Witness helps in giving equal opportunity to survive in DR scenarios </a:t>
            </a:r>
            <a:r>
              <a:rPr lang="en-US" sz="16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(more details later)</a:t>
            </a:r>
            <a:endPar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5" name="Text Placeholder 4"/>
          <p:cNvSpPr txBox="1">
            <a:spLocks/>
          </p:cNvSpPr>
          <p:nvPr/>
        </p:nvSpPr>
        <p:spPr>
          <a:xfrm>
            <a:off x="540800" y="4769221"/>
            <a:ext cx="11426079" cy="1801474"/>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Cluster running with &lt;50% majority nodes</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The remaining &lt;50% nodes become more important</a:t>
            </a:r>
          </a:p>
          <a:p>
            <a:pPr lvl="0">
              <a:defRPr/>
            </a:pPr>
            <a:r>
              <a:rPr lang="en-US" sz="2400" dirty="0">
                <a:solidFill>
                  <a:srgbClr val="FFFFFF"/>
                </a:solidFill>
                <a:latin typeface="Segoe UI"/>
              </a:rPr>
              <a:t>“Last Man Standing” node becomes necessary for cluster start</a:t>
            </a:r>
          </a:p>
          <a:p>
            <a:pPr lvl="0">
              <a:defRPr/>
            </a:pPr>
            <a:r>
              <a:rPr lang="en-US" sz="2400" dirty="0">
                <a:solidFill>
                  <a:srgbClr val="FFFFFF"/>
                </a:solidFill>
                <a:latin typeface="Segoe UI"/>
              </a:rPr>
              <a:t>Helps prevent partition in time</a:t>
            </a:r>
          </a:p>
        </p:txBody>
      </p:sp>
    </p:spTree>
    <p:extLst>
      <p:ext uri="{BB962C8B-B14F-4D97-AF65-F5344CB8AC3E}">
        <p14:creationId xmlns:p14="http://schemas.microsoft.com/office/powerpoint/2010/main" val="233252435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6884" y="4710594"/>
            <a:ext cx="11815011" cy="161801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29660" y="233152"/>
            <a:ext cx="11375536" cy="678031"/>
          </a:xfrm>
        </p:spPr>
        <p:txBody>
          <a:bodyPr/>
          <a:lstStyle/>
          <a:p>
            <a:r>
              <a:rPr lang="en-US" sz="4900" dirty="0"/>
              <a:t>Dynamic Quorum vs. Disk Only Quorum</a:t>
            </a:r>
          </a:p>
        </p:txBody>
      </p:sp>
      <p:sp>
        <p:nvSpPr>
          <p:cNvPr id="3" name="Text Placeholder 4"/>
          <p:cNvSpPr txBox="1">
            <a:spLocks/>
          </p:cNvSpPr>
          <p:nvPr/>
        </p:nvSpPr>
        <p:spPr>
          <a:xfrm>
            <a:off x="550321" y="3086473"/>
            <a:ext cx="11426079" cy="1624121"/>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Disk Only Quorum</a:t>
            </a:r>
            <a:endParaRPr lang="en-US" sz="1800" dirty="0">
              <a:solidFill>
                <a:srgbClr val="61DDFF"/>
              </a:solidFill>
              <a:latin typeface="+mj-lt"/>
            </a:endParaRPr>
          </a:p>
          <a:p>
            <a:pPr lvl="0">
              <a:defRPr/>
            </a:pPr>
            <a:r>
              <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No flexibility around vote adjustment (1 vote of disk witness)</a:t>
            </a:r>
          </a:p>
          <a:p>
            <a:pPr lvl="0">
              <a:defRPr/>
            </a:pPr>
            <a:r>
              <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Disk Witness is single point of </a:t>
            </a:r>
            <a:r>
              <a:rPr lang="en-US"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failure</a:t>
            </a:r>
          </a:p>
        </p:txBody>
      </p:sp>
      <p:sp>
        <p:nvSpPr>
          <p:cNvPr id="4" name="Text Placeholder 4"/>
          <p:cNvSpPr txBox="1">
            <a:spLocks/>
          </p:cNvSpPr>
          <p:nvPr/>
        </p:nvSpPr>
        <p:spPr>
          <a:xfrm>
            <a:off x="531278" y="1227616"/>
            <a:ext cx="11426079" cy="1684390"/>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Dynamic Quorum</a:t>
            </a:r>
          </a:p>
          <a:p>
            <a:pPr lvl="0">
              <a:defRPr/>
            </a:pPr>
            <a:r>
              <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Helps achieve true “Last Man Standing”</a:t>
            </a:r>
          </a:p>
          <a:p>
            <a:pPr lvl="0">
              <a:defRPr/>
            </a:pPr>
            <a:r>
              <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Increases cluster </a:t>
            </a:r>
            <a:r>
              <a:rPr lang="en-US"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availability by making cluster resilient</a:t>
            </a:r>
            <a:endPar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6" name="Text Placeholder 4"/>
          <p:cNvSpPr txBox="1">
            <a:spLocks/>
          </p:cNvSpPr>
          <p:nvPr/>
        </p:nvSpPr>
        <p:spPr>
          <a:xfrm>
            <a:off x="550321" y="4882692"/>
            <a:ext cx="11426079" cy="1264878"/>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b="1" dirty="0">
                <a:solidFill>
                  <a:schemeClr val="tx1"/>
                </a:solidFill>
                <a:latin typeface="Segoe UI Light"/>
              </a:rPr>
              <a:t>With Dynamic Quorum, no need for Disk Only Quorum</a:t>
            </a:r>
            <a:endParaRPr lang="en-US" sz="3300" b="1" dirty="0">
              <a:solidFill>
                <a:schemeClr val="tx1"/>
              </a:solidFill>
              <a:latin typeface="Segoe Light" pitchFamily="34" charset="0"/>
            </a:endParaRPr>
          </a:p>
          <a:p>
            <a:pPr lvl="0">
              <a:defRPr/>
            </a:pPr>
            <a:r>
              <a:rPr lang="en-US"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Why lose the cluster when storage is lost?</a:t>
            </a:r>
          </a:p>
        </p:txBody>
      </p:sp>
    </p:spTree>
    <p:extLst>
      <p:ext uri="{BB962C8B-B14F-4D97-AF65-F5344CB8AC3E}">
        <p14:creationId xmlns:p14="http://schemas.microsoft.com/office/powerpoint/2010/main" val="240536768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 to Remember</a:t>
            </a:r>
            <a:endParaRPr lang="en-US" dirty="0"/>
          </a:p>
        </p:txBody>
      </p:sp>
      <p:sp>
        <p:nvSpPr>
          <p:cNvPr id="22" name="Text Placeholder 4"/>
          <p:cNvSpPr txBox="1">
            <a:spLocks/>
          </p:cNvSpPr>
          <p:nvPr/>
        </p:nvSpPr>
        <p:spPr>
          <a:xfrm>
            <a:off x="531281" y="1486337"/>
            <a:ext cx="8255854" cy="1221710"/>
          </a:xfrm>
          <a:prstGeom prst="rect">
            <a:avLst/>
          </a:prstGeom>
          <a:solidFill>
            <a:schemeClr val="tx1">
              <a:alpha val="5000"/>
            </a:schemeClr>
          </a:solidFill>
        </p:spPr>
        <p:txBody>
          <a:bodyPr lIns="139917" tIns="0" rIns="279834"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100" spc="-71" dirty="0">
                <a:solidFill>
                  <a:schemeClr val="accent1">
                    <a:lumMod val="60000"/>
                    <a:lumOff val="40000"/>
                  </a:schemeClr>
                </a:solidFill>
                <a:latin typeface="Segoe UI Light"/>
              </a:rPr>
              <a:t>Dynamic Quorum </a:t>
            </a:r>
            <a:r>
              <a:rPr lang="en-US" sz="3100" spc="-71" dirty="0" smtClean="0">
                <a:solidFill>
                  <a:schemeClr val="accent1">
                    <a:lumMod val="60000"/>
                    <a:lumOff val="40000"/>
                  </a:schemeClr>
                </a:solidFill>
                <a:latin typeface="Segoe UI Light"/>
              </a:rPr>
              <a:t>increase </a:t>
            </a:r>
            <a:r>
              <a:rPr lang="en-US" sz="3100" spc="-71" dirty="0">
                <a:solidFill>
                  <a:schemeClr val="accent1">
                    <a:lumMod val="60000"/>
                    <a:lumOff val="40000"/>
                  </a:schemeClr>
                </a:solidFill>
                <a:latin typeface="Segoe UI Light"/>
              </a:rPr>
              <a:t>Availability of Cluster</a:t>
            </a:r>
          </a:p>
          <a:p>
            <a:pPr>
              <a:lnSpc>
                <a:spcPct val="100000"/>
              </a:lnSpc>
              <a:spcBef>
                <a:spcPts val="0"/>
              </a:spcBef>
              <a:buSzTx/>
            </a:pPr>
            <a:r>
              <a:rPr lang="en-US" sz="2000" spc="-71" dirty="0">
                <a:gradFill>
                  <a:gsLst>
                    <a:gs pos="0">
                      <a:srgbClr val="FFFFFF"/>
                    </a:gs>
                    <a:gs pos="100000">
                      <a:srgbClr val="FFFFFF"/>
                    </a:gs>
                  </a:gsLst>
                  <a:lin ang="5400000" scaled="0"/>
                </a:gradFill>
                <a:latin typeface="Segoe UI"/>
              </a:rPr>
              <a:t>Automatic adjustment of dynamic </a:t>
            </a:r>
            <a:r>
              <a:rPr lang="en-US" sz="2000" spc="-71" dirty="0" smtClean="0">
                <a:gradFill>
                  <a:gsLst>
                    <a:gs pos="0">
                      <a:srgbClr val="FFFFFF"/>
                    </a:gs>
                    <a:gs pos="100000">
                      <a:srgbClr val="FFFFFF"/>
                    </a:gs>
                  </a:gsLst>
                  <a:lin ang="5400000" scaled="0"/>
                </a:gradFill>
                <a:latin typeface="Segoe UI"/>
              </a:rPr>
              <a:t>vote of nodes &amp; witness</a:t>
            </a:r>
            <a:endParaRPr lang="en-US" sz="2000" spc="-71" dirty="0">
              <a:gradFill>
                <a:gsLst>
                  <a:gs pos="0">
                    <a:srgbClr val="FFFFFF"/>
                  </a:gs>
                  <a:gs pos="100000">
                    <a:srgbClr val="FFFFFF"/>
                  </a:gs>
                </a:gsLst>
                <a:lin ang="5400000" scaled="0"/>
              </a:gradFill>
              <a:latin typeface="Segoe UI"/>
            </a:endParaRPr>
          </a:p>
        </p:txBody>
      </p:sp>
      <p:sp>
        <p:nvSpPr>
          <p:cNvPr id="40" name="Text Placeholder 4"/>
          <p:cNvSpPr txBox="1">
            <a:spLocks/>
          </p:cNvSpPr>
          <p:nvPr/>
        </p:nvSpPr>
        <p:spPr>
          <a:xfrm>
            <a:off x="531280" y="2770394"/>
            <a:ext cx="8255855" cy="1221710"/>
          </a:xfrm>
          <a:prstGeom prst="rect">
            <a:avLst/>
          </a:prstGeom>
          <a:solidFill>
            <a:schemeClr val="tx1">
              <a:alpha val="5000"/>
            </a:schemeClr>
          </a:solidFill>
        </p:spPr>
        <p:txBody>
          <a:bodyPr lIns="139917" tIns="0" rIns="279834"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100" spc="-71" dirty="0">
                <a:solidFill>
                  <a:schemeClr val="accent1">
                    <a:lumMod val="60000"/>
                    <a:lumOff val="40000"/>
                  </a:schemeClr>
                </a:solidFill>
                <a:latin typeface="Segoe UI Light"/>
              </a:rPr>
              <a:t>Dynamic Quorum enables “</a:t>
            </a:r>
            <a:r>
              <a:rPr lang="en-US" sz="3100" spc="-71" dirty="0">
                <a:solidFill>
                  <a:srgbClr val="FFFF00"/>
                </a:solidFill>
                <a:latin typeface="Segoe UI Light"/>
              </a:rPr>
              <a:t>Last Man Standing</a:t>
            </a:r>
            <a:r>
              <a:rPr lang="en-US" sz="3100" spc="-71" dirty="0">
                <a:solidFill>
                  <a:schemeClr val="accent1">
                    <a:lumMod val="60000"/>
                    <a:lumOff val="40000"/>
                  </a:schemeClr>
                </a:solidFill>
                <a:latin typeface="Segoe UI Light"/>
              </a:rPr>
              <a:t>”</a:t>
            </a:r>
          </a:p>
          <a:p>
            <a:pPr>
              <a:lnSpc>
                <a:spcPct val="100000"/>
              </a:lnSpc>
              <a:spcBef>
                <a:spcPts val="0"/>
              </a:spcBef>
              <a:buSzTx/>
            </a:pPr>
            <a:r>
              <a:rPr lang="en-US" sz="2000" spc="-71" dirty="0">
                <a:gradFill>
                  <a:gsLst>
                    <a:gs pos="0">
                      <a:srgbClr val="FFFFFF"/>
                    </a:gs>
                    <a:gs pos="100000">
                      <a:srgbClr val="FFFFFF"/>
                    </a:gs>
                  </a:gsLst>
                  <a:lin ang="5400000" scaled="0"/>
                </a:gradFill>
                <a:latin typeface="Segoe UI"/>
              </a:rPr>
              <a:t>Cluster can survive with only 1 node remaining </a:t>
            </a:r>
          </a:p>
        </p:txBody>
      </p:sp>
      <p:sp>
        <p:nvSpPr>
          <p:cNvPr id="41" name="Text Placeholder 4"/>
          <p:cNvSpPr txBox="1">
            <a:spLocks/>
          </p:cNvSpPr>
          <p:nvPr/>
        </p:nvSpPr>
        <p:spPr>
          <a:xfrm>
            <a:off x="531280" y="4054451"/>
            <a:ext cx="8255855" cy="1221710"/>
          </a:xfrm>
          <a:prstGeom prst="rect">
            <a:avLst/>
          </a:prstGeom>
          <a:solidFill>
            <a:schemeClr val="tx1">
              <a:alpha val="5000"/>
            </a:schemeClr>
          </a:solidFill>
        </p:spPr>
        <p:txBody>
          <a:bodyPr lIns="139917" tIns="0" rIns="279834"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accent1">
                    <a:lumMod val="60000"/>
                    <a:lumOff val="40000"/>
                  </a:schemeClr>
                </a:solidFill>
                <a:latin typeface="Segoe UI Light"/>
              </a:rPr>
              <a:t>Node Vote Adjustment</a:t>
            </a:r>
          </a:p>
          <a:p>
            <a:pPr>
              <a:lnSpc>
                <a:spcPct val="100000"/>
              </a:lnSpc>
              <a:spcBef>
                <a:spcPts val="0"/>
              </a:spcBef>
              <a:buSzTx/>
            </a:pPr>
            <a:r>
              <a:rPr lang="en-US" sz="2000" spc="-71" dirty="0">
                <a:gradFill>
                  <a:gsLst>
                    <a:gs pos="0">
                      <a:srgbClr val="FFFFFF"/>
                    </a:gs>
                    <a:gs pos="100000">
                      <a:srgbClr val="FFFFFF"/>
                    </a:gs>
                  </a:gsLst>
                  <a:lin ang="5400000" scaled="0"/>
                </a:gradFill>
                <a:latin typeface="Segoe UI"/>
              </a:rPr>
              <a:t>Only with Manual Failover to DR site; Remove vote of nodes from DR site</a:t>
            </a:r>
          </a:p>
        </p:txBody>
      </p:sp>
      <p:sp>
        <p:nvSpPr>
          <p:cNvPr id="42" name="Text Placeholder 4"/>
          <p:cNvSpPr txBox="1">
            <a:spLocks/>
          </p:cNvSpPr>
          <p:nvPr/>
        </p:nvSpPr>
        <p:spPr>
          <a:xfrm>
            <a:off x="531280" y="5338508"/>
            <a:ext cx="8255855" cy="1221710"/>
          </a:xfrm>
          <a:prstGeom prst="rect">
            <a:avLst/>
          </a:prstGeom>
          <a:solidFill>
            <a:schemeClr val="tx1">
              <a:alpha val="5000"/>
            </a:schemeClr>
          </a:solidFill>
        </p:spPr>
        <p:txBody>
          <a:bodyPr lIns="139917" tIns="0" rIns="279834"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100" spc="-71" dirty="0" smtClean="0">
                <a:solidFill>
                  <a:schemeClr val="accent1">
                    <a:lumMod val="60000"/>
                    <a:lumOff val="40000"/>
                  </a:schemeClr>
                </a:solidFill>
                <a:latin typeface="Segoe UI Light"/>
              </a:rPr>
              <a:t>Simplified witness </a:t>
            </a:r>
            <a:r>
              <a:rPr lang="en-US" sz="3100" spc="-71" dirty="0">
                <a:solidFill>
                  <a:schemeClr val="accent1">
                    <a:lumMod val="60000"/>
                    <a:lumOff val="40000"/>
                  </a:schemeClr>
                </a:solidFill>
                <a:latin typeface="Segoe UI Light"/>
              </a:rPr>
              <a:t>selection </a:t>
            </a:r>
            <a:r>
              <a:rPr lang="en-US" sz="3100" spc="-71" dirty="0" smtClean="0">
                <a:solidFill>
                  <a:schemeClr val="accent1">
                    <a:lumMod val="60000"/>
                    <a:lumOff val="40000"/>
                  </a:schemeClr>
                </a:solidFill>
                <a:latin typeface="Segoe UI Light"/>
              </a:rPr>
              <a:t>with</a:t>
            </a:r>
            <a:r>
              <a:rPr lang="en-US" sz="3100" spc="-71" dirty="0" smtClean="0">
                <a:solidFill>
                  <a:schemeClr val="tx2"/>
                </a:solidFill>
                <a:latin typeface="Segoe UI Light"/>
              </a:rPr>
              <a:t> </a:t>
            </a:r>
            <a:r>
              <a:rPr lang="en-US" sz="3100" spc="-71" dirty="0" smtClean="0">
                <a:solidFill>
                  <a:srgbClr val="FFFF00"/>
                </a:solidFill>
                <a:latin typeface="Segoe UI Light"/>
              </a:rPr>
              <a:t>Dynamic Witness</a:t>
            </a:r>
            <a:endParaRPr lang="en-US" sz="3100" spc="-71" dirty="0">
              <a:solidFill>
                <a:srgbClr val="FFFF00"/>
              </a:solidFill>
              <a:latin typeface="Segoe UI Light"/>
            </a:endParaRPr>
          </a:p>
          <a:p>
            <a:pPr>
              <a:lnSpc>
                <a:spcPct val="100000"/>
              </a:lnSpc>
              <a:spcBef>
                <a:spcPts val="0"/>
              </a:spcBef>
              <a:buSzTx/>
            </a:pPr>
            <a:r>
              <a:rPr lang="en-US" sz="2000" spc="-71" dirty="0" smtClean="0">
                <a:gradFill>
                  <a:gsLst>
                    <a:gs pos="0">
                      <a:srgbClr val="FFFFFF"/>
                    </a:gs>
                    <a:gs pos="100000">
                      <a:srgbClr val="FFFFFF"/>
                    </a:gs>
                  </a:gsLst>
                  <a:lin ang="5400000" scaled="0"/>
                </a:gradFill>
                <a:latin typeface="Segoe UI"/>
              </a:rPr>
              <a:t>Best practice guidelines to always configure quorum witness</a:t>
            </a:r>
            <a:endParaRPr lang="en-US" sz="2000" spc="-71" dirty="0">
              <a:gradFill>
                <a:gsLst>
                  <a:gs pos="0">
                    <a:srgbClr val="FFFFFF"/>
                  </a:gs>
                  <a:gs pos="100000">
                    <a:srgbClr val="FFFFFF"/>
                  </a:gs>
                </a:gsLst>
                <a:lin ang="5400000" scaled="0"/>
              </a:gradFill>
              <a:latin typeface="Segoe UI"/>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6405" y="1455163"/>
            <a:ext cx="3540070" cy="5073882"/>
          </a:xfrm>
          <a:prstGeom prst="rect">
            <a:avLst/>
          </a:prstGeom>
        </p:spPr>
      </p:pic>
    </p:spTree>
    <p:extLst>
      <p:ext uri="{BB962C8B-B14F-4D97-AF65-F5344CB8AC3E}">
        <p14:creationId xmlns:p14="http://schemas.microsoft.com/office/powerpoint/2010/main" val="600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Configuring Cluster Quorum</a:t>
            </a:r>
            <a:endParaRPr lang="en-US" sz="7200" dirty="0"/>
          </a:p>
        </p:txBody>
      </p:sp>
    </p:spTree>
    <p:extLst>
      <p:ext uri="{BB962C8B-B14F-4D97-AF65-F5344CB8AC3E}">
        <p14:creationId xmlns:p14="http://schemas.microsoft.com/office/powerpoint/2010/main" val="66169814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2" y="91440"/>
            <a:ext cx="11889564" cy="917575"/>
          </a:xfrm>
        </p:spPr>
        <p:txBody>
          <a:bodyPr/>
          <a:lstStyle/>
          <a:p>
            <a:r>
              <a:rPr lang="en-US" dirty="0" smtClean="0"/>
              <a:t>Intuitive Quorum Configuration</a:t>
            </a:r>
            <a:endParaRPr lang="en-US" dirty="0"/>
          </a:p>
        </p:txBody>
      </p:sp>
      <p:sp>
        <p:nvSpPr>
          <p:cNvPr id="3" name="Text Placeholder 4"/>
          <p:cNvSpPr txBox="1">
            <a:spLocks/>
          </p:cNvSpPr>
          <p:nvPr/>
        </p:nvSpPr>
        <p:spPr>
          <a:xfrm>
            <a:off x="531275" y="1305976"/>
            <a:ext cx="11264483" cy="88027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smtClean="0">
                <a:solidFill>
                  <a:srgbClr val="61DDFF"/>
                </a:solidFill>
                <a:latin typeface="+mj-lt"/>
              </a:rPr>
              <a:t>Updated Cluster UI Experience</a:t>
            </a:r>
            <a:endParaRPr lang="en-US" dirty="0">
              <a:solidFill>
                <a:srgbClr val="61DDFF"/>
              </a:solidFill>
              <a:latin typeface="+mj-lt"/>
            </a:endParaRP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Simplified quorum configuration with updated quorum wizard</a:t>
            </a:r>
            <a:endPar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6" name="Text Placeholder 4"/>
          <p:cNvSpPr txBox="1">
            <a:spLocks/>
          </p:cNvSpPr>
          <p:nvPr/>
        </p:nvSpPr>
        <p:spPr>
          <a:xfrm>
            <a:off x="531276" y="2452838"/>
            <a:ext cx="11264483" cy="802690"/>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smtClean="0">
                <a:solidFill>
                  <a:srgbClr val="61DDFF"/>
                </a:solidFill>
                <a:latin typeface="+mj-lt"/>
              </a:rPr>
              <a:t>Updated Nodes Page</a:t>
            </a:r>
            <a:endParaRPr lang="en-US" dirty="0">
              <a:solidFill>
                <a:srgbClr val="61DDFF"/>
              </a:solidFill>
              <a:latin typeface="+mj-lt"/>
            </a:endParaRP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Ability to view node’s user configured vote &amp; cluster managed vote</a:t>
            </a:r>
            <a:endPar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8" name="Text Placeholder 4"/>
          <p:cNvSpPr txBox="1">
            <a:spLocks/>
          </p:cNvSpPr>
          <p:nvPr/>
        </p:nvSpPr>
        <p:spPr>
          <a:xfrm>
            <a:off x="531276" y="4954386"/>
            <a:ext cx="11264483" cy="152123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smtClean="0">
                <a:solidFill>
                  <a:srgbClr val="61DDFF"/>
                </a:solidFill>
                <a:latin typeface="+mj-lt"/>
              </a:rPr>
              <a:t>Simplified Terminology</a:t>
            </a:r>
            <a:endParaRPr lang="en-US" dirty="0">
              <a:solidFill>
                <a:srgbClr val="61DDFF"/>
              </a:solidFill>
              <a:latin typeface="+mj-lt"/>
            </a:endParaRP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Removed legacy concepts of ‘quorum modes’</a:t>
            </a:r>
            <a:endPar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It is all about witness selection:</a:t>
            </a:r>
          </a:p>
          <a:p>
            <a:pPr lvl="0">
              <a:defRPr/>
            </a:pPr>
            <a:r>
              <a:rPr lang="en-US" sz="18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	“File Share Witness” or “Disk Witness” or </a:t>
            </a:r>
            <a:r>
              <a:rPr lang="en-US" sz="18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t>
            </a:r>
            <a:r>
              <a:rPr lang="en-US" sz="18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No Witness</a:t>
            </a:r>
            <a:r>
              <a:rPr lang="en-US" sz="18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a:t>
            </a:r>
            <a:endParaRPr lang="en-US" sz="18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
        <p:nvSpPr>
          <p:cNvPr id="9" name="Text Placeholder 4"/>
          <p:cNvSpPr txBox="1">
            <a:spLocks/>
          </p:cNvSpPr>
          <p:nvPr/>
        </p:nvSpPr>
        <p:spPr>
          <a:xfrm>
            <a:off x="531274" y="3522117"/>
            <a:ext cx="11264483" cy="1165679"/>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dirty="0" smtClean="0">
                <a:solidFill>
                  <a:srgbClr val="61DDFF"/>
                </a:solidFill>
                <a:latin typeface="+mj-lt"/>
              </a:rPr>
              <a:t>Updated Quorum Validation</a:t>
            </a:r>
            <a:endParaRPr lang="en-US" dirty="0">
              <a:solidFill>
                <a:srgbClr val="61DDFF"/>
              </a:solidFill>
              <a:latin typeface="+mj-lt"/>
            </a:endParaRP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Simplified guidance &amp; warning text</a:t>
            </a:r>
          </a:p>
          <a:p>
            <a:pPr lvl="0">
              <a:defRPr/>
            </a:pPr>
            <a:r>
              <a:rPr lang="en-US" sz="2000"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Nodes &amp; witness vote information is captured in detail</a:t>
            </a:r>
            <a:endParaRPr lang="en-US" sz="20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endParaRPr>
          </a:p>
        </p:txBody>
      </p:sp>
    </p:spTree>
    <p:extLst>
      <p:ext uri="{BB962C8B-B14F-4D97-AF65-F5344CB8AC3E}">
        <p14:creationId xmlns:p14="http://schemas.microsoft.com/office/powerpoint/2010/main" val="125398131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68" y="141711"/>
            <a:ext cx="11375536" cy="565027"/>
          </a:xfrm>
        </p:spPr>
        <p:txBody>
          <a:bodyPr/>
          <a:lstStyle/>
          <a:p>
            <a:r>
              <a:rPr lang="en-US" sz="4100" dirty="0"/>
              <a:t>Configured via Cluster Manager GUI and PowerShell</a:t>
            </a:r>
            <a:endParaRPr lang="en-US" sz="4900" dirty="0"/>
          </a:p>
        </p:txBody>
      </p:sp>
      <p:sp>
        <p:nvSpPr>
          <p:cNvPr id="16" name="Text Placeholder 2"/>
          <p:cNvSpPr txBox="1">
            <a:spLocks/>
          </p:cNvSpPr>
          <p:nvPr/>
        </p:nvSpPr>
        <p:spPr>
          <a:xfrm>
            <a:off x="483047" y="1028565"/>
            <a:ext cx="4239955" cy="45704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sz="3300" dirty="0">
                <a:solidFill>
                  <a:schemeClr val="tx2"/>
                </a:solidFill>
                <a:latin typeface="+mj-lt"/>
              </a:rPr>
              <a:t>Cluster Quorum Wizard</a:t>
            </a:r>
          </a:p>
        </p:txBody>
      </p:sp>
      <p:graphicFrame>
        <p:nvGraphicFramePr>
          <p:cNvPr id="18" name="Content Placeholder 3"/>
          <p:cNvGraphicFramePr>
            <a:graphicFrameLocks/>
          </p:cNvGraphicFramePr>
          <p:nvPr>
            <p:extLst>
              <p:ext uri="{D42A27DB-BD31-4B8C-83A1-F6EECF244321}">
                <p14:modId xmlns:p14="http://schemas.microsoft.com/office/powerpoint/2010/main" val="628445047"/>
              </p:ext>
            </p:extLst>
          </p:nvPr>
        </p:nvGraphicFramePr>
        <p:xfrm>
          <a:off x="3712884" y="4483800"/>
          <a:ext cx="8185743" cy="2040070"/>
        </p:xfrm>
        <a:graphic>
          <a:graphicData uri="http://schemas.openxmlformats.org/drawingml/2006/table">
            <a:tbl>
              <a:tblPr firstRow="1" bandRow="1">
                <a:tableStyleId>{5C22544A-7EE6-4342-B048-85BDC9FD1C3A}</a:tableStyleId>
              </a:tblPr>
              <a:tblGrid>
                <a:gridCol w="8185743"/>
              </a:tblGrid>
              <a:tr h="408014">
                <a:tc>
                  <a:txBody>
                    <a:bodyPr/>
                    <a:lstStyle/>
                    <a:p>
                      <a:r>
                        <a:rPr lang="en-US" sz="1800" dirty="0" smtClean="0"/>
                        <a:t>PowerShell</a:t>
                      </a:r>
                      <a:endParaRPr lang="en-US" sz="1800" dirty="0"/>
                    </a:p>
                  </a:txBody>
                  <a:tcPr marL="124089" marR="124089" marT="46630" marB="46630"/>
                </a:tc>
              </a:tr>
              <a:tr h="408014">
                <a:tc>
                  <a:txBody>
                    <a:bodyPr/>
                    <a:lstStyle/>
                    <a:p>
                      <a:r>
                        <a:rPr lang="en-US" sz="1600" dirty="0" smtClean="0">
                          <a:latin typeface="Courier New" pitchFamily="49" charset="0"/>
                          <a:cs typeface="Courier New" pitchFamily="49" charset="0"/>
                        </a:rPr>
                        <a:t>Set-ClusterQuorum  –NoWitness</a:t>
                      </a:r>
                    </a:p>
                  </a:txBody>
                  <a:tcPr marL="124089" marR="124089" marT="46630" marB="46630"/>
                </a:tc>
              </a:tr>
              <a:tr h="408014">
                <a:tc>
                  <a:txBody>
                    <a:bodyPr/>
                    <a:lstStyle/>
                    <a:p>
                      <a:r>
                        <a:rPr lang="en-US" sz="1600" dirty="0" smtClean="0">
                          <a:latin typeface="Courier New" pitchFamily="49" charset="0"/>
                          <a:cs typeface="Courier New" pitchFamily="49" charset="0"/>
                        </a:rPr>
                        <a:t>Set-ClusterQuorum  –DiskWitness “Disk</a:t>
                      </a:r>
                      <a:r>
                        <a:rPr lang="en-US" sz="1600" baseline="0" dirty="0" smtClean="0">
                          <a:latin typeface="Courier New" pitchFamily="49" charset="0"/>
                          <a:cs typeface="Courier New" pitchFamily="49" charset="0"/>
                        </a:rPr>
                        <a:t>ResourceName”</a:t>
                      </a:r>
                      <a:endParaRPr lang="en-US" sz="1600" dirty="0" smtClean="0">
                        <a:latin typeface="Courier New" pitchFamily="49" charset="0"/>
                        <a:cs typeface="Courier New" pitchFamily="49" charset="0"/>
                      </a:endParaRPr>
                    </a:p>
                  </a:txBody>
                  <a:tcPr marL="124089" marR="124089" marT="46630" marB="46630" anchor="ctr"/>
                </a:tc>
              </a:tr>
              <a:tr h="40801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urier New" pitchFamily="49" charset="0"/>
                          <a:cs typeface="Courier New" pitchFamily="49" charset="0"/>
                        </a:rPr>
                        <a:t>Set-ClusterQuorum</a:t>
                      </a:r>
                      <a:r>
                        <a:rPr lang="en-US" sz="1600" baseline="0" dirty="0" smtClean="0">
                          <a:latin typeface="Courier New" pitchFamily="49" charset="0"/>
                          <a:cs typeface="Courier New" pitchFamily="49" charset="0"/>
                        </a:rPr>
                        <a:t>  –FileShareWitness “FileShareName”</a:t>
                      </a:r>
                      <a:endParaRPr lang="en-US" sz="1600" dirty="0" smtClean="0">
                        <a:latin typeface="Courier New" pitchFamily="49" charset="0"/>
                        <a:cs typeface="Courier New" pitchFamily="49" charset="0"/>
                      </a:endParaRPr>
                    </a:p>
                  </a:txBody>
                  <a:tcPr marL="124089" marR="124089" marT="46630" marB="46630" anchor="ctr"/>
                </a:tc>
              </a:tr>
              <a:tr h="40801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urier New" pitchFamily="49" charset="0"/>
                          <a:cs typeface="Courier New" pitchFamily="49" charset="0"/>
                        </a:rPr>
                        <a:t>Set-ClusterQuorum  –DiskOnly “DiskResourceName”</a:t>
                      </a:r>
                    </a:p>
                  </a:txBody>
                  <a:tcPr marL="124089" marR="124089" marT="46630" marB="46630" anchor="ctr"/>
                </a:tc>
              </a:tr>
            </a:tbl>
          </a:graphicData>
        </a:graphic>
      </p:graphicFrame>
      <p:sp>
        <p:nvSpPr>
          <p:cNvPr id="6" name="Text Placeholder 2"/>
          <p:cNvSpPr txBox="1">
            <a:spLocks/>
          </p:cNvSpPr>
          <p:nvPr/>
        </p:nvSpPr>
        <p:spPr>
          <a:xfrm>
            <a:off x="8329353" y="3873378"/>
            <a:ext cx="3561365" cy="457048"/>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742">
              <a:buNone/>
              <a:defRPr/>
            </a:pPr>
            <a:r>
              <a:rPr lang="en-US" sz="3300" dirty="0" smtClean="0">
                <a:solidFill>
                  <a:schemeClr val="tx2"/>
                </a:solidFill>
                <a:latin typeface="+mj-lt"/>
              </a:rPr>
              <a:t>Updated PowerShell</a:t>
            </a:r>
            <a:endParaRPr lang="en-US" sz="3300" dirty="0">
              <a:solidFill>
                <a:schemeClr val="tx2"/>
              </a:solidFill>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047" y="1518653"/>
            <a:ext cx="6283366" cy="2309005"/>
          </a:xfrm>
          <a:prstGeom prst="rect">
            <a:avLst/>
          </a:prstGeom>
        </p:spPr>
      </p:pic>
      <p:sp>
        <p:nvSpPr>
          <p:cNvPr id="7" name="Double Bracket 6"/>
          <p:cNvSpPr/>
          <p:nvPr/>
        </p:nvSpPr>
        <p:spPr>
          <a:xfrm>
            <a:off x="3208304" y="2988137"/>
            <a:ext cx="2675173" cy="361622"/>
          </a:xfrm>
          <a:prstGeom prst="bracketPair">
            <a:avLst/>
          </a:prstGeom>
          <a:ln w="28575">
            <a:solidFill>
              <a:srgbClr val="0070C0"/>
            </a:solidFill>
            <a:headEnd type="none"/>
            <a:tailEnd type="none"/>
          </a:ln>
        </p:spPr>
        <p:style>
          <a:lnRef idx="1">
            <a:schemeClr val="dk1"/>
          </a:lnRef>
          <a:fillRef idx="0">
            <a:schemeClr val="dk1"/>
          </a:fillRef>
          <a:effectRef idx="0">
            <a:schemeClr val="dk1"/>
          </a:effectRef>
          <a:fontRef idx="minor">
            <a:schemeClr val="tx1"/>
          </a:fontRef>
        </p:style>
        <p:txBody>
          <a:bodyPr lIns="93278" tIns="46639" rIns="93278" bIns="46639" rtlCol="0" anchor="ctr"/>
          <a:lstStyle/>
          <a:p>
            <a:pPr algn="ctr"/>
            <a:endParaRPr lang="en-US" dirty="0"/>
          </a:p>
        </p:txBody>
      </p:sp>
    </p:spTree>
    <p:extLst>
      <p:ext uri="{BB962C8B-B14F-4D97-AF65-F5344CB8AC3E}">
        <p14:creationId xmlns:p14="http://schemas.microsoft.com/office/powerpoint/2010/main" val="36328863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Quorum Basics</a:t>
            </a:r>
            <a:endParaRPr lang="en-US" dirty="0"/>
          </a:p>
        </p:txBody>
      </p:sp>
    </p:spTree>
    <p:extLst>
      <p:ext uri="{BB962C8B-B14F-4D97-AF65-F5344CB8AC3E}">
        <p14:creationId xmlns:p14="http://schemas.microsoft.com/office/powerpoint/2010/main" val="320603733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Quorum Wizard</a:t>
            </a:r>
            <a:endParaRPr lang="en-US" dirty="0"/>
          </a:p>
        </p:txBody>
      </p:sp>
      <p:sp>
        <p:nvSpPr>
          <p:cNvPr id="6" name="Text Placeholder 5"/>
          <p:cNvSpPr>
            <a:spLocks noGrp="1"/>
          </p:cNvSpPr>
          <p:nvPr>
            <p:ph type="body" sz="quarter" idx="12"/>
          </p:nvPr>
        </p:nvSpPr>
        <p:spPr/>
        <p:txBody>
          <a:bodyPr/>
          <a:lstStyle/>
          <a:p>
            <a:r>
              <a:rPr lang="en-US" sz="4400" dirty="0" smtClean="0"/>
              <a:t>DEMO</a:t>
            </a:r>
            <a:endParaRPr lang="en-US" sz="4400" dirty="0"/>
          </a:p>
        </p:txBody>
      </p:sp>
    </p:spTree>
    <p:extLst>
      <p:ext uri="{BB962C8B-B14F-4D97-AF65-F5344CB8AC3E}">
        <p14:creationId xmlns:p14="http://schemas.microsoft.com/office/powerpoint/2010/main" val="198021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12837" y="3568443"/>
            <a:ext cx="2725775" cy="2724677"/>
          </a:xfrm>
          <a:prstGeom prst="rect">
            <a:avLst/>
          </a:prstGeom>
          <a:solidFill>
            <a:srgbClr val="000000"/>
          </a:solidFill>
          <a:ln w="6350">
            <a:solidFill>
              <a:srgbClr val="808080">
                <a:alpha val="43000"/>
              </a:srgbClr>
            </a:solidFill>
          </a:ln>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4289" y="3568443"/>
            <a:ext cx="2725775" cy="2724677"/>
          </a:xfrm>
          <a:prstGeom prst="rect">
            <a:avLst/>
          </a:prstGeom>
          <a:solidFill>
            <a:srgbClr val="000000"/>
          </a:solidFill>
          <a:ln w="6350">
            <a:solidFill>
              <a:srgbClr val="808080">
                <a:alpha val="43000"/>
              </a:srgbClr>
            </a:solidFill>
          </a:ln>
          <a:extLst/>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91386" y="3568443"/>
            <a:ext cx="2725775" cy="2724677"/>
          </a:xfrm>
          <a:prstGeom prst="rect">
            <a:avLst/>
          </a:prstGeom>
          <a:solidFill>
            <a:srgbClr val="000000"/>
          </a:solidFill>
          <a:ln w="6350">
            <a:solidFill>
              <a:srgbClr val="808080">
                <a:alpha val="43000"/>
              </a:srgbClr>
            </a:solidFill>
          </a:ln>
        </p:spPr>
      </p:pic>
      <p:sp>
        <p:nvSpPr>
          <p:cNvPr id="17" name="Rectangle 16"/>
          <p:cNvSpPr/>
          <p:nvPr/>
        </p:nvSpPr>
        <p:spPr bwMode="auto">
          <a:xfrm>
            <a:off x="2485145" y="472604"/>
            <a:ext cx="9951332" cy="2490051"/>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56" tIns="46639" rIns="186556" bIns="46639" rtlCol="0" anchor="ctr"/>
          <a:lstStyle/>
          <a:p>
            <a:pPr>
              <a:lnSpc>
                <a:spcPct val="90000"/>
              </a:lnSpc>
            </a:pPr>
            <a:endParaRPr lang="en-US" sz="2400" dirty="0">
              <a:gradFill>
                <a:gsLst>
                  <a:gs pos="0">
                    <a:srgbClr val="000000"/>
                  </a:gs>
                  <a:gs pos="100000">
                    <a:srgbClr val="000000"/>
                  </a:gs>
                </a:gsLst>
                <a:lin ang="5400000" scaled="0"/>
              </a:gradFill>
            </a:endParaRPr>
          </a:p>
        </p:txBody>
      </p:sp>
      <p:sp>
        <p:nvSpPr>
          <p:cNvPr id="18" name="Rectangle 17"/>
          <p:cNvSpPr/>
          <p:nvPr/>
        </p:nvSpPr>
        <p:spPr bwMode="auto">
          <a:xfrm>
            <a:off x="1" y="472604"/>
            <a:ext cx="2485144" cy="2484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p>
            <a:pPr algn="ctr"/>
            <a:endParaRPr lang="en-US" dirty="0">
              <a:solidFill>
                <a:srgbClr val="FFFFFF"/>
              </a:solidFill>
            </a:endParaRPr>
          </a:p>
        </p:txBody>
      </p:sp>
      <p:sp>
        <p:nvSpPr>
          <p:cNvPr id="19" name="TextBox 18"/>
          <p:cNvSpPr txBox="1"/>
          <p:nvPr/>
        </p:nvSpPr>
        <p:spPr>
          <a:xfrm>
            <a:off x="2881700" y="1042346"/>
            <a:ext cx="9028355" cy="1348018"/>
          </a:xfrm>
          <a:prstGeom prst="rect">
            <a:avLst/>
          </a:prstGeom>
          <a:noFill/>
        </p:spPr>
        <p:txBody>
          <a:bodyPr wrap="square" lIns="0" tIns="0" rIns="0" bIns="0" rtlCol="0" anchor="ctr" anchorCtr="0">
            <a:noAutofit/>
          </a:bodyPr>
          <a:lstStyle/>
          <a:p>
            <a:r>
              <a:rPr lang="en-US" sz="5500" spc="-102" dirty="0">
                <a:gradFill>
                  <a:gsLst>
                    <a:gs pos="0">
                      <a:schemeClr val="tx1"/>
                    </a:gs>
                    <a:gs pos="100000">
                      <a:schemeClr val="tx1"/>
                    </a:gs>
                  </a:gsLst>
                  <a:lin ang="5400000" scaled="0"/>
                </a:gradFill>
                <a:latin typeface="Segoe UI Light"/>
              </a:rPr>
              <a:t>Recovery Actions</a:t>
            </a:r>
          </a:p>
        </p:txBody>
      </p:sp>
      <p:sp>
        <p:nvSpPr>
          <p:cNvPr id="20" name="Freeform 10"/>
          <p:cNvSpPr>
            <a:spLocks noEditPoints="1"/>
          </p:cNvSpPr>
          <p:nvPr/>
        </p:nvSpPr>
        <p:spPr bwMode="black">
          <a:xfrm>
            <a:off x="360606" y="1186932"/>
            <a:ext cx="1763932" cy="105548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dirty="0">
              <a:solidFill>
                <a:srgbClr val="FFFFFF"/>
              </a:solidFill>
            </a:endParaRPr>
          </a:p>
        </p:txBody>
      </p:sp>
      <p:pic>
        <p:nvPicPr>
          <p:cNvPr id="10"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166485" y="3573387"/>
            <a:ext cx="2725775" cy="2719733"/>
          </a:xfrm>
          <a:prstGeom prst="rect">
            <a:avLst/>
          </a:prstGeom>
          <a:solidFill>
            <a:srgbClr val="000000"/>
          </a:solidFill>
          <a:ln w="6350">
            <a:solidFill>
              <a:srgbClr val="808080">
                <a:alpha val="43000"/>
              </a:srgbClr>
            </a:solidFill>
          </a:ln>
          <a:extLst/>
        </p:spPr>
      </p:pic>
    </p:spTree>
    <p:extLst>
      <p:ext uri="{BB962C8B-B14F-4D97-AF65-F5344CB8AC3E}">
        <p14:creationId xmlns:p14="http://schemas.microsoft.com/office/powerpoint/2010/main" val="391375627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 Quorum</a:t>
            </a:r>
          </a:p>
        </p:txBody>
      </p:sp>
      <p:sp>
        <p:nvSpPr>
          <p:cNvPr id="3" name="Text Placeholder 4"/>
          <p:cNvSpPr txBox="1">
            <a:spLocks/>
          </p:cNvSpPr>
          <p:nvPr/>
        </p:nvSpPr>
        <p:spPr>
          <a:xfrm>
            <a:off x="531280" y="1256759"/>
            <a:ext cx="11426079" cy="1112811"/>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Manual Override</a:t>
            </a:r>
          </a:p>
          <a:p>
            <a:pPr>
              <a:lnSpc>
                <a:spcPct val="100000"/>
              </a:lnSpc>
              <a:spcBef>
                <a:spcPts val="0"/>
              </a:spcBef>
              <a:buSzTx/>
            </a:pPr>
            <a:r>
              <a:rPr lang="en-US" sz="2400" dirty="0">
                <a:solidFill>
                  <a:srgbClr val="FFFFFF"/>
                </a:solidFill>
                <a:latin typeface="Segoe UI"/>
              </a:rPr>
              <a:t>Allows to start cluster without majority votes</a:t>
            </a:r>
          </a:p>
        </p:txBody>
      </p:sp>
      <p:sp>
        <p:nvSpPr>
          <p:cNvPr id="4" name="Text Placeholder 4"/>
          <p:cNvSpPr txBox="1">
            <a:spLocks/>
          </p:cNvSpPr>
          <p:nvPr/>
        </p:nvSpPr>
        <p:spPr>
          <a:xfrm>
            <a:off x="531279" y="2544681"/>
            <a:ext cx="11426079" cy="158541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Cluster starts in a special “forced quorum” mode</a:t>
            </a:r>
          </a:p>
          <a:p>
            <a:pPr>
              <a:lnSpc>
                <a:spcPct val="100000"/>
              </a:lnSpc>
              <a:spcBef>
                <a:spcPts val="0"/>
              </a:spcBef>
              <a:buSzTx/>
            </a:pPr>
            <a:r>
              <a:rPr lang="en-US" sz="2400" dirty="0">
                <a:solidFill>
                  <a:srgbClr val="FFFFFF"/>
                </a:solidFill>
                <a:latin typeface="Segoe UI"/>
              </a:rPr>
              <a:t>Remains in this mode till majority votes achieved</a:t>
            </a:r>
          </a:p>
          <a:p>
            <a:pPr>
              <a:lnSpc>
                <a:spcPct val="100000"/>
              </a:lnSpc>
              <a:spcBef>
                <a:spcPts val="0"/>
              </a:spcBef>
              <a:buSzTx/>
            </a:pPr>
            <a:r>
              <a:rPr lang="en-US" sz="2400" dirty="0">
                <a:solidFill>
                  <a:srgbClr val="FFFFFF"/>
                </a:solidFill>
                <a:latin typeface="Segoe UI"/>
              </a:rPr>
              <a:t>Cluster automatically switches to normal functioning</a:t>
            </a:r>
          </a:p>
        </p:txBody>
      </p:sp>
      <p:sp>
        <p:nvSpPr>
          <p:cNvPr id="5" name="Text Placeholder 4"/>
          <p:cNvSpPr txBox="1">
            <a:spLocks/>
          </p:cNvSpPr>
          <p:nvPr/>
        </p:nvSpPr>
        <p:spPr>
          <a:xfrm>
            <a:off x="563008" y="4317963"/>
            <a:ext cx="11426079" cy="1810571"/>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FFFF00"/>
                </a:solidFill>
                <a:latin typeface="+mj-lt"/>
              </a:rPr>
              <a:t>Caution</a:t>
            </a:r>
          </a:p>
          <a:p>
            <a:pPr>
              <a:lnSpc>
                <a:spcPct val="100000"/>
              </a:lnSpc>
              <a:spcBef>
                <a:spcPts val="0"/>
              </a:spcBef>
              <a:buSzTx/>
            </a:pPr>
            <a:r>
              <a:rPr lang="en-US" sz="2400" dirty="0">
                <a:solidFill>
                  <a:srgbClr val="FFFFFF"/>
                </a:solidFill>
                <a:latin typeface="Segoe UI"/>
              </a:rPr>
              <a:t>Always understand why quorum was lost</a:t>
            </a:r>
          </a:p>
          <a:p>
            <a:pPr>
              <a:lnSpc>
                <a:spcPct val="100000"/>
              </a:lnSpc>
              <a:spcBef>
                <a:spcPts val="0"/>
              </a:spcBef>
              <a:buSzTx/>
            </a:pPr>
            <a:r>
              <a:rPr lang="en-US" sz="2400" dirty="0">
                <a:solidFill>
                  <a:srgbClr val="FFFFFF"/>
                </a:solidFill>
                <a:latin typeface="Segoe UI"/>
              </a:rPr>
              <a:t>Split-brain between nodes possible</a:t>
            </a:r>
          </a:p>
          <a:p>
            <a:pPr marL="932742" lvl="2" indent="0">
              <a:lnSpc>
                <a:spcPct val="100000"/>
              </a:lnSpc>
              <a:spcBef>
                <a:spcPts val="0"/>
              </a:spcBef>
              <a:buSzTx/>
              <a:buNone/>
            </a:pPr>
            <a:r>
              <a:rPr lang="en-US" dirty="0">
                <a:solidFill>
                  <a:srgbClr val="FFFFFF"/>
                </a:solidFill>
                <a:latin typeface="Segoe UI"/>
              </a:rPr>
              <a:t>You are now in control</a:t>
            </a:r>
            <a:r>
              <a:rPr lang="en-US" dirty="0" smtClean="0">
                <a:solidFill>
                  <a:srgbClr val="FFFFFF"/>
                </a:solidFill>
                <a:latin typeface="Segoe UI"/>
              </a:rPr>
              <a:t>!</a:t>
            </a:r>
            <a:endParaRPr lang="en-US" dirty="0">
              <a:solidFill>
                <a:srgbClr val="FFFFFF"/>
              </a:solidFill>
              <a:latin typeface="Segoe UI"/>
            </a:endParaRPr>
          </a:p>
        </p:txBody>
      </p:sp>
      <p:graphicFrame>
        <p:nvGraphicFramePr>
          <p:cNvPr id="6" name="Content Placeholder 3"/>
          <p:cNvGraphicFramePr>
            <a:graphicFrameLocks/>
          </p:cNvGraphicFramePr>
          <p:nvPr>
            <p:extLst>
              <p:ext uri="{D42A27DB-BD31-4B8C-83A1-F6EECF244321}">
                <p14:modId xmlns:p14="http://schemas.microsoft.com/office/powerpoint/2010/main" val="3853783858"/>
              </p:ext>
            </p:extLst>
          </p:nvPr>
        </p:nvGraphicFramePr>
        <p:xfrm>
          <a:off x="6670478" y="4409163"/>
          <a:ext cx="5286879" cy="1628170"/>
        </p:xfrm>
        <a:graphic>
          <a:graphicData uri="http://schemas.openxmlformats.org/drawingml/2006/table">
            <a:tbl>
              <a:tblPr firstRow="1" bandRow="1">
                <a:tableStyleId>{5C22544A-7EE6-4342-B048-85BDC9FD1C3A}</a:tableStyleId>
              </a:tblPr>
              <a:tblGrid>
                <a:gridCol w="5286879"/>
              </a:tblGrid>
              <a:tr h="446872">
                <a:tc>
                  <a:txBody>
                    <a:bodyPr/>
                    <a:lstStyle/>
                    <a:p>
                      <a:r>
                        <a:rPr lang="en-US" sz="1800" dirty="0" smtClean="0"/>
                        <a:t>Prevent Quorum</a:t>
                      </a:r>
                      <a:r>
                        <a:rPr lang="en-US" sz="1800" baseline="0" dirty="0" smtClean="0"/>
                        <a:t> Flag</a:t>
                      </a:r>
                      <a:endParaRPr lang="en-US" sz="1800" dirty="0"/>
                    </a:p>
                  </a:txBody>
                  <a:tcPr marL="124089" marR="124089" marT="46630" marB="46630"/>
                </a:tc>
              </a:tr>
              <a:tr h="590649">
                <a:tc>
                  <a:txBody>
                    <a:bodyPr/>
                    <a:lstStyle/>
                    <a:p>
                      <a:r>
                        <a:rPr lang="en-US" sz="1600" dirty="0" smtClean="0"/>
                        <a:t>Command Line:</a:t>
                      </a:r>
                    </a:p>
                    <a:p>
                      <a:r>
                        <a:rPr lang="en-US" sz="1600" dirty="0" smtClean="0"/>
                        <a:t>      net start</a:t>
                      </a:r>
                      <a:r>
                        <a:rPr lang="en-US" sz="1600" baseline="0" dirty="0" smtClean="0"/>
                        <a:t> clussvc /ForceQuorum</a:t>
                      </a:r>
                      <a:endParaRPr lang="en-US" sz="1600" dirty="0" smtClean="0"/>
                    </a:p>
                  </a:txBody>
                  <a:tcPr marL="124089" marR="124089" marT="46630" marB="46630"/>
                </a:tc>
              </a:tr>
              <a:tr h="590649">
                <a:tc>
                  <a:txBody>
                    <a:bodyPr/>
                    <a:lstStyle/>
                    <a:p>
                      <a:r>
                        <a:rPr lang="en-US" sz="1600" dirty="0" smtClean="0"/>
                        <a:t>PowerShell:</a:t>
                      </a:r>
                    </a:p>
                    <a:p>
                      <a:r>
                        <a:rPr lang="en-US" sz="1600" dirty="0" smtClean="0"/>
                        <a:t>      Start-ClusterNode –ForceQuorum</a:t>
                      </a:r>
                    </a:p>
                  </a:txBody>
                  <a:tcPr marL="124089" marR="124089" marT="46630" marB="46630" anchor="ctr"/>
                </a:tc>
              </a:tr>
            </a:tbl>
          </a:graphicData>
        </a:graphic>
      </p:graphicFrame>
    </p:spTree>
    <p:extLst>
      <p:ext uri="{BB962C8B-B14F-4D97-AF65-F5344CB8AC3E}">
        <p14:creationId xmlns:p14="http://schemas.microsoft.com/office/powerpoint/2010/main" val="5149662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 Quorum</a:t>
            </a:r>
          </a:p>
        </p:txBody>
      </p:sp>
      <p:sp>
        <p:nvSpPr>
          <p:cNvPr id="4" name="Text Placeholder 4"/>
          <p:cNvSpPr txBox="1">
            <a:spLocks/>
          </p:cNvSpPr>
          <p:nvPr/>
        </p:nvSpPr>
        <p:spPr>
          <a:xfrm>
            <a:off x="534446" y="1177433"/>
            <a:ext cx="11426079" cy="123020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Helps prevent nodes with vote to form cluster</a:t>
            </a:r>
          </a:p>
          <a:p>
            <a:pPr>
              <a:lnSpc>
                <a:spcPct val="100000"/>
              </a:lnSpc>
              <a:spcBef>
                <a:spcPts val="0"/>
              </a:spcBef>
              <a:buSzTx/>
            </a:pPr>
            <a:r>
              <a:rPr lang="en-US" sz="2400" dirty="0">
                <a:solidFill>
                  <a:srgbClr val="FFFFFF"/>
                </a:solidFill>
                <a:latin typeface="Segoe UI"/>
              </a:rPr>
              <a:t>Nodes started with ‘Prevent Quorum’ always join existing cluster</a:t>
            </a:r>
          </a:p>
        </p:txBody>
      </p:sp>
      <p:sp>
        <p:nvSpPr>
          <p:cNvPr id="5" name="Text Placeholder 4"/>
          <p:cNvSpPr txBox="1">
            <a:spLocks/>
          </p:cNvSpPr>
          <p:nvPr/>
        </p:nvSpPr>
        <p:spPr>
          <a:xfrm>
            <a:off x="534445" y="2524334"/>
            <a:ext cx="11426079" cy="123020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Applicable to cluster in “Force Quorum”</a:t>
            </a:r>
          </a:p>
          <a:p>
            <a:pPr>
              <a:lnSpc>
                <a:spcPct val="100000"/>
              </a:lnSpc>
              <a:spcBef>
                <a:spcPts val="0"/>
              </a:spcBef>
              <a:buSzTx/>
            </a:pPr>
            <a:r>
              <a:rPr lang="en-US" sz="2400" dirty="0">
                <a:solidFill>
                  <a:srgbClr val="FFFFFF"/>
                </a:solidFill>
                <a:latin typeface="Segoe UI"/>
              </a:rPr>
              <a:t>Always start remaining nodes with ‘Prevent Quorum’</a:t>
            </a:r>
          </a:p>
        </p:txBody>
      </p:sp>
      <p:sp>
        <p:nvSpPr>
          <p:cNvPr id="6" name="Text Placeholder 4"/>
          <p:cNvSpPr txBox="1">
            <a:spLocks/>
          </p:cNvSpPr>
          <p:nvPr/>
        </p:nvSpPr>
        <p:spPr>
          <a:xfrm>
            <a:off x="537612" y="3869363"/>
            <a:ext cx="11426079" cy="123020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Helps prevent overwriting of latest cluster database</a:t>
            </a:r>
          </a:p>
          <a:p>
            <a:pPr>
              <a:lnSpc>
                <a:spcPct val="100000"/>
              </a:lnSpc>
              <a:spcBef>
                <a:spcPts val="0"/>
              </a:spcBef>
              <a:buSzTx/>
            </a:pPr>
            <a:r>
              <a:rPr lang="en-US" sz="2400" dirty="0">
                <a:solidFill>
                  <a:srgbClr val="FFFFFF"/>
                </a:solidFill>
                <a:latin typeface="Segoe UI"/>
              </a:rPr>
              <a:t>Forward progress made by nodes in ‘Force Quorum’ is not lost</a:t>
            </a:r>
          </a:p>
        </p:txBody>
      </p:sp>
      <p:sp>
        <p:nvSpPr>
          <p:cNvPr id="7" name="Text Placeholder 4"/>
          <p:cNvSpPr txBox="1">
            <a:spLocks/>
          </p:cNvSpPr>
          <p:nvPr/>
        </p:nvSpPr>
        <p:spPr>
          <a:xfrm>
            <a:off x="534444" y="5235971"/>
            <a:ext cx="11426079" cy="88304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dirty="0" smtClean="0">
                <a:solidFill>
                  <a:srgbClr val="61DDFF"/>
                </a:solidFill>
                <a:latin typeface="+mj-lt"/>
              </a:rPr>
              <a:t>Most applicable in multisite DR setup</a:t>
            </a:r>
            <a:endParaRPr lang="en-US" sz="2400" dirty="0">
              <a:solidFill>
                <a:srgbClr val="61DDFF"/>
              </a:solidFill>
              <a:latin typeface="+mj-lt"/>
            </a:endParaRPr>
          </a:p>
        </p:txBody>
      </p:sp>
      <p:graphicFrame>
        <p:nvGraphicFramePr>
          <p:cNvPr id="8" name="Content Placeholder 3"/>
          <p:cNvGraphicFramePr>
            <a:graphicFrameLocks/>
          </p:cNvGraphicFramePr>
          <p:nvPr>
            <p:extLst>
              <p:ext uri="{D42A27DB-BD31-4B8C-83A1-F6EECF244321}">
                <p14:modId xmlns:p14="http://schemas.microsoft.com/office/powerpoint/2010/main" val="1296247646"/>
              </p:ext>
            </p:extLst>
          </p:nvPr>
        </p:nvGraphicFramePr>
        <p:xfrm>
          <a:off x="8046160" y="5061502"/>
          <a:ext cx="4050813" cy="1609214"/>
        </p:xfrm>
        <a:graphic>
          <a:graphicData uri="http://schemas.openxmlformats.org/drawingml/2006/table">
            <a:tbl>
              <a:tblPr firstRow="1" bandRow="1">
                <a:tableStyleId>{5C22544A-7EE6-4342-B048-85BDC9FD1C3A}</a:tableStyleId>
              </a:tblPr>
              <a:tblGrid>
                <a:gridCol w="4050813"/>
              </a:tblGrid>
              <a:tr h="427916">
                <a:tc>
                  <a:txBody>
                    <a:bodyPr/>
                    <a:lstStyle/>
                    <a:p>
                      <a:r>
                        <a:rPr lang="en-US" sz="1800" dirty="0" smtClean="0"/>
                        <a:t>Prevent Quorum</a:t>
                      </a:r>
                      <a:r>
                        <a:rPr lang="en-US" sz="1800" baseline="0" dirty="0" smtClean="0"/>
                        <a:t> Flag</a:t>
                      </a:r>
                      <a:endParaRPr lang="en-US" sz="1800" dirty="0"/>
                    </a:p>
                  </a:txBody>
                  <a:tcPr marL="124089" marR="124089" marT="46630" marB="46630"/>
                </a:tc>
              </a:tr>
              <a:tr h="590649">
                <a:tc>
                  <a:txBody>
                    <a:bodyPr/>
                    <a:lstStyle/>
                    <a:p>
                      <a:r>
                        <a:rPr lang="en-US" sz="1600" dirty="0" smtClean="0"/>
                        <a:t>Command Line:</a:t>
                      </a:r>
                    </a:p>
                    <a:p>
                      <a:r>
                        <a:rPr lang="en-US" sz="1600" dirty="0" smtClean="0"/>
                        <a:t>      net start</a:t>
                      </a:r>
                      <a:r>
                        <a:rPr lang="en-US" sz="1600" baseline="0" dirty="0" smtClean="0"/>
                        <a:t> clussvc /PQ</a:t>
                      </a:r>
                      <a:endParaRPr lang="en-US" sz="1600" dirty="0" smtClean="0"/>
                    </a:p>
                  </a:txBody>
                  <a:tcPr marL="124089" marR="124089" marT="46630" marB="46630"/>
                </a:tc>
              </a:tr>
              <a:tr h="590649">
                <a:tc>
                  <a:txBody>
                    <a:bodyPr/>
                    <a:lstStyle/>
                    <a:p>
                      <a:r>
                        <a:rPr lang="en-US" sz="1600" dirty="0" smtClean="0"/>
                        <a:t>PowerShell:</a:t>
                      </a:r>
                    </a:p>
                    <a:p>
                      <a:r>
                        <a:rPr lang="en-US" sz="1600" dirty="0" smtClean="0"/>
                        <a:t>      Start-ClusterNode –PreventQuorum</a:t>
                      </a:r>
                    </a:p>
                  </a:txBody>
                  <a:tcPr marL="124089" marR="124089" marT="46630" marB="46630" anchor="ctr"/>
                </a:tc>
              </a:tr>
            </a:tbl>
          </a:graphicData>
        </a:graphic>
      </p:graphicFrame>
    </p:spTree>
    <p:extLst>
      <p:ext uri="{BB962C8B-B14F-4D97-AF65-F5344CB8AC3E}">
        <p14:creationId xmlns:p14="http://schemas.microsoft.com/office/powerpoint/2010/main" val="7767764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5" y="155576"/>
            <a:ext cx="11889564" cy="917575"/>
          </a:xfrm>
        </p:spPr>
        <p:txBody>
          <a:bodyPr/>
          <a:lstStyle/>
          <a:p>
            <a:r>
              <a:rPr lang="en-US" dirty="0" smtClean="0"/>
              <a:t>Force Quorum Resiliency</a:t>
            </a:r>
            <a:endParaRPr lang="en-US" dirty="0"/>
          </a:p>
        </p:txBody>
      </p:sp>
      <p:sp>
        <p:nvSpPr>
          <p:cNvPr id="4" name="Text Placeholder 4"/>
          <p:cNvSpPr txBox="1">
            <a:spLocks/>
          </p:cNvSpPr>
          <p:nvPr/>
        </p:nvSpPr>
        <p:spPr>
          <a:xfrm>
            <a:off x="534446" y="1277189"/>
            <a:ext cx="11426079" cy="95062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dirty="0" smtClean="0">
                <a:solidFill>
                  <a:srgbClr val="61DDFF"/>
                </a:solidFill>
                <a:latin typeface="+mj-lt"/>
              </a:rPr>
              <a:t>Cluster detects partitions after a manual Force Quorum</a:t>
            </a:r>
            <a:endParaRPr lang="en-US" dirty="0">
              <a:solidFill>
                <a:srgbClr val="61DDFF"/>
              </a:solidFill>
              <a:latin typeface="+mj-lt"/>
            </a:endParaRPr>
          </a:p>
          <a:p>
            <a:pPr>
              <a:lnSpc>
                <a:spcPct val="100000"/>
              </a:lnSpc>
              <a:spcBef>
                <a:spcPts val="0"/>
              </a:spcBef>
              <a:buSzTx/>
            </a:pPr>
            <a:r>
              <a:rPr lang="en-US" sz="2000" dirty="0" smtClean="0">
                <a:solidFill>
                  <a:srgbClr val="FFFFFF"/>
                </a:solidFill>
                <a:latin typeface="Segoe UI"/>
              </a:rPr>
              <a:t>Cluster has the built-in logic to track Force Quorum started partition</a:t>
            </a:r>
            <a:endParaRPr lang="en-US" sz="2000" dirty="0">
              <a:solidFill>
                <a:srgbClr val="FFFFFF"/>
              </a:solidFill>
              <a:latin typeface="Segoe UI"/>
            </a:endParaRPr>
          </a:p>
        </p:txBody>
      </p:sp>
      <p:sp>
        <p:nvSpPr>
          <p:cNvPr id="5" name="Text Placeholder 4"/>
          <p:cNvSpPr txBox="1">
            <a:spLocks/>
          </p:cNvSpPr>
          <p:nvPr/>
        </p:nvSpPr>
        <p:spPr>
          <a:xfrm>
            <a:off x="534443" y="2425953"/>
            <a:ext cx="11426079" cy="91713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dirty="0" smtClean="0">
                <a:solidFill>
                  <a:srgbClr val="61DDFF"/>
                </a:solidFill>
                <a:latin typeface="+mj-lt"/>
              </a:rPr>
              <a:t>Partition started with Force Quorum is deemed authoritative</a:t>
            </a:r>
            <a:endParaRPr lang="en-US" dirty="0">
              <a:solidFill>
                <a:srgbClr val="61DDFF"/>
              </a:solidFill>
              <a:latin typeface="+mj-lt"/>
            </a:endParaRPr>
          </a:p>
          <a:p>
            <a:pPr>
              <a:lnSpc>
                <a:spcPct val="100000"/>
              </a:lnSpc>
              <a:spcBef>
                <a:spcPts val="0"/>
              </a:spcBef>
              <a:buSzTx/>
            </a:pPr>
            <a:r>
              <a:rPr lang="en-US" sz="2000" dirty="0" smtClean="0">
                <a:solidFill>
                  <a:srgbClr val="FFFFFF"/>
                </a:solidFill>
                <a:latin typeface="Segoe UI"/>
              </a:rPr>
              <a:t>Other partitions automatically restart up on detecting a FQ cluster</a:t>
            </a:r>
            <a:endParaRPr lang="en-US" sz="2000" dirty="0">
              <a:solidFill>
                <a:srgbClr val="FFFFFF"/>
              </a:solidFill>
              <a:latin typeface="Segoe UI"/>
            </a:endParaRPr>
          </a:p>
        </p:txBody>
      </p:sp>
      <p:sp>
        <p:nvSpPr>
          <p:cNvPr id="6" name="Text Placeholder 4"/>
          <p:cNvSpPr txBox="1">
            <a:spLocks/>
          </p:cNvSpPr>
          <p:nvPr/>
        </p:nvSpPr>
        <p:spPr>
          <a:xfrm>
            <a:off x="534444" y="3541225"/>
            <a:ext cx="11426079" cy="877204"/>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dirty="0" smtClean="0">
                <a:solidFill>
                  <a:srgbClr val="61DDFF"/>
                </a:solidFill>
                <a:latin typeface="+mj-lt"/>
              </a:rPr>
              <a:t>Restarted nodes in other partition join the FQ cluster</a:t>
            </a:r>
            <a:endParaRPr lang="en-US" dirty="0">
              <a:solidFill>
                <a:srgbClr val="61DDFF"/>
              </a:solidFill>
              <a:latin typeface="+mj-lt"/>
            </a:endParaRPr>
          </a:p>
          <a:p>
            <a:pPr>
              <a:lnSpc>
                <a:spcPct val="100000"/>
              </a:lnSpc>
              <a:spcBef>
                <a:spcPts val="0"/>
              </a:spcBef>
              <a:buSzTx/>
            </a:pPr>
            <a:r>
              <a:rPr lang="en-US" sz="2000" dirty="0" smtClean="0">
                <a:solidFill>
                  <a:srgbClr val="FFFFFF"/>
                </a:solidFill>
                <a:latin typeface="Segoe UI"/>
              </a:rPr>
              <a:t>Cluster automatically restarts the nodes with Prevent Quorum</a:t>
            </a:r>
            <a:endParaRPr lang="en-US" sz="2000" dirty="0">
              <a:solidFill>
                <a:srgbClr val="FFFFFF"/>
              </a:solidFill>
              <a:latin typeface="Segoe UI"/>
            </a:endParaRPr>
          </a:p>
        </p:txBody>
      </p:sp>
      <p:sp>
        <p:nvSpPr>
          <p:cNvPr id="9" name="Rectangle 8"/>
          <p:cNvSpPr/>
          <p:nvPr/>
        </p:nvSpPr>
        <p:spPr bwMode="auto">
          <a:xfrm>
            <a:off x="3577742" y="4756606"/>
            <a:ext cx="5095721" cy="204013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1836" spc="-51" dirty="0">
                <a:solidFill>
                  <a:srgbClr val="FFFFFF"/>
                </a:solidFill>
              </a:rPr>
              <a:t>Cluster</a:t>
            </a:r>
          </a:p>
        </p:txBody>
      </p:sp>
      <p:sp>
        <p:nvSpPr>
          <p:cNvPr id="10" name="Rectangle 9"/>
          <p:cNvSpPr/>
          <p:nvPr/>
        </p:nvSpPr>
        <p:spPr bwMode="auto">
          <a:xfrm>
            <a:off x="3918071" y="5163902"/>
            <a:ext cx="2105779" cy="146749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1632" spc="-51" dirty="0">
                <a:solidFill>
                  <a:schemeClr val="tx1"/>
                </a:solidFill>
              </a:rPr>
              <a:t>Site1</a:t>
            </a:r>
            <a:endParaRPr lang="en-US" sz="2040" spc="-51" dirty="0">
              <a:solidFill>
                <a:schemeClr val="tx1"/>
              </a:solidFill>
            </a:endParaRPr>
          </a:p>
        </p:txBody>
      </p:sp>
      <p:pic>
        <p:nvPicPr>
          <p:cNvPr id="11"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734737" y="5530308"/>
            <a:ext cx="515797" cy="8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78537" y="5530308"/>
            <a:ext cx="515797" cy="8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085963" y="5480957"/>
            <a:ext cx="1802357" cy="969883"/>
          </a:xfrm>
          <a:prstGeom prst="rect">
            <a:avLst/>
          </a:prstGeom>
          <a:noFill/>
          <a:ln>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1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497987" y="5025646"/>
            <a:ext cx="392692" cy="39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6263532" y="5163902"/>
            <a:ext cx="2105779" cy="1467492"/>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1632" spc="-51" dirty="0">
                <a:solidFill>
                  <a:schemeClr val="tx1"/>
                </a:solidFill>
              </a:rPr>
              <a:t>Site2</a:t>
            </a:r>
            <a:endParaRPr lang="en-US" sz="2040" spc="-51" dirty="0">
              <a:solidFill>
                <a:schemeClr val="tx1"/>
              </a:solidFill>
            </a:endParaRPr>
          </a:p>
        </p:txBody>
      </p:sp>
      <p:pic>
        <p:nvPicPr>
          <p:cNvPr id="1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308566" y="5530308"/>
            <a:ext cx="515797" cy="8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755093" y="5530308"/>
            <a:ext cx="515797" cy="8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bwMode="auto">
          <a:xfrm>
            <a:off x="6688273" y="5480957"/>
            <a:ext cx="1242717" cy="969883"/>
          </a:xfrm>
          <a:prstGeom prst="rect">
            <a:avLst/>
          </a:prstGeom>
          <a:noFill/>
          <a:ln>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9937" y="5119855"/>
            <a:ext cx="361905" cy="361103"/>
          </a:xfrm>
          <a:prstGeom prst="rect">
            <a:avLst/>
          </a:prstGeom>
        </p:spPr>
      </p:pic>
      <p:pic>
        <p:nvPicPr>
          <p:cNvPr id="2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290936" y="5530308"/>
            <a:ext cx="515797" cy="8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a:endCxn id="9" idx="2"/>
          </p:cNvCxnSpPr>
          <p:nvPr/>
        </p:nvCxnSpPr>
        <p:spPr>
          <a:xfrm flipH="1">
            <a:off x="6125603" y="4756606"/>
            <a:ext cx="15694" cy="2040136"/>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2" name="Down Arrow 21"/>
          <p:cNvSpPr/>
          <p:nvPr/>
        </p:nvSpPr>
        <p:spPr bwMode="auto">
          <a:xfrm rot="10800000">
            <a:off x="7982958" y="5163436"/>
            <a:ext cx="384998" cy="521611"/>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3" name="Line Callout 1 (Border and Accent Bar) 22"/>
          <p:cNvSpPr/>
          <p:nvPr/>
        </p:nvSpPr>
        <p:spPr bwMode="auto">
          <a:xfrm>
            <a:off x="8899071" y="4941648"/>
            <a:ext cx="2104716" cy="539309"/>
          </a:xfrm>
          <a:prstGeom prst="accentBorderCallout1">
            <a:avLst>
              <a:gd name="adj1" fmla="val 77341"/>
              <a:gd name="adj2" fmla="val -3275"/>
              <a:gd name="adj3" fmla="val 95361"/>
              <a:gd name="adj4" fmla="val -26237"/>
            </a:avLst>
          </a:prstGeom>
          <a:gradFill>
            <a:gsLst>
              <a:gs pos="0">
                <a:schemeClr val="tx1"/>
              </a:gs>
              <a:gs pos="80000">
                <a:schemeClr val="tx1"/>
              </a:gs>
              <a:gs pos="100000">
                <a:schemeClr val="tx1"/>
              </a:gs>
            </a:gsLst>
          </a:gradFill>
          <a:ln w="25400" cap="rnd">
            <a:solidFill>
              <a:schemeClr val="tx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5127" tIns="47564" rIns="95127" bIns="47564" numCol="1" rtlCol="0" anchor="ctr" anchorCtr="0" compatLnSpc="1">
            <a:prstTxWarp prst="textNoShape">
              <a:avLst/>
            </a:prstTxWarp>
          </a:bodyPr>
          <a:lstStyle/>
          <a:p>
            <a:pPr algn="ctr" defTabSz="950991"/>
            <a:r>
              <a:rPr lang="en-US" sz="1632" dirty="0">
                <a:solidFill>
                  <a:srgbClr val="000000"/>
                </a:solidFill>
              </a:rPr>
              <a:t>Manual Override with ForceQuorum</a:t>
            </a:r>
          </a:p>
        </p:txBody>
      </p:sp>
      <p:sp>
        <p:nvSpPr>
          <p:cNvPr id="24" name="Line Callout 1 (Border and Accent Bar) 23"/>
          <p:cNvSpPr/>
          <p:nvPr/>
        </p:nvSpPr>
        <p:spPr bwMode="auto">
          <a:xfrm>
            <a:off x="1471639" y="5908549"/>
            <a:ext cx="1880495" cy="888194"/>
          </a:xfrm>
          <a:prstGeom prst="accentBorderCallout1">
            <a:avLst>
              <a:gd name="adj1" fmla="val 13411"/>
              <a:gd name="adj2" fmla="val 104024"/>
              <a:gd name="adj3" fmla="val -1836"/>
              <a:gd name="adj4" fmla="val 133203"/>
            </a:avLst>
          </a:prstGeom>
          <a:gradFill>
            <a:gsLst>
              <a:gs pos="0">
                <a:schemeClr val="tx1"/>
              </a:gs>
              <a:gs pos="80000">
                <a:schemeClr val="tx1"/>
              </a:gs>
              <a:gs pos="100000">
                <a:schemeClr val="tx1"/>
              </a:gs>
            </a:gsLst>
          </a:gradFill>
          <a:ln w="25400" cap="rnd">
            <a:solidFill>
              <a:schemeClr val="tx1"/>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5131" tIns="47565" rIns="95131" bIns="47565" numCol="1" rtlCol="0" anchor="ctr" anchorCtr="0" compatLnSpc="1">
            <a:prstTxWarp prst="textNoShape">
              <a:avLst/>
            </a:prstTxWarp>
          </a:bodyPr>
          <a:lstStyle/>
          <a:p>
            <a:pPr algn="ctr" defTabSz="951028" fontAlgn="base">
              <a:spcBef>
                <a:spcPct val="0"/>
              </a:spcBef>
              <a:spcAft>
                <a:spcPct val="0"/>
              </a:spcAft>
            </a:pPr>
            <a:r>
              <a:rPr lang="en-US" sz="1632" dirty="0">
                <a:solidFill>
                  <a:srgbClr val="000000"/>
                </a:solidFill>
              </a:rPr>
              <a:t>Nodes Restarted</a:t>
            </a:r>
          </a:p>
          <a:p>
            <a:pPr algn="ctr" defTabSz="951028" fontAlgn="base">
              <a:spcBef>
                <a:spcPct val="0"/>
              </a:spcBef>
              <a:spcAft>
                <a:spcPct val="0"/>
              </a:spcAft>
            </a:pPr>
            <a:r>
              <a:rPr lang="en-US" sz="1632" dirty="0">
                <a:solidFill>
                  <a:srgbClr val="000000"/>
                </a:solidFill>
              </a:rPr>
              <a:t>When Site2 partition detected</a:t>
            </a:r>
          </a:p>
        </p:txBody>
      </p:sp>
    </p:spTree>
    <p:extLst>
      <p:ext uri="{BB962C8B-B14F-4D97-AF65-F5344CB8AC3E}">
        <p14:creationId xmlns:p14="http://schemas.microsoft.com/office/powerpoint/2010/main" val="293234525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9" name="Group 1099"/>
          <p:cNvGrpSpPr>
            <a:grpSpLocks noChangeAspect="1"/>
          </p:cNvGrpSpPr>
          <p:nvPr/>
        </p:nvGrpSpPr>
        <p:grpSpPr bwMode="auto">
          <a:xfrm>
            <a:off x="505363" y="816872"/>
            <a:ext cx="11339902" cy="5379505"/>
            <a:chOff x="312" y="722"/>
            <a:chExt cx="7001" cy="2861"/>
          </a:xfrm>
          <a:solidFill>
            <a:schemeClr val="tx1">
              <a:lumMod val="50000"/>
              <a:lumOff val="50000"/>
            </a:schemeClr>
          </a:solidFill>
        </p:grpSpPr>
        <p:grpSp>
          <p:nvGrpSpPr>
            <p:cNvPr id="2061" name="Group 1300"/>
            <p:cNvGrpSpPr>
              <a:grpSpLocks/>
            </p:cNvGrpSpPr>
            <p:nvPr/>
          </p:nvGrpSpPr>
          <p:grpSpPr bwMode="auto">
            <a:xfrm>
              <a:off x="312" y="722"/>
              <a:ext cx="3150" cy="2861"/>
              <a:chOff x="312" y="722"/>
              <a:chExt cx="3150" cy="2861"/>
            </a:xfrm>
            <a:grpFill/>
          </p:grpSpPr>
          <p:sp>
            <p:nvSpPr>
              <p:cNvPr id="2406" name="Freeform 1101"/>
              <p:cNvSpPr>
                <a:spLocks/>
              </p:cNvSpPr>
              <p:nvPr/>
            </p:nvSpPr>
            <p:spPr bwMode="auto">
              <a:xfrm>
                <a:off x="431" y="1436"/>
                <a:ext cx="55" cy="22"/>
              </a:xfrm>
              <a:custGeom>
                <a:avLst/>
                <a:gdLst>
                  <a:gd name="T0" fmla="*/ 36 w 55"/>
                  <a:gd name="T1" fmla="*/ 0 h 22"/>
                  <a:gd name="T2" fmla="*/ 55 w 55"/>
                  <a:gd name="T3" fmla="*/ 0 h 22"/>
                  <a:gd name="T4" fmla="*/ 55 w 55"/>
                  <a:gd name="T5" fmla="*/ 7 h 22"/>
                  <a:gd name="T6" fmla="*/ 53 w 55"/>
                  <a:gd name="T7" fmla="*/ 11 h 22"/>
                  <a:gd name="T8" fmla="*/ 53 w 55"/>
                  <a:gd name="T9" fmla="*/ 15 h 22"/>
                  <a:gd name="T10" fmla="*/ 44 w 55"/>
                  <a:gd name="T11" fmla="*/ 17 h 22"/>
                  <a:gd name="T12" fmla="*/ 32 w 55"/>
                  <a:gd name="T13" fmla="*/ 22 h 22"/>
                  <a:gd name="T14" fmla="*/ 17 w 55"/>
                  <a:gd name="T15" fmla="*/ 22 h 22"/>
                  <a:gd name="T16" fmla="*/ 4 w 55"/>
                  <a:gd name="T17" fmla="*/ 22 h 22"/>
                  <a:gd name="T18" fmla="*/ 2 w 55"/>
                  <a:gd name="T19" fmla="*/ 20 h 22"/>
                  <a:gd name="T20" fmla="*/ 0 w 55"/>
                  <a:gd name="T21" fmla="*/ 17 h 22"/>
                  <a:gd name="T22" fmla="*/ 0 w 55"/>
                  <a:gd name="T23" fmla="*/ 17 h 22"/>
                  <a:gd name="T24" fmla="*/ 2 w 55"/>
                  <a:gd name="T25" fmla="*/ 15 h 22"/>
                  <a:gd name="T26" fmla="*/ 6 w 55"/>
                  <a:gd name="T27" fmla="*/ 13 h 22"/>
                  <a:gd name="T28" fmla="*/ 10 w 55"/>
                  <a:gd name="T29" fmla="*/ 11 h 22"/>
                  <a:gd name="T30" fmla="*/ 17 w 55"/>
                  <a:gd name="T31" fmla="*/ 9 h 22"/>
                  <a:gd name="T32" fmla="*/ 21 w 55"/>
                  <a:gd name="T33" fmla="*/ 7 h 22"/>
                  <a:gd name="T34" fmla="*/ 27 w 55"/>
                  <a:gd name="T35" fmla="*/ 7 h 22"/>
                  <a:gd name="T36" fmla="*/ 34 w 55"/>
                  <a:gd name="T37" fmla="*/ 5 h 22"/>
                  <a:gd name="T38" fmla="*/ 36 w 55"/>
                  <a:gd name="T39" fmla="*/ 3 h 22"/>
                  <a:gd name="T40" fmla="*/ 36 w 55"/>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22">
                    <a:moveTo>
                      <a:pt x="36" y="0"/>
                    </a:moveTo>
                    <a:lnTo>
                      <a:pt x="55" y="0"/>
                    </a:lnTo>
                    <a:lnTo>
                      <a:pt x="55" y="7"/>
                    </a:lnTo>
                    <a:lnTo>
                      <a:pt x="53" y="11"/>
                    </a:lnTo>
                    <a:lnTo>
                      <a:pt x="53" y="15"/>
                    </a:lnTo>
                    <a:lnTo>
                      <a:pt x="44" y="17"/>
                    </a:lnTo>
                    <a:lnTo>
                      <a:pt x="32" y="22"/>
                    </a:lnTo>
                    <a:lnTo>
                      <a:pt x="17" y="22"/>
                    </a:lnTo>
                    <a:lnTo>
                      <a:pt x="4" y="22"/>
                    </a:lnTo>
                    <a:lnTo>
                      <a:pt x="2" y="20"/>
                    </a:lnTo>
                    <a:lnTo>
                      <a:pt x="0" y="17"/>
                    </a:lnTo>
                    <a:lnTo>
                      <a:pt x="0" y="17"/>
                    </a:lnTo>
                    <a:lnTo>
                      <a:pt x="2" y="15"/>
                    </a:lnTo>
                    <a:lnTo>
                      <a:pt x="6" y="13"/>
                    </a:lnTo>
                    <a:lnTo>
                      <a:pt x="10" y="11"/>
                    </a:lnTo>
                    <a:lnTo>
                      <a:pt x="17" y="9"/>
                    </a:lnTo>
                    <a:lnTo>
                      <a:pt x="21" y="7"/>
                    </a:lnTo>
                    <a:lnTo>
                      <a:pt x="27" y="7"/>
                    </a:lnTo>
                    <a:lnTo>
                      <a:pt x="34" y="5"/>
                    </a:lnTo>
                    <a:lnTo>
                      <a:pt x="36"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07" name="Freeform 1102"/>
              <p:cNvSpPr>
                <a:spLocks/>
              </p:cNvSpPr>
              <p:nvPr/>
            </p:nvSpPr>
            <p:spPr bwMode="auto">
              <a:xfrm>
                <a:off x="467" y="1415"/>
                <a:ext cx="19" cy="21"/>
              </a:xfrm>
              <a:custGeom>
                <a:avLst/>
                <a:gdLst>
                  <a:gd name="T0" fmla="*/ 12 w 19"/>
                  <a:gd name="T1" fmla="*/ 0 h 21"/>
                  <a:gd name="T2" fmla="*/ 17 w 19"/>
                  <a:gd name="T3" fmla="*/ 2 h 21"/>
                  <a:gd name="T4" fmla="*/ 19 w 19"/>
                  <a:gd name="T5" fmla="*/ 5 h 21"/>
                  <a:gd name="T6" fmla="*/ 19 w 19"/>
                  <a:gd name="T7" fmla="*/ 9 h 21"/>
                  <a:gd name="T8" fmla="*/ 19 w 19"/>
                  <a:gd name="T9" fmla="*/ 15 h 21"/>
                  <a:gd name="T10" fmla="*/ 19 w 19"/>
                  <a:gd name="T11" fmla="*/ 21 h 21"/>
                  <a:gd name="T12" fmla="*/ 19 w 19"/>
                  <a:gd name="T13" fmla="*/ 21 h 21"/>
                  <a:gd name="T14" fmla="*/ 0 w 19"/>
                  <a:gd name="T15" fmla="*/ 21 h 21"/>
                  <a:gd name="T16" fmla="*/ 2 w 19"/>
                  <a:gd name="T17" fmla="*/ 19 h 21"/>
                  <a:gd name="T18" fmla="*/ 4 w 19"/>
                  <a:gd name="T19" fmla="*/ 15 h 21"/>
                  <a:gd name="T20" fmla="*/ 4 w 19"/>
                  <a:gd name="T21" fmla="*/ 11 h 21"/>
                  <a:gd name="T22" fmla="*/ 6 w 19"/>
                  <a:gd name="T23" fmla="*/ 7 h 21"/>
                  <a:gd name="T24" fmla="*/ 8 w 19"/>
                  <a:gd name="T25" fmla="*/ 5 h 21"/>
                  <a:gd name="T26" fmla="*/ 10 w 19"/>
                  <a:gd name="T27" fmla="*/ 2 h 21"/>
                  <a:gd name="T28" fmla="*/ 12 w 19"/>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1">
                    <a:moveTo>
                      <a:pt x="12" y="0"/>
                    </a:moveTo>
                    <a:lnTo>
                      <a:pt x="17" y="2"/>
                    </a:lnTo>
                    <a:lnTo>
                      <a:pt x="19" y="5"/>
                    </a:lnTo>
                    <a:lnTo>
                      <a:pt x="19" y="9"/>
                    </a:lnTo>
                    <a:lnTo>
                      <a:pt x="19" y="15"/>
                    </a:lnTo>
                    <a:lnTo>
                      <a:pt x="19" y="21"/>
                    </a:lnTo>
                    <a:lnTo>
                      <a:pt x="19" y="21"/>
                    </a:lnTo>
                    <a:lnTo>
                      <a:pt x="0" y="21"/>
                    </a:lnTo>
                    <a:lnTo>
                      <a:pt x="2" y="19"/>
                    </a:lnTo>
                    <a:lnTo>
                      <a:pt x="4" y="15"/>
                    </a:lnTo>
                    <a:lnTo>
                      <a:pt x="4" y="11"/>
                    </a:lnTo>
                    <a:lnTo>
                      <a:pt x="6" y="7"/>
                    </a:lnTo>
                    <a:lnTo>
                      <a:pt x="8" y="5"/>
                    </a:lnTo>
                    <a:lnTo>
                      <a:pt x="10"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08" name="Rectangle 1103"/>
              <p:cNvSpPr>
                <a:spLocks noChangeArrowheads="1"/>
              </p:cNvSpPr>
              <p:nvPr/>
            </p:nvSpPr>
            <p:spPr bwMode="auto">
              <a:xfrm>
                <a:off x="344" y="1472"/>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09" name="Freeform 1104"/>
              <p:cNvSpPr>
                <a:spLocks/>
              </p:cNvSpPr>
              <p:nvPr/>
            </p:nvSpPr>
            <p:spPr bwMode="auto">
              <a:xfrm>
                <a:off x="312" y="1462"/>
                <a:ext cx="68" cy="10"/>
              </a:xfrm>
              <a:custGeom>
                <a:avLst/>
                <a:gdLst>
                  <a:gd name="T0" fmla="*/ 0 w 68"/>
                  <a:gd name="T1" fmla="*/ 0 h 10"/>
                  <a:gd name="T2" fmla="*/ 68 w 68"/>
                  <a:gd name="T3" fmla="*/ 0 h 10"/>
                  <a:gd name="T4" fmla="*/ 66 w 68"/>
                  <a:gd name="T5" fmla="*/ 2 h 10"/>
                  <a:gd name="T6" fmla="*/ 57 w 68"/>
                  <a:gd name="T7" fmla="*/ 6 h 10"/>
                  <a:gd name="T8" fmla="*/ 44 w 68"/>
                  <a:gd name="T9" fmla="*/ 8 h 10"/>
                  <a:gd name="T10" fmla="*/ 32 w 68"/>
                  <a:gd name="T11" fmla="*/ 10 h 10"/>
                  <a:gd name="T12" fmla="*/ 32 w 68"/>
                  <a:gd name="T13" fmla="*/ 10 h 10"/>
                  <a:gd name="T14" fmla="*/ 25 w 68"/>
                  <a:gd name="T15" fmla="*/ 10 h 10"/>
                  <a:gd name="T16" fmla="*/ 19 w 68"/>
                  <a:gd name="T17" fmla="*/ 8 h 10"/>
                  <a:gd name="T18" fmla="*/ 13 w 68"/>
                  <a:gd name="T19" fmla="*/ 8 h 10"/>
                  <a:gd name="T20" fmla="*/ 6 w 68"/>
                  <a:gd name="T21" fmla="*/ 6 h 10"/>
                  <a:gd name="T22" fmla="*/ 2 w 68"/>
                  <a:gd name="T23" fmla="*/ 4 h 10"/>
                  <a:gd name="T24" fmla="*/ 0 w 68"/>
                  <a:gd name="T25" fmla="*/ 2 h 10"/>
                  <a:gd name="T26" fmla="*/ 0 w 68"/>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
                    <a:moveTo>
                      <a:pt x="0" y="0"/>
                    </a:moveTo>
                    <a:lnTo>
                      <a:pt x="68" y="0"/>
                    </a:lnTo>
                    <a:lnTo>
                      <a:pt x="66" y="2"/>
                    </a:lnTo>
                    <a:lnTo>
                      <a:pt x="57" y="6"/>
                    </a:lnTo>
                    <a:lnTo>
                      <a:pt x="44" y="8"/>
                    </a:lnTo>
                    <a:lnTo>
                      <a:pt x="32" y="10"/>
                    </a:lnTo>
                    <a:lnTo>
                      <a:pt x="32" y="10"/>
                    </a:lnTo>
                    <a:lnTo>
                      <a:pt x="25" y="10"/>
                    </a:lnTo>
                    <a:lnTo>
                      <a:pt x="19" y="8"/>
                    </a:lnTo>
                    <a:lnTo>
                      <a:pt x="13" y="8"/>
                    </a:lnTo>
                    <a:lnTo>
                      <a:pt x="6" y="6"/>
                    </a:lnTo>
                    <a:lnTo>
                      <a:pt x="2" y="4"/>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0" name="Freeform 1105"/>
              <p:cNvSpPr>
                <a:spLocks/>
              </p:cNvSpPr>
              <p:nvPr/>
            </p:nvSpPr>
            <p:spPr bwMode="auto">
              <a:xfrm>
                <a:off x="312" y="1453"/>
                <a:ext cx="68" cy="9"/>
              </a:xfrm>
              <a:custGeom>
                <a:avLst/>
                <a:gdLst>
                  <a:gd name="T0" fmla="*/ 23 w 68"/>
                  <a:gd name="T1" fmla="*/ 0 h 9"/>
                  <a:gd name="T2" fmla="*/ 44 w 68"/>
                  <a:gd name="T3" fmla="*/ 0 h 9"/>
                  <a:gd name="T4" fmla="*/ 44 w 68"/>
                  <a:gd name="T5" fmla="*/ 0 h 9"/>
                  <a:gd name="T6" fmla="*/ 49 w 68"/>
                  <a:gd name="T7" fmla="*/ 3 h 9"/>
                  <a:gd name="T8" fmla="*/ 53 w 68"/>
                  <a:gd name="T9" fmla="*/ 5 h 9"/>
                  <a:gd name="T10" fmla="*/ 59 w 68"/>
                  <a:gd name="T11" fmla="*/ 7 h 9"/>
                  <a:gd name="T12" fmla="*/ 64 w 68"/>
                  <a:gd name="T13" fmla="*/ 9 h 9"/>
                  <a:gd name="T14" fmla="*/ 68 w 68"/>
                  <a:gd name="T15" fmla="*/ 9 h 9"/>
                  <a:gd name="T16" fmla="*/ 68 w 68"/>
                  <a:gd name="T17" fmla="*/ 9 h 9"/>
                  <a:gd name="T18" fmla="*/ 68 w 68"/>
                  <a:gd name="T19" fmla="*/ 9 h 9"/>
                  <a:gd name="T20" fmla="*/ 0 w 68"/>
                  <a:gd name="T21" fmla="*/ 9 h 9"/>
                  <a:gd name="T22" fmla="*/ 0 w 68"/>
                  <a:gd name="T23" fmla="*/ 7 h 9"/>
                  <a:gd name="T24" fmla="*/ 8 w 68"/>
                  <a:gd name="T25" fmla="*/ 3 h 9"/>
                  <a:gd name="T26" fmla="*/ 23 w 68"/>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9">
                    <a:moveTo>
                      <a:pt x="23" y="0"/>
                    </a:moveTo>
                    <a:lnTo>
                      <a:pt x="44" y="0"/>
                    </a:lnTo>
                    <a:lnTo>
                      <a:pt x="44" y="0"/>
                    </a:lnTo>
                    <a:lnTo>
                      <a:pt x="49" y="3"/>
                    </a:lnTo>
                    <a:lnTo>
                      <a:pt x="53" y="5"/>
                    </a:lnTo>
                    <a:lnTo>
                      <a:pt x="59" y="7"/>
                    </a:lnTo>
                    <a:lnTo>
                      <a:pt x="64" y="9"/>
                    </a:lnTo>
                    <a:lnTo>
                      <a:pt x="68" y="9"/>
                    </a:lnTo>
                    <a:lnTo>
                      <a:pt x="68" y="9"/>
                    </a:lnTo>
                    <a:lnTo>
                      <a:pt x="68" y="9"/>
                    </a:lnTo>
                    <a:lnTo>
                      <a:pt x="0" y="9"/>
                    </a:lnTo>
                    <a:lnTo>
                      <a:pt x="0" y="7"/>
                    </a:lnTo>
                    <a:lnTo>
                      <a:pt x="8" y="3"/>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1" name="Freeform 1106"/>
              <p:cNvSpPr>
                <a:spLocks/>
              </p:cNvSpPr>
              <p:nvPr/>
            </p:nvSpPr>
            <p:spPr bwMode="auto">
              <a:xfrm>
                <a:off x="467" y="1314"/>
                <a:ext cx="27" cy="8"/>
              </a:xfrm>
              <a:custGeom>
                <a:avLst/>
                <a:gdLst>
                  <a:gd name="T0" fmla="*/ 0 w 27"/>
                  <a:gd name="T1" fmla="*/ 0 h 8"/>
                  <a:gd name="T2" fmla="*/ 27 w 27"/>
                  <a:gd name="T3" fmla="*/ 0 h 8"/>
                  <a:gd name="T4" fmla="*/ 25 w 27"/>
                  <a:gd name="T5" fmla="*/ 2 h 8"/>
                  <a:gd name="T6" fmla="*/ 23 w 27"/>
                  <a:gd name="T7" fmla="*/ 6 h 8"/>
                  <a:gd name="T8" fmla="*/ 21 w 27"/>
                  <a:gd name="T9" fmla="*/ 8 h 8"/>
                  <a:gd name="T10" fmla="*/ 17 w 27"/>
                  <a:gd name="T11" fmla="*/ 8 h 8"/>
                  <a:gd name="T12" fmla="*/ 15 w 27"/>
                  <a:gd name="T13" fmla="*/ 8 h 8"/>
                  <a:gd name="T14" fmla="*/ 10 w 27"/>
                  <a:gd name="T15" fmla="*/ 6 h 8"/>
                  <a:gd name="T16" fmla="*/ 6 w 27"/>
                  <a:gd name="T17" fmla="*/ 4 h 8"/>
                  <a:gd name="T18" fmla="*/ 2 w 27"/>
                  <a:gd name="T19" fmla="*/ 0 h 8"/>
                  <a:gd name="T20" fmla="*/ 0 w 2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
                    <a:moveTo>
                      <a:pt x="0" y="0"/>
                    </a:moveTo>
                    <a:lnTo>
                      <a:pt x="27" y="0"/>
                    </a:lnTo>
                    <a:lnTo>
                      <a:pt x="25" y="2"/>
                    </a:lnTo>
                    <a:lnTo>
                      <a:pt x="23" y="6"/>
                    </a:lnTo>
                    <a:lnTo>
                      <a:pt x="21" y="8"/>
                    </a:lnTo>
                    <a:lnTo>
                      <a:pt x="17" y="8"/>
                    </a:lnTo>
                    <a:lnTo>
                      <a:pt x="15" y="8"/>
                    </a:lnTo>
                    <a:lnTo>
                      <a:pt x="10" y="6"/>
                    </a:lnTo>
                    <a:lnTo>
                      <a:pt x="6" y="4"/>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2" name="Freeform 1107"/>
              <p:cNvSpPr>
                <a:spLocks/>
              </p:cNvSpPr>
              <p:nvPr/>
            </p:nvSpPr>
            <p:spPr bwMode="auto">
              <a:xfrm>
                <a:off x="465" y="1303"/>
                <a:ext cx="31" cy="11"/>
              </a:xfrm>
              <a:custGeom>
                <a:avLst/>
                <a:gdLst>
                  <a:gd name="T0" fmla="*/ 25 w 31"/>
                  <a:gd name="T1" fmla="*/ 0 h 11"/>
                  <a:gd name="T2" fmla="*/ 29 w 31"/>
                  <a:gd name="T3" fmla="*/ 2 h 11"/>
                  <a:gd name="T4" fmla="*/ 29 w 31"/>
                  <a:gd name="T5" fmla="*/ 4 h 11"/>
                  <a:gd name="T6" fmla="*/ 31 w 31"/>
                  <a:gd name="T7" fmla="*/ 6 h 11"/>
                  <a:gd name="T8" fmla="*/ 29 w 31"/>
                  <a:gd name="T9" fmla="*/ 11 h 11"/>
                  <a:gd name="T10" fmla="*/ 2 w 31"/>
                  <a:gd name="T11" fmla="*/ 11 h 11"/>
                  <a:gd name="T12" fmla="*/ 0 w 31"/>
                  <a:gd name="T13" fmla="*/ 8 h 11"/>
                  <a:gd name="T14" fmla="*/ 0 w 31"/>
                  <a:gd name="T15" fmla="*/ 6 h 11"/>
                  <a:gd name="T16" fmla="*/ 2 w 31"/>
                  <a:gd name="T17" fmla="*/ 6 h 11"/>
                  <a:gd name="T18" fmla="*/ 6 w 31"/>
                  <a:gd name="T19" fmla="*/ 4 h 11"/>
                  <a:gd name="T20" fmla="*/ 10 w 31"/>
                  <a:gd name="T21" fmla="*/ 2 h 11"/>
                  <a:gd name="T22" fmla="*/ 12 w 31"/>
                  <a:gd name="T23" fmla="*/ 2 h 11"/>
                  <a:gd name="T24" fmla="*/ 14 w 31"/>
                  <a:gd name="T25" fmla="*/ 0 h 11"/>
                  <a:gd name="T26" fmla="*/ 17 w 31"/>
                  <a:gd name="T27" fmla="*/ 0 h 11"/>
                  <a:gd name="T28" fmla="*/ 19 w 31"/>
                  <a:gd name="T29" fmla="*/ 0 h 11"/>
                  <a:gd name="T30" fmla="*/ 25 w 31"/>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1">
                    <a:moveTo>
                      <a:pt x="25" y="0"/>
                    </a:moveTo>
                    <a:lnTo>
                      <a:pt x="29" y="2"/>
                    </a:lnTo>
                    <a:lnTo>
                      <a:pt x="29" y="4"/>
                    </a:lnTo>
                    <a:lnTo>
                      <a:pt x="31" y="6"/>
                    </a:lnTo>
                    <a:lnTo>
                      <a:pt x="29" y="11"/>
                    </a:lnTo>
                    <a:lnTo>
                      <a:pt x="2" y="11"/>
                    </a:lnTo>
                    <a:lnTo>
                      <a:pt x="0" y="8"/>
                    </a:lnTo>
                    <a:lnTo>
                      <a:pt x="0" y="6"/>
                    </a:lnTo>
                    <a:lnTo>
                      <a:pt x="2" y="6"/>
                    </a:lnTo>
                    <a:lnTo>
                      <a:pt x="6" y="4"/>
                    </a:lnTo>
                    <a:lnTo>
                      <a:pt x="10" y="2"/>
                    </a:lnTo>
                    <a:lnTo>
                      <a:pt x="12" y="2"/>
                    </a:lnTo>
                    <a:lnTo>
                      <a:pt x="14" y="0"/>
                    </a:lnTo>
                    <a:lnTo>
                      <a:pt x="17" y="0"/>
                    </a:lnTo>
                    <a:lnTo>
                      <a:pt x="19"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3" name="Freeform 1108"/>
              <p:cNvSpPr>
                <a:spLocks noEditPoints="1"/>
              </p:cNvSpPr>
              <p:nvPr/>
            </p:nvSpPr>
            <p:spPr bwMode="auto">
              <a:xfrm>
                <a:off x="2351" y="3562"/>
                <a:ext cx="142" cy="21"/>
              </a:xfrm>
              <a:custGeom>
                <a:avLst/>
                <a:gdLst>
                  <a:gd name="T0" fmla="*/ 12 w 142"/>
                  <a:gd name="T1" fmla="*/ 0 h 21"/>
                  <a:gd name="T2" fmla="*/ 142 w 142"/>
                  <a:gd name="T3" fmla="*/ 0 h 21"/>
                  <a:gd name="T4" fmla="*/ 142 w 142"/>
                  <a:gd name="T5" fmla="*/ 0 h 21"/>
                  <a:gd name="T6" fmla="*/ 135 w 142"/>
                  <a:gd name="T7" fmla="*/ 4 h 21"/>
                  <a:gd name="T8" fmla="*/ 121 w 142"/>
                  <a:gd name="T9" fmla="*/ 8 h 21"/>
                  <a:gd name="T10" fmla="*/ 106 w 142"/>
                  <a:gd name="T11" fmla="*/ 10 h 21"/>
                  <a:gd name="T12" fmla="*/ 97 w 142"/>
                  <a:gd name="T13" fmla="*/ 13 h 21"/>
                  <a:gd name="T14" fmla="*/ 91 w 142"/>
                  <a:gd name="T15" fmla="*/ 15 h 21"/>
                  <a:gd name="T16" fmla="*/ 78 w 142"/>
                  <a:gd name="T17" fmla="*/ 17 h 21"/>
                  <a:gd name="T18" fmla="*/ 63 w 142"/>
                  <a:gd name="T19" fmla="*/ 19 h 21"/>
                  <a:gd name="T20" fmla="*/ 53 w 142"/>
                  <a:gd name="T21" fmla="*/ 21 h 21"/>
                  <a:gd name="T22" fmla="*/ 40 w 142"/>
                  <a:gd name="T23" fmla="*/ 19 h 21"/>
                  <a:gd name="T24" fmla="*/ 27 w 142"/>
                  <a:gd name="T25" fmla="*/ 15 h 21"/>
                  <a:gd name="T26" fmla="*/ 17 w 142"/>
                  <a:gd name="T27" fmla="*/ 8 h 21"/>
                  <a:gd name="T28" fmla="*/ 8 w 142"/>
                  <a:gd name="T29" fmla="*/ 6 h 21"/>
                  <a:gd name="T30" fmla="*/ 8 w 142"/>
                  <a:gd name="T31" fmla="*/ 6 h 21"/>
                  <a:gd name="T32" fmla="*/ 8 w 142"/>
                  <a:gd name="T33" fmla="*/ 4 h 21"/>
                  <a:gd name="T34" fmla="*/ 10 w 142"/>
                  <a:gd name="T35" fmla="*/ 2 h 21"/>
                  <a:gd name="T36" fmla="*/ 12 w 142"/>
                  <a:gd name="T37" fmla="*/ 0 h 21"/>
                  <a:gd name="T38" fmla="*/ 0 w 142"/>
                  <a:gd name="T39" fmla="*/ 0 h 21"/>
                  <a:gd name="T40" fmla="*/ 2 w 142"/>
                  <a:gd name="T41" fmla="*/ 0 h 21"/>
                  <a:gd name="T42" fmla="*/ 0 w 142"/>
                  <a:gd name="T43" fmla="*/ 0 h 21"/>
                  <a:gd name="T44" fmla="*/ 0 w 142"/>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21">
                    <a:moveTo>
                      <a:pt x="12" y="0"/>
                    </a:moveTo>
                    <a:lnTo>
                      <a:pt x="142" y="0"/>
                    </a:lnTo>
                    <a:lnTo>
                      <a:pt x="142" y="0"/>
                    </a:lnTo>
                    <a:lnTo>
                      <a:pt x="135" y="4"/>
                    </a:lnTo>
                    <a:lnTo>
                      <a:pt x="121" y="8"/>
                    </a:lnTo>
                    <a:lnTo>
                      <a:pt x="106" y="10"/>
                    </a:lnTo>
                    <a:lnTo>
                      <a:pt x="97" y="13"/>
                    </a:lnTo>
                    <a:lnTo>
                      <a:pt x="91" y="15"/>
                    </a:lnTo>
                    <a:lnTo>
                      <a:pt x="78" y="17"/>
                    </a:lnTo>
                    <a:lnTo>
                      <a:pt x="63" y="19"/>
                    </a:lnTo>
                    <a:lnTo>
                      <a:pt x="53" y="21"/>
                    </a:lnTo>
                    <a:lnTo>
                      <a:pt x="40" y="19"/>
                    </a:lnTo>
                    <a:lnTo>
                      <a:pt x="27" y="15"/>
                    </a:lnTo>
                    <a:lnTo>
                      <a:pt x="17" y="8"/>
                    </a:lnTo>
                    <a:lnTo>
                      <a:pt x="8" y="6"/>
                    </a:lnTo>
                    <a:lnTo>
                      <a:pt x="8" y="6"/>
                    </a:lnTo>
                    <a:lnTo>
                      <a:pt x="8" y="4"/>
                    </a:lnTo>
                    <a:lnTo>
                      <a:pt x="10" y="2"/>
                    </a:lnTo>
                    <a:lnTo>
                      <a:pt x="12" y="0"/>
                    </a:lnTo>
                    <a:close/>
                    <a:moveTo>
                      <a:pt x="0" y="0"/>
                    </a:moveTo>
                    <a:lnTo>
                      <a:pt x="2"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4" name="Freeform 1109"/>
              <p:cNvSpPr>
                <a:spLocks noEditPoints="1"/>
              </p:cNvSpPr>
              <p:nvPr/>
            </p:nvSpPr>
            <p:spPr bwMode="auto">
              <a:xfrm>
                <a:off x="2323" y="3543"/>
                <a:ext cx="170" cy="19"/>
              </a:xfrm>
              <a:custGeom>
                <a:avLst/>
                <a:gdLst>
                  <a:gd name="T0" fmla="*/ 47 w 170"/>
                  <a:gd name="T1" fmla="*/ 0 h 19"/>
                  <a:gd name="T2" fmla="*/ 45 w 170"/>
                  <a:gd name="T3" fmla="*/ 6 h 19"/>
                  <a:gd name="T4" fmla="*/ 40 w 170"/>
                  <a:gd name="T5" fmla="*/ 12 h 19"/>
                  <a:gd name="T6" fmla="*/ 38 w 170"/>
                  <a:gd name="T7" fmla="*/ 17 h 19"/>
                  <a:gd name="T8" fmla="*/ 34 w 170"/>
                  <a:gd name="T9" fmla="*/ 19 h 19"/>
                  <a:gd name="T10" fmla="*/ 30 w 170"/>
                  <a:gd name="T11" fmla="*/ 19 h 19"/>
                  <a:gd name="T12" fmla="*/ 28 w 170"/>
                  <a:gd name="T13" fmla="*/ 19 h 19"/>
                  <a:gd name="T14" fmla="*/ 23 w 170"/>
                  <a:gd name="T15" fmla="*/ 19 h 19"/>
                  <a:gd name="T16" fmla="*/ 17 w 170"/>
                  <a:gd name="T17" fmla="*/ 15 h 19"/>
                  <a:gd name="T18" fmla="*/ 13 w 170"/>
                  <a:gd name="T19" fmla="*/ 10 h 19"/>
                  <a:gd name="T20" fmla="*/ 9 w 170"/>
                  <a:gd name="T21" fmla="*/ 6 h 19"/>
                  <a:gd name="T22" fmla="*/ 4 w 170"/>
                  <a:gd name="T23" fmla="*/ 2 h 19"/>
                  <a:gd name="T24" fmla="*/ 2 w 170"/>
                  <a:gd name="T25" fmla="*/ 0 h 19"/>
                  <a:gd name="T26" fmla="*/ 0 w 170"/>
                  <a:gd name="T27" fmla="*/ 0 h 19"/>
                  <a:gd name="T28" fmla="*/ 47 w 170"/>
                  <a:gd name="T29" fmla="*/ 0 h 19"/>
                  <a:gd name="T30" fmla="*/ 108 w 170"/>
                  <a:gd name="T31" fmla="*/ 0 h 19"/>
                  <a:gd name="T32" fmla="*/ 115 w 170"/>
                  <a:gd name="T33" fmla="*/ 4 h 19"/>
                  <a:gd name="T34" fmla="*/ 127 w 170"/>
                  <a:gd name="T35" fmla="*/ 10 h 19"/>
                  <a:gd name="T36" fmla="*/ 140 w 170"/>
                  <a:gd name="T37" fmla="*/ 15 h 19"/>
                  <a:gd name="T38" fmla="*/ 155 w 170"/>
                  <a:gd name="T39" fmla="*/ 15 h 19"/>
                  <a:gd name="T40" fmla="*/ 168 w 170"/>
                  <a:gd name="T41" fmla="*/ 17 h 19"/>
                  <a:gd name="T42" fmla="*/ 170 w 170"/>
                  <a:gd name="T43" fmla="*/ 19 h 19"/>
                  <a:gd name="T44" fmla="*/ 40 w 170"/>
                  <a:gd name="T45" fmla="*/ 19 h 19"/>
                  <a:gd name="T46" fmla="*/ 43 w 170"/>
                  <a:gd name="T47" fmla="*/ 17 h 19"/>
                  <a:gd name="T48" fmla="*/ 49 w 170"/>
                  <a:gd name="T49" fmla="*/ 12 h 19"/>
                  <a:gd name="T50" fmla="*/ 57 w 170"/>
                  <a:gd name="T51" fmla="*/ 6 h 19"/>
                  <a:gd name="T52" fmla="*/ 62 w 170"/>
                  <a:gd name="T53" fmla="*/ 2 h 19"/>
                  <a:gd name="T54" fmla="*/ 62 w 170"/>
                  <a:gd name="T55" fmla="*/ 0 h 19"/>
                  <a:gd name="T56" fmla="*/ 108 w 170"/>
                  <a:gd name="T5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19">
                    <a:moveTo>
                      <a:pt x="47" y="0"/>
                    </a:moveTo>
                    <a:lnTo>
                      <a:pt x="45" y="6"/>
                    </a:lnTo>
                    <a:lnTo>
                      <a:pt x="40" y="12"/>
                    </a:lnTo>
                    <a:lnTo>
                      <a:pt x="38" y="17"/>
                    </a:lnTo>
                    <a:lnTo>
                      <a:pt x="34" y="19"/>
                    </a:lnTo>
                    <a:lnTo>
                      <a:pt x="30" y="19"/>
                    </a:lnTo>
                    <a:lnTo>
                      <a:pt x="28" y="19"/>
                    </a:lnTo>
                    <a:lnTo>
                      <a:pt x="23" y="19"/>
                    </a:lnTo>
                    <a:lnTo>
                      <a:pt x="17" y="15"/>
                    </a:lnTo>
                    <a:lnTo>
                      <a:pt x="13" y="10"/>
                    </a:lnTo>
                    <a:lnTo>
                      <a:pt x="9" y="6"/>
                    </a:lnTo>
                    <a:lnTo>
                      <a:pt x="4" y="2"/>
                    </a:lnTo>
                    <a:lnTo>
                      <a:pt x="2" y="0"/>
                    </a:lnTo>
                    <a:lnTo>
                      <a:pt x="0" y="0"/>
                    </a:lnTo>
                    <a:lnTo>
                      <a:pt x="47" y="0"/>
                    </a:lnTo>
                    <a:close/>
                    <a:moveTo>
                      <a:pt x="108" y="0"/>
                    </a:moveTo>
                    <a:lnTo>
                      <a:pt x="115" y="4"/>
                    </a:lnTo>
                    <a:lnTo>
                      <a:pt x="127" y="10"/>
                    </a:lnTo>
                    <a:lnTo>
                      <a:pt x="140" y="15"/>
                    </a:lnTo>
                    <a:lnTo>
                      <a:pt x="155" y="15"/>
                    </a:lnTo>
                    <a:lnTo>
                      <a:pt x="168" y="17"/>
                    </a:lnTo>
                    <a:lnTo>
                      <a:pt x="170" y="19"/>
                    </a:lnTo>
                    <a:lnTo>
                      <a:pt x="40" y="19"/>
                    </a:lnTo>
                    <a:lnTo>
                      <a:pt x="43" y="17"/>
                    </a:lnTo>
                    <a:lnTo>
                      <a:pt x="49" y="12"/>
                    </a:lnTo>
                    <a:lnTo>
                      <a:pt x="57" y="6"/>
                    </a:lnTo>
                    <a:lnTo>
                      <a:pt x="62" y="2"/>
                    </a:lnTo>
                    <a:lnTo>
                      <a:pt x="62" y="0"/>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5" name="Freeform 1110"/>
              <p:cNvSpPr>
                <a:spLocks/>
              </p:cNvSpPr>
              <p:nvPr/>
            </p:nvSpPr>
            <p:spPr bwMode="auto">
              <a:xfrm>
                <a:off x="2304" y="3522"/>
                <a:ext cx="127" cy="21"/>
              </a:xfrm>
              <a:custGeom>
                <a:avLst/>
                <a:gdLst>
                  <a:gd name="T0" fmla="*/ 0 w 127"/>
                  <a:gd name="T1" fmla="*/ 0 h 21"/>
                  <a:gd name="T2" fmla="*/ 106 w 127"/>
                  <a:gd name="T3" fmla="*/ 0 h 21"/>
                  <a:gd name="T4" fmla="*/ 108 w 127"/>
                  <a:gd name="T5" fmla="*/ 2 h 21"/>
                  <a:gd name="T6" fmla="*/ 119 w 127"/>
                  <a:gd name="T7" fmla="*/ 14 h 21"/>
                  <a:gd name="T8" fmla="*/ 127 w 127"/>
                  <a:gd name="T9" fmla="*/ 21 h 21"/>
                  <a:gd name="T10" fmla="*/ 81 w 127"/>
                  <a:gd name="T11" fmla="*/ 21 h 21"/>
                  <a:gd name="T12" fmla="*/ 83 w 127"/>
                  <a:gd name="T13" fmla="*/ 19 h 21"/>
                  <a:gd name="T14" fmla="*/ 81 w 127"/>
                  <a:gd name="T15" fmla="*/ 14 h 21"/>
                  <a:gd name="T16" fmla="*/ 81 w 127"/>
                  <a:gd name="T17" fmla="*/ 12 h 21"/>
                  <a:gd name="T18" fmla="*/ 76 w 127"/>
                  <a:gd name="T19" fmla="*/ 10 h 21"/>
                  <a:gd name="T20" fmla="*/ 74 w 127"/>
                  <a:gd name="T21" fmla="*/ 8 h 21"/>
                  <a:gd name="T22" fmla="*/ 70 w 127"/>
                  <a:gd name="T23" fmla="*/ 10 h 21"/>
                  <a:gd name="T24" fmla="*/ 68 w 127"/>
                  <a:gd name="T25" fmla="*/ 12 h 21"/>
                  <a:gd name="T26" fmla="*/ 66 w 127"/>
                  <a:gd name="T27" fmla="*/ 17 h 21"/>
                  <a:gd name="T28" fmla="*/ 66 w 127"/>
                  <a:gd name="T29" fmla="*/ 21 h 21"/>
                  <a:gd name="T30" fmla="*/ 19 w 127"/>
                  <a:gd name="T31" fmla="*/ 21 h 21"/>
                  <a:gd name="T32" fmla="*/ 17 w 127"/>
                  <a:gd name="T33" fmla="*/ 21 h 21"/>
                  <a:gd name="T34" fmla="*/ 13 w 127"/>
                  <a:gd name="T35" fmla="*/ 17 h 21"/>
                  <a:gd name="T36" fmla="*/ 9 w 127"/>
                  <a:gd name="T37" fmla="*/ 14 h 21"/>
                  <a:gd name="T38" fmla="*/ 6 w 127"/>
                  <a:gd name="T39" fmla="*/ 10 h 21"/>
                  <a:gd name="T40" fmla="*/ 2 w 127"/>
                  <a:gd name="T41" fmla="*/ 6 h 21"/>
                  <a:gd name="T42" fmla="*/ 0 w 127"/>
                  <a:gd name="T43" fmla="*/ 0 h 21"/>
                  <a:gd name="T44" fmla="*/ 0 w 127"/>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21">
                    <a:moveTo>
                      <a:pt x="0" y="0"/>
                    </a:moveTo>
                    <a:lnTo>
                      <a:pt x="106" y="0"/>
                    </a:lnTo>
                    <a:lnTo>
                      <a:pt x="108" y="2"/>
                    </a:lnTo>
                    <a:lnTo>
                      <a:pt x="119" y="14"/>
                    </a:lnTo>
                    <a:lnTo>
                      <a:pt x="127" y="21"/>
                    </a:lnTo>
                    <a:lnTo>
                      <a:pt x="81" y="21"/>
                    </a:lnTo>
                    <a:lnTo>
                      <a:pt x="83" y="19"/>
                    </a:lnTo>
                    <a:lnTo>
                      <a:pt x="81" y="14"/>
                    </a:lnTo>
                    <a:lnTo>
                      <a:pt x="81" y="12"/>
                    </a:lnTo>
                    <a:lnTo>
                      <a:pt x="76" y="10"/>
                    </a:lnTo>
                    <a:lnTo>
                      <a:pt x="74" y="8"/>
                    </a:lnTo>
                    <a:lnTo>
                      <a:pt x="70" y="10"/>
                    </a:lnTo>
                    <a:lnTo>
                      <a:pt x="68" y="12"/>
                    </a:lnTo>
                    <a:lnTo>
                      <a:pt x="66" y="17"/>
                    </a:lnTo>
                    <a:lnTo>
                      <a:pt x="66" y="21"/>
                    </a:lnTo>
                    <a:lnTo>
                      <a:pt x="19" y="21"/>
                    </a:lnTo>
                    <a:lnTo>
                      <a:pt x="17" y="21"/>
                    </a:lnTo>
                    <a:lnTo>
                      <a:pt x="13" y="17"/>
                    </a:lnTo>
                    <a:lnTo>
                      <a:pt x="9" y="14"/>
                    </a:lnTo>
                    <a:lnTo>
                      <a:pt x="6" y="10"/>
                    </a:lnTo>
                    <a:lnTo>
                      <a:pt x="2" y="6"/>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6" name="Freeform 1111"/>
              <p:cNvSpPr>
                <a:spLocks/>
              </p:cNvSpPr>
              <p:nvPr/>
            </p:nvSpPr>
            <p:spPr bwMode="auto">
              <a:xfrm>
                <a:off x="2304" y="3502"/>
                <a:ext cx="106" cy="20"/>
              </a:xfrm>
              <a:custGeom>
                <a:avLst/>
                <a:gdLst>
                  <a:gd name="T0" fmla="*/ 0 w 106"/>
                  <a:gd name="T1" fmla="*/ 0 h 20"/>
                  <a:gd name="T2" fmla="*/ 100 w 106"/>
                  <a:gd name="T3" fmla="*/ 0 h 20"/>
                  <a:gd name="T4" fmla="*/ 102 w 106"/>
                  <a:gd name="T5" fmla="*/ 11 h 20"/>
                  <a:gd name="T6" fmla="*/ 106 w 106"/>
                  <a:gd name="T7" fmla="*/ 20 h 20"/>
                  <a:gd name="T8" fmla="*/ 0 w 106"/>
                  <a:gd name="T9" fmla="*/ 20 h 20"/>
                  <a:gd name="T10" fmla="*/ 0 w 106"/>
                  <a:gd name="T11" fmla="*/ 13 h 20"/>
                  <a:gd name="T12" fmla="*/ 2 w 106"/>
                  <a:gd name="T13" fmla="*/ 7 h 20"/>
                  <a:gd name="T14" fmla="*/ 0 w 106"/>
                  <a:gd name="T15" fmla="*/ 3 h 20"/>
                  <a:gd name="T16" fmla="*/ 0 w 10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0">
                    <a:moveTo>
                      <a:pt x="0" y="0"/>
                    </a:moveTo>
                    <a:lnTo>
                      <a:pt x="100" y="0"/>
                    </a:lnTo>
                    <a:lnTo>
                      <a:pt x="102" y="11"/>
                    </a:lnTo>
                    <a:lnTo>
                      <a:pt x="106" y="20"/>
                    </a:lnTo>
                    <a:lnTo>
                      <a:pt x="0" y="20"/>
                    </a:lnTo>
                    <a:lnTo>
                      <a:pt x="0" y="13"/>
                    </a:lnTo>
                    <a:lnTo>
                      <a:pt x="2" y="7"/>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7" name="Freeform 1112"/>
              <p:cNvSpPr>
                <a:spLocks/>
              </p:cNvSpPr>
              <p:nvPr/>
            </p:nvSpPr>
            <p:spPr bwMode="auto">
              <a:xfrm>
                <a:off x="2283" y="3481"/>
                <a:ext cx="127" cy="21"/>
              </a:xfrm>
              <a:custGeom>
                <a:avLst/>
                <a:gdLst>
                  <a:gd name="T0" fmla="*/ 0 w 127"/>
                  <a:gd name="T1" fmla="*/ 0 h 21"/>
                  <a:gd name="T2" fmla="*/ 127 w 127"/>
                  <a:gd name="T3" fmla="*/ 0 h 21"/>
                  <a:gd name="T4" fmla="*/ 123 w 127"/>
                  <a:gd name="T5" fmla="*/ 7 h 21"/>
                  <a:gd name="T6" fmla="*/ 121 w 127"/>
                  <a:gd name="T7" fmla="*/ 21 h 21"/>
                  <a:gd name="T8" fmla="*/ 121 w 127"/>
                  <a:gd name="T9" fmla="*/ 21 h 21"/>
                  <a:gd name="T10" fmla="*/ 21 w 127"/>
                  <a:gd name="T11" fmla="*/ 21 h 21"/>
                  <a:gd name="T12" fmla="*/ 19 w 127"/>
                  <a:gd name="T13" fmla="*/ 19 h 21"/>
                  <a:gd name="T14" fmla="*/ 17 w 127"/>
                  <a:gd name="T15" fmla="*/ 17 h 21"/>
                  <a:gd name="T16" fmla="*/ 13 w 127"/>
                  <a:gd name="T17" fmla="*/ 15 h 21"/>
                  <a:gd name="T18" fmla="*/ 10 w 127"/>
                  <a:gd name="T19" fmla="*/ 13 h 21"/>
                  <a:gd name="T20" fmla="*/ 6 w 127"/>
                  <a:gd name="T21" fmla="*/ 11 h 21"/>
                  <a:gd name="T22" fmla="*/ 2 w 127"/>
                  <a:gd name="T23" fmla="*/ 9 h 21"/>
                  <a:gd name="T24" fmla="*/ 0 w 127"/>
                  <a:gd name="T25" fmla="*/ 5 h 21"/>
                  <a:gd name="T26" fmla="*/ 0 w 127"/>
                  <a:gd name="T27" fmla="*/ 2 h 21"/>
                  <a:gd name="T28" fmla="*/ 0 w 127"/>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1">
                    <a:moveTo>
                      <a:pt x="0" y="0"/>
                    </a:moveTo>
                    <a:lnTo>
                      <a:pt x="127" y="0"/>
                    </a:lnTo>
                    <a:lnTo>
                      <a:pt x="123" y="7"/>
                    </a:lnTo>
                    <a:lnTo>
                      <a:pt x="121" y="21"/>
                    </a:lnTo>
                    <a:lnTo>
                      <a:pt x="121" y="21"/>
                    </a:lnTo>
                    <a:lnTo>
                      <a:pt x="21" y="21"/>
                    </a:lnTo>
                    <a:lnTo>
                      <a:pt x="19" y="19"/>
                    </a:lnTo>
                    <a:lnTo>
                      <a:pt x="17" y="17"/>
                    </a:lnTo>
                    <a:lnTo>
                      <a:pt x="13" y="15"/>
                    </a:lnTo>
                    <a:lnTo>
                      <a:pt x="10" y="13"/>
                    </a:lnTo>
                    <a:lnTo>
                      <a:pt x="6" y="11"/>
                    </a:lnTo>
                    <a:lnTo>
                      <a:pt x="2" y="9"/>
                    </a:lnTo>
                    <a:lnTo>
                      <a:pt x="0" y="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8" name="Freeform 1113"/>
              <p:cNvSpPr>
                <a:spLocks/>
              </p:cNvSpPr>
              <p:nvPr/>
            </p:nvSpPr>
            <p:spPr bwMode="auto">
              <a:xfrm>
                <a:off x="2283" y="3462"/>
                <a:ext cx="153" cy="19"/>
              </a:xfrm>
              <a:custGeom>
                <a:avLst/>
                <a:gdLst>
                  <a:gd name="T0" fmla="*/ 6 w 153"/>
                  <a:gd name="T1" fmla="*/ 0 h 19"/>
                  <a:gd name="T2" fmla="*/ 153 w 153"/>
                  <a:gd name="T3" fmla="*/ 0 h 19"/>
                  <a:gd name="T4" fmla="*/ 142 w 153"/>
                  <a:gd name="T5" fmla="*/ 9 h 19"/>
                  <a:gd name="T6" fmla="*/ 131 w 153"/>
                  <a:gd name="T7" fmla="*/ 15 h 19"/>
                  <a:gd name="T8" fmla="*/ 127 w 153"/>
                  <a:gd name="T9" fmla="*/ 19 h 19"/>
                  <a:gd name="T10" fmla="*/ 0 w 153"/>
                  <a:gd name="T11" fmla="*/ 19 h 19"/>
                  <a:gd name="T12" fmla="*/ 2 w 153"/>
                  <a:gd name="T13" fmla="*/ 17 h 19"/>
                  <a:gd name="T14" fmla="*/ 4 w 153"/>
                  <a:gd name="T15" fmla="*/ 15 h 19"/>
                  <a:gd name="T16" fmla="*/ 8 w 153"/>
                  <a:gd name="T17" fmla="*/ 13 h 19"/>
                  <a:gd name="T18" fmla="*/ 10 w 153"/>
                  <a:gd name="T19" fmla="*/ 9 h 19"/>
                  <a:gd name="T20" fmla="*/ 13 w 153"/>
                  <a:gd name="T21" fmla="*/ 7 h 19"/>
                  <a:gd name="T22" fmla="*/ 13 w 153"/>
                  <a:gd name="T23" fmla="*/ 4 h 19"/>
                  <a:gd name="T24" fmla="*/ 10 w 153"/>
                  <a:gd name="T25" fmla="*/ 0 h 19"/>
                  <a:gd name="T26" fmla="*/ 6 w 153"/>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
                    <a:moveTo>
                      <a:pt x="6" y="0"/>
                    </a:moveTo>
                    <a:lnTo>
                      <a:pt x="153" y="0"/>
                    </a:lnTo>
                    <a:lnTo>
                      <a:pt x="142" y="9"/>
                    </a:lnTo>
                    <a:lnTo>
                      <a:pt x="131" y="15"/>
                    </a:lnTo>
                    <a:lnTo>
                      <a:pt x="127" y="19"/>
                    </a:lnTo>
                    <a:lnTo>
                      <a:pt x="0" y="19"/>
                    </a:lnTo>
                    <a:lnTo>
                      <a:pt x="2" y="17"/>
                    </a:lnTo>
                    <a:lnTo>
                      <a:pt x="4" y="15"/>
                    </a:lnTo>
                    <a:lnTo>
                      <a:pt x="8" y="13"/>
                    </a:lnTo>
                    <a:lnTo>
                      <a:pt x="10" y="9"/>
                    </a:lnTo>
                    <a:lnTo>
                      <a:pt x="13" y="7"/>
                    </a:lnTo>
                    <a:lnTo>
                      <a:pt x="13" y="4"/>
                    </a:lnTo>
                    <a:lnTo>
                      <a:pt x="10"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19" name="Freeform 1114"/>
              <p:cNvSpPr>
                <a:spLocks/>
              </p:cNvSpPr>
              <p:nvPr/>
            </p:nvSpPr>
            <p:spPr bwMode="auto">
              <a:xfrm>
                <a:off x="2274" y="3441"/>
                <a:ext cx="187" cy="21"/>
              </a:xfrm>
              <a:custGeom>
                <a:avLst/>
                <a:gdLst>
                  <a:gd name="T0" fmla="*/ 187 w 187"/>
                  <a:gd name="T1" fmla="*/ 0 h 21"/>
                  <a:gd name="T2" fmla="*/ 187 w 187"/>
                  <a:gd name="T3" fmla="*/ 2 h 21"/>
                  <a:gd name="T4" fmla="*/ 179 w 187"/>
                  <a:gd name="T5" fmla="*/ 9 h 21"/>
                  <a:gd name="T6" fmla="*/ 164 w 187"/>
                  <a:gd name="T7" fmla="*/ 19 h 21"/>
                  <a:gd name="T8" fmla="*/ 162 w 187"/>
                  <a:gd name="T9" fmla="*/ 21 h 21"/>
                  <a:gd name="T10" fmla="*/ 15 w 187"/>
                  <a:gd name="T11" fmla="*/ 21 h 21"/>
                  <a:gd name="T12" fmla="*/ 15 w 187"/>
                  <a:gd name="T13" fmla="*/ 19 h 21"/>
                  <a:gd name="T14" fmla="*/ 11 w 187"/>
                  <a:gd name="T15" fmla="*/ 19 h 21"/>
                  <a:gd name="T16" fmla="*/ 9 w 187"/>
                  <a:gd name="T17" fmla="*/ 17 h 21"/>
                  <a:gd name="T18" fmla="*/ 5 w 187"/>
                  <a:gd name="T19" fmla="*/ 17 h 21"/>
                  <a:gd name="T20" fmla="*/ 2 w 187"/>
                  <a:gd name="T21" fmla="*/ 13 h 21"/>
                  <a:gd name="T22" fmla="*/ 0 w 187"/>
                  <a:gd name="T23" fmla="*/ 9 h 21"/>
                  <a:gd name="T24" fmla="*/ 0 w 187"/>
                  <a:gd name="T25" fmla="*/ 4 h 21"/>
                  <a:gd name="T26" fmla="*/ 2 w 187"/>
                  <a:gd name="T27" fmla="*/ 0 h 21"/>
                  <a:gd name="T28" fmla="*/ 187 w 187"/>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1">
                    <a:moveTo>
                      <a:pt x="187" y="0"/>
                    </a:moveTo>
                    <a:lnTo>
                      <a:pt x="187" y="2"/>
                    </a:lnTo>
                    <a:lnTo>
                      <a:pt x="179" y="9"/>
                    </a:lnTo>
                    <a:lnTo>
                      <a:pt x="164" y="19"/>
                    </a:lnTo>
                    <a:lnTo>
                      <a:pt x="162" y="21"/>
                    </a:lnTo>
                    <a:lnTo>
                      <a:pt x="15" y="21"/>
                    </a:lnTo>
                    <a:lnTo>
                      <a:pt x="15" y="19"/>
                    </a:lnTo>
                    <a:lnTo>
                      <a:pt x="11" y="19"/>
                    </a:lnTo>
                    <a:lnTo>
                      <a:pt x="9" y="17"/>
                    </a:lnTo>
                    <a:lnTo>
                      <a:pt x="5" y="17"/>
                    </a:lnTo>
                    <a:lnTo>
                      <a:pt x="2" y="13"/>
                    </a:lnTo>
                    <a:lnTo>
                      <a:pt x="0" y="9"/>
                    </a:lnTo>
                    <a:lnTo>
                      <a:pt x="0" y="4"/>
                    </a:lnTo>
                    <a:lnTo>
                      <a:pt x="2" y="0"/>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0" name="Freeform 1115"/>
              <p:cNvSpPr>
                <a:spLocks/>
              </p:cNvSpPr>
              <p:nvPr/>
            </p:nvSpPr>
            <p:spPr bwMode="auto">
              <a:xfrm>
                <a:off x="2276" y="3420"/>
                <a:ext cx="196" cy="21"/>
              </a:xfrm>
              <a:custGeom>
                <a:avLst/>
                <a:gdLst>
                  <a:gd name="T0" fmla="*/ 11 w 196"/>
                  <a:gd name="T1" fmla="*/ 0 h 21"/>
                  <a:gd name="T2" fmla="*/ 196 w 196"/>
                  <a:gd name="T3" fmla="*/ 0 h 21"/>
                  <a:gd name="T4" fmla="*/ 193 w 196"/>
                  <a:gd name="T5" fmla="*/ 6 h 21"/>
                  <a:gd name="T6" fmla="*/ 191 w 196"/>
                  <a:gd name="T7" fmla="*/ 10 h 21"/>
                  <a:gd name="T8" fmla="*/ 189 w 196"/>
                  <a:gd name="T9" fmla="*/ 15 h 21"/>
                  <a:gd name="T10" fmla="*/ 187 w 196"/>
                  <a:gd name="T11" fmla="*/ 19 h 21"/>
                  <a:gd name="T12" fmla="*/ 185 w 196"/>
                  <a:gd name="T13" fmla="*/ 21 h 21"/>
                  <a:gd name="T14" fmla="*/ 0 w 196"/>
                  <a:gd name="T15" fmla="*/ 21 h 21"/>
                  <a:gd name="T16" fmla="*/ 0 w 196"/>
                  <a:gd name="T17" fmla="*/ 17 h 21"/>
                  <a:gd name="T18" fmla="*/ 5 w 196"/>
                  <a:gd name="T19" fmla="*/ 10 h 21"/>
                  <a:gd name="T20" fmla="*/ 9 w 196"/>
                  <a:gd name="T21" fmla="*/ 6 h 21"/>
                  <a:gd name="T22" fmla="*/ 11 w 196"/>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21">
                    <a:moveTo>
                      <a:pt x="11" y="0"/>
                    </a:moveTo>
                    <a:lnTo>
                      <a:pt x="196" y="0"/>
                    </a:lnTo>
                    <a:lnTo>
                      <a:pt x="193" y="6"/>
                    </a:lnTo>
                    <a:lnTo>
                      <a:pt x="191" y="10"/>
                    </a:lnTo>
                    <a:lnTo>
                      <a:pt x="189" y="15"/>
                    </a:lnTo>
                    <a:lnTo>
                      <a:pt x="187" y="19"/>
                    </a:lnTo>
                    <a:lnTo>
                      <a:pt x="185" y="21"/>
                    </a:lnTo>
                    <a:lnTo>
                      <a:pt x="0" y="21"/>
                    </a:lnTo>
                    <a:lnTo>
                      <a:pt x="0" y="17"/>
                    </a:lnTo>
                    <a:lnTo>
                      <a:pt x="5" y="10"/>
                    </a:lnTo>
                    <a:lnTo>
                      <a:pt x="9" y="6"/>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1" name="Freeform 1116"/>
              <p:cNvSpPr>
                <a:spLocks/>
              </p:cNvSpPr>
              <p:nvPr/>
            </p:nvSpPr>
            <p:spPr bwMode="auto">
              <a:xfrm>
                <a:off x="2281" y="3401"/>
                <a:ext cx="193" cy="19"/>
              </a:xfrm>
              <a:custGeom>
                <a:avLst/>
                <a:gdLst>
                  <a:gd name="T0" fmla="*/ 0 w 193"/>
                  <a:gd name="T1" fmla="*/ 0 h 19"/>
                  <a:gd name="T2" fmla="*/ 157 w 193"/>
                  <a:gd name="T3" fmla="*/ 0 h 19"/>
                  <a:gd name="T4" fmla="*/ 157 w 193"/>
                  <a:gd name="T5" fmla="*/ 2 h 19"/>
                  <a:gd name="T6" fmla="*/ 157 w 193"/>
                  <a:gd name="T7" fmla="*/ 4 h 19"/>
                  <a:gd name="T8" fmla="*/ 161 w 193"/>
                  <a:gd name="T9" fmla="*/ 6 h 19"/>
                  <a:gd name="T10" fmla="*/ 165 w 193"/>
                  <a:gd name="T11" fmla="*/ 6 h 19"/>
                  <a:gd name="T12" fmla="*/ 172 w 193"/>
                  <a:gd name="T13" fmla="*/ 8 h 19"/>
                  <a:gd name="T14" fmla="*/ 176 w 193"/>
                  <a:gd name="T15" fmla="*/ 8 h 19"/>
                  <a:gd name="T16" fmla="*/ 182 w 193"/>
                  <a:gd name="T17" fmla="*/ 8 h 19"/>
                  <a:gd name="T18" fmla="*/ 188 w 193"/>
                  <a:gd name="T19" fmla="*/ 8 h 19"/>
                  <a:gd name="T20" fmla="*/ 191 w 193"/>
                  <a:gd name="T21" fmla="*/ 10 h 19"/>
                  <a:gd name="T22" fmla="*/ 193 w 193"/>
                  <a:gd name="T23" fmla="*/ 12 h 19"/>
                  <a:gd name="T24" fmla="*/ 193 w 193"/>
                  <a:gd name="T25" fmla="*/ 15 h 19"/>
                  <a:gd name="T26" fmla="*/ 191 w 193"/>
                  <a:gd name="T27" fmla="*/ 19 h 19"/>
                  <a:gd name="T28" fmla="*/ 191 w 193"/>
                  <a:gd name="T29" fmla="*/ 19 h 19"/>
                  <a:gd name="T30" fmla="*/ 6 w 193"/>
                  <a:gd name="T31" fmla="*/ 19 h 19"/>
                  <a:gd name="T32" fmla="*/ 6 w 193"/>
                  <a:gd name="T33" fmla="*/ 19 h 19"/>
                  <a:gd name="T34" fmla="*/ 8 w 193"/>
                  <a:gd name="T35" fmla="*/ 17 h 19"/>
                  <a:gd name="T36" fmla="*/ 8 w 193"/>
                  <a:gd name="T37" fmla="*/ 12 h 19"/>
                  <a:gd name="T38" fmla="*/ 6 w 193"/>
                  <a:gd name="T39" fmla="*/ 10 h 19"/>
                  <a:gd name="T40" fmla="*/ 4 w 193"/>
                  <a:gd name="T41" fmla="*/ 6 h 19"/>
                  <a:gd name="T42" fmla="*/ 2 w 193"/>
                  <a:gd name="T43" fmla="*/ 2 h 19"/>
                  <a:gd name="T44" fmla="*/ 0 w 193"/>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19">
                    <a:moveTo>
                      <a:pt x="0" y="0"/>
                    </a:moveTo>
                    <a:lnTo>
                      <a:pt x="157" y="0"/>
                    </a:lnTo>
                    <a:lnTo>
                      <a:pt x="157" y="2"/>
                    </a:lnTo>
                    <a:lnTo>
                      <a:pt x="157" y="4"/>
                    </a:lnTo>
                    <a:lnTo>
                      <a:pt x="161" y="6"/>
                    </a:lnTo>
                    <a:lnTo>
                      <a:pt x="165" y="6"/>
                    </a:lnTo>
                    <a:lnTo>
                      <a:pt x="172" y="8"/>
                    </a:lnTo>
                    <a:lnTo>
                      <a:pt x="176" y="8"/>
                    </a:lnTo>
                    <a:lnTo>
                      <a:pt x="182" y="8"/>
                    </a:lnTo>
                    <a:lnTo>
                      <a:pt x="188" y="8"/>
                    </a:lnTo>
                    <a:lnTo>
                      <a:pt x="191" y="10"/>
                    </a:lnTo>
                    <a:lnTo>
                      <a:pt x="193" y="12"/>
                    </a:lnTo>
                    <a:lnTo>
                      <a:pt x="193" y="15"/>
                    </a:lnTo>
                    <a:lnTo>
                      <a:pt x="191" y="19"/>
                    </a:lnTo>
                    <a:lnTo>
                      <a:pt x="191" y="19"/>
                    </a:lnTo>
                    <a:lnTo>
                      <a:pt x="6" y="19"/>
                    </a:lnTo>
                    <a:lnTo>
                      <a:pt x="6" y="19"/>
                    </a:lnTo>
                    <a:lnTo>
                      <a:pt x="8" y="17"/>
                    </a:lnTo>
                    <a:lnTo>
                      <a:pt x="8" y="12"/>
                    </a:lnTo>
                    <a:lnTo>
                      <a:pt x="6" y="10"/>
                    </a:lnTo>
                    <a:lnTo>
                      <a:pt x="4" y="6"/>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2" name="Freeform 1117"/>
              <p:cNvSpPr>
                <a:spLocks/>
              </p:cNvSpPr>
              <p:nvPr/>
            </p:nvSpPr>
            <p:spPr bwMode="auto">
              <a:xfrm>
                <a:off x="2279" y="3380"/>
                <a:ext cx="176" cy="21"/>
              </a:xfrm>
              <a:custGeom>
                <a:avLst/>
                <a:gdLst>
                  <a:gd name="T0" fmla="*/ 4 w 176"/>
                  <a:gd name="T1" fmla="*/ 0 h 21"/>
                  <a:gd name="T2" fmla="*/ 176 w 176"/>
                  <a:gd name="T3" fmla="*/ 0 h 21"/>
                  <a:gd name="T4" fmla="*/ 174 w 176"/>
                  <a:gd name="T5" fmla="*/ 2 h 21"/>
                  <a:gd name="T6" fmla="*/ 165 w 176"/>
                  <a:gd name="T7" fmla="*/ 8 h 21"/>
                  <a:gd name="T8" fmla="*/ 161 w 176"/>
                  <a:gd name="T9" fmla="*/ 12 h 21"/>
                  <a:gd name="T10" fmla="*/ 159 w 176"/>
                  <a:gd name="T11" fmla="*/ 17 h 21"/>
                  <a:gd name="T12" fmla="*/ 159 w 176"/>
                  <a:gd name="T13" fmla="*/ 21 h 21"/>
                  <a:gd name="T14" fmla="*/ 159 w 176"/>
                  <a:gd name="T15" fmla="*/ 21 h 21"/>
                  <a:gd name="T16" fmla="*/ 2 w 176"/>
                  <a:gd name="T17" fmla="*/ 21 h 21"/>
                  <a:gd name="T18" fmla="*/ 0 w 176"/>
                  <a:gd name="T19" fmla="*/ 19 h 21"/>
                  <a:gd name="T20" fmla="*/ 0 w 176"/>
                  <a:gd name="T21" fmla="*/ 14 h 21"/>
                  <a:gd name="T22" fmla="*/ 0 w 176"/>
                  <a:gd name="T23" fmla="*/ 8 h 21"/>
                  <a:gd name="T24" fmla="*/ 4 w 176"/>
                  <a:gd name="T25" fmla="*/ 0 h 21"/>
                  <a:gd name="T26" fmla="*/ 4 w 176"/>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1">
                    <a:moveTo>
                      <a:pt x="4" y="0"/>
                    </a:moveTo>
                    <a:lnTo>
                      <a:pt x="176" y="0"/>
                    </a:lnTo>
                    <a:lnTo>
                      <a:pt x="174" y="2"/>
                    </a:lnTo>
                    <a:lnTo>
                      <a:pt x="165" y="8"/>
                    </a:lnTo>
                    <a:lnTo>
                      <a:pt x="161" y="12"/>
                    </a:lnTo>
                    <a:lnTo>
                      <a:pt x="159" y="17"/>
                    </a:lnTo>
                    <a:lnTo>
                      <a:pt x="159" y="21"/>
                    </a:lnTo>
                    <a:lnTo>
                      <a:pt x="159" y="21"/>
                    </a:lnTo>
                    <a:lnTo>
                      <a:pt x="2" y="21"/>
                    </a:lnTo>
                    <a:lnTo>
                      <a:pt x="0" y="19"/>
                    </a:lnTo>
                    <a:lnTo>
                      <a:pt x="0" y="14"/>
                    </a:lnTo>
                    <a:lnTo>
                      <a:pt x="0" y="8"/>
                    </a:lnTo>
                    <a:lnTo>
                      <a:pt x="4"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3" name="Freeform 1118"/>
              <p:cNvSpPr>
                <a:spLocks/>
              </p:cNvSpPr>
              <p:nvPr/>
            </p:nvSpPr>
            <p:spPr bwMode="auto">
              <a:xfrm>
                <a:off x="2283" y="3361"/>
                <a:ext cx="191" cy="19"/>
              </a:xfrm>
              <a:custGeom>
                <a:avLst/>
                <a:gdLst>
                  <a:gd name="T0" fmla="*/ 17 w 191"/>
                  <a:gd name="T1" fmla="*/ 0 h 19"/>
                  <a:gd name="T2" fmla="*/ 191 w 191"/>
                  <a:gd name="T3" fmla="*/ 0 h 19"/>
                  <a:gd name="T4" fmla="*/ 184 w 191"/>
                  <a:gd name="T5" fmla="*/ 6 h 19"/>
                  <a:gd name="T6" fmla="*/ 178 w 191"/>
                  <a:gd name="T7" fmla="*/ 14 h 19"/>
                  <a:gd name="T8" fmla="*/ 172 w 191"/>
                  <a:gd name="T9" fmla="*/ 19 h 19"/>
                  <a:gd name="T10" fmla="*/ 0 w 191"/>
                  <a:gd name="T11" fmla="*/ 19 h 19"/>
                  <a:gd name="T12" fmla="*/ 6 w 191"/>
                  <a:gd name="T13" fmla="*/ 12 h 19"/>
                  <a:gd name="T14" fmla="*/ 13 w 191"/>
                  <a:gd name="T15" fmla="*/ 4 h 19"/>
                  <a:gd name="T16" fmla="*/ 17 w 19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9">
                    <a:moveTo>
                      <a:pt x="17" y="0"/>
                    </a:moveTo>
                    <a:lnTo>
                      <a:pt x="191" y="0"/>
                    </a:lnTo>
                    <a:lnTo>
                      <a:pt x="184" y="6"/>
                    </a:lnTo>
                    <a:lnTo>
                      <a:pt x="178" y="14"/>
                    </a:lnTo>
                    <a:lnTo>
                      <a:pt x="172" y="19"/>
                    </a:lnTo>
                    <a:lnTo>
                      <a:pt x="0" y="19"/>
                    </a:lnTo>
                    <a:lnTo>
                      <a:pt x="6" y="12"/>
                    </a:lnTo>
                    <a:lnTo>
                      <a:pt x="13"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4" name="Freeform 1119"/>
              <p:cNvSpPr>
                <a:spLocks/>
              </p:cNvSpPr>
              <p:nvPr/>
            </p:nvSpPr>
            <p:spPr bwMode="auto">
              <a:xfrm>
                <a:off x="2300" y="3339"/>
                <a:ext cx="195" cy="22"/>
              </a:xfrm>
              <a:custGeom>
                <a:avLst/>
                <a:gdLst>
                  <a:gd name="T0" fmla="*/ 13 w 195"/>
                  <a:gd name="T1" fmla="*/ 0 h 22"/>
                  <a:gd name="T2" fmla="*/ 195 w 195"/>
                  <a:gd name="T3" fmla="*/ 0 h 22"/>
                  <a:gd name="T4" fmla="*/ 193 w 195"/>
                  <a:gd name="T5" fmla="*/ 2 h 22"/>
                  <a:gd name="T6" fmla="*/ 189 w 195"/>
                  <a:gd name="T7" fmla="*/ 7 h 22"/>
                  <a:gd name="T8" fmla="*/ 184 w 195"/>
                  <a:gd name="T9" fmla="*/ 9 h 22"/>
                  <a:gd name="T10" fmla="*/ 180 w 195"/>
                  <a:gd name="T11" fmla="*/ 13 h 22"/>
                  <a:gd name="T12" fmla="*/ 174 w 195"/>
                  <a:gd name="T13" fmla="*/ 19 h 22"/>
                  <a:gd name="T14" fmla="*/ 174 w 195"/>
                  <a:gd name="T15" fmla="*/ 22 h 22"/>
                  <a:gd name="T16" fmla="*/ 0 w 195"/>
                  <a:gd name="T17" fmla="*/ 22 h 22"/>
                  <a:gd name="T18" fmla="*/ 6 w 195"/>
                  <a:gd name="T19" fmla="*/ 11 h 22"/>
                  <a:gd name="T20" fmla="*/ 13 w 19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22">
                    <a:moveTo>
                      <a:pt x="13" y="0"/>
                    </a:moveTo>
                    <a:lnTo>
                      <a:pt x="195" y="0"/>
                    </a:lnTo>
                    <a:lnTo>
                      <a:pt x="193" y="2"/>
                    </a:lnTo>
                    <a:lnTo>
                      <a:pt x="189" y="7"/>
                    </a:lnTo>
                    <a:lnTo>
                      <a:pt x="184" y="9"/>
                    </a:lnTo>
                    <a:lnTo>
                      <a:pt x="180" y="13"/>
                    </a:lnTo>
                    <a:lnTo>
                      <a:pt x="174" y="19"/>
                    </a:lnTo>
                    <a:lnTo>
                      <a:pt x="174" y="22"/>
                    </a:lnTo>
                    <a:lnTo>
                      <a:pt x="0" y="22"/>
                    </a:lnTo>
                    <a:lnTo>
                      <a:pt x="6" y="1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5" name="Freeform 1120"/>
              <p:cNvSpPr>
                <a:spLocks/>
              </p:cNvSpPr>
              <p:nvPr/>
            </p:nvSpPr>
            <p:spPr bwMode="auto">
              <a:xfrm>
                <a:off x="2313" y="3320"/>
                <a:ext cx="197" cy="19"/>
              </a:xfrm>
              <a:custGeom>
                <a:avLst/>
                <a:gdLst>
                  <a:gd name="T0" fmla="*/ 2 w 197"/>
                  <a:gd name="T1" fmla="*/ 0 h 19"/>
                  <a:gd name="T2" fmla="*/ 197 w 197"/>
                  <a:gd name="T3" fmla="*/ 0 h 19"/>
                  <a:gd name="T4" fmla="*/ 195 w 197"/>
                  <a:gd name="T5" fmla="*/ 2 h 19"/>
                  <a:gd name="T6" fmla="*/ 193 w 197"/>
                  <a:gd name="T7" fmla="*/ 9 h 19"/>
                  <a:gd name="T8" fmla="*/ 186 w 197"/>
                  <a:gd name="T9" fmla="*/ 15 h 19"/>
                  <a:gd name="T10" fmla="*/ 182 w 197"/>
                  <a:gd name="T11" fmla="*/ 19 h 19"/>
                  <a:gd name="T12" fmla="*/ 0 w 197"/>
                  <a:gd name="T13" fmla="*/ 19 h 19"/>
                  <a:gd name="T14" fmla="*/ 2 w 197"/>
                  <a:gd name="T15" fmla="*/ 17 h 19"/>
                  <a:gd name="T16" fmla="*/ 4 w 197"/>
                  <a:gd name="T17" fmla="*/ 9 h 19"/>
                  <a:gd name="T18" fmla="*/ 2 w 197"/>
                  <a:gd name="T19" fmla="*/ 0 h 19"/>
                  <a:gd name="T20" fmla="*/ 2 w 19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
                    <a:moveTo>
                      <a:pt x="2" y="0"/>
                    </a:moveTo>
                    <a:lnTo>
                      <a:pt x="197" y="0"/>
                    </a:lnTo>
                    <a:lnTo>
                      <a:pt x="195" y="2"/>
                    </a:lnTo>
                    <a:lnTo>
                      <a:pt x="193" y="9"/>
                    </a:lnTo>
                    <a:lnTo>
                      <a:pt x="186" y="15"/>
                    </a:lnTo>
                    <a:lnTo>
                      <a:pt x="182" y="19"/>
                    </a:lnTo>
                    <a:lnTo>
                      <a:pt x="0" y="19"/>
                    </a:lnTo>
                    <a:lnTo>
                      <a:pt x="2" y="17"/>
                    </a:lnTo>
                    <a:lnTo>
                      <a:pt x="4" y="9"/>
                    </a:lnTo>
                    <a:lnTo>
                      <a:pt x="2"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6" name="Freeform 1121"/>
              <p:cNvSpPr>
                <a:spLocks/>
              </p:cNvSpPr>
              <p:nvPr/>
            </p:nvSpPr>
            <p:spPr bwMode="auto">
              <a:xfrm>
                <a:off x="2308" y="3299"/>
                <a:ext cx="202" cy="21"/>
              </a:xfrm>
              <a:custGeom>
                <a:avLst/>
                <a:gdLst>
                  <a:gd name="T0" fmla="*/ 0 w 202"/>
                  <a:gd name="T1" fmla="*/ 0 h 21"/>
                  <a:gd name="T2" fmla="*/ 172 w 202"/>
                  <a:gd name="T3" fmla="*/ 0 h 21"/>
                  <a:gd name="T4" fmla="*/ 172 w 202"/>
                  <a:gd name="T5" fmla="*/ 2 h 21"/>
                  <a:gd name="T6" fmla="*/ 174 w 202"/>
                  <a:gd name="T7" fmla="*/ 9 h 21"/>
                  <a:gd name="T8" fmla="*/ 176 w 202"/>
                  <a:gd name="T9" fmla="*/ 13 h 21"/>
                  <a:gd name="T10" fmla="*/ 181 w 202"/>
                  <a:gd name="T11" fmla="*/ 17 h 21"/>
                  <a:gd name="T12" fmla="*/ 185 w 202"/>
                  <a:gd name="T13" fmla="*/ 17 h 21"/>
                  <a:gd name="T14" fmla="*/ 189 w 202"/>
                  <a:gd name="T15" fmla="*/ 17 h 21"/>
                  <a:gd name="T16" fmla="*/ 193 w 202"/>
                  <a:gd name="T17" fmla="*/ 17 h 21"/>
                  <a:gd name="T18" fmla="*/ 198 w 202"/>
                  <a:gd name="T19" fmla="*/ 17 h 21"/>
                  <a:gd name="T20" fmla="*/ 200 w 202"/>
                  <a:gd name="T21" fmla="*/ 17 h 21"/>
                  <a:gd name="T22" fmla="*/ 202 w 202"/>
                  <a:gd name="T23" fmla="*/ 17 h 21"/>
                  <a:gd name="T24" fmla="*/ 202 w 202"/>
                  <a:gd name="T25" fmla="*/ 19 h 21"/>
                  <a:gd name="T26" fmla="*/ 202 w 202"/>
                  <a:gd name="T27" fmla="*/ 21 h 21"/>
                  <a:gd name="T28" fmla="*/ 7 w 202"/>
                  <a:gd name="T29" fmla="*/ 21 h 21"/>
                  <a:gd name="T30" fmla="*/ 2 w 202"/>
                  <a:gd name="T31" fmla="*/ 6 h 21"/>
                  <a:gd name="T32" fmla="*/ 0 w 202"/>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21">
                    <a:moveTo>
                      <a:pt x="0" y="0"/>
                    </a:moveTo>
                    <a:lnTo>
                      <a:pt x="172" y="0"/>
                    </a:lnTo>
                    <a:lnTo>
                      <a:pt x="172" y="2"/>
                    </a:lnTo>
                    <a:lnTo>
                      <a:pt x="174" y="9"/>
                    </a:lnTo>
                    <a:lnTo>
                      <a:pt x="176" y="13"/>
                    </a:lnTo>
                    <a:lnTo>
                      <a:pt x="181" y="17"/>
                    </a:lnTo>
                    <a:lnTo>
                      <a:pt x="185" y="17"/>
                    </a:lnTo>
                    <a:lnTo>
                      <a:pt x="189" y="17"/>
                    </a:lnTo>
                    <a:lnTo>
                      <a:pt x="193" y="17"/>
                    </a:lnTo>
                    <a:lnTo>
                      <a:pt x="198" y="17"/>
                    </a:lnTo>
                    <a:lnTo>
                      <a:pt x="200" y="17"/>
                    </a:lnTo>
                    <a:lnTo>
                      <a:pt x="202" y="17"/>
                    </a:lnTo>
                    <a:lnTo>
                      <a:pt x="202" y="19"/>
                    </a:lnTo>
                    <a:lnTo>
                      <a:pt x="202" y="21"/>
                    </a:lnTo>
                    <a:lnTo>
                      <a:pt x="7" y="21"/>
                    </a:lnTo>
                    <a:lnTo>
                      <a:pt x="2"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7" name="Freeform 1122"/>
              <p:cNvSpPr>
                <a:spLocks/>
              </p:cNvSpPr>
              <p:nvPr/>
            </p:nvSpPr>
            <p:spPr bwMode="auto">
              <a:xfrm>
                <a:off x="2308" y="3280"/>
                <a:ext cx="225" cy="19"/>
              </a:xfrm>
              <a:custGeom>
                <a:avLst/>
                <a:gdLst>
                  <a:gd name="T0" fmla="*/ 2 w 225"/>
                  <a:gd name="T1" fmla="*/ 0 h 19"/>
                  <a:gd name="T2" fmla="*/ 223 w 225"/>
                  <a:gd name="T3" fmla="*/ 0 h 19"/>
                  <a:gd name="T4" fmla="*/ 223 w 225"/>
                  <a:gd name="T5" fmla="*/ 2 h 19"/>
                  <a:gd name="T6" fmla="*/ 225 w 225"/>
                  <a:gd name="T7" fmla="*/ 6 h 19"/>
                  <a:gd name="T8" fmla="*/ 225 w 225"/>
                  <a:gd name="T9" fmla="*/ 11 h 19"/>
                  <a:gd name="T10" fmla="*/ 225 w 225"/>
                  <a:gd name="T11" fmla="*/ 13 h 19"/>
                  <a:gd name="T12" fmla="*/ 225 w 225"/>
                  <a:gd name="T13" fmla="*/ 15 h 19"/>
                  <a:gd name="T14" fmla="*/ 223 w 225"/>
                  <a:gd name="T15" fmla="*/ 17 h 19"/>
                  <a:gd name="T16" fmla="*/ 219 w 225"/>
                  <a:gd name="T17" fmla="*/ 17 h 19"/>
                  <a:gd name="T18" fmla="*/ 215 w 225"/>
                  <a:gd name="T19" fmla="*/ 17 h 19"/>
                  <a:gd name="T20" fmla="*/ 200 w 225"/>
                  <a:gd name="T21" fmla="*/ 13 h 19"/>
                  <a:gd name="T22" fmla="*/ 185 w 225"/>
                  <a:gd name="T23" fmla="*/ 8 h 19"/>
                  <a:gd name="T24" fmla="*/ 174 w 225"/>
                  <a:gd name="T25" fmla="*/ 6 h 19"/>
                  <a:gd name="T26" fmla="*/ 170 w 225"/>
                  <a:gd name="T27" fmla="*/ 11 h 19"/>
                  <a:gd name="T28" fmla="*/ 170 w 225"/>
                  <a:gd name="T29" fmla="*/ 15 h 19"/>
                  <a:gd name="T30" fmla="*/ 172 w 225"/>
                  <a:gd name="T31" fmla="*/ 19 h 19"/>
                  <a:gd name="T32" fmla="*/ 0 w 225"/>
                  <a:gd name="T33" fmla="*/ 19 h 19"/>
                  <a:gd name="T34" fmla="*/ 0 w 225"/>
                  <a:gd name="T35" fmla="*/ 13 h 19"/>
                  <a:gd name="T36" fmla="*/ 2 w 225"/>
                  <a:gd name="T37" fmla="*/ 0 h 19"/>
                  <a:gd name="T38" fmla="*/ 2 w 225"/>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 h="19">
                    <a:moveTo>
                      <a:pt x="2" y="0"/>
                    </a:moveTo>
                    <a:lnTo>
                      <a:pt x="223" y="0"/>
                    </a:lnTo>
                    <a:lnTo>
                      <a:pt x="223" y="2"/>
                    </a:lnTo>
                    <a:lnTo>
                      <a:pt x="225" y="6"/>
                    </a:lnTo>
                    <a:lnTo>
                      <a:pt x="225" y="11"/>
                    </a:lnTo>
                    <a:lnTo>
                      <a:pt x="225" y="13"/>
                    </a:lnTo>
                    <a:lnTo>
                      <a:pt x="225" y="15"/>
                    </a:lnTo>
                    <a:lnTo>
                      <a:pt x="223" y="17"/>
                    </a:lnTo>
                    <a:lnTo>
                      <a:pt x="219" y="17"/>
                    </a:lnTo>
                    <a:lnTo>
                      <a:pt x="215" y="17"/>
                    </a:lnTo>
                    <a:lnTo>
                      <a:pt x="200" y="13"/>
                    </a:lnTo>
                    <a:lnTo>
                      <a:pt x="185" y="8"/>
                    </a:lnTo>
                    <a:lnTo>
                      <a:pt x="174" y="6"/>
                    </a:lnTo>
                    <a:lnTo>
                      <a:pt x="170" y="11"/>
                    </a:lnTo>
                    <a:lnTo>
                      <a:pt x="170" y="15"/>
                    </a:lnTo>
                    <a:lnTo>
                      <a:pt x="172" y="19"/>
                    </a:lnTo>
                    <a:lnTo>
                      <a:pt x="0" y="19"/>
                    </a:lnTo>
                    <a:lnTo>
                      <a:pt x="0" y="13"/>
                    </a:lnTo>
                    <a:lnTo>
                      <a:pt x="2"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8" name="Freeform 1123"/>
              <p:cNvSpPr>
                <a:spLocks/>
              </p:cNvSpPr>
              <p:nvPr/>
            </p:nvSpPr>
            <p:spPr bwMode="auto">
              <a:xfrm>
                <a:off x="2310" y="3259"/>
                <a:ext cx="225" cy="21"/>
              </a:xfrm>
              <a:custGeom>
                <a:avLst/>
                <a:gdLst>
                  <a:gd name="T0" fmla="*/ 9 w 225"/>
                  <a:gd name="T1" fmla="*/ 0 h 21"/>
                  <a:gd name="T2" fmla="*/ 225 w 225"/>
                  <a:gd name="T3" fmla="*/ 0 h 21"/>
                  <a:gd name="T4" fmla="*/ 223 w 225"/>
                  <a:gd name="T5" fmla="*/ 2 h 21"/>
                  <a:gd name="T6" fmla="*/ 221 w 225"/>
                  <a:gd name="T7" fmla="*/ 6 h 21"/>
                  <a:gd name="T8" fmla="*/ 221 w 225"/>
                  <a:gd name="T9" fmla="*/ 10 h 21"/>
                  <a:gd name="T10" fmla="*/ 221 w 225"/>
                  <a:gd name="T11" fmla="*/ 15 h 21"/>
                  <a:gd name="T12" fmla="*/ 221 w 225"/>
                  <a:gd name="T13" fmla="*/ 19 h 21"/>
                  <a:gd name="T14" fmla="*/ 221 w 225"/>
                  <a:gd name="T15" fmla="*/ 21 h 21"/>
                  <a:gd name="T16" fmla="*/ 0 w 225"/>
                  <a:gd name="T17" fmla="*/ 21 h 21"/>
                  <a:gd name="T18" fmla="*/ 5 w 225"/>
                  <a:gd name="T19" fmla="*/ 10 h 21"/>
                  <a:gd name="T20" fmla="*/ 9 w 2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21">
                    <a:moveTo>
                      <a:pt x="9" y="0"/>
                    </a:moveTo>
                    <a:lnTo>
                      <a:pt x="225" y="0"/>
                    </a:lnTo>
                    <a:lnTo>
                      <a:pt x="223" y="2"/>
                    </a:lnTo>
                    <a:lnTo>
                      <a:pt x="221" y="6"/>
                    </a:lnTo>
                    <a:lnTo>
                      <a:pt x="221" y="10"/>
                    </a:lnTo>
                    <a:lnTo>
                      <a:pt x="221" y="15"/>
                    </a:lnTo>
                    <a:lnTo>
                      <a:pt x="221" y="19"/>
                    </a:lnTo>
                    <a:lnTo>
                      <a:pt x="221" y="21"/>
                    </a:lnTo>
                    <a:lnTo>
                      <a:pt x="0" y="21"/>
                    </a:lnTo>
                    <a:lnTo>
                      <a:pt x="5" y="1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29" name="Freeform 1124"/>
              <p:cNvSpPr>
                <a:spLocks/>
              </p:cNvSpPr>
              <p:nvPr/>
            </p:nvSpPr>
            <p:spPr bwMode="auto">
              <a:xfrm>
                <a:off x="2313" y="3240"/>
                <a:ext cx="313" cy="19"/>
              </a:xfrm>
              <a:custGeom>
                <a:avLst/>
                <a:gdLst>
                  <a:gd name="T0" fmla="*/ 0 w 313"/>
                  <a:gd name="T1" fmla="*/ 0 h 19"/>
                  <a:gd name="T2" fmla="*/ 313 w 313"/>
                  <a:gd name="T3" fmla="*/ 0 h 19"/>
                  <a:gd name="T4" fmla="*/ 307 w 313"/>
                  <a:gd name="T5" fmla="*/ 8 h 19"/>
                  <a:gd name="T6" fmla="*/ 299 w 313"/>
                  <a:gd name="T7" fmla="*/ 15 h 19"/>
                  <a:gd name="T8" fmla="*/ 290 w 313"/>
                  <a:gd name="T9" fmla="*/ 15 h 19"/>
                  <a:gd name="T10" fmla="*/ 275 w 313"/>
                  <a:gd name="T11" fmla="*/ 17 h 19"/>
                  <a:gd name="T12" fmla="*/ 258 w 313"/>
                  <a:gd name="T13" fmla="*/ 19 h 19"/>
                  <a:gd name="T14" fmla="*/ 241 w 313"/>
                  <a:gd name="T15" fmla="*/ 19 h 19"/>
                  <a:gd name="T16" fmla="*/ 231 w 313"/>
                  <a:gd name="T17" fmla="*/ 17 h 19"/>
                  <a:gd name="T18" fmla="*/ 227 w 313"/>
                  <a:gd name="T19" fmla="*/ 17 h 19"/>
                  <a:gd name="T20" fmla="*/ 224 w 313"/>
                  <a:gd name="T21" fmla="*/ 17 h 19"/>
                  <a:gd name="T22" fmla="*/ 222 w 313"/>
                  <a:gd name="T23" fmla="*/ 19 h 19"/>
                  <a:gd name="T24" fmla="*/ 6 w 313"/>
                  <a:gd name="T25" fmla="*/ 19 h 19"/>
                  <a:gd name="T26" fmla="*/ 6 w 313"/>
                  <a:gd name="T27" fmla="*/ 15 h 19"/>
                  <a:gd name="T28" fmla="*/ 8 w 313"/>
                  <a:gd name="T29" fmla="*/ 10 h 19"/>
                  <a:gd name="T30" fmla="*/ 6 w 313"/>
                  <a:gd name="T31" fmla="*/ 6 h 19"/>
                  <a:gd name="T32" fmla="*/ 4 w 313"/>
                  <a:gd name="T33" fmla="*/ 2 h 19"/>
                  <a:gd name="T34" fmla="*/ 2 w 313"/>
                  <a:gd name="T35" fmla="*/ 0 h 19"/>
                  <a:gd name="T36" fmla="*/ 0 w 313"/>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19">
                    <a:moveTo>
                      <a:pt x="0" y="0"/>
                    </a:moveTo>
                    <a:lnTo>
                      <a:pt x="313" y="0"/>
                    </a:lnTo>
                    <a:lnTo>
                      <a:pt x="307" y="8"/>
                    </a:lnTo>
                    <a:lnTo>
                      <a:pt x="299" y="15"/>
                    </a:lnTo>
                    <a:lnTo>
                      <a:pt x="290" y="15"/>
                    </a:lnTo>
                    <a:lnTo>
                      <a:pt x="275" y="17"/>
                    </a:lnTo>
                    <a:lnTo>
                      <a:pt x="258" y="19"/>
                    </a:lnTo>
                    <a:lnTo>
                      <a:pt x="241" y="19"/>
                    </a:lnTo>
                    <a:lnTo>
                      <a:pt x="231" y="17"/>
                    </a:lnTo>
                    <a:lnTo>
                      <a:pt x="227" y="17"/>
                    </a:lnTo>
                    <a:lnTo>
                      <a:pt x="224" y="17"/>
                    </a:lnTo>
                    <a:lnTo>
                      <a:pt x="222" y="19"/>
                    </a:lnTo>
                    <a:lnTo>
                      <a:pt x="6" y="19"/>
                    </a:lnTo>
                    <a:lnTo>
                      <a:pt x="6" y="15"/>
                    </a:lnTo>
                    <a:lnTo>
                      <a:pt x="8" y="10"/>
                    </a:lnTo>
                    <a:lnTo>
                      <a:pt x="6" y="6"/>
                    </a:lnTo>
                    <a:lnTo>
                      <a:pt x="4" y="2"/>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0" name="Freeform 1125"/>
              <p:cNvSpPr>
                <a:spLocks/>
              </p:cNvSpPr>
              <p:nvPr/>
            </p:nvSpPr>
            <p:spPr bwMode="auto">
              <a:xfrm>
                <a:off x="2308" y="3219"/>
                <a:ext cx="333" cy="21"/>
              </a:xfrm>
              <a:custGeom>
                <a:avLst/>
                <a:gdLst>
                  <a:gd name="T0" fmla="*/ 5 w 333"/>
                  <a:gd name="T1" fmla="*/ 0 h 21"/>
                  <a:gd name="T2" fmla="*/ 333 w 333"/>
                  <a:gd name="T3" fmla="*/ 0 h 21"/>
                  <a:gd name="T4" fmla="*/ 329 w 333"/>
                  <a:gd name="T5" fmla="*/ 4 h 21"/>
                  <a:gd name="T6" fmla="*/ 321 w 333"/>
                  <a:gd name="T7" fmla="*/ 16 h 21"/>
                  <a:gd name="T8" fmla="*/ 318 w 333"/>
                  <a:gd name="T9" fmla="*/ 21 h 21"/>
                  <a:gd name="T10" fmla="*/ 5 w 333"/>
                  <a:gd name="T11" fmla="*/ 21 h 21"/>
                  <a:gd name="T12" fmla="*/ 5 w 333"/>
                  <a:gd name="T13" fmla="*/ 21 h 21"/>
                  <a:gd name="T14" fmla="*/ 2 w 333"/>
                  <a:gd name="T15" fmla="*/ 16 h 21"/>
                  <a:gd name="T16" fmla="*/ 0 w 333"/>
                  <a:gd name="T17" fmla="*/ 14 h 21"/>
                  <a:gd name="T18" fmla="*/ 0 w 333"/>
                  <a:gd name="T19" fmla="*/ 10 h 21"/>
                  <a:gd name="T20" fmla="*/ 0 w 333"/>
                  <a:gd name="T21" fmla="*/ 4 h 21"/>
                  <a:gd name="T22" fmla="*/ 2 w 333"/>
                  <a:gd name="T23" fmla="*/ 2 h 21"/>
                  <a:gd name="T24" fmla="*/ 5 w 33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21">
                    <a:moveTo>
                      <a:pt x="5" y="0"/>
                    </a:moveTo>
                    <a:lnTo>
                      <a:pt x="333" y="0"/>
                    </a:lnTo>
                    <a:lnTo>
                      <a:pt x="329" y="4"/>
                    </a:lnTo>
                    <a:lnTo>
                      <a:pt x="321" y="16"/>
                    </a:lnTo>
                    <a:lnTo>
                      <a:pt x="318" y="21"/>
                    </a:lnTo>
                    <a:lnTo>
                      <a:pt x="5" y="21"/>
                    </a:lnTo>
                    <a:lnTo>
                      <a:pt x="5" y="21"/>
                    </a:lnTo>
                    <a:lnTo>
                      <a:pt x="2" y="16"/>
                    </a:lnTo>
                    <a:lnTo>
                      <a:pt x="0" y="14"/>
                    </a:lnTo>
                    <a:lnTo>
                      <a:pt x="0" y="10"/>
                    </a:lnTo>
                    <a:lnTo>
                      <a:pt x="0" y="4"/>
                    </a:lnTo>
                    <a:lnTo>
                      <a:pt x="2"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1" name="Freeform 1126"/>
              <p:cNvSpPr>
                <a:spLocks/>
              </p:cNvSpPr>
              <p:nvPr/>
            </p:nvSpPr>
            <p:spPr bwMode="auto">
              <a:xfrm>
                <a:off x="2313" y="3199"/>
                <a:ext cx="337" cy="20"/>
              </a:xfrm>
              <a:custGeom>
                <a:avLst/>
                <a:gdLst>
                  <a:gd name="T0" fmla="*/ 8 w 337"/>
                  <a:gd name="T1" fmla="*/ 0 h 20"/>
                  <a:gd name="T2" fmla="*/ 337 w 337"/>
                  <a:gd name="T3" fmla="*/ 0 h 20"/>
                  <a:gd name="T4" fmla="*/ 337 w 337"/>
                  <a:gd name="T5" fmla="*/ 0 h 20"/>
                  <a:gd name="T6" fmla="*/ 337 w 337"/>
                  <a:gd name="T7" fmla="*/ 5 h 20"/>
                  <a:gd name="T8" fmla="*/ 335 w 337"/>
                  <a:gd name="T9" fmla="*/ 9 h 20"/>
                  <a:gd name="T10" fmla="*/ 330 w 337"/>
                  <a:gd name="T11" fmla="*/ 15 h 20"/>
                  <a:gd name="T12" fmla="*/ 328 w 337"/>
                  <a:gd name="T13" fmla="*/ 20 h 20"/>
                  <a:gd name="T14" fmla="*/ 0 w 337"/>
                  <a:gd name="T15" fmla="*/ 20 h 20"/>
                  <a:gd name="T16" fmla="*/ 0 w 337"/>
                  <a:gd name="T17" fmla="*/ 20 h 20"/>
                  <a:gd name="T18" fmla="*/ 4 w 337"/>
                  <a:gd name="T19" fmla="*/ 17 h 20"/>
                  <a:gd name="T20" fmla="*/ 6 w 337"/>
                  <a:gd name="T21" fmla="*/ 15 h 20"/>
                  <a:gd name="T22" fmla="*/ 8 w 337"/>
                  <a:gd name="T23" fmla="*/ 13 h 20"/>
                  <a:gd name="T24" fmla="*/ 8 w 337"/>
                  <a:gd name="T25" fmla="*/ 9 h 20"/>
                  <a:gd name="T26" fmla="*/ 8 w 337"/>
                  <a:gd name="T27" fmla="*/ 5 h 20"/>
                  <a:gd name="T28" fmla="*/ 8 w 33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20">
                    <a:moveTo>
                      <a:pt x="8" y="0"/>
                    </a:moveTo>
                    <a:lnTo>
                      <a:pt x="337" y="0"/>
                    </a:lnTo>
                    <a:lnTo>
                      <a:pt x="337" y="0"/>
                    </a:lnTo>
                    <a:lnTo>
                      <a:pt x="337" y="5"/>
                    </a:lnTo>
                    <a:lnTo>
                      <a:pt x="335" y="9"/>
                    </a:lnTo>
                    <a:lnTo>
                      <a:pt x="330" y="15"/>
                    </a:lnTo>
                    <a:lnTo>
                      <a:pt x="328" y="20"/>
                    </a:lnTo>
                    <a:lnTo>
                      <a:pt x="0" y="20"/>
                    </a:lnTo>
                    <a:lnTo>
                      <a:pt x="0" y="20"/>
                    </a:lnTo>
                    <a:lnTo>
                      <a:pt x="4" y="17"/>
                    </a:lnTo>
                    <a:lnTo>
                      <a:pt x="6" y="15"/>
                    </a:lnTo>
                    <a:lnTo>
                      <a:pt x="8" y="13"/>
                    </a:lnTo>
                    <a:lnTo>
                      <a:pt x="8" y="9"/>
                    </a:lnTo>
                    <a:lnTo>
                      <a:pt x="8" y="5"/>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2" name="Freeform 1127"/>
              <p:cNvSpPr>
                <a:spLocks noEditPoints="1"/>
              </p:cNvSpPr>
              <p:nvPr/>
            </p:nvSpPr>
            <p:spPr bwMode="auto">
              <a:xfrm>
                <a:off x="2321" y="3178"/>
                <a:ext cx="359" cy="21"/>
              </a:xfrm>
              <a:custGeom>
                <a:avLst/>
                <a:gdLst>
                  <a:gd name="T0" fmla="*/ 335 w 359"/>
                  <a:gd name="T1" fmla="*/ 0 h 21"/>
                  <a:gd name="T2" fmla="*/ 359 w 359"/>
                  <a:gd name="T3" fmla="*/ 0 h 21"/>
                  <a:gd name="T4" fmla="*/ 352 w 359"/>
                  <a:gd name="T5" fmla="*/ 2 h 21"/>
                  <a:gd name="T6" fmla="*/ 339 w 359"/>
                  <a:gd name="T7" fmla="*/ 0 h 21"/>
                  <a:gd name="T8" fmla="*/ 335 w 359"/>
                  <a:gd name="T9" fmla="*/ 0 h 21"/>
                  <a:gd name="T10" fmla="*/ 8 w 359"/>
                  <a:gd name="T11" fmla="*/ 0 h 21"/>
                  <a:gd name="T12" fmla="*/ 312 w 359"/>
                  <a:gd name="T13" fmla="*/ 0 h 21"/>
                  <a:gd name="T14" fmla="*/ 314 w 359"/>
                  <a:gd name="T15" fmla="*/ 5 h 21"/>
                  <a:gd name="T16" fmla="*/ 318 w 359"/>
                  <a:gd name="T17" fmla="*/ 11 h 21"/>
                  <a:gd name="T18" fmla="*/ 322 w 359"/>
                  <a:gd name="T19" fmla="*/ 13 h 21"/>
                  <a:gd name="T20" fmla="*/ 327 w 359"/>
                  <a:gd name="T21" fmla="*/ 17 h 21"/>
                  <a:gd name="T22" fmla="*/ 329 w 359"/>
                  <a:gd name="T23" fmla="*/ 21 h 21"/>
                  <a:gd name="T24" fmla="*/ 0 w 359"/>
                  <a:gd name="T25" fmla="*/ 21 h 21"/>
                  <a:gd name="T26" fmla="*/ 2 w 359"/>
                  <a:gd name="T27" fmla="*/ 11 h 21"/>
                  <a:gd name="T28" fmla="*/ 6 w 359"/>
                  <a:gd name="T29" fmla="*/ 0 h 21"/>
                  <a:gd name="T30" fmla="*/ 8 w 359"/>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 h="21">
                    <a:moveTo>
                      <a:pt x="335" y="0"/>
                    </a:moveTo>
                    <a:lnTo>
                      <a:pt x="359" y="0"/>
                    </a:lnTo>
                    <a:lnTo>
                      <a:pt x="352" y="2"/>
                    </a:lnTo>
                    <a:lnTo>
                      <a:pt x="339" y="0"/>
                    </a:lnTo>
                    <a:lnTo>
                      <a:pt x="335" y="0"/>
                    </a:lnTo>
                    <a:close/>
                    <a:moveTo>
                      <a:pt x="8" y="0"/>
                    </a:moveTo>
                    <a:lnTo>
                      <a:pt x="312" y="0"/>
                    </a:lnTo>
                    <a:lnTo>
                      <a:pt x="314" y="5"/>
                    </a:lnTo>
                    <a:lnTo>
                      <a:pt x="318" y="11"/>
                    </a:lnTo>
                    <a:lnTo>
                      <a:pt x="322" y="13"/>
                    </a:lnTo>
                    <a:lnTo>
                      <a:pt x="327" y="17"/>
                    </a:lnTo>
                    <a:lnTo>
                      <a:pt x="329" y="21"/>
                    </a:lnTo>
                    <a:lnTo>
                      <a:pt x="0" y="21"/>
                    </a:lnTo>
                    <a:lnTo>
                      <a:pt x="2" y="11"/>
                    </a:lnTo>
                    <a:lnTo>
                      <a:pt x="6"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3" name="Freeform 1128"/>
              <p:cNvSpPr>
                <a:spLocks noEditPoints="1"/>
              </p:cNvSpPr>
              <p:nvPr/>
            </p:nvSpPr>
            <p:spPr bwMode="auto">
              <a:xfrm>
                <a:off x="2329" y="3157"/>
                <a:ext cx="380" cy="21"/>
              </a:xfrm>
              <a:custGeom>
                <a:avLst/>
                <a:gdLst>
                  <a:gd name="T0" fmla="*/ 291 w 380"/>
                  <a:gd name="T1" fmla="*/ 0 h 21"/>
                  <a:gd name="T2" fmla="*/ 293 w 380"/>
                  <a:gd name="T3" fmla="*/ 6 h 21"/>
                  <a:gd name="T4" fmla="*/ 295 w 380"/>
                  <a:gd name="T5" fmla="*/ 11 h 21"/>
                  <a:gd name="T6" fmla="*/ 300 w 380"/>
                  <a:gd name="T7" fmla="*/ 15 h 21"/>
                  <a:gd name="T8" fmla="*/ 302 w 380"/>
                  <a:gd name="T9" fmla="*/ 21 h 21"/>
                  <a:gd name="T10" fmla="*/ 304 w 380"/>
                  <a:gd name="T11" fmla="*/ 21 h 21"/>
                  <a:gd name="T12" fmla="*/ 0 w 380"/>
                  <a:gd name="T13" fmla="*/ 21 h 21"/>
                  <a:gd name="T14" fmla="*/ 7 w 380"/>
                  <a:gd name="T15" fmla="*/ 11 h 21"/>
                  <a:gd name="T16" fmla="*/ 11 w 380"/>
                  <a:gd name="T17" fmla="*/ 0 h 21"/>
                  <a:gd name="T18" fmla="*/ 291 w 380"/>
                  <a:gd name="T19" fmla="*/ 0 h 21"/>
                  <a:gd name="T20" fmla="*/ 380 w 380"/>
                  <a:gd name="T21" fmla="*/ 0 h 21"/>
                  <a:gd name="T22" fmla="*/ 374 w 380"/>
                  <a:gd name="T23" fmla="*/ 9 h 21"/>
                  <a:gd name="T24" fmla="*/ 359 w 380"/>
                  <a:gd name="T25" fmla="*/ 19 h 21"/>
                  <a:gd name="T26" fmla="*/ 351 w 380"/>
                  <a:gd name="T27" fmla="*/ 21 h 21"/>
                  <a:gd name="T28" fmla="*/ 327 w 380"/>
                  <a:gd name="T29" fmla="*/ 21 h 21"/>
                  <a:gd name="T30" fmla="*/ 314 w 380"/>
                  <a:gd name="T31" fmla="*/ 17 h 21"/>
                  <a:gd name="T32" fmla="*/ 306 w 380"/>
                  <a:gd name="T33" fmla="*/ 11 h 21"/>
                  <a:gd name="T34" fmla="*/ 300 w 380"/>
                  <a:gd name="T35" fmla="*/ 0 h 21"/>
                  <a:gd name="T36" fmla="*/ 380 w 380"/>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21">
                    <a:moveTo>
                      <a:pt x="291" y="0"/>
                    </a:moveTo>
                    <a:lnTo>
                      <a:pt x="293" y="6"/>
                    </a:lnTo>
                    <a:lnTo>
                      <a:pt x="295" y="11"/>
                    </a:lnTo>
                    <a:lnTo>
                      <a:pt x="300" y="15"/>
                    </a:lnTo>
                    <a:lnTo>
                      <a:pt x="302" y="21"/>
                    </a:lnTo>
                    <a:lnTo>
                      <a:pt x="304" y="21"/>
                    </a:lnTo>
                    <a:lnTo>
                      <a:pt x="0" y="21"/>
                    </a:lnTo>
                    <a:lnTo>
                      <a:pt x="7" y="11"/>
                    </a:lnTo>
                    <a:lnTo>
                      <a:pt x="11" y="0"/>
                    </a:lnTo>
                    <a:lnTo>
                      <a:pt x="291" y="0"/>
                    </a:lnTo>
                    <a:close/>
                    <a:moveTo>
                      <a:pt x="380" y="0"/>
                    </a:moveTo>
                    <a:lnTo>
                      <a:pt x="374" y="9"/>
                    </a:lnTo>
                    <a:lnTo>
                      <a:pt x="359" y="19"/>
                    </a:lnTo>
                    <a:lnTo>
                      <a:pt x="351" y="21"/>
                    </a:lnTo>
                    <a:lnTo>
                      <a:pt x="327" y="21"/>
                    </a:lnTo>
                    <a:lnTo>
                      <a:pt x="314" y="17"/>
                    </a:lnTo>
                    <a:lnTo>
                      <a:pt x="306" y="11"/>
                    </a:lnTo>
                    <a:lnTo>
                      <a:pt x="300" y="0"/>
                    </a:lnTo>
                    <a:lnTo>
                      <a:pt x="3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4" name="Freeform 1129"/>
              <p:cNvSpPr>
                <a:spLocks noEditPoints="1"/>
              </p:cNvSpPr>
              <p:nvPr/>
            </p:nvSpPr>
            <p:spPr bwMode="auto">
              <a:xfrm>
                <a:off x="2340" y="3138"/>
                <a:ext cx="390" cy="19"/>
              </a:xfrm>
              <a:custGeom>
                <a:avLst/>
                <a:gdLst>
                  <a:gd name="T0" fmla="*/ 284 w 390"/>
                  <a:gd name="T1" fmla="*/ 0 h 19"/>
                  <a:gd name="T2" fmla="*/ 390 w 390"/>
                  <a:gd name="T3" fmla="*/ 0 h 19"/>
                  <a:gd name="T4" fmla="*/ 382 w 390"/>
                  <a:gd name="T5" fmla="*/ 8 h 19"/>
                  <a:gd name="T6" fmla="*/ 369 w 390"/>
                  <a:gd name="T7" fmla="*/ 19 h 19"/>
                  <a:gd name="T8" fmla="*/ 289 w 390"/>
                  <a:gd name="T9" fmla="*/ 19 h 19"/>
                  <a:gd name="T10" fmla="*/ 289 w 390"/>
                  <a:gd name="T11" fmla="*/ 17 h 19"/>
                  <a:gd name="T12" fmla="*/ 284 w 390"/>
                  <a:gd name="T13" fmla="*/ 4 h 19"/>
                  <a:gd name="T14" fmla="*/ 284 w 390"/>
                  <a:gd name="T15" fmla="*/ 0 h 19"/>
                  <a:gd name="T16" fmla="*/ 9 w 390"/>
                  <a:gd name="T17" fmla="*/ 0 h 19"/>
                  <a:gd name="T18" fmla="*/ 278 w 390"/>
                  <a:gd name="T19" fmla="*/ 0 h 19"/>
                  <a:gd name="T20" fmla="*/ 278 w 390"/>
                  <a:gd name="T21" fmla="*/ 4 h 19"/>
                  <a:gd name="T22" fmla="*/ 280 w 390"/>
                  <a:gd name="T23" fmla="*/ 17 h 19"/>
                  <a:gd name="T24" fmla="*/ 280 w 390"/>
                  <a:gd name="T25" fmla="*/ 19 h 19"/>
                  <a:gd name="T26" fmla="*/ 0 w 390"/>
                  <a:gd name="T27" fmla="*/ 19 h 19"/>
                  <a:gd name="T28" fmla="*/ 2 w 390"/>
                  <a:gd name="T29" fmla="*/ 13 h 19"/>
                  <a:gd name="T30" fmla="*/ 9 w 390"/>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19">
                    <a:moveTo>
                      <a:pt x="284" y="0"/>
                    </a:moveTo>
                    <a:lnTo>
                      <a:pt x="390" y="0"/>
                    </a:lnTo>
                    <a:lnTo>
                      <a:pt x="382" y="8"/>
                    </a:lnTo>
                    <a:lnTo>
                      <a:pt x="369" y="19"/>
                    </a:lnTo>
                    <a:lnTo>
                      <a:pt x="289" y="19"/>
                    </a:lnTo>
                    <a:lnTo>
                      <a:pt x="289" y="17"/>
                    </a:lnTo>
                    <a:lnTo>
                      <a:pt x="284" y="4"/>
                    </a:lnTo>
                    <a:lnTo>
                      <a:pt x="284" y="0"/>
                    </a:lnTo>
                    <a:close/>
                    <a:moveTo>
                      <a:pt x="9" y="0"/>
                    </a:moveTo>
                    <a:lnTo>
                      <a:pt x="278" y="0"/>
                    </a:lnTo>
                    <a:lnTo>
                      <a:pt x="278" y="4"/>
                    </a:lnTo>
                    <a:lnTo>
                      <a:pt x="280" y="17"/>
                    </a:lnTo>
                    <a:lnTo>
                      <a:pt x="280" y="19"/>
                    </a:lnTo>
                    <a:lnTo>
                      <a:pt x="0" y="19"/>
                    </a:lnTo>
                    <a:lnTo>
                      <a:pt x="2" y="13"/>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5" name="Freeform 1130"/>
              <p:cNvSpPr>
                <a:spLocks/>
              </p:cNvSpPr>
              <p:nvPr/>
            </p:nvSpPr>
            <p:spPr bwMode="auto">
              <a:xfrm>
                <a:off x="2349" y="3117"/>
                <a:ext cx="394" cy="21"/>
              </a:xfrm>
              <a:custGeom>
                <a:avLst/>
                <a:gdLst>
                  <a:gd name="T0" fmla="*/ 394 w 394"/>
                  <a:gd name="T1" fmla="*/ 0 h 21"/>
                  <a:gd name="T2" fmla="*/ 394 w 394"/>
                  <a:gd name="T3" fmla="*/ 2 h 21"/>
                  <a:gd name="T4" fmla="*/ 388 w 394"/>
                  <a:gd name="T5" fmla="*/ 15 h 21"/>
                  <a:gd name="T6" fmla="*/ 381 w 394"/>
                  <a:gd name="T7" fmla="*/ 21 h 21"/>
                  <a:gd name="T8" fmla="*/ 275 w 394"/>
                  <a:gd name="T9" fmla="*/ 21 h 21"/>
                  <a:gd name="T10" fmla="*/ 273 w 394"/>
                  <a:gd name="T11" fmla="*/ 13 h 21"/>
                  <a:gd name="T12" fmla="*/ 273 w 394"/>
                  <a:gd name="T13" fmla="*/ 4 h 21"/>
                  <a:gd name="T14" fmla="*/ 271 w 394"/>
                  <a:gd name="T15" fmla="*/ 2 h 21"/>
                  <a:gd name="T16" fmla="*/ 269 w 394"/>
                  <a:gd name="T17" fmla="*/ 13 h 21"/>
                  <a:gd name="T18" fmla="*/ 269 w 394"/>
                  <a:gd name="T19" fmla="*/ 21 h 21"/>
                  <a:gd name="T20" fmla="*/ 0 w 394"/>
                  <a:gd name="T21" fmla="*/ 21 h 21"/>
                  <a:gd name="T22" fmla="*/ 2 w 394"/>
                  <a:gd name="T23" fmla="*/ 13 h 21"/>
                  <a:gd name="T24" fmla="*/ 4 w 394"/>
                  <a:gd name="T25" fmla="*/ 2 h 21"/>
                  <a:gd name="T26" fmla="*/ 4 w 394"/>
                  <a:gd name="T27" fmla="*/ 0 h 21"/>
                  <a:gd name="T28" fmla="*/ 394 w 39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4" h="21">
                    <a:moveTo>
                      <a:pt x="394" y="0"/>
                    </a:moveTo>
                    <a:lnTo>
                      <a:pt x="394" y="2"/>
                    </a:lnTo>
                    <a:lnTo>
                      <a:pt x="388" y="15"/>
                    </a:lnTo>
                    <a:lnTo>
                      <a:pt x="381" y="21"/>
                    </a:lnTo>
                    <a:lnTo>
                      <a:pt x="275" y="21"/>
                    </a:lnTo>
                    <a:lnTo>
                      <a:pt x="273" y="13"/>
                    </a:lnTo>
                    <a:lnTo>
                      <a:pt x="273" y="4"/>
                    </a:lnTo>
                    <a:lnTo>
                      <a:pt x="271" y="2"/>
                    </a:lnTo>
                    <a:lnTo>
                      <a:pt x="269" y="13"/>
                    </a:lnTo>
                    <a:lnTo>
                      <a:pt x="269" y="21"/>
                    </a:lnTo>
                    <a:lnTo>
                      <a:pt x="0" y="21"/>
                    </a:lnTo>
                    <a:lnTo>
                      <a:pt x="2" y="13"/>
                    </a:lnTo>
                    <a:lnTo>
                      <a:pt x="4" y="2"/>
                    </a:lnTo>
                    <a:lnTo>
                      <a:pt x="4" y="0"/>
                    </a:lnTo>
                    <a:lnTo>
                      <a:pt x="3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6" name="Freeform 1131"/>
              <p:cNvSpPr>
                <a:spLocks/>
              </p:cNvSpPr>
              <p:nvPr/>
            </p:nvSpPr>
            <p:spPr bwMode="auto">
              <a:xfrm>
                <a:off x="2349" y="3098"/>
                <a:ext cx="401" cy="19"/>
              </a:xfrm>
              <a:custGeom>
                <a:avLst/>
                <a:gdLst>
                  <a:gd name="T0" fmla="*/ 0 w 401"/>
                  <a:gd name="T1" fmla="*/ 0 h 19"/>
                  <a:gd name="T2" fmla="*/ 401 w 401"/>
                  <a:gd name="T3" fmla="*/ 0 h 19"/>
                  <a:gd name="T4" fmla="*/ 396 w 401"/>
                  <a:gd name="T5" fmla="*/ 4 h 19"/>
                  <a:gd name="T6" fmla="*/ 394 w 401"/>
                  <a:gd name="T7" fmla="*/ 12 h 19"/>
                  <a:gd name="T8" fmla="*/ 394 w 401"/>
                  <a:gd name="T9" fmla="*/ 19 h 19"/>
                  <a:gd name="T10" fmla="*/ 4 w 401"/>
                  <a:gd name="T11" fmla="*/ 19 h 19"/>
                  <a:gd name="T12" fmla="*/ 2 w 401"/>
                  <a:gd name="T13" fmla="*/ 8 h 19"/>
                  <a:gd name="T14" fmla="*/ 0 w 40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9">
                    <a:moveTo>
                      <a:pt x="0" y="0"/>
                    </a:moveTo>
                    <a:lnTo>
                      <a:pt x="401" y="0"/>
                    </a:lnTo>
                    <a:lnTo>
                      <a:pt x="396" y="4"/>
                    </a:lnTo>
                    <a:lnTo>
                      <a:pt x="394" y="12"/>
                    </a:lnTo>
                    <a:lnTo>
                      <a:pt x="394" y="19"/>
                    </a:lnTo>
                    <a:lnTo>
                      <a:pt x="4" y="19"/>
                    </a:lnTo>
                    <a:lnTo>
                      <a:pt x="2"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7" name="Freeform 1132"/>
              <p:cNvSpPr>
                <a:spLocks/>
              </p:cNvSpPr>
              <p:nvPr/>
            </p:nvSpPr>
            <p:spPr bwMode="auto">
              <a:xfrm>
                <a:off x="2344" y="3077"/>
                <a:ext cx="437" cy="21"/>
              </a:xfrm>
              <a:custGeom>
                <a:avLst/>
                <a:gdLst>
                  <a:gd name="T0" fmla="*/ 437 w 437"/>
                  <a:gd name="T1" fmla="*/ 0 h 21"/>
                  <a:gd name="T2" fmla="*/ 437 w 437"/>
                  <a:gd name="T3" fmla="*/ 2 h 21"/>
                  <a:gd name="T4" fmla="*/ 433 w 437"/>
                  <a:gd name="T5" fmla="*/ 8 h 21"/>
                  <a:gd name="T6" fmla="*/ 431 w 437"/>
                  <a:gd name="T7" fmla="*/ 10 h 21"/>
                  <a:gd name="T8" fmla="*/ 427 w 437"/>
                  <a:gd name="T9" fmla="*/ 12 h 21"/>
                  <a:gd name="T10" fmla="*/ 425 w 437"/>
                  <a:gd name="T11" fmla="*/ 12 h 21"/>
                  <a:gd name="T12" fmla="*/ 423 w 437"/>
                  <a:gd name="T13" fmla="*/ 10 h 21"/>
                  <a:gd name="T14" fmla="*/ 420 w 437"/>
                  <a:gd name="T15" fmla="*/ 10 h 21"/>
                  <a:gd name="T16" fmla="*/ 416 w 437"/>
                  <a:gd name="T17" fmla="*/ 8 h 21"/>
                  <a:gd name="T18" fmla="*/ 414 w 437"/>
                  <a:gd name="T19" fmla="*/ 10 h 21"/>
                  <a:gd name="T20" fmla="*/ 410 w 437"/>
                  <a:gd name="T21" fmla="*/ 14 h 21"/>
                  <a:gd name="T22" fmla="*/ 406 w 437"/>
                  <a:gd name="T23" fmla="*/ 19 h 21"/>
                  <a:gd name="T24" fmla="*/ 406 w 437"/>
                  <a:gd name="T25" fmla="*/ 21 h 21"/>
                  <a:gd name="T26" fmla="*/ 5 w 437"/>
                  <a:gd name="T27" fmla="*/ 21 h 21"/>
                  <a:gd name="T28" fmla="*/ 2 w 437"/>
                  <a:gd name="T29" fmla="*/ 17 h 21"/>
                  <a:gd name="T30" fmla="*/ 0 w 437"/>
                  <a:gd name="T31" fmla="*/ 10 h 21"/>
                  <a:gd name="T32" fmla="*/ 2 w 437"/>
                  <a:gd name="T33" fmla="*/ 8 h 21"/>
                  <a:gd name="T34" fmla="*/ 5 w 437"/>
                  <a:gd name="T35" fmla="*/ 6 h 21"/>
                  <a:gd name="T36" fmla="*/ 7 w 437"/>
                  <a:gd name="T37" fmla="*/ 4 h 21"/>
                  <a:gd name="T38" fmla="*/ 11 w 437"/>
                  <a:gd name="T39" fmla="*/ 2 h 21"/>
                  <a:gd name="T40" fmla="*/ 11 w 437"/>
                  <a:gd name="T41" fmla="*/ 0 h 21"/>
                  <a:gd name="T42" fmla="*/ 437 w 4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7" h="21">
                    <a:moveTo>
                      <a:pt x="437" y="0"/>
                    </a:moveTo>
                    <a:lnTo>
                      <a:pt x="437" y="2"/>
                    </a:lnTo>
                    <a:lnTo>
                      <a:pt x="433" y="8"/>
                    </a:lnTo>
                    <a:lnTo>
                      <a:pt x="431" y="10"/>
                    </a:lnTo>
                    <a:lnTo>
                      <a:pt x="427" y="12"/>
                    </a:lnTo>
                    <a:lnTo>
                      <a:pt x="425" y="12"/>
                    </a:lnTo>
                    <a:lnTo>
                      <a:pt x="423" y="10"/>
                    </a:lnTo>
                    <a:lnTo>
                      <a:pt x="420" y="10"/>
                    </a:lnTo>
                    <a:lnTo>
                      <a:pt x="416" y="8"/>
                    </a:lnTo>
                    <a:lnTo>
                      <a:pt x="414" y="10"/>
                    </a:lnTo>
                    <a:lnTo>
                      <a:pt x="410" y="14"/>
                    </a:lnTo>
                    <a:lnTo>
                      <a:pt x="406" y="19"/>
                    </a:lnTo>
                    <a:lnTo>
                      <a:pt x="406" y="21"/>
                    </a:lnTo>
                    <a:lnTo>
                      <a:pt x="5" y="21"/>
                    </a:lnTo>
                    <a:lnTo>
                      <a:pt x="2" y="17"/>
                    </a:lnTo>
                    <a:lnTo>
                      <a:pt x="0" y="10"/>
                    </a:lnTo>
                    <a:lnTo>
                      <a:pt x="2" y="8"/>
                    </a:lnTo>
                    <a:lnTo>
                      <a:pt x="5" y="6"/>
                    </a:lnTo>
                    <a:lnTo>
                      <a:pt x="7" y="4"/>
                    </a:lnTo>
                    <a:lnTo>
                      <a:pt x="11" y="2"/>
                    </a:lnTo>
                    <a:lnTo>
                      <a:pt x="11" y="0"/>
                    </a:lnTo>
                    <a:lnTo>
                      <a:pt x="4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8" name="Freeform 1133"/>
              <p:cNvSpPr>
                <a:spLocks/>
              </p:cNvSpPr>
              <p:nvPr/>
            </p:nvSpPr>
            <p:spPr bwMode="auto">
              <a:xfrm>
                <a:off x="2353" y="3057"/>
                <a:ext cx="443" cy="20"/>
              </a:xfrm>
              <a:custGeom>
                <a:avLst/>
                <a:gdLst>
                  <a:gd name="T0" fmla="*/ 0 w 443"/>
                  <a:gd name="T1" fmla="*/ 0 h 20"/>
                  <a:gd name="T2" fmla="*/ 443 w 443"/>
                  <a:gd name="T3" fmla="*/ 0 h 20"/>
                  <a:gd name="T4" fmla="*/ 439 w 443"/>
                  <a:gd name="T5" fmla="*/ 5 h 20"/>
                  <a:gd name="T6" fmla="*/ 428 w 443"/>
                  <a:gd name="T7" fmla="*/ 20 h 20"/>
                  <a:gd name="T8" fmla="*/ 2 w 443"/>
                  <a:gd name="T9" fmla="*/ 20 h 20"/>
                  <a:gd name="T10" fmla="*/ 4 w 443"/>
                  <a:gd name="T11" fmla="*/ 17 h 20"/>
                  <a:gd name="T12" fmla="*/ 6 w 443"/>
                  <a:gd name="T13" fmla="*/ 15 h 20"/>
                  <a:gd name="T14" fmla="*/ 6 w 443"/>
                  <a:gd name="T15" fmla="*/ 11 h 20"/>
                  <a:gd name="T16" fmla="*/ 4 w 443"/>
                  <a:gd name="T17" fmla="*/ 7 h 20"/>
                  <a:gd name="T18" fmla="*/ 0 w 443"/>
                  <a:gd name="T19" fmla="*/ 3 h 20"/>
                  <a:gd name="T20" fmla="*/ 0 w 443"/>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0">
                    <a:moveTo>
                      <a:pt x="0" y="0"/>
                    </a:moveTo>
                    <a:lnTo>
                      <a:pt x="443" y="0"/>
                    </a:lnTo>
                    <a:lnTo>
                      <a:pt x="439" y="5"/>
                    </a:lnTo>
                    <a:lnTo>
                      <a:pt x="428" y="20"/>
                    </a:lnTo>
                    <a:lnTo>
                      <a:pt x="2" y="20"/>
                    </a:lnTo>
                    <a:lnTo>
                      <a:pt x="4" y="17"/>
                    </a:lnTo>
                    <a:lnTo>
                      <a:pt x="6" y="15"/>
                    </a:lnTo>
                    <a:lnTo>
                      <a:pt x="6" y="11"/>
                    </a:lnTo>
                    <a:lnTo>
                      <a:pt x="4" y="7"/>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39" name="Freeform 1134"/>
              <p:cNvSpPr>
                <a:spLocks/>
              </p:cNvSpPr>
              <p:nvPr/>
            </p:nvSpPr>
            <p:spPr bwMode="auto">
              <a:xfrm>
                <a:off x="2353" y="3036"/>
                <a:ext cx="458" cy="21"/>
              </a:xfrm>
              <a:custGeom>
                <a:avLst/>
                <a:gdLst>
                  <a:gd name="T0" fmla="*/ 458 w 458"/>
                  <a:gd name="T1" fmla="*/ 0 h 21"/>
                  <a:gd name="T2" fmla="*/ 458 w 458"/>
                  <a:gd name="T3" fmla="*/ 5 h 21"/>
                  <a:gd name="T4" fmla="*/ 447 w 458"/>
                  <a:gd name="T5" fmla="*/ 17 h 21"/>
                  <a:gd name="T6" fmla="*/ 443 w 458"/>
                  <a:gd name="T7" fmla="*/ 21 h 21"/>
                  <a:gd name="T8" fmla="*/ 0 w 458"/>
                  <a:gd name="T9" fmla="*/ 21 h 21"/>
                  <a:gd name="T10" fmla="*/ 0 w 458"/>
                  <a:gd name="T11" fmla="*/ 19 h 21"/>
                  <a:gd name="T12" fmla="*/ 2 w 458"/>
                  <a:gd name="T13" fmla="*/ 15 h 21"/>
                  <a:gd name="T14" fmla="*/ 6 w 458"/>
                  <a:gd name="T15" fmla="*/ 11 h 21"/>
                  <a:gd name="T16" fmla="*/ 13 w 458"/>
                  <a:gd name="T17" fmla="*/ 7 h 21"/>
                  <a:gd name="T18" fmla="*/ 17 w 458"/>
                  <a:gd name="T19" fmla="*/ 2 h 21"/>
                  <a:gd name="T20" fmla="*/ 17 w 458"/>
                  <a:gd name="T21" fmla="*/ 0 h 21"/>
                  <a:gd name="T22" fmla="*/ 458 w 458"/>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 h="21">
                    <a:moveTo>
                      <a:pt x="458" y="0"/>
                    </a:moveTo>
                    <a:lnTo>
                      <a:pt x="458" y="5"/>
                    </a:lnTo>
                    <a:lnTo>
                      <a:pt x="447" y="17"/>
                    </a:lnTo>
                    <a:lnTo>
                      <a:pt x="443" y="21"/>
                    </a:lnTo>
                    <a:lnTo>
                      <a:pt x="0" y="21"/>
                    </a:lnTo>
                    <a:lnTo>
                      <a:pt x="0" y="19"/>
                    </a:lnTo>
                    <a:lnTo>
                      <a:pt x="2" y="15"/>
                    </a:lnTo>
                    <a:lnTo>
                      <a:pt x="6" y="11"/>
                    </a:lnTo>
                    <a:lnTo>
                      <a:pt x="13" y="7"/>
                    </a:lnTo>
                    <a:lnTo>
                      <a:pt x="17" y="2"/>
                    </a:lnTo>
                    <a:lnTo>
                      <a:pt x="17" y="0"/>
                    </a:lnTo>
                    <a:lnTo>
                      <a:pt x="4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0" name="Freeform 1135"/>
              <p:cNvSpPr>
                <a:spLocks/>
              </p:cNvSpPr>
              <p:nvPr/>
            </p:nvSpPr>
            <p:spPr bwMode="auto">
              <a:xfrm>
                <a:off x="2370" y="3017"/>
                <a:ext cx="443" cy="19"/>
              </a:xfrm>
              <a:custGeom>
                <a:avLst/>
                <a:gdLst>
                  <a:gd name="T0" fmla="*/ 4 w 443"/>
                  <a:gd name="T1" fmla="*/ 0 h 19"/>
                  <a:gd name="T2" fmla="*/ 441 w 443"/>
                  <a:gd name="T3" fmla="*/ 0 h 19"/>
                  <a:gd name="T4" fmla="*/ 443 w 443"/>
                  <a:gd name="T5" fmla="*/ 11 h 19"/>
                  <a:gd name="T6" fmla="*/ 441 w 443"/>
                  <a:gd name="T7" fmla="*/ 19 h 19"/>
                  <a:gd name="T8" fmla="*/ 0 w 443"/>
                  <a:gd name="T9" fmla="*/ 19 h 19"/>
                  <a:gd name="T10" fmla="*/ 4 w 443"/>
                  <a:gd name="T11" fmla="*/ 13 h 19"/>
                  <a:gd name="T12" fmla="*/ 4 w 44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43" h="19">
                    <a:moveTo>
                      <a:pt x="4" y="0"/>
                    </a:moveTo>
                    <a:lnTo>
                      <a:pt x="441" y="0"/>
                    </a:lnTo>
                    <a:lnTo>
                      <a:pt x="443" y="11"/>
                    </a:lnTo>
                    <a:lnTo>
                      <a:pt x="441" y="19"/>
                    </a:lnTo>
                    <a:lnTo>
                      <a:pt x="0" y="19"/>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1" name="Freeform 1136"/>
              <p:cNvSpPr>
                <a:spLocks/>
              </p:cNvSpPr>
              <p:nvPr/>
            </p:nvSpPr>
            <p:spPr bwMode="auto">
              <a:xfrm>
                <a:off x="2372" y="2996"/>
                <a:ext cx="439" cy="21"/>
              </a:xfrm>
              <a:custGeom>
                <a:avLst/>
                <a:gdLst>
                  <a:gd name="T0" fmla="*/ 435 w 439"/>
                  <a:gd name="T1" fmla="*/ 0 h 21"/>
                  <a:gd name="T2" fmla="*/ 435 w 439"/>
                  <a:gd name="T3" fmla="*/ 9 h 21"/>
                  <a:gd name="T4" fmla="*/ 439 w 439"/>
                  <a:gd name="T5" fmla="*/ 21 h 21"/>
                  <a:gd name="T6" fmla="*/ 439 w 439"/>
                  <a:gd name="T7" fmla="*/ 21 h 21"/>
                  <a:gd name="T8" fmla="*/ 2 w 439"/>
                  <a:gd name="T9" fmla="*/ 21 h 21"/>
                  <a:gd name="T10" fmla="*/ 2 w 439"/>
                  <a:gd name="T11" fmla="*/ 19 h 21"/>
                  <a:gd name="T12" fmla="*/ 0 w 439"/>
                  <a:gd name="T13" fmla="*/ 2 h 21"/>
                  <a:gd name="T14" fmla="*/ 0 w 439"/>
                  <a:gd name="T15" fmla="*/ 0 h 21"/>
                  <a:gd name="T16" fmla="*/ 435 w 43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21">
                    <a:moveTo>
                      <a:pt x="435" y="0"/>
                    </a:moveTo>
                    <a:lnTo>
                      <a:pt x="435" y="9"/>
                    </a:lnTo>
                    <a:lnTo>
                      <a:pt x="439" y="21"/>
                    </a:lnTo>
                    <a:lnTo>
                      <a:pt x="439" y="21"/>
                    </a:lnTo>
                    <a:lnTo>
                      <a:pt x="2" y="21"/>
                    </a:lnTo>
                    <a:lnTo>
                      <a:pt x="2" y="19"/>
                    </a:lnTo>
                    <a:lnTo>
                      <a:pt x="0" y="2"/>
                    </a:lnTo>
                    <a:lnTo>
                      <a:pt x="0" y="0"/>
                    </a:lnTo>
                    <a:lnTo>
                      <a:pt x="4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2" name="Freeform 1137"/>
              <p:cNvSpPr>
                <a:spLocks/>
              </p:cNvSpPr>
              <p:nvPr/>
            </p:nvSpPr>
            <p:spPr bwMode="auto">
              <a:xfrm>
                <a:off x="2372" y="2977"/>
                <a:ext cx="456" cy="19"/>
              </a:xfrm>
              <a:custGeom>
                <a:avLst/>
                <a:gdLst>
                  <a:gd name="T0" fmla="*/ 2 w 456"/>
                  <a:gd name="T1" fmla="*/ 0 h 19"/>
                  <a:gd name="T2" fmla="*/ 456 w 456"/>
                  <a:gd name="T3" fmla="*/ 0 h 19"/>
                  <a:gd name="T4" fmla="*/ 456 w 456"/>
                  <a:gd name="T5" fmla="*/ 0 h 19"/>
                  <a:gd name="T6" fmla="*/ 443 w 456"/>
                  <a:gd name="T7" fmla="*/ 8 h 19"/>
                  <a:gd name="T8" fmla="*/ 435 w 456"/>
                  <a:gd name="T9" fmla="*/ 17 h 19"/>
                  <a:gd name="T10" fmla="*/ 435 w 456"/>
                  <a:gd name="T11" fmla="*/ 19 h 19"/>
                  <a:gd name="T12" fmla="*/ 0 w 456"/>
                  <a:gd name="T13" fmla="*/ 19 h 19"/>
                  <a:gd name="T14" fmla="*/ 2 w 456"/>
                  <a:gd name="T15" fmla="*/ 0 h 19"/>
                  <a:gd name="T16" fmla="*/ 2 w 45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 h="19">
                    <a:moveTo>
                      <a:pt x="2" y="0"/>
                    </a:moveTo>
                    <a:lnTo>
                      <a:pt x="456" y="0"/>
                    </a:lnTo>
                    <a:lnTo>
                      <a:pt x="456" y="0"/>
                    </a:lnTo>
                    <a:lnTo>
                      <a:pt x="443" y="8"/>
                    </a:lnTo>
                    <a:lnTo>
                      <a:pt x="435" y="17"/>
                    </a:lnTo>
                    <a:lnTo>
                      <a:pt x="435" y="19"/>
                    </a:lnTo>
                    <a:lnTo>
                      <a:pt x="0" y="19"/>
                    </a:lnTo>
                    <a:lnTo>
                      <a:pt x="2"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3" name="Freeform 1138"/>
              <p:cNvSpPr>
                <a:spLocks/>
              </p:cNvSpPr>
              <p:nvPr/>
            </p:nvSpPr>
            <p:spPr bwMode="auto">
              <a:xfrm>
                <a:off x="2374" y="2956"/>
                <a:ext cx="492" cy="21"/>
              </a:xfrm>
              <a:custGeom>
                <a:avLst/>
                <a:gdLst>
                  <a:gd name="T0" fmla="*/ 492 w 492"/>
                  <a:gd name="T1" fmla="*/ 0 h 21"/>
                  <a:gd name="T2" fmla="*/ 492 w 492"/>
                  <a:gd name="T3" fmla="*/ 0 h 21"/>
                  <a:gd name="T4" fmla="*/ 482 w 492"/>
                  <a:gd name="T5" fmla="*/ 6 h 21"/>
                  <a:gd name="T6" fmla="*/ 469 w 492"/>
                  <a:gd name="T7" fmla="*/ 12 h 21"/>
                  <a:gd name="T8" fmla="*/ 454 w 492"/>
                  <a:gd name="T9" fmla="*/ 21 h 21"/>
                  <a:gd name="T10" fmla="*/ 0 w 492"/>
                  <a:gd name="T11" fmla="*/ 21 h 21"/>
                  <a:gd name="T12" fmla="*/ 2 w 492"/>
                  <a:gd name="T13" fmla="*/ 0 h 21"/>
                  <a:gd name="T14" fmla="*/ 2 w 492"/>
                  <a:gd name="T15" fmla="*/ 0 h 21"/>
                  <a:gd name="T16" fmla="*/ 492 w 49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
                    <a:moveTo>
                      <a:pt x="492" y="0"/>
                    </a:moveTo>
                    <a:lnTo>
                      <a:pt x="492" y="0"/>
                    </a:lnTo>
                    <a:lnTo>
                      <a:pt x="482" y="6"/>
                    </a:lnTo>
                    <a:lnTo>
                      <a:pt x="469" y="12"/>
                    </a:lnTo>
                    <a:lnTo>
                      <a:pt x="454" y="21"/>
                    </a:lnTo>
                    <a:lnTo>
                      <a:pt x="0" y="21"/>
                    </a:lnTo>
                    <a:lnTo>
                      <a:pt x="2" y="0"/>
                    </a:lnTo>
                    <a:lnTo>
                      <a:pt x="2" y="0"/>
                    </a:lnTo>
                    <a:lnTo>
                      <a:pt x="4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4" name="Freeform 1139"/>
              <p:cNvSpPr>
                <a:spLocks/>
              </p:cNvSpPr>
              <p:nvPr/>
            </p:nvSpPr>
            <p:spPr bwMode="auto">
              <a:xfrm>
                <a:off x="2376" y="2937"/>
                <a:ext cx="569" cy="19"/>
              </a:xfrm>
              <a:custGeom>
                <a:avLst/>
                <a:gdLst>
                  <a:gd name="T0" fmla="*/ 2 w 569"/>
                  <a:gd name="T1" fmla="*/ 0 h 19"/>
                  <a:gd name="T2" fmla="*/ 569 w 569"/>
                  <a:gd name="T3" fmla="*/ 0 h 19"/>
                  <a:gd name="T4" fmla="*/ 564 w 569"/>
                  <a:gd name="T5" fmla="*/ 2 h 19"/>
                  <a:gd name="T6" fmla="*/ 554 w 569"/>
                  <a:gd name="T7" fmla="*/ 4 h 19"/>
                  <a:gd name="T8" fmla="*/ 539 w 569"/>
                  <a:gd name="T9" fmla="*/ 6 h 19"/>
                  <a:gd name="T10" fmla="*/ 524 w 569"/>
                  <a:gd name="T11" fmla="*/ 8 h 19"/>
                  <a:gd name="T12" fmla="*/ 514 w 569"/>
                  <a:gd name="T13" fmla="*/ 10 h 19"/>
                  <a:gd name="T14" fmla="*/ 505 w 569"/>
                  <a:gd name="T15" fmla="*/ 12 h 19"/>
                  <a:gd name="T16" fmla="*/ 499 w 569"/>
                  <a:gd name="T17" fmla="*/ 15 h 19"/>
                  <a:gd name="T18" fmla="*/ 494 w 569"/>
                  <a:gd name="T19" fmla="*/ 17 h 19"/>
                  <a:gd name="T20" fmla="*/ 494 w 569"/>
                  <a:gd name="T21" fmla="*/ 17 h 19"/>
                  <a:gd name="T22" fmla="*/ 490 w 569"/>
                  <a:gd name="T23" fmla="*/ 19 h 19"/>
                  <a:gd name="T24" fmla="*/ 0 w 569"/>
                  <a:gd name="T25" fmla="*/ 19 h 19"/>
                  <a:gd name="T26" fmla="*/ 2 w 569"/>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9" h="19">
                    <a:moveTo>
                      <a:pt x="2" y="0"/>
                    </a:moveTo>
                    <a:lnTo>
                      <a:pt x="569" y="0"/>
                    </a:lnTo>
                    <a:lnTo>
                      <a:pt x="564" y="2"/>
                    </a:lnTo>
                    <a:lnTo>
                      <a:pt x="554" y="4"/>
                    </a:lnTo>
                    <a:lnTo>
                      <a:pt x="539" y="6"/>
                    </a:lnTo>
                    <a:lnTo>
                      <a:pt x="524" y="8"/>
                    </a:lnTo>
                    <a:lnTo>
                      <a:pt x="514" y="10"/>
                    </a:lnTo>
                    <a:lnTo>
                      <a:pt x="505" y="12"/>
                    </a:lnTo>
                    <a:lnTo>
                      <a:pt x="499" y="15"/>
                    </a:lnTo>
                    <a:lnTo>
                      <a:pt x="494" y="17"/>
                    </a:lnTo>
                    <a:lnTo>
                      <a:pt x="494" y="17"/>
                    </a:lnTo>
                    <a:lnTo>
                      <a:pt x="490" y="19"/>
                    </a:lnTo>
                    <a:lnTo>
                      <a:pt x="0" y="19"/>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5" name="Freeform 1140"/>
              <p:cNvSpPr>
                <a:spLocks/>
              </p:cNvSpPr>
              <p:nvPr/>
            </p:nvSpPr>
            <p:spPr bwMode="auto">
              <a:xfrm>
                <a:off x="2378" y="2916"/>
                <a:ext cx="579" cy="21"/>
              </a:xfrm>
              <a:custGeom>
                <a:avLst/>
                <a:gdLst>
                  <a:gd name="T0" fmla="*/ 579 w 579"/>
                  <a:gd name="T1" fmla="*/ 0 h 21"/>
                  <a:gd name="T2" fmla="*/ 577 w 579"/>
                  <a:gd name="T3" fmla="*/ 4 h 21"/>
                  <a:gd name="T4" fmla="*/ 571 w 579"/>
                  <a:gd name="T5" fmla="*/ 16 h 21"/>
                  <a:gd name="T6" fmla="*/ 567 w 579"/>
                  <a:gd name="T7" fmla="*/ 21 h 21"/>
                  <a:gd name="T8" fmla="*/ 0 w 579"/>
                  <a:gd name="T9" fmla="*/ 21 h 21"/>
                  <a:gd name="T10" fmla="*/ 0 w 579"/>
                  <a:gd name="T11" fmla="*/ 19 h 21"/>
                  <a:gd name="T12" fmla="*/ 2 w 579"/>
                  <a:gd name="T13" fmla="*/ 0 h 21"/>
                  <a:gd name="T14" fmla="*/ 579 w 57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21">
                    <a:moveTo>
                      <a:pt x="579" y="0"/>
                    </a:moveTo>
                    <a:lnTo>
                      <a:pt x="577" y="4"/>
                    </a:lnTo>
                    <a:lnTo>
                      <a:pt x="571" y="16"/>
                    </a:lnTo>
                    <a:lnTo>
                      <a:pt x="567" y="21"/>
                    </a:lnTo>
                    <a:lnTo>
                      <a:pt x="0" y="21"/>
                    </a:lnTo>
                    <a:lnTo>
                      <a:pt x="0" y="19"/>
                    </a:lnTo>
                    <a:lnTo>
                      <a:pt x="2" y="0"/>
                    </a:lnTo>
                    <a:lnTo>
                      <a:pt x="5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6" name="Freeform 1141"/>
              <p:cNvSpPr>
                <a:spLocks/>
              </p:cNvSpPr>
              <p:nvPr/>
            </p:nvSpPr>
            <p:spPr bwMode="auto">
              <a:xfrm>
                <a:off x="2380" y="2896"/>
                <a:ext cx="588" cy="20"/>
              </a:xfrm>
              <a:custGeom>
                <a:avLst/>
                <a:gdLst>
                  <a:gd name="T0" fmla="*/ 3 w 588"/>
                  <a:gd name="T1" fmla="*/ 0 h 20"/>
                  <a:gd name="T2" fmla="*/ 588 w 588"/>
                  <a:gd name="T3" fmla="*/ 0 h 20"/>
                  <a:gd name="T4" fmla="*/ 582 w 588"/>
                  <a:gd name="T5" fmla="*/ 7 h 20"/>
                  <a:gd name="T6" fmla="*/ 577 w 588"/>
                  <a:gd name="T7" fmla="*/ 20 h 20"/>
                  <a:gd name="T8" fmla="*/ 0 w 588"/>
                  <a:gd name="T9" fmla="*/ 20 h 20"/>
                  <a:gd name="T10" fmla="*/ 0 w 588"/>
                  <a:gd name="T11" fmla="*/ 17 h 20"/>
                  <a:gd name="T12" fmla="*/ 3 w 588"/>
                  <a:gd name="T13" fmla="*/ 3 h 20"/>
                  <a:gd name="T14" fmla="*/ 3 w 58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8" h="20">
                    <a:moveTo>
                      <a:pt x="3" y="0"/>
                    </a:moveTo>
                    <a:lnTo>
                      <a:pt x="588" y="0"/>
                    </a:lnTo>
                    <a:lnTo>
                      <a:pt x="582" y="7"/>
                    </a:lnTo>
                    <a:lnTo>
                      <a:pt x="577" y="20"/>
                    </a:lnTo>
                    <a:lnTo>
                      <a:pt x="0" y="20"/>
                    </a:lnTo>
                    <a:lnTo>
                      <a:pt x="0" y="17"/>
                    </a:lnTo>
                    <a:lnTo>
                      <a:pt x="3"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7" name="Freeform 1142"/>
              <p:cNvSpPr>
                <a:spLocks/>
              </p:cNvSpPr>
              <p:nvPr/>
            </p:nvSpPr>
            <p:spPr bwMode="auto">
              <a:xfrm>
                <a:off x="2383" y="2875"/>
                <a:ext cx="600" cy="21"/>
              </a:xfrm>
              <a:custGeom>
                <a:avLst/>
                <a:gdLst>
                  <a:gd name="T0" fmla="*/ 600 w 600"/>
                  <a:gd name="T1" fmla="*/ 0 h 21"/>
                  <a:gd name="T2" fmla="*/ 596 w 600"/>
                  <a:gd name="T3" fmla="*/ 4 h 21"/>
                  <a:gd name="T4" fmla="*/ 589 w 600"/>
                  <a:gd name="T5" fmla="*/ 15 h 21"/>
                  <a:gd name="T6" fmla="*/ 585 w 600"/>
                  <a:gd name="T7" fmla="*/ 21 h 21"/>
                  <a:gd name="T8" fmla="*/ 0 w 600"/>
                  <a:gd name="T9" fmla="*/ 21 h 21"/>
                  <a:gd name="T10" fmla="*/ 0 w 600"/>
                  <a:gd name="T11" fmla="*/ 15 h 21"/>
                  <a:gd name="T12" fmla="*/ 0 w 600"/>
                  <a:gd name="T13" fmla="*/ 4 h 21"/>
                  <a:gd name="T14" fmla="*/ 0 w 600"/>
                  <a:gd name="T15" fmla="*/ 0 h 21"/>
                  <a:gd name="T16" fmla="*/ 600 w 600"/>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
                    <a:moveTo>
                      <a:pt x="600" y="0"/>
                    </a:moveTo>
                    <a:lnTo>
                      <a:pt x="596" y="4"/>
                    </a:lnTo>
                    <a:lnTo>
                      <a:pt x="589" y="15"/>
                    </a:lnTo>
                    <a:lnTo>
                      <a:pt x="585" y="21"/>
                    </a:lnTo>
                    <a:lnTo>
                      <a:pt x="0" y="21"/>
                    </a:lnTo>
                    <a:lnTo>
                      <a:pt x="0" y="15"/>
                    </a:lnTo>
                    <a:lnTo>
                      <a:pt x="0" y="4"/>
                    </a:lnTo>
                    <a:lnTo>
                      <a:pt x="0" y="0"/>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8" name="Freeform 1143"/>
              <p:cNvSpPr>
                <a:spLocks/>
              </p:cNvSpPr>
              <p:nvPr/>
            </p:nvSpPr>
            <p:spPr bwMode="auto">
              <a:xfrm>
                <a:off x="2378" y="2854"/>
                <a:ext cx="611" cy="21"/>
              </a:xfrm>
              <a:custGeom>
                <a:avLst/>
                <a:gdLst>
                  <a:gd name="T0" fmla="*/ 0 w 611"/>
                  <a:gd name="T1" fmla="*/ 0 h 21"/>
                  <a:gd name="T2" fmla="*/ 611 w 611"/>
                  <a:gd name="T3" fmla="*/ 0 h 21"/>
                  <a:gd name="T4" fmla="*/ 611 w 611"/>
                  <a:gd name="T5" fmla="*/ 4 h 21"/>
                  <a:gd name="T6" fmla="*/ 607 w 611"/>
                  <a:gd name="T7" fmla="*/ 15 h 21"/>
                  <a:gd name="T8" fmla="*/ 605 w 611"/>
                  <a:gd name="T9" fmla="*/ 21 h 21"/>
                  <a:gd name="T10" fmla="*/ 5 w 611"/>
                  <a:gd name="T11" fmla="*/ 21 h 21"/>
                  <a:gd name="T12" fmla="*/ 5 w 611"/>
                  <a:gd name="T13" fmla="*/ 13 h 21"/>
                  <a:gd name="T14" fmla="*/ 0 w 61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 h="21">
                    <a:moveTo>
                      <a:pt x="0" y="0"/>
                    </a:moveTo>
                    <a:lnTo>
                      <a:pt x="611" y="0"/>
                    </a:lnTo>
                    <a:lnTo>
                      <a:pt x="611" y="4"/>
                    </a:lnTo>
                    <a:lnTo>
                      <a:pt x="607" y="15"/>
                    </a:lnTo>
                    <a:lnTo>
                      <a:pt x="605" y="21"/>
                    </a:lnTo>
                    <a:lnTo>
                      <a:pt x="5" y="21"/>
                    </a:lnTo>
                    <a:lnTo>
                      <a:pt x="5" y="1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49" name="Freeform 1144"/>
              <p:cNvSpPr>
                <a:spLocks/>
              </p:cNvSpPr>
              <p:nvPr/>
            </p:nvSpPr>
            <p:spPr bwMode="auto">
              <a:xfrm>
                <a:off x="2363" y="2835"/>
                <a:ext cx="626" cy="19"/>
              </a:xfrm>
              <a:custGeom>
                <a:avLst/>
                <a:gdLst>
                  <a:gd name="T0" fmla="*/ 626 w 626"/>
                  <a:gd name="T1" fmla="*/ 0 h 19"/>
                  <a:gd name="T2" fmla="*/ 624 w 626"/>
                  <a:gd name="T3" fmla="*/ 8 h 19"/>
                  <a:gd name="T4" fmla="*/ 626 w 626"/>
                  <a:gd name="T5" fmla="*/ 17 h 19"/>
                  <a:gd name="T6" fmla="*/ 626 w 626"/>
                  <a:gd name="T7" fmla="*/ 19 h 19"/>
                  <a:gd name="T8" fmla="*/ 15 w 626"/>
                  <a:gd name="T9" fmla="*/ 19 h 19"/>
                  <a:gd name="T10" fmla="*/ 13 w 626"/>
                  <a:gd name="T11" fmla="*/ 17 h 19"/>
                  <a:gd name="T12" fmla="*/ 7 w 626"/>
                  <a:gd name="T13" fmla="*/ 6 h 19"/>
                  <a:gd name="T14" fmla="*/ 0 w 626"/>
                  <a:gd name="T15" fmla="*/ 0 h 19"/>
                  <a:gd name="T16" fmla="*/ 626 w 62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19">
                    <a:moveTo>
                      <a:pt x="626" y="0"/>
                    </a:moveTo>
                    <a:lnTo>
                      <a:pt x="624" y="8"/>
                    </a:lnTo>
                    <a:lnTo>
                      <a:pt x="626" y="17"/>
                    </a:lnTo>
                    <a:lnTo>
                      <a:pt x="626" y="19"/>
                    </a:lnTo>
                    <a:lnTo>
                      <a:pt x="15" y="19"/>
                    </a:lnTo>
                    <a:lnTo>
                      <a:pt x="13" y="17"/>
                    </a:lnTo>
                    <a:lnTo>
                      <a:pt x="7" y="6"/>
                    </a:lnTo>
                    <a:lnTo>
                      <a:pt x="0" y="0"/>
                    </a:lnTo>
                    <a:lnTo>
                      <a:pt x="6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0" name="Freeform 1145"/>
              <p:cNvSpPr>
                <a:spLocks/>
              </p:cNvSpPr>
              <p:nvPr/>
            </p:nvSpPr>
            <p:spPr bwMode="auto">
              <a:xfrm>
                <a:off x="2334" y="2814"/>
                <a:ext cx="662" cy="21"/>
              </a:xfrm>
              <a:custGeom>
                <a:avLst/>
                <a:gdLst>
                  <a:gd name="T0" fmla="*/ 0 w 662"/>
                  <a:gd name="T1" fmla="*/ 0 h 21"/>
                  <a:gd name="T2" fmla="*/ 662 w 662"/>
                  <a:gd name="T3" fmla="*/ 0 h 21"/>
                  <a:gd name="T4" fmla="*/ 662 w 662"/>
                  <a:gd name="T5" fmla="*/ 4 h 21"/>
                  <a:gd name="T6" fmla="*/ 657 w 662"/>
                  <a:gd name="T7" fmla="*/ 17 h 21"/>
                  <a:gd name="T8" fmla="*/ 655 w 662"/>
                  <a:gd name="T9" fmla="*/ 21 h 21"/>
                  <a:gd name="T10" fmla="*/ 29 w 662"/>
                  <a:gd name="T11" fmla="*/ 21 h 21"/>
                  <a:gd name="T12" fmla="*/ 29 w 662"/>
                  <a:gd name="T13" fmla="*/ 19 h 21"/>
                  <a:gd name="T14" fmla="*/ 21 w 662"/>
                  <a:gd name="T15" fmla="*/ 13 h 21"/>
                  <a:gd name="T16" fmla="*/ 12 w 662"/>
                  <a:gd name="T17" fmla="*/ 8 h 21"/>
                  <a:gd name="T18" fmla="*/ 0 w 662"/>
                  <a:gd name="T19" fmla="*/ 2 h 21"/>
                  <a:gd name="T20" fmla="*/ 0 w 662"/>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2" h="21">
                    <a:moveTo>
                      <a:pt x="0" y="0"/>
                    </a:moveTo>
                    <a:lnTo>
                      <a:pt x="662" y="0"/>
                    </a:lnTo>
                    <a:lnTo>
                      <a:pt x="662" y="4"/>
                    </a:lnTo>
                    <a:lnTo>
                      <a:pt x="657" y="17"/>
                    </a:lnTo>
                    <a:lnTo>
                      <a:pt x="655" y="21"/>
                    </a:lnTo>
                    <a:lnTo>
                      <a:pt x="29" y="21"/>
                    </a:lnTo>
                    <a:lnTo>
                      <a:pt x="29" y="19"/>
                    </a:lnTo>
                    <a:lnTo>
                      <a:pt x="21" y="13"/>
                    </a:lnTo>
                    <a:lnTo>
                      <a:pt x="12" y="8"/>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1" name="Freeform 1146"/>
              <p:cNvSpPr>
                <a:spLocks/>
              </p:cNvSpPr>
              <p:nvPr/>
            </p:nvSpPr>
            <p:spPr bwMode="auto">
              <a:xfrm>
                <a:off x="2293" y="2795"/>
                <a:ext cx="707" cy="19"/>
              </a:xfrm>
              <a:custGeom>
                <a:avLst/>
                <a:gdLst>
                  <a:gd name="T0" fmla="*/ 707 w 707"/>
                  <a:gd name="T1" fmla="*/ 0 h 19"/>
                  <a:gd name="T2" fmla="*/ 707 w 707"/>
                  <a:gd name="T3" fmla="*/ 2 h 19"/>
                  <a:gd name="T4" fmla="*/ 707 w 707"/>
                  <a:gd name="T5" fmla="*/ 10 h 19"/>
                  <a:gd name="T6" fmla="*/ 703 w 707"/>
                  <a:gd name="T7" fmla="*/ 19 h 19"/>
                  <a:gd name="T8" fmla="*/ 41 w 707"/>
                  <a:gd name="T9" fmla="*/ 19 h 19"/>
                  <a:gd name="T10" fmla="*/ 28 w 707"/>
                  <a:gd name="T11" fmla="*/ 10 h 19"/>
                  <a:gd name="T12" fmla="*/ 17 w 707"/>
                  <a:gd name="T13" fmla="*/ 6 h 19"/>
                  <a:gd name="T14" fmla="*/ 11 w 707"/>
                  <a:gd name="T15" fmla="*/ 4 h 19"/>
                  <a:gd name="T16" fmla="*/ 0 w 707"/>
                  <a:gd name="T17" fmla="*/ 0 h 19"/>
                  <a:gd name="T18" fmla="*/ 707 w 70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7" h="19">
                    <a:moveTo>
                      <a:pt x="707" y="0"/>
                    </a:moveTo>
                    <a:lnTo>
                      <a:pt x="707" y="2"/>
                    </a:lnTo>
                    <a:lnTo>
                      <a:pt x="707" y="10"/>
                    </a:lnTo>
                    <a:lnTo>
                      <a:pt x="703" y="19"/>
                    </a:lnTo>
                    <a:lnTo>
                      <a:pt x="41" y="19"/>
                    </a:lnTo>
                    <a:lnTo>
                      <a:pt x="28" y="10"/>
                    </a:lnTo>
                    <a:lnTo>
                      <a:pt x="17" y="6"/>
                    </a:lnTo>
                    <a:lnTo>
                      <a:pt x="11" y="4"/>
                    </a:lnTo>
                    <a:lnTo>
                      <a:pt x="0" y="0"/>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2" name="Freeform 1147"/>
              <p:cNvSpPr>
                <a:spLocks/>
              </p:cNvSpPr>
              <p:nvPr/>
            </p:nvSpPr>
            <p:spPr bwMode="auto">
              <a:xfrm>
                <a:off x="2268" y="2774"/>
                <a:ext cx="732" cy="21"/>
              </a:xfrm>
              <a:custGeom>
                <a:avLst/>
                <a:gdLst>
                  <a:gd name="T0" fmla="*/ 726 w 732"/>
                  <a:gd name="T1" fmla="*/ 0 h 21"/>
                  <a:gd name="T2" fmla="*/ 730 w 732"/>
                  <a:gd name="T3" fmla="*/ 12 h 21"/>
                  <a:gd name="T4" fmla="*/ 732 w 732"/>
                  <a:gd name="T5" fmla="*/ 21 h 21"/>
                  <a:gd name="T6" fmla="*/ 25 w 732"/>
                  <a:gd name="T7" fmla="*/ 21 h 21"/>
                  <a:gd name="T8" fmla="*/ 23 w 732"/>
                  <a:gd name="T9" fmla="*/ 19 h 21"/>
                  <a:gd name="T10" fmla="*/ 11 w 732"/>
                  <a:gd name="T11" fmla="*/ 10 h 21"/>
                  <a:gd name="T12" fmla="*/ 0 w 732"/>
                  <a:gd name="T13" fmla="*/ 0 h 21"/>
                  <a:gd name="T14" fmla="*/ 726 w 732"/>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21">
                    <a:moveTo>
                      <a:pt x="726" y="0"/>
                    </a:moveTo>
                    <a:lnTo>
                      <a:pt x="730" y="12"/>
                    </a:lnTo>
                    <a:lnTo>
                      <a:pt x="732" y="21"/>
                    </a:lnTo>
                    <a:lnTo>
                      <a:pt x="25" y="21"/>
                    </a:lnTo>
                    <a:lnTo>
                      <a:pt x="23" y="19"/>
                    </a:lnTo>
                    <a:lnTo>
                      <a:pt x="11" y="10"/>
                    </a:lnTo>
                    <a:lnTo>
                      <a:pt x="0" y="0"/>
                    </a:lnTo>
                    <a:lnTo>
                      <a:pt x="7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3" name="Freeform 1148"/>
              <p:cNvSpPr>
                <a:spLocks/>
              </p:cNvSpPr>
              <p:nvPr/>
            </p:nvSpPr>
            <p:spPr bwMode="auto">
              <a:xfrm>
                <a:off x="2262" y="2754"/>
                <a:ext cx="738" cy="20"/>
              </a:xfrm>
              <a:custGeom>
                <a:avLst/>
                <a:gdLst>
                  <a:gd name="T0" fmla="*/ 0 w 738"/>
                  <a:gd name="T1" fmla="*/ 0 h 20"/>
                  <a:gd name="T2" fmla="*/ 738 w 738"/>
                  <a:gd name="T3" fmla="*/ 0 h 20"/>
                  <a:gd name="T4" fmla="*/ 734 w 738"/>
                  <a:gd name="T5" fmla="*/ 5 h 20"/>
                  <a:gd name="T6" fmla="*/ 732 w 738"/>
                  <a:gd name="T7" fmla="*/ 20 h 20"/>
                  <a:gd name="T8" fmla="*/ 732 w 738"/>
                  <a:gd name="T9" fmla="*/ 20 h 20"/>
                  <a:gd name="T10" fmla="*/ 6 w 738"/>
                  <a:gd name="T11" fmla="*/ 20 h 20"/>
                  <a:gd name="T12" fmla="*/ 6 w 738"/>
                  <a:gd name="T13" fmla="*/ 20 h 20"/>
                  <a:gd name="T14" fmla="*/ 2 w 738"/>
                  <a:gd name="T15" fmla="*/ 7 h 20"/>
                  <a:gd name="T16" fmla="*/ 0 w 73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8" h="20">
                    <a:moveTo>
                      <a:pt x="0" y="0"/>
                    </a:moveTo>
                    <a:lnTo>
                      <a:pt x="738" y="0"/>
                    </a:lnTo>
                    <a:lnTo>
                      <a:pt x="734" y="5"/>
                    </a:lnTo>
                    <a:lnTo>
                      <a:pt x="732" y="20"/>
                    </a:lnTo>
                    <a:lnTo>
                      <a:pt x="732" y="20"/>
                    </a:lnTo>
                    <a:lnTo>
                      <a:pt x="6" y="20"/>
                    </a:lnTo>
                    <a:lnTo>
                      <a:pt x="6" y="20"/>
                    </a:lnTo>
                    <a:lnTo>
                      <a:pt x="2"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4" name="Freeform 1149"/>
              <p:cNvSpPr>
                <a:spLocks/>
              </p:cNvSpPr>
              <p:nvPr/>
            </p:nvSpPr>
            <p:spPr bwMode="auto">
              <a:xfrm>
                <a:off x="2251" y="2733"/>
                <a:ext cx="768" cy="21"/>
              </a:xfrm>
              <a:custGeom>
                <a:avLst/>
                <a:gdLst>
                  <a:gd name="T0" fmla="*/ 0 w 768"/>
                  <a:gd name="T1" fmla="*/ 0 h 21"/>
                  <a:gd name="T2" fmla="*/ 768 w 768"/>
                  <a:gd name="T3" fmla="*/ 0 h 21"/>
                  <a:gd name="T4" fmla="*/ 757 w 768"/>
                  <a:gd name="T5" fmla="*/ 9 h 21"/>
                  <a:gd name="T6" fmla="*/ 749 w 768"/>
                  <a:gd name="T7" fmla="*/ 21 h 21"/>
                  <a:gd name="T8" fmla="*/ 11 w 768"/>
                  <a:gd name="T9" fmla="*/ 21 h 21"/>
                  <a:gd name="T10" fmla="*/ 8 w 768"/>
                  <a:gd name="T11" fmla="*/ 11 h 21"/>
                  <a:gd name="T12" fmla="*/ 0 w 7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768" h="21">
                    <a:moveTo>
                      <a:pt x="0" y="0"/>
                    </a:moveTo>
                    <a:lnTo>
                      <a:pt x="768" y="0"/>
                    </a:lnTo>
                    <a:lnTo>
                      <a:pt x="757" y="9"/>
                    </a:lnTo>
                    <a:lnTo>
                      <a:pt x="749" y="21"/>
                    </a:lnTo>
                    <a:lnTo>
                      <a:pt x="11" y="21"/>
                    </a:lnTo>
                    <a:lnTo>
                      <a:pt x="8" y="1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5" name="Freeform 1150"/>
              <p:cNvSpPr>
                <a:spLocks/>
              </p:cNvSpPr>
              <p:nvPr/>
            </p:nvSpPr>
            <p:spPr bwMode="auto">
              <a:xfrm>
                <a:off x="2236" y="2714"/>
                <a:ext cx="804" cy="19"/>
              </a:xfrm>
              <a:custGeom>
                <a:avLst/>
                <a:gdLst>
                  <a:gd name="T0" fmla="*/ 0 w 804"/>
                  <a:gd name="T1" fmla="*/ 0 h 19"/>
                  <a:gd name="T2" fmla="*/ 804 w 804"/>
                  <a:gd name="T3" fmla="*/ 0 h 19"/>
                  <a:gd name="T4" fmla="*/ 802 w 804"/>
                  <a:gd name="T5" fmla="*/ 2 h 19"/>
                  <a:gd name="T6" fmla="*/ 787 w 804"/>
                  <a:gd name="T7" fmla="*/ 15 h 19"/>
                  <a:gd name="T8" fmla="*/ 783 w 804"/>
                  <a:gd name="T9" fmla="*/ 19 h 19"/>
                  <a:gd name="T10" fmla="*/ 15 w 804"/>
                  <a:gd name="T11" fmla="*/ 19 h 19"/>
                  <a:gd name="T12" fmla="*/ 13 w 804"/>
                  <a:gd name="T13" fmla="*/ 15 h 19"/>
                  <a:gd name="T14" fmla="*/ 2 w 804"/>
                  <a:gd name="T15" fmla="*/ 2 h 19"/>
                  <a:gd name="T16" fmla="*/ 0 w 80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19">
                    <a:moveTo>
                      <a:pt x="0" y="0"/>
                    </a:moveTo>
                    <a:lnTo>
                      <a:pt x="804" y="0"/>
                    </a:lnTo>
                    <a:lnTo>
                      <a:pt x="802" y="2"/>
                    </a:lnTo>
                    <a:lnTo>
                      <a:pt x="787" y="15"/>
                    </a:lnTo>
                    <a:lnTo>
                      <a:pt x="783" y="19"/>
                    </a:lnTo>
                    <a:lnTo>
                      <a:pt x="15" y="19"/>
                    </a:lnTo>
                    <a:lnTo>
                      <a:pt x="13" y="15"/>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6" name="Freeform 1151"/>
              <p:cNvSpPr>
                <a:spLocks/>
              </p:cNvSpPr>
              <p:nvPr/>
            </p:nvSpPr>
            <p:spPr bwMode="auto">
              <a:xfrm>
                <a:off x="2228" y="2693"/>
                <a:ext cx="829" cy="21"/>
              </a:xfrm>
              <a:custGeom>
                <a:avLst/>
                <a:gdLst>
                  <a:gd name="T0" fmla="*/ 0 w 829"/>
                  <a:gd name="T1" fmla="*/ 0 h 21"/>
                  <a:gd name="T2" fmla="*/ 829 w 829"/>
                  <a:gd name="T3" fmla="*/ 0 h 21"/>
                  <a:gd name="T4" fmla="*/ 821 w 829"/>
                  <a:gd name="T5" fmla="*/ 11 h 21"/>
                  <a:gd name="T6" fmla="*/ 812 w 829"/>
                  <a:gd name="T7" fmla="*/ 21 h 21"/>
                  <a:gd name="T8" fmla="*/ 8 w 829"/>
                  <a:gd name="T9" fmla="*/ 21 h 21"/>
                  <a:gd name="T10" fmla="*/ 4 w 829"/>
                  <a:gd name="T11" fmla="*/ 8 h 21"/>
                  <a:gd name="T12" fmla="*/ 0 w 82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29" h="21">
                    <a:moveTo>
                      <a:pt x="0" y="0"/>
                    </a:moveTo>
                    <a:lnTo>
                      <a:pt x="829" y="0"/>
                    </a:lnTo>
                    <a:lnTo>
                      <a:pt x="821" y="11"/>
                    </a:lnTo>
                    <a:lnTo>
                      <a:pt x="812" y="21"/>
                    </a:lnTo>
                    <a:lnTo>
                      <a:pt x="8" y="21"/>
                    </a:lnTo>
                    <a:lnTo>
                      <a:pt x="4"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7" name="Freeform 1152"/>
              <p:cNvSpPr>
                <a:spLocks/>
              </p:cNvSpPr>
              <p:nvPr/>
            </p:nvSpPr>
            <p:spPr bwMode="auto">
              <a:xfrm>
                <a:off x="2219" y="2674"/>
                <a:ext cx="847" cy="19"/>
              </a:xfrm>
              <a:custGeom>
                <a:avLst/>
                <a:gdLst>
                  <a:gd name="T0" fmla="*/ 0 w 847"/>
                  <a:gd name="T1" fmla="*/ 0 h 19"/>
                  <a:gd name="T2" fmla="*/ 847 w 847"/>
                  <a:gd name="T3" fmla="*/ 0 h 19"/>
                  <a:gd name="T4" fmla="*/ 847 w 847"/>
                  <a:gd name="T5" fmla="*/ 0 h 19"/>
                  <a:gd name="T6" fmla="*/ 842 w 847"/>
                  <a:gd name="T7" fmla="*/ 11 h 19"/>
                  <a:gd name="T8" fmla="*/ 838 w 847"/>
                  <a:gd name="T9" fmla="*/ 17 h 19"/>
                  <a:gd name="T10" fmla="*/ 838 w 847"/>
                  <a:gd name="T11" fmla="*/ 19 h 19"/>
                  <a:gd name="T12" fmla="*/ 9 w 847"/>
                  <a:gd name="T13" fmla="*/ 19 h 19"/>
                  <a:gd name="T14" fmla="*/ 7 w 847"/>
                  <a:gd name="T15" fmla="*/ 13 h 19"/>
                  <a:gd name="T16" fmla="*/ 0 w 847"/>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7" h="19">
                    <a:moveTo>
                      <a:pt x="0" y="0"/>
                    </a:moveTo>
                    <a:lnTo>
                      <a:pt x="847" y="0"/>
                    </a:lnTo>
                    <a:lnTo>
                      <a:pt x="847" y="0"/>
                    </a:lnTo>
                    <a:lnTo>
                      <a:pt x="842" y="11"/>
                    </a:lnTo>
                    <a:lnTo>
                      <a:pt x="838" y="17"/>
                    </a:lnTo>
                    <a:lnTo>
                      <a:pt x="838" y="19"/>
                    </a:lnTo>
                    <a:lnTo>
                      <a:pt x="9" y="19"/>
                    </a:lnTo>
                    <a:lnTo>
                      <a:pt x="7" y="1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8" name="Freeform 1153"/>
              <p:cNvSpPr>
                <a:spLocks/>
              </p:cNvSpPr>
              <p:nvPr/>
            </p:nvSpPr>
            <p:spPr bwMode="auto">
              <a:xfrm>
                <a:off x="2209" y="2653"/>
                <a:ext cx="865" cy="21"/>
              </a:xfrm>
              <a:custGeom>
                <a:avLst/>
                <a:gdLst>
                  <a:gd name="T0" fmla="*/ 0 w 865"/>
                  <a:gd name="T1" fmla="*/ 0 h 21"/>
                  <a:gd name="T2" fmla="*/ 865 w 865"/>
                  <a:gd name="T3" fmla="*/ 0 h 21"/>
                  <a:gd name="T4" fmla="*/ 865 w 865"/>
                  <a:gd name="T5" fmla="*/ 4 h 21"/>
                  <a:gd name="T6" fmla="*/ 857 w 865"/>
                  <a:gd name="T7" fmla="*/ 21 h 21"/>
                  <a:gd name="T8" fmla="*/ 10 w 865"/>
                  <a:gd name="T9" fmla="*/ 21 h 21"/>
                  <a:gd name="T10" fmla="*/ 6 w 865"/>
                  <a:gd name="T11" fmla="*/ 15 h 21"/>
                  <a:gd name="T12" fmla="*/ 0 w 8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65" h="21">
                    <a:moveTo>
                      <a:pt x="0" y="0"/>
                    </a:moveTo>
                    <a:lnTo>
                      <a:pt x="865" y="0"/>
                    </a:lnTo>
                    <a:lnTo>
                      <a:pt x="865" y="4"/>
                    </a:lnTo>
                    <a:lnTo>
                      <a:pt x="857" y="21"/>
                    </a:lnTo>
                    <a:lnTo>
                      <a:pt x="10" y="21"/>
                    </a:lnTo>
                    <a:lnTo>
                      <a:pt x="6" y="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59" name="Freeform 1154"/>
              <p:cNvSpPr>
                <a:spLocks/>
              </p:cNvSpPr>
              <p:nvPr/>
            </p:nvSpPr>
            <p:spPr bwMode="auto">
              <a:xfrm>
                <a:off x="2202" y="2634"/>
                <a:ext cx="879" cy="19"/>
              </a:xfrm>
              <a:custGeom>
                <a:avLst/>
                <a:gdLst>
                  <a:gd name="T0" fmla="*/ 0 w 879"/>
                  <a:gd name="T1" fmla="*/ 0 h 19"/>
                  <a:gd name="T2" fmla="*/ 879 w 879"/>
                  <a:gd name="T3" fmla="*/ 0 h 19"/>
                  <a:gd name="T4" fmla="*/ 879 w 879"/>
                  <a:gd name="T5" fmla="*/ 6 h 19"/>
                  <a:gd name="T6" fmla="*/ 872 w 879"/>
                  <a:gd name="T7" fmla="*/ 19 h 19"/>
                  <a:gd name="T8" fmla="*/ 7 w 879"/>
                  <a:gd name="T9" fmla="*/ 19 h 19"/>
                  <a:gd name="T10" fmla="*/ 4 w 879"/>
                  <a:gd name="T11" fmla="*/ 15 h 19"/>
                  <a:gd name="T12" fmla="*/ 0 w 87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79" h="19">
                    <a:moveTo>
                      <a:pt x="0" y="0"/>
                    </a:moveTo>
                    <a:lnTo>
                      <a:pt x="879" y="0"/>
                    </a:lnTo>
                    <a:lnTo>
                      <a:pt x="879" y="6"/>
                    </a:lnTo>
                    <a:lnTo>
                      <a:pt x="872" y="19"/>
                    </a:lnTo>
                    <a:lnTo>
                      <a:pt x="7" y="19"/>
                    </a:lnTo>
                    <a:lnTo>
                      <a:pt x="4" y="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0" name="Freeform 1155"/>
              <p:cNvSpPr>
                <a:spLocks/>
              </p:cNvSpPr>
              <p:nvPr/>
            </p:nvSpPr>
            <p:spPr bwMode="auto">
              <a:xfrm>
                <a:off x="2181" y="2613"/>
                <a:ext cx="902" cy="21"/>
              </a:xfrm>
              <a:custGeom>
                <a:avLst/>
                <a:gdLst>
                  <a:gd name="T0" fmla="*/ 0 w 902"/>
                  <a:gd name="T1" fmla="*/ 0 h 21"/>
                  <a:gd name="T2" fmla="*/ 897 w 902"/>
                  <a:gd name="T3" fmla="*/ 0 h 21"/>
                  <a:gd name="T4" fmla="*/ 902 w 902"/>
                  <a:gd name="T5" fmla="*/ 10 h 21"/>
                  <a:gd name="T6" fmla="*/ 900 w 902"/>
                  <a:gd name="T7" fmla="*/ 21 h 21"/>
                  <a:gd name="T8" fmla="*/ 21 w 902"/>
                  <a:gd name="T9" fmla="*/ 21 h 21"/>
                  <a:gd name="T10" fmla="*/ 19 w 902"/>
                  <a:gd name="T11" fmla="*/ 19 h 21"/>
                  <a:gd name="T12" fmla="*/ 13 w 902"/>
                  <a:gd name="T13" fmla="*/ 8 h 21"/>
                  <a:gd name="T14" fmla="*/ 0 w 902"/>
                  <a:gd name="T15" fmla="*/ 0 h 21"/>
                  <a:gd name="T16" fmla="*/ 0 w 90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2" h="21">
                    <a:moveTo>
                      <a:pt x="0" y="0"/>
                    </a:moveTo>
                    <a:lnTo>
                      <a:pt x="897" y="0"/>
                    </a:lnTo>
                    <a:lnTo>
                      <a:pt x="902" y="10"/>
                    </a:lnTo>
                    <a:lnTo>
                      <a:pt x="900" y="21"/>
                    </a:lnTo>
                    <a:lnTo>
                      <a:pt x="21" y="21"/>
                    </a:lnTo>
                    <a:lnTo>
                      <a:pt x="19" y="19"/>
                    </a:lnTo>
                    <a:lnTo>
                      <a:pt x="13" y="8"/>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1" name="Freeform 1156"/>
              <p:cNvSpPr>
                <a:spLocks/>
              </p:cNvSpPr>
              <p:nvPr/>
            </p:nvSpPr>
            <p:spPr bwMode="auto">
              <a:xfrm>
                <a:off x="2160" y="2591"/>
                <a:ext cx="918" cy="22"/>
              </a:xfrm>
              <a:custGeom>
                <a:avLst/>
                <a:gdLst>
                  <a:gd name="T0" fmla="*/ 0 w 918"/>
                  <a:gd name="T1" fmla="*/ 0 h 22"/>
                  <a:gd name="T2" fmla="*/ 904 w 918"/>
                  <a:gd name="T3" fmla="*/ 0 h 22"/>
                  <a:gd name="T4" fmla="*/ 916 w 918"/>
                  <a:gd name="T5" fmla="*/ 15 h 22"/>
                  <a:gd name="T6" fmla="*/ 918 w 918"/>
                  <a:gd name="T7" fmla="*/ 22 h 22"/>
                  <a:gd name="T8" fmla="*/ 21 w 918"/>
                  <a:gd name="T9" fmla="*/ 22 h 22"/>
                  <a:gd name="T10" fmla="*/ 8 w 918"/>
                  <a:gd name="T11" fmla="*/ 13 h 22"/>
                  <a:gd name="T12" fmla="*/ 0 w 918"/>
                  <a:gd name="T13" fmla="*/ 2 h 22"/>
                  <a:gd name="T14" fmla="*/ 0 w 91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8" h="22">
                    <a:moveTo>
                      <a:pt x="0" y="0"/>
                    </a:moveTo>
                    <a:lnTo>
                      <a:pt x="904" y="0"/>
                    </a:lnTo>
                    <a:lnTo>
                      <a:pt x="916" y="15"/>
                    </a:lnTo>
                    <a:lnTo>
                      <a:pt x="918" y="22"/>
                    </a:lnTo>
                    <a:lnTo>
                      <a:pt x="21" y="22"/>
                    </a:lnTo>
                    <a:lnTo>
                      <a:pt x="8" y="1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2" name="Freeform 1157"/>
              <p:cNvSpPr>
                <a:spLocks/>
              </p:cNvSpPr>
              <p:nvPr/>
            </p:nvSpPr>
            <p:spPr bwMode="auto">
              <a:xfrm>
                <a:off x="2160" y="2572"/>
                <a:ext cx="904" cy="19"/>
              </a:xfrm>
              <a:custGeom>
                <a:avLst/>
                <a:gdLst>
                  <a:gd name="T0" fmla="*/ 4 w 904"/>
                  <a:gd name="T1" fmla="*/ 0 h 19"/>
                  <a:gd name="T2" fmla="*/ 857 w 904"/>
                  <a:gd name="T3" fmla="*/ 0 h 19"/>
                  <a:gd name="T4" fmla="*/ 865 w 904"/>
                  <a:gd name="T5" fmla="*/ 4 h 19"/>
                  <a:gd name="T6" fmla="*/ 880 w 904"/>
                  <a:gd name="T7" fmla="*/ 7 h 19"/>
                  <a:gd name="T8" fmla="*/ 891 w 904"/>
                  <a:gd name="T9" fmla="*/ 11 h 19"/>
                  <a:gd name="T10" fmla="*/ 904 w 904"/>
                  <a:gd name="T11" fmla="*/ 19 h 19"/>
                  <a:gd name="T12" fmla="*/ 904 w 904"/>
                  <a:gd name="T13" fmla="*/ 19 h 19"/>
                  <a:gd name="T14" fmla="*/ 0 w 904"/>
                  <a:gd name="T15" fmla="*/ 19 h 19"/>
                  <a:gd name="T16" fmla="*/ 0 w 904"/>
                  <a:gd name="T17" fmla="*/ 7 h 19"/>
                  <a:gd name="T18" fmla="*/ 4 w 90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4" h="19">
                    <a:moveTo>
                      <a:pt x="4" y="0"/>
                    </a:moveTo>
                    <a:lnTo>
                      <a:pt x="857" y="0"/>
                    </a:lnTo>
                    <a:lnTo>
                      <a:pt x="865" y="4"/>
                    </a:lnTo>
                    <a:lnTo>
                      <a:pt x="880" y="7"/>
                    </a:lnTo>
                    <a:lnTo>
                      <a:pt x="891" y="11"/>
                    </a:lnTo>
                    <a:lnTo>
                      <a:pt x="904" y="19"/>
                    </a:lnTo>
                    <a:lnTo>
                      <a:pt x="904" y="19"/>
                    </a:lnTo>
                    <a:lnTo>
                      <a:pt x="0" y="19"/>
                    </a:lnTo>
                    <a:lnTo>
                      <a:pt x="0" y="7"/>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3" name="Freeform 1158"/>
              <p:cNvSpPr>
                <a:spLocks/>
              </p:cNvSpPr>
              <p:nvPr/>
            </p:nvSpPr>
            <p:spPr bwMode="auto">
              <a:xfrm>
                <a:off x="2164" y="2551"/>
                <a:ext cx="853" cy="21"/>
              </a:xfrm>
              <a:custGeom>
                <a:avLst/>
                <a:gdLst>
                  <a:gd name="T0" fmla="*/ 13 w 853"/>
                  <a:gd name="T1" fmla="*/ 0 h 21"/>
                  <a:gd name="T2" fmla="*/ 827 w 853"/>
                  <a:gd name="T3" fmla="*/ 0 h 21"/>
                  <a:gd name="T4" fmla="*/ 830 w 853"/>
                  <a:gd name="T5" fmla="*/ 2 h 21"/>
                  <a:gd name="T6" fmla="*/ 840 w 853"/>
                  <a:gd name="T7" fmla="*/ 11 h 21"/>
                  <a:gd name="T8" fmla="*/ 849 w 853"/>
                  <a:gd name="T9" fmla="*/ 19 h 21"/>
                  <a:gd name="T10" fmla="*/ 853 w 853"/>
                  <a:gd name="T11" fmla="*/ 21 h 21"/>
                  <a:gd name="T12" fmla="*/ 0 w 853"/>
                  <a:gd name="T13" fmla="*/ 21 h 21"/>
                  <a:gd name="T14" fmla="*/ 2 w 853"/>
                  <a:gd name="T15" fmla="*/ 17 h 21"/>
                  <a:gd name="T16" fmla="*/ 11 w 853"/>
                  <a:gd name="T17" fmla="*/ 6 h 21"/>
                  <a:gd name="T18" fmla="*/ 13 w 853"/>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3" h="21">
                    <a:moveTo>
                      <a:pt x="13" y="0"/>
                    </a:moveTo>
                    <a:lnTo>
                      <a:pt x="827" y="0"/>
                    </a:lnTo>
                    <a:lnTo>
                      <a:pt x="830" y="2"/>
                    </a:lnTo>
                    <a:lnTo>
                      <a:pt x="840" y="11"/>
                    </a:lnTo>
                    <a:lnTo>
                      <a:pt x="849" y="19"/>
                    </a:lnTo>
                    <a:lnTo>
                      <a:pt x="853" y="21"/>
                    </a:lnTo>
                    <a:lnTo>
                      <a:pt x="0" y="21"/>
                    </a:lnTo>
                    <a:lnTo>
                      <a:pt x="2" y="17"/>
                    </a:lnTo>
                    <a:lnTo>
                      <a:pt x="11" y="6"/>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4" name="Freeform 1159"/>
              <p:cNvSpPr>
                <a:spLocks/>
              </p:cNvSpPr>
              <p:nvPr/>
            </p:nvSpPr>
            <p:spPr bwMode="auto">
              <a:xfrm>
                <a:off x="2177" y="2532"/>
                <a:ext cx="814" cy="19"/>
              </a:xfrm>
              <a:custGeom>
                <a:avLst/>
                <a:gdLst>
                  <a:gd name="T0" fmla="*/ 0 w 814"/>
                  <a:gd name="T1" fmla="*/ 0 h 19"/>
                  <a:gd name="T2" fmla="*/ 596 w 814"/>
                  <a:gd name="T3" fmla="*/ 0 h 19"/>
                  <a:gd name="T4" fmla="*/ 594 w 814"/>
                  <a:gd name="T5" fmla="*/ 0 h 19"/>
                  <a:gd name="T6" fmla="*/ 594 w 814"/>
                  <a:gd name="T7" fmla="*/ 2 h 19"/>
                  <a:gd name="T8" fmla="*/ 594 w 814"/>
                  <a:gd name="T9" fmla="*/ 4 h 19"/>
                  <a:gd name="T10" fmla="*/ 598 w 814"/>
                  <a:gd name="T11" fmla="*/ 4 h 19"/>
                  <a:gd name="T12" fmla="*/ 604 w 814"/>
                  <a:gd name="T13" fmla="*/ 4 h 19"/>
                  <a:gd name="T14" fmla="*/ 611 w 814"/>
                  <a:gd name="T15" fmla="*/ 6 h 19"/>
                  <a:gd name="T16" fmla="*/ 617 w 814"/>
                  <a:gd name="T17" fmla="*/ 6 h 19"/>
                  <a:gd name="T18" fmla="*/ 619 w 814"/>
                  <a:gd name="T19" fmla="*/ 4 h 19"/>
                  <a:gd name="T20" fmla="*/ 621 w 814"/>
                  <a:gd name="T21" fmla="*/ 4 h 19"/>
                  <a:gd name="T22" fmla="*/ 621 w 814"/>
                  <a:gd name="T23" fmla="*/ 0 h 19"/>
                  <a:gd name="T24" fmla="*/ 623 w 814"/>
                  <a:gd name="T25" fmla="*/ 0 h 19"/>
                  <a:gd name="T26" fmla="*/ 727 w 814"/>
                  <a:gd name="T27" fmla="*/ 0 h 19"/>
                  <a:gd name="T28" fmla="*/ 738 w 814"/>
                  <a:gd name="T29" fmla="*/ 4 h 19"/>
                  <a:gd name="T30" fmla="*/ 753 w 814"/>
                  <a:gd name="T31" fmla="*/ 11 h 19"/>
                  <a:gd name="T32" fmla="*/ 766 w 814"/>
                  <a:gd name="T33" fmla="*/ 11 h 19"/>
                  <a:gd name="T34" fmla="*/ 778 w 814"/>
                  <a:gd name="T35" fmla="*/ 6 h 19"/>
                  <a:gd name="T36" fmla="*/ 789 w 814"/>
                  <a:gd name="T37" fmla="*/ 6 h 19"/>
                  <a:gd name="T38" fmla="*/ 802 w 814"/>
                  <a:gd name="T39" fmla="*/ 13 h 19"/>
                  <a:gd name="T40" fmla="*/ 814 w 814"/>
                  <a:gd name="T41" fmla="*/ 19 h 19"/>
                  <a:gd name="T42" fmla="*/ 0 w 814"/>
                  <a:gd name="T43" fmla="*/ 19 h 19"/>
                  <a:gd name="T44" fmla="*/ 2 w 814"/>
                  <a:gd name="T45" fmla="*/ 17 h 19"/>
                  <a:gd name="T46" fmla="*/ 2 w 814"/>
                  <a:gd name="T47" fmla="*/ 6 h 19"/>
                  <a:gd name="T48" fmla="*/ 0 w 814"/>
                  <a:gd name="T4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4" h="19">
                    <a:moveTo>
                      <a:pt x="0" y="0"/>
                    </a:moveTo>
                    <a:lnTo>
                      <a:pt x="596" y="0"/>
                    </a:lnTo>
                    <a:lnTo>
                      <a:pt x="594" y="0"/>
                    </a:lnTo>
                    <a:lnTo>
                      <a:pt x="594" y="2"/>
                    </a:lnTo>
                    <a:lnTo>
                      <a:pt x="594" y="4"/>
                    </a:lnTo>
                    <a:lnTo>
                      <a:pt x="598" y="4"/>
                    </a:lnTo>
                    <a:lnTo>
                      <a:pt x="604" y="4"/>
                    </a:lnTo>
                    <a:lnTo>
                      <a:pt x="611" y="6"/>
                    </a:lnTo>
                    <a:lnTo>
                      <a:pt x="617" y="6"/>
                    </a:lnTo>
                    <a:lnTo>
                      <a:pt x="619" y="4"/>
                    </a:lnTo>
                    <a:lnTo>
                      <a:pt x="621" y="4"/>
                    </a:lnTo>
                    <a:lnTo>
                      <a:pt x="621" y="0"/>
                    </a:lnTo>
                    <a:lnTo>
                      <a:pt x="623" y="0"/>
                    </a:lnTo>
                    <a:lnTo>
                      <a:pt x="727" y="0"/>
                    </a:lnTo>
                    <a:lnTo>
                      <a:pt x="738" y="4"/>
                    </a:lnTo>
                    <a:lnTo>
                      <a:pt x="753" y="11"/>
                    </a:lnTo>
                    <a:lnTo>
                      <a:pt x="766" y="11"/>
                    </a:lnTo>
                    <a:lnTo>
                      <a:pt x="778" y="6"/>
                    </a:lnTo>
                    <a:lnTo>
                      <a:pt x="789" y="6"/>
                    </a:lnTo>
                    <a:lnTo>
                      <a:pt x="802" y="13"/>
                    </a:lnTo>
                    <a:lnTo>
                      <a:pt x="814" y="19"/>
                    </a:lnTo>
                    <a:lnTo>
                      <a:pt x="0" y="19"/>
                    </a:lnTo>
                    <a:lnTo>
                      <a:pt x="2" y="17"/>
                    </a:lnTo>
                    <a:lnTo>
                      <a:pt x="2"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5" name="Freeform 1160"/>
              <p:cNvSpPr>
                <a:spLocks noEditPoints="1"/>
              </p:cNvSpPr>
              <p:nvPr/>
            </p:nvSpPr>
            <p:spPr bwMode="auto">
              <a:xfrm>
                <a:off x="2168" y="2511"/>
                <a:ext cx="736" cy="21"/>
              </a:xfrm>
              <a:custGeom>
                <a:avLst/>
                <a:gdLst>
                  <a:gd name="T0" fmla="*/ 641 w 736"/>
                  <a:gd name="T1" fmla="*/ 0 h 21"/>
                  <a:gd name="T2" fmla="*/ 702 w 736"/>
                  <a:gd name="T3" fmla="*/ 0 h 21"/>
                  <a:gd name="T4" fmla="*/ 702 w 736"/>
                  <a:gd name="T5" fmla="*/ 2 h 21"/>
                  <a:gd name="T6" fmla="*/ 715 w 736"/>
                  <a:gd name="T7" fmla="*/ 8 h 21"/>
                  <a:gd name="T8" fmla="*/ 732 w 736"/>
                  <a:gd name="T9" fmla="*/ 17 h 21"/>
                  <a:gd name="T10" fmla="*/ 736 w 736"/>
                  <a:gd name="T11" fmla="*/ 21 h 21"/>
                  <a:gd name="T12" fmla="*/ 632 w 736"/>
                  <a:gd name="T13" fmla="*/ 21 h 21"/>
                  <a:gd name="T14" fmla="*/ 632 w 736"/>
                  <a:gd name="T15" fmla="*/ 19 h 21"/>
                  <a:gd name="T16" fmla="*/ 635 w 736"/>
                  <a:gd name="T17" fmla="*/ 15 h 21"/>
                  <a:gd name="T18" fmla="*/ 637 w 736"/>
                  <a:gd name="T19" fmla="*/ 8 h 21"/>
                  <a:gd name="T20" fmla="*/ 641 w 736"/>
                  <a:gd name="T21" fmla="*/ 2 h 21"/>
                  <a:gd name="T22" fmla="*/ 641 w 736"/>
                  <a:gd name="T23" fmla="*/ 0 h 21"/>
                  <a:gd name="T24" fmla="*/ 0 w 736"/>
                  <a:gd name="T25" fmla="*/ 0 h 21"/>
                  <a:gd name="T26" fmla="*/ 632 w 736"/>
                  <a:gd name="T27" fmla="*/ 0 h 21"/>
                  <a:gd name="T28" fmla="*/ 632 w 736"/>
                  <a:gd name="T29" fmla="*/ 2 h 21"/>
                  <a:gd name="T30" fmla="*/ 626 w 736"/>
                  <a:gd name="T31" fmla="*/ 6 h 21"/>
                  <a:gd name="T32" fmla="*/ 622 w 736"/>
                  <a:gd name="T33" fmla="*/ 10 h 21"/>
                  <a:gd name="T34" fmla="*/ 615 w 736"/>
                  <a:gd name="T35" fmla="*/ 15 h 21"/>
                  <a:gd name="T36" fmla="*/ 611 w 736"/>
                  <a:gd name="T37" fmla="*/ 17 h 21"/>
                  <a:gd name="T38" fmla="*/ 607 w 736"/>
                  <a:gd name="T39" fmla="*/ 21 h 21"/>
                  <a:gd name="T40" fmla="*/ 605 w 736"/>
                  <a:gd name="T41" fmla="*/ 21 h 21"/>
                  <a:gd name="T42" fmla="*/ 9 w 736"/>
                  <a:gd name="T43" fmla="*/ 21 h 21"/>
                  <a:gd name="T44" fmla="*/ 7 w 736"/>
                  <a:gd name="T45" fmla="*/ 15 h 21"/>
                  <a:gd name="T46" fmla="*/ 0 w 736"/>
                  <a:gd name="T47" fmla="*/ 2 h 21"/>
                  <a:gd name="T48" fmla="*/ 0 w 736"/>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21">
                    <a:moveTo>
                      <a:pt x="641" y="0"/>
                    </a:moveTo>
                    <a:lnTo>
                      <a:pt x="702" y="0"/>
                    </a:lnTo>
                    <a:lnTo>
                      <a:pt x="702" y="2"/>
                    </a:lnTo>
                    <a:lnTo>
                      <a:pt x="715" y="8"/>
                    </a:lnTo>
                    <a:lnTo>
                      <a:pt x="732" y="17"/>
                    </a:lnTo>
                    <a:lnTo>
                      <a:pt x="736" y="21"/>
                    </a:lnTo>
                    <a:lnTo>
                      <a:pt x="632" y="21"/>
                    </a:lnTo>
                    <a:lnTo>
                      <a:pt x="632" y="19"/>
                    </a:lnTo>
                    <a:lnTo>
                      <a:pt x="635" y="15"/>
                    </a:lnTo>
                    <a:lnTo>
                      <a:pt x="637" y="8"/>
                    </a:lnTo>
                    <a:lnTo>
                      <a:pt x="641" y="2"/>
                    </a:lnTo>
                    <a:lnTo>
                      <a:pt x="641" y="0"/>
                    </a:lnTo>
                    <a:close/>
                    <a:moveTo>
                      <a:pt x="0" y="0"/>
                    </a:moveTo>
                    <a:lnTo>
                      <a:pt x="632" y="0"/>
                    </a:lnTo>
                    <a:lnTo>
                      <a:pt x="632" y="2"/>
                    </a:lnTo>
                    <a:lnTo>
                      <a:pt x="626" y="6"/>
                    </a:lnTo>
                    <a:lnTo>
                      <a:pt x="622" y="10"/>
                    </a:lnTo>
                    <a:lnTo>
                      <a:pt x="615" y="15"/>
                    </a:lnTo>
                    <a:lnTo>
                      <a:pt x="611" y="17"/>
                    </a:lnTo>
                    <a:lnTo>
                      <a:pt x="607" y="21"/>
                    </a:lnTo>
                    <a:lnTo>
                      <a:pt x="605" y="21"/>
                    </a:lnTo>
                    <a:lnTo>
                      <a:pt x="9" y="21"/>
                    </a:lnTo>
                    <a:lnTo>
                      <a:pt x="7" y="1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6" name="Freeform 1161"/>
              <p:cNvSpPr>
                <a:spLocks noEditPoints="1"/>
              </p:cNvSpPr>
              <p:nvPr/>
            </p:nvSpPr>
            <p:spPr bwMode="auto">
              <a:xfrm>
                <a:off x="2166" y="2492"/>
                <a:ext cx="704" cy="19"/>
              </a:xfrm>
              <a:custGeom>
                <a:avLst/>
                <a:gdLst>
                  <a:gd name="T0" fmla="*/ 658 w 704"/>
                  <a:gd name="T1" fmla="*/ 8 h 19"/>
                  <a:gd name="T2" fmla="*/ 660 w 704"/>
                  <a:gd name="T3" fmla="*/ 8 h 19"/>
                  <a:gd name="T4" fmla="*/ 662 w 704"/>
                  <a:gd name="T5" fmla="*/ 8 h 19"/>
                  <a:gd name="T6" fmla="*/ 666 w 704"/>
                  <a:gd name="T7" fmla="*/ 8 h 19"/>
                  <a:gd name="T8" fmla="*/ 679 w 704"/>
                  <a:gd name="T9" fmla="*/ 10 h 19"/>
                  <a:gd name="T10" fmla="*/ 694 w 704"/>
                  <a:gd name="T11" fmla="*/ 15 h 19"/>
                  <a:gd name="T12" fmla="*/ 704 w 704"/>
                  <a:gd name="T13" fmla="*/ 19 h 19"/>
                  <a:gd name="T14" fmla="*/ 643 w 704"/>
                  <a:gd name="T15" fmla="*/ 19 h 19"/>
                  <a:gd name="T16" fmla="*/ 647 w 704"/>
                  <a:gd name="T17" fmla="*/ 15 h 19"/>
                  <a:gd name="T18" fmla="*/ 651 w 704"/>
                  <a:gd name="T19" fmla="*/ 12 h 19"/>
                  <a:gd name="T20" fmla="*/ 654 w 704"/>
                  <a:gd name="T21" fmla="*/ 8 h 19"/>
                  <a:gd name="T22" fmla="*/ 656 w 704"/>
                  <a:gd name="T23" fmla="*/ 8 h 19"/>
                  <a:gd name="T24" fmla="*/ 658 w 704"/>
                  <a:gd name="T25" fmla="*/ 8 h 19"/>
                  <a:gd name="T26" fmla="*/ 6 w 704"/>
                  <a:gd name="T27" fmla="*/ 0 h 19"/>
                  <a:gd name="T28" fmla="*/ 571 w 704"/>
                  <a:gd name="T29" fmla="*/ 0 h 19"/>
                  <a:gd name="T30" fmla="*/ 569 w 704"/>
                  <a:gd name="T31" fmla="*/ 0 h 19"/>
                  <a:gd name="T32" fmla="*/ 564 w 704"/>
                  <a:gd name="T33" fmla="*/ 2 h 19"/>
                  <a:gd name="T34" fmla="*/ 562 w 704"/>
                  <a:gd name="T35" fmla="*/ 6 h 19"/>
                  <a:gd name="T36" fmla="*/ 562 w 704"/>
                  <a:gd name="T37" fmla="*/ 8 h 19"/>
                  <a:gd name="T38" fmla="*/ 562 w 704"/>
                  <a:gd name="T39" fmla="*/ 10 h 19"/>
                  <a:gd name="T40" fmla="*/ 564 w 704"/>
                  <a:gd name="T41" fmla="*/ 12 h 19"/>
                  <a:gd name="T42" fmla="*/ 569 w 704"/>
                  <a:gd name="T43" fmla="*/ 15 h 19"/>
                  <a:gd name="T44" fmla="*/ 575 w 704"/>
                  <a:gd name="T45" fmla="*/ 15 h 19"/>
                  <a:gd name="T46" fmla="*/ 584 w 704"/>
                  <a:gd name="T47" fmla="*/ 15 h 19"/>
                  <a:gd name="T48" fmla="*/ 592 w 704"/>
                  <a:gd name="T49" fmla="*/ 12 h 19"/>
                  <a:gd name="T50" fmla="*/ 596 w 704"/>
                  <a:gd name="T51" fmla="*/ 8 h 19"/>
                  <a:gd name="T52" fmla="*/ 601 w 704"/>
                  <a:gd name="T53" fmla="*/ 6 h 19"/>
                  <a:gd name="T54" fmla="*/ 603 w 704"/>
                  <a:gd name="T55" fmla="*/ 4 h 19"/>
                  <a:gd name="T56" fmla="*/ 605 w 704"/>
                  <a:gd name="T57" fmla="*/ 0 h 19"/>
                  <a:gd name="T58" fmla="*/ 607 w 704"/>
                  <a:gd name="T59" fmla="*/ 0 h 19"/>
                  <a:gd name="T60" fmla="*/ 637 w 704"/>
                  <a:gd name="T61" fmla="*/ 0 h 19"/>
                  <a:gd name="T62" fmla="*/ 639 w 704"/>
                  <a:gd name="T63" fmla="*/ 2 h 19"/>
                  <a:gd name="T64" fmla="*/ 639 w 704"/>
                  <a:gd name="T65" fmla="*/ 6 h 19"/>
                  <a:gd name="T66" fmla="*/ 639 w 704"/>
                  <a:gd name="T67" fmla="*/ 12 h 19"/>
                  <a:gd name="T68" fmla="*/ 634 w 704"/>
                  <a:gd name="T69" fmla="*/ 19 h 19"/>
                  <a:gd name="T70" fmla="*/ 2 w 704"/>
                  <a:gd name="T71" fmla="*/ 19 h 19"/>
                  <a:gd name="T72" fmla="*/ 0 w 704"/>
                  <a:gd name="T73" fmla="*/ 12 h 19"/>
                  <a:gd name="T74" fmla="*/ 4 w 704"/>
                  <a:gd name="T75" fmla="*/ 4 h 19"/>
                  <a:gd name="T76" fmla="*/ 6 w 704"/>
                  <a:gd name="T7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4" h="19">
                    <a:moveTo>
                      <a:pt x="658" y="8"/>
                    </a:moveTo>
                    <a:lnTo>
                      <a:pt x="660" y="8"/>
                    </a:lnTo>
                    <a:lnTo>
                      <a:pt x="662" y="8"/>
                    </a:lnTo>
                    <a:lnTo>
                      <a:pt x="666" y="8"/>
                    </a:lnTo>
                    <a:lnTo>
                      <a:pt x="679" y="10"/>
                    </a:lnTo>
                    <a:lnTo>
                      <a:pt x="694" y="15"/>
                    </a:lnTo>
                    <a:lnTo>
                      <a:pt x="704" y="19"/>
                    </a:lnTo>
                    <a:lnTo>
                      <a:pt x="643" y="19"/>
                    </a:lnTo>
                    <a:lnTo>
                      <a:pt x="647" y="15"/>
                    </a:lnTo>
                    <a:lnTo>
                      <a:pt x="651" y="12"/>
                    </a:lnTo>
                    <a:lnTo>
                      <a:pt x="654" y="8"/>
                    </a:lnTo>
                    <a:lnTo>
                      <a:pt x="656" y="8"/>
                    </a:lnTo>
                    <a:lnTo>
                      <a:pt x="658" y="8"/>
                    </a:lnTo>
                    <a:close/>
                    <a:moveTo>
                      <a:pt x="6" y="0"/>
                    </a:moveTo>
                    <a:lnTo>
                      <a:pt x="571" y="0"/>
                    </a:lnTo>
                    <a:lnTo>
                      <a:pt x="569" y="0"/>
                    </a:lnTo>
                    <a:lnTo>
                      <a:pt x="564" y="2"/>
                    </a:lnTo>
                    <a:lnTo>
                      <a:pt x="562" y="6"/>
                    </a:lnTo>
                    <a:lnTo>
                      <a:pt x="562" y="8"/>
                    </a:lnTo>
                    <a:lnTo>
                      <a:pt x="562" y="10"/>
                    </a:lnTo>
                    <a:lnTo>
                      <a:pt x="564" y="12"/>
                    </a:lnTo>
                    <a:lnTo>
                      <a:pt x="569" y="15"/>
                    </a:lnTo>
                    <a:lnTo>
                      <a:pt x="575" y="15"/>
                    </a:lnTo>
                    <a:lnTo>
                      <a:pt x="584" y="15"/>
                    </a:lnTo>
                    <a:lnTo>
                      <a:pt x="592" y="12"/>
                    </a:lnTo>
                    <a:lnTo>
                      <a:pt x="596" y="8"/>
                    </a:lnTo>
                    <a:lnTo>
                      <a:pt x="601" y="6"/>
                    </a:lnTo>
                    <a:lnTo>
                      <a:pt x="603" y="4"/>
                    </a:lnTo>
                    <a:lnTo>
                      <a:pt x="605" y="0"/>
                    </a:lnTo>
                    <a:lnTo>
                      <a:pt x="607" y="0"/>
                    </a:lnTo>
                    <a:lnTo>
                      <a:pt x="637" y="0"/>
                    </a:lnTo>
                    <a:lnTo>
                      <a:pt x="639" y="2"/>
                    </a:lnTo>
                    <a:lnTo>
                      <a:pt x="639" y="6"/>
                    </a:lnTo>
                    <a:lnTo>
                      <a:pt x="639" y="12"/>
                    </a:lnTo>
                    <a:lnTo>
                      <a:pt x="634" y="19"/>
                    </a:lnTo>
                    <a:lnTo>
                      <a:pt x="2" y="19"/>
                    </a:lnTo>
                    <a:lnTo>
                      <a:pt x="0" y="12"/>
                    </a:lnTo>
                    <a:lnTo>
                      <a:pt x="4" y="4"/>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7" name="Freeform 1162"/>
              <p:cNvSpPr>
                <a:spLocks noEditPoints="1"/>
              </p:cNvSpPr>
              <p:nvPr/>
            </p:nvSpPr>
            <p:spPr bwMode="auto">
              <a:xfrm>
                <a:off x="2172" y="2471"/>
                <a:ext cx="631" cy="21"/>
              </a:xfrm>
              <a:custGeom>
                <a:avLst/>
                <a:gdLst>
                  <a:gd name="T0" fmla="*/ 616 w 631"/>
                  <a:gd name="T1" fmla="*/ 14 h 21"/>
                  <a:gd name="T2" fmla="*/ 622 w 631"/>
                  <a:gd name="T3" fmla="*/ 14 h 21"/>
                  <a:gd name="T4" fmla="*/ 626 w 631"/>
                  <a:gd name="T5" fmla="*/ 16 h 21"/>
                  <a:gd name="T6" fmla="*/ 631 w 631"/>
                  <a:gd name="T7" fmla="*/ 19 h 21"/>
                  <a:gd name="T8" fmla="*/ 631 w 631"/>
                  <a:gd name="T9" fmla="*/ 21 h 21"/>
                  <a:gd name="T10" fmla="*/ 601 w 631"/>
                  <a:gd name="T11" fmla="*/ 21 h 21"/>
                  <a:gd name="T12" fmla="*/ 601 w 631"/>
                  <a:gd name="T13" fmla="*/ 19 h 21"/>
                  <a:gd name="T14" fmla="*/ 605 w 631"/>
                  <a:gd name="T15" fmla="*/ 16 h 21"/>
                  <a:gd name="T16" fmla="*/ 609 w 631"/>
                  <a:gd name="T17" fmla="*/ 14 h 21"/>
                  <a:gd name="T18" fmla="*/ 616 w 631"/>
                  <a:gd name="T19" fmla="*/ 14 h 21"/>
                  <a:gd name="T20" fmla="*/ 24 w 631"/>
                  <a:gd name="T21" fmla="*/ 0 h 21"/>
                  <a:gd name="T22" fmla="*/ 609 w 631"/>
                  <a:gd name="T23" fmla="*/ 0 h 21"/>
                  <a:gd name="T24" fmla="*/ 609 w 631"/>
                  <a:gd name="T25" fmla="*/ 2 h 21"/>
                  <a:gd name="T26" fmla="*/ 597 w 631"/>
                  <a:gd name="T27" fmla="*/ 8 h 21"/>
                  <a:gd name="T28" fmla="*/ 582 w 631"/>
                  <a:gd name="T29" fmla="*/ 14 h 21"/>
                  <a:gd name="T30" fmla="*/ 567 w 631"/>
                  <a:gd name="T31" fmla="*/ 19 h 21"/>
                  <a:gd name="T32" fmla="*/ 565 w 631"/>
                  <a:gd name="T33" fmla="*/ 21 h 21"/>
                  <a:gd name="T34" fmla="*/ 0 w 631"/>
                  <a:gd name="T35" fmla="*/ 21 h 21"/>
                  <a:gd name="T36" fmla="*/ 7 w 631"/>
                  <a:gd name="T37" fmla="*/ 12 h 21"/>
                  <a:gd name="T38" fmla="*/ 20 w 631"/>
                  <a:gd name="T39" fmla="*/ 4 h 21"/>
                  <a:gd name="T40" fmla="*/ 24 w 631"/>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21">
                    <a:moveTo>
                      <a:pt x="616" y="14"/>
                    </a:moveTo>
                    <a:lnTo>
                      <a:pt x="622" y="14"/>
                    </a:lnTo>
                    <a:lnTo>
                      <a:pt x="626" y="16"/>
                    </a:lnTo>
                    <a:lnTo>
                      <a:pt x="631" y="19"/>
                    </a:lnTo>
                    <a:lnTo>
                      <a:pt x="631" y="21"/>
                    </a:lnTo>
                    <a:lnTo>
                      <a:pt x="601" y="21"/>
                    </a:lnTo>
                    <a:lnTo>
                      <a:pt x="601" y="19"/>
                    </a:lnTo>
                    <a:lnTo>
                      <a:pt x="605" y="16"/>
                    </a:lnTo>
                    <a:lnTo>
                      <a:pt x="609" y="14"/>
                    </a:lnTo>
                    <a:lnTo>
                      <a:pt x="616" y="14"/>
                    </a:lnTo>
                    <a:close/>
                    <a:moveTo>
                      <a:pt x="24" y="0"/>
                    </a:moveTo>
                    <a:lnTo>
                      <a:pt x="609" y="0"/>
                    </a:lnTo>
                    <a:lnTo>
                      <a:pt x="609" y="2"/>
                    </a:lnTo>
                    <a:lnTo>
                      <a:pt x="597" y="8"/>
                    </a:lnTo>
                    <a:lnTo>
                      <a:pt x="582" y="14"/>
                    </a:lnTo>
                    <a:lnTo>
                      <a:pt x="567" y="19"/>
                    </a:lnTo>
                    <a:lnTo>
                      <a:pt x="565" y="21"/>
                    </a:lnTo>
                    <a:lnTo>
                      <a:pt x="0" y="21"/>
                    </a:lnTo>
                    <a:lnTo>
                      <a:pt x="7" y="12"/>
                    </a:lnTo>
                    <a:lnTo>
                      <a:pt x="20"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8" name="Freeform 1163"/>
              <p:cNvSpPr>
                <a:spLocks/>
              </p:cNvSpPr>
              <p:nvPr/>
            </p:nvSpPr>
            <p:spPr bwMode="auto">
              <a:xfrm>
                <a:off x="2196" y="2451"/>
                <a:ext cx="590" cy="20"/>
              </a:xfrm>
              <a:custGeom>
                <a:avLst/>
                <a:gdLst>
                  <a:gd name="T0" fmla="*/ 19 w 590"/>
                  <a:gd name="T1" fmla="*/ 0 h 20"/>
                  <a:gd name="T2" fmla="*/ 587 w 590"/>
                  <a:gd name="T3" fmla="*/ 0 h 20"/>
                  <a:gd name="T4" fmla="*/ 587 w 590"/>
                  <a:gd name="T5" fmla="*/ 3 h 20"/>
                  <a:gd name="T6" fmla="*/ 590 w 590"/>
                  <a:gd name="T7" fmla="*/ 7 h 20"/>
                  <a:gd name="T8" fmla="*/ 590 w 590"/>
                  <a:gd name="T9" fmla="*/ 11 h 20"/>
                  <a:gd name="T10" fmla="*/ 590 w 590"/>
                  <a:gd name="T11" fmla="*/ 15 h 20"/>
                  <a:gd name="T12" fmla="*/ 585 w 590"/>
                  <a:gd name="T13" fmla="*/ 20 h 20"/>
                  <a:gd name="T14" fmla="*/ 0 w 590"/>
                  <a:gd name="T15" fmla="*/ 20 h 20"/>
                  <a:gd name="T16" fmla="*/ 4 w 590"/>
                  <a:gd name="T17" fmla="*/ 15 h 20"/>
                  <a:gd name="T18" fmla="*/ 10 w 590"/>
                  <a:gd name="T19" fmla="*/ 13 h 20"/>
                  <a:gd name="T20" fmla="*/ 15 w 590"/>
                  <a:gd name="T21" fmla="*/ 7 h 20"/>
                  <a:gd name="T22" fmla="*/ 19 w 590"/>
                  <a:gd name="T23" fmla="*/ 0 h 20"/>
                  <a:gd name="T24" fmla="*/ 19 w 590"/>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20">
                    <a:moveTo>
                      <a:pt x="19" y="0"/>
                    </a:moveTo>
                    <a:lnTo>
                      <a:pt x="587" y="0"/>
                    </a:lnTo>
                    <a:lnTo>
                      <a:pt x="587" y="3"/>
                    </a:lnTo>
                    <a:lnTo>
                      <a:pt x="590" y="7"/>
                    </a:lnTo>
                    <a:lnTo>
                      <a:pt x="590" y="11"/>
                    </a:lnTo>
                    <a:lnTo>
                      <a:pt x="590" y="15"/>
                    </a:lnTo>
                    <a:lnTo>
                      <a:pt x="585" y="20"/>
                    </a:lnTo>
                    <a:lnTo>
                      <a:pt x="0" y="20"/>
                    </a:lnTo>
                    <a:lnTo>
                      <a:pt x="4" y="15"/>
                    </a:lnTo>
                    <a:lnTo>
                      <a:pt x="10" y="13"/>
                    </a:lnTo>
                    <a:lnTo>
                      <a:pt x="15" y="7"/>
                    </a:lnTo>
                    <a:lnTo>
                      <a:pt x="19"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69" name="Freeform 1164"/>
              <p:cNvSpPr>
                <a:spLocks/>
              </p:cNvSpPr>
              <p:nvPr/>
            </p:nvSpPr>
            <p:spPr bwMode="auto">
              <a:xfrm>
                <a:off x="2215" y="2430"/>
                <a:ext cx="568" cy="21"/>
              </a:xfrm>
              <a:custGeom>
                <a:avLst/>
                <a:gdLst>
                  <a:gd name="T0" fmla="*/ 17 w 568"/>
                  <a:gd name="T1" fmla="*/ 0 h 21"/>
                  <a:gd name="T2" fmla="*/ 543 w 568"/>
                  <a:gd name="T3" fmla="*/ 0 h 21"/>
                  <a:gd name="T4" fmla="*/ 547 w 568"/>
                  <a:gd name="T5" fmla="*/ 7 h 21"/>
                  <a:gd name="T6" fmla="*/ 554 w 568"/>
                  <a:gd name="T7" fmla="*/ 11 h 21"/>
                  <a:gd name="T8" fmla="*/ 560 w 568"/>
                  <a:gd name="T9" fmla="*/ 11 h 21"/>
                  <a:gd name="T10" fmla="*/ 564 w 568"/>
                  <a:gd name="T11" fmla="*/ 15 h 21"/>
                  <a:gd name="T12" fmla="*/ 566 w 568"/>
                  <a:gd name="T13" fmla="*/ 17 h 21"/>
                  <a:gd name="T14" fmla="*/ 568 w 568"/>
                  <a:gd name="T15" fmla="*/ 21 h 21"/>
                  <a:gd name="T16" fmla="*/ 0 w 568"/>
                  <a:gd name="T17" fmla="*/ 21 h 21"/>
                  <a:gd name="T18" fmla="*/ 4 w 568"/>
                  <a:gd name="T19" fmla="*/ 17 h 21"/>
                  <a:gd name="T20" fmla="*/ 8 w 568"/>
                  <a:gd name="T21" fmla="*/ 13 h 21"/>
                  <a:gd name="T22" fmla="*/ 11 w 568"/>
                  <a:gd name="T23" fmla="*/ 11 h 21"/>
                  <a:gd name="T24" fmla="*/ 15 w 568"/>
                  <a:gd name="T25" fmla="*/ 7 h 21"/>
                  <a:gd name="T26" fmla="*/ 17 w 568"/>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8" h="21">
                    <a:moveTo>
                      <a:pt x="17" y="0"/>
                    </a:moveTo>
                    <a:lnTo>
                      <a:pt x="543" y="0"/>
                    </a:lnTo>
                    <a:lnTo>
                      <a:pt x="547" y="7"/>
                    </a:lnTo>
                    <a:lnTo>
                      <a:pt x="554" y="11"/>
                    </a:lnTo>
                    <a:lnTo>
                      <a:pt x="560" y="11"/>
                    </a:lnTo>
                    <a:lnTo>
                      <a:pt x="564" y="15"/>
                    </a:lnTo>
                    <a:lnTo>
                      <a:pt x="566" y="17"/>
                    </a:lnTo>
                    <a:lnTo>
                      <a:pt x="568" y="21"/>
                    </a:lnTo>
                    <a:lnTo>
                      <a:pt x="0" y="21"/>
                    </a:lnTo>
                    <a:lnTo>
                      <a:pt x="4" y="17"/>
                    </a:lnTo>
                    <a:lnTo>
                      <a:pt x="8" y="13"/>
                    </a:lnTo>
                    <a:lnTo>
                      <a:pt x="11" y="11"/>
                    </a:lnTo>
                    <a:lnTo>
                      <a:pt x="15" y="7"/>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0" name="Freeform 1165"/>
              <p:cNvSpPr>
                <a:spLocks/>
              </p:cNvSpPr>
              <p:nvPr/>
            </p:nvSpPr>
            <p:spPr bwMode="auto">
              <a:xfrm>
                <a:off x="2232" y="2411"/>
                <a:ext cx="526" cy="19"/>
              </a:xfrm>
              <a:custGeom>
                <a:avLst/>
                <a:gdLst>
                  <a:gd name="T0" fmla="*/ 4 w 526"/>
                  <a:gd name="T1" fmla="*/ 0 h 19"/>
                  <a:gd name="T2" fmla="*/ 513 w 526"/>
                  <a:gd name="T3" fmla="*/ 0 h 19"/>
                  <a:gd name="T4" fmla="*/ 520 w 526"/>
                  <a:gd name="T5" fmla="*/ 7 h 19"/>
                  <a:gd name="T6" fmla="*/ 524 w 526"/>
                  <a:gd name="T7" fmla="*/ 19 h 19"/>
                  <a:gd name="T8" fmla="*/ 526 w 526"/>
                  <a:gd name="T9" fmla="*/ 19 h 19"/>
                  <a:gd name="T10" fmla="*/ 0 w 526"/>
                  <a:gd name="T11" fmla="*/ 19 h 19"/>
                  <a:gd name="T12" fmla="*/ 0 w 526"/>
                  <a:gd name="T13" fmla="*/ 17 h 19"/>
                  <a:gd name="T14" fmla="*/ 2 w 526"/>
                  <a:gd name="T15" fmla="*/ 7 h 19"/>
                  <a:gd name="T16" fmla="*/ 4 w 52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19">
                    <a:moveTo>
                      <a:pt x="4" y="0"/>
                    </a:moveTo>
                    <a:lnTo>
                      <a:pt x="513" y="0"/>
                    </a:lnTo>
                    <a:lnTo>
                      <a:pt x="520" y="7"/>
                    </a:lnTo>
                    <a:lnTo>
                      <a:pt x="524" y="19"/>
                    </a:lnTo>
                    <a:lnTo>
                      <a:pt x="526" y="19"/>
                    </a:lnTo>
                    <a:lnTo>
                      <a:pt x="0" y="19"/>
                    </a:lnTo>
                    <a:lnTo>
                      <a:pt x="0" y="17"/>
                    </a:lnTo>
                    <a:lnTo>
                      <a:pt x="2" y="7"/>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1" name="Freeform 1166"/>
              <p:cNvSpPr>
                <a:spLocks/>
              </p:cNvSpPr>
              <p:nvPr/>
            </p:nvSpPr>
            <p:spPr bwMode="auto">
              <a:xfrm>
                <a:off x="2236" y="2390"/>
                <a:ext cx="509" cy="21"/>
              </a:xfrm>
              <a:custGeom>
                <a:avLst/>
                <a:gdLst>
                  <a:gd name="T0" fmla="*/ 4 w 509"/>
                  <a:gd name="T1" fmla="*/ 0 h 21"/>
                  <a:gd name="T2" fmla="*/ 490 w 509"/>
                  <a:gd name="T3" fmla="*/ 0 h 21"/>
                  <a:gd name="T4" fmla="*/ 503 w 509"/>
                  <a:gd name="T5" fmla="*/ 13 h 21"/>
                  <a:gd name="T6" fmla="*/ 509 w 509"/>
                  <a:gd name="T7" fmla="*/ 21 h 21"/>
                  <a:gd name="T8" fmla="*/ 0 w 509"/>
                  <a:gd name="T9" fmla="*/ 21 h 21"/>
                  <a:gd name="T10" fmla="*/ 2 w 509"/>
                  <a:gd name="T11" fmla="*/ 13 h 21"/>
                  <a:gd name="T12" fmla="*/ 4 w 50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509" h="21">
                    <a:moveTo>
                      <a:pt x="4" y="0"/>
                    </a:moveTo>
                    <a:lnTo>
                      <a:pt x="490" y="0"/>
                    </a:lnTo>
                    <a:lnTo>
                      <a:pt x="503" y="13"/>
                    </a:lnTo>
                    <a:lnTo>
                      <a:pt x="509" y="21"/>
                    </a:lnTo>
                    <a:lnTo>
                      <a:pt x="0" y="21"/>
                    </a:lnTo>
                    <a:lnTo>
                      <a:pt x="2"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2" name="Freeform 1167"/>
              <p:cNvSpPr>
                <a:spLocks/>
              </p:cNvSpPr>
              <p:nvPr/>
            </p:nvSpPr>
            <p:spPr bwMode="auto">
              <a:xfrm>
                <a:off x="2236" y="2371"/>
                <a:ext cx="490" cy="19"/>
              </a:xfrm>
              <a:custGeom>
                <a:avLst/>
                <a:gdLst>
                  <a:gd name="T0" fmla="*/ 0 w 490"/>
                  <a:gd name="T1" fmla="*/ 0 h 19"/>
                  <a:gd name="T2" fmla="*/ 401 w 490"/>
                  <a:gd name="T3" fmla="*/ 0 h 19"/>
                  <a:gd name="T4" fmla="*/ 401 w 490"/>
                  <a:gd name="T5" fmla="*/ 0 h 19"/>
                  <a:gd name="T6" fmla="*/ 412 w 490"/>
                  <a:gd name="T7" fmla="*/ 2 h 19"/>
                  <a:gd name="T8" fmla="*/ 424 w 490"/>
                  <a:gd name="T9" fmla="*/ 2 h 19"/>
                  <a:gd name="T10" fmla="*/ 437 w 490"/>
                  <a:gd name="T11" fmla="*/ 0 h 19"/>
                  <a:gd name="T12" fmla="*/ 461 w 490"/>
                  <a:gd name="T13" fmla="*/ 2 h 19"/>
                  <a:gd name="T14" fmla="*/ 482 w 490"/>
                  <a:gd name="T15" fmla="*/ 13 h 19"/>
                  <a:gd name="T16" fmla="*/ 490 w 490"/>
                  <a:gd name="T17" fmla="*/ 19 h 19"/>
                  <a:gd name="T18" fmla="*/ 4 w 490"/>
                  <a:gd name="T19" fmla="*/ 19 h 19"/>
                  <a:gd name="T20" fmla="*/ 4 w 490"/>
                  <a:gd name="T21" fmla="*/ 19 h 19"/>
                  <a:gd name="T22" fmla="*/ 2 w 490"/>
                  <a:gd name="T23" fmla="*/ 4 h 19"/>
                  <a:gd name="T24" fmla="*/ 0 w 49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0" h="19">
                    <a:moveTo>
                      <a:pt x="0" y="0"/>
                    </a:moveTo>
                    <a:lnTo>
                      <a:pt x="401" y="0"/>
                    </a:lnTo>
                    <a:lnTo>
                      <a:pt x="401" y="0"/>
                    </a:lnTo>
                    <a:lnTo>
                      <a:pt x="412" y="2"/>
                    </a:lnTo>
                    <a:lnTo>
                      <a:pt x="424" y="2"/>
                    </a:lnTo>
                    <a:lnTo>
                      <a:pt x="437" y="0"/>
                    </a:lnTo>
                    <a:lnTo>
                      <a:pt x="461" y="2"/>
                    </a:lnTo>
                    <a:lnTo>
                      <a:pt x="482" y="13"/>
                    </a:lnTo>
                    <a:lnTo>
                      <a:pt x="490" y="19"/>
                    </a:lnTo>
                    <a:lnTo>
                      <a:pt x="4" y="19"/>
                    </a:lnTo>
                    <a:lnTo>
                      <a:pt x="4" y="19"/>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3" name="Freeform 1168"/>
              <p:cNvSpPr>
                <a:spLocks/>
              </p:cNvSpPr>
              <p:nvPr/>
            </p:nvSpPr>
            <p:spPr bwMode="auto">
              <a:xfrm>
                <a:off x="2226" y="2350"/>
                <a:ext cx="411" cy="21"/>
              </a:xfrm>
              <a:custGeom>
                <a:avLst/>
                <a:gdLst>
                  <a:gd name="T0" fmla="*/ 0 w 411"/>
                  <a:gd name="T1" fmla="*/ 0 h 21"/>
                  <a:gd name="T2" fmla="*/ 396 w 411"/>
                  <a:gd name="T3" fmla="*/ 0 h 21"/>
                  <a:gd name="T4" fmla="*/ 396 w 411"/>
                  <a:gd name="T5" fmla="*/ 2 h 21"/>
                  <a:gd name="T6" fmla="*/ 403 w 411"/>
                  <a:gd name="T7" fmla="*/ 10 h 21"/>
                  <a:gd name="T8" fmla="*/ 411 w 411"/>
                  <a:gd name="T9" fmla="*/ 21 h 21"/>
                  <a:gd name="T10" fmla="*/ 10 w 411"/>
                  <a:gd name="T11" fmla="*/ 21 h 21"/>
                  <a:gd name="T12" fmla="*/ 8 w 411"/>
                  <a:gd name="T13" fmla="*/ 12 h 21"/>
                  <a:gd name="T14" fmla="*/ 4 w 411"/>
                  <a:gd name="T15" fmla="*/ 6 h 21"/>
                  <a:gd name="T16" fmla="*/ 2 w 411"/>
                  <a:gd name="T17" fmla="*/ 4 h 21"/>
                  <a:gd name="T18" fmla="*/ 0 w 41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21">
                    <a:moveTo>
                      <a:pt x="0" y="0"/>
                    </a:moveTo>
                    <a:lnTo>
                      <a:pt x="396" y="0"/>
                    </a:lnTo>
                    <a:lnTo>
                      <a:pt x="396" y="2"/>
                    </a:lnTo>
                    <a:lnTo>
                      <a:pt x="403" y="10"/>
                    </a:lnTo>
                    <a:lnTo>
                      <a:pt x="411" y="21"/>
                    </a:lnTo>
                    <a:lnTo>
                      <a:pt x="10" y="21"/>
                    </a:lnTo>
                    <a:lnTo>
                      <a:pt x="8" y="12"/>
                    </a:lnTo>
                    <a:lnTo>
                      <a:pt x="4" y="6"/>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4" name="Freeform 1169"/>
              <p:cNvSpPr>
                <a:spLocks noEditPoints="1"/>
              </p:cNvSpPr>
              <p:nvPr/>
            </p:nvSpPr>
            <p:spPr bwMode="auto">
              <a:xfrm>
                <a:off x="2130" y="2329"/>
                <a:ext cx="492" cy="21"/>
              </a:xfrm>
              <a:custGeom>
                <a:avLst/>
                <a:gdLst>
                  <a:gd name="T0" fmla="*/ 85 w 492"/>
                  <a:gd name="T1" fmla="*/ 0 h 21"/>
                  <a:gd name="T2" fmla="*/ 471 w 492"/>
                  <a:gd name="T3" fmla="*/ 0 h 21"/>
                  <a:gd name="T4" fmla="*/ 475 w 492"/>
                  <a:gd name="T5" fmla="*/ 6 h 21"/>
                  <a:gd name="T6" fmla="*/ 482 w 492"/>
                  <a:gd name="T7" fmla="*/ 10 h 21"/>
                  <a:gd name="T8" fmla="*/ 486 w 492"/>
                  <a:gd name="T9" fmla="*/ 14 h 21"/>
                  <a:gd name="T10" fmla="*/ 492 w 492"/>
                  <a:gd name="T11" fmla="*/ 21 h 21"/>
                  <a:gd name="T12" fmla="*/ 96 w 492"/>
                  <a:gd name="T13" fmla="*/ 21 h 21"/>
                  <a:gd name="T14" fmla="*/ 93 w 492"/>
                  <a:gd name="T15" fmla="*/ 21 h 21"/>
                  <a:gd name="T16" fmla="*/ 91 w 492"/>
                  <a:gd name="T17" fmla="*/ 14 h 21"/>
                  <a:gd name="T18" fmla="*/ 89 w 492"/>
                  <a:gd name="T19" fmla="*/ 6 h 21"/>
                  <a:gd name="T20" fmla="*/ 85 w 492"/>
                  <a:gd name="T21" fmla="*/ 2 h 21"/>
                  <a:gd name="T22" fmla="*/ 85 w 492"/>
                  <a:gd name="T23" fmla="*/ 0 h 21"/>
                  <a:gd name="T24" fmla="*/ 0 w 492"/>
                  <a:gd name="T25" fmla="*/ 0 h 21"/>
                  <a:gd name="T26" fmla="*/ 55 w 492"/>
                  <a:gd name="T27" fmla="*/ 0 h 21"/>
                  <a:gd name="T28" fmla="*/ 55 w 492"/>
                  <a:gd name="T29" fmla="*/ 2 h 21"/>
                  <a:gd name="T30" fmla="*/ 53 w 492"/>
                  <a:gd name="T31" fmla="*/ 6 h 21"/>
                  <a:gd name="T32" fmla="*/ 51 w 492"/>
                  <a:gd name="T33" fmla="*/ 12 h 21"/>
                  <a:gd name="T34" fmla="*/ 45 w 492"/>
                  <a:gd name="T35" fmla="*/ 17 h 21"/>
                  <a:gd name="T36" fmla="*/ 38 w 492"/>
                  <a:gd name="T37" fmla="*/ 19 h 21"/>
                  <a:gd name="T38" fmla="*/ 34 w 492"/>
                  <a:gd name="T39" fmla="*/ 19 h 21"/>
                  <a:gd name="T40" fmla="*/ 30 w 492"/>
                  <a:gd name="T41" fmla="*/ 19 h 21"/>
                  <a:gd name="T42" fmla="*/ 28 w 492"/>
                  <a:gd name="T43" fmla="*/ 17 h 21"/>
                  <a:gd name="T44" fmla="*/ 26 w 492"/>
                  <a:gd name="T45" fmla="*/ 14 h 21"/>
                  <a:gd name="T46" fmla="*/ 23 w 492"/>
                  <a:gd name="T47" fmla="*/ 12 h 21"/>
                  <a:gd name="T48" fmla="*/ 21 w 492"/>
                  <a:gd name="T49" fmla="*/ 10 h 21"/>
                  <a:gd name="T50" fmla="*/ 17 w 492"/>
                  <a:gd name="T51" fmla="*/ 6 h 21"/>
                  <a:gd name="T52" fmla="*/ 11 w 492"/>
                  <a:gd name="T53" fmla="*/ 4 h 21"/>
                  <a:gd name="T54" fmla="*/ 2 w 492"/>
                  <a:gd name="T55" fmla="*/ 2 h 21"/>
                  <a:gd name="T56" fmla="*/ 0 w 492"/>
                  <a:gd name="T5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2" h="21">
                    <a:moveTo>
                      <a:pt x="85" y="0"/>
                    </a:moveTo>
                    <a:lnTo>
                      <a:pt x="471" y="0"/>
                    </a:lnTo>
                    <a:lnTo>
                      <a:pt x="475" y="6"/>
                    </a:lnTo>
                    <a:lnTo>
                      <a:pt x="482" y="10"/>
                    </a:lnTo>
                    <a:lnTo>
                      <a:pt x="486" y="14"/>
                    </a:lnTo>
                    <a:lnTo>
                      <a:pt x="492" y="21"/>
                    </a:lnTo>
                    <a:lnTo>
                      <a:pt x="96" y="21"/>
                    </a:lnTo>
                    <a:lnTo>
                      <a:pt x="93" y="21"/>
                    </a:lnTo>
                    <a:lnTo>
                      <a:pt x="91" y="14"/>
                    </a:lnTo>
                    <a:lnTo>
                      <a:pt x="89" y="6"/>
                    </a:lnTo>
                    <a:lnTo>
                      <a:pt x="85" y="2"/>
                    </a:lnTo>
                    <a:lnTo>
                      <a:pt x="85" y="0"/>
                    </a:lnTo>
                    <a:close/>
                    <a:moveTo>
                      <a:pt x="0" y="0"/>
                    </a:moveTo>
                    <a:lnTo>
                      <a:pt x="55" y="0"/>
                    </a:lnTo>
                    <a:lnTo>
                      <a:pt x="55" y="2"/>
                    </a:lnTo>
                    <a:lnTo>
                      <a:pt x="53" y="6"/>
                    </a:lnTo>
                    <a:lnTo>
                      <a:pt x="51" y="12"/>
                    </a:lnTo>
                    <a:lnTo>
                      <a:pt x="45" y="17"/>
                    </a:lnTo>
                    <a:lnTo>
                      <a:pt x="38" y="19"/>
                    </a:lnTo>
                    <a:lnTo>
                      <a:pt x="34" y="19"/>
                    </a:lnTo>
                    <a:lnTo>
                      <a:pt x="30" y="19"/>
                    </a:lnTo>
                    <a:lnTo>
                      <a:pt x="28" y="17"/>
                    </a:lnTo>
                    <a:lnTo>
                      <a:pt x="26" y="14"/>
                    </a:lnTo>
                    <a:lnTo>
                      <a:pt x="23" y="12"/>
                    </a:lnTo>
                    <a:lnTo>
                      <a:pt x="21" y="10"/>
                    </a:lnTo>
                    <a:lnTo>
                      <a:pt x="17" y="6"/>
                    </a:lnTo>
                    <a:lnTo>
                      <a:pt x="11" y="4"/>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5" name="Freeform 1170"/>
              <p:cNvSpPr>
                <a:spLocks/>
              </p:cNvSpPr>
              <p:nvPr/>
            </p:nvSpPr>
            <p:spPr bwMode="auto">
              <a:xfrm>
                <a:off x="2102" y="2309"/>
                <a:ext cx="499" cy="20"/>
              </a:xfrm>
              <a:custGeom>
                <a:avLst/>
                <a:gdLst>
                  <a:gd name="T0" fmla="*/ 0 w 499"/>
                  <a:gd name="T1" fmla="*/ 0 h 20"/>
                  <a:gd name="T2" fmla="*/ 41 w 499"/>
                  <a:gd name="T3" fmla="*/ 0 h 20"/>
                  <a:gd name="T4" fmla="*/ 41 w 499"/>
                  <a:gd name="T5" fmla="*/ 0 h 20"/>
                  <a:gd name="T6" fmla="*/ 47 w 499"/>
                  <a:gd name="T7" fmla="*/ 3 h 20"/>
                  <a:gd name="T8" fmla="*/ 54 w 499"/>
                  <a:gd name="T9" fmla="*/ 5 h 20"/>
                  <a:gd name="T10" fmla="*/ 60 w 499"/>
                  <a:gd name="T11" fmla="*/ 3 h 20"/>
                  <a:gd name="T12" fmla="*/ 66 w 499"/>
                  <a:gd name="T13" fmla="*/ 0 h 20"/>
                  <a:gd name="T14" fmla="*/ 130 w 499"/>
                  <a:gd name="T15" fmla="*/ 0 h 20"/>
                  <a:gd name="T16" fmla="*/ 130 w 499"/>
                  <a:gd name="T17" fmla="*/ 0 h 20"/>
                  <a:gd name="T18" fmla="*/ 130 w 499"/>
                  <a:gd name="T19" fmla="*/ 5 h 20"/>
                  <a:gd name="T20" fmla="*/ 132 w 499"/>
                  <a:gd name="T21" fmla="*/ 7 h 20"/>
                  <a:gd name="T22" fmla="*/ 134 w 499"/>
                  <a:gd name="T23" fmla="*/ 7 h 20"/>
                  <a:gd name="T24" fmla="*/ 140 w 499"/>
                  <a:gd name="T25" fmla="*/ 9 h 20"/>
                  <a:gd name="T26" fmla="*/ 145 w 499"/>
                  <a:gd name="T27" fmla="*/ 9 h 20"/>
                  <a:gd name="T28" fmla="*/ 151 w 499"/>
                  <a:gd name="T29" fmla="*/ 7 h 20"/>
                  <a:gd name="T30" fmla="*/ 157 w 499"/>
                  <a:gd name="T31" fmla="*/ 3 h 20"/>
                  <a:gd name="T32" fmla="*/ 160 w 499"/>
                  <a:gd name="T33" fmla="*/ 0 h 20"/>
                  <a:gd name="T34" fmla="*/ 251 w 499"/>
                  <a:gd name="T35" fmla="*/ 0 h 20"/>
                  <a:gd name="T36" fmla="*/ 253 w 499"/>
                  <a:gd name="T37" fmla="*/ 5 h 20"/>
                  <a:gd name="T38" fmla="*/ 257 w 499"/>
                  <a:gd name="T39" fmla="*/ 3 h 20"/>
                  <a:gd name="T40" fmla="*/ 257 w 499"/>
                  <a:gd name="T41" fmla="*/ 0 h 20"/>
                  <a:gd name="T42" fmla="*/ 454 w 499"/>
                  <a:gd name="T43" fmla="*/ 0 h 20"/>
                  <a:gd name="T44" fmla="*/ 452 w 499"/>
                  <a:gd name="T45" fmla="*/ 5 h 20"/>
                  <a:gd name="T46" fmla="*/ 452 w 499"/>
                  <a:gd name="T47" fmla="*/ 7 h 20"/>
                  <a:gd name="T48" fmla="*/ 452 w 499"/>
                  <a:gd name="T49" fmla="*/ 9 h 20"/>
                  <a:gd name="T50" fmla="*/ 454 w 499"/>
                  <a:gd name="T51" fmla="*/ 9 h 20"/>
                  <a:gd name="T52" fmla="*/ 457 w 499"/>
                  <a:gd name="T53" fmla="*/ 11 h 20"/>
                  <a:gd name="T54" fmla="*/ 461 w 499"/>
                  <a:gd name="T55" fmla="*/ 11 h 20"/>
                  <a:gd name="T56" fmla="*/ 463 w 499"/>
                  <a:gd name="T57" fmla="*/ 11 h 20"/>
                  <a:gd name="T58" fmla="*/ 465 w 499"/>
                  <a:gd name="T59" fmla="*/ 9 h 20"/>
                  <a:gd name="T60" fmla="*/ 465 w 499"/>
                  <a:gd name="T61" fmla="*/ 9 h 20"/>
                  <a:gd name="T62" fmla="*/ 465 w 499"/>
                  <a:gd name="T63" fmla="*/ 9 h 20"/>
                  <a:gd name="T64" fmla="*/ 465 w 499"/>
                  <a:gd name="T65" fmla="*/ 11 h 20"/>
                  <a:gd name="T66" fmla="*/ 467 w 499"/>
                  <a:gd name="T67" fmla="*/ 11 h 20"/>
                  <a:gd name="T68" fmla="*/ 469 w 499"/>
                  <a:gd name="T69" fmla="*/ 15 h 20"/>
                  <a:gd name="T70" fmla="*/ 474 w 499"/>
                  <a:gd name="T71" fmla="*/ 15 h 20"/>
                  <a:gd name="T72" fmla="*/ 478 w 499"/>
                  <a:gd name="T73" fmla="*/ 15 h 20"/>
                  <a:gd name="T74" fmla="*/ 482 w 499"/>
                  <a:gd name="T75" fmla="*/ 15 h 20"/>
                  <a:gd name="T76" fmla="*/ 486 w 499"/>
                  <a:gd name="T77" fmla="*/ 15 h 20"/>
                  <a:gd name="T78" fmla="*/ 491 w 499"/>
                  <a:gd name="T79" fmla="*/ 15 h 20"/>
                  <a:gd name="T80" fmla="*/ 495 w 499"/>
                  <a:gd name="T81" fmla="*/ 17 h 20"/>
                  <a:gd name="T82" fmla="*/ 499 w 499"/>
                  <a:gd name="T83" fmla="*/ 20 h 20"/>
                  <a:gd name="T84" fmla="*/ 499 w 499"/>
                  <a:gd name="T85" fmla="*/ 20 h 20"/>
                  <a:gd name="T86" fmla="*/ 113 w 499"/>
                  <a:gd name="T87" fmla="*/ 20 h 20"/>
                  <a:gd name="T88" fmla="*/ 109 w 499"/>
                  <a:gd name="T89" fmla="*/ 15 h 20"/>
                  <a:gd name="T90" fmla="*/ 104 w 499"/>
                  <a:gd name="T91" fmla="*/ 13 h 20"/>
                  <a:gd name="T92" fmla="*/ 98 w 499"/>
                  <a:gd name="T93" fmla="*/ 13 h 20"/>
                  <a:gd name="T94" fmla="*/ 94 w 499"/>
                  <a:gd name="T95" fmla="*/ 11 h 20"/>
                  <a:gd name="T96" fmla="*/ 90 w 499"/>
                  <a:gd name="T97" fmla="*/ 13 h 20"/>
                  <a:gd name="T98" fmla="*/ 85 w 499"/>
                  <a:gd name="T99" fmla="*/ 13 h 20"/>
                  <a:gd name="T100" fmla="*/ 83 w 499"/>
                  <a:gd name="T101" fmla="*/ 13 h 20"/>
                  <a:gd name="T102" fmla="*/ 83 w 499"/>
                  <a:gd name="T103" fmla="*/ 13 h 20"/>
                  <a:gd name="T104" fmla="*/ 85 w 499"/>
                  <a:gd name="T105" fmla="*/ 17 h 20"/>
                  <a:gd name="T106" fmla="*/ 83 w 499"/>
                  <a:gd name="T107" fmla="*/ 20 h 20"/>
                  <a:gd name="T108" fmla="*/ 28 w 499"/>
                  <a:gd name="T109" fmla="*/ 20 h 20"/>
                  <a:gd name="T110" fmla="*/ 24 w 499"/>
                  <a:gd name="T111" fmla="*/ 20 h 20"/>
                  <a:gd name="T112" fmla="*/ 17 w 499"/>
                  <a:gd name="T113" fmla="*/ 15 h 20"/>
                  <a:gd name="T114" fmla="*/ 11 w 499"/>
                  <a:gd name="T115" fmla="*/ 7 h 20"/>
                  <a:gd name="T116" fmla="*/ 3 w 499"/>
                  <a:gd name="T117" fmla="*/ 0 h 20"/>
                  <a:gd name="T118" fmla="*/ 0 w 499"/>
                  <a:gd name="T1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0">
                    <a:moveTo>
                      <a:pt x="0" y="0"/>
                    </a:moveTo>
                    <a:lnTo>
                      <a:pt x="41" y="0"/>
                    </a:lnTo>
                    <a:lnTo>
                      <a:pt x="41" y="0"/>
                    </a:lnTo>
                    <a:lnTo>
                      <a:pt x="47" y="3"/>
                    </a:lnTo>
                    <a:lnTo>
                      <a:pt x="54" y="5"/>
                    </a:lnTo>
                    <a:lnTo>
                      <a:pt x="60" y="3"/>
                    </a:lnTo>
                    <a:lnTo>
                      <a:pt x="66" y="0"/>
                    </a:lnTo>
                    <a:lnTo>
                      <a:pt x="130" y="0"/>
                    </a:lnTo>
                    <a:lnTo>
                      <a:pt x="130" y="0"/>
                    </a:lnTo>
                    <a:lnTo>
                      <a:pt x="130" y="5"/>
                    </a:lnTo>
                    <a:lnTo>
                      <a:pt x="132" y="7"/>
                    </a:lnTo>
                    <a:lnTo>
                      <a:pt x="134" y="7"/>
                    </a:lnTo>
                    <a:lnTo>
                      <a:pt x="140" y="9"/>
                    </a:lnTo>
                    <a:lnTo>
                      <a:pt x="145" y="9"/>
                    </a:lnTo>
                    <a:lnTo>
                      <a:pt x="151" y="7"/>
                    </a:lnTo>
                    <a:lnTo>
                      <a:pt x="157" y="3"/>
                    </a:lnTo>
                    <a:lnTo>
                      <a:pt x="160" y="0"/>
                    </a:lnTo>
                    <a:lnTo>
                      <a:pt x="251" y="0"/>
                    </a:lnTo>
                    <a:lnTo>
                      <a:pt x="253" y="5"/>
                    </a:lnTo>
                    <a:lnTo>
                      <a:pt x="257" y="3"/>
                    </a:lnTo>
                    <a:lnTo>
                      <a:pt x="257" y="0"/>
                    </a:lnTo>
                    <a:lnTo>
                      <a:pt x="454" y="0"/>
                    </a:lnTo>
                    <a:lnTo>
                      <a:pt x="452" y="5"/>
                    </a:lnTo>
                    <a:lnTo>
                      <a:pt x="452" y="7"/>
                    </a:lnTo>
                    <a:lnTo>
                      <a:pt x="452" y="9"/>
                    </a:lnTo>
                    <a:lnTo>
                      <a:pt x="454" y="9"/>
                    </a:lnTo>
                    <a:lnTo>
                      <a:pt x="457" y="11"/>
                    </a:lnTo>
                    <a:lnTo>
                      <a:pt x="461" y="11"/>
                    </a:lnTo>
                    <a:lnTo>
                      <a:pt x="463" y="11"/>
                    </a:lnTo>
                    <a:lnTo>
                      <a:pt x="465" y="9"/>
                    </a:lnTo>
                    <a:lnTo>
                      <a:pt x="465" y="9"/>
                    </a:lnTo>
                    <a:lnTo>
                      <a:pt x="465" y="9"/>
                    </a:lnTo>
                    <a:lnTo>
                      <a:pt x="465" y="11"/>
                    </a:lnTo>
                    <a:lnTo>
                      <a:pt x="467" y="11"/>
                    </a:lnTo>
                    <a:lnTo>
                      <a:pt x="469" y="15"/>
                    </a:lnTo>
                    <a:lnTo>
                      <a:pt x="474" y="15"/>
                    </a:lnTo>
                    <a:lnTo>
                      <a:pt x="478" y="15"/>
                    </a:lnTo>
                    <a:lnTo>
                      <a:pt x="482" y="15"/>
                    </a:lnTo>
                    <a:lnTo>
                      <a:pt x="486" y="15"/>
                    </a:lnTo>
                    <a:lnTo>
                      <a:pt x="491" y="15"/>
                    </a:lnTo>
                    <a:lnTo>
                      <a:pt x="495" y="17"/>
                    </a:lnTo>
                    <a:lnTo>
                      <a:pt x="499" y="20"/>
                    </a:lnTo>
                    <a:lnTo>
                      <a:pt x="499" y="20"/>
                    </a:lnTo>
                    <a:lnTo>
                      <a:pt x="113" y="20"/>
                    </a:lnTo>
                    <a:lnTo>
                      <a:pt x="109" y="15"/>
                    </a:lnTo>
                    <a:lnTo>
                      <a:pt x="104" y="13"/>
                    </a:lnTo>
                    <a:lnTo>
                      <a:pt x="98" y="13"/>
                    </a:lnTo>
                    <a:lnTo>
                      <a:pt x="94" y="11"/>
                    </a:lnTo>
                    <a:lnTo>
                      <a:pt x="90" y="13"/>
                    </a:lnTo>
                    <a:lnTo>
                      <a:pt x="85" y="13"/>
                    </a:lnTo>
                    <a:lnTo>
                      <a:pt x="83" y="13"/>
                    </a:lnTo>
                    <a:lnTo>
                      <a:pt x="83" y="13"/>
                    </a:lnTo>
                    <a:lnTo>
                      <a:pt x="85" y="17"/>
                    </a:lnTo>
                    <a:lnTo>
                      <a:pt x="83" y="20"/>
                    </a:lnTo>
                    <a:lnTo>
                      <a:pt x="28" y="20"/>
                    </a:lnTo>
                    <a:lnTo>
                      <a:pt x="24" y="20"/>
                    </a:lnTo>
                    <a:lnTo>
                      <a:pt x="17" y="15"/>
                    </a:lnTo>
                    <a:lnTo>
                      <a:pt x="11" y="7"/>
                    </a:lnTo>
                    <a:lnTo>
                      <a:pt x="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6" name="Freeform 1171"/>
              <p:cNvSpPr>
                <a:spLocks noEditPoints="1"/>
              </p:cNvSpPr>
              <p:nvPr/>
            </p:nvSpPr>
            <p:spPr bwMode="auto">
              <a:xfrm>
                <a:off x="2071" y="2288"/>
                <a:ext cx="496" cy="21"/>
              </a:xfrm>
              <a:custGeom>
                <a:avLst/>
                <a:gdLst>
                  <a:gd name="T0" fmla="*/ 129 w 496"/>
                  <a:gd name="T1" fmla="*/ 5 h 21"/>
                  <a:gd name="T2" fmla="*/ 133 w 496"/>
                  <a:gd name="T3" fmla="*/ 5 h 21"/>
                  <a:gd name="T4" fmla="*/ 138 w 496"/>
                  <a:gd name="T5" fmla="*/ 7 h 21"/>
                  <a:gd name="T6" fmla="*/ 144 w 496"/>
                  <a:gd name="T7" fmla="*/ 9 h 21"/>
                  <a:gd name="T8" fmla="*/ 150 w 496"/>
                  <a:gd name="T9" fmla="*/ 11 h 21"/>
                  <a:gd name="T10" fmla="*/ 155 w 496"/>
                  <a:gd name="T11" fmla="*/ 15 h 21"/>
                  <a:gd name="T12" fmla="*/ 159 w 496"/>
                  <a:gd name="T13" fmla="*/ 17 h 21"/>
                  <a:gd name="T14" fmla="*/ 161 w 496"/>
                  <a:gd name="T15" fmla="*/ 19 h 21"/>
                  <a:gd name="T16" fmla="*/ 161 w 496"/>
                  <a:gd name="T17" fmla="*/ 21 h 21"/>
                  <a:gd name="T18" fmla="*/ 97 w 496"/>
                  <a:gd name="T19" fmla="*/ 21 h 21"/>
                  <a:gd name="T20" fmla="*/ 106 w 496"/>
                  <a:gd name="T21" fmla="*/ 17 h 21"/>
                  <a:gd name="T22" fmla="*/ 118 w 496"/>
                  <a:gd name="T23" fmla="*/ 11 h 21"/>
                  <a:gd name="T24" fmla="*/ 127 w 496"/>
                  <a:gd name="T25" fmla="*/ 5 h 21"/>
                  <a:gd name="T26" fmla="*/ 129 w 496"/>
                  <a:gd name="T27" fmla="*/ 5 h 21"/>
                  <a:gd name="T28" fmla="*/ 292 w 496"/>
                  <a:gd name="T29" fmla="*/ 0 h 21"/>
                  <a:gd name="T30" fmla="*/ 401 w 496"/>
                  <a:gd name="T31" fmla="*/ 0 h 21"/>
                  <a:gd name="T32" fmla="*/ 403 w 496"/>
                  <a:gd name="T33" fmla="*/ 5 h 21"/>
                  <a:gd name="T34" fmla="*/ 405 w 496"/>
                  <a:gd name="T35" fmla="*/ 9 h 21"/>
                  <a:gd name="T36" fmla="*/ 405 w 496"/>
                  <a:gd name="T37" fmla="*/ 9 h 21"/>
                  <a:gd name="T38" fmla="*/ 407 w 496"/>
                  <a:gd name="T39" fmla="*/ 9 h 21"/>
                  <a:gd name="T40" fmla="*/ 409 w 496"/>
                  <a:gd name="T41" fmla="*/ 7 h 21"/>
                  <a:gd name="T42" fmla="*/ 411 w 496"/>
                  <a:gd name="T43" fmla="*/ 2 h 21"/>
                  <a:gd name="T44" fmla="*/ 411 w 496"/>
                  <a:gd name="T45" fmla="*/ 0 h 21"/>
                  <a:gd name="T46" fmla="*/ 473 w 496"/>
                  <a:gd name="T47" fmla="*/ 0 h 21"/>
                  <a:gd name="T48" fmla="*/ 473 w 496"/>
                  <a:gd name="T49" fmla="*/ 2 h 21"/>
                  <a:gd name="T50" fmla="*/ 477 w 496"/>
                  <a:gd name="T51" fmla="*/ 2 h 21"/>
                  <a:gd name="T52" fmla="*/ 479 w 496"/>
                  <a:gd name="T53" fmla="*/ 0 h 21"/>
                  <a:gd name="T54" fmla="*/ 496 w 496"/>
                  <a:gd name="T55" fmla="*/ 0 h 21"/>
                  <a:gd name="T56" fmla="*/ 494 w 496"/>
                  <a:gd name="T57" fmla="*/ 7 h 21"/>
                  <a:gd name="T58" fmla="*/ 485 w 496"/>
                  <a:gd name="T59" fmla="*/ 21 h 21"/>
                  <a:gd name="T60" fmla="*/ 485 w 496"/>
                  <a:gd name="T61" fmla="*/ 21 h 21"/>
                  <a:gd name="T62" fmla="*/ 288 w 496"/>
                  <a:gd name="T63" fmla="*/ 21 h 21"/>
                  <a:gd name="T64" fmla="*/ 288 w 496"/>
                  <a:gd name="T65" fmla="*/ 15 h 21"/>
                  <a:gd name="T66" fmla="*/ 290 w 496"/>
                  <a:gd name="T67" fmla="*/ 2 h 21"/>
                  <a:gd name="T68" fmla="*/ 292 w 496"/>
                  <a:gd name="T69" fmla="*/ 0 h 21"/>
                  <a:gd name="T70" fmla="*/ 208 w 496"/>
                  <a:gd name="T71" fmla="*/ 0 h 21"/>
                  <a:gd name="T72" fmla="*/ 278 w 496"/>
                  <a:gd name="T73" fmla="*/ 0 h 21"/>
                  <a:gd name="T74" fmla="*/ 278 w 496"/>
                  <a:gd name="T75" fmla="*/ 9 h 21"/>
                  <a:gd name="T76" fmla="*/ 280 w 496"/>
                  <a:gd name="T77" fmla="*/ 19 h 21"/>
                  <a:gd name="T78" fmla="*/ 282 w 496"/>
                  <a:gd name="T79" fmla="*/ 21 h 21"/>
                  <a:gd name="T80" fmla="*/ 191 w 496"/>
                  <a:gd name="T81" fmla="*/ 21 h 21"/>
                  <a:gd name="T82" fmla="*/ 195 w 496"/>
                  <a:gd name="T83" fmla="*/ 17 h 21"/>
                  <a:gd name="T84" fmla="*/ 201 w 496"/>
                  <a:gd name="T85" fmla="*/ 9 h 21"/>
                  <a:gd name="T86" fmla="*/ 208 w 496"/>
                  <a:gd name="T87" fmla="*/ 0 h 21"/>
                  <a:gd name="T88" fmla="*/ 0 w 496"/>
                  <a:gd name="T89" fmla="*/ 0 h 21"/>
                  <a:gd name="T90" fmla="*/ 55 w 496"/>
                  <a:gd name="T91" fmla="*/ 0 h 21"/>
                  <a:gd name="T92" fmla="*/ 55 w 496"/>
                  <a:gd name="T93" fmla="*/ 2 h 21"/>
                  <a:gd name="T94" fmla="*/ 59 w 496"/>
                  <a:gd name="T95" fmla="*/ 7 h 21"/>
                  <a:gd name="T96" fmla="*/ 59 w 496"/>
                  <a:gd name="T97" fmla="*/ 9 h 21"/>
                  <a:gd name="T98" fmla="*/ 63 w 496"/>
                  <a:gd name="T99" fmla="*/ 13 h 21"/>
                  <a:gd name="T100" fmla="*/ 65 w 496"/>
                  <a:gd name="T101" fmla="*/ 17 h 21"/>
                  <a:gd name="T102" fmla="*/ 72 w 496"/>
                  <a:gd name="T103" fmla="*/ 21 h 21"/>
                  <a:gd name="T104" fmla="*/ 31 w 496"/>
                  <a:gd name="T105" fmla="*/ 21 h 21"/>
                  <a:gd name="T106" fmla="*/ 25 w 496"/>
                  <a:gd name="T107" fmla="*/ 15 h 21"/>
                  <a:gd name="T108" fmla="*/ 17 w 496"/>
                  <a:gd name="T109" fmla="*/ 11 h 21"/>
                  <a:gd name="T110" fmla="*/ 12 w 496"/>
                  <a:gd name="T111" fmla="*/ 9 h 21"/>
                  <a:gd name="T112" fmla="*/ 8 w 496"/>
                  <a:gd name="T113" fmla="*/ 7 h 21"/>
                  <a:gd name="T114" fmla="*/ 2 w 496"/>
                  <a:gd name="T115" fmla="*/ 2 h 21"/>
                  <a:gd name="T116" fmla="*/ 0 w 496"/>
                  <a:gd name="T1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 h="21">
                    <a:moveTo>
                      <a:pt x="129" y="5"/>
                    </a:moveTo>
                    <a:lnTo>
                      <a:pt x="133" y="5"/>
                    </a:lnTo>
                    <a:lnTo>
                      <a:pt x="138" y="7"/>
                    </a:lnTo>
                    <a:lnTo>
                      <a:pt x="144" y="9"/>
                    </a:lnTo>
                    <a:lnTo>
                      <a:pt x="150" y="11"/>
                    </a:lnTo>
                    <a:lnTo>
                      <a:pt x="155" y="15"/>
                    </a:lnTo>
                    <a:lnTo>
                      <a:pt x="159" y="17"/>
                    </a:lnTo>
                    <a:lnTo>
                      <a:pt x="161" y="19"/>
                    </a:lnTo>
                    <a:lnTo>
                      <a:pt x="161" y="21"/>
                    </a:lnTo>
                    <a:lnTo>
                      <a:pt x="97" y="21"/>
                    </a:lnTo>
                    <a:lnTo>
                      <a:pt x="106" y="17"/>
                    </a:lnTo>
                    <a:lnTo>
                      <a:pt x="118" y="11"/>
                    </a:lnTo>
                    <a:lnTo>
                      <a:pt x="127" y="5"/>
                    </a:lnTo>
                    <a:lnTo>
                      <a:pt x="129" y="5"/>
                    </a:lnTo>
                    <a:close/>
                    <a:moveTo>
                      <a:pt x="292" y="0"/>
                    </a:moveTo>
                    <a:lnTo>
                      <a:pt x="401" y="0"/>
                    </a:lnTo>
                    <a:lnTo>
                      <a:pt x="403" y="5"/>
                    </a:lnTo>
                    <a:lnTo>
                      <a:pt x="405" y="9"/>
                    </a:lnTo>
                    <a:lnTo>
                      <a:pt x="405" y="9"/>
                    </a:lnTo>
                    <a:lnTo>
                      <a:pt x="407" y="9"/>
                    </a:lnTo>
                    <a:lnTo>
                      <a:pt x="409" y="7"/>
                    </a:lnTo>
                    <a:lnTo>
                      <a:pt x="411" y="2"/>
                    </a:lnTo>
                    <a:lnTo>
                      <a:pt x="411" y="0"/>
                    </a:lnTo>
                    <a:lnTo>
                      <a:pt x="473" y="0"/>
                    </a:lnTo>
                    <a:lnTo>
                      <a:pt x="473" y="2"/>
                    </a:lnTo>
                    <a:lnTo>
                      <a:pt x="477" y="2"/>
                    </a:lnTo>
                    <a:lnTo>
                      <a:pt x="479" y="0"/>
                    </a:lnTo>
                    <a:lnTo>
                      <a:pt x="496" y="0"/>
                    </a:lnTo>
                    <a:lnTo>
                      <a:pt x="494" y="7"/>
                    </a:lnTo>
                    <a:lnTo>
                      <a:pt x="485" y="21"/>
                    </a:lnTo>
                    <a:lnTo>
                      <a:pt x="485" y="21"/>
                    </a:lnTo>
                    <a:lnTo>
                      <a:pt x="288" y="21"/>
                    </a:lnTo>
                    <a:lnTo>
                      <a:pt x="288" y="15"/>
                    </a:lnTo>
                    <a:lnTo>
                      <a:pt x="290" y="2"/>
                    </a:lnTo>
                    <a:lnTo>
                      <a:pt x="292" y="0"/>
                    </a:lnTo>
                    <a:close/>
                    <a:moveTo>
                      <a:pt x="208" y="0"/>
                    </a:moveTo>
                    <a:lnTo>
                      <a:pt x="278" y="0"/>
                    </a:lnTo>
                    <a:lnTo>
                      <a:pt x="278" y="9"/>
                    </a:lnTo>
                    <a:lnTo>
                      <a:pt x="280" y="19"/>
                    </a:lnTo>
                    <a:lnTo>
                      <a:pt x="282" y="21"/>
                    </a:lnTo>
                    <a:lnTo>
                      <a:pt x="191" y="21"/>
                    </a:lnTo>
                    <a:lnTo>
                      <a:pt x="195" y="17"/>
                    </a:lnTo>
                    <a:lnTo>
                      <a:pt x="201" y="9"/>
                    </a:lnTo>
                    <a:lnTo>
                      <a:pt x="208" y="0"/>
                    </a:lnTo>
                    <a:close/>
                    <a:moveTo>
                      <a:pt x="0" y="0"/>
                    </a:moveTo>
                    <a:lnTo>
                      <a:pt x="55" y="0"/>
                    </a:lnTo>
                    <a:lnTo>
                      <a:pt x="55" y="2"/>
                    </a:lnTo>
                    <a:lnTo>
                      <a:pt x="59" y="7"/>
                    </a:lnTo>
                    <a:lnTo>
                      <a:pt x="59" y="9"/>
                    </a:lnTo>
                    <a:lnTo>
                      <a:pt x="63" y="13"/>
                    </a:lnTo>
                    <a:lnTo>
                      <a:pt x="65" y="17"/>
                    </a:lnTo>
                    <a:lnTo>
                      <a:pt x="72" y="21"/>
                    </a:lnTo>
                    <a:lnTo>
                      <a:pt x="31" y="21"/>
                    </a:lnTo>
                    <a:lnTo>
                      <a:pt x="25" y="15"/>
                    </a:lnTo>
                    <a:lnTo>
                      <a:pt x="17" y="11"/>
                    </a:lnTo>
                    <a:lnTo>
                      <a:pt x="12" y="9"/>
                    </a:lnTo>
                    <a:lnTo>
                      <a:pt x="8" y="7"/>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7" name="Freeform 1172"/>
              <p:cNvSpPr>
                <a:spLocks noEditPoints="1"/>
              </p:cNvSpPr>
              <p:nvPr/>
            </p:nvSpPr>
            <p:spPr bwMode="auto">
              <a:xfrm>
                <a:off x="2064" y="2269"/>
                <a:ext cx="507" cy="19"/>
              </a:xfrm>
              <a:custGeom>
                <a:avLst/>
                <a:gdLst>
                  <a:gd name="T0" fmla="*/ 465 w 507"/>
                  <a:gd name="T1" fmla="*/ 7 h 19"/>
                  <a:gd name="T2" fmla="*/ 473 w 507"/>
                  <a:gd name="T3" fmla="*/ 13 h 19"/>
                  <a:gd name="T4" fmla="*/ 478 w 507"/>
                  <a:gd name="T5" fmla="*/ 17 h 19"/>
                  <a:gd name="T6" fmla="*/ 480 w 507"/>
                  <a:gd name="T7" fmla="*/ 19 h 19"/>
                  <a:gd name="T8" fmla="*/ 420 w 507"/>
                  <a:gd name="T9" fmla="*/ 17 h 19"/>
                  <a:gd name="T10" fmla="*/ 427 w 507"/>
                  <a:gd name="T11" fmla="*/ 7 h 19"/>
                  <a:gd name="T12" fmla="*/ 450 w 507"/>
                  <a:gd name="T13" fmla="*/ 2 h 19"/>
                  <a:gd name="T14" fmla="*/ 505 w 507"/>
                  <a:gd name="T15" fmla="*/ 0 h 19"/>
                  <a:gd name="T16" fmla="*/ 505 w 507"/>
                  <a:gd name="T17" fmla="*/ 13 h 19"/>
                  <a:gd name="T18" fmla="*/ 486 w 507"/>
                  <a:gd name="T19" fmla="*/ 19 h 19"/>
                  <a:gd name="T20" fmla="*/ 490 w 507"/>
                  <a:gd name="T21" fmla="*/ 17 h 19"/>
                  <a:gd name="T22" fmla="*/ 499 w 507"/>
                  <a:gd name="T23" fmla="*/ 4 h 19"/>
                  <a:gd name="T24" fmla="*/ 503 w 507"/>
                  <a:gd name="T25" fmla="*/ 0 h 19"/>
                  <a:gd name="T26" fmla="*/ 346 w 507"/>
                  <a:gd name="T27" fmla="*/ 0 h 19"/>
                  <a:gd name="T28" fmla="*/ 352 w 507"/>
                  <a:gd name="T29" fmla="*/ 9 h 19"/>
                  <a:gd name="T30" fmla="*/ 359 w 507"/>
                  <a:gd name="T31" fmla="*/ 13 h 19"/>
                  <a:gd name="T32" fmla="*/ 374 w 507"/>
                  <a:gd name="T33" fmla="*/ 7 h 19"/>
                  <a:gd name="T34" fmla="*/ 397 w 507"/>
                  <a:gd name="T35" fmla="*/ 7 h 19"/>
                  <a:gd name="T36" fmla="*/ 408 w 507"/>
                  <a:gd name="T37" fmla="*/ 19 h 19"/>
                  <a:gd name="T38" fmla="*/ 299 w 507"/>
                  <a:gd name="T39" fmla="*/ 19 h 19"/>
                  <a:gd name="T40" fmla="*/ 308 w 507"/>
                  <a:gd name="T41" fmla="*/ 2 h 19"/>
                  <a:gd name="T42" fmla="*/ 236 w 507"/>
                  <a:gd name="T43" fmla="*/ 0 h 19"/>
                  <a:gd name="T44" fmla="*/ 285 w 507"/>
                  <a:gd name="T45" fmla="*/ 0 h 19"/>
                  <a:gd name="T46" fmla="*/ 285 w 507"/>
                  <a:gd name="T47" fmla="*/ 15 h 19"/>
                  <a:gd name="T48" fmla="*/ 215 w 507"/>
                  <a:gd name="T49" fmla="*/ 19 h 19"/>
                  <a:gd name="T50" fmla="*/ 225 w 507"/>
                  <a:gd name="T51" fmla="*/ 7 h 19"/>
                  <a:gd name="T52" fmla="*/ 0 w 507"/>
                  <a:gd name="T53" fmla="*/ 0 h 19"/>
                  <a:gd name="T54" fmla="*/ 55 w 507"/>
                  <a:gd name="T55" fmla="*/ 7 h 19"/>
                  <a:gd name="T56" fmla="*/ 60 w 507"/>
                  <a:gd name="T57" fmla="*/ 19 h 19"/>
                  <a:gd name="T58" fmla="*/ 7 w 507"/>
                  <a:gd name="T59" fmla="*/ 19 h 19"/>
                  <a:gd name="T60" fmla="*/ 2 w 507"/>
                  <a:gd name="T61" fmla="*/ 13 h 19"/>
                  <a:gd name="T62" fmla="*/ 0 w 507"/>
                  <a:gd name="T6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7" h="19">
                    <a:moveTo>
                      <a:pt x="450" y="2"/>
                    </a:moveTo>
                    <a:lnTo>
                      <a:pt x="465" y="7"/>
                    </a:lnTo>
                    <a:lnTo>
                      <a:pt x="471" y="11"/>
                    </a:lnTo>
                    <a:lnTo>
                      <a:pt x="473" y="13"/>
                    </a:lnTo>
                    <a:lnTo>
                      <a:pt x="476" y="15"/>
                    </a:lnTo>
                    <a:lnTo>
                      <a:pt x="478" y="17"/>
                    </a:lnTo>
                    <a:lnTo>
                      <a:pt x="480" y="19"/>
                    </a:lnTo>
                    <a:lnTo>
                      <a:pt x="480" y="19"/>
                    </a:lnTo>
                    <a:lnTo>
                      <a:pt x="418" y="19"/>
                    </a:lnTo>
                    <a:lnTo>
                      <a:pt x="420" y="17"/>
                    </a:lnTo>
                    <a:lnTo>
                      <a:pt x="420" y="13"/>
                    </a:lnTo>
                    <a:lnTo>
                      <a:pt x="427" y="7"/>
                    </a:lnTo>
                    <a:lnTo>
                      <a:pt x="437" y="2"/>
                    </a:lnTo>
                    <a:lnTo>
                      <a:pt x="450" y="2"/>
                    </a:lnTo>
                    <a:close/>
                    <a:moveTo>
                      <a:pt x="503" y="0"/>
                    </a:moveTo>
                    <a:lnTo>
                      <a:pt x="505" y="0"/>
                    </a:lnTo>
                    <a:lnTo>
                      <a:pt x="507" y="2"/>
                    </a:lnTo>
                    <a:lnTo>
                      <a:pt x="505" y="13"/>
                    </a:lnTo>
                    <a:lnTo>
                      <a:pt x="503" y="19"/>
                    </a:lnTo>
                    <a:lnTo>
                      <a:pt x="486" y="19"/>
                    </a:lnTo>
                    <a:lnTo>
                      <a:pt x="488" y="19"/>
                    </a:lnTo>
                    <a:lnTo>
                      <a:pt x="490" y="17"/>
                    </a:lnTo>
                    <a:lnTo>
                      <a:pt x="495" y="11"/>
                    </a:lnTo>
                    <a:lnTo>
                      <a:pt x="499" y="4"/>
                    </a:lnTo>
                    <a:lnTo>
                      <a:pt x="503" y="0"/>
                    </a:lnTo>
                    <a:lnTo>
                      <a:pt x="503" y="0"/>
                    </a:lnTo>
                    <a:close/>
                    <a:moveTo>
                      <a:pt x="310" y="0"/>
                    </a:moveTo>
                    <a:lnTo>
                      <a:pt x="346" y="0"/>
                    </a:lnTo>
                    <a:lnTo>
                      <a:pt x="350" y="4"/>
                    </a:lnTo>
                    <a:lnTo>
                      <a:pt x="352" y="9"/>
                    </a:lnTo>
                    <a:lnTo>
                      <a:pt x="357" y="13"/>
                    </a:lnTo>
                    <a:lnTo>
                      <a:pt x="359" y="13"/>
                    </a:lnTo>
                    <a:lnTo>
                      <a:pt x="363" y="11"/>
                    </a:lnTo>
                    <a:lnTo>
                      <a:pt x="374" y="7"/>
                    </a:lnTo>
                    <a:lnTo>
                      <a:pt x="386" y="4"/>
                    </a:lnTo>
                    <a:lnTo>
                      <a:pt x="397" y="7"/>
                    </a:lnTo>
                    <a:lnTo>
                      <a:pt x="403" y="13"/>
                    </a:lnTo>
                    <a:lnTo>
                      <a:pt x="408" y="19"/>
                    </a:lnTo>
                    <a:lnTo>
                      <a:pt x="408" y="19"/>
                    </a:lnTo>
                    <a:lnTo>
                      <a:pt x="299" y="19"/>
                    </a:lnTo>
                    <a:lnTo>
                      <a:pt x="304" y="9"/>
                    </a:lnTo>
                    <a:lnTo>
                      <a:pt x="308" y="2"/>
                    </a:lnTo>
                    <a:lnTo>
                      <a:pt x="310" y="0"/>
                    </a:lnTo>
                    <a:close/>
                    <a:moveTo>
                      <a:pt x="236" y="0"/>
                    </a:moveTo>
                    <a:lnTo>
                      <a:pt x="287" y="0"/>
                    </a:lnTo>
                    <a:lnTo>
                      <a:pt x="285" y="0"/>
                    </a:lnTo>
                    <a:lnTo>
                      <a:pt x="285" y="4"/>
                    </a:lnTo>
                    <a:lnTo>
                      <a:pt x="285" y="15"/>
                    </a:lnTo>
                    <a:lnTo>
                      <a:pt x="285" y="19"/>
                    </a:lnTo>
                    <a:lnTo>
                      <a:pt x="215" y="19"/>
                    </a:lnTo>
                    <a:lnTo>
                      <a:pt x="215" y="19"/>
                    </a:lnTo>
                    <a:lnTo>
                      <a:pt x="225" y="7"/>
                    </a:lnTo>
                    <a:lnTo>
                      <a:pt x="236" y="0"/>
                    </a:lnTo>
                    <a:close/>
                    <a:moveTo>
                      <a:pt x="0" y="0"/>
                    </a:moveTo>
                    <a:lnTo>
                      <a:pt x="55" y="0"/>
                    </a:lnTo>
                    <a:lnTo>
                      <a:pt x="55" y="7"/>
                    </a:lnTo>
                    <a:lnTo>
                      <a:pt x="58" y="13"/>
                    </a:lnTo>
                    <a:lnTo>
                      <a:pt x="60" y="19"/>
                    </a:lnTo>
                    <a:lnTo>
                      <a:pt x="62" y="19"/>
                    </a:lnTo>
                    <a:lnTo>
                      <a:pt x="7" y="19"/>
                    </a:lnTo>
                    <a:lnTo>
                      <a:pt x="5" y="17"/>
                    </a:lnTo>
                    <a:lnTo>
                      <a:pt x="2" y="13"/>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8" name="Freeform 1173"/>
              <p:cNvSpPr>
                <a:spLocks noEditPoints="1"/>
              </p:cNvSpPr>
              <p:nvPr/>
            </p:nvSpPr>
            <p:spPr bwMode="auto">
              <a:xfrm>
                <a:off x="2056" y="2248"/>
                <a:ext cx="513" cy="21"/>
              </a:xfrm>
              <a:custGeom>
                <a:avLst/>
                <a:gdLst>
                  <a:gd name="T0" fmla="*/ 513 w 513"/>
                  <a:gd name="T1" fmla="*/ 19 h 21"/>
                  <a:gd name="T2" fmla="*/ 513 w 513"/>
                  <a:gd name="T3" fmla="*/ 21 h 21"/>
                  <a:gd name="T4" fmla="*/ 511 w 513"/>
                  <a:gd name="T5" fmla="*/ 21 h 21"/>
                  <a:gd name="T6" fmla="*/ 513 w 513"/>
                  <a:gd name="T7" fmla="*/ 19 h 21"/>
                  <a:gd name="T8" fmla="*/ 343 w 513"/>
                  <a:gd name="T9" fmla="*/ 6 h 21"/>
                  <a:gd name="T10" fmla="*/ 348 w 513"/>
                  <a:gd name="T11" fmla="*/ 9 h 21"/>
                  <a:gd name="T12" fmla="*/ 350 w 513"/>
                  <a:gd name="T13" fmla="*/ 11 h 21"/>
                  <a:gd name="T14" fmla="*/ 352 w 513"/>
                  <a:gd name="T15" fmla="*/ 15 h 21"/>
                  <a:gd name="T16" fmla="*/ 354 w 513"/>
                  <a:gd name="T17" fmla="*/ 21 h 21"/>
                  <a:gd name="T18" fmla="*/ 354 w 513"/>
                  <a:gd name="T19" fmla="*/ 21 h 21"/>
                  <a:gd name="T20" fmla="*/ 318 w 513"/>
                  <a:gd name="T21" fmla="*/ 21 h 21"/>
                  <a:gd name="T22" fmla="*/ 324 w 513"/>
                  <a:gd name="T23" fmla="*/ 15 h 21"/>
                  <a:gd name="T24" fmla="*/ 331 w 513"/>
                  <a:gd name="T25" fmla="*/ 11 h 21"/>
                  <a:gd name="T26" fmla="*/ 337 w 513"/>
                  <a:gd name="T27" fmla="*/ 9 h 21"/>
                  <a:gd name="T28" fmla="*/ 343 w 513"/>
                  <a:gd name="T29" fmla="*/ 6 h 21"/>
                  <a:gd name="T30" fmla="*/ 280 w 513"/>
                  <a:gd name="T31" fmla="*/ 0 h 21"/>
                  <a:gd name="T32" fmla="*/ 303 w 513"/>
                  <a:gd name="T33" fmla="*/ 0 h 21"/>
                  <a:gd name="T34" fmla="*/ 303 w 513"/>
                  <a:gd name="T35" fmla="*/ 4 h 21"/>
                  <a:gd name="T36" fmla="*/ 301 w 513"/>
                  <a:gd name="T37" fmla="*/ 9 h 21"/>
                  <a:gd name="T38" fmla="*/ 299 w 513"/>
                  <a:gd name="T39" fmla="*/ 13 h 21"/>
                  <a:gd name="T40" fmla="*/ 297 w 513"/>
                  <a:gd name="T41" fmla="*/ 17 h 21"/>
                  <a:gd name="T42" fmla="*/ 295 w 513"/>
                  <a:gd name="T43" fmla="*/ 21 h 21"/>
                  <a:gd name="T44" fmla="*/ 244 w 513"/>
                  <a:gd name="T45" fmla="*/ 21 h 21"/>
                  <a:gd name="T46" fmla="*/ 246 w 513"/>
                  <a:gd name="T47" fmla="*/ 19 h 21"/>
                  <a:gd name="T48" fmla="*/ 257 w 513"/>
                  <a:gd name="T49" fmla="*/ 13 h 21"/>
                  <a:gd name="T50" fmla="*/ 265 w 513"/>
                  <a:gd name="T51" fmla="*/ 11 h 21"/>
                  <a:gd name="T52" fmla="*/ 276 w 513"/>
                  <a:gd name="T53" fmla="*/ 2 h 21"/>
                  <a:gd name="T54" fmla="*/ 280 w 513"/>
                  <a:gd name="T55" fmla="*/ 0 h 21"/>
                  <a:gd name="T56" fmla="*/ 0 w 513"/>
                  <a:gd name="T57" fmla="*/ 0 h 21"/>
                  <a:gd name="T58" fmla="*/ 63 w 513"/>
                  <a:gd name="T59" fmla="*/ 0 h 21"/>
                  <a:gd name="T60" fmla="*/ 63 w 513"/>
                  <a:gd name="T61" fmla="*/ 19 h 21"/>
                  <a:gd name="T62" fmla="*/ 63 w 513"/>
                  <a:gd name="T63" fmla="*/ 21 h 21"/>
                  <a:gd name="T64" fmla="*/ 8 w 513"/>
                  <a:gd name="T65" fmla="*/ 21 h 21"/>
                  <a:gd name="T66" fmla="*/ 8 w 513"/>
                  <a:gd name="T67" fmla="*/ 21 h 21"/>
                  <a:gd name="T68" fmla="*/ 6 w 513"/>
                  <a:gd name="T69" fmla="*/ 6 h 21"/>
                  <a:gd name="T70" fmla="*/ 0 w 513"/>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3" h="21">
                    <a:moveTo>
                      <a:pt x="513" y="19"/>
                    </a:moveTo>
                    <a:lnTo>
                      <a:pt x="513" y="21"/>
                    </a:lnTo>
                    <a:lnTo>
                      <a:pt x="511" y="21"/>
                    </a:lnTo>
                    <a:lnTo>
                      <a:pt x="513" y="19"/>
                    </a:lnTo>
                    <a:close/>
                    <a:moveTo>
                      <a:pt x="343" y="6"/>
                    </a:moveTo>
                    <a:lnTo>
                      <a:pt x="348" y="9"/>
                    </a:lnTo>
                    <a:lnTo>
                      <a:pt x="350" y="11"/>
                    </a:lnTo>
                    <a:lnTo>
                      <a:pt x="352" y="15"/>
                    </a:lnTo>
                    <a:lnTo>
                      <a:pt x="354" y="21"/>
                    </a:lnTo>
                    <a:lnTo>
                      <a:pt x="354" y="21"/>
                    </a:lnTo>
                    <a:lnTo>
                      <a:pt x="318" y="21"/>
                    </a:lnTo>
                    <a:lnTo>
                      <a:pt x="324" y="15"/>
                    </a:lnTo>
                    <a:lnTo>
                      <a:pt x="331" y="11"/>
                    </a:lnTo>
                    <a:lnTo>
                      <a:pt x="337" y="9"/>
                    </a:lnTo>
                    <a:lnTo>
                      <a:pt x="343" y="6"/>
                    </a:lnTo>
                    <a:close/>
                    <a:moveTo>
                      <a:pt x="280" y="0"/>
                    </a:moveTo>
                    <a:lnTo>
                      <a:pt x="303" y="0"/>
                    </a:lnTo>
                    <a:lnTo>
                      <a:pt x="303" y="4"/>
                    </a:lnTo>
                    <a:lnTo>
                      <a:pt x="301" y="9"/>
                    </a:lnTo>
                    <a:lnTo>
                      <a:pt x="299" y="13"/>
                    </a:lnTo>
                    <a:lnTo>
                      <a:pt x="297" y="17"/>
                    </a:lnTo>
                    <a:lnTo>
                      <a:pt x="295" y="21"/>
                    </a:lnTo>
                    <a:lnTo>
                      <a:pt x="244" y="21"/>
                    </a:lnTo>
                    <a:lnTo>
                      <a:pt x="246" y="19"/>
                    </a:lnTo>
                    <a:lnTo>
                      <a:pt x="257" y="13"/>
                    </a:lnTo>
                    <a:lnTo>
                      <a:pt x="265" y="11"/>
                    </a:lnTo>
                    <a:lnTo>
                      <a:pt x="276" y="2"/>
                    </a:lnTo>
                    <a:lnTo>
                      <a:pt x="280" y="0"/>
                    </a:lnTo>
                    <a:close/>
                    <a:moveTo>
                      <a:pt x="0" y="0"/>
                    </a:moveTo>
                    <a:lnTo>
                      <a:pt x="63" y="0"/>
                    </a:lnTo>
                    <a:lnTo>
                      <a:pt x="63" y="19"/>
                    </a:lnTo>
                    <a:lnTo>
                      <a:pt x="63" y="21"/>
                    </a:lnTo>
                    <a:lnTo>
                      <a:pt x="8" y="21"/>
                    </a:lnTo>
                    <a:lnTo>
                      <a:pt x="8" y="21"/>
                    </a:lnTo>
                    <a:lnTo>
                      <a:pt x="6"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79" name="Freeform 1174"/>
              <p:cNvSpPr>
                <a:spLocks noEditPoints="1"/>
              </p:cNvSpPr>
              <p:nvPr/>
            </p:nvSpPr>
            <p:spPr bwMode="auto">
              <a:xfrm>
                <a:off x="2026" y="2229"/>
                <a:ext cx="333" cy="19"/>
              </a:xfrm>
              <a:custGeom>
                <a:avLst/>
                <a:gdLst>
                  <a:gd name="T0" fmla="*/ 329 w 333"/>
                  <a:gd name="T1" fmla="*/ 15 h 19"/>
                  <a:gd name="T2" fmla="*/ 333 w 333"/>
                  <a:gd name="T3" fmla="*/ 17 h 19"/>
                  <a:gd name="T4" fmla="*/ 333 w 333"/>
                  <a:gd name="T5" fmla="*/ 19 h 19"/>
                  <a:gd name="T6" fmla="*/ 333 w 333"/>
                  <a:gd name="T7" fmla="*/ 19 h 19"/>
                  <a:gd name="T8" fmla="*/ 310 w 333"/>
                  <a:gd name="T9" fmla="*/ 19 h 19"/>
                  <a:gd name="T10" fmla="*/ 318 w 333"/>
                  <a:gd name="T11" fmla="*/ 15 h 19"/>
                  <a:gd name="T12" fmla="*/ 329 w 333"/>
                  <a:gd name="T13" fmla="*/ 15 h 19"/>
                  <a:gd name="T14" fmla="*/ 0 w 333"/>
                  <a:gd name="T15" fmla="*/ 0 h 19"/>
                  <a:gd name="T16" fmla="*/ 96 w 333"/>
                  <a:gd name="T17" fmla="*/ 0 h 19"/>
                  <a:gd name="T18" fmla="*/ 96 w 333"/>
                  <a:gd name="T19" fmla="*/ 6 h 19"/>
                  <a:gd name="T20" fmla="*/ 93 w 333"/>
                  <a:gd name="T21" fmla="*/ 19 h 19"/>
                  <a:gd name="T22" fmla="*/ 30 w 333"/>
                  <a:gd name="T23" fmla="*/ 19 h 19"/>
                  <a:gd name="T24" fmla="*/ 28 w 333"/>
                  <a:gd name="T25" fmla="*/ 15 h 19"/>
                  <a:gd name="T26" fmla="*/ 17 w 333"/>
                  <a:gd name="T27" fmla="*/ 8 h 19"/>
                  <a:gd name="T28" fmla="*/ 9 w 333"/>
                  <a:gd name="T29" fmla="*/ 4 h 19"/>
                  <a:gd name="T30" fmla="*/ 6 w 333"/>
                  <a:gd name="T31" fmla="*/ 2 h 19"/>
                  <a:gd name="T32" fmla="*/ 0 w 333"/>
                  <a:gd name="T33" fmla="*/ 0 h 19"/>
                  <a:gd name="T34" fmla="*/ 0 w 333"/>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19">
                    <a:moveTo>
                      <a:pt x="329" y="15"/>
                    </a:moveTo>
                    <a:lnTo>
                      <a:pt x="333" y="17"/>
                    </a:lnTo>
                    <a:lnTo>
                      <a:pt x="333" y="19"/>
                    </a:lnTo>
                    <a:lnTo>
                      <a:pt x="333" y="19"/>
                    </a:lnTo>
                    <a:lnTo>
                      <a:pt x="310" y="19"/>
                    </a:lnTo>
                    <a:lnTo>
                      <a:pt x="318" y="15"/>
                    </a:lnTo>
                    <a:lnTo>
                      <a:pt x="329" y="15"/>
                    </a:lnTo>
                    <a:close/>
                    <a:moveTo>
                      <a:pt x="0" y="0"/>
                    </a:moveTo>
                    <a:lnTo>
                      <a:pt x="96" y="0"/>
                    </a:lnTo>
                    <a:lnTo>
                      <a:pt x="96" y="6"/>
                    </a:lnTo>
                    <a:lnTo>
                      <a:pt x="93" y="19"/>
                    </a:lnTo>
                    <a:lnTo>
                      <a:pt x="30" y="19"/>
                    </a:lnTo>
                    <a:lnTo>
                      <a:pt x="28" y="15"/>
                    </a:lnTo>
                    <a:lnTo>
                      <a:pt x="17" y="8"/>
                    </a:lnTo>
                    <a:lnTo>
                      <a:pt x="9" y="4"/>
                    </a:lnTo>
                    <a:lnTo>
                      <a:pt x="6"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0" name="Freeform 1175"/>
              <p:cNvSpPr>
                <a:spLocks/>
              </p:cNvSpPr>
              <p:nvPr/>
            </p:nvSpPr>
            <p:spPr bwMode="auto">
              <a:xfrm>
                <a:off x="1950" y="2208"/>
                <a:ext cx="178" cy="21"/>
              </a:xfrm>
              <a:custGeom>
                <a:avLst/>
                <a:gdLst>
                  <a:gd name="T0" fmla="*/ 0 w 178"/>
                  <a:gd name="T1" fmla="*/ 0 h 21"/>
                  <a:gd name="T2" fmla="*/ 178 w 178"/>
                  <a:gd name="T3" fmla="*/ 0 h 21"/>
                  <a:gd name="T4" fmla="*/ 178 w 178"/>
                  <a:gd name="T5" fmla="*/ 0 h 21"/>
                  <a:gd name="T6" fmla="*/ 172 w 178"/>
                  <a:gd name="T7" fmla="*/ 21 h 21"/>
                  <a:gd name="T8" fmla="*/ 76 w 178"/>
                  <a:gd name="T9" fmla="*/ 21 h 21"/>
                  <a:gd name="T10" fmla="*/ 72 w 178"/>
                  <a:gd name="T11" fmla="*/ 19 h 21"/>
                  <a:gd name="T12" fmla="*/ 68 w 178"/>
                  <a:gd name="T13" fmla="*/ 17 h 21"/>
                  <a:gd name="T14" fmla="*/ 61 w 178"/>
                  <a:gd name="T15" fmla="*/ 17 h 21"/>
                  <a:gd name="T16" fmla="*/ 57 w 178"/>
                  <a:gd name="T17" fmla="*/ 19 h 21"/>
                  <a:gd name="T18" fmla="*/ 51 w 178"/>
                  <a:gd name="T19" fmla="*/ 19 h 21"/>
                  <a:gd name="T20" fmla="*/ 40 w 178"/>
                  <a:gd name="T21" fmla="*/ 17 h 21"/>
                  <a:gd name="T22" fmla="*/ 32 w 178"/>
                  <a:gd name="T23" fmla="*/ 12 h 21"/>
                  <a:gd name="T24" fmla="*/ 23 w 178"/>
                  <a:gd name="T25" fmla="*/ 10 h 21"/>
                  <a:gd name="T26" fmla="*/ 12 w 178"/>
                  <a:gd name="T27" fmla="*/ 8 h 21"/>
                  <a:gd name="T28" fmla="*/ 0 w 178"/>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1">
                    <a:moveTo>
                      <a:pt x="0" y="0"/>
                    </a:moveTo>
                    <a:lnTo>
                      <a:pt x="178" y="0"/>
                    </a:lnTo>
                    <a:lnTo>
                      <a:pt x="178" y="0"/>
                    </a:lnTo>
                    <a:lnTo>
                      <a:pt x="172" y="21"/>
                    </a:lnTo>
                    <a:lnTo>
                      <a:pt x="76" y="21"/>
                    </a:lnTo>
                    <a:lnTo>
                      <a:pt x="72" y="19"/>
                    </a:lnTo>
                    <a:lnTo>
                      <a:pt x="68" y="17"/>
                    </a:lnTo>
                    <a:lnTo>
                      <a:pt x="61" y="17"/>
                    </a:lnTo>
                    <a:lnTo>
                      <a:pt x="57" y="19"/>
                    </a:lnTo>
                    <a:lnTo>
                      <a:pt x="51" y="19"/>
                    </a:lnTo>
                    <a:lnTo>
                      <a:pt x="40" y="17"/>
                    </a:lnTo>
                    <a:lnTo>
                      <a:pt x="32" y="12"/>
                    </a:lnTo>
                    <a:lnTo>
                      <a:pt x="23" y="10"/>
                    </a:lnTo>
                    <a:lnTo>
                      <a:pt x="12"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1" name="Freeform 1176"/>
              <p:cNvSpPr>
                <a:spLocks noEditPoints="1"/>
              </p:cNvSpPr>
              <p:nvPr/>
            </p:nvSpPr>
            <p:spPr bwMode="auto">
              <a:xfrm>
                <a:off x="1858" y="2189"/>
                <a:ext cx="270" cy="19"/>
              </a:xfrm>
              <a:custGeom>
                <a:avLst/>
                <a:gdLst>
                  <a:gd name="T0" fmla="*/ 68 w 270"/>
                  <a:gd name="T1" fmla="*/ 0 h 19"/>
                  <a:gd name="T2" fmla="*/ 261 w 270"/>
                  <a:gd name="T3" fmla="*/ 0 h 19"/>
                  <a:gd name="T4" fmla="*/ 261 w 270"/>
                  <a:gd name="T5" fmla="*/ 0 h 19"/>
                  <a:gd name="T6" fmla="*/ 268 w 270"/>
                  <a:gd name="T7" fmla="*/ 10 h 19"/>
                  <a:gd name="T8" fmla="*/ 270 w 270"/>
                  <a:gd name="T9" fmla="*/ 19 h 19"/>
                  <a:gd name="T10" fmla="*/ 92 w 270"/>
                  <a:gd name="T11" fmla="*/ 19 h 19"/>
                  <a:gd name="T12" fmla="*/ 92 w 270"/>
                  <a:gd name="T13" fmla="*/ 19 h 19"/>
                  <a:gd name="T14" fmla="*/ 79 w 270"/>
                  <a:gd name="T15" fmla="*/ 8 h 19"/>
                  <a:gd name="T16" fmla="*/ 71 w 270"/>
                  <a:gd name="T17" fmla="*/ 2 h 19"/>
                  <a:gd name="T18" fmla="*/ 68 w 270"/>
                  <a:gd name="T19" fmla="*/ 0 h 19"/>
                  <a:gd name="T20" fmla="*/ 0 w 270"/>
                  <a:gd name="T21" fmla="*/ 0 h 19"/>
                  <a:gd name="T22" fmla="*/ 11 w 270"/>
                  <a:gd name="T23" fmla="*/ 0 h 19"/>
                  <a:gd name="T24" fmla="*/ 9 w 270"/>
                  <a:gd name="T25" fmla="*/ 0 h 19"/>
                  <a:gd name="T26" fmla="*/ 5 w 270"/>
                  <a:gd name="T27" fmla="*/ 2 h 19"/>
                  <a:gd name="T28" fmla="*/ 0 w 270"/>
                  <a:gd name="T29" fmla="*/ 0 h 19"/>
                  <a:gd name="T30" fmla="*/ 0 w 270"/>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0" h="19">
                    <a:moveTo>
                      <a:pt x="68" y="0"/>
                    </a:moveTo>
                    <a:lnTo>
                      <a:pt x="261" y="0"/>
                    </a:lnTo>
                    <a:lnTo>
                      <a:pt x="261" y="0"/>
                    </a:lnTo>
                    <a:lnTo>
                      <a:pt x="268" y="10"/>
                    </a:lnTo>
                    <a:lnTo>
                      <a:pt x="270" y="19"/>
                    </a:lnTo>
                    <a:lnTo>
                      <a:pt x="92" y="19"/>
                    </a:lnTo>
                    <a:lnTo>
                      <a:pt x="92" y="19"/>
                    </a:lnTo>
                    <a:lnTo>
                      <a:pt x="79" y="8"/>
                    </a:lnTo>
                    <a:lnTo>
                      <a:pt x="71" y="2"/>
                    </a:lnTo>
                    <a:lnTo>
                      <a:pt x="68" y="0"/>
                    </a:lnTo>
                    <a:close/>
                    <a:moveTo>
                      <a:pt x="0" y="0"/>
                    </a:moveTo>
                    <a:lnTo>
                      <a:pt x="11" y="0"/>
                    </a:lnTo>
                    <a:lnTo>
                      <a:pt x="9" y="0"/>
                    </a:lnTo>
                    <a:lnTo>
                      <a:pt x="5"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2" name="Freeform 1177"/>
              <p:cNvSpPr>
                <a:spLocks/>
              </p:cNvSpPr>
              <p:nvPr/>
            </p:nvSpPr>
            <p:spPr bwMode="auto">
              <a:xfrm>
                <a:off x="1827" y="2168"/>
                <a:ext cx="292" cy="21"/>
              </a:xfrm>
              <a:custGeom>
                <a:avLst/>
                <a:gdLst>
                  <a:gd name="T0" fmla="*/ 0 w 292"/>
                  <a:gd name="T1" fmla="*/ 0 h 21"/>
                  <a:gd name="T2" fmla="*/ 199 w 292"/>
                  <a:gd name="T3" fmla="*/ 0 h 21"/>
                  <a:gd name="T4" fmla="*/ 197 w 292"/>
                  <a:gd name="T5" fmla="*/ 4 h 21"/>
                  <a:gd name="T6" fmla="*/ 195 w 292"/>
                  <a:gd name="T7" fmla="*/ 6 h 21"/>
                  <a:gd name="T8" fmla="*/ 195 w 292"/>
                  <a:gd name="T9" fmla="*/ 6 h 21"/>
                  <a:gd name="T10" fmla="*/ 195 w 292"/>
                  <a:gd name="T11" fmla="*/ 8 h 21"/>
                  <a:gd name="T12" fmla="*/ 199 w 292"/>
                  <a:gd name="T13" fmla="*/ 8 h 21"/>
                  <a:gd name="T14" fmla="*/ 203 w 292"/>
                  <a:gd name="T15" fmla="*/ 8 h 21"/>
                  <a:gd name="T16" fmla="*/ 210 w 292"/>
                  <a:gd name="T17" fmla="*/ 8 h 21"/>
                  <a:gd name="T18" fmla="*/ 214 w 292"/>
                  <a:gd name="T19" fmla="*/ 10 h 21"/>
                  <a:gd name="T20" fmla="*/ 218 w 292"/>
                  <a:gd name="T21" fmla="*/ 10 h 21"/>
                  <a:gd name="T22" fmla="*/ 220 w 292"/>
                  <a:gd name="T23" fmla="*/ 10 h 21"/>
                  <a:gd name="T24" fmla="*/ 222 w 292"/>
                  <a:gd name="T25" fmla="*/ 12 h 21"/>
                  <a:gd name="T26" fmla="*/ 225 w 292"/>
                  <a:gd name="T27" fmla="*/ 12 h 21"/>
                  <a:gd name="T28" fmla="*/ 229 w 292"/>
                  <a:gd name="T29" fmla="*/ 14 h 21"/>
                  <a:gd name="T30" fmla="*/ 239 w 292"/>
                  <a:gd name="T31" fmla="*/ 12 h 21"/>
                  <a:gd name="T32" fmla="*/ 252 w 292"/>
                  <a:gd name="T33" fmla="*/ 6 h 21"/>
                  <a:gd name="T34" fmla="*/ 265 w 292"/>
                  <a:gd name="T35" fmla="*/ 2 h 21"/>
                  <a:gd name="T36" fmla="*/ 273 w 292"/>
                  <a:gd name="T37" fmla="*/ 4 h 21"/>
                  <a:gd name="T38" fmla="*/ 284 w 292"/>
                  <a:gd name="T39" fmla="*/ 10 h 21"/>
                  <a:gd name="T40" fmla="*/ 292 w 292"/>
                  <a:gd name="T41" fmla="*/ 21 h 21"/>
                  <a:gd name="T42" fmla="*/ 99 w 292"/>
                  <a:gd name="T43" fmla="*/ 21 h 21"/>
                  <a:gd name="T44" fmla="*/ 97 w 292"/>
                  <a:gd name="T45" fmla="*/ 19 h 21"/>
                  <a:gd name="T46" fmla="*/ 93 w 292"/>
                  <a:gd name="T47" fmla="*/ 12 h 21"/>
                  <a:gd name="T48" fmla="*/ 89 w 292"/>
                  <a:gd name="T49" fmla="*/ 8 h 21"/>
                  <a:gd name="T50" fmla="*/ 85 w 292"/>
                  <a:gd name="T51" fmla="*/ 6 h 21"/>
                  <a:gd name="T52" fmla="*/ 78 w 292"/>
                  <a:gd name="T53" fmla="*/ 4 h 21"/>
                  <a:gd name="T54" fmla="*/ 72 w 292"/>
                  <a:gd name="T55" fmla="*/ 2 h 21"/>
                  <a:gd name="T56" fmla="*/ 65 w 292"/>
                  <a:gd name="T57" fmla="*/ 2 h 21"/>
                  <a:gd name="T58" fmla="*/ 61 w 292"/>
                  <a:gd name="T59" fmla="*/ 4 h 21"/>
                  <a:gd name="T60" fmla="*/ 57 w 292"/>
                  <a:gd name="T61" fmla="*/ 6 h 21"/>
                  <a:gd name="T62" fmla="*/ 53 w 292"/>
                  <a:gd name="T63" fmla="*/ 10 h 21"/>
                  <a:gd name="T64" fmla="*/ 48 w 292"/>
                  <a:gd name="T65" fmla="*/ 14 h 21"/>
                  <a:gd name="T66" fmla="*/ 44 w 292"/>
                  <a:gd name="T67" fmla="*/ 19 h 21"/>
                  <a:gd name="T68" fmla="*/ 42 w 292"/>
                  <a:gd name="T69" fmla="*/ 21 h 21"/>
                  <a:gd name="T70" fmla="*/ 31 w 292"/>
                  <a:gd name="T71" fmla="*/ 21 h 21"/>
                  <a:gd name="T72" fmla="*/ 27 w 292"/>
                  <a:gd name="T73" fmla="*/ 19 h 21"/>
                  <a:gd name="T74" fmla="*/ 23 w 292"/>
                  <a:gd name="T75" fmla="*/ 14 h 21"/>
                  <a:gd name="T76" fmla="*/ 21 w 292"/>
                  <a:gd name="T77" fmla="*/ 12 h 21"/>
                  <a:gd name="T78" fmla="*/ 17 w 292"/>
                  <a:gd name="T79" fmla="*/ 8 h 21"/>
                  <a:gd name="T80" fmla="*/ 15 w 292"/>
                  <a:gd name="T81" fmla="*/ 6 h 21"/>
                  <a:gd name="T82" fmla="*/ 6 w 292"/>
                  <a:gd name="T83" fmla="*/ 2 h 21"/>
                  <a:gd name="T84" fmla="*/ 0 w 292"/>
                  <a:gd name="T8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1">
                    <a:moveTo>
                      <a:pt x="0" y="0"/>
                    </a:moveTo>
                    <a:lnTo>
                      <a:pt x="199" y="0"/>
                    </a:lnTo>
                    <a:lnTo>
                      <a:pt x="197" y="4"/>
                    </a:lnTo>
                    <a:lnTo>
                      <a:pt x="195" y="6"/>
                    </a:lnTo>
                    <a:lnTo>
                      <a:pt x="195" y="6"/>
                    </a:lnTo>
                    <a:lnTo>
                      <a:pt x="195" y="8"/>
                    </a:lnTo>
                    <a:lnTo>
                      <a:pt x="199" y="8"/>
                    </a:lnTo>
                    <a:lnTo>
                      <a:pt x="203" y="8"/>
                    </a:lnTo>
                    <a:lnTo>
                      <a:pt x="210" y="8"/>
                    </a:lnTo>
                    <a:lnTo>
                      <a:pt x="214" y="10"/>
                    </a:lnTo>
                    <a:lnTo>
                      <a:pt x="218" y="10"/>
                    </a:lnTo>
                    <a:lnTo>
                      <a:pt x="220" y="10"/>
                    </a:lnTo>
                    <a:lnTo>
                      <a:pt x="222" y="12"/>
                    </a:lnTo>
                    <a:lnTo>
                      <a:pt x="225" y="12"/>
                    </a:lnTo>
                    <a:lnTo>
                      <a:pt x="229" y="14"/>
                    </a:lnTo>
                    <a:lnTo>
                      <a:pt x="239" y="12"/>
                    </a:lnTo>
                    <a:lnTo>
                      <a:pt x="252" y="6"/>
                    </a:lnTo>
                    <a:lnTo>
                      <a:pt x="265" y="2"/>
                    </a:lnTo>
                    <a:lnTo>
                      <a:pt x="273" y="4"/>
                    </a:lnTo>
                    <a:lnTo>
                      <a:pt x="284" y="10"/>
                    </a:lnTo>
                    <a:lnTo>
                      <a:pt x="292" y="21"/>
                    </a:lnTo>
                    <a:lnTo>
                      <a:pt x="99" y="21"/>
                    </a:lnTo>
                    <a:lnTo>
                      <a:pt x="97" y="19"/>
                    </a:lnTo>
                    <a:lnTo>
                      <a:pt x="93" y="12"/>
                    </a:lnTo>
                    <a:lnTo>
                      <a:pt x="89" y="8"/>
                    </a:lnTo>
                    <a:lnTo>
                      <a:pt x="85" y="6"/>
                    </a:lnTo>
                    <a:lnTo>
                      <a:pt x="78" y="4"/>
                    </a:lnTo>
                    <a:lnTo>
                      <a:pt x="72" y="2"/>
                    </a:lnTo>
                    <a:lnTo>
                      <a:pt x="65" y="2"/>
                    </a:lnTo>
                    <a:lnTo>
                      <a:pt x="61" y="4"/>
                    </a:lnTo>
                    <a:lnTo>
                      <a:pt x="57" y="6"/>
                    </a:lnTo>
                    <a:lnTo>
                      <a:pt x="53" y="10"/>
                    </a:lnTo>
                    <a:lnTo>
                      <a:pt x="48" y="14"/>
                    </a:lnTo>
                    <a:lnTo>
                      <a:pt x="44" y="19"/>
                    </a:lnTo>
                    <a:lnTo>
                      <a:pt x="42" y="21"/>
                    </a:lnTo>
                    <a:lnTo>
                      <a:pt x="31" y="21"/>
                    </a:lnTo>
                    <a:lnTo>
                      <a:pt x="27" y="19"/>
                    </a:lnTo>
                    <a:lnTo>
                      <a:pt x="23" y="14"/>
                    </a:lnTo>
                    <a:lnTo>
                      <a:pt x="21" y="12"/>
                    </a:lnTo>
                    <a:lnTo>
                      <a:pt x="17" y="8"/>
                    </a:lnTo>
                    <a:lnTo>
                      <a:pt x="15" y="6"/>
                    </a:lnTo>
                    <a:lnTo>
                      <a:pt x="6"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3" name="Freeform 1178"/>
              <p:cNvSpPr>
                <a:spLocks/>
              </p:cNvSpPr>
              <p:nvPr/>
            </p:nvSpPr>
            <p:spPr bwMode="auto">
              <a:xfrm>
                <a:off x="1776" y="2146"/>
                <a:ext cx="254" cy="22"/>
              </a:xfrm>
              <a:custGeom>
                <a:avLst/>
                <a:gdLst>
                  <a:gd name="T0" fmla="*/ 0 w 254"/>
                  <a:gd name="T1" fmla="*/ 0 h 22"/>
                  <a:gd name="T2" fmla="*/ 254 w 254"/>
                  <a:gd name="T3" fmla="*/ 0 h 22"/>
                  <a:gd name="T4" fmla="*/ 254 w 254"/>
                  <a:gd name="T5" fmla="*/ 13 h 22"/>
                  <a:gd name="T6" fmla="*/ 252 w 254"/>
                  <a:gd name="T7" fmla="*/ 17 h 22"/>
                  <a:gd name="T8" fmla="*/ 250 w 254"/>
                  <a:gd name="T9" fmla="*/ 22 h 22"/>
                  <a:gd name="T10" fmla="*/ 250 w 254"/>
                  <a:gd name="T11" fmla="*/ 22 h 22"/>
                  <a:gd name="T12" fmla="*/ 51 w 254"/>
                  <a:gd name="T13" fmla="*/ 22 h 22"/>
                  <a:gd name="T14" fmla="*/ 46 w 254"/>
                  <a:gd name="T15" fmla="*/ 22 h 22"/>
                  <a:gd name="T16" fmla="*/ 29 w 254"/>
                  <a:gd name="T17" fmla="*/ 22 h 22"/>
                  <a:gd name="T18" fmla="*/ 17 w 254"/>
                  <a:gd name="T19" fmla="*/ 17 h 22"/>
                  <a:gd name="T20" fmla="*/ 6 w 254"/>
                  <a:gd name="T21" fmla="*/ 7 h 22"/>
                  <a:gd name="T22" fmla="*/ 0 w 254"/>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22">
                    <a:moveTo>
                      <a:pt x="0" y="0"/>
                    </a:moveTo>
                    <a:lnTo>
                      <a:pt x="254" y="0"/>
                    </a:lnTo>
                    <a:lnTo>
                      <a:pt x="254" y="13"/>
                    </a:lnTo>
                    <a:lnTo>
                      <a:pt x="252" y="17"/>
                    </a:lnTo>
                    <a:lnTo>
                      <a:pt x="250" y="22"/>
                    </a:lnTo>
                    <a:lnTo>
                      <a:pt x="250" y="22"/>
                    </a:lnTo>
                    <a:lnTo>
                      <a:pt x="51" y="22"/>
                    </a:lnTo>
                    <a:lnTo>
                      <a:pt x="46" y="22"/>
                    </a:lnTo>
                    <a:lnTo>
                      <a:pt x="29" y="22"/>
                    </a:lnTo>
                    <a:lnTo>
                      <a:pt x="17" y="17"/>
                    </a:lnTo>
                    <a:lnTo>
                      <a:pt x="6"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4" name="Freeform 1179"/>
              <p:cNvSpPr>
                <a:spLocks/>
              </p:cNvSpPr>
              <p:nvPr/>
            </p:nvSpPr>
            <p:spPr bwMode="auto">
              <a:xfrm>
                <a:off x="1744" y="2127"/>
                <a:ext cx="288" cy="19"/>
              </a:xfrm>
              <a:custGeom>
                <a:avLst/>
                <a:gdLst>
                  <a:gd name="T0" fmla="*/ 0 w 288"/>
                  <a:gd name="T1" fmla="*/ 0 h 19"/>
                  <a:gd name="T2" fmla="*/ 288 w 288"/>
                  <a:gd name="T3" fmla="*/ 0 h 19"/>
                  <a:gd name="T4" fmla="*/ 286 w 288"/>
                  <a:gd name="T5" fmla="*/ 7 h 19"/>
                  <a:gd name="T6" fmla="*/ 286 w 288"/>
                  <a:gd name="T7" fmla="*/ 19 h 19"/>
                  <a:gd name="T8" fmla="*/ 286 w 288"/>
                  <a:gd name="T9" fmla="*/ 19 h 19"/>
                  <a:gd name="T10" fmla="*/ 32 w 288"/>
                  <a:gd name="T11" fmla="*/ 19 h 19"/>
                  <a:gd name="T12" fmla="*/ 30 w 288"/>
                  <a:gd name="T13" fmla="*/ 17 h 19"/>
                  <a:gd name="T14" fmla="*/ 23 w 288"/>
                  <a:gd name="T15" fmla="*/ 11 h 19"/>
                  <a:gd name="T16" fmla="*/ 15 w 288"/>
                  <a:gd name="T17" fmla="*/ 7 h 19"/>
                  <a:gd name="T18" fmla="*/ 0 w 288"/>
                  <a:gd name="T19" fmla="*/ 0 h 19"/>
                  <a:gd name="T20" fmla="*/ 0 w 288"/>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9">
                    <a:moveTo>
                      <a:pt x="0" y="0"/>
                    </a:moveTo>
                    <a:lnTo>
                      <a:pt x="288" y="0"/>
                    </a:lnTo>
                    <a:lnTo>
                      <a:pt x="286" y="7"/>
                    </a:lnTo>
                    <a:lnTo>
                      <a:pt x="286" y="19"/>
                    </a:lnTo>
                    <a:lnTo>
                      <a:pt x="286" y="19"/>
                    </a:lnTo>
                    <a:lnTo>
                      <a:pt x="32" y="19"/>
                    </a:lnTo>
                    <a:lnTo>
                      <a:pt x="30" y="17"/>
                    </a:lnTo>
                    <a:lnTo>
                      <a:pt x="23" y="11"/>
                    </a:lnTo>
                    <a:lnTo>
                      <a:pt x="15" y="7"/>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5" name="Freeform 1180"/>
              <p:cNvSpPr>
                <a:spLocks/>
              </p:cNvSpPr>
              <p:nvPr/>
            </p:nvSpPr>
            <p:spPr bwMode="auto">
              <a:xfrm>
                <a:off x="1704" y="2108"/>
                <a:ext cx="341" cy="19"/>
              </a:xfrm>
              <a:custGeom>
                <a:avLst/>
                <a:gdLst>
                  <a:gd name="T0" fmla="*/ 0 w 341"/>
                  <a:gd name="T1" fmla="*/ 0 h 19"/>
                  <a:gd name="T2" fmla="*/ 174 w 341"/>
                  <a:gd name="T3" fmla="*/ 0 h 19"/>
                  <a:gd name="T4" fmla="*/ 182 w 341"/>
                  <a:gd name="T5" fmla="*/ 4 h 19"/>
                  <a:gd name="T6" fmla="*/ 193 w 341"/>
                  <a:gd name="T7" fmla="*/ 15 h 19"/>
                  <a:gd name="T8" fmla="*/ 203 w 341"/>
                  <a:gd name="T9" fmla="*/ 19 h 19"/>
                  <a:gd name="T10" fmla="*/ 212 w 341"/>
                  <a:gd name="T11" fmla="*/ 19 h 19"/>
                  <a:gd name="T12" fmla="*/ 225 w 341"/>
                  <a:gd name="T13" fmla="*/ 13 h 19"/>
                  <a:gd name="T14" fmla="*/ 231 w 341"/>
                  <a:gd name="T15" fmla="*/ 7 h 19"/>
                  <a:gd name="T16" fmla="*/ 237 w 341"/>
                  <a:gd name="T17" fmla="*/ 4 h 19"/>
                  <a:gd name="T18" fmla="*/ 244 w 341"/>
                  <a:gd name="T19" fmla="*/ 4 h 19"/>
                  <a:gd name="T20" fmla="*/ 246 w 341"/>
                  <a:gd name="T21" fmla="*/ 4 h 19"/>
                  <a:gd name="T22" fmla="*/ 250 w 341"/>
                  <a:gd name="T23" fmla="*/ 7 h 19"/>
                  <a:gd name="T24" fmla="*/ 252 w 341"/>
                  <a:gd name="T25" fmla="*/ 7 h 19"/>
                  <a:gd name="T26" fmla="*/ 254 w 341"/>
                  <a:gd name="T27" fmla="*/ 9 h 19"/>
                  <a:gd name="T28" fmla="*/ 258 w 341"/>
                  <a:gd name="T29" fmla="*/ 9 h 19"/>
                  <a:gd name="T30" fmla="*/ 261 w 341"/>
                  <a:gd name="T31" fmla="*/ 7 h 19"/>
                  <a:gd name="T32" fmla="*/ 265 w 341"/>
                  <a:gd name="T33" fmla="*/ 2 h 19"/>
                  <a:gd name="T34" fmla="*/ 267 w 341"/>
                  <a:gd name="T35" fmla="*/ 0 h 19"/>
                  <a:gd name="T36" fmla="*/ 341 w 341"/>
                  <a:gd name="T37" fmla="*/ 0 h 19"/>
                  <a:gd name="T38" fmla="*/ 339 w 341"/>
                  <a:gd name="T39" fmla="*/ 2 h 19"/>
                  <a:gd name="T40" fmla="*/ 328 w 341"/>
                  <a:gd name="T41" fmla="*/ 13 h 19"/>
                  <a:gd name="T42" fmla="*/ 328 w 341"/>
                  <a:gd name="T43" fmla="*/ 19 h 19"/>
                  <a:gd name="T44" fmla="*/ 40 w 341"/>
                  <a:gd name="T45" fmla="*/ 19 h 19"/>
                  <a:gd name="T46" fmla="*/ 23 w 341"/>
                  <a:gd name="T47" fmla="*/ 11 h 19"/>
                  <a:gd name="T48" fmla="*/ 8 w 341"/>
                  <a:gd name="T49" fmla="*/ 4 h 19"/>
                  <a:gd name="T50" fmla="*/ 0 w 341"/>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1" h="19">
                    <a:moveTo>
                      <a:pt x="0" y="0"/>
                    </a:moveTo>
                    <a:lnTo>
                      <a:pt x="174" y="0"/>
                    </a:lnTo>
                    <a:lnTo>
                      <a:pt x="182" y="4"/>
                    </a:lnTo>
                    <a:lnTo>
                      <a:pt x="193" y="15"/>
                    </a:lnTo>
                    <a:lnTo>
                      <a:pt x="203" y="19"/>
                    </a:lnTo>
                    <a:lnTo>
                      <a:pt x="212" y="19"/>
                    </a:lnTo>
                    <a:lnTo>
                      <a:pt x="225" y="13"/>
                    </a:lnTo>
                    <a:lnTo>
                      <a:pt x="231" y="7"/>
                    </a:lnTo>
                    <a:lnTo>
                      <a:pt x="237" y="4"/>
                    </a:lnTo>
                    <a:lnTo>
                      <a:pt x="244" y="4"/>
                    </a:lnTo>
                    <a:lnTo>
                      <a:pt x="246" y="4"/>
                    </a:lnTo>
                    <a:lnTo>
                      <a:pt x="250" y="7"/>
                    </a:lnTo>
                    <a:lnTo>
                      <a:pt x="252" y="7"/>
                    </a:lnTo>
                    <a:lnTo>
                      <a:pt x="254" y="9"/>
                    </a:lnTo>
                    <a:lnTo>
                      <a:pt x="258" y="9"/>
                    </a:lnTo>
                    <a:lnTo>
                      <a:pt x="261" y="7"/>
                    </a:lnTo>
                    <a:lnTo>
                      <a:pt x="265" y="2"/>
                    </a:lnTo>
                    <a:lnTo>
                      <a:pt x="267" y="0"/>
                    </a:lnTo>
                    <a:lnTo>
                      <a:pt x="341" y="0"/>
                    </a:lnTo>
                    <a:lnTo>
                      <a:pt x="339" y="2"/>
                    </a:lnTo>
                    <a:lnTo>
                      <a:pt x="328" y="13"/>
                    </a:lnTo>
                    <a:lnTo>
                      <a:pt x="328" y="19"/>
                    </a:lnTo>
                    <a:lnTo>
                      <a:pt x="40" y="19"/>
                    </a:lnTo>
                    <a:lnTo>
                      <a:pt x="23" y="11"/>
                    </a:lnTo>
                    <a:lnTo>
                      <a:pt x="8"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6" name="Freeform 1181"/>
              <p:cNvSpPr>
                <a:spLocks noEditPoints="1"/>
              </p:cNvSpPr>
              <p:nvPr/>
            </p:nvSpPr>
            <p:spPr bwMode="auto">
              <a:xfrm>
                <a:off x="1687" y="2087"/>
                <a:ext cx="367" cy="21"/>
              </a:xfrm>
              <a:custGeom>
                <a:avLst/>
                <a:gdLst>
                  <a:gd name="T0" fmla="*/ 284 w 367"/>
                  <a:gd name="T1" fmla="*/ 0 h 21"/>
                  <a:gd name="T2" fmla="*/ 367 w 367"/>
                  <a:gd name="T3" fmla="*/ 0 h 21"/>
                  <a:gd name="T4" fmla="*/ 365 w 367"/>
                  <a:gd name="T5" fmla="*/ 11 h 21"/>
                  <a:gd name="T6" fmla="*/ 358 w 367"/>
                  <a:gd name="T7" fmla="*/ 21 h 21"/>
                  <a:gd name="T8" fmla="*/ 284 w 367"/>
                  <a:gd name="T9" fmla="*/ 21 h 21"/>
                  <a:gd name="T10" fmla="*/ 284 w 367"/>
                  <a:gd name="T11" fmla="*/ 19 h 21"/>
                  <a:gd name="T12" fmla="*/ 286 w 367"/>
                  <a:gd name="T13" fmla="*/ 13 h 21"/>
                  <a:gd name="T14" fmla="*/ 286 w 367"/>
                  <a:gd name="T15" fmla="*/ 6 h 21"/>
                  <a:gd name="T16" fmla="*/ 284 w 367"/>
                  <a:gd name="T17" fmla="*/ 0 h 21"/>
                  <a:gd name="T18" fmla="*/ 0 w 367"/>
                  <a:gd name="T19" fmla="*/ 0 h 21"/>
                  <a:gd name="T20" fmla="*/ 169 w 367"/>
                  <a:gd name="T21" fmla="*/ 0 h 21"/>
                  <a:gd name="T22" fmla="*/ 180 w 367"/>
                  <a:gd name="T23" fmla="*/ 11 h 21"/>
                  <a:gd name="T24" fmla="*/ 191 w 367"/>
                  <a:gd name="T25" fmla="*/ 21 h 21"/>
                  <a:gd name="T26" fmla="*/ 17 w 367"/>
                  <a:gd name="T27" fmla="*/ 21 h 21"/>
                  <a:gd name="T28" fmla="*/ 14 w 367"/>
                  <a:gd name="T29" fmla="*/ 19 h 21"/>
                  <a:gd name="T30" fmla="*/ 6 w 367"/>
                  <a:gd name="T31" fmla="*/ 13 h 21"/>
                  <a:gd name="T32" fmla="*/ 0 w 367"/>
                  <a:gd name="T33" fmla="*/ 0 h 21"/>
                  <a:gd name="T34" fmla="*/ 0 w 367"/>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21">
                    <a:moveTo>
                      <a:pt x="284" y="0"/>
                    </a:moveTo>
                    <a:lnTo>
                      <a:pt x="367" y="0"/>
                    </a:lnTo>
                    <a:lnTo>
                      <a:pt x="365" y="11"/>
                    </a:lnTo>
                    <a:lnTo>
                      <a:pt x="358" y="21"/>
                    </a:lnTo>
                    <a:lnTo>
                      <a:pt x="284" y="21"/>
                    </a:lnTo>
                    <a:lnTo>
                      <a:pt x="284" y="19"/>
                    </a:lnTo>
                    <a:lnTo>
                      <a:pt x="286" y="13"/>
                    </a:lnTo>
                    <a:lnTo>
                      <a:pt x="286" y="6"/>
                    </a:lnTo>
                    <a:lnTo>
                      <a:pt x="284" y="0"/>
                    </a:lnTo>
                    <a:close/>
                    <a:moveTo>
                      <a:pt x="0" y="0"/>
                    </a:moveTo>
                    <a:lnTo>
                      <a:pt x="169" y="0"/>
                    </a:lnTo>
                    <a:lnTo>
                      <a:pt x="180" y="11"/>
                    </a:lnTo>
                    <a:lnTo>
                      <a:pt x="191" y="21"/>
                    </a:lnTo>
                    <a:lnTo>
                      <a:pt x="17" y="21"/>
                    </a:lnTo>
                    <a:lnTo>
                      <a:pt x="14" y="19"/>
                    </a:lnTo>
                    <a:lnTo>
                      <a:pt x="6" y="13"/>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7" name="Freeform 1182"/>
              <p:cNvSpPr>
                <a:spLocks noEditPoints="1"/>
              </p:cNvSpPr>
              <p:nvPr/>
            </p:nvSpPr>
            <p:spPr bwMode="auto">
              <a:xfrm>
                <a:off x="1682" y="2068"/>
                <a:ext cx="372" cy="19"/>
              </a:xfrm>
              <a:custGeom>
                <a:avLst/>
                <a:gdLst>
                  <a:gd name="T0" fmla="*/ 304 w 372"/>
                  <a:gd name="T1" fmla="*/ 0 h 19"/>
                  <a:gd name="T2" fmla="*/ 365 w 372"/>
                  <a:gd name="T3" fmla="*/ 0 h 19"/>
                  <a:gd name="T4" fmla="*/ 367 w 372"/>
                  <a:gd name="T5" fmla="*/ 2 h 19"/>
                  <a:gd name="T6" fmla="*/ 372 w 372"/>
                  <a:gd name="T7" fmla="*/ 15 h 19"/>
                  <a:gd name="T8" fmla="*/ 372 w 372"/>
                  <a:gd name="T9" fmla="*/ 19 h 19"/>
                  <a:gd name="T10" fmla="*/ 289 w 372"/>
                  <a:gd name="T11" fmla="*/ 19 h 19"/>
                  <a:gd name="T12" fmla="*/ 289 w 372"/>
                  <a:gd name="T13" fmla="*/ 17 h 19"/>
                  <a:gd name="T14" fmla="*/ 291 w 372"/>
                  <a:gd name="T15" fmla="*/ 11 h 19"/>
                  <a:gd name="T16" fmla="*/ 293 w 372"/>
                  <a:gd name="T17" fmla="*/ 6 h 19"/>
                  <a:gd name="T18" fmla="*/ 297 w 372"/>
                  <a:gd name="T19" fmla="*/ 2 h 19"/>
                  <a:gd name="T20" fmla="*/ 304 w 372"/>
                  <a:gd name="T21" fmla="*/ 0 h 19"/>
                  <a:gd name="T22" fmla="*/ 0 w 372"/>
                  <a:gd name="T23" fmla="*/ 0 h 19"/>
                  <a:gd name="T24" fmla="*/ 164 w 372"/>
                  <a:gd name="T25" fmla="*/ 0 h 19"/>
                  <a:gd name="T26" fmla="*/ 170 w 372"/>
                  <a:gd name="T27" fmla="*/ 13 h 19"/>
                  <a:gd name="T28" fmla="*/ 174 w 372"/>
                  <a:gd name="T29" fmla="*/ 19 h 19"/>
                  <a:gd name="T30" fmla="*/ 5 w 372"/>
                  <a:gd name="T31" fmla="*/ 19 h 19"/>
                  <a:gd name="T32" fmla="*/ 0 w 372"/>
                  <a:gd name="T33" fmla="*/ 8 h 19"/>
                  <a:gd name="T34" fmla="*/ 0 w 372"/>
                  <a:gd name="T35" fmla="*/ 0 h 19"/>
                  <a:gd name="T36" fmla="*/ 0 w 372"/>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19">
                    <a:moveTo>
                      <a:pt x="304" y="0"/>
                    </a:moveTo>
                    <a:lnTo>
                      <a:pt x="365" y="0"/>
                    </a:lnTo>
                    <a:lnTo>
                      <a:pt x="367" y="2"/>
                    </a:lnTo>
                    <a:lnTo>
                      <a:pt x="372" y="15"/>
                    </a:lnTo>
                    <a:lnTo>
                      <a:pt x="372" y="19"/>
                    </a:lnTo>
                    <a:lnTo>
                      <a:pt x="289" y="19"/>
                    </a:lnTo>
                    <a:lnTo>
                      <a:pt x="289" y="17"/>
                    </a:lnTo>
                    <a:lnTo>
                      <a:pt x="291" y="11"/>
                    </a:lnTo>
                    <a:lnTo>
                      <a:pt x="293" y="6"/>
                    </a:lnTo>
                    <a:lnTo>
                      <a:pt x="297" y="2"/>
                    </a:lnTo>
                    <a:lnTo>
                      <a:pt x="304" y="0"/>
                    </a:lnTo>
                    <a:close/>
                    <a:moveTo>
                      <a:pt x="0" y="0"/>
                    </a:moveTo>
                    <a:lnTo>
                      <a:pt x="164" y="0"/>
                    </a:lnTo>
                    <a:lnTo>
                      <a:pt x="170" y="13"/>
                    </a:lnTo>
                    <a:lnTo>
                      <a:pt x="174" y="19"/>
                    </a:lnTo>
                    <a:lnTo>
                      <a:pt x="5" y="19"/>
                    </a:lnTo>
                    <a:lnTo>
                      <a:pt x="0" y="8"/>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8" name="Freeform 1183"/>
              <p:cNvSpPr>
                <a:spLocks noEditPoints="1"/>
              </p:cNvSpPr>
              <p:nvPr/>
            </p:nvSpPr>
            <p:spPr bwMode="auto">
              <a:xfrm>
                <a:off x="1678" y="2047"/>
                <a:ext cx="369" cy="21"/>
              </a:xfrm>
              <a:custGeom>
                <a:avLst/>
                <a:gdLst>
                  <a:gd name="T0" fmla="*/ 365 w 369"/>
                  <a:gd name="T1" fmla="*/ 17 h 21"/>
                  <a:gd name="T2" fmla="*/ 369 w 369"/>
                  <a:gd name="T3" fmla="*/ 21 h 21"/>
                  <a:gd name="T4" fmla="*/ 308 w 369"/>
                  <a:gd name="T5" fmla="*/ 21 h 21"/>
                  <a:gd name="T6" fmla="*/ 308 w 369"/>
                  <a:gd name="T7" fmla="*/ 19 h 21"/>
                  <a:gd name="T8" fmla="*/ 316 w 369"/>
                  <a:gd name="T9" fmla="*/ 19 h 21"/>
                  <a:gd name="T10" fmla="*/ 333 w 369"/>
                  <a:gd name="T11" fmla="*/ 19 h 21"/>
                  <a:gd name="T12" fmla="*/ 350 w 369"/>
                  <a:gd name="T13" fmla="*/ 17 h 21"/>
                  <a:gd name="T14" fmla="*/ 365 w 369"/>
                  <a:gd name="T15" fmla="*/ 17 h 21"/>
                  <a:gd name="T16" fmla="*/ 0 w 369"/>
                  <a:gd name="T17" fmla="*/ 0 h 21"/>
                  <a:gd name="T18" fmla="*/ 164 w 369"/>
                  <a:gd name="T19" fmla="*/ 0 h 21"/>
                  <a:gd name="T20" fmla="*/ 166 w 369"/>
                  <a:gd name="T21" fmla="*/ 12 h 21"/>
                  <a:gd name="T22" fmla="*/ 168 w 369"/>
                  <a:gd name="T23" fmla="*/ 21 h 21"/>
                  <a:gd name="T24" fmla="*/ 4 w 369"/>
                  <a:gd name="T25" fmla="*/ 21 h 21"/>
                  <a:gd name="T26" fmla="*/ 7 w 369"/>
                  <a:gd name="T27" fmla="*/ 19 h 21"/>
                  <a:gd name="T28" fmla="*/ 7 w 369"/>
                  <a:gd name="T29" fmla="*/ 15 h 21"/>
                  <a:gd name="T30" fmla="*/ 4 w 369"/>
                  <a:gd name="T31" fmla="*/ 8 h 21"/>
                  <a:gd name="T32" fmla="*/ 2 w 369"/>
                  <a:gd name="T33" fmla="*/ 4 h 21"/>
                  <a:gd name="T34" fmla="*/ 0 w 369"/>
                  <a:gd name="T35" fmla="*/ 0 h 21"/>
                  <a:gd name="T36" fmla="*/ 0 w 369"/>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9" h="21">
                    <a:moveTo>
                      <a:pt x="365" y="17"/>
                    </a:moveTo>
                    <a:lnTo>
                      <a:pt x="369" y="21"/>
                    </a:lnTo>
                    <a:lnTo>
                      <a:pt x="308" y="21"/>
                    </a:lnTo>
                    <a:lnTo>
                      <a:pt x="308" y="19"/>
                    </a:lnTo>
                    <a:lnTo>
                      <a:pt x="316" y="19"/>
                    </a:lnTo>
                    <a:lnTo>
                      <a:pt x="333" y="19"/>
                    </a:lnTo>
                    <a:lnTo>
                      <a:pt x="350" y="17"/>
                    </a:lnTo>
                    <a:lnTo>
                      <a:pt x="365" y="17"/>
                    </a:lnTo>
                    <a:close/>
                    <a:moveTo>
                      <a:pt x="0" y="0"/>
                    </a:moveTo>
                    <a:lnTo>
                      <a:pt x="164" y="0"/>
                    </a:lnTo>
                    <a:lnTo>
                      <a:pt x="166" y="12"/>
                    </a:lnTo>
                    <a:lnTo>
                      <a:pt x="168" y="21"/>
                    </a:lnTo>
                    <a:lnTo>
                      <a:pt x="4" y="21"/>
                    </a:lnTo>
                    <a:lnTo>
                      <a:pt x="7" y="19"/>
                    </a:lnTo>
                    <a:lnTo>
                      <a:pt x="7" y="15"/>
                    </a:lnTo>
                    <a:lnTo>
                      <a:pt x="4" y="8"/>
                    </a:lnTo>
                    <a:lnTo>
                      <a:pt x="2" y="4"/>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89" name="Freeform 1184"/>
              <p:cNvSpPr>
                <a:spLocks noEditPoints="1"/>
              </p:cNvSpPr>
              <p:nvPr/>
            </p:nvSpPr>
            <p:spPr bwMode="auto">
              <a:xfrm>
                <a:off x="1587" y="2026"/>
                <a:ext cx="255" cy="21"/>
              </a:xfrm>
              <a:custGeom>
                <a:avLst/>
                <a:gdLst>
                  <a:gd name="T0" fmla="*/ 74 w 255"/>
                  <a:gd name="T1" fmla="*/ 0 h 21"/>
                  <a:gd name="T2" fmla="*/ 255 w 255"/>
                  <a:gd name="T3" fmla="*/ 0 h 21"/>
                  <a:gd name="T4" fmla="*/ 255 w 255"/>
                  <a:gd name="T5" fmla="*/ 10 h 21"/>
                  <a:gd name="T6" fmla="*/ 255 w 255"/>
                  <a:gd name="T7" fmla="*/ 21 h 21"/>
                  <a:gd name="T8" fmla="*/ 91 w 255"/>
                  <a:gd name="T9" fmla="*/ 21 h 21"/>
                  <a:gd name="T10" fmla="*/ 89 w 255"/>
                  <a:gd name="T11" fmla="*/ 16 h 21"/>
                  <a:gd name="T12" fmla="*/ 89 w 255"/>
                  <a:gd name="T13" fmla="*/ 14 h 21"/>
                  <a:gd name="T14" fmla="*/ 87 w 255"/>
                  <a:gd name="T15" fmla="*/ 14 h 21"/>
                  <a:gd name="T16" fmla="*/ 87 w 255"/>
                  <a:gd name="T17" fmla="*/ 12 h 21"/>
                  <a:gd name="T18" fmla="*/ 85 w 255"/>
                  <a:gd name="T19" fmla="*/ 10 h 21"/>
                  <a:gd name="T20" fmla="*/ 81 w 255"/>
                  <a:gd name="T21" fmla="*/ 6 h 21"/>
                  <a:gd name="T22" fmla="*/ 76 w 255"/>
                  <a:gd name="T23" fmla="*/ 2 h 21"/>
                  <a:gd name="T24" fmla="*/ 74 w 255"/>
                  <a:gd name="T25" fmla="*/ 0 h 21"/>
                  <a:gd name="T26" fmla="*/ 0 w 255"/>
                  <a:gd name="T27" fmla="*/ 0 h 21"/>
                  <a:gd name="T28" fmla="*/ 30 w 255"/>
                  <a:gd name="T29" fmla="*/ 0 h 21"/>
                  <a:gd name="T30" fmla="*/ 32 w 255"/>
                  <a:gd name="T31" fmla="*/ 2 h 21"/>
                  <a:gd name="T32" fmla="*/ 28 w 255"/>
                  <a:gd name="T33" fmla="*/ 10 h 21"/>
                  <a:gd name="T34" fmla="*/ 17 w 255"/>
                  <a:gd name="T35" fmla="*/ 14 h 21"/>
                  <a:gd name="T36" fmla="*/ 6 w 255"/>
                  <a:gd name="T37" fmla="*/ 6 h 21"/>
                  <a:gd name="T38" fmla="*/ 0 w 255"/>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21">
                    <a:moveTo>
                      <a:pt x="74" y="0"/>
                    </a:moveTo>
                    <a:lnTo>
                      <a:pt x="255" y="0"/>
                    </a:lnTo>
                    <a:lnTo>
                      <a:pt x="255" y="10"/>
                    </a:lnTo>
                    <a:lnTo>
                      <a:pt x="255" y="21"/>
                    </a:lnTo>
                    <a:lnTo>
                      <a:pt x="91" y="21"/>
                    </a:lnTo>
                    <a:lnTo>
                      <a:pt x="89" y="16"/>
                    </a:lnTo>
                    <a:lnTo>
                      <a:pt x="89" y="14"/>
                    </a:lnTo>
                    <a:lnTo>
                      <a:pt x="87" y="14"/>
                    </a:lnTo>
                    <a:lnTo>
                      <a:pt x="87" y="12"/>
                    </a:lnTo>
                    <a:lnTo>
                      <a:pt x="85" y="10"/>
                    </a:lnTo>
                    <a:lnTo>
                      <a:pt x="81" y="6"/>
                    </a:lnTo>
                    <a:lnTo>
                      <a:pt x="76" y="2"/>
                    </a:lnTo>
                    <a:lnTo>
                      <a:pt x="74" y="0"/>
                    </a:lnTo>
                    <a:close/>
                    <a:moveTo>
                      <a:pt x="0" y="0"/>
                    </a:moveTo>
                    <a:lnTo>
                      <a:pt x="30" y="0"/>
                    </a:lnTo>
                    <a:lnTo>
                      <a:pt x="32" y="2"/>
                    </a:lnTo>
                    <a:lnTo>
                      <a:pt x="28" y="10"/>
                    </a:lnTo>
                    <a:lnTo>
                      <a:pt x="17" y="14"/>
                    </a:lnTo>
                    <a:lnTo>
                      <a:pt x="6"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0" name="Freeform 1185"/>
              <p:cNvSpPr>
                <a:spLocks noEditPoints="1"/>
              </p:cNvSpPr>
              <p:nvPr/>
            </p:nvSpPr>
            <p:spPr bwMode="auto">
              <a:xfrm>
                <a:off x="1557" y="2006"/>
                <a:ext cx="287" cy="20"/>
              </a:xfrm>
              <a:custGeom>
                <a:avLst/>
                <a:gdLst>
                  <a:gd name="T0" fmla="*/ 77 w 287"/>
                  <a:gd name="T1" fmla="*/ 0 h 20"/>
                  <a:gd name="T2" fmla="*/ 287 w 287"/>
                  <a:gd name="T3" fmla="*/ 0 h 20"/>
                  <a:gd name="T4" fmla="*/ 285 w 287"/>
                  <a:gd name="T5" fmla="*/ 11 h 20"/>
                  <a:gd name="T6" fmla="*/ 285 w 287"/>
                  <a:gd name="T7" fmla="*/ 20 h 20"/>
                  <a:gd name="T8" fmla="*/ 104 w 287"/>
                  <a:gd name="T9" fmla="*/ 20 h 20"/>
                  <a:gd name="T10" fmla="*/ 102 w 287"/>
                  <a:gd name="T11" fmla="*/ 17 h 20"/>
                  <a:gd name="T12" fmla="*/ 98 w 287"/>
                  <a:gd name="T13" fmla="*/ 13 h 20"/>
                  <a:gd name="T14" fmla="*/ 94 w 287"/>
                  <a:gd name="T15" fmla="*/ 11 h 20"/>
                  <a:gd name="T16" fmla="*/ 89 w 287"/>
                  <a:gd name="T17" fmla="*/ 9 h 20"/>
                  <a:gd name="T18" fmla="*/ 85 w 287"/>
                  <a:gd name="T19" fmla="*/ 7 h 20"/>
                  <a:gd name="T20" fmla="*/ 79 w 287"/>
                  <a:gd name="T21" fmla="*/ 3 h 20"/>
                  <a:gd name="T22" fmla="*/ 77 w 287"/>
                  <a:gd name="T23" fmla="*/ 0 h 20"/>
                  <a:gd name="T24" fmla="*/ 0 w 287"/>
                  <a:gd name="T25" fmla="*/ 0 h 20"/>
                  <a:gd name="T26" fmla="*/ 43 w 287"/>
                  <a:gd name="T27" fmla="*/ 0 h 20"/>
                  <a:gd name="T28" fmla="*/ 47 w 287"/>
                  <a:gd name="T29" fmla="*/ 3 h 20"/>
                  <a:gd name="T30" fmla="*/ 55 w 287"/>
                  <a:gd name="T31" fmla="*/ 13 h 20"/>
                  <a:gd name="T32" fmla="*/ 60 w 287"/>
                  <a:gd name="T33" fmla="*/ 20 h 20"/>
                  <a:gd name="T34" fmla="*/ 30 w 287"/>
                  <a:gd name="T35" fmla="*/ 20 h 20"/>
                  <a:gd name="T36" fmla="*/ 28 w 287"/>
                  <a:gd name="T37" fmla="*/ 17 h 20"/>
                  <a:gd name="T38" fmla="*/ 21 w 287"/>
                  <a:gd name="T39" fmla="*/ 11 h 20"/>
                  <a:gd name="T40" fmla="*/ 17 w 287"/>
                  <a:gd name="T41" fmla="*/ 11 h 20"/>
                  <a:gd name="T42" fmla="*/ 13 w 287"/>
                  <a:gd name="T43" fmla="*/ 9 h 20"/>
                  <a:gd name="T44" fmla="*/ 7 w 287"/>
                  <a:gd name="T45" fmla="*/ 7 h 20"/>
                  <a:gd name="T46" fmla="*/ 4 w 287"/>
                  <a:gd name="T47" fmla="*/ 5 h 20"/>
                  <a:gd name="T48" fmla="*/ 0 w 287"/>
                  <a:gd name="T49" fmla="*/ 0 h 20"/>
                  <a:gd name="T50" fmla="*/ 0 w 287"/>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0">
                    <a:moveTo>
                      <a:pt x="77" y="0"/>
                    </a:moveTo>
                    <a:lnTo>
                      <a:pt x="287" y="0"/>
                    </a:lnTo>
                    <a:lnTo>
                      <a:pt x="285" y="11"/>
                    </a:lnTo>
                    <a:lnTo>
                      <a:pt x="285" y="20"/>
                    </a:lnTo>
                    <a:lnTo>
                      <a:pt x="104" y="20"/>
                    </a:lnTo>
                    <a:lnTo>
                      <a:pt x="102" y="17"/>
                    </a:lnTo>
                    <a:lnTo>
                      <a:pt x="98" y="13"/>
                    </a:lnTo>
                    <a:lnTo>
                      <a:pt x="94" y="11"/>
                    </a:lnTo>
                    <a:lnTo>
                      <a:pt x="89" y="9"/>
                    </a:lnTo>
                    <a:lnTo>
                      <a:pt x="85" y="7"/>
                    </a:lnTo>
                    <a:lnTo>
                      <a:pt x="79" y="3"/>
                    </a:lnTo>
                    <a:lnTo>
                      <a:pt x="77" y="0"/>
                    </a:lnTo>
                    <a:close/>
                    <a:moveTo>
                      <a:pt x="0" y="0"/>
                    </a:moveTo>
                    <a:lnTo>
                      <a:pt x="43" y="0"/>
                    </a:lnTo>
                    <a:lnTo>
                      <a:pt x="47" y="3"/>
                    </a:lnTo>
                    <a:lnTo>
                      <a:pt x="55" y="13"/>
                    </a:lnTo>
                    <a:lnTo>
                      <a:pt x="60" y="20"/>
                    </a:lnTo>
                    <a:lnTo>
                      <a:pt x="30" y="20"/>
                    </a:lnTo>
                    <a:lnTo>
                      <a:pt x="28" y="17"/>
                    </a:lnTo>
                    <a:lnTo>
                      <a:pt x="21" y="11"/>
                    </a:lnTo>
                    <a:lnTo>
                      <a:pt x="17" y="11"/>
                    </a:lnTo>
                    <a:lnTo>
                      <a:pt x="13" y="9"/>
                    </a:lnTo>
                    <a:lnTo>
                      <a:pt x="7" y="7"/>
                    </a:lnTo>
                    <a:lnTo>
                      <a:pt x="4" y="5"/>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1" name="Freeform 1186"/>
              <p:cNvSpPr>
                <a:spLocks noEditPoints="1"/>
              </p:cNvSpPr>
              <p:nvPr/>
            </p:nvSpPr>
            <p:spPr bwMode="auto">
              <a:xfrm>
                <a:off x="1549" y="1985"/>
                <a:ext cx="632" cy="21"/>
              </a:xfrm>
              <a:custGeom>
                <a:avLst/>
                <a:gdLst>
                  <a:gd name="T0" fmla="*/ 611 w 632"/>
                  <a:gd name="T1" fmla="*/ 0 h 21"/>
                  <a:gd name="T2" fmla="*/ 632 w 632"/>
                  <a:gd name="T3" fmla="*/ 0 h 21"/>
                  <a:gd name="T4" fmla="*/ 630 w 632"/>
                  <a:gd name="T5" fmla="*/ 5 h 21"/>
                  <a:gd name="T6" fmla="*/ 621 w 632"/>
                  <a:gd name="T7" fmla="*/ 9 h 21"/>
                  <a:gd name="T8" fmla="*/ 615 w 632"/>
                  <a:gd name="T9" fmla="*/ 7 h 21"/>
                  <a:gd name="T10" fmla="*/ 613 w 632"/>
                  <a:gd name="T11" fmla="*/ 5 h 21"/>
                  <a:gd name="T12" fmla="*/ 611 w 632"/>
                  <a:gd name="T13" fmla="*/ 0 h 21"/>
                  <a:gd name="T14" fmla="*/ 70 w 632"/>
                  <a:gd name="T15" fmla="*/ 0 h 21"/>
                  <a:gd name="T16" fmla="*/ 301 w 632"/>
                  <a:gd name="T17" fmla="*/ 0 h 21"/>
                  <a:gd name="T18" fmla="*/ 299 w 632"/>
                  <a:gd name="T19" fmla="*/ 2 h 21"/>
                  <a:gd name="T20" fmla="*/ 297 w 632"/>
                  <a:gd name="T21" fmla="*/ 15 h 21"/>
                  <a:gd name="T22" fmla="*/ 295 w 632"/>
                  <a:gd name="T23" fmla="*/ 21 h 21"/>
                  <a:gd name="T24" fmla="*/ 85 w 632"/>
                  <a:gd name="T25" fmla="*/ 21 h 21"/>
                  <a:gd name="T26" fmla="*/ 76 w 632"/>
                  <a:gd name="T27" fmla="*/ 11 h 21"/>
                  <a:gd name="T28" fmla="*/ 70 w 632"/>
                  <a:gd name="T29" fmla="*/ 0 h 21"/>
                  <a:gd name="T30" fmla="*/ 0 w 632"/>
                  <a:gd name="T31" fmla="*/ 0 h 21"/>
                  <a:gd name="T32" fmla="*/ 32 w 632"/>
                  <a:gd name="T33" fmla="*/ 0 h 21"/>
                  <a:gd name="T34" fmla="*/ 32 w 632"/>
                  <a:gd name="T35" fmla="*/ 2 h 21"/>
                  <a:gd name="T36" fmla="*/ 36 w 632"/>
                  <a:gd name="T37" fmla="*/ 9 h 21"/>
                  <a:gd name="T38" fmla="*/ 44 w 632"/>
                  <a:gd name="T39" fmla="*/ 15 h 21"/>
                  <a:gd name="T40" fmla="*/ 51 w 632"/>
                  <a:gd name="T41" fmla="*/ 21 h 21"/>
                  <a:gd name="T42" fmla="*/ 8 w 632"/>
                  <a:gd name="T43" fmla="*/ 21 h 21"/>
                  <a:gd name="T44" fmla="*/ 8 w 632"/>
                  <a:gd name="T45" fmla="*/ 17 h 21"/>
                  <a:gd name="T46" fmla="*/ 8 w 632"/>
                  <a:gd name="T47" fmla="*/ 13 h 21"/>
                  <a:gd name="T48" fmla="*/ 6 w 632"/>
                  <a:gd name="T49" fmla="*/ 9 h 21"/>
                  <a:gd name="T50" fmla="*/ 2 w 632"/>
                  <a:gd name="T51" fmla="*/ 2 h 21"/>
                  <a:gd name="T52" fmla="*/ 0 w 632"/>
                  <a:gd name="T5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2" h="21">
                    <a:moveTo>
                      <a:pt x="611" y="0"/>
                    </a:moveTo>
                    <a:lnTo>
                      <a:pt x="632" y="0"/>
                    </a:lnTo>
                    <a:lnTo>
                      <a:pt x="630" y="5"/>
                    </a:lnTo>
                    <a:lnTo>
                      <a:pt x="621" y="9"/>
                    </a:lnTo>
                    <a:lnTo>
                      <a:pt x="615" y="7"/>
                    </a:lnTo>
                    <a:lnTo>
                      <a:pt x="613" y="5"/>
                    </a:lnTo>
                    <a:lnTo>
                      <a:pt x="611" y="0"/>
                    </a:lnTo>
                    <a:close/>
                    <a:moveTo>
                      <a:pt x="70" y="0"/>
                    </a:moveTo>
                    <a:lnTo>
                      <a:pt x="301" y="0"/>
                    </a:lnTo>
                    <a:lnTo>
                      <a:pt x="299" y="2"/>
                    </a:lnTo>
                    <a:lnTo>
                      <a:pt x="297" y="15"/>
                    </a:lnTo>
                    <a:lnTo>
                      <a:pt x="295" y="21"/>
                    </a:lnTo>
                    <a:lnTo>
                      <a:pt x="85" y="21"/>
                    </a:lnTo>
                    <a:lnTo>
                      <a:pt x="76" y="11"/>
                    </a:lnTo>
                    <a:lnTo>
                      <a:pt x="70" y="0"/>
                    </a:lnTo>
                    <a:close/>
                    <a:moveTo>
                      <a:pt x="0" y="0"/>
                    </a:moveTo>
                    <a:lnTo>
                      <a:pt x="32" y="0"/>
                    </a:lnTo>
                    <a:lnTo>
                      <a:pt x="32" y="2"/>
                    </a:lnTo>
                    <a:lnTo>
                      <a:pt x="36" y="9"/>
                    </a:lnTo>
                    <a:lnTo>
                      <a:pt x="44" y="15"/>
                    </a:lnTo>
                    <a:lnTo>
                      <a:pt x="51" y="21"/>
                    </a:lnTo>
                    <a:lnTo>
                      <a:pt x="8" y="21"/>
                    </a:lnTo>
                    <a:lnTo>
                      <a:pt x="8" y="17"/>
                    </a:lnTo>
                    <a:lnTo>
                      <a:pt x="8" y="13"/>
                    </a:lnTo>
                    <a:lnTo>
                      <a:pt x="6" y="9"/>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2" name="Freeform 1187"/>
              <p:cNvSpPr>
                <a:spLocks noEditPoints="1"/>
              </p:cNvSpPr>
              <p:nvPr/>
            </p:nvSpPr>
            <p:spPr bwMode="auto">
              <a:xfrm>
                <a:off x="1530" y="1966"/>
                <a:ext cx="657" cy="19"/>
              </a:xfrm>
              <a:custGeom>
                <a:avLst/>
                <a:gdLst>
                  <a:gd name="T0" fmla="*/ 617 w 657"/>
                  <a:gd name="T1" fmla="*/ 0 h 19"/>
                  <a:gd name="T2" fmla="*/ 657 w 657"/>
                  <a:gd name="T3" fmla="*/ 0 h 19"/>
                  <a:gd name="T4" fmla="*/ 655 w 657"/>
                  <a:gd name="T5" fmla="*/ 11 h 19"/>
                  <a:gd name="T6" fmla="*/ 651 w 657"/>
                  <a:gd name="T7" fmla="*/ 19 h 19"/>
                  <a:gd name="T8" fmla="*/ 630 w 657"/>
                  <a:gd name="T9" fmla="*/ 19 h 19"/>
                  <a:gd name="T10" fmla="*/ 630 w 657"/>
                  <a:gd name="T11" fmla="*/ 19 h 19"/>
                  <a:gd name="T12" fmla="*/ 628 w 657"/>
                  <a:gd name="T13" fmla="*/ 15 h 19"/>
                  <a:gd name="T14" fmla="*/ 628 w 657"/>
                  <a:gd name="T15" fmla="*/ 11 h 19"/>
                  <a:gd name="T16" fmla="*/ 626 w 657"/>
                  <a:gd name="T17" fmla="*/ 7 h 19"/>
                  <a:gd name="T18" fmla="*/ 621 w 657"/>
                  <a:gd name="T19" fmla="*/ 2 h 19"/>
                  <a:gd name="T20" fmla="*/ 617 w 657"/>
                  <a:gd name="T21" fmla="*/ 0 h 19"/>
                  <a:gd name="T22" fmla="*/ 617 w 657"/>
                  <a:gd name="T23" fmla="*/ 0 h 19"/>
                  <a:gd name="T24" fmla="*/ 74 w 657"/>
                  <a:gd name="T25" fmla="*/ 0 h 19"/>
                  <a:gd name="T26" fmla="*/ 318 w 657"/>
                  <a:gd name="T27" fmla="*/ 0 h 19"/>
                  <a:gd name="T28" fmla="*/ 320 w 657"/>
                  <a:gd name="T29" fmla="*/ 11 h 19"/>
                  <a:gd name="T30" fmla="*/ 320 w 657"/>
                  <a:gd name="T31" fmla="*/ 19 h 19"/>
                  <a:gd name="T32" fmla="*/ 89 w 657"/>
                  <a:gd name="T33" fmla="*/ 19 h 19"/>
                  <a:gd name="T34" fmla="*/ 85 w 657"/>
                  <a:gd name="T35" fmla="*/ 13 h 19"/>
                  <a:gd name="T36" fmla="*/ 74 w 657"/>
                  <a:gd name="T37" fmla="*/ 0 h 19"/>
                  <a:gd name="T38" fmla="*/ 0 w 657"/>
                  <a:gd name="T39" fmla="*/ 0 h 19"/>
                  <a:gd name="T40" fmla="*/ 44 w 657"/>
                  <a:gd name="T41" fmla="*/ 0 h 19"/>
                  <a:gd name="T42" fmla="*/ 48 w 657"/>
                  <a:gd name="T43" fmla="*/ 11 h 19"/>
                  <a:gd name="T44" fmla="*/ 51 w 657"/>
                  <a:gd name="T45" fmla="*/ 19 h 19"/>
                  <a:gd name="T46" fmla="*/ 19 w 657"/>
                  <a:gd name="T47" fmla="*/ 19 h 19"/>
                  <a:gd name="T48" fmla="*/ 15 w 657"/>
                  <a:gd name="T49" fmla="*/ 17 h 19"/>
                  <a:gd name="T50" fmla="*/ 8 w 657"/>
                  <a:gd name="T51" fmla="*/ 11 h 19"/>
                  <a:gd name="T52" fmla="*/ 2 w 657"/>
                  <a:gd name="T53" fmla="*/ 4 h 19"/>
                  <a:gd name="T54" fmla="*/ 0 w 657"/>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7" h="19">
                    <a:moveTo>
                      <a:pt x="617" y="0"/>
                    </a:moveTo>
                    <a:lnTo>
                      <a:pt x="657" y="0"/>
                    </a:lnTo>
                    <a:lnTo>
                      <a:pt x="655" y="11"/>
                    </a:lnTo>
                    <a:lnTo>
                      <a:pt x="651" y="19"/>
                    </a:lnTo>
                    <a:lnTo>
                      <a:pt x="630" y="19"/>
                    </a:lnTo>
                    <a:lnTo>
                      <a:pt x="630" y="19"/>
                    </a:lnTo>
                    <a:lnTo>
                      <a:pt x="628" y="15"/>
                    </a:lnTo>
                    <a:lnTo>
                      <a:pt x="628" y="11"/>
                    </a:lnTo>
                    <a:lnTo>
                      <a:pt x="626" y="7"/>
                    </a:lnTo>
                    <a:lnTo>
                      <a:pt x="621" y="2"/>
                    </a:lnTo>
                    <a:lnTo>
                      <a:pt x="617" y="0"/>
                    </a:lnTo>
                    <a:lnTo>
                      <a:pt x="617" y="0"/>
                    </a:lnTo>
                    <a:close/>
                    <a:moveTo>
                      <a:pt x="74" y="0"/>
                    </a:moveTo>
                    <a:lnTo>
                      <a:pt x="318" y="0"/>
                    </a:lnTo>
                    <a:lnTo>
                      <a:pt x="320" y="11"/>
                    </a:lnTo>
                    <a:lnTo>
                      <a:pt x="320" y="19"/>
                    </a:lnTo>
                    <a:lnTo>
                      <a:pt x="89" y="19"/>
                    </a:lnTo>
                    <a:lnTo>
                      <a:pt x="85" y="13"/>
                    </a:lnTo>
                    <a:lnTo>
                      <a:pt x="74" y="0"/>
                    </a:lnTo>
                    <a:close/>
                    <a:moveTo>
                      <a:pt x="0" y="0"/>
                    </a:moveTo>
                    <a:lnTo>
                      <a:pt x="44" y="0"/>
                    </a:lnTo>
                    <a:lnTo>
                      <a:pt x="48" y="11"/>
                    </a:lnTo>
                    <a:lnTo>
                      <a:pt x="51" y="19"/>
                    </a:lnTo>
                    <a:lnTo>
                      <a:pt x="19" y="19"/>
                    </a:lnTo>
                    <a:lnTo>
                      <a:pt x="15" y="17"/>
                    </a:lnTo>
                    <a:lnTo>
                      <a:pt x="8" y="11"/>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3" name="Freeform 1188"/>
              <p:cNvSpPr>
                <a:spLocks noEditPoints="1"/>
              </p:cNvSpPr>
              <p:nvPr/>
            </p:nvSpPr>
            <p:spPr bwMode="auto">
              <a:xfrm>
                <a:off x="1494" y="1945"/>
                <a:ext cx="693" cy="21"/>
              </a:xfrm>
              <a:custGeom>
                <a:avLst/>
                <a:gdLst>
                  <a:gd name="T0" fmla="*/ 636 w 693"/>
                  <a:gd name="T1" fmla="*/ 0 h 21"/>
                  <a:gd name="T2" fmla="*/ 691 w 693"/>
                  <a:gd name="T3" fmla="*/ 0 h 21"/>
                  <a:gd name="T4" fmla="*/ 691 w 693"/>
                  <a:gd name="T5" fmla="*/ 4 h 21"/>
                  <a:gd name="T6" fmla="*/ 693 w 693"/>
                  <a:gd name="T7" fmla="*/ 17 h 21"/>
                  <a:gd name="T8" fmla="*/ 693 w 693"/>
                  <a:gd name="T9" fmla="*/ 21 h 21"/>
                  <a:gd name="T10" fmla="*/ 653 w 693"/>
                  <a:gd name="T11" fmla="*/ 21 h 21"/>
                  <a:gd name="T12" fmla="*/ 645 w 693"/>
                  <a:gd name="T13" fmla="*/ 13 h 21"/>
                  <a:gd name="T14" fmla="*/ 636 w 693"/>
                  <a:gd name="T15" fmla="*/ 0 h 21"/>
                  <a:gd name="T16" fmla="*/ 91 w 693"/>
                  <a:gd name="T17" fmla="*/ 0 h 21"/>
                  <a:gd name="T18" fmla="*/ 354 w 693"/>
                  <a:gd name="T19" fmla="*/ 0 h 21"/>
                  <a:gd name="T20" fmla="*/ 352 w 693"/>
                  <a:gd name="T21" fmla="*/ 2 h 21"/>
                  <a:gd name="T22" fmla="*/ 348 w 693"/>
                  <a:gd name="T23" fmla="*/ 6 h 21"/>
                  <a:gd name="T24" fmla="*/ 345 w 693"/>
                  <a:gd name="T25" fmla="*/ 11 h 21"/>
                  <a:gd name="T26" fmla="*/ 345 w 693"/>
                  <a:gd name="T27" fmla="*/ 13 h 21"/>
                  <a:gd name="T28" fmla="*/ 348 w 693"/>
                  <a:gd name="T29" fmla="*/ 15 h 21"/>
                  <a:gd name="T30" fmla="*/ 354 w 693"/>
                  <a:gd name="T31" fmla="*/ 21 h 21"/>
                  <a:gd name="T32" fmla="*/ 354 w 693"/>
                  <a:gd name="T33" fmla="*/ 21 h 21"/>
                  <a:gd name="T34" fmla="*/ 110 w 693"/>
                  <a:gd name="T35" fmla="*/ 21 h 21"/>
                  <a:gd name="T36" fmla="*/ 108 w 693"/>
                  <a:gd name="T37" fmla="*/ 19 h 21"/>
                  <a:gd name="T38" fmla="*/ 99 w 693"/>
                  <a:gd name="T39" fmla="*/ 8 h 21"/>
                  <a:gd name="T40" fmla="*/ 91 w 693"/>
                  <a:gd name="T41" fmla="*/ 0 h 21"/>
                  <a:gd name="T42" fmla="*/ 6 w 693"/>
                  <a:gd name="T43" fmla="*/ 0 h 21"/>
                  <a:gd name="T44" fmla="*/ 63 w 693"/>
                  <a:gd name="T45" fmla="*/ 0 h 21"/>
                  <a:gd name="T46" fmla="*/ 67 w 693"/>
                  <a:gd name="T47" fmla="*/ 4 h 21"/>
                  <a:gd name="T48" fmla="*/ 78 w 693"/>
                  <a:gd name="T49" fmla="*/ 19 h 21"/>
                  <a:gd name="T50" fmla="*/ 80 w 693"/>
                  <a:gd name="T51" fmla="*/ 21 h 21"/>
                  <a:gd name="T52" fmla="*/ 36 w 693"/>
                  <a:gd name="T53" fmla="*/ 21 h 21"/>
                  <a:gd name="T54" fmla="*/ 34 w 693"/>
                  <a:gd name="T55" fmla="*/ 19 h 21"/>
                  <a:gd name="T56" fmla="*/ 29 w 693"/>
                  <a:gd name="T57" fmla="*/ 17 h 21"/>
                  <a:gd name="T58" fmla="*/ 25 w 693"/>
                  <a:gd name="T59" fmla="*/ 15 h 21"/>
                  <a:gd name="T60" fmla="*/ 23 w 693"/>
                  <a:gd name="T61" fmla="*/ 15 h 21"/>
                  <a:gd name="T62" fmla="*/ 17 w 693"/>
                  <a:gd name="T63" fmla="*/ 17 h 21"/>
                  <a:gd name="T64" fmla="*/ 12 w 693"/>
                  <a:gd name="T65" fmla="*/ 17 h 21"/>
                  <a:gd name="T66" fmla="*/ 6 w 693"/>
                  <a:gd name="T67" fmla="*/ 17 h 21"/>
                  <a:gd name="T68" fmla="*/ 2 w 693"/>
                  <a:gd name="T69" fmla="*/ 17 h 21"/>
                  <a:gd name="T70" fmla="*/ 0 w 693"/>
                  <a:gd name="T71" fmla="*/ 15 h 21"/>
                  <a:gd name="T72" fmla="*/ 0 w 693"/>
                  <a:gd name="T73" fmla="*/ 13 h 21"/>
                  <a:gd name="T74" fmla="*/ 0 w 693"/>
                  <a:gd name="T75" fmla="*/ 11 h 21"/>
                  <a:gd name="T76" fmla="*/ 2 w 693"/>
                  <a:gd name="T77" fmla="*/ 6 h 21"/>
                  <a:gd name="T78" fmla="*/ 4 w 693"/>
                  <a:gd name="T79" fmla="*/ 2 h 21"/>
                  <a:gd name="T80" fmla="*/ 6 w 693"/>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3" h="21">
                    <a:moveTo>
                      <a:pt x="636" y="0"/>
                    </a:moveTo>
                    <a:lnTo>
                      <a:pt x="691" y="0"/>
                    </a:lnTo>
                    <a:lnTo>
                      <a:pt x="691" y="4"/>
                    </a:lnTo>
                    <a:lnTo>
                      <a:pt x="693" y="17"/>
                    </a:lnTo>
                    <a:lnTo>
                      <a:pt x="693" y="21"/>
                    </a:lnTo>
                    <a:lnTo>
                      <a:pt x="653" y="21"/>
                    </a:lnTo>
                    <a:lnTo>
                      <a:pt x="645" y="13"/>
                    </a:lnTo>
                    <a:lnTo>
                      <a:pt x="636" y="0"/>
                    </a:lnTo>
                    <a:close/>
                    <a:moveTo>
                      <a:pt x="91" y="0"/>
                    </a:moveTo>
                    <a:lnTo>
                      <a:pt x="354" y="0"/>
                    </a:lnTo>
                    <a:lnTo>
                      <a:pt x="352" y="2"/>
                    </a:lnTo>
                    <a:lnTo>
                      <a:pt x="348" y="6"/>
                    </a:lnTo>
                    <a:lnTo>
                      <a:pt x="345" y="11"/>
                    </a:lnTo>
                    <a:lnTo>
                      <a:pt x="345" y="13"/>
                    </a:lnTo>
                    <a:lnTo>
                      <a:pt x="348" y="15"/>
                    </a:lnTo>
                    <a:lnTo>
                      <a:pt x="354" y="21"/>
                    </a:lnTo>
                    <a:lnTo>
                      <a:pt x="354" y="21"/>
                    </a:lnTo>
                    <a:lnTo>
                      <a:pt x="110" y="21"/>
                    </a:lnTo>
                    <a:lnTo>
                      <a:pt x="108" y="19"/>
                    </a:lnTo>
                    <a:lnTo>
                      <a:pt x="99" y="8"/>
                    </a:lnTo>
                    <a:lnTo>
                      <a:pt x="91" y="0"/>
                    </a:lnTo>
                    <a:close/>
                    <a:moveTo>
                      <a:pt x="6" y="0"/>
                    </a:moveTo>
                    <a:lnTo>
                      <a:pt x="63" y="0"/>
                    </a:lnTo>
                    <a:lnTo>
                      <a:pt x="67" y="4"/>
                    </a:lnTo>
                    <a:lnTo>
                      <a:pt x="78" y="19"/>
                    </a:lnTo>
                    <a:lnTo>
                      <a:pt x="80" y="21"/>
                    </a:lnTo>
                    <a:lnTo>
                      <a:pt x="36" y="21"/>
                    </a:lnTo>
                    <a:lnTo>
                      <a:pt x="34" y="19"/>
                    </a:lnTo>
                    <a:lnTo>
                      <a:pt x="29" y="17"/>
                    </a:lnTo>
                    <a:lnTo>
                      <a:pt x="25" y="15"/>
                    </a:lnTo>
                    <a:lnTo>
                      <a:pt x="23" y="15"/>
                    </a:lnTo>
                    <a:lnTo>
                      <a:pt x="17" y="17"/>
                    </a:lnTo>
                    <a:lnTo>
                      <a:pt x="12" y="17"/>
                    </a:lnTo>
                    <a:lnTo>
                      <a:pt x="6" y="17"/>
                    </a:lnTo>
                    <a:lnTo>
                      <a:pt x="2" y="17"/>
                    </a:lnTo>
                    <a:lnTo>
                      <a:pt x="0" y="15"/>
                    </a:lnTo>
                    <a:lnTo>
                      <a:pt x="0" y="13"/>
                    </a:lnTo>
                    <a:lnTo>
                      <a:pt x="0" y="11"/>
                    </a:lnTo>
                    <a:lnTo>
                      <a:pt x="2" y="6"/>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4" name="Freeform 1189"/>
              <p:cNvSpPr>
                <a:spLocks noEditPoints="1"/>
              </p:cNvSpPr>
              <p:nvPr/>
            </p:nvSpPr>
            <p:spPr bwMode="auto">
              <a:xfrm>
                <a:off x="1500" y="1926"/>
                <a:ext cx="685" cy="19"/>
              </a:xfrm>
              <a:custGeom>
                <a:avLst/>
                <a:gdLst>
                  <a:gd name="T0" fmla="*/ 624 w 685"/>
                  <a:gd name="T1" fmla="*/ 0 h 19"/>
                  <a:gd name="T2" fmla="*/ 677 w 685"/>
                  <a:gd name="T3" fmla="*/ 0 h 19"/>
                  <a:gd name="T4" fmla="*/ 681 w 685"/>
                  <a:gd name="T5" fmla="*/ 11 h 19"/>
                  <a:gd name="T6" fmla="*/ 685 w 685"/>
                  <a:gd name="T7" fmla="*/ 19 h 19"/>
                  <a:gd name="T8" fmla="*/ 630 w 685"/>
                  <a:gd name="T9" fmla="*/ 19 h 19"/>
                  <a:gd name="T10" fmla="*/ 630 w 685"/>
                  <a:gd name="T11" fmla="*/ 19 h 19"/>
                  <a:gd name="T12" fmla="*/ 624 w 685"/>
                  <a:gd name="T13" fmla="*/ 2 h 19"/>
                  <a:gd name="T14" fmla="*/ 624 w 685"/>
                  <a:gd name="T15" fmla="*/ 0 h 19"/>
                  <a:gd name="T16" fmla="*/ 61 w 685"/>
                  <a:gd name="T17" fmla="*/ 0 h 19"/>
                  <a:gd name="T18" fmla="*/ 384 w 685"/>
                  <a:gd name="T19" fmla="*/ 0 h 19"/>
                  <a:gd name="T20" fmla="*/ 378 w 685"/>
                  <a:gd name="T21" fmla="*/ 4 h 19"/>
                  <a:gd name="T22" fmla="*/ 371 w 685"/>
                  <a:gd name="T23" fmla="*/ 8 h 19"/>
                  <a:gd name="T24" fmla="*/ 365 w 685"/>
                  <a:gd name="T25" fmla="*/ 11 h 19"/>
                  <a:gd name="T26" fmla="*/ 361 w 685"/>
                  <a:gd name="T27" fmla="*/ 13 h 19"/>
                  <a:gd name="T28" fmla="*/ 354 w 685"/>
                  <a:gd name="T29" fmla="*/ 15 h 19"/>
                  <a:gd name="T30" fmla="*/ 350 w 685"/>
                  <a:gd name="T31" fmla="*/ 19 h 19"/>
                  <a:gd name="T32" fmla="*/ 348 w 685"/>
                  <a:gd name="T33" fmla="*/ 19 h 19"/>
                  <a:gd name="T34" fmla="*/ 85 w 685"/>
                  <a:gd name="T35" fmla="*/ 19 h 19"/>
                  <a:gd name="T36" fmla="*/ 78 w 685"/>
                  <a:gd name="T37" fmla="*/ 15 h 19"/>
                  <a:gd name="T38" fmla="*/ 61 w 685"/>
                  <a:gd name="T39" fmla="*/ 0 h 19"/>
                  <a:gd name="T40" fmla="*/ 6 w 685"/>
                  <a:gd name="T41" fmla="*/ 0 h 19"/>
                  <a:gd name="T42" fmla="*/ 40 w 685"/>
                  <a:gd name="T43" fmla="*/ 0 h 19"/>
                  <a:gd name="T44" fmla="*/ 47 w 685"/>
                  <a:gd name="T45" fmla="*/ 11 h 19"/>
                  <a:gd name="T46" fmla="*/ 57 w 685"/>
                  <a:gd name="T47" fmla="*/ 19 h 19"/>
                  <a:gd name="T48" fmla="*/ 0 w 685"/>
                  <a:gd name="T49" fmla="*/ 19 h 19"/>
                  <a:gd name="T50" fmla="*/ 2 w 685"/>
                  <a:gd name="T51" fmla="*/ 17 h 19"/>
                  <a:gd name="T52" fmla="*/ 4 w 685"/>
                  <a:gd name="T53" fmla="*/ 13 h 19"/>
                  <a:gd name="T54" fmla="*/ 8 w 685"/>
                  <a:gd name="T55" fmla="*/ 11 h 19"/>
                  <a:gd name="T56" fmla="*/ 11 w 685"/>
                  <a:gd name="T57" fmla="*/ 6 h 19"/>
                  <a:gd name="T58" fmla="*/ 8 w 685"/>
                  <a:gd name="T59" fmla="*/ 2 h 19"/>
                  <a:gd name="T60" fmla="*/ 6 w 685"/>
                  <a:gd name="T6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5" h="19">
                    <a:moveTo>
                      <a:pt x="624" y="0"/>
                    </a:moveTo>
                    <a:lnTo>
                      <a:pt x="677" y="0"/>
                    </a:lnTo>
                    <a:lnTo>
                      <a:pt x="681" y="11"/>
                    </a:lnTo>
                    <a:lnTo>
                      <a:pt x="685" y="19"/>
                    </a:lnTo>
                    <a:lnTo>
                      <a:pt x="630" y="19"/>
                    </a:lnTo>
                    <a:lnTo>
                      <a:pt x="630" y="19"/>
                    </a:lnTo>
                    <a:lnTo>
                      <a:pt x="624" y="2"/>
                    </a:lnTo>
                    <a:lnTo>
                      <a:pt x="624" y="0"/>
                    </a:lnTo>
                    <a:close/>
                    <a:moveTo>
                      <a:pt x="61" y="0"/>
                    </a:moveTo>
                    <a:lnTo>
                      <a:pt x="384" y="0"/>
                    </a:lnTo>
                    <a:lnTo>
                      <a:pt x="378" y="4"/>
                    </a:lnTo>
                    <a:lnTo>
                      <a:pt x="371" y="8"/>
                    </a:lnTo>
                    <a:lnTo>
                      <a:pt x="365" y="11"/>
                    </a:lnTo>
                    <a:lnTo>
                      <a:pt x="361" y="13"/>
                    </a:lnTo>
                    <a:lnTo>
                      <a:pt x="354" y="15"/>
                    </a:lnTo>
                    <a:lnTo>
                      <a:pt x="350" y="19"/>
                    </a:lnTo>
                    <a:lnTo>
                      <a:pt x="348" y="19"/>
                    </a:lnTo>
                    <a:lnTo>
                      <a:pt x="85" y="19"/>
                    </a:lnTo>
                    <a:lnTo>
                      <a:pt x="78" y="15"/>
                    </a:lnTo>
                    <a:lnTo>
                      <a:pt x="61" y="0"/>
                    </a:lnTo>
                    <a:close/>
                    <a:moveTo>
                      <a:pt x="6" y="0"/>
                    </a:moveTo>
                    <a:lnTo>
                      <a:pt x="40" y="0"/>
                    </a:lnTo>
                    <a:lnTo>
                      <a:pt x="47" y="11"/>
                    </a:lnTo>
                    <a:lnTo>
                      <a:pt x="57" y="19"/>
                    </a:lnTo>
                    <a:lnTo>
                      <a:pt x="0" y="19"/>
                    </a:lnTo>
                    <a:lnTo>
                      <a:pt x="2" y="17"/>
                    </a:lnTo>
                    <a:lnTo>
                      <a:pt x="4" y="13"/>
                    </a:lnTo>
                    <a:lnTo>
                      <a:pt x="8" y="11"/>
                    </a:lnTo>
                    <a:lnTo>
                      <a:pt x="11" y="6"/>
                    </a:lnTo>
                    <a:lnTo>
                      <a:pt x="8"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5" name="Freeform 1190"/>
              <p:cNvSpPr>
                <a:spLocks noEditPoints="1"/>
              </p:cNvSpPr>
              <p:nvPr/>
            </p:nvSpPr>
            <p:spPr bwMode="auto">
              <a:xfrm>
                <a:off x="1481" y="1905"/>
                <a:ext cx="696" cy="21"/>
              </a:xfrm>
              <a:custGeom>
                <a:avLst/>
                <a:gdLst>
                  <a:gd name="T0" fmla="*/ 638 w 696"/>
                  <a:gd name="T1" fmla="*/ 0 h 21"/>
                  <a:gd name="T2" fmla="*/ 687 w 696"/>
                  <a:gd name="T3" fmla="*/ 0 h 21"/>
                  <a:gd name="T4" fmla="*/ 694 w 696"/>
                  <a:gd name="T5" fmla="*/ 17 h 21"/>
                  <a:gd name="T6" fmla="*/ 696 w 696"/>
                  <a:gd name="T7" fmla="*/ 21 h 21"/>
                  <a:gd name="T8" fmla="*/ 643 w 696"/>
                  <a:gd name="T9" fmla="*/ 21 h 21"/>
                  <a:gd name="T10" fmla="*/ 641 w 696"/>
                  <a:gd name="T11" fmla="*/ 6 h 21"/>
                  <a:gd name="T12" fmla="*/ 638 w 696"/>
                  <a:gd name="T13" fmla="*/ 0 h 21"/>
                  <a:gd name="T14" fmla="*/ 609 w 696"/>
                  <a:gd name="T15" fmla="*/ 0 h 21"/>
                  <a:gd name="T16" fmla="*/ 628 w 696"/>
                  <a:gd name="T17" fmla="*/ 0 h 21"/>
                  <a:gd name="T18" fmla="*/ 628 w 696"/>
                  <a:gd name="T19" fmla="*/ 2 h 21"/>
                  <a:gd name="T20" fmla="*/ 624 w 696"/>
                  <a:gd name="T21" fmla="*/ 4 h 21"/>
                  <a:gd name="T22" fmla="*/ 619 w 696"/>
                  <a:gd name="T23" fmla="*/ 6 h 21"/>
                  <a:gd name="T24" fmla="*/ 615 w 696"/>
                  <a:gd name="T25" fmla="*/ 4 h 21"/>
                  <a:gd name="T26" fmla="*/ 611 w 696"/>
                  <a:gd name="T27" fmla="*/ 2 h 21"/>
                  <a:gd name="T28" fmla="*/ 609 w 696"/>
                  <a:gd name="T29" fmla="*/ 0 h 21"/>
                  <a:gd name="T30" fmla="*/ 61 w 696"/>
                  <a:gd name="T31" fmla="*/ 0 h 21"/>
                  <a:gd name="T32" fmla="*/ 518 w 696"/>
                  <a:gd name="T33" fmla="*/ 0 h 21"/>
                  <a:gd name="T34" fmla="*/ 518 w 696"/>
                  <a:gd name="T35" fmla="*/ 2 h 21"/>
                  <a:gd name="T36" fmla="*/ 518 w 696"/>
                  <a:gd name="T37" fmla="*/ 4 h 21"/>
                  <a:gd name="T38" fmla="*/ 518 w 696"/>
                  <a:gd name="T39" fmla="*/ 6 h 21"/>
                  <a:gd name="T40" fmla="*/ 515 w 696"/>
                  <a:gd name="T41" fmla="*/ 8 h 21"/>
                  <a:gd name="T42" fmla="*/ 513 w 696"/>
                  <a:gd name="T43" fmla="*/ 12 h 21"/>
                  <a:gd name="T44" fmla="*/ 511 w 696"/>
                  <a:gd name="T45" fmla="*/ 15 h 21"/>
                  <a:gd name="T46" fmla="*/ 507 w 696"/>
                  <a:gd name="T47" fmla="*/ 15 h 21"/>
                  <a:gd name="T48" fmla="*/ 503 w 696"/>
                  <a:gd name="T49" fmla="*/ 15 h 21"/>
                  <a:gd name="T50" fmla="*/ 496 w 696"/>
                  <a:gd name="T51" fmla="*/ 10 h 21"/>
                  <a:gd name="T52" fmla="*/ 481 w 696"/>
                  <a:gd name="T53" fmla="*/ 4 h 21"/>
                  <a:gd name="T54" fmla="*/ 471 w 696"/>
                  <a:gd name="T55" fmla="*/ 2 h 21"/>
                  <a:gd name="T56" fmla="*/ 456 w 696"/>
                  <a:gd name="T57" fmla="*/ 2 h 21"/>
                  <a:gd name="T58" fmla="*/ 439 w 696"/>
                  <a:gd name="T59" fmla="*/ 2 h 21"/>
                  <a:gd name="T60" fmla="*/ 424 w 696"/>
                  <a:gd name="T61" fmla="*/ 2 h 21"/>
                  <a:gd name="T62" fmla="*/ 418 w 696"/>
                  <a:gd name="T63" fmla="*/ 6 h 21"/>
                  <a:gd name="T64" fmla="*/ 416 w 696"/>
                  <a:gd name="T65" fmla="*/ 10 h 21"/>
                  <a:gd name="T66" fmla="*/ 409 w 696"/>
                  <a:gd name="T67" fmla="*/ 15 h 21"/>
                  <a:gd name="T68" fmla="*/ 403 w 696"/>
                  <a:gd name="T69" fmla="*/ 21 h 21"/>
                  <a:gd name="T70" fmla="*/ 403 w 696"/>
                  <a:gd name="T71" fmla="*/ 21 h 21"/>
                  <a:gd name="T72" fmla="*/ 80 w 696"/>
                  <a:gd name="T73" fmla="*/ 21 h 21"/>
                  <a:gd name="T74" fmla="*/ 80 w 696"/>
                  <a:gd name="T75" fmla="*/ 19 h 21"/>
                  <a:gd name="T76" fmla="*/ 64 w 696"/>
                  <a:gd name="T77" fmla="*/ 4 h 21"/>
                  <a:gd name="T78" fmla="*/ 61 w 696"/>
                  <a:gd name="T79" fmla="*/ 0 h 21"/>
                  <a:gd name="T80" fmla="*/ 0 w 696"/>
                  <a:gd name="T81" fmla="*/ 0 h 21"/>
                  <a:gd name="T82" fmla="*/ 44 w 696"/>
                  <a:gd name="T83" fmla="*/ 0 h 21"/>
                  <a:gd name="T84" fmla="*/ 53 w 696"/>
                  <a:gd name="T85" fmla="*/ 10 h 21"/>
                  <a:gd name="T86" fmla="*/ 59 w 696"/>
                  <a:gd name="T87" fmla="*/ 21 h 21"/>
                  <a:gd name="T88" fmla="*/ 59 w 696"/>
                  <a:gd name="T89" fmla="*/ 21 h 21"/>
                  <a:gd name="T90" fmla="*/ 25 w 696"/>
                  <a:gd name="T91" fmla="*/ 21 h 21"/>
                  <a:gd name="T92" fmla="*/ 25 w 696"/>
                  <a:gd name="T93" fmla="*/ 19 h 21"/>
                  <a:gd name="T94" fmla="*/ 21 w 696"/>
                  <a:gd name="T95" fmla="*/ 17 h 21"/>
                  <a:gd name="T96" fmla="*/ 17 w 696"/>
                  <a:gd name="T97" fmla="*/ 12 h 21"/>
                  <a:gd name="T98" fmla="*/ 13 w 696"/>
                  <a:gd name="T99" fmla="*/ 10 h 21"/>
                  <a:gd name="T100" fmla="*/ 8 w 696"/>
                  <a:gd name="T101" fmla="*/ 8 h 21"/>
                  <a:gd name="T102" fmla="*/ 0 w 696"/>
                  <a:gd name="T10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6" h="21">
                    <a:moveTo>
                      <a:pt x="638" y="0"/>
                    </a:moveTo>
                    <a:lnTo>
                      <a:pt x="687" y="0"/>
                    </a:lnTo>
                    <a:lnTo>
                      <a:pt x="694" y="17"/>
                    </a:lnTo>
                    <a:lnTo>
                      <a:pt x="696" y="21"/>
                    </a:lnTo>
                    <a:lnTo>
                      <a:pt x="643" y="21"/>
                    </a:lnTo>
                    <a:lnTo>
                      <a:pt x="641" y="6"/>
                    </a:lnTo>
                    <a:lnTo>
                      <a:pt x="638" y="0"/>
                    </a:lnTo>
                    <a:close/>
                    <a:moveTo>
                      <a:pt x="609" y="0"/>
                    </a:moveTo>
                    <a:lnTo>
                      <a:pt x="628" y="0"/>
                    </a:lnTo>
                    <a:lnTo>
                      <a:pt x="628" y="2"/>
                    </a:lnTo>
                    <a:lnTo>
                      <a:pt x="624" y="4"/>
                    </a:lnTo>
                    <a:lnTo>
                      <a:pt x="619" y="6"/>
                    </a:lnTo>
                    <a:lnTo>
                      <a:pt x="615" y="4"/>
                    </a:lnTo>
                    <a:lnTo>
                      <a:pt x="611" y="2"/>
                    </a:lnTo>
                    <a:lnTo>
                      <a:pt x="609" y="0"/>
                    </a:lnTo>
                    <a:close/>
                    <a:moveTo>
                      <a:pt x="61" y="0"/>
                    </a:moveTo>
                    <a:lnTo>
                      <a:pt x="518" y="0"/>
                    </a:lnTo>
                    <a:lnTo>
                      <a:pt x="518" y="2"/>
                    </a:lnTo>
                    <a:lnTo>
                      <a:pt x="518" y="4"/>
                    </a:lnTo>
                    <a:lnTo>
                      <a:pt x="518" y="6"/>
                    </a:lnTo>
                    <a:lnTo>
                      <a:pt x="515" y="8"/>
                    </a:lnTo>
                    <a:lnTo>
                      <a:pt x="513" y="12"/>
                    </a:lnTo>
                    <a:lnTo>
                      <a:pt x="511" y="15"/>
                    </a:lnTo>
                    <a:lnTo>
                      <a:pt x="507" y="15"/>
                    </a:lnTo>
                    <a:lnTo>
                      <a:pt x="503" y="15"/>
                    </a:lnTo>
                    <a:lnTo>
                      <a:pt x="496" y="10"/>
                    </a:lnTo>
                    <a:lnTo>
                      <a:pt x="481" y="4"/>
                    </a:lnTo>
                    <a:lnTo>
                      <a:pt x="471" y="2"/>
                    </a:lnTo>
                    <a:lnTo>
                      <a:pt x="456" y="2"/>
                    </a:lnTo>
                    <a:lnTo>
                      <a:pt x="439" y="2"/>
                    </a:lnTo>
                    <a:lnTo>
                      <a:pt x="424" y="2"/>
                    </a:lnTo>
                    <a:lnTo>
                      <a:pt x="418" y="6"/>
                    </a:lnTo>
                    <a:lnTo>
                      <a:pt x="416" y="10"/>
                    </a:lnTo>
                    <a:lnTo>
                      <a:pt x="409" y="15"/>
                    </a:lnTo>
                    <a:lnTo>
                      <a:pt x="403" y="21"/>
                    </a:lnTo>
                    <a:lnTo>
                      <a:pt x="403" y="21"/>
                    </a:lnTo>
                    <a:lnTo>
                      <a:pt x="80" y="21"/>
                    </a:lnTo>
                    <a:lnTo>
                      <a:pt x="80" y="19"/>
                    </a:lnTo>
                    <a:lnTo>
                      <a:pt x="64" y="4"/>
                    </a:lnTo>
                    <a:lnTo>
                      <a:pt x="61" y="0"/>
                    </a:lnTo>
                    <a:close/>
                    <a:moveTo>
                      <a:pt x="0" y="0"/>
                    </a:moveTo>
                    <a:lnTo>
                      <a:pt x="44" y="0"/>
                    </a:lnTo>
                    <a:lnTo>
                      <a:pt x="53" y="10"/>
                    </a:lnTo>
                    <a:lnTo>
                      <a:pt x="59" y="21"/>
                    </a:lnTo>
                    <a:lnTo>
                      <a:pt x="59" y="21"/>
                    </a:lnTo>
                    <a:lnTo>
                      <a:pt x="25" y="21"/>
                    </a:lnTo>
                    <a:lnTo>
                      <a:pt x="25" y="19"/>
                    </a:lnTo>
                    <a:lnTo>
                      <a:pt x="21" y="17"/>
                    </a:lnTo>
                    <a:lnTo>
                      <a:pt x="17" y="12"/>
                    </a:lnTo>
                    <a:lnTo>
                      <a:pt x="13" y="10"/>
                    </a:lnTo>
                    <a:lnTo>
                      <a:pt x="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6" name="Freeform 1191"/>
              <p:cNvSpPr>
                <a:spLocks noEditPoints="1"/>
              </p:cNvSpPr>
              <p:nvPr/>
            </p:nvSpPr>
            <p:spPr bwMode="auto">
              <a:xfrm>
                <a:off x="1470" y="1886"/>
                <a:ext cx="698" cy="19"/>
              </a:xfrm>
              <a:custGeom>
                <a:avLst/>
                <a:gdLst>
                  <a:gd name="T0" fmla="*/ 62 w 698"/>
                  <a:gd name="T1" fmla="*/ 0 h 19"/>
                  <a:gd name="T2" fmla="*/ 688 w 698"/>
                  <a:gd name="T3" fmla="*/ 0 h 19"/>
                  <a:gd name="T4" fmla="*/ 688 w 698"/>
                  <a:gd name="T5" fmla="*/ 0 h 19"/>
                  <a:gd name="T6" fmla="*/ 692 w 698"/>
                  <a:gd name="T7" fmla="*/ 8 h 19"/>
                  <a:gd name="T8" fmla="*/ 698 w 698"/>
                  <a:gd name="T9" fmla="*/ 19 h 19"/>
                  <a:gd name="T10" fmla="*/ 698 w 698"/>
                  <a:gd name="T11" fmla="*/ 19 h 19"/>
                  <a:gd name="T12" fmla="*/ 649 w 698"/>
                  <a:gd name="T13" fmla="*/ 19 h 19"/>
                  <a:gd name="T14" fmla="*/ 649 w 698"/>
                  <a:gd name="T15" fmla="*/ 19 h 19"/>
                  <a:gd name="T16" fmla="*/ 647 w 698"/>
                  <a:gd name="T17" fmla="*/ 15 h 19"/>
                  <a:gd name="T18" fmla="*/ 645 w 698"/>
                  <a:gd name="T19" fmla="*/ 15 h 19"/>
                  <a:gd name="T20" fmla="*/ 643 w 698"/>
                  <a:gd name="T21" fmla="*/ 15 h 19"/>
                  <a:gd name="T22" fmla="*/ 641 w 698"/>
                  <a:gd name="T23" fmla="*/ 17 h 19"/>
                  <a:gd name="T24" fmla="*/ 639 w 698"/>
                  <a:gd name="T25" fmla="*/ 19 h 19"/>
                  <a:gd name="T26" fmla="*/ 620 w 698"/>
                  <a:gd name="T27" fmla="*/ 19 h 19"/>
                  <a:gd name="T28" fmla="*/ 618 w 698"/>
                  <a:gd name="T29" fmla="*/ 17 h 19"/>
                  <a:gd name="T30" fmla="*/ 615 w 698"/>
                  <a:gd name="T31" fmla="*/ 12 h 19"/>
                  <a:gd name="T32" fmla="*/ 611 w 698"/>
                  <a:gd name="T33" fmla="*/ 8 h 19"/>
                  <a:gd name="T34" fmla="*/ 609 w 698"/>
                  <a:gd name="T35" fmla="*/ 6 h 19"/>
                  <a:gd name="T36" fmla="*/ 601 w 698"/>
                  <a:gd name="T37" fmla="*/ 4 h 19"/>
                  <a:gd name="T38" fmla="*/ 588 w 698"/>
                  <a:gd name="T39" fmla="*/ 4 h 19"/>
                  <a:gd name="T40" fmla="*/ 571 w 698"/>
                  <a:gd name="T41" fmla="*/ 6 h 19"/>
                  <a:gd name="T42" fmla="*/ 556 w 698"/>
                  <a:gd name="T43" fmla="*/ 6 h 19"/>
                  <a:gd name="T44" fmla="*/ 548 w 698"/>
                  <a:gd name="T45" fmla="*/ 6 h 19"/>
                  <a:gd name="T46" fmla="*/ 539 w 698"/>
                  <a:gd name="T47" fmla="*/ 8 h 19"/>
                  <a:gd name="T48" fmla="*/ 535 w 698"/>
                  <a:gd name="T49" fmla="*/ 10 h 19"/>
                  <a:gd name="T50" fmla="*/ 531 w 698"/>
                  <a:gd name="T51" fmla="*/ 15 h 19"/>
                  <a:gd name="T52" fmla="*/ 529 w 698"/>
                  <a:gd name="T53" fmla="*/ 17 h 19"/>
                  <a:gd name="T54" fmla="*/ 529 w 698"/>
                  <a:gd name="T55" fmla="*/ 19 h 19"/>
                  <a:gd name="T56" fmla="*/ 72 w 698"/>
                  <a:gd name="T57" fmla="*/ 19 h 19"/>
                  <a:gd name="T58" fmla="*/ 66 w 698"/>
                  <a:gd name="T59" fmla="*/ 8 h 19"/>
                  <a:gd name="T60" fmla="*/ 64 w 698"/>
                  <a:gd name="T61" fmla="*/ 4 h 19"/>
                  <a:gd name="T62" fmla="*/ 62 w 698"/>
                  <a:gd name="T63" fmla="*/ 0 h 19"/>
                  <a:gd name="T64" fmla="*/ 0 w 698"/>
                  <a:gd name="T65" fmla="*/ 0 h 19"/>
                  <a:gd name="T66" fmla="*/ 34 w 698"/>
                  <a:gd name="T67" fmla="*/ 0 h 19"/>
                  <a:gd name="T68" fmla="*/ 34 w 698"/>
                  <a:gd name="T69" fmla="*/ 0 h 19"/>
                  <a:gd name="T70" fmla="*/ 43 w 698"/>
                  <a:gd name="T71" fmla="*/ 8 h 19"/>
                  <a:gd name="T72" fmla="*/ 53 w 698"/>
                  <a:gd name="T73" fmla="*/ 19 h 19"/>
                  <a:gd name="T74" fmla="*/ 55 w 698"/>
                  <a:gd name="T75" fmla="*/ 19 h 19"/>
                  <a:gd name="T76" fmla="*/ 11 w 698"/>
                  <a:gd name="T77" fmla="*/ 19 h 19"/>
                  <a:gd name="T78" fmla="*/ 11 w 698"/>
                  <a:gd name="T79" fmla="*/ 19 h 19"/>
                  <a:gd name="T80" fmla="*/ 2 w 698"/>
                  <a:gd name="T81" fmla="*/ 2 h 19"/>
                  <a:gd name="T82" fmla="*/ 0 w 698"/>
                  <a:gd name="T8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8" h="19">
                    <a:moveTo>
                      <a:pt x="62" y="0"/>
                    </a:moveTo>
                    <a:lnTo>
                      <a:pt x="688" y="0"/>
                    </a:lnTo>
                    <a:lnTo>
                      <a:pt x="688" y="0"/>
                    </a:lnTo>
                    <a:lnTo>
                      <a:pt x="692" y="8"/>
                    </a:lnTo>
                    <a:lnTo>
                      <a:pt x="698" y="19"/>
                    </a:lnTo>
                    <a:lnTo>
                      <a:pt x="698" y="19"/>
                    </a:lnTo>
                    <a:lnTo>
                      <a:pt x="649" y="19"/>
                    </a:lnTo>
                    <a:lnTo>
                      <a:pt x="649" y="19"/>
                    </a:lnTo>
                    <a:lnTo>
                      <a:pt x="647" y="15"/>
                    </a:lnTo>
                    <a:lnTo>
                      <a:pt x="645" y="15"/>
                    </a:lnTo>
                    <a:lnTo>
                      <a:pt x="643" y="15"/>
                    </a:lnTo>
                    <a:lnTo>
                      <a:pt x="641" y="17"/>
                    </a:lnTo>
                    <a:lnTo>
                      <a:pt x="639" y="19"/>
                    </a:lnTo>
                    <a:lnTo>
                      <a:pt x="620" y="19"/>
                    </a:lnTo>
                    <a:lnTo>
                      <a:pt x="618" y="17"/>
                    </a:lnTo>
                    <a:lnTo>
                      <a:pt x="615" y="12"/>
                    </a:lnTo>
                    <a:lnTo>
                      <a:pt x="611" y="8"/>
                    </a:lnTo>
                    <a:lnTo>
                      <a:pt x="609" y="6"/>
                    </a:lnTo>
                    <a:lnTo>
                      <a:pt x="601" y="4"/>
                    </a:lnTo>
                    <a:lnTo>
                      <a:pt x="588" y="4"/>
                    </a:lnTo>
                    <a:lnTo>
                      <a:pt x="571" y="6"/>
                    </a:lnTo>
                    <a:lnTo>
                      <a:pt x="556" y="6"/>
                    </a:lnTo>
                    <a:lnTo>
                      <a:pt x="548" y="6"/>
                    </a:lnTo>
                    <a:lnTo>
                      <a:pt x="539" y="8"/>
                    </a:lnTo>
                    <a:lnTo>
                      <a:pt x="535" y="10"/>
                    </a:lnTo>
                    <a:lnTo>
                      <a:pt x="531" y="15"/>
                    </a:lnTo>
                    <a:lnTo>
                      <a:pt x="529" y="17"/>
                    </a:lnTo>
                    <a:lnTo>
                      <a:pt x="529" y="19"/>
                    </a:lnTo>
                    <a:lnTo>
                      <a:pt x="72" y="19"/>
                    </a:lnTo>
                    <a:lnTo>
                      <a:pt x="66" y="8"/>
                    </a:lnTo>
                    <a:lnTo>
                      <a:pt x="64" y="4"/>
                    </a:lnTo>
                    <a:lnTo>
                      <a:pt x="62" y="0"/>
                    </a:lnTo>
                    <a:close/>
                    <a:moveTo>
                      <a:pt x="0" y="0"/>
                    </a:moveTo>
                    <a:lnTo>
                      <a:pt x="34" y="0"/>
                    </a:lnTo>
                    <a:lnTo>
                      <a:pt x="34" y="0"/>
                    </a:lnTo>
                    <a:lnTo>
                      <a:pt x="43" y="8"/>
                    </a:lnTo>
                    <a:lnTo>
                      <a:pt x="53" y="19"/>
                    </a:lnTo>
                    <a:lnTo>
                      <a:pt x="55" y="19"/>
                    </a:lnTo>
                    <a:lnTo>
                      <a:pt x="11" y="19"/>
                    </a:lnTo>
                    <a:lnTo>
                      <a:pt x="11" y="19"/>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7" name="Freeform 1192"/>
              <p:cNvSpPr>
                <a:spLocks noEditPoints="1"/>
              </p:cNvSpPr>
              <p:nvPr/>
            </p:nvSpPr>
            <p:spPr bwMode="auto">
              <a:xfrm>
                <a:off x="1462" y="1864"/>
                <a:ext cx="700" cy="22"/>
              </a:xfrm>
              <a:custGeom>
                <a:avLst/>
                <a:gdLst>
                  <a:gd name="T0" fmla="*/ 59 w 700"/>
                  <a:gd name="T1" fmla="*/ 0 h 22"/>
                  <a:gd name="T2" fmla="*/ 700 w 700"/>
                  <a:gd name="T3" fmla="*/ 0 h 22"/>
                  <a:gd name="T4" fmla="*/ 700 w 700"/>
                  <a:gd name="T5" fmla="*/ 0 h 22"/>
                  <a:gd name="T6" fmla="*/ 696 w 700"/>
                  <a:gd name="T7" fmla="*/ 11 h 22"/>
                  <a:gd name="T8" fmla="*/ 696 w 700"/>
                  <a:gd name="T9" fmla="*/ 22 h 22"/>
                  <a:gd name="T10" fmla="*/ 70 w 700"/>
                  <a:gd name="T11" fmla="*/ 22 h 22"/>
                  <a:gd name="T12" fmla="*/ 70 w 700"/>
                  <a:gd name="T13" fmla="*/ 20 h 22"/>
                  <a:gd name="T14" fmla="*/ 68 w 700"/>
                  <a:gd name="T15" fmla="*/ 15 h 22"/>
                  <a:gd name="T16" fmla="*/ 66 w 700"/>
                  <a:gd name="T17" fmla="*/ 9 h 22"/>
                  <a:gd name="T18" fmla="*/ 63 w 700"/>
                  <a:gd name="T19" fmla="*/ 5 h 22"/>
                  <a:gd name="T20" fmla="*/ 61 w 700"/>
                  <a:gd name="T21" fmla="*/ 3 h 22"/>
                  <a:gd name="T22" fmla="*/ 59 w 700"/>
                  <a:gd name="T23" fmla="*/ 0 h 22"/>
                  <a:gd name="T24" fmla="*/ 0 w 700"/>
                  <a:gd name="T25" fmla="*/ 0 h 22"/>
                  <a:gd name="T26" fmla="*/ 57 w 700"/>
                  <a:gd name="T27" fmla="*/ 0 h 22"/>
                  <a:gd name="T28" fmla="*/ 53 w 700"/>
                  <a:gd name="T29" fmla="*/ 0 h 22"/>
                  <a:gd name="T30" fmla="*/ 49 w 700"/>
                  <a:gd name="T31" fmla="*/ 5 h 22"/>
                  <a:gd name="T32" fmla="*/ 42 w 700"/>
                  <a:gd name="T33" fmla="*/ 13 h 22"/>
                  <a:gd name="T34" fmla="*/ 42 w 700"/>
                  <a:gd name="T35" fmla="*/ 22 h 22"/>
                  <a:gd name="T36" fmla="*/ 8 w 700"/>
                  <a:gd name="T37" fmla="*/ 22 h 22"/>
                  <a:gd name="T38" fmla="*/ 0 w 700"/>
                  <a:gd name="T39" fmla="*/ 3 h 22"/>
                  <a:gd name="T40" fmla="*/ 0 w 700"/>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0" h="22">
                    <a:moveTo>
                      <a:pt x="59" y="0"/>
                    </a:moveTo>
                    <a:lnTo>
                      <a:pt x="700" y="0"/>
                    </a:lnTo>
                    <a:lnTo>
                      <a:pt x="700" y="0"/>
                    </a:lnTo>
                    <a:lnTo>
                      <a:pt x="696" y="11"/>
                    </a:lnTo>
                    <a:lnTo>
                      <a:pt x="696" y="22"/>
                    </a:lnTo>
                    <a:lnTo>
                      <a:pt x="70" y="22"/>
                    </a:lnTo>
                    <a:lnTo>
                      <a:pt x="70" y="20"/>
                    </a:lnTo>
                    <a:lnTo>
                      <a:pt x="68" y="15"/>
                    </a:lnTo>
                    <a:lnTo>
                      <a:pt x="66" y="9"/>
                    </a:lnTo>
                    <a:lnTo>
                      <a:pt x="63" y="5"/>
                    </a:lnTo>
                    <a:lnTo>
                      <a:pt x="61" y="3"/>
                    </a:lnTo>
                    <a:lnTo>
                      <a:pt x="59" y="0"/>
                    </a:lnTo>
                    <a:close/>
                    <a:moveTo>
                      <a:pt x="0" y="0"/>
                    </a:moveTo>
                    <a:lnTo>
                      <a:pt x="57" y="0"/>
                    </a:lnTo>
                    <a:lnTo>
                      <a:pt x="53" y="0"/>
                    </a:lnTo>
                    <a:lnTo>
                      <a:pt x="49" y="5"/>
                    </a:lnTo>
                    <a:lnTo>
                      <a:pt x="42" y="13"/>
                    </a:lnTo>
                    <a:lnTo>
                      <a:pt x="42" y="22"/>
                    </a:lnTo>
                    <a:lnTo>
                      <a:pt x="8" y="22"/>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8" name="Freeform 1193"/>
              <p:cNvSpPr>
                <a:spLocks/>
              </p:cNvSpPr>
              <p:nvPr/>
            </p:nvSpPr>
            <p:spPr bwMode="auto">
              <a:xfrm>
                <a:off x="1451" y="1845"/>
                <a:ext cx="741" cy="19"/>
              </a:xfrm>
              <a:custGeom>
                <a:avLst/>
                <a:gdLst>
                  <a:gd name="T0" fmla="*/ 0 w 741"/>
                  <a:gd name="T1" fmla="*/ 0 h 19"/>
                  <a:gd name="T2" fmla="*/ 741 w 741"/>
                  <a:gd name="T3" fmla="*/ 0 h 19"/>
                  <a:gd name="T4" fmla="*/ 732 w 741"/>
                  <a:gd name="T5" fmla="*/ 7 h 19"/>
                  <a:gd name="T6" fmla="*/ 719 w 741"/>
                  <a:gd name="T7" fmla="*/ 13 h 19"/>
                  <a:gd name="T8" fmla="*/ 711 w 741"/>
                  <a:gd name="T9" fmla="*/ 19 h 19"/>
                  <a:gd name="T10" fmla="*/ 70 w 741"/>
                  <a:gd name="T11" fmla="*/ 19 h 19"/>
                  <a:gd name="T12" fmla="*/ 68 w 741"/>
                  <a:gd name="T13" fmla="*/ 19 h 19"/>
                  <a:gd name="T14" fmla="*/ 68 w 741"/>
                  <a:gd name="T15" fmla="*/ 19 h 19"/>
                  <a:gd name="T16" fmla="*/ 11 w 741"/>
                  <a:gd name="T17" fmla="*/ 19 h 19"/>
                  <a:gd name="T18" fmla="*/ 2 w 741"/>
                  <a:gd name="T19" fmla="*/ 3 h 19"/>
                  <a:gd name="T20" fmla="*/ 0 w 741"/>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19">
                    <a:moveTo>
                      <a:pt x="0" y="0"/>
                    </a:moveTo>
                    <a:lnTo>
                      <a:pt x="741" y="0"/>
                    </a:lnTo>
                    <a:lnTo>
                      <a:pt x="732" y="7"/>
                    </a:lnTo>
                    <a:lnTo>
                      <a:pt x="719" y="13"/>
                    </a:lnTo>
                    <a:lnTo>
                      <a:pt x="711" y="19"/>
                    </a:lnTo>
                    <a:lnTo>
                      <a:pt x="70" y="19"/>
                    </a:lnTo>
                    <a:lnTo>
                      <a:pt x="68" y="19"/>
                    </a:lnTo>
                    <a:lnTo>
                      <a:pt x="68" y="19"/>
                    </a:lnTo>
                    <a:lnTo>
                      <a:pt x="11" y="19"/>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99" name="Freeform 1194"/>
              <p:cNvSpPr>
                <a:spLocks/>
              </p:cNvSpPr>
              <p:nvPr/>
            </p:nvSpPr>
            <p:spPr bwMode="auto">
              <a:xfrm>
                <a:off x="1436" y="1824"/>
                <a:ext cx="783" cy="21"/>
              </a:xfrm>
              <a:custGeom>
                <a:avLst/>
                <a:gdLst>
                  <a:gd name="T0" fmla="*/ 0 w 783"/>
                  <a:gd name="T1" fmla="*/ 0 h 21"/>
                  <a:gd name="T2" fmla="*/ 783 w 783"/>
                  <a:gd name="T3" fmla="*/ 0 h 21"/>
                  <a:gd name="T4" fmla="*/ 779 w 783"/>
                  <a:gd name="T5" fmla="*/ 4 h 21"/>
                  <a:gd name="T6" fmla="*/ 764 w 783"/>
                  <a:gd name="T7" fmla="*/ 17 h 21"/>
                  <a:gd name="T8" fmla="*/ 756 w 783"/>
                  <a:gd name="T9" fmla="*/ 21 h 21"/>
                  <a:gd name="T10" fmla="*/ 15 w 783"/>
                  <a:gd name="T11" fmla="*/ 21 h 21"/>
                  <a:gd name="T12" fmla="*/ 5 w 783"/>
                  <a:gd name="T13" fmla="*/ 4 h 21"/>
                  <a:gd name="T14" fmla="*/ 0 w 783"/>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21">
                    <a:moveTo>
                      <a:pt x="0" y="0"/>
                    </a:moveTo>
                    <a:lnTo>
                      <a:pt x="783" y="0"/>
                    </a:lnTo>
                    <a:lnTo>
                      <a:pt x="779" y="4"/>
                    </a:lnTo>
                    <a:lnTo>
                      <a:pt x="764" y="17"/>
                    </a:lnTo>
                    <a:lnTo>
                      <a:pt x="756" y="21"/>
                    </a:lnTo>
                    <a:lnTo>
                      <a:pt x="15" y="21"/>
                    </a:lnTo>
                    <a:lnTo>
                      <a:pt x="5"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0" name="Freeform 1195"/>
              <p:cNvSpPr>
                <a:spLocks/>
              </p:cNvSpPr>
              <p:nvPr/>
            </p:nvSpPr>
            <p:spPr bwMode="auto">
              <a:xfrm>
                <a:off x="1394" y="1805"/>
                <a:ext cx="851" cy="19"/>
              </a:xfrm>
              <a:custGeom>
                <a:avLst/>
                <a:gdLst>
                  <a:gd name="T0" fmla="*/ 0 w 851"/>
                  <a:gd name="T1" fmla="*/ 0 h 19"/>
                  <a:gd name="T2" fmla="*/ 851 w 851"/>
                  <a:gd name="T3" fmla="*/ 0 h 19"/>
                  <a:gd name="T4" fmla="*/ 851 w 851"/>
                  <a:gd name="T5" fmla="*/ 0 h 19"/>
                  <a:gd name="T6" fmla="*/ 846 w 851"/>
                  <a:gd name="T7" fmla="*/ 2 h 19"/>
                  <a:gd name="T8" fmla="*/ 836 w 851"/>
                  <a:gd name="T9" fmla="*/ 11 h 19"/>
                  <a:gd name="T10" fmla="*/ 825 w 851"/>
                  <a:gd name="T11" fmla="*/ 19 h 19"/>
                  <a:gd name="T12" fmla="*/ 42 w 851"/>
                  <a:gd name="T13" fmla="*/ 19 h 19"/>
                  <a:gd name="T14" fmla="*/ 34 w 851"/>
                  <a:gd name="T15" fmla="*/ 13 h 19"/>
                  <a:gd name="T16" fmla="*/ 19 w 851"/>
                  <a:gd name="T17" fmla="*/ 9 h 19"/>
                  <a:gd name="T18" fmla="*/ 15 w 851"/>
                  <a:gd name="T19" fmla="*/ 9 h 19"/>
                  <a:gd name="T20" fmla="*/ 8 w 851"/>
                  <a:gd name="T21" fmla="*/ 7 h 19"/>
                  <a:gd name="T22" fmla="*/ 4 w 851"/>
                  <a:gd name="T23" fmla="*/ 2 h 19"/>
                  <a:gd name="T24" fmla="*/ 0 w 851"/>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1" h="19">
                    <a:moveTo>
                      <a:pt x="0" y="0"/>
                    </a:moveTo>
                    <a:lnTo>
                      <a:pt x="851" y="0"/>
                    </a:lnTo>
                    <a:lnTo>
                      <a:pt x="851" y="0"/>
                    </a:lnTo>
                    <a:lnTo>
                      <a:pt x="846" y="2"/>
                    </a:lnTo>
                    <a:lnTo>
                      <a:pt x="836" y="11"/>
                    </a:lnTo>
                    <a:lnTo>
                      <a:pt x="825" y="19"/>
                    </a:lnTo>
                    <a:lnTo>
                      <a:pt x="42" y="19"/>
                    </a:lnTo>
                    <a:lnTo>
                      <a:pt x="34" y="13"/>
                    </a:lnTo>
                    <a:lnTo>
                      <a:pt x="19" y="9"/>
                    </a:lnTo>
                    <a:lnTo>
                      <a:pt x="15" y="9"/>
                    </a:lnTo>
                    <a:lnTo>
                      <a:pt x="8" y="7"/>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1" name="Freeform 1196"/>
              <p:cNvSpPr>
                <a:spLocks/>
              </p:cNvSpPr>
              <p:nvPr/>
            </p:nvSpPr>
            <p:spPr bwMode="auto">
              <a:xfrm>
                <a:off x="1375" y="1784"/>
                <a:ext cx="899" cy="21"/>
              </a:xfrm>
              <a:custGeom>
                <a:avLst/>
                <a:gdLst>
                  <a:gd name="T0" fmla="*/ 0 w 899"/>
                  <a:gd name="T1" fmla="*/ 0 h 21"/>
                  <a:gd name="T2" fmla="*/ 899 w 899"/>
                  <a:gd name="T3" fmla="*/ 0 h 21"/>
                  <a:gd name="T4" fmla="*/ 899 w 899"/>
                  <a:gd name="T5" fmla="*/ 0 h 21"/>
                  <a:gd name="T6" fmla="*/ 897 w 899"/>
                  <a:gd name="T7" fmla="*/ 4 h 21"/>
                  <a:gd name="T8" fmla="*/ 893 w 899"/>
                  <a:gd name="T9" fmla="*/ 8 h 21"/>
                  <a:gd name="T10" fmla="*/ 887 w 899"/>
                  <a:gd name="T11" fmla="*/ 11 h 21"/>
                  <a:gd name="T12" fmla="*/ 880 w 899"/>
                  <a:gd name="T13" fmla="*/ 15 h 21"/>
                  <a:gd name="T14" fmla="*/ 874 w 899"/>
                  <a:gd name="T15" fmla="*/ 17 h 21"/>
                  <a:gd name="T16" fmla="*/ 870 w 899"/>
                  <a:gd name="T17" fmla="*/ 21 h 21"/>
                  <a:gd name="T18" fmla="*/ 19 w 899"/>
                  <a:gd name="T19" fmla="*/ 21 h 21"/>
                  <a:gd name="T20" fmla="*/ 19 w 899"/>
                  <a:gd name="T21" fmla="*/ 19 h 21"/>
                  <a:gd name="T22" fmla="*/ 15 w 899"/>
                  <a:gd name="T23" fmla="*/ 15 h 21"/>
                  <a:gd name="T24" fmla="*/ 10 w 899"/>
                  <a:gd name="T25" fmla="*/ 11 h 21"/>
                  <a:gd name="T26" fmla="*/ 6 w 899"/>
                  <a:gd name="T27" fmla="*/ 6 h 21"/>
                  <a:gd name="T28" fmla="*/ 0 w 899"/>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9" h="21">
                    <a:moveTo>
                      <a:pt x="0" y="0"/>
                    </a:moveTo>
                    <a:lnTo>
                      <a:pt x="899" y="0"/>
                    </a:lnTo>
                    <a:lnTo>
                      <a:pt x="899" y="0"/>
                    </a:lnTo>
                    <a:lnTo>
                      <a:pt x="897" y="4"/>
                    </a:lnTo>
                    <a:lnTo>
                      <a:pt x="893" y="8"/>
                    </a:lnTo>
                    <a:lnTo>
                      <a:pt x="887" y="11"/>
                    </a:lnTo>
                    <a:lnTo>
                      <a:pt x="880" y="15"/>
                    </a:lnTo>
                    <a:lnTo>
                      <a:pt x="874" y="17"/>
                    </a:lnTo>
                    <a:lnTo>
                      <a:pt x="870" y="21"/>
                    </a:lnTo>
                    <a:lnTo>
                      <a:pt x="19" y="21"/>
                    </a:lnTo>
                    <a:lnTo>
                      <a:pt x="19" y="19"/>
                    </a:lnTo>
                    <a:lnTo>
                      <a:pt x="15" y="15"/>
                    </a:lnTo>
                    <a:lnTo>
                      <a:pt x="10" y="11"/>
                    </a:lnTo>
                    <a:lnTo>
                      <a:pt x="6"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2" name="Freeform 1197"/>
              <p:cNvSpPr>
                <a:spLocks/>
              </p:cNvSpPr>
              <p:nvPr/>
            </p:nvSpPr>
            <p:spPr bwMode="auto">
              <a:xfrm>
                <a:off x="1362" y="1763"/>
                <a:ext cx="912" cy="21"/>
              </a:xfrm>
              <a:custGeom>
                <a:avLst/>
                <a:gdLst>
                  <a:gd name="T0" fmla="*/ 0 w 912"/>
                  <a:gd name="T1" fmla="*/ 0 h 21"/>
                  <a:gd name="T2" fmla="*/ 904 w 912"/>
                  <a:gd name="T3" fmla="*/ 0 h 21"/>
                  <a:gd name="T4" fmla="*/ 906 w 912"/>
                  <a:gd name="T5" fmla="*/ 6 h 21"/>
                  <a:gd name="T6" fmla="*/ 910 w 912"/>
                  <a:gd name="T7" fmla="*/ 12 h 21"/>
                  <a:gd name="T8" fmla="*/ 912 w 912"/>
                  <a:gd name="T9" fmla="*/ 17 h 21"/>
                  <a:gd name="T10" fmla="*/ 912 w 912"/>
                  <a:gd name="T11" fmla="*/ 21 h 21"/>
                  <a:gd name="T12" fmla="*/ 13 w 912"/>
                  <a:gd name="T13" fmla="*/ 21 h 21"/>
                  <a:gd name="T14" fmla="*/ 11 w 912"/>
                  <a:gd name="T15" fmla="*/ 19 h 21"/>
                  <a:gd name="T16" fmla="*/ 2 w 912"/>
                  <a:gd name="T17" fmla="*/ 4 h 21"/>
                  <a:gd name="T18" fmla="*/ 0 w 912"/>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21">
                    <a:moveTo>
                      <a:pt x="0" y="0"/>
                    </a:moveTo>
                    <a:lnTo>
                      <a:pt x="904" y="0"/>
                    </a:lnTo>
                    <a:lnTo>
                      <a:pt x="906" y="6"/>
                    </a:lnTo>
                    <a:lnTo>
                      <a:pt x="910" y="12"/>
                    </a:lnTo>
                    <a:lnTo>
                      <a:pt x="912" y="17"/>
                    </a:lnTo>
                    <a:lnTo>
                      <a:pt x="912" y="21"/>
                    </a:lnTo>
                    <a:lnTo>
                      <a:pt x="13" y="21"/>
                    </a:lnTo>
                    <a:lnTo>
                      <a:pt x="11" y="19"/>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3" name="Freeform 1198"/>
              <p:cNvSpPr>
                <a:spLocks noEditPoints="1"/>
              </p:cNvSpPr>
              <p:nvPr/>
            </p:nvSpPr>
            <p:spPr bwMode="auto">
              <a:xfrm>
                <a:off x="1347" y="1744"/>
                <a:ext cx="938" cy="19"/>
              </a:xfrm>
              <a:custGeom>
                <a:avLst/>
                <a:gdLst>
                  <a:gd name="T0" fmla="*/ 927 w 938"/>
                  <a:gd name="T1" fmla="*/ 0 h 19"/>
                  <a:gd name="T2" fmla="*/ 938 w 938"/>
                  <a:gd name="T3" fmla="*/ 0 h 19"/>
                  <a:gd name="T4" fmla="*/ 934 w 938"/>
                  <a:gd name="T5" fmla="*/ 2 h 19"/>
                  <a:gd name="T6" fmla="*/ 929 w 938"/>
                  <a:gd name="T7" fmla="*/ 2 h 19"/>
                  <a:gd name="T8" fmla="*/ 927 w 938"/>
                  <a:gd name="T9" fmla="*/ 0 h 19"/>
                  <a:gd name="T10" fmla="*/ 927 w 938"/>
                  <a:gd name="T11" fmla="*/ 0 h 19"/>
                  <a:gd name="T12" fmla="*/ 0 w 938"/>
                  <a:gd name="T13" fmla="*/ 0 h 19"/>
                  <a:gd name="T14" fmla="*/ 912 w 938"/>
                  <a:gd name="T15" fmla="*/ 0 h 19"/>
                  <a:gd name="T16" fmla="*/ 912 w 938"/>
                  <a:gd name="T17" fmla="*/ 0 h 19"/>
                  <a:gd name="T18" fmla="*/ 912 w 938"/>
                  <a:gd name="T19" fmla="*/ 6 h 19"/>
                  <a:gd name="T20" fmla="*/ 915 w 938"/>
                  <a:gd name="T21" fmla="*/ 12 h 19"/>
                  <a:gd name="T22" fmla="*/ 917 w 938"/>
                  <a:gd name="T23" fmla="*/ 19 h 19"/>
                  <a:gd name="T24" fmla="*/ 919 w 938"/>
                  <a:gd name="T25" fmla="*/ 19 h 19"/>
                  <a:gd name="T26" fmla="*/ 15 w 938"/>
                  <a:gd name="T27" fmla="*/ 19 h 19"/>
                  <a:gd name="T28" fmla="*/ 4 w 938"/>
                  <a:gd name="T29" fmla="*/ 6 h 19"/>
                  <a:gd name="T30" fmla="*/ 0 w 93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8" h="19">
                    <a:moveTo>
                      <a:pt x="927" y="0"/>
                    </a:moveTo>
                    <a:lnTo>
                      <a:pt x="938" y="0"/>
                    </a:lnTo>
                    <a:lnTo>
                      <a:pt x="934" y="2"/>
                    </a:lnTo>
                    <a:lnTo>
                      <a:pt x="929" y="2"/>
                    </a:lnTo>
                    <a:lnTo>
                      <a:pt x="927" y="0"/>
                    </a:lnTo>
                    <a:lnTo>
                      <a:pt x="927" y="0"/>
                    </a:lnTo>
                    <a:close/>
                    <a:moveTo>
                      <a:pt x="0" y="0"/>
                    </a:moveTo>
                    <a:lnTo>
                      <a:pt x="912" y="0"/>
                    </a:lnTo>
                    <a:lnTo>
                      <a:pt x="912" y="0"/>
                    </a:lnTo>
                    <a:lnTo>
                      <a:pt x="912" y="6"/>
                    </a:lnTo>
                    <a:lnTo>
                      <a:pt x="915" y="12"/>
                    </a:lnTo>
                    <a:lnTo>
                      <a:pt x="917" y="19"/>
                    </a:lnTo>
                    <a:lnTo>
                      <a:pt x="919" y="19"/>
                    </a:lnTo>
                    <a:lnTo>
                      <a:pt x="15" y="19"/>
                    </a:lnTo>
                    <a:lnTo>
                      <a:pt x="4"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4" name="Freeform 1199"/>
              <p:cNvSpPr>
                <a:spLocks/>
              </p:cNvSpPr>
              <p:nvPr/>
            </p:nvSpPr>
            <p:spPr bwMode="auto">
              <a:xfrm>
                <a:off x="1330" y="1723"/>
                <a:ext cx="966" cy="21"/>
              </a:xfrm>
              <a:custGeom>
                <a:avLst/>
                <a:gdLst>
                  <a:gd name="T0" fmla="*/ 0 w 966"/>
                  <a:gd name="T1" fmla="*/ 0 h 21"/>
                  <a:gd name="T2" fmla="*/ 963 w 966"/>
                  <a:gd name="T3" fmla="*/ 0 h 21"/>
                  <a:gd name="T4" fmla="*/ 966 w 966"/>
                  <a:gd name="T5" fmla="*/ 4 h 21"/>
                  <a:gd name="T6" fmla="*/ 966 w 966"/>
                  <a:gd name="T7" fmla="*/ 6 h 21"/>
                  <a:gd name="T8" fmla="*/ 963 w 966"/>
                  <a:gd name="T9" fmla="*/ 10 h 21"/>
                  <a:gd name="T10" fmla="*/ 961 w 966"/>
                  <a:gd name="T11" fmla="*/ 14 h 21"/>
                  <a:gd name="T12" fmla="*/ 959 w 966"/>
                  <a:gd name="T13" fmla="*/ 19 h 21"/>
                  <a:gd name="T14" fmla="*/ 955 w 966"/>
                  <a:gd name="T15" fmla="*/ 21 h 21"/>
                  <a:gd name="T16" fmla="*/ 955 w 966"/>
                  <a:gd name="T17" fmla="*/ 21 h 21"/>
                  <a:gd name="T18" fmla="*/ 944 w 966"/>
                  <a:gd name="T19" fmla="*/ 21 h 21"/>
                  <a:gd name="T20" fmla="*/ 942 w 966"/>
                  <a:gd name="T21" fmla="*/ 19 h 21"/>
                  <a:gd name="T22" fmla="*/ 938 w 966"/>
                  <a:gd name="T23" fmla="*/ 16 h 21"/>
                  <a:gd name="T24" fmla="*/ 936 w 966"/>
                  <a:gd name="T25" fmla="*/ 14 h 21"/>
                  <a:gd name="T26" fmla="*/ 932 w 966"/>
                  <a:gd name="T27" fmla="*/ 14 h 21"/>
                  <a:gd name="T28" fmla="*/ 929 w 966"/>
                  <a:gd name="T29" fmla="*/ 16 h 21"/>
                  <a:gd name="T30" fmla="*/ 929 w 966"/>
                  <a:gd name="T31" fmla="*/ 21 h 21"/>
                  <a:gd name="T32" fmla="*/ 17 w 966"/>
                  <a:gd name="T33" fmla="*/ 21 h 21"/>
                  <a:gd name="T34" fmla="*/ 11 w 966"/>
                  <a:gd name="T35" fmla="*/ 12 h 21"/>
                  <a:gd name="T36" fmla="*/ 0 w 966"/>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6" h="21">
                    <a:moveTo>
                      <a:pt x="0" y="0"/>
                    </a:moveTo>
                    <a:lnTo>
                      <a:pt x="963" y="0"/>
                    </a:lnTo>
                    <a:lnTo>
                      <a:pt x="966" y="4"/>
                    </a:lnTo>
                    <a:lnTo>
                      <a:pt x="966" y="6"/>
                    </a:lnTo>
                    <a:lnTo>
                      <a:pt x="963" y="10"/>
                    </a:lnTo>
                    <a:lnTo>
                      <a:pt x="961" y="14"/>
                    </a:lnTo>
                    <a:lnTo>
                      <a:pt x="959" y="19"/>
                    </a:lnTo>
                    <a:lnTo>
                      <a:pt x="955" y="21"/>
                    </a:lnTo>
                    <a:lnTo>
                      <a:pt x="955" y="21"/>
                    </a:lnTo>
                    <a:lnTo>
                      <a:pt x="944" y="21"/>
                    </a:lnTo>
                    <a:lnTo>
                      <a:pt x="942" y="19"/>
                    </a:lnTo>
                    <a:lnTo>
                      <a:pt x="938" y="16"/>
                    </a:lnTo>
                    <a:lnTo>
                      <a:pt x="936" y="14"/>
                    </a:lnTo>
                    <a:lnTo>
                      <a:pt x="932" y="14"/>
                    </a:lnTo>
                    <a:lnTo>
                      <a:pt x="929" y="16"/>
                    </a:lnTo>
                    <a:lnTo>
                      <a:pt x="929" y="21"/>
                    </a:lnTo>
                    <a:lnTo>
                      <a:pt x="17" y="21"/>
                    </a:lnTo>
                    <a:lnTo>
                      <a:pt x="11"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5" name="Freeform 1200"/>
              <p:cNvSpPr>
                <a:spLocks/>
              </p:cNvSpPr>
              <p:nvPr/>
            </p:nvSpPr>
            <p:spPr bwMode="auto">
              <a:xfrm>
                <a:off x="1317" y="1703"/>
                <a:ext cx="998" cy="20"/>
              </a:xfrm>
              <a:custGeom>
                <a:avLst/>
                <a:gdLst>
                  <a:gd name="T0" fmla="*/ 0 w 998"/>
                  <a:gd name="T1" fmla="*/ 0 h 20"/>
                  <a:gd name="T2" fmla="*/ 998 w 998"/>
                  <a:gd name="T3" fmla="*/ 0 h 20"/>
                  <a:gd name="T4" fmla="*/ 996 w 998"/>
                  <a:gd name="T5" fmla="*/ 3 h 20"/>
                  <a:gd name="T6" fmla="*/ 991 w 998"/>
                  <a:gd name="T7" fmla="*/ 5 h 20"/>
                  <a:gd name="T8" fmla="*/ 987 w 998"/>
                  <a:gd name="T9" fmla="*/ 5 h 20"/>
                  <a:gd name="T10" fmla="*/ 981 w 998"/>
                  <a:gd name="T11" fmla="*/ 5 h 20"/>
                  <a:gd name="T12" fmla="*/ 979 w 998"/>
                  <a:gd name="T13" fmla="*/ 7 h 20"/>
                  <a:gd name="T14" fmla="*/ 976 w 998"/>
                  <a:gd name="T15" fmla="*/ 9 h 20"/>
                  <a:gd name="T16" fmla="*/ 974 w 998"/>
                  <a:gd name="T17" fmla="*/ 13 h 20"/>
                  <a:gd name="T18" fmla="*/ 976 w 998"/>
                  <a:gd name="T19" fmla="*/ 20 h 20"/>
                  <a:gd name="T20" fmla="*/ 976 w 998"/>
                  <a:gd name="T21" fmla="*/ 20 h 20"/>
                  <a:gd name="T22" fmla="*/ 13 w 998"/>
                  <a:gd name="T23" fmla="*/ 20 h 20"/>
                  <a:gd name="T24" fmla="*/ 11 w 998"/>
                  <a:gd name="T25" fmla="*/ 17 h 20"/>
                  <a:gd name="T26" fmla="*/ 0 w 998"/>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8" h="20">
                    <a:moveTo>
                      <a:pt x="0" y="0"/>
                    </a:moveTo>
                    <a:lnTo>
                      <a:pt x="998" y="0"/>
                    </a:lnTo>
                    <a:lnTo>
                      <a:pt x="996" y="3"/>
                    </a:lnTo>
                    <a:lnTo>
                      <a:pt x="991" y="5"/>
                    </a:lnTo>
                    <a:lnTo>
                      <a:pt x="987" y="5"/>
                    </a:lnTo>
                    <a:lnTo>
                      <a:pt x="981" y="5"/>
                    </a:lnTo>
                    <a:lnTo>
                      <a:pt x="979" y="7"/>
                    </a:lnTo>
                    <a:lnTo>
                      <a:pt x="976" y="9"/>
                    </a:lnTo>
                    <a:lnTo>
                      <a:pt x="974" y="13"/>
                    </a:lnTo>
                    <a:lnTo>
                      <a:pt x="976" y="20"/>
                    </a:lnTo>
                    <a:lnTo>
                      <a:pt x="976" y="20"/>
                    </a:lnTo>
                    <a:lnTo>
                      <a:pt x="13" y="20"/>
                    </a:lnTo>
                    <a:lnTo>
                      <a:pt x="11" y="1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6" name="Freeform 1201"/>
              <p:cNvSpPr>
                <a:spLocks/>
              </p:cNvSpPr>
              <p:nvPr/>
            </p:nvSpPr>
            <p:spPr bwMode="auto">
              <a:xfrm>
                <a:off x="1311" y="1682"/>
                <a:ext cx="1008" cy="21"/>
              </a:xfrm>
              <a:custGeom>
                <a:avLst/>
                <a:gdLst>
                  <a:gd name="T0" fmla="*/ 0 w 1008"/>
                  <a:gd name="T1" fmla="*/ 0 h 21"/>
                  <a:gd name="T2" fmla="*/ 1008 w 1008"/>
                  <a:gd name="T3" fmla="*/ 0 h 21"/>
                  <a:gd name="T4" fmla="*/ 1004 w 1008"/>
                  <a:gd name="T5" fmla="*/ 4 h 21"/>
                  <a:gd name="T6" fmla="*/ 1002 w 1008"/>
                  <a:gd name="T7" fmla="*/ 7 h 21"/>
                  <a:gd name="T8" fmla="*/ 1002 w 1008"/>
                  <a:gd name="T9" fmla="*/ 11 h 21"/>
                  <a:gd name="T10" fmla="*/ 1004 w 1008"/>
                  <a:gd name="T11" fmla="*/ 15 h 21"/>
                  <a:gd name="T12" fmla="*/ 1004 w 1008"/>
                  <a:gd name="T13" fmla="*/ 17 h 21"/>
                  <a:gd name="T14" fmla="*/ 1004 w 1008"/>
                  <a:gd name="T15" fmla="*/ 21 h 21"/>
                  <a:gd name="T16" fmla="*/ 1004 w 1008"/>
                  <a:gd name="T17" fmla="*/ 21 h 21"/>
                  <a:gd name="T18" fmla="*/ 6 w 1008"/>
                  <a:gd name="T19" fmla="*/ 21 h 21"/>
                  <a:gd name="T20" fmla="*/ 6 w 1008"/>
                  <a:gd name="T21" fmla="*/ 21 h 21"/>
                  <a:gd name="T22" fmla="*/ 0 w 1008"/>
                  <a:gd name="T23" fmla="*/ 2 h 21"/>
                  <a:gd name="T24" fmla="*/ 0 w 100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21">
                    <a:moveTo>
                      <a:pt x="0" y="0"/>
                    </a:moveTo>
                    <a:lnTo>
                      <a:pt x="1008" y="0"/>
                    </a:lnTo>
                    <a:lnTo>
                      <a:pt x="1004" y="4"/>
                    </a:lnTo>
                    <a:lnTo>
                      <a:pt x="1002" y="7"/>
                    </a:lnTo>
                    <a:lnTo>
                      <a:pt x="1002" y="11"/>
                    </a:lnTo>
                    <a:lnTo>
                      <a:pt x="1004" y="15"/>
                    </a:lnTo>
                    <a:lnTo>
                      <a:pt x="1004" y="17"/>
                    </a:lnTo>
                    <a:lnTo>
                      <a:pt x="1004" y="21"/>
                    </a:lnTo>
                    <a:lnTo>
                      <a:pt x="1004" y="21"/>
                    </a:lnTo>
                    <a:lnTo>
                      <a:pt x="6" y="21"/>
                    </a:lnTo>
                    <a:lnTo>
                      <a:pt x="6" y="21"/>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7" name="Freeform 1202"/>
              <p:cNvSpPr>
                <a:spLocks/>
              </p:cNvSpPr>
              <p:nvPr/>
            </p:nvSpPr>
            <p:spPr bwMode="auto">
              <a:xfrm>
                <a:off x="1311" y="1663"/>
                <a:ext cx="1074" cy="19"/>
              </a:xfrm>
              <a:custGeom>
                <a:avLst/>
                <a:gdLst>
                  <a:gd name="T0" fmla="*/ 0 w 1074"/>
                  <a:gd name="T1" fmla="*/ 0 h 19"/>
                  <a:gd name="T2" fmla="*/ 736 w 1074"/>
                  <a:gd name="T3" fmla="*/ 0 h 19"/>
                  <a:gd name="T4" fmla="*/ 736 w 1074"/>
                  <a:gd name="T5" fmla="*/ 0 h 19"/>
                  <a:gd name="T6" fmla="*/ 745 w 1074"/>
                  <a:gd name="T7" fmla="*/ 7 h 19"/>
                  <a:gd name="T8" fmla="*/ 751 w 1074"/>
                  <a:gd name="T9" fmla="*/ 7 h 19"/>
                  <a:gd name="T10" fmla="*/ 753 w 1074"/>
                  <a:gd name="T11" fmla="*/ 4 h 19"/>
                  <a:gd name="T12" fmla="*/ 758 w 1074"/>
                  <a:gd name="T13" fmla="*/ 0 h 19"/>
                  <a:gd name="T14" fmla="*/ 836 w 1074"/>
                  <a:gd name="T15" fmla="*/ 0 h 19"/>
                  <a:gd name="T16" fmla="*/ 836 w 1074"/>
                  <a:gd name="T17" fmla="*/ 0 h 19"/>
                  <a:gd name="T18" fmla="*/ 836 w 1074"/>
                  <a:gd name="T19" fmla="*/ 2 h 19"/>
                  <a:gd name="T20" fmla="*/ 838 w 1074"/>
                  <a:gd name="T21" fmla="*/ 7 h 19"/>
                  <a:gd name="T22" fmla="*/ 840 w 1074"/>
                  <a:gd name="T23" fmla="*/ 9 h 19"/>
                  <a:gd name="T24" fmla="*/ 845 w 1074"/>
                  <a:gd name="T25" fmla="*/ 9 h 19"/>
                  <a:gd name="T26" fmla="*/ 849 w 1074"/>
                  <a:gd name="T27" fmla="*/ 9 h 19"/>
                  <a:gd name="T28" fmla="*/ 855 w 1074"/>
                  <a:gd name="T29" fmla="*/ 9 h 19"/>
                  <a:gd name="T30" fmla="*/ 859 w 1074"/>
                  <a:gd name="T31" fmla="*/ 4 h 19"/>
                  <a:gd name="T32" fmla="*/ 866 w 1074"/>
                  <a:gd name="T33" fmla="*/ 2 h 19"/>
                  <a:gd name="T34" fmla="*/ 868 w 1074"/>
                  <a:gd name="T35" fmla="*/ 0 h 19"/>
                  <a:gd name="T36" fmla="*/ 1069 w 1074"/>
                  <a:gd name="T37" fmla="*/ 0 h 19"/>
                  <a:gd name="T38" fmla="*/ 1072 w 1074"/>
                  <a:gd name="T39" fmla="*/ 2 h 19"/>
                  <a:gd name="T40" fmla="*/ 1074 w 1074"/>
                  <a:gd name="T41" fmla="*/ 7 h 19"/>
                  <a:gd name="T42" fmla="*/ 1072 w 1074"/>
                  <a:gd name="T43" fmla="*/ 9 h 19"/>
                  <a:gd name="T44" fmla="*/ 1065 w 1074"/>
                  <a:gd name="T45" fmla="*/ 15 h 19"/>
                  <a:gd name="T46" fmla="*/ 1052 w 1074"/>
                  <a:gd name="T47" fmla="*/ 17 h 19"/>
                  <a:gd name="T48" fmla="*/ 1038 w 1074"/>
                  <a:gd name="T49" fmla="*/ 19 h 19"/>
                  <a:gd name="T50" fmla="*/ 1025 w 1074"/>
                  <a:gd name="T51" fmla="*/ 17 h 19"/>
                  <a:gd name="T52" fmla="*/ 1018 w 1074"/>
                  <a:gd name="T53" fmla="*/ 17 h 19"/>
                  <a:gd name="T54" fmla="*/ 1012 w 1074"/>
                  <a:gd name="T55" fmla="*/ 17 h 19"/>
                  <a:gd name="T56" fmla="*/ 1008 w 1074"/>
                  <a:gd name="T57" fmla="*/ 19 h 19"/>
                  <a:gd name="T58" fmla="*/ 1008 w 1074"/>
                  <a:gd name="T59" fmla="*/ 19 h 19"/>
                  <a:gd name="T60" fmla="*/ 0 w 1074"/>
                  <a:gd name="T61" fmla="*/ 19 h 19"/>
                  <a:gd name="T62" fmla="*/ 0 w 1074"/>
                  <a:gd name="T63" fmla="*/ 7 h 19"/>
                  <a:gd name="T64" fmla="*/ 0 w 1074"/>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9">
                    <a:moveTo>
                      <a:pt x="0" y="0"/>
                    </a:moveTo>
                    <a:lnTo>
                      <a:pt x="736" y="0"/>
                    </a:lnTo>
                    <a:lnTo>
                      <a:pt x="736" y="0"/>
                    </a:lnTo>
                    <a:lnTo>
                      <a:pt x="745" y="7"/>
                    </a:lnTo>
                    <a:lnTo>
                      <a:pt x="751" y="7"/>
                    </a:lnTo>
                    <a:lnTo>
                      <a:pt x="753" y="4"/>
                    </a:lnTo>
                    <a:lnTo>
                      <a:pt x="758" y="0"/>
                    </a:lnTo>
                    <a:lnTo>
                      <a:pt x="836" y="0"/>
                    </a:lnTo>
                    <a:lnTo>
                      <a:pt x="836" y="0"/>
                    </a:lnTo>
                    <a:lnTo>
                      <a:pt x="836" y="2"/>
                    </a:lnTo>
                    <a:lnTo>
                      <a:pt x="838" y="7"/>
                    </a:lnTo>
                    <a:lnTo>
                      <a:pt x="840" y="9"/>
                    </a:lnTo>
                    <a:lnTo>
                      <a:pt x="845" y="9"/>
                    </a:lnTo>
                    <a:lnTo>
                      <a:pt x="849" y="9"/>
                    </a:lnTo>
                    <a:lnTo>
                      <a:pt x="855" y="9"/>
                    </a:lnTo>
                    <a:lnTo>
                      <a:pt x="859" y="4"/>
                    </a:lnTo>
                    <a:lnTo>
                      <a:pt x="866" y="2"/>
                    </a:lnTo>
                    <a:lnTo>
                      <a:pt x="868" y="0"/>
                    </a:lnTo>
                    <a:lnTo>
                      <a:pt x="1069" y="0"/>
                    </a:lnTo>
                    <a:lnTo>
                      <a:pt x="1072" y="2"/>
                    </a:lnTo>
                    <a:lnTo>
                      <a:pt x="1074" y="7"/>
                    </a:lnTo>
                    <a:lnTo>
                      <a:pt x="1072" y="9"/>
                    </a:lnTo>
                    <a:lnTo>
                      <a:pt x="1065" y="15"/>
                    </a:lnTo>
                    <a:lnTo>
                      <a:pt x="1052" y="17"/>
                    </a:lnTo>
                    <a:lnTo>
                      <a:pt x="1038" y="19"/>
                    </a:lnTo>
                    <a:lnTo>
                      <a:pt x="1025" y="17"/>
                    </a:lnTo>
                    <a:lnTo>
                      <a:pt x="1018" y="17"/>
                    </a:lnTo>
                    <a:lnTo>
                      <a:pt x="1012" y="17"/>
                    </a:lnTo>
                    <a:lnTo>
                      <a:pt x="1008" y="19"/>
                    </a:lnTo>
                    <a:lnTo>
                      <a:pt x="1008" y="19"/>
                    </a:lnTo>
                    <a:lnTo>
                      <a:pt x="0" y="19"/>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8" name="Freeform 1203"/>
              <p:cNvSpPr>
                <a:spLocks noEditPoints="1"/>
              </p:cNvSpPr>
              <p:nvPr/>
            </p:nvSpPr>
            <p:spPr bwMode="auto">
              <a:xfrm>
                <a:off x="1311" y="1642"/>
                <a:ext cx="1069" cy="21"/>
              </a:xfrm>
              <a:custGeom>
                <a:avLst/>
                <a:gdLst>
                  <a:gd name="T0" fmla="*/ 904 w 1069"/>
                  <a:gd name="T1" fmla="*/ 0 h 21"/>
                  <a:gd name="T2" fmla="*/ 1063 w 1069"/>
                  <a:gd name="T3" fmla="*/ 0 h 21"/>
                  <a:gd name="T4" fmla="*/ 1063 w 1069"/>
                  <a:gd name="T5" fmla="*/ 4 h 21"/>
                  <a:gd name="T6" fmla="*/ 1063 w 1069"/>
                  <a:gd name="T7" fmla="*/ 11 h 21"/>
                  <a:gd name="T8" fmla="*/ 1065 w 1069"/>
                  <a:gd name="T9" fmla="*/ 15 h 21"/>
                  <a:gd name="T10" fmla="*/ 1069 w 1069"/>
                  <a:gd name="T11" fmla="*/ 19 h 21"/>
                  <a:gd name="T12" fmla="*/ 1069 w 1069"/>
                  <a:gd name="T13" fmla="*/ 21 h 21"/>
                  <a:gd name="T14" fmla="*/ 868 w 1069"/>
                  <a:gd name="T15" fmla="*/ 21 h 21"/>
                  <a:gd name="T16" fmla="*/ 870 w 1069"/>
                  <a:gd name="T17" fmla="*/ 19 h 21"/>
                  <a:gd name="T18" fmla="*/ 883 w 1069"/>
                  <a:gd name="T19" fmla="*/ 11 h 21"/>
                  <a:gd name="T20" fmla="*/ 898 w 1069"/>
                  <a:gd name="T21" fmla="*/ 4 h 21"/>
                  <a:gd name="T22" fmla="*/ 904 w 1069"/>
                  <a:gd name="T23" fmla="*/ 0 h 21"/>
                  <a:gd name="T24" fmla="*/ 760 w 1069"/>
                  <a:gd name="T25" fmla="*/ 0 h 21"/>
                  <a:gd name="T26" fmla="*/ 872 w 1069"/>
                  <a:gd name="T27" fmla="*/ 0 h 21"/>
                  <a:gd name="T28" fmla="*/ 872 w 1069"/>
                  <a:gd name="T29" fmla="*/ 0 h 21"/>
                  <a:gd name="T30" fmla="*/ 868 w 1069"/>
                  <a:gd name="T31" fmla="*/ 2 h 21"/>
                  <a:gd name="T32" fmla="*/ 864 w 1069"/>
                  <a:gd name="T33" fmla="*/ 4 h 21"/>
                  <a:gd name="T34" fmla="*/ 857 w 1069"/>
                  <a:gd name="T35" fmla="*/ 6 h 21"/>
                  <a:gd name="T36" fmla="*/ 853 w 1069"/>
                  <a:gd name="T37" fmla="*/ 11 h 21"/>
                  <a:gd name="T38" fmla="*/ 847 w 1069"/>
                  <a:gd name="T39" fmla="*/ 13 h 21"/>
                  <a:gd name="T40" fmla="*/ 845 w 1069"/>
                  <a:gd name="T41" fmla="*/ 15 h 21"/>
                  <a:gd name="T42" fmla="*/ 842 w 1069"/>
                  <a:gd name="T43" fmla="*/ 17 h 21"/>
                  <a:gd name="T44" fmla="*/ 840 w 1069"/>
                  <a:gd name="T45" fmla="*/ 19 h 21"/>
                  <a:gd name="T46" fmla="*/ 840 w 1069"/>
                  <a:gd name="T47" fmla="*/ 19 h 21"/>
                  <a:gd name="T48" fmla="*/ 838 w 1069"/>
                  <a:gd name="T49" fmla="*/ 19 h 21"/>
                  <a:gd name="T50" fmla="*/ 836 w 1069"/>
                  <a:gd name="T51" fmla="*/ 21 h 21"/>
                  <a:gd name="T52" fmla="*/ 836 w 1069"/>
                  <a:gd name="T53" fmla="*/ 21 h 21"/>
                  <a:gd name="T54" fmla="*/ 758 w 1069"/>
                  <a:gd name="T55" fmla="*/ 21 h 21"/>
                  <a:gd name="T56" fmla="*/ 758 w 1069"/>
                  <a:gd name="T57" fmla="*/ 21 h 21"/>
                  <a:gd name="T58" fmla="*/ 760 w 1069"/>
                  <a:gd name="T59" fmla="*/ 17 h 21"/>
                  <a:gd name="T60" fmla="*/ 760 w 1069"/>
                  <a:gd name="T61" fmla="*/ 11 h 21"/>
                  <a:gd name="T62" fmla="*/ 760 w 1069"/>
                  <a:gd name="T63" fmla="*/ 6 h 21"/>
                  <a:gd name="T64" fmla="*/ 760 w 1069"/>
                  <a:gd name="T65" fmla="*/ 2 h 21"/>
                  <a:gd name="T66" fmla="*/ 760 w 1069"/>
                  <a:gd name="T67" fmla="*/ 0 h 21"/>
                  <a:gd name="T68" fmla="*/ 2 w 1069"/>
                  <a:gd name="T69" fmla="*/ 0 h 21"/>
                  <a:gd name="T70" fmla="*/ 734 w 1069"/>
                  <a:gd name="T71" fmla="*/ 0 h 21"/>
                  <a:gd name="T72" fmla="*/ 734 w 1069"/>
                  <a:gd name="T73" fmla="*/ 11 h 21"/>
                  <a:gd name="T74" fmla="*/ 736 w 1069"/>
                  <a:gd name="T75" fmla="*/ 21 h 21"/>
                  <a:gd name="T76" fmla="*/ 0 w 1069"/>
                  <a:gd name="T77" fmla="*/ 21 h 21"/>
                  <a:gd name="T78" fmla="*/ 0 w 1069"/>
                  <a:gd name="T79" fmla="*/ 8 h 21"/>
                  <a:gd name="T80" fmla="*/ 2 w 106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9" h="21">
                    <a:moveTo>
                      <a:pt x="904" y="0"/>
                    </a:moveTo>
                    <a:lnTo>
                      <a:pt x="1063" y="0"/>
                    </a:lnTo>
                    <a:lnTo>
                      <a:pt x="1063" y="4"/>
                    </a:lnTo>
                    <a:lnTo>
                      <a:pt x="1063" y="11"/>
                    </a:lnTo>
                    <a:lnTo>
                      <a:pt x="1065" y="15"/>
                    </a:lnTo>
                    <a:lnTo>
                      <a:pt x="1069" y="19"/>
                    </a:lnTo>
                    <a:lnTo>
                      <a:pt x="1069" y="21"/>
                    </a:lnTo>
                    <a:lnTo>
                      <a:pt x="868" y="21"/>
                    </a:lnTo>
                    <a:lnTo>
                      <a:pt x="870" y="19"/>
                    </a:lnTo>
                    <a:lnTo>
                      <a:pt x="883" y="11"/>
                    </a:lnTo>
                    <a:lnTo>
                      <a:pt x="898" y="4"/>
                    </a:lnTo>
                    <a:lnTo>
                      <a:pt x="904" y="0"/>
                    </a:lnTo>
                    <a:close/>
                    <a:moveTo>
                      <a:pt x="760" y="0"/>
                    </a:moveTo>
                    <a:lnTo>
                      <a:pt x="872" y="0"/>
                    </a:lnTo>
                    <a:lnTo>
                      <a:pt x="872" y="0"/>
                    </a:lnTo>
                    <a:lnTo>
                      <a:pt x="868" y="2"/>
                    </a:lnTo>
                    <a:lnTo>
                      <a:pt x="864" y="4"/>
                    </a:lnTo>
                    <a:lnTo>
                      <a:pt x="857" y="6"/>
                    </a:lnTo>
                    <a:lnTo>
                      <a:pt x="853" y="11"/>
                    </a:lnTo>
                    <a:lnTo>
                      <a:pt x="847" y="13"/>
                    </a:lnTo>
                    <a:lnTo>
                      <a:pt x="845" y="15"/>
                    </a:lnTo>
                    <a:lnTo>
                      <a:pt x="842" y="17"/>
                    </a:lnTo>
                    <a:lnTo>
                      <a:pt x="840" y="19"/>
                    </a:lnTo>
                    <a:lnTo>
                      <a:pt x="840" y="19"/>
                    </a:lnTo>
                    <a:lnTo>
                      <a:pt x="838" y="19"/>
                    </a:lnTo>
                    <a:lnTo>
                      <a:pt x="836" y="21"/>
                    </a:lnTo>
                    <a:lnTo>
                      <a:pt x="836" y="21"/>
                    </a:lnTo>
                    <a:lnTo>
                      <a:pt x="758" y="21"/>
                    </a:lnTo>
                    <a:lnTo>
                      <a:pt x="758" y="21"/>
                    </a:lnTo>
                    <a:lnTo>
                      <a:pt x="760" y="17"/>
                    </a:lnTo>
                    <a:lnTo>
                      <a:pt x="760" y="11"/>
                    </a:lnTo>
                    <a:lnTo>
                      <a:pt x="760" y="6"/>
                    </a:lnTo>
                    <a:lnTo>
                      <a:pt x="760" y="2"/>
                    </a:lnTo>
                    <a:lnTo>
                      <a:pt x="760" y="0"/>
                    </a:lnTo>
                    <a:close/>
                    <a:moveTo>
                      <a:pt x="2" y="0"/>
                    </a:moveTo>
                    <a:lnTo>
                      <a:pt x="734" y="0"/>
                    </a:lnTo>
                    <a:lnTo>
                      <a:pt x="734" y="11"/>
                    </a:lnTo>
                    <a:lnTo>
                      <a:pt x="736" y="21"/>
                    </a:lnTo>
                    <a:lnTo>
                      <a:pt x="0" y="21"/>
                    </a:lnTo>
                    <a:lnTo>
                      <a:pt x="0" y="8"/>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09" name="Freeform 1204"/>
              <p:cNvSpPr>
                <a:spLocks noEditPoints="1"/>
              </p:cNvSpPr>
              <p:nvPr/>
            </p:nvSpPr>
            <p:spPr bwMode="auto">
              <a:xfrm>
                <a:off x="1313" y="1623"/>
                <a:ext cx="1188" cy="19"/>
              </a:xfrm>
              <a:custGeom>
                <a:avLst/>
                <a:gdLst>
                  <a:gd name="T0" fmla="*/ 1142 w 1188"/>
                  <a:gd name="T1" fmla="*/ 0 h 19"/>
                  <a:gd name="T2" fmla="*/ 1188 w 1188"/>
                  <a:gd name="T3" fmla="*/ 0 h 19"/>
                  <a:gd name="T4" fmla="*/ 1188 w 1188"/>
                  <a:gd name="T5" fmla="*/ 0 h 19"/>
                  <a:gd name="T6" fmla="*/ 1180 w 1188"/>
                  <a:gd name="T7" fmla="*/ 4 h 19"/>
                  <a:gd name="T8" fmla="*/ 1167 w 1188"/>
                  <a:gd name="T9" fmla="*/ 13 h 19"/>
                  <a:gd name="T10" fmla="*/ 1154 w 1188"/>
                  <a:gd name="T11" fmla="*/ 17 h 19"/>
                  <a:gd name="T12" fmla="*/ 1150 w 1188"/>
                  <a:gd name="T13" fmla="*/ 15 h 19"/>
                  <a:gd name="T14" fmla="*/ 1146 w 1188"/>
                  <a:gd name="T15" fmla="*/ 13 h 19"/>
                  <a:gd name="T16" fmla="*/ 1144 w 1188"/>
                  <a:gd name="T17" fmla="*/ 8 h 19"/>
                  <a:gd name="T18" fmla="*/ 1144 w 1188"/>
                  <a:gd name="T19" fmla="*/ 4 h 19"/>
                  <a:gd name="T20" fmla="*/ 1142 w 1188"/>
                  <a:gd name="T21" fmla="*/ 0 h 19"/>
                  <a:gd name="T22" fmla="*/ 1142 w 1188"/>
                  <a:gd name="T23" fmla="*/ 0 h 19"/>
                  <a:gd name="T24" fmla="*/ 944 w 1188"/>
                  <a:gd name="T25" fmla="*/ 0 h 19"/>
                  <a:gd name="T26" fmla="*/ 1082 w 1188"/>
                  <a:gd name="T27" fmla="*/ 0 h 19"/>
                  <a:gd name="T28" fmla="*/ 1078 w 1188"/>
                  <a:gd name="T29" fmla="*/ 0 h 19"/>
                  <a:gd name="T30" fmla="*/ 1072 w 1188"/>
                  <a:gd name="T31" fmla="*/ 4 h 19"/>
                  <a:gd name="T32" fmla="*/ 1065 w 1188"/>
                  <a:gd name="T33" fmla="*/ 11 h 19"/>
                  <a:gd name="T34" fmla="*/ 1061 w 1188"/>
                  <a:gd name="T35" fmla="*/ 17 h 19"/>
                  <a:gd name="T36" fmla="*/ 1061 w 1188"/>
                  <a:gd name="T37" fmla="*/ 19 h 19"/>
                  <a:gd name="T38" fmla="*/ 902 w 1188"/>
                  <a:gd name="T39" fmla="*/ 19 h 19"/>
                  <a:gd name="T40" fmla="*/ 906 w 1188"/>
                  <a:gd name="T41" fmla="*/ 17 h 19"/>
                  <a:gd name="T42" fmla="*/ 910 w 1188"/>
                  <a:gd name="T43" fmla="*/ 13 h 19"/>
                  <a:gd name="T44" fmla="*/ 913 w 1188"/>
                  <a:gd name="T45" fmla="*/ 11 h 19"/>
                  <a:gd name="T46" fmla="*/ 917 w 1188"/>
                  <a:gd name="T47" fmla="*/ 8 h 19"/>
                  <a:gd name="T48" fmla="*/ 921 w 1188"/>
                  <a:gd name="T49" fmla="*/ 6 h 19"/>
                  <a:gd name="T50" fmla="*/ 927 w 1188"/>
                  <a:gd name="T51" fmla="*/ 6 h 19"/>
                  <a:gd name="T52" fmla="*/ 936 w 1188"/>
                  <a:gd name="T53" fmla="*/ 2 h 19"/>
                  <a:gd name="T54" fmla="*/ 942 w 1188"/>
                  <a:gd name="T55" fmla="*/ 0 h 19"/>
                  <a:gd name="T56" fmla="*/ 944 w 1188"/>
                  <a:gd name="T57" fmla="*/ 0 h 19"/>
                  <a:gd name="T58" fmla="*/ 758 w 1188"/>
                  <a:gd name="T59" fmla="*/ 0 h 19"/>
                  <a:gd name="T60" fmla="*/ 826 w 1188"/>
                  <a:gd name="T61" fmla="*/ 0 h 19"/>
                  <a:gd name="T62" fmla="*/ 826 w 1188"/>
                  <a:gd name="T63" fmla="*/ 0 h 19"/>
                  <a:gd name="T64" fmla="*/ 828 w 1188"/>
                  <a:gd name="T65" fmla="*/ 6 h 19"/>
                  <a:gd name="T66" fmla="*/ 830 w 1188"/>
                  <a:gd name="T67" fmla="*/ 11 h 19"/>
                  <a:gd name="T68" fmla="*/ 834 w 1188"/>
                  <a:gd name="T69" fmla="*/ 13 h 19"/>
                  <a:gd name="T70" fmla="*/ 838 w 1188"/>
                  <a:gd name="T71" fmla="*/ 13 h 19"/>
                  <a:gd name="T72" fmla="*/ 843 w 1188"/>
                  <a:gd name="T73" fmla="*/ 11 h 19"/>
                  <a:gd name="T74" fmla="*/ 847 w 1188"/>
                  <a:gd name="T75" fmla="*/ 6 h 19"/>
                  <a:gd name="T76" fmla="*/ 851 w 1188"/>
                  <a:gd name="T77" fmla="*/ 4 h 19"/>
                  <a:gd name="T78" fmla="*/ 855 w 1188"/>
                  <a:gd name="T79" fmla="*/ 0 h 19"/>
                  <a:gd name="T80" fmla="*/ 855 w 1188"/>
                  <a:gd name="T81" fmla="*/ 0 h 19"/>
                  <a:gd name="T82" fmla="*/ 889 w 1188"/>
                  <a:gd name="T83" fmla="*/ 0 h 19"/>
                  <a:gd name="T84" fmla="*/ 889 w 1188"/>
                  <a:gd name="T85" fmla="*/ 0 h 19"/>
                  <a:gd name="T86" fmla="*/ 881 w 1188"/>
                  <a:gd name="T87" fmla="*/ 8 h 19"/>
                  <a:gd name="T88" fmla="*/ 874 w 1188"/>
                  <a:gd name="T89" fmla="*/ 17 h 19"/>
                  <a:gd name="T90" fmla="*/ 872 w 1188"/>
                  <a:gd name="T91" fmla="*/ 19 h 19"/>
                  <a:gd name="T92" fmla="*/ 870 w 1188"/>
                  <a:gd name="T93" fmla="*/ 19 h 19"/>
                  <a:gd name="T94" fmla="*/ 758 w 1188"/>
                  <a:gd name="T95" fmla="*/ 19 h 19"/>
                  <a:gd name="T96" fmla="*/ 758 w 1188"/>
                  <a:gd name="T97" fmla="*/ 17 h 19"/>
                  <a:gd name="T98" fmla="*/ 758 w 1188"/>
                  <a:gd name="T99" fmla="*/ 8 h 19"/>
                  <a:gd name="T100" fmla="*/ 758 w 1188"/>
                  <a:gd name="T101" fmla="*/ 0 h 19"/>
                  <a:gd name="T102" fmla="*/ 2 w 1188"/>
                  <a:gd name="T103" fmla="*/ 0 h 19"/>
                  <a:gd name="T104" fmla="*/ 732 w 1188"/>
                  <a:gd name="T105" fmla="*/ 0 h 19"/>
                  <a:gd name="T106" fmla="*/ 732 w 1188"/>
                  <a:gd name="T107" fmla="*/ 6 h 19"/>
                  <a:gd name="T108" fmla="*/ 732 w 1188"/>
                  <a:gd name="T109" fmla="*/ 17 h 19"/>
                  <a:gd name="T110" fmla="*/ 732 w 1188"/>
                  <a:gd name="T111" fmla="*/ 19 h 19"/>
                  <a:gd name="T112" fmla="*/ 0 w 1188"/>
                  <a:gd name="T113" fmla="*/ 19 h 19"/>
                  <a:gd name="T114" fmla="*/ 0 w 1188"/>
                  <a:gd name="T115" fmla="*/ 4 h 19"/>
                  <a:gd name="T116" fmla="*/ 2 w 1188"/>
                  <a:gd name="T1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8" h="19">
                    <a:moveTo>
                      <a:pt x="1142" y="0"/>
                    </a:moveTo>
                    <a:lnTo>
                      <a:pt x="1188" y="0"/>
                    </a:lnTo>
                    <a:lnTo>
                      <a:pt x="1188" y="0"/>
                    </a:lnTo>
                    <a:lnTo>
                      <a:pt x="1180" y="4"/>
                    </a:lnTo>
                    <a:lnTo>
                      <a:pt x="1167" y="13"/>
                    </a:lnTo>
                    <a:lnTo>
                      <a:pt x="1154" y="17"/>
                    </a:lnTo>
                    <a:lnTo>
                      <a:pt x="1150" y="15"/>
                    </a:lnTo>
                    <a:lnTo>
                      <a:pt x="1146" y="13"/>
                    </a:lnTo>
                    <a:lnTo>
                      <a:pt x="1144" y="8"/>
                    </a:lnTo>
                    <a:lnTo>
                      <a:pt x="1144" y="4"/>
                    </a:lnTo>
                    <a:lnTo>
                      <a:pt x="1142" y="0"/>
                    </a:lnTo>
                    <a:lnTo>
                      <a:pt x="1142" y="0"/>
                    </a:lnTo>
                    <a:close/>
                    <a:moveTo>
                      <a:pt x="944" y="0"/>
                    </a:moveTo>
                    <a:lnTo>
                      <a:pt x="1082" y="0"/>
                    </a:lnTo>
                    <a:lnTo>
                      <a:pt x="1078" y="0"/>
                    </a:lnTo>
                    <a:lnTo>
                      <a:pt x="1072" y="4"/>
                    </a:lnTo>
                    <a:lnTo>
                      <a:pt x="1065" y="11"/>
                    </a:lnTo>
                    <a:lnTo>
                      <a:pt x="1061" y="17"/>
                    </a:lnTo>
                    <a:lnTo>
                      <a:pt x="1061" y="19"/>
                    </a:lnTo>
                    <a:lnTo>
                      <a:pt x="902" y="19"/>
                    </a:lnTo>
                    <a:lnTo>
                      <a:pt x="906" y="17"/>
                    </a:lnTo>
                    <a:lnTo>
                      <a:pt x="910" y="13"/>
                    </a:lnTo>
                    <a:lnTo>
                      <a:pt x="913" y="11"/>
                    </a:lnTo>
                    <a:lnTo>
                      <a:pt x="917" y="8"/>
                    </a:lnTo>
                    <a:lnTo>
                      <a:pt x="921" y="6"/>
                    </a:lnTo>
                    <a:lnTo>
                      <a:pt x="927" y="6"/>
                    </a:lnTo>
                    <a:lnTo>
                      <a:pt x="936" y="2"/>
                    </a:lnTo>
                    <a:lnTo>
                      <a:pt x="942" y="0"/>
                    </a:lnTo>
                    <a:lnTo>
                      <a:pt x="944" y="0"/>
                    </a:lnTo>
                    <a:close/>
                    <a:moveTo>
                      <a:pt x="758" y="0"/>
                    </a:moveTo>
                    <a:lnTo>
                      <a:pt x="826" y="0"/>
                    </a:lnTo>
                    <a:lnTo>
                      <a:pt x="826" y="0"/>
                    </a:lnTo>
                    <a:lnTo>
                      <a:pt x="828" y="6"/>
                    </a:lnTo>
                    <a:lnTo>
                      <a:pt x="830" y="11"/>
                    </a:lnTo>
                    <a:lnTo>
                      <a:pt x="834" y="13"/>
                    </a:lnTo>
                    <a:lnTo>
                      <a:pt x="838" y="13"/>
                    </a:lnTo>
                    <a:lnTo>
                      <a:pt x="843" y="11"/>
                    </a:lnTo>
                    <a:lnTo>
                      <a:pt x="847" y="6"/>
                    </a:lnTo>
                    <a:lnTo>
                      <a:pt x="851" y="4"/>
                    </a:lnTo>
                    <a:lnTo>
                      <a:pt x="855" y="0"/>
                    </a:lnTo>
                    <a:lnTo>
                      <a:pt x="855" y="0"/>
                    </a:lnTo>
                    <a:lnTo>
                      <a:pt x="889" y="0"/>
                    </a:lnTo>
                    <a:lnTo>
                      <a:pt x="889" y="0"/>
                    </a:lnTo>
                    <a:lnTo>
                      <a:pt x="881" y="8"/>
                    </a:lnTo>
                    <a:lnTo>
                      <a:pt x="874" y="17"/>
                    </a:lnTo>
                    <a:lnTo>
                      <a:pt x="872" y="19"/>
                    </a:lnTo>
                    <a:lnTo>
                      <a:pt x="870" y="19"/>
                    </a:lnTo>
                    <a:lnTo>
                      <a:pt x="758" y="19"/>
                    </a:lnTo>
                    <a:lnTo>
                      <a:pt x="758" y="17"/>
                    </a:lnTo>
                    <a:lnTo>
                      <a:pt x="758" y="8"/>
                    </a:lnTo>
                    <a:lnTo>
                      <a:pt x="758" y="0"/>
                    </a:lnTo>
                    <a:close/>
                    <a:moveTo>
                      <a:pt x="2" y="0"/>
                    </a:moveTo>
                    <a:lnTo>
                      <a:pt x="732" y="0"/>
                    </a:lnTo>
                    <a:lnTo>
                      <a:pt x="732" y="6"/>
                    </a:lnTo>
                    <a:lnTo>
                      <a:pt x="732" y="17"/>
                    </a:lnTo>
                    <a:lnTo>
                      <a:pt x="732" y="19"/>
                    </a:lnTo>
                    <a:lnTo>
                      <a:pt x="0" y="19"/>
                    </a:lnTo>
                    <a:lnTo>
                      <a:pt x="0" y="4"/>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0" name="Freeform 1205"/>
              <p:cNvSpPr>
                <a:spLocks noEditPoints="1"/>
              </p:cNvSpPr>
              <p:nvPr/>
            </p:nvSpPr>
            <p:spPr bwMode="auto">
              <a:xfrm>
                <a:off x="1315" y="1602"/>
                <a:ext cx="1269" cy="21"/>
              </a:xfrm>
              <a:custGeom>
                <a:avLst/>
                <a:gdLst>
                  <a:gd name="T0" fmla="*/ 1269 w 1269"/>
                  <a:gd name="T1" fmla="*/ 0 h 21"/>
                  <a:gd name="T2" fmla="*/ 1250 w 1269"/>
                  <a:gd name="T3" fmla="*/ 6 h 21"/>
                  <a:gd name="T4" fmla="*/ 1231 w 1269"/>
                  <a:gd name="T5" fmla="*/ 10 h 21"/>
                  <a:gd name="T6" fmla="*/ 1208 w 1269"/>
                  <a:gd name="T7" fmla="*/ 15 h 21"/>
                  <a:gd name="T8" fmla="*/ 1186 w 1269"/>
                  <a:gd name="T9" fmla="*/ 21 h 21"/>
                  <a:gd name="T10" fmla="*/ 1140 w 1269"/>
                  <a:gd name="T11" fmla="*/ 15 h 21"/>
                  <a:gd name="T12" fmla="*/ 1138 w 1269"/>
                  <a:gd name="T13" fmla="*/ 6 h 21"/>
                  <a:gd name="T14" fmla="*/ 1135 w 1269"/>
                  <a:gd name="T15" fmla="*/ 0 h 21"/>
                  <a:gd name="T16" fmla="*/ 1129 w 1269"/>
                  <a:gd name="T17" fmla="*/ 2 h 21"/>
                  <a:gd name="T18" fmla="*/ 1123 w 1269"/>
                  <a:gd name="T19" fmla="*/ 8 h 21"/>
                  <a:gd name="T20" fmla="*/ 1118 w 1269"/>
                  <a:gd name="T21" fmla="*/ 12 h 21"/>
                  <a:gd name="T22" fmla="*/ 1112 w 1269"/>
                  <a:gd name="T23" fmla="*/ 15 h 21"/>
                  <a:gd name="T24" fmla="*/ 1101 w 1269"/>
                  <a:gd name="T25" fmla="*/ 17 h 21"/>
                  <a:gd name="T26" fmla="*/ 1091 w 1269"/>
                  <a:gd name="T27" fmla="*/ 17 h 21"/>
                  <a:gd name="T28" fmla="*/ 1080 w 1269"/>
                  <a:gd name="T29" fmla="*/ 21 h 21"/>
                  <a:gd name="T30" fmla="*/ 947 w 1269"/>
                  <a:gd name="T31" fmla="*/ 19 h 21"/>
                  <a:gd name="T32" fmla="*/ 955 w 1269"/>
                  <a:gd name="T33" fmla="*/ 15 h 21"/>
                  <a:gd name="T34" fmla="*/ 957 w 1269"/>
                  <a:gd name="T35" fmla="*/ 10 h 21"/>
                  <a:gd name="T36" fmla="*/ 947 w 1269"/>
                  <a:gd name="T37" fmla="*/ 4 h 21"/>
                  <a:gd name="T38" fmla="*/ 919 w 1269"/>
                  <a:gd name="T39" fmla="*/ 4 h 21"/>
                  <a:gd name="T40" fmla="*/ 904 w 1269"/>
                  <a:gd name="T41" fmla="*/ 6 h 21"/>
                  <a:gd name="T42" fmla="*/ 887 w 1269"/>
                  <a:gd name="T43" fmla="*/ 21 h 21"/>
                  <a:gd name="T44" fmla="*/ 853 w 1269"/>
                  <a:gd name="T45" fmla="*/ 17 h 21"/>
                  <a:gd name="T46" fmla="*/ 851 w 1269"/>
                  <a:gd name="T47" fmla="*/ 8 h 21"/>
                  <a:gd name="T48" fmla="*/ 851 w 1269"/>
                  <a:gd name="T49" fmla="*/ 0 h 21"/>
                  <a:gd name="T50" fmla="*/ 824 w 1269"/>
                  <a:gd name="T51" fmla="*/ 0 h 21"/>
                  <a:gd name="T52" fmla="*/ 821 w 1269"/>
                  <a:gd name="T53" fmla="*/ 12 h 21"/>
                  <a:gd name="T54" fmla="*/ 756 w 1269"/>
                  <a:gd name="T55" fmla="*/ 21 h 21"/>
                  <a:gd name="T56" fmla="*/ 758 w 1269"/>
                  <a:gd name="T57" fmla="*/ 6 h 21"/>
                  <a:gd name="T58" fmla="*/ 0 w 1269"/>
                  <a:gd name="T59" fmla="*/ 0 h 21"/>
                  <a:gd name="T60" fmla="*/ 730 w 1269"/>
                  <a:gd name="T61" fmla="*/ 12 h 21"/>
                  <a:gd name="T62" fmla="*/ 0 w 1269"/>
                  <a:gd name="T63" fmla="*/ 21 h 21"/>
                  <a:gd name="T64" fmla="*/ 0 w 1269"/>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9" h="21">
                    <a:moveTo>
                      <a:pt x="851" y="0"/>
                    </a:moveTo>
                    <a:lnTo>
                      <a:pt x="1269" y="0"/>
                    </a:lnTo>
                    <a:lnTo>
                      <a:pt x="1261" y="4"/>
                    </a:lnTo>
                    <a:lnTo>
                      <a:pt x="1250" y="6"/>
                    </a:lnTo>
                    <a:lnTo>
                      <a:pt x="1237" y="8"/>
                    </a:lnTo>
                    <a:lnTo>
                      <a:pt x="1231" y="10"/>
                    </a:lnTo>
                    <a:lnTo>
                      <a:pt x="1222" y="12"/>
                    </a:lnTo>
                    <a:lnTo>
                      <a:pt x="1208" y="15"/>
                    </a:lnTo>
                    <a:lnTo>
                      <a:pt x="1195" y="19"/>
                    </a:lnTo>
                    <a:lnTo>
                      <a:pt x="1186" y="21"/>
                    </a:lnTo>
                    <a:lnTo>
                      <a:pt x="1140" y="21"/>
                    </a:lnTo>
                    <a:lnTo>
                      <a:pt x="1140" y="15"/>
                    </a:lnTo>
                    <a:lnTo>
                      <a:pt x="1140" y="10"/>
                    </a:lnTo>
                    <a:lnTo>
                      <a:pt x="1138" y="6"/>
                    </a:lnTo>
                    <a:lnTo>
                      <a:pt x="1138" y="2"/>
                    </a:lnTo>
                    <a:lnTo>
                      <a:pt x="1135" y="0"/>
                    </a:lnTo>
                    <a:lnTo>
                      <a:pt x="1131" y="2"/>
                    </a:lnTo>
                    <a:lnTo>
                      <a:pt x="1129" y="2"/>
                    </a:lnTo>
                    <a:lnTo>
                      <a:pt x="1125" y="4"/>
                    </a:lnTo>
                    <a:lnTo>
                      <a:pt x="1123" y="8"/>
                    </a:lnTo>
                    <a:lnTo>
                      <a:pt x="1121" y="10"/>
                    </a:lnTo>
                    <a:lnTo>
                      <a:pt x="1118" y="12"/>
                    </a:lnTo>
                    <a:lnTo>
                      <a:pt x="1116" y="15"/>
                    </a:lnTo>
                    <a:lnTo>
                      <a:pt x="1112" y="15"/>
                    </a:lnTo>
                    <a:lnTo>
                      <a:pt x="1108" y="17"/>
                    </a:lnTo>
                    <a:lnTo>
                      <a:pt x="1101" y="17"/>
                    </a:lnTo>
                    <a:lnTo>
                      <a:pt x="1095" y="17"/>
                    </a:lnTo>
                    <a:lnTo>
                      <a:pt x="1091" y="17"/>
                    </a:lnTo>
                    <a:lnTo>
                      <a:pt x="1084" y="19"/>
                    </a:lnTo>
                    <a:lnTo>
                      <a:pt x="1080" y="21"/>
                    </a:lnTo>
                    <a:lnTo>
                      <a:pt x="942" y="21"/>
                    </a:lnTo>
                    <a:lnTo>
                      <a:pt x="947" y="19"/>
                    </a:lnTo>
                    <a:lnTo>
                      <a:pt x="951" y="17"/>
                    </a:lnTo>
                    <a:lnTo>
                      <a:pt x="955" y="15"/>
                    </a:lnTo>
                    <a:lnTo>
                      <a:pt x="957" y="12"/>
                    </a:lnTo>
                    <a:lnTo>
                      <a:pt x="957" y="10"/>
                    </a:lnTo>
                    <a:lnTo>
                      <a:pt x="957" y="6"/>
                    </a:lnTo>
                    <a:lnTo>
                      <a:pt x="947" y="4"/>
                    </a:lnTo>
                    <a:lnTo>
                      <a:pt x="932" y="4"/>
                    </a:lnTo>
                    <a:lnTo>
                      <a:pt x="919" y="4"/>
                    </a:lnTo>
                    <a:lnTo>
                      <a:pt x="911" y="4"/>
                    </a:lnTo>
                    <a:lnTo>
                      <a:pt x="904" y="6"/>
                    </a:lnTo>
                    <a:lnTo>
                      <a:pt x="898" y="12"/>
                    </a:lnTo>
                    <a:lnTo>
                      <a:pt x="887" y="21"/>
                    </a:lnTo>
                    <a:lnTo>
                      <a:pt x="853" y="21"/>
                    </a:lnTo>
                    <a:lnTo>
                      <a:pt x="853" y="17"/>
                    </a:lnTo>
                    <a:lnTo>
                      <a:pt x="853" y="12"/>
                    </a:lnTo>
                    <a:lnTo>
                      <a:pt x="851" y="8"/>
                    </a:lnTo>
                    <a:lnTo>
                      <a:pt x="851" y="2"/>
                    </a:lnTo>
                    <a:lnTo>
                      <a:pt x="851" y="0"/>
                    </a:lnTo>
                    <a:close/>
                    <a:moveTo>
                      <a:pt x="760" y="0"/>
                    </a:moveTo>
                    <a:lnTo>
                      <a:pt x="824" y="0"/>
                    </a:lnTo>
                    <a:lnTo>
                      <a:pt x="824" y="4"/>
                    </a:lnTo>
                    <a:lnTo>
                      <a:pt x="821" y="12"/>
                    </a:lnTo>
                    <a:lnTo>
                      <a:pt x="824" y="21"/>
                    </a:lnTo>
                    <a:lnTo>
                      <a:pt x="756" y="21"/>
                    </a:lnTo>
                    <a:lnTo>
                      <a:pt x="756" y="19"/>
                    </a:lnTo>
                    <a:lnTo>
                      <a:pt x="758" y="6"/>
                    </a:lnTo>
                    <a:lnTo>
                      <a:pt x="760" y="0"/>
                    </a:lnTo>
                    <a:close/>
                    <a:moveTo>
                      <a:pt x="0" y="0"/>
                    </a:moveTo>
                    <a:lnTo>
                      <a:pt x="730" y="0"/>
                    </a:lnTo>
                    <a:lnTo>
                      <a:pt x="730" y="12"/>
                    </a:lnTo>
                    <a:lnTo>
                      <a:pt x="730" y="21"/>
                    </a:lnTo>
                    <a:lnTo>
                      <a:pt x="0" y="21"/>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1" name="Freeform 1206"/>
              <p:cNvSpPr>
                <a:spLocks noEditPoints="1"/>
              </p:cNvSpPr>
              <p:nvPr/>
            </p:nvSpPr>
            <p:spPr bwMode="auto">
              <a:xfrm>
                <a:off x="1315" y="1583"/>
                <a:ext cx="1273" cy="19"/>
              </a:xfrm>
              <a:custGeom>
                <a:avLst/>
                <a:gdLst>
                  <a:gd name="T0" fmla="*/ 855 w 1273"/>
                  <a:gd name="T1" fmla="*/ 0 h 19"/>
                  <a:gd name="T2" fmla="*/ 857 w 1273"/>
                  <a:gd name="T3" fmla="*/ 0 h 19"/>
                  <a:gd name="T4" fmla="*/ 857 w 1273"/>
                  <a:gd name="T5" fmla="*/ 0 h 19"/>
                  <a:gd name="T6" fmla="*/ 860 w 1273"/>
                  <a:gd name="T7" fmla="*/ 6 h 19"/>
                  <a:gd name="T8" fmla="*/ 864 w 1273"/>
                  <a:gd name="T9" fmla="*/ 10 h 19"/>
                  <a:gd name="T10" fmla="*/ 868 w 1273"/>
                  <a:gd name="T11" fmla="*/ 15 h 19"/>
                  <a:gd name="T12" fmla="*/ 874 w 1273"/>
                  <a:gd name="T13" fmla="*/ 17 h 19"/>
                  <a:gd name="T14" fmla="*/ 879 w 1273"/>
                  <a:gd name="T15" fmla="*/ 17 h 19"/>
                  <a:gd name="T16" fmla="*/ 881 w 1273"/>
                  <a:gd name="T17" fmla="*/ 17 h 19"/>
                  <a:gd name="T18" fmla="*/ 881 w 1273"/>
                  <a:gd name="T19" fmla="*/ 12 h 19"/>
                  <a:gd name="T20" fmla="*/ 881 w 1273"/>
                  <a:gd name="T21" fmla="*/ 8 h 19"/>
                  <a:gd name="T22" fmla="*/ 879 w 1273"/>
                  <a:gd name="T23" fmla="*/ 4 h 19"/>
                  <a:gd name="T24" fmla="*/ 877 w 1273"/>
                  <a:gd name="T25" fmla="*/ 0 h 19"/>
                  <a:gd name="T26" fmla="*/ 1222 w 1273"/>
                  <a:gd name="T27" fmla="*/ 0 h 19"/>
                  <a:gd name="T28" fmla="*/ 1222 w 1273"/>
                  <a:gd name="T29" fmla="*/ 0 h 19"/>
                  <a:gd name="T30" fmla="*/ 1227 w 1273"/>
                  <a:gd name="T31" fmla="*/ 0 h 19"/>
                  <a:gd name="T32" fmla="*/ 1231 w 1273"/>
                  <a:gd name="T33" fmla="*/ 0 h 19"/>
                  <a:gd name="T34" fmla="*/ 1235 w 1273"/>
                  <a:gd name="T35" fmla="*/ 0 h 19"/>
                  <a:gd name="T36" fmla="*/ 1267 w 1273"/>
                  <a:gd name="T37" fmla="*/ 0 h 19"/>
                  <a:gd name="T38" fmla="*/ 1269 w 1273"/>
                  <a:gd name="T39" fmla="*/ 4 h 19"/>
                  <a:gd name="T40" fmla="*/ 1273 w 1273"/>
                  <a:gd name="T41" fmla="*/ 12 h 19"/>
                  <a:gd name="T42" fmla="*/ 1271 w 1273"/>
                  <a:gd name="T43" fmla="*/ 19 h 19"/>
                  <a:gd name="T44" fmla="*/ 1269 w 1273"/>
                  <a:gd name="T45" fmla="*/ 19 h 19"/>
                  <a:gd name="T46" fmla="*/ 851 w 1273"/>
                  <a:gd name="T47" fmla="*/ 19 h 19"/>
                  <a:gd name="T48" fmla="*/ 851 w 1273"/>
                  <a:gd name="T49" fmla="*/ 17 h 19"/>
                  <a:gd name="T50" fmla="*/ 851 w 1273"/>
                  <a:gd name="T51" fmla="*/ 10 h 19"/>
                  <a:gd name="T52" fmla="*/ 853 w 1273"/>
                  <a:gd name="T53" fmla="*/ 4 h 19"/>
                  <a:gd name="T54" fmla="*/ 855 w 1273"/>
                  <a:gd name="T55" fmla="*/ 0 h 19"/>
                  <a:gd name="T56" fmla="*/ 855 w 1273"/>
                  <a:gd name="T57" fmla="*/ 0 h 19"/>
                  <a:gd name="T58" fmla="*/ 783 w 1273"/>
                  <a:gd name="T59" fmla="*/ 0 h 19"/>
                  <a:gd name="T60" fmla="*/ 811 w 1273"/>
                  <a:gd name="T61" fmla="*/ 0 h 19"/>
                  <a:gd name="T62" fmla="*/ 815 w 1273"/>
                  <a:gd name="T63" fmla="*/ 4 h 19"/>
                  <a:gd name="T64" fmla="*/ 819 w 1273"/>
                  <a:gd name="T65" fmla="*/ 8 h 19"/>
                  <a:gd name="T66" fmla="*/ 821 w 1273"/>
                  <a:gd name="T67" fmla="*/ 15 h 19"/>
                  <a:gd name="T68" fmla="*/ 824 w 1273"/>
                  <a:gd name="T69" fmla="*/ 19 h 19"/>
                  <a:gd name="T70" fmla="*/ 760 w 1273"/>
                  <a:gd name="T71" fmla="*/ 19 h 19"/>
                  <a:gd name="T72" fmla="*/ 760 w 1273"/>
                  <a:gd name="T73" fmla="*/ 17 h 19"/>
                  <a:gd name="T74" fmla="*/ 764 w 1273"/>
                  <a:gd name="T75" fmla="*/ 15 h 19"/>
                  <a:gd name="T76" fmla="*/ 768 w 1273"/>
                  <a:gd name="T77" fmla="*/ 10 h 19"/>
                  <a:gd name="T78" fmla="*/ 773 w 1273"/>
                  <a:gd name="T79" fmla="*/ 6 h 19"/>
                  <a:gd name="T80" fmla="*/ 779 w 1273"/>
                  <a:gd name="T81" fmla="*/ 2 h 19"/>
                  <a:gd name="T82" fmla="*/ 783 w 1273"/>
                  <a:gd name="T83" fmla="*/ 0 h 19"/>
                  <a:gd name="T84" fmla="*/ 0 w 1273"/>
                  <a:gd name="T85" fmla="*/ 0 h 19"/>
                  <a:gd name="T86" fmla="*/ 732 w 1273"/>
                  <a:gd name="T87" fmla="*/ 0 h 19"/>
                  <a:gd name="T88" fmla="*/ 730 w 1273"/>
                  <a:gd name="T89" fmla="*/ 15 h 19"/>
                  <a:gd name="T90" fmla="*/ 730 w 1273"/>
                  <a:gd name="T91" fmla="*/ 19 h 19"/>
                  <a:gd name="T92" fmla="*/ 0 w 1273"/>
                  <a:gd name="T93" fmla="*/ 19 h 19"/>
                  <a:gd name="T94" fmla="*/ 2 w 1273"/>
                  <a:gd name="T95" fmla="*/ 10 h 19"/>
                  <a:gd name="T96" fmla="*/ 0 w 1273"/>
                  <a:gd name="T9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3" h="19">
                    <a:moveTo>
                      <a:pt x="855" y="0"/>
                    </a:moveTo>
                    <a:lnTo>
                      <a:pt x="857" y="0"/>
                    </a:lnTo>
                    <a:lnTo>
                      <a:pt x="857" y="0"/>
                    </a:lnTo>
                    <a:lnTo>
                      <a:pt x="860" y="6"/>
                    </a:lnTo>
                    <a:lnTo>
                      <a:pt x="864" y="10"/>
                    </a:lnTo>
                    <a:lnTo>
                      <a:pt x="868" y="15"/>
                    </a:lnTo>
                    <a:lnTo>
                      <a:pt x="874" y="17"/>
                    </a:lnTo>
                    <a:lnTo>
                      <a:pt x="879" y="17"/>
                    </a:lnTo>
                    <a:lnTo>
                      <a:pt x="881" y="17"/>
                    </a:lnTo>
                    <a:lnTo>
                      <a:pt x="881" y="12"/>
                    </a:lnTo>
                    <a:lnTo>
                      <a:pt x="881" y="8"/>
                    </a:lnTo>
                    <a:lnTo>
                      <a:pt x="879" y="4"/>
                    </a:lnTo>
                    <a:lnTo>
                      <a:pt x="877" y="0"/>
                    </a:lnTo>
                    <a:lnTo>
                      <a:pt x="1222" y="0"/>
                    </a:lnTo>
                    <a:lnTo>
                      <a:pt x="1222" y="0"/>
                    </a:lnTo>
                    <a:lnTo>
                      <a:pt x="1227" y="0"/>
                    </a:lnTo>
                    <a:lnTo>
                      <a:pt x="1231" y="0"/>
                    </a:lnTo>
                    <a:lnTo>
                      <a:pt x="1235" y="0"/>
                    </a:lnTo>
                    <a:lnTo>
                      <a:pt x="1267" y="0"/>
                    </a:lnTo>
                    <a:lnTo>
                      <a:pt x="1269" y="4"/>
                    </a:lnTo>
                    <a:lnTo>
                      <a:pt x="1273" y="12"/>
                    </a:lnTo>
                    <a:lnTo>
                      <a:pt x="1271" y="19"/>
                    </a:lnTo>
                    <a:lnTo>
                      <a:pt x="1269" y="19"/>
                    </a:lnTo>
                    <a:lnTo>
                      <a:pt x="851" y="19"/>
                    </a:lnTo>
                    <a:lnTo>
                      <a:pt x="851" y="17"/>
                    </a:lnTo>
                    <a:lnTo>
                      <a:pt x="851" y="10"/>
                    </a:lnTo>
                    <a:lnTo>
                      <a:pt x="853" y="4"/>
                    </a:lnTo>
                    <a:lnTo>
                      <a:pt x="855" y="0"/>
                    </a:lnTo>
                    <a:lnTo>
                      <a:pt x="855" y="0"/>
                    </a:lnTo>
                    <a:close/>
                    <a:moveTo>
                      <a:pt x="783" y="0"/>
                    </a:moveTo>
                    <a:lnTo>
                      <a:pt x="811" y="0"/>
                    </a:lnTo>
                    <a:lnTo>
                      <a:pt x="815" y="4"/>
                    </a:lnTo>
                    <a:lnTo>
                      <a:pt x="819" y="8"/>
                    </a:lnTo>
                    <a:lnTo>
                      <a:pt x="821" y="15"/>
                    </a:lnTo>
                    <a:lnTo>
                      <a:pt x="824" y="19"/>
                    </a:lnTo>
                    <a:lnTo>
                      <a:pt x="760" y="19"/>
                    </a:lnTo>
                    <a:lnTo>
                      <a:pt x="760" y="17"/>
                    </a:lnTo>
                    <a:lnTo>
                      <a:pt x="764" y="15"/>
                    </a:lnTo>
                    <a:lnTo>
                      <a:pt x="768" y="10"/>
                    </a:lnTo>
                    <a:lnTo>
                      <a:pt x="773" y="6"/>
                    </a:lnTo>
                    <a:lnTo>
                      <a:pt x="779" y="2"/>
                    </a:lnTo>
                    <a:lnTo>
                      <a:pt x="783" y="0"/>
                    </a:lnTo>
                    <a:close/>
                    <a:moveTo>
                      <a:pt x="0" y="0"/>
                    </a:moveTo>
                    <a:lnTo>
                      <a:pt x="732" y="0"/>
                    </a:lnTo>
                    <a:lnTo>
                      <a:pt x="730" y="15"/>
                    </a:lnTo>
                    <a:lnTo>
                      <a:pt x="730" y="19"/>
                    </a:lnTo>
                    <a:lnTo>
                      <a:pt x="0" y="19"/>
                    </a:lnTo>
                    <a:lnTo>
                      <a:pt x="2" y="1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2" name="Freeform 1207"/>
              <p:cNvSpPr>
                <a:spLocks noEditPoints="1"/>
              </p:cNvSpPr>
              <p:nvPr/>
            </p:nvSpPr>
            <p:spPr bwMode="auto">
              <a:xfrm>
                <a:off x="1311" y="1561"/>
                <a:ext cx="1271" cy="22"/>
              </a:xfrm>
              <a:custGeom>
                <a:avLst/>
                <a:gdLst>
                  <a:gd name="T0" fmla="*/ 861 w 1271"/>
                  <a:gd name="T1" fmla="*/ 20 h 22"/>
                  <a:gd name="T2" fmla="*/ 861 w 1271"/>
                  <a:gd name="T3" fmla="*/ 22 h 22"/>
                  <a:gd name="T4" fmla="*/ 859 w 1271"/>
                  <a:gd name="T5" fmla="*/ 22 h 22"/>
                  <a:gd name="T6" fmla="*/ 859 w 1271"/>
                  <a:gd name="T7" fmla="*/ 20 h 22"/>
                  <a:gd name="T8" fmla="*/ 861 w 1271"/>
                  <a:gd name="T9" fmla="*/ 20 h 22"/>
                  <a:gd name="T10" fmla="*/ 798 w 1271"/>
                  <a:gd name="T11" fmla="*/ 17 h 22"/>
                  <a:gd name="T12" fmla="*/ 806 w 1271"/>
                  <a:gd name="T13" fmla="*/ 17 h 22"/>
                  <a:gd name="T14" fmla="*/ 815 w 1271"/>
                  <a:gd name="T15" fmla="*/ 22 h 22"/>
                  <a:gd name="T16" fmla="*/ 815 w 1271"/>
                  <a:gd name="T17" fmla="*/ 22 h 22"/>
                  <a:gd name="T18" fmla="*/ 787 w 1271"/>
                  <a:gd name="T19" fmla="*/ 22 h 22"/>
                  <a:gd name="T20" fmla="*/ 789 w 1271"/>
                  <a:gd name="T21" fmla="*/ 20 h 22"/>
                  <a:gd name="T22" fmla="*/ 798 w 1271"/>
                  <a:gd name="T23" fmla="*/ 17 h 22"/>
                  <a:gd name="T24" fmla="*/ 1258 w 1271"/>
                  <a:gd name="T25" fmla="*/ 5 h 22"/>
                  <a:gd name="T26" fmla="*/ 1260 w 1271"/>
                  <a:gd name="T27" fmla="*/ 7 h 22"/>
                  <a:gd name="T28" fmla="*/ 1265 w 1271"/>
                  <a:gd name="T29" fmla="*/ 11 h 22"/>
                  <a:gd name="T30" fmla="*/ 1269 w 1271"/>
                  <a:gd name="T31" fmla="*/ 17 h 22"/>
                  <a:gd name="T32" fmla="*/ 1271 w 1271"/>
                  <a:gd name="T33" fmla="*/ 22 h 22"/>
                  <a:gd name="T34" fmla="*/ 1239 w 1271"/>
                  <a:gd name="T35" fmla="*/ 22 h 22"/>
                  <a:gd name="T36" fmla="*/ 1239 w 1271"/>
                  <a:gd name="T37" fmla="*/ 20 h 22"/>
                  <a:gd name="T38" fmla="*/ 1245 w 1271"/>
                  <a:gd name="T39" fmla="*/ 15 h 22"/>
                  <a:gd name="T40" fmla="*/ 1248 w 1271"/>
                  <a:gd name="T41" fmla="*/ 11 h 22"/>
                  <a:gd name="T42" fmla="*/ 1252 w 1271"/>
                  <a:gd name="T43" fmla="*/ 7 h 22"/>
                  <a:gd name="T44" fmla="*/ 1256 w 1271"/>
                  <a:gd name="T45" fmla="*/ 5 h 22"/>
                  <a:gd name="T46" fmla="*/ 1258 w 1271"/>
                  <a:gd name="T47" fmla="*/ 5 h 22"/>
                  <a:gd name="T48" fmla="*/ 791 w 1271"/>
                  <a:gd name="T49" fmla="*/ 0 h 22"/>
                  <a:gd name="T50" fmla="*/ 1184 w 1271"/>
                  <a:gd name="T51" fmla="*/ 0 h 22"/>
                  <a:gd name="T52" fmla="*/ 1186 w 1271"/>
                  <a:gd name="T53" fmla="*/ 3 h 22"/>
                  <a:gd name="T54" fmla="*/ 1190 w 1271"/>
                  <a:gd name="T55" fmla="*/ 5 h 22"/>
                  <a:gd name="T56" fmla="*/ 1192 w 1271"/>
                  <a:gd name="T57" fmla="*/ 9 h 22"/>
                  <a:gd name="T58" fmla="*/ 1197 w 1271"/>
                  <a:gd name="T59" fmla="*/ 9 h 22"/>
                  <a:gd name="T60" fmla="*/ 1199 w 1271"/>
                  <a:gd name="T61" fmla="*/ 7 h 22"/>
                  <a:gd name="T62" fmla="*/ 1203 w 1271"/>
                  <a:gd name="T63" fmla="*/ 5 h 22"/>
                  <a:gd name="T64" fmla="*/ 1207 w 1271"/>
                  <a:gd name="T65" fmla="*/ 3 h 22"/>
                  <a:gd name="T66" fmla="*/ 1209 w 1271"/>
                  <a:gd name="T67" fmla="*/ 0 h 22"/>
                  <a:gd name="T68" fmla="*/ 1220 w 1271"/>
                  <a:gd name="T69" fmla="*/ 0 h 22"/>
                  <a:gd name="T70" fmla="*/ 1220 w 1271"/>
                  <a:gd name="T71" fmla="*/ 3 h 22"/>
                  <a:gd name="T72" fmla="*/ 1222 w 1271"/>
                  <a:gd name="T73" fmla="*/ 7 h 22"/>
                  <a:gd name="T74" fmla="*/ 1222 w 1271"/>
                  <a:gd name="T75" fmla="*/ 11 h 22"/>
                  <a:gd name="T76" fmla="*/ 1222 w 1271"/>
                  <a:gd name="T77" fmla="*/ 15 h 22"/>
                  <a:gd name="T78" fmla="*/ 1222 w 1271"/>
                  <a:gd name="T79" fmla="*/ 17 h 22"/>
                  <a:gd name="T80" fmla="*/ 1226 w 1271"/>
                  <a:gd name="T81" fmla="*/ 22 h 22"/>
                  <a:gd name="T82" fmla="*/ 881 w 1271"/>
                  <a:gd name="T83" fmla="*/ 22 h 22"/>
                  <a:gd name="T84" fmla="*/ 878 w 1271"/>
                  <a:gd name="T85" fmla="*/ 20 h 22"/>
                  <a:gd name="T86" fmla="*/ 876 w 1271"/>
                  <a:gd name="T87" fmla="*/ 15 h 22"/>
                  <a:gd name="T88" fmla="*/ 872 w 1271"/>
                  <a:gd name="T89" fmla="*/ 11 h 22"/>
                  <a:gd name="T90" fmla="*/ 868 w 1271"/>
                  <a:gd name="T91" fmla="*/ 7 h 22"/>
                  <a:gd name="T92" fmla="*/ 864 w 1271"/>
                  <a:gd name="T93" fmla="*/ 7 h 22"/>
                  <a:gd name="T94" fmla="*/ 849 w 1271"/>
                  <a:gd name="T95" fmla="*/ 5 h 22"/>
                  <a:gd name="T96" fmla="*/ 834 w 1271"/>
                  <a:gd name="T97" fmla="*/ 5 h 22"/>
                  <a:gd name="T98" fmla="*/ 823 w 1271"/>
                  <a:gd name="T99" fmla="*/ 7 h 22"/>
                  <a:gd name="T100" fmla="*/ 815 w 1271"/>
                  <a:gd name="T101" fmla="*/ 5 h 22"/>
                  <a:gd name="T102" fmla="*/ 802 w 1271"/>
                  <a:gd name="T103" fmla="*/ 3 h 22"/>
                  <a:gd name="T104" fmla="*/ 791 w 1271"/>
                  <a:gd name="T105" fmla="*/ 0 h 22"/>
                  <a:gd name="T106" fmla="*/ 0 w 1271"/>
                  <a:gd name="T107" fmla="*/ 0 h 22"/>
                  <a:gd name="T108" fmla="*/ 770 w 1271"/>
                  <a:gd name="T109" fmla="*/ 0 h 22"/>
                  <a:gd name="T110" fmla="*/ 762 w 1271"/>
                  <a:gd name="T111" fmla="*/ 3 h 22"/>
                  <a:gd name="T112" fmla="*/ 747 w 1271"/>
                  <a:gd name="T113" fmla="*/ 9 h 22"/>
                  <a:gd name="T114" fmla="*/ 736 w 1271"/>
                  <a:gd name="T115" fmla="*/ 20 h 22"/>
                  <a:gd name="T116" fmla="*/ 736 w 1271"/>
                  <a:gd name="T117" fmla="*/ 22 h 22"/>
                  <a:gd name="T118" fmla="*/ 4 w 1271"/>
                  <a:gd name="T119" fmla="*/ 22 h 22"/>
                  <a:gd name="T120" fmla="*/ 4 w 1271"/>
                  <a:gd name="T121" fmla="*/ 20 h 22"/>
                  <a:gd name="T122" fmla="*/ 2 w 1271"/>
                  <a:gd name="T123" fmla="*/ 7 h 22"/>
                  <a:gd name="T124" fmla="*/ 0 w 1271"/>
                  <a:gd name="T1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22">
                    <a:moveTo>
                      <a:pt x="861" y="20"/>
                    </a:moveTo>
                    <a:lnTo>
                      <a:pt x="861" y="22"/>
                    </a:lnTo>
                    <a:lnTo>
                      <a:pt x="859" y="22"/>
                    </a:lnTo>
                    <a:lnTo>
                      <a:pt x="859" y="20"/>
                    </a:lnTo>
                    <a:lnTo>
                      <a:pt x="861" y="20"/>
                    </a:lnTo>
                    <a:close/>
                    <a:moveTo>
                      <a:pt x="798" y="17"/>
                    </a:moveTo>
                    <a:lnTo>
                      <a:pt x="806" y="17"/>
                    </a:lnTo>
                    <a:lnTo>
                      <a:pt x="815" y="22"/>
                    </a:lnTo>
                    <a:lnTo>
                      <a:pt x="815" y="22"/>
                    </a:lnTo>
                    <a:lnTo>
                      <a:pt x="787" y="22"/>
                    </a:lnTo>
                    <a:lnTo>
                      <a:pt x="789" y="20"/>
                    </a:lnTo>
                    <a:lnTo>
                      <a:pt x="798" y="17"/>
                    </a:lnTo>
                    <a:close/>
                    <a:moveTo>
                      <a:pt x="1258" y="5"/>
                    </a:moveTo>
                    <a:lnTo>
                      <a:pt x="1260" y="7"/>
                    </a:lnTo>
                    <a:lnTo>
                      <a:pt x="1265" y="11"/>
                    </a:lnTo>
                    <a:lnTo>
                      <a:pt x="1269" y="17"/>
                    </a:lnTo>
                    <a:lnTo>
                      <a:pt x="1271" y="22"/>
                    </a:lnTo>
                    <a:lnTo>
                      <a:pt x="1239" y="22"/>
                    </a:lnTo>
                    <a:lnTo>
                      <a:pt x="1239" y="20"/>
                    </a:lnTo>
                    <a:lnTo>
                      <a:pt x="1245" y="15"/>
                    </a:lnTo>
                    <a:lnTo>
                      <a:pt x="1248" y="11"/>
                    </a:lnTo>
                    <a:lnTo>
                      <a:pt x="1252" y="7"/>
                    </a:lnTo>
                    <a:lnTo>
                      <a:pt x="1256" y="5"/>
                    </a:lnTo>
                    <a:lnTo>
                      <a:pt x="1258" y="5"/>
                    </a:lnTo>
                    <a:close/>
                    <a:moveTo>
                      <a:pt x="791" y="0"/>
                    </a:moveTo>
                    <a:lnTo>
                      <a:pt x="1184" y="0"/>
                    </a:lnTo>
                    <a:lnTo>
                      <a:pt x="1186" y="3"/>
                    </a:lnTo>
                    <a:lnTo>
                      <a:pt x="1190" y="5"/>
                    </a:lnTo>
                    <a:lnTo>
                      <a:pt x="1192" y="9"/>
                    </a:lnTo>
                    <a:lnTo>
                      <a:pt x="1197" y="9"/>
                    </a:lnTo>
                    <a:lnTo>
                      <a:pt x="1199" y="7"/>
                    </a:lnTo>
                    <a:lnTo>
                      <a:pt x="1203" y="5"/>
                    </a:lnTo>
                    <a:lnTo>
                      <a:pt x="1207" y="3"/>
                    </a:lnTo>
                    <a:lnTo>
                      <a:pt x="1209" y="0"/>
                    </a:lnTo>
                    <a:lnTo>
                      <a:pt x="1220" y="0"/>
                    </a:lnTo>
                    <a:lnTo>
                      <a:pt x="1220" y="3"/>
                    </a:lnTo>
                    <a:lnTo>
                      <a:pt x="1222" y="7"/>
                    </a:lnTo>
                    <a:lnTo>
                      <a:pt x="1222" y="11"/>
                    </a:lnTo>
                    <a:lnTo>
                      <a:pt x="1222" y="15"/>
                    </a:lnTo>
                    <a:lnTo>
                      <a:pt x="1222" y="17"/>
                    </a:lnTo>
                    <a:lnTo>
                      <a:pt x="1226" y="22"/>
                    </a:lnTo>
                    <a:lnTo>
                      <a:pt x="881" y="22"/>
                    </a:lnTo>
                    <a:lnTo>
                      <a:pt x="878" y="20"/>
                    </a:lnTo>
                    <a:lnTo>
                      <a:pt x="876" y="15"/>
                    </a:lnTo>
                    <a:lnTo>
                      <a:pt x="872" y="11"/>
                    </a:lnTo>
                    <a:lnTo>
                      <a:pt x="868" y="7"/>
                    </a:lnTo>
                    <a:lnTo>
                      <a:pt x="864" y="7"/>
                    </a:lnTo>
                    <a:lnTo>
                      <a:pt x="849" y="5"/>
                    </a:lnTo>
                    <a:lnTo>
                      <a:pt x="834" y="5"/>
                    </a:lnTo>
                    <a:lnTo>
                      <a:pt x="823" y="7"/>
                    </a:lnTo>
                    <a:lnTo>
                      <a:pt x="815" y="5"/>
                    </a:lnTo>
                    <a:lnTo>
                      <a:pt x="802" y="3"/>
                    </a:lnTo>
                    <a:lnTo>
                      <a:pt x="791" y="0"/>
                    </a:lnTo>
                    <a:close/>
                    <a:moveTo>
                      <a:pt x="0" y="0"/>
                    </a:moveTo>
                    <a:lnTo>
                      <a:pt x="770" y="0"/>
                    </a:lnTo>
                    <a:lnTo>
                      <a:pt x="762" y="3"/>
                    </a:lnTo>
                    <a:lnTo>
                      <a:pt x="747" y="9"/>
                    </a:lnTo>
                    <a:lnTo>
                      <a:pt x="736" y="20"/>
                    </a:lnTo>
                    <a:lnTo>
                      <a:pt x="736" y="22"/>
                    </a:lnTo>
                    <a:lnTo>
                      <a:pt x="4" y="22"/>
                    </a:lnTo>
                    <a:lnTo>
                      <a:pt x="4" y="20"/>
                    </a:lnTo>
                    <a:lnTo>
                      <a:pt x="2"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3" name="Freeform 1208"/>
              <p:cNvSpPr>
                <a:spLocks noEditPoints="1"/>
              </p:cNvSpPr>
              <p:nvPr/>
            </p:nvSpPr>
            <p:spPr bwMode="auto">
              <a:xfrm>
                <a:off x="1307" y="1542"/>
                <a:ext cx="1413" cy="19"/>
              </a:xfrm>
              <a:custGeom>
                <a:avLst/>
                <a:gdLst>
                  <a:gd name="T0" fmla="*/ 1222 w 1413"/>
                  <a:gd name="T1" fmla="*/ 15 h 19"/>
                  <a:gd name="T2" fmla="*/ 1224 w 1413"/>
                  <a:gd name="T3" fmla="*/ 19 h 19"/>
                  <a:gd name="T4" fmla="*/ 1218 w 1413"/>
                  <a:gd name="T5" fmla="*/ 17 h 19"/>
                  <a:gd name="T6" fmla="*/ 1292 w 1413"/>
                  <a:gd name="T7" fmla="*/ 0 h 19"/>
                  <a:gd name="T8" fmla="*/ 1411 w 1413"/>
                  <a:gd name="T9" fmla="*/ 3 h 19"/>
                  <a:gd name="T10" fmla="*/ 1413 w 1413"/>
                  <a:gd name="T11" fmla="*/ 11 h 19"/>
                  <a:gd name="T12" fmla="*/ 1411 w 1413"/>
                  <a:gd name="T13" fmla="*/ 17 h 19"/>
                  <a:gd name="T14" fmla="*/ 1404 w 1413"/>
                  <a:gd name="T15" fmla="*/ 15 h 19"/>
                  <a:gd name="T16" fmla="*/ 1396 w 1413"/>
                  <a:gd name="T17" fmla="*/ 11 h 19"/>
                  <a:gd name="T18" fmla="*/ 1385 w 1413"/>
                  <a:gd name="T19" fmla="*/ 11 h 19"/>
                  <a:gd name="T20" fmla="*/ 1377 w 1413"/>
                  <a:gd name="T21" fmla="*/ 11 h 19"/>
                  <a:gd name="T22" fmla="*/ 1375 w 1413"/>
                  <a:gd name="T23" fmla="*/ 13 h 19"/>
                  <a:gd name="T24" fmla="*/ 1370 w 1413"/>
                  <a:gd name="T25" fmla="*/ 15 h 19"/>
                  <a:gd name="T26" fmla="*/ 1364 w 1413"/>
                  <a:gd name="T27" fmla="*/ 17 h 19"/>
                  <a:gd name="T28" fmla="*/ 1360 w 1413"/>
                  <a:gd name="T29" fmla="*/ 13 h 19"/>
                  <a:gd name="T30" fmla="*/ 1351 w 1413"/>
                  <a:gd name="T31" fmla="*/ 9 h 19"/>
                  <a:gd name="T32" fmla="*/ 1341 w 1413"/>
                  <a:gd name="T33" fmla="*/ 9 h 19"/>
                  <a:gd name="T34" fmla="*/ 1305 w 1413"/>
                  <a:gd name="T35" fmla="*/ 11 h 19"/>
                  <a:gd name="T36" fmla="*/ 1294 w 1413"/>
                  <a:gd name="T37" fmla="*/ 9 h 19"/>
                  <a:gd name="T38" fmla="*/ 1290 w 1413"/>
                  <a:gd name="T39" fmla="*/ 5 h 19"/>
                  <a:gd name="T40" fmla="*/ 1292 w 1413"/>
                  <a:gd name="T41" fmla="*/ 0 h 19"/>
                  <a:gd name="T42" fmla="*/ 27 w 1413"/>
                  <a:gd name="T43" fmla="*/ 0 h 19"/>
                  <a:gd name="T44" fmla="*/ 34 w 1413"/>
                  <a:gd name="T45" fmla="*/ 7 h 19"/>
                  <a:gd name="T46" fmla="*/ 42 w 1413"/>
                  <a:gd name="T47" fmla="*/ 7 h 19"/>
                  <a:gd name="T48" fmla="*/ 44 w 1413"/>
                  <a:gd name="T49" fmla="*/ 0 h 19"/>
                  <a:gd name="T50" fmla="*/ 670 w 1413"/>
                  <a:gd name="T51" fmla="*/ 3 h 19"/>
                  <a:gd name="T52" fmla="*/ 679 w 1413"/>
                  <a:gd name="T53" fmla="*/ 7 h 19"/>
                  <a:gd name="T54" fmla="*/ 689 w 1413"/>
                  <a:gd name="T55" fmla="*/ 5 h 19"/>
                  <a:gd name="T56" fmla="*/ 704 w 1413"/>
                  <a:gd name="T57" fmla="*/ 0 h 19"/>
                  <a:gd name="T58" fmla="*/ 736 w 1413"/>
                  <a:gd name="T59" fmla="*/ 0 h 19"/>
                  <a:gd name="T60" fmla="*/ 740 w 1413"/>
                  <a:gd name="T61" fmla="*/ 0 h 19"/>
                  <a:gd name="T62" fmla="*/ 762 w 1413"/>
                  <a:gd name="T63" fmla="*/ 3 h 19"/>
                  <a:gd name="T64" fmla="*/ 785 w 1413"/>
                  <a:gd name="T65" fmla="*/ 5 h 19"/>
                  <a:gd name="T66" fmla="*/ 789 w 1413"/>
                  <a:gd name="T67" fmla="*/ 0 h 19"/>
                  <a:gd name="T68" fmla="*/ 1090 w 1413"/>
                  <a:gd name="T69" fmla="*/ 0 h 19"/>
                  <a:gd name="T70" fmla="*/ 1078 w 1413"/>
                  <a:gd name="T71" fmla="*/ 7 h 19"/>
                  <a:gd name="T72" fmla="*/ 1082 w 1413"/>
                  <a:gd name="T73" fmla="*/ 5 h 19"/>
                  <a:gd name="T74" fmla="*/ 1097 w 1413"/>
                  <a:gd name="T75" fmla="*/ 0 h 19"/>
                  <a:gd name="T76" fmla="*/ 1192 w 1413"/>
                  <a:gd name="T77" fmla="*/ 0 h 19"/>
                  <a:gd name="T78" fmla="*/ 1190 w 1413"/>
                  <a:gd name="T79" fmla="*/ 7 h 19"/>
                  <a:gd name="T80" fmla="*/ 1186 w 1413"/>
                  <a:gd name="T81" fmla="*/ 11 h 19"/>
                  <a:gd name="T82" fmla="*/ 1184 w 1413"/>
                  <a:gd name="T83" fmla="*/ 11 h 19"/>
                  <a:gd name="T84" fmla="*/ 1186 w 1413"/>
                  <a:gd name="T85" fmla="*/ 15 h 19"/>
                  <a:gd name="T86" fmla="*/ 1188 w 1413"/>
                  <a:gd name="T87" fmla="*/ 19 h 19"/>
                  <a:gd name="T88" fmla="*/ 793 w 1413"/>
                  <a:gd name="T89" fmla="*/ 19 h 19"/>
                  <a:gd name="T90" fmla="*/ 774 w 1413"/>
                  <a:gd name="T91" fmla="*/ 19 h 19"/>
                  <a:gd name="T92" fmla="*/ 2 w 1413"/>
                  <a:gd name="T93" fmla="*/ 13 h 19"/>
                  <a:gd name="T94" fmla="*/ 0 w 1413"/>
                  <a:gd name="T9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3" h="19">
                    <a:moveTo>
                      <a:pt x="1220" y="15"/>
                    </a:moveTo>
                    <a:lnTo>
                      <a:pt x="1222" y="15"/>
                    </a:lnTo>
                    <a:lnTo>
                      <a:pt x="1224" y="19"/>
                    </a:lnTo>
                    <a:lnTo>
                      <a:pt x="1224" y="19"/>
                    </a:lnTo>
                    <a:lnTo>
                      <a:pt x="1213" y="19"/>
                    </a:lnTo>
                    <a:lnTo>
                      <a:pt x="1218" y="17"/>
                    </a:lnTo>
                    <a:lnTo>
                      <a:pt x="1220" y="15"/>
                    </a:lnTo>
                    <a:close/>
                    <a:moveTo>
                      <a:pt x="1292" y="0"/>
                    </a:moveTo>
                    <a:lnTo>
                      <a:pt x="1409" y="0"/>
                    </a:lnTo>
                    <a:lnTo>
                      <a:pt x="1411" y="3"/>
                    </a:lnTo>
                    <a:lnTo>
                      <a:pt x="1413" y="7"/>
                    </a:lnTo>
                    <a:lnTo>
                      <a:pt x="1413" y="11"/>
                    </a:lnTo>
                    <a:lnTo>
                      <a:pt x="1411" y="15"/>
                    </a:lnTo>
                    <a:lnTo>
                      <a:pt x="1411" y="17"/>
                    </a:lnTo>
                    <a:lnTo>
                      <a:pt x="1406" y="17"/>
                    </a:lnTo>
                    <a:lnTo>
                      <a:pt x="1404" y="15"/>
                    </a:lnTo>
                    <a:lnTo>
                      <a:pt x="1400" y="13"/>
                    </a:lnTo>
                    <a:lnTo>
                      <a:pt x="1396" y="11"/>
                    </a:lnTo>
                    <a:lnTo>
                      <a:pt x="1390" y="11"/>
                    </a:lnTo>
                    <a:lnTo>
                      <a:pt x="1385" y="11"/>
                    </a:lnTo>
                    <a:lnTo>
                      <a:pt x="1381" y="11"/>
                    </a:lnTo>
                    <a:lnTo>
                      <a:pt x="1377" y="11"/>
                    </a:lnTo>
                    <a:lnTo>
                      <a:pt x="1375" y="11"/>
                    </a:lnTo>
                    <a:lnTo>
                      <a:pt x="1375" y="13"/>
                    </a:lnTo>
                    <a:lnTo>
                      <a:pt x="1373" y="15"/>
                    </a:lnTo>
                    <a:lnTo>
                      <a:pt x="1370" y="15"/>
                    </a:lnTo>
                    <a:lnTo>
                      <a:pt x="1366" y="17"/>
                    </a:lnTo>
                    <a:lnTo>
                      <a:pt x="1364" y="17"/>
                    </a:lnTo>
                    <a:lnTo>
                      <a:pt x="1362" y="17"/>
                    </a:lnTo>
                    <a:lnTo>
                      <a:pt x="1360" y="13"/>
                    </a:lnTo>
                    <a:lnTo>
                      <a:pt x="1356" y="11"/>
                    </a:lnTo>
                    <a:lnTo>
                      <a:pt x="1351" y="9"/>
                    </a:lnTo>
                    <a:lnTo>
                      <a:pt x="1347" y="7"/>
                    </a:lnTo>
                    <a:lnTo>
                      <a:pt x="1341" y="9"/>
                    </a:lnTo>
                    <a:lnTo>
                      <a:pt x="1324" y="11"/>
                    </a:lnTo>
                    <a:lnTo>
                      <a:pt x="1305" y="11"/>
                    </a:lnTo>
                    <a:lnTo>
                      <a:pt x="1298" y="11"/>
                    </a:lnTo>
                    <a:lnTo>
                      <a:pt x="1294" y="9"/>
                    </a:lnTo>
                    <a:lnTo>
                      <a:pt x="1290" y="7"/>
                    </a:lnTo>
                    <a:lnTo>
                      <a:pt x="1290" y="5"/>
                    </a:lnTo>
                    <a:lnTo>
                      <a:pt x="1290" y="0"/>
                    </a:lnTo>
                    <a:lnTo>
                      <a:pt x="1292" y="0"/>
                    </a:lnTo>
                    <a:close/>
                    <a:moveTo>
                      <a:pt x="0" y="0"/>
                    </a:moveTo>
                    <a:lnTo>
                      <a:pt x="27" y="0"/>
                    </a:lnTo>
                    <a:lnTo>
                      <a:pt x="32" y="5"/>
                    </a:lnTo>
                    <a:lnTo>
                      <a:pt x="34" y="7"/>
                    </a:lnTo>
                    <a:lnTo>
                      <a:pt x="38" y="9"/>
                    </a:lnTo>
                    <a:lnTo>
                      <a:pt x="42" y="7"/>
                    </a:lnTo>
                    <a:lnTo>
                      <a:pt x="44" y="3"/>
                    </a:lnTo>
                    <a:lnTo>
                      <a:pt x="44" y="0"/>
                    </a:lnTo>
                    <a:lnTo>
                      <a:pt x="668" y="0"/>
                    </a:lnTo>
                    <a:lnTo>
                      <a:pt x="670" y="3"/>
                    </a:lnTo>
                    <a:lnTo>
                      <a:pt x="672" y="5"/>
                    </a:lnTo>
                    <a:lnTo>
                      <a:pt x="679" y="7"/>
                    </a:lnTo>
                    <a:lnTo>
                      <a:pt x="683" y="7"/>
                    </a:lnTo>
                    <a:lnTo>
                      <a:pt x="689" y="5"/>
                    </a:lnTo>
                    <a:lnTo>
                      <a:pt x="696" y="3"/>
                    </a:lnTo>
                    <a:lnTo>
                      <a:pt x="704" y="0"/>
                    </a:lnTo>
                    <a:lnTo>
                      <a:pt x="706" y="0"/>
                    </a:lnTo>
                    <a:lnTo>
                      <a:pt x="736" y="0"/>
                    </a:lnTo>
                    <a:lnTo>
                      <a:pt x="736" y="0"/>
                    </a:lnTo>
                    <a:lnTo>
                      <a:pt x="740" y="0"/>
                    </a:lnTo>
                    <a:lnTo>
                      <a:pt x="745" y="3"/>
                    </a:lnTo>
                    <a:lnTo>
                      <a:pt x="762" y="3"/>
                    </a:lnTo>
                    <a:lnTo>
                      <a:pt x="774" y="5"/>
                    </a:lnTo>
                    <a:lnTo>
                      <a:pt x="785" y="5"/>
                    </a:lnTo>
                    <a:lnTo>
                      <a:pt x="787" y="5"/>
                    </a:lnTo>
                    <a:lnTo>
                      <a:pt x="789" y="0"/>
                    </a:lnTo>
                    <a:lnTo>
                      <a:pt x="789" y="0"/>
                    </a:lnTo>
                    <a:lnTo>
                      <a:pt x="1090" y="0"/>
                    </a:lnTo>
                    <a:lnTo>
                      <a:pt x="1082" y="5"/>
                    </a:lnTo>
                    <a:lnTo>
                      <a:pt x="1078" y="7"/>
                    </a:lnTo>
                    <a:lnTo>
                      <a:pt x="1080" y="7"/>
                    </a:lnTo>
                    <a:lnTo>
                      <a:pt x="1082" y="5"/>
                    </a:lnTo>
                    <a:lnTo>
                      <a:pt x="1088" y="3"/>
                    </a:lnTo>
                    <a:lnTo>
                      <a:pt x="1097" y="0"/>
                    </a:lnTo>
                    <a:lnTo>
                      <a:pt x="1099" y="0"/>
                    </a:lnTo>
                    <a:lnTo>
                      <a:pt x="1192" y="0"/>
                    </a:lnTo>
                    <a:lnTo>
                      <a:pt x="1192" y="3"/>
                    </a:lnTo>
                    <a:lnTo>
                      <a:pt x="1190" y="7"/>
                    </a:lnTo>
                    <a:lnTo>
                      <a:pt x="1188" y="9"/>
                    </a:lnTo>
                    <a:lnTo>
                      <a:pt x="1186" y="11"/>
                    </a:lnTo>
                    <a:lnTo>
                      <a:pt x="1184" y="11"/>
                    </a:lnTo>
                    <a:lnTo>
                      <a:pt x="1184" y="11"/>
                    </a:lnTo>
                    <a:lnTo>
                      <a:pt x="1184" y="13"/>
                    </a:lnTo>
                    <a:lnTo>
                      <a:pt x="1186" y="15"/>
                    </a:lnTo>
                    <a:lnTo>
                      <a:pt x="1188" y="17"/>
                    </a:lnTo>
                    <a:lnTo>
                      <a:pt x="1188" y="19"/>
                    </a:lnTo>
                    <a:lnTo>
                      <a:pt x="795" y="19"/>
                    </a:lnTo>
                    <a:lnTo>
                      <a:pt x="793" y="19"/>
                    </a:lnTo>
                    <a:lnTo>
                      <a:pt x="781" y="19"/>
                    </a:lnTo>
                    <a:lnTo>
                      <a:pt x="774" y="19"/>
                    </a:lnTo>
                    <a:lnTo>
                      <a:pt x="4" y="19"/>
                    </a:lnTo>
                    <a:lnTo>
                      <a:pt x="2" y="13"/>
                    </a:lnTo>
                    <a:lnTo>
                      <a:pt x="2" y="5"/>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4" name="Freeform 1209"/>
              <p:cNvSpPr>
                <a:spLocks noEditPoints="1"/>
              </p:cNvSpPr>
              <p:nvPr/>
            </p:nvSpPr>
            <p:spPr bwMode="auto">
              <a:xfrm>
                <a:off x="1279" y="1521"/>
                <a:ext cx="1437" cy="21"/>
              </a:xfrm>
              <a:custGeom>
                <a:avLst/>
                <a:gdLst>
                  <a:gd name="T0" fmla="*/ 760 w 1437"/>
                  <a:gd name="T1" fmla="*/ 15 h 21"/>
                  <a:gd name="T2" fmla="*/ 762 w 1437"/>
                  <a:gd name="T3" fmla="*/ 19 h 21"/>
                  <a:gd name="T4" fmla="*/ 734 w 1437"/>
                  <a:gd name="T5" fmla="*/ 21 h 21"/>
                  <a:gd name="T6" fmla="*/ 749 w 1437"/>
                  <a:gd name="T7" fmla="*/ 17 h 21"/>
                  <a:gd name="T8" fmla="*/ 758 w 1437"/>
                  <a:gd name="T9" fmla="*/ 15 h 21"/>
                  <a:gd name="T10" fmla="*/ 1424 w 1437"/>
                  <a:gd name="T11" fmla="*/ 0 h 21"/>
                  <a:gd name="T12" fmla="*/ 1432 w 1437"/>
                  <a:gd name="T13" fmla="*/ 15 h 21"/>
                  <a:gd name="T14" fmla="*/ 1320 w 1437"/>
                  <a:gd name="T15" fmla="*/ 21 h 21"/>
                  <a:gd name="T16" fmla="*/ 1326 w 1437"/>
                  <a:gd name="T17" fmla="*/ 11 h 21"/>
                  <a:gd name="T18" fmla="*/ 1233 w 1437"/>
                  <a:gd name="T19" fmla="*/ 0 h 21"/>
                  <a:gd name="T20" fmla="*/ 1256 w 1437"/>
                  <a:gd name="T21" fmla="*/ 0 h 21"/>
                  <a:gd name="T22" fmla="*/ 1248 w 1437"/>
                  <a:gd name="T23" fmla="*/ 4 h 21"/>
                  <a:gd name="T24" fmla="*/ 1237 w 1437"/>
                  <a:gd name="T25" fmla="*/ 7 h 21"/>
                  <a:gd name="T26" fmla="*/ 1233 w 1437"/>
                  <a:gd name="T27" fmla="*/ 2 h 21"/>
                  <a:gd name="T28" fmla="*/ 1186 w 1437"/>
                  <a:gd name="T29" fmla="*/ 0 h 21"/>
                  <a:gd name="T30" fmla="*/ 1216 w 1437"/>
                  <a:gd name="T31" fmla="*/ 9 h 21"/>
                  <a:gd name="T32" fmla="*/ 1220 w 1437"/>
                  <a:gd name="T33" fmla="*/ 19 h 21"/>
                  <a:gd name="T34" fmla="*/ 1127 w 1437"/>
                  <a:gd name="T35" fmla="*/ 21 h 21"/>
                  <a:gd name="T36" fmla="*/ 1148 w 1437"/>
                  <a:gd name="T37" fmla="*/ 15 h 21"/>
                  <a:gd name="T38" fmla="*/ 1161 w 1437"/>
                  <a:gd name="T39" fmla="*/ 11 h 21"/>
                  <a:gd name="T40" fmla="*/ 1186 w 1437"/>
                  <a:gd name="T41" fmla="*/ 0 h 21"/>
                  <a:gd name="T42" fmla="*/ 1146 w 1437"/>
                  <a:gd name="T43" fmla="*/ 0 h 21"/>
                  <a:gd name="T44" fmla="*/ 1133 w 1437"/>
                  <a:gd name="T45" fmla="*/ 9 h 21"/>
                  <a:gd name="T46" fmla="*/ 1118 w 1437"/>
                  <a:gd name="T47" fmla="*/ 21 h 21"/>
                  <a:gd name="T48" fmla="*/ 819 w 1437"/>
                  <a:gd name="T49" fmla="*/ 19 h 21"/>
                  <a:gd name="T50" fmla="*/ 823 w 1437"/>
                  <a:gd name="T51" fmla="*/ 11 h 21"/>
                  <a:gd name="T52" fmla="*/ 823 w 1437"/>
                  <a:gd name="T53" fmla="*/ 4 h 21"/>
                  <a:gd name="T54" fmla="*/ 813 w 1437"/>
                  <a:gd name="T55" fmla="*/ 0 h 21"/>
                  <a:gd name="T56" fmla="*/ 726 w 1437"/>
                  <a:gd name="T57" fmla="*/ 0 h 21"/>
                  <a:gd name="T58" fmla="*/ 717 w 1437"/>
                  <a:gd name="T59" fmla="*/ 4 h 21"/>
                  <a:gd name="T60" fmla="*/ 705 w 1437"/>
                  <a:gd name="T61" fmla="*/ 9 h 21"/>
                  <a:gd name="T62" fmla="*/ 698 w 1437"/>
                  <a:gd name="T63" fmla="*/ 11 h 21"/>
                  <a:gd name="T64" fmla="*/ 696 w 1437"/>
                  <a:gd name="T65" fmla="*/ 19 h 21"/>
                  <a:gd name="T66" fmla="*/ 72 w 1437"/>
                  <a:gd name="T67" fmla="*/ 21 h 21"/>
                  <a:gd name="T68" fmla="*/ 72 w 1437"/>
                  <a:gd name="T69" fmla="*/ 13 h 21"/>
                  <a:gd name="T70" fmla="*/ 68 w 1437"/>
                  <a:gd name="T71" fmla="*/ 2 h 21"/>
                  <a:gd name="T72" fmla="*/ 0 w 1437"/>
                  <a:gd name="T73" fmla="*/ 0 h 21"/>
                  <a:gd name="T74" fmla="*/ 51 w 1437"/>
                  <a:gd name="T75" fmla="*/ 2 h 21"/>
                  <a:gd name="T76" fmla="*/ 53 w 1437"/>
                  <a:gd name="T77" fmla="*/ 13 h 21"/>
                  <a:gd name="T78" fmla="*/ 55 w 1437"/>
                  <a:gd name="T79" fmla="*/ 21 h 21"/>
                  <a:gd name="T80" fmla="*/ 26 w 1437"/>
                  <a:gd name="T81" fmla="*/ 19 h 21"/>
                  <a:gd name="T82" fmla="*/ 19 w 1437"/>
                  <a:gd name="T83" fmla="*/ 13 h 21"/>
                  <a:gd name="T84" fmla="*/ 7 w 1437"/>
                  <a:gd name="T8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7" h="21">
                    <a:moveTo>
                      <a:pt x="758" y="15"/>
                    </a:moveTo>
                    <a:lnTo>
                      <a:pt x="760" y="15"/>
                    </a:lnTo>
                    <a:lnTo>
                      <a:pt x="760" y="17"/>
                    </a:lnTo>
                    <a:lnTo>
                      <a:pt x="762" y="19"/>
                    </a:lnTo>
                    <a:lnTo>
                      <a:pt x="764" y="21"/>
                    </a:lnTo>
                    <a:lnTo>
                      <a:pt x="734" y="21"/>
                    </a:lnTo>
                    <a:lnTo>
                      <a:pt x="741" y="19"/>
                    </a:lnTo>
                    <a:lnTo>
                      <a:pt x="749" y="17"/>
                    </a:lnTo>
                    <a:lnTo>
                      <a:pt x="756" y="15"/>
                    </a:lnTo>
                    <a:lnTo>
                      <a:pt x="758" y="15"/>
                    </a:lnTo>
                    <a:close/>
                    <a:moveTo>
                      <a:pt x="1331" y="0"/>
                    </a:moveTo>
                    <a:lnTo>
                      <a:pt x="1424" y="0"/>
                    </a:lnTo>
                    <a:lnTo>
                      <a:pt x="1428" y="7"/>
                    </a:lnTo>
                    <a:lnTo>
                      <a:pt x="1432" y="15"/>
                    </a:lnTo>
                    <a:lnTo>
                      <a:pt x="1437" y="21"/>
                    </a:lnTo>
                    <a:lnTo>
                      <a:pt x="1320" y="21"/>
                    </a:lnTo>
                    <a:lnTo>
                      <a:pt x="1322" y="17"/>
                    </a:lnTo>
                    <a:lnTo>
                      <a:pt x="1326" y="11"/>
                    </a:lnTo>
                    <a:lnTo>
                      <a:pt x="1331" y="0"/>
                    </a:lnTo>
                    <a:close/>
                    <a:moveTo>
                      <a:pt x="1233" y="0"/>
                    </a:moveTo>
                    <a:lnTo>
                      <a:pt x="1256" y="0"/>
                    </a:lnTo>
                    <a:lnTo>
                      <a:pt x="1256" y="0"/>
                    </a:lnTo>
                    <a:lnTo>
                      <a:pt x="1252" y="2"/>
                    </a:lnTo>
                    <a:lnTo>
                      <a:pt x="1248" y="4"/>
                    </a:lnTo>
                    <a:lnTo>
                      <a:pt x="1241" y="7"/>
                    </a:lnTo>
                    <a:lnTo>
                      <a:pt x="1237" y="7"/>
                    </a:lnTo>
                    <a:lnTo>
                      <a:pt x="1235" y="4"/>
                    </a:lnTo>
                    <a:lnTo>
                      <a:pt x="1233" y="2"/>
                    </a:lnTo>
                    <a:lnTo>
                      <a:pt x="1233" y="0"/>
                    </a:lnTo>
                    <a:close/>
                    <a:moveTo>
                      <a:pt x="1186" y="0"/>
                    </a:moveTo>
                    <a:lnTo>
                      <a:pt x="1203" y="0"/>
                    </a:lnTo>
                    <a:lnTo>
                      <a:pt x="1216" y="9"/>
                    </a:lnTo>
                    <a:lnTo>
                      <a:pt x="1220" y="15"/>
                    </a:lnTo>
                    <a:lnTo>
                      <a:pt x="1220" y="19"/>
                    </a:lnTo>
                    <a:lnTo>
                      <a:pt x="1220" y="21"/>
                    </a:lnTo>
                    <a:lnTo>
                      <a:pt x="1127" y="21"/>
                    </a:lnTo>
                    <a:lnTo>
                      <a:pt x="1135" y="17"/>
                    </a:lnTo>
                    <a:lnTo>
                      <a:pt x="1148" y="15"/>
                    </a:lnTo>
                    <a:lnTo>
                      <a:pt x="1154" y="13"/>
                    </a:lnTo>
                    <a:lnTo>
                      <a:pt x="1161" y="11"/>
                    </a:lnTo>
                    <a:lnTo>
                      <a:pt x="1171" y="7"/>
                    </a:lnTo>
                    <a:lnTo>
                      <a:pt x="1186" y="0"/>
                    </a:lnTo>
                    <a:close/>
                    <a:moveTo>
                      <a:pt x="813" y="0"/>
                    </a:moveTo>
                    <a:lnTo>
                      <a:pt x="1146" y="0"/>
                    </a:lnTo>
                    <a:lnTo>
                      <a:pt x="1144" y="0"/>
                    </a:lnTo>
                    <a:lnTo>
                      <a:pt x="1133" y="9"/>
                    </a:lnTo>
                    <a:lnTo>
                      <a:pt x="1120" y="19"/>
                    </a:lnTo>
                    <a:lnTo>
                      <a:pt x="1118" y="21"/>
                    </a:lnTo>
                    <a:lnTo>
                      <a:pt x="817" y="21"/>
                    </a:lnTo>
                    <a:lnTo>
                      <a:pt x="819" y="19"/>
                    </a:lnTo>
                    <a:lnTo>
                      <a:pt x="821" y="15"/>
                    </a:lnTo>
                    <a:lnTo>
                      <a:pt x="823" y="11"/>
                    </a:lnTo>
                    <a:lnTo>
                      <a:pt x="823" y="7"/>
                    </a:lnTo>
                    <a:lnTo>
                      <a:pt x="823" y="4"/>
                    </a:lnTo>
                    <a:lnTo>
                      <a:pt x="819" y="2"/>
                    </a:lnTo>
                    <a:lnTo>
                      <a:pt x="813" y="0"/>
                    </a:lnTo>
                    <a:close/>
                    <a:moveTo>
                      <a:pt x="66" y="0"/>
                    </a:moveTo>
                    <a:lnTo>
                      <a:pt x="726" y="0"/>
                    </a:lnTo>
                    <a:lnTo>
                      <a:pt x="726" y="0"/>
                    </a:lnTo>
                    <a:lnTo>
                      <a:pt x="717" y="4"/>
                    </a:lnTo>
                    <a:lnTo>
                      <a:pt x="709" y="7"/>
                    </a:lnTo>
                    <a:lnTo>
                      <a:pt x="705" y="9"/>
                    </a:lnTo>
                    <a:lnTo>
                      <a:pt x="700" y="9"/>
                    </a:lnTo>
                    <a:lnTo>
                      <a:pt x="698" y="11"/>
                    </a:lnTo>
                    <a:lnTo>
                      <a:pt x="696" y="15"/>
                    </a:lnTo>
                    <a:lnTo>
                      <a:pt x="696" y="19"/>
                    </a:lnTo>
                    <a:lnTo>
                      <a:pt x="696" y="21"/>
                    </a:lnTo>
                    <a:lnTo>
                      <a:pt x="72" y="21"/>
                    </a:lnTo>
                    <a:lnTo>
                      <a:pt x="72" y="17"/>
                    </a:lnTo>
                    <a:lnTo>
                      <a:pt x="72" y="13"/>
                    </a:lnTo>
                    <a:lnTo>
                      <a:pt x="70" y="7"/>
                    </a:lnTo>
                    <a:lnTo>
                      <a:pt x="68" y="2"/>
                    </a:lnTo>
                    <a:lnTo>
                      <a:pt x="66" y="0"/>
                    </a:lnTo>
                    <a:close/>
                    <a:moveTo>
                      <a:pt x="0" y="0"/>
                    </a:moveTo>
                    <a:lnTo>
                      <a:pt x="49" y="0"/>
                    </a:lnTo>
                    <a:lnTo>
                      <a:pt x="51" y="2"/>
                    </a:lnTo>
                    <a:lnTo>
                      <a:pt x="53" y="9"/>
                    </a:lnTo>
                    <a:lnTo>
                      <a:pt x="53" y="13"/>
                    </a:lnTo>
                    <a:lnTo>
                      <a:pt x="55" y="19"/>
                    </a:lnTo>
                    <a:lnTo>
                      <a:pt x="55" y="21"/>
                    </a:lnTo>
                    <a:lnTo>
                      <a:pt x="28" y="21"/>
                    </a:lnTo>
                    <a:lnTo>
                      <a:pt x="26" y="19"/>
                    </a:lnTo>
                    <a:lnTo>
                      <a:pt x="24" y="15"/>
                    </a:lnTo>
                    <a:lnTo>
                      <a:pt x="19" y="13"/>
                    </a:lnTo>
                    <a:lnTo>
                      <a:pt x="15" y="11"/>
                    </a:lnTo>
                    <a:lnTo>
                      <a:pt x="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5" name="Freeform 1210"/>
              <p:cNvSpPr>
                <a:spLocks noEditPoints="1"/>
              </p:cNvSpPr>
              <p:nvPr/>
            </p:nvSpPr>
            <p:spPr bwMode="auto">
              <a:xfrm>
                <a:off x="1239" y="1502"/>
                <a:ext cx="1464" cy="19"/>
              </a:xfrm>
              <a:custGeom>
                <a:avLst/>
                <a:gdLst>
                  <a:gd name="T0" fmla="*/ 1243 w 1464"/>
                  <a:gd name="T1" fmla="*/ 19 h 19"/>
                  <a:gd name="T2" fmla="*/ 1226 w 1464"/>
                  <a:gd name="T3" fmla="*/ 19 h 19"/>
                  <a:gd name="T4" fmla="*/ 1383 w 1464"/>
                  <a:gd name="T5" fmla="*/ 0 h 19"/>
                  <a:gd name="T6" fmla="*/ 1415 w 1464"/>
                  <a:gd name="T7" fmla="*/ 0 h 19"/>
                  <a:gd name="T8" fmla="*/ 1421 w 1464"/>
                  <a:gd name="T9" fmla="*/ 4 h 19"/>
                  <a:gd name="T10" fmla="*/ 1430 w 1464"/>
                  <a:gd name="T11" fmla="*/ 7 h 19"/>
                  <a:gd name="T12" fmla="*/ 1445 w 1464"/>
                  <a:gd name="T13" fmla="*/ 4 h 19"/>
                  <a:gd name="T14" fmla="*/ 1455 w 1464"/>
                  <a:gd name="T15" fmla="*/ 7 h 19"/>
                  <a:gd name="T16" fmla="*/ 1462 w 1464"/>
                  <a:gd name="T17" fmla="*/ 15 h 19"/>
                  <a:gd name="T18" fmla="*/ 1371 w 1464"/>
                  <a:gd name="T19" fmla="*/ 19 h 19"/>
                  <a:gd name="T20" fmla="*/ 1379 w 1464"/>
                  <a:gd name="T21" fmla="*/ 4 h 19"/>
                  <a:gd name="T22" fmla="*/ 1271 w 1464"/>
                  <a:gd name="T23" fmla="*/ 0 h 19"/>
                  <a:gd name="T24" fmla="*/ 1332 w 1464"/>
                  <a:gd name="T25" fmla="*/ 0 h 19"/>
                  <a:gd name="T26" fmla="*/ 1324 w 1464"/>
                  <a:gd name="T27" fmla="*/ 4 h 19"/>
                  <a:gd name="T28" fmla="*/ 1313 w 1464"/>
                  <a:gd name="T29" fmla="*/ 7 h 19"/>
                  <a:gd name="T30" fmla="*/ 1305 w 1464"/>
                  <a:gd name="T31" fmla="*/ 7 h 19"/>
                  <a:gd name="T32" fmla="*/ 1303 w 1464"/>
                  <a:gd name="T33" fmla="*/ 9 h 19"/>
                  <a:gd name="T34" fmla="*/ 1307 w 1464"/>
                  <a:gd name="T35" fmla="*/ 11 h 19"/>
                  <a:gd name="T36" fmla="*/ 1305 w 1464"/>
                  <a:gd name="T37" fmla="*/ 15 h 19"/>
                  <a:gd name="T38" fmla="*/ 1296 w 1464"/>
                  <a:gd name="T39" fmla="*/ 19 h 19"/>
                  <a:gd name="T40" fmla="*/ 1271 w 1464"/>
                  <a:gd name="T41" fmla="*/ 17 h 19"/>
                  <a:gd name="T42" fmla="*/ 1271 w 1464"/>
                  <a:gd name="T43" fmla="*/ 9 h 19"/>
                  <a:gd name="T44" fmla="*/ 1271 w 1464"/>
                  <a:gd name="T45" fmla="*/ 0 h 19"/>
                  <a:gd name="T46" fmla="*/ 1258 w 1464"/>
                  <a:gd name="T47" fmla="*/ 0 h 19"/>
                  <a:gd name="T48" fmla="*/ 1258 w 1464"/>
                  <a:gd name="T49" fmla="*/ 0 h 19"/>
                  <a:gd name="T50" fmla="*/ 821 w 1464"/>
                  <a:gd name="T51" fmla="*/ 0 h 19"/>
                  <a:gd name="T52" fmla="*/ 1203 w 1464"/>
                  <a:gd name="T53" fmla="*/ 9 h 19"/>
                  <a:gd name="T54" fmla="*/ 853 w 1464"/>
                  <a:gd name="T55" fmla="*/ 19 h 19"/>
                  <a:gd name="T56" fmla="*/ 832 w 1464"/>
                  <a:gd name="T57" fmla="*/ 9 h 19"/>
                  <a:gd name="T58" fmla="*/ 78 w 1464"/>
                  <a:gd name="T59" fmla="*/ 0 h 19"/>
                  <a:gd name="T60" fmla="*/ 802 w 1464"/>
                  <a:gd name="T61" fmla="*/ 0 h 19"/>
                  <a:gd name="T62" fmla="*/ 779 w 1464"/>
                  <a:gd name="T63" fmla="*/ 13 h 19"/>
                  <a:gd name="T64" fmla="*/ 106 w 1464"/>
                  <a:gd name="T65" fmla="*/ 19 h 19"/>
                  <a:gd name="T66" fmla="*/ 89 w 1464"/>
                  <a:gd name="T67" fmla="*/ 7 h 19"/>
                  <a:gd name="T68" fmla="*/ 0 w 1464"/>
                  <a:gd name="T69" fmla="*/ 0 h 19"/>
                  <a:gd name="T70" fmla="*/ 55 w 1464"/>
                  <a:gd name="T71" fmla="*/ 0 h 19"/>
                  <a:gd name="T72" fmla="*/ 62 w 1464"/>
                  <a:gd name="T73" fmla="*/ 7 h 19"/>
                  <a:gd name="T74" fmla="*/ 70 w 1464"/>
                  <a:gd name="T75" fmla="*/ 11 h 19"/>
                  <a:gd name="T76" fmla="*/ 81 w 1464"/>
                  <a:gd name="T77" fmla="*/ 15 h 19"/>
                  <a:gd name="T78" fmla="*/ 89 w 1464"/>
                  <a:gd name="T79" fmla="*/ 19 h 19"/>
                  <a:gd name="T80" fmla="*/ 40 w 1464"/>
                  <a:gd name="T81" fmla="*/ 19 h 19"/>
                  <a:gd name="T82" fmla="*/ 25 w 1464"/>
                  <a:gd name="T83" fmla="*/ 9 h 19"/>
                  <a:gd name="T84" fmla="*/ 6 w 1464"/>
                  <a:gd name="T85" fmla="*/ 4 h 19"/>
                  <a:gd name="T86" fmla="*/ 0 w 1464"/>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4" h="19">
                    <a:moveTo>
                      <a:pt x="1228" y="19"/>
                    </a:moveTo>
                    <a:lnTo>
                      <a:pt x="1243" y="19"/>
                    </a:lnTo>
                    <a:lnTo>
                      <a:pt x="1243" y="19"/>
                    </a:lnTo>
                    <a:lnTo>
                      <a:pt x="1226" y="19"/>
                    </a:lnTo>
                    <a:lnTo>
                      <a:pt x="1228" y="19"/>
                    </a:lnTo>
                    <a:close/>
                    <a:moveTo>
                      <a:pt x="1383" y="0"/>
                    </a:moveTo>
                    <a:lnTo>
                      <a:pt x="1415" y="0"/>
                    </a:lnTo>
                    <a:lnTo>
                      <a:pt x="1415" y="0"/>
                    </a:lnTo>
                    <a:lnTo>
                      <a:pt x="1419" y="2"/>
                    </a:lnTo>
                    <a:lnTo>
                      <a:pt x="1421" y="4"/>
                    </a:lnTo>
                    <a:lnTo>
                      <a:pt x="1426" y="7"/>
                    </a:lnTo>
                    <a:lnTo>
                      <a:pt x="1430" y="7"/>
                    </a:lnTo>
                    <a:lnTo>
                      <a:pt x="1436" y="4"/>
                    </a:lnTo>
                    <a:lnTo>
                      <a:pt x="1445" y="4"/>
                    </a:lnTo>
                    <a:lnTo>
                      <a:pt x="1449" y="4"/>
                    </a:lnTo>
                    <a:lnTo>
                      <a:pt x="1455" y="7"/>
                    </a:lnTo>
                    <a:lnTo>
                      <a:pt x="1460" y="11"/>
                    </a:lnTo>
                    <a:lnTo>
                      <a:pt x="1462" y="15"/>
                    </a:lnTo>
                    <a:lnTo>
                      <a:pt x="1464" y="19"/>
                    </a:lnTo>
                    <a:lnTo>
                      <a:pt x="1371" y="19"/>
                    </a:lnTo>
                    <a:lnTo>
                      <a:pt x="1373" y="17"/>
                    </a:lnTo>
                    <a:lnTo>
                      <a:pt x="1379" y="4"/>
                    </a:lnTo>
                    <a:lnTo>
                      <a:pt x="1383" y="0"/>
                    </a:lnTo>
                    <a:close/>
                    <a:moveTo>
                      <a:pt x="1271" y="0"/>
                    </a:moveTo>
                    <a:lnTo>
                      <a:pt x="1334" y="0"/>
                    </a:lnTo>
                    <a:lnTo>
                      <a:pt x="1332" y="0"/>
                    </a:lnTo>
                    <a:lnTo>
                      <a:pt x="1328" y="2"/>
                    </a:lnTo>
                    <a:lnTo>
                      <a:pt x="1324" y="4"/>
                    </a:lnTo>
                    <a:lnTo>
                      <a:pt x="1317" y="4"/>
                    </a:lnTo>
                    <a:lnTo>
                      <a:pt x="1313" y="7"/>
                    </a:lnTo>
                    <a:lnTo>
                      <a:pt x="1309" y="7"/>
                    </a:lnTo>
                    <a:lnTo>
                      <a:pt x="1305" y="7"/>
                    </a:lnTo>
                    <a:lnTo>
                      <a:pt x="1303" y="7"/>
                    </a:lnTo>
                    <a:lnTo>
                      <a:pt x="1303" y="9"/>
                    </a:lnTo>
                    <a:lnTo>
                      <a:pt x="1305" y="9"/>
                    </a:lnTo>
                    <a:lnTo>
                      <a:pt x="1307" y="11"/>
                    </a:lnTo>
                    <a:lnTo>
                      <a:pt x="1307" y="13"/>
                    </a:lnTo>
                    <a:lnTo>
                      <a:pt x="1305" y="15"/>
                    </a:lnTo>
                    <a:lnTo>
                      <a:pt x="1303" y="17"/>
                    </a:lnTo>
                    <a:lnTo>
                      <a:pt x="1296" y="19"/>
                    </a:lnTo>
                    <a:lnTo>
                      <a:pt x="1273" y="19"/>
                    </a:lnTo>
                    <a:lnTo>
                      <a:pt x="1271" y="17"/>
                    </a:lnTo>
                    <a:lnTo>
                      <a:pt x="1271" y="13"/>
                    </a:lnTo>
                    <a:lnTo>
                      <a:pt x="1271" y="9"/>
                    </a:lnTo>
                    <a:lnTo>
                      <a:pt x="1271" y="4"/>
                    </a:lnTo>
                    <a:lnTo>
                      <a:pt x="1271" y="0"/>
                    </a:lnTo>
                    <a:close/>
                    <a:moveTo>
                      <a:pt x="1256" y="0"/>
                    </a:moveTo>
                    <a:lnTo>
                      <a:pt x="1258" y="0"/>
                    </a:lnTo>
                    <a:lnTo>
                      <a:pt x="1258" y="0"/>
                    </a:lnTo>
                    <a:lnTo>
                      <a:pt x="1258" y="0"/>
                    </a:lnTo>
                    <a:lnTo>
                      <a:pt x="1256" y="0"/>
                    </a:lnTo>
                    <a:close/>
                    <a:moveTo>
                      <a:pt x="821" y="0"/>
                    </a:moveTo>
                    <a:lnTo>
                      <a:pt x="1216" y="0"/>
                    </a:lnTo>
                    <a:lnTo>
                      <a:pt x="1203" y="9"/>
                    </a:lnTo>
                    <a:lnTo>
                      <a:pt x="1186" y="19"/>
                    </a:lnTo>
                    <a:lnTo>
                      <a:pt x="853" y="19"/>
                    </a:lnTo>
                    <a:lnTo>
                      <a:pt x="846" y="17"/>
                    </a:lnTo>
                    <a:lnTo>
                      <a:pt x="832" y="9"/>
                    </a:lnTo>
                    <a:lnTo>
                      <a:pt x="821" y="0"/>
                    </a:lnTo>
                    <a:close/>
                    <a:moveTo>
                      <a:pt x="78" y="0"/>
                    </a:moveTo>
                    <a:lnTo>
                      <a:pt x="804" y="0"/>
                    </a:lnTo>
                    <a:lnTo>
                      <a:pt x="802" y="0"/>
                    </a:lnTo>
                    <a:lnTo>
                      <a:pt x="791" y="7"/>
                    </a:lnTo>
                    <a:lnTo>
                      <a:pt x="779" y="13"/>
                    </a:lnTo>
                    <a:lnTo>
                      <a:pt x="766" y="19"/>
                    </a:lnTo>
                    <a:lnTo>
                      <a:pt x="106" y="19"/>
                    </a:lnTo>
                    <a:lnTo>
                      <a:pt x="100" y="15"/>
                    </a:lnTo>
                    <a:lnTo>
                      <a:pt x="89" y="7"/>
                    </a:lnTo>
                    <a:lnTo>
                      <a:pt x="78" y="0"/>
                    </a:lnTo>
                    <a:close/>
                    <a:moveTo>
                      <a:pt x="0" y="0"/>
                    </a:moveTo>
                    <a:lnTo>
                      <a:pt x="55" y="0"/>
                    </a:lnTo>
                    <a:lnTo>
                      <a:pt x="55" y="0"/>
                    </a:lnTo>
                    <a:lnTo>
                      <a:pt x="59" y="4"/>
                    </a:lnTo>
                    <a:lnTo>
                      <a:pt x="62" y="7"/>
                    </a:lnTo>
                    <a:lnTo>
                      <a:pt x="64" y="9"/>
                    </a:lnTo>
                    <a:lnTo>
                      <a:pt x="70" y="11"/>
                    </a:lnTo>
                    <a:lnTo>
                      <a:pt x="74" y="13"/>
                    </a:lnTo>
                    <a:lnTo>
                      <a:pt x="81" y="15"/>
                    </a:lnTo>
                    <a:lnTo>
                      <a:pt x="85" y="15"/>
                    </a:lnTo>
                    <a:lnTo>
                      <a:pt x="89" y="19"/>
                    </a:lnTo>
                    <a:lnTo>
                      <a:pt x="89" y="19"/>
                    </a:lnTo>
                    <a:lnTo>
                      <a:pt x="40" y="19"/>
                    </a:lnTo>
                    <a:lnTo>
                      <a:pt x="38" y="17"/>
                    </a:lnTo>
                    <a:lnTo>
                      <a:pt x="25" y="9"/>
                    </a:lnTo>
                    <a:lnTo>
                      <a:pt x="15" y="4"/>
                    </a:lnTo>
                    <a:lnTo>
                      <a:pt x="6" y="4"/>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6" name="Freeform 1211"/>
              <p:cNvSpPr>
                <a:spLocks noEditPoints="1"/>
              </p:cNvSpPr>
              <p:nvPr/>
            </p:nvSpPr>
            <p:spPr bwMode="auto">
              <a:xfrm>
                <a:off x="1233" y="1481"/>
                <a:ext cx="1421" cy="21"/>
              </a:xfrm>
              <a:custGeom>
                <a:avLst/>
                <a:gdLst>
                  <a:gd name="T0" fmla="*/ 1417 w 1421"/>
                  <a:gd name="T1" fmla="*/ 0 h 21"/>
                  <a:gd name="T2" fmla="*/ 1413 w 1421"/>
                  <a:gd name="T3" fmla="*/ 6 h 21"/>
                  <a:gd name="T4" fmla="*/ 1408 w 1421"/>
                  <a:gd name="T5" fmla="*/ 17 h 21"/>
                  <a:gd name="T6" fmla="*/ 1406 w 1421"/>
                  <a:gd name="T7" fmla="*/ 19 h 21"/>
                  <a:gd name="T8" fmla="*/ 1410 w 1421"/>
                  <a:gd name="T9" fmla="*/ 17 h 21"/>
                  <a:gd name="T10" fmla="*/ 1415 w 1421"/>
                  <a:gd name="T11" fmla="*/ 17 h 21"/>
                  <a:gd name="T12" fmla="*/ 1421 w 1421"/>
                  <a:gd name="T13" fmla="*/ 21 h 21"/>
                  <a:gd name="T14" fmla="*/ 1393 w 1421"/>
                  <a:gd name="T15" fmla="*/ 17 h 21"/>
                  <a:gd name="T16" fmla="*/ 1404 w 1421"/>
                  <a:gd name="T17" fmla="*/ 6 h 21"/>
                  <a:gd name="T18" fmla="*/ 1404 w 1421"/>
                  <a:gd name="T19" fmla="*/ 0 h 21"/>
                  <a:gd name="T20" fmla="*/ 1381 w 1421"/>
                  <a:gd name="T21" fmla="*/ 0 h 21"/>
                  <a:gd name="T22" fmla="*/ 1374 w 1421"/>
                  <a:gd name="T23" fmla="*/ 6 h 21"/>
                  <a:gd name="T24" fmla="*/ 1364 w 1421"/>
                  <a:gd name="T25" fmla="*/ 11 h 21"/>
                  <a:gd name="T26" fmla="*/ 1349 w 1421"/>
                  <a:gd name="T27" fmla="*/ 17 h 21"/>
                  <a:gd name="T28" fmla="*/ 1277 w 1421"/>
                  <a:gd name="T29" fmla="*/ 21 h 21"/>
                  <a:gd name="T30" fmla="*/ 1277 w 1421"/>
                  <a:gd name="T31" fmla="*/ 17 h 21"/>
                  <a:gd name="T32" fmla="*/ 1275 w 1421"/>
                  <a:gd name="T33" fmla="*/ 13 h 21"/>
                  <a:gd name="T34" fmla="*/ 1270 w 1421"/>
                  <a:gd name="T35" fmla="*/ 15 h 21"/>
                  <a:gd name="T36" fmla="*/ 1266 w 1421"/>
                  <a:gd name="T37" fmla="*/ 19 h 21"/>
                  <a:gd name="T38" fmla="*/ 1262 w 1421"/>
                  <a:gd name="T39" fmla="*/ 21 h 21"/>
                  <a:gd name="T40" fmla="*/ 1249 w 1421"/>
                  <a:gd name="T41" fmla="*/ 15 h 21"/>
                  <a:gd name="T42" fmla="*/ 1228 w 1421"/>
                  <a:gd name="T43" fmla="*/ 17 h 21"/>
                  <a:gd name="T44" fmla="*/ 827 w 1421"/>
                  <a:gd name="T45" fmla="*/ 21 h 21"/>
                  <a:gd name="T46" fmla="*/ 819 w 1421"/>
                  <a:gd name="T47" fmla="*/ 17 h 21"/>
                  <a:gd name="T48" fmla="*/ 84 w 1421"/>
                  <a:gd name="T49" fmla="*/ 21 h 21"/>
                  <a:gd name="T50" fmla="*/ 78 w 1421"/>
                  <a:gd name="T51" fmla="*/ 17 h 21"/>
                  <a:gd name="T52" fmla="*/ 70 w 1421"/>
                  <a:gd name="T53" fmla="*/ 13 h 21"/>
                  <a:gd name="T54" fmla="*/ 61 w 1421"/>
                  <a:gd name="T55" fmla="*/ 6 h 21"/>
                  <a:gd name="T56" fmla="*/ 55 w 1421"/>
                  <a:gd name="T57" fmla="*/ 4 h 21"/>
                  <a:gd name="T58" fmla="*/ 53 w 1421"/>
                  <a:gd name="T59" fmla="*/ 6 h 21"/>
                  <a:gd name="T60" fmla="*/ 55 w 1421"/>
                  <a:gd name="T61" fmla="*/ 13 h 21"/>
                  <a:gd name="T62" fmla="*/ 61 w 1421"/>
                  <a:gd name="T63" fmla="*/ 21 h 21"/>
                  <a:gd name="T64" fmla="*/ 2 w 1421"/>
                  <a:gd name="T65" fmla="*/ 17 h 21"/>
                  <a:gd name="T66" fmla="*/ 0 w 1421"/>
                  <a:gd name="T6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1" h="21">
                    <a:moveTo>
                      <a:pt x="1404" y="0"/>
                    </a:moveTo>
                    <a:lnTo>
                      <a:pt x="1417" y="0"/>
                    </a:lnTo>
                    <a:lnTo>
                      <a:pt x="1417" y="2"/>
                    </a:lnTo>
                    <a:lnTo>
                      <a:pt x="1413" y="6"/>
                    </a:lnTo>
                    <a:lnTo>
                      <a:pt x="1410" y="13"/>
                    </a:lnTo>
                    <a:lnTo>
                      <a:pt x="1408" y="17"/>
                    </a:lnTo>
                    <a:lnTo>
                      <a:pt x="1406" y="17"/>
                    </a:lnTo>
                    <a:lnTo>
                      <a:pt x="1406" y="19"/>
                    </a:lnTo>
                    <a:lnTo>
                      <a:pt x="1408" y="17"/>
                    </a:lnTo>
                    <a:lnTo>
                      <a:pt x="1410" y="17"/>
                    </a:lnTo>
                    <a:lnTo>
                      <a:pt x="1413" y="17"/>
                    </a:lnTo>
                    <a:lnTo>
                      <a:pt x="1415" y="17"/>
                    </a:lnTo>
                    <a:lnTo>
                      <a:pt x="1417" y="17"/>
                    </a:lnTo>
                    <a:lnTo>
                      <a:pt x="1421" y="21"/>
                    </a:lnTo>
                    <a:lnTo>
                      <a:pt x="1389" y="21"/>
                    </a:lnTo>
                    <a:lnTo>
                      <a:pt x="1393" y="17"/>
                    </a:lnTo>
                    <a:lnTo>
                      <a:pt x="1400" y="11"/>
                    </a:lnTo>
                    <a:lnTo>
                      <a:pt x="1404" y="6"/>
                    </a:lnTo>
                    <a:lnTo>
                      <a:pt x="1404" y="2"/>
                    </a:lnTo>
                    <a:lnTo>
                      <a:pt x="1404" y="0"/>
                    </a:lnTo>
                    <a:close/>
                    <a:moveTo>
                      <a:pt x="0" y="0"/>
                    </a:moveTo>
                    <a:lnTo>
                      <a:pt x="1381" y="0"/>
                    </a:lnTo>
                    <a:lnTo>
                      <a:pt x="1377" y="4"/>
                    </a:lnTo>
                    <a:lnTo>
                      <a:pt x="1374" y="6"/>
                    </a:lnTo>
                    <a:lnTo>
                      <a:pt x="1370" y="8"/>
                    </a:lnTo>
                    <a:lnTo>
                      <a:pt x="1364" y="11"/>
                    </a:lnTo>
                    <a:lnTo>
                      <a:pt x="1357" y="13"/>
                    </a:lnTo>
                    <a:lnTo>
                      <a:pt x="1349" y="17"/>
                    </a:lnTo>
                    <a:lnTo>
                      <a:pt x="1340" y="21"/>
                    </a:lnTo>
                    <a:lnTo>
                      <a:pt x="1277" y="21"/>
                    </a:lnTo>
                    <a:lnTo>
                      <a:pt x="1277" y="19"/>
                    </a:lnTo>
                    <a:lnTo>
                      <a:pt x="1277" y="17"/>
                    </a:lnTo>
                    <a:lnTo>
                      <a:pt x="1277" y="15"/>
                    </a:lnTo>
                    <a:lnTo>
                      <a:pt x="1275" y="13"/>
                    </a:lnTo>
                    <a:lnTo>
                      <a:pt x="1273" y="15"/>
                    </a:lnTo>
                    <a:lnTo>
                      <a:pt x="1270" y="15"/>
                    </a:lnTo>
                    <a:lnTo>
                      <a:pt x="1268" y="17"/>
                    </a:lnTo>
                    <a:lnTo>
                      <a:pt x="1266" y="19"/>
                    </a:lnTo>
                    <a:lnTo>
                      <a:pt x="1264" y="21"/>
                    </a:lnTo>
                    <a:lnTo>
                      <a:pt x="1262" y="21"/>
                    </a:lnTo>
                    <a:lnTo>
                      <a:pt x="1260" y="19"/>
                    </a:lnTo>
                    <a:lnTo>
                      <a:pt x="1249" y="15"/>
                    </a:lnTo>
                    <a:lnTo>
                      <a:pt x="1236" y="13"/>
                    </a:lnTo>
                    <a:lnTo>
                      <a:pt x="1228" y="17"/>
                    </a:lnTo>
                    <a:lnTo>
                      <a:pt x="1222" y="21"/>
                    </a:lnTo>
                    <a:lnTo>
                      <a:pt x="827" y="21"/>
                    </a:lnTo>
                    <a:lnTo>
                      <a:pt x="827" y="19"/>
                    </a:lnTo>
                    <a:lnTo>
                      <a:pt x="819" y="17"/>
                    </a:lnTo>
                    <a:lnTo>
                      <a:pt x="810" y="21"/>
                    </a:lnTo>
                    <a:lnTo>
                      <a:pt x="84" y="21"/>
                    </a:lnTo>
                    <a:lnTo>
                      <a:pt x="84" y="19"/>
                    </a:lnTo>
                    <a:lnTo>
                      <a:pt x="78" y="17"/>
                    </a:lnTo>
                    <a:lnTo>
                      <a:pt x="74" y="15"/>
                    </a:lnTo>
                    <a:lnTo>
                      <a:pt x="70" y="13"/>
                    </a:lnTo>
                    <a:lnTo>
                      <a:pt x="65" y="8"/>
                    </a:lnTo>
                    <a:lnTo>
                      <a:pt x="61" y="6"/>
                    </a:lnTo>
                    <a:lnTo>
                      <a:pt x="57" y="4"/>
                    </a:lnTo>
                    <a:lnTo>
                      <a:pt x="55" y="4"/>
                    </a:lnTo>
                    <a:lnTo>
                      <a:pt x="53" y="4"/>
                    </a:lnTo>
                    <a:lnTo>
                      <a:pt x="53" y="6"/>
                    </a:lnTo>
                    <a:lnTo>
                      <a:pt x="53" y="11"/>
                    </a:lnTo>
                    <a:lnTo>
                      <a:pt x="55" y="13"/>
                    </a:lnTo>
                    <a:lnTo>
                      <a:pt x="59" y="17"/>
                    </a:lnTo>
                    <a:lnTo>
                      <a:pt x="61" y="21"/>
                    </a:lnTo>
                    <a:lnTo>
                      <a:pt x="6" y="21"/>
                    </a:lnTo>
                    <a:lnTo>
                      <a:pt x="2" y="17"/>
                    </a:lnTo>
                    <a:lnTo>
                      <a:pt x="0" y="11"/>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7" name="Freeform 1212"/>
              <p:cNvSpPr>
                <a:spLocks noEditPoints="1"/>
              </p:cNvSpPr>
              <p:nvPr/>
            </p:nvSpPr>
            <p:spPr bwMode="auto">
              <a:xfrm>
                <a:off x="1173" y="1460"/>
                <a:ext cx="1490" cy="21"/>
              </a:xfrm>
              <a:custGeom>
                <a:avLst/>
                <a:gdLst>
                  <a:gd name="T0" fmla="*/ 55 w 1490"/>
                  <a:gd name="T1" fmla="*/ 0 h 21"/>
                  <a:gd name="T2" fmla="*/ 999 w 1490"/>
                  <a:gd name="T3" fmla="*/ 0 h 21"/>
                  <a:gd name="T4" fmla="*/ 999 w 1490"/>
                  <a:gd name="T5" fmla="*/ 2 h 21"/>
                  <a:gd name="T6" fmla="*/ 1004 w 1490"/>
                  <a:gd name="T7" fmla="*/ 6 h 21"/>
                  <a:gd name="T8" fmla="*/ 1006 w 1490"/>
                  <a:gd name="T9" fmla="*/ 6 h 21"/>
                  <a:gd name="T10" fmla="*/ 1010 w 1490"/>
                  <a:gd name="T11" fmla="*/ 6 h 21"/>
                  <a:gd name="T12" fmla="*/ 1014 w 1490"/>
                  <a:gd name="T13" fmla="*/ 6 h 21"/>
                  <a:gd name="T14" fmla="*/ 1021 w 1490"/>
                  <a:gd name="T15" fmla="*/ 8 h 21"/>
                  <a:gd name="T16" fmla="*/ 1027 w 1490"/>
                  <a:gd name="T17" fmla="*/ 8 h 21"/>
                  <a:gd name="T18" fmla="*/ 1033 w 1490"/>
                  <a:gd name="T19" fmla="*/ 6 h 21"/>
                  <a:gd name="T20" fmla="*/ 1040 w 1490"/>
                  <a:gd name="T21" fmla="*/ 4 h 21"/>
                  <a:gd name="T22" fmla="*/ 1042 w 1490"/>
                  <a:gd name="T23" fmla="*/ 0 h 21"/>
                  <a:gd name="T24" fmla="*/ 1490 w 1490"/>
                  <a:gd name="T25" fmla="*/ 0 h 21"/>
                  <a:gd name="T26" fmla="*/ 1490 w 1490"/>
                  <a:gd name="T27" fmla="*/ 2 h 21"/>
                  <a:gd name="T28" fmla="*/ 1487 w 1490"/>
                  <a:gd name="T29" fmla="*/ 6 h 21"/>
                  <a:gd name="T30" fmla="*/ 1485 w 1490"/>
                  <a:gd name="T31" fmla="*/ 8 h 21"/>
                  <a:gd name="T32" fmla="*/ 1481 w 1490"/>
                  <a:gd name="T33" fmla="*/ 15 h 21"/>
                  <a:gd name="T34" fmla="*/ 1479 w 1490"/>
                  <a:gd name="T35" fmla="*/ 19 h 21"/>
                  <a:gd name="T36" fmla="*/ 1477 w 1490"/>
                  <a:gd name="T37" fmla="*/ 21 h 21"/>
                  <a:gd name="T38" fmla="*/ 1464 w 1490"/>
                  <a:gd name="T39" fmla="*/ 21 h 21"/>
                  <a:gd name="T40" fmla="*/ 1464 w 1490"/>
                  <a:gd name="T41" fmla="*/ 19 h 21"/>
                  <a:gd name="T42" fmla="*/ 1462 w 1490"/>
                  <a:gd name="T43" fmla="*/ 15 h 21"/>
                  <a:gd name="T44" fmla="*/ 1460 w 1490"/>
                  <a:gd name="T45" fmla="*/ 12 h 21"/>
                  <a:gd name="T46" fmla="*/ 1453 w 1490"/>
                  <a:gd name="T47" fmla="*/ 12 h 21"/>
                  <a:gd name="T48" fmla="*/ 1449 w 1490"/>
                  <a:gd name="T49" fmla="*/ 12 h 21"/>
                  <a:gd name="T50" fmla="*/ 1445 w 1490"/>
                  <a:gd name="T51" fmla="*/ 17 h 21"/>
                  <a:gd name="T52" fmla="*/ 1441 w 1490"/>
                  <a:gd name="T53" fmla="*/ 21 h 21"/>
                  <a:gd name="T54" fmla="*/ 1441 w 1490"/>
                  <a:gd name="T55" fmla="*/ 21 h 21"/>
                  <a:gd name="T56" fmla="*/ 60 w 1490"/>
                  <a:gd name="T57" fmla="*/ 21 h 21"/>
                  <a:gd name="T58" fmla="*/ 60 w 1490"/>
                  <a:gd name="T59" fmla="*/ 19 h 21"/>
                  <a:gd name="T60" fmla="*/ 62 w 1490"/>
                  <a:gd name="T61" fmla="*/ 12 h 21"/>
                  <a:gd name="T62" fmla="*/ 60 w 1490"/>
                  <a:gd name="T63" fmla="*/ 8 h 21"/>
                  <a:gd name="T64" fmla="*/ 58 w 1490"/>
                  <a:gd name="T65" fmla="*/ 2 h 21"/>
                  <a:gd name="T66" fmla="*/ 55 w 1490"/>
                  <a:gd name="T67" fmla="*/ 0 h 21"/>
                  <a:gd name="T68" fmla="*/ 0 w 1490"/>
                  <a:gd name="T69" fmla="*/ 0 h 21"/>
                  <a:gd name="T70" fmla="*/ 13 w 1490"/>
                  <a:gd name="T71" fmla="*/ 0 h 21"/>
                  <a:gd name="T72" fmla="*/ 13 w 1490"/>
                  <a:gd name="T73" fmla="*/ 2 h 21"/>
                  <a:gd name="T74" fmla="*/ 11 w 1490"/>
                  <a:gd name="T75" fmla="*/ 4 h 21"/>
                  <a:gd name="T76" fmla="*/ 2 w 1490"/>
                  <a:gd name="T77" fmla="*/ 2 h 21"/>
                  <a:gd name="T78" fmla="*/ 0 w 1490"/>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0" h="21">
                    <a:moveTo>
                      <a:pt x="55" y="0"/>
                    </a:moveTo>
                    <a:lnTo>
                      <a:pt x="999" y="0"/>
                    </a:lnTo>
                    <a:lnTo>
                      <a:pt x="999" y="2"/>
                    </a:lnTo>
                    <a:lnTo>
                      <a:pt x="1004" y="6"/>
                    </a:lnTo>
                    <a:lnTo>
                      <a:pt x="1006" y="6"/>
                    </a:lnTo>
                    <a:lnTo>
                      <a:pt x="1010" y="6"/>
                    </a:lnTo>
                    <a:lnTo>
                      <a:pt x="1014" y="6"/>
                    </a:lnTo>
                    <a:lnTo>
                      <a:pt x="1021" y="8"/>
                    </a:lnTo>
                    <a:lnTo>
                      <a:pt x="1027" y="8"/>
                    </a:lnTo>
                    <a:lnTo>
                      <a:pt x="1033" y="6"/>
                    </a:lnTo>
                    <a:lnTo>
                      <a:pt x="1040" y="4"/>
                    </a:lnTo>
                    <a:lnTo>
                      <a:pt x="1042" y="0"/>
                    </a:lnTo>
                    <a:lnTo>
                      <a:pt x="1490" y="0"/>
                    </a:lnTo>
                    <a:lnTo>
                      <a:pt x="1490" y="2"/>
                    </a:lnTo>
                    <a:lnTo>
                      <a:pt x="1487" y="6"/>
                    </a:lnTo>
                    <a:lnTo>
                      <a:pt x="1485" y="8"/>
                    </a:lnTo>
                    <a:lnTo>
                      <a:pt x="1481" y="15"/>
                    </a:lnTo>
                    <a:lnTo>
                      <a:pt x="1479" y="19"/>
                    </a:lnTo>
                    <a:lnTo>
                      <a:pt x="1477" y="21"/>
                    </a:lnTo>
                    <a:lnTo>
                      <a:pt x="1464" y="21"/>
                    </a:lnTo>
                    <a:lnTo>
                      <a:pt x="1464" y="19"/>
                    </a:lnTo>
                    <a:lnTo>
                      <a:pt x="1462" y="15"/>
                    </a:lnTo>
                    <a:lnTo>
                      <a:pt x="1460" y="12"/>
                    </a:lnTo>
                    <a:lnTo>
                      <a:pt x="1453" y="12"/>
                    </a:lnTo>
                    <a:lnTo>
                      <a:pt x="1449" y="12"/>
                    </a:lnTo>
                    <a:lnTo>
                      <a:pt x="1445" y="17"/>
                    </a:lnTo>
                    <a:lnTo>
                      <a:pt x="1441" y="21"/>
                    </a:lnTo>
                    <a:lnTo>
                      <a:pt x="1441" y="21"/>
                    </a:lnTo>
                    <a:lnTo>
                      <a:pt x="60" y="21"/>
                    </a:lnTo>
                    <a:lnTo>
                      <a:pt x="60" y="19"/>
                    </a:lnTo>
                    <a:lnTo>
                      <a:pt x="62" y="12"/>
                    </a:lnTo>
                    <a:lnTo>
                      <a:pt x="60" y="8"/>
                    </a:lnTo>
                    <a:lnTo>
                      <a:pt x="58" y="2"/>
                    </a:lnTo>
                    <a:lnTo>
                      <a:pt x="55" y="0"/>
                    </a:lnTo>
                    <a:close/>
                    <a:moveTo>
                      <a:pt x="0" y="0"/>
                    </a:moveTo>
                    <a:lnTo>
                      <a:pt x="13" y="0"/>
                    </a:lnTo>
                    <a:lnTo>
                      <a:pt x="13" y="2"/>
                    </a:lnTo>
                    <a:lnTo>
                      <a:pt x="11" y="4"/>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8" name="Freeform 1213"/>
              <p:cNvSpPr>
                <a:spLocks noEditPoints="1"/>
              </p:cNvSpPr>
              <p:nvPr/>
            </p:nvSpPr>
            <p:spPr bwMode="auto">
              <a:xfrm>
                <a:off x="1141" y="1441"/>
                <a:ext cx="1530" cy="19"/>
              </a:xfrm>
              <a:custGeom>
                <a:avLst/>
                <a:gdLst>
                  <a:gd name="T0" fmla="*/ 1072 w 1530"/>
                  <a:gd name="T1" fmla="*/ 0 h 19"/>
                  <a:gd name="T2" fmla="*/ 1530 w 1530"/>
                  <a:gd name="T3" fmla="*/ 0 h 19"/>
                  <a:gd name="T4" fmla="*/ 1530 w 1530"/>
                  <a:gd name="T5" fmla="*/ 4 h 19"/>
                  <a:gd name="T6" fmla="*/ 1530 w 1530"/>
                  <a:gd name="T7" fmla="*/ 6 h 19"/>
                  <a:gd name="T8" fmla="*/ 1528 w 1530"/>
                  <a:gd name="T9" fmla="*/ 12 h 19"/>
                  <a:gd name="T10" fmla="*/ 1526 w 1530"/>
                  <a:gd name="T11" fmla="*/ 17 h 19"/>
                  <a:gd name="T12" fmla="*/ 1522 w 1530"/>
                  <a:gd name="T13" fmla="*/ 19 h 19"/>
                  <a:gd name="T14" fmla="*/ 1074 w 1530"/>
                  <a:gd name="T15" fmla="*/ 19 h 19"/>
                  <a:gd name="T16" fmla="*/ 1076 w 1530"/>
                  <a:gd name="T17" fmla="*/ 15 h 19"/>
                  <a:gd name="T18" fmla="*/ 1074 w 1530"/>
                  <a:gd name="T19" fmla="*/ 2 h 19"/>
                  <a:gd name="T20" fmla="*/ 1072 w 1530"/>
                  <a:gd name="T21" fmla="*/ 0 h 19"/>
                  <a:gd name="T22" fmla="*/ 60 w 1530"/>
                  <a:gd name="T23" fmla="*/ 0 h 19"/>
                  <a:gd name="T24" fmla="*/ 1034 w 1530"/>
                  <a:gd name="T25" fmla="*/ 0 h 19"/>
                  <a:gd name="T26" fmla="*/ 1034 w 1530"/>
                  <a:gd name="T27" fmla="*/ 4 h 19"/>
                  <a:gd name="T28" fmla="*/ 1034 w 1530"/>
                  <a:gd name="T29" fmla="*/ 8 h 19"/>
                  <a:gd name="T30" fmla="*/ 1031 w 1530"/>
                  <a:gd name="T31" fmla="*/ 10 h 19"/>
                  <a:gd name="T32" fmla="*/ 1029 w 1530"/>
                  <a:gd name="T33" fmla="*/ 12 h 19"/>
                  <a:gd name="T34" fmla="*/ 1029 w 1530"/>
                  <a:gd name="T35" fmla="*/ 15 h 19"/>
                  <a:gd name="T36" fmla="*/ 1029 w 1530"/>
                  <a:gd name="T37" fmla="*/ 19 h 19"/>
                  <a:gd name="T38" fmla="*/ 1031 w 1530"/>
                  <a:gd name="T39" fmla="*/ 19 h 19"/>
                  <a:gd name="T40" fmla="*/ 87 w 1530"/>
                  <a:gd name="T41" fmla="*/ 19 h 19"/>
                  <a:gd name="T42" fmla="*/ 83 w 1530"/>
                  <a:gd name="T43" fmla="*/ 15 h 19"/>
                  <a:gd name="T44" fmla="*/ 79 w 1530"/>
                  <a:gd name="T45" fmla="*/ 10 h 19"/>
                  <a:gd name="T46" fmla="*/ 75 w 1530"/>
                  <a:gd name="T47" fmla="*/ 8 h 19"/>
                  <a:gd name="T48" fmla="*/ 70 w 1530"/>
                  <a:gd name="T49" fmla="*/ 6 h 19"/>
                  <a:gd name="T50" fmla="*/ 66 w 1530"/>
                  <a:gd name="T51" fmla="*/ 4 h 19"/>
                  <a:gd name="T52" fmla="*/ 62 w 1530"/>
                  <a:gd name="T53" fmla="*/ 2 h 19"/>
                  <a:gd name="T54" fmla="*/ 60 w 1530"/>
                  <a:gd name="T55" fmla="*/ 0 h 19"/>
                  <a:gd name="T56" fmla="*/ 0 w 1530"/>
                  <a:gd name="T57" fmla="*/ 0 h 19"/>
                  <a:gd name="T58" fmla="*/ 43 w 1530"/>
                  <a:gd name="T59" fmla="*/ 0 h 19"/>
                  <a:gd name="T60" fmla="*/ 43 w 1530"/>
                  <a:gd name="T61" fmla="*/ 0 h 19"/>
                  <a:gd name="T62" fmla="*/ 45 w 1530"/>
                  <a:gd name="T63" fmla="*/ 6 h 19"/>
                  <a:gd name="T64" fmla="*/ 47 w 1530"/>
                  <a:gd name="T65" fmla="*/ 12 h 19"/>
                  <a:gd name="T66" fmla="*/ 47 w 1530"/>
                  <a:gd name="T67" fmla="*/ 17 h 19"/>
                  <a:gd name="T68" fmla="*/ 45 w 1530"/>
                  <a:gd name="T69" fmla="*/ 19 h 19"/>
                  <a:gd name="T70" fmla="*/ 32 w 1530"/>
                  <a:gd name="T71" fmla="*/ 19 h 19"/>
                  <a:gd name="T72" fmla="*/ 22 w 1530"/>
                  <a:gd name="T73" fmla="*/ 15 h 19"/>
                  <a:gd name="T74" fmla="*/ 5 w 1530"/>
                  <a:gd name="T75" fmla="*/ 4 h 19"/>
                  <a:gd name="T76" fmla="*/ 0 w 1530"/>
                  <a:gd name="T7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0" h="19">
                    <a:moveTo>
                      <a:pt x="1072" y="0"/>
                    </a:moveTo>
                    <a:lnTo>
                      <a:pt x="1530" y="0"/>
                    </a:lnTo>
                    <a:lnTo>
                      <a:pt x="1530" y="4"/>
                    </a:lnTo>
                    <a:lnTo>
                      <a:pt x="1530" y="6"/>
                    </a:lnTo>
                    <a:lnTo>
                      <a:pt x="1528" y="12"/>
                    </a:lnTo>
                    <a:lnTo>
                      <a:pt x="1526" y="17"/>
                    </a:lnTo>
                    <a:lnTo>
                      <a:pt x="1522" y="19"/>
                    </a:lnTo>
                    <a:lnTo>
                      <a:pt x="1074" y="19"/>
                    </a:lnTo>
                    <a:lnTo>
                      <a:pt x="1076" y="15"/>
                    </a:lnTo>
                    <a:lnTo>
                      <a:pt x="1074" y="2"/>
                    </a:lnTo>
                    <a:lnTo>
                      <a:pt x="1072" y="0"/>
                    </a:lnTo>
                    <a:close/>
                    <a:moveTo>
                      <a:pt x="60" y="0"/>
                    </a:moveTo>
                    <a:lnTo>
                      <a:pt x="1034" y="0"/>
                    </a:lnTo>
                    <a:lnTo>
                      <a:pt x="1034" y="4"/>
                    </a:lnTo>
                    <a:lnTo>
                      <a:pt x="1034" y="8"/>
                    </a:lnTo>
                    <a:lnTo>
                      <a:pt x="1031" y="10"/>
                    </a:lnTo>
                    <a:lnTo>
                      <a:pt x="1029" y="12"/>
                    </a:lnTo>
                    <a:lnTo>
                      <a:pt x="1029" y="15"/>
                    </a:lnTo>
                    <a:lnTo>
                      <a:pt x="1029" y="19"/>
                    </a:lnTo>
                    <a:lnTo>
                      <a:pt x="1031" y="19"/>
                    </a:lnTo>
                    <a:lnTo>
                      <a:pt x="87" y="19"/>
                    </a:lnTo>
                    <a:lnTo>
                      <a:pt x="83" y="15"/>
                    </a:lnTo>
                    <a:lnTo>
                      <a:pt x="79" y="10"/>
                    </a:lnTo>
                    <a:lnTo>
                      <a:pt x="75" y="8"/>
                    </a:lnTo>
                    <a:lnTo>
                      <a:pt x="70" y="6"/>
                    </a:lnTo>
                    <a:lnTo>
                      <a:pt x="66" y="4"/>
                    </a:lnTo>
                    <a:lnTo>
                      <a:pt x="62" y="2"/>
                    </a:lnTo>
                    <a:lnTo>
                      <a:pt x="60" y="0"/>
                    </a:lnTo>
                    <a:close/>
                    <a:moveTo>
                      <a:pt x="0" y="0"/>
                    </a:moveTo>
                    <a:lnTo>
                      <a:pt x="43" y="0"/>
                    </a:lnTo>
                    <a:lnTo>
                      <a:pt x="43" y="0"/>
                    </a:lnTo>
                    <a:lnTo>
                      <a:pt x="45" y="6"/>
                    </a:lnTo>
                    <a:lnTo>
                      <a:pt x="47" y="12"/>
                    </a:lnTo>
                    <a:lnTo>
                      <a:pt x="47" y="17"/>
                    </a:lnTo>
                    <a:lnTo>
                      <a:pt x="45" y="19"/>
                    </a:lnTo>
                    <a:lnTo>
                      <a:pt x="32" y="19"/>
                    </a:lnTo>
                    <a:lnTo>
                      <a:pt x="22" y="15"/>
                    </a:lnTo>
                    <a:lnTo>
                      <a:pt x="5"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19" name="Freeform 1214"/>
              <p:cNvSpPr>
                <a:spLocks noEditPoints="1"/>
              </p:cNvSpPr>
              <p:nvPr/>
            </p:nvSpPr>
            <p:spPr bwMode="auto">
              <a:xfrm>
                <a:off x="535" y="1420"/>
                <a:ext cx="2136" cy="21"/>
              </a:xfrm>
              <a:custGeom>
                <a:avLst/>
                <a:gdLst>
                  <a:gd name="T0" fmla="*/ 1674 w 2136"/>
                  <a:gd name="T1" fmla="*/ 0 h 21"/>
                  <a:gd name="T2" fmla="*/ 2098 w 2136"/>
                  <a:gd name="T3" fmla="*/ 0 h 21"/>
                  <a:gd name="T4" fmla="*/ 2098 w 2136"/>
                  <a:gd name="T5" fmla="*/ 2 h 21"/>
                  <a:gd name="T6" fmla="*/ 2102 w 2136"/>
                  <a:gd name="T7" fmla="*/ 6 h 21"/>
                  <a:gd name="T8" fmla="*/ 2108 w 2136"/>
                  <a:gd name="T9" fmla="*/ 10 h 21"/>
                  <a:gd name="T10" fmla="*/ 2117 w 2136"/>
                  <a:gd name="T11" fmla="*/ 12 h 21"/>
                  <a:gd name="T12" fmla="*/ 2128 w 2136"/>
                  <a:gd name="T13" fmla="*/ 14 h 21"/>
                  <a:gd name="T14" fmla="*/ 2134 w 2136"/>
                  <a:gd name="T15" fmla="*/ 19 h 21"/>
                  <a:gd name="T16" fmla="*/ 2136 w 2136"/>
                  <a:gd name="T17" fmla="*/ 21 h 21"/>
                  <a:gd name="T18" fmla="*/ 2136 w 2136"/>
                  <a:gd name="T19" fmla="*/ 21 h 21"/>
                  <a:gd name="T20" fmla="*/ 1678 w 2136"/>
                  <a:gd name="T21" fmla="*/ 21 h 21"/>
                  <a:gd name="T22" fmla="*/ 1676 w 2136"/>
                  <a:gd name="T23" fmla="*/ 10 h 21"/>
                  <a:gd name="T24" fmla="*/ 1674 w 2136"/>
                  <a:gd name="T25" fmla="*/ 0 h 21"/>
                  <a:gd name="T26" fmla="*/ 1674 w 2136"/>
                  <a:gd name="T27" fmla="*/ 0 h 21"/>
                  <a:gd name="T28" fmla="*/ 653 w 2136"/>
                  <a:gd name="T29" fmla="*/ 0 h 21"/>
                  <a:gd name="T30" fmla="*/ 1614 w 2136"/>
                  <a:gd name="T31" fmla="*/ 0 h 21"/>
                  <a:gd name="T32" fmla="*/ 1616 w 2136"/>
                  <a:gd name="T33" fmla="*/ 4 h 21"/>
                  <a:gd name="T34" fmla="*/ 1618 w 2136"/>
                  <a:gd name="T35" fmla="*/ 8 h 21"/>
                  <a:gd name="T36" fmla="*/ 1618 w 2136"/>
                  <a:gd name="T37" fmla="*/ 14 h 21"/>
                  <a:gd name="T38" fmla="*/ 1618 w 2136"/>
                  <a:gd name="T39" fmla="*/ 19 h 21"/>
                  <a:gd name="T40" fmla="*/ 1618 w 2136"/>
                  <a:gd name="T41" fmla="*/ 21 h 21"/>
                  <a:gd name="T42" fmla="*/ 1621 w 2136"/>
                  <a:gd name="T43" fmla="*/ 19 h 21"/>
                  <a:gd name="T44" fmla="*/ 1623 w 2136"/>
                  <a:gd name="T45" fmla="*/ 16 h 21"/>
                  <a:gd name="T46" fmla="*/ 1627 w 2136"/>
                  <a:gd name="T47" fmla="*/ 14 h 21"/>
                  <a:gd name="T48" fmla="*/ 1629 w 2136"/>
                  <a:gd name="T49" fmla="*/ 10 h 21"/>
                  <a:gd name="T50" fmla="*/ 1631 w 2136"/>
                  <a:gd name="T51" fmla="*/ 8 h 21"/>
                  <a:gd name="T52" fmla="*/ 1633 w 2136"/>
                  <a:gd name="T53" fmla="*/ 6 h 21"/>
                  <a:gd name="T54" fmla="*/ 1635 w 2136"/>
                  <a:gd name="T55" fmla="*/ 4 h 21"/>
                  <a:gd name="T56" fmla="*/ 1635 w 2136"/>
                  <a:gd name="T57" fmla="*/ 2 h 21"/>
                  <a:gd name="T58" fmla="*/ 1635 w 2136"/>
                  <a:gd name="T59" fmla="*/ 4 h 21"/>
                  <a:gd name="T60" fmla="*/ 1637 w 2136"/>
                  <a:gd name="T61" fmla="*/ 6 h 21"/>
                  <a:gd name="T62" fmla="*/ 1637 w 2136"/>
                  <a:gd name="T63" fmla="*/ 10 h 21"/>
                  <a:gd name="T64" fmla="*/ 1640 w 2136"/>
                  <a:gd name="T65" fmla="*/ 14 h 21"/>
                  <a:gd name="T66" fmla="*/ 1640 w 2136"/>
                  <a:gd name="T67" fmla="*/ 21 h 21"/>
                  <a:gd name="T68" fmla="*/ 1640 w 2136"/>
                  <a:gd name="T69" fmla="*/ 21 h 21"/>
                  <a:gd name="T70" fmla="*/ 666 w 2136"/>
                  <a:gd name="T71" fmla="*/ 21 h 21"/>
                  <a:gd name="T72" fmla="*/ 664 w 2136"/>
                  <a:gd name="T73" fmla="*/ 19 h 21"/>
                  <a:gd name="T74" fmla="*/ 659 w 2136"/>
                  <a:gd name="T75" fmla="*/ 12 h 21"/>
                  <a:gd name="T76" fmla="*/ 655 w 2136"/>
                  <a:gd name="T77" fmla="*/ 6 h 21"/>
                  <a:gd name="T78" fmla="*/ 653 w 2136"/>
                  <a:gd name="T79" fmla="*/ 0 h 21"/>
                  <a:gd name="T80" fmla="*/ 600 w 2136"/>
                  <a:gd name="T81" fmla="*/ 0 h 21"/>
                  <a:gd name="T82" fmla="*/ 636 w 2136"/>
                  <a:gd name="T83" fmla="*/ 0 h 21"/>
                  <a:gd name="T84" fmla="*/ 636 w 2136"/>
                  <a:gd name="T85" fmla="*/ 2 h 21"/>
                  <a:gd name="T86" fmla="*/ 636 w 2136"/>
                  <a:gd name="T87" fmla="*/ 4 h 21"/>
                  <a:gd name="T88" fmla="*/ 638 w 2136"/>
                  <a:gd name="T89" fmla="*/ 8 h 21"/>
                  <a:gd name="T90" fmla="*/ 642 w 2136"/>
                  <a:gd name="T91" fmla="*/ 10 h 21"/>
                  <a:gd name="T92" fmla="*/ 645 w 2136"/>
                  <a:gd name="T93" fmla="*/ 12 h 21"/>
                  <a:gd name="T94" fmla="*/ 647 w 2136"/>
                  <a:gd name="T95" fmla="*/ 16 h 21"/>
                  <a:gd name="T96" fmla="*/ 649 w 2136"/>
                  <a:gd name="T97" fmla="*/ 21 h 21"/>
                  <a:gd name="T98" fmla="*/ 606 w 2136"/>
                  <a:gd name="T99" fmla="*/ 21 h 21"/>
                  <a:gd name="T100" fmla="*/ 604 w 2136"/>
                  <a:gd name="T101" fmla="*/ 19 h 21"/>
                  <a:gd name="T102" fmla="*/ 600 w 2136"/>
                  <a:gd name="T103" fmla="*/ 6 h 21"/>
                  <a:gd name="T104" fmla="*/ 600 w 2136"/>
                  <a:gd name="T105" fmla="*/ 0 h 21"/>
                  <a:gd name="T106" fmla="*/ 0 w 2136"/>
                  <a:gd name="T107" fmla="*/ 0 h 21"/>
                  <a:gd name="T108" fmla="*/ 0 w 2136"/>
                  <a:gd name="T109" fmla="*/ 0 h 21"/>
                  <a:gd name="T110" fmla="*/ 0 w 2136"/>
                  <a:gd name="T111" fmla="*/ 0 h 21"/>
                  <a:gd name="T112" fmla="*/ 0 w 2136"/>
                  <a:gd name="T11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6" h="21">
                    <a:moveTo>
                      <a:pt x="1674" y="0"/>
                    </a:moveTo>
                    <a:lnTo>
                      <a:pt x="2098" y="0"/>
                    </a:lnTo>
                    <a:lnTo>
                      <a:pt x="2098" y="2"/>
                    </a:lnTo>
                    <a:lnTo>
                      <a:pt x="2102" y="6"/>
                    </a:lnTo>
                    <a:lnTo>
                      <a:pt x="2108" y="10"/>
                    </a:lnTo>
                    <a:lnTo>
                      <a:pt x="2117" y="12"/>
                    </a:lnTo>
                    <a:lnTo>
                      <a:pt x="2128" y="14"/>
                    </a:lnTo>
                    <a:lnTo>
                      <a:pt x="2134" y="19"/>
                    </a:lnTo>
                    <a:lnTo>
                      <a:pt x="2136" y="21"/>
                    </a:lnTo>
                    <a:lnTo>
                      <a:pt x="2136" y="21"/>
                    </a:lnTo>
                    <a:lnTo>
                      <a:pt x="1678" y="21"/>
                    </a:lnTo>
                    <a:lnTo>
                      <a:pt x="1676" y="10"/>
                    </a:lnTo>
                    <a:lnTo>
                      <a:pt x="1674" y="0"/>
                    </a:lnTo>
                    <a:lnTo>
                      <a:pt x="1674" y="0"/>
                    </a:lnTo>
                    <a:close/>
                    <a:moveTo>
                      <a:pt x="653" y="0"/>
                    </a:moveTo>
                    <a:lnTo>
                      <a:pt x="1614" y="0"/>
                    </a:lnTo>
                    <a:lnTo>
                      <a:pt x="1616" y="4"/>
                    </a:lnTo>
                    <a:lnTo>
                      <a:pt x="1618" y="8"/>
                    </a:lnTo>
                    <a:lnTo>
                      <a:pt x="1618" y="14"/>
                    </a:lnTo>
                    <a:lnTo>
                      <a:pt x="1618" y="19"/>
                    </a:lnTo>
                    <a:lnTo>
                      <a:pt x="1618" y="21"/>
                    </a:lnTo>
                    <a:lnTo>
                      <a:pt x="1621" y="19"/>
                    </a:lnTo>
                    <a:lnTo>
                      <a:pt x="1623" y="16"/>
                    </a:lnTo>
                    <a:lnTo>
                      <a:pt x="1627" y="14"/>
                    </a:lnTo>
                    <a:lnTo>
                      <a:pt x="1629" y="10"/>
                    </a:lnTo>
                    <a:lnTo>
                      <a:pt x="1631" y="8"/>
                    </a:lnTo>
                    <a:lnTo>
                      <a:pt x="1633" y="6"/>
                    </a:lnTo>
                    <a:lnTo>
                      <a:pt x="1635" y="4"/>
                    </a:lnTo>
                    <a:lnTo>
                      <a:pt x="1635" y="2"/>
                    </a:lnTo>
                    <a:lnTo>
                      <a:pt x="1635" y="4"/>
                    </a:lnTo>
                    <a:lnTo>
                      <a:pt x="1637" y="6"/>
                    </a:lnTo>
                    <a:lnTo>
                      <a:pt x="1637" y="10"/>
                    </a:lnTo>
                    <a:lnTo>
                      <a:pt x="1640" y="14"/>
                    </a:lnTo>
                    <a:lnTo>
                      <a:pt x="1640" y="21"/>
                    </a:lnTo>
                    <a:lnTo>
                      <a:pt x="1640" y="21"/>
                    </a:lnTo>
                    <a:lnTo>
                      <a:pt x="666" y="21"/>
                    </a:lnTo>
                    <a:lnTo>
                      <a:pt x="664" y="19"/>
                    </a:lnTo>
                    <a:lnTo>
                      <a:pt x="659" y="12"/>
                    </a:lnTo>
                    <a:lnTo>
                      <a:pt x="655" y="6"/>
                    </a:lnTo>
                    <a:lnTo>
                      <a:pt x="653" y="0"/>
                    </a:lnTo>
                    <a:close/>
                    <a:moveTo>
                      <a:pt x="600" y="0"/>
                    </a:moveTo>
                    <a:lnTo>
                      <a:pt x="636" y="0"/>
                    </a:lnTo>
                    <a:lnTo>
                      <a:pt x="636" y="2"/>
                    </a:lnTo>
                    <a:lnTo>
                      <a:pt x="636" y="4"/>
                    </a:lnTo>
                    <a:lnTo>
                      <a:pt x="638" y="8"/>
                    </a:lnTo>
                    <a:lnTo>
                      <a:pt x="642" y="10"/>
                    </a:lnTo>
                    <a:lnTo>
                      <a:pt x="645" y="12"/>
                    </a:lnTo>
                    <a:lnTo>
                      <a:pt x="647" y="16"/>
                    </a:lnTo>
                    <a:lnTo>
                      <a:pt x="649" y="21"/>
                    </a:lnTo>
                    <a:lnTo>
                      <a:pt x="606" y="21"/>
                    </a:lnTo>
                    <a:lnTo>
                      <a:pt x="604" y="19"/>
                    </a:lnTo>
                    <a:lnTo>
                      <a:pt x="600" y="6"/>
                    </a:lnTo>
                    <a:lnTo>
                      <a:pt x="600" y="0"/>
                    </a:lnTo>
                    <a:close/>
                    <a:moveTo>
                      <a:pt x="0" y="0"/>
                    </a:move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0" name="Freeform 1215"/>
              <p:cNvSpPr>
                <a:spLocks noEditPoints="1"/>
              </p:cNvSpPr>
              <p:nvPr/>
            </p:nvSpPr>
            <p:spPr bwMode="auto">
              <a:xfrm>
                <a:off x="524" y="1400"/>
                <a:ext cx="2109" cy="20"/>
              </a:xfrm>
              <a:custGeom>
                <a:avLst/>
                <a:gdLst>
                  <a:gd name="T0" fmla="*/ 1672 w 2109"/>
                  <a:gd name="T1" fmla="*/ 0 h 20"/>
                  <a:gd name="T2" fmla="*/ 2092 w 2109"/>
                  <a:gd name="T3" fmla="*/ 0 h 20"/>
                  <a:gd name="T4" fmla="*/ 2100 w 2109"/>
                  <a:gd name="T5" fmla="*/ 9 h 20"/>
                  <a:gd name="T6" fmla="*/ 2107 w 2109"/>
                  <a:gd name="T7" fmla="*/ 17 h 20"/>
                  <a:gd name="T8" fmla="*/ 2109 w 2109"/>
                  <a:gd name="T9" fmla="*/ 20 h 20"/>
                  <a:gd name="T10" fmla="*/ 1685 w 2109"/>
                  <a:gd name="T11" fmla="*/ 20 h 20"/>
                  <a:gd name="T12" fmla="*/ 1682 w 2109"/>
                  <a:gd name="T13" fmla="*/ 15 h 20"/>
                  <a:gd name="T14" fmla="*/ 1680 w 2109"/>
                  <a:gd name="T15" fmla="*/ 11 h 20"/>
                  <a:gd name="T16" fmla="*/ 1676 w 2109"/>
                  <a:gd name="T17" fmla="*/ 5 h 20"/>
                  <a:gd name="T18" fmla="*/ 1672 w 2109"/>
                  <a:gd name="T19" fmla="*/ 0 h 20"/>
                  <a:gd name="T20" fmla="*/ 1672 w 2109"/>
                  <a:gd name="T21" fmla="*/ 0 h 20"/>
                  <a:gd name="T22" fmla="*/ 611 w 2109"/>
                  <a:gd name="T23" fmla="*/ 0 h 20"/>
                  <a:gd name="T24" fmla="*/ 1619 w 2109"/>
                  <a:gd name="T25" fmla="*/ 0 h 20"/>
                  <a:gd name="T26" fmla="*/ 1619 w 2109"/>
                  <a:gd name="T27" fmla="*/ 0 h 20"/>
                  <a:gd name="T28" fmla="*/ 1621 w 2109"/>
                  <a:gd name="T29" fmla="*/ 7 h 20"/>
                  <a:gd name="T30" fmla="*/ 1621 w 2109"/>
                  <a:gd name="T31" fmla="*/ 13 h 20"/>
                  <a:gd name="T32" fmla="*/ 1623 w 2109"/>
                  <a:gd name="T33" fmla="*/ 15 h 20"/>
                  <a:gd name="T34" fmla="*/ 1625 w 2109"/>
                  <a:gd name="T35" fmla="*/ 20 h 20"/>
                  <a:gd name="T36" fmla="*/ 1625 w 2109"/>
                  <a:gd name="T37" fmla="*/ 20 h 20"/>
                  <a:gd name="T38" fmla="*/ 664 w 2109"/>
                  <a:gd name="T39" fmla="*/ 20 h 20"/>
                  <a:gd name="T40" fmla="*/ 664 w 2109"/>
                  <a:gd name="T41" fmla="*/ 20 h 20"/>
                  <a:gd name="T42" fmla="*/ 660 w 2109"/>
                  <a:gd name="T43" fmla="*/ 13 h 20"/>
                  <a:gd name="T44" fmla="*/ 658 w 2109"/>
                  <a:gd name="T45" fmla="*/ 9 h 20"/>
                  <a:gd name="T46" fmla="*/ 653 w 2109"/>
                  <a:gd name="T47" fmla="*/ 5 h 20"/>
                  <a:gd name="T48" fmla="*/ 649 w 2109"/>
                  <a:gd name="T49" fmla="*/ 5 h 20"/>
                  <a:gd name="T50" fmla="*/ 647 w 2109"/>
                  <a:gd name="T51" fmla="*/ 5 h 20"/>
                  <a:gd name="T52" fmla="*/ 645 w 2109"/>
                  <a:gd name="T53" fmla="*/ 7 h 20"/>
                  <a:gd name="T54" fmla="*/ 645 w 2109"/>
                  <a:gd name="T55" fmla="*/ 9 h 20"/>
                  <a:gd name="T56" fmla="*/ 647 w 2109"/>
                  <a:gd name="T57" fmla="*/ 13 h 20"/>
                  <a:gd name="T58" fmla="*/ 647 w 2109"/>
                  <a:gd name="T59" fmla="*/ 17 h 20"/>
                  <a:gd name="T60" fmla="*/ 647 w 2109"/>
                  <a:gd name="T61" fmla="*/ 20 h 20"/>
                  <a:gd name="T62" fmla="*/ 611 w 2109"/>
                  <a:gd name="T63" fmla="*/ 20 h 20"/>
                  <a:gd name="T64" fmla="*/ 611 w 2109"/>
                  <a:gd name="T65" fmla="*/ 13 h 20"/>
                  <a:gd name="T66" fmla="*/ 611 w 2109"/>
                  <a:gd name="T67" fmla="*/ 3 h 20"/>
                  <a:gd name="T68" fmla="*/ 611 w 2109"/>
                  <a:gd name="T69" fmla="*/ 0 h 20"/>
                  <a:gd name="T70" fmla="*/ 15 w 2109"/>
                  <a:gd name="T71" fmla="*/ 0 h 20"/>
                  <a:gd name="T72" fmla="*/ 76 w 2109"/>
                  <a:gd name="T73" fmla="*/ 0 h 20"/>
                  <a:gd name="T74" fmla="*/ 66 w 2109"/>
                  <a:gd name="T75" fmla="*/ 5 h 20"/>
                  <a:gd name="T76" fmla="*/ 47 w 2109"/>
                  <a:gd name="T77" fmla="*/ 11 h 20"/>
                  <a:gd name="T78" fmla="*/ 25 w 2109"/>
                  <a:gd name="T79" fmla="*/ 17 h 20"/>
                  <a:gd name="T80" fmla="*/ 11 w 2109"/>
                  <a:gd name="T81" fmla="*/ 20 h 20"/>
                  <a:gd name="T82" fmla="*/ 11 w 2109"/>
                  <a:gd name="T83" fmla="*/ 20 h 20"/>
                  <a:gd name="T84" fmla="*/ 6 w 2109"/>
                  <a:gd name="T85" fmla="*/ 20 h 20"/>
                  <a:gd name="T86" fmla="*/ 2 w 2109"/>
                  <a:gd name="T87" fmla="*/ 17 h 20"/>
                  <a:gd name="T88" fmla="*/ 0 w 2109"/>
                  <a:gd name="T89" fmla="*/ 15 h 20"/>
                  <a:gd name="T90" fmla="*/ 0 w 2109"/>
                  <a:gd name="T91" fmla="*/ 11 h 20"/>
                  <a:gd name="T92" fmla="*/ 0 w 2109"/>
                  <a:gd name="T93" fmla="*/ 9 h 20"/>
                  <a:gd name="T94" fmla="*/ 2 w 2109"/>
                  <a:gd name="T95" fmla="*/ 5 h 20"/>
                  <a:gd name="T96" fmla="*/ 4 w 2109"/>
                  <a:gd name="T97" fmla="*/ 3 h 20"/>
                  <a:gd name="T98" fmla="*/ 6 w 2109"/>
                  <a:gd name="T99" fmla="*/ 3 h 20"/>
                  <a:gd name="T100" fmla="*/ 15 w 2109"/>
                  <a:gd name="T10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9" h="20">
                    <a:moveTo>
                      <a:pt x="1672" y="0"/>
                    </a:moveTo>
                    <a:lnTo>
                      <a:pt x="2092" y="0"/>
                    </a:lnTo>
                    <a:lnTo>
                      <a:pt x="2100" y="9"/>
                    </a:lnTo>
                    <a:lnTo>
                      <a:pt x="2107" y="17"/>
                    </a:lnTo>
                    <a:lnTo>
                      <a:pt x="2109" y="20"/>
                    </a:lnTo>
                    <a:lnTo>
                      <a:pt x="1685" y="20"/>
                    </a:lnTo>
                    <a:lnTo>
                      <a:pt x="1682" y="15"/>
                    </a:lnTo>
                    <a:lnTo>
                      <a:pt x="1680" y="11"/>
                    </a:lnTo>
                    <a:lnTo>
                      <a:pt x="1676" y="5"/>
                    </a:lnTo>
                    <a:lnTo>
                      <a:pt x="1672" y="0"/>
                    </a:lnTo>
                    <a:lnTo>
                      <a:pt x="1672" y="0"/>
                    </a:lnTo>
                    <a:close/>
                    <a:moveTo>
                      <a:pt x="611" y="0"/>
                    </a:moveTo>
                    <a:lnTo>
                      <a:pt x="1619" y="0"/>
                    </a:lnTo>
                    <a:lnTo>
                      <a:pt x="1619" y="0"/>
                    </a:lnTo>
                    <a:lnTo>
                      <a:pt x="1621" y="7"/>
                    </a:lnTo>
                    <a:lnTo>
                      <a:pt x="1621" y="13"/>
                    </a:lnTo>
                    <a:lnTo>
                      <a:pt x="1623" y="15"/>
                    </a:lnTo>
                    <a:lnTo>
                      <a:pt x="1625" y="20"/>
                    </a:lnTo>
                    <a:lnTo>
                      <a:pt x="1625" y="20"/>
                    </a:lnTo>
                    <a:lnTo>
                      <a:pt x="664" y="20"/>
                    </a:lnTo>
                    <a:lnTo>
                      <a:pt x="664" y="20"/>
                    </a:lnTo>
                    <a:lnTo>
                      <a:pt x="660" y="13"/>
                    </a:lnTo>
                    <a:lnTo>
                      <a:pt x="658" y="9"/>
                    </a:lnTo>
                    <a:lnTo>
                      <a:pt x="653" y="5"/>
                    </a:lnTo>
                    <a:lnTo>
                      <a:pt x="649" y="5"/>
                    </a:lnTo>
                    <a:lnTo>
                      <a:pt x="647" y="5"/>
                    </a:lnTo>
                    <a:lnTo>
                      <a:pt x="645" y="7"/>
                    </a:lnTo>
                    <a:lnTo>
                      <a:pt x="645" y="9"/>
                    </a:lnTo>
                    <a:lnTo>
                      <a:pt x="647" y="13"/>
                    </a:lnTo>
                    <a:lnTo>
                      <a:pt x="647" y="17"/>
                    </a:lnTo>
                    <a:lnTo>
                      <a:pt x="647" y="20"/>
                    </a:lnTo>
                    <a:lnTo>
                      <a:pt x="611" y="20"/>
                    </a:lnTo>
                    <a:lnTo>
                      <a:pt x="611" y="13"/>
                    </a:lnTo>
                    <a:lnTo>
                      <a:pt x="611" y="3"/>
                    </a:lnTo>
                    <a:lnTo>
                      <a:pt x="611" y="0"/>
                    </a:lnTo>
                    <a:close/>
                    <a:moveTo>
                      <a:pt x="15" y="0"/>
                    </a:moveTo>
                    <a:lnTo>
                      <a:pt x="76" y="0"/>
                    </a:lnTo>
                    <a:lnTo>
                      <a:pt x="66" y="5"/>
                    </a:lnTo>
                    <a:lnTo>
                      <a:pt x="47" y="11"/>
                    </a:lnTo>
                    <a:lnTo>
                      <a:pt x="25" y="17"/>
                    </a:lnTo>
                    <a:lnTo>
                      <a:pt x="11" y="20"/>
                    </a:lnTo>
                    <a:lnTo>
                      <a:pt x="11" y="20"/>
                    </a:lnTo>
                    <a:lnTo>
                      <a:pt x="6" y="20"/>
                    </a:lnTo>
                    <a:lnTo>
                      <a:pt x="2" y="17"/>
                    </a:lnTo>
                    <a:lnTo>
                      <a:pt x="0" y="15"/>
                    </a:lnTo>
                    <a:lnTo>
                      <a:pt x="0" y="11"/>
                    </a:lnTo>
                    <a:lnTo>
                      <a:pt x="0" y="9"/>
                    </a:lnTo>
                    <a:lnTo>
                      <a:pt x="2" y="5"/>
                    </a:lnTo>
                    <a:lnTo>
                      <a:pt x="4" y="3"/>
                    </a:lnTo>
                    <a:lnTo>
                      <a:pt x="6" y="3"/>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1" name="Freeform 1216"/>
              <p:cNvSpPr>
                <a:spLocks noEditPoints="1"/>
              </p:cNvSpPr>
              <p:nvPr/>
            </p:nvSpPr>
            <p:spPr bwMode="auto">
              <a:xfrm>
                <a:off x="539" y="1379"/>
                <a:ext cx="2077" cy="21"/>
              </a:xfrm>
              <a:custGeom>
                <a:avLst/>
                <a:gdLst>
                  <a:gd name="T0" fmla="*/ 2024 w 2077"/>
                  <a:gd name="T1" fmla="*/ 0 h 21"/>
                  <a:gd name="T2" fmla="*/ 2026 w 2077"/>
                  <a:gd name="T3" fmla="*/ 4 h 21"/>
                  <a:gd name="T4" fmla="*/ 2037 w 2077"/>
                  <a:gd name="T5" fmla="*/ 9 h 21"/>
                  <a:gd name="T6" fmla="*/ 2047 w 2077"/>
                  <a:gd name="T7" fmla="*/ 9 h 21"/>
                  <a:gd name="T8" fmla="*/ 2056 w 2077"/>
                  <a:gd name="T9" fmla="*/ 9 h 21"/>
                  <a:gd name="T10" fmla="*/ 2075 w 2077"/>
                  <a:gd name="T11" fmla="*/ 19 h 21"/>
                  <a:gd name="T12" fmla="*/ 1657 w 2077"/>
                  <a:gd name="T13" fmla="*/ 21 h 21"/>
                  <a:gd name="T14" fmla="*/ 1653 w 2077"/>
                  <a:gd name="T15" fmla="*/ 13 h 21"/>
                  <a:gd name="T16" fmla="*/ 1657 w 2077"/>
                  <a:gd name="T17" fmla="*/ 9 h 21"/>
                  <a:gd name="T18" fmla="*/ 1665 w 2077"/>
                  <a:gd name="T19" fmla="*/ 9 h 21"/>
                  <a:gd name="T20" fmla="*/ 1674 w 2077"/>
                  <a:gd name="T21" fmla="*/ 15 h 21"/>
                  <a:gd name="T22" fmla="*/ 1682 w 2077"/>
                  <a:gd name="T23" fmla="*/ 19 h 21"/>
                  <a:gd name="T24" fmla="*/ 1693 w 2077"/>
                  <a:gd name="T25" fmla="*/ 15 h 21"/>
                  <a:gd name="T26" fmla="*/ 1703 w 2077"/>
                  <a:gd name="T27" fmla="*/ 9 h 21"/>
                  <a:gd name="T28" fmla="*/ 1710 w 2077"/>
                  <a:gd name="T29" fmla="*/ 0 h 21"/>
                  <a:gd name="T30" fmla="*/ 1500 w 2077"/>
                  <a:gd name="T31" fmla="*/ 0 h 21"/>
                  <a:gd name="T32" fmla="*/ 1544 w 2077"/>
                  <a:gd name="T33" fmla="*/ 11 h 21"/>
                  <a:gd name="T34" fmla="*/ 1580 w 2077"/>
                  <a:gd name="T35" fmla="*/ 15 h 21"/>
                  <a:gd name="T36" fmla="*/ 1595 w 2077"/>
                  <a:gd name="T37" fmla="*/ 15 h 21"/>
                  <a:gd name="T38" fmla="*/ 1604 w 2077"/>
                  <a:gd name="T39" fmla="*/ 21 h 21"/>
                  <a:gd name="T40" fmla="*/ 598 w 2077"/>
                  <a:gd name="T41" fmla="*/ 17 h 21"/>
                  <a:gd name="T42" fmla="*/ 592 w 2077"/>
                  <a:gd name="T43" fmla="*/ 9 h 21"/>
                  <a:gd name="T44" fmla="*/ 577 w 2077"/>
                  <a:gd name="T45" fmla="*/ 2 h 21"/>
                  <a:gd name="T46" fmla="*/ 180 w 2077"/>
                  <a:gd name="T47" fmla="*/ 0 h 21"/>
                  <a:gd name="T48" fmla="*/ 187 w 2077"/>
                  <a:gd name="T49" fmla="*/ 2 h 21"/>
                  <a:gd name="T50" fmla="*/ 180 w 2077"/>
                  <a:gd name="T51" fmla="*/ 0 h 21"/>
                  <a:gd name="T52" fmla="*/ 121 w 2077"/>
                  <a:gd name="T53" fmla="*/ 0 h 21"/>
                  <a:gd name="T54" fmla="*/ 87 w 2077"/>
                  <a:gd name="T55" fmla="*/ 17 h 21"/>
                  <a:gd name="T56" fmla="*/ 74 w 2077"/>
                  <a:gd name="T57" fmla="*/ 19 h 21"/>
                  <a:gd name="T58" fmla="*/ 64 w 2077"/>
                  <a:gd name="T59" fmla="*/ 19 h 21"/>
                  <a:gd name="T60" fmla="*/ 0 w 2077"/>
                  <a:gd name="T61" fmla="*/ 21 h 21"/>
                  <a:gd name="T62" fmla="*/ 17 w 2077"/>
                  <a:gd name="T63" fmla="*/ 15 h 21"/>
                  <a:gd name="T64" fmla="*/ 40 w 2077"/>
                  <a:gd name="T6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7" h="21">
                    <a:moveTo>
                      <a:pt x="1710" y="0"/>
                    </a:moveTo>
                    <a:lnTo>
                      <a:pt x="2024" y="0"/>
                    </a:lnTo>
                    <a:lnTo>
                      <a:pt x="2024" y="0"/>
                    </a:lnTo>
                    <a:lnTo>
                      <a:pt x="2026" y="4"/>
                    </a:lnTo>
                    <a:lnTo>
                      <a:pt x="2030" y="7"/>
                    </a:lnTo>
                    <a:lnTo>
                      <a:pt x="2037" y="9"/>
                    </a:lnTo>
                    <a:lnTo>
                      <a:pt x="2041" y="9"/>
                    </a:lnTo>
                    <a:lnTo>
                      <a:pt x="2047" y="9"/>
                    </a:lnTo>
                    <a:lnTo>
                      <a:pt x="2054" y="9"/>
                    </a:lnTo>
                    <a:lnTo>
                      <a:pt x="2056" y="9"/>
                    </a:lnTo>
                    <a:lnTo>
                      <a:pt x="2064" y="13"/>
                    </a:lnTo>
                    <a:lnTo>
                      <a:pt x="2075" y="19"/>
                    </a:lnTo>
                    <a:lnTo>
                      <a:pt x="2077" y="21"/>
                    </a:lnTo>
                    <a:lnTo>
                      <a:pt x="1657" y="21"/>
                    </a:lnTo>
                    <a:lnTo>
                      <a:pt x="1655" y="17"/>
                    </a:lnTo>
                    <a:lnTo>
                      <a:pt x="1653" y="13"/>
                    </a:lnTo>
                    <a:lnTo>
                      <a:pt x="1655" y="11"/>
                    </a:lnTo>
                    <a:lnTo>
                      <a:pt x="1657" y="9"/>
                    </a:lnTo>
                    <a:lnTo>
                      <a:pt x="1661" y="9"/>
                    </a:lnTo>
                    <a:lnTo>
                      <a:pt x="1665" y="9"/>
                    </a:lnTo>
                    <a:lnTo>
                      <a:pt x="1670" y="11"/>
                    </a:lnTo>
                    <a:lnTo>
                      <a:pt x="1674" y="15"/>
                    </a:lnTo>
                    <a:lnTo>
                      <a:pt x="1678" y="17"/>
                    </a:lnTo>
                    <a:lnTo>
                      <a:pt x="1682" y="19"/>
                    </a:lnTo>
                    <a:lnTo>
                      <a:pt x="1687" y="17"/>
                    </a:lnTo>
                    <a:lnTo>
                      <a:pt x="1693" y="15"/>
                    </a:lnTo>
                    <a:lnTo>
                      <a:pt x="1697" y="13"/>
                    </a:lnTo>
                    <a:lnTo>
                      <a:pt x="1703" y="9"/>
                    </a:lnTo>
                    <a:lnTo>
                      <a:pt x="1710" y="2"/>
                    </a:lnTo>
                    <a:lnTo>
                      <a:pt x="1710" y="0"/>
                    </a:lnTo>
                    <a:close/>
                    <a:moveTo>
                      <a:pt x="573" y="0"/>
                    </a:moveTo>
                    <a:lnTo>
                      <a:pt x="1500" y="0"/>
                    </a:lnTo>
                    <a:lnTo>
                      <a:pt x="1519" y="4"/>
                    </a:lnTo>
                    <a:lnTo>
                      <a:pt x="1544" y="11"/>
                    </a:lnTo>
                    <a:lnTo>
                      <a:pt x="1563" y="15"/>
                    </a:lnTo>
                    <a:lnTo>
                      <a:pt x="1580" y="15"/>
                    </a:lnTo>
                    <a:lnTo>
                      <a:pt x="1589" y="13"/>
                    </a:lnTo>
                    <a:lnTo>
                      <a:pt x="1595" y="15"/>
                    </a:lnTo>
                    <a:lnTo>
                      <a:pt x="1602" y="17"/>
                    </a:lnTo>
                    <a:lnTo>
                      <a:pt x="1604" y="21"/>
                    </a:lnTo>
                    <a:lnTo>
                      <a:pt x="596" y="21"/>
                    </a:lnTo>
                    <a:lnTo>
                      <a:pt x="598" y="17"/>
                    </a:lnTo>
                    <a:lnTo>
                      <a:pt x="596" y="13"/>
                    </a:lnTo>
                    <a:lnTo>
                      <a:pt x="592" y="9"/>
                    </a:lnTo>
                    <a:lnTo>
                      <a:pt x="583" y="4"/>
                    </a:lnTo>
                    <a:lnTo>
                      <a:pt x="577" y="2"/>
                    </a:lnTo>
                    <a:lnTo>
                      <a:pt x="573" y="0"/>
                    </a:lnTo>
                    <a:close/>
                    <a:moveTo>
                      <a:pt x="180" y="0"/>
                    </a:moveTo>
                    <a:lnTo>
                      <a:pt x="191" y="0"/>
                    </a:lnTo>
                    <a:lnTo>
                      <a:pt x="187" y="2"/>
                    </a:lnTo>
                    <a:lnTo>
                      <a:pt x="180" y="0"/>
                    </a:lnTo>
                    <a:lnTo>
                      <a:pt x="180" y="0"/>
                    </a:lnTo>
                    <a:close/>
                    <a:moveTo>
                      <a:pt x="44" y="0"/>
                    </a:moveTo>
                    <a:lnTo>
                      <a:pt x="121" y="0"/>
                    </a:lnTo>
                    <a:lnTo>
                      <a:pt x="102" y="11"/>
                    </a:lnTo>
                    <a:lnTo>
                      <a:pt x="87" y="17"/>
                    </a:lnTo>
                    <a:lnTo>
                      <a:pt x="78" y="19"/>
                    </a:lnTo>
                    <a:lnTo>
                      <a:pt x="74" y="19"/>
                    </a:lnTo>
                    <a:lnTo>
                      <a:pt x="70" y="19"/>
                    </a:lnTo>
                    <a:lnTo>
                      <a:pt x="64" y="19"/>
                    </a:lnTo>
                    <a:lnTo>
                      <a:pt x="61" y="21"/>
                    </a:lnTo>
                    <a:lnTo>
                      <a:pt x="0" y="21"/>
                    </a:lnTo>
                    <a:lnTo>
                      <a:pt x="2" y="21"/>
                    </a:lnTo>
                    <a:lnTo>
                      <a:pt x="17" y="15"/>
                    </a:lnTo>
                    <a:lnTo>
                      <a:pt x="32" y="9"/>
                    </a:lnTo>
                    <a:lnTo>
                      <a:pt x="40"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2" name="Freeform 1217"/>
              <p:cNvSpPr>
                <a:spLocks noEditPoints="1"/>
              </p:cNvSpPr>
              <p:nvPr/>
            </p:nvSpPr>
            <p:spPr bwMode="auto">
              <a:xfrm>
                <a:off x="583" y="1360"/>
                <a:ext cx="1980" cy="19"/>
              </a:xfrm>
              <a:custGeom>
                <a:avLst/>
                <a:gdLst>
                  <a:gd name="T0" fmla="*/ 1668 w 1980"/>
                  <a:gd name="T1" fmla="*/ 0 h 19"/>
                  <a:gd name="T2" fmla="*/ 1967 w 1980"/>
                  <a:gd name="T3" fmla="*/ 0 h 19"/>
                  <a:gd name="T4" fmla="*/ 1976 w 1980"/>
                  <a:gd name="T5" fmla="*/ 9 h 19"/>
                  <a:gd name="T6" fmla="*/ 1980 w 1980"/>
                  <a:gd name="T7" fmla="*/ 19 h 19"/>
                  <a:gd name="T8" fmla="*/ 1666 w 1980"/>
                  <a:gd name="T9" fmla="*/ 19 h 19"/>
                  <a:gd name="T10" fmla="*/ 1668 w 1980"/>
                  <a:gd name="T11" fmla="*/ 17 h 19"/>
                  <a:gd name="T12" fmla="*/ 1670 w 1980"/>
                  <a:gd name="T13" fmla="*/ 13 h 19"/>
                  <a:gd name="T14" fmla="*/ 1672 w 1980"/>
                  <a:gd name="T15" fmla="*/ 9 h 19"/>
                  <a:gd name="T16" fmla="*/ 1672 w 1980"/>
                  <a:gd name="T17" fmla="*/ 4 h 19"/>
                  <a:gd name="T18" fmla="*/ 1672 w 1980"/>
                  <a:gd name="T19" fmla="*/ 4 h 19"/>
                  <a:gd name="T20" fmla="*/ 1670 w 1980"/>
                  <a:gd name="T21" fmla="*/ 0 h 19"/>
                  <a:gd name="T22" fmla="*/ 1668 w 1980"/>
                  <a:gd name="T23" fmla="*/ 0 h 19"/>
                  <a:gd name="T24" fmla="*/ 499 w 1980"/>
                  <a:gd name="T25" fmla="*/ 0 h 19"/>
                  <a:gd name="T26" fmla="*/ 1362 w 1980"/>
                  <a:gd name="T27" fmla="*/ 0 h 19"/>
                  <a:gd name="T28" fmla="*/ 1365 w 1980"/>
                  <a:gd name="T29" fmla="*/ 2 h 19"/>
                  <a:gd name="T30" fmla="*/ 1367 w 1980"/>
                  <a:gd name="T31" fmla="*/ 2 h 19"/>
                  <a:gd name="T32" fmla="*/ 1375 w 1980"/>
                  <a:gd name="T33" fmla="*/ 0 h 19"/>
                  <a:gd name="T34" fmla="*/ 1377 w 1980"/>
                  <a:gd name="T35" fmla="*/ 0 h 19"/>
                  <a:gd name="T36" fmla="*/ 1401 w 1980"/>
                  <a:gd name="T37" fmla="*/ 0 h 19"/>
                  <a:gd name="T38" fmla="*/ 1411 w 1980"/>
                  <a:gd name="T39" fmla="*/ 4 h 19"/>
                  <a:gd name="T40" fmla="*/ 1430 w 1980"/>
                  <a:gd name="T41" fmla="*/ 13 h 19"/>
                  <a:gd name="T42" fmla="*/ 1449 w 1980"/>
                  <a:gd name="T43" fmla="*/ 19 h 19"/>
                  <a:gd name="T44" fmla="*/ 1456 w 1980"/>
                  <a:gd name="T45" fmla="*/ 19 h 19"/>
                  <a:gd name="T46" fmla="*/ 529 w 1980"/>
                  <a:gd name="T47" fmla="*/ 19 h 19"/>
                  <a:gd name="T48" fmla="*/ 527 w 1980"/>
                  <a:gd name="T49" fmla="*/ 19 h 19"/>
                  <a:gd name="T50" fmla="*/ 520 w 1980"/>
                  <a:gd name="T51" fmla="*/ 19 h 19"/>
                  <a:gd name="T52" fmla="*/ 516 w 1980"/>
                  <a:gd name="T53" fmla="*/ 19 h 19"/>
                  <a:gd name="T54" fmla="*/ 512 w 1980"/>
                  <a:gd name="T55" fmla="*/ 19 h 19"/>
                  <a:gd name="T56" fmla="*/ 507 w 1980"/>
                  <a:gd name="T57" fmla="*/ 17 h 19"/>
                  <a:gd name="T58" fmla="*/ 503 w 1980"/>
                  <a:gd name="T59" fmla="*/ 15 h 19"/>
                  <a:gd name="T60" fmla="*/ 501 w 1980"/>
                  <a:gd name="T61" fmla="*/ 13 h 19"/>
                  <a:gd name="T62" fmla="*/ 499 w 1980"/>
                  <a:gd name="T63" fmla="*/ 7 h 19"/>
                  <a:gd name="T64" fmla="*/ 499 w 1980"/>
                  <a:gd name="T65" fmla="*/ 0 h 19"/>
                  <a:gd name="T66" fmla="*/ 49 w 1980"/>
                  <a:gd name="T67" fmla="*/ 0 h 19"/>
                  <a:gd name="T68" fmla="*/ 177 w 1980"/>
                  <a:gd name="T69" fmla="*/ 0 h 19"/>
                  <a:gd name="T70" fmla="*/ 174 w 1980"/>
                  <a:gd name="T71" fmla="*/ 2 h 19"/>
                  <a:gd name="T72" fmla="*/ 170 w 1980"/>
                  <a:gd name="T73" fmla="*/ 4 h 19"/>
                  <a:gd name="T74" fmla="*/ 166 w 1980"/>
                  <a:gd name="T75" fmla="*/ 9 h 19"/>
                  <a:gd name="T76" fmla="*/ 162 w 1980"/>
                  <a:gd name="T77" fmla="*/ 13 h 19"/>
                  <a:gd name="T78" fmla="*/ 155 w 1980"/>
                  <a:gd name="T79" fmla="*/ 15 h 19"/>
                  <a:gd name="T80" fmla="*/ 149 w 1980"/>
                  <a:gd name="T81" fmla="*/ 19 h 19"/>
                  <a:gd name="T82" fmla="*/ 147 w 1980"/>
                  <a:gd name="T83" fmla="*/ 19 h 19"/>
                  <a:gd name="T84" fmla="*/ 136 w 1980"/>
                  <a:gd name="T85" fmla="*/ 19 h 19"/>
                  <a:gd name="T86" fmla="*/ 132 w 1980"/>
                  <a:gd name="T87" fmla="*/ 17 h 19"/>
                  <a:gd name="T88" fmla="*/ 128 w 1980"/>
                  <a:gd name="T89" fmla="*/ 15 h 19"/>
                  <a:gd name="T90" fmla="*/ 123 w 1980"/>
                  <a:gd name="T91" fmla="*/ 11 h 19"/>
                  <a:gd name="T92" fmla="*/ 121 w 1980"/>
                  <a:gd name="T93" fmla="*/ 9 h 19"/>
                  <a:gd name="T94" fmla="*/ 117 w 1980"/>
                  <a:gd name="T95" fmla="*/ 4 h 19"/>
                  <a:gd name="T96" fmla="*/ 113 w 1980"/>
                  <a:gd name="T97" fmla="*/ 4 h 19"/>
                  <a:gd name="T98" fmla="*/ 102 w 1980"/>
                  <a:gd name="T99" fmla="*/ 7 h 19"/>
                  <a:gd name="T100" fmla="*/ 83 w 1980"/>
                  <a:gd name="T101" fmla="*/ 17 h 19"/>
                  <a:gd name="T102" fmla="*/ 77 w 1980"/>
                  <a:gd name="T103" fmla="*/ 19 h 19"/>
                  <a:gd name="T104" fmla="*/ 0 w 1980"/>
                  <a:gd name="T105" fmla="*/ 19 h 19"/>
                  <a:gd name="T106" fmla="*/ 7 w 1980"/>
                  <a:gd name="T107" fmla="*/ 17 h 19"/>
                  <a:gd name="T108" fmla="*/ 24 w 1980"/>
                  <a:gd name="T109" fmla="*/ 11 h 19"/>
                  <a:gd name="T110" fmla="*/ 41 w 1980"/>
                  <a:gd name="T111" fmla="*/ 4 h 19"/>
                  <a:gd name="T112" fmla="*/ 49 w 1980"/>
                  <a:gd name="T11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9">
                    <a:moveTo>
                      <a:pt x="1668" y="0"/>
                    </a:moveTo>
                    <a:lnTo>
                      <a:pt x="1967" y="0"/>
                    </a:lnTo>
                    <a:lnTo>
                      <a:pt x="1976" y="9"/>
                    </a:lnTo>
                    <a:lnTo>
                      <a:pt x="1980" y="19"/>
                    </a:lnTo>
                    <a:lnTo>
                      <a:pt x="1666" y="19"/>
                    </a:lnTo>
                    <a:lnTo>
                      <a:pt x="1668" y="17"/>
                    </a:lnTo>
                    <a:lnTo>
                      <a:pt x="1670" y="13"/>
                    </a:lnTo>
                    <a:lnTo>
                      <a:pt x="1672" y="9"/>
                    </a:lnTo>
                    <a:lnTo>
                      <a:pt x="1672" y="4"/>
                    </a:lnTo>
                    <a:lnTo>
                      <a:pt x="1672" y="4"/>
                    </a:lnTo>
                    <a:lnTo>
                      <a:pt x="1670" y="0"/>
                    </a:lnTo>
                    <a:lnTo>
                      <a:pt x="1668" y="0"/>
                    </a:lnTo>
                    <a:close/>
                    <a:moveTo>
                      <a:pt x="499" y="0"/>
                    </a:moveTo>
                    <a:lnTo>
                      <a:pt x="1362" y="0"/>
                    </a:lnTo>
                    <a:lnTo>
                      <a:pt x="1365" y="2"/>
                    </a:lnTo>
                    <a:lnTo>
                      <a:pt x="1367" y="2"/>
                    </a:lnTo>
                    <a:lnTo>
                      <a:pt x="1375" y="0"/>
                    </a:lnTo>
                    <a:lnTo>
                      <a:pt x="1377" y="0"/>
                    </a:lnTo>
                    <a:lnTo>
                      <a:pt x="1401" y="0"/>
                    </a:lnTo>
                    <a:lnTo>
                      <a:pt x="1411" y="4"/>
                    </a:lnTo>
                    <a:lnTo>
                      <a:pt x="1430" y="13"/>
                    </a:lnTo>
                    <a:lnTo>
                      <a:pt x="1449" y="19"/>
                    </a:lnTo>
                    <a:lnTo>
                      <a:pt x="1456" y="19"/>
                    </a:lnTo>
                    <a:lnTo>
                      <a:pt x="529" y="19"/>
                    </a:lnTo>
                    <a:lnTo>
                      <a:pt x="527" y="19"/>
                    </a:lnTo>
                    <a:lnTo>
                      <a:pt x="520" y="19"/>
                    </a:lnTo>
                    <a:lnTo>
                      <a:pt x="516" y="19"/>
                    </a:lnTo>
                    <a:lnTo>
                      <a:pt x="512" y="19"/>
                    </a:lnTo>
                    <a:lnTo>
                      <a:pt x="507" y="17"/>
                    </a:lnTo>
                    <a:lnTo>
                      <a:pt x="503" y="15"/>
                    </a:lnTo>
                    <a:lnTo>
                      <a:pt x="501" y="13"/>
                    </a:lnTo>
                    <a:lnTo>
                      <a:pt x="499" y="7"/>
                    </a:lnTo>
                    <a:lnTo>
                      <a:pt x="499" y="0"/>
                    </a:lnTo>
                    <a:close/>
                    <a:moveTo>
                      <a:pt x="49" y="0"/>
                    </a:moveTo>
                    <a:lnTo>
                      <a:pt x="177" y="0"/>
                    </a:lnTo>
                    <a:lnTo>
                      <a:pt x="174" y="2"/>
                    </a:lnTo>
                    <a:lnTo>
                      <a:pt x="170" y="4"/>
                    </a:lnTo>
                    <a:lnTo>
                      <a:pt x="166" y="9"/>
                    </a:lnTo>
                    <a:lnTo>
                      <a:pt x="162" y="13"/>
                    </a:lnTo>
                    <a:lnTo>
                      <a:pt x="155" y="15"/>
                    </a:lnTo>
                    <a:lnTo>
                      <a:pt x="149" y="19"/>
                    </a:lnTo>
                    <a:lnTo>
                      <a:pt x="147" y="19"/>
                    </a:lnTo>
                    <a:lnTo>
                      <a:pt x="136" y="19"/>
                    </a:lnTo>
                    <a:lnTo>
                      <a:pt x="132" y="17"/>
                    </a:lnTo>
                    <a:lnTo>
                      <a:pt x="128" y="15"/>
                    </a:lnTo>
                    <a:lnTo>
                      <a:pt x="123" y="11"/>
                    </a:lnTo>
                    <a:lnTo>
                      <a:pt x="121" y="9"/>
                    </a:lnTo>
                    <a:lnTo>
                      <a:pt x="117" y="4"/>
                    </a:lnTo>
                    <a:lnTo>
                      <a:pt x="113" y="4"/>
                    </a:lnTo>
                    <a:lnTo>
                      <a:pt x="102" y="7"/>
                    </a:lnTo>
                    <a:lnTo>
                      <a:pt x="83" y="17"/>
                    </a:lnTo>
                    <a:lnTo>
                      <a:pt x="77" y="19"/>
                    </a:lnTo>
                    <a:lnTo>
                      <a:pt x="0" y="19"/>
                    </a:lnTo>
                    <a:lnTo>
                      <a:pt x="7" y="17"/>
                    </a:lnTo>
                    <a:lnTo>
                      <a:pt x="24" y="11"/>
                    </a:lnTo>
                    <a:lnTo>
                      <a:pt x="41" y="4"/>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3" name="Freeform 1218"/>
              <p:cNvSpPr>
                <a:spLocks noEditPoints="1"/>
              </p:cNvSpPr>
              <p:nvPr/>
            </p:nvSpPr>
            <p:spPr bwMode="auto">
              <a:xfrm>
                <a:off x="626" y="1339"/>
                <a:ext cx="1924" cy="21"/>
              </a:xfrm>
              <a:custGeom>
                <a:avLst/>
                <a:gdLst>
                  <a:gd name="T0" fmla="*/ 1341 w 1924"/>
                  <a:gd name="T1" fmla="*/ 19 h 21"/>
                  <a:gd name="T2" fmla="*/ 1353 w 1924"/>
                  <a:gd name="T3" fmla="*/ 19 h 21"/>
                  <a:gd name="T4" fmla="*/ 1358 w 1924"/>
                  <a:gd name="T5" fmla="*/ 21 h 21"/>
                  <a:gd name="T6" fmla="*/ 1334 w 1924"/>
                  <a:gd name="T7" fmla="*/ 21 h 21"/>
                  <a:gd name="T8" fmla="*/ 1341 w 1924"/>
                  <a:gd name="T9" fmla="*/ 19 h 21"/>
                  <a:gd name="T10" fmla="*/ 1606 w 1924"/>
                  <a:gd name="T11" fmla="*/ 0 h 21"/>
                  <a:gd name="T12" fmla="*/ 1905 w 1924"/>
                  <a:gd name="T13" fmla="*/ 0 h 21"/>
                  <a:gd name="T14" fmla="*/ 1911 w 1924"/>
                  <a:gd name="T15" fmla="*/ 6 h 21"/>
                  <a:gd name="T16" fmla="*/ 1922 w 1924"/>
                  <a:gd name="T17" fmla="*/ 17 h 21"/>
                  <a:gd name="T18" fmla="*/ 1924 w 1924"/>
                  <a:gd name="T19" fmla="*/ 21 h 21"/>
                  <a:gd name="T20" fmla="*/ 1625 w 1924"/>
                  <a:gd name="T21" fmla="*/ 21 h 21"/>
                  <a:gd name="T22" fmla="*/ 1621 w 1924"/>
                  <a:gd name="T23" fmla="*/ 15 h 21"/>
                  <a:gd name="T24" fmla="*/ 1612 w 1924"/>
                  <a:gd name="T25" fmla="*/ 6 h 21"/>
                  <a:gd name="T26" fmla="*/ 1606 w 1924"/>
                  <a:gd name="T27" fmla="*/ 0 h 21"/>
                  <a:gd name="T28" fmla="*/ 443 w 1924"/>
                  <a:gd name="T29" fmla="*/ 0 h 21"/>
                  <a:gd name="T30" fmla="*/ 1309 w 1924"/>
                  <a:gd name="T31" fmla="*/ 0 h 21"/>
                  <a:gd name="T32" fmla="*/ 1311 w 1924"/>
                  <a:gd name="T33" fmla="*/ 2 h 21"/>
                  <a:gd name="T34" fmla="*/ 1313 w 1924"/>
                  <a:gd name="T35" fmla="*/ 6 h 21"/>
                  <a:gd name="T36" fmla="*/ 1315 w 1924"/>
                  <a:gd name="T37" fmla="*/ 11 h 21"/>
                  <a:gd name="T38" fmla="*/ 1317 w 1924"/>
                  <a:gd name="T39" fmla="*/ 17 h 21"/>
                  <a:gd name="T40" fmla="*/ 1317 w 1924"/>
                  <a:gd name="T41" fmla="*/ 19 h 21"/>
                  <a:gd name="T42" fmla="*/ 1319 w 1924"/>
                  <a:gd name="T43" fmla="*/ 21 h 21"/>
                  <a:gd name="T44" fmla="*/ 456 w 1924"/>
                  <a:gd name="T45" fmla="*/ 21 h 21"/>
                  <a:gd name="T46" fmla="*/ 456 w 1924"/>
                  <a:gd name="T47" fmla="*/ 19 h 21"/>
                  <a:gd name="T48" fmla="*/ 450 w 1924"/>
                  <a:gd name="T49" fmla="*/ 4 h 21"/>
                  <a:gd name="T50" fmla="*/ 443 w 1924"/>
                  <a:gd name="T51" fmla="*/ 0 h 21"/>
                  <a:gd name="T52" fmla="*/ 30 w 1924"/>
                  <a:gd name="T53" fmla="*/ 0 h 21"/>
                  <a:gd name="T54" fmla="*/ 108 w 1924"/>
                  <a:gd name="T55" fmla="*/ 0 h 21"/>
                  <a:gd name="T56" fmla="*/ 108 w 1924"/>
                  <a:gd name="T57" fmla="*/ 0 h 21"/>
                  <a:gd name="T58" fmla="*/ 106 w 1924"/>
                  <a:gd name="T59" fmla="*/ 2 h 21"/>
                  <a:gd name="T60" fmla="*/ 104 w 1924"/>
                  <a:gd name="T61" fmla="*/ 2 h 21"/>
                  <a:gd name="T62" fmla="*/ 106 w 1924"/>
                  <a:gd name="T63" fmla="*/ 2 h 21"/>
                  <a:gd name="T64" fmla="*/ 110 w 1924"/>
                  <a:gd name="T65" fmla="*/ 4 h 21"/>
                  <a:gd name="T66" fmla="*/ 117 w 1924"/>
                  <a:gd name="T67" fmla="*/ 4 h 21"/>
                  <a:gd name="T68" fmla="*/ 123 w 1924"/>
                  <a:gd name="T69" fmla="*/ 4 h 21"/>
                  <a:gd name="T70" fmla="*/ 129 w 1924"/>
                  <a:gd name="T71" fmla="*/ 4 h 21"/>
                  <a:gd name="T72" fmla="*/ 134 w 1924"/>
                  <a:gd name="T73" fmla="*/ 2 h 21"/>
                  <a:gd name="T74" fmla="*/ 136 w 1924"/>
                  <a:gd name="T75" fmla="*/ 4 h 21"/>
                  <a:gd name="T76" fmla="*/ 138 w 1924"/>
                  <a:gd name="T77" fmla="*/ 4 h 21"/>
                  <a:gd name="T78" fmla="*/ 138 w 1924"/>
                  <a:gd name="T79" fmla="*/ 8 h 21"/>
                  <a:gd name="T80" fmla="*/ 138 w 1924"/>
                  <a:gd name="T81" fmla="*/ 13 h 21"/>
                  <a:gd name="T82" fmla="*/ 136 w 1924"/>
                  <a:gd name="T83" fmla="*/ 17 h 21"/>
                  <a:gd name="T84" fmla="*/ 134 w 1924"/>
                  <a:gd name="T85" fmla="*/ 21 h 21"/>
                  <a:gd name="T86" fmla="*/ 134 w 1924"/>
                  <a:gd name="T87" fmla="*/ 21 h 21"/>
                  <a:gd name="T88" fmla="*/ 6 w 1924"/>
                  <a:gd name="T89" fmla="*/ 21 h 21"/>
                  <a:gd name="T90" fmla="*/ 8 w 1924"/>
                  <a:gd name="T91" fmla="*/ 19 h 21"/>
                  <a:gd name="T92" fmla="*/ 15 w 1924"/>
                  <a:gd name="T93" fmla="*/ 17 h 21"/>
                  <a:gd name="T94" fmla="*/ 19 w 1924"/>
                  <a:gd name="T95" fmla="*/ 13 h 21"/>
                  <a:gd name="T96" fmla="*/ 25 w 1924"/>
                  <a:gd name="T97" fmla="*/ 11 h 21"/>
                  <a:gd name="T98" fmla="*/ 30 w 1924"/>
                  <a:gd name="T99" fmla="*/ 6 h 21"/>
                  <a:gd name="T100" fmla="*/ 30 w 1924"/>
                  <a:gd name="T101" fmla="*/ 2 h 21"/>
                  <a:gd name="T102" fmla="*/ 30 w 1924"/>
                  <a:gd name="T103" fmla="*/ 0 h 21"/>
                  <a:gd name="T104" fmla="*/ 0 w 1924"/>
                  <a:gd name="T105" fmla="*/ 0 h 21"/>
                  <a:gd name="T106" fmla="*/ 2 w 1924"/>
                  <a:gd name="T107" fmla="*/ 0 h 21"/>
                  <a:gd name="T108" fmla="*/ 2 w 1924"/>
                  <a:gd name="T109" fmla="*/ 0 h 21"/>
                  <a:gd name="T110" fmla="*/ 0 w 1924"/>
                  <a:gd name="T111" fmla="*/ 2 h 21"/>
                  <a:gd name="T112" fmla="*/ 0 w 1924"/>
                  <a:gd name="T11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4" h="21">
                    <a:moveTo>
                      <a:pt x="1341" y="19"/>
                    </a:moveTo>
                    <a:lnTo>
                      <a:pt x="1353" y="19"/>
                    </a:lnTo>
                    <a:lnTo>
                      <a:pt x="1358" y="21"/>
                    </a:lnTo>
                    <a:lnTo>
                      <a:pt x="1334" y="21"/>
                    </a:lnTo>
                    <a:lnTo>
                      <a:pt x="1341" y="19"/>
                    </a:lnTo>
                    <a:close/>
                    <a:moveTo>
                      <a:pt x="1606" y="0"/>
                    </a:moveTo>
                    <a:lnTo>
                      <a:pt x="1905" y="0"/>
                    </a:lnTo>
                    <a:lnTo>
                      <a:pt x="1911" y="6"/>
                    </a:lnTo>
                    <a:lnTo>
                      <a:pt x="1922" y="17"/>
                    </a:lnTo>
                    <a:lnTo>
                      <a:pt x="1924" y="21"/>
                    </a:lnTo>
                    <a:lnTo>
                      <a:pt x="1625" y="21"/>
                    </a:lnTo>
                    <a:lnTo>
                      <a:pt x="1621" y="15"/>
                    </a:lnTo>
                    <a:lnTo>
                      <a:pt x="1612" y="6"/>
                    </a:lnTo>
                    <a:lnTo>
                      <a:pt x="1606" y="0"/>
                    </a:lnTo>
                    <a:close/>
                    <a:moveTo>
                      <a:pt x="443" y="0"/>
                    </a:moveTo>
                    <a:lnTo>
                      <a:pt x="1309" y="0"/>
                    </a:lnTo>
                    <a:lnTo>
                      <a:pt x="1311" y="2"/>
                    </a:lnTo>
                    <a:lnTo>
                      <a:pt x="1313" y="6"/>
                    </a:lnTo>
                    <a:lnTo>
                      <a:pt x="1315" y="11"/>
                    </a:lnTo>
                    <a:lnTo>
                      <a:pt x="1317" y="17"/>
                    </a:lnTo>
                    <a:lnTo>
                      <a:pt x="1317" y="19"/>
                    </a:lnTo>
                    <a:lnTo>
                      <a:pt x="1319" y="21"/>
                    </a:lnTo>
                    <a:lnTo>
                      <a:pt x="456" y="21"/>
                    </a:lnTo>
                    <a:lnTo>
                      <a:pt x="456" y="19"/>
                    </a:lnTo>
                    <a:lnTo>
                      <a:pt x="450" y="4"/>
                    </a:lnTo>
                    <a:lnTo>
                      <a:pt x="443" y="0"/>
                    </a:lnTo>
                    <a:close/>
                    <a:moveTo>
                      <a:pt x="30" y="0"/>
                    </a:moveTo>
                    <a:lnTo>
                      <a:pt x="108" y="0"/>
                    </a:lnTo>
                    <a:lnTo>
                      <a:pt x="108" y="0"/>
                    </a:lnTo>
                    <a:lnTo>
                      <a:pt x="106" y="2"/>
                    </a:lnTo>
                    <a:lnTo>
                      <a:pt x="104" y="2"/>
                    </a:lnTo>
                    <a:lnTo>
                      <a:pt x="106" y="2"/>
                    </a:lnTo>
                    <a:lnTo>
                      <a:pt x="110" y="4"/>
                    </a:lnTo>
                    <a:lnTo>
                      <a:pt x="117" y="4"/>
                    </a:lnTo>
                    <a:lnTo>
                      <a:pt x="123" y="4"/>
                    </a:lnTo>
                    <a:lnTo>
                      <a:pt x="129" y="4"/>
                    </a:lnTo>
                    <a:lnTo>
                      <a:pt x="134" y="2"/>
                    </a:lnTo>
                    <a:lnTo>
                      <a:pt x="136" y="4"/>
                    </a:lnTo>
                    <a:lnTo>
                      <a:pt x="138" y="4"/>
                    </a:lnTo>
                    <a:lnTo>
                      <a:pt x="138" y="8"/>
                    </a:lnTo>
                    <a:lnTo>
                      <a:pt x="138" y="13"/>
                    </a:lnTo>
                    <a:lnTo>
                      <a:pt x="136" y="17"/>
                    </a:lnTo>
                    <a:lnTo>
                      <a:pt x="134" y="21"/>
                    </a:lnTo>
                    <a:lnTo>
                      <a:pt x="134" y="21"/>
                    </a:lnTo>
                    <a:lnTo>
                      <a:pt x="6" y="21"/>
                    </a:lnTo>
                    <a:lnTo>
                      <a:pt x="8" y="19"/>
                    </a:lnTo>
                    <a:lnTo>
                      <a:pt x="15" y="17"/>
                    </a:lnTo>
                    <a:lnTo>
                      <a:pt x="19" y="13"/>
                    </a:lnTo>
                    <a:lnTo>
                      <a:pt x="25" y="11"/>
                    </a:lnTo>
                    <a:lnTo>
                      <a:pt x="30" y="6"/>
                    </a:lnTo>
                    <a:lnTo>
                      <a:pt x="30" y="2"/>
                    </a:lnTo>
                    <a:lnTo>
                      <a:pt x="30" y="0"/>
                    </a:lnTo>
                    <a:close/>
                    <a:moveTo>
                      <a:pt x="0" y="0"/>
                    </a:moveTo>
                    <a:lnTo>
                      <a:pt x="2" y="0"/>
                    </a:lnTo>
                    <a:lnTo>
                      <a:pt x="2" y="0"/>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4" name="Freeform 1219"/>
              <p:cNvSpPr>
                <a:spLocks noEditPoints="1"/>
              </p:cNvSpPr>
              <p:nvPr/>
            </p:nvSpPr>
            <p:spPr bwMode="auto">
              <a:xfrm>
                <a:off x="528" y="1320"/>
                <a:ext cx="2003" cy="19"/>
              </a:xfrm>
              <a:custGeom>
                <a:avLst/>
                <a:gdLst>
                  <a:gd name="T0" fmla="*/ 1874 w 2003"/>
                  <a:gd name="T1" fmla="*/ 0 h 19"/>
                  <a:gd name="T2" fmla="*/ 1882 w 2003"/>
                  <a:gd name="T3" fmla="*/ 6 h 19"/>
                  <a:gd name="T4" fmla="*/ 1888 w 2003"/>
                  <a:gd name="T5" fmla="*/ 11 h 19"/>
                  <a:gd name="T6" fmla="*/ 1897 w 2003"/>
                  <a:gd name="T7" fmla="*/ 13 h 19"/>
                  <a:gd name="T8" fmla="*/ 1922 w 2003"/>
                  <a:gd name="T9" fmla="*/ 11 h 19"/>
                  <a:gd name="T10" fmla="*/ 1986 w 2003"/>
                  <a:gd name="T11" fmla="*/ 0 h 19"/>
                  <a:gd name="T12" fmla="*/ 2001 w 2003"/>
                  <a:gd name="T13" fmla="*/ 17 h 19"/>
                  <a:gd name="T14" fmla="*/ 1704 w 2003"/>
                  <a:gd name="T15" fmla="*/ 19 h 19"/>
                  <a:gd name="T16" fmla="*/ 1691 w 2003"/>
                  <a:gd name="T17" fmla="*/ 11 h 19"/>
                  <a:gd name="T18" fmla="*/ 1683 w 2003"/>
                  <a:gd name="T19" fmla="*/ 6 h 19"/>
                  <a:gd name="T20" fmla="*/ 1685 w 2003"/>
                  <a:gd name="T21" fmla="*/ 2 h 19"/>
                  <a:gd name="T22" fmla="*/ 1693 w 2003"/>
                  <a:gd name="T23" fmla="*/ 0 h 19"/>
                  <a:gd name="T24" fmla="*/ 488 w 2003"/>
                  <a:gd name="T25" fmla="*/ 0 h 19"/>
                  <a:gd name="T26" fmla="*/ 1375 w 2003"/>
                  <a:gd name="T27" fmla="*/ 4 h 19"/>
                  <a:gd name="T28" fmla="*/ 1381 w 2003"/>
                  <a:gd name="T29" fmla="*/ 13 h 19"/>
                  <a:gd name="T30" fmla="*/ 1390 w 2003"/>
                  <a:gd name="T31" fmla="*/ 15 h 19"/>
                  <a:gd name="T32" fmla="*/ 1401 w 2003"/>
                  <a:gd name="T33" fmla="*/ 15 h 19"/>
                  <a:gd name="T34" fmla="*/ 1407 w 2003"/>
                  <a:gd name="T35" fmla="*/ 19 h 19"/>
                  <a:gd name="T36" fmla="*/ 535 w 2003"/>
                  <a:gd name="T37" fmla="*/ 15 h 19"/>
                  <a:gd name="T38" fmla="*/ 512 w 2003"/>
                  <a:gd name="T39" fmla="*/ 4 h 19"/>
                  <a:gd name="T40" fmla="*/ 488 w 2003"/>
                  <a:gd name="T41" fmla="*/ 0 h 19"/>
                  <a:gd name="T42" fmla="*/ 268 w 2003"/>
                  <a:gd name="T43" fmla="*/ 0 h 19"/>
                  <a:gd name="T44" fmla="*/ 261 w 2003"/>
                  <a:gd name="T45" fmla="*/ 2 h 19"/>
                  <a:gd name="T46" fmla="*/ 253 w 2003"/>
                  <a:gd name="T47" fmla="*/ 4 h 19"/>
                  <a:gd name="T48" fmla="*/ 248 w 2003"/>
                  <a:gd name="T49" fmla="*/ 2 h 19"/>
                  <a:gd name="T50" fmla="*/ 246 w 2003"/>
                  <a:gd name="T51" fmla="*/ 0 h 19"/>
                  <a:gd name="T52" fmla="*/ 225 w 2003"/>
                  <a:gd name="T53" fmla="*/ 0 h 19"/>
                  <a:gd name="T54" fmla="*/ 225 w 2003"/>
                  <a:gd name="T55" fmla="*/ 4 h 19"/>
                  <a:gd name="T56" fmla="*/ 219 w 2003"/>
                  <a:gd name="T57" fmla="*/ 11 h 19"/>
                  <a:gd name="T58" fmla="*/ 210 w 2003"/>
                  <a:gd name="T59" fmla="*/ 17 h 19"/>
                  <a:gd name="T60" fmla="*/ 128 w 2003"/>
                  <a:gd name="T61" fmla="*/ 19 h 19"/>
                  <a:gd name="T62" fmla="*/ 123 w 2003"/>
                  <a:gd name="T63" fmla="*/ 13 h 19"/>
                  <a:gd name="T64" fmla="*/ 115 w 2003"/>
                  <a:gd name="T65" fmla="*/ 13 h 19"/>
                  <a:gd name="T66" fmla="*/ 106 w 2003"/>
                  <a:gd name="T67" fmla="*/ 17 h 19"/>
                  <a:gd name="T68" fmla="*/ 100 w 2003"/>
                  <a:gd name="T69" fmla="*/ 19 h 19"/>
                  <a:gd name="T70" fmla="*/ 98 w 2003"/>
                  <a:gd name="T71" fmla="*/ 19 h 19"/>
                  <a:gd name="T72" fmla="*/ 92 w 2003"/>
                  <a:gd name="T73" fmla="*/ 15 h 19"/>
                  <a:gd name="T74" fmla="*/ 83 w 2003"/>
                  <a:gd name="T75" fmla="*/ 6 h 19"/>
                  <a:gd name="T76" fmla="*/ 77 w 2003"/>
                  <a:gd name="T77" fmla="*/ 2 h 19"/>
                  <a:gd name="T78" fmla="*/ 72 w 2003"/>
                  <a:gd name="T79" fmla="*/ 2 h 19"/>
                  <a:gd name="T80" fmla="*/ 66 w 2003"/>
                  <a:gd name="T81" fmla="*/ 8 h 19"/>
                  <a:gd name="T82" fmla="*/ 62 w 2003"/>
                  <a:gd name="T83" fmla="*/ 15 h 19"/>
                  <a:gd name="T84" fmla="*/ 62 w 2003"/>
                  <a:gd name="T85" fmla="*/ 15 h 19"/>
                  <a:gd name="T86" fmla="*/ 55 w 2003"/>
                  <a:gd name="T87" fmla="*/ 13 h 19"/>
                  <a:gd name="T88" fmla="*/ 49 w 2003"/>
                  <a:gd name="T89" fmla="*/ 8 h 19"/>
                  <a:gd name="T90" fmla="*/ 45 w 2003"/>
                  <a:gd name="T91" fmla="*/ 0 h 19"/>
                  <a:gd name="T92" fmla="*/ 0 w 2003"/>
                  <a:gd name="T93" fmla="*/ 0 h 19"/>
                  <a:gd name="T94" fmla="*/ 0 w 2003"/>
                  <a:gd name="T9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3" h="19">
                    <a:moveTo>
                      <a:pt x="1695" y="0"/>
                    </a:moveTo>
                    <a:lnTo>
                      <a:pt x="1874" y="0"/>
                    </a:lnTo>
                    <a:lnTo>
                      <a:pt x="1878" y="2"/>
                    </a:lnTo>
                    <a:lnTo>
                      <a:pt x="1882" y="6"/>
                    </a:lnTo>
                    <a:lnTo>
                      <a:pt x="1884" y="8"/>
                    </a:lnTo>
                    <a:lnTo>
                      <a:pt x="1888" y="11"/>
                    </a:lnTo>
                    <a:lnTo>
                      <a:pt x="1893" y="11"/>
                    </a:lnTo>
                    <a:lnTo>
                      <a:pt x="1897" y="13"/>
                    </a:lnTo>
                    <a:lnTo>
                      <a:pt x="1910" y="15"/>
                    </a:lnTo>
                    <a:lnTo>
                      <a:pt x="1922" y="11"/>
                    </a:lnTo>
                    <a:lnTo>
                      <a:pt x="1933" y="0"/>
                    </a:lnTo>
                    <a:lnTo>
                      <a:pt x="1986" y="0"/>
                    </a:lnTo>
                    <a:lnTo>
                      <a:pt x="1990" y="6"/>
                    </a:lnTo>
                    <a:lnTo>
                      <a:pt x="2001" y="17"/>
                    </a:lnTo>
                    <a:lnTo>
                      <a:pt x="2003" y="19"/>
                    </a:lnTo>
                    <a:lnTo>
                      <a:pt x="1704" y="19"/>
                    </a:lnTo>
                    <a:lnTo>
                      <a:pt x="1702" y="17"/>
                    </a:lnTo>
                    <a:lnTo>
                      <a:pt x="1691" y="11"/>
                    </a:lnTo>
                    <a:lnTo>
                      <a:pt x="1687" y="8"/>
                    </a:lnTo>
                    <a:lnTo>
                      <a:pt x="1683" y="6"/>
                    </a:lnTo>
                    <a:lnTo>
                      <a:pt x="1683" y="4"/>
                    </a:lnTo>
                    <a:lnTo>
                      <a:pt x="1685" y="2"/>
                    </a:lnTo>
                    <a:lnTo>
                      <a:pt x="1687" y="2"/>
                    </a:lnTo>
                    <a:lnTo>
                      <a:pt x="1693" y="0"/>
                    </a:lnTo>
                    <a:lnTo>
                      <a:pt x="1695" y="0"/>
                    </a:lnTo>
                    <a:close/>
                    <a:moveTo>
                      <a:pt x="488" y="0"/>
                    </a:moveTo>
                    <a:lnTo>
                      <a:pt x="1375" y="0"/>
                    </a:lnTo>
                    <a:lnTo>
                      <a:pt x="1375" y="4"/>
                    </a:lnTo>
                    <a:lnTo>
                      <a:pt x="1377" y="8"/>
                    </a:lnTo>
                    <a:lnTo>
                      <a:pt x="1381" y="13"/>
                    </a:lnTo>
                    <a:lnTo>
                      <a:pt x="1386" y="13"/>
                    </a:lnTo>
                    <a:lnTo>
                      <a:pt x="1390" y="15"/>
                    </a:lnTo>
                    <a:lnTo>
                      <a:pt x="1394" y="15"/>
                    </a:lnTo>
                    <a:lnTo>
                      <a:pt x="1401" y="15"/>
                    </a:lnTo>
                    <a:lnTo>
                      <a:pt x="1405" y="17"/>
                    </a:lnTo>
                    <a:lnTo>
                      <a:pt x="1407" y="19"/>
                    </a:lnTo>
                    <a:lnTo>
                      <a:pt x="541" y="19"/>
                    </a:lnTo>
                    <a:lnTo>
                      <a:pt x="535" y="15"/>
                    </a:lnTo>
                    <a:lnTo>
                      <a:pt x="522" y="8"/>
                    </a:lnTo>
                    <a:lnTo>
                      <a:pt x="512" y="4"/>
                    </a:lnTo>
                    <a:lnTo>
                      <a:pt x="501" y="2"/>
                    </a:lnTo>
                    <a:lnTo>
                      <a:pt x="488" y="0"/>
                    </a:lnTo>
                    <a:close/>
                    <a:moveTo>
                      <a:pt x="246" y="0"/>
                    </a:moveTo>
                    <a:lnTo>
                      <a:pt x="268" y="0"/>
                    </a:lnTo>
                    <a:lnTo>
                      <a:pt x="268" y="0"/>
                    </a:lnTo>
                    <a:lnTo>
                      <a:pt x="261" y="2"/>
                    </a:lnTo>
                    <a:lnTo>
                      <a:pt x="257" y="4"/>
                    </a:lnTo>
                    <a:lnTo>
                      <a:pt x="253" y="4"/>
                    </a:lnTo>
                    <a:lnTo>
                      <a:pt x="251" y="4"/>
                    </a:lnTo>
                    <a:lnTo>
                      <a:pt x="248" y="2"/>
                    </a:lnTo>
                    <a:lnTo>
                      <a:pt x="246" y="0"/>
                    </a:lnTo>
                    <a:lnTo>
                      <a:pt x="246" y="0"/>
                    </a:lnTo>
                    <a:close/>
                    <a:moveTo>
                      <a:pt x="45" y="0"/>
                    </a:moveTo>
                    <a:lnTo>
                      <a:pt x="225" y="0"/>
                    </a:lnTo>
                    <a:lnTo>
                      <a:pt x="225" y="0"/>
                    </a:lnTo>
                    <a:lnTo>
                      <a:pt x="225" y="4"/>
                    </a:lnTo>
                    <a:lnTo>
                      <a:pt x="221" y="6"/>
                    </a:lnTo>
                    <a:lnTo>
                      <a:pt x="219" y="11"/>
                    </a:lnTo>
                    <a:lnTo>
                      <a:pt x="215" y="15"/>
                    </a:lnTo>
                    <a:lnTo>
                      <a:pt x="210" y="17"/>
                    </a:lnTo>
                    <a:lnTo>
                      <a:pt x="206" y="19"/>
                    </a:lnTo>
                    <a:lnTo>
                      <a:pt x="128" y="19"/>
                    </a:lnTo>
                    <a:lnTo>
                      <a:pt x="128" y="15"/>
                    </a:lnTo>
                    <a:lnTo>
                      <a:pt x="123" y="13"/>
                    </a:lnTo>
                    <a:lnTo>
                      <a:pt x="119" y="13"/>
                    </a:lnTo>
                    <a:lnTo>
                      <a:pt x="115" y="13"/>
                    </a:lnTo>
                    <a:lnTo>
                      <a:pt x="111" y="15"/>
                    </a:lnTo>
                    <a:lnTo>
                      <a:pt x="106" y="17"/>
                    </a:lnTo>
                    <a:lnTo>
                      <a:pt x="102" y="19"/>
                    </a:lnTo>
                    <a:lnTo>
                      <a:pt x="100" y="19"/>
                    </a:lnTo>
                    <a:lnTo>
                      <a:pt x="98" y="19"/>
                    </a:lnTo>
                    <a:lnTo>
                      <a:pt x="98" y="19"/>
                    </a:lnTo>
                    <a:lnTo>
                      <a:pt x="96" y="17"/>
                    </a:lnTo>
                    <a:lnTo>
                      <a:pt x="92" y="15"/>
                    </a:lnTo>
                    <a:lnTo>
                      <a:pt x="87" y="11"/>
                    </a:lnTo>
                    <a:lnTo>
                      <a:pt x="83" y="6"/>
                    </a:lnTo>
                    <a:lnTo>
                      <a:pt x="79" y="4"/>
                    </a:lnTo>
                    <a:lnTo>
                      <a:pt x="77" y="2"/>
                    </a:lnTo>
                    <a:lnTo>
                      <a:pt x="75" y="2"/>
                    </a:lnTo>
                    <a:lnTo>
                      <a:pt x="72" y="2"/>
                    </a:lnTo>
                    <a:lnTo>
                      <a:pt x="68" y="6"/>
                    </a:lnTo>
                    <a:lnTo>
                      <a:pt x="66" y="8"/>
                    </a:lnTo>
                    <a:lnTo>
                      <a:pt x="64" y="13"/>
                    </a:lnTo>
                    <a:lnTo>
                      <a:pt x="62" y="15"/>
                    </a:lnTo>
                    <a:lnTo>
                      <a:pt x="62" y="15"/>
                    </a:lnTo>
                    <a:lnTo>
                      <a:pt x="62" y="15"/>
                    </a:lnTo>
                    <a:lnTo>
                      <a:pt x="58" y="15"/>
                    </a:lnTo>
                    <a:lnTo>
                      <a:pt x="55" y="13"/>
                    </a:lnTo>
                    <a:lnTo>
                      <a:pt x="51" y="11"/>
                    </a:lnTo>
                    <a:lnTo>
                      <a:pt x="49" y="8"/>
                    </a:lnTo>
                    <a:lnTo>
                      <a:pt x="45" y="4"/>
                    </a:lnTo>
                    <a:lnTo>
                      <a:pt x="45" y="0"/>
                    </a:lnTo>
                    <a:lnTo>
                      <a:pt x="45" y="0"/>
                    </a:lnTo>
                    <a:close/>
                    <a:moveTo>
                      <a:pt x="0" y="0"/>
                    </a:moveTo>
                    <a:lnTo>
                      <a:pt x="2"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5" name="Freeform 1220"/>
              <p:cNvSpPr>
                <a:spLocks noEditPoints="1"/>
              </p:cNvSpPr>
              <p:nvPr/>
            </p:nvSpPr>
            <p:spPr bwMode="auto">
              <a:xfrm>
                <a:off x="509" y="1299"/>
                <a:ext cx="2005" cy="21"/>
              </a:xfrm>
              <a:custGeom>
                <a:avLst/>
                <a:gdLst>
                  <a:gd name="T0" fmla="*/ 1986 w 2005"/>
                  <a:gd name="T1" fmla="*/ 0 h 21"/>
                  <a:gd name="T2" fmla="*/ 1999 w 2005"/>
                  <a:gd name="T3" fmla="*/ 15 h 21"/>
                  <a:gd name="T4" fmla="*/ 1952 w 2005"/>
                  <a:gd name="T5" fmla="*/ 21 h 21"/>
                  <a:gd name="T6" fmla="*/ 1963 w 2005"/>
                  <a:gd name="T7" fmla="*/ 8 h 21"/>
                  <a:gd name="T8" fmla="*/ 1971 w 2005"/>
                  <a:gd name="T9" fmla="*/ 0 h 21"/>
                  <a:gd name="T10" fmla="*/ 1897 w 2005"/>
                  <a:gd name="T11" fmla="*/ 0 h 21"/>
                  <a:gd name="T12" fmla="*/ 1893 w 2005"/>
                  <a:gd name="T13" fmla="*/ 4 h 21"/>
                  <a:gd name="T14" fmla="*/ 1888 w 2005"/>
                  <a:gd name="T15" fmla="*/ 8 h 21"/>
                  <a:gd name="T16" fmla="*/ 1888 w 2005"/>
                  <a:gd name="T17" fmla="*/ 15 h 21"/>
                  <a:gd name="T18" fmla="*/ 1893 w 2005"/>
                  <a:gd name="T19" fmla="*/ 21 h 21"/>
                  <a:gd name="T20" fmla="*/ 1717 w 2005"/>
                  <a:gd name="T21" fmla="*/ 19 h 21"/>
                  <a:gd name="T22" fmla="*/ 1723 w 2005"/>
                  <a:gd name="T23" fmla="*/ 17 h 21"/>
                  <a:gd name="T24" fmla="*/ 1723 w 2005"/>
                  <a:gd name="T25" fmla="*/ 10 h 21"/>
                  <a:gd name="T26" fmla="*/ 1721 w 2005"/>
                  <a:gd name="T27" fmla="*/ 0 h 21"/>
                  <a:gd name="T28" fmla="*/ 1394 w 2005"/>
                  <a:gd name="T29" fmla="*/ 0 h 21"/>
                  <a:gd name="T30" fmla="*/ 1392 w 2005"/>
                  <a:gd name="T31" fmla="*/ 19 h 21"/>
                  <a:gd name="T32" fmla="*/ 507 w 2005"/>
                  <a:gd name="T33" fmla="*/ 21 h 21"/>
                  <a:gd name="T34" fmla="*/ 482 w 2005"/>
                  <a:gd name="T35" fmla="*/ 12 h 21"/>
                  <a:gd name="T36" fmla="*/ 450 w 2005"/>
                  <a:gd name="T37" fmla="*/ 4 h 21"/>
                  <a:gd name="T38" fmla="*/ 429 w 2005"/>
                  <a:gd name="T39" fmla="*/ 0 h 21"/>
                  <a:gd name="T40" fmla="*/ 331 w 2005"/>
                  <a:gd name="T41" fmla="*/ 0 h 21"/>
                  <a:gd name="T42" fmla="*/ 316 w 2005"/>
                  <a:gd name="T43" fmla="*/ 8 h 21"/>
                  <a:gd name="T44" fmla="*/ 299 w 2005"/>
                  <a:gd name="T45" fmla="*/ 12 h 21"/>
                  <a:gd name="T46" fmla="*/ 289 w 2005"/>
                  <a:gd name="T47" fmla="*/ 19 h 21"/>
                  <a:gd name="T48" fmla="*/ 265 w 2005"/>
                  <a:gd name="T49" fmla="*/ 21 h 21"/>
                  <a:gd name="T50" fmla="*/ 265 w 2005"/>
                  <a:gd name="T51" fmla="*/ 12 h 21"/>
                  <a:gd name="T52" fmla="*/ 272 w 2005"/>
                  <a:gd name="T53" fmla="*/ 0 h 21"/>
                  <a:gd name="T54" fmla="*/ 253 w 2005"/>
                  <a:gd name="T55" fmla="*/ 0 h 21"/>
                  <a:gd name="T56" fmla="*/ 248 w 2005"/>
                  <a:gd name="T57" fmla="*/ 6 h 21"/>
                  <a:gd name="T58" fmla="*/ 244 w 2005"/>
                  <a:gd name="T59" fmla="*/ 17 h 21"/>
                  <a:gd name="T60" fmla="*/ 64 w 2005"/>
                  <a:gd name="T61" fmla="*/ 21 h 21"/>
                  <a:gd name="T62" fmla="*/ 66 w 2005"/>
                  <a:gd name="T63" fmla="*/ 8 h 21"/>
                  <a:gd name="T64" fmla="*/ 62 w 2005"/>
                  <a:gd name="T65" fmla="*/ 2 h 21"/>
                  <a:gd name="T66" fmla="*/ 0 w 2005"/>
                  <a:gd name="T67" fmla="*/ 0 h 21"/>
                  <a:gd name="T68" fmla="*/ 51 w 2005"/>
                  <a:gd name="T69" fmla="*/ 2 h 21"/>
                  <a:gd name="T70" fmla="*/ 47 w 2005"/>
                  <a:gd name="T71" fmla="*/ 8 h 21"/>
                  <a:gd name="T72" fmla="*/ 38 w 2005"/>
                  <a:gd name="T73" fmla="*/ 15 h 21"/>
                  <a:gd name="T74" fmla="*/ 30 w 2005"/>
                  <a:gd name="T75" fmla="*/ 19 h 21"/>
                  <a:gd name="T76" fmla="*/ 21 w 2005"/>
                  <a:gd name="T77" fmla="*/ 21 h 21"/>
                  <a:gd name="T78" fmla="*/ 17 w 2005"/>
                  <a:gd name="T79" fmla="*/ 19 h 21"/>
                  <a:gd name="T80" fmla="*/ 11 w 2005"/>
                  <a:gd name="T81" fmla="*/ 10 h 21"/>
                  <a:gd name="T82" fmla="*/ 0 w 2005"/>
                  <a:gd name="T8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5" h="21">
                    <a:moveTo>
                      <a:pt x="1971" y="0"/>
                    </a:moveTo>
                    <a:lnTo>
                      <a:pt x="1986" y="0"/>
                    </a:lnTo>
                    <a:lnTo>
                      <a:pt x="1988" y="4"/>
                    </a:lnTo>
                    <a:lnTo>
                      <a:pt x="1999" y="15"/>
                    </a:lnTo>
                    <a:lnTo>
                      <a:pt x="2005" y="21"/>
                    </a:lnTo>
                    <a:lnTo>
                      <a:pt x="1952" y="21"/>
                    </a:lnTo>
                    <a:lnTo>
                      <a:pt x="1956" y="17"/>
                    </a:lnTo>
                    <a:lnTo>
                      <a:pt x="1963" y="8"/>
                    </a:lnTo>
                    <a:lnTo>
                      <a:pt x="1967" y="4"/>
                    </a:lnTo>
                    <a:lnTo>
                      <a:pt x="1971" y="0"/>
                    </a:lnTo>
                    <a:close/>
                    <a:moveTo>
                      <a:pt x="1721" y="0"/>
                    </a:moveTo>
                    <a:lnTo>
                      <a:pt x="1897" y="0"/>
                    </a:lnTo>
                    <a:lnTo>
                      <a:pt x="1895" y="2"/>
                    </a:lnTo>
                    <a:lnTo>
                      <a:pt x="1893" y="4"/>
                    </a:lnTo>
                    <a:lnTo>
                      <a:pt x="1890" y="6"/>
                    </a:lnTo>
                    <a:lnTo>
                      <a:pt x="1888" y="8"/>
                    </a:lnTo>
                    <a:lnTo>
                      <a:pt x="1888" y="10"/>
                    </a:lnTo>
                    <a:lnTo>
                      <a:pt x="1888" y="15"/>
                    </a:lnTo>
                    <a:lnTo>
                      <a:pt x="1890" y="19"/>
                    </a:lnTo>
                    <a:lnTo>
                      <a:pt x="1893" y="21"/>
                    </a:lnTo>
                    <a:lnTo>
                      <a:pt x="1714" y="21"/>
                    </a:lnTo>
                    <a:lnTo>
                      <a:pt x="1717" y="19"/>
                    </a:lnTo>
                    <a:lnTo>
                      <a:pt x="1723" y="19"/>
                    </a:lnTo>
                    <a:lnTo>
                      <a:pt x="1723" y="17"/>
                    </a:lnTo>
                    <a:lnTo>
                      <a:pt x="1723" y="12"/>
                    </a:lnTo>
                    <a:lnTo>
                      <a:pt x="1723" y="10"/>
                    </a:lnTo>
                    <a:lnTo>
                      <a:pt x="1721" y="6"/>
                    </a:lnTo>
                    <a:lnTo>
                      <a:pt x="1721" y="0"/>
                    </a:lnTo>
                    <a:close/>
                    <a:moveTo>
                      <a:pt x="429" y="0"/>
                    </a:moveTo>
                    <a:lnTo>
                      <a:pt x="1394" y="0"/>
                    </a:lnTo>
                    <a:lnTo>
                      <a:pt x="1392" y="6"/>
                    </a:lnTo>
                    <a:lnTo>
                      <a:pt x="1392" y="19"/>
                    </a:lnTo>
                    <a:lnTo>
                      <a:pt x="1394" y="21"/>
                    </a:lnTo>
                    <a:lnTo>
                      <a:pt x="507" y="21"/>
                    </a:lnTo>
                    <a:lnTo>
                      <a:pt x="503" y="19"/>
                    </a:lnTo>
                    <a:lnTo>
                      <a:pt x="482" y="12"/>
                    </a:lnTo>
                    <a:lnTo>
                      <a:pt x="465" y="6"/>
                    </a:lnTo>
                    <a:lnTo>
                      <a:pt x="450" y="4"/>
                    </a:lnTo>
                    <a:lnTo>
                      <a:pt x="435" y="2"/>
                    </a:lnTo>
                    <a:lnTo>
                      <a:pt x="429" y="0"/>
                    </a:lnTo>
                    <a:close/>
                    <a:moveTo>
                      <a:pt x="272" y="0"/>
                    </a:moveTo>
                    <a:lnTo>
                      <a:pt x="331" y="0"/>
                    </a:lnTo>
                    <a:lnTo>
                      <a:pt x="329" y="2"/>
                    </a:lnTo>
                    <a:lnTo>
                      <a:pt x="316" y="8"/>
                    </a:lnTo>
                    <a:lnTo>
                      <a:pt x="308" y="10"/>
                    </a:lnTo>
                    <a:lnTo>
                      <a:pt x="299" y="12"/>
                    </a:lnTo>
                    <a:lnTo>
                      <a:pt x="293" y="17"/>
                    </a:lnTo>
                    <a:lnTo>
                      <a:pt x="289" y="19"/>
                    </a:lnTo>
                    <a:lnTo>
                      <a:pt x="287" y="21"/>
                    </a:lnTo>
                    <a:lnTo>
                      <a:pt x="265" y="21"/>
                    </a:lnTo>
                    <a:lnTo>
                      <a:pt x="265" y="19"/>
                    </a:lnTo>
                    <a:lnTo>
                      <a:pt x="265" y="12"/>
                    </a:lnTo>
                    <a:lnTo>
                      <a:pt x="270" y="4"/>
                    </a:lnTo>
                    <a:lnTo>
                      <a:pt x="272" y="0"/>
                    </a:lnTo>
                    <a:close/>
                    <a:moveTo>
                      <a:pt x="60" y="0"/>
                    </a:moveTo>
                    <a:lnTo>
                      <a:pt x="253" y="0"/>
                    </a:lnTo>
                    <a:lnTo>
                      <a:pt x="251" y="2"/>
                    </a:lnTo>
                    <a:lnTo>
                      <a:pt x="248" y="6"/>
                    </a:lnTo>
                    <a:lnTo>
                      <a:pt x="246" y="12"/>
                    </a:lnTo>
                    <a:lnTo>
                      <a:pt x="244" y="17"/>
                    </a:lnTo>
                    <a:lnTo>
                      <a:pt x="244" y="21"/>
                    </a:lnTo>
                    <a:lnTo>
                      <a:pt x="64" y="21"/>
                    </a:lnTo>
                    <a:lnTo>
                      <a:pt x="64" y="15"/>
                    </a:lnTo>
                    <a:lnTo>
                      <a:pt x="66" y="8"/>
                    </a:lnTo>
                    <a:lnTo>
                      <a:pt x="64" y="4"/>
                    </a:lnTo>
                    <a:lnTo>
                      <a:pt x="62" y="2"/>
                    </a:lnTo>
                    <a:lnTo>
                      <a:pt x="60" y="0"/>
                    </a:lnTo>
                    <a:close/>
                    <a:moveTo>
                      <a:pt x="0" y="0"/>
                    </a:moveTo>
                    <a:lnTo>
                      <a:pt x="53" y="0"/>
                    </a:lnTo>
                    <a:lnTo>
                      <a:pt x="51" y="2"/>
                    </a:lnTo>
                    <a:lnTo>
                      <a:pt x="49" y="4"/>
                    </a:lnTo>
                    <a:lnTo>
                      <a:pt x="47" y="8"/>
                    </a:lnTo>
                    <a:lnTo>
                      <a:pt x="43" y="10"/>
                    </a:lnTo>
                    <a:lnTo>
                      <a:pt x="38" y="15"/>
                    </a:lnTo>
                    <a:lnTo>
                      <a:pt x="34" y="17"/>
                    </a:lnTo>
                    <a:lnTo>
                      <a:pt x="30" y="19"/>
                    </a:lnTo>
                    <a:lnTo>
                      <a:pt x="24" y="21"/>
                    </a:lnTo>
                    <a:lnTo>
                      <a:pt x="21" y="21"/>
                    </a:lnTo>
                    <a:lnTo>
                      <a:pt x="19" y="21"/>
                    </a:lnTo>
                    <a:lnTo>
                      <a:pt x="17" y="19"/>
                    </a:lnTo>
                    <a:lnTo>
                      <a:pt x="15" y="19"/>
                    </a:lnTo>
                    <a:lnTo>
                      <a:pt x="11" y="1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6" name="Freeform 1221"/>
              <p:cNvSpPr>
                <a:spLocks noEditPoints="1"/>
              </p:cNvSpPr>
              <p:nvPr/>
            </p:nvSpPr>
            <p:spPr bwMode="auto">
              <a:xfrm>
                <a:off x="492" y="1280"/>
                <a:ext cx="2003" cy="19"/>
              </a:xfrm>
              <a:custGeom>
                <a:avLst/>
                <a:gdLst>
                  <a:gd name="T0" fmla="*/ 1994 w 2003"/>
                  <a:gd name="T1" fmla="*/ 14 h 19"/>
                  <a:gd name="T2" fmla="*/ 1999 w 2003"/>
                  <a:gd name="T3" fmla="*/ 17 h 19"/>
                  <a:gd name="T4" fmla="*/ 2001 w 2003"/>
                  <a:gd name="T5" fmla="*/ 17 h 19"/>
                  <a:gd name="T6" fmla="*/ 2003 w 2003"/>
                  <a:gd name="T7" fmla="*/ 19 h 19"/>
                  <a:gd name="T8" fmla="*/ 1988 w 2003"/>
                  <a:gd name="T9" fmla="*/ 19 h 19"/>
                  <a:gd name="T10" fmla="*/ 1988 w 2003"/>
                  <a:gd name="T11" fmla="*/ 19 h 19"/>
                  <a:gd name="T12" fmla="*/ 1992 w 2003"/>
                  <a:gd name="T13" fmla="*/ 17 h 19"/>
                  <a:gd name="T14" fmla="*/ 1994 w 2003"/>
                  <a:gd name="T15" fmla="*/ 14 h 19"/>
                  <a:gd name="T16" fmla="*/ 1740 w 2003"/>
                  <a:gd name="T17" fmla="*/ 0 h 19"/>
                  <a:gd name="T18" fmla="*/ 1863 w 2003"/>
                  <a:gd name="T19" fmla="*/ 0 h 19"/>
                  <a:gd name="T20" fmla="*/ 1867 w 2003"/>
                  <a:gd name="T21" fmla="*/ 0 h 19"/>
                  <a:gd name="T22" fmla="*/ 1880 w 2003"/>
                  <a:gd name="T23" fmla="*/ 2 h 19"/>
                  <a:gd name="T24" fmla="*/ 1895 w 2003"/>
                  <a:gd name="T25" fmla="*/ 4 h 19"/>
                  <a:gd name="T26" fmla="*/ 1907 w 2003"/>
                  <a:gd name="T27" fmla="*/ 8 h 19"/>
                  <a:gd name="T28" fmla="*/ 1914 w 2003"/>
                  <a:gd name="T29" fmla="*/ 14 h 19"/>
                  <a:gd name="T30" fmla="*/ 1916 w 2003"/>
                  <a:gd name="T31" fmla="*/ 17 h 19"/>
                  <a:gd name="T32" fmla="*/ 1914 w 2003"/>
                  <a:gd name="T33" fmla="*/ 19 h 19"/>
                  <a:gd name="T34" fmla="*/ 1914 w 2003"/>
                  <a:gd name="T35" fmla="*/ 19 h 19"/>
                  <a:gd name="T36" fmla="*/ 1738 w 2003"/>
                  <a:gd name="T37" fmla="*/ 19 h 19"/>
                  <a:gd name="T38" fmla="*/ 1738 w 2003"/>
                  <a:gd name="T39" fmla="*/ 19 h 19"/>
                  <a:gd name="T40" fmla="*/ 1738 w 2003"/>
                  <a:gd name="T41" fmla="*/ 12 h 19"/>
                  <a:gd name="T42" fmla="*/ 1740 w 2003"/>
                  <a:gd name="T43" fmla="*/ 4 h 19"/>
                  <a:gd name="T44" fmla="*/ 1740 w 2003"/>
                  <a:gd name="T45" fmla="*/ 0 h 19"/>
                  <a:gd name="T46" fmla="*/ 0 w 2003"/>
                  <a:gd name="T47" fmla="*/ 0 h 19"/>
                  <a:gd name="T48" fmla="*/ 1432 w 2003"/>
                  <a:gd name="T49" fmla="*/ 0 h 19"/>
                  <a:gd name="T50" fmla="*/ 1420 w 2003"/>
                  <a:gd name="T51" fmla="*/ 8 h 19"/>
                  <a:gd name="T52" fmla="*/ 1413 w 2003"/>
                  <a:gd name="T53" fmla="*/ 17 h 19"/>
                  <a:gd name="T54" fmla="*/ 1411 w 2003"/>
                  <a:gd name="T55" fmla="*/ 19 h 19"/>
                  <a:gd name="T56" fmla="*/ 446 w 2003"/>
                  <a:gd name="T57" fmla="*/ 19 h 19"/>
                  <a:gd name="T58" fmla="*/ 437 w 2003"/>
                  <a:gd name="T59" fmla="*/ 17 h 19"/>
                  <a:gd name="T60" fmla="*/ 422 w 2003"/>
                  <a:gd name="T61" fmla="*/ 14 h 19"/>
                  <a:gd name="T62" fmla="*/ 412 w 2003"/>
                  <a:gd name="T63" fmla="*/ 14 h 19"/>
                  <a:gd name="T64" fmla="*/ 403 w 2003"/>
                  <a:gd name="T65" fmla="*/ 17 h 19"/>
                  <a:gd name="T66" fmla="*/ 393 w 2003"/>
                  <a:gd name="T67" fmla="*/ 12 h 19"/>
                  <a:gd name="T68" fmla="*/ 382 w 2003"/>
                  <a:gd name="T69" fmla="*/ 6 h 19"/>
                  <a:gd name="T70" fmla="*/ 374 w 2003"/>
                  <a:gd name="T71" fmla="*/ 4 h 19"/>
                  <a:gd name="T72" fmla="*/ 369 w 2003"/>
                  <a:gd name="T73" fmla="*/ 4 h 19"/>
                  <a:gd name="T74" fmla="*/ 365 w 2003"/>
                  <a:gd name="T75" fmla="*/ 6 h 19"/>
                  <a:gd name="T76" fmla="*/ 363 w 2003"/>
                  <a:gd name="T77" fmla="*/ 8 h 19"/>
                  <a:gd name="T78" fmla="*/ 359 w 2003"/>
                  <a:gd name="T79" fmla="*/ 12 h 19"/>
                  <a:gd name="T80" fmla="*/ 352 w 2003"/>
                  <a:gd name="T81" fmla="*/ 17 h 19"/>
                  <a:gd name="T82" fmla="*/ 348 w 2003"/>
                  <a:gd name="T83" fmla="*/ 19 h 19"/>
                  <a:gd name="T84" fmla="*/ 289 w 2003"/>
                  <a:gd name="T85" fmla="*/ 19 h 19"/>
                  <a:gd name="T86" fmla="*/ 289 w 2003"/>
                  <a:gd name="T87" fmla="*/ 17 h 19"/>
                  <a:gd name="T88" fmla="*/ 289 w 2003"/>
                  <a:gd name="T89" fmla="*/ 12 h 19"/>
                  <a:gd name="T90" fmla="*/ 287 w 2003"/>
                  <a:gd name="T91" fmla="*/ 12 h 19"/>
                  <a:gd name="T92" fmla="*/ 284 w 2003"/>
                  <a:gd name="T93" fmla="*/ 12 h 19"/>
                  <a:gd name="T94" fmla="*/ 278 w 2003"/>
                  <a:gd name="T95" fmla="*/ 14 h 19"/>
                  <a:gd name="T96" fmla="*/ 272 w 2003"/>
                  <a:gd name="T97" fmla="*/ 17 h 19"/>
                  <a:gd name="T98" fmla="*/ 270 w 2003"/>
                  <a:gd name="T99" fmla="*/ 19 h 19"/>
                  <a:gd name="T100" fmla="*/ 77 w 2003"/>
                  <a:gd name="T101" fmla="*/ 19 h 19"/>
                  <a:gd name="T102" fmla="*/ 77 w 2003"/>
                  <a:gd name="T103" fmla="*/ 19 h 19"/>
                  <a:gd name="T104" fmla="*/ 74 w 2003"/>
                  <a:gd name="T105" fmla="*/ 19 h 19"/>
                  <a:gd name="T106" fmla="*/ 70 w 2003"/>
                  <a:gd name="T107" fmla="*/ 19 h 19"/>
                  <a:gd name="T108" fmla="*/ 70 w 2003"/>
                  <a:gd name="T109" fmla="*/ 19 h 19"/>
                  <a:gd name="T110" fmla="*/ 17 w 2003"/>
                  <a:gd name="T111" fmla="*/ 19 h 19"/>
                  <a:gd name="T112" fmla="*/ 7 w 2003"/>
                  <a:gd name="T113" fmla="*/ 8 h 19"/>
                  <a:gd name="T114" fmla="*/ 0 w 2003"/>
                  <a:gd name="T11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19">
                    <a:moveTo>
                      <a:pt x="1994" y="14"/>
                    </a:moveTo>
                    <a:lnTo>
                      <a:pt x="1999" y="17"/>
                    </a:lnTo>
                    <a:lnTo>
                      <a:pt x="2001" y="17"/>
                    </a:lnTo>
                    <a:lnTo>
                      <a:pt x="2003" y="19"/>
                    </a:lnTo>
                    <a:lnTo>
                      <a:pt x="1988" y="19"/>
                    </a:lnTo>
                    <a:lnTo>
                      <a:pt x="1988" y="19"/>
                    </a:lnTo>
                    <a:lnTo>
                      <a:pt x="1992" y="17"/>
                    </a:lnTo>
                    <a:lnTo>
                      <a:pt x="1994" y="14"/>
                    </a:lnTo>
                    <a:close/>
                    <a:moveTo>
                      <a:pt x="1740" y="0"/>
                    </a:moveTo>
                    <a:lnTo>
                      <a:pt x="1863" y="0"/>
                    </a:lnTo>
                    <a:lnTo>
                      <a:pt x="1867" y="0"/>
                    </a:lnTo>
                    <a:lnTo>
                      <a:pt x="1880" y="2"/>
                    </a:lnTo>
                    <a:lnTo>
                      <a:pt x="1895" y="4"/>
                    </a:lnTo>
                    <a:lnTo>
                      <a:pt x="1907" y="8"/>
                    </a:lnTo>
                    <a:lnTo>
                      <a:pt x="1914" y="14"/>
                    </a:lnTo>
                    <a:lnTo>
                      <a:pt x="1916" y="17"/>
                    </a:lnTo>
                    <a:lnTo>
                      <a:pt x="1914" y="19"/>
                    </a:lnTo>
                    <a:lnTo>
                      <a:pt x="1914" y="19"/>
                    </a:lnTo>
                    <a:lnTo>
                      <a:pt x="1738" y="19"/>
                    </a:lnTo>
                    <a:lnTo>
                      <a:pt x="1738" y="19"/>
                    </a:lnTo>
                    <a:lnTo>
                      <a:pt x="1738" y="12"/>
                    </a:lnTo>
                    <a:lnTo>
                      <a:pt x="1740" y="4"/>
                    </a:lnTo>
                    <a:lnTo>
                      <a:pt x="1740" y="0"/>
                    </a:lnTo>
                    <a:close/>
                    <a:moveTo>
                      <a:pt x="0" y="0"/>
                    </a:moveTo>
                    <a:lnTo>
                      <a:pt x="1432" y="0"/>
                    </a:lnTo>
                    <a:lnTo>
                      <a:pt x="1420" y="8"/>
                    </a:lnTo>
                    <a:lnTo>
                      <a:pt x="1413" y="17"/>
                    </a:lnTo>
                    <a:lnTo>
                      <a:pt x="1411" y="19"/>
                    </a:lnTo>
                    <a:lnTo>
                      <a:pt x="446" y="19"/>
                    </a:lnTo>
                    <a:lnTo>
                      <a:pt x="437" y="17"/>
                    </a:lnTo>
                    <a:lnTo>
                      <a:pt x="422" y="14"/>
                    </a:lnTo>
                    <a:lnTo>
                      <a:pt x="412" y="14"/>
                    </a:lnTo>
                    <a:lnTo>
                      <a:pt x="403" y="17"/>
                    </a:lnTo>
                    <a:lnTo>
                      <a:pt x="393" y="12"/>
                    </a:lnTo>
                    <a:lnTo>
                      <a:pt x="382" y="6"/>
                    </a:lnTo>
                    <a:lnTo>
                      <a:pt x="374" y="4"/>
                    </a:lnTo>
                    <a:lnTo>
                      <a:pt x="369" y="4"/>
                    </a:lnTo>
                    <a:lnTo>
                      <a:pt x="365" y="6"/>
                    </a:lnTo>
                    <a:lnTo>
                      <a:pt x="363" y="8"/>
                    </a:lnTo>
                    <a:lnTo>
                      <a:pt x="359" y="12"/>
                    </a:lnTo>
                    <a:lnTo>
                      <a:pt x="352" y="17"/>
                    </a:lnTo>
                    <a:lnTo>
                      <a:pt x="348" y="19"/>
                    </a:lnTo>
                    <a:lnTo>
                      <a:pt x="289" y="19"/>
                    </a:lnTo>
                    <a:lnTo>
                      <a:pt x="289" y="17"/>
                    </a:lnTo>
                    <a:lnTo>
                      <a:pt x="289" y="12"/>
                    </a:lnTo>
                    <a:lnTo>
                      <a:pt x="287" y="12"/>
                    </a:lnTo>
                    <a:lnTo>
                      <a:pt x="284" y="12"/>
                    </a:lnTo>
                    <a:lnTo>
                      <a:pt x="278" y="14"/>
                    </a:lnTo>
                    <a:lnTo>
                      <a:pt x="272" y="17"/>
                    </a:lnTo>
                    <a:lnTo>
                      <a:pt x="270" y="19"/>
                    </a:lnTo>
                    <a:lnTo>
                      <a:pt x="77" y="19"/>
                    </a:lnTo>
                    <a:lnTo>
                      <a:pt x="77" y="19"/>
                    </a:lnTo>
                    <a:lnTo>
                      <a:pt x="74" y="19"/>
                    </a:lnTo>
                    <a:lnTo>
                      <a:pt x="70" y="19"/>
                    </a:lnTo>
                    <a:lnTo>
                      <a:pt x="70" y="19"/>
                    </a:lnTo>
                    <a:lnTo>
                      <a:pt x="17" y="19"/>
                    </a:lnTo>
                    <a:lnTo>
                      <a:pt x="7"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7" name="Freeform 1222"/>
              <p:cNvSpPr>
                <a:spLocks noEditPoints="1"/>
              </p:cNvSpPr>
              <p:nvPr/>
            </p:nvSpPr>
            <p:spPr bwMode="auto">
              <a:xfrm>
                <a:off x="490" y="1258"/>
                <a:ext cx="2007" cy="22"/>
              </a:xfrm>
              <a:custGeom>
                <a:avLst/>
                <a:gdLst>
                  <a:gd name="T0" fmla="*/ 1990 w 2007"/>
                  <a:gd name="T1" fmla="*/ 0 h 22"/>
                  <a:gd name="T2" fmla="*/ 2007 w 2007"/>
                  <a:gd name="T3" fmla="*/ 0 h 22"/>
                  <a:gd name="T4" fmla="*/ 2007 w 2007"/>
                  <a:gd name="T5" fmla="*/ 5 h 22"/>
                  <a:gd name="T6" fmla="*/ 2007 w 2007"/>
                  <a:gd name="T7" fmla="*/ 7 h 22"/>
                  <a:gd name="T8" fmla="*/ 2005 w 2007"/>
                  <a:gd name="T9" fmla="*/ 9 h 22"/>
                  <a:gd name="T10" fmla="*/ 2003 w 2007"/>
                  <a:gd name="T11" fmla="*/ 9 h 22"/>
                  <a:gd name="T12" fmla="*/ 2001 w 2007"/>
                  <a:gd name="T13" fmla="*/ 7 h 22"/>
                  <a:gd name="T14" fmla="*/ 1996 w 2007"/>
                  <a:gd name="T15" fmla="*/ 5 h 22"/>
                  <a:gd name="T16" fmla="*/ 1992 w 2007"/>
                  <a:gd name="T17" fmla="*/ 3 h 22"/>
                  <a:gd name="T18" fmla="*/ 1990 w 2007"/>
                  <a:gd name="T19" fmla="*/ 0 h 22"/>
                  <a:gd name="T20" fmla="*/ 1916 w 2007"/>
                  <a:gd name="T21" fmla="*/ 0 h 22"/>
                  <a:gd name="T22" fmla="*/ 1963 w 2007"/>
                  <a:gd name="T23" fmla="*/ 0 h 22"/>
                  <a:gd name="T24" fmla="*/ 1960 w 2007"/>
                  <a:gd name="T25" fmla="*/ 0 h 22"/>
                  <a:gd name="T26" fmla="*/ 1960 w 2007"/>
                  <a:gd name="T27" fmla="*/ 3 h 22"/>
                  <a:gd name="T28" fmla="*/ 1958 w 2007"/>
                  <a:gd name="T29" fmla="*/ 7 h 22"/>
                  <a:gd name="T30" fmla="*/ 1958 w 2007"/>
                  <a:gd name="T31" fmla="*/ 9 h 22"/>
                  <a:gd name="T32" fmla="*/ 1958 w 2007"/>
                  <a:gd name="T33" fmla="*/ 9 h 22"/>
                  <a:gd name="T34" fmla="*/ 1956 w 2007"/>
                  <a:gd name="T35" fmla="*/ 9 h 22"/>
                  <a:gd name="T36" fmla="*/ 1952 w 2007"/>
                  <a:gd name="T37" fmla="*/ 9 h 22"/>
                  <a:gd name="T38" fmla="*/ 1946 w 2007"/>
                  <a:gd name="T39" fmla="*/ 9 h 22"/>
                  <a:gd name="T40" fmla="*/ 1939 w 2007"/>
                  <a:gd name="T41" fmla="*/ 7 h 22"/>
                  <a:gd name="T42" fmla="*/ 1933 w 2007"/>
                  <a:gd name="T43" fmla="*/ 7 h 22"/>
                  <a:gd name="T44" fmla="*/ 1926 w 2007"/>
                  <a:gd name="T45" fmla="*/ 7 h 22"/>
                  <a:gd name="T46" fmla="*/ 1924 w 2007"/>
                  <a:gd name="T47" fmla="*/ 7 h 22"/>
                  <a:gd name="T48" fmla="*/ 1922 w 2007"/>
                  <a:gd name="T49" fmla="*/ 7 h 22"/>
                  <a:gd name="T50" fmla="*/ 1922 w 2007"/>
                  <a:gd name="T51" fmla="*/ 7 h 22"/>
                  <a:gd name="T52" fmla="*/ 1920 w 2007"/>
                  <a:gd name="T53" fmla="*/ 5 h 22"/>
                  <a:gd name="T54" fmla="*/ 1920 w 2007"/>
                  <a:gd name="T55" fmla="*/ 5 h 22"/>
                  <a:gd name="T56" fmla="*/ 1918 w 2007"/>
                  <a:gd name="T57" fmla="*/ 0 h 22"/>
                  <a:gd name="T58" fmla="*/ 1916 w 2007"/>
                  <a:gd name="T59" fmla="*/ 0 h 22"/>
                  <a:gd name="T60" fmla="*/ 1789 w 2007"/>
                  <a:gd name="T61" fmla="*/ 0 h 22"/>
                  <a:gd name="T62" fmla="*/ 1816 w 2007"/>
                  <a:gd name="T63" fmla="*/ 0 h 22"/>
                  <a:gd name="T64" fmla="*/ 1831 w 2007"/>
                  <a:gd name="T65" fmla="*/ 5 h 22"/>
                  <a:gd name="T66" fmla="*/ 1844 w 2007"/>
                  <a:gd name="T67" fmla="*/ 11 h 22"/>
                  <a:gd name="T68" fmla="*/ 1856 w 2007"/>
                  <a:gd name="T69" fmla="*/ 17 h 22"/>
                  <a:gd name="T70" fmla="*/ 1865 w 2007"/>
                  <a:gd name="T71" fmla="*/ 22 h 22"/>
                  <a:gd name="T72" fmla="*/ 1742 w 2007"/>
                  <a:gd name="T73" fmla="*/ 22 h 22"/>
                  <a:gd name="T74" fmla="*/ 1742 w 2007"/>
                  <a:gd name="T75" fmla="*/ 17 h 22"/>
                  <a:gd name="T76" fmla="*/ 1744 w 2007"/>
                  <a:gd name="T77" fmla="*/ 11 h 22"/>
                  <a:gd name="T78" fmla="*/ 1746 w 2007"/>
                  <a:gd name="T79" fmla="*/ 7 h 22"/>
                  <a:gd name="T80" fmla="*/ 1748 w 2007"/>
                  <a:gd name="T81" fmla="*/ 5 h 22"/>
                  <a:gd name="T82" fmla="*/ 1750 w 2007"/>
                  <a:gd name="T83" fmla="*/ 5 h 22"/>
                  <a:gd name="T84" fmla="*/ 1761 w 2007"/>
                  <a:gd name="T85" fmla="*/ 3 h 22"/>
                  <a:gd name="T86" fmla="*/ 1776 w 2007"/>
                  <a:gd name="T87" fmla="*/ 0 h 22"/>
                  <a:gd name="T88" fmla="*/ 1789 w 2007"/>
                  <a:gd name="T89" fmla="*/ 0 h 22"/>
                  <a:gd name="T90" fmla="*/ 13 w 2007"/>
                  <a:gd name="T91" fmla="*/ 0 h 22"/>
                  <a:gd name="T92" fmla="*/ 1466 w 2007"/>
                  <a:gd name="T93" fmla="*/ 0 h 22"/>
                  <a:gd name="T94" fmla="*/ 1453 w 2007"/>
                  <a:gd name="T95" fmla="*/ 9 h 22"/>
                  <a:gd name="T96" fmla="*/ 1434 w 2007"/>
                  <a:gd name="T97" fmla="*/ 22 h 22"/>
                  <a:gd name="T98" fmla="*/ 1434 w 2007"/>
                  <a:gd name="T99" fmla="*/ 22 h 22"/>
                  <a:gd name="T100" fmla="*/ 2 w 2007"/>
                  <a:gd name="T101" fmla="*/ 22 h 22"/>
                  <a:gd name="T102" fmla="*/ 0 w 2007"/>
                  <a:gd name="T103" fmla="*/ 20 h 22"/>
                  <a:gd name="T104" fmla="*/ 0 w 2007"/>
                  <a:gd name="T105" fmla="*/ 15 h 22"/>
                  <a:gd name="T106" fmla="*/ 0 w 2007"/>
                  <a:gd name="T107" fmla="*/ 11 h 22"/>
                  <a:gd name="T108" fmla="*/ 2 w 2007"/>
                  <a:gd name="T109" fmla="*/ 9 h 22"/>
                  <a:gd name="T110" fmla="*/ 6 w 2007"/>
                  <a:gd name="T111" fmla="*/ 5 h 22"/>
                  <a:gd name="T112" fmla="*/ 11 w 2007"/>
                  <a:gd name="T113" fmla="*/ 3 h 22"/>
                  <a:gd name="T114" fmla="*/ 13 w 2007"/>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7" h="22">
                    <a:moveTo>
                      <a:pt x="1990" y="0"/>
                    </a:moveTo>
                    <a:lnTo>
                      <a:pt x="2007" y="0"/>
                    </a:lnTo>
                    <a:lnTo>
                      <a:pt x="2007" y="5"/>
                    </a:lnTo>
                    <a:lnTo>
                      <a:pt x="2007" y="7"/>
                    </a:lnTo>
                    <a:lnTo>
                      <a:pt x="2005" y="9"/>
                    </a:lnTo>
                    <a:lnTo>
                      <a:pt x="2003" y="9"/>
                    </a:lnTo>
                    <a:lnTo>
                      <a:pt x="2001" y="7"/>
                    </a:lnTo>
                    <a:lnTo>
                      <a:pt x="1996" y="5"/>
                    </a:lnTo>
                    <a:lnTo>
                      <a:pt x="1992" y="3"/>
                    </a:lnTo>
                    <a:lnTo>
                      <a:pt x="1990" y="0"/>
                    </a:lnTo>
                    <a:close/>
                    <a:moveTo>
                      <a:pt x="1916" y="0"/>
                    </a:moveTo>
                    <a:lnTo>
                      <a:pt x="1963" y="0"/>
                    </a:lnTo>
                    <a:lnTo>
                      <a:pt x="1960" y="0"/>
                    </a:lnTo>
                    <a:lnTo>
                      <a:pt x="1960" y="3"/>
                    </a:lnTo>
                    <a:lnTo>
                      <a:pt x="1958" y="7"/>
                    </a:lnTo>
                    <a:lnTo>
                      <a:pt x="1958" y="9"/>
                    </a:lnTo>
                    <a:lnTo>
                      <a:pt x="1958" y="9"/>
                    </a:lnTo>
                    <a:lnTo>
                      <a:pt x="1956" y="9"/>
                    </a:lnTo>
                    <a:lnTo>
                      <a:pt x="1952" y="9"/>
                    </a:lnTo>
                    <a:lnTo>
                      <a:pt x="1946" y="9"/>
                    </a:lnTo>
                    <a:lnTo>
                      <a:pt x="1939" y="7"/>
                    </a:lnTo>
                    <a:lnTo>
                      <a:pt x="1933" y="7"/>
                    </a:lnTo>
                    <a:lnTo>
                      <a:pt x="1926" y="7"/>
                    </a:lnTo>
                    <a:lnTo>
                      <a:pt x="1924" y="7"/>
                    </a:lnTo>
                    <a:lnTo>
                      <a:pt x="1922" y="7"/>
                    </a:lnTo>
                    <a:lnTo>
                      <a:pt x="1922" y="7"/>
                    </a:lnTo>
                    <a:lnTo>
                      <a:pt x="1920" y="5"/>
                    </a:lnTo>
                    <a:lnTo>
                      <a:pt x="1920" y="5"/>
                    </a:lnTo>
                    <a:lnTo>
                      <a:pt x="1918" y="0"/>
                    </a:lnTo>
                    <a:lnTo>
                      <a:pt x="1916" y="0"/>
                    </a:lnTo>
                    <a:close/>
                    <a:moveTo>
                      <a:pt x="1789" y="0"/>
                    </a:moveTo>
                    <a:lnTo>
                      <a:pt x="1816" y="0"/>
                    </a:lnTo>
                    <a:lnTo>
                      <a:pt x="1831" y="5"/>
                    </a:lnTo>
                    <a:lnTo>
                      <a:pt x="1844" y="11"/>
                    </a:lnTo>
                    <a:lnTo>
                      <a:pt x="1856" y="17"/>
                    </a:lnTo>
                    <a:lnTo>
                      <a:pt x="1865" y="22"/>
                    </a:lnTo>
                    <a:lnTo>
                      <a:pt x="1742" y="22"/>
                    </a:lnTo>
                    <a:lnTo>
                      <a:pt x="1742" y="17"/>
                    </a:lnTo>
                    <a:lnTo>
                      <a:pt x="1744" y="11"/>
                    </a:lnTo>
                    <a:lnTo>
                      <a:pt x="1746" y="7"/>
                    </a:lnTo>
                    <a:lnTo>
                      <a:pt x="1748" y="5"/>
                    </a:lnTo>
                    <a:lnTo>
                      <a:pt x="1750" y="5"/>
                    </a:lnTo>
                    <a:lnTo>
                      <a:pt x="1761" y="3"/>
                    </a:lnTo>
                    <a:lnTo>
                      <a:pt x="1776" y="0"/>
                    </a:lnTo>
                    <a:lnTo>
                      <a:pt x="1789" y="0"/>
                    </a:lnTo>
                    <a:close/>
                    <a:moveTo>
                      <a:pt x="13" y="0"/>
                    </a:moveTo>
                    <a:lnTo>
                      <a:pt x="1466" y="0"/>
                    </a:lnTo>
                    <a:lnTo>
                      <a:pt x="1453" y="9"/>
                    </a:lnTo>
                    <a:lnTo>
                      <a:pt x="1434" y="22"/>
                    </a:lnTo>
                    <a:lnTo>
                      <a:pt x="1434" y="22"/>
                    </a:lnTo>
                    <a:lnTo>
                      <a:pt x="2" y="22"/>
                    </a:lnTo>
                    <a:lnTo>
                      <a:pt x="0" y="20"/>
                    </a:lnTo>
                    <a:lnTo>
                      <a:pt x="0" y="15"/>
                    </a:lnTo>
                    <a:lnTo>
                      <a:pt x="0" y="11"/>
                    </a:lnTo>
                    <a:lnTo>
                      <a:pt x="2" y="9"/>
                    </a:lnTo>
                    <a:lnTo>
                      <a:pt x="6" y="5"/>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8" name="Freeform 1223"/>
              <p:cNvSpPr>
                <a:spLocks noEditPoints="1"/>
              </p:cNvSpPr>
              <p:nvPr/>
            </p:nvSpPr>
            <p:spPr bwMode="auto">
              <a:xfrm>
                <a:off x="503" y="1239"/>
                <a:ext cx="1994" cy="19"/>
              </a:xfrm>
              <a:custGeom>
                <a:avLst/>
                <a:gdLst>
                  <a:gd name="T0" fmla="*/ 1801 w 1994"/>
                  <a:gd name="T1" fmla="*/ 19 h 19"/>
                  <a:gd name="T2" fmla="*/ 1776 w 1994"/>
                  <a:gd name="T3" fmla="*/ 19 h 19"/>
                  <a:gd name="T4" fmla="*/ 1839 w 1994"/>
                  <a:gd name="T5" fmla="*/ 0 h 19"/>
                  <a:gd name="T6" fmla="*/ 1992 w 1994"/>
                  <a:gd name="T7" fmla="*/ 3 h 19"/>
                  <a:gd name="T8" fmla="*/ 1994 w 1994"/>
                  <a:gd name="T9" fmla="*/ 15 h 19"/>
                  <a:gd name="T10" fmla="*/ 1977 w 1994"/>
                  <a:gd name="T11" fmla="*/ 19 h 19"/>
                  <a:gd name="T12" fmla="*/ 1969 w 1994"/>
                  <a:gd name="T13" fmla="*/ 15 h 19"/>
                  <a:gd name="T14" fmla="*/ 1958 w 1994"/>
                  <a:gd name="T15" fmla="*/ 13 h 19"/>
                  <a:gd name="T16" fmla="*/ 1952 w 1994"/>
                  <a:gd name="T17" fmla="*/ 17 h 19"/>
                  <a:gd name="T18" fmla="*/ 1903 w 1994"/>
                  <a:gd name="T19" fmla="*/ 19 h 19"/>
                  <a:gd name="T20" fmla="*/ 1894 w 1994"/>
                  <a:gd name="T21" fmla="*/ 13 h 19"/>
                  <a:gd name="T22" fmla="*/ 1886 w 1994"/>
                  <a:gd name="T23" fmla="*/ 9 h 19"/>
                  <a:gd name="T24" fmla="*/ 1882 w 1994"/>
                  <a:gd name="T25" fmla="*/ 11 h 19"/>
                  <a:gd name="T26" fmla="*/ 1877 w 1994"/>
                  <a:gd name="T27" fmla="*/ 13 h 19"/>
                  <a:gd name="T28" fmla="*/ 1873 w 1994"/>
                  <a:gd name="T29" fmla="*/ 15 h 19"/>
                  <a:gd name="T30" fmla="*/ 1865 w 1994"/>
                  <a:gd name="T31" fmla="*/ 11 h 19"/>
                  <a:gd name="T32" fmla="*/ 1856 w 1994"/>
                  <a:gd name="T33" fmla="*/ 5 h 19"/>
                  <a:gd name="T34" fmla="*/ 1848 w 1994"/>
                  <a:gd name="T35" fmla="*/ 0 h 19"/>
                  <a:gd name="T36" fmla="*/ 1843 w 1994"/>
                  <a:gd name="T37" fmla="*/ 0 h 19"/>
                  <a:gd name="T38" fmla="*/ 1839 w 1994"/>
                  <a:gd name="T39" fmla="*/ 0 h 19"/>
                  <a:gd name="T40" fmla="*/ 1680 w 1994"/>
                  <a:gd name="T41" fmla="*/ 0 h 19"/>
                  <a:gd name="T42" fmla="*/ 1676 w 1994"/>
                  <a:gd name="T43" fmla="*/ 5 h 19"/>
                  <a:gd name="T44" fmla="*/ 1667 w 1994"/>
                  <a:gd name="T45" fmla="*/ 9 h 19"/>
                  <a:gd name="T46" fmla="*/ 1659 w 1994"/>
                  <a:gd name="T47" fmla="*/ 11 h 19"/>
                  <a:gd name="T48" fmla="*/ 1650 w 1994"/>
                  <a:gd name="T49" fmla="*/ 9 h 19"/>
                  <a:gd name="T50" fmla="*/ 1644 w 1994"/>
                  <a:gd name="T51" fmla="*/ 0 h 19"/>
                  <a:gd name="T52" fmla="*/ 1559 w 1994"/>
                  <a:gd name="T53" fmla="*/ 0 h 19"/>
                  <a:gd name="T54" fmla="*/ 1591 w 1994"/>
                  <a:gd name="T55" fmla="*/ 0 h 19"/>
                  <a:gd name="T56" fmla="*/ 1578 w 1994"/>
                  <a:gd name="T57" fmla="*/ 5 h 19"/>
                  <a:gd name="T58" fmla="*/ 1568 w 1994"/>
                  <a:gd name="T59" fmla="*/ 5 h 19"/>
                  <a:gd name="T60" fmla="*/ 1561 w 1994"/>
                  <a:gd name="T61" fmla="*/ 3 h 19"/>
                  <a:gd name="T62" fmla="*/ 1559 w 1994"/>
                  <a:gd name="T63" fmla="*/ 0 h 19"/>
                  <a:gd name="T64" fmla="*/ 1476 w 1994"/>
                  <a:gd name="T65" fmla="*/ 0 h 19"/>
                  <a:gd name="T66" fmla="*/ 1457 w 1994"/>
                  <a:gd name="T67" fmla="*/ 15 h 19"/>
                  <a:gd name="T68" fmla="*/ 0 w 1994"/>
                  <a:gd name="T69" fmla="*/ 19 h 19"/>
                  <a:gd name="T70" fmla="*/ 10 w 1994"/>
                  <a:gd name="T71" fmla="*/ 13 h 19"/>
                  <a:gd name="T72" fmla="*/ 46 w 1994"/>
                  <a:gd name="T7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94" h="19">
                    <a:moveTo>
                      <a:pt x="1782" y="19"/>
                    </a:moveTo>
                    <a:lnTo>
                      <a:pt x="1801" y="19"/>
                    </a:lnTo>
                    <a:lnTo>
                      <a:pt x="1803" y="19"/>
                    </a:lnTo>
                    <a:lnTo>
                      <a:pt x="1776" y="19"/>
                    </a:lnTo>
                    <a:lnTo>
                      <a:pt x="1782" y="19"/>
                    </a:lnTo>
                    <a:close/>
                    <a:moveTo>
                      <a:pt x="1839" y="0"/>
                    </a:moveTo>
                    <a:lnTo>
                      <a:pt x="1990" y="0"/>
                    </a:lnTo>
                    <a:lnTo>
                      <a:pt x="1992" y="3"/>
                    </a:lnTo>
                    <a:lnTo>
                      <a:pt x="1992" y="9"/>
                    </a:lnTo>
                    <a:lnTo>
                      <a:pt x="1994" y="15"/>
                    </a:lnTo>
                    <a:lnTo>
                      <a:pt x="1994" y="19"/>
                    </a:lnTo>
                    <a:lnTo>
                      <a:pt x="1977" y="19"/>
                    </a:lnTo>
                    <a:lnTo>
                      <a:pt x="1975" y="17"/>
                    </a:lnTo>
                    <a:lnTo>
                      <a:pt x="1969" y="15"/>
                    </a:lnTo>
                    <a:lnTo>
                      <a:pt x="1964" y="15"/>
                    </a:lnTo>
                    <a:lnTo>
                      <a:pt x="1958" y="13"/>
                    </a:lnTo>
                    <a:lnTo>
                      <a:pt x="1954" y="15"/>
                    </a:lnTo>
                    <a:lnTo>
                      <a:pt x="1952" y="17"/>
                    </a:lnTo>
                    <a:lnTo>
                      <a:pt x="1950" y="19"/>
                    </a:lnTo>
                    <a:lnTo>
                      <a:pt x="1903" y="19"/>
                    </a:lnTo>
                    <a:lnTo>
                      <a:pt x="1901" y="17"/>
                    </a:lnTo>
                    <a:lnTo>
                      <a:pt x="1894" y="13"/>
                    </a:lnTo>
                    <a:lnTo>
                      <a:pt x="1890" y="9"/>
                    </a:lnTo>
                    <a:lnTo>
                      <a:pt x="1886" y="9"/>
                    </a:lnTo>
                    <a:lnTo>
                      <a:pt x="1884" y="9"/>
                    </a:lnTo>
                    <a:lnTo>
                      <a:pt x="1882" y="11"/>
                    </a:lnTo>
                    <a:lnTo>
                      <a:pt x="1880" y="13"/>
                    </a:lnTo>
                    <a:lnTo>
                      <a:pt x="1877" y="13"/>
                    </a:lnTo>
                    <a:lnTo>
                      <a:pt x="1875" y="15"/>
                    </a:lnTo>
                    <a:lnTo>
                      <a:pt x="1873" y="15"/>
                    </a:lnTo>
                    <a:lnTo>
                      <a:pt x="1871" y="15"/>
                    </a:lnTo>
                    <a:lnTo>
                      <a:pt x="1865" y="11"/>
                    </a:lnTo>
                    <a:lnTo>
                      <a:pt x="1860" y="7"/>
                    </a:lnTo>
                    <a:lnTo>
                      <a:pt x="1856" y="5"/>
                    </a:lnTo>
                    <a:lnTo>
                      <a:pt x="1852" y="3"/>
                    </a:lnTo>
                    <a:lnTo>
                      <a:pt x="1848" y="0"/>
                    </a:lnTo>
                    <a:lnTo>
                      <a:pt x="1846" y="0"/>
                    </a:lnTo>
                    <a:lnTo>
                      <a:pt x="1843" y="0"/>
                    </a:lnTo>
                    <a:lnTo>
                      <a:pt x="1839" y="0"/>
                    </a:lnTo>
                    <a:lnTo>
                      <a:pt x="1839" y="0"/>
                    </a:lnTo>
                    <a:close/>
                    <a:moveTo>
                      <a:pt x="1644" y="0"/>
                    </a:moveTo>
                    <a:lnTo>
                      <a:pt x="1680" y="0"/>
                    </a:lnTo>
                    <a:lnTo>
                      <a:pt x="1680" y="0"/>
                    </a:lnTo>
                    <a:lnTo>
                      <a:pt x="1676" y="5"/>
                    </a:lnTo>
                    <a:lnTo>
                      <a:pt x="1672" y="7"/>
                    </a:lnTo>
                    <a:lnTo>
                      <a:pt x="1667" y="9"/>
                    </a:lnTo>
                    <a:lnTo>
                      <a:pt x="1663" y="11"/>
                    </a:lnTo>
                    <a:lnTo>
                      <a:pt x="1659" y="11"/>
                    </a:lnTo>
                    <a:lnTo>
                      <a:pt x="1653" y="11"/>
                    </a:lnTo>
                    <a:lnTo>
                      <a:pt x="1650" y="9"/>
                    </a:lnTo>
                    <a:lnTo>
                      <a:pt x="1646" y="5"/>
                    </a:lnTo>
                    <a:lnTo>
                      <a:pt x="1644" y="0"/>
                    </a:lnTo>
                    <a:lnTo>
                      <a:pt x="1644" y="0"/>
                    </a:lnTo>
                    <a:close/>
                    <a:moveTo>
                      <a:pt x="1559" y="0"/>
                    </a:moveTo>
                    <a:lnTo>
                      <a:pt x="1591" y="0"/>
                    </a:lnTo>
                    <a:lnTo>
                      <a:pt x="1591" y="0"/>
                    </a:lnTo>
                    <a:lnTo>
                      <a:pt x="1585" y="3"/>
                    </a:lnTo>
                    <a:lnTo>
                      <a:pt x="1578" y="5"/>
                    </a:lnTo>
                    <a:lnTo>
                      <a:pt x="1572" y="5"/>
                    </a:lnTo>
                    <a:lnTo>
                      <a:pt x="1568" y="5"/>
                    </a:lnTo>
                    <a:lnTo>
                      <a:pt x="1563" y="5"/>
                    </a:lnTo>
                    <a:lnTo>
                      <a:pt x="1561" y="3"/>
                    </a:lnTo>
                    <a:lnTo>
                      <a:pt x="1559" y="0"/>
                    </a:lnTo>
                    <a:lnTo>
                      <a:pt x="1559" y="0"/>
                    </a:lnTo>
                    <a:close/>
                    <a:moveTo>
                      <a:pt x="57" y="0"/>
                    </a:moveTo>
                    <a:lnTo>
                      <a:pt x="1476" y="0"/>
                    </a:lnTo>
                    <a:lnTo>
                      <a:pt x="1470" y="5"/>
                    </a:lnTo>
                    <a:lnTo>
                      <a:pt x="1457" y="15"/>
                    </a:lnTo>
                    <a:lnTo>
                      <a:pt x="1453" y="19"/>
                    </a:lnTo>
                    <a:lnTo>
                      <a:pt x="0" y="19"/>
                    </a:lnTo>
                    <a:lnTo>
                      <a:pt x="4" y="17"/>
                    </a:lnTo>
                    <a:lnTo>
                      <a:pt x="10" y="13"/>
                    </a:lnTo>
                    <a:lnTo>
                      <a:pt x="27" y="5"/>
                    </a:lnTo>
                    <a:lnTo>
                      <a:pt x="46"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29" name="Freeform 1224"/>
              <p:cNvSpPr>
                <a:spLocks noEditPoints="1"/>
              </p:cNvSpPr>
              <p:nvPr/>
            </p:nvSpPr>
            <p:spPr bwMode="auto">
              <a:xfrm>
                <a:off x="475" y="1218"/>
                <a:ext cx="2018" cy="21"/>
              </a:xfrm>
              <a:custGeom>
                <a:avLst/>
                <a:gdLst>
                  <a:gd name="T0" fmla="*/ 1992 w 2018"/>
                  <a:gd name="T1" fmla="*/ 0 h 21"/>
                  <a:gd name="T2" fmla="*/ 2009 w 2018"/>
                  <a:gd name="T3" fmla="*/ 11 h 21"/>
                  <a:gd name="T4" fmla="*/ 2018 w 2018"/>
                  <a:gd name="T5" fmla="*/ 21 h 21"/>
                  <a:gd name="T6" fmla="*/ 1861 w 2018"/>
                  <a:gd name="T7" fmla="*/ 17 h 21"/>
                  <a:gd name="T8" fmla="*/ 1850 w 2018"/>
                  <a:gd name="T9" fmla="*/ 11 h 21"/>
                  <a:gd name="T10" fmla="*/ 1842 w 2018"/>
                  <a:gd name="T11" fmla="*/ 9 h 21"/>
                  <a:gd name="T12" fmla="*/ 1812 w 2018"/>
                  <a:gd name="T13" fmla="*/ 7 h 21"/>
                  <a:gd name="T14" fmla="*/ 1782 w 2018"/>
                  <a:gd name="T15" fmla="*/ 7 h 21"/>
                  <a:gd name="T16" fmla="*/ 1763 w 2018"/>
                  <a:gd name="T17" fmla="*/ 11 h 21"/>
                  <a:gd name="T18" fmla="*/ 1753 w 2018"/>
                  <a:gd name="T19" fmla="*/ 13 h 21"/>
                  <a:gd name="T20" fmla="*/ 1748 w 2018"/>
                  <a:gd name="T21" fmla="*/ 7 h 21"/>
                  <a:gd name="T22" fmla="*/ 1746 w 2018"/>
                  <a:gd name="T23" fmla="*/ 0 h 21"/>
                  <a:gd name="T24" fmla="*/ 1685 w 2018"/>
                  <a:gd name="T25" fmla="*/ 0 h 21"/>
                  <a:gd name="T26" fmla="*/ 1706 w 2018"/>
                  <a:gd name="T27" fmla="*/ 11 h 21"/>
                  <a:gd name="T28" fmla="*/ 1710 w 2018"/>
                  <a:gd name="T29" fmla="*/ 19 h 21"/>
                  <a:gd name="T30" fmla="*/ 1672 w 2018"/>
                  <a:gd name="T31" fmla="*/ 21 h 21"/>
                  <a:gd name="T32" fmla="*/ 1668 w 2018"/>
                  <a:gd name="T33" fmla="*/ 13 h 21"/>
                  <a:gd name="T34" fmla="*/ 1659 w 2018"/>
                  <a:gd name="T35" fmla="*/ 9 h 21"/>
                  <a:gd name="T36" fmla="*/ 1649 w 2018"/>
                  <a:gd name="T37" fmla="*/ 9 h 21"/>
                  <a:gd name="T38" fmla="*/ 1638 w 2018"/>
                  <a:gd name="T39" fmla="*/ 13 h 21"/>
                  <a:gd name="T40" fmla="*/ 1634 w 2018"/>
                  <a:gd name="T41" fmla="*/ 13 h 21"/>
                  <a:gd name="T42" fmla="*/ 1630 w 2018"/>
                  <a:gd name="T43" fmla="*/ 15 h 21"/>
                  <a:gd name="T44" fmla="*/ 1619 w 2018"/>
                  <a:gd name="T45" fmla="*/ 21 h 21"/>
                  <a:gd name="T46" fmla="*/ 1587 w 2018"/>
                  <a:gd name="T47" fmla="*/ 19 h 21"/>
                  <a:gd name="T48" fmla="*/ 1596 w 2018"/>
                  <a:gd name="T49" fmla="*/ 13 h 21"/>
                  <a:gd name="T50" fmla="*/ 1600 w 2018"/>
                  <a:gd name="T51" fmla="*/ 7 h 21"/>
                  <a:gd name="T52" fmla="*/ 1596 w 2018"/>
                  <a:gd name="T53" fmla="*/ 0 h 21"/>
                  <a:gd name="T54" fmla="*/ 119 w 2018"/>
                  <a:gd name="T55" fmla="*/ 0 h 21"/>
                  <a:gd name="T56" fmla="*/ 1570 w 2018"/>
                  <a:gd name="T57" fmla="*/ 4 h 21"/>
                  <a:gd name="T58" fmla="*/ 1568 w 2018"/>
                  <a:gd name="T59" fmla="*/ 11 h 21"/>
                  <a:gd name="T60" fmla="*/ 1547 w 2018"/>
                  <a:gd name="T61" fmla="*/ 11 h 21"/>
                  <a:gd name="T62" fmla="*/ 1515 w 2018"/>
                  <a:gd name="T63" fmla="*/ 15 h 21"/>
                  <a:gd name="T64" fmla="*/ 1504 w 2018"/>
                  <a:gd name="T65" fmla="*/ 21 h 21"/>
                  <a:gd name="T66" fmla="*/ 94 w 2018"/>
                  <a:gd name="T67" fmla="*/ 21 h 21"/>
                  <a:gd name="T68" fmla="*/ 106 w 2018"/>
                  <a:gd name="T69" fmla="*/ 17 h 21"/>
                  <a:gd name="T70" fmla="*/ 115 w 2018"/>
                  <a:gd name="T71" fmla="*/ 11 h 21"/>
                  <a:gd name="T72" fmla="*/ 119 w 2018"/>
                  <a:gd name="T73" fmla="*/ 2 h 21"/>
                  <a:gd name="T74" fmla="*/ 0 w 2018"/>
                  <a:gd name="T75" fmla="*/ 0 h 21"/>
                  <a:gd name="T76" fmla="*/ 87 w 2018"/>
                  <a:gd name="T77" fmla="*/ 4 h 21"/>
                  <a:gd name="T78" fmla="*/ 66 w 2018"/>
                  <a:gd name="T79" fmla="*/ 11 h 21"/>
                  <a:gd name="T80" fmla="*/ 53 w 2018"/>
                  <a:gd name="T81" fmla="*/ 11 h 21"/>
                  <a:gd name="T82" fmla="*/ 32 w 2018"/>
                  <a:gd name="T83" fmla="*/ 9 h 21"/>
                  <a:gd name="T84" fmla="*/ 0 w 2018"/>
                  <a:gd name="T8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8" h="21">
                    <a:moveTo>
                      <a:pt x="1746" y="0"/>
                    </a:moveTo>
                    <a:lnTo>
                      <a:pt x="1992" y="0"/>
                    </a:lnTo>
                    <a:lnTo>
                      <a:pt x="1994" y="2"/>
                    </a:lnTo>
                    <a:lnTo>
                      <a:pt x="2009" y="11"/>
                    </a:lnTo>
                    <a:lnTo>
                      <a:pt x="2016" y="17"/>
                    </a:lnTo>
                    <a:lnTo>
                      <a:pt x="2018" y="21"/>
                    </a:lnTo>
                    <a:lnTo>
                      <a:pt x="1867" y="21"/>
                    </a:lnTo>
                    <a:lnTo>
                      <a:pt x="1861" y="17"/>
                    </a:lnTo>
                    <a:lnTo>
                      <a:pt x="1857" y="15"/>
                    </a:lnTo>
                    <a:lnTo>
                      <a:pt x="1850" y="11"/>
                    </a:lnTo>
                    <a:lnTo>
                      <a:pt x="1846" y="9"/>
                    </a:lnTo>
                    <a:lnTo>
                      <a:pt x="1842" y="9"/>
                    </a:lnTo>
                    <a:lnTo>
                      <a:pt x="1829" y="9"/>
                    </a:lnTo>
                    <a:lnTo>
                      <a:pt x="1812" y="7"/>
                    </a:lnTo>
                    <a:lnTo>
                      <a:pt x="1793" y="7"/>
                    </a:lnTo>
                    <a:lnTo>
                      <a:pt x="1782" y="7"/>
                    </a:lnTo>
                    <a:lnTo>
                      <a:pt x="1772" y="9"/>
                    </a:lnTo>
                    <a:lnTo>
                      <a:pt x="1763" y="11"/>
                    </a:lnTo>
                    <a:lnTo>
                      <a:pt x="1755" y="13"/>
                    </a:lnTo>
                    <a:lnTo>
                      <a:pt x="1753" y="13"/>
                    </a:lnTo>
                    <a:lnTo>
                      <a:pt x="1748" y="11"/>
                    </a:lnTo>
                    <a:lnTo>
                      <a:pt x="1748" y="7"/>
                    </a:lnTo>
                    <a:lnTo>
                      <a:pt x="1746" y="2"/>
                    </a:lnTo>
                    <a:lnTo>
                      <a:pt x="1746" y="0"/>
                    </a:lnTo>
                    <a:close/>
                    <a:moveTo>
                      <a:pt x="1594" y="0"/>
                    </a:moveTo>
                    <a:lnTo>
                      <a:pt x="1685" y="0"/>
                    </a:lnTo>
                    <a:lnTo>
                      <a:pt x="1702" y="7"/>
                    </a:lnTo>
                    <a:lnTo>
                      <a:pt x="1706" y="11"/>
                    </a:lnTo>
                    <a:lnTo>
                      <a:pt x="1710" y="15"/>
                    </a:lnTo>
                    <a:lnTo>
                      <a:pt x="1710" y="19"/>
                    </a:lnTo>
                    <a:lnTo>
                      <a:pt x="1708" y="21"/>
                    </a:lnTo>
                    <a:lnTo>
                      <a:pt x="1672" y="21"/>
                    </a:lnTo>
                    <a:lnTo>
                      <a:pt x="1670" y="17"/>
                    </a:lnTo>
                    <a:lnTo>
                      <a:pt x="1668" y="13"/>
                    </a:lnTo>
                    <a:lnTo>
                      <a:pt x="1664" y="9"/>
                    </a:lnTo>
                    <a:lnTo>
                      <a:pt x="1659" y="9"/>
                    </a:lnTo>
                    <a:lnTo>
                      <a:pt x="1655" y="9"/>
                    </a:lnTo>
                    <a:lnTo>
                      <a:pt x="1649" y="9"/>
                    </a:lnTo>
                    <a:lnTo>
                      <a:pt x="1642" y="11"/>
                    </a:lnTo>
                    <a:lnTo>
                      <a:pt x="1638" y="13"/>
                    </a:lnTo>
                    <a:lnTo>
                      <a:pt x="1636" y="13"/>
                    </a:lnTo>
                    <a:lnTo>
                      <a:pt x="1634" y="13"/>
                    </a:lnTo>
                    <a:lnTo>
                      <a:pt x="1634" y="15"/>
                    </a:lnTo>
                    <a:lnTo>
                      <a:pt x="1630" y="15"/>
                    </a:lnTo>
                    <a:lnTo>
                      <a:pt x="1625" y="19"/>
                    </a:lnTo>
                    <a:lnTo>
                      <a:pt x="1619" y="21"/>
                    </a:lnTo>
                    <a:lnTo>
                      <a:pt x="1587" y="21"/>
                    </a:lnTo>
                    <a:lnTo>
                      <a:pt x="1587" y="19"/>
                    </a:lnTo>
                    <a:lnTo>
                      <a:pt x="1591" y="17"/>
                    </a:lnTo>
                    <a:lnTo>
                      <a:pt x="1596" y="13"/>
                    </a:lnTo>
                    <a:lnTo>
                      <a:pt x="1600" y="9"/>
                    </a:lnTo>
                    <a:lnTo>
                      <a:pt x="1600" y="7"/>
                    </a:lnTo>
                    <a:lnTo>
                      <a:pt x="1598" y="4"/>
                    </a:lnTo>
                    <a:lnTo>
                      <a:pt x="1596" y="0"/>
                    </a:lnTo>
                    <a:lnTo>
                      <a:pt x="1594" y="0"/>
                    </a:lnTo>
                    <a:close/>
                    <a:moveTo>
                      <a:pt x="119" y="0"/>
                    </a:moveTo>
                    <a:lnTo>
                      <a:pt x="1572" y="0"/>
                    </a:lnTo>
                    <a:lnTo>
                      <a:pt x="1570" y="4"/>
                    </a:lnTo>
                    <a:lnTo>
                      <a:pt x="1570" y="7"/>
                    </a:lnTo>
                    <a:lnTo>
                      <a:pt x="1568" y="11"/>
                    </a:lnTo>
                    <a:lnTo>
                      <a:pt x="1560" y="11"/>
                    </a:lnTo>
                    <a:lnTo>
                      <a:pt x="1547" y="11"/>
                    </a:lnTo>
                    <a:lnTo>
                      <a:pt x="1530" y="13"/>
                    </a:lnTo>
                    <a:lnTo>
                      <a:pt x="1515" y="15"/>
                    </a:lnTo>
                    <a:lnTo>
                      <a:pt x="1507" y="19"/>
                    </a:lnTo>
                    <a:lnTo>
                      <a:pt x="1504" y="21"/>
                    </a:lnTo>
                    <a:lnTo>
                      <a:pt x="85" y="21"/>
                    </a:lnTo>
                    <a:lnTo>
                      <a:pt x="94" y="21"/>
                    </a:lnTo>
                    <a:lnTo>
                      <a:pt x="100" y="19"/>
                    </a:lnTo>
                    <a:lnTo>
                      <a:pt x="106" y="17"/>
                    </a:lnTo>
                    <a:lnTo>
                      <a:pt x="111" y="15"/>
                    </a:lnTo>
                    <a:lnTo>
                      <a:pt x="115" y="11"/>
                    </a:lnTo>
                    <a:lnTo>
                      <a:pt x="117" y="7"/>
                    </a:lnTo>
                    <a:lnTo>
                      <a:pt x="119" y="2"/>
                    </a:lnTo>
                    <a:lnTo>
                      <a:pt x="119" y="0"/>
                    </a:lnTo>
                    <a:close/>
                    <a:moveTo>
                      <a:pt x="0" y="0"/>
                    </a:moveTo>
                    <a:lnTo>
                      <a:pt x="94" y="0"/>
                    </a:lnTo>
                    <a:lnTo>
                      <a:pt x="87" y="4"/>
                    </a:lnTo>
                    <a:lnTo>
                      <a:pt x="79" y="9"/>
                    </a:lnTo>
                    <a:lnTo>
                      <a:pt x="66" y="11"/>
                    </a:lnTo>
                    <a:lnTo>
                      <a:pt x="58" y="11"/>
                    </a:lnTo>
                    <a:lnTo>
                      <a:pt x="53" y="11"/>
                    </a:lnTo>
                    <a:lnTo>
                      <a:pt x="47" y="11"/>
                    </a:lnTo>
                    <a:lnTo>
                      <a:pt x="32" y="9"/>
                    </a:lnTo>
                    <a:lnTo>
                      <a:pt x="15" y="7"/>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0" name="Freeform 1225"/>
              <p:cNvSpPr>
                <a:spLocks noEditPoints="1"/>
              </p:cNvSpPr>
              <p:nvPr/>
            </p:nvSpPr>
            <p:spPr bwMode="auto">
              <a:xfrm>
                <a:off x="456" y="1197"/>
                <a:ext cx="2090" cy="21"/>
              </a:xfrm>
              <a:custGeom>
                <a:avLst/>
                <a:gdLst>
                  <a:gd name="T0" fmla="*/ 2024 w 2090"/>
                  <a:gd name="T1" fmla="*/ 0 h 21"/>
                  <a:gd name="T2" fmla="*/ 2090 w 2090"/>
                  <a:gd name="T3" fmla="*/ 0 h 21"/>
                  <a:gd name="T4" fmla="*/ 2088 w 2090"/>
                  <a:gd name="T5" fmla="*/ 2 h 21"/>
                  <a:gd name="T6" fmla="*/ 2081 w 2090"/>
                  <a:gd name="T7" fmla="*/ 6 h 21"/>
                  <a:gd name="T8" fmla="*/ 2073 w 2090"/>
                  <a:gd name="T9" fmla="*/ 11 h 21"/>
                  <a:gd name="T10" fmla="*/ 2067 w 2090"/>
                  <a:gd name="T11" fmla="*/ 15 h 21"/>
                  <a:gd name="T12" fmla="*/ 2056 w 2090"/>
                  <a:gd name="T13" fmla="*/ 17 h 21"/>
                  <a:gd name="T14" fmla="*/ 2043 w 2090"/>
                  <a:gd name="T15" fmla="*/ 13 h 21"/>
                  <a:gd name="T16" fmla="*/ 2030 w 2090"/>
                  <a:gd name="T17" fmla="*/ 4 h 21"/>
                  <a:gd name="T18" fmla="*/ 2024 w 2090"/>
                  <a:gd name="T19" fmla="*/ 0 h 21"/>
                  <a:gd name="T20" fmla="*/ 1770 w 2090"/>
                  <a:gd name="T21" fmla="*/ 0 h 21"/>
                  <a:gd name="T22" fmla="*/ 1986 w 2090"/>
                  <a:gd name="T23" fmla="*/ 0 h 21"/>
                  <a:gd name="T24" fmla="*/ 1988 w 2090"/>
                  <a:gd name="T25" fmla="*/ 2 h 21"/>
                  <a:gd name="T26" fmla="*/ 1988 w 2090"/>
                  <a:gd name="T27" fmla="*/ 6 h 21"/>
                  <a:gd name="T28" fmla="*/ 1990 w 2090"/>
                  <a:gd name="T29" fmla="*/ 11 h 21"/>
                  <a:gd name="T30" fmla="*/ 1999 w 2090"/>
                  <a:gd name="T31" fmla="*/ 15 h 21"/>
                  <a:gd name="T32" fmla="*/ 2011 w 2090"/>
                  <a:gd name="T33" fmla="*/ 21 h 21"/>
                  <a:gd name="T34" fmla="*/ 1765 w 2090"/>
                  <a:gd name="T35" fmla="*/ 21 h 21"/>
                  <a:gd name="T36" fmla="*/ 1765 w 2090"/>
                  <a:gd name="T37" fmla="*/ 17 h 21"/>
                  <a:gd name="T38" fmla="*/ 1765 w 2090"/>
                  <a:gd name="T39" fmla="*/ 13 h 21"/>
                  <a:gd name="T40" fmla="*/ 1765 w 2090"/>
                  <a:gd name="T41" fmla="*/ 6 h 21"/>
                  <a:gd name="T42" fmla="*/ 1767 w 2090"/>
                  <a:gd name="T43" fmla="*/ 2 h 21"/>
                  <a:gd name="T44" fmla="*/ 1770 w 2090"/>
                  <a:gd name="T45" fmla="*/ 0 h 21"/>
                  <a:gd name="T46" fmla="*/ 1596 w 2090"/>
                  <a:gd name="T47" fmla="*/ 0 h 21"/>
                  <a:gd name="T48" fmla="*/ 1668 w 2090"/>
                  <a:gd name="T49" fmla="*/ 0 h 21"/>
                  <a:gd name="T50" fmla="*/ 1672 w 2090"/>
                  <a:gd name="T51" fmla="*/ 4 h 21"/>
                  <a:gd name="T52" fmla="*/ 1685 w 2090"/>
                  <a:gd name="T53" fmla="*/ 15 h 21"/>
                  <a:gd name="T54" fmla="*/ 1702 w 2090"/>
                  <a:gd name="T55" fmla="*/ 19 h 21"/>
                  <a:gd name="T56" fmla="*/ 1704 w 2090"/>
                  <a:gd name="T57" fmla="*/ 21 h 21"/>
                  <a:gd name="T58" fmla="*/ 1613 w 2090"/>
                  <a:gd name="T59" fmla="*/ 21 h 21"/>
                  <a:gd name="T60" fmla="*/ 1610 w 2090"/>
                  <a:gd name="T61" fmla="*/ 19 h 21"/>
                  <a:gd name="T62" fmla="*/ 1606 w 2090"/>
                  <a:gd name="T63" fmla="*/ 17 h 21"/>
                  <a:gd name="T64" fmla="*/ 1604 w 2090"/>
                  <a:gd name="T65" fmla="*/ 15 h 21"/>
                  <a:gd name="T66" fmla="*/ 1600 w 2090"/>
                  <a:gd name="T67" fmla="*/ 11 h 21"/>
                  <a:gd name="T68" fmla="*/ 1598 w 2090"/>
                  <a:gd name="T69" fmla="*/ 8 h 21"/>
                  <a:gd name="T70" fmla="*/ 1596 w 2090"/>
                  <a:gd name="T71" fmla="*/ 2 h 21"/>
                  <a:gd name="T72" fmla="*/ 1596 w 2090"/>
                  <a:gd name="T73" fmla="*/ 0 h 21"/>
                  <a:gd name="T74" fmla="*/ 0 w 2090"/>
                  <a:gd name="T75" fmla="*/ 0 h 21"/>
                  <a:gd name="T76" fmla="*/ 1593 w 2090"/>
                  <a:gd name="T77" fmla="*/ 0 h 21"/>
                  <a:gd name="T78" fmla="*/ 1593 w 2090"/>
                  <a:gd name="T79" fmla="*/ 4 h 21"/>
                  <a:gd name="T80" fmla="*/ 1593 w 2090"/>
                  <a:gd name="T81" fmla="*/ 8 h 21"/>
                  <a:gd name="T82" fmla="*/ 1591 w 2090"/>
                  <a:gd name="T83" fmla="*/ 15 h 21"/>
                  <a:gd name="T84" fmla="*/ 1591 w 2090"/>
                  <a:gd name="T85" fmla="*/ 19 h 21"/>
                  <a:gd name="T86" fmla="*/ 1591 w 2090"/>
                  <a:gd name="T87" fmla="*/ 21 h 21"/>
                  <a:gd name="T88" fmla="*/ 138 w 2090"/>
                  <a:gd name="T89" fmla="*/ 21 h 21"/>
                  <a:gd name="T90" fmla="*/ 138 w 2090"/>
                  <a:gd name="T91" fmla="*/ 21 h 21"/>
                  <a:gd name="T92" fmla="*/ 136 w 2090"/>
                  <a:gd name="T93" fmla="*/ 19 h 21"/>
                  <a:gd name="T94" fmla="*/ 132 w 2090"/>
                  <a:gd name="T95" fmla="*/ 19 h 21"/>
                  <a:gd name="T96" fmla="*/ 125 w 2090"/>
                  <a:gd name="T97" fmla="*/ 19 h 21"/>
                  <a:gd name="T98" fmla="*/ 119 w 2090"/>
                  <a:gd name="T99" fmla="*/ 19 h 21"/>
                  <a:gd name="T100" fmla="*/ 113 w 2090"/>
                  <a:gd name="T101" fmla="*/ 21 h 21"/>
                  <a:gd name="T102" fmla="*/ 113 w 2090"/>
                  <a:gd name="T103" fmla="*/ 21 h 21"/>
                  <a:gd name="T104" fmla="*/ 19 w 2090"/>
                  <a:gd name="T105" fmla="*/ 21 h 21"/>
                  <a:gd name="T106" fmla="*/ 13 w 2090"/>
                  <a:gd name="T107" fmla="*/ 17 h 21"/>
                  <a:gd name="T108" fmla="*/ 7 w 2090"/>
                  <a:gd name="T109" fmla="*/ 11 h 21"/>
                  <a:gd name="T110" fmla="*/ 2 w 2090"/>
                  <a:gd name="T111" fmla="*/ 4 h 21"/>
                  <a:gd name="T112" fmla="*/ 0 w 2090"/>
                  <a:gd name="T11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0" h="21">
                    <a:moveTo>
                      <a:pt x="2024" y="0"/>
                    </a:moveTo>
                    <a:lnTo>
                      <a:pt x="2090" y="0"/>
                    </a:lnTo>
                    <a:lnTo>
                      <a:pt x="2088" y="2"/>
                    </a:lnTo>
                    <a:lnTo>
                      <a:pt x="2081" y="6"/>
                    </a:lnTo>
                    <a:lnTo>
                      <a:pt x="2073" y="11"/>
                    </a:lnTo>
                    <a:lnTo>
                      <a:pt x="2067" y="15"/>
                    </a:lnTo>
                    <a:lnTo>
                      <a:pt x="2056" y="17"/>
                    </a:lnTo>
                    <a:lnTo>
                      <a:pt x="2043" y="13"/>
                    </a:lnTo>
                    <a:lnTo>
                      <a:pt x="2030" y="4"/>
                    </a:lnTo>
                    <a:lnTo>
                      <a:pt x="2024" y="0"/>
                    </a:lnTo>
                    <a:close/>
                    <a:moveTo>
                      <a:pt x="1770" y="0"/>
                    </a:moveTo>
                    <a:lnTo>
                      <a:pt x="1986" y="0"/>
                    </a:lnTo>
                    <a:lnTo>
                      <a:pt x="1988" y="2"/>
                    </a:lnTo>
                    <a:lnTo>
                      <a:pt x="1988" y="6"/>
                    </a:lnTo>
                    <a:lnTo>
                      <a:pt x="1990" y="11"/>
                    </a:lnTo>
                    <a:lnTo>
                      <a:pt x="1999" y="15"/>
                    </a:lnTo>
                    <a:lnTo>
                      <a:pt x="2011" y="21"/>
                    </a:lnTo>
                    <a:lnTo>
                      <a:pt x="1765" y="21"/>
                    </a:lnTo>
                    <a:lnTo>
                      <a:pt x="1765" y="17"/>
                    </a:lnTo>
                    <a:lnTo>
                      <a:pt x="1765" y="13"/>
                    </a:lnTo>
                    <a:lnTo>
                      <a:pt x="1765" y="6"/>
                    </a:lnTo>
                    <a:lnTo>
                      <a:pt x="1767" y="2"/>
                    </a:lnTo>
                    <a:lnTo>
                      <a:pt x="1770" y="0"/>
                    </a:lnTo>
                    <a:close/>
                    <a:moveTo>
                      <a:pt x="1596" y="0"/>
                    </a:moveTo>
                    <a:lnTo>
                      <a:pt x="1668" y="0"/>
                    </a:lnTo>
                    <a:lnTo>
                      <a:pt x="1672" y="4"/>
                    </a:lnTo>
                    <a:lnTo>
                      <a:pt x="1685" y="15"/>
                    </a:lnTo>
                    <a:lnTo>
                      <a:pt x="1702" y="19"/>
                    </a:lnTo>
                    <a:lnTo>
                      <a:pt x="1704" y="21"/>
                    </a:lnTo>
                    <a:lnTo>
                      <a:pt x="1613" y="21"/>
                    </a:lnTo>
                    <a:lnTo>
                      <a:pt x="1610" y="19"/>
                    </a:lnTo>
                    <a:lnTo>
                      <a:pt x="1606" y="17"/>
                    </a:lnTo>
                    <a:lnTo>
                      <a:pt x="1604" y="15"/>
                    </a:lnTo>
                    <a:lnTo>
                      <a:pt x="1600" y="11"/>
                    </a:lnTo>
                    <a:lnTo>
                      <a:pt x="1598" y="8"/>
                    </a:lnTo>
                    <a:lnTo>
                      <a:pt x="1596" y="2"/>
                    </a:lnTo>
                    <a:lnTo>
                      <a:pt x="1596" y="0"/>
                    </a:lnTo>
                    <a:close/>
                    <a:moveTo>
                      <a:pt x="0" y="0"/>
                    </a:moveTo>
                    <a:lnTo>
                      <a:pt x="1593" y="0"/>
                    </a:lnTo>
                    <a:lnTo>
                      <a:pt x="1593" y="4"/>
                    </a:lnTo>
                    <a:lnTo>
                      <a:pt x="1593" y="8"/>
                    </a:lnTo>
                    <a:lnTo>
                      <a:pt x="1591" y="15"/>
                    </a:lnTo>
                    <a:lnTo>
                      <a:pt x="1591" y="19"/>
                    </a:lnTo>
                    <a:lnTo>
                      <a:pt x="1591" y="21"/>
                    </a:lnTo>
                    <a:lnTo>
                      <a:pt x="138" y="21"/>
                    </a:lnTo>
                    <a:lnTo>
                      <a:pt x="138" y="21"/>
                    </a:lnTo>
                    <a:lnTo>
                      <a:pt x="136" y="19"/>
                    </a:lnTo>
                    <a:lnTo>
                      <a:pt x="132" y="19"/>
                    </a:lnTo>
                    <a:lnTo>
                      <a:pt x="125" y="19"/>
                    </a:lnTo>
                    <a:lnTo>
                      <a:pt x="119" y="19"/>
                    </a:lnTo>
                    <a:lnTo>
                      <a:pt x="113" y="21"/>
                    </a:lnTo>
                    <a:lnTo>
                      <a:pt x="113" y="21"/>
                    </a:lnTo>
                    <a:lnTo>
                      <a:pt x="19" y="21"/>
                    </a:lnTo>
                    <a:lnTo>
                      <a:pt x="13" y="17"/>
                    </a:lnTo>
                    <a:lnTo>
                      <a:pt x="7" y="11"/>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1" name="Freeform 1226"/>
              <p:cNvSpPr>
                <a:spLocks noEditPoints="1"/>
              </p:cNvSpPr>
              <p:nvPr/>
            </p:nvSpPr>
            <p:spPr bwMode="auto">
              <a:xfrm>
                <a:off x="452" y="1178"/>
                <a:ext cx="2113" cy="19"/>
              </a:xfrm>
              <a:custGeom>
                <a:avLst/>
                <a:gdLst>
                  <a:gd name="T0" fmla="*/ 2113 w 2113"/>
                  <a:gd name="T1" fmla="*/ 0 h 19"/>
                  <a:gd name="T2" fmla="*/ 2109 w 2113"/>
                  <a:gd name="T3" fmla="*/ 4 h 19"/>
                  <a:gd name="T4" fmla="*/ 2102 w 2113"/>
                  <a:gd name="T5" fmla="*/ 13 h 19"/>
                  <a:gd name="T6" fmla="*/ 2096 w 2113"/>
                  <a:gd name="T7" fmla="*/ 19 h 19"/>
                  <a:gd name="T8" fmla="*/ 2028 w 2113"/>
                  <a:gd name="T9" fmla="*/ 19 h 19"/>
                  <a:gd name="T10" fmla="*/ 2011 w 2113"/>
                  <a:gd name="T11" fmla="*/ 15 h 19"/>
                  <a:gd name="T12" fmla="*/ 1994 w 2113"/>
                  <a:gd name="T13" fmla="*/ 13 h 19"/>
                  <a:gd name="T14" fmla="*/ 1990 w 2113"/>
                  <a:gd name="T15" fmla="*/ 19 h 19"/>
                  <a:gd name="T16" fmla="*/ 1774 w 2113"/>
                  <a:gd name="T17" fmla="*/ 19 h 19"/>
                  <a:gd name="T18" fmla="*/ 1790 w 2113"/>
                  <a:gd name="T19" fmla="*/ 15 h 19"/>
                  <a:gd name="T20" fmla="*/ 1818 w 2113"/>
                  <a:gd name="T21" fmla="*/ 19 h 19"/>
                  <a:gd name="T22" fmla="*/ 1829 w 2113"/>
                  <a:gd name="T23" fmla="*/ 19 h 19"/>
                  <a:gd name="T24" fmla="*/ 1833 w 2113"/>
                  <a:gd name="T25" fmla="*/ 15 h 19"/>
                  <a:gd name="T26" fmla="*/ 1837 w 2113"/>
                  <a:gd name="T27" fmla="*/ 8 h 19"/>
                  <a:gd name="T28" fmla="*/ 1844 w 2113"/>
                  <a:gd name="T29" fmla="*/ 0 h 19"/>
                  <a:gd name="T30" fmla="*/ 59 w 2113"/>
                  <a:gd name="T31" fmla="*/ 0 h 19"/>
                  <a:gd name="T32" fmla="*/ 83 w 2113"/>
                  <a:gd name="T33" fmla="*/ 2 h 19"/>
                  <a:gd name="T34" fmla="*/ 108 w 2113"/>
                  <a:gd name="T35" fmla="*/ 13 h 19"/>
                  <a:gd name="T36" fmla="*/ 129 w 2113"/>
                  <a:gd name="T37" fmla="*/ 15 h 19"/>
                  <a:gd name="T38" fmla="*/ 136 w 2113"/>
                  <a:gd name="T39" fmla="*/ 13 h 19"/>
                  <a:gd name="T40" fmla="*/ 136 w 2113"/>
                  <a:gd name="T41" fmla="*/ 6 h 19"/>
                  <a:gd name="T42" fmla="*/ 131 w 2113"/>
                  <a:gd name="T43" fmla="*/ 0 h 19"/>
                  <a:gd name="T44" fmla="*/ 1687 w 2113"/>
                  <a:gd name="T45" fmla="*/ 0 h 19"/>
                  <a:gd name="T46" fmla="*/ 1678 w 2113"/>
                  <a:gd name="T47" fmla="*/ 4 h 19"/>
                  <a:gd name="T48" fmla="*/ 1670 w 2113"/>
                  <a:gd name="T49" fmla="*/ 6 h 19"/>
                  <a:gd name="T50" fmla="*/ 1663 w 2113"/>
                  <a:gd name="T51" fmla="*/ 6 h 19"/>
                  <a:gd name="T52" fmla="*/ 1631 w 2113"/>
                  <a:gd name="T53" fmla="*/ 2 h 19"/>
                  <a:gd name="T54" fmla="*/ 1617 w 2113"/>
                  <a:gd name="T55" fmla="*/ 2 h 19"/>
                  <a:gd name="T56" fmla="*/ 1612 w 2113"/>
                  <a:gd name="T57" fmla="*/ 6 h 19"/>
                  <a:gd name="T58" fmla="*/ 1617 w 2113"/>
                  <a:gd name="T59" fmla="*/ 13 h 19"/>
                  <a:gd name="T60" fmla="*/ 1623 w 2113"/>
                  <a:gd name="T61" fmla="*/ 15 h 19"/>
                  <a:gd name="T62" fmla="*/ 1631 w 2113"/>
                  <a:gd name="T63" fmla="*/ 13 h 19"/>
                  <a:gd name="T64" fmla="*/ 1633 w 2113"/>
                  <a:gd name="T65" fmla="*/ 15 h 19"/>
                  <a:gd name="T66" fmla="*/ 1638 w 2113"/>
                  <a:gd name="T67" fmla="*/ 19 h 19"/>
                  <a:gd name="T68" fmla="*/ 1644 w 2113"/>
                  <a:gd name="T69" fmla="*/ 19 h 19"/>
                  <a:gd name="T70" fmla="*/ 1655 w 2113"/>
                  <a:gd name="T71" fmla="*/ 17 h 19"/>
                  <a:gd name="T72" fmla="*/ 1661 w 2113"/>
                  <a:gd name="T73" fmla="*/ 15 h 19"/>
                  <a:gd name="T74" fmla="*/ 1665 w 2113"/>
                  <a:gd name="T75" fmla="*/ 15 h 19"/>
                  <a:gd name="T76" fmla="*/ 1672 w 2113"/>
                  <a:gd name="T77" fmla="*/ 19 h 19"/>
                  <a:gd name="T78" fmla="*/ 1600 w 2113"/>
                  <a:gd name="T79" fmla="*/ 19 h 19"/>
                  <a:gd name="T80" fmla="*/ 1600 w 2113"/>
                  <a:gd name="T81" fmla="*/ 17 h 19"/>
                  <a:gd name="T82" fmla="*/ 1597 w 2113"/>
                  <a:gd name="T83" fmla="*/ 19 h 19"/>
                  <a:gd name="T84" fmla="*/ 4 w 2113"/>
                  <a:gd name="T85" fmla="*/ 19 h 19"/>
                  <a:gd name="T86" fmla="*/ 0 w 2113"/>
                  <a:gd name="T87" fmla="*/ 15 h 19"/>
                  <a:gd name="T88" fmla="*/ 19 w 2113"/>
                  <a:gd name="T89" fmla="*/ 8 h 19"/>
                  <a:gd name="T90" fmla="*/ 55 w 2113"/>
                  <a:gd name="T9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13" h="19">
                    <a:moveTo>
                      <a:pt x="1844" y="0"/>
                    </a:moveTo>
                    <a:lnTo>
                      <a:pt x="2113" y="0"/>
                    </a:lnTo>
                    <a:lnTo>
                      <a:pt x="2111" y="2"/>
                    </a:lnTo>
                    <a:lnTo>
                      <a:pt x="2109" y="4"/>
                    </a:lnTo>
                    <a:lnTo>
                      <a:pt x="2104" y="8"/>
                    </a:lnTo>
                    <a:lnTo>
                      <a:pt x="2102" y="13"/>
                    </a:lnTo>
                    <a:lnTo>
                      <a:pt x="2100" y="17"/>
                    </a:lnTo>
                    <a:lnTo>
                      <a:pt x="2096" y="19"/>
                    </a:lnTo>
                    <a:lnTo>
                      <a:pt x="2094" y="19"/>
                    </a:lnTo>
                    <a:lnTo>
                      <a:pt x="2028" y="19"/>
                    </a:lnTo>
                    <a:lnTo>
                      <a:pt x="2024" y="19"/>
                    </a:lnTo>
                    <a:lnTo>
                      <a:pt x="2011" y="15"/>
                    </a:lnTo>
                    <a:lnTo>
                      <a:pt x="2001" y="13"/>
                    </a:lnTo>
                    <a:lnTo>
                      <a:pt x="1994" y="13"/>
                    </a:lnTo>
                    <a:lnTo>
                      <a:pt x="1992" y="17"/>
                    </a:lnTo>
                    <a:lnTo>
                      <a:pt x="1990" y="19"/>
                    </a:lnTo>
                    <a:lnTo>
                      <a:pt x="1990" y="19"/>
                    </a:lnTo>
                    <a:lnTo>
                      <a:pt x="1774" y="19"/>
                    </a:lnTo>
                    <a:lnTo>
                      <a:pt x="1778" y="15"/>
                    </a:lnTo>
                    <a:lnTo>
                      <a:pt x="1790" y="15"/>
                    </a:lnTo>
                    <a:lnTo>
                      <a:pt x="1810" y="17"/>
                    </a:lnTo>
                    <a:lnTo>
                      <a:pt x="1818" y="19"/>
                    </a:lnTo>
                    <a:lnTo>
                      <a:pt x="1824" y="19"/>
                    </a:lnTo>
                    <a:lnTo>
                      <a:pt x="1829" y="19"/>
                    </a:lnTo>
                    <a:lnTo>
                      <a:pt x="1831" y="17"/>
                    </a:lnTo>
                    <a:lnTo>
                      <a:pt x="1833" y="15"/>
                    </a:lnTo>
                    <a:lnTo>
                      <a:pt x="1835" y="13"/>
                    </a:lnTo>
                    <a:lnTo>
                      <a:pt x="1837" y="8"/>
                    </a:lnTo>
                    <a:lnTo>
                      <a:pt x="1839" y="4"/>
                    </a:lnTo>
                    <a:lnTo>
                      <a:pt x="1844" y="0"/>
                    </a:lnTo>
                    <a:lnTo>
                      <a:pt x="1844" y="0"/>
                    </a:lnTo>
                    <a:close/>
                    <a:moveTo>
                      <a:pt x="59" y="0"/>
                    </a:moveTo>
                    <a:lnTo>
                      <a:pt x="81" y="0"/>
                    </a:lnTo>
                    <a:lnTo>
                      <a:pt x="83" y="2"/>
                    </a:lnTo>
                    <a:lnTo>
                      <a:pt x="95" y="8"/>
                    </a:lnTo>
                    <a:lnTo>
                      <a:pt x="108" y="13"/>
                    </a:lnTo>
                    <a:lnTo>
                      <a:pt x="125" y="15"/>
                    </a:lnTo>
                    <a:lnTo>
                      <a:pt x="129" y="15"/>
                    </a:lnTo>
                    <a:lnTo>
                      <a:pt x="134" y="15"/>
                    </a:lnTo>
                    <a:lnTo>
                      <a:pt x="136" y="13"/>
                    </a:lnTo>
                    <a:lnTo>
                      <a:pt x="136" y="8"/>
                    </a:lnTo>
                    <a:lnTo>
                      <a:pt x="136" y="6"/>
                    </a:lnTo>
                    <a:lnTo>
                      <a:pt x="131" y="2"/>
                    </a:lnTo>
                    <a:lnTo>
                      <a:pt x="131" y="0"/>
                    </a:lnTo>
                    <a:lnTo>
                      <a:pt x="1691" y="0"/>
                    </a:lnTo>
                    <a:lnTo>
                      <a:pt x="1687" y="0"/>
                    </a:lnTo>
                    <a:lnTo>
                      <a:pt x="1682" y="2"/>
                    </a:lnTo>
                    <a:lnTo>
                      <a:pt x="1678" y="4"/>
                    </a:lnTo>
                    <a:lnTo>
                      <a:pt x="1674" y="6"/>
                    </a:lnTo>
                    <a:lnTo>
                      <a:pt x="1670" y="6"/>
                    </a:lnTo>
                    <a:lnTo>
                      <a:pt x="1670" y="6"/>
                    </a:lnTo>
                    <a:lnTo>
                      <a:pt x="1663" y="6"/>
                    </a:lnTo>
                    <a:lnTo>
                      <a:pt x="1648" y="4"/>
                    </a:lnTo>
                    <a:lnTo>
                      <a:pt x="1631" y="2"/>
                    </a:lnTo>
                    <a:lnTo>
                      <a:pt x="1623" y="2"/>
                    </a:lnTo>
                    <a:lnTo>
                      <a:pt x="1617" y="2"/>
                    </a:lnTo>
                    <a:lnTo>
                      <a:pt x="1614" y="4"/>
                    </a:lnTo>
                    <a:lnTo>
                      <a:pt x="1612" y="6"/>
                    </a:lnTo>
                    <a:lnTo>
                      <a:pt x="1614" y="11"/>
                    </a:lnTo>
                    <a:lnTo>
                      <a:pt x="1617" y="13"/>
                    </a:lnTo>
                    <a:lnTo>
                      <a:pt x="1619" y="15"/>
                    </a:lnTo>
                    <a:lnTo>
                      <a:pt x="1623" y="15"/>
                    </a:lnTo>
                    <a:lnTo>
                      <a:pt x="1627" y="15"/>
                    </a:lnTo>
                    <a:lnTo>
                      <a:pt x="1631" y="13"/>
                    </a:lnTo>
                    <a:lnTo>
                      <a:pt x="1631" y="15"/>
                    </a:lnTo>
                    <a:lnTo>
                      <a:pt x="1633" y="15"/>
                    </a:lnTo>
                    <a:lnTo>
                      <a:pt x="1636" y="17"/>
                    </a:lnTo>
                    <a:lnTo>
                      <a:pt x="1638" y="19"/>
                    </a:lnTo>
                    <a:lnTo>
                      <a:pt x="1640" y="19"/>
                    </a:lnTo>
                    <a:lnTo>
                      <a:pt x="1644" y="19"/>
                    </a:lnTo>
                    <a:lnTo>
                      <a:pt x="1650" y="19"/>
                    </a:lnTo>
                    <a:lnTo>
                      <a:pt x="1655" y="17"/>
                    </a:lnTo>
                    <a:lnTo>
                      <a:pt x="1659" y="17"/>
                    </a:lnTo>
                    <a:lnTo>
                      <a:pt x="1661" y="15"/>
                    </a:lnTo>
                    <a:lnTo>
                      <a:pt x="1663" y="15"/>
                    </a:lnTo>
                    <a:lnTo>
                      <a:pt x="1665" y="15"/>
                    </a:lnTo>
                    <a:lnTo>
                      <a:pt x="1667" y="17"/>
                    </a:lnTo>
                    <a:lnTo>
                      <a:pt x="1672" y="19"/>
                    </a:lnTo>
                    <a:lnTo>
                      <a:pt x="1672" y="19"/>
                    </a:lnTo>
                    <a:lnTo>
                      <a:pt x="1600" y="19"/>
                    </a:lnTo>
                    <a:lnTo>
                      <a:pt x="1600" y="19"/>
                    </a:lnTo>
                    <a:lnTo>
                      <a:pt x="1600" y="17"/>
                    </a:lnTo>
                    <a:lnTo>
                      <a:pt x="1600" y="19"/>
                    </a:lnTo>
                    <a:lnTo>
                      <a:pt x="1597" y="19"/>
                    </a:lnTo>
                    <a:lnTo>
                      <a:pt x="4" y="19"/>
                    </a:lnTo>
                    <a:lnTo>
                      <a:pt x="4" y="19"/>
                    </a:lnTo>
                    <a:lnTo>
                      <a:pt x="2" y="17"/>
                    </a:lnTo>
                    <a:lnTo>
                      <a:pt x="0" y="15"/>
                    </a:lnTo>
                    <a:lnTo>
                      <a:pt x="6" y="13"/>
                    </a:lnTo>
                    <a:lnTo>
                      <a:pt x="19" y="8"/>
                    </a:lnTo>
                    <a:lnTo>
                      <a:pt x="36" y="4"/>
                    </a:lnTo>
                    <a:lnTo>
                      <a:pt x="55" y="2"/>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2" name="Freeform 1227"/>
              <p:cNvSpPr>
                <a:spLocks noEditPoints="1"/>
              </p:cNvSpPr>
              <p:nvPr/>
            </p:nvSpPr>
            <p:spPr bwMode="auto">
              <a:xfrm>
                <a:off x="511" y="1157"/>
                <a:ext cx="2054" cy="21"/>
              </a:xfrm>
              <a:custGeom>
                <a:avLst/>
                <a:gdLst>
                  <a:gd name="T0" fmla="*/ 13 w 2054"/>
                  <a:gd name="T1" fmla="*/ 15 h 21"/>
                  <a:gd name="T2" fmla="*/ 15 w 2054"/>
                  <a:gd name="T3" fmla="*/ 15 h 21"/>
                  <a:gd name="T4" fmla="*/ 19 w 2054"/>
                  <a:gd name="T5" fmla="*/ 19 h 21"/>
                  <a:gd name="T6" fmla="*/ 0 w 2054"/>
                  <a:gd name="T7" fmla="*/ 21 h 21"/>
                  <a:gd name="T8" fmla="*/ 1823 w 2054"/>
                  <a:gd name="T9" fmla="*/ 0 h 21"/>
                  <a:gd name="T10" fmla="*/ 1997 w 2054"/>
                  <a:gd name="T11" fmla="*/ 4 h 21"/>
                  <a:gd name="T12" fmla="*/ 2020 w 2054"/>
                  <a:gd name="T13" fmla="*/ 12 h 21"/>
                  <a:gd name="T14" fmla="*/ 2050 w 2054"/>
                  <a:gd name="T15" fmla="*/ 19 h 21"/>
                  <a:gd name="T16" fmla="*/ 2054 w 2054"/>
                  <a:gd name="T17" fmla="*/ 21 h 21"/>
                  <a:gd name="T18" fmla="*/ 1785 w 2054"/>
                  <a:gd name="T19" fmla="*/ 21 h 21"/>
                  <a:gd name="T20" fmla="*/ 1795 w 2054"/>
                  <a:gd name="T21" fmla="*/ 12 h 21"/>
                  <a:gd name="T22" fmla="*/ 1812 w 2054"/>
                  <a:gd name="T23" fmla="*/ 6 h 21"/>
                  <a:gd name="T24" fmla="*/ 1821 w 2054"/>
                  <a:gd name="T25" fmla="*/ 2 h 21"/>
                  <a:gd name="T26" fmla="*/ 1736 w 2054"/>
                  <a:gd name="T27" fmla="*/ 0 h 21"/>
                  <a:gd name="T28" fmla="*/ 1778 w 2054"/>
                  <a:gd name="T29" fmla="*/ 2 h 21"/>
                  <a:gd name="T30" fmla="*/ 1770 w 2054"/>
                  <a:gd name="T31" fmla="*/ 10 h 21"/>
                  <a:gd name="T32" fmla="*/ 1768 w 2054"/>
                  <a:gd name="T33" fmla="*/ 12 h 21"/>
                  <a:gd name="T34" fmla="*/ 1761 w 2054"/>
                  <a:gd name="T35" fmla="*/ 12 h 21"/>
                  <a:gd name="T36" fmla="*/ 1746 w 2054"/>
                  <a:gd name="T37" fmla="*/ 12 h 21"/>
                  <a:gd name="T38" fmla="*/ 1729 w 2054"/>
                  <a:gd name="T39" fmla="*/ 10 h 21"/>
                  <a:gd name="T40" fmla="*/ 1725 w 2054"/>
                  <a:gd name="T41" fmla="*/ 8 h 21"/>
                  <a:gd name="T42" fmla="*/ 1729 w 2054"/>
                  <a:gd name="T43" fmla="*/ 4 h 21"/>
                  <a:gd name="T44" fmla="*/ 1736 w 2054"/>
                  <a:gd name="T45" fmla="*/ 2 h 21"/>
                  <a:gd name="T46" fmla="*/ 28 w 2054"/>
                  <a:gd name="T47" fmla="*/ 0 h 21"/>
                  <a:gd name="T48" fmla="*/ 1360 w 2054"/>
                  <a:gd name="T49" fmla="*/ 2 h 21"/>
                  <a:gd name="T50" fmla="*/ 1367 w 2054"/>
                  <a:gd name="T51" fmla="*/ 6 h 21"/>
                  <a:gd name="T52" fmla="*/ 1379 w 2054"/>
                  <a:gd name="T53" fmla="*/ 2 h 21"/>
                  <a:gd name="T54" fmla="*/ 1386 w 2054"/>
                  <a:gd name="T55" fmla="*/ 0 h 21"/>
                  <a:gd name="T56" fmla="*/ 1519 w 2054"/>
                  <a:gd name="T57" fmla="*/ 2 h 21"/>
                  <a:gd name="T58" fmla="*/ 1524 w 2054"/>
                  <a:gd name="T59" fmla="*/ 4 h 21"/>
                  <a:gd name="T60" fmla="*/ 1530 w 2054"/>
                  <a:gd name="T61" fmla="*/ 2 h 21"/>
                  <a:gd name="T62" fmla="*/ 1661 w 2054"/>
                  <a:gd name="T63" fmla="*/ 0 h 21"/>
                  <a:gd name="T64" fmla="*/ 1659 w 2054"/>
                  <a:gd name="T65" fmla="*/ 8 h 21"/>
                  <a:gd name="T66" fmla="*/ 1653 w 2054"/>
                  <a:gd name="T67" fmla="*/ 15 h 21"/>
                  <a:gd name="T68" fmla="*/ 1642 w 2054"/>
                  <a:gd name="T69" fmla="*/ 19 h 21"/>
                  <a:gd name="T70" fmla="*/ 1634 w 2054"/>
                  <a:gd name="T71" fmla="*/ 19 h 21"/>
                  <a:gd name="T72" fmla="*/ 1632 w 2054"/>
                  <a:gd name="T73" fmla="*/ 21 h 21"/>
                  <a:gd name="T74" fmla="*/ 68 w 2054"/>
                  <a:gd name="T75" fmla="*/ 19 h 21"/>
                  <a:gd name="T76" fmla="*/ 60 w 2054"/>
                  <a:gd name="T77" fmla="*/ 10 h 21"/>
                  <a:gd name="T78" fmla="*/ 51 w 2054"/>
                  <a:gd name="T79" fmla="*/ 8 h 21"/>
                  <a:gd name="T80" fmla="*/ 43 w 2054"/>
                  <a:gd name="T81" fmla="*/ 8 h 21"/>
                  <a:gd name="T82" fmla="*/ 30 w 2054"/>
                  <a:gd name="T8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54" h="21">
                    <a:moveTo>
                      <a:pt x="13" y="15"/>
                    </a:moveTo>
                    <a:lnTo>
                      <a:pt x="13" y="15"/>
                    </a:lnTo>
                    <a:lnTo>
                      <a:pt x="13" y="15"/>
                    </a:lnTo>
                    <a:lnTo>
                      <a:pt x="15" y="15"/>
                    </a:lnTo>
                    <a:lnTo>
                      <a:pt x="17" y="17"/>
                    </a:lnTo>
                    <a:lnTo>
                      <a:pt x="19" y="19"/>
                    </a:lnTo>
                    <a:lnTo>
                      <a:pt x="22" y="21"/>
                    </a:lnTo>
                    <a:lnTo>
                      <a:pt x="0" y="21"/>
                    </a:lnTo>
                    <a:lnTo>
                      <a:pt x="13" y="15"/>
                    </a:lnTo>
                    <a:close/>
                    <a:moveTo>
                      <a:pt x="1823" y="0"/>
                    </a:moveTo>
                    <a:lnTo>
                      <a:pt x="1992" y="0"/>
                    </a:lnTo>
                    <a:lnTo>
                      <a:pt x="1997" y="4"/>
                    </a:lnTo>
                    <a:lnTo>
                      <a:pt x="2005" y="10"/>
                    </a:lnTo>
                    <a:lnTo>
                      <a:pt x="2020" y="12"/>
                    </a:lnTo>
                    <a:lnTo>
                      <a:pt x="2037" y="17"/>
                    </a:lnTo>
                    <a:lnTo>
                      <a:pt x="2050" y="19"/>
                    </a:lnTo>
                    <a:lnTo>
                      <a:pt x="2054" y="19"/>
                    </a:lnTo>
                    <a:lnTo>
                      <a:pt x="2054" y="21"/>
                    </a:lnTo>
                    <a:lnTo>
                      <a:pt x="2054" y="21"/>
                    </a:lnTo>
                    <a:lnTo>
                      <a:pt x="1785" y="21"/>
                    </a:lnTo>
                    <a:lnTo>
                      <a:pt x="1789" y="17"/>
                    </a:lnTo>
                    <a:lnTo>
                      <a:pt x="1795" y="12"/>
                    </a:lnTo>
                    <a:lnTo>
                      <a:pt x="1802" y="10"/>
                    </a:lnTo>
                    <a:lnTo>
                      <a:pt x="1812" y="6"/>
                    </a:lnTo>
                    <a:lnTo>
                      <a:pt x="1818" y="4"/>
                    </a:lnTo>
                    <a:lnTo>
                      <a:pt x="1821" y="2"/>
                    </a:lnTo>
                    <a:lnTo>
                      <a:pt x="1823" y="0"/>
                    </a:lnTo>
                    <a:close/>
                    <a:moveTo>
                      <a:pt x="1736" y="0"/>
                    </a:moveTo>
                    <a:lnTo>
                      <a:pt x="1778" y="0"/>
                    </a:lnTo>
                    <a:lnTo>
                      <a:pt x="1778" y="2"/>
                    </a:lnTo>
                    <a:lnTo>
                      <a:pt x="1774" y="6"/>
                    </a:lnTo>
                    <a:lnTo>
                      <a:pt x="1770" y="10"/>
                    </a:lnTo>
                    <a:lnTo>
                      <a:pt x="1768" y="12"/>
                    </a:lnTo>
                    <a:lnTo>
                      <a:pt x="1768" y="12"/>
                    </a:lnTo>
                    <a:lnTo>
                      <a:pt x="1765" y="12"/>
                    </a:lnTo>
                    <a:lnTo>
                      <a:pt x="1761" y="12"/>
                    </a:lnTo>
                    <a:lnTo>
                      <a:pt x="1755" y="12"/>
                    </a:lnTo>
                    <a:lnTo>
                      <a:pt x="1746" y="12"/>
                    </a:lnTo>
                    <a:lnTo>
                      <a:pt x="1736" y="10"/>
                    </a:lnTo>
                    <a:lnTo>
                      <a:pt x="1729" y="10"/>
                    </a:lnTo>
                    <a:lnTo>
                      <a:pt x="1727" y="8"/>
                    </a:lnTo>
                    <a:lnTo>
                      <a:pt x="1725" y="8"/>
                    </a:lnTo>
                    <a:lnTo>
                      <a:pt x="1727" y="6"/>
                    </a:lnTo>
                    <a:lnTo>
                      <a:pt x="1729" y="4"/>
                    </a:lnTo>
                    <a:lnTo>
                      <a:pt x="1731" y="2"/>
                    </a:lnTo>
                    <a:lnTo>
                      <a:pt x="1736" y="2"/>
                    </a:lnTo>
                    <a:lnTo>
                      <a:pt x="1736" y="0"/>
                    </a:lnTo>
                    <a:close/>
                    <a:moveTo>
                      <a:pt x="28" y="0"/>
                    </a:moveTo>
                    <a:lnTo>
                      <a:pt x="1360" y="0"/>
                    </a:lnTo>
                    <a:lnTo>
                      <a:pt x="1360" y="2"/>
                    </a:lnTo>
                    <a:lnTo>
                      <a:pt x="1362" y="4"/>
                    </a:lnTo>
                    <a:lnTo>
                      <a:pt x="1367" y="6"/>
                    </a:lnTo>
                    <a:lnTo>
                      <a:pt x="1373" y="4"/>
                    </a:lnTo>
                    <a:lnTo>
                      <a:pt x="1379" y="2"/>
                    </a:lnTo>
                    <a:lnTo>
                      <a:pt x="1384" y="2"/>
                    </a:lnTo>
                    <a:lnTo>
                      <a:pt x="1386" y="0"/>
                    </a:lnTo>
                    <a:lnTo>
                      <a:pt x="1519" y="0"/>
                    </a:lnTo>
                    <a:lnTo>
                      <a:pt x="1519" y="2"/>
                    </a:lnTo>
                    <a:lnTo>
                      <a:pt x="1521" y="4"/>
                    </a:lnTo>
                    <a:lnTo>
                      <a:pt x="1524" y="4"/>
                    </a:lnTo>
                    <a:lnTo>
                      <a:pt x="1526" y="4"/>
                    </a:lnTo>
                    <a:lnTo>
                      <a:pt x="1530" y="2"/>
                    </a:lnTo>
                    <a:lnTo>
                      <a:pt x="1534" y="0"/>
                    </a:lnTo>
                    <a:lnTo>
                      <a:pt x="1661" y="0"/>
                    </a:lnTo>
                    <a:lnTo>
                      <a:pt x="1661" y="4"/>
                    </a:lnTo>
                    <a:lnTo>
                      <a:pt x="1659" y="8"/>
                    </a:lnTo>
                    <a:lnTo>
                      <a:pt x="1657" y="12"/>
                    </a:lnTo>
                    <a:lnTo>
                      <a:pt x="1653" y="15"/>
                    </a:lnTo>
                    <a:lnTo>
                      <a:pt x="1647" y="17"/>
                    </a:lnTo>
                    <a:lnTo>
                      <a:pt x="1642" y="19"/>
                    </a:lnTo>
                    <a:lnTo>
                      <a:pt x="1638" y="19"/>
                    </a:lnTo>
                    <a:lnTo>
                      <a:pt x="1634" y="19"/>
                    </a:lnTo>
                    <a:lnTo>
                      <a:pt x="1632" y="21"/>
                    </a:lnTo>
                    <a:lnTo>
                      <a:pt x="1632" y="21"/>
                    </a:lnTo>
                    <a:lnTo>
                      <a:pt x="72" y="21"/>
                    </a:lnTo>
                    <a:lnTo>
                      <a:pt x="68" y="19"/>
                    </a:lnTo>
                    <a:lnTo>
                      <a:pt x="64" y="15"/>
                    </a:lnTo>
                    <a:lnTo>
                      <a:pt x="60" y="10"/>
                    </a:lnTo>
                    <a:lnTo>
                      <a:pt x="55" y="10"/>
                    </a:lnTo>
                    <a:lnTo>
                      <a:pt x="51" y="8"/>
                    </a:lnTo>
                    <a:lnTo>
                      <a:pt x="49" y="8"/>
                    </a:lnTo>
                    <a:lnTo>
                      <a:pt x="43" y="8"/>
                    </a:lnTo>
                    <a:lnTo>
                      <a:pt x="36" y="6"/>
                    </a:lnTo>
                    <a:lnTo>
                      <a:pt x="30" y="2"/>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3" name="Freeform 1228"/>
              <p:cNvSpPr>
                <a:spLocks noEditPoints="1"/>
              </p:cNvSpPr>
              <p:nvPr/>
            </p:nvSpPr>
            <p:spPr bwMode="auto">
              <a:xfrm>
                <a:off x="490" y="1138"/>
                <a:ext cx="2013" cy="19"/>
              </a:xfrm>
              <a:custGeom>
                <a:avLst/>
                <a:gdLst>
                  <a:gd name="T0" fmla="*/ 1950 w 2013"/>
                  <a:gd name="T1" fmla="*/ 0 h 19"/>
                  <a:gd name="T2" fmla="*/ 1956 w 2013"/>
                  <a:gd name="T3" fmla="*/ 6 h 19"/>
                  <a:gd name="T4" fmla="*/ 1967 w 2013"/>
                  <a:gd name="T5" fmla="*/ 8 h 19"/>
                  <a:gd name="T6" fmla="*/ 1975 w 2013"/>
                  <a:gd name="T7" fmla="*/ 6 h 19"/>
                  <a:gd name="T8" fmla="*/ 1982 w 2013"/>
                  <a:gd name="T9" fmla="*/ 4 h 19"/>
                  <a:gd name="T10" fmla="*/ 2001 w 2013"/>
                  <a:gd name="T11" fmla="*/ 10 h 19"/>
                  <a:gd name="T12" fmla="*/ 2013 w 2013"/>
                  <a:gd name="T13" fmla="*/ 19 h 19"/>
                  <a:gd name="T14" fmla="*/ 1844 w 2013"/>
                  <a:gd name="T15" fmla="*/ 19 h 19"/>
                  <a:gd name="T16" fmla="*/ 1839 w 2013"/>
                  <a:gd name="T17" fmla="*/ 17 h 19"/>
                  <a:gd name="T18" fmla="*/ 1831 w 2013"/>
                  <a:gd name="T19" fmla="*/ 12 h 19"/>
                  <a:gd name="T20" fmla="*/ 1825 w 2013"/>
                  <a:gd name="T21" fmla="*/ 10 h 19"/>
                  <a:gd name="T22" fmla="*/ 1818 w 2013"/>
                  <a:gd name="T23" fmla="*/ 6 h 19"/>
                  <a:gd name="T24" fmla="*/ 1810 w 2013"/>
                  <a:gd name="T25" fmla="*/ 6 h 19"/>
                  <a:gd name="T26" fmla="*/ 1806 w 2013"/>
                  <a:gd name="T27" fmla="*/ 10 h 19"/>
                  <a:gd name="T28" fmla="*/ 1799 w 2013"/>
                  <a:gd name="T29" fmla="*/ 19 h 19"/>
                  <a:gd name="T30" fmla="*/ 1759 w 2013"/>
                  <a:gd name="T31" fmla="*/ 19 h 19"/>
                  <a:gd name="T32" fmla="*/ 1767 w 2013"/>
                  <a:gd name="T33" fmla="*/ 12 h 19"/>
                  <a:gd name="T34" fmla="*/ 1772 w 2013"/>
                  <a:gd name="T35" fmla="*/ 2 h 19"/>
                  <a:gd name="T36" fmla="*/ 1583 w 2013"/>
                  <a:gd name="T37" fmla="*/ 0 h 19"/>
                  <a:gd name="T38" fmla="*/ 1659 w 2013"/>
                  <a:gd name="T39" fmla="*/ 0 h 19"/>
                  <a:gd name="T40" fmla="*/ 1668 w 2013"/>
                  <a:gd name="T41" fmla="*/ 4 h 19"/>
                  <a:gd name="T42" fmla="*/ 1676 w 2013"/>
                  <a:gd name="T43" fmla="*/ 8 h 19"/>
                  <a:gd name="T44" fmla="*/ 1682 w 2013"/>
                  <a:gd name="T45" fmla="*/ 19 h 19"/>
                  <a:gd name="T46" fmla="*/ 1555 w 2013"/>
                  <a:gd name="T47" fmla="*/ 19 h 19"/>
                  <a:gd name="T48" fmla="*/ 1559 w 2013"/>
                  <a:gd name="T49" fmla="*/ 17 h 19"/>
                  <a:gd name="T50" fmla="*/ 1564 w 2013"/>
                  <a:gd name="T51" fmla="*/ 8 h 19"/>
                  <a:gd name="T52" fmla="*/ 1572 w 2013"/>
                  <a:gd name="T53" fmla="*/ 2 h 19"/>
                  <a:gd name="T54" fmla="*/ 1581 w 2013"/>
                  <a:gd name="T55" fmla="*/ 0 h 19"/>
                  <a:gd name="T56" fmla="*/ 1424 w 2013"/>
                  <a:gd name="T57" fmla="*/ 0 h 19"/>
                  <a:gd name="T58" fmla="*/ 1542 w 2013"/>
                  <a:gd name="T59" fmla="*/ 0 h 19"/>
                  <a:gd name="T60" fmla="*/ 1542 w 2013"/>
                  <a:gd name="T61" fmla="*/ 10 h 19"/>
                  <a:gd name="T62" fmla="*/ 1540 w 2013"/>
                  <a:gd name="T63" fmla="*/ 19 h 19"/>
                  <a:gd name="T64" fmla="*/ 1407 w 2013"/>
                  <a:gd name="T65" fmla="*/ 19 h 19"/>
                  <a:gd name="T66" fmla="*/ 1413 w 2013"/>
                  <a:gd name="T67" fmla="*/ 19 h 19"/>
                  <a:gd name="T68" fmla="*/ 1424 w 2013"/>
                  <a:gd name="T69" fmla="*/ 10 h 19"/>
                  <a:gd name="T70" fmla="*/ 0 w 2013"/>
                  <a:gd name="T71" fmla="*/ 0 h 19"/>
                  <a:gd name="T72" fmla="*/ 1201 w 2013"/>
                  <a:gd name="T73" fmla="*/ 2 h 19"/>
                  <a:gd name="T74" fmla="*/ 1195 w 2013"/>
                  <a:gd name="T75" fmla="*/ 8 h 19"/>
                  <a:gd name="T76" fmla="*/ 1203 w 2013"/>
                  <a:gd name="T77" fmla="*/ 17 h 19"/>
                  <a:gd name="T78" fmla="*/ 1231 w 2013"/>
                  <a:gd name="T79" fmla="*/ 17 h 19"/>
                  <a:gd name="T80" fmla="*/ 1262 w 2013"/>
                  <a:gd name="T81" fmla="*/ 17 h 19"/>
                  <a:gd name="T82" fmla="*/ 1303 w 2013"/>
                  <a:gd name="T83" fmla="*/ 19 h 19"/>
                  <a:gd name="T84" fmla="*/ 1337 w 2013"/>
                  <a:gd name="T85" fmla="*/ 17 h 19"/>
                  <a:gd name="T86" fmla="*/ 1345 w 2013"/>
                  <a:gd name="T87" fmla="*/ 10 h 19"/>
                  <a:gd name="T88" fmla="*/ 1345 w 2013"/>
                  <a:gd name="T89" fmla="*/ 0 h 19"/>
                  <a:gd name="T90" fmla="*/ 1377 w 2013"/>
                  <a:gd name="T91" fmla="*/ 6 h 19"/>
                  <a:gd name="T92" fmla="*/ 1379 w 2013"/>
                  <a:gd name="T93" fmla="*/ 17 h 19"/>
                  <a:gd name="T94" fmla="*/ 49 w 2013"/>
                  <a:gd name="T95" fmla="*/ 19 h 19"/>
                  <a:gd name="T96" fmla="*/ 26 w 2013"/>
                  <a:gd name="T97" fmla="*/ 15 h 19"/>
                  <a:gd name="T98" fmla="*/ 11 w 2013"/>
                  <a:gd name="T99" fmla="*/ 12 h 19"/>
                  <a:gd name="T100" fmla="*/ 4 w 2013"/>
                  <a:gd name="T101" fmla="*/ 8 h 19"/>
                  <a:gd name="T102" fmla="*/ 2 w 2013"/>
                  <a:gd name="T10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3" h="19">
                    <a:moveTo>
                      <a:pt x="1772" y="0"/>
                    </a:moveTo>
                    <a:lnTo>
                      <a:pt x="1950" y="0"/>
                    </a:lnTo>
                    <a:lnTo>
                      <a:pt x="1954" y="4"/>
                    </a:lnTo>
                    <a:lnTo>
                      <a:pt x="1956" y="6"/>
                    </a:lnTo>
                    <a:lnTo>
                      <a:pt x="1960" y="8"/>
                    </a:lnTo>
                    <a:lnTo>
                      <a:pt x="1967" y="8"/>
                    </a:lnTo>
                    <a:lnTo>
                      <a:pt x="1971" y="6"/>
                    </a:lnTo>
                    <a:lnTo>
                      <a:pt x="1975" y="6"/>
                    </a:lnTo>
                    <a:lnTo>
                      <a:pt x="1979" y="4"/>
                    </a:lnTo>
                    <a:lnTo>
                      <a:pt x="1982" y="4"/>
                    </a:lnTo>
                    <a:lnTo>
                      <a:pt x="1990" y="6"/>
                    </a:lnTo>
                    <a:lnTo>
                      <a:pt x="2001" y="10"/>
                    </a:lnTo>
                    <a:lnTo>
                      <a:pt x="2011" y="17"/>
                    </a:lnTo>
                    <a:lnTo>
                      <a:pt x="2013" y="19"/>
                    </a:lnTo>
                    <a:lnTo>
                      <a:pt x="1844" y="19"/>
                    </a:lnTo>
                    <a:lnTo>
                      <a:pt x="1844" y="19"/>
                    </a:lnTo>
                    <a:lnTo>
                      <a:pt x="1842" y="17"/>
                    </a:lnTo>
                    <a:lnTo>
                      <a:pt x="1839" y="17"/>
                    </a:lnTo>
                    <a:lnTo>
                      <a:pt x="1835" y="15"/>
                    </a:lnTo>
                    <a:lnTo>
                      <a:pt x="1831" y="12"/>
                    </a:lnTo>
                    <a:lnTo>
                      <a:pt x="1827" y="12"/>
                    </a:lnTo>
                    <a:lnTo>
                      <a:pt x="1825" y="10"/>
                    </a:lnTo>
                    <a:lnTo>
                      <a:pt x="1820" y="8"/>
                    </a:lnTo>
                    <a:lnTo>
                      <a:pt x="1818" y="6"/>
                    </a:lnTo>
                    <a:lnTo>
                      <a:pt x="1814" y="6"/>
                    </a:lnTo>
                    <a:lnTo>
                      <a:pt x="1810" y="6"/>
                    </a:lnTo>
                    <a:lnTo>
                      <a:pt x="1808" y="6"/>
                    </a:lnTo>
                    <a:lnTo>
                      <a:pt x="1806" y="10"/>
                    </a:lnTo>
                    <a:lnTo>
                      <a:pt x="1801" y="15"/>
                    </a:lnTo>
                    <a:lnTo>
                      <a:pt x="1799" y="19"/>
                    </a:lnTo>
                    <a:lnTo>
                      <a:pt x="1757" y="19"/>
                    </a:lnTo>
                    <a:lnTo>
                      <a:pt x="1759" y="19"/>
                    </a:lnTo>
                    <a:lnTo>
                      <a:pt x="1763" y="17"/>
                    </a:lnTo>
                    <a:lnTo>
                      <a:pt x="1767" y="12"/>
                    </a:lnTo>
                    <a:lnTo>
                      <a:pt x="1769" y="8"/>
                    </a:lnTo>
                    <a:lnTo>
                      <a:pt x="1772" y="2"/>
                    </a:lnTo>
                    <a:lnTo>
                      <a:pt x="1772" y="0"/>
                    </a:lnTo>
                    <a:close/>
                    <a:moveTo>
                      <a:pt x="1583" y="0"/>
                    </a:moveTo>
                    <a:lnTo>
                      <a:pt x="1657" y="0"/>
                    </a:lnTo>
                    <a:lnTo>
                      <a:pt x="1659" y="0"/>
                    </a:lnTo>
                    <a:lnTo>
                      <a:pt x="1663" y="2"/>
                    </a:lnTo>
                    <a:lnTo>
                      <a:pt x="1668" y="4"/>
                    </a:lnTo>
                    <a:lnTo>
                      <a:pt x="1672" y="6"/>
                    </a:lnTo>
                    <a:lnTo>
                      <a:pt x="1676" y="8"/>
                    </a:lnTo>
                    <a:lnTo>
                      <a:pt x="1680" y="12"/>
                    </a:lnTo>
                    <a:lnTo>
                      <a:pt x="1682" y="19"/>
                    </a:lnTo>
                    <a:lnTo>
                      <a:pt x="1682" y="19"/>
                    </a:lnTo>
                    <a:lnTo>
                      <a:pt x="1555" y="19"/>
                    </a:lnTo>
                    <a:lnTo>
                      <a:pt x="1555" y="19"/>
                    </a:lnTo>
                    <a:lnTo>
                      <a:pt x="1559" y="17"/>
                    </a:lnTo>
                    <a:lnTo>
                      <a:pt x="1562" y="12"/>
                    </a:lnTo>
                    <a:lnTo>
                      <a:pt x="1564" y="8"/>
                    </a:lnTo>
                    <a:lnTo>
                      <a:pt x="1566" y="4"/>
                    </a:lnTo>
                    <a:lnTo>
                      <a:pt x="1572" y="2"/>
                    </a:lnTo>
                    <a:lnTo>
                      <a:pt x="1576" y="2"/>
                    </a:lnTo>
                    <a:lnTo>
                      <a:pt x="1581" y="0"/>
                    </a:lnTo>
                    <a:lnTo>
                      <a:pt x="1583" y="0"/>
                    </a:lnTo>
                    <a:close/>
                    <a:moveTo>
                      <a:pt x="1424" y="0"/>
                    </a:moveTo>
                    <a:lnTo>
                      <a:pt x="1542" y="0"/>
                    </a:lnTo>
                    <a:lnTo>
                      <a:pt x="1542" y="0"/>
                    </a:lnTo>
                    <a:lnTo>
                      <a:pt x="1542" y="6"/>
                    </a:lnTo>
                    <a:lnTo>
                      <a:pt x="1542" y="10"/>
                    </a:lnTo>
                    <a:lnTo>
                      <a:pt x="1542" y="15"/>
                    </a:lnTo>
                    <a:lnTo>
                      <a:pt x="1540" y="19"/>
                    </a:lnTo>
                    <a:lnTo>
                      <a:pt x="1540" y="19"/>
                    </a:lnTo>
                    <a:lnTo>
                      <a:pt x="1407" y="19"/>
                    </a:lnTo>
                    <a:lnTo>
                      <a:pt x="1409" y="19"/>
                    </a:lnTo>
                    <a:lnTo>
                      <a:pt x="1413" y="19"/>
                    </a:lnTo>
                    <a:lnTo>
                      <a:pt x="1419" y="17"/>
                    </a:lnTo>
                    <a:lnTo>
                      <a:pt x="1424" y="10"/>
                    </a:lnTo>
                    <a:lnTo>
                      <a:pt x="1424" y="0"/>
                    </a:lnTo>
                    <a:close/>
                    <a:moveTo>
                      <a:pt x="0" y="0"/>
                    </a:moveTo>
                    <a:lnTo>
                      <a:pt x="1205" y="0"/>
                    </a:lnTo>
                    <a:lnTo>
                      <a:pt x="1201" y="2"/>
                    </a:lnTo>
                    <a:lnTo>
                      <a:pt x="1197" y="4"/>
                    </a:lnTo>
                    <a:lnTo>
                      <a:pt x="1195" y="8"/>
                    </a:lnTo>
                    <a:lnTo>
                      <a:pt x="1197" y="12"/>
                    </a:lnTo>
                    <a:lnTo>
                      <a:pt x="1203" y="17"/>
                    </a:lnTo>
                    <a:lnTo>
                      <a:pt x="1216" y="19"/>
                    </a:lnTo>
                    <a:lnTo>
                      <a:pt x="1231" y="17"/>
                    </a:lnTo>
                    <a:lnTo>
                      <a:pt x="1245" y="17"/>
                    </a:lnTo>
                    <a:lnTo>
                      <a:pt x="1262" y="17"/>
                    </a:lnTo>
                    <a:lnTo>
                      <a:pt x="1282" y="19"/>
                    </a:lnTo>
                    <a:lnTo>
                      <a:pt x="1303" y="19"/>
                    </a:lnTo>
                    <a:lnTo>
                      <a:pt x="1324" y="19"/>
                    </a:lnTo>
                    <a:lnTo>
                      <a:pt x="1337" y="17"/>
                    </a:lnTo>
                    <a:lnTo>
                      <a:pt x="1343" y="15"/>
                    </a:lnTo>
                    <a:lnTo>
                      <a:pt x="1345" y="10"/>
                    </a:lnTo>
                    <a:lnTo>
                      <a:pt x="1347" y="4"/>
                    </a:lnTo>
                    <a:lnTo>
                      <a:pt x="1345" y="0"/>
                    </a:lnTo>
                    <a:lnTo>
                      <a:pt x="1377" y="0"/>
                    </a:lnTo>
                    <a:lnTo>
                      <a:pt x="1377" y="6"/>
                    </a:lnTo>
                    <a:lnTo>
                      <a:pt x="1377" y="12"/>
                    </a:lnTo>
                    <a:lnTo>
                      <a:pt x="1379" y="17"/>
                    </a:lnTo>
                    <a:lnTo>
                      <a:pt x="1381" y="19"/>
                    </a:lnTo>
                    <a:lnTo>
                      <a:pt x="49" y="19"/>
                    </a:lnTo>
                    <a:lnTo>
                      <a:pt x="43" y="17"/>
                    </a:lnTo>
                    <a:lnTo>
                      <a:pt x="26" y="15"/>
                    </a:lnTo>
                    <a:lnTo>
                      <a:pt x="17" y="15"/>
                    </a:lnTo>
                    <a:lnTo>
                      <a:pt x="11" y="12"/>
                    </a:lnTo>
                    <a:lnTo>
                      <a:pt x="6" y="10"/>
                    </a:lnTo>
                    <a:lnTo>
                      <a:pt x="4" y="8"/>
                    </a:lnTo>
                    <a:lnTo>
                      <a:pt x="2" y="4"/>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4" name="Freeform 1229"/>
              <p:cNvSpPr>
                <a:spLocks noEditPoints="1"/>
              </p:cNvSpPr>
              <p:nvPr/>
            </p:nvSpPr>
            <p:spPr bwMode="auto">
              <a:xfrm>
                <a:off x="490" y="1116"/>
                <a:ext cx="1950" cy="22"/>
              </a:xfrm>
              <a:custGeom>
                <a:avLst/>
                <a:gdLst>
                  <a:gd name="T0" fmla="*/ 1946 w 1950"/>
                  <a:gd name="T1" fmla="*/ 3 h 22"/>
                  <a:gd name="T2" fmla="*/ 1772 w 1950"/>
                  <a:gd name="T3" fmla="*/ 22 h 22"/>
                  <a:gd name="T4" fmla="*/ 1769 w 1950"/>
                  <a:gd name="T5" fmla="*/ 13 h 22"/>
                  <a:gd name="T6" fmla="*/ 1759 w 1950"/>
                  <a:gd name="T7" fmla="*/ 7 h 22"/>
                  <a:gd name="T8" fmla="*/ 1742 w 1950"/>
                  <a:gd name="T9" fmla="*/ 7 h 22"/>
                  <a:gd name="T10" fmla="*/ 1733 w 1950"/>
                  <a:gd name="T11" fmla="*/ 5 h 22"/>
                  <a:gd name="T12" fmla="*/ 1593 w 1950"/>
                  <a:gd name="T13" fmla="*/ 0 h 22"/>
                  <a:gd name="T14" fmla="*/ 1716 w 1950"/>
                  <a:gd name="T15" fmla="*/ 5 h 22"/>
                  <a:gd name="T16" fmla="*/ 1708 w 1950"/>
                  <a:gd name="T17" fmla="*/ 5 h 22"/>
                  <a:gd name="T18" fmla="*/ 1702 w 1950"/>
                  <a:gd name="T19" fmla="*/ 5 h 22"/>
                  <a:gd name="T20" fmla="*/ 1685 w 1950"/>
                  <a:gd name="T21" fmla="*/ 5 h 22"/>
                  <a:gd name="T22" fmla="*/ 1670 w 1950"/>
                  <a:gd name="T23" fmla="*/ 7 h 22"/>
                  <a:gd name="T24" fmla="*/ 1657 w 1950"/>
                  <a:gd name="T25" fmla="*/ 15 h 22"/>
                  <a:gd name="T26" fmla="*/ 1657 w 1950"/>
                  <a:gd name="T27" fmla="*/ 22 h 22"/>
                  <a:gd name="T28" fmla="*/ 1589 w 1950"/>
                  <a:gd name="T29" fmla="*/ 17 h 22"/>
                  <a:gd name="T30" fmla="*/ 1593 w 1950"/>
                  <a:gd name="T31" fmla="*/ 3 h 22"/>
                  <a:gd name="T32" fmla="*/ 1481 w 1950"/>
                  <a:gd name="T33" fmla="*/ 0 h 22"/>
                  <a:gd name="T34" fmla="*/ 1489 w 1950"/>
                  <a:gd name="T35" fmla="*/ 15 h 22"/>
                  <a:gd name="T36" fmla="*/ 1498 w 1950"/>
                  <a:gd name="T37" fmla="*/ 17 h 22"/>
                  <a:gd name="T38" fmla="*/ 1515 w 1950"/>
                  <a:gd name="T39" fmla="*/ 9 h 22"/>
                  <a:gd name="T40" fmla="*/ 1528 w 1950"/>
                  <a:gd name="T41" fmla="*/ 7 h 22"/>
                  <a:gd name="T42" fmla="*/ 1540 w 1950"/>
                  <a:gd name="T43" fmla="*/ 17 h 22"/>
                  <a:gd name="T44" fmla="*/ 1424 w 1950"/>
                  <a:gd name="T45" fmla="*/ 22 h 22"/>
                  <a:gd name="T46" fmla="*/ 1324 w 1950"/>
                  <a:gd name="T47" fmla="*/ 0 h 22"/>
                  <a:gd name="T48" fmla="*/ 1375 w 1950"/>
                  <a:gd name="T49" fmla="*/ 13 h 22"/>
                  <a:gd name="T50" fmla="*/ 1345 w 1950"/>
                  <a:gd name="T51" fmla="*/ 22 h 22"/>
                  <a:gd name="T52" fmla="*/ 1339 w 1950"/>
                  <a:gd name="T53" fmla="*/ 11 h 22"/>
                  <a:gd name="T54" fmla="*/ 1324 w 1950"/>
                  <a:gd name="T55" fmla="*/ 5 h 22"/>
                  <a:gd name="T56" fmla="*/ 55 w 1950"/>
                  <a:gd name="T57" fmla="*/ 0 h 22"/>
                  <a:gd name="T58" fmla="*/ 547 w 1950"/>
                  <a:gd name="T59" fmla="*/ 3 h 22"/>
                  <a:gd name="T60" fmla="*/ 558 w 1950"/>
                  <a:gd name="T61" fmla="*/ 9 h 22"/>
                  <a:gd name="T62" fmla="*/ 571 w 1950"/>
                  <a:gd name="T63" fmla="*/ 17 h 22"/>
                  <a:gd name="T64" fmla="*/ 586 w 1950"/>
                  <a:gd name="T65" fmla="*/ 13 h 22"/>
                  <a:gd name="T66" fmla="*/ 600 w 1950"/>
                  <a:gd name="T67" fmla="*/ 0 h 22"/>
                  <a:gd name="T68" fmla="*/ 777 w 1950"/>
                  <a:gd name="T69" fmla="*/ 3 h 22"/>
                  <a:gd name="T70" fmla="*/ 779 w 1950"/>
                  <a:gd name="T71" fmla="*/ 5 h 22"/>
                  <a:gd name="T72" fmla="*/ 914 w 1950"/>
                  <a:gd name="T73" fmla="*/ 0 h 22"/>
                  <a:gd name="T74" fmla="*/ 961 w 1950"/>
                  <a:gd name="T75" fmla="*/ 15 h 22"/>
                  <a:gd name="T76" fmla="*/ 976 w 1950"/>
                  <a:gd name="T77" fmla="*/ 15 h 22"/>
                  <a:gd name="T78" fmla="*/ 982 w 1950"/>
                  <a:gd name="T79" fmla="*/ 7 h 22"/>
                  <a:gd name="T80" fmla="*/ 974 w 1950"/>
                  <a:gd name="T81" fmla="*/ 0 h 22"/>
                  <a:gd name="T82" fmla="*/ 1252 w 1950"/>
                  <a:gd name="T83" fmla="*/ 15 h 22"/>
                  <a:gd name="T84" fmla="*/ 1218 w 1950"/>
                  <a:gd name="T85" fmla="*/ 17 h 22"/>
                  <a:gd name="T86" fmla="*/ 1205 w 1950"/>
                  <a:gd name="T87" fmla="*/ 22 h 22"/>
                  <a:gd name="T88" fmla="*/ 0 w 1950"/>
                  <a:gd name="T89" fmla="*/ 17 h 22"/>
                  <a:gd name="T90" fmla="*/ 6 w 1950"/>
                  <a:gd name="T91" fmla="*/ 13 h 22"/>
                  <a:gd name="T92" fmla="*/ 21 w 1950"/>
                  <a:gd name="T93" fmla="*/ 13 h 22"/>
                  <a:gd name="T94" fmla="*/ 32 w 1950"/>
                  <a:gd name="T95" fmla="*/ 15 h 22"/>
                  <a:gd name="T96" fmla="*/ 47 w 1950"/>
                  <a:gd name="T9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50" h="22">
                    <a:moveTo>
                      <a:pt x="1733" y="0"/>
                    </a:moveTo>
                    <a:lnTo>
                      <a:pt x="1946" y="0"/>
                    </a:lnTo>
                    <a:lnTo>
                      <a:pt x="1946" y="3"/>
                    </a:lnTo>
                    <a:lnTo>
                      <a:pt x="1950" y="20"/>
                    </a:lnTo>
                    <a:lnTo>
                      <a:pt x="1950" y="22"/>
                    </a:lnTo>
                    <a:lnTo>
                      <a:pt x="1772" y="22"/>
                    </a:lnTo>
                    <a:lnTo>
                      <a:pt x="1774" y="20"/>
                    </a:lnTo>
                    <a:lnTo>
                      <a:pt x="1772" y="15"/>
                    </a:lnTo>
                    <a:lnTo>
                      <a:pt x="1769" y="13"/>
                    </a:lnTo>
                    <a:lnTo>
                      <a:pt x="1765" y="9"/>
                    </a:lnTo>
                    <a:lnTo>
                      <a:pt x="1763" y="7"/>
                    </a:lnTo>
                    <a:lnTo>
                      <a:pt x="1759" y="7"/>
                    </a:lnTo>
                    <a:lnTo>
                      <a:pt x="1755" y="7"/>
                    </a:lnTo>
                    <a:lnTo>
                      <a:pt x="1750" y="7"/>
                    </a:lnTo>
                    <a:lnTo>
                      <a:pt x="1742" y="7"/>
                    </a:lnTo>
                    <a:lnTo>
                      <a:pt x="1738" y="7"/>
                    </a:lnTo>
                    <a:lnTo>
                      <a:pt x="1736" y="7"/>
                    </a:lnTo>
                    <a:lnTo>
                      <a:pt x="1733" y="5"/>
                    </a:lnTo>
                    <a:lnTo>
                      <a:pt x="1733" y="3"/>
                    </a:lnTo>
                    <a:lnTo>
                      <a:pt x="1733" y="0"/>
                    </a:lnTo>
                    <a:close/>
                    <a:moveTo>
                      <a:pt x="1593" y="0"/>
                    </a:moveTo>
                    <a:lnTo>
                      <a:pt x="1721" y="0"/>
                    </a:lnTo>
                    <a:lnTo>
                      <a:pt x="1721" y="3"/>
                    </a:lnTo>
                    <a:lnTo>
                      <a:pt x="1716" y="5"/>
                    </a:lnTo>
                    <a:lnTo>
                      <a:pt x="1714" y="5"/>
                    </a:lnTo>
                    <a:lnTo>
                      <a:pt x="1710" y="5"/>
                    </a:lnTo>
                    <a:lnTo>
                      <a:pt x="1708" y="5"/>
                    </a:lnTo>
                    <a:lnTo>
                      <a:pt x="1706" y="5"/>
                    </a:lnTo>
                    <a:lnTo>
                      <a:pt x="1706" y="5"/>
                    </a:lnTo>
                    <a:lnTo>
                      <a:pt x="1702" y="5"/>
                    </a:lnTo>
                    <a:lnTo>
                      <a:pt x="1695" y="5"/>
                    </a:lnTo>
                    <a:lnTo>
                      <a:pt x="1691" y="5"/>
                    </a:lnTo>
                    <a:lnTo>
                      <a:pt x="1685" y="5"/>
                    </a:lnTo>
                    <a:lnTo>
                      <a:pt x="1678" y="5"/>
                    </a:lnTo>
                    <a:lnTo>
                      <a:pt x="1674" y="5"/>
                    </a:lnTo>
                    <a:lnTo>
                      <a:pt x="1670" y="7"/>
                    </a:lnTo>
                    <a:lnTo>
                      <a:pt x="1666" y="9"/>
                    </a:lnTo>
                    <a:lnTo>
                      <a:pt x="1659" y="13"/>
                    </a:lnTo>
                    <a:lnTo>
                      <a:pt x="1657" y="15"/>
                    </a:lnTo>
                    <a:lnTo>
                      <a:pt x="1655" y="17"/>
                    </a:lnTo>
                    <a:lnTo>
                      <a:pt x="1655" y="20"/>
                    </a:lnTo>
                    <a:lnTo>
                      <a:pt x="1657" y="22"/>
                    </a:lnTo>
                    <a:lnTo>
                      <a:pt x="1583" y="22"/>
                    </a:lnTo>
                    <a:lnTo>
                      <a:pt x="1585" y="20"/>
                    </a:lnTo>
                    <a:lnTo>
                      <a:pt x="1589" y="17"/>
                    </a:lnTo>
                    <a:lnTo>
                      <a:pt x="1591" y="13"/>
                    </a:lnTo>
                    <a:lnTo>
                      <a:pt x="1593" y="7"/>
                    </a:lnTo>
                    <a:lnTo>
                      <a:pt x="1593" y="3"/>
                    </a:lnTo>
                    <a:lnTo>
                      <a:pt x="1593" y="0"/>
                    </a:lnTo>
                    <a:close/>
                    <a:moveTo>
                      <a:pt x="1419" y="0"/>
                    </a:moveTo>
                    <a:lnTo>
                      <a:pt x="1481" y="0"/>
                    </a:lnTo>
                    <a:lnTo>
                      <a:pt x="1483" y="5"/>
                    </a:lnTo>
                    <a:lnTo>
                      <a:pt x="1487" y="11"/>
                    </a:lnTo>
                    <a:lnTo>
                      <a:pt x="1489" y="15"/>
                    </a:lnTo>
                    <a:lnTo>
                      <a:pt x="1494" y="20"/>
                    </a:lnTo>
                    <a:lnTo>
                      <a:pt x="1496" y="20"/>
                    </a:lnTo>
                    <a:lnTo>
                      <a:pt x="1498" y="17"/>
                    </a:lnTo>
                    <a:lnTo>
                      <a:pt x="1502" y="15"/>
                    </a:lnTo>
                    <a:lnTo>
                      <a:pt x="1509" y="13"/>
                    </a:lnTo>
                    <a:lnTo>
                      <a:pt x="1515" y="9"/>
                    </a:lnTo>
                    <a:lnTo>
                      <a:pt x="1519" y="7"/>
                    </a:lnTo>
                    <a:lnTo>
                      <a:pt x="1523" y="7"/>
                    </a:lnTo>
                    <a:lnTo>
                      <a:pt x="1528" y="7"/>
                    </a:lnTo>
                    <a:lnTo>
                      <a:pt x="1532" y="11"/>
                    </a:lnTo>
                    <a:lnTo>
                      <a:pt x="1538" y="13"/>
                    </a:lnTo>
                    <a:lnTo>
                      <a:pt x="1540" y="17"/>
                    </a:lnTo>
                    <a:lnTo>
                      <a:pt x="1542" y="22"/>
                    </a:lnTo>
                    <a:lnTo>
                      <a:pt x="1424" y="22"/>
                    </a:lnTo>
                    <a:lnTo>
                      <a:pt x="1424" y="22"/>
                    </a:lnTo>
                    <a:lnTo>
                      <a:pt x="1422" y="7"/>
                    </a:lnTo>
                    <a:lnTo>
                      <a:pt x="1419" y="0"/>
                    </a:lnTo>
                    <a:close/>
                    <a:moveTo>
                      <a:pt x="1324" y="0"/>
                    </a:moveTo>
                    <a:lnTo>
                      <a:pt x="1375" y="0"/>
                    </a:lnTo>
                    <a:lnTo>
                      <a:pt x="1375" y="7"/>
                    </a:lnTo>
                    <a:lnTo>
                      <a:pt x="1375" y="13"/>
                    </a:lnTo>
                    <a:lnTo>
                      <a:pt x="1377" y="20"/>
                    </a:lnTo>
                    <a:lnTo>
                      <a:pt x="1377" y="22"/>
                    </a:lnTo>
                    <a:lnTo>
                      <a:pt x="1345" y="22"/>
                    </a:lnTo>
                    <a:lnTo>
                      <a:pt x="1345" y="22"/>
                    </a:lnTo>
                    <a:lnTo>
                      <a:pt x="1343" y="15"/>
                    </a:lnTo>
                    <a:lnTo>
                      <a:pt x="1339" y="11"/>
                    </a:lnTo>
                    <a:lnTo>
                      <a:pt x="1332" y="9"/>
                    </a:lnTo>
                    <a:lnTo>
                      <a:pt x="1326" y="7"/>
                    </a:lnTo>
                    <a:lnTo>
                      <a:pt x="1324" y="5"/>
                    </a:lnTo>
                    <a:lnTo>
                      <a:pt x="1324" y="3"/>
                    </a:lnTo>
                    <a:lnTo>
                      <a:pt x="1324" y="0"/>
                    </a:lnTo>
                    <a:close/>
                    <a:moveTo>
                      <a:pt x="55" y="0"/>
                    </a:moveTo>
                    <a:lnTo>
                      <a:pt x="543" y="0"/>
                    </a:lnTo>
                    <a:lnTo>
                      <a:pt x="545" y="3"/>
                    </a:lnTo>
                    <a:lnTo>
                      <a:pt x="547" y="3"/>
                    </a:lnTo>
                    <a:lnTo>
                      <a:pt x="550" y="5"/>
                    </a:lnTo>
                    <a:lnTo>
                      <a:pt x="554" y="7"/>
                    </a:lnTo>
                    <a:lnTo>
                      <a:pt x="558" y="9"/>
                    </a:lnTo>
                    <a:lnTo>
                      <a:pt x="562" y="13"/>
                    </a:lnTo>
                    <a:lnTo>
                      <a:pt x="567" y="17"/>
                    </a:lnTo>
                    <a:lnTo>
                      <a:pt x="571" y="17"/>
                    </a:lnTo>
                    <a:lnTo>
                      <a:pt x="575" y="17"/>
                    </a:lnTo>
                    <a:lnTo>
                      <a:pt x="581" y="15"/>
                    </a:lnTo>
                    <a:lnTo>
                      <a:pt x="586" y="13"/>
                    </a:lnTo>
                    <a:lnTo>
                      <a:pt x="592" y="9"/>
                    </a:lnTo>
                    <a:lnTo>
                      <a:pt x="596" y="5"/>
                    </a:lnTo>
                    <a:lnTo>
                      <a:pt x="600" y="0"/>
                    </a:lnTo>
                    <a:lnTo>
                      <a:pt x="600" y="0"/>
                    </a:lnTo>
                    <a:lnTo>
                      <a:pt x="777" y="0"/>
                    </a:lnTo>
                    <a:lnTo>
                      <a:pt x="777" y="3"/>
                    </a:lnTo>
                    <a:lnTo>
                      <a:pt x="779" y="5"/>
                    </a:lnTo>
                    <a:lnTo>
                      <a:pt x="779" y="5"/>
                    </a:lnTo>
                    <a:lnTo>
                      <a:pt x="779" y="5"/>
                    </a:lnTo>
                    <a:lnTo>
                      <a:pt x="781" y="3"/>
                    </a:lnTo>
                    <a:lnTo>
                      <a:pt x="785" y="0"/>
                    </a:lnTo>
                    <a:lnTo>
                      <a:pt x="914" y="0"/>
                    </a:lnTo>
                    <a:lnTo>
                      <a:pt x="925" y="7"/>
                    </a:lnTo>
                    <a:lnTo>
                      <a:pt x="944" y="9"/>
                    </a:lnTo>
                    <a:lnTo>
                      <a:pt x="961" y="15"/>
                    </a:lnTo>
                    <a:lnTo>
                      <a:pt x="965" y="17"/>
                    </a:lnTo>
                    <a:lnTo>
                      <a:pt x="972" y="17"/>
                    </a:lnTo>
                    <a:lnTo>
                      <a:pt x="976" y="15"/>
                    </a:lnTo>
                    <a:lnTo>
                      <a:pt x="980" y="13"/>
                    </a:lnTo>
                    <a:lnTo>
                      <a:pt x="982" y="11"/>
                    </a:lnTo>
                    <a:lnTo>
                      <a:pt x="982" y="7"/>
                    </a:lnTo>
                    <a:lnTo>
                      <a:pt x="980" y="5"/>
                    </a:lnTo>
                    <a:lnTo>
                      <a:pt x="978" y="3"/>
                    </a:lnTo>
                    <a:lnTo>
                      <a:pt x="974" y="0"/>
                    </a:lnTo>
                    <a:lnTo>
                      <a:pt x="1282" y="0"/>
                    </a:lnTo>
                    <a:lnTo>
                      <a:pt x="1269" y="11"/>
                    </a:lnTo>
                    <a:lnTo>
                      <a:pt x="1252" y="15"/>
                    </a:lnTo>
                    <a:lnTo>
                      <a:pt x="1235" y="17"/>
                    </a:lnTo>
                    <a:lnTo>
                      <a:pt x="1222" y="17"/>
                    </a:lnTo>
                    <a:lnTo>
                      <a:pt x="1218" y="17"/>
                    </a:lnTo>
                    <a:lnTo>
                      <a:pt x="1211" y="20"/>
                    </a:lnTo>
                    <a:lnTo>
                      <a:pt x="1205" y="20"/>
                    </a:lnTo>
                    <a:lnTo>
                      <a:pt x="1205" y="22"/>
                    </a:lnTo>
                    <a:lnTo>
                      <a:pt x="0" y="22"/>
                    </a:lnTo>
                    <a:lnTo>
                      <a:pt x="0" y="20"/>
                    </a:lnTo>
                    <a:lnTo>
                      <a:pt x="0" y="17"/>
                    </a:lnTo>
                    <a:lnTo>
                      <a:pt x="0" y="15"/>
                    </a:lnTo>
                    <a:lnTo>
                      <a:pt x="2" y="13"/>
                    </a:lnTo>
                    <a:lnTo>
                      <a:pt x="6" y="13"/>
                    </a:lnTo>
                    <a:lnTo>
                      <a:pt x="11" y="13"/>
                    </a:lnTo>
                    <a:lnTo>
                      <a:pt x="17" y="13"/>
                    </a:lnTo>
                    <a:lnTo>
                      <a:pt x="21" y="13"/>
                    </a:lnTo>
                    <a:lnTo>
                      <a:pt x="26" y="15"/>
                    </a:lnTo>
                    <a:lnTo>
                      <a:pt x="30" y="15"/>
                    </a:lnTo>
                    <a:lnTo>
                      <a:pt x="32" y="15"/>
                    </a:lnTo>
                    <a:lnTo>
                      <a:pt x="36" y="13"/>
                    </a:lnTo>
                    <a:lnTo>
                      <a:pt x="40" y="11"/>
                    </a:lnTo>
                    <a:lnTo>
                      <a:pt x="47" y="7"/>
                    </a:lnTo>
                    <a:lnTo>
                      <a:pt x="51" y="5"/>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5" name="Freeform 1230"/>
              <p:cNvSpPr>
                <a:spLocks noEditPoints="1"/>
              </p:cNvSpPr>
              <p:nvPr/>
            </p:nvSpPr>
            <p:spPr bwMode="auto">
              <a:xfrm>
                <a:off x="545" y="1097"/>
                <a:ext cx="1891" cy="19"/>
              </a:xfrm>
              <a:custGeom>
                <a:avLst/>
                <a:gdLst>
                  <a:gd name="T0" fmla="*/ 1320 w 1891"/>
                  <a:gd name="T1" fmla="*/ 15 h 19"/>
                  <a:gd name="T2" fmla="*/ 1269 w 1891"/>
                  <a:gd name="T3" fmla="*/ 19 h 19"/>
                  <a:gd name="T4" fmla="*/ 1280 w 1891"/>
                  <a:gd name="T5" fmla="*/ 15 h 19"/>
                  <a:gd name="T6" fmla="*/ 1297 w 1891"/>
                  <a:gd name="T7" fmla="*/ 17 h 19"/>
                  <a:gd name="T8" fmla="*/ 1316 w 1891"/>
                  <a:gd name="T9" fmla="*/ 15 h 19"/>
                  <a:gd name="T10" fmla="*/ 762 w 1891"/>
                  <a:gd name="T11" fmla="*/ 9 h 19"/>
                  <a:gd name="T12" fmla="*/ 804 w 1891"/>
                  <a:gd name="T13" fmla="*/ 11 h 19"/>
                  <a:gd name="T14" fmla="*/ 857 w 1891"/>
                  <a:gd name="T15" fmla="*/ 19 h 19"/>
                  <a:gd name="T16" fmla="*/ 730 w 1891"/>
                  <a:gd name="T17" fmla="*/ 19 h 19"/>
                  <a:gd name="T18" fmla="*/ 745 w 1891"/>
                  <a:gd name="T19" fmla="*/ 11 h 19"/>
                  <a:gd name="T20" fmla="*/ 707 w 1891"/>
                  <a:gd name="T21" fmla="*/ 3 h 19"/>
                  <a:gd name="T22" fmla="*/ 715 w 1891"/>
                  <a:gd name="T23" fmla="*/ 13 h 19"/>
                  <a:gd name="T24" fmla="*/ 545 w 1891"/>
                  <a:gd name="T25" fmla="*/ 19 h 19"/>
                  <a:gd name="T26" fmla="*/ 545 w 1891"/>
                  <a:gd name="T27" fmla="*/ 15 h 19"/>
                  <a:gd name="T28" fmla="*/ 548 w 1891"/>
                  <a:gd name="T29" fmla="*/ 13 h 19"/>
                  <a:gd name="T30" fmla="*/ 567 w 1891"/>
                  <a:gd name="T31" fmla="*/ 13 h 19"/>
                  <a:gd name="T32" fmla="*/ 618 w 1891"/>
                  <a:gd name="T33" fmla="*/ 17 h 19"/>
                  <a:gd name="T34" fmla="*/ 643 w 1891"/>
                  <a:gd name="T35" fmla="*/ 7 h 19"/>
                  <a:gd name="T36" fmla="*/ 683 w 1891"/>
                  <a:gd name="T37" fmla="*/ 11 h 19"/>
                  <a:gd name="T38" fmla="*/ 696 w 1891"/>
                  <a:gd name="T39" fmla="*/ 9 h 19"/>
                  <a:gd name="T40" fmla="*/ 707 w 1891"/>
                  <a:gd name="T41" fmla="*/ 3 h 19"/>
                  <a:gd name="T42" fmla="*/ 1882 w 1891"/>
                  <a:gd name="T43" fmla="*/ 0 h 19"/>
                  <a:gd name="T44" fmla="*/ 1678 w 1891"/>
                  <a:gd name="T45" fmla="*/ 19 h 19"/>
                  <a:gd name="T46" fmla="*/ 1676 w 1891"/>
                  <a:gd name="T47" fmla="*/ 11 h 19"/>
                  <a:gd name="T48" fmla="*/ 1668 w 1891"/>
                  <a:gd name="T49" fmla="*/ 9 h 19"/>
                  <a:gd name="T50" fmla="*/ 1666 w 1891"/>
                  <a:gd name="T51" fmla="*/ 13 h 19"/>
                  <a:gd name="T52" fmla="*/ 1666 w 1891"/>
                  <a:gd name="T53" fmla="*/ 19 h 19"/>
                  <a:gd name="T54" fmla="*/ 1538 w 1891"/>
                  <a:gd name="T55" fmla="*/ 15 h 19"/>
                  <a:gd name="T56" fmla="*/ 1511 w 1891"/>
                  <a:gd name="T57" fmla="*/ 13 h 19"/>
                  <a:gd name="T58" fmla="*/ 1464 w 1891"/>
                  <a:gd name="T59" fmla="*/ 9 h 19"/>
                  <a:gd name="T60" fmla="*/ 1403 w 1891"/>
                  <a:gd name="T61" fmla="*/ 0 h 19"/>
                  <a:gd name="T62" fmla="*/ 1405 w 1891"/>
                  <a:gd name="T63" fmla="*/ 5 h 19"/>
                  <a:gd name="T64" fmla="*/ 1413 w 1891"/>
                  <a:gd name="T65" fmla="*/ 11 h 19"/>
                  <a:gd name="T66" fmla="*/ 1426 w 1891"/>
                  <a:gd name="T67" fmla="*/ 19 h 19"/>
                  <a:gd name="T68" fmla="*/ 1358 w 1891"/>
                  <a:gd name="T69" fmla="*/ 3 h 19"/>
                  <a:gd name="T70" fmla="*/ 1218 w 1891"/>
                  <a:gd name="T71" fmla="*/ 0 h 19"/>
                  <a:gd name="T72" fmla="*/ 1227 w 1891"/>
                  <a:gd name="T73" fmla="*/ 5 h 19"/>
                  <a:gd name="T74" fmla="*/ 1231 w 1891"/>
                  <a:gd name="T75" fmla="*/ 15 h 19"/>
                  <a:gd name="T76" fmla="*/ 919 w 1891"/>
                  <a:gd name="T77" fmla="*/ 19 h 19"/>
                  <a:gd name="T78" fmla="*/ 908 w 1891"/>
                  <a:gd name="T79" fmla="*/ 13 h 19"/>
                  <a:gd name="T80" fmla="*/ 902 w 1891"/>
                  <a:gd name="T81" fmla="*/ 7 h 19"/>
                  <a:gd name="T82" fmla="*/ 77 w 1891"/>
                  <a:gd name="T83" fmla="*/ 0 h 19"/>
                  <a:gd name="T84" fmla="*/ 200 w 1891"/>
                  <a:gd name="T85" fmla="*/ 3 h 19"/>
                  <a:gd name="T86" fmla="*/ 221 w 1891"/>
                  <a:gd name="T87" fmla="*/ 3 h 19"/>
                  <a:gd name="T88" fmla="*/ 268 w 1891"/>
                  <a:gd name="T89" fmla="*/ 0 h 19"/>
                  <a:gd name="T90" fmla="*/ 323 w 1891"/>
                  <a:gd name="T91" fmla="*/ 5 h 19"/>
                  <a:gd name="T92" fmla="*/ 382 w 1891"/>
                  <a:gd name="T93" fmla="*/ 9 h 19"/>
                  <a:gd name="T94" fmla="*/ 416 w 1891"/>
                  <a:gd name="T95" fmla="*/ 15 h 19"/>
                  <a:gd name="T96" fmla="*/ 471 w 1891"/>
                  <a:gd name="T97" fmla="*/ 15 h 19"/>
                  <a:gd name="T98" fmla="*/ 0 w 1891"/>
                  <a:gd name="T99" fmla="*/ 19 h 19"/>
                  <a:gd name="T100" fmla="*/ 7 w 1891"/>
                  <a:gd name="T101" fmla="*/ 15 h 19"/>
                  <a:gd name="T102" fmla="*/ 24 w 1891"/>
                  <a:gd name="T103" fmla="*/ 9 h 19"/>
                  <a:gd name="T104" fmla="*/ 55 w 1891"/>
                  <a:gd name="T105" fmla="*/ 0 h 19"/>
                  <a:gd name="T106" fmla="*/ 77 w 1891"/>
                  <a:gd name="T10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1" h="19">
                    <a:moveTo>
                      <a:pt x="1318" y="15"/>
                    </a:moveTo>
                    <a:lnTo>
                      <a:pt x="1320" y="15"/>
                    </a:lnTo>
                    <a:lnTo>
                      <a:pt x="1320" y="15"/>
                    </a:lnTo>
                    <a:lnTo>
                      <a:pt x="1320" y="19"/>
                    </a:lnTo>
                    <a:lnTo>
                      <a:pt x="1320" y="19"/>
                    </a:lnTo>
                    <a:lnTo>
                      <a:pt x="1269" y="19"/>
                    </a:lnTo>
                    <a:lnTo>
                      <a:pt x="1271" y="19"/>
                    </a:lnTo>
                    <a:lnTo>
                      <a:pt x="1273" y="17"/>
                    </a:lnTo>
                    <a:lnTo>
                      <a:pt x="1280" y="15"/>
                    </a:lnTo>
                    <a:lnTo>
                      <a:pt x="1284" y="15"/>
                    </a:lnTo>
                    <a:lnTo>
                      <a:pt x="1290" y="15"/>
                    </a:lnTo>
                    <a:lnTo>
                      <a:pt x="1297" y="17"/>
                    </a:lnTo>
                    <a:lnTo>
                      <a:pt x="1303" y="17"/>
                    </a:lnTo>
                    <a:lnTo>
                      <a:pt x="1309" y="15"/>
                    </a:lnTo>
                    <a:lnTo>
                      <a:pt x="1316" y="15"/>
                    </a:lnTo>
                    <a:lnTo>
                      <a:pt x="1318" y="15"/>
                    </a:lnTo>
                    <a:close/>
                    <a:moveTo>
                      <a:pt x="751" y="7"/>
                    </a:moveTo>
                    <a:lnTo>
                      <a:pt x="762" y="9"/>
                    </a:lnTo>
                    <a:lnTo>
                      <a:pt x="777" y="13"/>
                    </a:lnTo>
                    <a:lnTo>
                      <a:pt x="789" y="13"/>
                    </a:lnTo>
                    <a:lnTo>
                      <a:pt x="804" y="11"/>
                    </a:lnTo>
                    <a:lnTo>
                      <a:pt x="823" y="13"/>
                    </a:lnTo>
                    <a:lnTo>
                      <a:pt x="845" y="15"/>
                    </a:lnTo>
                    <a:lnTo>
                      <a:pt x="857" y="19"/>
                    </a:lnTo>
                    <a:lnTo>
                      <a:pt x="859" y="19"/>
                    </a:lnTo>
                    <a:lnTo>
                      <a:pt x="730" y="19"/>
                    </a:lnTo>
                    <a:lnTo>
                      <a:pt x="730" y="19"/>
                    </a:lnTo>
                    <a:lnTo>
                      <a:pt x="734" y="15"/>
                    </a:lnTo>
                    <a:lnTo>
                      <a:pt x="741" y="13"/>
                    </a:lnTo>
                    <a:lnTo>
                      <a:pt x="745" y="11"/>
                    </a:lnTo>
                    <a:lnTo>
                      <a:pt x="749" y="9"/>
                    </a:lnTo>
                    <a:lnTo>
                      <a:pt x="751" y="7"/>
                    </a:lnTo>
                    <a:close/>
                    <a:moveTo>
                      <a:pt x="707" y="3"/>
                    </a:moveTo>
                    <a:lnTo>
                      <a:pt x="711" y="5"/>
                    </a:lnTo>
                    <a:lnTo>
                      <a:pt x="713" y="9"/>
                    </a:lnTo>
                    <a:lnTo>
                      <a:pt x="715" y="13"/>
                    </a:lnTo>
                    <a:lnTo>
                      <a:pt x="719" y="17"/>
                    </a:lnTo>
                    <a:lnTo>
                      <a:pt x="722" y="19"/>
                    </a:lnTo>
                    <a:lnTo>
                      <a:pt x="545" y="19"/>
                    </a:lnTo>
                    <a:lnTo>
                      <a:pt x="545" y="17"/>
                    </a:lnTo>
                    <a:lnTo>
                      <a:pt x="545" y="15"/>
                    </a:lnTo>
                    <a:lnTo>
                      <a:pt x="545" y="15"/>
                    </a:lnTo>
                    <a:lnTo>
                      <a:pt x="545" y="15"/>
                    </a:lnTo>
                    <a:lnTo>
                      <a:pt x="548" y="15"/>
                    </a:lnTo>
                    <a:lnTo>
                      <a:pt x="548" y="13"/>
                    </a:lnTo>
                    <a:lnTo>
                      <a:pt x="552" y="13"/>
                    </a:lnTo>
                    <a:lnTo>
                      <a:pt x="556" y="13"/>
                    </a:lnTo>
                    <a:lnTo>
                      <a:pt x="567" y="13"/>
                    </a:lnTo>
                    <a:lnTo>
                      <a:pt x="579" y="15"/>
                    </a:lnTo>
                    <a:lnTo>
                      <a:pt x="601" y="17"/>
                    </a:lnTo>
                    <a:lnTo>
                      <a:pt x="618" y="17"/>
                    </a:lnTo>
                    <a:lnTo>
                      <a:pt x="626" y="15"/>
                    </a:lnTo>
                    <a:lnTo>
                      <a:pt x="632" y="11"/>
                    </a:lnTo>
                    <a:lnTo>
                      <a:pt x="643" y="7"/>
                    </a:lnTo>
                    <a:lnTo>
                      <a:pt x="658" y="5"/>
                    </a:lnTo>
                    <a:lnTo>
                      <a:pt x="671" y="7"/>
                    </a:lnTo>
                    <a:lnTo>
                      <a:pt x="683" y="11"/>
                    </a:lnTo>
                    <a:lnTo>
                      <a:pt x="690" y="13"/>
                    </a:lnTo>
                    <a:lnTo>
                      <a:pt x="694" y="11"/>
                    </a:lnTo>
                    <a:lnTo>
                      <a:pt x="696" y="9"/>
                    </a:lnTo>
                    <a:lnTo>
                      <a:pt x="700" y="5"/>
                    </a:lnTo>
                    <a:lnTo>
                      <a:pt x="705" y="3"/>
                    </a:lnTo>
                    <a:lnTo>
                      <a:pt x="707" y="3"/>
                    </a:lnTo>
                    <a:close/>
                    <a:moveTo>
                      <a:pt x="1451" y="0"/>
                    </a:moveTo>
                    <a:lnTo>
                      <a:pt x="1876" y="0"/>
                    </a:lnTo>
                    <a:lnTo>
                      <a:pt x="1882" y="0"/>
                    </a:lnTo>
                    <a:lnTo>
                      <a:pt x="1886" y="9"/>
                    </a:lnTo>
                    <a:lnTo>
                      <a:pt x="1891" y="19"/>
                    </a:lnTo>
                    <a:lnTo>
                      <a:pt x="1678" y="19"/>
                    </a:lnTo>
                    <a:lnTo>
                      <a:pt x="1678" y="17"/>
                    </a:lnTo>
                    <a:lnTo>
                      <a:pt x="1676" y="15"/>
                    </a:lnTo>
                    <a:lnTo>
                      <a:pt x="1676" y="11"/>
                    </a:lnTo>
                    <a:lnTo>
                      <a:pt x="1672" y="9"/>
                    </a:lnTo>
                    <a:lnTo>
                      <a:pt x="1670" y="9"/>
                    </a:lnTo>
                    <a:lnTo>
                      <a:pt x="1668" y="9"/>
                    </a:lnTo>
                    <a:lnTo>
                      <a:pt x="1666" y="9"/>
                    </a:lnTo>
                    <a:lnTo>
                      <a:pt x="1666" y="11"/>
                    </a:lnTo>
                    <a:lnTo>
                      <a:pt x="1666" y="13"/>
                    </a:lnTo>
                    <a:lnTo>
                      <a:pt x="1666" y="17"/>
                    </a:lnTo>
                    <a:lnTo>
                      <a:pt x="1666" y="19"/>
                    </a:lnTo>
                    <a:lnTo>
                      <a:pt x="1666" y="19"/>
                    </a:lnTo>
                    <a:lnTo>
                      <a:pt x="1538" y="19"/>
                    </a:lnTo>
                    <a:lnTo>
                      <a:pt x="1538" y="17"/>
                    </a:lnTo>
                    <a:lnTo>
                      <a:pt x="1538" y="15"/>
                    </a:lnTo>
                    <a:lnTo>
                      <a:pt x="1536" y="15"/>
                    </a:lnTo>
                    <a:lnTo>
                      <a:pt x="1526" y="13"/>
                    </a:lnTo>
                    <a:lnTo>
                      <a:pt x="1511" y="13"/>
                    </a:lnTo>
                    <a:lnTo>
                      <a:pt x="1496" y="13"/>
                    </a:lnTo>
                    <a:lnTo>
                      <a:pt x="1479" y="13"/>
                    </a:lnTo>
                    <a:lnTo>
                      <a:pt x="1464" y="9"/>
                    </a:lnTo>
                    <a:lnTo>
                      <a:pt x="1451" y="0"/>
                    </a:lnTo>
                    <a:close/>
                    <a:moveTo>
                      <a:pt x="1356" y="0"/>
                    </a:moveTo>
                    <a:lnTo>
                      <a:pt x="1403" y="0"/>
                    </a:lnTo>
                    <a:lnTo>
                      <a:pt x="1403" y="0"/>
                    </a:lnTo>
                    <a:lnTo>
                      <a:pt x="1405" y="3"/>
                    </a:lnTo>
                    <a:lnTo>
                      <a:pt x="1405" y="5"/>
                    </a:lnTo>
                    <a:lnTo>
                      <a:pt x="1407" y="5"/>
                    </a:lnTo>
                    <a:lnTo>
                      <a:pt x="1409" y="7"/>
                    </a:lnTo>
                    <a:lnTo>
                      <a:pt x="1413" y="11"/>
                    </a:lnTo>
                    <a:lnTo>
                      <a:pt x="1420" y="13"/>
                    </a:lnTo>
                    <a:lnTo>
                      <a:pt x="1424" y="19"/>
                    </a:lnTo>
                    <a:lnTo>
                      <a:pt x="1426" y="19"/>
                    </a:lnTo>
                    <a:lnTo>
                      <a:pt x="1364" y="19"/>
                    </a:lnTo>
                    <a:lnTo>
                      <a:pt x="1362" y="13"/>
                    </a:lnTo>
                    <a:lnTo>
                      <a:pt x="1358" y="3"/>
                    </a:lnTo>
                    <a:lnTo>
                      <a:pt x="1356" y="0"/>
                    </a:lnTo>
                    <a:close/>
                    <a:moveTo>
                      <a:pt x="896" y="0"/>
                    </a:moveTo>
                    <a:lnTo>
                      <a:pt x="1218" y="0"/>
                    </a:lnTo>
                    <a:lnTo>
                      <a:pt x="1218" y="0"/>
                    </a:lnTo>
                    <a:lnTo>
                      <a:pt x="1222" y="3"/>
                    </a:lnTo>
                    <a:lnTo>
                      <a:pt x="1227" y="5"/>
                    </a:lnTo>
                    <a:lnTo>
                      <a:pt x="1231" y="7"/>
                    </a:lnTo>
                    <a:lnTo>
                      <a:pt x="1231" y="11"/>
                    </a:lnTo>
                    <a:lnTo>
                      <a:pt x="1231" y="15"/>
                    </a:lnTo>
                    <a:lnTo>
                      <a:pt x="1229" y="19"/>
                    </a:lnTo>
                    <a:lnTo>
                      <a:pt x="1227" y="19"/>
                    </a:lnTo>
                    <a:lnTo>
                      <a:pt x="919" y="19"/>
                    </a:lnTo>
                    <a:lnTo>
                      <a:pt x="919" y="19"/>
                    </a:lnTo>
                    <a:lnTo>
                      <a:pt x="915" y="17"/>
                    </a:lnTo>
                    <a:lnTo>
                      <a:pt x="908" y="13"/>
                    </a:lnTo>
                    <a:lnTo>
                      <a:pt x="906" y="11"/>
                    </a:lnTo>
                    <a:lnTo>
                      <a:pt x="904" y="9"/>
                    </a:lnTo>
                    <a:lnTo>
                      <a:pt x="902" y="7"/>
                    </a:lnTo>
                    <a:lnTo>
                      <a:pt x="900" y="5"/>
                    </a:lnTo>
                    <a:lnTo>
                      <a:pt x="896" y="0"/>
                    </a:lnTo>
                    <a:close/>
                    <a:moveTo>
                      <a:pt x="77" y="0"/>
                    </a:moveTo>
                    <a:lnTo>
                      <a:pt x="198" y="0"/>
                    </a:lnTo>
                    <a:lnTo>
                      <a:pt x="198" y="0"/>
                    </a:lnTo>
                    <a:lnTo>
                      <a:pt x="200" y="3"/>
                    </a:lnTo>
                    <a:lnTo>
                      <a:pt x="202" y="3"/>
                    </a:lnTo>
                    <a:lnTo>
                      <a:pt x="208" y="3"/>
                    </a:lnTo>
                    <a:lnTo>
                      <a:pt x="221" y="3"/>
                    </a:lnTo>
                    <a:lnTo>
                      <a:pt x="236" y="3"/>
                    </a:lnTo>
                    <a:lnTo>
                      <a:pt x="248" y="0"/>
                    </a:lnTo>
                    <a:lnTo>
                      <a:pt x="268" y="0"/>
                    </a:lnTo>
                    <a:lnTo>
                      <a:pt x="291" y="0"/>
                    </a:lnTo>
                    <a:lnTo>
                      <a:pt x="310" y="3"/>
                    </a:lnTo>
                    <a:lnTo>
                      <a:pt x="323" y="5"/>
                    </a:lnTo>
                    <a:lnTo>
                      <a:pt x="342" y="7"/>
                    </a:lnTo>
                    <a:lnTo>
                      <a:pt x="363" y="9"/>
                    </a:lnTo>
                    <a:lnTo>
                      <a:pt x="382" y="9"/>
                    </a:lnTo>
                    <a:lnTo>
                      <a:pt x="391" y="9"/>
                    </a:lnTo>
                    <a:lnTo>
                      <a:pt x="399" y="11"/>
                    </a:lnTo>
                    <a:lnTo>
                      <a:pt x="416" y="15"/>
                    </a:lnTo>
                    <a:lnTo>
                      <a:pt x="435" y="17"/>
                    </a:lnTo>
                    <a:lnTo>
                      <a:pt x="452" y="15"/>
                    </a:lnTo>
                    <a:lnTo>
                      <a:pt x="471" y="15"/>
                    </a:lnTo>
                    <a:lnTo>
                      <a:pt x="482" y="17"/>
                    </a:lnTo>
                    <a:lnTo>
                      <a:pt x="488" y="19"/>
                    </a:lnTo>
                    <a:lnTo>
                      <a:pt x="0" y="19"/>
                    </a:lnTo>
                    <a:lnTo>
                      <a:pt x="0" y="19"/>
                    </a:lnTo>
                    <a:lnTo>
                      <a:pt x="4" y="17"/>
                    </a:lnTo>
                    <a:lnTo>
                      <a:pt x="7" y="15"/>
                    </a:lnTo>
                    <a:lnTo>
                      <a:pt x="9" y="15"/>
                    </a:lnTo>
                    <a:lnTo>
                      <a:pt x="13" y="13"/>
                    </a:lnTo>
                    <a:lnTo>
                      <a:pt x="24" y="9"/>
                    </a:lnTo>
                    <a:lnTo>
                      <a:pt x="36" y="5"/>
                    </a:lnTo>
                    <a:lnTo>
                      <a:pt x="49" y="0"/>
                    </a:lnTo>
                    <a:lnTo>
                      <a:pt x="55" y="0"/>
                    </a:lnTo>
                    <a:lnTo>
                      <a:pt x="64" y="3"/>
                    </a:lnTo>
                    <a:lnTo>
                      <a:pt x="75" y="0"/>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6" name="Freeform 1231"/>
              <p:cNvSpPr>
                <a:spLocks noEditPoints="1"/>
              </p:cNvSpPr>
              <p:nvPr/>
            </p:nvSpPr>
            <p:spPr bwMode="auto">
              <a:xfrm>
                <a:off x="622" y="1076"/>
                <a:ext cx="1799" cy="21"/>
              </a:xfrm>
              <a:custGeom>
                <a:avLst/>
                <a:gdLst>
                  <a:gd name="T0" fmla="*/ 1442 w 1799"/>
                  <a:gd name="T1" fmla="*/ 0 h 21"/>
                  <a:gd name="T2" fmla="*/ 1447 w 1799"/>
                  <a:gd name="T3" fmla="*/ 2 h 21"/>
                  <a:gd name="T4" fmla="*/ 1705 w 1799"/>
                  <a:gd name="T5" fmla="*/ 0 h 21"/>
                  <a:gd name="T6" fmla="*/ 1727 w 1799"/>
                  <a:gd name="T7" fmla="*/ 9 h 21"/>
                  <a:gd name="T8" fmla="*/ 1763 w 1799"/>
                  <a:gd name="T9" fmla="*/ 15 h 21"/>
                  <a:gd name="T10" fmla="*/ 1797 w 1799"/>
                  <a:gd name="T11" fmla="*/ 21 h 21"/>
                  <a:gd name="T12" fmla="*/ 1374 w 1799"/>
                  <a:gd name="T13" fmla="*/ 21 h 21"/>
                  <a:gd name="T14" fmla="*/ 1368 w 1799"/>
                  <a:gd name="T15" fmla="*/ 15 h 21"/>
                  <a:gd name="T16" fmla="*/ 1364 w 1799"/>
                  <a:gd name="T17" fmla="*/ 7 h 21"/>
                  <a:gd name="T18" fmla="*/ 1362 w 1799"/>
                  <a:gd name="T19" fmla="*/ 0 h 21"/>
                  <a:gd name="T20" fmla="*/ 1304 w 1799"/>
                  <a:gd name="T21" fmla="*/ 0 h 21"/>
                  <a:gd name="T22" fmla="*/ 1315 w 1799"/>
                  <a:gd name="T23" fmla="*/ 9 h 21"/>
                  <a:gd name="T24" fmla="*/ 1321 w 1799"/>
                  <a:gd name="T25" fmla="*/ 17 h 21"/>
                  <a:gd name="T26" fmla="*/ 1279 w 1799"/>
                  <a:gd name="T27" fmla="*/ 21 h 21"/>
                  <a:gd name="T28" fmla="*/ 1275 w 1799"/>
                  <a:gd name="T29" fmla="*/ 9 h 21"/>
                  <a:gd name="T30" fmla="*/ 1275 w 1799"/>
                  <a:gd name="T31" fmla="*/ 0 h 21"/>
                  <a:gd name="T32" fmla="*/ 1014 w 1799"/>
                  <a:gd name="T33" fmla="*/ 0 h 21"/>
                  <a:gd name="T34" fmla="*/ 1022 w 1799"/>
                  <a:gd name="T35" fmla="*/ 11 h 21"/>
                  <a:gd name="T36" fmla="*/ 1026 w 1799"/>
                  <a:gd name="T37" fmla="*/ 7 h 21"/>
                  <a:gd name="T38" fmla="*/ 1086 w 1799"/>
                  <a:gd name="T39" fmla="*/ 0 h 21"/>
                  <a:gd name="T40" fmla="*/ 1109 w 1799"/>
                  <a:gd name="T41" fmla="*/ 17 h 21"/>
                  <a:gd name="T42" fmla="*/ 1126 w 1799"/>
                  <a:gd name="T43" fmla="*/ 19 h 21"/>
                  <a:gd name="T44" fmla="*/ 1137 w 1799"/>
                  <a:gd name="T45" fmla="*/ 19 h 21"/>
                  <a:gd name="T46" fmla="*/ 819 w 1799"/>
                  <a:gd name="T47" fmla="*/ 21 h 21"/>
                  <a:gd name="T48" fmla="*/ 808 w 1799"/>
                  <a:gd name="T49" fmla="*/ 9 h 21"/>
                  <a:gd name="T50" fmla="*/ 668 w 1799"/>
                  <a:gd name="T51" fmla="*/ 0 h 21"/>
                  <a:gd name="T52" fmla="*/ 782 w 1799"/>
                  <a:gd name="T53" fmla="*/ 2 h 21"/>
                  <a:gd name="T54" fmla="*/ 759 w 1799"/>
                  <a:gd name="T55" fmla="*/ 13 h 21"/>
                  <a:gd name="T56" fmla="*/ 721 w 1799"/>
                  <a:gd name="T57" fmla="*/ 17 h 21"/>
                  <a:gd name="T58" fmla="*/ 704 w 1799"/>
                  <a:gd name="T59" fmla="*/ 13 h 21"/>
                  <a:gd name="T60" fmla="*/ 693 w 1799"/>
                  <a:gd name="T61" fmla="*/ 4 h 21"/>
                  <a:gd name="T62" fmla="*/ 670 w 1799"/>
                  <a:gd name="T63" fmla="*/ 0 h 21"/>
                  <a:gd name="T64" fmla="*/ 36 w 1799"/>
                  <a:gd name="T65" fmla="*/ 0 h 21"/>
                  <a:gd name="T66" fmla="*/ 59 w 1799"/>
                  <a:gd name="T67" fmla="*/ 2 h 21"/>
                  <a:gd name="T68" fmla="*/ 68 w 1799"/>
                  <a:gd name="T69" fmla="*/ 9 h 21"/>
                  <a:gd name="T70" fmla="*/ 78 w 1799"/>
                  <a:gd name="T71" fmla="*/ 11 h 21"/>
                  <a:gd name="T72" fmla="*/ 89 w 1799"/>
                  <a:gd name="T73" fmla="*/ 9 h 21"/>
                  <a:gd name="T74" fmla="*/ 95 w 1799"/>
                  <a:gd name="T75" fmla="*/ 7 h 21"/>
                  <a:gd name="T76" fmla="*/ 101 w 1799"/>
                  <a:gd name="T77" fmla="*/ 9 h 21"/>
                  <a:gd name="T78" fmla="*/ 112 w 1799"/>
                  <a:gd name="T79" fmla="*/ 15 h 21"/>
                  <a:gd name="T80" fmla="*/ 121 w 1799"/>
                  <a:gd name="T81" fmla="*/ 21 h 21"/>
                  <a:gd name="T82" fmla="*/ 10 w 1799"/>
                  <a:gd name="T83" fmla="*/ 19 h 21"/>
                  <a:gd name="T84" fmla="*/ 27 w 1799"/>
                  <a:gd name="T85" fmla="*/ 13 h 21"/>
                  <a:gd name="T86" fmla="*/ 36 w 1799"/>
                  <a:gd name="T8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9" h="21">
                    <a:moveTo>
                      <a:pt x="1362" y="0"/>
                    </a:moveTo>
                    <a:lnTo>
                      <a:pt x="1442" y="0"/>
                    </a:lnTo>
                    <a:lnTo>
                      <a:pt x="1444" y="2"/>
                    </a:lnTo>
                    <a:lnTo>
                      <a:pt x="1447" y="2"/>
                    </a:lnTo>
                    <a:lnTo>
                      <a:pt x="1453" y="0"/>
                    </a:lnTo>
                    <a:lnTo>
                      <a:pt x="1705" y="0"/>
                    </a:lnTo>
                    <a:lnTo>
                      <a:pt x="1718" y="4"/>
                    </a:lnTo>
                    <a:lnTo>
                      <a:pt x="1727" y="9"/>
                    </a:lnTo>
                    <a:lnTo>
                      <a:pt x="1744" y="11"/>
                    </a:lnTo>
                    <a:lnTo>
                      <a:pt x="1763" y="15"/>
                    </a:lnTo>
                    <a:lnTo>
                      <a:pt x="1782" y="17"/>
                    </a:lnTo>
                    <a:lnTo>
                      <a:pt x="1797" y="21"/>
                    </a:lnTo>
                    <a:lnTo>
                      <a:pt x="1799" y="21"/>
                    </a:lnTo>
                    <a:lnTo>
                      <a:pt x="1374" y="21"/>
                    </a:lnTo>
                    <a:lnTo>
                      <a:pt x="1374" y="21"/>
                    </a:lnTo>
                    <a:lnTo>
                      <a:pt x="1368" y="15"/>
                    </a:lnTo>
                    <a:lnTo>
                      <a:pt x="1364" y="11"/>
                    </a:lnTo>
                    <a:lnTo>
                      <a:pt x="1364" y="7"/>
                    </a:lnTo>
                    <a:lnTo>
                      <a:pt x="1362" y="2"/>
                    </a:lnTo>
                    <a:lnTo>
                      <a:pt x="1362" y="0"/>
                    </a:lnTo>
                    <a:close/>
                    <a:moveTo>
                      <a:pt x="1275" y="0"/>
                    </a:moveTo>
                    <a:lnTo>
                      <a:pt x="1304" y="0"/>
                    </a:lnTo>
                    <a:lnTo>
                      <a:pt x="1309" y="4"/>
                    </a:lnTo>
                    <a:lnTo>
                      <a:pt x="1315" y="9"/>
                    </a:lnTo>
                    <a:lnTo>
                      <a:pt x="1319" y="13"/>
                    </a:lnTo>
                    <a:lnTo>
                      <a:pt x="1321" y="17"/>
                    </a:lnTo>
                    <a:lnTo>
                      <a:pt x="1326" y="21"/>
                    </a:lnTo>
                    <a:lnTo>
                      <a:pt x="1279" y="21"/>
                    </a:lnTo>
                    <a:lnTo>
                      <a:pt x="1277" y="15"/>
                    </a:lnTo>
                    <a:lnTo>
                      <a:pt x="1275" y="9"/>
                    </a:lnTo>
                    <a:lnTo>
                      <a:pt x="1275" y="2"/>
                    </a:lnTo>
                    <a:lnTo>
                      <a:pt x="1275" y="0"/>
                    </a:lnTo>
                    <a:close/>
                    <a:moveTo>
                      <a:pt x="802" y="0"/>
                    </a:moveTo>
                    <a:lnTo>
                      <a:pt x="1014" y="0"/>
                    </a:lnTo>
                    <a:lnTo>
                      <a:pt x="1016" y="4"/>
                    </a:lnTo>
                    <a:lnTo>
                      <a:pt x="1022" y="11"/>
                    </a:lnTo>
                    <a:lnTo>
                      <a:pt x="1026" y="11"/>
                    </a:lnTo>
                    <a:lnTo>
                      <a:pt x="1026" y="7"/>
                    </a:lnTo>
                    <a:lnTo>
                      <a:pt x="1024" y="0"/>
                    </a:lnTo>
                    <a:lnTo>
                      <a:pt x="1086" y="0"/>
                    </a:lnTo>
                    <a:lnTo>
                      <a:pt x="1096" y="11"/>
                    </a:lnTo>
                    <a:lnTo>
                      <a:pt x="1109" y="17"/>
                    </a:lnTo>
                    <a:lnTo>
                      <a:pt x="1122" y="19"/>
                    </a:lnTo>
                    <a:lnTo>
                      <a:pt x="1126" y="19"/>
                    </a:lnTo>
                    <a:lnTo>
                      <a:pt x="1130" y="19"/>
                    </a:lnTo>
                    <a:lnTo>
                      <a:pt x="1137" y="19"/>
                    </a:lnTo>
                    <a:lnTo>
                      <a:pt x="1141" y="21"/>
                    </a:lnTo>
                    <a:lnTo>
                      <a:pt x="819" y="21"/>
                    </a:lnTo>
                    <a:lnTo>
                      <a:pt x="816" y="17"/>
                    </a:lnTo>
                    <a:lnTo>
                      <a:pt x="808" y="9"/>
                    </a:lnTo>
                    <a:lnTo>
                      <a:pt x="802" y="0"/>
                    </a:lnTo>
                    <a:close/>
                    <a:moveTo>
                      <a:pt x="668" y="0"/>
                    </a:moveTo>
                    <a:lnTo>
                      <a:pt x="782" y="0"/>
                    </a:lnTo>
                    <a:lnTo>
                      <a:pt x="782" y="2"/>
                    </a:lnTo>
                    <a:lnTo>
                      <a:pt x="774" y="11"/>
                    </a:lnTo>
                    <a:lnTo>
                      <a:pt x="759" y="13"/>
                    </a:lnTo>
                    <a:lnTo>
                      <a:pt x="742" y="15"/>
                    </a:lnTo>
                    <a:lnTo>
                      <a:pt x="721" y="17"/>
                    </a:lnTo>
                    <a:lnTo>
                      <a:pt x="710" y="17"/>
                    </a:lnTo>
                    <a:lnTo>
                      <a:pt x="704" y="13"/>
                    </a:lnTo>
                    <a:lnTo>
                      <a:pt x="700" y="9"/>
                    </a:lnTo>
                    <a:lnTo>
                      <a:pt x="693" y="4"/>
                    </a:lnTo>
                    <a:lnTo>
                      <a:pt x="681" y="2"/>
                    </a:lnTo>
                    <a:lnTo>
                      <a:pt x="670" y="0"/>
                    </a:lnTo>
                    <a:lnTo>
                      <a:pt x="668" y="0"/>
                    </a:lnTo>
                    <a:close/>
                    <a:moveTo>
                      <a:pt x="36" y="0"/>
                    </a:moveTo>
                    <a:lnTo>
                      <a:pt x="55" y="0"/>
                    </a:lnTo>
                    <a:lnTo>
                      <a:pt x="59" y="2"/>
                    </a:lnTo>
                    <a:lnTo>
                      <a:pt x="63" y="7"/>
                    </a:lnTo>
                    <a:lnTo>
                      <a:pt x="68" y="9"/>
                    </a:lnTo>
                    <a:lnTo>
                      <a:pt x="72" y="11"/>
                    </a:lnTo>
                    <a:lnTo>
                      <a:pt x="78" y="11"/>
                    </a:lnTo>
                    <a:lnTo>
                      <a:pt x="82" y="9"/>
                    </a:lnTo>
                    <a:lnTo>
                      <a:pt x="89" y="9"/>
                    </a:lnTo>
                    <a:lnTo>
                      <a:pt x="91" y="7"/>
                    </a:lnTo>
                    <a:lnTo>
                      <a:pt x="95" y="7"/>
                    </a:lnTo>
                    <a:lnTo>
                      <a:pt x="97" y="9"/>
                    </a:lnTo>
                    <a:lnTo>
                      <a:pt x="101" y="9"/>
                    </a:lnTo>
                    <a:lnTo>
                      <a:pt x="106" y="13"/>
                    </a:lnTo>
                    <a:lnTo>
                      <a:pt x="112" y="15"/>
                    </a:lnTo>
                    <a:lnTo>
                      <a:pt x="116" y="19"/>
                    </a:lnTo>
                    <a:lnTo>
                      <a:pt x="121" y="21"/>
                    </a:lnTo>
                    <a:lnTo>
                      <a:pt x="0" y="21"/>
                    </a:lnTo>
                    <a:lnTo>
                      <a:pt x="10" y="19"/>
                    </a:lnTo>
                    <a:lnTo>
                      <a:pt x="21" y="15"/>
                    </a:lnTo>
                    <a:lnTo>
                      <a:pt x="27" y="13"/>
                    </a:lnTo>
                    <a:lnTo>
                      <a:pt x="31" y="9"/>
                    </a:lnTo>
                    <a:lnTo>
                      <a:pt x="36" y="2"/>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7" name="Freeform 1232"/>
              <p:cNvSpPr>
                <a:spLocks noEditPoints="1"/>
              </p:cNvSpPr>
              <p:nvPr/>
            </p:nvSpPr>
            <p:spPr bwMode="auto">
              <a:xfrm>
                <a:off x="658" y="1057"/>
                <a:ext cx="1669" cy="19"/>
              </a:xfrm>
              <a:custGeom>
                <a:avLst/>
                <a:gdLst>
                  <a:gd name="T0" fmla="*/ 1258 w 1669"/>
                  <a:gd name="T1" fmla="*/ 15 h 19"/>
                  <a:gd name="T2" fmla="*/ 1268 w 1669"/>
                  <a:gd name="T3" fmla="*/ 19 h 19"/>
                  <a:gd name="T4" fmla="*/ 1239 w 1669"/>
                  <a:gd name="T5" fmla="*/ 19 h 19"/>
                  <a:gd name="T6" fmla="*/ 1245 w 1669"/>
                  <a:gd name="T7" fmla="*/ 15 h 19"/>
                  <a:gd name="T8" fmla="*/ 4 w 1669"/>
                  <a:gd name="T9" fmla="*/ 13 h 19"/>
                  <a:gd name="T10" fmla="*/ 8 w 1669"/>
                  <a:gd name="T11" fmla="*/ 15 h 19"/>
                  <a:gd name="T12" fmla="*/ 17 w 1669"/>
                  <a:gd name="T13" fmla="*/ 19 h 19"/>
                  <a:gd name="T14" fmla="*/ 0 w 1669"/>
                  <a:gd name="T15" fmla="*/ 19 h 19"/>
                  <a:gd name="T16" fmla="*/ 4 w 1669"/>
                  <a:gd name="T17" fmla="*/ 15 h 19"/>
                  <a:gd name="T18" fmla="*/ 1436 w 1669"/>
                  <a:gd name="T19" fmla="*/ 0 h 19"/>
                  <a:gd name="T20" fmla="*/ 1631 w 1669"/>
                  <a:gd name="T21" fmla="*/ 7 h 19"/>
                  <a:gd name="T22" fmla="*/ 1669 w 1669"/>
                  <a:gd name="T23" fmla="*/ 19 h 19"/>
                  <a:gd name="T24" fmla="*/ 1417 w 1669"/>
                  <a:gd name="T25" fmla="*/ 19 h 19"/>
                  <a:gd name="T26" fmla="*/ 1425 w 1669"/>
                  <a:gd name="T27" fmla="*/ 17 h 19"/>
                  <a:gd name="T28" fmla="*/ 1436 w 1669"/>
                  <a:gd name="T29" fmla="*/ 13 h 19"/>
                  <a:gd name="T30" fmla="*/ 1438 w 1669"/>
                  <a:gd name="T31" fmla="*/ 7 h 19"/>
                  <a:gd name="T32" fmla="*/ 1436 w 1669"/>
                  <a:gd name="T33" fmla="*/ 0 h 19"/>
                  <a:gd name="T34" fmla="*/ 1408 w 1669"/>
                  <a:gd name="T35" fmla="*/ 0 h 19"/>
                  <a:gd name="T36" fmla="*/ 1408 w 1669"/>
                  <a:gd name="T37" fmla="*/ 11 h 19"/>
                  <a:gd name="T38" fmla="*/ 1406 w 1669"/>
                  <a:gd name="T39" fmla="*/ 19 h 19"/>
                  <a:gd name="T40" fmla="*/ 1326 w 1669"/>
                  <a:gd name="T41" fmla="*/ 19 h 19"/>
                  <a:gd name="T42" fmla="*/ 1326 w 1669"/>
                  <a:gd name="T43" fmla="*/ 13 h 19"/>
                  <a:gd name="T44" fmla="*/ 1321 w 1669"/>
                  <a:gd name="T45" fmla="*/ 2 h 19"/>
                  <a:gd name="T46" fmla="*/ 982 w 1669"/>
                  <a:gd name="T47" fmla="*/ 0 h 19"/>
                  <a:gd name="T48" fmla="*/ 1043 w 1669"/>
                  <a:gd name="T49" fmla="*/ 2 h 19"/>
                  <a:gd name="T50" fmla="*/ 1043 w 1669"/>
                  <a:gd name="T51" fmla="*/ 13 h 19"/>
                  <a:gd name="T52" fmla="*/ 1050 w 1669"/>
                  <a:gd name="T53" fmla="*/ 19 h 19"/>
                  <a:gd name="T54" fmla="*/ 988 w 1669"/>
                  <a:gd name="T55" fmla="*/ 15 h 19"/>
                  <a:gd name="T56" fmla="*/ 982 w 1669"/>
                  <a:gd name="T57" fmla="*/ 0 h 19"/>
                  <a:gd name="T58" fmla="*/ 969 w 1669"/>
                  <a:gd name="T59" fmla="*/ 0 h 19"/>
                  <a:gd name="T60" fmla="*/ 976 w 1669"/>
                  <a:gd name="T61" fmla="*/ 13 h 19"/>
                  <a:gd name="T62" fmla="*/ 978 w 1669"/>
                  <a:gd name="T63" fmla="*/ 19 h 19"/>
                  <a:gd name="T64" fmla="*/ 766 w 1669"/>
                  <a:gd name="T65" fmla="*/ 19 h 19"/>
                  <a:gd name="T66" fmla="*/ 759 w 1669"/>
                  <a:gd name="T67" fmla="*/ 11 h 19"/>
                  <a:gd name="T68" fmla="*/ 753 w 1669"/>
                  <a:gd name="T69" fmla="*/ 11 h 19"/>
                  <a:gd name="T70" fmla="*/ 746 w 1669"/>
                  <a:gd name="T71" fmla="*/ 19 h 19"/>
                  <a:gd name="T72" fmla="*/ 628 w 1669"/>
                  <a:gd name="T73" fmla="*/ 19 h 19"/>
                  <a:gd name="T74" fmla="*/ 623 w 1669"/>
                  <a:gd name="T75" fmla="*/ 15 h 19"/>
                  <a:gd name="T76" fmla="*/ 626 w 1669"/>
                  <a:gd name="T77" fmla="*/ 11 h 19"/>
                  <a:gd name="T78" fmla="*/ 630 w 1669"/>
                  <a:gd name="T79" fmla="*/ 9 h 19"/>
                  <a:gd name="T80" fmla="*/ 638 w 1669"/>
                  <a:gd name="T81" fmla="*/ 7 h 19"/>
                  <a:gd name="T82" fmla="*/ 645 w 1669"/>
                  <a:gd name="T8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9" h="19">
                    <a:moveTo>
                      <a:pt x="1251" y="15"/>
                    </a:moveTo>
                    <a:lnTo>
                      <a:pt x="1258" y="15"/>
                    </a:lnTo>
                    <a:lnTo>
                      <a:pt x="1264" y="17"/>
                    </a:lnTo>
                    <a:lnTo>
                      <a:pt x="1268" y="19"/>
                    </a:lnTo>
                    <a:lnTo>
                      <a:pt x="1268" y="19"/>
                    </a:lnTo>
                    <a:lnTo>
                      <a:pt x="1239" y="19"/>
                    </a:lnTo>
                    <a:lnTo>
                      <a:pt x="1241" y="17"/>
                    </a:lnTo>
                    <a:lnTo>
                      <a:pt x="1245" y="15"/>
                    </a:lnTo>
                    <a:lnTo>
                      <a:pt x="1251" y="15"/>
                    </a:lnTo>
                    <a:close/>
                    <a:moveTo>
                      <a:pt x="4" y="13"/>
                    </a:moveTo>
                    <a:lnTo>
                      <a:pt x="4" y="13"/>
                    </a:lnTo>
                    <a:lnTo>
                      <a:pt x="8" y="15"/>
                    </a:lnTo>
                    <a:lnTo>
                      <a:pt x="12" y="17"/>
                    </a:lnTo>
                    <a:lnTo>
                      <a:pt x="17" y="19"/>
                    </a:lnTo>
                    <a:lnTo>
                      <a:pt x="19" y="19"/>
                    </a:lnTo>
                    <a:lnTo>
                      <a:pt x="0" y="19"/>
                    </a:lnTo>
                    <a:lnTo>
                      <a:pt x="2" y="17"/>
                    </a:lnTo>
                    <a:lnTo>
                      <a:pt x="4" y="15"/>
                    </a:lnTo>
                    <a:lnTo>
                      <a:pt x="4" y="13"/>
                    </a:lnTo>
                    <a:close/>
                    <a:moveTo>
                      <a:pt x="1436" y="0"/>
                    </a:moveTo>
                    <a:lnTo>
                      <a:pt x="1616" y="0"/>
                    </a:lnTo>
                    <a:lnTo>
                      <a:pt x="1631" y="7"/>
                    </a:lnTo>
                    <a:lnTo>
                      <a:pt x="1650" y="13"/>
                    </a:lnTo>
                    <a:lnTo>
                      <a:pt x="1669" y="19"/>
                    </a:lnTo>
                    <a:lnTo>
                      <a:pt x="1669" y="19"/>
                    </a:lnTo>
                    <a:lnTo>
                      <a:pt x="1417" y="19"/>
                    </a:lnTo>
                    <a:lnTo>
                      <a:pt x="1417" y="19"/>
                    </a:lnTo>
                    <a:lnTo>
                      <a:pt x="1425" y="17"/>
                    </a:lnTo>
                    <a:lnTo>
                      <a:pt x="1432" y="15"/>
                    </a:lnTo>
                    <a:lnTo>
                      <a:pt x="1436" y="13"/>
                    </a:lnTo>
                    <a:lnTo>
                      <a:pt x="1438" y="11"/>
                    </a:lnTo>
                    <a:lnTo>
                      <a:pt x="1438" y="7"/>
                    </a:lnTo>
                    <a:lnTo>
                      <a:pt x="1436" y="2"/>
                    </a:lnTo>
                    <a:lnTo>
                      <a:pt x="1436" y="0"/>
                    </a:lnTo>
                    <a:close/>
                    <a:moveTo>
                      <a:pt x="1324" y="0"/>
                    </a:moveTo>
                    <a:lnTo>
                      <a:pt x="1408" y="0"/>
                    </a:lnTo>
                    <a:lnTo>
                      <a:pt x="1408" y="0"/>
                    </a:lnTo>
                    <a:lnTo>
                      <a:pt x="1408" y="11"/>
                    </a:lnTo>
                    <a:lnTo>
                      <a:pt x="1406" y="17"/>
                    </a:lnTo>
                    <a:lnTo>
                      <a:pt x="1406" y="19"/>
                    </a:lnTo>
                    <a:lnTo>
                      <a:pt x="1406" y="19"/>
                    </a:lnTo>
                    <a:lnTo>
                      <a:pt x="1326" y="19"/>
                    </a:lnTo>
                    <a:lnTo>
                      <a:pt x="1326" y="17"/>
                    </a:lnTo>
                    <a:lnTo>
                      <a:pt x="1326" y="13"/>
                    </a:lnTo>
                    <a:lnTo>
                      <a:pt x="1321" y="9"/>
                    </a:lnTo>
                    <a:lnTo>
                      <a:pt x="1321" y="2"/>
                    </a:lnTo>
                    <a:lnTo>
                      <a:pt x="1324" y="0"/>
                    </a:lnTo>
                    <a:close/>
                    <a:moveTo>
                      <a:pt x="982" y="0"/>
                    </a:moveTo>
                    <a:lnTo>
                      <a:pt x="1046" y="0"/>
                    </a:lnTo>
                    <a:lnTo>
                      <a:pt x="1043" y="2"/>
                    </a:lnTo>
                    <a:lnTo>
                      <a:pt x="1041" y="7"/>
                    </a:lnTo>
                    <a:lnTo>
                      <a:pt x="1043" y="13"/>
                    </a:lnTo>
                    <a:lnTo>
                      <a:pt x="1046" y="17"/>
                    </a:lnTo>
                    <a:lnTo>
                      <a:pt x="1050" y="19"/>
                    </a:lnTo>
                    <a:lnTo>
                      <a:pt x="988" y="19"/>
                    </a:lnTo>
                    <a:lnTo>
                      <a:pt x="988" y="15"/>
                    </a:lnTo>
                    <a:lnTo>
                      <a:pt x="984" y="4"/>
                    </a:lnTo>
                    <a:lnTo>
                      <a:pt x="982" y="0"/>
                    </a:lnTo>
                    <a:close/>
                    <a:moveTo>
                      <a:pt x="645" y="0"/>
                    </a:moveTo>
                    <a:lnTo>
                      <a:pt x="969" y="0"/>
                    </a:lnTo>
                    <a:lnTo>
                      <a:pt x="971" y="7"/>
                    </a:lnTo>
                    <a:lnTo>
                      <a:pt x="976" y="13"/>
                    </a:lnTo>
                    <a:lnTo>
                      <a:pt x="978" y="17"/>
                    </a:lnTo>
                    <a:lnTo>
                      <a:pt x="978" y="19"/>
                    </a:lnTo>
                    <a:lnTo>
                      <a:pt x="766" y="19"/>
                    </a:lnTo>
                    <a:lnTo>
                      <a:pt x="766" y="19"/>
                    </a:lnTo>
                    <a:lnTo>
                      <a:pt x="761" y="13"/>
                    </a:lnTo>
                    <a:lnTo>
                      <a:pt x="759" y="11"/>
                    </a:lnTo>
                    <a:lnTo>
                      <a:pt x="755" y="9"/>
                    </a:lnTo>
                    <a:lnTo>
                      <a:pt x="753" y="11"/>
                    </a:lnTo>
                    <a:lnTo>
                      <a:pt x="749" y="15"/>
                    </a:lnTo>
                    <a:lnTo>
                      <a:pt x="746" y="19"/>
                    </a:lnTo>
                    <a:lnTo>
                      <a:pt x="632" y="19"/>
                    </a:lnTo>
                    <a:lnTo>
                      <a:pt x="628" y="19"/>
                    </a:lnTo>
                    <a:lnTo>
                      <a:pt x="626" y="17"/>
                    </a:lnTo>
                    <a:lnTo>
                      <a:pt x="623" y="15"/>
                    </a:lnTo>
                    <a:lnTo>
                      <a:pt x="623" y="13"/>
                    </a:lnTo>
                    <a:lnTo>
                      <a:pt x="626" y="11"/>
                    </a:lnTo>
                    <a:lnTo>
                      <a:pt x="628" y="9"/>
                    </a:lnTo>
                    <a:lnTo>
                      <a:pt x="630" y="9"/>
                    </a:lnTo>
                    <a:lnTo>
                      <a:pt x="634" y="9"/>
                    </a:lnTo>
                    <a:lnTo>
                      <a:pt x="638" y="7"/>
                    </a:lnTo>
                    <a:lnTo>
                      <a:pt x="643" y="2"/>
                    </a:lnTo>
                    <a:lnTo>
                      <a:pt x="6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8" name="Freeform 1233"/>
              <p:cNvSpPr>
                <a:spLocks noEditPoints="1"/>
              </p:cNvSpPr>
              <p:nvPr/>
            </p:nvSpPr>
            <p:spPr bwMode="auto">
              <a:xfrm>
                <a:off x="1303" y="1036"/>
                <a:ext cx="971" cy="21"/>
              </a:xfrm>
              <a:custGeom>
                <a:avLst/>
                <a:gdLst>
                  <a:gd name="T0" fmla="*/ 354 w 971"/>
                  <a:gd name="T1" fmla="*/ 2 h 21"/>
                  <a:gd name="T2" fmla="*/ 373 w 971"/>
                  <a:gd name="T3" fmla="*/ 6 h 21"/>
                  <a:gd name="T4" fmla="*/ 401 w 971"/>
                  <a:gd name="T5" fmla="*/ 4 h 21"/>
                  <a:gd name="T6" fmla="*/ 409 w 971"/>
                  <a:gd name="T7" fmla="*/ 11 h 21"/>
                  <a:gd name="T8" fmla="*/ 403 w 971"/>
                  <a:gd name="T9" fmla="*/ 17 h 21"/>
                  <a:gd name="T10" fmla="*/ 401 w 971"/>
                  <a:gd name="T11" fmla="*/ 21 h 21"/>
                  <a:gd name="T12" fmla="*/ 337 w 971"/>
                  <a:gd name="T13" fmla="*/ 15 h 21"/>
                  <a:gd name="T14" fmla="*/ 337 w 971"/>
                  <a:gd name="T15" fmla="*/ 2 h 21"/>
                  <a:gd name="T16" fmla="*/ 920 w 971"/>
                  <a:gd name="T17" fmla="*/ 0 h 21"/>
                  <a:gd name="T18" fmla="*/ 937 w 971"/>
                  <a:gd name="T19" fmla="*/ 4 h 21"/>
                  <a:gd name="T20" fmla="*/ 971 w 971"/>
                  <a:gd name="T21" fmla="*/ 21 h 21"/>
                  <a:gd name="T22" fmla="*/ 791 w 971"/>
                  <a:gd name="T23" fmla="*/ 21 h 21"/>
                  <a:gd name="T24" fmla="*/ 789 w 971"/>
                  <a:gd name="T25" fmla="*/ 17 h 21"/>
                  <a:gd name="T26" fmla="*/ 789 w 971"/>
                  <a:gd name="T27" fmla="*/ 11 h 21"/>
                  <a:gd name="T28" fmla="*/ 804 w 971"/>
                  <a:gd name="T29" fmla="*/ 8 h 21"/>
                  <a:gd name="T30" fmla="*/ 831 w 971"/>
                  <a:gd name="T31" fmla="*/ 4 h 21"/>
                  <a:gd name="T32" fmla="*/ 855 w 971"/>
                  <a:gd name="T33" fmla="*/ 6 h 21"/>
                  <a:gd name="T34" fmla="*/ 891 w 971"/>
                  <a:gd name="T35" fmla="*/ 2 h 21"/>
                  <a:gd name="T36" fmla="*/ 920 w 971"/>
                  <a:gd name="T37" fmla="*/ 0 h 21"/>
                  <a:gd name="T38" fmla="*/ 757 w 971"/>
                  <a:gd name="T39" fmla="*/ 0 h 21"/>
                  <a:gd name="T40" fmla="*/ 763 w 971"/>
                  <a:gd name="T41" fmla="*/ 21 h 21"/>
                  <a:gd name="T42" fmla="*/ 685 w 971"/>
                  <a:gd name="T43" fmla="*/ 17 h 21"/>
                  <a:gd name="T44" fmla="*/ 712 w 971"/>
                  <a:gd name="T45" fmla="*/ 6 h 21"/>
                  <a:gd name="T46" fmla="*/ 8 w 971"/>
                  <a:gd name="T47" fmla="*/ 0 h 21"/>
                  <a:gd name="T48" fmla="*/ 195 w 971"/>
                  <a:gd name="T49" fmla="*/ 2 h 21"/>
                  <a:gd name="T50" fmla="*/ 218 w 971"/>
                  <a:gd name="T51" fmla="*/ 13 h 21"/>
                  <a:gd name="T52" fmla="*/ 225 w 971"/>
                  <a:gd name="T53" fmla="*/ 15 h 21"/>
                  <a:gd name="T54" fmla="*/ 227 w 971"/>
                  <a:gd name="T55" fmla="*/ 17 h 21"/>
                  <a:gd name="T56" fmla="*/ 231 w 971"/>
                  <a:gd name="T57" fmla="*/ 19 h 21"/>
                  <a:gd name="T58" fmla="*/ 254 w 971"/>
                  <a:gd name="T59" fmla="*/ 17 h 21"/>
                  <a:gd name="T60" fmla="*/ 284 w 971"/>
                  <a:gd name="T61" fmla="*/ 13 h 21"/>
                  <a:gd name="T62" fmla="*/ 314 w 971"/>
                  <a:gd name="T63" fmla="*/ 15 h 21"/>
                  <a:gd name="T64" fmla="*/ 324 w 971"/>
                  <a:gd name="T65" fmla="*/ 21 h 21"/>
                  <a:gd name="T66" fmla="*/ 2 w 971"/>
                  <a:gd name="T67" fmla="*/ 17 h 21"/>
                  <a:gd name="T68" fmla="*/ 6 w 971"/>
                  <a:gd name="T6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1" h="21">
                    <a:moveTo>
                      <a:pt x="343" y="0"/>
                    </a:moveTo>
                    <a:lnTo>
                      <a:pt x="354" y="2"/>
                    </a:lnTo>
                    <a:lnTo>
                      <a:pt x="362" y="4"/>
                    </a:lnTo>
                    <a:lnTo>
                      <a:pt x="373" y="6"/>
                    </a:lnTo>
                    <a:lnTo>
                      <a:pt x="388" y="4"/>
                    </a:lnTo>
                    <a:lnTo>
                      <a:pt x="401" y="4"/>
                    </a:lnTo>
                    <a:lnTo>
                      <a:pt x="409" y="6"/>
                    </a:lnTo>
                    <a:lnTo>
                      <a:pt x="409" y="11"/>
                    </a:lnTo>
                    <a:lnTo>
                      <a:pt x="407" y="13"/>
                    </a:lnTo>
                    <a:lnTo>
                      <a:pt x="403" y="17"/>
                    </a:lnTo>
                    <a:lnTo>
                      <a:pt x="401" y="19"/>
                    </a:lnTo>
                    <a:lnTo>
                      <a:pt x="401" y="21"/>
                    </a:lnTo>
                    <a:lnTo>
                      <a:pt x="337" y="21"/>
                    </a:lnTo>
                    <a:lnTo>
                      <a:pt x="337" y="15"/>
                    </a:lnTo>
                    <a:lnTo>
                      <a:pt x="335" y="6"/>
                    </a:lnTo>
                    <a:lnTo>
                      <a:pt x="337" y="2"/>
                    </a:lnTo>
                    <a:lnTo>
                      <a:pt x="343" y="0"/>
                    </a:lnTo>
                    <a:close/>
                    <a:moveTo>
                      <a:pt x="920" y="0"/>
                    </a:moveTo>
                    <a:lnTo>
                      <a:pt x="923" y="0"/>
                    </a:lnTo>
                    <a:lnTo>
                      <a:pt x="937" y="4"/>
                    </a:lnTo>
                    <a:lnTo>
                      <a:pt x="954" y="11"/>
                    </a:lnTo>
                    <a:lnTo>
                      <a:pt x="971" y="21"/>
                    </a:lnTo>
                    <a:lnTo>
                      <a:pt x="971" y="21"/>
                    </a:lnTo>
                    <a:lnTo>
                      <a:pt x="791" y="21"/>
                    </a:lnTo>
                    <a:lnTo>
                      <a:pt x="789" y="19"/>
                    </a:lnTo>
                    <a:lnTo>
                      <a:pt x="789" y="17"/>
                    </a:lnTo>
                    <a:lnTo>
                      <a:pt x="789" y="13"/>
                    </a:lnTo>
                    <a:lnTo>
                      <a:pt x="789" y="11"/>
                    </a:lnTo>
                    <a:lnTo>
                      <a:pt x="791" y="11"/>
                    </a:lnTo>
                    <a:lnTo>
                      <a:pt x="804" y="8"/>
                    </a:lnTo>
                    <a:lnTo>
                      <a:pt x="819" y="6"/>
                    </a:lnTo>
                    <a:lnTo>
                      <a:pt x="831" y="4"/>
                    </a:lnTo>
                    <a:lnTo>
                      <a:pt x="842" y="6"/>
                    </a:lnTo>
                    <a:lnTo>
                      <a:pt x="855" y="6"/>
                    </a:lnTo>
                    <a:lnTo>
                      <a:pt x="872" y="4"/>
                    </a:lnTo>
                    <a:lnTo>
                      <a:pt x="891" y="2"/>
                    </a:lnTo>
                    <a:lnTo>
                      <a:pt x="910" y="0"/>
                    </a:lnTo>
                    <a:lnTo>
                      <a:pt x="920" y="0"/>
                    </a:lnTo>
                    <a:close/>
                    <a:moveTo>
                      <a:pt x="725" y="0"/>
                    </a:moveTo>
                    <a:lnTo>
                      <a:pt x="757" y="0"/>
                    </a:lnTo>
                    <a:lnTo>
                      <a:pt x="763" y="6"/>
                    </a:lnTo>
                    <a:lnTo>
                      <a:pt x="763" y="21"/>
                    </a:lnTo>
                    <a:lnTo>
                      <a:pt x="679" y="21"/>
                    </a:lnTo>
                    <a:lnTo>
                      <a:pt x="685" y="17"/>
                    </a:lnTo>
                    <a:lnTo>
                      <a:pt x="698" y="11"/>
                    </a:lnTo>
                    <a:lnTo>
                      <a:pt x="712" y="6"/>
                    </a:lnTo>
                    <a:lnTo>
                      <a:pt x="725" y="0"/>
                    </a:lnTo>
                    <a:close/>
                    <a:moveTo>
                      <a:pt x="8" y="0"/>
                    </a:moveTo>
                    <a:lnTo>
                      <a:pt x="186" y="0"/>
                    </a:lnTo>
                    <a:lnTo>
                      <a:pt x="195" y="2"/>
                    </a:lnTo>
                    <a:lnTo>
                      <a:pt x="212" y="8"/>
                    </a:lnTo>
                    <a:lnTo>
                      <a:pt x="218" y="13"/>
                    </a:lnTo>
                    <a:lnTo>
                      <a:pt x="222" y="15"/>
                    </a:lnTo>
                    <a:lnTo>
                      <a:pt x="225" y="15"/>
                    </a:lnTo>
                    <a:lnTo>
                      <a:pt x="225" y="17"/>
                    </a:lnTo>
                    <a:lnTo>
                      <a:pt x="227" y="17"/>
                    </a:lnTo>
                    <a:lnTo>
                      <a:pt x="229" y="19"/>
                    </a:lnTo>
                    <a:lnTo>
                      <a:pt x="231" y="19"/>
                    </a:lnTo>
                    <a:lnTo>
                      <a:pt x="242" y="19"/>
                    </a:lnTo>
                    <a:lnTo>
                      <a:pt x="254" y="17"/>
                    </a:lnTo>
                    <a:lnTo>
                      <a:pt x="271" y="15"/>
                    </a:lnTo>
                    <a:lnTo>
                      <a:pt x="284" y="13"/>
                    </a:lnTo>
                    <a:lnTo>
                      <a:pt x="301" y="13"/>
                    </a:lnTo>
                    <a:lnTo>
                      <a:pt x="314" y="15"/>
                    </a:lnTo>
                    <a:lnTo>
                      <a:pt x="322" y="21"/>
                    </a:lnTo>
                    <a:lnTo>
                      <a:pt x="324" y="21"/>
                    </a:lnTo>
                    <a:lnTo>
                      <a:pt x="0" y="21"/>
                    </a:lnTo>
                    <a:lnTo>
                      <a:pt x="2" y="17"/>
                    </a:lnTo>
                    <a:lnTo>
                      <a:pt x="4" y="11"/>
                    </a:lnTo>
                    <a:lnTo>
                      <a:pt x="6" y="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39" name="Freeform 1234"/>
              <p:cNvSpPr>
                <a:spLocks noEditPoints="1"/>
              </p:cNvSpPr>
              <p:nvPr/>
            </p:nvSpPr>
            <p:spPr bwMode="auto">
              <a:xfrm>
                <a:off x="1311" y="1017"/>
                <a:ext cx="915" cy="19"/>
              </a:xfrm>
              <a:custGeom>
                <a:avLst/>
                <a:gdLst>
                  <a:gd name="T0" fmla="*/ 915 w 915"/>
                  <a:gd name="T1" fmla="*/ 19 h 19"/>
                  <a:gd name="T2" fmla="*/ 915 w 915"/>
                  <a:gd name="T3" fmla="*/ 19 h 19"/>
                  <a:gd name="T4" fmla="*/ 912 w 915"/>
                  <a:gd name="T5" fmla="*/ 19 h 19"/>
                  <a:gd name="T6" fmla="*/ 915 w 915"/>
                  <a:gd name="T7" fmla="*/ 19 h 19"/>
                  <a:gd name="T8" fmla="*/ 734 w 915"/>
                  <a:gd name="T9" fmla="*/ 15 h 19"/>
                  <a:gd name="T10" fmla="*/ 747 w 915"/>
                  <a:gd name="T11" fmla="*/ 17 h 19"/>
                  <a:gd name="T12" fmla="*/ 749 w 915"/>
                  <a:gd name="T13" fmla="*/ 19 h 19"/>
                  <a:gd name="T14" fmla="*/ 717 w 915"/>
                  <a:gd name="T15" fmla="*/ 19 h 19"/>
                  <a:gd name="T16" fmla="*/ 717 w 915"/>
                  <a:gd name="T17" fmla="*/ 19 h 19"/>
                  <a:gd name="T18" fmla="*/ 734 w 915"/>
                  <a:gd name="T19" fmla="*/ 15 h 19"/>
                  <a:gd name="T20" fmla="*/ 138 w 915"/>
                  <a:gd name="T21" fmla="*/ 0 h 19"/>
                  <a:gd name="T22" fmla="*/ 144 w 915"/>
                  <a:gd name="T23" fmla="*/ 0 h 19"/>
                  <a:gd name="T24" fmla="*/ 151 w 915"/>
                  <a:gd name="T25" fmla="*/ 0 h 19"/>
                  <a:gd name="T26" fmla="*/ 153 w 915"/>
                  <a:gd name="T27" fmla="*/ 2 h 19"/>
                  <a:gd name="T28" fmla="*/ 155 w 915"/>
                  <a:gd name="T29" fmla="*/ 4 h 19"/>
                  <a:gd name="T30" fmla="*/ 155 w 915"/>
                  <a:gd name="T31" fmla="*/ 4 h 19"/>
                  <a:gd name="T32" fmla="*/ 157 w 915"/>
                  <a:gd name="T33" fmla="*/ 6 h 19"/>
                  <a:gd name="T34" fmla="*/ 159 w 915"/>
                  <a:gd name="T35" fmla="*/ 10 h 19"/>
                  <a:gd name="T36" fmla="*/ 163 w 915"/>
                  <a:gd name="T37" fmla="*/ 13 h 19"/>
                  <a:gd name="T38" fmla="*/ 176 w 915"/>
                  <a:gd name="T39" fmla="*/ 19 h 19"/>
                  <a:gd name="T40" fmla="*/ 178 w 915"/>
                  <a:gd name="T41" fmla="*/ 19 h 19"/>
                  <a:gd name="T42" fmla="*/ 0 w 915"/>
                  <a:gd name="T43" fmla="*/ 19 h 19"/>
                  <a:gd name="T44" fmla="*/ 0 w 915"/>
                  <a:gd name="T45" fmla="*/ 17 h 19"/>
                  <a:gd name="T46" fmla="*/ 6 w 915"/>
                  <a:gd name="T47" fmla="*/ 8 h 19"/>
                  <a:gd name="T48" fmla="*/ 19 w 915"/>
                  <a:gd name="T49" fmla="*/ 6 h 19"/>
                  <a:gd name="T50" fmla="*/ 38 w 915"/>
                  <a:gd name="T51" fmla="*/ 8 h 19"/>
                  <a:gd name="T52" fmla="*/ 57 w 915"/>
                  <a:gd name="T53" fmla="*/ 8 h 19"/>
                  <a:gd name="T54" fmla="*/ 74 w 915"/>
                  <a:gd name="T55" fmla="*/ 6 h 19"/>
                  <a:gd name="T56" fmla="*/ 93 w 915"/>
                  <a:gd name="T57" fmla="*/ 8 h 19"/>
                  <a:gd name="T58" fmla="*/ 106 w 915"/>
                  <a:gd name="T59" fmla="*/ 8 h 19"/>
                  <a:gd name="T60" fmla="*/ 115 w 915"/>
                  <a:gd name="T61" fmla="*/ 4 h 19"/>
                  <a:gd name="T62" fmla="*/ 125 w 915"/>
                  <a:gd name="T63" fmla="*/ 0 h 19"/>
                  <a:gd name="T64" fmla="*/ 138 w 915"/>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5" h="19">
                    <a:moveTo>
                      <a:pt x="915" y="19"/>
                    </a:moveTo>
                    <a:lnTo>
                      <a:pt x="915" y="19"/>
                    </a:lnTo>
                    <a:lnTo>
                      <a:pt x="912" y="19"/>
                    </a:lnTo>
                    <a:lnTo>
                      <a:pt x="915" y="19"/>
                    </a:lnTo>
                    <a:close/>
                    <a:moveTo>
                      <a:pt x="734" y="15"/>
                    </a:moveTo>
                    <a:lnTo>
                      <a:pt x="747" y="17"/>
                    </a:lnTo>
                    <a:lnTo>
                      <a:pt x="749" y="19"/>
                    </a:lnTo>
                    <a:lnTo>
                      <a:pt x="717" y="19"/>
                    </a:lnTo>
                    <a:lnTo>
                      <a:pt x="717" y="19"/>
                    </a:lnTo>
                    <a:lnTo>
                      <a:pt x="734" y="15"/>
                    </a:lnTo>
                    <a:close/>
                    <a:moveTo>
                      <a:pt x="138" y="0"/>
                    </a:moveTo>
                    <a:lnTo>
                      <a:pt x="144" y="0"/>
                    </a:lnTo>
                    <a:lnTo>
                      <a:pt x="151" y="0"/>
                    </a:lnTo>
                    <a:lnTo>
                      <a:pt x="153" y="2"/>
                    </a:lnTo>
                    <a:lnTo>
                      <a:pt x="155" y="4"/>
                    </a:lnTo>
                    <a:lnTo>
                      <a:pt x="155" y="4"/>
                    </a:lnTo>
                    <a:lnTo>
                      <a:pt x="157" y="6"/>
                    </a:lnTo>
                    <a:lnTo>
                      <a:pt x="159" y="10"/>
                    </a:lnTo>
                    <a:lnTo>
                      <a:pt x="163" y="13"/>
                    </a:lnTo>
                    <a:lnTo>
                      <a:pt x="176" y="19"/>
                    </a:lnTo>
                    <a:lnTo>
                      <a:pt x="178" y="19"/>
                    </a:lnTo>
                    <a:lnTo>
                      <a:pt x="0" y="19"/>
                    </a:lnTo>
                    <a:lnTo>
                      <a:pt x="0" y="17"/>
                    </a:lnTo>
                    <a:lnTo>
                      <a:pt x="6" y="8"/>
                    </a:lnTo>
                    <a:lnTo>
                      <a:pt x="19" y="6"/>
                    </a:lnTo>
                    <a:lnTo>
                      <a:pt x="38" y="8"/>
                    </a:lnTo>
                    <a:lnTo>
                      <a:pt x="57" y="8"/>
                    </a:lnTo>
                    <a:lnTo>
                      <a:pt x="74" y="6"/>
                    </a:lnTo>
                    <a:lnTo>
                      <a:pt x="93" y="8"/>
                    </a:lnTo>
                    <a:lnTo>
                      <a:pt x="106" y="8"/>
                    </a:lnTo>
                    <a:lnTo>
                      <a:pt x="115" y="4"/>
                    </a:lnTo>
                    <a:lnTo>
                      <a:pt x="125" y="0"/>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0" name="Rectangle 1235"/>
              <p:cNvSpPr>
                <a:spLocks noChangeArrowheads="1"/>
              </p:cNvSpPr>
              <p:nvPr/>
            </p:nvSpPr>
            <p:spPr bwMode="auto">
              <a:xfrm>
                <a:off x="2132" y="1265"/>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1" name="Freeform 1236"/>
              <p:cNvSpPr>
                <a:spLocks/>
              </p:cNvSpPr>
              <p:nvPr/>
            </p:nvSpPr>
            <p:spPr bwMode="auto">
              <a:xfrm>
                <a:off x="2115" y="1258"/>
                <a:ext cx="26" cy="7"/>
              </a:xfrm>
              <a:custGeom>
                <a:avLst/>
                <a:gdLst>
                  <a:gd name="T0" fmla="*/ 26 w 26"/>
                  <a:gd name="T1" fmla="*/ 0 h 7"/>
                  <a:gd name="T2" fmla="*/ 26 w 26"/>
                  <a:gd name="T3" fmla="*/ 0 h 7"/>
                  <a:gd name="T4" fmla="*/ 26 w 26"/>
                  <a:gd name="T5" fmla="*/ 5 h 7"/>
                  <a:gd name="T6" fmla="*/ 21 w 26"/>
                  <a:gd name="T7" fmla="*/ 7 h 7"/>
                  <a:gd name="T8" fmla="*/ 17 w 26"/>
                  <a:gd name="T9" fmla="*/ 7 h 7"/>
                  <a:gd name="T10" fmla="*/ 17 w 26"/>
                  <a:gd name="T11" fmla="*/ 7 h 7"/>
                  <a:gd name="T12" fmla="*/ 13 w 26"/>
                  <a:gd name="T13" fmla="*/ 7 h 7"/>
                  <a:gd name="T14" fmla="*/ 7 w 26"/>
                  <a:gd name="T15" fmla="*/ 5 h 7"/>
                  <a:gd name="T16" fmla="*/ 2 w 26"/>
                  <a:gd name="T17" fmla="*/ 3 h 7"/>
                  <a:gd name="T18" fmla="*/ 0 w 26"/>
                  <a:gd name="T19" fmla="*/ 0 h 7"/>
                  <a:gd name="T20" fmla="*/ 0 w 26"/>
                  <a:gd name="T21" fmla="*/ 0 h 7"/>
                  <a:gd name="T22" fmla="*/ 26 w 26"/>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7">
                    <a:moveTo>
                      <a:pt x="26" y="0"/>
                    </a:moveTo>
                    <a:lnTo>
                      <a:pt x="26" y="0"/>
                    </a:lnTo>
                    <a:lnTo>
                      <a:pt x="26" y="5"/>
                    </a:lnTo>
                    <a:lnTo>
                      <a:pt x="21" y="7"/>
                    </a:lnTo>
                    <a:lnTo>
                      <a:pt x="17" y="7"/>
                    </a:lnTo>
                    <a:lnTo>
                      <a:pt x="17" y="7"/>
                    </a:lnTo>
                    <a:lnTo>
                      <a:pt x="13" y="7"/>
                    </a:lnTo>
                    <a:lnTo>
                      <a:pt x="7" y="5"/>
                    </a:lnTo>
                    <a:lnTo>
                      <a:pt x="2" y="3"/>
                    </a:lnTo>
                    <a:lnTo>
                      <a:pt x="0" y="0"/>
                    </a:lnTo>
                    <a:lnTo>
                      <a:pt x="0"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2" name="Freeform 1237"/>
              <p:cNvSpPr>
                <a:spLocks/>
              </p:cNvSpPr>
              <p:nvPr/>
            </p:nvSpPr>
            <p:spPr bwMode="auto">
              <a:xfrm>
                <a:off x="2115" y="1250"/>
                <a:ext cx="26" cy="8"/>
              </a:xfrm>
              <a:custGeom>
                <a:avLst/>
                <a:gdLst>
                  <a:gd name="T0" fmla="*/ 11 w 26"/>
                  <a:gd name="T1" fmla="*/ 0 h 8"/>
                  <a:gd name="T2" fmla="*/ 17 w 26"/>
                  <a:gd name="T3" fmla="*/ 2 h 8"/>
                  <a:gd name="T4" fmla="*/ 21 w 26"/>
                  <a:gd name="T5" fmla="*/ 2 h 8"/>
                  <a:gd name="T6" fmla="*/ 24 w 26"/>
                  <a:gd name="T7" fmla="*/ 6 h 8"/>
                  <a:gd name="T8" fmla="*/ 26 w 26"/>
                  <a:gd name="T9" fmla="*/ 8 h 8"/>
                  <a:gd name="T10" fmla="*/ 0 w 26"/>
                  <a:gd name="T11" fmla="*/ 8 h 8"/>
                  <a:gd name="T12" fmla="*/ 0 w 26"/>
                  <a:gd name="T13" fmla="*/ 6 h 8"/>
                  <a:gd name="T14" fmla="*/ 7 w 26"/>
                  <a:gd name="T15" fmla="*/ 2 h 8"/>
                  <a:gd name="T16" fmla="*/ 11 w 2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8">
                    <a:moveTo>
                      <a:pt x="11" y="0"/>
                    </a:moveTo>
                    <a:lnTo>
                      <a:pt x="17" y="2"/>
                    </a:lnTo>
                    <a:lnTo>
                      <a:pt x="21" y="2"/>
                    </a:lnTo>
                    <a:lnTo>
                      <a:pt x="24" y="6"/>
                    </a:lnTo>
                    <a:lnTo>
                      <a:pt x="26" y="8"/>
                    </a:lnTo>
                    <a:lnTo>
                      <a:pt x="0" y="8"/>
                    </a:lnTo>
                    <a:lnTo>
                      <a:pt x="0" y="6"/>
                    </a:lnTo>
                    <a:lnTo>
                      <a:pt x="7" y="2"/>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3" name="Freeform 1238"/>
              <p:cNvSpPr>
                <a:spLocks/>
              </p:cNvSpPr>
              <p:nvPr/>
            </p:nvSpPr>
            <p:spPr bwMode="auto">
              <a:xfrm>
                <a:off x="2172" y="1273"/>
                <a:ext cx="24" cy="7"/>
              </a:xfrm>
              <a:custGeom>
                <a:avLst/>
                <a:gdLst>
                  <a:gd name="T0" fmla="*/ 0 w 24"/>
                  <a:gd name="T1" fmla="*/ 0 h 7"/>
                  <a:gd name="T2" fmla="*/ 24 w 24"/>
                  <a:gd name="T3" fmla="*/ 0 h 7"/>
                  <a:gd name="T4" fmla="*/ 24 w 24"/>
                  <a:gd name="T5" fmla="*/ 0 h 7"/>
                  <a:gd name="T6" fmla="*/ 22 w 24"/>
                  <a:gd name="T7" fmla="*/ 5 h 7"/>
                  <a:gd name="T8" fmla="*/ 20 w 24"/>
                  <a:gd name="T9" fmla="*/ 7 h 7"/>
                  <a:gd name="T10" fmla="*/ 13 w 24"/>
                  <a:gd name="T11" fmla="*/ 7 h 7"/>
                  <a:gd name="T12" fmla="*/ 9 w 24"/>
                  <a:gd name="T13" fmla="*/ 7 h 7"/>
                  <a:gd name="T14" fmla="*/ 5 w 24"/>
                  <a:gd name="T15" fmla="*/ 7 h 7"/>
                  <a:gd name="T16" fmla="*/ 3 w 24"/>
                  <a:gd name="T17" fmla="*/ 2 h 7"/>
                  <a:gd name="T18" fmla="*/ 0 w 24"/>
                  <a:gd name="T19" fmla="*/ 0 h 7"/>
                  <a:gd name="T20" fmla="*/ 0 w 2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
                    <a:moveTo>
                      <a:pt x="0" y="0"/>
                    </a:moveTo>
                    <a:lnTo>
                      <a:pt x="24" y="0"/>
                    </a:lnTo>
                    <a:lnTo>
                      <a:pt x="24" y="0"/>
                    </a:lnTo>
                    <a:lnTo>
                      <a:pt x="22" y="5"/>
                    </a:lnTo>
                    <a:lnTo>
                      <a:pt x="20" y="7"/>
                    </a:lnTo>
                    <a:lnTo>
                      <a:pt x="13" y="7"/>
                    </a:lnTo>
                    <a:lnTo>
                      <a:pt x="9" y="7"/>
                    </a:lnTo>
                    <a:lnTo>
                      <a:pt x="5" y="7"/>
                    </a:lnTo>
                    <a:lnTo>
                      <a:pt x="3"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4" name="Freeform 1239"/>
              <p:cNvSpPr>
                <a:spLocks/>
              </p:cNvSpPr>
              <p:nvPr/>
            </p:nvSpPr>
            <p:spPr bwMode="auto">
              <a:xfrm>
                <a:off x="2172" y="1265"/>
                <a:ext cx="24" cy="8"/>
              </a:xfrm>
              <a:custGeom>
                <a:avLst/>
                <a:gdLst>
                  <a:gd name="T0" fmla="*/ 15 w 24"/>
                  <a:gd name="T1" fmla="*/ 0 h 8"/>
                  <a:gd name="T2" fmla="*/ 20 w 24"/>
                  <a:gd name="T3" fmla="*/ 2 h 8"/>
                  <a:gd name="T4" fmla="*/ 22 w 24"/>
                  <a:gd name="T5" fmla="*/ 4 h 8"/>
                  <a:gd name="T6" fmla="*/ 24 w 24"/>
                  <a:gd name="T7" fmla="*/ 6 h 8"/>
                  <a:gd name="T8" fmla="*/ 24 w 24"/>
                  <a:gd name="T9" fmla="*/ 6 h 8"/>
                  <a:gd name="T10" fmla="*/ 24 w 24"/>
                  <a:gd name="T11" fmla="*/ 8 h 8"/>
                  <a:gd name="T12" fmla="*/ 0 w 24"/>
                  <a:gd name="T13" fmla="*/ 8 h 8"/>
                  <a:gd name="T14" fmla="*/ 0 w 24"/>
                  <a:gd name="T15" fmla="*/ 6 h 8"/>
                  <a:gd name="T16" fmla="*/ 3 w 24"/>
                  <a:gd name="T17" fmla="*/ 4 h 8"/>
                  <a:gd name="T18" fmla="*/ 9 w 24"/>
                  <a:gd name="T19" fmla="*/ 2 h 8"/>
                  <a:gd name="T20" fmla="*/ 15 w 24"/>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8">
                    <a:moveTo>
                      <a:pt x="15" y="0"/>
                    </a:moveTo>
                    <a:lnTo>
                      <a:pt x="20" y="2"/>
                    </a:lnTo>
                    <a:lnTo>
                      <a:pt x="22" y="4"/>
                    </a:lnTo>
                    <a:lnTo>
                      <a:pt x="24" y="6"/>
                    </a:lnTo>
                    <a:lnTo>
                      <a:pt x="24" y="6"/>
                    </a:lnTo>
                    <a:lnTo>
                      <a:pt x="24" y="8"/>
                    </a:lnTo>
                    <a:lnTo>
                      <a:pt x="0" y="8"/>
                    </a:lnTo>
                    <a:lnTo>
                      <a:pt x="0" y="6"/>
                    </a:lnTo>
                    <a:lnTo>
                      <a:pt x="3" y="4"/>
                    </a:lnTo>
                    <a:lnTo>
                      <a:pt x="9" y="2"/>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5" name="Freeform 1240"/>
              <p:cNvSpPr>
                <a:spLocks noEditPoints="1"/>
              </p:cNvSpPr>
              <p:nvPr/>
            </p:nvSpPr>
            <p:spPr bwMode="auto">
              <a:xfrm>
                <a:off x="1466" y="1015"/>
                <a:ext cx="216" cy="21"/>
              </a:xfrm>
              <a:custGeom>
                <a:avLst/>
                <a:gdLst>
                  <a:gd name="T0" fmla="*/ 49 w 216"/>
                  <a:gd name="T1" fmla="*/ 0 h 21"/>
                  <a:gd name="T2" fmla="*/ 216 w 216"/>
                  <a:gd name="T3" fmla="*/ 0 h 21"/>
                  <a:gd name="T4" fmla="*/ 214 w 216"/>
                  <a:gd name="T5" fmla="*/ 4 h 21"/>
                  <a:gd name="T6" fmla="*/ 214 w 216"/>
                  <a:gd name="T7" fmla="*/ 6 h 21"/>
                  <a:gd name="T8" fmla="*/ 210 w 216"/>
                  <a:gd name="T9" fmla="*/ 8 h 21"/>
                  <a:gd name="T10" fmla="*/ 208 w 216"/>
                  <a:gd name="T11" fmla="*/ 10 h 21"/>
                  <a:gd name="T12" fmla="*/ 204 w 216"/>
                  <a:gd name="T13" fmla="*/ 15 h 21"/>
                  <a:gd name="T14" fmla="*/ 202 w 216"/>
                  <a:gd name="T15" fmla="*/ 17 h 21"/>
                  <a:gd name="T16" fmla="*/ 195 w 216"/>
                  <a:gd name="T17" fmla="*/ 21 h 21"/>
                  <a:gd name="T18" fmla="*/ 185 w 216"/>
                  <a:gd name="T19" fmla="*/ 21 h 21"/>
                  <a:gd name="T20" fmla="*/ 172 w 216"/>
                  <a:gd name="T21" fmla="*/ 19 h 21"/>
                  <a:gd name="T22" fmla="*/ 159 w 216"/>
                  <a:gd name="T23" fmla="*/ 17 h 21"/>
                  <a:gd name="T24" fmla="*/ 149 w 216"/>
                  <a:gd name="T25" fmla="*/ 15 h 21"/>
                  <a:gd name="T26" fmla="*/ 134 w 216"/>
                  <a:gd name="T27" fmla="*/ 15 h 21"/>
                  <a:gd name="T28" fmla="*/ 115 w 216"/>
                  <a:gd name="T29" fmla="*/ 15 h 21"/>
                  <a:gd name="T30" fmla="*/ 100 w 216"/>
                  <a:gd name="T31" fmla="*/ 17 h 21"/>
                  <a:gd name="T32" fmla="*/ 87 w 216"/>
                  <a:gd name="T33" fmla="*/ 19 h 21"/>
                  <a:gd name="T34" fmla="*/ 72 w 216"/>
                  <a:gd name="T35" fmla="*/ 19 h 21"/>
                  <a:gd name="T36" fmla="*/ 59 w 216"/>
                  <a:gd name="T37" fmla="*/ 17 h 21"/>
                  <a:gd name="T38" fmla="*/ 57 w 216"/>
                  <a:gd name="T39" fmla="*/ 12 h 21"/>
                  <a:gd name="T40" fmla="*/ 53 w 216"/>
                  <a:gd name="T41" fmla="*/ 8 h 21"/>
                  <a:gd name="T42" fmla="*/ 51 w 216"/>
                  <a:gd name="T43" fmla="*/ 4 h 21"/>
                  <a:gd name="T44" fmla="*/ 49 w 216"/>
                  <a:gd name="T45" fmla="*/ 0 h 21"/>
                  <a:gd name="T46" fmla="*/ 0 w 216"/>
                  <a:gd name="T47" fmla="*/ 0 h 21"/>
                  <a:gd name="T48" fmla="*/ 21 w 216"/>
                  <a:gd name="T49" fmla="*/ 0 h 21"/>
                  <a:gd name="T50" fmla="*/ 21 w 216"/>
                  <a:gd name="T51" fmla="*/ 2 h 21"/>
                  <a:gd name="T52" fmla="*/ 17 w 216"/>
                  <a:gd name="T53" fmla="*/ 4 h 21"/>
                  <a:gd name="T54" fmla="*/ 13 w 216"/>
                  <a:gd name="T55" fmla="*/ 6 h 21"/>
                  <a:gd name="T56" fmla="*/ 8 w 216"/>
                  <a:gd name="T57" fmla="*/ 4 h 21"/>
                  <a:gd name="T58" fmla="*/ 4 w 216"/>
                  <a:gd name="T59" fmla="*/ 2 h 21"/>
                  <a:gd name="T60" fmla="*/ 0 w 216"/>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6" h="21">
                    <a:moveTo>
                      <a:pt x="49" y="0"/>
                    </a:moveTo>
                    <a:lnTo>
                      <a:pt x="216" y="0"/>
                    </a:lnTo>
                    <a:lnTo>
                      <a:pt x="214" y="4"/>
                    </a:lnTo>
                    <a:lnTo>
                      <a:pt x="214" y="6"/>
                    </a:lnTo>
                    <a:lnTo>
                      <a:pt x="210" y="8"/>
                    </a:lnTo>
                    <a:lnTo>
                      <a:pt x="208" y="10"/>
                    </a:lnTo>
                    <a:lnTo>
                      <a:pt x="204" y="15"/>
                    </a:lnTo>
                    <a:lnTo>
                      <a:pt x="202" y="17"/>
                    </a:lnTo>
                    <a:lnTo>
                      <a:pt x="195" y="21"/>
                    </a:lnTo>
                    <a:lnTo>
                      <a:pt x="185" y="21"/>
                    </a:lnTo>
                    <a:lnTo>
                      <a:pt x="172" y="19"/>
                    </a:lnTo>
                    <a:lnTo>
                      <a:pt x="159" y="17"/>
                    </a:lnTo>
                    <a:lnTo>
                      <a:pt x="149" y="15"/>
                    </a:lnTo>
                    <a:lnTo>
                      <a:pt x="134" y="15"/>
                    </a:lnTo>
                    <a:lnTo>
                      <a:pt x="115" y="15"/>
                    </a:lnTo>
                    <a:lnTo>
                      <a:pt x="100" y="17"/>
                    </a:lnTo>
                    <a:lnTo>
                      <a:pt x="87" y="19"/>
                    </a:lnTo>
                    <a:lnTo>
                      <a:pt x="72" y="19"/>
                    </a:lnTo>
                    <a:lnTo>
                      <a:pt x="59" y="17"/>
                    </a:lnTo>
                    <a:lnTo>
                      <a:pt x="57" y="12"/>
                    </a:lnTo>
                    <a:lnTo>
                      <a:pt x="53" y="8"/>
                    </a:lnTo>
                    <a:lnTo>
                      <a:pt x="51" y="4"/>
                    </a:lnTo>
                    <a:lnTo>
                      <a:pt x="49" y="0"/>
                    </a:lnTo>
                    <a:close/>
                    <a:moveTo>
                      <a:pt x="0" y="0"/>
                    </a:moveTo>
                    <a:lnTo>
                      <a:pt x="21" y="0"/>
                    </a:lnTo>
                    <a:lnTo>
                      <a:pt x="21" y="2"/>
                    </a:lnTo>
                    <a:lnTo>
                      <a:pt x="17" y="4"/>
                    </a:lnTo>
                    <a:lnTo>
                      <a:pt x="13" y="6"/>
                    </a:lnTo>
                    <a:lnTo>
                      <a:pt x="8" y="4"/>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6" name="Freeform 1241"/>
              <p:cNvSpPr>
                <a:spLocks noEditPoints="1"/>
              </p:cNvSpPr>
              <p:nvPr/>
            </p:nvSpPr>
            <p:spPr bwMode="auto">
              <a:xfrm>
                <a:off x="1349" y="996"/>
                <a:ext cx="338" cy="19"/>
              </a:xfrm>
              <a:custGeom>
                <a:avLst/>
                <a:gdLst>
                  <a:gd name="T0" fmla="*/ 106 w 338"/>
                  <a:gd name="T1" fmla="*/ 0 h 19"/>
                  <a:gd name="T2" fmla="*/ 217 w 338"/>
                  <a:gd name="T3" fmla="*/ 0 h 19"/>
                  <a:gd name="T4" fmla="*/ 217 w 338"/>
                  <a:gd name="T5" fmla="*/ 0 h 19"/>
                  <a:gd name="T6" fmla="*/ 219 w 338"/>
                  <a:gd name="T7" fmla="*/ 2 h 19"/>
                  <a:gd name="T8" fmla="*/ 223 w 338"/>
                  <a:gd name="T9" fmla="*/ 2 h 19"/>
                  <a:gd name="T10" fmla="*/ 227 w 338"/>
                  <a:gd name="T11" fmla="*/ 2 h 19"/>
                  <a:gd name="T12" fmla="*/ 234 w 338"/>
                  <a:gd name="T13" fmla="*/ 0 h 19"/>
                  <a:gd name="T14" fmla="*/ 234 w 338"/>
                  <a:gd name="T15" fmla="*/ 0 h 19"/>
                  <a:gd name="T16" fmla="*/ 338 w 338"/>
                  <a:gd name="T17" fmla="*/ 0 h 19"/>
                  <a:gd name="T18" fmla="*/ 338 w 338"/>
                  <a:gd name="T19" fmla="*/ 4 h 19"/>
                  <a:gd name="T20" fmla="*/ 336 w 338"/>
                  <a:gd name="T21" fmla="*/ 8 h 19"/>
                  <a:gd name="T22" fmla="*/ 333 w 338"/>
                  <a:gd name="T23" fmla="*/ 15 h 19"/>
                  <a:gd name="T24" fmla="*/ 333 w 338"/>
                  <a:gd name="T25" fmla="*/ 19 h 19"/>
                  <a:gd name="T26" fmla="*/ 333 w 338"/>
                  <a:gd name="T27" fmla="*/ 19 h 19"/>
                  <a:gd name="T28" fmla="*/ 166 w 338"/>
                  <a:gd name="T29" fmla="*/ 19 h 19"/>
                  <a:gd name="T30" fmla="*/ 164 w 338"/>
                  <a:gd name="T31" fmla="*/ 17 h 19"/>
                  <a:gd name="T32" fmla="*/ 162 w 338"/>
                  <a:gd name="T33" fmla="*/ 12 h 19"/>
                  <a:gd name="T34" fmla="*/ 157 w 338"/>
                  <a:gd name="T35" fmla="*/ 12 h 19"/>
                  <a:gd name="T36" fmla="*/ 153 w 338"/>
                  <a:gd name="T37" fmla="*/ 12 h 19"/>
                  <a:gd name="T38" fmla="*/ 147 w 338"/>
                  <a:gd name="T39" fmla="*/ 15 h 19"/>
                  <a:gd name="T40" fmla="*/ 142 w 338"/>
                  <a:gd name="T41" fmla="*/ 17 h 19"/>
                  <a:gd name="T42" fmla="*/ 138 w 338"/>
                  <a:gd name="T43" fmla="*/ 19 h 19"/>
                  <a:gd name="T44" fmla="*/ 117 w 338"/>
                  <a:gd name="T45" fmla="*/ 19 h 19"/>
                  <a:gd name="T46" fmla="*/ 115 w 338"/>
                  <a:gd name="T47" fmla="*/ 17 h 19"/>
                  <a:gd name="T48" fmla="*/ 111 w 338"/>
                  <a:gd name="T49" fmla="*/ 12 h 19"/>
                  <a:gd name="T50" fmla="*/ 109 w 338"/>
                  <a:gd name="T51" fmla="*/ 6 h 19"/>
                  <a:gd name="T52" fmla="*/ 109 w 338"/>
                  <a:gd name="T53" fmla="*/ 2 h 19"/>
                  <a:gd name="T54" fmla="*/ 106 w 338"/>
                  <a:gd name="T55" fmla="*/ 0 h 19"/>
                  <a:gd name="T56" fmla="*/ 0 w 338"/>
                  <a:gd name="T57" fmla="*/ 0 h 19"/>
                  <a:gd name="T58" fmla="*/ 77 w 338"/>
                  <a:gd name="T59" fmla="*/ 0 h 19"/>
                  <a:gd name="T60" fmla="*/ 77 w 338"/>
                  <a:gd name="T61" fmla="*/ 0 h 19"/>
                  <a:gd name="T62" fmla="*/ 70 w 338"/>
                  <a:gd name="T63" fmla="*/ 2 h 19"/>
                  <a:gd name="T64" fmla="*/ 58 w 338"/>
                  <a:gd name="T65" fmla="*/ 4 h 19"/>
                  <a:gd name="T66" fmla="*/ 41 w 338"/>
                  <a:gd name="T67" fmla="*/ 6 h 19"/>
                  <a:gd name="T68" fmla="*/ 24 w 338"/>
                  <a:gd name="T69" fmla="*/ 6 h 19"/>
                  <a:gd name="T70" fmla="*/ 17 w 338"/>
                  <a:gd name="T71" fmla="*/ 6 h 19"/>
                  <a:gd name="T72" fmla="*/ 11 w 338"/>
                  <a:gd name="T73" fmla="*/ 6 h 19"/>
                  <a:gd name="T74" fmla="*/ 7 w 338"/>
                  <a:gd name="T75" fmla="*/ 4 h 19"/>
                  <a:gd name="T76" fmla="*/ 2 w 338"/>
                  <a:gd name="T77" fmla="*/ 4 h 19"/>
                  <a:gd name="T78" fmla="*/ 0 w 338"/>
                  <a:gd name="T79" fmla="*/ 2 h 19"/>
                  <a:gd name="T80" fmla="*/ 0 w 338"/>
                  <a:gd name="T8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8" h="19">
                    <a:moveTo>
                      <a:pt x="106" y="0"/>
                    </a:moveTo>
                    <a:lnTo>
                      <a:pt x="217" y="0"/>
                    </a:lnTo>
                    <a:lnTo>
                      <a:pt x="217" y="0"/>
                    </a:lnTo>
                    <a:lnTo>
                      <a:pt x="219" y="2"/>
                    </a:lnTo>
                    <a:lnTo>
                      <a:pt x="223" y="2"/>
                    </a:lnTo>
                    <a:lnTo>
                      <a:pt x="227" y="2"/>
                    </a:lnTo>
                    <a:lnTo>
                      <a:pt x="234" y="0"/>
                    </a:lnTo>
                    <a:lnTo>
                      <a:pt x="234" y="0"/>
                    </a:lnTo>
                    <a:lnTo>
                      <a:pt x="338" y="0"/>
                    </a:lnTo>
                    <a:lnTo>
                      <a:pt x="338" y="4"/>
                    </a:lnTo>
                    <a:lnTo>
                      <a:pt x="336" y="8"/>
                    </a:lnTo>
                    <a:lnTo>
                      <a:pt x="333" y="15"/>
                    </a:lnTo>
                    <a:lnTo>
                      <a:pt x="333" y="19"/>
                    </a:lnTo>
                    <a:lnTo>
                      <a:pt x="333" y="19"/>
                    </a:lnTo>
                    <a:lnTo>
                      <a:pt x="166" y="19"/>
                    </a:lnTo>
                    <a:lnTo>
                      <a:pt x="164" y="17"/>
                    </a:lnTo>
                    <a:lnTo>
                      <a:pt x="162" y="12"/>
                    </a:lnTo>
                    <a:lnTo>
                      <a:pt x="157" y="12"/>
                    </a:lnTo>
                    <a:lnTo>
                      <a:pt x="153" y="12"/>
                    </a:lnTo>
                    <a:lnTo>
                      <a:pt x="147" y="15"/>
                    </a:lnTo>
                    <a:lnTo>
                      <a:pt x="142" y="17"/>
                    </a:lnTo>
                    <a:lnTo>
                      <a:pt x="138" y="19"/>
                    </a:lnTo>
                    <a:lnTo>
                      <a:pt x="117" y="19"/>
                    </a:lnTo>
                    <a:lnTo>
                      <a:pt x="115" y="17"/>
                    </a:lnTo>
                    <a:lnTo>
                      <a:pt x="111" y="12"/>
                    </a:lnTo>
                    <a:lnTo>
                      <a:pt x="109" y="6"/>
                    </a:lnTo>
                    <a:lnTo>
                      <a:pt x="109" y="2"/>
                    </a:lnTo>
                    <a:lnTo>
                      <a:pt x="106" y="0"/>
                    </a:lnTo>
                    <a:close/>
                    <a:moveTo>
                      <a:pt x="0" y="0"/>
                    </a:moveTo>
                    <a:lnTo>
                      <a:pt x="77" y="0"/>
                    </a:lnTo>
                    <a:lnTo>
                      <a:pt x="77" y="0"/>
                    </a:lnTo>
                    <a:lnTo>
                      <a:pt x="70" y="2"/>
                    </a:lnTo>
                    <a:lnTo>
                      <a:pt x="58" y="4"/>
                    </a:lnTo>
                    <a:lnTo>
                      <a:pt x="41" y="6"/>
                    </a:lnTo>
                    <a:lnTo>
                      <a:pt x="24" y="6"/>
                    </a:lnTo>
                    <a:lnTo>
                      <a:pt x="17" y="6"/>
                    </a:lnTo>
                    <a:lnTo>
                      <a:pt x="11" y="6"/>
                    </a:lnTo>
                    <a:lnTo>
                      <a:pt x="7" y="4"/>
                    </a:lnTo>
                    <a:lnTo>
                      <a:pt x="2" y="4"/>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7" name="Freeform 1242"/>
              <p:cNvSpPr>
                <a:spLocks noEditPoints="1"/>
              </p:cNvSpPr>
              <p:nvPr/>
            </p:nvSpPr>
            <p:spPr bwMode="auto">
              <a:xfrm>
                <a:off x="1349" y="975"/>
                <a:ext cx="340" cy="21"/>
              </a:xfrm>
              <a:custGeom>
                <a:avLst/>
                <a:gdLst>
                  <a:gd name="T0" fmla="*/ 280 w 340"/>
                  <a:gd name="T1" fmla="*/ 0 h 21"/>
                  <a:gd name="T2" fmla="*/ 285 w 340"/>
                  <a:gd name="T3" fmla="*/ 4 h 21"/>
                  <a:gd name="T4" fmla="*/ 291 w 340"/>
                  <a:gd name="T5" fmla="*/ 10 h 21"/>
                  <a:gd name="T6" fmla="*/ 297 w 340"/>
                  <a:gd name="T7" fmla="*/ 14 h 21"/>
                  <a:gd name="T8" fmla="*/ 306 w 340"/>
                  <a:gd name="T9" fmla="*/ 14 h 21"/>
                  <a:gd name="T10" fmla="*/ 314 w 340"/>
                  <a:gd name="T11" fmla="*/ 12 h 21"/>
                  <a:gd name="T12" fmla="*/ 327 w 340"/>
                  <a:gd name="T13" fmla="*/ 8 h 21"/>
                  <a:gd name="T14" fmla="*/ 333 w 340"/>
                  <a:gd name="T15" fmla="*/ 10 h 21"/>
                  <a:gd name="T16" fmla="*/ 338 w 340"/>
                  <a:gd name="T17" fmla="*/ 14 h 21"/>
                  <a:gd name="T18" fmla="*/ 340 w 340"/>
                  <a:gd name="T19" fmla="*/ 14 h 21"/>
                  <a:gd name="T20" fmla="*/ 338 w 340"/>
                  <a:gd name="T21" fmla="*/ 19 h 21"/>
                  <a:gd name="T22" fmla="*/ 234 w 340"/>
                  <a:gd name="T23" fmla="*/ 21 h 21"/>
                  <a:gd name="T24" fmla="*/ 242 w 340"/>
                  <a:gd name="T25" fmla="*/ 16 h 21"/>
                  <a:gd name="T26" fmla="*/ 246 w 340"/>
                  <a:gd name="T27" fmla="*/ 10 h 21"/>
                  <a:gd name="T28" fmla="*/ 255 w 340"/>
                  <a:gd name="T29" fmla="*/ 4 h 21"/>
                  <a:gd name="T30" fmla="*/ 261 w 340"/>
                  <a:gd name="T31" fmla="*/ 0 h 21"/>
                  <a:gd name="T32" fmla="*/ 145 w 340"/>
                  <a:gd name="T33" fmla="*/ 0 h 21"/>
                  <a:gd name="T34" fmla="*/ 170 w 340"/>
                  <a:gd name="T35" fmla="*/ 4 h 21"/>
                  <a:gd name="T36" fmla="*/ 189 w 340"/>
                  <a:gd name="T37" fmla="*/ 6 h 21"/>
                  <a:gd name="T38" fmla="*/ 193 w 340"/>
                  <a:gd name="T39" fmla="*/ 8 h 21"/>
                  <a:gd name="T40" fmla="*/ 204 w 340"/>
                  <a:gd name="T41" fmla="*/ 12 h 21"/>
                  <a:gd name="T42" fmla="*/ 212 w 340"/>
                  <a:gd name="T43" fmla="*/ 19 h 21"/>
                  <a:gd name="T44" fmla="*/ 106 w 340"/>
                  <a:gd name="T45" fmla="*/ 21 h 21"/>
                  <a:gd name="T46" fmla="*/ 98 w 340"/>
                  <a:gd name="T47" fmla="*/ 16 h 21"/>
                  <a:gd name="T48" fmla="*/ 77 w 340"/>
                  <a:gd name="T49" fmla="*/ 21 h 21"/>
                  <a:gd name="T50" fmla="*/ 0 w 340"/>
                  <a:gd name="T51" fmla="*/ 19 h 21"/>
                  <a:gd name="T52" fmla="*/ 7 w 340"/>
                  <a:gd name="T53" fmla="*/ 12 h 21"/>
                  <a:gd name="T54" fmla="*/ 15 w 340"/>
                  <a:gd name="T55" fmla="*/ 10 h 21"/>
                  <a:gd name="T56" fmla="*/ 24 w 340"/>
                  <a:gd name="T57" fmla="*/ 10 h 21"/>
                  <a:gd name="T58" fmla="*/ 26 w 340"/>
                  <a:gd name="T59" fmla="*/ 8 h 21"/>
                  <a:gd name="T60" fmla="*/ 26 w 340"/>
                  <a:gd name="T61" fmla="*/ 4 h 21"/>
                  <a:gd name="T62" fmla="*/ 24 w 340"/>
                  <a:gd name="T6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0" h="21">
                    <a:moveTo>
                      <a:pt x="261" y="0"/>
                    </a:moveTo>
                    <a:lnTo>
                      <a:pt x="280" y="0"/>
                    </a:lnTo>
                    <a:lnTo>
                      <a:pt x="282" y="2"/>
                    </a:lnTo>
                    <a:lnTo>
                      <a:pt x="285" y="4"/>
                    </a:lnTo>
                    <a:lnTo>
                      <a:pt x="289" y="8"/>
                    </a:lnTo>
                    <a:lnTo>
                      <a:pt x="291" y="10"/>
                    </a:lnTo>
                    <a:lnTo>
                      <a:pt x="293" y="14"/>
                    </a:lnTo>
                    <a:lnTo>
                      <a:pt x="297" y="14"/>
                    </a:lnTo>
                    <a:lnTo>
                      <a:pt x="302" y="16"/>
                    </a:lnTo>
                    <a:lnTo>
                      <a:pt x="306" y="14"/>
                    </a:lnTo>
                    <a:lnTo>
                      <a:pt x="310" y="14"/>
                    </a:lnTo>
                    <a:lnTo>
                      <a:pt x="314" y="12"/>
                    </a:lnTo>
                    <a:lnTo>
                      <a:pt x="321" y="8"/>
                    </a:lnTo>
                    <a:lnTo>
                      <a:pt x="327" y="8"/>
                    </a:lnTo>
                    <a:lnTo>
                      <a:pt x="331" y="8"/>
                    </a:lnTo>
                    <a:lnTo>
                      <a:pt x="333" y="10"/>
                    </a:lnTo>
                    <a:lnTo>
                      <a:pt x="338" y="12"/>
                    </a:lnTo>
                    <a:lnTo>
                      <a:pt x="338" y="14"/>
                    </a:lnTo>
                    <a:lnTo>
                      <a:pt x="340" y="14"/>
                    </a:lnTo>
                    <a:lnTo>
                      <a:pt x="340" y="14"/>
                    </a:lnTo>
                    <a:lnTo>
                      <a:pt x="338" y="16"/>
                    </a:lnTo>
                    <a:lnTo>
                      <a:pt x="338" y="19"/>
                    </a:lnTo>
                    <a:lnTo>
                      <a:pt x="338" y="21"/>
                    </a:lnTo>
                    <a:lnTo>
                      <a:pt x="234" y="21"/>
                    </a:lnTo>
                    <a:lnTo>
                      <a:pt x="238" y="19"/>
                    </a:lnTo>
                    <a:lnTo>
                      <a:pt x="242" y="16"/>
                    </a:lnTo>
                    <a:lnTo>
                      <a:pt x="244" y="14"/>
                    </a:lnTo>
                    <a:lnTo>
                      <a:pt x="246" y="10"/>
                    </a:lnTo>
                    <a:lnTo>
                      <a:pt x="251" y="8"/>
                    </a:lnTo>
                    <a:lnTo>
                      <a:pt x="255" y="4"/>
                    </a:lnTo>
                    <a:lnTo>
                      <a:pt x="261" y="2"/>
                    </a:lnTo>
                    <a:lnTo>
                      <a:pt x="261" y="0"/>
                    </a:lnTo>
                    <a:close/>
                    <a:moveTo>
                      <a:pt x="24" y="0"/>
                    </a:moveTo>
                    <a:lnTo>
                      <a:pt x="145" y="0"/>
                    </a:lnTo>
                    <a:lnTo>
                      <a:pt x="155" y="2"/>
                    </a:lnTo>
                    <a:lnTo>
                      <a:pt x="170" y="4"/>
                    </a:lnTo>
                    <a:lnTo>
                      <a:pt x="185" y="6"/>
                    </a:lnTo>
                    <a:lnTo>
                      <a:pt x="189" y="6"/>
                    </a:lnTo>
                    <a:lnTo>
                      <a:pt x="191" y="6"/>
                    </a:lnTo>
                    <a:lnTo>
                      <a:pt x="193" y="8"/>
                    </a:lnTo>
                    <a:lnTo>
                      <a:pt x="198" y="10"/>
                    </a:lnTo>
                    <a:lnTo>
                      <a:pt x="204" y="12"/>
                    </a:lnTo>
                    <a:lnTo>
                      <a:pt x="208" y="16"/>
                    </a:lnTo>
                    <a:lnTo>
                      <a:pt x="212" y="19"/>
                    </a:lnTo>
                    <a:lnTo>
                      <a:pt x="217" y="21"/>
                    </a:lnTo>
                    <a:lnTo>
                      <a:pt x="106" y="21"/>
                    </a:lnTo>
                    <a:lnTo>
                      <a:pt x="104" y="19"/>
                    </a:lnTo>
                    <a:lnTo>
                      <a:pt x="98" y="16"/>
                    </a:lnTo>
                    <a:lnTo>
                      <a:pt x="85" y="19"/>
                    </a:lnTo>
                    <a:lnTo>
                      <a:pt x="77" y="21"/>
                    </a:lnTo>
                    <a:lnTo>
                      <a:pt x="0" y="21"/>
                    </a:lnTo>
                    <a:lnTo>
                      <a:pt x="0" y="19"/>
                    </a:lnTo>
                    <a:lnTo>
                      <a:pt x="2" y="16"/>
                    </a:lnTo>
                    <a:lnTo>
                      <a:pt x="7" y="12"/>
                    </a:lnTo>
                    <a:lnTo>
                      <a:pt x="9" y="12"/>
                    </a:lnTo>
                    <a:lnTo>
                      <a:pt x="15" y="10"/>
                    </a:lnTo>
                    <a:lnTo>
                      <a:pt x="19" y="10"/>
                    </a:lnTo>
                    <a:lnTo>
                      <a:pt x="24" y="10"/>
                    </a:lnTo>
                    <a:lnTo>
                      <a:pt x="26" y="10"/>
                    </a:lnTo>
                    <a:lnTo>
                      <a:pt x="26" y="8"/>
                    </a:lnTo>
                    <a:lnTo>
                      <a:pt x="26" y="6"/>
                    </a:lnTo>
                    <a:lnTo>
                      <a:pt x="26" y="4"/>
                    </a:lnTo>
                    <a:lnTo>
                      <a:pt x="24"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8" name="Freeform 1243"/>
              <p:cNvSpPr>
                <a:spLocks noEditPoints="1"/>
              </p:cNvSpPr>
              <p:nvPr/>
            </p:nvSpPr>
            <p:spPr bwMode="auto">
              <a:xfrm>
                <a:off x="1373" y="955"/>
                <a:ext cx="256" cy="20"/>
              </a:xfrm>
              <a:custGeom>
                <a:avLst/>
                <a:gdLst>
                  <a:gd name="T0" fmla="*/ 250 w 256"/>
                  <a:gd name="T1" fmla="*/ 17 h 20"/>
                  <a:gd name="T2" fmla="*/ 254 w 256"/>
                  <a:gd name="T3" fmla="*/ 20 h 20"/>
                  <a:gd name="T4" fmla="*/ 256 w 256"/>
                  <a:gd name="T5" fmla="*/ 20 h 20"/>
                  <a:gd name="T6" fmla="*/ 237 w 256"/>
                  <a:gd name="T7" fmla="*/ 20 h 20"/>
                  <a:gd name="T8" fmla="*/ 246 w 256"/>
                  <a:gd name="T9" fmla="*/ 20 h 20"/>
                  <a:gd name="T10" fmla="*/ 250 w 256"/>
                  <a:gd name="T11" fmla="*/ 17 h 20"/>
                  <a:gd name="T12" fmla="*/ 74 w 256"/>
                  <a:gd name="T13" fmla="*/ 0 h 20"/>
                  <a:gd name="T14" fmla="*/ 91 w 256"/>
                  <a:gd name="T15" fmla="*/ 0 h 20"/>
                  <a:gd name="T16" fmla="*/ 99 w 256"/>
                  <a:gd name="T17" fmla="*/ 5 h 20"/>
                  <a:gd name="T18" fmla="*/ 108 w 256"/>
                  <a:gd name="T19" fmla="*/ 11 h 20"/>
                  <a:gd name="T20" fmla="*/ 110 w 256"/>
                  <a:gd name="T21" fmla="*/ 15 h 20"/>
                  <a:gd name="T22" fmla="*/ 116 w 256"/>
                  <a:gd name="T23" fmla="*/ 20 h 20"/>
                  <a:gd name="T24" fmla="*/ 121 w 256"/>
                  <a:gd name="T25" fmla="*/ 20 h 20"/>
                  <a:gd name="T26" fmla="*/ 0 w 256"/>
                  <a:gd name="T27" fmla="*/ 20 h 20"/>
                  <a:gd name="T28" fmla="*/ 0 w 256"/>
                  <a:gd name="T29" fmla="*/ 20 h 20"/>
                  <a:gd name="T30" fmla="*/ 0 w 256"/>
                  <a:gd name="T31" fmla="*/ 17 h 20"/>
                  <a:gd name="T32" fmla="*/ 0 w 256"/>
                  <a:gd name="T33" fmla="*/ 17 h 20"/>
                  <a:gd name="T34" fmla="*/ 8 w 256"/>
                  <a:gd name="T35" fmla="*/ 15 h 20"/>
                  <a:gd name="T36" fmla="*/ 23 w 256"/>
                  <a:gd name="T37" fmla="*/ 13 h 20"/>
                  <a:gd name="T38" fmla="*/ 40 w 256"/>
                  <a:gd name="T39" fmla="*/ 7 h 20"/>
                  <a:gd name="T40" fmla="*/ 57 w 256"/>
                  <a:gd name="T41" fmla="*/ 3 h 20"/>
                  <a:gd name="T42" fmla="*/ 74 w 256"/>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0">
                    <a:moveTo>
                      <a:pt x="250" y="17"/>
                    </a:moveTo>
                    <a:lnTo>
                      <a:pt x="254" y="20"/>
                    </a:lnTo>
                    <a:lnTo>
                      <a:pt x="256" y="20"/>
                    </a:lnTo>
                    <a:lnTo>
                      <a:pt x="237" y="20"/>
                    </a:lnTo>
                    <a:lnTo>
                      <a:pt x="246" y="20"/>
                    </a:lnTo>
                    <a:lnTo>
                      <a:pt x="250" y="17"/>
                    </a:lnTo>
                    <a:close/>
                    <a:moveTo>
                      <a:pt x="74" y="0"/>
                    </a:moveTo>
                    <a:lnTo>
                      <a:pt x="91" y="0"/>
                    </a:lnTo>
                    <a:lnTo>
                      <a:pt x="99" y="5"/>
                    </a:lnTo>
                    <a:lnTo>
                      <a:pt x="108" y="11"/>
                    </a:lnTo>
                    <a:lnTo>
                      <a:pt x="110" y="15"/>
                    </a:lnTo>
                    <a:lnTo>
                      <a:pt x="116" y="20"/>
                    </a:lnTo>
                    <a:lnTo>
                      <a:pt x="121" y="20"/>
                    </a:lnTo>
                    <a:lnTo>
                      <a:pt x="0" y="20"/>
                    </a:lnTo>
                    <a:lnTo>
                      <a:pt x="0" y="20"/>
                    </a:lnTo>
                    <a:lnTo>
                      <a:pt x="0" y="17"/>
                    </a:lnTo>
                    <a:lnTo>
                      <a:pt x="0" y="17"/>
                    </a:lnTo>
                    <a:lnTo>
                      <a:pt x="8" y="15"/>
                    </a:lnTo>
                    <a:lnTo>
                      <a:pt x="23" y="13"/>
                    </a:lnTo>
                    <a:lnTo>
                      <a:pt x="40" y="7"/>
                    </a:lnTo>
                    <a:lnTo>
                      <a:pt x="57" y="3"/>
                    </a:lnTo>
                    <a:lnTo>
                      <a:pt x="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49" name="Freeform 1244"/>
              <p:cNvSpPr>
                <a:spLocks/>
              </p:cNvSpPr>
              <p:nvPr/>
            </p:nvSpPr>
            <p:spPr bwMode="auto">
              <a:xfrm>
                <a:off x="1530" y="947"/>
                <a:ext cx="68" cy="19"/>
              </a:xfrm>
              <a:custGeom>
                <a:avLst/>
                <a:gdLst>
                  <a:gd name="T0" fmla="*/ 68 w 68"/>
                  <a:gd name="T1" fmla="*/ 0 h 19"/>
                  <a:gd name="T2" fmla="*/ 68 w 68"/>
                  <a:gd name="T3" fmla="*/ 6 h 19"/>
                  <a:gd name="T4" fmla="*/ 68 w 68"/>
                  <a:gd name="T5" fmla="*/ 8 h 19"/>
                  <a:gd name="T6" fmla="*/ 68 w 68"/>
                  <a:gd name="T7" fmla="*/ 13 h 19"/>
                  <a:gd name="T8" fmla="*/ 68 w 68"/>
                  <a:gd name="T9" fmla="*/ 15 h 19"/>
                  <a:gd name="T10" fmla="*/ 63 w 68"/>
                  <a:gd name="T11" fmla="*/ 17 h 19"/>
                  <a:gd name="T12" fmla="*/ 59 w 68"/>
                  <a:gd name="T13" fmla="*/ 19 h 19"/>
                  <a:gd name="T14" fmla="*/ 55 w 68"/>
                  <a:gd name="T15" fmla="*/ 19 h 19"/>
                  <a:gd name="T16" fmla="*/ 48 w 68"/>
                  <a:gd name="T17" fmla="*/ 19 h 19"/>
                  <a:gd name="T18" fmla="*/ 46 w 68"/>
                  <a:gd name="T19" fmla="*/ 17 h 19"/>
                  <a:gd name="T20" fmla="*/ 38 w 68"/>
                  <a:gd name="T21" fmla="*/ 15 h 19"/>
                  <a:gd name="T22" fmla="*/ 27 w 68"/>
                  <a:gd name="T23" fmla="*/ 15 h 19"/>
                  <a:gd name="T24" fmla="*/ 17 w 68"/>
                  <a:gd name="T25" fmla="*/ 17 h 19"/>
                  <a:gd name="T26" fmla="*/ 8 w 68"/>
                  <a:gd name="T27" fmla="*/ 19 h 19"/>
                  <a:gd name="T28" fmla="*/ 4 w 68"/>
                  <a:gd name="T29" fmla="*/ 17 h 19"/>
                  <a:gd name="T30" fmla="*/ 2 w 68"/>
                  <a:gd name="T31" fmla="*/ 15 h 19"/>
                  <a:gd name="T32" fmla="*/ 0 w 68"/>
                  <a:gd name="T33" fmla="*/ 13 h 19"/>
                  <a:gd name="T34" fmla="*/ 0 w 68"/>
                  <a:gd name="T35" fmla="*/ 8 h 19"/>
                  <a:gd name="T36" fmla="*/ 4 w 68"/>
                  <a:gd name="T37" fmla="*/ 4 h 19"/>
                  <a:gd name="T38" fmla="*/ 8 w 68"/>
                  <a:gd name="T39" fmla="*/ 2 h 19"/>
                  <a:gd name="T40" fmla="*/ 10 w 68"/>
                  <a:gd name="T41" fmla="*/ 0 h 19"/>
                  <a:gd name="T42" fmla="*/ 68 w 68"/>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9">
                    <a:moveTo>
                      <a:pt x="68" y="0"/>
                    </a:moveTo>
                    <a:lnTo>
                      <a:pt x="68" y="6"/>
                    </a:lnTo>
                    <a:lnTo>
                      <a:pt x="68" y="8"/>
                    </a:lnTo>
                    <a:lnTo>
                      <a:pt x="68" y="13"/>
                    </a:lnTo>
                    <a:lnTo>
                      <a:pt x="68" y="15"/>
                    </a:lnTo>
                    <a:lnTo>
                      <a:pt x="63" y="17"/>
                    </a:lnTo>
                    <a:lnTo>
                      <a:pt x="59" y="19"/>
                    </a:lnTo>
                    <a:lnTo>
                      <a:pt x="55" y="19"/>
                    </a:lnTo>
                    <a:lnTo>
                      <a:pt x="48" y="19"/>
                    </a:lnTo>
                    <a:lnTo>
                      <a:pt x="46" y="17"/>
                    </a:lnTo>
                    <a:lnTo>
                      <a:pt x="38" y="15"/>
                    </a:lnTo>
                    <a:lnTo>
                      <a:pt x="27" y="15"/>
                    </a:lnTo>
                    <a:lnTo>
                      <a:pt x="17" y="17"/>
                    </a:lnTo>
                    <a:lnTo>
                      <a:pt x="8" y="19"/>
                    </a:lnTo>
                    <a:lnTo>
                      <a:pt x="4" y="17"/>
                    </a:lnTo>
                    <a:lnTo>
                      <a:pt x="2" y="15"/>
                    </a:lnTo>
                    <a:lnTo>
                      <a:pt x="0" y="13"/>
                    </a:lnTo>
                    <a:lnTo>
                      <a:pt x="0" y="8"/>
                    </a:lnTo>
                    <a:lnTo>
                      <a:pt x="4" y="4"/>
                    </a:lnTo>
                    <a:lnTo>
                      <a:pt x="8" y="2"/>
                    </a:lnTo>
                    <a:lnTo>
                      <a:pt x="10" y="0"/>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0" name="Freeform 1245"/>
              <p:cNvSpPr>
                <a:spLocks/>
              </p:cNvSpPr>
              <p:nvPr/>
            </p:nvSpPr>
            <p:spPr bwMode="auto">
              <a:xfrm>
                <a:off x="1540" y="930"/>
                <a:ext cx="60" cy="17"/>
              </a:xfrm>
              <a:custGeom>
                <a:avLst/>
                <a:gdLst>
                  <a:gd name="T0" fmla="*/ 51 w 60"/>
                  <a:gd name="T1" fmla="*/ 0 h 17"/>
                  <a:gd name="T2" fmla="*/ 55 w 60"/>
                  <a:gd name="T3" fmla="*/ 2 h 17"/>
                  <a:gd name="T4" fmla="*/ 58 w 60"/>
                  <a:gd name="T5" fmla="*/ 4 h 17"/>
                  <a:gd name="T6" fmla="*/ 60 w 60"/>
                  <a:gd name="T7" fmla="*/ 8 h 17"/>
                  <a:gd name="T8" fmla="*/ 60 w 60"/>
                  <a:gd name="T9" fmla="*/ 13 h 17"/>
                  <a:gd name="T10" fmla="*/ 58 w 60"/>
                  <a:gd name="T11" fmla="*/ 17 h 17"/>
                  <a:gd name="T12" fmla="*/ 58 w 60"/>
                  <a:gd name="T13" fmla="*/ 17 h 17"/>
                  <a:gd name="T14" fmla="*/ 0 w 60"/>
                  <a:gd name="T15" fmla="*/ 17 h 17"/>
                  <a:gd name="T16" fmla="*/ 17 w 60"/>
                  <a:gd name="T17" fmla="*/ 11 h 17"/>
                  <a:gd name="T18" fmla="*/ 36 w 60"/>
                  <a:gd name="T19" fmla="*/ 2 h 17"/>
                  <a:gd name="T20" fmla="*/ 51 w 60"/>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7">
                    <a:moveTo>
                      <a:pt x="51" y="0"/>
                    </a:moveTo>
                    <a:lnTo>
                      <a:pt x="55" y="2"/>
                    </a:lnTo>
                    <a:lnTo>
                      <a:pt x="58" y="4"/>
                    </a:lnTo>
                    <a:lnTo>
                      <a:pt x="60" y="8"/>
                    </a:lnTo>
                    <a:lnTo>
                      <a:pt x="60" y="13"/>
                    </a:lnTo>
                    <a:lnTo>
                      <a:pt x="58" y="17"/>
                    </a:lnTo>
                    <a:lnTo>
                      <a:pt x="58" y="17"/>
                    </a:lnTo>
                    <a:lnTo>
                      <a:pt x="0" y="17"/>
                    </a:lnTo>
                    <a:lnTo>
                      <a:pt x="17" y="11"/>
                    </a:lnTo>
                    <a:lnTo>
                      <a:pt x="36" y="2"/>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1" name="Rectangle 1246"/>
              <p:cNvSpPr>
                <a:spLocks noChangeArrowheads="1"/>
              </p:cNvSpPr>
              <p:nvPr/>
            </p:nvSpPr>
            <p:spPr bwMode="auto">
              <a:xfrm>
                <a:off x="1801" y="964"/>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2" name="Freeform 1247"/>
              <p:cNvSpPr>
                <a:spLocks/>
              </p:cNvSpPr>
              <p:nvPr/>
            </p:nvSpPr>
            <p:spPr bwMode="auto">
              <a:xfrm>
                <a:off x="1693" y="943"/>
                <a:ext cx="115" cy="21"/>
              </a:xfrm>
              <a:custGeom>
                <a:avLst/>
                <a:gdLst>
                  <a:gd name="T0" fmla="*/ 0 w 115"/>
                  <a:gd name="T1" fmla="*/ 0 h 21"/>
                  <a:gd name="T2" fmla="*/ 108 w 115"/>
                  <a:gd name="T3" fmla="*/ 0 h 21"/>
                  <a:gd name="T4" fmla="*/ 110 w 115"/>
                  <a:gd name="T5" fmla="*/ 2 h 21"/>
                  <a:gd name="T6" fmla="*/ 112 w 115"/>
                  <a:gd name="T7" fmla="*/ 6 h 21"/>
                  <a:gd name="T8" fmla="*/ 112 w 115"/>
                  <a:gd name="T9" fmla="*/ 10 h 21"/>
                  <a:gd name="T10" fmla="*/ 115 w 115"/>
                  <a:gd name="T11" fmla="*/ 15 h 21"/>
                  <a:gd name="T12" fmla="*/ 112 w 115"/>
                  <a:gd name="T13" fmla="*/ 19 h 21"/>
                  <a:gd name="T14" fmla="*/ 112 w 115"/>
                  <a:gd name="T15" fmla="*/ 21 h 21"/>
                  <a:gd name="T16" fmla="*/ 108 w 115"/>
                  <a:gd name="T17" fmla="*/ 21 h 21"/>
                  <a:gd name="T18" fmla="*/ 108 w 115"/>
                  <a:gd name="T19" fmla="*/ 21 h 21"/>
                  <a:gd name="T20" fmla="*/ 102 w 115"/>
                  <a:gd name="T21" fmla="*/ 21 h 21"/>
                  <a:gd name="T22" fmla="*/ 95 w 115"/>
                  <a:gd name="T23" fmla="*/ 21 h 21"/>
                  <a:gd name="T24" fmla="*/ 87 w 115"/>
                  <a:gd name="T25" fmla="*/ 19 h 21"/>
                  <a:gd name="T26" fmla="*/ 76 w 115"/>
                  <a:gd name="T27" fmla="*/ 17 h 21"/>
                  <a:gd name="T28" fmla="*/ 70 w 115"/>
                  <a:gd name="T29" fmla="*/ 17 h 21"/>
                  <a:gd name="T30" fmla="*/ 68 w 115"/>
                  <a:gd name="T31" fmla="*/ 15 h 21"/>
                  <a:gd name="T32" fmla="*/ 66 w 115"/>
                  <a:gd name="T33" fmla="*/ 12 h 21"/>
                  <a:gd name="T34" fmla="*/ 64 w 115"/>
                  <a:gd name="T35" fmla="*/ 10 h 21"/>
                  <a:gd name="T36" fmla="*/ 64 w 115"/>
                  <a:gd name="T37" fmla="*/ 8 h 21"/>
                  <a:gd name="T38" fmla="*/ 64 w 115"/>
                  <a:gd name="T39" fmla="*/ 4 h 21"/>
                  <a:gd name="T40" fmla="*/ 57 w 115"/>
                  <a:gd name="T41" fmla="*/ 2 h 21"/>
                  <a:gd name="T42" fmla="*/ 45 w 115"/>
                  <a:gd name="T43" fmla="*/ 4 h 21"/>
                  <a:gd name="T44" fmla="*/ 30 w 115"/>
                  <a:gd name="T45" fmla="*/ 4 h 21"/>
                  <a:gd name="T46" fmla="*/ 19 w 115"/>
                  <a:gd name="T47" fmla="*/ 6 h 21"/>
                  <a:gd name="T48" fmla="*/ 11 w 115"/>
                  <a:gd name="T49" fmla="*/ 6 h 21"/>
                  <a:gd name="T50" fmla="*/ 4 w 115"/>
                  <a:gd name="T51" fmla="*/ 4 h 21"/>
                  <a:gd name="T52" fmla="*/ 0 w 115"/>
                  <a:gd name="T53" fmla="*/ 0 h 21"/>
                  <a:gd name="T54" fmla="*/ 0 w 115"/>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21">
                    <a:moveTo>
                      <a:pt x="0" y="0"/>
                    </a:moveTo>
                    <a:lnTo>
                      <a:pt x="108" y="0"/>
                    </a:lnTo>
                    <a:lnTo>
                      <a:pt x="110" y="2"/>
                    </a:lnTo>
                    <a:lnTo>
                      <a:pt x="112" y="6"/>
                    </a:lnTo>
                    <a:lnTo>
                      <a:pt x="112" y="10"/>
                    </a:lnTo>
                    <a:lnTo>
                      <a:pt x="115" y="15"/>
                    </a:lnTo>
                    <a:lnTo>
                      <a:pt x="112" y="19"/>
                    </a:lnTo>
                    <a:lnTo>
                      <a:pt x="112" y="21"/>
                    </a:lnTo>
                    <a:lnTo>
                      <a:pt x="108" y="21"/>
                    </a:lnTo>
                    <a:lnTo>
                      <a:pt x="108" y="21"/>
                    </a:lnTo>
                    <a:lnTo>
                      <a:pt x="102" y="21"/>
                    </a:lnTo>
                    <a:lnTo>
                      <a:pt x="95" y="21"/>
                    </a:lnTo>
                    <a:lnTo>
                      <a:pt x="87" y="19"/>
                    </a:lnTo>
                    <a:lnTo>
                      <a:pt x="76" y="17"/>
                    </a:lnTo>
                    <a:lnTo>
                      <a:pt x="70" y="17"/>
                    </a:lnTo>
                    <a:lnTo>
                      <a:pt x="68" y="15"/>
                    </a:lnTo>
                    <a:lnTo>
                      <a:pt x="66" y="12"/>
                    </a:lnTo>
                    <a:lnTo>
                      <a:pt x="64" y="10"/>
                    </a:lnTo>
                    <a:lnTo>
                      <a:pt x="64" y="8"/>
                    </a:lnTo>
                    <a:lnTo>
                      <a:pt x="64" y="4"/>
                    </a:lnTo>
                    <a:lnTo>
                      <a:pt x="57" y="2"/>
                    </a:lnTo>
                    <a:lnTo>
                      <a:pt x="45" y="4"/>
                    </a:lnTo>
                    <a:lnTo>
                      <a:pt x="30" y="4"/>
                    </a:lnTo>
                    <a:lnTo>
                      <a:pt x="19" y="6"/>
                    </a:lnTo>
                    <a:lnTo>
                      <a:pt x="11" y="6"/>
                    </a:lnTo>
                    <a:lnTo>
                      <a:pt x="4" y="4"/>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3" name="Freeform 1248"/>
              <p:cNvSpPr>
                <a:spLocks/>
              </p:cNvSpPr>
              <p:nvPr/>
            </p:nvSpPr>
            <p:spPr bwMode="auto">
              <a:xfrm>
                <a:off x="1689" y="922"/>
                <a:ext cx="112" cy="21"/>
              </a:xfrm>
              <a:custGeom>
                <a:avLst/>
                <a:gdLst>
                  <a:gd name="T0" fmla="*/ 55 w 112"/>
                  <a:gd name="T1" fmla="*/ 0 h 21"/>
                  <a:gd name="T2" fmla="*/ 85 w 112"/>
                  <a:gd name="T3" fmla="*/ 4 h 21"/>
                  <a:gd name="T4" fmla="*/ 93 w 112"/>
                  <a:gd name="T5" fmla="*/ 6 h 21"/>
                  <a:gd name="T6" fmla="*/ 97 w 112"/>
                  <a:gd name="T7" fmla="*/ 8 h 21"/>
                  <a:gd name="T8" fmla="*/ 102 w 112"/>
                  <a:gd name="T9" fmla="*/ 8 h 21"/>
                  <a:gd name="T10" fmla="*/ 104 w 112"/>
                  <a:gd name="T11" fmla="*/ 10 h 21"/>
                  <a:gd name="T12" fmla="*/ 106 w 112"/>
                  <a:gd name="T13" fmla="*/ 12 h 21"/>
                  <a:gd name="T14" fmla="*/ 108 w 112"/>
                  <a:gd name="T15" fmla="*/ 14 h 21"/>
                  <a:gd name="T16" fmla="*/ 110 w 112"/>
                  <a:gd name="T17" fmla="*/ 19 h 21"/>
                  <a:gd name="T18" fmla="*/ 112 w 112"/>
                  <a:gd name="T19" fmla="*/ 21 h 21"/>
                  <a:gd name="T20" fmla="*/ 4 w 112"/>
                  <a:gd name="T21" fmla="*/ 21 h 21"/>
                  <a:gd name="T22" fmla="*/ 0 w 112"/>
                  <a:gd name="T23" fmla="*/ 16 h 21"/>
                  <a:gd name="T24" fmla="*/ 0 w 112"/>
                  <a:gd name="T25" fmla="*/ 12 h 21"/>
                  <a:gd name="T26" fmla="*/ 2 w 112"/>
                  <a:gd name="T27" fmla="*/ 6 h 21"/>
                  <a:gd name="T28" fmla="*/ 6 w 112"/>
                  <a:gd name="T29" fmla="*/ 4 h 21"/>
                  <a:gd name="T30" fmla="*/ 10 w 112"/>
                  <a:gd name="T31" fmla="*/ 2 h 21"/>
                  <a:gd name="T32" fmla="*/ 15 w 112"/>
                  <a:gd name="T33" fmla="*/ 0 h 21"/>
                  <a:gd name="T34" fmla="*/ 19 w 112"/>
                  <a:gd name="T35" fmla="*/ 0 h 21"/>
                  <a:gd name="T36" fmla="*/ 25 w 112"/>
                  <a:gd name="T37" fmla="*/ 0 h 21"/>
                  <a:gd name="T38" fmla="*/ 32 w 112"/>
                  <a:gd name="T39" fmla="*/ 0 h 21"/>
                  <a:gd name="T40" fmla="*/ 55 w 112"/>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1">
                    <a:moveTo>
                      <a:pt x="55" y="0"/>
                    </a:moveTo>
                    <a:lnTo>
                      <a:pt x="85" y="4"/>
                    </a:lnTo>
                    <a:lnTo>
                      <a:pt x="93" y="6"/>
                    </a:lnTo>
                    <a:lnTo>
                      <a:pt x="97" y="8"/>
                    </a:lnTo>
                    <a:lnTo>
                      <a:pt x="102" y="8"/>
                    </a:lnTo>
                    <a:lnTo>
                      <a:pt x="104" y="10"/>
                    </a:lnTo>
                    <a:lnTo>
                      <a:pt x="106" y="12"/>
                    </a:lnTo>
                    <a:lnTo>
                      <a:pt x="108" y="14"/>
                    </a:lnTo>
                    <a:lnTo>
                      <a:pt x="110" y="19"/>
                    </a:lnTo>
                    <a:lnTo>
                      <a:pt x="112" y="21"/>
                    </a:lnTo>
                    <a:lnTo>
                      <a:pt x="4" y="21"/>
                    </a:lnTo>
                    <a:lnTo>
                      <a:pt x="0" y="16"/>
                    </a:lnTo>
                    <a:lnTo>
                      <a:pt x="0" y="12"/>
                    </a:lnTo>
                    <a:lnTo>
                      <a:pt x="2" y="6"/>
                    </a:lnTo>
                    <a:lnTo>
                      <a:pt x="6" y="4"/>
                    </a:lnTo>
                    <a:lnTo>
                      <a:pt x="10" y="2"/>
                    </a:lnTo>
                    <a:lnTo>
                      <a:pt x="15" y="0"/>
                    </a:lnTo>
                    <a:lnTo>
                      <a:pt x="19" y="0"/>
                    </a:lnTo>
                    <a:lnTo>
                      <a:pt x="25" y="0"/>
                    </a:lnTo>
                    <a:lnTo>
                      <a:pt x="32"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4" name="Freeform 1249"/>
              <p:cNvSpPr>
                <a:spLocks noEditPoints="1"/>
              </p:cNvSpPr>
              <p:nvPr/>
            </p:nvSpPr>
            <p:spPr bwMode="auto">
              <a:xfrm>
                <a:off x="1708" y="1004"/>
                <a:ext cx="123" cy="23"/>
              </a:xfrm>
              <a:custGeom>
                <a:avLst/>
                <a:gdLst>
                  <a:gd name="T0" fmla="*/ 30 w 123"/>
                  <a:gd name="T1" fmla="*/ 0 h 23"/>
                  <a:gd name="T2" fmla="*/ 30 w 123"/>
                  <a:gd name="T3" fmla="*/ 0 h 23"/>
                  <a:gd name="T4" fmla="*/ 27 w 123"/>
                  <a:gd name="T5" fmla="*/ 2 h 23"/>
                  <a:gd name="T6" fmla="*/ 23 w 123"/>
                  <a:gd name="T7" fmla="*/ 7 h 23"/>
                  <a:gd name="T8" fmla="*/ 21 w 123"/>
                  <a:gd name="T9" fmla="*/ 11 h 23"/>
                  <a:gd name="T10" fmla="*/ 17 w 123"/>
                  <a:gd name="T11" fmla="*/ 17 h 23"/>
                  <a:gd name="T12" fmla="*/ 15 w 123"/>
                  <a:gd name="T13" fmla="*/ 21 h 23"/>
                  <a:gd name="T14" fmla="*/ 10 w 123"/>
                  <a:gd name="T15" fmla="*/ 23 h 23"/>
                  <a:gd name="T16" fmla="*/ 6 w 123"/>
                  <a:gd name="T17" fmla="*/ 23 h 23"/>
                  <a:gd name="T18" fmla="*/ 2 w 123"/>
                  <a:gd name="T19" fmla="*/ 21 h 23"/>
                  <a:gd name="T20" fmla="*/ 0 w 123"/>
                  <a:gd name="T21" fmla="*/ 19 h 23"/>
                  <a:gd name="T22" fmla="*/ 0 w 123"/>
                  <a:gd name="T23" fmla="*/ 17 h 23"/>
                  <a:gd name="T24" fmla="*/ 0 w 123"/>
                  <a:gd name="T25" fmla="*/ 15 h 23"/>
                  <a:gd name="T26" fmla="*/ 0 w 123"/>
                  <a:gd name="T27" fmla="*/ 13 h 23"/>
                  <a:gd name="T28" fmla="*/ 0 w 123"/>
                  <a:gd name="T29" fmla="*/ 9 h 23"/>
                  <a:gd name="T30" fmla="*/ 0 w 123"/>
                  <a:gd name="T31" fmla="*/ 2 h 23"/>
                  <a:gd name="T32" fmla="*/ 0 w 123"/>
                  <a:gd name="T33" fmla="*/ 0 h 23"/>
                  <a:gd name="T34" fmla="*/ 30 w 123"/>
                  <a:gd name="T35" fmla="*/ 0 h 23"/>
                  <a:gd name="T36" fmla="*/ 123 w 123"/>
                  <a:gd name="T37" fmla="*/ 0 h 23"/>
                  <a:gd name="T38" fmla="*/ 119 w 123"/>
                  <a:gd name="T39" fmla="*/ 4 h 23"/>
                  <a:gd name="T40" fmla="*/ 112 w 123"/>
                  <a:gd name="T41" fmla="*/ 9 h 23"/>
                  <a:gd name="T42" fmla="*/ 106 w 123"/>
                  <a:gd name="T43" fmla="*/ 13 h 23"/>
                  <a:gd name="T44" fmla="*/ 97 w 123"/>
                  <a:gd name="T45" fmla="*/ 13 h 23"/>
                  <a:gd name="T46" fmla="*/ 91 w 123"/>
                  <a:gd name="T47" fmla="*/ 13 h 23"/>
                  <a:gd name="T48" fmla="*/ 87 w 123"/>
                  <a:gd name="T49" fmla="*/ 13 h 23"/>
                  <a:gd name="T50" fmla="*/ 85 w 123"/>
                  <a:gd name="T51" fmla="*/ 13 h 23"/>
                  <a:gd name="T52" fmla="*/ 80 w 123"/>
                  <a:gd name="T53" fmla="*/ 13 h 23"/>
                  <a:gd name="T54" fmla="*/ 78 w 123"/>
                  <a:gd name="T55" fmla="*/ 11 h 23"/>
                  <a:gd name="T56" fmla="*/ 76 w 123"/>
                  <a:gd name="T57" fmla="*/ 4 h 23"/>
                  <a:gd name="T58" fmla="*/ 72 w 123"/>
                  <a:gd name="T59" fmla="*/ 0 h 23"/>
                  <a:gd name="T60" fmla="*/ 123 w 123"/>
                  <a:gd name="T6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3" h="23">
                    <a:moveTo>
                      <a:pt x="30" y="0"/>
                    </a:moveTo>
                    <a:lnTo>
                      <a:pt x="30" y="0"/>
                    </a:lnTo>
                    <a:lnTo>
                      <a:pt x="27" y="2"/>
                    </a:lnTo>
                    <a:lnTo>
                      <a:pt x="23" y="7"/>
                    </a:lnTo>
                    <a:lnTo>
                      <a:pt x="21" y="11"/>
                    </a:lnTo>
                    <a:lnTo>
                      <a:pt x="17" y="17"/>
                    </a:lnTo>
                    <a:lnTo>
                      <a:pt x="15" y="21"/>
                    </a:lnTo>
                    <a:lnTo>
                      <a:pt x="10" y="23"/>
                    </a:lnTo>
                    <a:lnTo>
                      <a:pt x="6" y="23"/>
                    </a:lnTo>
                    <a:lnTo>
                      <a:pt x="2" y="21"/>
                    </a:lnTo>
                    <a:lnTo>
                      <a:pt x="0" y="19"/>
                    </a:lnTo>
                    <a:lnTo>
                      <a:pt x="0" y="17"/>
                    </a:lnTo>
                    <a:lnTo>
                      <a:pt x="0" y="15"/>
                    </a:lnTo>
                    <a:lnTo>
                      <a:pt x="0" y="13"/>
                    </a:lnTo>
                    <a:lnTo>
                      <a:pt x="0" y="9"/>
                    </a:lnTo>
                    <a:lnTo>
                      <a:pt x="0" y="2"/>
                    </a:lnTo>
                    <a:lnTo>
                      <a:pt x="0" y="0"/>
                    </a:lnTo>
                    <a:lnTo>
                      <a:pt x="30" y="0"/>
                    </a:lnTo>
                    <a:close/>
                    <a:moveTo>
                      <a:pt x="123" y="0"/>
                    </a:moveTo>
                    <a:lnTo>
                      <a:pt x="119" y="4"/>
                    </a:lnTo>
                    <a:lnTo>
                      <a:pt x="112" y="9"/>
                    </a:lnTo>
                    <a:lnTo>
                      <a:pt x="106" y="13"/>
                    </a:lnTo>
                    <a:lnTo>
                      <a:pt x="97" y="13"/>
                    </a:lnTo>
                    <a:lnTo>
                      <a:pt x="91" y="13"/>
                    </a:lnTo>
                    <a:lnTo>
                      <a:pt x="87" y="13"/>
                    </a:lnTo>
                    <a:lnTo>
                      <a:pt x="85" y="13"/>
                    </a:lnTo>
                    <a:lnTo>
                      <a:pt x="80" y="13"/>
                    </a:lnTo>
                    <a:lnTo>
                      <a:pt x="78" y="11"/>
                    </a:lnTo>
                    <a:lnTo>
                      <a:pt x="76" y="4"/>
                    </a:lnTo>
                    <a:lnTo>
                      <a:pt x="72" y="0"/>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5" name="Freeform 1250"/>
              <p:cNvSpPr>
                <a:spLocks/>
              </p:cNvSpPr>
              <p:nvPr/>
            </p:nvSpPr>
            <p:spPr bwMode="auto">
              <a:xfrm>
                <a:off x="1708" y="981"/>
                <a:ext cx="127" cy="23"/>
              </a:xfrm>
              <a:custGeom>
                <a:avLst/>
                <a:gdLst>
                  <a:gd name="T0" fmla="*/ 106 w 127"/>
                  <a:gd name="T1" fmla="*/ 0 h 23"/>
                  <a:gd name="T2" fmla="*/ 112 w 127"/>
                  <a:gd name="T3" fmla="*/ 2 h 23"/>
                  <a:gd name="T4" fmla="*/ 119 w 127"/>
                  <a:gd name="T5" fmla="*/ 4 h 23"/>
                  <a:gd name="T6" fmla="*/ 123 w 127"/>
                  <a:gd name="T7" fmla="*/ 6 h 23"/>
                  <a:gd name="T8" fmla="*/ 125 w 127"/>
                  <a:gd name="T9" fmla="*/ 8 h 23"/>
                  <a:gd name="T10" fmla="*/ 127 w 127"/>
                  <a:gd name="T11" fmla="*/ 13 h 23"/>
                  <a:gd name="T12" fmla="*/ 127 w 127"/>
                  <a:gd name="T13" fmla="*/ 15 h 23"/>
                  <a:gd name="T14" fmla="*/ 127 w 127"/>
                  <a:gd name="T15" fmla="*/ 15 h 23"/>
                  <a:gd name="T16" fmla="*/ 125 w 127"/>
                  <a:gd name="T17" fmla="*/ 19 h 23"/>
                  <a:gd name="T18" fmla="*/ 123 w 127"/>
                  <a:gd name="T19" fmla="*/ 23 h 23"/>
                  <a:gd name="T20" fmla="*/ 121 w 127"/>
                  <a:gd name="T21" fmla="*/ 23 h 23"/>
                  <a:gd name="T22" fmla="*/ 72 w 127"/>
                  <a:gd name="T23" fmla="*/ 23 h 23"/>
                  <a:gd name="T24" fmla="*/ 70 w 127"/>
                  <a:gd name="T25" fmla="*/ 23 h 23"/>
                  <a:gd name="T26" fmla="*/ 59 w 127"/>
                  <a:gd name="T27" fmla="*/ 21 h 23"/>
                  <a:gd name="T28" fmla="*/ 49 w 127"/>
                  <a:gd name="T29" fmla="*/ 21 h 23"/>
                  <a:gd name="T30" fmla="*/ 38 w 127"/>
                  <a:gd name="T31" fmla="*/ 23 h 23"/>
                  <a:gd name="T32" fmla="*/ 30 w 127"/>
                  <a:gd name="T33" fmla="*/ 23 h 23"/>
                  <a:gd name="T34" fmla="*/ 0 w 127"/>
                  <a:gd name="T35" fmla="*/ 23 h 23"/>
                  <a:gd name="T36" fmla="*/ 0 w 127"/>
                  <a:gd name="T37" fmla="*/ 19 h 23"/>
                  <a:gd name="T38" fmla="*/ 0 w 127"/>
                  <a:gd name="T39" fmla="*/ 15 h 23"/>
                  <a:gd name="T40" fmla="*/ 0 w 127"/>
                  <a:gd name="T41" fmla="*/ 8 h 23"/>
                  <a:gd name="T42" fmla="*/ 4 w 127"/>
                  <a:gd name="T43" fmla="*/ 4 h 23"/>
                  <a:gd name="T44" fmla="*/ 15 w 127"/>
                  <a:gd name="T45" fmla="*/ 2 h 23"/>
                  <a:gd name="T46" fmla="*/ 34 w 127"/>
                  <a:gd name="T47" fmla="*/ 0 h 23"/>
                  <a:gd name="T48" fmla="*/ 57 w 127"/>
                  <a:gd name="T49" fmla="*/ 0 h 23"/>
                  <a:gd name="T50" fmla="*/ 80 w 127"/>
                  <a:gd name="T51" fmla="*/ 0 h 23"/>
                  <a:gd name="T52" fmla="*/ 97 w 127"/>
                  <a:gd name="T53" fmla="*/ 0 h 23"/>
                  <a:gd name="T54" fmla="*/ 106 w 127"/>
                  <a:gd name="T5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23">
                    <a:moveTo>
                      <a:pt x="106" y="0"/>
                    </a:moveTo>
                    <a:lnTo>
                      <a:pt x="112" y="2"/>
                    </a:lnTo>
                    <a:lnTo>
                      <a:pt x="119" y="4"/>
                    </a:lnTo>
                    <a:lnTo>
                      <a:pt x="123" y="6"/>
                    </a:lnTo>
                    <a:lnTo>
                      <a:pt x="125" y="8"/>
                    </a:lnTo>
                    <a:lnTo>
                      <a:pt x="127" y="13"/>
                    </a:lnTo>
                    <a:lnTo>
                      <a:pt x="127" y="15"/>
                    </a:lnTo>
                    <a:lnTo>
                      <a:pt x="127" y="15"/>
                    </a:lnTo>
                    <a:lnTo>
                      <a:pt x="125" y="19"/>
                    </a:lnTo>
                    <a:lnTo>
                      <a:pt x="123" y="23"/>
                    </a:lnTo>
                    <a:lnTo>
                      <a:pt x="121" y="23"/>
                    </a:lnTo>
                    <a:lnTo>
                      <a:pt x="72" y="23"/>
                    </a:lnTo>
                    <a:lnTo>
                      <a:pt x="70" y="23"/>
                    </a:lnTo>
                    <a:lnTo>
                      <a:pt x="59" y="21"/>
                    </a:lnTo>
                    <a:lnTo>
                      <a:pt x="49" y="21"/>
                    </a:lnTo>
                    <a:lnTo>
                      <a:pt x="38" y="23"/>
                    </a:lnTo>
                    <a:lnTo>
                      <a:pt x="30" y="23"/>
                    </a:lnTo>
                    <a:lnTo>
                      <a:pt x="0" y="23"/>
                    </a:lnTo>
                    <a:lnTo>
                      <a:pt x="0" y="19"/>
                    </a:lnTo>
                    <a:lnTo>
                      <a:pt x="0" y="15"/>
                    </a:lnTo>
                    <a:lnTo>
                      <a:pt x="0" y="8"/>
                    </a:lnTo>
                    <a:lnTo>
                      <a:pt x="4" y="4"/>
                    </a:lnTo>
                    <a:lnTo>
                      <a:pt x="15" y="2"/>
                    </a:lnTo>
                    <a:lnTo>
                      <a:pt x="34" y="0"/>
                    </a:lnTo>
                    <a:lnTo>
                      <a:pt x="57" y="0"/>
                    </a:lnTo>
                    <a:lnTo>
                      <a:pt x="80" y="0"/>
                    </a:lnTo>
                    <a:lnTo>
                      <a:pt x="97" y="0"/>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6" name="Freeform 1251"/>
              <p:cNvSpPr>
                <a:spLocks/>
              </p:cNvSpPr>
              <p:nvPr/>
            </p:nvSpPr>
            <p:spPr bwMode="auto">
              <a:xfrm>
                <a:off x="1801" y="1076"/>
                <a:ext cx="47" cy="19"/>
              </a:xfrm>
              <a:custGeom>
                <a:avLst/>
                <a:gdLst>
                  <a:gd name="T0" fmla="*/ 47 w 47"/>
                  <a:gd name="T1" fmla="*/ 0 h 19"/>
                  <a:gd name="T2" fmla="*/ 47 w 47"/>
                  <a:gd name="T3" fmla="*/ 0 h 19"/>
                  <a:gd name="T4" fmla="*/ 45 w 47"/>
                  <a:gd name="T5" fmla="*/ 2 h 19"/>
                  <a:gd name="T6" fmla="*/ 41 w 47"/>
                  <a:gd name="T7" fmla="*/ 7 h 19"/>
                  <a:gd name="T8" fmla="*/ 34 w 47"/>
                  <a:gd name="T9" fmla="*/ 11 h 19"/>
                  <a:gd name="T10" fmla="*/ 26 w 47"/>
                  <a:gd name="T11" fmla="*/ 17 h 19"/>
                  <a:gd name="T12" fmla="*/ 19 w 47"/>
                  <a:gd name="T13" fmla="*/ 19 h 19"/>
                  <a:gd name="T14" fmla="*/ 15 w 47"/>
                  <a:gd name="T15" fmla="*/ 17 h 19"/>
                  <a:gd name="T16" fmla="*/ 11 w 47"/>
                  <a:gd name="T17" fmla="*/ 15 h 19"/>
                  <a:gd name="T18" fmla="*/ 7 w 47"/>
                  <a:gd name="T19" fmla="*/ 11 h 19"/>
                  <a:gd name="T20" fmla="*/ 2 w 47"/>
                  <a:gd name="T21" fmla="*/ 7 h 19"/>
                  <a:gd name="T22" fmla="*/ 0 w 47"/>
                  <a:gd name="T23" fmla="*/ 2 h 19"/>
                  <a:gd name="T24" fmla="*/ 0 w 47"/>
                  <a:gd name="T25" fmla="*/ 0 h 19"/>
                  <a:gd name="T26" fmla="*/ 47 w 47"/>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9">
                    <a:moveTo>
                      <a:pt x="47" y="0"/>
                    </a:moveTo>
                    <a:lnTo>
                      <a:pt x="47" y="0"/>
                    </a:lnTo>
                    <a:lnTo>
                      <a:pt x="45" y="2"/>
                    </a:lnTo>
                    <a:lnTo>
                      <a:pt x="41" y="7"/>
                    </a:lnTo>
                    <a:lnTo>
                      <a:pt x="34" y="11"/>
                    </a:lnTo>
                    <a:lnTo>
                      <a:pt x="26" y="17"/>
                    </a:lnTo>
                    <a:lnTo>
                      <a:pt x="19" y="19"/>
                    </a:lnTo>
                    <a:lnTo>
                      <a:pt x="15" y="17"/>
                    </a:lnTo>
                    <a:lnTo>
                      <a:pt x="11" y="15"/>
                    </a:lnTo>
                    <a:lnTo>
                      <a:pt x="7" y="11"/>
                    </a:lnTo>
                    <a:lnTo>
                      <a:pt x="2" y="7"/>
                    </a:lnTo>
                    <a:lnTo>
                      <a:pt x="0" y="2"/>
                    </a:lnTo>
                    <a:lnTo>
                      <a:pt x="0" y="0"/>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7" name="Freeform 1252"/>
              <p:cNvSpPr>
                <a:spLocks/>
              </p:cNvSpPr>
              <p:nvPr/>
            </p:nvSpPr>
            <p:spPr bwMode="auto">
              <a:xfrm>
                <a:off x="1750" y="1057"/>
                <a:ext cx="104" cy="19"/>
              </a:xfrm>
              <a:custGeom>
                <a:avLst/>
                <a:gdLst>
                  <a:gd name="T0" fmla="*/ 102 w 104"/>
                  <a:gd name="T1" fmla="*/ 0 h 19"/>
                  <a:gd name="T2" fmla="*/ 102 w 104"/>
                  <a:gd name="T3" fmla="*/ 2 h 19"/>
                  <a:gd name="T4" fmla="*/ 104 w 104"/>
                  <a:gd name="T5" fmla="*/ 7 h 19"/>
                  <a:gd name="T6" fmla="*/ 104 w 104"/>
                  <a:gd name="T7" fmla="*/ 11 h 19"/>
                  <a:gd name="T8" fmla="*/ 104 w 104"/>
                  <a:gd name="T9" fmla="*/ 15 h 19"/>
                  <a:gd name="T10" fmla="*/ 102 w 104"/>
                  <a:gd name="T11" fmla="*/ 15 h 19"/>
                  <a:gd name="T12" fmla="*/ 100 w 104"/>
                  <a:gd name="T13" fmla="*/ 17 h 19"/>
                  <a:gd name="T14" fmla="*/ 98 w 104"/>
                  <a:gd name="T15" fmla="*/ 19 h 19"/>
                  <a:gd name="T16" fmla="*/ 51 w 104"/>
                  <a:gd name="T17" fmla="*/ 19 h 19"/>
                  <a:gd name="T18" fmla="*/ 49 w 104"/>
                  <a:gd name="T19" fmla="*/ 17 h 19"/>
                  <a:gd name="T20" fmla="*/ 49 w 104"/>
                  <a:gd name="T21" fmla="*/ 13 h 19"/>
                  <a:gd name="T22" fmla="*/ 47 w 104"/>
                  <a:gd name="T23" fmla="*/ 9 h 19"/>
                  <a:gd name="T24" fmla="*/ 43 w 104"/>
                  <a:gd name="T25" fmla="*/ 7 h 19"/>
                  <a:gd name="T26" fmla="*/ 32 w 104"/>
                  <a:gd name="T27" fmla="*/ 7 h 19"/>
                  <a:gd name="T28" fmla="*/ 22 w 104"/>
                  <a:gd name="T29" fmla="*/ 9 h 19"/>
                  <a:gd name="T30" fmla="*/ 11 w 104"/>
                  <a:gd name="T31" fmla="*/ 11 h 19"/>
                  <a:gd name="T32" fmla="*/ 7 w 104"/>
                  <a:gd name="T33" fmla="*/ 9 h 19"/>
                  <a:gd name="T34" fmla="*/ 2 w 104"/>
                  <a:gd name="T35" fmla="*/ 4 h 19"/>
                  <a:gd name="T36" fmla="*/ 0 w 104"/>
                  <a:gd name="T37" fmla="*/ 0 h 19"/>
                  <a:gd name="T38" fmla="*/ 0 w 104"/>
                  <a:gd name="T39" fmla="*/ 0 h 19"/>
                  <a:gd name="T40" fmla="*/ 102 w 104"/>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9">
                    <a:moveTo>
                      <a:pt x="102" y="0"/>
                    </a:moveTo>
                    <a:lnTo>
                      <a:pt x="102" y="2"/>
                    </a:lnTo>
                    <a:lnTo>
                      <a:pt x="104" y="7"/>
                    </a:lnTo>
                    <a:lnTo>
                      <a:pt x="104" y="11"/>
                    </a:lnTo>
                    <a:lnTo>
                      <a:pt x="104" y="15"/>
                    </a:lnTo>
                    <a:lnTo>
                      <a:pt x="102" y="15"/>
                    </a:lnTo>
                    <a:lnTo>
                      <a:pt x="100" y="17"/>
                    </a:lnTo>
                    <a:lnTo>
                      <a:pt x="98" y="19"/>
                    </a:lnTo>
                    <a:lnTo>
                      <a:pt x="51" y="19"/>
                    </a:lnTo>
                    <a:lnTo>
                      <a:pt x="49" y="17"/>
                    </a:lnTo>
                    <a:lnTo>
                      <a:pt x="49" y="13"/>
                    </a:lnTo>
                    <a:lnTo>
                      <a:pt x="47" y="9"/>
                    </a:lnTo>
                    <a:lnTo>
                      <a:pt x="43" y="7"/>
                    </a:lnTo>
                    <a:lnTo>
                      <a:pt x="32" y="7"/>
                    </a:lnTo>
                    <a:lnTo>
                      <a:pt x="22" y="9"/>
                    </a:lnTo>
                    <a:lnTo>
                      <a:pt x="11" y="11"/>
                    </a:lnTo>
                    <a:lnTo>
                      <a:pt x="7" y="9"/>
                    </a:lnTo>
                    <a:lnTo>
                      <a:pt x="2" y="4"/>
                    </a:lnTo>
                    <a:lnTo>
                      <a:pt x="0" y="0"/>
                    </a:lnTo>
                    <a:lnTo>
                      <a:pt x="0" y="0"/>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8" name="Freeform 1253"/>
              <p:cNvSpPr>
                <a:spLocks/>
              </p:cNvSpPr>
              <p:nvPr/>
            </p:nvSpPr>
            <p:spPr bwMode="auto">
              <a:xfrm>
                <a:off x="1748" y="1038"/>
                <a:ext cx="104" cy="19"/>
              </a:xfrm>
              <a:custGeom>
                <a:avLst/>
                <a:gdLst>
                  <a:gd name="T0" fmla="*/ 70 w 104"/>
                  <a:gd name="T1" fmla="*/ 0 h 19"/>
                  <a:gd name="T2" fmla="*/ 83 w 104"/>
                  <a:gd name="T3" fmla="*/ 0 h 19"/>
                  <a:gd name="T4" fmla="*/ 94 w 104"/>
                  <a:gd name="T5" fmla="*/ 4 h 19"/>
                  <a:gd name="T6" fmla="*/ 98 w 104"/>
                  <a:gd name="T7" fmla="*/ 6 h 19"/>
                  <a:gd name="T8" fmla="*/ 100 w 104"/>
                  <a:gd name="T9" fmla="*/ 11 h 19"/>
                  <a:gd name="T10" fmla="*/ 102 w 104"/>
                  <a:gd name="T11" fmla="*/ 15 h 19"/>
                  <a:gd name="T12" fmla="*/ 104 w 104"/>
                  <a:gd name="T13" fmla="*/ 19 h 19"/>
                  <a:gd name="T14" fmla="*/ 2 w 104"/>
                  <a:gd name="T15" fmla="*/ 19 h 19"/>
                  <a:gd name="T16" fmla="*/ 0 w 104"/>
                  <a:gd name="T17" fmla="*/ 15 h 19"/>
                  <a:gd name="T18" fmla="*/ 2 w 104"/>
                  <a:gd name="T19" fmla="*/ 11 h 19"/>
                  <a:gd name="T20" fmla="*/ 4 w 104"/>
                  <a:gd name="T21" fmla="*/ 6 h 19"/>
                  <a:gd name="T22" fmla="*/ 15 w 104"/>
                  <a:gd name="T23" fmla="*/ 4 h 19"/>
                  <a:gd name="T24" fmla="*/ 28 w 104"/>
                  <a:gd name="T25" fmla="*/ 4 h 19"/>
                  <a:gd name="T26" fmla="*/ 40 w 104"/>
                  <a:gd name="T27" fmla="*/ 4 h 19"/>
                  <a:gd name="T28" fmla="*/ 49 w 104"/>
                  <a:gd name="T29" fmla="*/ 4 h 19"/>
                  <a:gd name="T30" fmla="*/ 57 w 104"/>
                  <a:gd name="T31" fmla="*/ 2 h 19"/>
                  <a:gd name="T32" fmla="*/ 70 w 104"/>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9">
                    <a:moveTo>
                      <a:pt x="70" y="0"/>
                    </a:moveTo>
                    <a:lnTo>
                      <a:pt x="83" y="0"/>
                    </a:lnTo>
                    <a:lnTo>
                      <a:pt x="94" y="4"/>
                    </a:lnTo>
                    <a:lnTo>
                      <a:pt x="98" y="6"/>
                    </a:lnTo>
                    <a:lnTo>
                      <a:pt x="100" y="11"/>
                    </a:lnTo>
                    <a:lnTo>
                      <a:pt x="102" y="15"/>
                    </a:lnTo>
                    <a:lnTo>
                      <a:pt x="104" y="19"/>
                    </a:lnTo>
                    <a:lnTo>
                      <a:pt x="2" y="19"/>
                    </a:lnTo>
                    <a:lnTo>
                      <a:pt x="0" y="15"/>
                    </a:lnTo>
                    <a:lnTo>
                      <a:pt x="2" y="11"/>
                    </a:lnTo>
                    <a:lnTo>
                      <a:pt x="4" y="6"/>
                    </a:lnTo>
                    <a:lnTo>
                      <a:pt x="15" y="4"/>
                    </a:lnTo>
                    <a:lnTo>
                      <a:pt x="28" y="4"/>
                    </a:lnTo>
                    <a:lnTo>
                      <a:pt x="40" y="4"/>
                    </a:lnTo>
                    <a:lnTo>
                      <a:pt x="49" y="4"/>
                    </a:lnTo>
                    <a:lnTo>
                      <a:pt x="57" y="2"/>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59" name="Freeform 1254"/>
              <p:cNvSpPr>
                <a:spLocks/>
              </p:cNvSpPr>
              <p:nvPr/>
            </p:nvSpPr>
            <p:spPr bwMode="auto">
              <a:xfrm>
                <a:off x="1878" y="1044"/>
                <a:ext cx="80" cy="17"/>
              </a:xfrm>
              <a:custGeom>
                <a:avLst/>
                <a:gdLst>
                  <a:gd name="T0" fmla="*/ 80 w 80"/>
                  <a:gd name="T1" fmla="*/ 0 h 17"/>
                  <a:gd name="T2" fmla="*/ 78 w 80"/>
                  <a:gd name="T3" fmla="*/ 5 h 17"/>
                  <a:gd name="T4" fmla="*/ 78 w 80"/>
                  <a:gd name="T5" fmla="*/ 7 h 17"/>
                  <a:gd name="T6" fmla="*/ 74 w 80"/>
                  <a:gd name="T7" fmla="*/ 11 h 17"/>
                  <a:gd name="T8" fmla="*/ 72 w 80"/>
                  <a:gd name="T9" fmla="*/ 11 h 17"/>
                  <a:gd name="T10" fmla="*/ 57 w 80"/>
                  <a:gd name="T11" fmla="*/ 13 h 17"/>
                  <a:gd name="T12" fmla="*/ 42 w 80"/>
                  <a:gd name="T13" fmla="*/ 15 h 17"/>
                  <a:gd name="T14" fmla="*/ 25 w 80"/>
                  <a:gd name="T15" fmla="*/ 17 h 17"/>
                  <a:gd name="T16" fmla="*/ 17 w 80"/>
                  <a:gd name="T17" fmla="*/ 17 h 17"/>
                  <a:gd name="T18" fmla="*/ 10 w 80"/>
                  <a:gd name="T19" fmla="*/ 17 h 17"/>
                  <a:gd name="T20" fmla="*/ 6 w 80"/>
                  <a:gd name="T21" fmla="*/ 15 h 17"/>
                  <a:gd name="T22" fmla="*/ 2 w 80"/>
                  <a:gd name="T23" fmla="*/ 13 h 17"/>
                  <a:gd name="T24" fmla="*/ 0 w 80"/>
                  <a:gd name="T25" fmla="*/ 11 h 17"/>
                  <a:gd name="T26" fmla="*/ 4 w 80"/>
                  <a:gd name="T27" fmla="*/ 5 h 17"/>
                  <a:gd name="T28" fmla="*/ 8 w 80"/>
                  <a:gd name="T29" fmla="*/ 0 h 17"/>
                  <a:gd name="T30" fmla="*/ 80 w 80"/>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17">
                    <a:moveTo>
                      <a:pt x="80" y="0"/>
                    </a:moveTo>
                    <a:lnTo>
                      <a:pt x="78" y="5"/>
                    </a:lnTo>
                    <a:lnTo>
                      <a:pt x="78" y="7"/>
                    </a:lnTo>
                    <a:lnTo>
                      <a:pt x="74" y="11"/>
                    </a:lnTo>
                    <a:lnTo>
                      <a:pt x="72" y="11"/>
                    </a:lnTo>
                    <a:lnTo>
                      <a:pt x="57" y="13"/>
                    </a:lnTo>
                    <a:lnTo>
                      <a:pt x="42" y="15"/>
                    </a:lnTo>
                    <a:lnTo>
                      <a:pt x="25" y="17"/>
                    </a:lnTo>
                    <a:lnTo>
                      <a:pt x="17" y="17"/>
                    </a:lnTo>
                    <a:lnTo>
                      <a:pt x="10" y="17"/>
                    </a:lnTo>
                    <a:lnTo>
                      <a:pt x="6" y="15"/>
                    </a:lnTo>
                    <a:lnTo>
                      <a:pt x="2" y="13"/>
                    </a:lnTo>
                    <a:lnTo>
                      <a:pt x="0" y="11"/>
                    </a:lnTo>
                    <a:lnTo>
                      <a:pt x="4" y="5"/>
                    </a:lnTo>
                    <a:lnTo>
                      <a:pt x="8" y="0"/>
                    </a:lnTo>
                    <a:lnTo>
                      <a:pt x="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0" name="Freeform 1255"/>
              <p:cNvSpPr>
                <a:spLocks/>
              </p:cNvSpPr>
              <p:nvPr/>
            </p:nvSpPr>
            <p:spPr bwMode="auto">
              <a:xfrm>
                <a:off x="1886" y="1027"/>
                <a:ext cx="72" cy="17"/>
              </a:xfrm>
              <a:custGeom>
                <a:avLst/>
                <a:gdLst>
                  <a:gd name="T0" fmla="*/ 40 w 72"/>
                  <a:gd name="T1" fmla="*/ 0 h 17"/>
                  <a:gd name="T2" fmla="*/ 45 w 72"/>
                  <a:gd name="T3" fmla="*/ 3 h 17"/>
                  <a:gd name="T4" fmla="*/ 51 w 72"/>
                  <a:gd name="T5" fmla="*/ 5 h 17"/>
                  <a:gd name="T6" fmla="*/ 57 w 72"/>
                  <a:gd name="T7" fmla="*/ 9 h 17"/>
                  <a:gd name="T8" fmla="*/ 64 w 72"/>
                  <a:gd name="T9" fmla="*/ 9 h 17"/>
                  <a:gd name="T10" fmla="*/ 68 w 72"/>
                  <a:gd name="T11" fmla="*/ 11 h 17"/>
                  <a:gd name="T12" fmla="*/ 70 w 72"/>
                  <a:gd name="T13" fmla="*/ 13 h 17"/>
                  <a:gd name="T14" fmla="*/ 72 w 72"/>
                  <a:gd name="T15" fmla="*/ 17 h 17"/>
                  <a:gd name="T16" fmla="*/ 72 w 72"/>
                  <a:gd name="T17" fmla="*/ 17 h 17"/>
                  <a:gd name="T18" fmla="*/ 72 w 72"/>
                  <a:gd name="T19" fmla="*/ 17 h 17"/>
                  <a:gd name="T20" fmla="*/ 0 w 72"/>
                  <a:gd name="T21" fmla="*/ 17 h 17"/>
                  <a:gd name="T22" fmla="*/ 9 w 72"/>
                  <a:gd name="T23" fmla="*/ 13 h 17"/>
                  <a:gd name="T24" fmla="*/ 23 w 72"/>
                  <a:gd name="T25" fmla="*/ 7 h 17"/>
                  <a:gd name="T26" fmla="*/ 34 w 72"/>
                  <a:gd name="T27" fmla="*/ 3 h 17"/>
                  <a:gd name="T28" fmla="*/ 40 w 72"/>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7">
                    <a:moveTo>
                      <a:pt x="40" y="0"/>
                    </a:moveTo>
                    <a:lnTo>
                      <a:pt x="45" y="3"/>
                    </a:lnTo>
                    <a:lnTo>
                      <a:pt x="51" y="5"/>
                    </a:lnTo>
                    <a:lnTo>
                      <a:pt x="57" y="9"/>
                    </a:lnTo>
                    <a:lnTo>
                      <a:pt x="64" y="9"/>
                    </a:lnTo>
                    <a:lnTo>
                      <a:pt x="68" y="11"/>
                    </a:lnTo>
                    <a:lnTo>
                      <a:pt x="70" y="13"/>
                    </a:lnTo>
                    <a:lnTo>
                      <a:pt x="72" y="17"/>
                    </a:lnTo>
                    <a:lnTo>
                      <a:pt x="72" y="17"/>
                    </a:lnTo>
                    <a:lnTo>
                      <a:pt x="72" y="17"/>
                    </a:lnTo>
                    <a:lnTo>
                      <a:pt x="0" y="17"/>
                    </a:lnTo>
                    <a:lnTo>
                      <a:pt x="9" y="13"/>
                    </a:lnTo>
                    <a:lnTo>
                      <a:pt x="23" y="7"/>
                    </a:lnTo>
                    <a:lnTo>
                      <a:pt x="34"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1" name="Freeform 1256"/>
              <p:cNvSpPr>
                <a:spLocks/>
              </p:cNvSpPr>
              <p:nvPr/>
            </p:nvSpPr>
            <p:spPr bwMode="auto">
              <a:xfrm>
                <a:off x="1875" y="1011"/>
                <a:ext cx="39" cy="8"/>
              </a:xfrm>
              <a:custGeom>
                <a:avLst/>
                <a:gdLst>
                  <a:gd name="T0" fmla="*/ 0 w 39"/>
                  <a:gd name="T1" fmla="*/ 0 h 8"/>
                  <a:gd name="T2" fmla="*/ 37 w 39"/>
                  <a:gd name="T3" fmla="*/ 0 h 8"/>
                  <a:gd name="T4" fmla="*/ 39 w 39"/>
                  <a:gd name="T5" fmla="*/ 2 h 8"/>
                  <a:gd name="T6" fmla="*/ 39 w 39"/>
                  <a:gd name="T7" fmla="*/ 2 h 8"/>
                  <a:gd name="T8" fmla="*/ 39 w 39"/>
                  <a:gd name="T9" fmla="*/ 6 h 8"/>
                  <a:gd name="T10" fmla="*/ 30 w 39"/>
                  <a:gd name="T11" fmla="*/ 8 h 8"/>
                  <a:gd name="T12" fmla="*/ 20 w 39"/>
                  <a:gd name="T13" fmla="*/ 8 h 8"/>
                  <a:gd name="T14" fmla="*/ 9 w 39"/>
                  <a:gd name="T15" fmla="*/ 6 h 8"/>
                  <a:gd name="T16" fmla="*/ 3 w 39"/>
                  <a:gd name="T17" fmla="*/ 2 h 8"/>
                  <a:gd name="T18" fmla="*/ 0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0" y="0"/>
                    </a:moveTo>
                    <a:lnTo>
                      <a:pt x="37" y="0"/>
                    </a:lnTo>
                    <a:lnTo>
                      <a:pt x="39" y="2"/>
                    </a:lnTo>
                    <a:lnTo>
                      <a:pt x="39" y="2"/>
                    </a:lnTo>
                    <a:lnTo>
                      <a:pt x="39" y="6"/>
                    </a:lnTo>
                    <a:lnTo>
                      <a:pt x="30" y="8"/>
                    </a:lnTo>
                    <a:lnTo>
                      <a:pt x="20" y="8"/>
                    </a:lnTo>
                    <a:lnTo>
                      <a:pt x="9" y="6"/>
                    </a:lnTo>
                    <a:lnTo>
                      <a:pt x="3"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2" name="Freeform 1257"/>
              <p:cNvSpPr>
                <a:spLocks/>
              </p:cNvSpPr>
              <p:nvPr/>
            </p:nvSpPr>
            <p:spPr bwMode="auto">
              <a:xfrm>
                <a:off x="1875" y="1000"/>
                <a:ext cx="37" cy="11"/>
              </a:xfrm>
              <a:custGeom>
                <a:avLst/>
                <a:gdLst>
                  <a:gd name="T0" fmla="*/ 20 w 37"/>
                  <a:gd name="T1" fmla="*/ 0 h 11"/>
                  <a:gd name="T2" fmla="*/ 32 w 37"/>
                  <a:gd name="T3" fmla="*/ 4 h 11"/>
                  <a:gd name="T4" fmla="*/ 37 w 37"/>
                  <a:gd name="T5" fmla="*/ 11 h 11"/>
                  <a:gd name="T6" fmla="*/ 0 w 37"/>
                  <a:gd name="T7" fmla="*/ 11 h 11"/>
                  <a:gd name="T8" fmla="*/ 0 w 37"/>
                  <a:gd name="T9" fmla="*/ 8 h 11"/>
                  <a:gd name="T10" fmla="*/ 7 w 37"/>
                  <a:gd name="T11" fmla="*/ 2 h 11"/>
                  <a:gd name="T12" fmla="*/ 20 w 3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7" h="11">
                    <a:moveTo>
                      <a:pt x="20" y="0"/>
                    </a:moveTo>
                    <a:lnTo>
                      <a:pt x="32" y="4"/>
                    </a:lnTo>
                    <a:lnTo>
                      <a:pt x="37" y="11"/>
                    </a:lnTo>
                    <a:lnTo>
                      <a:pt x="0" y="11"/>
                    </a:lnTo>
                    <a:lnTo>
                      <a:pt x="0" y="8"/>
                    </a:lnTo>
                    <a:lnTo>
                      <a:pt x="7"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3" name="Freeform 1258"/>
              <p:cNvSpPr>
                <a:spLocks/>
              </p:cNvSpPr>
              <p:nvPr/>
            </p:nvSpPr>
            <p:spPr bwMode="auto">
              <a:xfrm>
                <a:off x="1954" y="1004"/>
                <a:ext cx="231" cy="21"/>
              </a:xfrm>
              <a:custGeom>
                <a:avLst/>
                <a:gdLst>
                  <a:gd name="T0" fmla="*/ 0 w 231"/>
                  <a:gd name="T1" fmla="*/ 0 h 21"/>
                  <a:gd name="T2" fmla="*/ 210 w 231"/>
                  <a:gd name="T3" fmla="*/ 0 h 21"/>
                  <a:gd name="T4" fmla="*/ 218 w 231"/>
                  <a:gd name="T5" fmla="*/ 2 h 21"/>
                  <a:gd name="T6" fmla="*/ 229 w 231"/>
                  <a:gd name="T7" fmla="*/ 4 h 21"/>
                  <a:gd name="T8" fmla="*/ 231 w 231"/>
                  <a:gd name="T9" fmla="*/ 9 h 21"/>
                  <a:gd name="T10" fmla="*/ 231 w 231"/>
                  <a:gd name="T11" fmla="*/ 11 h 21"/>
                  <a:gd name="T12" fmla="*/ 229 w 231"/>
                  <a:gd name="T13" fmla="*/ 13 h 21"/>
                  <a:gd name="T14" fmla="*/ 225 w 231"/>
                  <a:gd name="T15" fmla="*/ 15 h 21"/>
                  <a:gd name="T16" fmla="*/ 221 w 231"/>
                  <a:gd name="T17" fmla="*/ 17 h 21"/>
                  <a:gd name="T18" fmla="*/ 214 w 231"/>
                  <a:gd name="T19" fmla="*/ 19 h 21"/>
                  <a:gd name="T20" fmla="*/ 206 w 231"/>
                  <a:gd name="T21" fmla="*/ 21 h 21"/>
                  <a:gd name="T22" fmla="*/ 180 w 231"/>
                  <a:gd name="T23" fmla="*/ 21 h 21"/>
                  <a:gd name="T24" fmla="*/ 148 w 231"/>
                  <a:gd name="T25" fmla="*/ 19 h 21"/>
                  <a:gd name="T26" fmla="*/ 121 w 231"/>
                  <a:gd name="T27" fmla="*/ 17 h 21"/>
                  <a:gd name="T28" fmla="*/ 102 w 231"/>
                  <a:gd name="T29" fmla="*/ 15 h 21"/>
                  <a:gd name="T30" fmla="*/ 87 w 231"/>
                  <a:gd name="T31" fmla="*/ 17 h 21"/>
                  <a:gd name="T32" fmla="*/ 74 w 231"/>
                  <a:gd name="T33" fmla="*/ 19 h 21"/>
                  <a:gd name="T34" fmla="*/ 70 w 231"/>
                  <a:gd name="T35" fmla="*/ 19 h 21"/>
                  <a:gd name="T36" fmla="*/ 34 w 231"/>
                  <a:gd name="T37" fmla="*/ 17 h 21"/>
                  <a:gd name="T38" fmla="*/ 30 w 231"/>
                  <a:gd name="T39" fmla="*/ 15 h 21"/>
                  <a:gd name="T40" fmla="*/ 19 w 231"/>
                  <a:gd name="T41" fmla="*/ 11 h 21"/>
                  <a:gd name="T42" fmla="*/ 6 w 231"/>
                  <a:gd name="T43" fmla="*/ 4 h 21"/>
                  <a:gd name="T44" fmla="*/ 0 w 2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21">
                    <a:moveTo>
                      <a:pt x="0" y="0"/>
                    </a:moveTo>
                    <a:lnTo>
                      <a:pt x="210" y="0"/>
                    </a:lnTo>
                    <a:lnTo>
                      <a:pt x="218" y="2"/>
                    </a:lnTo>
                    <a:lnTo>
                      <a:pt x="229" y="4"/>
                    </a:lnTo>
                    <a:lnTo>
                      <a:pt x="231" y="9"/>
                    </a:lnTo>
                    <a:lnTo>
                      <a:pt x="231" y="11"/>
                    </a:lnTo>
                    <a:lnTo>
                      <a:pt x="229" y="13"/>
                    </a:lnTo>
                    <a:lnTo>
                      <a:pt x="225" y="15"/>
                    </a:lnTo>
                    <a:lnTo>
                      <a:pt x="221" y="17"/>
                    </a:lnTo>
                    <a:lnTo>
                      <a:pt x="214" y="19"/>
                    </a:lnTo>
                    <a:lnTo>
                      <a:pt x="206" y="21"/>
                    </a:lnTo>
                    <a:lnTo>
                      <a:pt x="180" y="21"/>
                    </a:lnTo>
                    <a:lnTo>
                      <a:pt x="148" y="19"/>
                    </a:lnTo>
                    <a:lnTo>
                      <a:pt x="121" y="17"/>
                    </a:lnTo>
                    <a:lnTo>
                      <a:pt x="102" y="15"/>
                    </a:lnTo>
                    <a:lnTo>
                      <a:pt x="87" y="17"/>
                    </a:lnTo>
                    <a:lnTo>
                      <a:pt x="74" y="19"/>
                    </a:lnTo>
                    <a:lnTo>
                      <a:pt x="70" y="19"/>
                    </a:lnTo>
                    <a:lnTo>
                      <a:pt x="34" y="17"/>
                    </a:lnTo>
                    <a:lnTo>
                      <a:pt x="30" y="15"/>
                    </a:lnTo>
                    <a:lnTo>
                      <a:pt x="19" y="11"/>
                    </a:lnTo>
                    <a:lnTo>
                      <a:pt x="6"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4" name="Freeform 1259"/>
              <p:cNvSpPr>
                <a:spLocks/>
              </p:cNvSpPr>
              <p:nvPr/>
            </p:nvSpPr>
            <p:spPr bwMode="auto">
              <a:xfrm>
                <a:off x="1899" y="983"/>
                <a:ext cx="265" cy="21"/>
              </a:xfrm>
              <a:custGeom>
                <a:avLst/>
                <a:gdLst>
                  <a:gd name="T0" fmla="*/ 0 w 265"/>
                  <a:gd name="T1" fmla="*/ 0 h 21"/>
                  <a:gd name="T2" fmla="*/ 63 w 265"/>
                  <a:gd name="T3" fmla="*/ 0 h 21"/>
                  <a:gd name="T4" fmla="*/ 70 w 265"/>
                  <a:gd name="T5" fmla="*/ 2 h 21"/>
                  <a:gd name="T6" fmla="*/ 76 w 265"/>
                  <a:gd name="T7" fmla="*/ 6 h 21"/>
                  <a:gd name="T8" fmla="*/ 83 w 265"/>
                  <a:gd name="T9" fmla="*/ 11 h 21"/>
                  <a:gd name="T10" fmla="*/ 89 w 265"/>
                  <a:gd name="T11" fmla="*/ 15 h 21"/>
                  <a:gd name="T12" fmla="*/ 95 w 265"/>
                  <a:gd name="T13" fmla="*/ 17 h 21"/>
                  <a:gd name="T14" fmla="*/ 104 w 265"/>
                  <a:gd name="T15" fmla="*/ 17 h 21"/>
                  <a:gd name="T16" fmla="*/ 127 w 265"/>
                  <a:gd name="T17" fmla="*/ 17 h 21"/>
                  <a:gd name="T18" fmla="*/ 155 w 265"/>
                  <a:gd name="T19" fmla="*/ 17 h 21"/>
                  <a:gd name="T20" fmla="*/ 170 w 265"/>
                  <a:gd name="T21" fmla="*/ 17 h 21"/>
                  <a:gd name="T22" fmla="*/ 189 w 265"/>
                  <a:gd name="T23" fmla="*/ 17 h 21"/>
                  <a:gd name="T24" fmla="*/ 210 w 265"/>
                  <a:gd name="T25" fmla="*/ 17 h 21"/>
                  <a:gd name="T26" fmla="*/ 227 w 265"/>
                  <a:gd name="T27" fmla="*/ 17 h 21"/>
                  <a:gd name="T28" fmla="*/ 237 w 265"/>
                  <a:gd name="T29" fmla="*/ 17 h 21"/>
                  <a:gd name="T30" fmla="*/ 248 w 265"/>
                  <a:gd name="T31" fmla="*/ 17 h 21"/>
                  <a:gd name="T32" fmla="*/ 261 w 265"/>
                  <a:gd name="T33" fmla="*/ 19 h 21"/>
                  <a:gd name="T34" fmla="*/ 265 w 265"/>
                  <a:gd name="T35" fmla="*/ 21 h 21"/>
                  <a:gd name="T36" fmla="*/ 55 w 265"/>
                  <a:gd name="T37" fmla="*/ 21 h 21"/>
                  <a:gd name="T38" fmla="*/ 51 w 265"/>
                  <a:gd name="T39" fmla="*/ 17 h 21"/>
                  <a:gd name="T40" fmla="*/ 40 w 265"/>
                  <a:gd name="T41" fmla="*/ 11 h 21"/>
                  <a:gd name="T42" fmla="*/ 27 w 265"/>
                  <a:gd name="T43" fmla="*/ 6 h 21"/>
                  <a:gd name="T44" fmla="*/ 13 w 265"/>
                  <a:gd name="T45" fmla="*/ 2 h 21"/>
                  <a:gd name="T46" fmla="*/ 0 w 265"/>
                  <a:gd name="T47" fmla="*/ 0 h 21"/>
                  <a:gd name="T48" fmla="*/ 0 w 265"/>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1">
                    <a:moveTo>
                      <a:pt x="0" y="0"/>
                    </a:moveTo>
                    <a:lnTo>
                      <a:pt x="63" y="0"/>
                    </a:lnTo>
                    <a:lnTo>
                      <a:pt x="70" y="2"/>
                    </a:lnTo>
                    <a:lnTo>
                      <a:pt x="76" y="6"/>
                    </a:lnTo>
                    <a:lnTo>
                      <a:pt x="83" y="11"/>
                    </a:lnTo>
                    <a:lnTo>
                      <a:pt x="89" y="15"/>
                    </a:lnTo>
                    <a:lnTo>
                      <a:pt x="95" y="17"/>
                    </a:lnTo>
                    <a:lnTo>
                      <a:pt x="104" y="17"/>
                    </a:lnTo>
                    <a:lnTo>
                      <a:pt x="127" y="17"/>
                    </a:lnTo>
                    <a:lnTo>
                      <a:pt x="155" y="17"/>
                    </a:lnTo>
                    <a:lnTo>
                      <a:pt x="170" y="17"/>
                    </a:lnTo>
                    <a:lnTo>
                      <a:pt x="189" y="17"/>
                    </a:lnTo>
                    <a:lnTo>
                      <a:pt x="210" y="17"/>
                    </a:lnTo>
                    <a:lnTo>
                      <a:pt x="227" y="17"/>
                    </a:lnTo>
                    <a:lnTo>
                      <a:pt x="237" y="17"/>
                    </a:lnTo>
                    <a:lnTo>
                      <a:pt x="248" y="17"/>
                    </a:lnTo>
                    <a:lnTo>
                      <a:pt x="261" y="19"/>
                    </a:lnTo>
                    <a:lnTo>
                      <a:pt x="265" y="21"/>
                    </a:lnTo>
                    <a:lnTo>
                      <a:pt x="55" y="21"/>
                    </a:lnTo>
                    <a:lnTo>
                      <a:pt x="51" y="17"/>
                    </a:lnTo>
                    <a:lnTo>
                      <a:pt x="40" y="11"/>
                    </a:lnTo>
                    <a:lnTo>
                      <a:pt x="27" y="6"/>
                    </a:lnTo>
                    <a:lnTo>
                      <a:pt x="13"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5" name="Freeform 1260"/>
              <p:cNvSpPr>
                <a:spLocks/>
              </p:cNvSpPr>
              <p:nvPr/>
            </p:nvSpPr>
            <p:spPr bwMode="auto">
              <a:xfrm>
                <a:off x="1852" y="962"/>
                <a:ext cx="110" cy="21"/>
              </a:xfrm>
              <a:custGeom>
                <a:avLst/>
                <a:gdLst>
                  <a:gd name="T0" fmla="*/ 0 w 110"/>
                  <a:gd name="T1" fmla="*/ 0 h 21"/>
                  <a:gd name="T2" fmla="*/ 72 w 110"/>
                  <a:gd name="T3" fmla="*/ 0 h 21"/>
                  <a:gd name="T4" fmla="*/ 87 w 110"/>
                  <a:gd name="T5" fmla="*/ 4 h 21"/>
                  <a:gd name="T6" fmla="*/ 104 w 110"/>
                  <a:gd name="T7" fmla="*/ 15 h 21"/>
                  <a:gd name="T8" fmla="*/ 110 w 110"/>
                  <a:gd name="T9" fmla="*/ 21 h 21"/>
                  <a:gd name="T10" fmla="*/ 47 w 110"/>
                  <a:gd name="T11" fmla="*/ 21 h 21"/>
                  <a:gd name="T12" fmla="*/ 30 w 110"/>
                  <a:gd name="T13" fmla="*/ 15 h 21"/>
                  <a:gd name="T14" fmla="*/ 15 w 110"/>
                  <a:gd name="T15" fmla="*/ 6 h 21"/>
                  <a:gd name="T16" fmla="*/ 0 w 110"/>
                  <a:gd name="T17" fmla="*/ 0 h 21"/>
                  <a:gd name="T18" fmla="*/ 0 w 11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1">
                    <a:moveTo>
                      <a:pt x="0" y="0"/>
                    </a:moveTo>
                    <a:lnTo>
                      <a:pt x="72" y="0"/>
                    </a:lnTo>
                    <a:lnTo>
                      <a:pt x="87" y="4"/>
                    </a:lnTo>
                    <a:lnTo>
                      <a:pt x="104" y="15"/>
                    </a:lnTo>
                    <a:lnTo>
                      <a:pt x="110" y="21"/>
                    </a:lnTo>
                    <a:lnTo>
                      <a:pt x="47" y="21"/>
                    </a:lnTo>
                    <a:lnTo>
                      <a:pt x="30" y="15"/>
                    </a:lnTo>
                    <a:lnTo>
                      <a:pt x="15" y="6"/>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6" name="Freeform 1261"/>
              <p:cNvSpPr>
                <a:spLocks/>
              </p:cNvSpPr>
              <p:nvPr/>
            </p:nvSpPr>
            <p:spPr bwMode="auto">
              <a:xfrm>
                <a:off x="1844" y="941"/>
                <a:ext cx="80" cy="21"/>
              </a:xfrm>
              <a:custGeom>
                <a:avLst/>
                <a:gdLst>
                  <a:gd name="T0" fmla="*/ 2 w 80"/>
                  <a:gd name="T1" fmla="*/ 0 h 21"/>
                  <a:gd name="T2" fmla="*/ 2 w 80"/>
                  <a:gd name="T3" fmla="*/ 0 h 21"/>
                  <a:gd name="T4" fmla="*/ 8 w 80"/>
                  <a:gd name="T5" fmla="*/ 2 h 21"/>
                  <a:gd name="T6" fmla="*/ 23 w 80"/>
                  <a:gd name="T7" fmla="*/ 6 h 21"/>
                  <a:gd name="T8" fmla="*/ 40 w 80"/>
                  <a:gd name="T9" fmla="*/ 10 h 21"/>
                  <a:gd name="T10" fmla="*/ 57 w 80"/>
                  <a:gd name="T11" fmla="*/ 14 h 21"/>
                  <a:gd name="T12" fmla="*/ 65 w 80"/>
                  <a:gd name="T13" fmla="*/ 17 h 21"/>
                  <a:gd name="T14" fmla="*/ 72 w 80"/>
                  <a:gd name="T15" fmla="*/ 19 h 21"/>
                  <a:gd name="T16" fmla="*/ 78 w 80"/>
                  <a:gd name="T17" fmla="*/ 19 h 21"/>
                  <a:gd name="T18" fmla="*/ 80 w 80"/>
                  <a:gd name="T19" fmla="*/ 21 h 21"/>
                  <a:gd name="T20" fmla="*/ 8 w 80"/>
                  <a:gd name="T21" fmla="*/ 21 h 21"/>
                  <a:gd name="T22" fmla="*/ 4 w 80"/>
                  <a:gd name="T23" fmla="*/ 17 h 21"/>
                  <a:gd name="T24" fmla="*/ 2 w 80"/>
                  <a:gd name="T25" fmla="*/ 12 h 21"/>
                  <a:gd name="T26" fmla="*/ 0 w 80"/>
                  <a:gd name="T27" fmla="*/ 8 h 21"/>
                  <a:gd name="T28" fmla="*/ 0 w 80"/>
                  <a:gd name="T29" fmla="*/ 8 h 21"/>
                  <a:gd name="T30" fmla="*/ 0 w 80"/>
                  <a:gd name="T31" fmla="*/ 4 h 21"/>
                  <a:gd name="T32" fmla="*/ 2 w 80"/>
                  <a:gd name="T33" fmla="*/ 2 h 21"/>
                  <a:gd name="T34" fmla="*/ 2 w 80"/>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21">
                    <a:moveTo>
                      <a:pt x="2" y="0"/>
                    </a:moveTo>
                    <a:lnTo>
                      <a:pt x="2" y="0"/>
                    </a:lnTo>
                    <a:lnTo>
                      <a:pt x="8" y="2"/>
                    </a:lnTo>
                    <a:lnTo>
                      <a:pt x="23" y="6"/>
                    </a:lnTo>
                    <a:lnTo>
                      <a:pt x="40" y="10"/>
                    </a:lnTo>
                    <a:lnTo>
                      <a:pt x="57" y="14"/>
                    </a:lnTo>
                    <a:lnTo>
                      <a:pt x="65" y="17"/>
                    </a:lnTo>
                    <a:lnTo>
                      <a:pt x="72" y="19"/>
                    </a:lnTo>
                    <a:lnTo>
                      <a:pt x="78" y="19"/>
                    </a:lnTo>
                    <a:lnTo>
                      <a:pt x="80" y="21"/>
                    </a:lnTo>
                    <a:lnTo>
                      <a:pt x="8" y="21"/>
                    </a:lnTo>
                    <a:lnTo>
                      <a:pt x="4" y="17"/>
                    </a:lnTo>
                    <a:lnTo>
                      <a:pt x="2" y="12"/>
                    </a:lnTo>
                    <a:lnTo>
                      <a:pt x="0" y="8"/>
                    </a:lnTo>
                    <a:lnTo>
                      <a:pt x="0" y="8"/>
                    </a:lnTo>
                    <a:lnTo>
                      <a:pt x="0" y="4"/>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7" name="Freeform 1262"/>
              <p:cNvSpPr>
                <a:spLocks/>
              </p:cNvSpPr>
              <p:nvPr/>
            </p:nvSpPr>
            <p:spPr bwMode="auto">
              <a:xfrm>
                <a:off x="3293" y="1227"/>
                <a:ext cx="131" cy="23"/>
              </a:xfrm>
              <a:custGeom>
                <a:avLst/>
                <a:gdLst>
                  <a:gd name="T0" fmla="*/ 0 w 131"/>
                  <a:gd name="T1" fmla="*/ 0 h 23"/>
                  <a:gd name="T2" fmla="*/ 131 w 131"/>
                  <a:gd name="T3" fmla="*/ 0 h 23"/>
                  <a:gd name="T4" fmla="*/ 123 w 131"/>
                  <a:gd name="T5" fmla="*/ 0 h 23"/>
                  <a:gd name="T6" fmla="*/ 116 w 131"/>
                  <a:gd name="T7" fmla="*/ 4 h 23"/>
                  <a:gd name="T8" fmla="*/ 108 w 131"/>
                  <a:gd name="T9" fmla="*/ 10 h 23"/>
                  <a:gd name="T10" fmla="*/ 95 w 131"/>
                  <a:gd name="T11" fmla="*/ 15 h 23"/>
                  <a:gd name="T12" fmla="*/ 78 w 131"/>
                  <a:gd name="T13" fmla="*/ 21 h 23"/>
                  <a:gd name="T14" fmla="*/ 70 w 131"/>
                  <a:gd name="T15" fmla="*/ 23 h 23"/>
                  <a:gd name="T16" fmla="*/ 61 w 131"/>
                  <a:gd name="T17" fmla="*/ 21 h 23"/>
                  <a:gd name="T18" fmla="*/ 55 w 131"/>
                  <a:gd name="T19" fmla="*/ 21 h 23"/>
                  <a:gd name="T20" fmla="*/ 51 w 131"/>
                  <a:gd name="T21" fmla="*/ 17 h 23"/>
                  <a:gd name="T22" fmla="*/ 48 w 131"/>
                  <a:gd name="T23" fmla="*/ 12 h 23"/>
                  <a:gd name="T24" fmla="*/ 46 w 131"/>
                  <a:gd name="T25" fmla="*/ 8 h 23"/>
                  <a:gd name="T26" fmla="*/ 40 w 131"/>
                  <a:gd name="T27" fmla="*/ 4 h 23"/>
                  <a:gd name="T28" fmla="*/ 29 w 131"/>
                  <a:gd name="T29" fmla="*/ 2 h 23"/>
                  <a:gd name="T30" fmla="*/ 17 w 131"/>
                  <a:gd name="T31" fmla="*/ 2 h 23"/>
                  <a:gd name="T32" fmla="*/ 8 w 131"/>
                  <a:gd name="T33" fmla="*/ 2 h 23"/>
                  <a:gd name="T34" fmla="*/ 2 w 131"/>
                  <a:gd name="T35" fmla="*/ 2 h 23"/>
                  <a:gd name="T36" fmla="*/ 0 w 131"/>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23">
                    <a:moveTo>
                      <a:pt x="0" y="0"/>
                    </a:moveTo>
                    <a:lnTo>
                      <a:pt x="131" y="0"/>
                    </a:lnTo>
                    <a:lnTo>
                      <a:pt x="123" y="0"/>
                    </a:lnTo>
                    <a:lnTo>
                      <a:pt x="116" y="4"/>
                    </a:lnTo>
                    <a:lnTo>
                      <a:pt x="108" y="10"/>
                    </a:lnTo>
                    <a:lnTo>
                      <a:pt x="95" y="15"/>
                    </a:lnTo>
                    <a:lnTo>
                      <a:pt x="78" y="21"/>
                    </a:lnTo>
                    <a:lnTo>
                      <a:pt x="70" y="23"/>
                    </a:lnTo>
                    <a:lnTo>
                      <a:pt x="61" y="21"/>
                    </a:lnTo>
                    <a:lnTo>
                      <a:pt x="55" y="21"/>
                    </a:lnTo>
                    <a:lnTo>
                      <a:pt x="51" y="17"/>
                    </a:lnTo>
                    <a:lnTo>
                      <a:pt x="48" y="12"/>
                    </a:lnTo>
                    <a:lnTo>
                      <a:pt x="46" y="8"/>
                    </a:lnTo>
                    <a:lnTo>
                      <a:pt x="40" y="4"/>
                    </a:lnTo>
                    <a:lnTo>
                      <a:pt x="29" y="2"/>
                    </a:lnTo>
                    <a:lnTo>
                      <a:pt x="17" y="2"/>
                    </a:lnTo>
                    <a:lnTo>
                      <a:pt x="8" y="2"/>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8" name="Freeform 1263"/>
              <p:cNvSpPr>
                <a:spLocks/>
              </p:cNvSpPr>
              <p:nvPr/>
            </p:nvSpPr>
            <p:spPr bwMode="auto">
              <a:xfrm>
                <a:off x="3276" y="1203"/>
                <a:ext cx="184" cy="24"/>
              </a:xfrm>
              <a:custGeom>
                <a:avLst/>
                <a:gdLst>
                  <a:gd name="T0" fmla="*/ 0 w 184"/>
                  <a:gd name="T1" fmla="*/ 0 h 24"/>
                  <a:gd name="T2" fmla="*/ 184 w 184"/>
                  <a:gd name="T3" fmla="*/ 0 h 24"/>
                  <a:gd name="T4" fmla="*/ 184 w 184"/>
                  <a:gd name="T5" fmla="*/ 2 h 24"/>
                  <a:gd name="T6" fmla="*/ 182 w 184"/>
                  <a:gd name="T7" fmla="*/ 7 h 24"/>
                  <a:gd name="T8" fmla="*/ 180 w 184"/>
                  <a:gd name="T9" fmla="*/ 11 h 24"/>
                  <a:gd name="T10" fmla="*/ 176 w 184"/>
                  <a:gd name="T11" fmla="*/ 15 h 24"/>
                  <a:gd name="T12" fmla="*/ 172 w 184"/>
                  <a:gd name="T13" fmla="*/ 17 h 24"/>
                  <a:gd name="T14" fmla="*/ 169 w 184"/>
                  <a:gd name="T15" fmla="*/ 19 h 24"/>
                  <a:gd name="T16" fmla="*/ 167 w 184"/>
                  <a:gd name="T17" fmla="*/ 22 h 24"/>
                  <a:gd name="T18" fmla="*/ 163 w 184"/>
                  <a:gd name="T19" fmla="*/ 22 h 24"/>
                  <a:gd name="T20" fmla="*/ 152 w 184"/>
                  <a:gd name="T21" fmla="*/ 22 h 24"/>
                  <a:gd name="T22" fmla="*/ 148 w 184"/>
                  <a:gd name="T23" fmla="*/ 24 h 24"/>
                  <a:gd name="T24" fmla="*/ 17 w 184"/>
                  <a:gd name="T25" fmla="*/ 24 h 24"/>
                  <a:gd name="T26" fmla="*/ 15 w 184"/>
                  <a:gd name="T27" fmla="*/ 22 h 24"/>
                  <a:gd name="T28" fmla="*/ 8 w 184"/>
                  <a:gd name="T29" fmla="*/ 13 h 24"/>
                  <a:gd name="T30" fmla="*/ 2 w 184"/>
                  <a:gd name="T31" fmla="*/ 2 h 24"/>
                  <a:gd name="T32" fmla="*/ 0 w 184"/>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24">
                    <a:moveTo>
                      <a:pt x="0" y="0"/>
                    </a:moveTo>
                    <a:lnTo>
                      <a:pt x="184" y="0"/>
                    </a:lnTo>
                    <a:lnTo>
                      <a:pt x="184" y="2"/>
                    </a:lnTo>
                    <a:lnTo>
                      <a:pt x="182" y="7"/>
                    </a:lnTo>
                    <a:lnTo>
                      <a:pt x="180" y="11"/>
                    </a:lnTo>
                    <a:lnTo>
                      <a:pt x="176" y="15"/>
                    </a:lnTo>
                    <a:lnTo>
                      <a:pt x="172" y="17"/>
                    </a:lnTo>
                    <a:lnTo>
                      <a:pt x="169" y="19"/>
                    </a:lnTo>
                    <a:lnTo>
                      <a:pt x="167" y="22"/>
                    </a:lnTo>
                    <a:lnTo>
                      <a:pt x="163" y="22"/>
                    </a:lnTo>
                    <a:lnTo>
                      <a:pt x="152" y="22"/>
                    </a:lnTo>
                    <a:lnTo>
                      <a:pt x="148" y="24"/>
                    </a:lnTo>
                    <a:lnTo>
                      <a:pt x="17" y="24"/>
                    </a:lnTo>
                    <a:lnTo>
                      <a:pt x="15" y="22"/>
                    </a:lnTo>
                    <a:lnTo>
                      <a:pt x="8" y="13"/>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69" name="Freeform 1264"/>
              <p:cNvSpPr>
                <a:spLocks/>
              </p:cNvSpPr>
              <p:nvPr/>
            </p:nvSpPr>
            <p:spPr bwMode="auto">
              <a:xfrm>
                <a:off x="3274" y="1180"/>
                <a:ext cx="188" cy="23"/>
              </a:xfrm>
              <a:custGeom>
                <a:avLst/>
                <a:gdLst>
                  <a:gd name="T0" fmla="*/ 17 w 188"/>
                  <a:gd name="T1" fmla="*/ 0 h 23"/>
                  <a:gd name="T2" fmla="*/ 31 w 188"/>
                  <a:gd name="T3" fmla="*/ 2 h 23"/>
                  <a:gd name="T4" fmla="*/ 46 w 188"/>
                  <a:gd name="T5" fmla="*/ 4 h 23"/>
                  <a:gd name="T6" fmla="*/ 57 w 188"/>
                  <a:gd name="T7" fmla="*/ 11 h 23"/>
                  <a:gd name="T8" fmla="*/ 67 w 188"/>
                  <a:gd name="T9" fmla="*/ 15 h 23"/>
                  <a:gd name="T10" fmla="*/ 82 w 188"/>
                  <a:gd name="T11" fmla="*/ 13 h 23"/>
                  <a:gd name="T12" fmla="*/ 104 w 188"/>
                  <a:gd name="T13" fmla="*/ 11 h 23"/>
                  <a:gd name="T14" fmla="*/ 123 w 188"/>
                  <a:gd name="T15" fmla="*/ 9 h 23"/>
                  <a:gd name="T16" fmla="*/ 135 w 188"/>
                  <a:gd name="T17" fmla="*/ 4 h 23"/>
                  <a:gd name="T18" fmla="*/ 146 w 188"/>
                  <a:gd name="T19" fmla="*/ 2 h 23"/>
                  <a:gd name="T20" fmla="*/ 159 w 188"/>
                  <a:gd name="T21" fmla="*/ 4 h 23"/>
                  <a:gd name="T22" fmla="*/ 174 w 188"/>
                  <a:gd name="T23" fmla="*/ 11 h 23"/>
                  <a:gd name="T24" fmla="*/ 186 w 188"/>
                  <a:gd name="T25" fmla="*/ 17 h 23"/>
                  <a:gd name="T26" fmla="*/ 188 w 188"/>
                  <a:gd name="T27" fmla="*/ 21 h 23"/>
                  <a:gd name="T28" fmla="*/ 186 w 188"/>
                  <a:gd name="T29" fmla="*/ 23 h 23"/>
                  <a:gd name="T30" fmla="*/ 2 w 188"/>
                  <a:gd name="T31" fmla="*/ 23 h 23"/>
                  <a:gd name="T32" fmla="*/ 2 w 188"/>
                  <a:gd name="T33" fmla="*/ 21 h 23"/>
                  <a:gd name="T34" fmla="*/ 0 w 188"/>
                  <a:gd name="T35" fmla="*/ 15 h 23"/>
                  <a:gd name="T36" fmla="*/ 0 w 188"/>
                  <a:gd name="T37" fmla="*/ 13 h 23"/>
                  <a:gd name="T38" fmla="*/ 2 w 188"/>
                  <a:gd name="T39" fmla="*/ 11 h 23"/>
                  <a:gd name="T40" fmla="*/ 4 w 188"/>
                  <a:gd name="T41" fmla="*/ 9 h 23"/>
                  <a:gd name="T42" fmla="*/ 6 w 188"/>
                  <a:gd name="T43" fmla="*/ 6 h 23"/>
                  <a:gd name="T44" fmla="*/ 8 w 188"/>
                  <a:gd name="T45" fmla="*/ 2 h 23"/>
                  <a:gd name="T46" fmla="*/ 17 w 188"/>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23">
                    <a:moveTo>
                      <a:pt x="17" y="0"/>
                    </a:moveTo>
                    <a:lnTo>
                      <a:pt x="31" y="2"/>
                    </a:lnTo>
                    <a:lnTo>
                      <a:pt x="46" y="4"/>
                    </a:lnTo>
                    <a:lnTo>
                      <a:pt x="57" y="11"/>
                    </a:lnTo>
                    <a:lnTo>
                      <a:pt x="67" y="15"/>
                    </a:lnTo>
                    <a:lnTo>
                      <a:pt x="82" y="13"/>
                    </a:lnTo>
                    <a:lnTo>
                      <a:pt x="104" y="11"/>
                    </a:lnTo>
                    <a:lnTo>
                      <a:pt x="123" y="9"/>
                    </a:lnTo>
                    <a:lnTo>
                      <a:pt x="135" y="4"/>
                    </a:lnTo>
                    <a:lnTo>
                      <a:pt x="146" y="2"/>
                    </a:lnTo>
                    <a:lnTo>
                      <a:pt x="159" y="4"/>
                    </a:lnTo>
                    <a:lnTo>
                      <a:pt x="174" y="11"/>
                    </a:lnTo>
                    <a:lnTo>
                      <a:pt x="186" y="17"/>
                    </a:lnTo>
                    <a:lnTo>
                      <a:pt x="188" y="21"/>
                    </a:lnTo>
                    <a:lnTo>
                      <a:pt x="186" y="23"/>
                    </a:lnTo>
                    <a:lnTo>
                      <a:pt x="2" y="23"/>
                    </a:lnTo>
                    <a:lnTo>
                      <a:pt x="2" y="21"/>
                    </a:lnTo>
                    <a:lnTo>
                      <a:pt x="0" y="15"/>
                    </a:lnTo>
                    <a:lnTo>
                      <a:pt x="0" y="13"/>
                    </a:lnTo>
                    <a:lnTo>
                      <a:pt x="2" y="11"/>
                    </a:lnTo>
                    <a:lnTo>
                      <a:pt x="4" y="9"/>
                    </a:lnTo>
                    <a:lnTo>
                      <a:pt x="6" y="6"/>
                    </a:lnTo>
                    <a:lnTo>
                      <a:pt x="8"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0" name="Freeform 1265"/>
              <p:cNvSpPr>
                <a:spLocks noEditPoints="1"/>
              </p:cNvSpPr>
              <p:nvPr/>
            </p:nvSpPr>
            <p:spPr bwMode="auto">
              <a:xfrm>
                <a:off x="2779" y="1290"/>
                <a:ext cx="94" cy="19"/>
              </a:xfrm>
              <a:custGeom>
                <a:avLst/>
                <a:gdLst>
                  <a:gd name="T0" fmla="*/ 41 w 94"/>
                  <a:gd name="T1" fmla="*/ 0 h 19"/>
                  <a:gd name="T2" fmla="*/ 94 w 94"/>
                  <a:gd name="T3" fmla="*/ 0 h 19"/>
                  <a:gd name="T4" fmla="*/ 94 w 94"/>
                  <a:gd name="T5" fmla="*/ 2 h 19"/>
                  <a:gd name="T6" fmla="*/ 87 w 94"/>
                  <a:gd name="T7" fmla="*/ 7 h 19"/>
                  <a:gd name="T8" fmla="*/ 81 w 94"/>
                  <a:gd name="T9" fmla="*/ 13 h 19"/>
                  <a:gd name="T10" fmla="*/ 74 w 94"/>
                  <a:gd name="T11" fmla="*/ 17 h 19"/>
                  <a:gd name="T12" fmla="*/ 70 w 94"/>
                  <a:gd name="T13" fmla="*/ 19 h 19"/>
                  <a:gd name="T14" fmla="*/ 64 w 94"/>
                  <a:gd name="T15" fmla="*/ 19 h 19"/>
                  <a:gd name="T16" fmla="*/ 55 w 94"/>
                  <a:gd name="T17" fmla="*/ 19 h 19"/>
                  <a:gd name="T18" fmla="*/ 51 w 94"/>
                  <a:gd name="T19" fmla="*/ 17 h 19"/>
                  <a:gd name="T20" fmla="*/ 47 w 94"/>
                  <a:gd name="T21" fmla="*/ 15 h 19"/>
                  <a:gd name="T22" fmla="*/ 45 w 94"/>
                  <a:gd name="T23" fmla="*/ 11 h 19"/>
                  <a:gd name="T24" fmla="*/ 43 w 94"/>
                  <a:gd name="T25" fmla="*/ 7 h 19"/>
                  <a:gd name="T26" fmla="*/ 43 w 94"/>
                  <a:gd name="T27" fmla="*/ 2 h 19"/>
                  <a:gd name="T28" fmla="*/ 41 w 94"/>
                  <a:gd name="T29" fmla="*/ 0 h 19"/>
                  <a:gd name="T30" fmla="*/ 0 w 94"/>
                  <a:gd name="T31" fmla="*/ 0 h 19"/>
                  <a:gd name="T32" fmla="*/ 28 w 94"/>
                  <a:gd name="T33" fmla="*/ 0 h 19"/>
                  <a:gd name="T34" fmla="*/ 26 w 94"/>
                  <a:gd name="T35" fmla="*/ 0 h 19"/>
                  <a:gd name="T36" fmla="*/ 21 w 94"/>
                  <a:gd name="T37" fmla="*/ 2 h 19"/>
                  <a:gd name="T38" fmla="*/ 15 w 94"/>
                  <a:gd name="T39" fmla="*/ 4 h 19"/>
                  <a:gd name="T40" fmla="*/ 11 w 94"/>
                  <a:gd name="T41" fmla="*/ 7 h 19"/>
                  <a:gd name="T42" fmla="*/ 7 w 94"/>
                  <a:gd name="T43" fmla="*/ 4 h 19"/>
                  <a:gd name="T44" fmla="*/ 4 w 94"/>
                  <a:gd name="T45" fmla="*/ 2 h 19"/>
                  <a:gd name="T46" fmla="*/ 0 w 94"/>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19">
                    <a:moveTo>
                      <a:pt x="41" y="0"/>
                    </a:moveTo>
                    <a:lnTo>
                      <a:pt x="94" y="0"/>
                    </a:lnTo>
                    <a:lnTo>
                      <a:pt x="94" y="2"/>
                    </a:lnTo>
                    <a:lnTo>
                      <a:pt x="87" y="7"/>
                    </a:lnTo>
                    <a:lnTo>
                      <a:pt x="81" y="13"/>
                    </a:lnTo>
                    <a:lnTo>
                      <a:pt x="74" y="17"/>
                    </a:lnTo>
                    <a:lnTo>
                      <a:pt x="70" y="19"/>
                    </a:lnTo>
                    <a:lnTo>
                      <a:pt x="64" y="19"/>
                    </a:lnTo>
                    <a:lnTo>
                      <a:pt x="55" y="19"/>
                    </a:lnTo>
                    <a:lnTo>
                      <a:pt x="51" y="17"/>
                    </a:lnTo>
                    <a:lnTo>
                      <a:pt x="47" y="15"/>
                    </a:lnTo>
                    <a:lnTo>
                      <a:pt x="45" y="11"/>
                    </a:lnTo>
                    <a:lnTo>
                      <a:pt x="43" y="7"/>
                    </a:lnTo>
                    <a:lnTo>
                      <a:pt x="43" y="2"/>
                    </a:lnTo>
                    <a:lnTo>
                      <a:pt x="41" y="0"/>
                    </a:lnTo>
                    <a:close/>
                    <a:moveTo>
                      <a:pt x="0" y="0"/>
                    </a:moveTo>
                    <a:lnTo>
                      <a:pt x="28" y="0"/>
                    </a:lnTo>
                    <a:lnTo>
                      <a:pt x="26" y="0"/>
                    </a:lnTo>
                    <a:lnTo>
                      <a:pt x="21" y="2"/>
                    </a:lnTo>
                    <a:lnTo>
                      <a:pt x="15" y="4"/>
                    </a:lnTo>
                    <a:lnTo>
                      <a:pt x="11" y="7"/>
                    </a:lnTo>
                    <a:lnTo>
                      <a:pt x="7" y="4"/>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1" name="Freeform 1266"/>
              <p:cNvSpPr>
                <a:spLocks/>
              </p:cNvSpPr>
              <p:nvPr/>
            </p:nvSpPr>
            <p:spPr bwMode="auto">
              <a:xfrm>
                <a:off x="2754" y="1269"/>
                <a:ext cx="123" cy="21"/>
              </a:xfrm>
              <a:custGeom>
                <a:avLst/>
                <a:gdLst>
                  <a:gd name="T0" fmla="*/ 0 w 123"/>
                  <a:gd name="T1" fmla="*/ 0 h 21"/>
                  <a:gd name="T2" fmla="*/ 123 w 123"/>
                  <a:gd name="T3" fmla="*/ 0 h 21"/>
                  <a:gd name="T4" fmla="*/ 123 w 123"/>
                  <a:gd name="T5" fmla="*/ 6 h 21"/>
                  <a:gd name="T6" fmla="*/ 123 w 123"/>
                  <a:gd name="T7" fmla="*/ 11 h 21"/>
                  <a:gd name="T8" fmla="*/ 121 w 123"/>
                  <a:gd name="T9" fmla="*/ 17 h 21"/>
                  <a:gd name="T10" fmla="*/ 119 w 123"/>
                  <a:gd name="T11" fmla="*/ 21 h 21"/>
                  <a:gd name="T12" fmla="*/ 66 w 123"/>
                  <a:gd name="T13" fmla="*/ 21 h 21"/>
                  <a:gd name="T14" fmla="*/ 66 w 123"/>
                  <a:gd name="T15" fmla="*/ 19 h 21"/>
                  <a:gd name="T16" fmla="*/ 63 w 123"/>
                  <a:gd name="T17" fmla="*/ 17 h 21"/>
                  <a:gd name="T18" fmla="*/ 63 w 123"/>
                  <a:gd name="T19" fmla="*/ 17 h 21"/>
                  <a:gd name="T20" fmla="*/ 59 w 123"/>
                  <a:gd name="T21" fmla="*/ 17 h 21"/>
                  <a:gd name="T22" fmla="*/ 55 w 123"/>
                  <a:gd name="T23" fmla="*/ 19 h 21"/>
                  <a:gd name="T24" fmla="*/ 53 w 123"/>
                  <a:gd name="T25" fmla="*/ 21 h 21"/>
                  <a:gd name="T26" fmla="*/ 25 w 123"/>
                  <a:gd name="T27" fmla="*/ 21 h 21"/>
                  <a:gd name="T28" fmla="*/ 21 w 123"/>
                  <a:gd name="T29" fmla="*/ 15 h 21"/>
                  <a:gd name="T30" fmla="*/ 8 w 123"/>
                  <a:gd name="T31" fmla="*/ 6 h 21"/>
                  <a:gd name="T32" fmla="*/ 0 w 123"/>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21">
                    <a:moveTo>
                      <a:pt x="0" y="0"/>
                    </a:moveTo>
                    <a:lnTo>
                      <a:pt x="123" y="0"/>
                    </a:lnTo>
                    <a:lnTo>
                      <a:pt x="123" y="6"/>
                    </a:lnTo>
                    <a:lnTo>
                      <a:pt x="123" y="11"/>
                    </a:lnTo>
                    <a:lnTo>
                      <a:pt x="121" y="17"/>
                    </a:lnTo>
                    <a:lnTo>
                      <a:pt x="119" y="21"/>
                    </a:lnTo>
                    <a:lnTo>
                      <a:pt x="66" y="21"/>
                    </a:lnTo>
                    <a:lnTo>
                      <a:pt x="66" y="19"/>
                    </a:lnTo>
                    <a:lnTo>
                      <a:pt x="63" y="17"/>
                    </a:lnTo>
                    <a:lnTo>
                      <a:pt x="63" y="17"/>
                    </a:lnTo>
                    <a:lnTo>
                      <a:pt x="59" y="17"/>
                    </a:lnTo>
                    <a:lnTo>
                      <a:pt x="55" y="19"/>
                    </a:lnTo>
                    <a:lnTo>
                      <a:pt x="53" y="21"/>
                    </a:lnTo>
                    <a:lnTo>
                      <a:pt x="25" y="21"/>
                    </a:lnTo>
                    <a:lnTo>
                      <a:pt x="21" y="15"/>
                    </a:lnTo>
                    <a:lnTo>
                      <a:pt x="8"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2" name="Freeform 1267"/>
              <p:cNvSpPr>
                <a:spLocks noEditPoints="1"/>
              </p:cNvSpPr>
              <p:nvPr/>
            </p:nvSpPr>
            <p:spPr bwMode="auto">
              <a:xfrm>
                <a:off x="2724" y="1250"/>
                <a:ext cx="180" cy="19"/>
              </a:xfrm>
              <a:custGeom>
                <a:avLst/>
                <a:gdLst>
                  <a:gd name="T0" fmla="*/ 163 w 180"/>
                  <a:gd name="T1" fmla="*/ 0 h 19"/>
                  <a:gd name="T2" fmla="*/ 180 w 180"/>
                  <a:gd name="T3" fmla="*/ 0 h 19"/>
                  <a:gd name="T4" fmla="*/ 178 w 180"/>
                  <a:gd name="T5" fmla="*/ 0 h 19"/>
                  <a:gd name="T6" fmla="*/ 174 w 180"/>
                  <a:gd name="T7" fmla="*/ 0 h 19"/>
                  <a:gd name="T8" fmla="*/ 166 w 180"/>
                  <a:gd name="T9" fmla="*/ 0 h 19"/>
                  <a:gd name="T10" fmla="*/ 163 w 180"/>
                  <a:gd name="T11" fmla="*/ 0 h 19"/>
                  <a:gd name="T12" fmla="*/ 0 w 180"/>
                  <a:gd name="T13" fmla="*/ 0 h 19"/>
                  <a:gd name="T14" fmla="*/ 159 w 180"/>
                  <a:gd name="T15" fmla="*/ 0 h 19"/>
                  <a:gd name="T16" fmla="*/ 157 w 180"/>
                  <a:gd name="T17" fmla="*/ 0 h 19"/>
                  <a:gd name="T18" fmla="*/ 155 w 180"/>
                  <a:gd name="T19" fmla="*/ 2 h 19"/>
                  <a:gd name="T20" fmla="*/ 153 w 180"/>
                  <a:gd name="T21" fmla="*/ 4 h 19"/>
                  <a:gd name="T22" fmla="*/ 153 w 180"/>
                  <a:gd name="T23" fmla="*/ 8 h 19"/>
                  <a:gd name="T24" fmla="*/ 153 w 180"/>
                  <a:gd name="T25" fmla="*/ 15 h 19"/>
                  <a:gd name="T26" fmla="*/ 153 w 180"/>
                  <a:gd name="T27" fmla="*/ 19 h 19"/>
                  <a:gd name="T28" fmla="*/ 153 w 180"/>
                  <a:gd name="T29" fmla="*/ 19 h 19"/>
                  <a:gd name="T30" fmla="*/ 30 w 180"/>
                  <a:gd name="T31" fmla="*/ 19 h 19"/>
                  <a:gd name="T32" fmla="*/ 23 w 180"/>
                  <a:gd name="T33" fmla="*/ 15 h 19"/>
                  <a:gd name="T34" fmla="*/ 13 w 180"/>
                  <a:gd name="T35" fmla="*/ 8 h 19"/>
                  <a:gd name="T36" fmla="*/ 6 w 180"/>
                  <a:gd name="T37" fmla="*/ 4 h 19"/>
                  <a:gd name="T38" fmla="*/ 0 w 18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19">
                    <a:moveTo>
                      <a:pt x="163" y="0"/>
                    </a:moveTo>
                    <a:lnTo>
                      <a:pt x="180" y="0"/>
                    </a:lnTo>
                    <a:lnTo>
                      <a:pt x="178" y="0"/>
                    </a:lnTo>
                    <a:lnTo>
                      <a:pt x="174" y="0"/>
                    </a:lnTo>
                    <a:lnTo>
                      <a:pt x="166" y="0"/>
                    </a:lnTo>
                    <a:lnTo>
                      <a:pt x="163" y="0"/>
                    </a:lnTo>
                    <a:close/>
                    <a:moveTo>
                      <a:pt x="0" y="0"/>
                    </a:moveTo>
                    <a:lnTo>
                      <a:pt x="159" y="0"/>
                    </a:lnTo>
                    <a:lnTo>
                      <a:pt x="157" y="0"/>
                    </a:lnTo>
                    <a:lnTo>
                      <a:pt x="155" y="2"/>
                    </a:lnTo>
                    <a:lnTo>
                      <a:pt x="153" y="4"/>
                    </a:lnTo>
                    <a:lnTo>
                      <a:pt x="153" y="8"/>
                    </a:lnTo>
                    <a:lnTo>
                      <a:pt x="153" y="15"/>
                    </a:lnTo>
                    <a:lnTo>
                      <a:pt x="153" y="19"/>
                    </a:lnTo>
                    <a:lnTo>
                      <a:pt x="153" y="19"/>
                    </a:lnTo>
                    <a:lnTo>
                      <a:pt x="30" y="19"/>
                    </a:lnTo>
                    <a:lnTo>
                      <a:pt x="23" y="15"/>
                    </a:lnTo>
                    <a:lnTo>
                      <a:pt x="13" y="8"/>
                    </a:lnTo>
                    <a:lnTo>
                      <a:pt x="6"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3" name="Freeform 1268"/>
              <p:cNvSpPr>
                <a:spLocks/>
              </p:cNvSpPr>
              <p:nvPr/>
            </p:nvSpPr>
            <p:spPr bwMode="auto">
              <a:xfrm>
                <a:off x="2711" y="1229"/>
                <a:ext cx="198" cy="21"/>
              </a:xfrm>
              <a:custGeom>
                <a:avLst/>
                <a:gdLst>
                  <a:gd name="T0" fmla="*/ 0 w 198"/>
                  <a:gd name="T1" fmla="*/ 0 h 21"/>
                  <a:gd name="T2" fmla="*/ 198 w 198"/>
                  <a:gd name="T3" fmla="*/ 0 h 21"/>
                  <a:gd name="T4" fmla="*/ 198 w 198"/>
                  <a:gd name="T5" fmla="*/ 2 h 21"/>
                  <a:gd name="T6" fmla="*/ 198 w 198"/>
                  <a:gd name="T7" fmla="*/ 6 h 21"/>
                  <a:gd name="T8" fmla="*/ 198 w 198"/>
                  <a:gd name="T9" fmla="*/ 13 h 21"/>
                  <a:gd name="T10" fmla="*/ 196 w 198"/>
                  <a:gd name="T11" fmla="*/ 17 h 21"/>
                  <a:gd name="T12" fmla="*/ 193 w 198"/>
                  <a:gd name="T13" fmla="*/ 21 h 21"/>
                  <a:gd name="T14" fmla="*/ 176 w 198"/>
                  <a:gd name="T15" fmla="*/ 21 h 21"/>
                  <a:gd name="T16" fmla="*/ 174 w 198"/>
                  <a:gd name="T17" fmla="*/ 19 h 21"/>
                  <a:gd name="T18" fmla="*/ 172 w 198"/>
                  <a:gd name="T19" fmla="*/ 21 h 21"/>
                  <a:gd name="T20" fmla="*/ 13 w 198"/>
                  <a:gd name="T21" fmla="*/ 21 h 21"/>
                  <a:gd name="T22" fmla="*/ 13 w 198"/>
                  <a:gd name="T23" fmla="*/ 19 h 21"/>
                  <a:gd name="T24" fmla="*/ 9 w 198"/>
                  <a:gd name="T25" fmla="*/ 13 h 21"/>
                  <a:gd name="T26" fmla="*/ 5 w 198"/>
                  <a:gd name="T27" fmla="*/ 6 h 21"/>
                  <a:gd name="T28" fmla="*/ 0 w 198"/>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21">
                    <a:moveTo>
                      <a:pt x="0" y="0"/>
                    </a:moveTo>
                    <a:lnTo>
                      <a:pt x="198" y="0"/>
                    </a:lnTo>
                    <a:lnTo>
                      <a:pt x="198" y="2"/>
                    </a:lnTo>
                    <a:lnTo>
                      <a:pt x="198" y="6"/>
                    </a:lnTo>
                    <a:lnTo>
                      <a:pt x="198" y="13"/>
                    </a:lnTo>
                    <a:lnTo>
                      <a:pt x="196" y="17"/>
                    </a:lnTo>
                    <a:lnTo>
                      <a:pt x="193" y="21"/>
                    </a:lnTo>
                    <a:lnTo>
                      <a:pt x="176" y="21"/>
                    </a:lnTo>
                    <a:lnTo>
                      <a:pt x="174" y="19"/>
                    </a:lnTo>
                    <a:lnTo>
                      <a:pt x="172" y="21"/>
                    </a:lnTo>
                    <a:lnTo>
                      <a:pt x="13" y="21"/>
                    </a:lnTo>
                    <a:lnTo>
                      <a:pt x="13" y="19"/>
                    </a:lnTo>
                    <a:lnTo>
                      <a:pt x="9" y="13"/>
                    </a:lnTo>
                    <a:lnTo>
                      <a:pt x="5"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4" name="Freeform 1269"/>
              <p:cNvSpPr>
                <a:spLocks/>
              </p:cNvSpPr>
              <p:nvPr/>
            </p:nvSpPr>
            <p:spPr bwMode="auto">
              <a:xfrm>
                <a:off x="2692" y="1208"/>
                <a:ext cx="225" cy="21"/>
              </a:xfrm>
              <a:custGeom>
                <a:avLst/>
                <a:gdLst>
                  <a:gd name="T0" fmla="*/ 0 w 225"/>
                  <a:gd name="T1" fmla="*/ 0 h 21"/>
                  <a:gd name="T2" fmla="*/ 225 w 225"/>
                  <a:gd name="T3" fmla="*/ 0 h 21"/>
                  <a:gd name="T4" fmla="*/ 221 w 225"/>
                  <a:gd name="T5" fmla="*/ 2 h 21"/>
                  <a:gd name="T6" fmla="*/ 217 w 225"/>
                  <a:gd name="T7" fmla="*/ 4 h 21"/>
                  <a:gd name="T8" fmla="*/ 215 w 225"/>
                  <a:gd name="T9" fmla="*/ 8 h 21"/>
                  <a:gd name="T10" fmla="*/ 215 w 225"/>
                  <a:gd name="T11" fmla="*/ 12 h 21"/>
                  <a:gd name="T12" fmla="*/ 215 w 225"/>
                  <a:gd name="T13" fmla="*/ 14 h 21"/>
                  <a:gd name="T14" fmla="*/ 215 w 225"/>
                  <a:gd name="T15" fmla="*/ 19 h 21"/>
                  <a:gd name="T16" fmla="*/ 217 w 225"/>
                  <a:gd name="T17" fmla="*/ 21 h 21"/>
                  <a:gd name="T18" fmla="*/ 19 w 225"/>
                  <a:gd name="T19" fmla="*/ 21 h 21"/>
                  <a:gd name="T20" fmla="*/ 19 w 225"/>
                  <a:gd name="T21" fmla="*/ 21 h 21"/>
                  <a:gd name="T22" fmla="*/ 19 w 225"/>
                  <a:gd name="T23" fmla="*/ 17 h 21"/>
                  <a:gd name="T24" fmla="*/ 21 w 225"/>
                  <a:gd name="T25" fmla="*/ 14 h 21"/>
                  <a:gd name="T26" fmla="*/ 24 w 225"/>
                  <a:gd name="T27" fmla="*/ 14 h 21"/>
                  <a:gd name="T28" fmla="*/ 26 w 225"/>
                  <a:gd name="T29" fmla="*/ 12 h 21"/>
                  <a:gd name="T30" fmla="*/ 30 w 225"/>
                  <a:gd name="T31" fmla="*/ 12 h 21"/>
                  <a:gd name="T32" fmla="*/ 30 w 225"/>
                  <a:gd name="T33" fmla="*/ 10 h 21"/>
                  <a:gd name="T34" fmla="*/ 30 w 225"/>
                  <a:gd name="T35" fmla="*/ 10 h 21"/>
                  <a:gd name="T36" fmla="*/ 26 w 225"/>
                  <a:gd name="T37" fmla="*/ 10 h 21"/>
                  <a:gd name="T38" fmla="*/ 19 w 225"/>
                  <a:gd name="T39" fmla="*/ 8 h 21"/>
                  <a:gd name="T40" fmla="*/ 13 w 225"/>
                  <a:gd name="T41" fmla="*/ 6 h 21"/>
                  <a:gd name="T42" fmla="*/ 7 w 225"/>
                  <a:gd name="T43" fmla="*/ 4 h 21"/>
                  <a:gd name="T44" fmla="*/ 0 w 225"/>
                  <a:gd name="T45" fmla="*/ 2 h 21"/>
                  <a:gd name="T46" fmla="*/ 0 w 225"/>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 h="21">
                    <a:moveTo>
                      <a:pt x="0" y="0"/>
                    </a:moveTo>
                    <a:lnTo>
                      <a:pt x="225" y="0"/>
                    </a:lnTo>
                    <a:lnTo>
                      <a:pt x="221" y="2"/>
                    </a:lnTo>
                    <a:lnTo>
                      <a:pt x="217" y="4"/>
                    </a:lnTo>
                    <a:lnTo>
                      <a:pt x="215" y="8"/>
                    </a:lnTo>
                    <a:lnTo>
                      <a:pt x="215" y="12"/>
                    </a:lnTo>
                    <a:lnTo>
                      <a:pt x="215" y="14"/>
                    </a:lnTo>
                    <a:lnTo>
                      <a:pt x="215" y="19"/>
                    </a:lnTo>
                    <a:lnTo>
                      <a:pt x="217" y="21"/>
                    </a:lnTo>
                    <a:lnTo>
                      <a:pt x="19" y="21"/>
                    </a:lnTo>
                    <a:lnTo>
                      <a:pt x="19" y="21"/>
                    </a:lnTo>
                    <a:lnTo>
                      <a:pt x="19" y="17"/>
                    </a:lnTo>
                    <a:lnTo>
                      <a:pt x="21" y="14"/>
                    </a:lnTo>
                    <a:lnTo>
                      <a:pt x="24" y="14"/>
                    </a:lnTo>
                    <a:lnTo>
                      <a:pt x="26" y="12"/>
                    </a:lnTo>
                    <a:lnTo>
                      <a:pt x="30" y="12"/>
                    </a:lnTo>
                    <a:lnTo>
                      <a:pt x="30" y="10"/>
                    </a:lnTo>
                    <a:lnTo>
                      <a:pt x="30" y="10"/>
                    </a:lnTo>
                    <a:lnTo>
                      <a:pt x="26" y="10"/>
                    </a:lnTo>
                    <a:lnTo>
                      <a:pt x="19" y="8"/>
                    </a:lnTo>
                    <a:lnTo>
                      <a:pt x="13" y="6"/>
                    </a:lnTo>
                    <a:lnTo>
                      <a:pt x="7" y="4"/>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5" name="Freeform 1270"/>
              <p:cNvSpPr>
                <a:spLocks/>
              </p:cNvSpPr>
              <p:nvPr/>
            </p:nvSpPr>
            <p:spPr bwMode="auto">
              <a:xfrm>
                <a:off x="2680" y="1189"/>
                <a:ext cx="341" cy="19"/>
              </a:xfrm>
              <a:custGeom>
                <a:avLst/>
                <a:gdLst>
                  <a:gd name="T0" fmla="*/ 0 w 341"/>
                  <a:gd name="T1" fmla="*/ 0 h 19"/>
                  <a:gd name="T2" fmla="*/ 341 w 341"/>
                  <a:gd name="T3" fmla="*/ 0 h 19"/>
                  <a:gd name="T4" fmla="*/ 339 w 341"/>
                  <a:gd name="T5" fmla="*/ 2 h 19"/>
                  <a:gd name="T6" fmla="*/ 330 w 341"/>
                  <a:gd name="T7" fmla="*/ 4 h 19"/>
                  <a:gd name="T8" fmla="*/ 316 w 341"/>
                  <a:gd name="T9" fmla="*/ 4 h 19"/>
                  <a:gd name="T10" fmla="*/ 299 w 341"/>
                  <a:gd name="T11" fmla="*/ 2 h 19"/>
                  <a:gd name="T12" fmla="*/ 284 w 341"/>
                  <a:gd name="T13" fmla="*/ 2 h 19"/>
                  <a:gd name="T14" fmla="*/ 271 w 341"/>
                  <a:gd name="T15" fmla="*/ 6 h 19"/>
                  <a:gd name="T16" fmla="*/ 256 w 341"/>
                  <a:gd name="T17" fmla="*/ 12 h 19"/>
                  <a:gd name="T18" fmla="*/ 239 w 341"/>
                  <a:gd name="T19" fmla="*/ 19 h 19"/>
                  <a:gd name="T20" fmla="*/ 237 w 341"/>
                  <a:gd name="T21" fmla="*/ 19 h 19"/>
                  <a:gd name="T22" fmla="*/ 12 w 341"/>
                  <a:gd name="T23" fmla="*/ 19 h 19"/>
                  <a:gd name="T24" fmla="*/ 10 w 341"/>
                  <a:gd name="T25" fmla="*/ 16 h 19"/>
                  <a:gd name="T26" fmla="*/ 6 w 341"/>
                  <a:gd name="T27" fmla="*/ 10 h 19"/>
                  <a:gd name="T28" fmla="*/ 0 w 341"/>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19">
                    <a:moveTo>
                      <a:pt x="0" y="0"/>
                    </a:moveTo>
                    <a:lnTo>
                      <a:pt x="341" y="0"/>
                    </a:lnTo>
                    <a:lnTo>
                      <a:pt x="339" y="2"/>
                    </a:lnTo>
                    <a:lnTo>
                      <a:pt x="330" y="4"/>
                    </a:lnTo>
                    <a:lnTo>
                      <a:pt x="316" y="4"/>
                    </a:lnTo>
                    <a:lnTo>
                      <a:pt x="299" y="2"/>
                    </a:lnTo>
                    <a:lnTo>
                      <a:pt x="284" y="2"/>
                    </a:lnTo>
                    <a:lnTo>
                      <a:pt x="271" y="6"/>
                    </a:lnTo>
                    <a:lnTo>
                      <a:pt x="256" y="12"/>
                    </a:lnTo>
                    <a:lnTo>
                      <a:pt x="239" y="19"/>
                    </a:lnTo>
                    <a:lnTo>
                      <a:pt x="237" y="19"/>
                    </a:lnTo>
                    <a:lnTo>
                      <a:pt x="12" y="19"/>
                    </a:lnTo>
                    <a:lnTo>
                      <a:pt x="10" y="16"/>
                    </a:lnTo>
                    <a:lnTo>
                      <a:pt x="6" y="1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6" name="Freeform 1271"/>
              <p:cNvSpPr>
                <a:spLocks/>
              </p:cNvSpPr>
              <p:nvPr/>
            </p:nvSpPr>
            <p:spPr bwMode="auto">
              <a:xfrm>
                <a:off x="2671" y="1167"/>
                <a:ext cx="365" cy="22"/>
              </a:xfrm>
              <a:custGeom>
                <a:avLst/>
                <a:gdLst>
                  <a:gd name="T0" fmla="*/ 0 w 365"/>
                  <a:gd name="T1" fmla="*/ 0 h 22"/>
                  <a:gd name="T2" fmla="*/ 365 w 365"/>
                  <a:gd name="T3" fmla="*/ 0 h 22"/>
                  <a:gd name="T4" fmla="*/ 363 w 365"/>
                  <a:gd name="T5" fmla="*/ 2 h 22"/>
                  <a:gd name="T6" fmla="*/ 359 w 365"/>
                  <a:gd name="T7" fmla="*/ 9 h 22"/>
                  <a:gd name="T8" fmla="*/ 354 w 365"/>
                  <a:gd name="T9" fmla="*/ 15 h 22"/>
                  <a:gd name="T10" fmla="*/ 350 w 365"/>
                  <a:gd name="T11" fmla="*/ 19 h 22"/>
                  <a:gd name="T12" fmla="*/ 350 w 365"/>
                  <a:gd name="T13" fmla="*/ 22 h 22"/>
                  <a:gd name="T14" fmla="*/ 9 w 365"/>
                  <a:gd name="T15" fmla="*/ 22 h 22"/>
                  <a:gd name="T16" fmla="*/ 9 w 365"/>
                  <a:gd name="T17" fmla="*/ 19 h 22"/>
                  <a:gd name="T18" fmla="*/ 2 w 365"/>
                  <a:gd name="T19" fmla="*/ 9 h 22"/>
                  <a:gd name="T20" fmla="*/ 0 w 36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22">
                    <a:moveTo>
                      <a:pt x="0" y="0"/>
                    </a:moveTo>
                    <a:lnTo>
                      <a:pt x="365" y="0"/>
                    </a:lnTo>
                    <a:lnTo>
                      <a:pt x="363" y="2"/>
                    </a:lnTo>
                    <a:lnTo>
                      <a:pt x="359" y="9"/>
                    </a:lnTo>
                    <a:lnTo>
                      <a:pt x="354" y="15"/>
                    </a:lnTo>
                    <a:lnTo>
                      <a:pt x="350" y="19"/>
                    </a:lnTo>
                    <a:lnTo>
                      <a:pt x="350" y="22"/>
                    </a:lnTo>
                    <a:lnTo>
                      <a:pt x="9" y="22"/>
                    </a:lnTo>
                    <a:lnTo>
                      <a:pt x="9" y="19"/>
                    </a:lnTo>
                    <a:lnTo>
                      <a:pt x="2"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7" name="Freeform 1272"/>
              <p:cNvSpPr>
                <a:spLocks/>
              </p:cNvSpPr>
              <p:nvPr/>
            </p:nvSpPr>
            <p:spPr bwMode="auto">
              <a:xfrm>
                <a:off x="2671" y="1148"/>
                <a:ext cx="458" cy="19"/>
              </a:xfrm>
              <a:custGeom>
                <a:avLst/>
                <a:gdLst>
                  <a:gd name="T0" fmla="*/ 11 w 458"/>
                  <a:gd name="T1" fmla="*/ 0 h 19"/>
                  <a:gd name="T2" fmla="*/ 458 w 458"/>
                  <a:gd name="T3" fmla="*/ 0 h 19"/>
                  <a:gd name="T4" fmla="*/ 448 w 458"/>
                  <a:gd name="T5" fmla="*/ 2 h 19"/>
                  <a:gd name="T6" fmla="*/ 420 w 458"/>
                  <a:gd name="T7" fmla="*/ 7 h 19"/>
                  <a:gd name="T8" fmla="*/ 397 w 458"/>
                  <a:gd name="T9" fmla="*/ 9 h 19"/>
                  <a:gd name="T10" fmla="*/ 380 w 458"/>
                  <a:gd name="T11" fmla="*/ 11 h 19"/>
                  <a:gd name="T12" fmla="*/ 376 w 458"/>
                  <a:gd name="T13" fmla="*/ 13 h 19"/>
                  <a:gd name="T14" fmla="*/ 369 w 458"/>
                  <a:gd name="T15" fmla="*/ 15 h 19"/>
                  <a:gd name="T16" fmla="*/ 365 w 458"/>
                  <a:gd name="T17" fmla="*/ 19 h 19"/>
                  <a:gd name="T18" fmla="*/ 0 w 458"/>
                  <a:gd name="T19" fmla="*/ 19 h 19"/>
                  <a:gd name="T20" fmla="*/ 0 w 458"/>
                  <a:gd name="T21" fmla="*/ 17 h 19"/>
                  <a:gd name="T22" fmla="*/ 0 w 458"/>
                  <a:gd name="T23" fmla="*/ 15 h 19"/>
                  <a:gd name="T24" fmla="*/ 2 w 458"/>
                  <a:gd name="T25" fmla="*/ 11 h 19"/>
                  <a:gd name="T26" fmla="*/ 6 w 458"/>
                  <a:gd name="T27" fmla="*/ 7 h 19"/>
                  <a:gd name="T28" fmla="*/ 11 w 458"/>
                  <a:gd name="T29" fmla="*/ 2 h 19"/>
                  <a:gd name="T30" fmla="*/ 11 w 458"/>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8" h="19">
                    <a:moveTo>
                      <a:pt x="11" y="0"/>
                    </a:moveTo>
                    <a:lnTo>
                      <a:pt x="458" y="0"/>
                    </a:lnTo>
                    <a:lnTo>
                      <a:pt x="448" y="2"/>
                    </a:lnTo>
                    <a:lnTo>
                      <a:pt x="420" y="7"/>
                    </a:lnTo>
                    <a:lnTo>
                      <a:pt x="397" y="9"/>
                    </a:lnTo>
                    <a:lnTo>
                      <a:pt x="380" y="11"/>
                    </a:lnTo>
                    <a:lnTo>
                      <a:pt x="376" y="13"/>
                    </a:lnTo>
                    <a:lnTo>
                      <a:pt x="369" y="15"/>
                    </a:lnTo>
                    <a:lnTo>
                      <a:pt x="365" y="19"/>
                    </a:lnTo>
                    <a:lnTo>
                      <a:pt x="0" y="19"/>
                    </a:lnTo>
                    <a:lnTo>
                      <a:pt x="0" y="17"/>
                    </a:lnTo>
                    <a:lnTo>
                      <a:pt x="0" y="15"/>
                    </a:lnTo>
                    <a:lnTo>
                      <a:pt x="2" y="11"/>
                    </a:lnTo>
                    <a:lnTo>
                      <a:pt x="6" y="7"/>
                    </a:lnTo>
                    <a:lnTo>
                      <a:pt x="11" y="2"/>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8" name="Freeform 1273"/>
              <p:cNvSpPr>
                <a:spLocks/>
              </p:cNvSpPr>
              <p:nvPr/>
            </p:nvSpPr>
            <p:spPr bwMode="auto">
              <a:xfrm>
                <a:off x="2656" y="1127"/>
                <a:ext cx="552" cy="21"/>
              </a:xfrm>
              <a:custGeom>
                <a:avLst/>
                <a:gdLst>
                  <a:gd name="T0" fmla="*/ 0 w 552"/>
                  <a:gd name="T1" fmla="*/ 0 h 21"/>
                  <a:gd name="T2" fmla="*/ 51 w 552"/>
                  <a:gd name="T3" fmla="*/ 0 h 21"/>
                  <a:gd name="T4" fmla="*/ 55 w 552"/>
                  <a:gd name="T5" fmla="*/ 2 h 21"/>
                  <a:gd name="T6" fmla="*/ 57 w 552"/>
                  <a:gd name="T7" fmla="*/ 4 h 21"/>
                  <a:gd name="T8" fmla="*/ 60 w 552"/>
                  <a:gd name="T9" fmla="*/ 4 h 21"/>
                  <a:gd name="T10" fmla="*/ 64 w 552"/>
                  <a:gd name="T11" fmla="*/ 2 h 21"/>
                  <a:gd name="T12" fmla="*/ 64 w 552"/>
                  <a:gd name="T13" fmla="*/ 0 h 21"/>
                  <a:gd name="T14" fmla="*/ 552 w 552"/>
                  <a:gd name="T15" fmla="*/ 0 h 21"/>
                  <a:gd name="T16" fmla="*/ 552 w 552"/>
                  <a:gd name="T17" fmla="*/ 2 h 21"/>
                  <a:gd name="T18" fmla="*/ 550 w 552"/>
                  <a:gd name="T19" fmla="*/ 2 h 21"/>
                  <a:gd name="T20" fmla="*/ 545 w 552"/>
                  <a:gd name="T21" fmla="*/ 4 h 21"/>
                  <a:gd name="T22" fmla="*/ 541 w 552"/>
                  <a:gd name="T23" fmla="*/ 4 h 21"/>
                  <a:gd name="T24" fmla="*/ 535 w 552"/>
                  <a:gd name="T25" fmla="*/ 4 h 21"/>
                  <a:gd name="T26" fmla="*/ 531 w 552"/>
                  <a:gd name="T27" fmla="*/ 4 h 21"/>
                  <a:gd name="T28" fmla="*/ 526 w 552"/>
                  <a:gd name="T29" fmla="*/ 4 h 21"/>
                  <a:gd name="T30" fmla="*/ 516 w 552"/>
                  <a:gd name="T31" fmla="*/ 6 h 21"/>
                  <a:gd name="T32" fmla="*/ 501 w 552"/>
                  <a:gd name="T33" fmla="*/ 11 h 21"/>
                  <a:gd name="T34" fmla="*/ 482 w 552"/>
                  <a:gd name="T35" fmla="*/ 19 h 21"/>
                  <a:gd name="T36" fmla="*/ 473 w 552"/>
                  <a:gd name="T37" fmla="*/ 21 h 21"/>
                  <a:gd name="T38" fmla="*/ 26 w 552"/>
                  <a:gd name="T39" fmla="*/ 21 h 21"/>
                  <a:gd name="T40" fmla="*/ 28 w 552"/>
                  <a:gd name="T41" fmla="*/ 19 h 21"/>
                  <a:gd name="T42" fmla="*/ 30 w 552"/>
                  <a:gd name="T43" fmla="*/ 15 h 21"/>
                  <a:gd name="T44" fmla="*/ 32 w 552"/>
                  <a:gd name="T45" fmla="*/ 13 h 21"/>
                  <a:gd name="T46" fmla="*/ 30 w 552"/>
                  <a:gd name="T47" fmla="*/ 11 h 21"/>
                  <a:gd name="T48" fmla="*/ 28 w 552"/>
                  <a:gd name="T49" fmla="*/ 11 h 21"/>
                  <a:gd name="T50" fmla="*/ 21 w 552"/>
                  <a:gd name="T51" fmla="*/ 9 h 21"/>
                  <a:gd name="T52" fmla="*/ 17 w 552"/>
                  <a:gd name="T53" fmla="*/ 9 h 21"/>
                  <a:gd name="T54" fmla="*/ 13 w 552"/>
                  <a:gd name="T55" fmla="*/ 9 h 21"/>
                  <a:gd name="T56" fmla="*/ 9 w 552"/>
                  <a:gd name="T57" fmla="*/ 9 h 21"/>
                  <a:gd name="T58" fmla="*/ 4 w 552"/>
                  <a:gd name="T59" fmla="*/ 9 h 21"/>
                  <a:gd name="T60" fmla="*/ 0 w 552"/>
                  <a:gd name="T61" fmla="*/ 4 h 21"/>
                  <a:gd name="T62" fmla="*/ 0 w 552"/>
                  <a:gd name="T6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2" h="21">
                    <a:moveTo>
                      <a:pt x="0" y="0"/>
                    </a:moveTo>
                    <a:lnTo>
                      <a:pt x="51" y="0"/>
                    </a:lnTo>
                    <a:lnTo>
                      <a:pt x="55" y="2"/>
                    </a:lnTo>
                    <a:lnTo>
                      <a:pt x="57" y="4"/>
                    </a:lnTo>
                    <a:lnTo>
                      <a:pt x="60" y="4"/>
                    </a:lnTo>
                    <a:lnTo>
                      <a:pt x="64" y="2"/>
                    </a:lnTo>
                    <a:lnTo>
                      <a:pt x="64" y="0"/>
                    </a:lnTo>
                    <a:lnTo>
                      <a:pt x="552" y="0"/>
                    </a:lnTo>
                    <a:lnTo>
                      <a:pt x="552" y="2"/>
                    </a:lnTo>
                    <a:lnTo>
                      <a:pt x="550" y="2"/>
                    </a:lnTo>
                    <a:lnTo>
                      <a:pt x="545" y="4"/>
                    </a:lnTo>
                    <a:lnTo>
                      <a:pt x="541" y="4"/>
                    </a:lnTo>
                    <a:lnTo>
                      <a:pt x="535" y="4"/>
                    </a:lnTo>
                    <a:lnTo>
                      <a:pt x="531" y="4"/>
                    </a:lnTo>
                    <a:lnTo>
                      <a:pt x="526" y="4"/>
                    </a:lnTo>
                    <a:lnTo>
                      <a:pt x="516" y="6"/>
                    </a:lnTo>
                    <a:lnTo>
                      <a:pt x="501" y="11"/>
                    </a:lnTo>
                    <a:lnTo>
                      <a:pt x="482" y="19"/>
                    </a:lnTo>
                    <a:lnTo>
                      <a:pt x="473" y="21"/>
                    </a:lnTo>
                    <a:lnTo>
                      <a:pt x="26" y="21"/>
                    </a:lnTo>
                    <a:lnTo>
                      <a:pt x="28" y="19"/>
                    </a:lnTo>
                    <a:lnTo>
                      <a:pt x="30" y="15"/>
                    </a:lnTo>
                    <a:lnTo>
                      <a:pt x="32" y="13"/>
                    </a:lnTo>
                    <a:lnTo>
                      <a:pt x="30" y="11"/>
                    </a:lnTo>
                    <a:lnTo>
                      <a:pt x="28" y="11"/>
                    </a:lnTo>
                    <a:lnTo>
                      <a:pt x="21" y="9"/>
                    </a:lnTo>
                    <a:lnTo>
                      <a:pt x="17" y="9"/>
                    </a:lnTo>
                    <a:lnTo>
                      <a:pt x="13" y="9"/>
                    </a:lnTo>
                    <a:lnTo>
                      <a:pt x="9" y="9"/>
                    </a:lnTo>
                    <a:lnTo>
                      <a:pt x="4" y="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79" name="Freeform 1274"/>
              <p:cNvSpPr>
                <a:spLocks noEditPoints="1"/>
              </p:cNvSpPr>
              <p:nvPr/>
            </p:nvSpPr>
            <p:spPr bwMode="auto">
              <a:xfrm>
                <a:off x="2654" y="1108"/>
                <a:ext cx="586" cy="19"/>
              </a:xfrm>
              <a:custGeom>
                <a:avLst/>
                <a:gdLst>
                  <a:gd name="T0" fmla="*/ 552 w 586"/>
                  <a:gd name="T1" fmla="*/ 0 h 19"/>
                  <a:gd name="T2" fmla="*/ 586 w 586"/>
                  <a:gd name="T3" fmla="*/ 0 h 19"/>
                  <a:gd name="T4" fmla="*/ 586 w 586"/>
                  <a:gd name="T5" fmla="*/ 0 h 19"/>
                  <a:gd name="T6" fmla="*/ 579 w 586"/>
                  <a:gd name="T7" fmla="*/ 4 h 19"/>
                  <a:gd name="T8" fmla="*/ 573 w 586"/>
                  <a:gd name="T9" fmla="*/ 6 h 19"/>
                  <a:gd name="T10" fmla="*/ 564 w 586"/>
                  <a:gd name="T11" fmla="*/ 6 h 19"/>
                  <a:gd name="T12" fmla="*/ 558 w 586"/>
                  <a:gd name="T13" fmla="*/ 6 h 19"/>
                  <a:gd name="T14" fmla="*/ 554 w 586"/>
                  <a:gd name="T15" fmla="*/ 2 h 19"/>
                  <a:gd name="T16" fmla="*/ 552 w 586"/>
                  <a:gd name="T17" fmla="*/ 0 h 19"/>
                  <a:gd name="T18" fmla="*/ 68 w 586"/>
                  <a:gd name="T19" fmla="*/ 0 h 19"/>
                  <a:gd name="T20" fmla="*/ 535 w 586"/>
                  <a:gd name="T21" fmla="*/ 0 h 19"/>
                  <a:gd name="T22" fmla="*/ 539 w 586"/>
                  <a:gd name="T23" fmla="*/ 2 h 19"/>
                  <a:gd name="T24" fmla="*/ 545 w 586"/>
                  <a:gd name="T25" fmla="*/ 8 h 19"/>
                  <a:gd name="T26" fmla="*/ 550 w 586"/>
                  <a:gd name="T27" fmla="*/ 13 h 19"/>
                  <a:gd name="T28" fmla="*/ 554 w 586"/>
                  <a:gd name="T29" fmla="*/ 17 h 19"/>
                  <a:gd name="T30" fmla="*/ 554 w 586"/>
                  <a:gd name="T31" fmla="*/ 19 h 19"/>
                  <a:gd name="T32" fmla="*/ 554 w 586"/>
                  <a:gd name="T33" fmla="*/ 19 h 19"/>
                  <a:gd name="T34" fmla="*/ 66 w 586"/>
                  <a:gd name="T35" fmla="*/ 19 h 19"/>
                  <a:gd name="T36" fmla="*/ 66 w 586"/>
                  <a:gd name="T37" fmla="*/ 19 h 19"/>
                  <a:gd name="T38" fmla="*/ 68 w 586"/>
                  <a:gd name="T39" fmla="*/ 15 h 19"/>
                  <a:gd name="T40" fmla="*/ 70 w 586"/>
                  <a:gd name="T41" fmla="*/ 11 h 19"/>
                  <a:gd name="T42" fmla="*/ 70 w 586"/>
                  <a:gd name="T43" fmla="*/ 6 h 19"/>
                  <a:gd name="T44" fmla="*/ 68 w 586"/>
                  <a:gd name="T45" fmla="*/ 0 h 19"/>
                  <a:gd name="T46" fmla="*/ 68 w 586"/>
                  <a:gd name="T47" fmla="*/ 0 h 19"/>
                  <a:gd name="T48" fmla="*/ 2 w 586"/>
                  <a:gd name="T49" fmla="*/ 0 h 19"/>
                  <a:gd name="T50" fmla="*/ 51 w 586"/>
                  <a:gd name="T51" fmla="*/ 0 h 19"/>
                  <a:gd name="T52" fmla="*/ 51 w 586"/>
                  <a:gd name="T53" fmla="*/ 0 h 19"/>
                  <a:gd name="T54" fmla="*/ 49 w 586"/>
                  <a:gd name="T55" fmla="*/ 6 h 19"/>
                  <a:gd name="T56" fmla="*/ 47 w 586"/>
                  <a:gd name="T57" fmla="*/ 11 h 19"/>
                  <a:gd name="T58" fmla="*/ 47 w 586"/>
                  <a:gd name="T59" fmla="*/ 15 h 19"/>
                  <a:gd name="T60" fmla="*/ 47 w 586"/>
                  <a:gd name="T61" fmla="*/ 17 h 19"/>
                  <a:gd name="T62" fmla="*/ 51 w 586"/>
                  <a:gd name="T63" fmla="*/ 17 h 19"/>
                  <a:gd name="T64" fmla="*/ 53 w 586"/>
                  <a:gd name="T65" fmla="*/ 19 h 19"/>
                  <a:gd name="T66" fmla="*/ 53 w 586"/>
                  <a:gd name="T67" fmla="*/ 19 h 19"/>
                  <a:gd name="T68" fmla="*/ 2 w 586"/>
                  <a:gd name="T69" fmla="*/ 19 h 19"/>
                  <a:gd name="T70" fmla="*/ 0 w 586"/>
                  <a:gd name="T71" fmla="*/ 17 h 19"/>
                  <a:gd name="T72" fmla="*/ 0 w 586"/>
                  <a:gd name="T73" fmla="*/ 11 h 19"/>
                  <a:gd name="T74" fmla="*/ 2 w 586"/>
                  <a:gd name="T75" fmla="*/ 2 h 19"/>
                  <a:gd name="T76" fmla="*/ 2 w 586"/>
                  <a:gd name="T7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6" h="19">
                    <a:moveTo>
                      <a:pt x="552" y="0"/>
                    </a:moveTo>
                    <a:lnTo>
                      <a:pt x="586" y="0"/>
                    </a:lnTo>
                    <a:lnTo>
                      <a:pt x="586" y="0"/>
                    </a:lnTo>
                    <a:lnTo>
                      <a:pt x="579" y="4"/>
                    </a:lnTo>
                    <a:lnTo>
                      <a:pt x="573" y="6"/>
                    </a:lnTo>
                    <a:lnTo>
                      <a:pt x="564" y="6"/>
                    </a:lnTo>
                    <a:lnTo>
                      <a:pt x="558" y="6"/>
                    </a:lnTo>
                    <a:lnTo>
                      <a:pt x="554" y="2"/>
                    </a:lnTo>
                    <a:lnTo>
                      <a:pt x="552" y="0"/>
                    </a:lnTo>
                    <a:close/>
                    <a:moveTo>
                      <a:pt x="68" y="0"/>
                    </a:moveTo>
                    <a:lnTo>
                      <a:pt x="535" y="0"/>
                    </a:lnTo>
                    <a:lnTo>
                      <a:pt x="539" y="2"/>
                    </a:lnTo>
                    <a:lnTo>
                      <a:pt x="545" y="8"/>
                    </a:lnTo>
                    <a:lnTo>
                      <a:pt x="550" y="13"/>
                    </a:lnTo>
                    <a:lnTo>
                      <a:pt x="554" y="17"/>
                    </a:lnTo>
                    <a:lnTo>
                      <a:pt x="554" y="19"/>
                    </a:lnTo>
                    <a:lnTo>
                      <a:pt x="554" y="19"/>
                    </a:lnTo>
                    <a:lnTo>
                      <a:pt x="66" y="19"/>
                    </a:lnTo>
                    <a:lnTo>
                      <a:pt x="66" y="19"/>
                    </a:lnTo>
                    <a:lnTo>
                      <a:pt x="68" y="15"/>
                    </a:lnTo>
                    <a:lnTo>
                      <a:pt x="70" y="11"/>
                    </a:lnTo>
                    <a:lnTo>
                      <a:pt x="70" y="6"/>
                    </a:lnTo>
                    <a:lnTo>
                      <a:pt x="68" y="0"/>
                    </a:lnTo>
                    <a:lnTo>
                      <a:pt x="68" y="0"/>
                    </a:lnTo>
                    <a:close/>
                    <a:moveTo>
                      <a:pt x="2" y="0"/>
                    </a:moveTo>
                    <a:lnTo>
                      <a:pt x="51" y="0"/>
                    </a:lnTo>
                    <a:lnTo>
                      <a:pt x="51" y="0"/>
                    </a:lnTo>
                    <a:lnTo>
                      <a:pt x="49" y="6"/>
                    </a:lnTo>
                    <a:lnTo>
                      <a:pt x="47" y="11"/>
                    </a:lnTo>
                    <a:lnTo>
                      <a:pt x="47" y="15"/>
                    </a:lnTo>
                    <a:lnTo>
                      <a:pt x="47" y="17"/>
                    </a:lnTo>
                    <a:lnTo>
                      <a:pt x="51" y="17"/>
                    </a:lnTo>
                    <a:lnTo>
                      <a:pt x="53" y="19"/>
                    </a:lnTo>
                    <a:lnTo>
                      <a:pt x="53" y="19"/>
                    </a:lnTo>
                    <a:lnTo>
                      <a:pt x="2" y="19"/>
                    </a:lnTo>
                    <a:lnTo>
                      <a:pt x="0" y="17"/>
                    </a:lnTo>
                    <a:lnTo>
                      <a:pt x="0" y="11"/>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0" name="Freeform 1275"/>
              <p:cNvSpPr>
                <a:spLocks noEditPoints="1"/>
              </p:cNvSpPr>
              <p:nvPr/>
            </p:nvSpPr>
            <p:spPr bwMode="auto">
              <a:xfrm>
                <a:off x="2639" y="1087"/>
                <a:ext cx="605" cy="21"/>
              </a:xfrm>
              <a:custGeom>
                <a:avLst/>
                <a:gdLst>
                  <a:gd name="T0" fmla="*/ 43 w 605"/>
                  <a:gd name="T1" fmla="*/ 2 h 21"/>
                  <a:gd name="T2" fmla="*/ 45 w 605"/>
                  <a:gd name="T3" fmla="*/ 4 h 21"/>
                  <a:gd name="T4" fmla="*/ 45 w 605"/>
                  <a:gd name="T5" fmla="*/ 4 h 21"/>
                  <a:gd name="T6" fmla="*/ 60 w 605"/>
                  <a:gd name="T7" fmla="*/ 4 h 21"/>
                  <a:gd name="T8" fmla="*/ 64 w 605"/>
                  <a:gd name="T9" fmla="*/ 4 h 21"/>
                  <a:gd name="T10" fmla="*/ 66 w 605"/>
                  <a:gd name="T11" fmla="*/ 8 h 21"/>
                  <a:gd name="T12" fmla="*/ 66 w 605"/>
                  <a:gd name="T13" fmla="*/ 10 h 21"/>
                  <a:gd name="T14" fmla="*/ 66 w 605"/>
                  <a:gd name="T15" fmla="*/ 17 h 21"/>
                  <a:gd name="T16" fmla="*/ 66 w 605"/>
                  <a:gd name="T17" fmla="*/ 21 h 21"/>
                  <a:gd name="T18" fmla="*/ 17 w 605"/>
                  <a:gd name="T19" fmla="*/ 21 h 21"/>
                  <a:gd name="T20" fmla="*/ 19 w 605"/>
                  <a:gd name="T21" fmla="*/ 15 h 21"/>
                  <a:gd name="T22" fmla="*/ 24 w 605"/>
                  <a:gd name="T23" fmla="*/ 10 h 21"/>
                  <a:gd name="T24" fmla="*/ 30 w 605"/>
                  <a:gd name="T25" fmla="*/ 6 h 21"/>
                  <a:gd name="T26" fmla="*/ 34 w 605"/>
                  <a:gd name="T27" fmla="*/ 4 h 21"/>
                  <a:gd name="T28" fmla="*/ 38 w 605"/>
                  <a:gd name="T29" fmla="*/ 2 h 21"/>
                  <a:gd name="T30" fmla="*/ 43 w 605"/>
                  <a:gd name="T31" fmla="*/ 2 h 21"/>
                  <a:gd name="T32" fmla="*/ 560 w 605"/>
                  <a:gd name="T33" fmla="*/ 0 h 21"/>
                  <a:gd name="T34" fmla="*/ 601 w 605"/>
                  <a:gd name="T35" fmla="*/ 0 h 21"/>
                  <a:gd name="T36" fmla="*/ 601 w 605"/>
                  <a:gd name="T37" fmla="*/ 2 h 21"/>
                  <a:gd name="T38" fmla="*/ 603 w 605"/>
                  <a:gd name="T39" fmla="*/ 4 h 21"/>
                  <a:gd name="T40" fmla="*/ 605 w 605"/>
                  <a:gd name="T41" fmla="*/ 6 h 21"/>
                  <a:gd name="T42" fmla="*/ 605 w 605"/>
                  <a:gd name="T43" fmla="*/ 10 h 21"/>
                  <a:gd name="T44" fmla="*/ 605 w 605"/>
                  <a:gd name="T45" fmla="*/ 15 h 21"/>
                  <a:gd name="T46" fmla="*/ 603 w 605"/>
                  <a:gd name="T47" fmla="*/ 17 h 21"/>
                  <a:gd name="T48" fmla="*/ 601 w 605"/>
                  <a:gd name="T49" fmla="*/ 21 h 21"/>
                  <a:gd name="T50" fmla="*/ 567 w 605"/>
                  <a:gd name="T51" fmla="*/ 21 h 21"/>
                  <a:gd name="T52" fmla="*/ 565 w 605"/>
                  <a:gd name="T53" fmla="*/ 19 h 21"/>
                  <a:gd name="T54" fmla="*/ 562 w 605"/>
                  <a:gd name="T55" fmla="*/ 15 h 21"/>
                  <a:gd name="T56" fmla="*/ 562 w 605"/>
                  <a:gd name="T57" fmla="*/ 10 h 21"/>
                  <a:gd name="T58" fmla="*/ 562 w 605"/>
                  <a:gd name="T59" fmla="*/ 6 h 21"/>
                  <a:gd name="T60" fmla="*/ 560 w 605"/>
                  <a:gd name="T61" fmla="*/ 2 h 21"/>
                  <a:gd name="T62" fmla="*/ 560 w 605"/>
                  <a:gd name="T63" fmla="*/ 0 h 21"/>
                  <a:gd name="T64" fmla="*/ 68 w 605"/>
                  <a:gd name="T65" fmla="*/ 0 h 21"/>
                  <a:gd name="T66" fmla="*/ 531 w 605"/>
                  <a:gd name="T67" fmla="*/ 0 h 21"/>
                  <a:gd name="T68" fmla="*/ 531 w 605"/>
                  <a:gd name="T69" fmla="*/ 2 h 21"/>
                  <a:gd name="T70" fmla="*/ 528 w 605"/>
                  <a:gd name="T71" fmla="*/ 6 h 21"/>
                  <a:gd name="T72" fmla="*/ 528 w 605"/>
                  <a:gd name="T73" fmla="*/ 8 h 21"/>
                  <a:gd name="T74" fmla="*/ 528 w 605"/>
                  <a:gd name="T75" fmla="*/ 13 h 21"/>
                  <a:gd name="T76" fmla="*/ 531 w 605"/>
                  <a:gd name="T77" fmla="*/ 15 h 21"/>
                  <a:gd name="T78" fmla="*/ 535 w 605"/>
                  <a:gd name="T79" fmla="*/ 15 h 21"/>
                  <a:gd name="T80" fmla="*/ 543 w 605"/>
                  <a:gd name="T81" fmla="*/ 17 h 21"/>
                  <a:gd name="T82" fmla="*/ 550 w 605"/>
                  <a:gd name="T83" fmla="*/ 19 h 21"/>
                  <a:gd name="T84" fmla="*/ 550 w 605"/>
                  <a:gd name="T85" fmla="*/ 21 h 21"/>
                  <a:gd name="T86" fmla="*/ 83 w 605"/>
                  <a:gd name="T87" fmla="*/ 21 h 21"/>
                  <a:gd name="T88" fmla="*/ 77 w 605"/>
                  <a:gd name="T89" fmla="*/ 10 h 21"/>
                  <a:gd name="T90" fmla="*/ 70 w 605"/>
                  <a:gd name="T91" fmla="*/ 2 h 21"/>
                  <a:gd name="T92" fmla="*/ 68 w 605"/>
                  <a:gd name="T93" fmla="*/ 0 h 21"/>
                  <a:gd name="T94" fmla="*/ 0 w 605"/>
                  <a:gd name="T95" fmla="*/ 0 h 21"/>
                  <a:gd name="T96" fmla="*/ 21 w 605"/>
                  <a:gd name="T97" fmla="*/ 0 h 21"/>
                  <a:gd name="T98" fmla="*/ 17 w 605"/>
                  <a:gd name="T99" fmla="*/ 4 h 21"/>
                  <a:gd name="T100" fmla="*/ 13 w 605"/>
                  <a:gd name="T101" fmla="*/ 8 h 21"/>
                  <a:gd name="T102" fmla="*/ 9 w 605"/>
                  <a:gd name="T103" fmla="*/ 10 h 21"/>
                  <a:gd name="T104" fmla="*/ 7 w 605"/>
                  <a:gd name="T105" fmla="*/ 13 h 21"/>
                  <a:gd name="T106" fmla="*/ 4 w 605"/>
                  <a:gd name="T107" fmla="*/ 10 h 21"/>
                  <a:gd name="T108" fmla="*/ 0 w 605"/>
                  <a:gd name="T109" fmla="*/ 4 h 21"/>
                  <a:gd name="T110" fmla="*/ 0 w 605"/>
                  <a:gd name="T11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5" h="21">
                    <a:moveTo>
                      <a:pt x="43" y="2"/>
                    </a:moveTo>
                    <a:lnTo>
                      <a:pt x="45" y="4"/>
                    </a:lnTo>
                    <a:lnTo>
                      <a:pt x="45" y="4"/>
                    </a:lnTo>
                    <a:lnTo>
                      <a:pt x="60" y="4"/>
                    </a:lnTo>
                    <a:lnTo>
                      <a:pt x="64" y="4"/>
                    </a:lnTo>
                    <a:lnTo>
                      <a:pt x="66" y="8"/>
                    </a:lnTo>
                    <a:lnTo>
                      <a:pt x="66" y="10"/>
                    </a:lnTo>
                    <a:lnTo>
                      <a:pt x="66" y="17"/>
                    </a:lnTo>
                    <a:lnTo>
                      <a:pt x="66" y="21"/>
                    </a:lnTo>
                    <a:lnTo>
                      <a:pt x="17" y="21"/>
                    </a:lnTo>
                    <a:lnTo>
                      <a:pt x="19" y="15"/>
                    </a:lnTo>
                    <a:lnTo>
                      <a:pt x="24" y="10"/>
                    </a:lnTo>
                    <a:lnTo>
                      <a:pt x="30" y="6"/>
                    </a:lnTo>
                    <a:lnTo>
                      <a:pt x="34" y="4"/>
                    </a:lnTo>
                    <a:lnTo>
                      <a:pt x="38" y="2"/>
                    </a:lnTo>
                    <a:lnTo>
                      <a:pt x="43" y="2"/>
                    </a:lnTo>
                    <a:close/>
                    <a:moveTo>
                      <a:pt x="560" y="0"/>
                    </a:moveTo>
                    <a:lnTo>
                      <a:pt x="601" y="0"/>
                    </a:lnTo>
                    <a:lnTo>
                      <a:pt x="601" y="2"/>
                    </a:lnTo>
                    <a:lnTo>
                      <a:pt x="603" y="4"/>
                    </a:lnTo>
                    <a:lnTo>
                      <a:pt x="605" y="6"/>
                    </a:lnTo>
                    <a:lnTo>
                      <a:pt x="605" y="10"/>
                    </a:lnTo>
                    <a:lnTo>
                      <a:pt x="605" y="15"/>
                    </a:lnTo>
                    <a:lnTo>
                      <a:pt x="603" y="17"/>
                    </a:lnTo>
                    <a:lnTo>
                      <a:pt x="601" y="21"/>
                    </a:lnTo>
                    <a:lnTo>
                      <a:pt x="567" y="21"/>
                    </a:lnTo>
                    <a:lnTo>
                      <a:pt x="565" y="19"/>
                    </a:lnTo>
                    <a:lnTo>
                      <a:pt x="562" y="15"/>
                    </a:lnTo>
                    <a:lnTo>
                      <a:pt x="562" y="10"/>
                    </a:lnTo>
                    <a:lnTo>
                      <a:pt x="562" y="6"/>
                    </a:lnTo>
                    <a:lnTo>
                      <a:pt x="560" y="2"/>
                    </a:lnTo>
                    <a:lnTo>
                      <a:pt x="560" y="0"/>
                    </a:lnTo>
                    <a:close/>
                    <a:moveTo>
                      <a:pt x="68" y="0"/>
                    </a:moveTo>
                    <a:lnTo>
                      <a:pt x="531" y="0"/>
                    </a:lnTo>
                    <a:lnTo>
                      <a:pt x="531" y="2"/>
                    </a:lnTo>
                    <a:lnTo>
                      <a:pt x="528" y="6"/>
                    </a:lnTo>
                    <a:lnTo>
                      <a:pt x="528" y="8"/>
                    </a:lnTo>
                    <a:lnTo>
                      <a:pt x="528" y="13"/>
                    </a:lnTo>
                    <a:lnTo>
                      <a:pt x="531" y="15"/>
                    </a:lnTo>
                    <a:lnTo>
                      <a:pt x="535" y="15"/>
                    </a:lnTo>
                    <a:lnTo>
                      <a:pt x="543" y="17"/>
                    </a:lnTo>
                    <a:lnTo>
                      <a:pt x="550" y="19"/>
                    </a:lnTo>
                    <a:lnTo>
                      <a:pt x="550" y="21"/>
                    </a:lnTo>
                    <a:lnTo>
                      <a:pt x="83" y="21"/>
                    </a:lnTo>
                    <a:lnTo>
                      <a:pt x="77" y="10"/>
                    </a:lnTo>
                    <a:lnTo>
                      <a:pt x="70" y="2"/>
                    </a:lnTo>
                    <a:lnTo>
                      <a:pt x="68" y="0"/>
                    </a:lnTo>
                    <a:close/>
                    <a:moveTo>
                      <a:pt x="0" y="0"/>
                    </a:moveTo>
                    <a:lnTo>
                      <a:pt x="21" y="0"/>
                    </a:lnTo>
                    <a:lnTo>
                      <a:pt x="17" y="4"/>
                    </a:lnTo>
                    <a:lnTo>
                      <a:pt x="13" y="8"/>
                    </a:lnTo>
                    <a:lnTo>
                      <a:pt x="9" y="10"/>
                    </a:lnTo>
                    <a:lnTo>
                      <a:pt x="7" y="13"/>
                    </a:lnTo>
                    <a:lnTo>
                      <a:pt x="4" y="10"/>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1" name="Freeform 1276"/>
              <p:cNvSpPr>
                <a:spLocks/>
              </p:cNvSpPr>
              <p:nvPr/>
            </p:nvSpPr>
            <p:spPr bwMode="auto">
              <a:xfrm>
                <a:off x="2637" y="1066"/>
                <a:ext cx="603" cy="21"/>
              </a:xfrm>
              <a:custGeom>
                <a:avLst/>
                <a:gdLst>
                  <a:gd name="T0" fmla="*/ 0 w 603"/>
                  <a:gd name="T1" fmla="*/ 0 h 21"/>
                  <a:gd name="T2" fmla="*/ 594 w 603"/>
                  <a:gd name="T3" fmla="*/ 0 h 21"/>
                  <a:gd name="T4" fmla="*/ 596 w 603"/>
                  <a:gd name="T5" fmla="*/ 6 h 21"/>
                  <a:gd name="T6" fmla="*/ 598 w 603"/>
                  <a:gd name="T7" fmla="*/ 12 h 21"/>
                  <a:gd name="T8" fmla="*/ 600 w 603"/>
                  <a:gd name="T9" fmla="*/ 19 h 21"/>
                  <a:gd name="T10" fmla="*/ 603 w 603"/>
                  <a:gd name="T11" fmla="*/ 21 h 21"/>
                  <a:gd name="T12" fmla="*/ 562 w 603"/>
                  <a:gd name="T13" fmla="*/ 21 h 21"/>
                  <a:gd name="T14" fmla="*/ 560 w 603"/>
                  <a:gd name="T15" fmla="*/ 19 h 21"/>
                  <a:gd name="T16" fmla="*/ 556 w 603"/>
                  <a:gd name="T17" fmla="*/ 17 h 21"/>
                  <a:gd name="T18" fmla="*/ 552 w 603"/>
                  <a:gd name="T19" fmla="*/ 14 h 21"/>
                  <a:gd name="T20" fmla="*/ 547 w 603"/>
                  <a:gd name="T21" fmla="*/ 12 h 21"/>
                  <a:gd name="T22" fmla="*/ 543 w 603"/>
                  <a:gd name="T23" fmla="*/ 12 h 21"/>
                  <a:gd name="T24" fmla="*/ 541 w 603"/>
                  <a:gd name="T25" fmla="*/ 12 h 21"/>
                  <a:gd name="T26" fmla="*/ 539 w 603"/>
                  <a:gd name="T27" fmla="*/ 12 h 21"/>
                  <a:gd name="T28" fmla="*/ 537 w 603"/>
                  <a:gd name="T29" fmla="*/ 14 h 21"/>
                  <a:gd name="T30" fmla="*/ 535 w 603"/>
                  <a:gd name="T31" fmla="*/ 19 h 21"/>
                  <a:gd name="T32" fmla="*/ 533 w 603"/>
                  <a:gd name="T33" fmla="*/ 21 h 21"/>
                  <a:gd name="T34" fmla="*/ 70 w 603"/>
                  <a:gd name="T35" fmla="*/ 21 h 21"/>
                  <a:gd name="T36" fmla="*/ 64 w 603"/>
                  <a:gd name="T37" fmla="*/ 14 h 21"/>
                  <a:gd name="T38" fmla="*/ 62 w 603"/>
                  <a:gd name="T39" fmla="*/ 10 h 21"/>
                  <a:gd name="T40" fmla="*/ 55 w 603"/>
                  <a:gd name="T41" fmla="*/ 8 h 21"/>
                  <a:gd name="T42" fmla="*/ 51 w 603"/>
                  <a:gd name="T43" fmla="*/ 8 h 21"/>
                  <a:gd name="T44" fmla="*/ 45 w 603"/>
                  <a:gd name="T45" fmla="*/ 6 h 21"/>
                  <a:gd name="T46" fmla="*/ 38 w 603"/>
                  <a:gd name="T47" fmla="*/ 6 h 21"/>
                  <a:gd name="T48" fmla="*/ 34 w 603"/>
                  <a:gd name="T49" fmla="*/ 6 h 21"/>
                  <a:gd name="T50" fmla="*/ 32 w 603"/>
                  <a:gd name="T51" fmla="*/ 8 h 21"/>
                  <a:gd name="T52" fmla="*/ 30 w 603"/>
                  <a:gd name="T53" fmla="*/ 12 h 21"/>
                  <a:gd name="T54" fmla="*/ 28 w 603"/>
                  <a:gd name="T55" fmla="*/ 17 h 21"/>
                  <a:gd name="T56" fmla="*/ 23 w 603"/>
                  <a:gd name="T57" fmla="*/ 21 h 21"/>
                  <a:gd name="T58" fmla="*/ 23 w 603"/>
                  <a:gd name="T59" fmla="*/ 21 h 21"/>
                  <a:gd name="T60" fmla="*/ 2 w 603"/>
                  <a:gd name="T61" fmla="*/ 21 h 21"/>
                  <a:gd name="T62" fmla="*/ 0 w 603"/>
                  <a:gd name="T63" fmla="*/ 10 h 21"/>
                  <a:gd name="T64" fmla="*/ 0 w 603"/>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21">
                    <a:moveTo>
                      <a:pt x="0" y="0"/>
                    </a:moveTo>
                    <a:lnTo>
                      <a:pt x="594" y="0"/>
                    </a:lnTo>
                    <a:lnTo>
                      <a:pt x="596" y="6"/>
                    </a:lnTo>
                    <a:lnTo>
                      <a:pt x="598" y="12"/>
                    </a:lnTo>
                    <a:lnTo>
                      <a:pt x="600" y="19"/>
                    </a:lnTo>
                    <a:lnTo>
                      <a:pt x="603" y="21"/>
                    </a:lnTo>
                    <a:lnTo>
                      <a:pt x="562" y="21"/>
                    </a:lnTo>
                    <a:lnTo>
                      <a:pt x="560" y="19"/>
                    </a:lnTo>
                    <a:lnTo>
                      <a:pt x="556" y="17"/>
                    </a:lnTo>
                    <a:lnTo>
                      <a:pt x="552" y="14"/>
                    </a:lnTo>
                    <a:lnTo>
                      <a:pt x="547" y="12"/>
                    </a:lnTo>
                    <a:lnTo>
                      <a:pt x="543" y="12"/>
                    </a:lnTo>
                    <a:lnTo>
                      <a:pt x="541" y="12"/>
                    </a:lnTo>
                    <a:lnTo>
                      <a:pt x="539" y="12"/>
                    </a:lnTo>
                    <a:lnTo>
                      <a:pt x="537" y="14"/>
                    </a:lnTo>
                    <a:lnTo>
                      <a:pt x="535" y="19"/>
                    </a:lnTo>
                    <a:lnTo>
                      <a:pt x="533" y="21"/>
                    </a:lnTo>
                    <a:lnTo>
                      <a:pt x="70" y="21"/>
                    </a:lnTo>
                    <a:lnTo>
                      <a:pt x="64" y="14"/>
                    </a:lnTo>
                    <a:lnTo>
                      <a:pt x="62" y="10"/>
                    </a:lnTo>
                    <a:lnTo>
                      <a:pt x="55" y="8"/>
                    </a:lnTo>
                    <a:lnTo>
                      <a:pt x="51" y="8"/>
                    </a:lnTo>
                    <a:lnTo>
                      <a:pt x="45" y="6"/>
                    </a:lnTo>
                    <a:lnTo>
                      <a:pt x="38" y="6"/>
                    </a:lnTo>
                    <a:lnTo>
                      <a:pt x="34" y="6"/>
                    </a:lnTo>
                    <a:lnTo>
                      <a:pt x="32" y="8"/>
                    </a:lnTo>
                    <a:lnTo>
                      <a:pt x="30" y="12"/>
                    </a:lnTo>
                    <a:lnTo>
                      <a:pt x="28" y="17"/>
                    </a:lnTo>
                    <a:lnTo>
                      <a:pt x="23" y="21"/>
                    </a:lnTo>
                    <a:lnTo>
                      <a:pt x="23" y="21"/>
                    </a:lnTo>
                    <a:lnTo>
                      <a:pt x="2" y="21"/>
                    </a:lnTo>
                    <a:lnTo>
                      <a:pt x="0" y="1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2" name="Freeform 1277"/>
              <p:cNvSpPr>
                <a:spLocks/>
              </p:cNvSpPr>
              <p:nvPr/>
            </p:nvSpPr>
            <p:spPr bwMode="auto">
              <a:xfrm>
                <a:off x="2633" y="1047"/>
                <a:ext cx="607" cy="19"/>
              </a:xfrm>
              <a:custGeom>
                <a:avLst/>
                <a:gdLst>
                  <a:gd name="T0" fmla="*/ 0 w 607"/>
                  <a:gd name="T1" fmla="*/ 0 h 19"/>
                  <a:gd name="T2" fmla="*/ 607 w 607"/>
                  <a:gd name="T3" fmla="*/ 0 h 19"/>
                  <a:gd name="T4" fmla="*/ 600 w 607"/>
                  <a:gd name="T5" fmla="*/ 2 h 19"/>
                  <a:gd name="T6" fmla="*/ 598 w 607"/>
                  <a:gd name="T7" fmla="*/ 4 h 19"/>
                  <a:gd name="T8" fmla="*/ 596 w 607"/>
                  <a:gd name="T9" fmla="*/ 8 h 19"/>
                  <a:gd name="T10" fmla="*/ 594 w 607"/>
                  <a:gd name="T11" fmla="*/ 10 h 19"/>
                  <a:gd name="T12" fmla="*/ 596 w 607"/>
                  <a:gd name="T13" fmla="*/ 14 h 19"/>
                  <a:gd name="T14" fmla="*/ 596 w 607"/>
                  <a:gd name="T15" fmla="*/ 19 h 19"/>
                  <a:gd name="T16" fmla="*/ 598 w 607"/>
                  <a:gd name="T17" fmla="*/ 19 h 19"/>
                  <a:gd name="T18" fmla="*/ 4 w 607"/>
                  <a:gd name="T19" fmla="*/ 19 h 19"/>
                  <a:gd name="T20" fmla="*/ 2 w 607"/>
                  <a:gd name="T21" fmla="*/ 10 h 19"/>
                  <a:gd name="T22" fmla="*/ 0 w 607"/>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19">
                    <a:moveTo>
                      <a:pt x="0" y="0"/>
                    </a:moveTo>
                    <a:lnTo>
                      <a:pt x="607" y="0"/>
                    </a:lnTo>
                    <a:lnTo>
                      <a:pt x="600" y="2"/>
                    </a:lnTo>
                    <a:lnTo>
                      <a:pt x="598" y="4"/>
                    </a:lnTo>
                    <a:lnTo>
                      <a:pt x="596" y="8"/>
                    </a:lnTo>
                    <a:lnTo>
                      <a:pt x="594" y="10"/>
                    </a:lnTo>
                    <a:lnTo>
                      <a:pt x="596" y="14"/>
                    </a:lnTo>
                    <a:lnTo>
                      <a:pt x="596" y="19"/>
                    </a:lnTo>
                    <a:lnTo>
                      <a:pt x="598" y="19"/>
                    </a:lnTo>
                    <a:lnTo>
                      <a:pt x="4" y="19"/>
                    </a:lnTo>
                    <a:lnTo>
                      <a:pt x="2" y="1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3" name="Freeform 1278"/>
              <p:cNvSpPr>
                <a:spLocks/>
              </p:cNvSpPr>
              <p:nvPr/>
            </p:nvSpPr>
            <p:spPr bwMode="auto">
              <a:xfrm>
                <a:off x="2624" y="1025"/>
                <a:ext cx="673" cy="22"/>
              </a:xfrm>
              <a:custGeom>
                <a:avLst/>
                <a:gdLst>
                  <a:gd name="T0" fmla="*/ 0 w 673"/>
                  <a:gd name="T1" fmla="*/ 0 h 22"/>
                  <a:gd name="T2" fmla="*/ 673 w 673"/>
                  <a:gd name="T3" fmla="*/ 0 h 22"/>
                  <a:gd name="T4" fmla="*/ 673 w 673"/>
                  <a:gd name="T5" fmla="*/ 11 h 22"/>
                  <a:gd name="T6" fmla="*/ 671 w 673"/>
                  <a:gd name="T7" fmla="*/ 17 h 22"/>
                  <a:gd name="T8" fmla="*/ 662 w 673"/>
                  <a:gd name="T9" fmla="*/ 22 h 22"/>
                  <a:gd name="T10" fmla="*/ 652 w 673"/>
                  <a:gd name="T11" fmla="*/ 22 h 22"/>
                  <a:gd name="T12" fmla="*/ 637 w 673"/>
                  <a:gd name="T13" fmla="*/ 19 h 22"/>
                  <a:gd name="T14" fmla="*/ 624 w 673"/>
                  <a:gd name="T15" fmla="*/ 19 h 22"/>
                  <a:gd name="T16" fmla="*/ 616 w 673"/>
                  <a:gd name="T17" fmla="*/ 22 h 22"/>
                  <a:gd name="T18" fmla="*/ 616 w 673"/>
                  <a:gd name="T19" fmla="*/ 22 h 22"/>
                  <a:gd name="T20" fmla="*/ 9 w 673"/>
                  <a:gd name="T21" fmla="*/ 22 h 22"/>
                  <a:gd name="T22" fmla="*/ 9 w 673"/>
                  <a:gd name="T23" fmla="*/ 15 h 22"/>
                  <a:gd name="T24" fmla="*/ 2 w 673"/>
                  <a:gd name="T25" fmla="*/ 2 h 22"/>
                  <a:gd name="T26" fmla="*/ 0 w 673"/>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22">
                    <a:moveTo>
                      <a:pt x="0" y="0"/>
                    </a:moveTo>
                    <a:lnTo>
                      <a:pt x="673" y="0"/>
                    </a:lnTo>
                    <a:lnTo>
                      <a:pt x="673" y="11"/>
                    </a:lnTo>
                    <a:lnTo>
                      <a:pt x="671" y="17"/>
                    </a:lnTo>
                    <a:lnTo>
                      <a:pt x="662" y="22"/>
                    </a:lnTo>
                    <a:lnTo>
                      <a:pt x="652" y="22"/>
                    </a:lnTo>
                    <a:lnTo>
                      <a:pt x="637" y="19"/>
                    </a:lnTo>
                    <a:lnTo>
                      <a:pt x="624" y="19"/>
                    </a:lnTo>
                    <a:lnTo>
                      <a:pt x="616" y="22"/>
                    </a:lnTo>
                    <a:lnTo>
                      <a:pt x="616" y="22"/>
                    </a:lnTo>
                    <a:lnTo>
                      <a:pt x="9" y="22"/>
                    </a:lnTo>
                    <a:lnTo>
                      <a:pt x="9" y="15"/>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4" name="Freeform 1279"/>
              <p:cNvSpPr>
                <a:spLocks/>
              </p:cNvSpPr>
              <p:nvPr/>
            </p:nvSpPr>
            <p:spPr bwMode="auto">
              <a:xfrm>
                <a:off x="2582" y="1006"/>
                <a:ext cx="717" cy="19"/>
              </a:xfrm>
              <a:custGeom>
                <a:avLst/>
                <a:gdLst>
                  <a:gd name="T0" fmla="*/ 0 w 717"/>
                  <a:gd name="T1" fmla="*/ 0 h 19"/>
                  <a:gd name="T2" fmla="*/ 717 w 717"/>
                  <a:gd name="T3" fmla="*/ 0 h 19"/>
                  <a:gd name="T4" fmla="*/ 715 w 717"/>
                  <a:gd name="T5" fmla="*/ 13 h 19"/>
                  <a:gd name="T6" fmla="*/ 715 w 717"/>
                  <a:gd name="T7" fmla="*/ 19 h 19"/>
                  <a:gd name="T8" fmla="*/ 42 w 717"/>
                  <a:gd name="T9" fmla="*/ 19 h 19"/>
                  <a:gd name="T10" fmla="*/ 34 w 717"/>
                  <a:gd name="T11" fmla="*/ 13 h 19"/>
                  <a:gd name="T12" fmla="*/ 19 w 717"/>
                  <a:gd name="T13" fmla="*/ 7 h 19"/>
                  <a:gd name="T14" fmla="*/ 4 w 717"/>
                  <a:gd name="T15" fmla="*/ 0 h 19"/>
                  <a:gd name="T16" fmla="*/ 0 w 717"/>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19">
                    <a:moveTo>
                      <a:pt x="0" y="0"/>
                    </a:moveTo>
                    <a:lnTo>
                      <a:pt x="717" y="0"/>
                    </a:lnTo>
                    <a:lnTo>
                      <a:pt x="715" y="13"/>
                    </a:lnTo>
                    <a:lnTo>
                      <a:pt x="715" y="19"/>
                    </a:lnTo>
                    <a:lnTo>
                      <a:pt x="42" y="19"/>
                    </a:lnTo>
                    <a:lnTo>
                      <a:pt x="34" y="13"/>
                    </a:lnTo>
                    <a:lnTo>
                      <a:pt x="19" y="7"/>
                    </a:lnTo>
                    <a:lnTo>
                      <a:pt x="4"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5" name="Freeform 1280"/>
              <p:cNvSpPr>
                <a:spLocks noEditPoints="1"/>
              </p:cNvSpPr>
              <p:nvPr/>
            </p:nvSpPr>
            <p:spPr bwMode="auto">
              <a:xfrm>
                <a:off x="2389" y="985"/>
                <a:ext cx="916" cy="21"/>
              </a:xfrm>
              <a:custGeom>
                <a:avLst/>
                <a:gdLst>
                  <a:gd name="T0" fmla="*/ 57 w 916"/>
                  <a:gd name="T1" fmla="*/ 0 h 21"/>
                  <a:gd name="T2" fmla="*/ 916 w 916"/>
                  <a:gd name="T3" fmla="*/ 0 h 21"/>
                  <a:gd name="T4" fmla="*/ 914 w 916"/>
                  <a:gd name="T5" fmla="*/ 4 h 21"/>
                  <a:gd name="T6" fmla="*/ 910 w 916"/>
                  <a:gd name="T7" fmla="*/ 17 h 21"/>
                  <a:gd name="T8" fmla="*/ 910 w 916"/>
                  <a:gd name="T9" fmla="*/ 21 h 21"/>
                  <a:gd name="T10" fmla="*/ 193 w 916"/>
                  <a:gd name="T11" fmla="*/ 21 h 21"/>
                  <a:gd name="T12" fmla="*/ 182 w 916"/>
                  <a:gd name="T13" fmla="*/ 17 h 21"/>
                  <a:gd name="T14" fmla="*/ 172 w 916"/>
                  <a:gd name="T15" fmla="*/ 13 h 21"/>
                  <a:gd name="T16" fmla="*/ 155 w 916"/>
                  <a:gd name="T17" fmla="*/ 11 h 21"/>
                  <a:gd name="T18" fmla="*/ 138 w 916"/>
                  <a:gd name="T19" fmla="*/ 6 h 21"/>
                  <a:gd name="T20" fmla="*/ 123 w 916"/>
                  <a:gd name="T21" fmla="*/ 4 h 21"/>
                  <a:gd name="T22" fmla="*/ 114 w 916"/>
                  <a:gd name="T23" fmla="*/ 2 h 21"/>
                  <a:gd name="T24" fmla="*/ 104 w 916"/>
                  <a:gd name="T25" fmla="*/ 4 h 21"/>
                  <a:gd name="T26" fmla="*/ 89 w 916"/>
                  <a:gd name="T27" fmla="*/ 4 h 21"/>
                  <a:gd name="T28" fmla="*/ 74 w 916"/>
                  <a:gd name="T29" fmla="*/ 6 h 21"/>
                  <a:gd name="T30" fmla="*/ 64 w 916"/>
                  <a:gd name="T31" fmla="*/ 4 h 21"/>
                  <a:gd name="T32" fmla="*/ 59 w 916"/>
                  <a:gd name="T33" fmla="*/ 2 h 21"/>
                  <a:gd name="T34" fmla="*/ 57 w 916"/>
                  <a:gd name="T35" fmla="*/ 0 h 21"/>
                  <a:gd name="T36" fmla="*/ 0 w 916"/>
                  <a:gd name="T37" fmla="*/ 0 h 21"/>
                  <a:gd name="T38" fmla="*/ 42 w 916"/>
                  <a:gd name="T39" fmla="*/ 0 h 21"/>
                  <a:gd name="T40" fmla="*/ 40 w 916"/>
                  <a:gd name="T41" fmla="*/ 4 h 21"/>
                  <a:gd name="T42" fmla="*/ 38 w 916"/>
                  <a:gd name="T43" fmla="*/ 9 h 21"/>
                  <a:gd name="T44" fmla="*/ 34 w 916"/>
                  <a:gd name="T45" fmla="*/ 13 h 21"/>
                  <a:gd name="T46" fmla="*/ 27 w 916"/>
                  <a:gd name="T47" fmla="*/ 15 h 21"/>
                  <a:gd name="T48" fmla="*/ 21 w 916"/>
                  <a:gd name="T49" fmla="*/ 17 h 21"/>
                  <a:gd name="T50" fmla="*/ 15 w 916"/>
                  <a:gd name="T51" fmla="*/ 15 h 21"/>
                  <a:gd name="T52" fmla="*/ 4 w 916"/>
                  <a:gd name="T53" fmla="*/ 6 h 21"/>
                  <a:gd name="T54" fmla="*/ 0 w 916"/>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6" h="21">
                    <a:moveTo>
                      <a:pt x="57" y="0"/>
                    </a:moveTo>
                    <a:lnTo>
                      <a:pt x="916" y="0"/>
                    </a:lnTo>
                    <a:lnTo>
                      <a:pt x="914" y="4"/>
                    </a:lnTo>
                    <a:lnTo>
                      <a:pt x="910" y="17"/>
                    </a:lnTo>
                    <a:lnTo>
                      <a:pt x="910" y="21"/>
                    </a:lnTo>
                    <a:lnTo>
                      <a:pt x="193" y="21"/>
                    </a:lnTo>
                    <a:lnTo>
                      <a:pt x="182" y="17"/>
                    </a:lnTo>
                    <a:lnTo>
                      <a:pt x="172" y="13"/>
                    </a:lnTo>
                    <a:lnTo>
                      <a:pt x="155" y="11"/>
                    </a:lnTo>
                    <a:lnTo>
                      <a:pt x="138" y="6"/>
                    </a:lnTo>
                    <a:lnTo>
                      <a:pt x="123" y="4"/>
                    </a:lnTo>
                    <a:lnTo>
                      <a:pt x="114" y="2"/>
                    </a:lnTo>
                    <a:lnTo>
                      <a:pt x="104" y="4"/>
                    </a:lnTo>
                    <a:lnTo>
                      <a:pt x="89" y="4"/>
                    </a:lnTo>
                    <a:lnTo>
                      <a:pt x="74" y="6"/>
                    </a:lnTo>
                    <a:lnTo>
                      <a:pt x="64" y="4"/>
                    </a:lnTo>
                    <a:lnTo>
                      <a:pt x="59" y="2"/>
                    </a:lnTo>
                    <a:lnTo>
                      <a:pt x="57" y="0"/>
                    </a:lnTo>
                    <a:close/>
                    <a:moveTo>
                      <a:pt x="0" y="0"/>
                    </a:moveTo>
                    <a:lnTo>
                      <a:pt x="42" y="0"/>
                    </a:lnTo>
                    <a:lnTo>
                      <a:pt x="40" y="4"/>
                    </a:lnTo>
                    <a:lnTo>
                      <a:pt x="38" y="9"/>
                    </a:lnTo>
                    <a:lnTo>
                      <a:pt x="34" y="13"/>
                    </a:lnTo>
                    <a:lnTo>
                      <a:pt x="27" y="15"/>
                    </a:lnTo>
                    <a:lnTo>
                      <a:pt x="21" y="17"/>
                    </a:lnTo>
                    <a:lnTo>
                      <a:pt x="15" y="15"/>
                    </a:lnTo>
                    <a:lnTo>
                      <a:pt x="4"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6" name="Freeform 1281"/>
              <p:cNvSpPr>
                <a:spLocks noEditPoints="1"/>
              </p:cNvSpPr>
              <p:nvPr/>
            </p:nvSpPr>
            <p:spPr bwMode="auto">
              <a:xfrm>
                <a:off x="2340" y="966"/>
                <a:ext cx="978" cy="19"/>
              </a:xfrm>
              <a:custGeom>
                <a:avLst/>
                <a:gdLst>
                  <a:gd name="T0" fmla="*/ 100 w 978"/>
                  <a:gd name="T1" fmla="*/ 0 h 19"/>
                  <a:gd name="T2" fmla="*/ 959 w 978"/>
                  <a:gd name="T3" fmla="*/ 0 h 19"/>
                  <a:gd name="T4" fmla="*/ 959 w 978"/>
                  <a:gd name="T5" fmla="*/ 0 h 19"/>
                  <a:gd name="T6" fmla="*/ 963 w 978"/>
                  <a:gd name="T7" fmla="*/ 2 h 19"/>
                  <a:gd name="T8" fmla="*/ 965 w 978"/>
                  <a:gd name="T9" fmla="*/ 2 h 19"/>
                  <a:gd name="T10" fmla="*/ 970 w 978"/>
                  <a:gd name="T11" fmla="*/ 2 h 19"/>
                  <a:gd name="T12" fmla="*/ 974 w 978"/>
                  <a:gd name="T13" fmla="*/ 2 h 19"/>
                  <a:gd name="T14" fmla="*/ 976 w 978"/>
                  <a:gd name="T15" fmla="*/ 2 h 19"/>
                  <a:gd name="T16" fmla="*/ 978 w 978"/>
                  <a:gd name="T17" fmla="*/ 4 h 19"/>
                  <a:gd name="T18" fmla="*/ 978 w 978"/>
                  <a:gd name="T19" fmla="*/ 6 h 19"/>
                  <a:gd name="T20" fmla="*/ 974 w 978"/>
                  <a:gd name="T21" fmla="*/ 11 h 19"/>
                  <a:gd name="T22" fmla="*/ 972 w 978"/>
                  <a:gd name="T23" fmla="*/ 15 h 19"/>
                  <a:gd name="T24" fmla="*/ 968 w 978"/>
                  <a:gd name="T25" fmla="*/ 19 h 19"/>
                  <a:gd name="T26" fmla="*/ 965 w 978"/>
                  <a:gd name="T27" fmla="*/ 19 h 19"/>
                  <a:gd name="T28" fmla="*/ 106 w 978"/>
                  <a:gd name="T29" fmla="*/ 19 h 19"/>
                  <a:gd name="T30" fmla="*/ 104 w 978"/>
                  <a:gd name="T31" fmla="*/ 17 h 19"/>
                  <a:gd name="T32" fmla="*/ 102 w 978"/>
                  <a:gd name="T33" fmla="*/ 13 h 19"/>
                  <a:gd name="T34" fmla="*/ 100 w 978"/>
                  <a:gd name="T35" fmla="*/ 6 h 19"/>
                  <a:gd name="T36" fmla="*/ 100 w 978"/>
                  <a:gd name="T37" fmla="*/ 2 h 19"/>
                  <a:gd name="T38" fmla="*/ 100 w 978"/>
                  <a:gd name="T39" fmla="*/ 0 h 19"/>
                  <a:gd name="T40" fmla="*/ 0 w 978"/>
                  <a:gd name="T41" fmla="*/ 0 h 19"/>
                  <a:gd name="T42" fmla="*/ 100 w 978"/>
                  <a:gd name="T43" fmla="*/ 0 h 19"/>
                  <a:gd name="T44" fmla="*/ 98 w 978"/>
                  <a:gd name="T45" fmla="*/ 2 h 19"/>
                  <a:gd name="T46" fmla="*/ 96 w 978"/>
                  <a:gd name="T47" fmla="*/ 6 h 19"/>
                  <a:gd name="T48" fmla="*/ 96 w 978"/>
                  <a:gd name="T49" fmla="*/ 13 h 19"/>
                  <a:gd name="T50" fmla="*/ 91 w 978"/>
                  <a:gd name="T51" fmla="*/ 19 h 19"/>
                  <a:gd name="T52" fmla="*/ 91 w 978"/>
                  <a:gd name="T53" fmla="*/ 19 h 19"/>
                  <a:gd name="T54" fmla="*/ 49 w 978"/>
                  <a:gd name="T55" fmla="*/ 19 h 19"/>
                  <a:gd name="T56" fmla="*/ 43 w 978"/>
                  <a:gd name="T57" fmla="*/ 13 h 19"/>
                  <a:gd name="T58" fmla="*/ 28 w 978"/>
                  <a:gd name="T59" fmla="*/ 2 h 19"/>
                  <a:gd name="T60" fmla="*/ 15 w 978"/>
                  <a:gd name="T61" fmla="*/ 2 h 19"/>
                  <a:gd name="T62" fmla="*/ 4 w 978"/>
                  <a:gd name="T63" fmla="*/ 2 h 19"/>
                  <a:gd name="T64" fmla="*/ 0 w 978"/>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8" h="19">
                    <a:moveTo>
                      <a:pt x="100" y="0"/>
                    </a:moveTo>
                    <a:lnTo>
                      <a:pt x="959" y="0"/>
                    </a:lnTo>
                    <a:lnTo>
                      <a:pt x="959" y="0"/>
                    </a:lnTo>
                    <a:lnTo>
                      <a:pt x="963" y="2"/>
                    </a:lnTo>
                    <a:lnTo>
                      <a:pt x="965" y="2"/>
                    </a:lnTo>
                    <a:lnTo>
                      <a:pt x="970" y="2"/>
                    </a:lnTo>
                    <a:lnTo>
                      <a:pt x="974" y="2"/>
                    </a:lnTo>
                    <a:lnTo>
                      <a:pt x="976" y="2"/>
                    </a:lnTo>
                    <a:lnTo>
                      <a:pt x="978" y="4"/>
                    </a:lnTo>
                    <a:lnTo>
                      <a:pt x="978" y="6"/>
                    </a:lnTo>
                    <a:lnTo>
                      <a:pt x="974" y="11"/>
                    </a:lnTo>
                    <a:lnTo>
                      <a:pt x="972" y="15"/>
                    </a:lnTo>
                    <a:lnTo>
                      <a:pt x="968" y="19"/>
                    </a:lnTo>
                    <a:lnTo>
                      <a:pt x="965" y="19"/>
                    </a:lnTo>
                    <a:lnTo>
                      <a:pt x="106" y="19"/>
                    </a:lnTo>
                    <a:lnTo>
                      <a:pt x="104" y="17"/>
                    </a:lnTo>
                    <a:lnTo>
                      <a:pt x="102" y="13"/>
                    </a:lnTo>
                    <a:lnTo>
                      <a:pt x="100" y="6"/>
                    </a:lnTo>
                    <a:lnTo>
                      <a:pt x="100" y="2"/>
                    </a:lnTo>
                    <a:lnTo>
                      <a:pt x="100" y="0"/>
                    </a:lnTo>
                    <a:close/>
                    <a:moveTo>
                      <a:pt x="0" y="0"/>
                    </a:moveTo>
                    <a:lnTo>
                      <a:pt x="100" y="0"/>
                    </a:lnTo>
                    <a:lnTo>
                      <a:pt x="98" y="2"/>
                    </a:lnTo>
                    <a:lnTo>
                      <a:pt x="96" y="6"/>
                    </a:lnTo>
                    <a:lnTo>
                      <a:pt x="96" y="13"/>
                    </a:lnTo>
                    <a:lnTo>
                      <a:pt x="91" y="19"/>
                    </a:lnTo>
                    <a:lnTo>
                      <a:pt x="91" y="19"/>
                    </a:lnTo>
                    <a:lnTo>
                      <a:pt x="49" y="19"/>
                    </a:lnTo>
                    <a:lnTo>
                      <a:pt x="43" y="13"/>
                    </a:lnTo>
                    <a:lnTo>
                      <a:pt x="28" y="2"/>
                    </a:lnTo>
                    <a:lnTo>
                      <a:pt x="15" y="2"/>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7" name="Freeform 1282"/>
              <p:cNvSpPr>
                <a:spLocks/>
              </p:cNvSpPr>
              <p:nvPr/>
            </p:nvSpPr>
            <p:spPr bwMode="auto">
              <a:xfrm>
                <a:off x="2329" y="945"/>
                <a:ext cx="970" cy="21"/>
              </a:xfrm>
              <a:custGeom>
                <a:avLst/>
                <a:gdLst>
                  <a:gd name="T0" fmla="*/ 60 w 970"/>
                  <a:gd name="T1" fmla="*/ 0 h 21"/>
                  <a:gd name="T2" fmla="*/ 962 w 970"/>
                  <a:gd name="T3" fmla="*/ 0 h 21"/>
                  <a:gd name="T4" fmla="*/ 964 w 970"/>
                  <a:gd name="T5" fmla="*/ 13 h 21"/>
                  <a:gd name="T6" fmla="*/ 966 w 970"/>
                  <a:gd name="T7" fmla="*/ 17 h 21"/>
                  <a:gd name="T8" fmla="*/ 970 w 970"/>
                  <a:gd name="T9" fmla="*/ 21 h 21"/>
                  <a:gd name="T10" fmla="*/ 111 w 970"/>
                  <a:gd name="T11" fmla="*/ 21 h 21"/>
                  <a:gd name="T12" fmla="*/ 111 w 970"/>
                  <a:gd name="T13" fmla="*/ 19 h 21"/>
                  <a:gd name="T14" fmla="*/ 111 w 970"/>
                  <a:gd name="T15" fmla="*/ 19 h 21"/>
                  <a:gd name="T16" fmla="*/ 111 w 970"/>
                  <a:gd name="T17" fmla="*/ 19 h 21"/>
                  <a:gd name="T18" fmla="*/ 111 w 970"/>
                  <a:gd name="T19" fmla="*/ 21 h 21"/>
                  <a:gd name="T20" fmla="*/ 11 w 970"/>
                  <a:gd name="T21" fmla="*/ 21 h 21"/>
                  <a:gd name="T22" fmla="*/ 5 w 970"/>
                  <a:gd name="T23" fmla="*/ 17 h 21"/>
                  <a:gd name="T24" fmla="*/ 0 w 970"/>
                  <a:gd name="T25" fmla="*/ 13 h 21"/>
                  <a:gd name="T26" fmla="*/ 5 w 970"/>
                  <a:gd name="T27" fmla="*/ 8 h 21"/>
                  <a:gd name="T28" fmla="*/ 13 w 970"/>
                  <a:gd name="T29" fmla="*/ 6 h 21"/>
                  <a:gd name="T30" fmla="*/ 24 w 970"/>
                  <a:gd name="T31" fmla="*/ 6 h 21"/>
                  <a:gd name="T32" fmla="*/ 34 w 970"/>
                  <a:gd name="T33" fmla="*/ 4 h 21"/>
                  <a:gd name="T34" fmla="*/ 39 w 970"/>
                  <a:gd name="T35" fmla="*/ 4 h 21"/>
                  <a:gd name="T36" fmla="*/ 47 w 970"/>
                  <a:gd name="T37" fmla="*/ 4 h 21"/>
                  <a:gd name="T38" fmla="*/ 60 w 970"/>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21">
                    <a:moveTo>
                      <a:pt x="60" y="0"/>
                    </a:moveTo>
                    <a:lnTo>
                      <a:pt x="962" y="0"/>
                    </a:lnTo>
                    <a:lnTo>
                      <a:pt x="964" y="13"/>
                    </a:lnTo>
                    <a:lnTo>
                      <a:pt x="966" y="17"/>
                    </a:lnTo>
                    <a:lnTo>
                      <a:pt x="970" y="21"/>
                    </a:lnTo>
                    <a:lnTo>
                      <a:pt x="111" y="21"/>
                    </a:lnTo>
                    <a:lnTo>
                      <a:pt x="111" y="19"/>
                    </a:lnTo>
                    <a:lnTo>
                      <a:pt x="111" y="19"/>
                    </a:lnTo>
                    <a:lnTo>
                      <a:pt x="111" y="19"/>
                    </a:lnTo>
                    <a:lnTo>
                      <a:pt x="111" y="21"/>
                    </a:lnTo>
                    <a:lnTo>
                      <a:pt x="11" y="21"/>
                    </a:lnTo>
                    <a:lnTo>
                      <a:pt x="5" y="17"/>
                    </a:lnTo>
                    <a:lnTo>
                      <a:pt x="0" y="13"/>
                    </a:lnTo>
                    <a:lnTo>
                      <a:pt x="5" y="8"/>
                    </a:lnTo>
                    <a:lnTo>
                      <a:pt x="13" y="6"/>
                    </a:lnTo>
                    <a:lnTo>
                      <a:pt x="24" y="6"/>
                    </a:lnTo>
                    <a:lnTo>
                      <a:pt x="34" y="4"/>
                    </a:lnTo>
                    <a:lnTo>
                      <a:pt x="39" y="4"/>
                    </a:lnTo>
                    <a:lnTo>
                      <a:pt x="47" y="4"/>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8" name="Freeform 1283"/>
              <p:cNvSpPr>
                <a:spLocks/>
              </p:cNvSpPr>
              <p:nvPr/>
            </p:nvSpPr>
            <p:spPr bwMode="auto">
              <a:xfrm>
                <a:off x="2389" y="924"/>
                <a:ext cx="914" cy="21"/>
              </a:xfrm>
              <a:custGeom>
                <a:avLst/>
                <a:gdLst>
                  <a:gd name="T0" fmla="*/ 23 w 914"/>
                  <a:gd name="T1" fmla="*/ 0 h 21"/>
                  <a:gd name="T2" fmla="*/ 914 w 914"/>
                  <a:gd name="T3" fmla="*/ 0 h 21"/>
                  <a:gd name="T4" fmla="*/ 908 w 914"/>
                  <a:gd name="T5" fmla="*/ 6 h 21"/>
                  <a:gd name="T6" fmla="*/ 902 w 914"/>
                  <a:gd name="T7" fmla="*/ 17 h 21"/>
                  <a:gd name="T8" fmla="*/ 902 w 914"/>
                  <a:gd name="T9" fmla="*/ 21 h 21"/>
                  <a:gd name="T10" fmla="*/ 0 w 914"/>
                  <a:gd name="T11" fmla="*/ 21 h 21"/>
                  <a:gd name="T12" fmla="*/ 0 w 914"/>
                  <a:gd name="T13" fmla="*/ 21 h 21"/>
                  <a:gd name="T14" fmla="*/ 15 w 914"/>
                  <a:gd name="T15" fmla="*/ 14 h 21"/>
                  <a:gd name="T16" fmla="*/ 21 w 914"/>
                  <a:gd name="T17" fmla="*/ 8 h 21"/>
                  <a:gd name="T18" fmla="*/ 23 w 914"/>
                  <a:gd name="T19" fmla="*/ 2 h 21"/>
                  <a:gd name="T20" fmla="*/ 23 w 91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4" h="21">
                    <a:moveTo>
                      <a:pt x="23" y="0"/>
                    </a:moveTo>
                    <a:lnTo>
                      <a:pt x="914" y="0"/>
                    </a:lnTo>
                    <a:lnTo>
                      <a:pt x="908" y="6"/>
                    </a:lnTo>
                    <a:lnTo>
                      <a:pt x="902" y="17"/>
                    </a:lnTo>
                    <a:lnTo>
                      <a:pt x="902" y="21"/>
                    </a:lnTo>
                    <a:lnTo>
                      <a:pt x="0" y="21"/>
                    </a:lnTo>
                    <a:lnTo>
                      <a:pt x="0" y="21"/>
                    </a:lnTo>
                    <a:lnTo>
                      <a:pt x="15" y="14"/>
                    </a:lnTo>
                    <a:lnTo>
                      <a:pt x="21" y="8"/>
                    </a:lnTo>
                    <a:lnTo>
                      <a:pt x="23"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89" name="Freeform 1284"/>
              <p:cNvSpPr>
                <a:spLocks/>
              </p:cNvSpPr>
              <p:nvPr/>
            </p:nvSpPr>
            <p:spPr bwMode="auto">
              <a:xfrm>
                <a:off x="2412" y="905"/>
                <a:ext cx="912" cy="19"/>
              </a:xfrm>
              <a:custGeom>
                <a:avLst/>
                <a:gdLst>
                  <a:gd name="T0" fmla="*/ 47 w 912"/>
                  <a:gd name="T1" fmla="*/ 0 h 19"/>
                  <a:gd name="T2" fmla="*/ 912 w 912"/>
                  <a:gd name="T3" fmla="*/ 0 h 19"/>
                  <a:gd name="T4" fmla="*/ 912 w 912"/>
                  <a:gd name="T5" fmla="*/ 0 h 19"/>
                  <a:gd name="T6" fmla="*/ 902 w 912"/>
                  <a:gd name="T7" fmla="*/ 10 h 19"/>
                  <a:gd name="T8" fmla="*/ 896 w 912"/>
                  <a:gd name="T9" fmla="*/ 17 h 19"/>
                  <a:gd name="T10" fmla="*/ 891 w 912"/>
                  <a:gd name="T11" fmla="*/ 19 h 19"/>
                  <a:gd name="T12" fmla="*/ 0 w 912"/>
                  <a:gd name="T13" fmla="*/ 19 h 19"/>
                  <a:gd name="T14" fmla="*/ 2 w 912"/>
                  <a:gd name="T15" fmla="*/ 17 h 19"/>
                  <a:gd name="T16" fmla="*/ 7 w 912"/>
                  <a:gd name="T17" fmla="*/ 12 h 19"/>
                  <a:gd name="T18" fmla="*/ 13 w 912"/>
                  <a:gd name="T19" fmla="*/ 8 h 19"/>
                  <a:gd name="T20" fmla="*/ 21 w 912"/>
                  <a:gd name="T21" fmla="*/ 6 h 19"/>
                  <a:gd name="T22" fmla="*/ 28 w 912"/>
                  <a:gd name="T23" fmla="*/ 8 h 19"/>
                  <a:gd name="T24" fmla="*/ 36 w 912"/>
                  <a:gd name="T25" fmla="*/ 8 h 19"/>
                  <a:gd name="T26" fmla="*/ 41 w 912"/>
                  <a:gd name="T27" fmla="*/ 6 h 19"/>
                  <a:gd name="T28" fmla="*/ 45 w 912"/>
                  <a:gd name="T29" fmla="*/ 2 h 19"/>
                  <a:gd name="T30" fmla="*/ 47 w 912"/>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2" h="19">
                    <a:moveTo>
                      <a:pt x="47" y="0"/>
                    </a:moveTo>
                    <a:lnTo>
                      <a:pt x="912" y="0"/>
                    </a:lnTo>
                    <a:lnTo>
                      <a:pt x="912" y="0"/>
                    </a:lnTo>
                    <a:lnTo>
                      <a:pt x="902" y="10"/>
                    </a:lnTo>
                    <a:lnTo>
                      <a:pt x="896" y="17"/>
                    </a:lnTo>
                    <a:lnTo>
                      <a:pt x="891" y="19"/>
                    </a:lnTo>
                    <a:lnTo>
                      <a:pt x="0" y="19"/>
                    </a:lnTo>
                    <a:lnTo>
                      <a:pt x="2" y="17"/>
                    </a:lnTo>
                    <a:lnTo>
                      <a:pt x="7" y="12"/>
                    </a:lnTo>
                    <a:lnTo>
                      <a:pt x="13" y="8"/>
                    </a:lnTo>
                    <a:lnTo>
                      <a:pt x="21" y="6"/>
                    </a:lnTo>
                    <a:lnTo>
                      <a:pt x="28" y="8"/>
                    </a:lnTo>
                    <a:lnTo>
                      <a:pt x="36" y="8"/>
                    </a:lnTo>
                    <a:lnTo>
                      <a:pt x="41" y="6"/>
                    </a:lnTo>
                    <a:lnTo>
                      <a:pt x="45" y="2"/>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0" name="Freeform 1285"/>
              <p:cNvSpPr>
                <a:spLocks/>
              </p:cNvSpPr>
              <p:nvPr/>
            </p:nvSpPr>
            <p:spPr bwMode="auto">
              <a:xfrm>
                <a:off x="2459" y="883"/>
                <a:ext cx="891" cy="22"/>
              </a:xfrm>
              <a:custGeom>
                <a:avLst/>
                <a:gdLst>
                  <a:gd name="T0" fmla="*/ 4 w 891"/>
                  <a:gd name="T1" fmla="*/ 0 h 22"/>
                  <a:gd name="T2" fmla="*/ 891 w 891"/>
                  <a:gd name="T3" fmla="*/ 0 h 22"/>
                  <a:gd name="T4" fmla="*/ 880 w 891"/>
                  <a:gd name="T5" fmla="*/ 9 h 22"/>
                  <a:gd name="T6" fmla="*/ 865 w 891"/>
                  <a:gd name="T7" fmla="*/ 22 h 22"/>
                  <a:gd name="T8" fmla="*/ 0 w 891"/>
                  <a:gd name="T9" fmla="*/ 22 h 22"/>
                  <a:gd name="T10" fmla="*/ 2 w 891"/>
                  <a:gd name="T11" fmla="*/ 19 h 22"/>
                  <a:gd name="T12" fmla="*/ 4 w 891"/>
                  <a:gd name="T13" fmla="*/ 15 h 22"/>
                  <a:gd name="T14" fmla="*/ 4 w 891"/>
                  <a:gd name="T15" fmla="*/ 9 h 22"/>
                  <a:gd name="T16" fmla="*/ 4 w 891"/>
                  <a:gd name="T17" fmla="*/ 5 h 22"/>
                  <a:gd name="T18" fmla="*/ 4 w 89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1" h="22">
                    <a:moveTo>
                      <a:pt x="4" y="0"/>
                    </a:moveTo>
                    <a:lnTo>
                      <a:pt x="891" y="0"/>
                    </a:lnTo>
                    <a:lnTo>
                      <a:pt x="880" y="9"/>
                    </a:lnTo>
                    <a:lnTo>
                      <a:pt x="865" y="22"/>
                    </a:lnTo>
                    <a:lnTo>
                      <a:pt x="0" y="22"/>
                    </a:lnTo>
                    <a:lnTo>
                      <a:pt x="2" y="19"/>
                    </a:lnTo>
                    <a:lnTo>
                      <a:pt x="4" y="15"/>
                    </a:lnTo>
                    <a:lnTo>
                      <a:pt x="4" y="9"/>
                    </a:lnTo>
                    <a:lnTo>
                      <a:pt x="4" y="5"/>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1" name="Freeform 1286"/>
              <p:cNvSpPr>
                <a:spLocks/>
              </p:cNvSpPr>
              <p:nvPr/>
            </p:nvSpPr>
            <p:spPr bwMode="auto">
              <a:xfrm>
                <a:off x="2463" y="864"/>
                <a:ext cx="919" cy="19"/>
              </a:xfrm>
              <a:custGeom>
                <a:avLst/>
                <a:gdLst>
                  <a:gd name="T0" fmla="*/ 32 w 919"/>
                  <a:gd name="T1" fmla="*/ 0 h 19"/>
                  <a:gd name="T2" fmla="*/ 32 w 919"/>
                  <a:gd name="T3" fmla="*/ 0 h 19"/>
                  <a:gd name="T4" fmla="*/ 38 w 919"/>
                  <a:gd name="T5" fmla="*/ 2 h 19"/>
                  <a:gd name="T6" fmla="*/ 40 w 919"/>
                  <a:gd name="T7" fmla="*/ 2 h 19"/>
                  <a:gd name="T8" fmla="*/ 47 w 919"/>
                  <a:gd name="T9" fmla="*/ 5 h 19"/>
                  <a:gd name="T10" fmla="*/ 51 w 919"/>
                  <a:gd name="T11" fmla="*/ 2 h 19"/>
                  <a:gd name="T12" fmla="*/ 57 w 919"/>
                  <a:gd name="T13" fmla="*/ 2 h 19"/>
                  <a:gd name="T14" fmla="*/ 60 w 919"/>
                  <a:gd name="T15" fmla="*/ 0 h 19"/>
                  <a:gd name="T16" fmla="*/ 919 w 919"/>
                  <a:gd name="T17" fmla="*/ 0 h 19"/>
                  <a:gd name="T18" fmla="*/ 919 w 919"/>
                  <a:gd name="T19" fmla="*/ 0 h 19"/>
                  <a:gd name="T20" fmla="*/ 906 w 919"/>
                  <a:gd name="T21" fmla="*/ 7 h 19"/>
                  <a:gd name="T22" fmla="*/ 891 w 919"/>
                  <a:gd name="T23" fmla="*/ 17 h 19"/>
                  <a:gd name="T24" fmla="*/ 887 w 919"/>
                  <a:gd name="T25" fmla="*/ 19 h 19"/>
                  <a:gd name="T26" fmla="*/ 0 w 919"/>
                  <a:gd name="T27" fmla="*/ 19 h 19"/>
                  <a:gd name="T28" fmla="*/ 2 w 919"/>
                  <a:gd name="T29" fmla="*/ 15 h 19"/>
                  <a:gd name="T30" fmla="*/ 11 w 919"/>
                  <a:gd name="T31" fmla="*/ 7 h 19"/>
                  <a:gd name="T32" fmla="*/ 21 w 919"/>
                  <a:gd name="T33" fmla="*/ 2 h 19"/>
                  <a:gd name="T34" fmla="*/ 32 w 919"/>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9" h="19">
                    <a:moveTo>
                      <a:pt x="32" y="0"/>
                    </a:moveTo>
                    <a:lnTo>
                      <a:pt x="32" y="0"/>
                    </a:lnTo>
                    <a:lnTo>
                      <a:pt x="38" y="2"/>
                    </a:lnTo>
                    <a:lnTo>
                      <a:pt x="40" y="2"/>
                    </a:lnTo>
                    <a:lnTo>
                      <a:pt x="47" y="5"/>
                    </a:lnTo>
                    <a:lnTo>
                      <a:pt x="51" y="2"/>
                    </a:lnTo>
                    <a:lnTo>
                      <a:pt x="57" y="2"/>
                    </a:lnTo>
                    <a:lnTo>
                      <a:pt x="60" y="0"/>
                    </a:lnTo>
                    <a:lnTo>
                      <a:pt x="919" y="0"/>
                    </a:lnTo>
                    <a:lnTo>
                      <a:pt x="919" y="0"/>
                    </a:lnTo>
                    <a:lnTo>
                      <a:pt x="906" y="7"/>
                    </a:lnTo>
                    <a:lnTo>
                      <a:pt x="891" y="17"/>
                    </a:lnTo>
                    <a:lnTo>
                      <a:pt x="887" y="19"/>
                    </a:lnTo>
                    <a:lnTo>
                      <a:pt x="0" y="19"/>
                    </a:lnTo>
                    <a:lnTo>
                      <a:pt x="2" y="15"/>
                    </a:lnTo>
                    <a:lnTo>
                      <a:pt x="11" y="7"/>
                    </a:lnTo>
                    <a:lnTo>
                      <a:pt x="21" y="2"/>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2" name="Freeform 1287"/>
              <p:cNvSpPr>
                <a:spLocks noEditPoints="1"/>
              </p:cNvSpPr>
              <p:nvPr/>
            </p:nvSpPr>
            <p:spPr bwMode="auto">
              <a:xfrm>
                <a:off x="2495" y="843"/>
                <a:ext cx="912" cy="21"/>
              </a:xfrm>
              <a:custGeom>
                <a:avLst/>
                <a:gdLst>
                  <a:gd name="T0" fmla="*/ 0 w 912"/>
                  <a:gd name="T1" fmla="*/ 21 h 21"/>
                  <a:gd name="T2" fmla="*/ 0 w 912"/>
                  <a:gd name="T3" fmla="*/ 21 h 21"/>
                  <a:gd name="T4" fmla="*/ 0 w 912"/>
                  <a:gd name="T5" fmla="*/ 21 h 21"/>
                  <a:gd name="T6" fmla="*/ 0 w 912"/>
                  <a:gd name="T7" fmla="*/ 21 h 21"/>
                  <a:gd name="T8" fmla="*/ 32 w 912"/>
                  <a:gd name="T9" fmla="*/ 0 h 21"/>
                  <a:gd name="T10" fmla="*/ 762 w 912"/>
                  <a:gd name="T11" fmla="*/ 0 h 21"/>
                  <a:gd name="T12" fmla="*/ 766 w 912"/>
                  <a:gd name="T13" fmla="*/ 6 h 21"/>
                  <a:gd name="T14" fmla="*/ 781 w 912"/>
                  <a:gd name="T15" fmla="*/ 15 h 21"/>
                  <a:gd name="T16" fmla="*/ 798 w 912"/>
                  <a:gd name="T17" fmla="*/ 15 h 21"/>
                  <a:gd name="T18" fmla="*/ 813 w 912"/>
                  <a:gd name="T19" fmla="*/ 9 h 21"/>
                  <a:gd name="T20" fmla="*/ 823 w 912"/>
                  <a:gd name="T21" fmla="*/ 0 h 21"/>
                  <a:gd name="T22" fmla="*/ 912 w 912"/>
                  <a:gd name="T23" fmla="*/ 0 h 21"/>
                  <a:gd name="T24" fmla="*/ 910 w 912"/>
                  <a:gd name="T25" fmla="*/ 6 h 21"/>
                  <a:gd name="T26" fmla="*/ 899 w 912"/>
                  <a:gd name="T27" fmla="*/ 15 h 21"/>
                  <a:gd name="T28" fmla="*/ 887 w 912"/>
                  <a:gd name="T29" fmla="*/ 21 h 21"/>
                  <a:gd name="T30" fmla="*/ 28 w 912"/>
                  <a:gd name="T31" fmla="*/ 21 h 21"/>
                  <a:gd name="T32" fmla="*/ 30 w 912"/>
                  <a:gd name="T33" fmla="*/ 19 h 21"/>
                  <a:gd name="T34" fmla="*/ 32 w 912"/>
                  <a:gd name="T35" fmla="*/ 17 h 21"/>
                  <a:gd name="T36" fmla="*/ 34 w 912"/>
                  <a:gd name="T37" fmla="*/ 13 h 21"/>
                  <a:gd name="T38" fmla="*/ 32 w 912"/>
                  <a:gd name="T39" fmla="*/ 9 h 21"/>
                  <a:gd name="T40" fmla="*/ 32 w 912"/>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2" h="21">
                    <a:moveTo>
                      <a:pt x="0" y="21"/>
                    </a:moveTo>
                    <a:lnTo>
                      <a:pt x="0" y="21"/>
                    </a:lnTo>
                    <a:lnTo>
                      <a:pt x="0" y="21"/>
                    </a:lnTo>
                    <a:lnTo>
                      <a:pt x="0" y="21"/>
                    </a:lnTo>
                    <a:close/>
                    <a:moveTo>
                      <a:pt x="32" y="0"/>
                    </a:moveTo>
                    <a:lnTo>
                      <a:pt x="762" y="0"/>
                    </a:lnTo>
                    <a:lnTo>
                      <a:pt x="766" y="6"/>
                    </a:lnTo>
                    <a:lnTo>
                      <a:pt x="781" y="15"/>
                    </a:lnTo>
                    <a:lnTo>
                      <a:pt x="798" y="15"/>
                    </a:lnTo>
                    <a:lnTo>
                      <a:pt x="813" y="9"/>
                    </a:lnTo>
                    <a:lnTo>
                      <a:pt x="823" y="0"/>
                    </a:lnTo>
                    <a:lnTo>
                      <a:pt x="912" y="0"/>
                    </a:lnTo>
                    <a:lnTo>
                      <a:pt x="910" y="6"/>
                    </a:lnTo>
                    <a:lnTo>
                      <a:pt x="899" y="15"/>
                    </a:lnTo>
                    <a:lnTo>
                      <a:pt x="887" y="21"/>
                    </a:lnTo>
                    <a:lnTo>
                      <a:pt x="28" y="21"/>
                    </a:lnTo>
                    <a:lnTo>
                      <a:pt x="30" y="19"/>
                    </a:lnTo>
                    <a:lnTo>
                      <a:pt x="32" y="17"/>
                    </a:lnTo>
                    <a:lnTo>
                      <a:pt x="34" y="13"/>
                    </a:lnTo>
                    <a:lnTo>
                      <a:pt x="32" y="9"/>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3" name="Freeform 1288"/>
              <p:cNvSpPr>
                <a:spLocks noEditPoints="1"/>
              </p:cNvSpPr>
              <p:nvPr/>
            </p:nvSpPr>
            <p:spPr bwMode="auto">
              <a:xfrm>
                <a:off x="2527" y="824"/>
                <a:ext cx="884" cy="19"/>
              </a:xfrm>
              <a:custGeom>
                <a:avLst/>
                <a:gdLst>
                  <a:gd name="T0" fmla="*/ 819 w 884"/>
                  <a:gd name="T1" fmla="*/ 0 h 19"/>
                  <a:gd name="T2" fmla="*/ 867 w 884"/>
                  <a:gd name="T3" fmla="*/ 0 h 19"/>
                  <a:gd name="T4" fmla="*/ 878 w 884"/>
                  <a:gd name="T5" fmla="*/ 2 h 19"/>
                  <a:gd name="T6" fmla="*/ 884 w 884"/>
                  <a:gd name="T7" fmla="*/ 9 h 19"/>
                  <a:gd name="T8" fmla="*/ 884 w 884"/>
                  <a:gd name="T9" fmla="*/ 9 h 19"/>
                  <a:gd name="T10" fmla="*/ 882 w 884"/>
                  <a:gd name="T11" fmla="*/ 17 h 19"/>
                  <a:gd name="T12" fmla="*/ 880 w 884"/>
                  <a:gd name="T13" fmla="*/ 19 h 19"/>
                  <a:gd name="T14" fmla="*/ 791 w 884"/>
                  <a:gd name="T15" fmla="*/ 19 h 19"/>
                  <a:gd name="T16" fmla="*/ 793 w 884"/>
                  <a:gd name="T17" fmla="*/ 17 h 19"/>
                  <a:gd name="T18" fmla="*/ 808 w 884"/>
                  <a:gd name="T19" fmla="*/ 4 h 19"/>
                  <a:gd name="T20" fmla="*/ 819 w 884"/>
                  <a:gd name="T21" fmla="*/ 0 h 19"/>
                  <a:gd name="T22" fmla="*/ 63 w 884"/>
                  <a:gd name="T23" fmla="*/ 0 h 19"/>
                  <a:gd name="T24" fmla="*/ 119 w 884"/>
                  <a:gd name="T25" fmla="*/ 0 h 19"/>
                  <a:gd name="T26" fmla="*/ 129 w 884"/>
                  <a:gd name="T27" fmla="*/ 2 h 19"/>
                  <a:gd name="T28" fmla="*/ 138 w 884"/>
                  <a:gd name="T29" fmla="*/ 6 h 19"/>
                  <a:gd name="T30" fmla="*/ 148 w 884"/>
                  <a:gd name="T31" fmla="*/ 9 h 19"/>
                  <a:gd name="T32" fmla="*/ 165 w 884"/>
                  <a:gd name="T33" fmla="*/ 11 h 19"/>
                  <a:gd name="T34" fmla="*/ 182 w 884"/>
                  <a:gd name="T35" fmla="*/ 6 h 19"/>
                  <a:gd name="T36" fmla="*/ 193 w 884"/>
                  <a:gd name="T37" fmla="*/ 0 h 19"/>
                  <a:gd name="T38" fmla="*/ 717 w 884"/>
                  <a:gd name="T39" fmla="*/ 0 h 19"/>
                  <a:gd name="T40" fmla="*/ 725 w 884"/>
                  <a:gd name="T41" fmla="*/ 13 h 19"/>
                  <a:gd name="T42" fmla="*/ 730 w 884"/>
                  <a:gd name="T43" fmla="*/ 19 h 19"/>
                  <a:gd name="T44" fmla="*/ 0 w 884"/>
                  <a:gd name="T45" fmla="*/ 19 h 19"/>
                  <a:gd name="T46" fmla="*/ 0 w 884"/>
                  <a:gd name="T47" fmla="*/ 19 h 19"/>
                  <a:gd name="T48" fmla="*/ 10 w 884"/>
                  <a:gd name="T49" fmla="*/ 11 h 19"/>
                  <a:gd name="T50" fmla="*/ 29 w 884"/>
                  <a:gd name="T51" fmla="*/ 6 h 19"/>
                  <a:gd name="T52" fmla="*/ 51 w 884"/>
                  <a:gd name="T53" fmla="*/ 0 h 19"/>
                  <a:gd name="T54" fmla="*/ 63 w 884"/>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4" h="19">
                    <a:moveTo>
                      <a:pt x="819" y="0"/>
                    </a:moveTo>
                    <a:lnTo>
                      <a:pt x="867" y="0"/>
                    </a:lnTo>
                    <a:lnTo>
                      <a:pt x="878" y="2"/>
                    </a:lnTo>
                    <a:lnTo>
                      <a:pt x="884" y="9"/>
                    </a:lnTo>
                    <a:lnTo>
                      <a:pt x="884" y="9"/>
                    </a:lnTo>
                    <a:lnTo>
                      <a:pt x="882" y="17"/>
                    </a:lnTo>
                    <a:lnTo>
                      <a:pt x="880" y="19"/>
                    </a:lnTo>
                    <a:lnTo>
                      <a:pt x="791" y="19"/>
                    </a:lnTo>
                    <a:lnTo>
                      <a:pt x="793" y="17"/>
                    </a:lnTo>
                    <a:lnTo>
                      <a:pt x="808" y="4"/>
                    </a:lnTo>
                    <a:lnTo>
                      <a:pt x="819" y="0"/>
                    </a:lnTo>
                    <a:close/>
                    <a:moveTo>
                      <a:pt x="63" y="0"/>
                    </a:moveTo>
                    <a:lnTo>
                      <a:pt x="119" y="0"/>
                    </a:lnTo>
                    <a:lnTo>
                      <a:pt x="129" y="2"/>
                    </a:lnTo>
                    <a:lnTo>
                      <a:pt x="138" y="6"/>
                    </a:lnTo>
                    <a:lnTo>
                      <a:pt x="148" y="9"/>
                    </a:lnTo>
                    <a:lnTo>
                      <a:pt x="165" y="11"/>
                    </a:lnTo>
                    <a:lnTo>
                      <a:pt x="182" y="6"/>
                    </a:lnTo>
                    <a:lnTo>
                      <a:pt x="193" y="0"/>
                    </a:lnTo>
                    <a:lnTo>
                      <a:pt x="717" y="0"/>
                    </a:lnTo>
                    <a:lnTo>
                      <a:pt x="725" y="13"/>
                    </a:lnTo>
                    <a:lnTo>
                      <a:pt x="730" y="19"/>
                    </a:lnTo>
                    <a:lnTo>
                      <a:pt x="0" y="19"/>
                    </a:lnTo>
                    <a:lnTo>
                      <a:pt x="0" y="19"/>
                    </a:lnTo>
                    <a:lnTo>
                      <a:pt x="10" y="11"/>
                    </a:lnTo>
                    <a:lnTo>
                      <a:pt x="29" y="6"/>
                    </a:lnTo>
                    <a:lnTo>
                      <a:pt x="51" y="0"/>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4" name="Freeform 1289"/>
              <p:cNvSpPr>
                <a:spLocks noEditPoints="1"/>
              </p:cNvSpPr>
              <p:nvPr/>
            </p:nvSpPr>
            <p:spPr bwMode="auto">
              <a:xfrm>
                <a:off x="2590" y="803"/>
                <a:ext cx="804" cy="21"/>
              </a:xfrm>
              <a:custGeom>
                <a:avLst/>
                <a:gdLst>
                  <a:gd name="T0" fmla="*/ 39 w 804"/>
                  <a:gd name="T1" fmla="*/ 19 h 21"/>
                  <a:gd name="T2" fmla="*/ 56 w 804"/>
                  <a:gd name="T3" fmla="*/ 21 h 21"/>
                  <a:gd name="T4" fmla="*/ 56 w 804"/>
                  <a:gd name="T5" fmla="*/ 21 h 21"/>
                  <a:gd name="T6" fmla="*/ 0 w 804"/>
                  <a:gd name="T7" fmla="*/ 21 h 21"/>
                  <a:gd name="T8" fmla="*/ 13 w 804"/>
                  <a:gd name="T9" fmla="*/ 19 h 21"/>
                  <a:gd name="T10" fmla="*/ 39 w 804"/>
                  <a:gd name="T11" fmla="*/ 19 h 21"/>
                  <a:gd name="T12" fmla="*/ 781 w 804"/>
                  <a:gd name="T13" fmla="*/ 17 h 21"/>
                  <a:gd name="T14" fmla="*/ 800 w 804"/>
                  <a:gd name="T15" fmla="*/ 19 h 21"/>
                  <a:gd name="T16" fmla="*/ 804 w 804"/>
                  <a:gd name="T17" fmla="*/ 21 h 21"/>
                  <a:gd name="T18" fmla="*/ 756 w 804"/>
                  <a:gd name="T19" fmla="*/ 21 h 21"/>
                  <a:gd name="T20" fmla="*/ 762 w 804"/>
                  <a:gd name="T21" fmla="*/ 17 h 21"/>
                  <a:gd name="T22" fmla="*/ 781 w 804"/>
                  <a:gd name="T23" fmla="*/ 17 h 21"/>
                  <a:gd name="T24" fmla="*/ 136 w 804"/>
                  <a:gd name="T25" fmla="*/ 0 h 21"/>
                  <a:gd name="T26" fmla="*/ 641 w 804"/>
                  <a:gd name="T27" fmla="*/ 0 h 21"/>
                  <a:gd name="T28" fmla="*/ 643 w 804"/>
                  <a:gd name="T29" fmla="*/ 4 h 21"/>
                  <a:gd name="T30" fmla="*/ 654 w 804"/>
                  <a:gd name="T31" fmla="*/ 19 h 21"/>
                  <a:gd name="T32" fmla="*/ 654 w 804"/>
                  <a:gd name="T33" fmla="*/ 21 h 21"/>
                  <a:gd name="T34" fmla="*/ 130 w 804"/>
                  <a:gd name="T35" fmla="*/ 21 h 21"/>
                  <a:gd name="T36" fmla="*/ 132 w 804"/>
                  <a:gd name="T37" fmla="*/ 19 h 21"/>
                  <a:gd name="T38" fmla="*/ 136 w 804"/>
                  <a:gd name="T39" fmla="*/ 6 h 21"/>
                  <a:gd name="T40" fmla="*/ 136 w 804"/>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1">
                    <a:moveTo>
                      <a:pt x="39" y="19"/>
                    </a:moveTo>
                    <a:lnTo>
                      <a:pt x="56" y="21"/>
                    </a:lnTo>
                    <a:lnTo>
                      <a:pt x="56" y="21"/>
                    </a:lnTo>
                    <a:lnTo>
                      <a:pt x="0" y="21"/>
                    </a:lnTo>
                    <a:lnTo>
                      <a:pt x="13" y="19"/>
                    </a:lnTo>
                    <a:lnTo>
                      <a:pt x="39" y="19"/>
                    </a:lnTo>
                    <a:close/>
                    <a:moveTo>
                      <a:pt x="781" y="17"/>
                    </a:moveTo>
                    <a:lnTo>
                      <a:pt x="800" y="19"/>
                    </a:lnTo>
                    <a:lnTo>
                      <a:pt x="804" y="21"/>
                    </a:lnTo>
                    <a:lnTo>
                      <a:pt x="756" y="21"/>
                    </a:lnTo>
                    <a:lnTo>
                      <a:pt x="762" y="17"/>
                    </a:lnTo>
                    <a:lnTo>
                      <a:pt x="781" y="17"/>
                    </a:lnTo>
                    <a:close/>
                    <a:moveTo>
                      <a:pt x="136" y="0"/>
                    </a:moveTo>
                    <a:lnTo>
                      <a:pt x="641" y="0"/>
                    </a:lnTo>
                    <a:lnTo>
                      <a:pt x="643" y="4"/>
                    </a:lnTo>
                    <a:lnTo>
                      <a:pt x="654" y="19"/>
                    </a:lnTo>
                    <a:lnTo>
                      <a:pt x="654" y="21"/>
                    </a:lnTo>
                    <a:lnTo>
                      <a:pt x="130" y="21"/>
                    </a:lnTo>
                    <a:lnTo>
                      <a:pt x="132" y="19"/>
                    </a:lnTo>
                    <a:lnTo>
                      <a:pt x="136" y="6"/>
                    </a:lnTo>
                    <a:lnTo>
                      <a:pt x="1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5" name="Freeform 1290"/>
              <p:cNvSpPr>
                <a:spLocks/>
              </p:cNvSpPr>
              <p:nvPr/>
            </p:nvSpPr>
            <p:spPr bwMode="auto">
              <a:xfrm>
                <a:off x="2726" y="784"/>
                <a:ext cx="505" cy="19"/>
              </a:xfrm>
              <a:custGeom>
                <a:avLst/>
                <a:gdLst>
                  <a:gd name="T0" fmla="*/ 2 w 505"/>
                  <a:gd name="T1" fmla="*/ 0 h 19"/>
                  <a:gd name="T2" fmla="*/ 26 w 505"/>
                  <a:gd name="T3" fmla="*/ 0 h 19"/>
                  <a:gd name="T4" fmla="*/ 26 w 505"/>
                  <a:gd name="T5" fmla="*/ 0 h 19"/>
                  <a:gd name="T6" fmla="*/ 28 w 505"/>
                  <a:gd name="T7" fmla="*/ 6 h 19"/>
                  <a:gd name="T8" fmla="*/ 32 w 505"/>
                  <a:gd name="T9" fmla="*/ 10 h 19"/>
                  <a:gd name="T10" fmla="*/ 36 w 505"/>
                  <a:gd name="T11" fmla="*/ 15 h 19"/>
                  <a:gd name="T12" fmla="*/ 45 w 505"/>
                  <a:gd name="T13" fmla="*/ 13 h 19"/>
                  <a:gd name="T14" fmla="*/ 53 w 505"/>
                  <a:gd name="T15" fmla="*/ 4 h 19"/>
                  <a:gd name="T16" fmla="*/ 55 w 505"/>
                  <a:gd name="T17" fmla="*/ 0 h 19"/>
                  <a:gd name="T18" fmla="*/ 497 w 505"/>
                  <a:gd name="T19" fmla="*/ 0 h 19"/>
                  <a:gd name="T20" fmla="*/ 501 w 505"/>
                  <a:gd name="T21" fmla="*/ 10 h 19"/>
                  <a:gd name="T22" fmla="*/ 505 w 505"/>
                  <a:gd name="T23" fmla="*/ 19 h 19"/>
                  <a:gd name="T24" fmla="*/ 0 w 505"/>
                  <a:gd name="T25" fmla="*/ 19 h 19"/>
                  <a:gd name="T26" fmla="*/ 0 w 505"/>
                  <a:gd name="T27" fmla="*/ 13 h 19"/>
                  <a:gd name="T28" fmla="*/ 2 w 505"/>
                  <a:gd name="T29" fmla="*/ 0 h 19"/>
                  <a:gd name="T30" fmla="*/ 2 w 505"/>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19">
                    <a:moveTo>
                      <a:pt x="2" y="0"/>
                    </a:moveTo>
                    <a:lnTo>
                      <a:pt x="26" y="0"/>
                    </a:lnTo>
                    <a:lnTo>
                      <a:pt x="26" y="0"/>
                    </a:lnTo>
                    <a:lnTo>
                      <a:pt x="28" y="6"/>
                    </a:lnTo>
                    <a:lnTo>
                      <a:pt x="32" y="10"/>
                    </a:lnTo>
                    <a:lnTo>
                      <a:pt x="36" y="15"/>
                    </a:lnTo>
                    <a:lnTo>
                      <a:pt x="45" y="13"/>
                    </a:lnTo>
                    <a:lnTo>
                      <a:pt x="53" y="4"/>
                    </a:lnTo>
                    <a:lnTo>
                      <a:pt x="55" y="0"/>
                    </a:lnTo>
                    <a:lnTo>
                      <a:pt x="497" y="0"/>
                    </a:lnTo>
                    <a:lnTo>
                      <a:pt x="501" y="10"/>
                    </a:lnTo>
                    <a:lnTo>
                      <a:pt x="505" y="19"/>
                    </a:lnTo>
                    <a:lnTo>
                      <a:pt x="0" y="19"/>
                    </a:lnTo>
                    <a:lnTo>
                      <a:pt x="0" y="13"/>
                    </a:lnTo>
                    <a:lnTo>
                      <a:pt x="2"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6" name="Freeform 1291"/>
              <p:cNvSpPr>
                <a:spLocks noEditPoints="1"/>
              </p:cNvSpPr>
              <p:nvPr/>
            </p:nvSpPr>
            <p:spPr bwMode="auto">
              <a:xfrm>
                <a:off x="2728" y="763"/>
                <a:ext cx="495" cy="21"/>
              </a:xfrm>
              <a:custGeom>
                <a:avLst/>
                <a:gdLst>
                  <a:gd name="T0" fmla="*/ 11 w 495"/>
                  <a:gd name="T1" fmla="*/ 10 h 21"/>
                  <a:gd name="T2" fmla="*/ 15 w 495"/>
                  <a:gd name="T3" fmla="*/ 10 h 21"/>
                  <a:gd name="T4" fmla="*/ 17 w 495"/>
                  <a:gd name="T5" fmla="*/ 12 h 21"/>
                  <a:gd name="T6" fmla="*/ 22 w 495"/>
                  <a:gd name="T7" fmla="*/ 17 h 21"/>
                  <a:gd name="T8" fmla="*/ 24 w 495"/>
                  <a:gd name="T9" fmla="*/ 21 h 21"/>
                  <a:gd name="T10" fmla="*/ 0 w 495"/>
                  <a:gd name="T11" fmla="*/ 21 h 21"/>
                  <a:gd name="T12" fmla="*/ 7 w 495"/>
                  <a:gd name="T13" fmla="*/ 12 h 21"/>
                  <a:gd name="T14" fmla="*/ 11 w 495"/>
                  <a:gd name="T15" fmla="*/ 10 h 21"/>
                  <a:gd name="T16" fmla="*/ 66 w 495"/>
                  <a:gd name="T17" fmla="*/ 0 h 21"/>
                  <a:gd name="T18" fmla="*/ 302 w 495"/>
                  <a:gd name="T19" fmla="*/ 0 h 21"/>
                  <a:gd name="T20" fmla="*/ 289 w 495"/>
                  <a:gd name="T21" fmla="*/ 2 h 21"/>
                  <a:gd name="T22" fmla="*/ 270 w 495"/>
                  <a:gd name="T23" fmla="*/ 4 h 21"/>
                  <a:gd name="T24" fmla="*/ 251 w 495"/>
                  <a:gd name="T25" fmla="*/ 4 h 21"/>
                  <a:gd name="T26" fmla="*/ 236 w 495"/>
                  <a:gd name="T27" fmla="*/ 2 h 21"/>
                  <a:gd name="T28" fmla="*/ 225 w 495"/>
                  <a:gd name="T29" fmla="*/ 2 h 21"/>
                  <a:gd name="T30" fmla="*/ 223 w 495"/>
                  <a:gd name="T31" fmla="*/ 2 h 21"/>
                  <a:gd name="T32" fmla="*/ 232 w 495"/>
                  <a:gd name="T33" fmla="*/ 4 h 21"/>
                  <a:gd name="T34" fmla="*/ 246 w 495"/>
                  <a:gd name="T35" fmla="*/ 6 h 21"/>
                  <a:gd name="T36" fmla="*/ 268 w 495"/>
                  <a:gd name="T37" fmla="*/ 10 h 21"/>
                  <a:gd name="T38" fmla="*/ 293 w 495"/>
                  <a:gd name="T39" fmla="*/ 10 h 21"/>
                  <a:gd name="T40" fmla="*/ 321 w 495"/>
                  <a:gd name="T41" fmla="*/ 6 h 21"/>
                  <a:gd name="T42" fmla="*/ 331 w 495"/>
                  <a:gd name="T43" fmla="*/ 2 h 21"/>
                  <a:gd name="T44" fmla="*/ 342 w 495"/>
                  <a:gd name="T45" fmla="*/ 0 h 21"/>
                  <a:gd name="T46" fmla="*/ 490 w 495"/>
                  <a:gd name="T47" fmla="*/ 0 h 21"/>
                  <a:gd name="T48" fmla="*/ 493 w 495"/>
                  <a:gd name="T49" fmla="*/ 4 h 21"/>
                  <a:gd name="T50" fmla="*/ 495 w 495"/>
                  <a:gd name="T51" fmla="*/ 19 h 21"/>
                  <a:gd name="T52" fmla="*/ 495 w 495"/>
                  <a:gd name="T53" fmla="*/ 21 h 21"/>
                  <a:gd name="T54" fmla="*/ 53 w 495"/>
                  <a:gd name="T55" fmla="*/ 21 h 21"/>
                  <a:gd name="T56" fmla="*/ 60 w 495"/>
                  <a:gd name="T57" fmla="*/ 10 h 21"/>
                  <a:gd name="T58" fmla="*/ 66 w 495"/>
                  <a:gd name="T5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21">
                    <a:moveTo>
                      <a:pt x="11" y="10"/>
                    </a:moveTo>
                    <a:lnTo>
                      <a:pt x="15" y="10"/>
                    </a:lnTo>
                    <a:lnTo>
                      <a:pt x="17" y="12"/>
                    </a:lnTo>
                    <a:lnTo>
                      <a:pt x="22" y="17"/>
                    </a:lnTo>
                    <a:lnTo>
                      <a:pt x="24" y="21"/>
                    </a:lnTo>
                    <a:lnTo>
                      <a:pt x="0" y="21"/>
                    </a:lnTo>
                    <a:lnTo>
                      <a:pt x="7" y="12"/>
                    </a:lnTo>
                    <a:lnTo>
                      <a:pt x="11" y="10"/>
                    </a:lnTo>
                    <a:close/>
                    <a:moveTo>
                      <a:pt x="66" y="0"/>
                    </a:moveTo>
                    <a:lnTo>
                      <a:pt x="302" y="0"/>
                    </a:lnTo>
                    <a:lnTo>
                      <a:pt x="289" y="2"/>
                    </a:lnTo>
                    <a:lnTo>
                      <a:pt x="270" y="4"/>
                    </a:lnTo>
                    <a:lnTo>
                      <a:pt x="251" y="4"/>
                    </a:lnTo>
                    <a:lnTo>
                      <a:pt x="236" y="2"/>
                    </a:lnTo>
                    <a:lnTo>
                      <a:pt x="225" y="2"/>
                    </a:lnTo>
                    <a:lnTo>
                      <a:pt x="223" y="2"/>
                    </a:lnTo>
                    <a:lnTo>
                      <a:pt x="232" y="4"/>
                    </a:lnTo>
                    <a:lnTo>
                      <a:pt x="246" y="6"/>
                    </a:lnTo>
                    <a:lnTo>
                      <a:pt x="268" y="10"/>
                    </a:lnTo>
                    <a:lnTo>
                      <a:pt x="293" y="10"/>
                    </a:lnTo>
                    <a:lnTo>
                      <a:pt x="321" y="6"/>
                    </a:lnTo>
                    <a:lnTo>
                      <a:pt x="331" y="2"/>
                    </a:lnTo>
                    <a:lnTo>
                      <a:pt x="342" y="0"/>
                    </a:lnTo>
                    <a:lnTo>
                      <a:pt x="490" y="0"/>
                    </a:lnTo>
                    <a:lnTo>
                      <a:pt x="493" y="4"/>
                    </a:lnTo>
                    <a:lnTo>
                      <a:pt x="495" y="19"/>
                    </a:lnTo>
                    <a:lnTo>
                      <a:pt x="495" y="21"/>
                    </a:lnTo>
                    <a:lnTo>
                      <a:pt x="53" y="21"/>
                    </a:lnTo>
                    <a:lnTo>
                      <a:pt x="60" y="10"/>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7" name="Freeform 1292"/>
              <p:cNvSpPr>
                <a:spLocks noEditPoints="1"/>
              </p:cNvSpPr>
              <p:nvPr/>
            </p:nvSpPr>
            <p:spPr bwMode="auto">
              <a:xfrm>
                <a:off x="2794" y="741"/>
                <a:ext cx="424" cy="22"/>
              </a:xfrm>
              <a:custGeom>
                <a:avLst/>
                <a:gdLst>
                  <a:gd name="T0" fmla="*/ 412 w 424"/>
                  <a:gd name="T1" fmla="*/ 5 h 22"/>
                  <a:gd name="T2" fmla="*/ 420 w 424"/>
                  <a:gd name="T3" fmla="*/ 7 h 22"/>
                  <a:gd name="T4" fmla="*/ 424 w 424"/>
                  <a:gd name="T5" fmla="*/ 13 h 22"/>
                  <a:gd name="T6" fmla="*/ 424 w 424"/>
                  <a:gd name="T7" fmla="*/ 22 h 22"/>
                  <a:gd name="T8" fmla="*/ 276 w 424"/>
                  <a:gd name="T9" fmla="*/ 22 h 22"/>
                  <a:gd name="T10" fmla="*/ 282 w 424"/>
                  <a:gd name="T11" fmla="*/ 19 h 22"/>
                  <a:gd name="T12" fmla="*/ 303 w 424"/>
                  <a:gd name="T13" fmla="*/ 19 h 22"/>
                  <a:gd name="T14" fmla="*/ 316 w 424"/>
                  <a:gd name="T15" fmla="*/ 19 h 22"/>
                  <a:gd name="T16" fmla="*/ 331 w 424"/>
                  <a:gd name="T17" fmla="*/ 13 h 22"/>
                  <a:gd name="T18" fmla="*/ 348 w 424"/>
                  <a:gd name="T19" fmla="*/ 7 h 22"/>
                  <a:gd name="T20" fmla="*/ 363 w 424"/>
                  <a:gd name="T21" fmla="*/ 5 h 22"/>
                  <a:gd name="T22" fmla="*/ 376 w 424"/>
                  <a:gd name="T23" fmla="*/ 7 h 22"/>
                  <a:gd name="T24" fmla="*/ 386 w 424"/>
                  <a:gd name="T25" fmla="*/ 7 h 22"/>
                  <a:gd name="T26" fmla="*/ 390 w 424"/>
                  <a:gd name="T27" fmla="*/ 7 h 22"/>
                  <a:gd name="T28" fmla="*/ 390 w 424"/>
                  <a:gd name="T29" fmla="*/ 7 h 22"/>
                  <a:gd name="T30" fmla="*/ 390 w 424"/>
                  <a:gd name="T31" fmla="*/ 7 h 22"/>
                  <a:gd name="T32" fmla="*/ 393 w 424"/>
                  <a:gd name="T33" fmla="*/ 7 h 22"/>
                  <a:gd name="T34" fmla="*/ 397 w 424"/>
                  <a:gd name="T35" fmla="*/ 7 h 22"/>
                  <a:gd name="T36" fmla="*/ 401 w 424"/>
                  <a:gd name="T37" fmla="*/ 5 h 22"/>
                  <a:gd name="T38" fmla="*/ 412 w 424"/>
                  <a:gd name="T39" fmla="*/ 5 h 22"/>
                  <a:gd name="T40" fmla="*/ 55 w 424"/>
                  <a:gd name="T41" fmla="*/ 0 h 22"/>
                  <a:gd name="T42" fmla="*/ 318 w 424"/>
                  <a:gd name="T43" fmla="*/ 0 h 22"/>
                  <a:gd name="T44" fmla="*/ 318 w 424"/>
                  <a:gd name="T45" fmla="*/ 3 h 22"/>
                  <a:gd name="T46" fmla="*/ 318 w 424"/>
                  <a:gd name="T47" fmla="*/ 5 h 22"/>
                  <a:gd name="T48" fmla="*/ 314 w 424"/>
                  <a:gd name="T49" fmla="*/ 7 h 22"/>
                  <a:gd name="T50" fmla="*/ 310 w 424"/>
                  <a:gd name="T51" fmla="*/ 9 h 22"/>
                  <a:gd name="T52" fmla="*/ 291 w 424"/>
                  <a:gd name="T53" fmla="*/ 11 h 22"/>
                  <a:gd name="T54" fmla="*/ 267 w 424"/>
                  <a:gd name="T55" fmla="*/ 15 h 22"/>
                  <a:gd name="T56" fmla="*/ 244 w 424"/>
                  <a:gd name="T57" fmla="*/ 19 h 22"/>
                  <a:gd name="T58" fmla="*/ 236 w 424"/>
                  <a:gd name="T59" fmla="*/ 22 h 22"/>
                  <a:gd name="T60" fmla="*/ 0 w 424"/>
                  <a:gd name="T61" fmla="*/ 22 h 22"/>
                  <a:gd name="T62" fmla="*/ 2 w 424"/>
                  <a:gd name="T63" fmla="*/ 19 h 22"/>
                  <a:gd name="T64" fmla="*/ 9 w 424"/>
                  <a:gd name="T65" fmla="*/ 17 h 22"/>
                  <a:gd name="T66" fmla="*/ 21 w 424"/>
                  <a:gd name="T67" fmla="*/ 15 h 22"/>
                  <a:gd name="T68" fmla="*/ 36 w 424"/>
                  <a:gd name="T69" fmla="*/ 9 h 22"/>
                  <a:gd name="T70" fmla="*/ 53 w 424"/>
                  <a:gd name="T71" fmla="*/ 3 h 22"/>
                  <a:gd name="T72" fmla="*/ 55 w 424"/>
                  <a:gd name="T7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22">
                    <a:moveTo>
                      <a:pt x="412" y="5"/>
                    </a:moveTo>
                    <a:lnTo>
                      <a:pt x="420" y="7"/>
                    </a:lnTo>
                    <a:lnTo>
                      <a:pt x="424" y="13"/>
                    </a:lnTo>
                    <a:lnTo>
                      <a:pt x="424" y="22"/>
                    </a:lnTo>
                    <a:lnTo>
                      <a:pt x="276" y="22"/>
                    </a:lnTo>
                    <a:lnTo>
                      <a:pt x="282" y="19"/>
                    </a:lnTo>
                    <a:lnTo>
                      <a:pt x="303" y="19"/>
                    </a:lnTo>
                    <a:lnTo>
                      <a:pt x="316" y="19"/>
                    </a:lnTo>
                    <a:lnTo>
                      <a:pt x="331" y="13"/>
                    </a:lnTo>
                    <a:lnTo>
                      <a:pt x="348" y="7"/>
                    </a:lnTo>
                    <a:lnTo>
                      <a:pt x="363" y="5"/>
                    </a:lnTo>
                    <a:lnTo>
                      <a:pt x="376" y="7"/>
                    </a:lnTo>
                    <a:lnTo>
                      <a:pt x="386" y="7"/>
                    </a:lnTo>
                    <a:lnTo>
                      <a:pt x="390" y="7"/>
                    </a:lnTo>
                    <a:lnTo>
                      <a:pt x="390" y="7"/>
                    </a:lnTo>
                    <a:lnTo>
                      <a:pt x="390" y="7"/>
                    </a:lnTo>
                    <a:lnTo>
                      <a:pt x="393" y="7"/>
                    </a:lnTo>
                    <a:lnTo>
                      <a:pt x="397" y="7"/>
                    </a:lnTo>
                    <a:lnTo>
                      <a:pt x="401" y="5"/>
                    </a:lnTo>
                    <a:lnTo>
                      <a:pt x="412" y="5"/>
                    </a:lnTo>
                    <a:close/>
                    <a:moveTo>
                      <a:pt x="55" y="0"/>
                    </a:moveTo>
                    <a:lnTo>
                      <a:pt x="318" y="0"/>
                    </a:lnTo>
                    <a:lnTo>
                      <a:pt x="318" y="3"/>
                    </a:lnTo>
                    <a:lnTo>
                      <a:pt x="318" y="5"/>
                    </a:lnTo>
                    <a:lnTo>
                      <a:pt x="314" y="7"/>
                    </a:lnTo>
                    <a:lnTo>
                      <a:pt x="310" y="9"/>
                    </a:lnTo>
                    <a:lnTo>
                      <a:pt x="291" y="11"/>
                    </a:lnTo>
                    <a:lnTo>
                      <a:pt x="267" y="15"/>
                    </a:lnTo>
                    <a:lnTo>
                      <a:pt x="244" y="19"/>
                    </a:lnTo>
                    <a:lnTo>
                      <a:pt x="236" y="22"/>
                    </a:lnTo>
                    <a:lnTo>
                      <a:pt x="0" y="22"/>
                    </a:lnTo>
                    <a:lnTo>
                      <a:pt x="2" y="19"/>
                    </a:lnTo>
                    <a:lnTo>
                      <a:pt x="9" y="17"/>
                    </a:lnTo>
                    <a:lnTo>
                      <a:pt x="21" y="15"/>
                    </a:lnTo>
                    <a:lnTo>
                      <a:pt x="36" y="9"/>
                    </a:lnTo>
                    <a:lnTo>
                      <a:pt x="53" y="3"/>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8" name="Freeform 1293"/>
              <p:cNvSpPr>
                <a:spLocks/>
              </p:cNvSpPr>
              <p:nvPr/>
            </p:nvSpPr>
            <p:spPr bwMode="auto">
              <a:xfrm>
                <a:off x="2849" y="722"/>
                <a:ext cx="263" cy="19"/>
              </a:xfrm>
              <a:custGeom>
                <a:avLst/>
                <a:gdLst>
                  <a:gd name="T0" fmla="*/ 155 w 263"/>
                  <a:gd name="T1" fmla="*/ 0 h 19"/>
                  <a:gd name="T2" fmla="*/ 187 w 263"/>
                  <a:gd name="T3" fmla="*/ 5 h 19"/>
                  <a:gd name="T4" fmla="*/ 221 w 263"/>
                  <a:gd name="T5" fmla="*/ 11 h 19"/>
                  <a:gd name="T6" fmla="*/ 251 w 263"/>
                  <a:gd name="T7" fmla="*/ 15 h 19"/>
                  <a:gd name="T8" fmla="*/ 253 w 263"/>
                  <a:gd name="T9" fmla="*/ 15 h 19"/>
                  <a:gd name="T10" fmla="*/ 257 w 263"/>
                  <a:gd name="T11" fmla="*/ 17 h 19"/>
                  <a:gd name="T12" fmla="*/ 259 w 263"/>
                  <a:gd name="T13" fmla="*/ 19 h 19"/>
                  <a:gd name="T14" fmla="*/ 263 w 263"/>
                  <a:gd name="T15" fmla="*/ 19 h 19"/>
                  <a:gd name="T16" fmla="*/ 263 w 263"/>
                  <a:gd name="T17" fmla="*/ 19 h 19"/>
                  <a:gd name="T18" fmla="*/ 0 w 263"/>
                  <a:gd name="T19" fmla="*/ 19 h 19"/>
                  <a:gd name="T20" fmla="*/ 19 w 263"/>
                  <a:gd name="T21" fmla="*/ 13 h 19"/>
                  <a:gd name="T22" fmla="*/ 43 w 263"/>
                  <a:gd name="T23" fmla="*/ 9 h 19"/>
                  <a:gd name="T24" fmla="*/ 66 w 263"/>
                  <a:gd name="T25" fmla="*/ 7 h 19"/>
                  <a:gd name="T26" fmla="*/ 91 w 263"/>
                  <a:gd name="T27" fmla="*/ 7 h 19"/>
                  <a:gd name="T28" fmla="*/ 113 w 263"/>
                  <a:gd name="T29" fmla="*/ 5 h 19"/>
                  <a:gd name="T30" fmla="*/ 132 w 263"/>
                  <a:gd name="T31" fmla="*/ 0 h 19"/>
                  <a:gd name="T32" fmla="*/ 155 w 263"/>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3" h="19">
                    <a:moveTo>
                      <a:pt x="155" y="0"/>
                    </a:moveTo>
                    <a:lnTo>
                      <a:pt x="187" y="5"/>
                    </a:lnTo>
                    <a:lnTo>
                      <a:pt x="221" y="11"/>
                    </a:lnTo>
                    <a:lnTo>
                      <a:pt x="251" y="15"/>
                    </a:lnTo>
                    <a:lnTo>
                      <a:pt x="253" y="15"/>
                    </a:lnTo>
                    <a:lnTo>
                      <a:pt x="257" y="17"/>
                    </a:lnTo>
                    <a:lnTo>
                      <a:pt x="259" y="19"/>
                    </a:lnTo>
                    <a:lnTo>
                      <a:pt x="263" y="19"/>
                    </a:lnTo>
                    <a:lnTo>
                      <a:pt x="263" y="19"/>
                    </a:lnTo>
                    <a:lnTo>
                      <a:pt x="0" y="19"/>
                    </a:lnTo>
                    <a:lnTo>
                      <a:pt x="19" y="13"/>
                    </a:lnTo>
                    <a:lnTo>
                      <a:pt x="43" y="9"/>
                    </a:lnTo>
                    <a:lnTo>
                      <a:pt x="66" y="7"/>
                    </a:lnTo>
                    <a:lnTo>
                      <a:pt x="91" y="7"/>
                    </a:lnTo>
                    <a:lnTo>
                      <a:pt x="113" y="5"/>
                    </a:lnTo>
                    <a:lnTo>
                      <a:pt x="132" y="0"/>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599" name="Freeform 1294"/>
              <p:cNvSpPr>
                <a:spLocks/>
              </p:cNvSpPr>
              <p:nvPr/>
            </p:nvSpPr>
            <p:spPr bwMode="auto">
              <a:xfrm>
                <a:off x="2221" y="2072"/>
                <a:ext cx="62" cy="21"/>
              </a:xfrm>
              <a:custGeom>
                <a:avLst/>
                <a:gdLst>
                  <a:gd name="T0" fmla="*/ 49 w 62"/>
                  <a:gd name="T1" fmla="*/ 0 h 21"/>
                  <a:gd name="T2" fmla="*/ 55 w 62"/>
                  <a:gd name="T3" fmla="*/ 4 h 21"/>
                  <a:gd name="T4" fmla="*/ 60 w 62"/>
                  <a:gd name="T5" fmla="*/ 11 h 21"/>
                  <a:gd name="T6" fmla="*/ 62 w 62"/>
                  <a:gd name="T7" fmla="*/ 15 h 21"/>
                  <a:gd name="T8" fmla="*/ 62 w 62"/>
                  <a:gd name="T9" fmla="*/ 17 h 21"/>
                  <a:gd name="T10" fmla="*/ 62 w 62"/>
                  <a:gd name="T11" fmla="*/ 17 h 21"/>
                  <a:gd name="T12" fmla="*/ 58 w 62"/>
                  <a:gd name="T13" fmla="*/ 21 h 21"/>
                  <a:gd name="T14" fmla="*/ 47 w 62"/>
                  <a:gd name="T15" fmla="*/ 21 h 21"/>
                  <a:gd name="T16" fmla="*/ 34 w 62"/>
                  <a:gd name="T17" fmla="*/ 19 h 21"/>
                  <a:gd name="T18" fmla="*/ 26 w 62"/>
                  <a:gd name="T19" fmla="*/ 17 h 21"/>
                  <a:gd name="T20" fmla="*/ 15 w 62"/>
                  <a:gd name="T21" fmla="*/ 11 h 21"/>
                  <a:gd name="T22" fmla="*/ 2 w 62"/>
                  <a:gd name="T23" fmla="*/ 2 h 21"/>
                  <a:gd name="T24" fmla="*/ 0 w 62"/>
                  <a:gd name="T25" fmla="*/ 0 h 21"/>
                  <a:gd name="T26" fmla="*/ 49 w 62"/>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21">
                    <a:moveTo>
                      <a:pt x="49" y="0"/>
                    </a:moveTo>
                    <a:lnTo>
                      <a:pt x="55" y="4"/>
                    </a:lnTo>
                    <a:lnTo>
                      <a:pt x="60" y="11"/>
                    </a:lnTo>
                    <a:lnTo>
                      <a:pt x="62" y="15"/>
                    </a:lnTo>
                    <a:lnTo>
                      <a:pt x="62" y="17"/>
                    </a:lnTo>
                    <a:lnTo>
                      <a:pt x="62" y="17"/>
                    </a:lnTo>
                    <a:lnTo>
                      <a:pt x="58" y="21"/>
                    </a:lnTo>
                    <a:lnTo>
                      <a:pt x="47" y="21"/>
                    </a:lnTo>
                    <a:lnTo>
                      <a:pt x="34" y="19"/>
                    </a:lnTo>
                    <a:lnTo>
                      <a:pt x="26" y="17"/>
                    </a:lnTo>
                    <a:lnTo>
                      <a:pt x="15" y="11"/>
                    </a:lnTo>
                    <a:lnTo>
                      <a:pt x="2" y="2"/>
                    </a:lnTo>
                    <a:lnTo>
                      <a:pt x="0" y="0"/>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600" name="Freeform 1295"/>
              <p:cNvSpPr>
                <a:spLocks/>
              </p:cNvSpPr>
              <p:nvPr/>
            </p:nvSpPr>
            <p:spPr bwMode="auto">
              <a:xfrm>
                <a:off x="2107" y="2053"/>
                <a:ext cx="163" cy="19"/>
              </a:xfrm>
              <a:custGeom>
                <a:avLst/>
                <a:gdLst>
                  <a:gd name="T0" fmla="*/ 108 w 163"/>
                  <a:gd name="T1" fmla="*/ 0 h 19"/>
                  <a:gd name="T2" fmla="*/ 121 w 163"/>
                  <a:gd name="T3" fmla="*/ 6 h 19"/>
                  <a:gd name="T4" fmla="*/ 135 w 163"/>
                  <a:gd name="T5" fmla="*/ 13 h 19"/>
                  <a:gd name="T6" fmla="*/ 146 w 163"/>
                  <a:gd name="T7" fmla="*/ 13 h 19"/>
                  <a:gd name="T8" fmla="*/ 150 w 163"/>
                  <a:gd name="T9" fmla="*/ 15 h 19"/>
                  <a:gd name="T10" fmla="*/ 157 w 163"/>
                  <a:gd name="T11" fmla="*/ 17 h 19"/>
                  <a:gd name="T12" fmla="*/ 163 w 163"/>
                  <a:gd name="T13" fmla="*/ 19 h 19"/>
                  <a:gd name="T14" fmla="*/ 163 w 163"/>
                  <a:gd name="T15" fmla="*/ 19 h 19"/>
                  <a:gd name="T16" fmla="*/ 114 w 163"/>
                  <a:gd name="T17" fmla="*/ 19 h 19"/>
                  <a:gd name="T18" fmla="*/ 104 w 163"/>
                  <a:gd name="T19" fmla="*/ 13 h 19"/>
                  <a:gd name="T20" fmla="*/ 93 w 163"/>
                  <a:gd name="T21" fmla="*/ 6 h 19"/>
                  <a:gd name="T22" fmla="*/ 85 w 163"/>
                  <a:gd name="T23" fmla="*/ 2 h 19"/>
                  <a:gd name="T24" fmla="*/ 68 w 163"/>
                  <a:gd name="T25" fmla="*/ 2 h 19"/>
                  <a:gd name="T26" fmla="*/ 49 w 163"/>
                  <a:gd name="T27" fmla="*/ 2 h 19"/>
                  <a:gd name="T28" fmla="*/ 32 w 163"/>
                  <a:gd name="T29" fmla="*/ 2 h 19"/>
                  <a:gd name="T30" fmla="*/ 19 w 163"/>
                  <a:gd name="T31" fmla="*/ 2 h 19"/>
                  <a:gd name="T32" fmla="*/ 6 w 163"/>
                  <a:gd name="T33" fmla="*/ 2 h 19"/>
                  <a:gd name="T34" fmla="*/ 0 w 163"/>
                  <a:gd name="T35" fmla="*/ 0 h 19"/>
                  <a:gd name="T36" fmla="*/ 108 w 163"/>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
                    <a:moveTo>
                      <a:pt x="108" y="0"/>
                    </a:moveTo>
                    <a:lnTo>
                      <a:pt x="121" y="6"/>
                    </a:lnTo>
                    <a:lnTo>
                      <a:pt x="135" y="13"/>
                    </a:lnTo>
                    <a:lnTo>
                      <a:pt x="146" y="13"/>
                    </a:lnTo>
                    <a:lnTo>
                      <a:pt x="150" y="15"/>
                    </a:lnTo>
                    <a:lnTo>
                      <a:pt x="157" y="17"/>
                    </a:lnTo>
                    <a:lnTo>
                      <a:pt x="163" y="19"/>
                    </a:lnTo>
                    <a:lnTo>
                      <a:pt x="163" y="19"/>
                    </a:lnTo>
                    <a:lnTo>
                      <a:pt x="114" y="19"/>
                    </a:lnTo>
                    <a:lnTo>
                      <a:pt x="104" y="13"/>
                    </a:lnTo>
                    <a:lnTo>
                      <a:pt x="93" y="6"/>
                    </a:lnTo>
                    <a:lnTo>
                      <a:pt x="85" y="2"/>
                    </a:lnTo>
                    <a:lnTo>
                      <a:pt x="68" y="2"/>
                    </a:lnTo>
                    <a:lnTo>
                      <a:pt x="49" y="2"/>
                    </a:lnTo>
                    <a:lnTo>
                      <a:pt x="32" y="2"/>
                    </a:lnTo>
                    <a:lnTo>
                      <a:pt x="19" y="2"/>
                    </a:lnTo>
                    <a:lnTo>
                      <a:pt x="6" y="2"/>
                    </a:lnTo>
                    <a:lnTo>
                      <a:pt x="0" y="0"/>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601" name="Freeform 1296"/>
              <p:cNvSpPr>
                <a:spLocks/>
              </p:cNvSpPr>
              <p:nvPr/>
            </p:nvSpPr>
            <p:spPr bwMode="auto">
              <a:xfrm>
                <a:off x="2105" y="2032"/>
                <a:ext cx="110" cy="21"/>
              </a:xfrm>
              <a:custGeom>
                <a:avLst/>
                <a:gdLst>
                  <a:gd name="T0" fmla="*/ 48 w 110"/>
                  <a:gd name="T1" fmla="*/ 0 h 21"/>
                  <a:gd name="T2" fmla="*/ 63 w 110"/>
                  <a:gd name="T3" fmla="*/ 0 h 21"/>
                  <a:gd name="T4" fmla="*/ 82 w 110"/>
                  <a:gd name="T5" fmla="*/ 2 h 21"/>
                  <a:gd name="T6" fmla="*/ 97 w 110"/>
                  <a:gd name="T7" fmla="*/ 10 h 21"/>
                  <a:gd name="T8" fmla="*/ 110 w 110"/>
                  <a:gd name="T9" fmla="*/ 19 h 21"/>
                  <a:gd name="T10" fmla="*/ 110 w 110"/>
                  <a:gd name="T11" fmla="*/ 21 h 21"/>
                  <a:gd name="T12" fmla="*/ 2 w 110"/>
                  <a:gd name="T13" fmla="*/ 21 h 21"/>
                  <a:gd name="T14" fmla="*/ 2 w 110"/>
                  <a:gd name="T15" fmla="*/ 19 h 21"/>
                  <a:gd name="T16" fmla="*/ 0 w 110"/>
                  <a:gd name="T17" fmla="*/ 10 h 21"/>
                  <a:gd name="T18" fmla="*/ 4 w 110"/>
                  <a:gd name="T19" fmla="*/ 10 h 21"/>
                  <a:gd name="T20" fmla="*/ 14 w 110"/>
                  <a:gd name="T21" fmla="*/ 6 h 21"/>
                  <a:gd name="T22" fmla="*/ 27 w 110"/>
                  <a:gd name="T23" fmla="*/ 4 h 21"/>
                  <a:gd name="T24" fmla="*/ 40 w 110"/>
                  <a:gd name="T25" fmla="*/ 0 h 21"/>
                  <a:gd name="T26" fmla="*/ 48 w 11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21">
                    <a:moveTo>
                      <a:pt x="48" y="0"/>
                    </a:moveTo>
                    <a:lnTo>
                      <a:pt x="63" y="0"/>
                    </a:lnTo>
                    <a:lnTo>
                      <a:pt x="82" y="2"/>
                    </a:lnTo>
                    <a:lnTo>
                      <a:pt x="97" y="10"/>
                    </a:lnTo>
                    <a:lnTo>
                      <a:pt x="110" y="19"/>
                    </a:lnTo>
                    <a:lnTo>
                      <a:pt x="110" y="21"/>
                    </a:lnTo>
                    <a:lnTo>
                      <a:pt x="2" y="21"/>
                    </a:lnTo>
                    <a:lnTo>
                      <a:pt x="2" y="19"/>
                    </a:lnTo>
                    <a:lnTo>
                      <a:pt x="0" y="10"/>
                    </a:lnTo>
                    <a:lnTo>
                      <a:pt x="4" y="10"/>
                    </a:lnTo>
                    <a:lnTo>
                      <a:pt x="14" y="6"/>
                    </a:lnTo>
                    <a:lnTo>
                      <a:pt x="27" y="4"/>
                    </a:lnTo>
                    <a:lnTo>
                      <a:pt x="4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602" name="Freeform 1297"/>
              <p:cNvSpPr>
                <a:spLocks/>
              </p:cNvSpPr>
              <p:nvPr/>
            </p:nvSpPr>
            <p:spPr bwMode="auto">
              <a:xfrm>
                <a:off x="2217" y="2004"/>
                <a:ext cx="25" cy="9"/>
              </a:xfrm>
              <a:custGeom>
                <a:avLst/>
                <a:gdLst>
                  <a:gd name="T0" fmla="*/ 0 w 25"/>
                  <a:gd name="T1" fmla="*/ 0 h 9"/>
                  <a:gd name="T2" fmla="*/ 25 w 25"/>
                  <a:gd name="T3" fmla="*/ 0 h 9"/>
                  <a:gd name="T4" fmla="*/ 25 w 25"/>
                  <a:gd name="T5" fmla="*/ 2 h 9"/>
                  <a:gd name="T6" fmla="*/ 25 w 25"/>
                  <a:gd name="T7" fmla="*/ 5 h 9"/>
                  <a:gd name="T8" fmla="*/ 21 w 25"/>
                  <a:gd name="T9" fmla="*/ 7 h 9"/>
                  <a:gd name="T10" fmla="*/ 15 w 25"/>
                  <a:gd name="T11" fmla="*/ 9 h 9"/>
                  <a:gd name="T12" fmla="*/ 11 w 25"/>
                  <a:gd name="T13" fmla="*/ 9 h 9"/>
                  <a:gd name="T14" fmla="*/ 4 w 25"/>
                  <a:gd name="T15" fmla="*/ 9 h 9"/>
                  <a:gd name="T16" fmla="*/ 2 w 25"/>
                  <a:gd name="T17" fmla="*/ 7 h 9"/>
                  <a:gd name="T18" fmla="*/ 0 w 25"/>
                  <a:gd name="T19" fmla="*/ 2 h 9"/>
                  <a:gd name="T20" fmla="*/ 0 w 2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9">
                    <a:moveTo>
                      <a:pt x="0" y="0"/>
                    </a:moveTo>
                    <a:lnTo>
                      <a:pt x="25" y="0"/>
                    </a:lnTo>
                    <a:lnTo>
                      <a:pt x="25" y="2"/>
                    </a:lnTo>
                    <a:lnTo>
                      <a:pt x="25" y="5"/>
                    </a:lnTo>
                    <a:lnTo>
                      <a:pt x="21" y="7"/>
                    </a:lnTo>
                    <a:lnTo>
                      <a:pt x="15" y="9"/>
                    </a:lnTo>
                    <a:lnTo>
                      <a:pt x="11" y="9"/>
                    </a:lnTo>
                    <a:lnTo>
                      <a:pt x="4" y="9"/>
                    </a:lnTo>
                    <a:lnTo>
                      <a:pt x="2" y="7"/>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603" name="Freeform 1298"/>
              <p:cNvSpPr>
                <a:spLocks/>
              </p:cNvSpPr>
              <p:nvPr/>
            </p:nvSpPr>
            <p:spPr bwMode="auto">
              <a:xfrm>
                <a:off x="2217" y="1996"/>
                <a:ext cx="25" cy="8"/>
              </a:xfrm>
              <a:custGeom>
                <a:avLst/>
                <a:gdLst>
                  <a:gd name="T0" fmla="*/ 9 w 25"/>
                  <a:gd name="T1" fmla="*/ 0 h 8"/>
                  <a:gd name="T2" fmla="*/ 15 w 25"/>
                  <a:gd name="T3" fmla="*/ 0 h 8"/>
                  <a:gd name="T4" fmla="*/ 19 w 25"/>
                  <a:gd name="T5" fmla="*/ 2 h 8"/>
                  <a:gd name="T6" fmla="*/ 23 w 25"/>
                  <a:gd name="T7" fmla="*/ 4 h 8"/>
                  <a:gd name="T8" fmla="*/ 25 w 25"/>
                  <a:gd name="T9" fmla="*/ 6 h 8"/>
                  <a:gd name="T10" fmla="*/ 25 w 25"/>
                  <a:gd name="T11" fmla="*/ 8 h 8"/>
                  <a:gd name="T12" fmla="*/ 0 w 25"/>
                  <a:gd name="T13" fmla="*/ 8 h 8"/>
                  <a:gd name="T14" fmla="*/ 0 w 25"/>
                  <a:gd name="T15" fmla="*/ 6 h 8"/>
                  <a:gd name="T16" fmla="*/ 2 w 25"/>
                  <a:gd name="T17" fmla="*/ 4 h 8"/>
                  <a:gd name="T18" fmla="*/ 4 w 25"/>
                  <a:gd name="T19" fmla="*/ 2 h 8"/>
                  <a:gd name="T20" fmla="*/ 9 w 2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8">
                    <a:moveTo>
                      <a:pt x="9" y="0"/>
                    </a:moveTo>
                    <a:lnTo>
                      <a:pt x="15" y="0"/>
                    </a:lnTo>
                    <a:lnTo>
                      <a:pt x="19" y="2"/>
                    </a:lnTo>
                    <a:lnTo>
                      <a:pt x="23" y="4"/>
                    </a:lnTo>
                    <a:lnTo>
                      <a:pt x="25" y="6"/>
                    </a:lnTo>
                    <a:lnTo>
                      <a:pt x="25" y="8"/>
                    </a:lnTo>
                    <a:lnTo>
                      <a:pt x="0" y="8"/>
                    </a:lnTo>
                    <a:lnTo>
                      <a:pt x="0" y="6"/>
                    </a:lnTo>
                    <a:lnTo>
                      <a:pt x="2" y="4"/>
                    </a:lnTo>
                    <a:lnTo>
                      <a:pt x="4"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604" name="Freeform 1299"/>
              <p:cNvSpPr>
                <a:spLocks/>
              </p:cNvSpPr>
              <p:nvPr/>
            </p:nvSpPr>
            <p:spPr bwMode="auto">
              <a:xfrm>
                <a:off x="2226" y="2146"/>
                <a:ext cx="25" cy="17"/>
              </a:xfrm>
              <a:custGeom>
                <a:avLst/>
                <a:gdLst>
                  <a:gd name="T0" fmla="*/ 25 w 25"/>
                  <a:gd name="T1" fmla="*/ 0 h 17"/>
                  <a:gd name="T2" fmla="*/ 25 w 25"/>
                  <a:gd name="T3" fmla="*/ 7 h 17"/>
                  <a:gd name="T4" fmla="*/ 23 w 25"/>
                  <a:gd name="T5" fmla="*/ 9 h 17"/>
                  <a:gd name="T6" fmla="*/ 21 w 25"/>
                  <a:gd name="T7" fmla="*/ 13 h 17"/>
                  <a:gd name="T8" fmla="*/ 14 w 25"/>
                  <a:gd name="T9" fmla="*/ 15 h 17"/>
                  <a:gd name="T10" fmla="*/ 10 w 25"/>
                  <a:gd name="T11" fmla="*/ 17 h 17"/>
                  <a:gd name="T12" fmla="*/ 6 w 25"/>
                  <a:gd name="T13" fmla="*/ 15 h 17"/>
                  <a:gd name="T14" fmla="*/ 2 w 25"/>
                  <a:gd name="T15" fmla="*/ 11 h 17"/>
                  <a:gd name="T16" fmla="*/ 0 w 25"/>
                  <a:gd name="T17" fmla="*/ 7 h 17"/>
                  <a:gd name="T18" fmla="*/ 0 w 25"/>
                  <a:gd name="T19" fmla="*/ 2 h 17"/>
                  <a:gd name="T20" fmla="*/ 0 w 25"/>
                  <a:gd name="T21" fmla="*/ 0 h 17"/>
                  <a:gd name="T22" fmla="*/ 25 w 2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5" y="0"/>
                    </a:moveTo>
                    <a:lnTo>
                      <a:pt x="25" y="7"/>
                    </a:lnTo>
                    <a:lnTo>
                      <a:pt x="23" y="9"/>
                    </a:lnTo>
                    <a:lnTo>
                      <a:pt x="21" y="13"/>
                    </a:lnTo>
                    <a:lnTo>
                      <a:pt x="14" y="15"/>
                    </a:lnTo>
                    <a:lnTo>
                      <a:pt x="10" y="17"/>
                    </a:lnTo>
                    <a:lnTo>
                      <a:pt x="6" y="15"/>
                    </a:lnTo>
                    <a:lnTo>
                      <a:pt x="2" y="11"/>
                    </a:lnTo>
                    <a:lnTo>
                      <a:pt x="0" y="7"/>
                    </a:lnTo>
                    <a:lnTo>
                      <a:pt x="0" y="2"/>
                    </a:lnTo>
                    <a:lnTo>
                      <a:pt x="0"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grpSp>
        <p:grpSp>
          <p:nvGrpSpPr>
            <p:cNvPr id="2062" name="Group 1501"/>
            <p:cNvGrpSpPr>
              <a:grpSpLocks/>
            </p:cNvGrpSpPr>
            <p:nvPr/>
          </p:nvGrpSpPr>
          <p:grpSpPr bwMode="auto">
            <a:xfrm>
              <a:off x="2226" y="955"/>
              <a:ext cx="5083" cy="2219"/>
              <a:chOff x="2226" y="955"/>
              <a:chExt cx="5083" cy="2219"/>
            </a:xfrm>
            <a:grpFill/>
          </p:grpSpPr>
          <p:sp>
            <p:nvSpPr>
              <p:cNvPr id="2205" name="Freeform 1301"/>
              <p:cNvSpPr>
                <a:spLocks/>
              </p:cNvSpPr>
              <p:nvPr/>
            </p:nvSpPr>
            <p:spPr bwMode="auto">
              <a:xfrm>
                <a:off x="2226" y="2134"/>
                <a:ext cx="25" cy="12"/>
              </a:xfrm>
              <a:custGeom>
                <a:avLst/>
                <a:gdLst>
                  <a:gd name="T0" fmla="*/ 8 w 25"/>
                  <a:gd name="T1" fmla="*/ 0 h 12"/>
                  <a:gd name="T2" fmla="*/ 14 w 25"/>
                  <a:gd name="T3" fmla="*/ 2 h 12"/>
                  <a:gd name="T4" fmla="*/ 19 w 25"/>
                  <a:gd name="T5" fmla="*/ 2 h 12"/>
                  <a:gd name="T6" fmla="*/ 21 w 25"/>
                  <a:gd name="T7" fmla="*/ 6 h 12"/>
                  <a:gd name="T8" fmla="*/ 23 w 25"/>
                  <a:gd name="T9" fmla="*/ 8 h 12"/>
                  <a:gd name="T10" fmla="*/ 25 w 25"/>
                  <a:gd name="T11" fmla="*/ 12 h 12"/>
                  <a:gd name="T12" fmla="*/ 25 w 25"/>
                  <a:gd name="T13" fmla="*/ 12 h 12"/>
                  <a:gd name="T14" fmla="*/ 0 w 25"/>
                  <a:gd name="T15" fmla="*/ 12 h 12"/>
                  <a:gd name="T16" fmla="*/ 0 w 25"/>
                  <a:gd name="T17" fmla="*/ 10 h 12"/>
                  <a:gd name="T18" fmla="*/ 2 w 25"/>
                  <a:gd name="T19" fmla="*/ 6 h 12"/>
                  <a:gd name="T20" fmla="*/ 4 w 25"/>
                  <a:gd name="T21" fmla="*/ 2 h 12"/>
                  <a:gd name="T22" fmla="*/ 8 w 25"/>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2">
                    <a:moveTo>
                      <a:pt x="8" y="0"/>
                    </a:moveTo>
                    <a:lnTo>
                      <a:pt x="14" y="2"/>
                    </a:lnTo>
                    <a:lnTo>
                      <a:pt x="19" y="2"/>
                    </a:lnTo>
                    <a:lnTo>
                      <a:pt x="21" y="6"/>
                    </a:lnTo>
                    <a:lnTo>
                      <a:pt x="23" y="8"/>
                    </a:lnTo>
                    <a:lnTo>
                      <a:pt x="25" y="12"/>
                    </a:lnTo>
                    <a:lnTo>
                      <a:pt x="25" y="12"/>
                    </a:lnTo>
                    <a:lnTo>
                      <a:pt x="0" y="12"/>
                    </a:lnTo>
                    <a:lnTo>
                      <a:pt x="0" y="10"/>
                    </a:lnTo>
                    <a:lnTo>
                      <a:pt x="2" y="6"/>
                    </a:lnTo>
                    <a:lnTo>
                      <a:pt x="4"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6" name="Freeform 1302"/>
              <p:cNvSpPr>
                <a:spLocks/>
              </p:cNvSpPr>
              <p:nvPr/>
            </p:nvSpPr>
            <p:spPr bwMode="auto">
              <a:xfrm>
                <a:off x="2446" y="2129"/>
                <a:ext cx="26" cy="15"/>
              </a:xfrm>
              <a:custGeom>
                <a:avLst/>
                <a:gdLst>
                  <a:gd name="T0" fmla="*/ 26 w 26"/>
                  <a:gd name="T1" fmla="*/ 0 h 15"/>
                  <a:gd name="T2" fmla="*/ 26 w 26"/>
                  <a:gd name="T3" fmla="*/ 5 h 15"/>
                  <a:gd name="T4" fmla="*/ 23 w 26"/>
                  <a:gd name="T5" fmla="*/ 9 h 15"/>
                  <a:gd name="T6" fmla="*/ 21 w 26"/>
                  <a:gd name="T7" fmla="*/ 11 h 15"/>
                  <a:gd name="T8" fmla="*/ 15 w 26"/>
                  <a:gd name="T9" fmla="*/ 15 h 15"/>
                  <a:gd name="T10" fmla="*/ 11 w 26"/>
                  <a:gd name="T11" fmla="*/ 15 h 15"/>
                  <a:gd name="T12" fmla="*/ 7 w 26"/>
                  <a:gd name="T13" fmla="*/ 13 h 15"/>
                  <a:gd name="T14" fmla="*/ 2 w 26"/>
                  <a:gd name="T15" fmla="*/ 11 h 15"/>
                  <a:gd name="T16" fmla="*/ 0 w 26"/>
                  <a:gd name="T17" fmla="*/ 7 h 15"/>
                  <a:gd name="T18" fmla="*/ 0 w 26"/>
                  <a:gd name="T19" fmla="*/ 2 h 15"/>
                  <a:gd name="T20" fmla="*/ 0 w 26"/>
                  <a:gd name="T21" fmla="*/ 0 h 15"/>
                  <a:gd name="T22" fmla="*/ 26 w 26"/>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5">
                    <a:moveTo>
                      <a:pt x="26" y="0"/>
                    </a:moveTo>
                    <a:lnTo>
                      <a:pt x="26" y="5"/>
                    </a:lnTo>
                    <a:lnTo>
                      <a:pt x="23" y="9"/>
                    </a:lnTo>
                    <a:lnTo>
                      <a:pt x="21" y="11"/>
                    </a:lnTo>
                    <a:lnTo>
                      <a:pt x="15" y="15"/>
                    </a:lnTo>
                    <a:lnTo>
                      <a:pt x="11" y="15"/>
                    </a:lnTo>
                    <a:lnTo>
                      <a:pt x="7" y="13"/>
                    </a:lnTo>
                    <a:lnTo>
                      <a:pt x="2" y="11"/>
                    </a:lnTo>
                    <a:lnTo>
                      <a:pt x="0" y="7"/>
                    </a:lnTo>
                    <a:lnTo>
                      <a:pt x="0" y="2"/>
                    </a:lnTo>
                    <a:lnTo>
                      <a:pt x="0"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7" name="Freeform 1303"/>
              <p:cNvSpPr>
                <a:spLocks/>
              </p:cNvSpPr>
              <p:nvPr/>
            </p:nvSpPr>
            <p:spPr bwMode="auto">
              <a:xfrm>
                <a:off x="2446" y="2117"/>
                <a:ext cx="26" cy="12"/>
              </a:xfrm>
              <a:custGeom>
                <a:avLst/>
                <a:gdLst>
                  <a:gd name="T0" fmla="*/ 9 w 26"/>
                  <a:gd name="T1" fmla="*/ 0 h 12"/>
                  <a:gd name="T2" fmla="*/ 15 w 26"/>
                  <a:gd name="T3" fmla="*/ 0 h 12"/>
                  <a:gd name="T4" fmla="*/ 19 w 26"/>
                  <a:gd name="T5" fmla="*/ 2 h 12"/>
                  <a:gd name="T6" fmla="*/ 21 w 26"/>
                  <a:gd name="T7" fmla="*/ 4 h 12"/>
                  <a:gd name="T8" fmla="*/ 23 w 26"/>
                  <a:gd name="T9" fmla="*/ 8 h 12"/>
                  <a:gd name="T10" fmla="*/ 26 w 26"/>
                  <a:gd name="T11" fmla="*/ 12 h 12"/>
                  <a:gd name="T12" fmla="*/ 26 w 26"/>
                  <a:gd name="T13" fmla="*/ 12 h 12"/>
                  <a:gd name="T14" fmla="*/ 0 w 26"/>
                  <a:gd name="T15" fmla="*/ 12 h 12"/>
                  <a:gd name="T16" fmla="*/ 0 w 26"/>
                  <a:gd name="T17" fmla="*/ 8 h 12"/>
                  <a:gd name="T18" fmla="*/ 2 w 26"/>
                  <a:gd name="T19" fmla="*/ 4 h 12"/>
                  <a:gd name="T20" fmla="*/ 4 w 26"/>
                  <a:gd name="T21" fmla="*/ 2 h 12"/>
                  <a:gd name="T22" fmla="*/ 9 w 2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2">
                    <a:moveTo>
                      <a:pt x="9" y="0"/>
                    </a:moveTo>
                    <a:lnTo>
                      <a:pt x="15" y="0"/>
                    </a:lnTo>
                    <a:lnTo>
                      <a:pt x="19" y="2"/>
                    </a:lnTo>
                    <a:lnTo>
                      <a:pt x="21" y="4"/>
                    </a:lnTo>
                    <a:lnTo>
                      <a:pt x="23" y="8"/>
                    </a:lnTo>
                    <a:lnTo>
                      <a:pt x="26" y="12"/>
                    </a:lnTo>
                    <a:lnTo>
                      <a:pt x="26" y="12"/>
                    </a:lnTo>
                    <a:lnTo>
                      <a:pt x="0" y="12"/>
                    </a:lnTo>
                    <a:lnTo>
                      <a:pt x="0" y="8"/>
                    </a:lnTo>
                    <a:lnTo>
                      <a:pt x="2" y="4"/>
                    </a:lnTo>
                    <a:lnTo>
                      <a:pt x="4"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8" name="Freeform 1304"/>
              <p:cNvSpPr>
                <a:spLocks/>
              </p:cNvSpPr>
              <p:nvPr/>
            </p:nvSpPr>
            <p:spPr bwMode="auto">
              <a:xfrm>
                <a:off x="2304" y="2117"/>
                <a:ext cx="110" cy="23"/>
              </a:xfrm>
              <a:custGeom>
                <a:avLst/>
                <a:gdLst>
                  <a:gd name="T0" fmla="*/ 106 w 110"/>
                  <a:gd name="T1" fmla="*/ 0 h 23"/>
                  <a:gd name="T2" fmla="*/ 110 w 110"/>
                  <a:gd name="T3" fmla="*/ 12 h 23"/>
                  <a:gd name="T4" fmla="*/ 108 w 110"/>
                  <a:gd name="T5" fmla="*/ 19 h 23"/>
                  <a:gd name="T6" fmla="*/ 108 w 110"/>
                  <a:gd name="T7" fmla="*/ 21 h 23"/>
                  <a:gd name="T8" fmla="*/ 106 w 110"/>
                  <a:gd name="T9" fmla="*/ 23 h 23"/>
                  <a:gd name="T10" fmla="*/ 104 w 110"/>
                  <a:gd name="T11" fmla="*/ 23 h 23"/>
                  <a:gd name="T12" fmla="*/ 102 w 110"/>
                  <a:gd name="T13" fmla="*/ 21 h 23"/>
                  <a:gd name="T14" fmla="*/ 100 w 110"/>
                  <a:gd name="T15" fmla="*/ 19 h 23"/>
                  <a:gd name="T16" fmla="*/ 98 w 110"/>
                  <a:gd name="T17" fmla="*/ 17 h 23"/>
                  <a:gd name="T18" fmla="*/ 95 w 110"/>
                  <a:gd name="T19" fmla="*/ 14 h 23"/>
                  <a:gd name="T20" fmla="*/ 93 w 110"/>
                  <a:gd name="T21" fmla="*/ 14 h 23"/>
                  <a:gd name="T22" fmla="*/ 83 w 110"/>
                  <a:gd name="T23" fmla="*/ 17 h 23"/>
                  <a:gd name="T24" fmla="*/ 70 w 110"/>
                  <a:gd name="T25" fmla="*/ 21 h 23"/>
                  <a:gd name="T26" fmla="*/ 57 w 110"/>
                  <a:gd name="T27" fmla="*/ 21 h 23"/>
                  <a:gd name="T28" fmla="*/ 51 w 110"/>
                  <a:gd name="T29" fmla="*/ 19 h 23"/>
                  <a:gd name="T30" fmla="*/ 47 w 110"/>
                  <a:gd name="T31" fmla="*/ 14 h 23"/>
                  <a:gd name="T32" fmla="*/ 40 w 110"/>
                  <a:gd name="T33" fmla="*/ 12 h 23"/>
                  <a:gd name="T34" fmla="*/ 36 w 110"/>
                  <a:gd name="T35" fmla="*/ 10 h 23"/>
                  <a:gd name="T36" fmla="*/ 30 w 110"/>
                  <a:gd name="T37" fmla="*/ 10 h 23"/>
                  <a:gd name="T38" fmla="*/ 23 w 110"/>
                  <a:gd name="T39" fmla="*/ 10 h 23"/>
                  <a:gd name="T40" fmla="*/ 17 w 110"/>
                  <a:gd name="T41" fmla="*/ 8 h 23"/>
                  <a:gd name="T42" fmla="*/ 11 w 110"/>
                  <a:gd name="T43" fmla="*/ 8 h 23"/>
                  <a:gd name="T44" fmla="*/ 4 w 110"/>
                  <a:gd name="T45" fmla="*/ 8 h 23"/>
                  <a:gd name="T46" fmla="*/ 0 w 110"/>
                  <a:gd name="T47" fmla="*/ 6 h 23"/>
                  <a:gd name="T48" fmla="*/ 0 w 110"/>
                  <a:gd name="T49" fmla="*/ 6 h 23"/>
                  <a:gd name="T50" fmla="*/ 2 w 110"/>
                  <a:gd name="T51" fmla="*/ 4 h 23"/>
                  <a:gd name="T52" fmla="*/ 6 w 110"/>
                  <a:gd name="T53" fmla="*/ 0 h 23"/>
                  <a:gd name="T54" fmla="*/ 106 w 110"/>
                  <a:gd name="T5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23">
                    <a:moveTo>
                      <a:pt x="106" y="0"/>
                    </a:moveTo>
                    <a:lnTo>
                      <a:pt x="110" y="12"/>
                    </a:lnTo>
                    <a:lnTo>
                      <a:pt x="108" y="19"/>
                    </a:lnTo>
                    <a:lnTo>
                      <a:pt x="108" y="21"/>
                    </a:lnTo>
                    <a:lnTo>
                      <a:pt x="106" y="23"/>
                    </a:lnTo>
                    <a:lnTo>
                      <a:pt x="104" y="23"/>
                    </a:lnTo>
                    <a:lnTo>
                      <a:pt x="102" y="21"/>
                    </a:lnTo>
                    <a:lnTo>
                      <a:pt x="100" y="19"/>
                    </a:lnTo>
                    <a:lnTo>
                      <a:pt x="98" y="17"/>
                    </a:lnTo>
                    <a:lnTo>
                      <a:pt x="95" y="14"/>
                    </a:lnTo>
                    <a:lnTo>
                      <a:pt x="93" y="14"/>
                    </a:lnTo>
                    <a:lnTo>
                      <a:pt x="83" y="17"/>
                    </a:lnTo>
                    <a:lnTo>
                      <a:pt x="70" y="21"/>
                    </a:lnTo>
                    <a:lnTo>
                      <a:pt x="57" y="21"/>
                    </a:lnTo>
                    <a:lnTo>
                      <a:pt x="51" y="19"/>
                    </a:lnTo>
                    <a:lnTo>
                      <a:pt x="47" y="14"/>
                    </a:lnTo>
                    <a:lnTo>
                      <a:pt x="40" y="12"/>
                    </a:lnTo>
                    <a:lnTo>
                      <a:pt x="36" y="10"/>
                    </a:lnTo>
                    <a:lnTo>
                      <a:pt x="30" y="10"/>
                    </a:lnTo>
                    <a:lnTo>
                      <a:pt x="23" y="10"/>
                    </a:lnTo>
                    <a:lnTo>
                      <a:pt x="17" y="8"/>
                    </a:lnTo>
                    <a:lnTo>
                      <a:pt x="11" y="8"/>
                    </a:lnTo>
                    <a:lnTo>
                      <a:pt x="4" y="8"/>
                    </a:lnTo>
                    <a:lnTo>
                      <a:pt x="0" y="6"/>
                    </a:lnTo>
                    <a:lnTo>
                      <a:pt x="0" y="6"/>
                    </a:lnTo>
                    <a:lnTo>
                      <a:pt x="2" y="4"/>
                    </a:lnTo>
                    <a:lnTo>
                      <a:pt x="6" y="0"/>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9" name="Freeform 1305"/>
              <p:cNvSpPr>
                <a:spLocks/>
              </p:cNvSpPr>
              <p:nvPr/>
            </p:nvSpPr>
            <p:spPr bwMode="auto">
              <a:xfrm>
                <a:off x="2310" y="2093"/>
                <a:ext cx="100" cy="24"/>
              </a:xfrm>
              <a:custGeom>
                <a:avLst/>
                <a:gdLst>
                  <a:gd name="T0" fmla="*/ 49 w 100"/>
                  <a:gd name="T1" fmla="*/ 0 h 24"/>
                  <a:gd name="T2" fmla="*/ 70 w 100"/>
                  <a:gd name="T3" fmla="*/ 2 h 24"/>
                  <a:gd name="T4" fmla="*/ 81 w 100"/>
                  <a:gd name="T5" fmla="*/ 7 h 24"/>
                  <a:gd name="T6" fmla="*/ 92 w 100"/>
                  <a:gd name="T7" fmla="*/ 13 h 24"/>
                  <a:gd name="T8" fmla="*/ 100 w 100"/>
                  <a:gd name="T9" fmla="*/ 24 h 24"/>
                  <a:gd name="T10" fmla="*/ 100 w 100"/>
                  <a:gd name="T11" fmla="*/ 24 h 24"/>
                  <a:gd name="T12" fmla="*/ 0 w 100"/>
                  <a:gd name="T13" fmla="*/ 24 h 24"/>
                  <a:gd name="T14" fmla="*/ 5 w 100"/>
                  <a:gd name="T15" fmla="*/ 22 h 24"/>
                  <a:gd name="T16" fmla="*/ 13 w 100"/>
                  <a:gd name="T17" fmla="*/ 13 h 24"/>
                  <a:gd name="T18" fmla="*/ 24 w 100"/>
                  <a:gd name="T19" fmla="*/ 7 h 24"/>
                  <a:gd name="T20" fmla="*/ 32 w 100"/>
                  <a:gd name="T21" fmla="*/ 2 h 24"/>
                  <a:gd name="T22" fmla="*/ 49 w 100"/>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4">
                    <a:moveTo>
                      <a:pt x="49" y="0"/>
                    </a:moveTo>
                    <a:lnTo>
                      <a:pt x="70" y="2"/>
                    </a:lnTo>
                    <a:lnTo>
                      <a:pt x="81" y="7"/>
                    </a:lnTo>
                    <a:lnTo>
                      <a:pt x="92" y="13"/>
                    </a:lnTo>
                    <a:lnTo>
                      <a:pt x="100" y="24"/>
                    </a:lnTo>
                    <a:lnTo>
                      <a:pt x="100" y="24"/>
                    </a:lnTo>
                    <a:lnTo>
                      <a:pt x="0" y="24"/>
                    </a:lnTo>
                    <a:lnTo>
                      <a:pt x="5" y="22"/>
                    </a:lnTo>
                    <a:lnTo>
                      <a:pt x="13" y="13"/>
                    </a:lnTo>
                    <a:lnTo>
                      <a:pt x="24" y="7"/>
                    </a:lnTo>
                    <a:lnTo>
                      <a:pt x="32"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0" name="Freeform 1306"/>
              <p:cNvSpPr>
                <a:spLocks/>
              </p:cNvSpPr>
              <p:nvPr/>
            </p:nvSpPr>
            <p:spPr bwMode="auto">
              <a:xfrm>
                <a:off x="4126" y="3153"/>
                <a:ext cx="155" cy="21"/>
              </a:xfrm>
              <a:custGeom>
                <a:avLst/>
                <a:gdLst>
                  <a:gd name="T0" fmla="*/ 0 w 155"/>
                  <a:gd name="T1" fmla="*/ 0 h 21"/>
                  <a:gd name="T2" fmla="*/ 155 w 155"/>
                  <a:gd name="T3" fmla="*/ 0 h 21"/>
                  <a:gd name="T4" fmla="*/ 145 w 155"/>
                  <a:gd name="T5" fmla="*/ 4 h 21"/>
                  <a:gd name="T6" fmla="*/ 123 w 155"/>
                  <a:gd name="T7" fmla="*/ 6 h 21"/>
                  <a:gd name="T8" fmla="*/ 104 w 155"/>
                  <a:gd name="T9" fmla="*/ 6 h 21"/>
                  <a:gd name="T10" fmla="*/ 81 w 155"/>
                  <a:gd name="T11" fmla="*/ 8 h 21"/>
                  <a:gd name="T12" fmla="*/ 62 w 155"/>
                  <a:gd name="T13" fmla="*/ 10 h 21"/>
                  <a:gd name="T14" fmla="*/ 51 w 155"/>
                  <a:gd name="T15" fmla="*/ 15 h 21"/>
                  <a:gd name="T16" fmla="*/ 41 w 155"/>
                  <a:gd name="T17" fmla="*/ 21 h 21"/>
                  <a:gd name="T18" fmla="*/ 30 w 155"/>
                  <a:gd name="T19" fmla="*/ 19 h 21"/>
                  <a:gd name="T20" fmla="*/ 13 w 155"/>
                  <a:gd name="T21" fmla="*/ 15 h 21"/>
                  <a:gd name="T22" fmla="*/ 3 w 155"/>
                  <a:gd name="T23" fmla="*/ 4 h 21"/>
                  <a:gd name="T24" fmla="*/ 0 w 15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21">
                    <a:moveTo>
                      <a:pt x="0" y="0"/>
                    </a:moveTo>
                    <a:lnTo>
                      <a:pt x="155" y="0"/>
                    </a:lnTo>
                    <a:lnTo>
                      <a:pt x="145" y="4"/>
                    </a:lnTo>
                    <a:lnTo>
                      <a:pt x="123" y="6"/>
                    </a:lnTo>
                    <a:lnTo>
                      <a:pt x="104" y="6"/>
                    </a:lnTo>
                    <a:lnTo>
                      <a:pt x="81" y="8"/>
                    </a:lnTo>
                    <a:lnTo>
                      <a:pt x="62" y="10"/>
                    </a:lnTo>
                    <a:lnTo>
                      <a:pt x="51" y="15"/>
                    </a:lnTo>
                    <a:lnTo>
                      <a:pt x="41" y="21"/>
                    </a:lnTo>
                    <a:lnTo>
                      <a:pt x="30" y="19"/>
                    </a:lnTo>
                    <a:lnTo>
                      <a:pt x="13" y="15"/>
                    </a:lnTo>
                    <a:lnTo>
                      <a:pt x="3"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1" name="Freeform 1307"/>
              <p:cNvSpPr>
                <a:spLocks/>
              </p:cNvSpPr>
              <p:nvPr/>
            </p:nvSpPr>
            <p:spPr bwMode="auto">
              <a:xfrm>
                <a:off x="4120" y="3134"/>
                <a:ext cx="199" cy="19"/>
              </a:xfrm>
              <a:custGeom>
                <a:avLst/>
                <a:gdLst>
                  <a:gd name="T0" fmla="*/ 0 w 199"/>
                  <a:gd name="T1" fmla="*/ 0 h 19"/>
                  <a:gd name="T2" fmla="*/ 199 w 199"/>
                  <a:gd name="T3" fmla="*/ 0 h 19"/>
                  <a:gd name="T4" fmla="*/ 197 w 199"/>
                  <a:gd name="T5" fmla="*/ 2 h 19"/>
                  <a:gd name="T6" fmla="*/ 174 w 199"/>
                  <a:gd name="T7" fmla="*/ 15 h 19"/>
                  <a:gd name="T8" fmla="*/ 161 w 199"/>
                  <a:gd name="T9" fmla="*/ 19 h 19"/>
                  <a:gd name="T10" fmla="*/ 6 w 199"/>
                  <a:gd name="T11" fmla="*/ 19 h 19"/>
                  <a:gd name="T12" fmla="*/ 2 w 199"/>
                  <a:gd name="T13" fmla="*/ 10 h 19"/>
                  <a:gd name="T14" fmla="*/ 0 w 19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
                    <a:moveTo>
                      <a:pt x="0" y="0"/>
                    </a:moveTo>
                    <a:lnTo>
                      <a:pt x="199" y="0"/>
                    </a:lnTo>
                    <a:lnTo>
                      <a:pt x="197" y="2"/>
                    </a:lnTo>
                    <a:lnTo>
                      <a:pt x="174" y="15"/>
                    </a:lnTo>
                    <a:lnTo>
                      <a:pt x="161" y="19"/>
                    </a:lnTo>
                    <a:lnTo>
                      <a:pt x="6" y="19"/>
                    </a:lnTo>
                    <a:lnTo>
                      <a:pt x="2" y="1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2" name="Freeform 1308"/>
              <p:cNvSpPr>
                <a:spLocks/>
              </p:cNvSpPr>
              <p:nvPr/>
            </p:nvSpPr>
            <p:spPr bwMode="auto">
              <a:xfrm>
                <a:off x="4118" y="3113"/>
                <a:ext cx="225" cy="21"/>
              </a:xfrm>
              <a:custGeom>
                <a:avLst/>
                <a:gdLst>
                  <a:gd name="T0" fmla="*/ 225 w 225"/>
                  <a:gd name="T1" fmla="*/ 0 h 21"/>
                  <a:gd name="T2" fmla="*/ 214 w 225"/>
                  <a:gd name="T3" fmla="*/ 10 h 21"/>
                  <a:gd name="T4" fmla="*/ 201 w 225"/>
                  <a:gd name="T5" fmla="*/ 21 h 21"/>
                  <a:gd name="T6" fmla="*/ 2 w 225"/>
                  <a:gd name="T7" fmla="*/ 21 h 21"/>
                  <a:gd name="T8" fmla="*/ 2 w 225"/>
                  <a:gd name="T9" fmla="*/ 14 h 21"/>
                  <a:gd name="T10" fmla="*/ 0 w 225"/>
                  <a:gd name="T11" fmla="*/ 6 h 21"/>
                  <a:gd name="T12" fmla="*/ 0 w 225"/>
                  <a:gd name="T13" fmla="*/ 0 h 21"/>
                  <a:gd name="T14" fmla="*/ 225 w 225"/>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21">
                    <a:moveTo>
                      <a:pt x="225" y="0"/>
                    </a:moveTo>
                    <a:lnTo>
                      <a:pt x="214" y="10"/>
                    </a:lnTo>
                    <a:lnTo>
                      <a:pt x="201" y="21"/>
                    </a:lnTo>
                    <a:lnTo>
                      <a:pt x="2" y="21"/>
                    </a:lnTo>
                    <a:lnTo>
                      <a:pt x="2" y="14"/>
                    </a:lnTo>
                    <a:lnTo>
                      <a:pt x="0" y="6"/>
                    </a:lnTo>
                    <a:lnTo>
                      <a:pt x="0" y="0"/>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3" name="Freeform 1309"/>
              <p:cNvSpPr>
                <a:spLocks/>
              </p:cNvSpPr>
              <p:nvPr/>
            </p:nvSpPr>
            <p:spPr bwMode="auto">
              <a:xfrm>
                <a:off x="4112" y="3091"/>
                <a:ext cx="250" cy="22"/>
              </a:xfrm>
              <a:custGeom>
                <a:avLst/>
                <a:gdLst>
                  <a:gd name="T0" fmla="*/ 0 w 250"/>
                  <a:gd name="T1" fmla="*/ 0 h 22"/>
                  <a:gd name="T2" fmla="*/ 250 w 250"/>
                  <a:gd name="T3" fmla="*/ 0 h 22"/>
                  <a:gd name="T4" fmla="*/ 248 w 250"/>
                  <a:gd name="T5" fmla="*/ 0 h 22"/>
                  <a:gd name="T6" fmla="*/ 235 w 250"/>
                  <a:gd name="T7" fmla="*/ 17 h 22"/>
                  <a:gd name="T8" fmla="*/ 231 w 250"/>
                  <a:gd name="T9" fmla="*/ 22 h 22"/>
                  <a:gd name="T10" fmla="*/ 6 w 250"/>
                  <a:gd name="T11" fmla="*/ 22 h 22"/>
                  <a:gd name="T12" fmla="*/ 6 w 250"/>
                  <a:gd name="T13" fmla="*/ 19 h 22"/>
                  <a:gd name="T14" fmla="*/ 4 w 250"/>
                  <a:gd name="T15" fmla="*/ 13 h 22"/>
                  <a:gd name="T16" fmla="*/ 2 w 250"/>
                  <a:gd name="T17" fmla="*/ 9 h 22"/>
                  <a:gd name="T18" fmla="*/ 2 w 250"/>
                  <a:gd name="T19" fmla="*/ 7 h 22"/>
                  <a:gd name="T20" fmla="*/ 0 w 250"/>
                  <a:gd name="T21" fmla="*/ 3 h 22"/>
                  <a:gd name="T22" fmla="*/ 0 w 25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2">
                    <a:moveTo>
                      <a:pt x="0" y="0"/>
                    </a:moveTo>
                    <a:lnTo>
                      <a:pt x="250" y="0"/>
                    </a:lnTo>
                    <a:lnTo>
                      <a:pt x="248" y="0"/>
                    </a:lnTo>
                    <a:lnTo>
                      <a:pt x="235" y="17"/>
                    </a:lnTo>
                    <a:lnTo>
                      <a:pt x="231" y="22"/>
                    </a:lnTo>
                    <a:lnTo>
                      <a:pt x="6" y="22"/>
                    </a:lnTo>
                    <a:lnTo>
                      <a:pt x="6" y="19"/>
                    </a:lnTo>
                    <a:lnTo>
                      <a:pt x="4" y="13"/>
                    </a:lnTo>
                    <a:lnTo>
                      <a:pt x="2" y="9"/>
                    </a:lnTo>
                    <a:lnTo>
                      <a:pt x="2" y="7"/>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4" name="Freeform 1310"/>
              <p:cNvSpPr>
                <a:spLocks/>
              </p:cNvSpPr>
              <p:nvPr/>
            </p:nvSpPr>
            <p:spPr bwMode="auto">
              <a:xfrm>
                <a:off x="4105" y="3072"/>
                <a:ext cx="274" cy="19"/>
              </a:xfrm>
              <a:custGeom>
                <a:avLst/>
                <a:gdLst>
                  <a:gd name="T0" fmla="*/ 274 w 274"/>
                  <a:gd name="T1" fmla="*/ 0 h 19"/>
                  <a:gd name="T2" fmla="*/ 268 w 274"/>
                  <a:gd name="T3" fmla="*/ 7 h 19"/>
                  <a:gd name="T4" fmla="*/ 257 w 274"/>
                  <a:gd name="T5" fmla="*/ 19 h 19"/>
                  <a:gd name="T6" fmla="*/ 7 w 274"/>
                  <a:gd name="T7" fmla="*/ 19 h 19"/>
                  <a:gd name="T8" fmla="*/ 4 w 274"/>
                  <a:gd name="T9" fmla="*/ 11 h 19"/>
                  <a:gd name="T10" fmla="*/ 0 w 274"/>
                  <a:gd name="T11" fmla="*/ 0 h 19"/>
                  <a:gd name="T12" fmla="*/ 274 w 27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4" h="19">
                    <a:moveTo>
                      <a:pt x="274" y="0"/>
                    </a:moveTo>
                    <a:lnTo>
                      <a:pt x="268" y="7"/>
                    </a:lnTo>
                    <a:lnTo>
                      <a:pt x="257" y="19"/>
                    </a:lnTo>
                    <a:lnTo>
                      <a:pt x="7" y="19"/>
                    </a:lnTo>
                    <a:lnTo>
                      <a:pt x="4" y="11"/>
                    </a:lnTo>
                    <a:lnTo>
                      <a:pt x="0" y="0"/>
                    </a:lnTo>
                    <a:lnTo>
                      <a:pt x="2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5" name="Freeform 1311"/>
              <p:cNvSpPr>
                <a:spLocks/>
              </p:cNvSpPr>
              <p:nvPr/>
            </p:nvSpPr>
            <p:spPr bwMode="auto">
              <a:xfrm>
                <a:off x="4088" y="3051"/>
                <a:ext cx="312" cy="21"/>
              </a:xfrm>
              <a:custGeom>
                <a:avLst/>
                <a:gdLst>
                  <a:gd name="T0" fmla="*/ 312 w 312"/>
                  <a:gd name="T1" fmla="*/ 0 h 21"/>
                  <a:gd name="T2" fmla="*/ 306 w 312"/>
                  <a:gd name="T3" fmla="*/ 6 h 21"/>
                  <a:gd name="T4" fmla="*/ 295 w 312"/>
                  <a:gd name="T5" fmla="*/ 17 h 21"/>
                  <a:gd name="T6" fmla="*/ 291 w 312"/>
                  <a:gd name="T7" fmla="*/ 21 h 21"/>
                  <a:gd name="T8" fmla="*/ 17 w 312"/>
                  <a:gd name="T9" fmla="*/ 21 h 21"/>
                  <a:gd name="T10" fmla="*/ 15 w 312"/>
                  <a:gd name="T11" fmla="*/ 17 h 21"/>
                  <a:gd name="T12" fmla="*/ 4 w 312"/>
                  <a:gd name="T13" fmla="*/ 6 h 21"/>
                  <a:gd name="T14" fmla="*/ 0 w 312"/>
                  <a:gd name="T15" fmla="*/ 0 h 21"/>
                  <a:gd name="T16" fmla="*/ 312 w 31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21">
                    <a:moveTo>
                      <a:pt x="312" y="0"/>
                    </a:moveTo>
                    <a:lnTo>
                      <a:pt x="306" y="6"/>
                    </a:lnTo>
                    <a:lnTo>
                      <a:pt x="295" y="17"/>
                    </a:lnTo>
                    <a:lnTo>
                      <a:pt x="291" y="21"/>
                    </a:lnTo>
                    <a:lnTo>
                      <a:pt x="17" y="21"/>
                    </a:lnTo>
                    <a:lnTo>
                      <a:pt x="15" y="17"/>
                    </a:lnTo>
                    <a:lnTo>
                      <a:pt x="4" y="6"/>
                    </a:lnTo>
                    <a:lnTo>
                      <a:pt x="0" y="0"/>
                    </a:lnTo>
                    <a:lnTo>
                      <a:pt x="3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6" name="Freeform 1312"/>
              <p:cNvSpPr>
                <a:spLocks/>
              </p:cNvSpPr>
              <p:nvPr/>
            </p:nvSpPr>
            <p:spPr bwMode="auto">
              <a:xfrm>
                <a:off x="4073" y="3032"/>
                <a:ext cx="342" cy="19"/>
              </a:xfrm>
              <a:custGeom>
                <a:avLst/>
                <a:gdLst>
                  <a:gd name="T0" fmla="*/ 342 w 342"/>
                  <a:gd name="T1" fmla="*/ 0 h 19"/>
                  <a:gd name="T2" fmla="*/ 342 w 342"/>
                  <a:gd name="T3" fmla="*/ 0 h 19"/>
                  <a:gd name="T4" fmla="*/ 333 w 342"/>
                  <a:gd name="T5" fmla="*/ 13 h 19"/>
                  <a:gd name="T6" fmla="*/ 327 w 342"/>
                  <a:gd name="T7" fmla="*/ 19 h 19"/>
                  <a:gd name="T8" fmla="*/ 15 w 342"/>
                  <a:gd name="T9" fmla="*/ 19 h 19"/>
                  <a:gd name="T10" fmla="*/ 9 w 342"/>
                  <a:gd name="T11" fmla="*/ 11 h 19"/>
                  <a:gd name="T12" fmla="*/ 0 w 342"/>
                  <a:gd name="T13" fmla="*/ 0 h 19"/>
                  <a:gd name="T14" fmla="*/ 342 w 342"/>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19">
                    <a:moveTo>
                      <a:pt x="342" y="0"/>
                    </a:moveTo>
                    <a:lnTo>
                      <a:pt x="342" y="0"/>
                    </a:lnTo>
                    <a:lnTo>
                      <a:pt x="333" y="13"/>
                    </a:lnTo>
                    <a:lnTo>
                      <a:pt x="327" y="19"/>
                    </a:lnTo>
                    <a:lnTo>
                      <a:pt x="15" y="19"/>
                    </a:lnTo>
                    <a:lnTo>
                      <a:pt x="9" y="11"/>
                    </a:lnTo>
                    <a:lnTo>
                      <a:pt x="0" y="0"/>
                    </a:lnTo>
                    <a:lnTo>
                      <a:pt x="3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7" name="Freeform 1313"/>
              <p:cNvSpPr>
                <a:spLocks/>
              </p:cNvSpPr>
              <p:nvPr/>
            </p:nvSpPr>
            <p:spPr bwMode="auto">
              <a:xfrm>
                <a:off x="4063" y="3011"/>
                <a:ext cx="354" cy="21"/>
              </a:xfrm>
              <a:custGeom>
                <a:avLst/>
                <a:gdLst>
                  <a:gd name="T0" fmla="*/ 0 w 354"/>
                  <a:gd name="T1" fmla="*/ 0 h 21"/>
                  <a:gd name="T2" fmla="*/ 352 w 354"/>
                  <a:gd name="T3" fmla="*/ 0 h 21"/>
                  <a:gd name="T4" fmla="*/ 354 w 354"/>
                  <a:gd name="T5" fmla="*/ 4 h 21"/>
                  <a:gd name="T6" fmla="*/ 354 w 354"/>
                  <a:gd name="T7" fmla="*/ 10 h 21"/>
                  <a:gd name="T8" fmla="*/ 352 w 354"/>
                  <a:gd name="T9" fmla="*/ 21 h 21"/>
                  <a:gd name="T10" fmla="*/ 10 w 354"/>
                  <a:gd name="T11" fmla="*/ 21 h 21"/>
                  <a:gd name="T12" fmla="*/ 10 w 354"/>
                  <a:gd name="T13" fmla="*/ 19 h 21"/>
                  <a:gd name="T14" fmla="*/ 2 w 354"/>
                  <a:gd name="T15" fmla="*/ 6 h 21"/>
                  <a:gd name="T16" fmla="*/ 0 w 354"/>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21">
                    <a:moveTo>
                      <a:pt x="0" y="0"/>
                    </a:moveTo>
                    <a:lnTo>
                      <a:pt x="352" y="0"/>
                    </a:lnTo>
                    <a:lnTo>
                      <a:pt x="354" y="4"/>
                    </a:lnTo>
                    <a:lnTo>
                      <a:pt x="354" y="10"/>
                    </a:lnTo>
                    <a:lnTo>
                      <a:pt x="352" y="21"/>
                    </a:lnTo>
                    <a:lnTo>
                      <a:pt x="10" y="21"/>
                    </a:lnTo>
                    <a:lnTo>
                      <a:pt x="10" y="19"/>
                    </a:lnTo>
                    <a:lnTo>
                      <a:pt x="2"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8" name="Freeform 1314"/>
              <p:cNvSpPr>
                <a:spLocks/>
              </p:cNvSpPr>
              <p:nvPr/>
            </p:nvSpPr>
            <p:spPr bwMode="auto">
              <a:xfrm>
                <a:off x="4061" y="2990"/>
                <a:ext cx="356" cy="21"/>
              </a:xfrm>
              <a:custGeom>
                <a:avLst/>
                <a:gdLst>
                  <a:gd name="T0" fmla="*/ 356 w 356"/>
                  <a:gd name="T1" fmla="*/ 0 h 21"/>
                  <a:gd name="T2" fmla="*/ 356 w 356"/>
                  <a:gd name="T3" fmla="*/ 2 h 21"/>
                  <a:gd name="T4" fmla="*/ 354 w 356"/>
                  <a:gd name="T5" fmla="*/ 6 h 21"/>
                  <a:gd name="T6" fmla="*/ 352 w 356"/>
                  <a:gd name="T7" fmla="*/ 10 h 21"/>
                  <a:gd name="T8" fmla="*/ 352 w 356"/>
                  <a:gd name="T9" fmla="*/ 15 h 21"/>
                  <a:gd name="T10" fmla="*/ 354 w 356"/>
                  <a:gd name="T11" fmla="*/ 21 h 21"/>
                  <a:gd name="T12" fmla="*/ 354 w 356"/>
                  <a:gd name="T13" fmla="*/ 21 h 21"/>
                  <a:gd name="T14" fmla="*/ 2 w 356"/>
                  <a:gd name="T15" fmla="*/ 21 h 21"/>
                  <a:gd name="T16" fmla="*/ 0 w 356"/>
                  <a:gd name="T17" fmla="*/ 15 h 21"/>
                  <a:gd name="T18" fmla="*/ 0 w 356"/>
                  <a:gd name="T19" fmla="*/ 0 h 21"/>
                  <a:gd name="T20" fmla="*/ 356 w 356"/>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21">
                    <a:moveTo>
                      <a:pt x="356" y="0"/>
                    </a:moveTo>
                    <a:lnTo>
                      <a:pt x="356" y="2"/>
                    </a:lnTo>
                    <a:lnTo>
                      <a:pt x="354" y="6"/>
                    </a:lnTo>
                    <a:lnTo>
                      <a:pt x="352" y="10"/>
                    </a:lnTo>
                    <a:lnTo>
                      <a:pt x="352" y="15"/>
                    </a:lnTo>
                    <a:lnTo>
                      <a:pt x="354" y="21"/>
                    </a:lnTo>
                    <a:lnTo>
                      <a:pt x="354" y="21"/>
                    </a:lnTo>
                    <a:lnTo>
                      <a:pt x="2" y="21"/>
                    </a:lnTo>
                    <a:lnTo>
                      <a:pt x="0" y="15"/>
                    </a:lnTo>
                    <a:lnTo>
                      <a:pt x="0" y="0"/>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19" name="Freeform 1315"/>
              <p:cNvSpPr>
                <a:spLocks/>
              </p:cNvSpPr>
              <p:nvPr/>
            </p:nvSpPr>
            <p:spPr bwMode="auto">
              <a:xfrm>
                <a:off x="4061" y="2971"/>
                <a:ext cx="394" cy="19"/>
              </a:xfrm>
              <a:custGeom>
                <a:avLst/>
                <a:gdLst>
                  <a:gd name="T0" fmla="*/ 394 w 394"/>
                  <a:gd name="T1" fmla="*/ 0 h 19"/>
                  <a:gd name="T2" fmla="*/ 388 w 394"/>
                  <a:gd name="T3" fmla="*/ 4 h 19"/>
                  <a:gd name="T4" fmla="*/ 373 w 394"/>
                  <a:gd name="T5" fmla="*/ 10 h 19"/>
                  <a:gd name="T6" fmla="*/ 360 w 394"/>
                  <a:gd name="T7" fmla="*/ 17 h 19"/>
                  <a:gd name="T8" fmla="*/ 356 w 394"/>
                  <a:gd name="T9" fmla="*/ 19 h 19"/>
                  <a:gd name="T10" fmla="*/ 0 w 394"/>
                  <a:gd name="T11" fmla="*/ 19 h 19"/>
                  <a:gd name="T12" fmla="*/ 0 w 394"/>
                  <a:gd name="T13" fmla="*/ 17 h 19"/>
                  <a:gd name="T14" fmla="*/ 0 w 394"/>
                  <a:gd name="T15" fmla="*/ 0 h 19"/>
                  <a:gd name="T16" fmla="*/ 394 w 39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9">
                    <a:moveTo>
                      <a:pt x="394" y="0"/>
                    </a:moveTo>
                    <a:lnTo>
                      <a:pt x="388" y="4"/>
                    </a:lnTo>
                    <a:lnTo>
                      <a:pt x="373" y="10"/>
                    </a:lnTo>
                    <a:lnTo>
                      <a:pt x="360" y="17"/>
                    </a:lnTo>
                    <a:lnTo>
                      <a:pt x="356" y="19"/>
                    </a:lnTo>
                    <a:lnTo>
                      <a:pt x="0" y="19"/>
                    </a:lnTo>
                    <a:lnTo>
                      <a:pt x="0" y="17"/>
                    </a:lnTo>
                    <a:lnTo>
                      <a:pt x="0" y="0"/>
                    </a:lnTo>
                    <a:lnTo>
                      <a:pt x="3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0" name="Freeform 1316"/>
              <p:cNvSpPr>
                <a:spLocks/>
              </p:cNvSpPr>
              <p:nvPr/>
            </p:nvSpPr>
            <p:spPr bwMode="auto">
              <a:xfrm>
                <a:off x="4056" y="2949"/>
                <a:ext cx="412" cy="22"/>
              </a:xfrm>
              <a:custGeom>
                <a:avLst/>
                <a:gdLst>
                  <a:gd name="T0" fmla="*/ 412 w 412"/>
                  <a:gd name="T1" fmla="*/ 0 h 22"/>
                  <a:gd name="T2" fmla="*/ 412 w 412"/>
                  <a:gd name="T3" fmla="*/ 9 h 22"/>
                  <a:gd name="T4" fmla="*/ 406 w 412"/>
                  <a:gd name="T5" fmla="*/ 17 h 22"/>
                  <a:gd name="T6" fmla="*/ 399 w 412"/>
                  <a:gd name="T7" fmla="*/ 22 h 22"/>
                  <a:gd name="T8" fmla="*/ 5 w 412"/>
                  <a:gd name="T9" fmla="*/ 22 h 22"/>
                  <a:gd name="T10" fmla="*/ 5 w 412"/>
                  <a:gd name="T11" fmla="*/ 19 h 22"/>
                  <a:gd name="T12" fmla="*/ 0 w 412"/>
                  <a:gd name="T13" fmla="*/ 0 h 22"/>
                  <a:gd name="T14" fmla="*/ 412 w 412"/>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22">
                    <a:moveTo>
                      <a:pt x="412" y="0"/>
                    </a:moveTo>
                    <a:lnTo>
                      <a:pt x="412" y="9"/>
                    </a:lnTo>
                    <a:lnTo>
                      <a:pt x="406" y="17"/>
                    </a:lnTo>
                    <a:lnTo>
                      <a:pt x="399" y="22"/>
                    </a:lnTo>
                    <a:lnTo>
                      <a:pt x="5" y="22"/>
                    </a:lnTo>
                    <a:lnTo>
                      <a:pt x="5" y="19"/>
                    </a:lnTo>
                    <a:lnTo>
                      <a:pt x="0" y="0"/>
                    </a:lnTo>
                    <a:lnTo>
                      <a:pt x="4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1" name="Freeform 1317"/>
              <p:cNvSpPr>
                <a:spLocks/>
              </p:cNvSpPr>
              <p:nvPr/>
            </p:nvSpPr>
            <p:spPr bwMode="auto">
              <a:xfrm>
                <a:off x="4050" y="2928"/>
                <a:ext cx="418" cy="21"/>
              </a:xfrm>
              <a:custGeom>
                <a:avLst/>
                <a:gdLst>
                  <a:gd name="T0" fmla="*/ 412 w 418"/>
                  <a:gd name="T1" fmla="*/ 0 h 21"/>
                  <a:gd name="T2" fmla="*/ 414 w 418"/>
                  <a:gd name="T3" fmla="*/ 7 h 21"/>
                  <a:gd name="T4" fmla="*/ 418 w 418"/>
                  <a:gd name="T5" fmla="*/ 21 h 21"/>
                  <a:gd name="T6" fmla="*/ 418 w 418"/>
                  <a:gd name="T7" fmla="*/ 21 h 21"/>
                  <a:gd name="T8" fmla="*/ 6 w 418"/>
                  <a:gd name="T9" fmla="*/ 21 h 21"/>
                  <a:gd name="T10" fmla="*/ 6 w 418"/>
                  <a:gd name="T11" fmla="*/ 19 h 21"/>
                  <a:gd name="T12" fmla="*/ 0 w 418"/>
                  <a:gd name="T13" fmla="*/ 0 h 21"/>
                  <a:gd name="T14" fmla="*/ 412 w 418"/>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8" h="21">
                    <a:moveTo>
                      <a:pt x="412" y="0"/>
                    </a:moveTo>
                    <a:lnTo>
                      <a:pt x="414" y="7"/>
                    </a:lnTo>
                    <a:lnTo>
                      <a:pt x="418" y="21"/>
                    </a:lnTo>
                    <a:lnTo>
                      <a:pt x="418" y="21"/>
                    </a:lnTo>
                    <a:lnTo>
                      <a:pt x="6" y="21"/>
                    </a:lnTo>
                    <a:lnTo>
                      <a:pt x="6" y="19"/>
                    </a:lnTo>
                    <a:lnTo>
                      <a:pt x="0" y="0"/>
                    </a:lnTo>
                    <a:lnTo>
                      <a:pt x="4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2" name="Freeform 1318"/>
              <p:cNvSpPr>
                <a:spLocks/>
              </p:cNvSpPr>
              <p:nvPr/>
            </p:nvSpPr>
            <p:spPr bwMode="auto">
              <a:xfrm>
                <a:off x="4039" y="2909"/>
                <a:ext cx="423" cy="19"/>
              </a:xfrm>
              <a:custGeom>
                <a:avLst/>
                <a:gdLst>
                  <a:gd name="T0" fmla="*/ 0 w 423"/>
                  <a:gd name="T1" fmla="*/ 0 h 19"/>
                  <a:gd name="T2" fmla="*/ 418 w 423"/>
                  <a:gd name="T3" fmla="*/ 0 h 19"/>
                  <a:gd name="T4" fmla="*/ 421 w 423"/>
                  <a:gd name="T5" fmla="*/ 11 h 19"/>
                  <a:gd name="T6" fmla="*/ 423 w 423"/>
                  <a:gd name="T7" fmla="*/ 19 h 19"/>
                  <a:gd name="T8" fmla="*/ 11 w 423"/>
                  <a:gd name="T9" fmla="*/ 19 h 19"/>
                  <a:gd name="T10" fmla="*/ 9 w 423"/>
                  <a:gd name="T11" fmla="*/ 17 h 19"/>
                  <a:gd name="T12" fmla="*/ 0 w 423"/>
                  <a:gd name="T13" fmla="*/ 0 h 19"/>
                  <a:gd name="T14" fmla="*/ 0 w 423"/>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9">
                    <a:moveTo>
                      <a:pt x="0" y="0"/>
                    </a:moveTo>
                    <a:lnTo>
                      <a:pt x="418" y="0"/>
                    </a:lnTo>
                    <a:lnTo>
                      <a:pt x="421" y="11"/>
                    </a:lnTo>
                    <a:lnTo>
                      <a:pt x="423" y="19"/>
                    </a:lnTo>
                    <a:lnTo>
                      <a:pt x="11" y="19"/>
                    </a:lnTo>
                    <a:lnTo>
                      <a:pt x="9" y="17"/>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3" name="Freeform 1319"/>
              <p:cNvSpPr>
                <a:spLocks/>
              </p:cNvSpPr>
              <p:nvPr/>
            </p:nvSpPr>
            <p:spPr bwMode="auto">
              <a:xfrm>
                <a:off x="4027" y="2888"/>
                <a:ext cx="430" cy="21"/>
              </a:xfrm>
              <a:custGeom>
                <a:avLst/>
                <a:gdLst>
                  <a:gd name="T0" fmla="*/ 426 w 430"/>
                  <a:gd name="T1" fmla="*/ 0 h 21"/>
                  <a:gd name="T2" fmla="*/ 426 w 430"/>
                  <a:gd name="T3" fmla="*/ 11 h 21"/>
                  <a:gd name="T4" fmla="*/ 428 w 430"/>
                  <a:gd name="T5" fmla="*/ 19 h 21"/>
                  <a:gd name="T6" fmla="*/ 430 w 430"/>
                  <a:gd name="T7" fmla="*/ 21 h 21"/>
                  <a:gd name="T8" fmla="*/ 12 w 430"/>
                  <a:gd name="T9" fmla="*/ 21 h 21"/>
                  <a:gd name="T10" fmla="*/ 6 w 430"/>
                  <a:gd name="T11" fmla="*/ 11 h 21"/>
                  <a:gd name="T12" fmla="*/ 0 w 430"/>
                  <a:gd name="T13" fmla="*/ 0 h 21"/>
                  <a:gd name="T14" fmla="*/ 426 w 43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21">
                    <a:moveTo>
                      <a:pt x="426" y="0"/>
                    </a:moveTo>
                    <a:lnTo>
                      <a:pt x="426" y="11"/>
                    </a:lnTo>
                    <a:lnTo>
                      <a:pt x="428" y="19"/>
                    </a:lnTo>
                    <a:lnTo>
                      <a:pt x="430" y="21"/>
                    </a:lnTo>
                    <a:lnTo>
                      <a:pt x="12" y="21"/>
                    </a:lnTo>
                    <a:lnTo>
                      <a:pt x="6" y="11"/>
                    </a:lnTo>
                    <a:lnTo>
                      <a:pt x="0" y="0"/>
                    </a:lnTo>
                    <a:lnTo>
                      <a:pt x="4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4" name="Freeform 1320"/>
              <p:cNvSpPr>
                <a:spLocks/>
              </p:cNvSpPr>
              <p:nvPr/>
            </p:nvSpPr>
            <p:spPr bwMode="auto">
              <a:xfrm>
                <a:off x="4016" y="2869"/>
                <a:ext cx="450" cy="19"/>
              </a:xfrm>
              <a:custGeom>
                <a:avLst/>
                <a:gdLst>
                  <a:gd name="T0" fmla="*/ 450 w 450"/>
                  <a:gd name="T1" fmla="*/ 0 h 19"/>
                  <a:gd name="T2" fmla="*/ 446 w 450"/>
                  <a:gd name="T3" fmla="*/ 4 h 19"/>
                  <a:gd name="T4" fmla="*/ 437 w 450"/>
                  <a:gd name="T5" fmla="*/ 19 h 19"/>
                  <a:gd name="T6" fmla="*/ 437 w 450"/>
                  <a:gd name="T7" fmla="*/ 19 h 19"/>
                  <a:gd name="T8" fmla="*/ 11 w 450"/>
                  <a:gd name="T9" fmla="*/ 19 h 19"/>
                  <a:gd name="T10" fmla="*/ 6 w 450"/>
                  <a:gd name="T11" fmla="*/ 13 h 19"/>
                  <a:gd name="T12" fmla="*/ 0 w 450"/>
                  <a:gd name="T13" fmla="*/ 0 h 19"/>
                  <a:gd name="T14" fmla="*/ 450 w 45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19">
                    <a:moveTo>
                      <a:pt x="450" y="0"/>
                    </a:moveTo>
                    <a:lnTo>
                      <a:pt x="446" y="4"/>
                    </a:lnTo>
                    <a:lnTo>
                      <a:pt x="437" y="19"/>
                    </a:lnTo>
                    <a:lnTo>
                      <a:pt x="437" y="19"/>
                    </a:lnTo>
                    <a:lnTo>
                      <a:pt x="11" y="19"/>
                    </a:lnTo>
                    <a:lnTo>
                      <a:pt x="6" y="13"/>
                    </a:lnTo>
                    <a:lnTo>
                      <a:pt x="0" y="0"/>
                    </a:lnTo>
                    <a:lnTo>
                      <a:pt x="4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5" name="Freeform 1321"/>
              <p:cNvSpPr>
                <a:spLocks/>
              </p:cNvSpPr>
              <p:nvPr/>
            </p:nvSpPr>
            <p:spPr bwMode="auto">
              <a:xfrm>
                <a:off x="4006" y="2848"/>
                <a:ext cx="481" cy="21"/>
              </a:xfrm>
              <a:custGeom>
                <a:avLst/>
                <a:gdLst>
                  <a:gd name="T0" fmla="*/ 481 w 481"/>
                  <a:gd name="T1" fmla="*/ 0 h 21"/>
                  <a:gd name="T2" fmla="*/ 468 w 481"/>
                  <a:gd name="T3" fmla="*/ 10 h 21"/>
                  <a:gd name="T4" fmla="*/ 460 w 481"/>
                  <a:gd name="T5" fmla="*/ 21 h 21"/>
                  <a:gd name="T6" fmla="*/ 10 w 481"/>
                  <a:gd name="T7" fmla="*/ 21 h 21"/>
                  <a:gd name="T8" fmla="*/ 8 w 481"/>
                  <a:gd name="T9" fmla="*/ 19 h 21"/>
                  <a:gd name="T10" fmla="*/ 2 w 481"/>
                  <a:gd name="T11" fmla="*/ 6 h 21"/>
                  <a:gd name="T12" fmla="*/ 0 w 481"/>
                  <a:gd name="T13" fmla="*/ 0 h 21"/>
                  <a:gd name="T14" fmla="*/ 481 w 48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1" h="21">
                    <a:moveTo>
                      <a:pt x="481" y="0"/>
                    </a:moveTo>
                    <a:lnTo>
                      <a:pt x="468" y="10"/>
                    </a:lnTo>
                    <a:lnTo>
                      <a:pt x="460" y="21"/>
                    </a:lnTo>
                    <a:lnTo>
                      <a:pt x="10" y="21"/>
                    </a:lnTo>
                    <a:lnTo>
                      <a:pt x="8" y="19"/>
                    </a:lnTo>
                    <a:lnTo>
                      <a:pt x="2" y="6"/>
                    </a:lnTo>
                    <a:lnTo>
                      <a:pt x="0" y="0"/>
                    </a:lnTo>
                    <a:lnTo>
                      <a:pt x="4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6" name="Freeform 1322"/>
              <p:cNvSpPr>
                <a:spLocks/>
              </p:cNvSpPr>
              <p:nvPr/>
            </p:nvSpPr>
            <p:spPr bwMode="auto">
              <a:xfrm>
                <a:off x="3999" y="2827"/>
                <a:ext cx="528" cy="21"/>
              </a:xfrm>
              <a:custGeom>
                <a:avLst/>
                <a:gdLst>
                  <a:gd name="T0" fmla="*/ 0 w 528"/>
                  <a:gd name="T1" fmla="*/ 0 h 21"/>
                  <a:gd name="T2" fmla="*/ 528 w 528"/>
                  <a:gd name="T3" fmla="*/ 0 h 21"/>
                  <a:gd name="T4" fmla="*/ 526 w 528"/>
                  <a:gd name="T5" fmla="*/ 2 h 21"/>
                  <a:gd name="T6" fmla="*/ 509 w 528"/>
                  <a:gd name="T7" fmla="*/ 10 h 21"/>
                  <a:gd name="T8" fmla="*/ 490 w 528"/>
                  <a:gd name="T9" fmla="*/ 19 h 21"/>
                  <a:gd name="T10" fmla="*/ 488 w 528"/>
                  <a:gd name="T11" fmla="*/ 21 h 21"/>
                  <a:gd name="T12" fmla="*/ 7 w 528"/>
                  <a:gd name="T13" fmla="*/ 21 h 21"/>
                  <a:gd name="T14" fmla="*/ 2 w 528"/>
                  <a:gd name="T15" fmla="*/ 12 h 21"/>
                  <a:gd name="T16" fmla="*/ 0 w 528"/>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21">
                    <a:moveTo>
                      <a:pt x="0" y="0"/>
                    </a:moveTo>
                    <a:lnTo>
                      <a:pt x="528" y="0"/>
                    </a:lnTo>
                    <a:lnTo>
                      <a:pt x="526" y="2"/>
                    </a:lnTo>
                    <a:lnTo>
                      <a:pt x="509" y="10"/>
                    </a:lnTo>
                    <a:lnTo>
                      <a:pt x="490" y="19"/>
                    </a:lnTo>
                    <a:lnTo>
                      <a:pt x="488" y="21"/>
                    </a:lnTo>
                    <a:lnTo>
                      <a:pt x="7" y="21"/>
                    </a:lnTo>
                    <a:lnTo>
                      <a:pt x="2"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7" name="Freeform 1323"/>
              <p:cNvSpPr>
                <a:spLocks/>
              </p:cNvSpPr>
              <p:nvPr/>
            </p:nvSpPr>
            <p:spPr bwMode="auto">
              <a:xfrm>
                <a:off x="3995" y="2807"/>
                <a:ext cx="554" cy="20"/>
              </a:xfrm>
              <a:custGeom>
                <a:avLst/>
                <a:gdLst>
                  <a:gd name="T0" fmla="*/ 0 w 554"/>
                  <a:gd name="T1" fmla="*/ 0 h 20"/>
                  <a:gd name="T2" fmla="*/ 554 w 554"/>
                  <a:gd name="T3" fmla="*/ 0 h 20"/>
                  <a:gd name="T4" fmla="*/ 547 w 554"/>
                  <a:gd name="T5" fmla="*/ 7 h 20"/>
                  <a:gd name="T6" fmla="*/ 541 w 554"/>
                  <a:gd name="T7" fmla="*/ 15 h 20"/>
                  <a:gd name="T8" fmla="*/ 532 w 554"/>
                  <a:gd name="T9" fmla="*/ 20 h 20"/>
                  <a:gd name="T10" fmla="*/ 4 w 554"/>
                  <a:gd name="T11" fmla="*/ 20 h 20"/>
                  <a:gd name="T12" fmla="*/ 0 w 554"/>
                  <a:gd name="T13" fmla="*/ 9 h 20"/>
                  <a:gd name="T14" fmla="*/ 0 w 55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20">
                    <a:moveTo>
                      <a:pt x="0" y="0"/>
                    </a:moveTo>
                    <a:lnTo>
                      <a:pt x="554" y="0"/>
                    </a:lnTo>
                    <a:lnTo>
                      <a:pt x="547" y="7"/>
                    </a:lnTo>
                    <a:lnTo>
                      <a:pt x="541" y="15"/>
                    </a:lnTo>
                    <a:lnTo>
                      <a:pt x="532" y="20"/>
                    </a:lnTo>
                    <a:lnTo>
                      <a:pt x="4" y="20"/>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8" name="Freeform 1324"/>
              <p:cNvSpPr>
                <a:spLocks/>
              </p:cNvSpPr>
              <p:nvPr/>
            </p:nvSpPr>
            <p:spPr bwMode="auto">
              <a:xfrm>
                <a:off x="3995" y="2786"/>
                <a:ext cx="564" cy="21"/>
              </a:xfrm>
              <a:custGeom>
                <a:avLst/>
                <a:gdLst>
                  <a:gd name="T0" fmla="*/ 564 w 564"/>
                  <a:gd name="T1" fmla="*/ 0 h 21"/>
                  <a:gd name="T2" fmla="*/ 556 w 564"/>
                  <a:gd name="T3" fmla="*/ 15 h 21"/>
                  <a:gd name="T4" fmla="*/ 554 w 564"/>
                  <a:gd name="T5" fmla="*/ 21 h 21"/>
                  <a:gd name="T6" fmla="*/ 0 w 564"/>
                  <a:gd name="T7" fmla="*/ 21 h 21"/>
                  <a:gd name="T8" fmla="*/ 0 w 564"/>
                  <a:gd name="T9" fmla="*/ 0 h 21"/>
                  <a:gd name="T10" fmla="*/ 564 w 564"/>
                  <a:gd name="T11" fmla="*/ 0 h 21"/>
                </a:gdLst>
                <a:ahLst/>
                <a:cxnLst>
                  <a:cxn ang="0">
                    <a:pos x="T0" y="T1"/>
                  </a:cxn>
                  <a:cxn ang="0">
                    <a:pos x="T2" y="T3"/>
                  </a:cxn>
                  <a:cxn ang="0">
                    <a:pos x="T4" y="T5"/>
                  </a:cxn>
                  <a:cxn ang="0">
                    <a:pos x="T6" y="T7"/>
                  </a:cxn>
                  <a:cxn ang="0">
                    <a:pos x="T8" y="T9"/>
                  </a:cxn>
                  <a:cxn ang="0">
                    <a:pos x="T10" y="T11"/>
                  </a:cxn>
                </a:cxnLst>
                <a:rect l="0" t="0" r="r" b="b"/>
                <a:pathLst>
                  <a:path w="564" h="21">
                    <a:moveTo>
                      <a:pt x="564" y="0"/>
                    </a:moveTo>
                    <a:lnTo>
                      <a:pt x="556" y="15"/>
                    </a:lnTo>
                    <a:lnTo>
                      <a:pt x="554" y="21"/>
                    </a:lnTo>
                    <a:lnTo>
                      <a:pt x="0" y="21"/>
                    </a:lnTo>
                    <a:lnTo>
                      <a:pt x="0" y="0"/>
                    </a:lnTo>
                    <a:lnTo>
                      <a:pt x="5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29" name="Freeform 1325"/>
              <p:cNvSpPr>
                <a:spLocks/>
              </p:cNvSpPr>
              <p:nvPr/>
            </p:nvSpPr>
            <p:spPr bwMode="auto">
              <a:xfrm>
                <a:off x="3995" y="2765"/>
                <a:ext cx="571" cy="21"/>
              </a:xfrm>
              <a:custGeom>
                <a:avLst/>
                <a:gdLst>
                  <a:gd name="T0" fmla="*/ 571 w 571"/>
                  <a:gd name="T1" fmla="*/ 0 h 21"/>
                  <a:gd name="T2" fmla="*/ 564 w 571"/>
                  <a:gd name="T3" fmla="*/ 19 h 21"/>
                  <a:gd name="T4" fmla="*/ 564 w 571"/>
                  <a:gd name="T5" fmla="*/ 21 h 21"/>
                  <a:gd name="T6" fmla="*/ 0 w 571"/>
                  <a:gd name="T7" fmla="*/ 21 h 21"/>
                  <a:gd name="T8" fmla="*/ 0 w 571"/>
                  <a:gd name="T9" fmla="*/ 21 h 21"/>
                  <a:gd name="T10" fmla="*/ 4 w 571"/>
                  <a:gd name="T11" fmla="*/ 0 h 21"/>
                  <a:gd name="T12" fmla="*/ 571 w 57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571" h="21">
                    <a:moveTo>
                      <a:pt x="571" y="0"/>
                    </a:moveTo>
                    <a:lnTo>
                      <a:pt x="564" y="19"/>
                    </a:lnTo>
                    <a:lnTo>
                      <a:pt x="564" y="21"/>
                    </a:lnTo>
                    <a:lnTo>
                      <a:pt x="0" y="21"/>
                    </a:lnTo>
                    <a:lnTo>
                      <a:pt x="0" y="21"/>
                    </a:lnTo>
                    <a:lnTo>
                      <a:pt x="4" y="0"/>
                    </a:lnTo>
                    <a:lnTo>
                      <a:pt x="5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0" name="Freeform 1326"/>
              <p:cNvSpPr>
                <a:spLocks/>
              </p:cNvSpPr>
              <p:nvPr/>
            </p:nvSpPr>
            <p:spPr bwMode="auto">
              <a:xfrm>
                <a:off x="3999" y="2746"/>
                <a:ext cx="567" cy="19"/>
              </a:xfrm>
              <a:custGeom>
                <a:avLst/>
                <a:gdLst>
                  <a:gd name="T0" fmla="*/ 11 w 567"/>
                  <a:gd name="T1" fmla="*/ 0 h 19"/>
                  <a:gd name="T2" fmla="*/ 567 w 567"/>
                  <a:gd name="T3" fmla="*/ 0 h 19"/>
                  <a:gd name="T4" fmla="*/ 567 w 567"/>
                  <a:gd name="T5" fmla="*/ 2 h 19"/>
                  <a:gd name="T6" fmla="*/ 567 w 567"/>
                  <a:gd name="T7" fmla="*/ 19 h 19"/>
                  <a:gd name="T8" fmla="*/ 567 w 567"/>
                  <a:gd name="T9" fmla="*/ 19 h 19"/>
                  <a:gd name="T10" fmla="*/ 0 w 567"/>
                  <a:gd name="T11" fmla="*/ 19 h 19"/>
                  <a:gd name="T12" fmla="*/ 0 w 567"/>
                  <a:gd name="T13" fmla="*/ 17 h 19"/>
                  <a:gd name="T14" fmla="*/ 11 w 567"/>
                  <a:gd name="T15" fmla="*/ 0 h 19"/>
                  <a:gd name="T16" fmla="*/ 11 w 567"/>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7" h="19">
                    <a:moveTo>
                      <a:pt x="11" y="0"/>
                    </a:moveTo>
                    <a:lnTo>
                      <a:pt x="567" y="0"/>
                    </a:lnTo>
                    <a:lnTo>
                      <a:pt x="567" y="2"/>
                    </a:lnTo>
                    <a:lnTo>
                      <a:pt x="567" y="19"/>
                    </a:lnTo>
                    <a:lnTo>
                      <a:pt x="567" y="19"/>
                    </a:lnTo>
                    <a:lnTo>
                      <a:pt x="0" y="19"/>
                    </a:lnTo>
                    <a:lnTo>
                      <a:pt x="0" y="17"/>
                    </a:lnTo>
                    <a:lnTo>
                      <a:pt x="11"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1" name="Freeform 1327"/>
              <p:cNvSpPr>
                <a:spLocks/>
              </p:cNvSpPr>
              <p:nvPr/>
            </p:nvSpPr>
            <p:spPr bwMode="auto">
              <a:xfrm>
                <a:off x="4010" y="2725"/>
                <a:ext cx="556" cy="21"/>
              </a:xfrm>
              <a:custGeom>
                <a:avLst/>
                <a:gdLst>
                  <a:gd name="T0" fmla="*/ 553 w 556"/>
                  <a:gd name="T1" fmla="*/ 0 h 21"/>
                  <a:gd name="T2" fmla="*/ 553 w 556"/>
                  <a:gd name="T3" fmla="*/ 6 h 21"/>
                  <a:gd name="T4" fmla="*/ 556 w 556"/>
                  <a:gd name="T5" fmla="*/ 21 h 21"/>
                  <a:gd name="T6" fmla="*/ 0 w 556"/>
                  <a:gd name="T7" fmla="*/ 21 h 21"/>
                  <a:gd name="T8" fmla="*/ 12 w 556"/>
                  <a:gd name="T9" fmla="*/ 8 h 21"/>
                  <a:gd name="T10" fmla="*/ 21 w 556"/>
                  <a:gd name="T11" fmla="*/ 0 h 21"/>
                  <a:gd name="T12" fmla="*/ 553 w 55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556" h="21">
                    <a:moveTo>
                      <a:pt x="553" y="0"/>
                    </a:moveTo>
                    <a:lnTo>
                      <a:pt x="553" y="6"/>
                    </a:lnTo>
                    <a:lnTo>
                      <a:pt x="556" y="21"/>
                    </a:lnTo>
                    <a:lnTo>
                      <a:pt x="0" y="21"/>
                    </a:lnTo>
                    <a:lnTo>
                      <a:pt x="12" y="8"/>
                    </a:lnTo>
                    <a:lnTo>
                      <a:pt x="21" y="0"/>
                    </a:lnTo>
                    <a:lnTo>
                      <a:pt x="5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2" name="Freeform 1328"/>
              <p:cNvSpPr>
                <a:spLocks/>
              </p:cNvSpPr>
              <p:nvPr/>
            </p:nvSpPr>
            <p:spPr bwMode="auto">
              <a:xfrm>
                <a:off x="4031" y="2706"/>
                <a:ext cx="535" cy="19"/>
              </a:xfrm>
              <a:custGeom>
                <a:avLst/>
                <a:gdLst>
                  <a:gd name="T0" fmla="*/ 535 w 535"/>
                  <a:gd name="T1" fmla="*/ 0 h 19"/>
                  <a:gd name="T2" fmla="*/ 535 w 535"/>
                  <a:gd name="T3" fmla="*/ 0 h 19"/>
                  <a:gd name="T4" fmla="*/ 530 w 535"/>
                  <a:gd name="T5" fmla="*/ 10 h 19"/>
                  <a:gd name="T6" fmla="*/ 532 w 535"/>
                  <a:gd name="T7" fmla="*/ 19 h 19"/>
                  <a:gd name="T8" fmla="*/ 0 w 535"/>
                  <a:gd name="T9" fmla="*/ 19 h 19"/>
                  <a:gd name="T10" fmla="*/ 2 w 535"/>
                  <a:gd name="T11" fmla="*/ 19 h 19"/>
                  <a:gd name="T12" fmla="*/ 8 w 535"/>
                  <a:gd name="T13" fmla="*/ 10 h 19"/>
                  <a:gd name="T14" fmla="*/ 6 w 535"/>
                  <a:gd name="T15" fmla="*/ 0 h 19"/>
                  <a:gd name="T16" fmla="*/ 6 w 535"/>
                  <a:gd name="T17" fmla="*/ 0 h 19"/>
                  <a:gd name="T18" fmla="*/ 535 w 535"/>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19">
                    <a:moveTo>
                      <a:pt x="535" y="0"/>
                    </a:moveTo>
                    <a:lnTo>
                      <a:pt x="535" y="0"/>
                    </a:lnTo>
                    <a:lnTo>
                      <a:pt x="530" y="10"/>
                    </a:lnTo>
                    <a:lnTo>
                      <a:pt x="532" y="19"/>
                    </a:lnTo>
                    <a:lnTo>
                      <a:pt x="0" y="19"/>
                    </a:lnTo>
                    <a:lnTo>
                      <a:pt x="2" y="19"/>
                    </a:lnTo>
                    <a:lnTo>
                      <a:pt x="8" y="10"/>
                    </a:lnTo>
                    <a:lnTo>
                      <a:pt x="6" y="0"/>
                    </a:lnTo>
                    <a:lnTo>
                      <a:pt x="6" y="0"/>
                    </a:lnTo>
                    <a:lnTo>
                      <a:pt x="5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3" name="Freeform 1329"/>
              <p:cNvSpPr>
                <a:spLocks/>
              </p:cNvSpPr>
              <p:nvPr/>
            </p:nvSpPr>
            <p:spPr bwMode="auto">
              <a:xfrm>
                <a:off x="4025" y="2685"/>
                <a:ext cx="543" cy="21"/>
              </a:xfrm>
              <a:custGeom>
                <a:avLst/>
                <a:gdLst>
                  <a:gd name="T0" fmla="*/ 538 w 543"/>
                  <a:gd name="T1" fmla="*/ 0 h 21"/>
                  <a:gd name="T2" fmla="*/ 543 w 543"/>
                  <a:gd name="T3" fmla="*/ 10 h 21"/>
                  <a:gd name="T4" fmla="*/ 541 w 543"/>
                  <a:gd name="T5" fmla="*/ 21 h 21"/>
                  <a:gd name="T6" fmla="*/ 12 w 543"/>
                  <a:gd name="T7" fmla="*/ 21 h 21"/>
                  <a:gd name="T8" fmla="*/ 6 w 543"/>
                  <a:gd name="T9" fmla="*/ 10 h 21"/>
                  <a:gd name="T10" fmla="*/ 0 w 543"/>
                  <a:gd name="T11" fmla="*/ 0 h 21"/>
                  <a:gd name="T12" fmla="*/ 538 w 5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543" h="21">
                    <a:moveTo>
                      <a:pt x="538" y="0"/>
                    </a:moveTo>
                    <a:lnTo>
                      <a:pt x="543" y="10"/>
                    </a:lnTo>
                    <a:lnTo>
                      <a:pt x="541" y="21"/>
                    </a:lnTo>
                    <a:lnTo>
                      <a:pt x="12" y="21"/>
                    </a:lnTo>
                    <a:lnTo>
                      <a:pt x="6" y="10"/>
                    </a:lnTo>
                    <a:lnTo>
                      <a:pt x="0" y="0"/>
                    </a:lnTo>
                    <a:lnTo>
                      <a:pt x="5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4" name="Freeform 1330"/>
              <p:cNvSpPr>
                <a:spLocks/>
              </p:cNvSpPr>
              <p:nvPr/>
            </p:nvSpPr>
            <p:spPr bwMode="auto">
              <a:xfrm>
                <a:off x="4018" y="2663"/>
                <a:ext cx="545" cy="22"/>
              </a:xfrm>
              <a:custGeom>
                <a:avLst/>
                <a:gdLst>
                  <a:gd name="T0" fmla="*/ 528 w 545"/>
                  <a:gd name="T1" fmla="*/ 0 h 22"/>
                  <a:gd name="T2" fmla="*/ 533 w 545"/>
                  <a:gd name="T3" fmla="*/ 9 h 22"/>
                  <a:gd name="T4" fmla="*/ 545 w 545"/>
                  <a:gd name="T5" fmla="*/ 19 h 22"/>
                  <a:gd name="T6" fmla="*/ 545 w 545"/>
                  <a:gd name="T7" fmla="*/ 22 h 22"/>
                  <a:gd name="T8" fmla="*/ 7 w 545"/>
                  <a:gd name="T9" fmla="*/ 22 h 22"/>
                  <a:gd name="T10" fmla="*/ 4 w 545"/>
                  <a:gd name="T11" fmla="*/ 17 h 22"/>
                  <a:gd name="T12" fmla="*/ 0 w 545"/>
                  <a:gd name="T13" fmla="*/ 5 h 22"/>
                  <a:gd name="T14" fmla="*/ 0 w 545"/>
                  <a:gd name="T15" fmla="*/ 0 h 22"/>
                  <a:gd name="T16" fmla="*/ 528 w 54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22">
                    <a:moveTo>
                      <a:pt x="528" y="0"/>
                    </a:moveTo>
                    <a:lnTo>
                      <a:pt x="533" y="9"/>
                    </a:lnTo>
                    <a:lnTo>
                      <a:pt x="545" y="19"/>
                    </a:lnTo>
                    <a:lnTo>
                      <a:pt x="545" y="22"/>
                    </a:lnTo>
                    <a:lnTo>
                      <a:pt x="7" y="22"/>
                    </a:lnTo>
                    <a:lnTo>
                      <a:pt x="4" y="17"/>
                    </a:lnTo>
                    <a:lnTo>
                      <a:pt x="0" y="5"/>
                    </a:lnTo>
                    <a:lnTo>
                      <a:pt x="0" y="0"/>
                    </a:lnTo>
                    <a:lnTo>
                      <a:pt x="5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5" name="Freeform 1331"/>
              <p:cNvSpPr>
                <a:spLocks/>
              </p:cNvSpPr>
              <p:nvPr/>
            </p:nvSpPr>
            <p:spPr bwMode="auto">
              <a:xfrm>
                <a:off x="4018" y="2644"/>
                <a:ext cx="528" cy="19"/>
              </a:xfrm>
              <a:custGeom>
                <a:avLst/>
                <a:gdLst>
                  <a:gd name="T0" fmla="*/ 0 w 528"/>
                  <a:gd name="T1" fmla="*/ 0 h 19"/>
                  <a:gd name="T2" fmla="*/ 522 w 528"/>
                  <a:gd name="T3" fmla="*/ 0 h 19"/>
                  <a:gd name="T4" fmla="*/ 524 w 528"/>
                  <a:gd name="T5" fmla="*/ 13 h 19"/>
                  <a:gd name="T6" fmla="*/ 528 w 528"/>
                  <a:gd name="T7" fmla="*/ 19 h 19"/>
                  <a:gd name="T8" fmla="*/ 0 w 528"/>
                  <a:gd name="T9" fmla="*/ 19 h 19"/>
                  <a:gd name="T10" fmla="*/ 0 w 528"/>
                  <a:gd name="T11" fmla="*/ 9 h 19"/>
                  <a:gd name="T12" fmla="*/ 0 w 5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8" h="19">
                    <a:moveTo>
                      <a:pt x="0" y="0"/>
                    </a:moveTo>
                    <a:lnTo>
                      <a:pt x="522" y="0"/>
                    </a:lnTo>
                    <a:lnTo>
                      <a:pt x="524" y="13"/>
                    </a:lnTo>
                    <a:lnTo>
                      <a:pt x="528" y="19"/>
                    </a:lnTo>
                    <a:lnTo>
                      <a:pt x="0" y="19"/>
                    </a:lnTo>
                    <a:lnTo>
                      <a:pt x="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6" name="Freeform 1332"/>
              <p:cNvSpPr>
                <a:spLocks/>
              </p:cNvSpPr>
              <p:nvPr/>
            </p:nvSpPr>
            <p:spPr bwMode="auto">
              <a:xfrm>
                <a:off x="4018" y="2623"/>
                <a:ext cx="522" cy="21"/>
              </a:xfrm>
              <a:custGeom>
                <a:avLst/>
                <a:gdLst>
                  <a:gd name="T0" fmla="*/ 0 w 522"/>
                  <a:gd name="T1" fmla="*/ 0 h 21"/>
                  <a:gd name="T2" fmla="*/ 520 w 522"/>
                  <a:gd name="T3" fmla="*/ 0 h 21"/>
                  <a:gd name="T4" fmla="*/ 522 w 522"/>
                  <a:gd name="T5" fmla="*/ 15 h 21"/>
                  <a:gd name="T6" fmla="*/ 522 w 522"/>
                  <a:gd name="T7" fmla="*/ 21 h 21"/>
                  <a:gd name="T8" fmla="*/ 0 w 522"/>
                  <a:gd name="T9" fmla="*/ 21 h 21"/>
                  <a:gd name="T10" fmla="*/ 0 w 522"/>
                  <a:gd name="T11" fmla="*/ 15 h 21"/>
                  <a:gd name="T12" fmla="*/ 0 w 522"/>
                  <a:gd name="T13" fmla="*/ 2 h 21"/>
                  <a:gd name="T14" fmla="*/ 0 w 522"/>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2" h="21">
                    <a:moveTo>
                      <a:pt x="0" y="0"/>
                    </a:moveTo>
                    <a:lnTo>
                      <a:pt x="520" y="0"/>
                    </a:lnTo>
                    <a:lnTo>
                      <a:pt x="522" y="15"/>
                    </a:lnTo>
                    <a:lnTo>
                      <a:pt x="522" y="21"/>
                    </a:lnTo>
                    <a:lnTo>
                      <a:pt x="0" y="21"/>
                    </a:lnTo>
                    <a:lnTo>
                      <a:pt x="0" y="15"/>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7" name="Freeform 1333"/>
              <p:cNvSpPr>
                <a:spLocks/>
              </p:cNvSpPr>
              <p:nvPr/>
            </p:nvSpPr>
            <p:spPr bwMode="auto">
              <a:xfrm>
                <a:off x="4006" y="2602"/>
                <a:ext cx="532" cy="21"/>
              </a:xfrm>
              <a:custGeom>
                <a:avLst/>
                <a:gdLst>
                  <a:gd name="T0" fmla="*/ 0 w 532"/>
                  <a:gd name="T1" fmla="*/ 0 h 21"/>
                  <a:gd name="T2" fmla="*/ 528 w 532"/>
                  <a:gd name="T3" fmla="*/ 0 h 21"/>
                  <a:gd name="T4" fmla="*/ 528 w 532"/>
                  <a:gd name="T5" fmla="*/ 8 h 21"/>
                  <a:gd name="T6" fmla="*/ 532 w 532"/>
                  <a:gd name="T7" fmla="*/ 19 h 21"/>
                  <a:gd name="T8" fmla="*/ 532 w 532"/>
                  <a:gd name="T9" fmla="*/ 21 h 21"/>
                  <a:gd name="T10" fmla="*/ 12 w 532"/>
                  <a:gd name="T11" fmla="*/ 21 h 21"/>
                  <a:gd name="T12" fmla="*/ 8 w 532"/>
                  <a:gd name="T13" fmla="*/ 15 h 21"/>
                  <a:gd name="T14" fmla="*/ 2 w 532"/>
                  <a:gd name="T15" fmla="*/ 4 h 21"/>
                  <a:gd name="T16" fmla="*/ 0 w 53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21">
                    <a:moveTo>
                      <a:pt x="0" y="0"/>
                    </a:moveTo>
                    <a:lnTo>
                      <a:pt x="528" y="0"/>
                    </a:lnTo>
                    <a:lnTo>
                      <a:pt x="528" y="8"/>
                    </a:lnTo>
                    <a:lnTo>
                      <a:pt x="532" y="19"/>
                    </a:lnTo>
                    <a:lnTo>
                      <a:pt x="532" y="21"/>
                    </a:lnTo>
                    <a:lnTo>
                      <a:pt x="12" y="21"/>
                    </a:lnTo>
                    <a:lnTo>
                      <a:pt x="8" y="15"/>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8" name="Freeform 1334"/>
              <p:cNvSpPr>
                <a:spLocks/>
              </p:cNvSpPr>
              <p:nvPr/>
            </p:nvSpPr>
            <p:spPr bwMode="auto">
              <a:xfrm>
                <a:off x="3993" y="2583"/>
                <a:ext cx="541" cy="19"/>
              </a:xfrm>
              <a:custGeom>
                <a:avLst/>
                <a:gdLst>
                  <a:gd name="T0" fmla="*/ 0 w 541"/>
                  <a:gd name="T1" fmla="*/ 0 h 19"/>
                  <a:gd name="T2" fmla="*/ 541 w 541"/>
                  <a:gd name="T3" fmla="*/ 0 h 19"/>
                  <a:gd name="T4" fmla="*/ 541 w 541"/>
                  <a:gd name="T5" fmla="*/ 4 h 19"/>
                  <a:gd name="T6" fmla="*/ 539 w 541"/>
                  <a:gd name="T7" fmla="*/ 19 h 19"/>
                  <a:gd name="T8" fmla="*/ 541 w 541"/>
                  <a:gd name="T9" fmla="*/ 19 h 19"/>
                  <a:gd name="T10" fmla="*/ 13 w 541"/>
                  <a:gd name="T11" fmla="*/ 19 h 19"/>
                  <a:gd name="T12" fmla="*/ 6 w 541"/>
                  <a:gd name="T13" fmla="*/ 8 h 19"/>
                  <a:gd name="T14" fmla="*/ 0 w 54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1" h="19">
                    <a:moveTo>
                      <a:pt x="0" y="0"/>
                    </a:moveTo>
                    <a:lnTo>
                      <a:pt x="541" y="0"/>
                    </a:lnTo>
                    <a:lnTo>
                      <a:pt x="541" y="4"/>
                    </a:lnTo>
                    <a:lnTo>
                      <a:pt x="539" y="19"/>
                    </a:lnTo>
                    <a:lnTo>
                      <a:pt x="541" y="19"/>
                    </a:lnTo>
                    <a:lnTo>
                      <a:pt x="13" y="19"/>
                    </a:lnTo>
                    <a:lnTo>
                      <a:pt x="6"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39" name="Freeform 1335"/>
              <p:cNvSpPr>
                <a:spLocks/>
              </p:cNvSpPr>
              <p:nvPr/>
            </p:nvSpPr>
            <p:spPr bwMode="auto">
              <a:xfrm>
                <a:off x="3980" y="2562"/>
                <a:ext cx="566" cy="21"/>
              </a:xfrm>
              <a:custGeom>
                <a:avLst/>
                <a:gdLst>
                  <a:gd name="T0" fmla="*/ 0 w 566"/>
                  <a:gd name="T1" fmla="*/ 0 h 21"/>
                  <a:gd name="T2" fmla="*/ 566 w 566"/>
                  <a:gd name="T3" fmla="*/ 0 h 21"/>
                  <a:gd name="T4" fmla="*/ 562 w 566"/>
                  <a:gd name="T5" fmla="*/ 4 h 21"/>
                  <a:gd name="T6" fmla="*/ 556 w 566"/>
                  <a:gd name="T7" fmla="*/ 10 h 21"/>
                  <a:gd name="T8" fmla="*/ 554 w 566"/>
                  <a:gd name="T9" fmla="*/ 21 h 21"/>
                  <a:gd name="T10" fmla="*/ 13 w 566"/>
                  <a:gd name="T11" fmla="*/ 21 h 21"/>
                  <a:gd name="T12" fmla="*/ 6 w 566"/>
                  <a:gd name="T13" fmla="*/ 12 h 21"/>
                  <a:gd name="T14" fmla="*/ 0 w 566"/>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21">
                    <a:moveTo>
                      <a:pt x="0" y="0"/>
                    </a:moveTo>
                    <a:lnTo>
                      <a:pt x="566" y="0"/>
                    </a:lnTo>
                    <a:lnTo>
                      <a:pt x="562" y="4"/>
                    </a:lnTo>
                    <a:lnTo>
                      <a:pt x="556" y="10"/>
                    </a:lnTo>
                    <a:lnTo>
                      <a:pt x="554" y="21"/>
                    </a:lnTo>
                    <a:lnTo>
                      <a:pt x="13" y="21"/>
                    </a:lnTo>
                    <a:lnTo>
                      <a:pt x="6"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0" name="Freeform 1336"/>
              <p:cNvSpPr>
                <a:spLocks/>
              </p:cNvSpPr>
              <p:nvPr/>
            </p:nvSpPr>
            <p:spPr bwMode="auto">
              <a:xfrm>
                <a:off x="3963" y="2543"/>
                <a:ext cx="603" cy="19"/>
              </a:xfrm>
              <a:custGeom>
                <a:avLst/>
                <a:gdLst>
                  <a:gd name="T0" fmla="*/ 0 w 603"/>
                  <a:gd name="T1" fmla="*/ 0 h 19"/>
                  <a:gd name="T2" fmla="*/ 603 w 603"/>
                  <a:gd name="T3" fmla="*/ 0 h 19"/>
                  <a:gd name="T4" fmla="*/ 600 w 603"/>
                  <a:gd name="T5" fmla="*/ 2 h 19"/>
                  <a:gd name="T6" fmla="*/ 590 w 603"/>
                  <a:gd name="T7" fmla="*/ 14 h 19"/>
                  <a:gd name="T8" fmla="*/ 583 w 603"/>
                  <a:gd name="T9" fmla="*/ 19 h 19"/>
                  <a:gd name="T10" fmla="*/ 17 w 603"/>
                  <a:gd name="T11" fmla="*/ 19 h 19"/>
                  <a:gd name="T12" fmla="*/ 13 w 603"/>
                  <a:gd name="T13" fmla="*/ 12 h 19"/>
                  <a:gd name="T14" fmla="*/ 0 w 603"/>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3" h="19">
                    <a:moveTo>
                      <a:pt x="0" y="0"/>
                    </a:moveTo>
                    <a:lnTo>
                      <a:pt x="603" y="0"/>
                    </a:lnTo>
                    <a:lnTo>
                      <a:pt x="600" y="2"/>
                    </a:lnTo>
                    <a:lnTo>
                      <a:pt x="590" y="14"/>
                    </a:lnTo>
                    <a:lnTo>
                      <a:pt x="583" y="19"/>
                    </a:lnTo>
                    <a:lnTo>
                      <a:pt x="17" y="19"/>
                    </a:lnTo>
                    <a:lnTo>
                      <a:pt x="13"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1" name="Freeform 1337"/>
              <p:cNvSpPr>
                <a:spLocks/>
              </p:cNvSpPr>
              <p:nvPr/>
            </p:nvSpPr>
            <p:spPr bwMode="auto">
              <a:xfrm>
                <a:off x="3940" y="2521"/>
                <a:ext cx="643" cy="22"/>
              </a:xfrm>
              <a:custGeom>
                <a:avLst/>
                <a:gdLst>
                  <a:gd name="T0" fmla="*/ 0 w 643"/>
                  <a:gd name="T1" fmla="*/ 0 h 22"/>
                  <a:gd name="T2" fmla="*/ 452 w 643"/>
                  <a:gd name="T3" fmla="*/ 0 h 22"/>
                  <a:gd name="T4" fmla="*/ 454 w 643"/>
                  <a:gd name="T5" fmla="*/ 9 h 22"/>
                  <a:gd name="T6" fmla="*/ 460 w 643"/>
                  <a:gd name="T7" fmla="*/ 15 h 22"/>
                  <a:gd name="T8" fmla="*/ 471 w 643"/>
                  <a:gd name="T9" fmla="*/ 11 h 22"/>
                  <a:gd name="T10" fmla="*/ 481 w 643"/>
                  <a:gd name="T11" fmla="*/ 0 h 22"/>
                  <a:gd name="T12" fmla="*/ 481 w 643"/>
                  <a:gd name="T13" fmla="*/ 0 h 22"/>
                  <a:gd name="T14" fmla="*/ 643 w 643"/>
                  <a:gd name="T15" fmla="*/ 0 h 22"/>
                  <a:gd name="T16" fmla="*/ 636 w 643"/>
                  <a:gd name="T17" fmla="*/ 7 h 22"/>
                  <a:gd name="T18" fmla="*/ 626 w 643"/>
                  <a:gd name="T19" fmla="*/ 22 h 22"/>
                  <a:gd name="T20" fmla="*/ 23 w 643"/>
                  <a:gd name="T21" fmla="*/ 22 h 22"/>
                  <a:gd name="T22" fmla="*/ 23 w 643"/>
                  <a:gd name="T23" fmla="*/ 19 h 22"/>
                  <a:gd name="T24" fmla="*/ 12 w 643"/>
                  <a:gd name="T25" fmla="*/ 11 h 22"/>
                  <a:gd name="T26" fmla="*/ 2 w 643"/>
                  <a:gd name="T27" fmla="*/ 5 h 22"/>
                  <a:gd name="T28" fmla="*/ 0 w 643"/>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3" h="22">
                    <a:moveTo>
                      <a:pt x="0" y="0"/>
                    </a:moveTo>
                    <a:lnTo>
                      <a:pt x="452" y="0"/>
                    </a:lnTo>
                    <a:lnTo>
                      <a:pt x="454" y="9"/>
                    </a:lnTo>
                    <a:lnTo>
                      <a:pt x="460" y="15"/>
                    </a:lnTo>
                    <a:lnTo>
                      <a:pt x="471" y="11"/>
                    </a:lnTo>
                    <a:lnTo>
                      <a:pt x="481" y="0"/>
                    </a:lnTo>
                    <a:lnTo>
                      <a:pt x="481" y="0"/>
                    </a:lnTo>
                    <a:lnTo>
                      <a:pt x="643" y="0"/>
                    </a:lnTo>
                    <a:lnTo>
                      <a:pt x="636" y="7"/>
                    </a:lnTo>
                    <a:lnTo>
                      <a:pt x="626" y="22"/>
                    </a:lnTo>
                    <a:lnTo>
                      <a:pt x="23" y="22"/>
                    </a:lnTo>
                    <a:lnTo>
                      <a:pt x="23" y="19"/>
                    </a:lnTo>
                    <a:lnTo>
                      <a:pt x="12" y="11"/>
                    </a:lnTo>
                    <a:lnTo>
                      <a:pt x="2"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2" name="Freeform 1338"/>
              <p:cNvSpPr>
                <a:spLocks noEditPoints="1"/>
              </p:cNvSpPr>
              <p:nvPr/>
            </p:nvSpPr>
            <p:spPr bwMode="auto">
              <a:xfrm>
                <a:off x="3938" y="2500"/>
                <a:ext cx="662" cy="21"/>
              </a:xfrm>
              <a:custGeom>
                <a:avLst/>
                <a:gdLst>
                  <a:gd name="T0" fmla="*/ 494 w 662"/>
                  <a:gd name="T1" fmla="*/ 0 h 21"/>
                  <a:gd name="T2" fmla="*/ 662 w 662"/>
                  <a:gd name="T3" fmla="*/ 0 h 21"/>
                  <a:gd name="T4" fmla="*/ 662 w 662"/>
                  <a:gd name="T5" fmla="*/ 2 h 21"/>
                  <a:gd name="T6" fmla="*/ 651 w 662"/>
                  <a:gd name="T7" fmla="*/ 13 h 21"/>
                  <a:gd name="T8" fmla="*/ 645 w 662"/>
                  <a:gd name="T9" fmla="*/ 21 h 21"/>
                  <a:gd name="T10" fmla="*/ 483 w 662"/>
                  <a:gd name="T11" fmla="*/ 21 h 21"/>
                  <a:gd name="T12" fmla="*/ 492 w 662"/>
                  <a:gd name="T13" fmla="*/ 9 h 21"/>
                  <a:gd name="T14" fmla="*/ 494 w 662"/>
                  <a:gd name="T15" fmla="*/ 0 h 21"/>
                  <a:gd name="T16" fmla="*/ 4 w 662"/>
                  <a:gd name="T17" fmla="*/ 0 h 21"/>
                  <a:gd name="T18" fmla="*/ 454 w 662"/>
                  <a:gd name="T19" fmla="*/ 0 h 21"/>
                  <a:gd name="T20" fmla="*/ 454 w 662"/>
                  <a:gd name="T21" fmla="*/ 7 h 21"/>
                  <a:gd name="T22" fmla="*/ 454 w 662"/>
                  <a:gd name="T23" fmla="*/ 19 h 21"/>
                  <a:gd name="T24" fmla="*/ 454 w 662"/>
                  <a:gd name="T25" fmla="*/ 21 h 21"/>
                  <a:gd name="T26" fmla="*/ 2 w 662"/>
                  <a:gd name="T27" fmla="*/ 21 h 21"/>
                  <a:gd name="T28" fmla="*/ 0 w 662"/>
                  <a:gd name="T29" fmla="*/ 19 h 21"/>
                  <a:gd name="T30" fmla="*/ 0 w 662"/>
                  <a:gd name="T31" fmla="*/ 11 h 21"/>
                  <a:gd name="T32" fmla="*/ 4 w 662"/>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21">
                    <a:moveTo>
                      <a:pt x="494" y="0"/>
                    </a:moveTo>
                    <a:lnTo>
                      <a:pt x="662" y="0"/>
                    </a:lnTo>
                    <a:lnTo>
                      <a:pt x="662" y="2"/>
                    </a:lnTo>
                    <a:lnTo>
                      <a:pt x="651" y="13"/>
                    </a:lnTo>
                    <a:lnTo>
                      <a:pt x="645" y="21"/>
                    </a:lnTo>
                    <a:lnTo>
                      <a:pt x="483" y="21"/>
                    </a:lnTo>
                    <a:lnTo>
                      <a:pt x="492" y="9"/>
                    </a:lnTo>
                    <a:lnTo>
                      <a:pt x="494" y="0"/>
                    </a:lnTo>
                    <a:close/>
                    <a:moveTo>
                      <a:pt x="4" y="0"/>
                    </a:moveTo>
                    <a:lnTo>
                      <a:pt x="454" y="0"/>
                    </a:lnTo>
                    <a:lnTo>
                      <a:pt x="454" y="7"/>
                    </a:lnTo>
                    <a:lnTo>
                      <a:pt x="454" y="19"/>
                    </a:lnTo>
                    <a:lnTo>
                      <a:pt x="454" y="21"/>
                    </a:lnTo>
                    <a:lnTo>
                      <a:pt x="2" y="21"/>
                    </a:lnTo>
                    <a:lnTo>
                      <a:pt x="0" y="19"/>
                    </a:lnTo>
                    <a:lnTo>
                      <a:pt x="0" y="1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3" name="Freeform 1339"/>
              <p:cNvSpPr>
                <a:spLocks noEditPoints="1"/>
              </p:cNvSpPr>
              <p:nvPr/>
            </p:nvSpPr>
            <p:spPr bwMode="auto">
              <a:xfrm>
                <a:off x="3942" y="2481"/>
                <a:ext cx="677" cy="19"/>
              </a:xfrm>
              <a:custGeom>
                <a:avLst/>
                <a:gdLst>
                  <a:gd name="T0" fmla="*/ 490 w 677"/>
                  <a:gd name="T1" fmla="*/ 0 h 19"/>
                  <a:gd name="T2" fmla="*/ 677 w 677"/>
                  <a:gd name="T3" fmla="*/ 0 h 19"/>
                  <a:gd name="T4" fmla="*/ 672 w 677"/>
                  <a:gd name="T5" fmla="*/ 4 h 19"/>
                  <a:gd name="T6" fmla="*/ 658 w 677"/>
                  <a:gd name="T7" fmla="*/ 19 h 19"/>
                  <a:gd name="T8" fmla="*/ 490 w 677"/>
                  <a:gd name="T9" fmla="*/ 19 h 19"/>
                  <a:gd name="T10" fmla="*/ 494 w 677"/>
                  <a:gd name="T11" fmla="*/ 13 h 19"/>
                  <a:gd name="T12" fmla="*/ 492 w 677"/>
                  <a:gd name="T13" fmla="*/ 2 h 19"/>
                  <a:gd name="T14" fmla="*/ 490 w 677"/>
                  <a:gd name="T15" fmla="*/ 0 h 19"/>
                  <a:gd name="T16" fmla="*/ 4 w 677"/>
                  <a:gd name="T17" fmla="*/ 0 h 19"/>
                  <a:gd name="T18" fmla="*/ 462 w 677"/>
                  <a:gd name="T19" fmla="*/ 0 h 19"/>
                  <a:gd name="T20" fmla="*/ 454 w 677"/>
                  <a:gd name="T21" fmla="*/ 4 h 19"/>
                  <a:gd name="T22" fmla="*/ 452 w 677"/>
                  <a:gd name="T23" fmla="*/ 13 h 19"/>
                  <a:gd name="T24" fmla="*/ 450 w 677"/>
                  <a:gd name="T25" fmla="*/ 19 h 19"/>
                  <a:gd name="T26" fmla="*/ 0 w 677"/>
                  <a:gd name="T27" fmla="*/ 19 h 19"/>
                  <a:gd name="T28" fmla="*/ 0 w 677"/>
                  <a:gd name="T29" fmla="*/ 15 h 19"/>
                  <a:gd name="T30" fmla="*/ 4 w 677"/>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7" h="19">
                    <a:moveTo>
                      <a:pt x="490" y="0"/>
                    </a:moveTo>
                    <a:lnTo>
                      <a:pt x="677" y="0"/>
                    </a:lnTo>
                    <a:lnTo>
                      <a:pt x="672" y="4"/>
                    </a:lnTo>
                    <a:lnTo>
                      <a:pt x="658" y="19"/>
                    </a:lnTo>
                    <a:lnTo>
                      <a:pt x="490" y="19"/>
                    </a:lnTo>
                    <a:lnTo>
                      <a:pt x="494" y="13"/>
                    </a:lnTo>
                    <a:lnTo>
                      <a:pt x="492" y="2"/>
                    </a:lnTo>
                    <a:lnTo>
                      <a:pt x="490" y="0"/>
                    </a:lnTo>
                    <a:close/>
                    <a:moveTo>
                      <a:pt x="4" y="0"/>
                    </a:moveTo>
                    <a:lnTo>
                      <a:pt x="462" y="0"/>
                    </a:lnTo>
                    <a:lnTo>
                      <a:pt x="454" y="4"/>
                    </a:lnTo>
                    <a:lnTo>
                      <a:pt x="452" y="13"/>
                    </a:lnTo>
                    <a:lnTo>
                      <a:pt x="450" y="19"/>
                    </a:lnTo>
                    <a:lnTo>
                      <a:pt x="0" y="19"/>
                    </a:lnTo>
                    <a:lnTo>
                      <a:pt x="0" y="15"/>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4" name="Freeform 1340"/>
              <p:cNvSpPr>
                <a:spLocks/>
              </p:cNvSpPr>
              <p:nvPr/>
            </p:nvSpPr>
            <p:spPr bwMode="auto">
              <a:xfrm>
                <a:off x="3946" y="2460"/>
                <a:ext cx="694" cy="21"/>
              </a:xfrm>
              <a:custGeom>
                <a:avLst/>
                <a:gdLst>
                  <a:gd name="T0" fmla="*/ 2 w 694"/>
                  <a:gd name="T1" fmla="*/ 0 h 21"/>
                  <a:gd name="T2" fmla="*/ 694 w 694"/>
                  <a:gd name="T3" fmla="*/ 0 h 21"/>
                  <a:gd name="T4" fmla="*/ 683 w 694"/>
                  <a:gd name="T5" fmla="*/ 8 h 21"/>
                  <a:gd name="T6" fmla="*/ 673 w 694"/>
                  <a:gd name="T7" fmla="*/ 21 h 21"/>
                  <a:gd name="T8" fmla="*/ 486 w 694"/>
                  <a:gd name="T9" fmla="*/ 21 h 21"/>
                  <a:gd name="T10" fmla="*/ 482 w 694"/>
                  <a:gd name="T11" fmla="*/ 19 h 21"/>
                  <a:gd name="T12" fmla="*/ 469 w 694"/>
                  <a:gd name="T13" fmla="*/ 19 h 21"/>
                  <a:gd name="T14" fmla="*/ 458 w 694"/>
                  <a:gd name="T15" fmla="*/ 21 h 21"/>
                  <a:gd name="T16" fmla="*/ 458 w 694"/>
                  <a:gd name="T17" fmla="*/ 21 h 21"/>
                  <a:gd name="T18" fmla="*/ 0 w 694"/>
                  <a:gd name="T19" fmla="*/ 21 h 21"/>
                  <a:gd name="T20" fmla="*/ 2 w 694"/>
                  <a:gd name="T21" fmla="*/ 19 h 21"/>
                  <a:gd name="T22" fmla="*/ 2 w 694"/>
                  <a:gd name="T23" fmla="*/ 2 h 21"/>
                  <a:gd name="T24" fmla="*/ 2 w 69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4" h="21">
                    <a:moveTo>
                      <a:pt x="2" y="0"/>
                    </a:moveTo>
                    <a:lnTo>
                      <a:pt x="694" y="0"/>
                    </a:lnTo>
                    <a:lnTo>
                      <a:pt x="683" y="8"/>
                    </a:lnTo>
                    <a:lnTo>
                      <a:pt x="673" y="21"/>
                    </a:lnTo>
                    <a:lnTo>
                      <a:pt x="486" y="21"/>
                    </a:lnTo>
                    <a:lnTo>
                      <a:pt x="482" y="19"/>
                    </a:lnTo>
                    <a:lnTo>
                      <a:pt x="469" y="19"/>
                    </a:lnTo>
                    <a:lnTo>
                      <a:pt x="458" y="21"/>
                    </a:lnTo>
                    <a:lnTo>
                      <a:pt x="458" y="21"/>
                    </a:lnTo>
                    <a:lnTo>
                      <a:pt x="0" y="21"/>
                    </a:lnTo>
                    <a:lnTo>
                      <a:pt x="2" y="19"/>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5" name="Freeform 1341"/>
              <p:cNvSpPr>
                <a:spLocks/>
              </p:cNvSpPr>
              <p:nvPr/>
            </p:nvSpPr>
            <p:spPr bwMode="auto">
              <a:xfrm>
                <a:off x="3948" y="2439"/>
                <a:ext cx="730" cy="21"/>
              </a:xfrm>
              <a:custGeom>
                <a:avLst/>
                <a:gdLst>
                  <a:gd name="T0" fmla="*/ 9 w 730"/>
                  <a:gd name="T1" fmla="*/ 0 h 21"/>
                  <a:gd name="T2" fmla="*/ 730 w 730"/>
                  <a:gd name="T3" fmla="*/ 0 h 21"/>
                  <a:gd name="T4" fmla="*/ 726 w 730"/>
                  <a:gd name="T5" fmla="*/ 4 h 21"/>
                  <a:gd name="T6" fmla="*/ 711 w 730"/>
                  <a:gd name="T7" fmla="*/ 10 h 21"/>
                  <a:gd name="T8" fmla="*/ 698 w 730"/>
                  <a:gd name="T9" fmla="*/ 17 h 21"/>
                  <a:gd name="T10" fmla="*/ 692 w 730"/>
                  <a:gd name="T11" fmla="*/ 21 h 21"/>
                  <a:gd name="T12" fmla="*/ 0 w 730"/>
                  <a:gd name="T13" fmla="*/ 21 h 21"/>
                  <a:gd name="T14" fmla="*/ 2 w 730"/>
                  <a:gd name="T15" fmla="*/ 8 h 21"/>
                  <a:gd name="T16" fmla="*/ 9 w 730"/>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21">
                    <a:moveTo>
                      <a:pt x="9" y="0"/>
                    </a:moveTo>
                    <a:lnTo>
                      <a:pt x="730" y="0"/>
                    </a:lnTo>
                    <a:lnTo>
                      <a:pt x="726" y="4"/>
                    </a:lnTo>
                    <a:lnTo>
                      <a:pt x="711" y="10"/>
                    </a:lnTo>
                    <a:lnTo>
                      <a:pt x="698" y="17"/>
                    </a:lnTo>
                    <a:lnTo>
                      <a:pt x="692" y="21"/>
                    </a:lnTo>
                    <a:lnTo>
                      <a:pt x="0" y="21"/>
                    </a:lnTo>
                    <a:lnTo>
                      <a:pt x="2" y="8"/>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6" name="Freeform 1342"/>
              <p:cNvSpPr>
                <a:spLocks/>
              </p:cNvSpPr>
              <p:nvPr/>
            </p:nvSpPr>
            <p:spPr bwMode="auto">
              <a:xfrm>
                <a:off x="3957" y="2420"/>
                <a:ext cx="742" cy="19"/>
              </a:xfrm>
              <a:custGeom>
                <a:avLst/>
                <a:gdLst>
                  <a:gd name="T0" fmla="*/ 10 w 742"/>
                  <a:gd name="T1" fmla="*/ 0 h 19"/>
                  <a:gd name="T2" fmla="*/ 742 w 742"/>
                  <a:gd name="T3" fmla="*/ 0 h 19"/>
                  <a:gd name="T4" fmla="*/ 732 w 742"/>
                  <a:gd name="T5" fmla="*/ 10 h 19"/>
                  <a:gd name="T6" fmla="*/ 721 w 742"/>
                  <a:gd name="T7" fmla="*/ 19 h 19"/>
                  <a:gd name="T8" fmla="*/ 0 w 742"/>
                  <a:gd name="T9" fmla="*/ 19 h 19"/>
                  <a:gd name="T10" fmla="*/ 2 w 742"/>
                  <a:gd name="T11" fmla="*/ 15 h 19"/>
                  <a:gd name="T12" fmla="*/ 10 w 742"/>
                  <a:gd name="T13" fmla="*/ 4 h 19"/>
                  <a:gd name="T14" fmla="*/ 10 w 742"/>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2" h="19">
                    <a:moveTo>
                      <a:pt x="10" y="0"/>
                    </a:moveTo>
                    <a:lnTo>
                      <a:pt x="742" y="0"/>
                    </a:lnTo>
                    <a:lnTo>
                      <a:pt x="732" y="10"/>
                    </a:lnTo>
                    <a:lnTo>
                      <a:pt x="721" y="19"/>
                    </a:lnTo>
                    <a:lnTo>
                      <a:pt x="0" y="19"/>
                    </a:lnTo>
                    <a:lnTo>
                      <a:pt x="2" y="15"/>
                    </a:lnTo>
                    <a:lnTo>
                      <a:pt x="10" y="4"/>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7" name="Freeform 1343"/>
              <p:cNvSpPr>
                <a:spLocks noEditPoints="1"/>
              </p:cNvSpPr>
              <p:nvPr/>
            </p:nvSpPr>
            <p:spPr bwMode="auto">
              <a:xfrm>
                <a:off x="3588" y="2398"/>
                <a:ext cx="1120" cy="22"/>
              </a:xfrm>
              <a:custGeom>
                <a:avLst/>
                <a:gdLst>
                  <a:gd name="T0" fmla="*/ 362 w 1120"/>
                  <a:gd name="T1" fmla="*/ 0 h 22"/>
                  <a:gd name="T2" fmla="*/ 1120 w 1120"/>
                  <a:gd name="T3" fmla="*/ 0 h 22"/>
                  <a:gd name="T4" fmla="*/ 1120 w 1120"/>
                  <a:gd name="T5" fmla="*/ 5 h 22"/>
                  <a:gd name="T6" fmla="*/ 1113 w 1120"/>
                  <a:gd name="T7" fmla="*/ 20 h 22"/>
                  <a:gd name="T8" fmla="*/ 1111 w 1120"/>
                  <a:gd name="T9" fmla="*/ 22 h 22"/>
                  <a:gd name="T10" fmla="*/ 379 w 1120"/>
                  <a:gd name="T11" fmla="*/ 22 h 22"/>
                  <a:gd name="T12" fmla="*/ 379 w 1120"/>
                  <a:gd name="T13" fmla="*/ 17 h 22"/>
                  <a:gd name="T14" fmla="*/ 373 w 1120"/>
                  <a:gd name="T15" fmla="*/ 9 h 22"/>
                  <a:gd name="T16" fmla="*/ 362 w 1120"/>
                  <a:gd name="T17" fmla="*/ 0 h 22"/>
                  <a:gd name="T18" fmla="*/ 286 w 1120"/>
                  <a:gd name="T19" fmla="*/ 0 h 22"/>
                  <a:gd name="T20" fmla="*/ 328 w 1120"/>
                  <a:gd name="T21" fmla="*/ 0 h 22"/>
                  <a:gd name="T22" fmla="*/ 322 w 1120"/>
                  <a:gd name="T23" fmla="*/ 5 h 22"/>
                  <a:gd name="T24" fmla="*/ 309 w 1120"/>
                  <a:gd name="T25" fmla="*/ 9 h 22"/>
                  <a:gd name="T26" fmla="*/ 299 w 1120"/>
                  <a:gd name="T27" fmla="*/ 9 h 22"/>
                  <a:gd name="T28" fmla="*/ 288 w 1120"/>
                  <a:gd name="T29" fmla="*/ 5 h 22"/>
                  <a:gd name="T30" fmla="*/ 286 w 1120"/>
                  <a:gd name="T31" fmla="*/ 0 h 22"/>
                  <a:gd name="T32" fmla="*/ 0 w 1120"/>
                  <a:gd name="T33" fmla="*/ 0 h 22"/>
                  <a:gd name="T34" fmla="*/ 36 w 1120"/>
                  <a:gd name="T35" fmla="*/ 0 h 22"/>
                  <a:gd name="T36" fmla="*/ 33 w 1120"/>
                  <a:gd name="T37" fmla="*/ 3 h 22"/>
                  <a:gd name="T38" fmla="*/ 31 w 1120"/>
                  <a:gd name="T39" fmla="*/ 7 h 22"/>
                  <a:gd name="T40" fmla="*/ 31 w 1120"/>
                  <a:gd name="T41" fmla="*/ 11 h 22"/>
                  <a:gd name="T42" fmla="*/ 27 w 1120"/>
                  <a:gd name="T43" fmla="*/ 13 h 22"/>
                  <a:gd name="T44" fmla="*/ 25 w 1120"/>
                  <a:gd name="T45" fmla="*/ 15 h 22"/>
                  <a:gd name="T46" fmla="*/ 21 w 1120"/>
                  <a:gd name="T47" fmla="*/ 15 h 22"/>
                  <a:gd name="T48" fmla="*/ 17 w 1120"/>
                  <a:gd name="T49" fmla="*/ 13 h 22"/>
                  <a:gd name="T50" fmla="*/ 10 w 1120"/>
                  <a:gd name="T51" fmla="*/ 9 h 22"/>
                  <a:gd name="T52" fmla="*/ 0 w 1120"/>
                  <a:gd name="T5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0" h="22">
                    <a:moveTo>
                      <a:pt x="362" y="0"/>
                    </a:moveTo>
                    <a:lnTo>
                      <a:pt x="1120" y="0"/>
                    </a:lnTo>
                    <a:lnTo>
                      <a:pt x="1120" y="5"/>
                    </a:lnTo>
                    <a:lnTo>
                      <a:pt x="1113" y="20"/>
                    </a:lnTo>
                    <a:lnTo>
                      <a:pt x="1111" y="22"/>
                    </a:lnTo>
                    <a:lnTo>
                      <a:pt x="379" y="22"/>
                    </a:lnTo>
                    <a:lnTo>
                      <a:pt x="379" y="17"/>
                    </a:lnTo>
                    <a:lnTo>
                      <a:pt x="373" y="9"/>
                    </a:lnTo>
                    <a:lnTo>
                      <a:pt x="362" y="0"/>
                    </a:lnTo>
                    <a:close/>
                    <a:moveTo>
                      <a:pt x="286" y="0"/>
                    </a:moveTo>
                    <a:lnTo>
                      <a:pt x="328" y="0"/>
                    </a:lnTo>
                    <a:lnTo>
                      <a:pt x="322" y="5"/>
                    </a:lnTo>
                    <a:lnTo>
                      <a:pt x="309" y="9"/>
                    </a:lnTo>
                    <a:lnTo>
                      <a:pt x="299" y="9"/>
                    </a:lnTo>
                    <a:lnTo>
                      <a:pt x="288" y="5"/>
                    </a:lnTo>
                    <a:lnTo>
                      <a:pt x="286" y="0"/>
                    </a:lnTo>
                    <a:close/>
                    <a:moveTo>
                      <a:pt x="0" y="0"/>
                    </a:moveTo>
                    <a:lnTo>
                      <a:pt x="36" y="0"/>
                    </a:lnTo>
                    <a:lnTo>
                      <a:pt x="33" y="3"/>
                    </a:lnTo>
                    <a:lnTo>
                      <a:pt x="31" y="7"/>
                    </a:lnTo>
                    <a:lnTo>
                      <a:pt x="31" y="11"/>
                    </a:lnTo>
                    <a:lnTo>
                      <a:pt x="27" y="13"/>
                    </a:lnTo>
                    <a:lnTo>
                      <a:pt x="25" y="15"/>
                    </a:lnTo>
                    <a:lnTo>
                      <a:pt x="21" y="15"/>
                    </a:lnTo>
                    <a:lnTo>
                      <a:pt x="17" y="13"/>
                    </a:lnTo>
                    <a:lnTo>
                      <a:pt x="10"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8" name="Freeform 1344"/>
              <p:cNvSpPr>
                <a:spLocks noEditPoints="1"/>
              </p:cNvSpPr>
              <p:nvPr/>
            </p:nvSpPr>
            <p:spPr bwMode="auto">
              <a:xfrm>
                <a:off x="3564" y="2379"/>
                <a:ext cx="1156" cy="19"/>
              </a:xfrm>
              <a:custGeom>
                <a:avLst/>
                <a:gdLst>
                  <a:gd name="T0" fmla="*/ 299 w 1156"/>
                  <a:gd name="T1" fmla="*/ 0 h 19"/>
                  <a:gd name="T2" fmla="*/ 1156 w 1156"/>
                  <a:gd name="T3" fmla="*/ 0 h 19"/>
                  <a:gd name="T4" fmla="*/ 1148 w 1156"/>
                  <a:gd name="T5" fmla="*/ 13 h 19"/>
                  <a:gd name="T6" fmla="*/ 1144 w 1156"/>
                  <a:gd name="T7" fmla="*/ 19 h 19"/>
                  <a:gd name="T8" fmla="*/ 386 w 1156"/>
                  <a:gd name="T9" fmla="*/ 19 h 19"/>
                  <a:gd name="T10" fmla="*/ 386 w 1156"/>
                  <a:gd name="T11" fmla="*/ 19 h 19"/>
                  <a:gd name="T12" fmla="*/ 380 w 1156"/>
                  <a:gd name="T13" fmla="*/ 15 h 19"/>
                  <a:gd name="T14" fmla="*/ 376 w 1156"/>
                  <a:gd name="T15" fmla="*/ 13 h 19"/>
                  <a:gd name="T16" fmla="*/ 374 w 1156"/>
                  <a:gd name="T17" fmla="*/ 11 h 19"/>
                  <a:gd name="T18" fmla="*/ 371 w 1156"/>
                  <a:gd name="T19" fmla="*/ 9 h 19"/>
                  <a:gd name="T20" fmla="*/ 369 w 1156"/>
                  <a:gd name="T21" fmla="*/ 9 h 19"/>
                  <a:gd name="T22" fmla="*/ 367 w 1156"/>
                  <a:gd name="T23" fmla="*/ 11 h 19"/>
                  <a:gd name="T24" fmla="*/ 363 w 1156"/>
                  <a:gd name="T25" fmla="*/ 13 h 19"/>
                  <a:gd name="T26" fmla="*/ 359 w 1156"/>
                  <a:gd name="T27" fmla="*/ 17 h 19"/>
                  <a:gd name="T28" fmla="*/ 352 w 1156"/>
                  <a:gd name="T29" fmla="*/ 19 h 19"/>
                  <a:gd name="T30" fmla="*/ 310 w 1156"/>
                  <a:gd name="T31" fmla="*/ 19 h 19"/>
                  <a:gd name="T32" fmla="*/ 306 w 1156"/>
                  <a:gd name="T33" fmla="*/ 13 h 19"/>
                  <a:gd name="T34" fmla="*/ 301 w 1156"/>
                  <a:gd name="T35" fmla="*/ 3 h 19"/>
                  <a:gd name="T36" fmla="*/ 299 w 1156"/>
                  <a:gd name="T37" fmla="*/ 0 h 19"/>
                  <a:gd name="T38" fmla="*/ 0 w 1156"/>
                  <a:gd name="T39" fmla="*/ 0 h 19"/>
                  <a:gd name="T40" fmla="*/ 200 w 1156"/>
                  <a:gd name="T41" fmla="*/ 0 h 19"/>
                  <a:gd name="T42" fmla="*/ 185 w 1156"/>
                  <a:gd name="T43" fmla="*/ 5 h 19"/>
                  <a:gd name="T44" fmla="*/ 168 w 1156"/>
                  <a:gd name="T45" fmla="*/ 9 h 19"/>
                  <a:gd name="T46" fmla="*/ 147 w 1156"/>
                  <a:gd name="T47" fmla="*/ 11 h 19"/>
                  <a:gd name="T48" fmla="*/ 125 w 1156"/>
                  <a:gd name="T49" fmla="*/ 9 h 19"/>
                  <a:gd name="T50" fmla="*/ 104 w 1156"/>
                  <a:gd name="T51" fmla="*/ 9 h 19"/>
                  <a:gd name="T52" fmla="*/ 87 w 1156"/>
                  <a:gd name="T53" fmla="*/ 9 h 19"/>
                  <a:gd name="T54" fmla="*/ 74 w 1156"/>
                  <a:gd name="T55" fmla="*/ 11 h 19"/>
                  <a:gd name="T56" fmla="*/ 64 w 1156"/>
                  <a:gd name="T57" fmla="*/ 15 h 19"/>
                  <a:gd name="T58" fmla="*/ 60 w 1156"/>
                  <a:gd name="T59" fmla="*/ 19 h 19"/>
                  <a:gd name="T60" fmla="*/ 24 w 1156"/>
                  <a:gd name="T61" fmla="*/ 19 h 19"/>
                  <a:gd name="T62" fmla="*/ 24 w 1156"/>
                  <a:gd name="T63" fmla="*/ 19 h 19"/>
                  <a:gd name="T64" fmla="*/ 13 w 1156"/>
                  <a:gd name="T65" fmla="*/ 9 h 19"/>
                  <a:gd name="T66" fmla="*/ 0 w 1156"/>
                  <a:gd name="T67" fmla="*/ 0 h 19"/>
                  <a:gd name="T68" fmla="*/ 0 w 1156"/>
                  <a:gd name="T6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6" h="19">
                    <a:moveTo>
                      <a:pt x="299" y="0"/>
                    </a:moveTo>
                    <a:lnTo>
                      <a:pt x="1156" y="0"/>
                    </a:lnTo>
                    <a:lnTo>
                      <a:pt x="1148" y="13"/>
                    </a:lnTo>
                    <a:lnTo>
                      <a:pt x="1144" y="19"/>
                    </a:lnTo>
                    <a:lnTo>
                      <a:pt x="386" y="19"/>
                    </a:lnTo>
                    <a:lnTo>
                      <a:pt x="386" y="19"/>
                    </a:lnTo>
                    <a:lnTo>
                      <a:pt x="380" y="15"/>
                    </a:lnTo>
                    <a:lnTo>
                      <a:pt x="376" y="13"/>
                    </a:lnTo>
                    <a:lnTo>
                      <a:pt x="374" y="11"/>
                    </a:lnTo>
                    <a:lnTo>
                      <a:pt x="371" y="9"/>
                    </a:lnTo>
                    <a:lnTo>
                      <a:pt x="369" y="9"/>
                    </a:lnTo>
                    <a:lnTo>
                      <a:pt x="367" y="11"/>
                    </a:lnTo>
                    <a:lnTo>
                      <a:pt x="363" y="13"/>
                    </a:lnTo>
                    <a:lnTo>
                      <a:pt x="359" y="17"/>
                    </a:lnTo>
                    <a:lnTo>
                      <a:pt x="352" y="19"/>
                    </a:lnTo>
                    <a:lnTo>
                      <a:pt x="310" y="19"/>
                    </a:lnTo>
                    <a:lnTo>
                      <a:pt x="306" y="13"/>
                    </a:lnTo>
                    <a:lnTo>
                      <a:pt x="301" y="3"/>
                    </a:lnTo>
                    <a:lnTo>
                      <a:pt x="299" y="0"/>
                    </a:lnTo>
                    <a:close/>
                    <a:moveTo>
                      <a:pt x="0" y="0"/>
                    </a:moveTo>
                    <a:lnTo>
                      <a:pt x="200" y="0"/>
                    </a:lnTo>
                    <a:lnTo>
                      <a:pt x="185" y="5"/>
                    </a:lnTo>
                    <a:lnTo>
                      <a:pt x="168" y="9"/>
                    </a:lnTo>
                    <a:lnTo>
                      <a:pt x="147" y="11"/>
                    </a:lnTo>
                    <a:lnTo>
                      <a:pt x="125" y="9"/>
                    </a:lnTo>
                    <a:lnTo>
                      <a:pt x="104" y="9"/>
                    </a:lnTo>
                    <a:lnTo>
                      <a:pt x="87" y="9"/>
                    </a:lnTo>
                    <a:lnTo>
                      <a:pt x="74" y="11"/>
                    </a:lnTo>
                    <a:lnTo>
                      <a:pt x="64" y="15"/>
                    </a:lnTo>
                    <a:lnTo>
                      <a:pt x="60" y="19"/>
                    </a:lnTo>
                    <a:lnTo>
                      <a:pt x="24" y="19"/>
                    </a:lnTo>
                    <a:lnTo>
                      <a:pt x="24" y="19"/>
                    </a:lnTo>
                    <a:lnTo>
                      <a:pt x="13" y="9"/>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49" name="Freeform 1345"/>
              <p:cNvSpPr>
                <a:spLocks noEditPoints="1"/>
              </p:cNvSpPr>
              <p:nvPr/>
            </p:nvSpPr>
            <p:spPr bwMode="auto">
              <a:xfrm>
                <a:off x="3541" y="2358"/>
                <a:ext cx="1194" cy="21"/>
              </a:xfrm>
              <a:custGeom>
                <a:avLst/>
                <a:gdLst>
                  <a:gd name="T0" fmla="*/ 303 w 1194"/>
                  <a:gd name="T1" fmla="*/ 0 h 21"/>
                  <a:gd name="T2" fmla="*/ 1194 w 1194"/>
                  <a:gd name="T3" fmla="*/ 0 h 21"/>
                  <a:gd name="T4" fmla="*/ 1192 w 1194"/>
                  <a:gd name="T5" fmla="*/ 2 h 21"/>
                  <a:gd name="T6" fmla="*/ 1179 w 1194"/>
                  <a:gd name="T7" fmla="*/ 19 h 21"/>
                  <a:gd name="T8" fmla="*/ 1179 w 1194"/>
                  <a:gd name="T9" fmla="*/ 21 h 21"/>
                  <a:gd name="T10" fmla="*/ 322 w 1194"/>
                  <a:gd name="T11" fmla="*/ 21 h 21"/>
                  <a:gd name="T12" fmla="*/ 318 w 1194"/>
                  <a:gd name="T13" fmla="*/ 11 h 21"/>
                  <a:gd name="T14" fmla="*/ 305 w 1194"/>
                  <a:gd name="T15" fmla="*/ 0 h 21"/>
                  <a:gd name="T16" fmla="*/ 303 w 1194"/>
                  <a:gd name="T17" fmla="*/ 0 h 21"/>
                  <a:gd name="T18" fmla="*/ 0 w 1194"/>
                  <a:gd name="T19" fmla="*/ 0 h 21"/>
                  <a:gd name="T20" fmla="*/ 267 w 1194"/>
                  <a:gd name="T21" fmla="*/ 0 h 21"/>
                  <a:gd name="T22" fmla="*/ 257 w 1194"/>
                  <a:gd name="T23" fmla="*/ 4 h 21"/>
                  <a:gd name="T24" fmla="*/ 246 w 1194"/>
                  <a:gd name="T25" fmla="*/ 9 h 21"/>
                  <a:gd name="T26" fmla="*/ 237 w 1194"/>
                  <a:gd name="T27" fmla="*/ 13 h 21"/>
                  <a:gd name="T28" fmla="*/ 225 w 1194"/>
                  <a:gd name="T29" fmla="*/ 19 h 21"/>
                  <a:gd name="T30" fmla="*/ 223 w 1194"/>
                  <a:gd name="T31" fmla="*/ 21 h 21"/>
                  <a:gd name="T32" fmla="*/ 23 w 1194"/>
                  <a:gd name="T33" fmla="*/ 21 h 21"/>
                  <a:gd name="T34" fmla="*/ 15 w 1194"/>
                  <a:gd name="T35" fmla="*/ 13 h 21"/>
                  <a:gd name="T36" fmla="*/ 13 w 1194"/>
                  <a:gd name="T37" fmla="*/ 11 h 21"/>
                  <a:gd name="T38" fmla="*/ 8 w 1194"/>
                  <a:gd name="T39" fmla="*/ 9 h 21"/>
                  <a:gd name="T40" fmla="*/ 2 w 1194"/>
                  <a:gd name="T41" fmla="*/ 0 h 21"/>
                  <a:gd name="T42" fmla="*/ 0 w 1194"/>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4" h="21">
                    <a:moveTo>
                      <a:pt x="303" y="0"/>
                    </a:moveTo>
                    <a:lnTo>
                      <a:pt x="1194" y="0"/>
                    </a:lnTo>
                    <a:lnTo>
                      <a:pt x="1192" y="2"/>
                    </a:lnTo>
                    <a:lnTo>
                      <a:pt x="1179" y="19"/>
                    </a:lnTo>
                    <a:lnTo>
                      <a:pt x="1179" y="21"/>
                    </a:lnTo>
                    <a:lnTo>
                      <a:pt x="322" y="21"/>
                    </a:lnTo>
                    <a:lnTo>
                      <a:pt x="318" y="11"/>
                    </a:lnTo>
                    <a:lnTo>
                      <a:pt x="305" y="0"/>
                    </a:lnTo>
                    <a:lnTo>
                      <a:pt x="303" y="0"/>
                    </a:lnTo>
                    <a:close/>
                    <a:moveTo>
                      <a:pt x="0" y="0"/>
                    </a:moveTo>
                    <a:lnTo>
                      <a:pt x="267" y="0"/>
                    </a:lnTo>
                    <a:lnTo>
                      <a:pt x="257" y="4"/>
                    </a:lnTo>
                    <a:lnTo>
                      <a:pt x="246" y="9"/>
                    </a:lnTo>
                    <a:lnTo>
                      <a:pt x="237" y="13"/>
                    </a:lnTo>
                    <a:lnTo>
                      <a:pt x="225" y="19"/>
                    </a:lnTo>
                    <a:lnTo>
                      <a:pt x="223" y="21"/>
                    </a:lnTo>
                    <a:lnTo>
                      <a:pt x="23" y="21"/>
                    </a:lnTo>
                    <a:lnTo>
                      <a:pt x="15" y="13"/>
                    </a:lnTo>
                    <a:lnTo>
                      <a:pt x="13" y="11"/>
                    </a:lnTo>
                    <a:lnTo>
                      <a:pt x="8" y="9"/>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0" name="Freeform 1346"/>
              <p:cNvSpPr>
                <a:spLocks/>
              </p:cNvSpPr>
              <p:nvPr/>
            </p:nvSpPr>
            <p:spPr bwMode="auto">
              <a:xfrm>
                <a:off x="3520" y="2337"/>
                <a:ext cx="1228" cy="21"/>
              </a:xfrm>
              <a:custGeom>
                <a:avLst/>
                <a:gdLst>
                  <a:gd name="T0" fmla="*/ 0 w 1228"/>
                  <a:gd name="T1" fmla="*/ 0 h 21"/>
                  <a:gd name="T2" fmla="*/ 1228 w 1228"/>
                  <a:gd name="T3" fmla="*/ 0 h 21"/>
                  <a:gd name="T4" fmla="*/ 1224 w 1228"/>
                  <a:gd name="T5" fmla="*/ 6 h 21"/>
                  <a:gd name="T6" fmla="*/ 1215 w 1228"/>
                  <a:gd name="T7" fmla="*/ 21 h 21"/>
                  <a:gd name="T8" fmla="*/ 324 w 1228"/>
                  <a:gd name="T9" fmla="*/ 21 h 21"/>
                  <a:gd name="T10" fmla="*/ 309 w 1228"/>
                  <a:gd name="T11" fmla="*/ 17 h 21"/>
                  <a:gd name="T12" fmla="*/ 290 w 1228"/>
                  <a:gd name="T13" fmla="*/ 19 h 21"/>
                  <a:gd name="T14" fmla="*/ 288 w 1228"/>
                  <a:gd name="T15" fmla="*/ 21 h 21"/>
                  <a:gd name="T16" fmla="*/ 21 w 1228"/>
                  <a:gd name="T17" fmla="*/ 21 h 21"/>
                  <a:gd name="T18" fmla="*/ 12 w 1228"/>
                  <a:gd name="T19" fmla="*/ 13 h 21"/>
                  <a:gd name="T20" fmla="*/ 0 w 1228"/>
                  <a:gd name="T21" fmla="*/ 0 h 21"/>
                  <a:gd name="T22" fmla="*/ 0 w 1228"/>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8" h="21">
                    <a:moveTo>
                      <a:pt x="0" y="0"/>
                    </a:moveTo>
                    <a:lnTo>
                      <a:pt x="1228" y="0"/>
                    </a:lnTo>
                    <a:lnTo>
                      <a:pt x="1224" y="6"/>
                    </a:lnTo>
                    <a:lnTo>
                      <a:pt x="1215" y="21"/>
                    </a:lnTo>
                    <a:lnTo>
                      <a:pt x="324" y="21"/>
                    </a:lnTo>
                    <a:lnTo>
                      <a:pt x="309" y="17"/>
                    </a:lnTo>
                    <a:lnTo>
                      <a:pt x="290" y="19"/>
                    </a:lnTo>
                    <a:lnTo>
                      <a:pt x="288" y="21"/>
                    </a:lnTo>
                    <a:lnTo>
                      <a:pt x="21" y="21"/>
                    </a:lnTo>
                    <a:lnTo>
                      <a:pt x="12" y="13"/>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1" name="Freeform 1347"/>
              <p:cNvSpPr>
                <a:spLocks/>
              </p:cNvSpPr>
              <p:nvPr/>
            </p:nvSpPr>
            <p:spPr bwMode="auto">
              <a:xfrm>
                <a:off x="3505" y="2318"/>
                <a:ext cx="1254" cy="19"/>
              </a:xfrm>
              <a:custGeom>
                <a:avLst/>
                <a:gdLst>
                  <a:gd name="T0" fmla="*/ 1254 w 1254"/>
                  <a:gd name="T1" fmla="*/ 0 h 19"/>
                  <a:gd name="T2" fmla="*/ 1254 w 1254"/>
                  <a:gd name="T3" fmla="*/ 2 h 19"/>
                  <a:gd name="T4" fmla="*/ 1249 w 1254"/>
                  <a:gd name="T5" fmla="*/ 11 h 19"/>
                  <a:gd name="T6" fmla="*/ 1243 w 1254"/>
                  <a:gd name="T7" fmla="*/ 19 h 19"/>
                  <a:gd name="T8" fmla="*/ 15 w 1254"/>
                  <a:gd name="T9" fmla="*/ 19 h 19"/>
                  <a:gd name="T10" fmla="*/ 4 w 1254"/>
                  <a:gd name="T11" fmla="*/ 8 h 19"/>
                  <a:gd name="T12" fmla="*/ 0 w 1254"/>
                  <a:gd name="T13" fmla="*/ 0 h 19"/>
                  <a:gd name="T14" fmla="*/ 1254 w 125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4" h="19">
                    <a:moveTo>
                      <a:pt x="1254" y="0"/>
                    </a:moveTo>
                    <a:lnTo>
                      <a:pt x="1254" y="2"/>
                    </a:lnTo>
                    <a:lnTo>
                      <a:pt x="1249" y="11"/>
                    </a:lnTo>
                    <a:lnTo>
                      <a:pt x="1243" y="19"/>
                    </a:lnTo>
                    <a:lnTo>
                      <a:pt x="15" y="19"/>
                    </a:lnTo>
                    <a:lnTo>
                      <a:pt x="4" y="8"/>
                    </a:lnTo>
                    <a:lnTo>
                      <a:pt x="0" y="0"/>
                    </a:lnTo>
                    <a:lnTo>
                      <a:pt x="1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2" name="Freeform 1348"/>
              <p:cNvSpPr>
                <a:spLocks/>
              </p:cNvSpPr>
              <p:nvPr/>
            </p:nvSpPr>
            <p:spPr bwMode="auto">
              <a:xfrm>
                <a:off x="3492" y="2297"/>
                <a:ext cx="1273" cy="21"/>
              </a:xfrm>
              <a:custGeom>
                <a:avLst/>
                <a:gdLst>
                  <a:gd name="T0" fmla="*/ 0 w 1273"/>
                  <a:gd name="T1" fmla="*/ 0 h 21"/>
                  <a:gd name="T2" fmla="*/ 1273 w 1273"/>
                  <a:gd name="T3" fmla="*/ 0 h 21"/>
                  <a:gd name="T4" fmla="*/ 1269 w 1273"/>
                  <a:gd name="T5" fmla="*/ 12 h 21"/>
                  <a:gd name="T6" fmla="*/ 1267 w 1273"/>
                  <a:gd name="T7" fmla="*/ 21 h 21"/>
                  <a:gd name="T8" fmla="*/ 13 w 1273"/>
                  <a:gd name="T9" fmla="*/ 21 h 21"/>
                  <a:gd name="T10" fmla="*/ 11 w 1273"/>
                  <a:gd name="T11" fmla="*/ 19 h 21"/>
                  <a:gd name="T12" fmla="*/ 0 w 1273"/>
                  <a:gd name="T13" fmla="*/ 0 h 21"/>
                  <a:gd name="T14" fmla="*/ 0 w 1273"/>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3" h="21">
                    <a:moveTo>
                      <a:pt x="0" y="0"/>
                    </a:moveTo>
                    <a:lnTo>
                      <a:pt x="1273" y="0"/>
                    </a:lnTo>
                    <a:lnTo>
                      <a:pt x="1269" y="12"/>
                    </a:lnTo>
                    <a:lnTo>
                      <a:pt x="1267" y="21"/>
                    </a:lnTo>
                    <a:lnTo>
                      <a:pt x="13" y="21"/>
                    </a:lnTo>
                    <a:lnTo>
                      <a:pt x="11" y="19"/>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3" name="Freeform 1349"/>
              <p:cNvSpPr>
                <a:spLocks/>
              </p:cNvSpPr>
              <p:nvPr/>
            </p:nvSpPr>
            <p:spPr bwMode="auto">
              <a:xfrm>
                <a:off x="3467" y="2276"/>
                <a:ext cx="1304" cy="21"/>
              </a:xfrm>
              <a:custGeom>
                <a:avLst/>
                <a:gdLst>
                  <a:gd name="T0" fmla="*/ 0 w 1304"/>
                  <a:gd name="T1" fmla="*/ 0 h 21"/>
                  <a:gd name="T2" fmla="*/ 1147 w 1304"/>
                  <a:gd name="T3" fmla="*/ 0 h 21"/>
                  <a:gd name="T4" fmla="*/ 1147 w 1304"/>
                  <a:gd name="T5" fmla="*/ 4 h 21"/>
                  <a:gd name="T6" fmla="*/ 1150 w 1304"/>
                  <a:gd name="T7" fmla="*/ 6 h 21"/>
                  <a:gd name="T8" fmla="*/ 1154 w 1304"/>
                  <a:gd name="T9" fmla="*/ 10 h 21"/>
                  <a:gd name="T10" fmla="*/ 1158 w 1304"/>
                  <a:gd name="T11" fmla="*/ 12 h 21"/>
                  <a:gd name="T12" fmla="*/ 1164 w 1304"/>
                  <a:gd name="T13" fmla="*/ 12 h 21"/>
                  <a:gd name="T14" fmla="*/ 1190 w 1304"/>
                  <a:gd name="T15" fmla="*/ 10 h 21"/>
                  <a:gd name="T16" fmla="*/ 1211 w 1304"/>
                  <a:gd name="T17" fmla="*/ 4 h 21"/>
                  <a:gd name="T18" fmla="*/ 1215 w 1304"/>
                  <a:gd name="T19" fmla="*/ 0 h 21"/>
                  <a:gd name="T20" fmla="*/ 1304 w 1304"/>
                  <a:gd name="T21" fmla="*/ 0 h 21"/>
                  <a:gd name="T22" fmla="*/ 1304 w 1304"/>
                  <a:gd name="T23" fmla="*/ 4 h 21"/>
                  <a:gd name="T24" fmla="*/ 1300 w 1304"/>
                  <a:gd name="T25" fmla="*/ 19 h 21"/>
                  <a:gd name="T26" fmla="*/ 1298 w 1304"/>
                  <a:gd name="T27" fmla="*/ 21 h 21"/>
                  <a:gd name="T28" fmla="*/ 25 w 1304"/>
                  <a:gd name="T29" fmla="*/ 21 h 21"/>
                  <a:gd name="T30" fmla="*/ 8 w 1304"/>
                  <a:gd name="T31" fmla="*/ 6 h 21"/>
                  <a:gd name="T32" fmla="*/ 0 w 1304"/>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4" h="21">
                    <a:moveTo>
                      <a:pt x="0" y="0"/>
                    </a:moveTo>
                    <a:lnTo>
                      <a:pt x="1147" y="0"/>
                    </a:lnTo>
                    <a:lnTo>
                      <a:pt x="1147" y="4"/>
                    </a:lnTo>
                    <a:lnTo>
                      <a:pt x="1150" y="6"/>
                    </a:lnTo>
                    <a:lnTo>
                      <a:pt x="1154" y="10"/>
                    </a:lnTo>
                    <a:lnTo>
                      <a:pt x="1158" y="12"/>
                    </a:lnTo>
                    <a:lnTo>
                      <a:pt x="1164" y="12"/>
                    </a:lnTo>
                    <a:lnTo>
                      <a:pt x="1190" y="10"/>
                    </a:lnTo>
                    <a:lnTo>
                      <a:pt x="1211" y="4"/>
                    </a:lnTo>
                    <a:lnTo>
                      <a:pt x="1215" y="0"/>
                    </a:lnTo>
                    <a:lnTo>
                      <a:pt x="1304" y="0"/>
                    </a:lnTo>
                    <a:lnTo>
                      <a:pt x="1304" y="4"/>
                    </a:lnTo>
                    <a:lnTo>
                      <a:pt x="1300" y="19"/>
                    </a:lnTo>
                    <a:lnTo>
                      <a:pt x="1298" y="21"/>
                    </a:lnTo>
                    <a:lnTo>
                      <a:pt x="25" y="21"/>
                    </a:lnTo>
                    <a:lnTo>
                      <a:pt x="8"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4" name="Freeform 1350"/>
              <p:cNvSpPr>
                <a:spLocks noEditPoints="1"/>
              </p:cNvSpPr>
              <p:nvPr/>
            </p:nvSpPr>
            <p:spPr bwMode="auto">
              <a:xfrm>
                <a:off x="3435" y="2257"/>
                <a:ext cx="1339" cy="19"/>
              </a:xfrm>
              <a:custGeom>
                <a:avLst/>
                <a:gdLst>
                  <a:gd name="T0" fmla="*/ 1309 w 1339"/>
                  <a:gd name="T1" fmla="*/ 0 h 19"/>
                  <a:gd name="T2" fmla="*/ 1336 w 1339"/>
                  <a:gd name="T3" fmla="*/ 0 h 19"/>
                  <a:gd name="T4" fmla="*/ 1339 w 1339"/>
                  <a:gd name="T5" fmla="*/ 8 h 19"/>
                  <a:gd name="T6" fmla="*/ 1339 w 1339"/>
                  <a:gd name="T7" fmla="*/ 8 h 19"/>
                  <a:gd name="T8" fmla="*/ 1336 w 1339"/>
                  <a:gd name="T9" fmla="*/ 19 h 19"/>
                  <a:gd name="T10" fmla="*/ 1247 w 1339"/>
                  <a:gd name="T11" fmla="*/ 19 h 19"/>
                  <a:gd name="T12" fmla="*/ 1256 w 1339"/>
                  <a:gd name="T13" fmla="*/ 16 h 19"/>
                  <a:gd name="T14" fmla="*/ 1264 w 1339"/>
                  <a:gd name="T15" fmla="*/ 12 h 19"/>
                  <a:gd name="T16" fmla="*/ 1279 w 1339"/>
                  <a:gd name="T17" fmla="*/ 8 h 19"/>
                  <a:gd name="T18" fmla="*/ 1296 w 1339"/>
                  <a:gd name="T19" fmla="*/ 2 h 19"/>
                  <a:gd name="T20" fmla="*/ 1309 w 1339"/>
                  <a:gd name="T21" fmla="*/ 0 h 19"/>
                  <a:gd name="T22" fmla="*/ 0 w 1339"/>
                  <a:gd name="T23" fmla="*/ 0 h 19"/>
                  <a:gd name="T24" fmla="*/ 1179 w 1339"/>
                  <a:gd name="T25" fmla="*/ 0 h 19"/>
                  <a:gd name="T26" fmla="*/ 1179 w 1339"/>
                  <a:gd name="T27" fmla="*/ 2 h 19"/>
                  <a:gd name="T28" fmla="*/ 1179 w 1339"/>
                  <a:gd name="T29" fmla="*/ 6 h 19"/>
                  <a:gd name="T30" fmla="*/ 1179 w 1339"/>
                  <a:gd name="T31" fmla="*/ 10 h 19"/>
                  <a:gd name="T32" fmla="*/ 1179 w 1339"/>
                  <a:gd name="T33" fmla="*/ 14 h 19"/>
                  <a:gd name="T34" fmla="*/ 1179 w 1339"/>
                  <a:gd name="T35" fmla="*/ 19 h 19"/>
                  <a:gd name="T36" fmla="*/ 1179 w 1339"/>
                  <a:gd name="T37" fmla="*/ 19 h 19"/>
                  <a:gd name="T38" fmla="*/ 32 w 1339"/>
                  <a:gd name="T39" fmla="*/ 19 h 19"/>
                  <a:gd name="T40" fmla="*/ 13 w 1339"/>
                  <a:gd name="T41" fmla="*/ 10 h 19"/>
                  <a:gd name="T42" fmla="*/ 0 w 1339"/>
                  <a:gd name="T43" fmla="*/ 2 h 19"/>
                  <a:gd name="T44" fmla="*/ 0 w 1339"/>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9" h="19">
                    <a:moveTo>
                      <a:pt x="1309" y="0"/>
                    </a:moveTo>
                    <a:lnTo>
                      <a:pt x="1336" y="0"/>
                    </a:lnTo>
                    <a:lnTo>
                      <a:pt x="1339" y="8"/>
                    </a:lnTo>
                    <a:lnTo>
                      <a:pt x="1339" y="8"/>
                    </a:lnTo>
                    <a:lnTo>
                      <a:pt x="1336" y="19"/>
                    </a:lnTo>
                    <a:lnTo>
                      <a:pt x="1247" y="19"/>
                    </a:lnTo>
                    <a:lnTo>
                      <a:pt x="1256" y="16"/>
                    </a:lnTo>
                    <a:lnTo>
                      <a:pt x="1264" y="12"/>
                    </a:lnTo>
                    <a:lnTo>
                      <a:pt x="1279" y="8"/>
                    </a:lnTo>
                    <a:lnTo>
                      <a:pt x="1296" y="2"/>
                    </a:lnTo>
                    <a:lnTo>
                      <a:pt x="1309" y="0"/>
                    </a:lnTo>
                    <a:close/>
                    <a:moveTo>
                      <a:pt x="0" y="0"/>
                    </a:moveTo>
                    <a:lnTo>
                      <a:pt x="1179" y="0"/>
                    </a:lnTo>
                    <a:lnTo>
                      <a:pt x="1179" y="2"/>
                    </a:lnTo>
                    <a:lnTo>
                      <a:pt x="1179" y="6"/>
                    </a:lnTo>
                    <a:lnTo>
                      <a:pt x="1179" y="10"/>
                    </a:lnTo>
                    <a:lnTo>
                      <a:pt x="1179" y="14"/>
                    </a:lnTo>
                    <a:lnTo>
                      <a:pt x="1179" y="19"/>
                    </a:lnTo>
                    <a:lnTo>
                      <a:pt x="1179" y="19"/>
                    </a:lnTo>
                    <a:lnTo>
                      <a:pt x="32" y="19"/>
                    </a:lnTo>
                    <a:lnTo>
                      <a:pt x="13" y="10"/>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5" name="Freeform 1351"/>
              <p:cNvSpPr>
                <a:spLocks noEditPoints="1"/>
              </p:cNvSpPr>
              <p:nvPr/>
            </p:nvSpPr>
            <p:spPr bwMode="auto">
              <a:xfrm>
                <a:off x="3428" y="2235"/>
                <a:ext cx="1343" cy="22"/>
              </a:xfrm>
              <a:custGeom>
                <a:avLst/>
                <a:gdLst>
                  <a:gd name="T0" fmla="*/ 1335 w 1343"/>
                  <a:gd name="T1" fmla="*/ 17 h 22"/>
                  <a:gd name="T2" fmla="*/ 1343 w 1343"/>
                  <a:gd name="T3" fmla="*/ 19 h 22"/>
                  <a:gd name="T4" fmla="*/ 1343 w 1343"/>
                  <a:gd name="T5" fmla="*/ 22 h 22"/>
                  <a:gd name="T6" fmla="*/ 1316 w 1343"/>
                  <a:gd name="T7" fmla="*/ 22 h 22"/>
                  <a:gd name="T8" fmla="*/ 1320 w 1343"/>
                  <a:gd name="T9" fmla="*/ 19 h 22"/>
                  <a:gd name="T10" fmla="*/ 1335 w 1343"/>
                  <a:gd name="T11" fmla="*/ 17 h 22"/>
                  <a:gd name="T12" fmla="*/ 3 w 1343"/>
                  <a:gd name="T13" fmla="*/ 0 h 22"/>
                  <a:gd name="T14" fmla="*/ 1176 w 1343"/>
                  <a:gd name="T15" fmla="*/ 0 h 22"/>
                  <a:gd name="T16" fmla="*/ 1182 w 1343"/>
                  <a:gd name="T17" fmla="*/ 11 h 22"/>
                  <a:gd name="T18" fmla="*/ 1186 w 1343"/>
                  <a:gd name="T19" fmla="*/ 19 h 22"/>
                  <a:gd name="T20" fmla="*/ 1186 w 1343"/>
                  <a:gd name="T21" fmla="*/ 22 h 22"/>
                  <a:gd name="T22" fmla="*/ 7 w 1343"/>
                  <a:gd name="T23" fmla="*/ 22 h 22"/>
                  <a:gd name="T24" fmla="*/ 0 w 1343"/>
                  <a:gd name="T25" fmla="*/ 13 h 22"/>
                  <a:gd name="T26" fmla="*/ 3 w 1343"/>
                  <a:gd name="T27" fmla="*/ 2 h 22"/>
                  <a:gd name="T28" fmla="*/ 3 w 1343"/>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3" h="22">
                    <a:moveTo>
                      <a:pt x="1335" y="17"/>
                    </a:moveTo>
                    <a:lnTo>
                      <a:pt x="1343" y="19"/>
                    </a:lnTo>
                    <a:lnTo>
                      <a:pt x="1343" y="22"/>
                    </a:lnTo>
                    <a:lnTo>
                      <a:pt x="1316" y="22"/>
                    </a:lnTo>
                    <a:lnTo>
                      <a:pt x="1320" y="19"/>
                    </a:lnTo>
                    <a:lnTo>
                      <a:pt x="1335" y="17"/>
                    </a:lnTo>
                    <a:close/>
                    <a:moveTo>
                      <a:pt x="3" y="0"/>
                    </a:moveTo>
                    <a:lnTo>
                      <a:pt x="1176" y="0"/>
                    </a:lnTo>
                    <a:lnTo>
                      <a:pt x="1182" y="11"/>
                    </a:lnTo>
                    <a:lnTo>
                      <a:pt x="1186" y="19"/>
                    </a:lnTo>
                    <a:lnTo>
                      <a:pt x="1186" y="22"/>
                    </a:lnTo>
                    <a:lnTo>
                      <a:pt x="7" y="22"/>
                    </a:lnTo>
                    <a:lnTo>
                      <a:pt x="0" y="13"/>
                    </a:lnTo>
                    <a:lnTo>
                      <a:pt x="3"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6" name="Freeform 1352"/>
              <p:cNvSpPr>
                <a:spLocks/>
              </p:cNvSpPr>
              <p:nvPr/>
            </p:nvSpPr>
            <p:spPr bwMode="auto">
              <a:xfrm>
                <a:off x="3431" y="2216"/>
                <a:ext cx="1173" cy="19"/>
              </a:xfrm>
              <a:custGeom>
                <a:avLst/>
                <a:gdLst>
                  <a:gd name="T0" fmla="*/ 0 w 1173"/>
                  <a:gd name="T1" fmla="*/ 0 h 19"/>
                  <a:gd name="T2" fmla="*/ 1158 w 1173"/>
                  <a:gd name="T3" fmla="*/ 0 h 19"/>
                  <a:gd name="T4" fmla="*/ 1162 w 1173"/>
                  <a:gd name="T5" fmla="*/ 4 h 19"/>
                  <a:gd name="T6" fmla="*/ 1173 w 1173"/>
                  <a:gd name="T7" fmla="*/ 17 h 19"/>
                  <a:gd name="T8" fmla="*/ 1173 w 1173"/>
                  <a:gd name="T9" fmla="*/ 19 h 19"/>
                  <a:gd name="T10" fmla="*/ 0 w 1173"/>
                  <a:gd name="T11" fmla="*/ 19 h 19"/>
                  <a:gd name="T12" fmla="*/ 0 w 1173"/>
                  <a:gd name="T13" fmla="*/ 13 h 19"/>
                  <a:gd name="T14" fmla="*/ 0 w 1173"/>
                  <a:gd name="T15" fmla="*/ 2 h 19"/>
                  <a:gd name="T16" fmla="*/ 0 w 117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 h="19">
                    <a:moveTo>
                      <a:pt x="0" y="0"/>
                    </a:moveTo>
                    <a:lnTo>
                      <a:pt x="1158" y="0"/>
                    </a:lnTo>
                    <a:lnTo>
                      <a:pt x="1162" y="4"/>
                    </a:lnTo>
                    <a:lnTo>
                      <a:pt x="1173" y="17"/>
                    </a:lnTo>
                    <a:lnTo>
                      <a:pt x="1173" y="19"/>
                    </a:lnTo>
                    <a:lnTo>
                      <a:pt x="0" y="19"/>
                    </a:lnTo>
                    <a:lnTo>
                      <a:pt x="0" y="1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7" name="Freeform 1353"/>
              <p:cNvSpPr>
                <a:spLocks/>
              </p:cNvSpPr>
              <p:nvPr/>
            </p:nvSpPr>
            <p:spPr bwMode="auto">
              <a:xfrm>
                <a:off x="3418" y="2195"/>
                <a:ext cx="1171" cy="21"/>
              </a:xfrm>
              <a:custGeom>
                <a:avLst/>
                <a:gdLst>
                  <a:gd name="T0" fmla="*/ 0 w 1171"/>
                  <a:gd name="T1" fmla="*/ 0 h 21"/>
                  <a:gd name="T2" fmla="*/ 1148 w 1171"/>
                  <a:gd name="T3" fmla="*/ 0 h 21"/>
                  <a:gd name="T4" fmla="*/ 1154 w 1171"/>
                  <a:gd name="T5" fmla="*/ 6 h 21"/>
                  <a:gd name="T6" fmla="*/ 1160 w 1171"/>
                  <a:gd name="T7" fmla="*/ 11 h 21"/>
                  <a:gd name="T8" fmla="*/ 1167 w 1171"/>
                  <a:gd name="T9" fmla="*/ 15 h 21"/>
                  <a:gd name="T10" fmla="*/ 1171 w 1171"/>
                  <a:gd name="T11" fmla="*/ 21 h 21"/>
                  <a:gd name="T12" fmla="*/ 13 w 1171"/>
                  <a:gd name="T13" fmla="*/ 21 h 21"/>
                  <a:gd name="T14" fmla="*/ 10 w 1171"/>
                  <a:gd name="T15" fmla="*/ 17 h 21"/>
                  <a:gd name="T16" fmla="*/ 8 w 1171"/>
                  <a:gd name="T17" fmla="*/ 11 h 21"/>
                  <a:gd name="T18" fmla="*/ 4 w 1171"/>
                  <a:gd name="T19" fmla="*/ 6 h 21"/>
                  <a:gd name="T20" fmla="*/ 2 w 1171"/>
                  <a:gd name="T21" fmla="*/ 4 h 21"/>
                  <a:gd name="T22" fmla="*/ 0 w 1171"/>
                  <a:gd name="T23" fmla="*/ 2 h 21"/>
                  <a:gd name="T24" fmla="*/ 0 w 1171"/>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1" h="21">
                    <a:moveTo>
                      <a:pt x="0" y="0"/>
                    </a:moveTo>
                    <a:lnTo>
                      <a:pt x="1148" y="0"/>
                    </a:lnTo>
                    <a:lnTo>
                      <a:pt x="1154" y="6"/>
                    </a:lnTo>
                    <a:lnTo>
                      <a:pt x="1160" y="11"/>
                    </a:lnTo>
                    <a:lnTo>
                      <a:pt x="1167" y="15"/>
                    </a:lnTo>
                    <a:lnTo>
                      <a:pt x="1171" y="21"/>
                    </a:lnTo>
                    <a:lnTo>
                      <a:pt x="13" y="21"/>
                    </a:lnTo>
                    <a:lnTo>
                      <a:pt x="10" y="17"/>
                    </a:lnTo>
                    <a:lnTo>
                      <a:pt x="8" y="11"/>
                    </a:lnTo>
                    <a:lnTo>
                      <a:pt x="4" y="6"/>
                    </a:lnTo>
                    <a:lnTo>
                      <a:pt x="2" y="4"/>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8" name="Freeform 1354"/>
              <p:cNvSpPr>
                <a:spLocks/>
              </p:cNvSpPr>
              <p:nvPr/>
            </p:nvSpPr>
            <p:spPr bwMode="auto">
              <a:xfrm>
                <a:off x="3418" y="2174"/>
                <a:ext cx="1148" cy="21"/>
              </a:xfrm>
              <a:custGeom>
                <a:avLst/>
                <a:gdLst>
                  <a:gd name="T0" fmla="*/ 15 w 1148"/>
                  <a:gd name="T1" fmla="*/ 0 h 21"/>
                  <a:gd name="T2" fmla="*/ 1131 w 1148"/>
                  <a:gd name="T3" fmla="*/ 0 h 21"/>
                  <a:gd name="T4" fmla="*/ 1133 w 1148"/>
                  <a:gd name="T5" fmla="*/ 4 h 21"/>
                  <a:gd name="T6" fmla="*/ 1143 w 1148"/>
                  <a:gd name="T7" fmla="*/ 17 h 21"/>
                  <a:gd name="T8" fmla="*/ 1148 w 1148"/>
                  <a:gd name="T9" fmla="*/ 21 h 21"/>
                  <a:gd name="T10" fmla="*/ 0 w 1148"/>
                  <a:gd name="T11" fmla="*/ 21 h 21"/>
                  <a:gd name="T12" fmla="*/ 0 w 1148"/>
                  <a:gd name="T13" fmla="*/ 21 h 21"/>
                  <a:gd name="T14" fmla="*/ 2 w 1148"/>
                  <a:gd name="T15" fmla="*/ 19 h 21"/>
                  <a:gd name="T16" fmla="*/ 6 w 1148"/>
                  <a:gd name="T17" fmla="*/ 17 h 21"/>
                  <a:gd name="T18" fmla="*/ 10 w 1148"/>
                  <a:gd name="T19" fmla="*/ 8 h 21"/>
                  <a:gd name="T20" fmla="*/ 15 w 1148"/>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8" h="21">
                    <a:moveTo>
                      <a:pt x="15" y="0"/>
                    </a:moveTo>
                    <a:lnTo>
                      <a:pt x="1131" y="0"/>
                    </a:lnTo>
                    <a:lnTo>
                      <a:pt x="1133" y="4"/>
                    </a:lnTo>
                    <a:lnTo>
                      <a:pt x="1143" y="17"/>
                    </a:lnTo>
                    <a:lnTo>
                      <a:pt x="1148" y="21"/>
                    </a:lnTo>
                    <a:lnTo>
                      <a:pt x="0" y="21"/>
                    </a:lnTo>
                    <a:lnTo>
                      <a:pt x="0" y="21"/>
                    </a:lnTo>
                    <a:lnTo>
                      <a:pt x="2" y="19"/>
                    </a:lnTo>
                    <a:lnTo>
                      <a:pt x="6" y="17"/>
                    </a:lnTo>
                    <a:lnTo>
                      <a:pt x="10" y="8"/>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59" name="Freeform 1355"/>
              <p:cNvSpPr>
                <a:spLocks/>
              </p:cNvSpPr>
              <p:nvPr/>
            </p:nvSpPr>
            <p:spPr bwMode="auto">
              <a:xfrm>
                <a:off x="3433" y="2155"/>
                <a:ext cx="1116" cy="19"/>
              </a:xfrm>
              <a:custGeom>
                <a:avLst/>
                <a:gdLst>
                  <a:gd name="T0" fmla="*/ 12 w 1116"/>
                  <a:gd name="T1" fmla="*/ 0 h 19"/>
                  <a:gd name="T2" fmla="*/ 1105 w 1116"/>
                  <a:gd name="T3" fmla="*/ 0 h 19"/>
                  <a:gd name="T4" fmla="*/ 1109 w 1116"/>
                  <a:gd name="T5" fmla="*/ 8 h 19"/>
                  <a:gd name="T6" fmla="*/ 1116 w 1116"/>
                  <a:gd name="T7" fmla="*/ 19 h 19"/>
                  <a:gd name="T8" fmla="*/ 0 w 1116"/>
                  <a:gd name="T9" fmla="*/ 19 h 19"/>
                  <a:gd name="T10" fmla="*/ 2 w 1116"/>
                  <a:gd name="T11" fmla="*/ 17 h 19"/>
                  <a:gd name="T12" fmla="*/ 12 w 1116"/>
                  <a:gd name="T13" fmla="*/ 2 h 19"/>
                  <a:gd name="T14" fmla="*/ 12 w 111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6" h="19">
                    <a:moveTo>
                      <a:pt x="12" y="0"/>
                    </a:moveTo>
                    <a:lnTo>
                      <a:pt x="1105" y="0"/>
                    </a:lnTo>
                    <a:lnTo>
                      <a:pt x="1109" y="8"/>
                    </a:lnTo>
                    <a:lnTo>
                      <a:pt x="1116" y="19"/>
                    </a:lnTo>
                    <a:lnTo>
                      <a:pt x="0" y="19"/>
                    </a:lnTo>
                    <a:lnTo>
                      <a:pt x="2" y="17"/>
                    </a:lnTo>
                    <a:lnTo>
                      <a:pt x="12"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0" name="Freeform 1356"/>
              <p:cNvSpPr>
                <a:spLocks/>
              </p:cNvSpPr>
              <p:nvPr/>
            </p:nvSpPr>
            <p:spPr bwMode="auto">
              <a:xfrm>
                <a:off x="3445" y="2134"/>
                <a:ext cx="1093" cy="21"/>
              </a:xfrm>
              <a:custGeom>
                <a:avLst/>
                <a:gdLst>
                  <a:gd name="T0" fmla="*/ 1085 w 1093"/>
                  <a:gd name="T1" fmla="*/ 0 h 21"/>
                  <a:gd name="T2" fmla="*/ 1089 w 1093"/>
                  <a:gd name="T3" fmla="*/ 8 h 21"/>
                  <a:gd name="T4" fmla="*/ 1093 w 1093"/>
                  <a:gd name="T5" fmla="*/ 21 h 21"/>
                  <a:gd name="T6" fmla="*/ 0 w 1093"/>
                  <a:gd name="T7" fmla="*/ 21 h 21"/>
                  <a:gd name="T8" fmla="*/ 9 w 1093"/>
                  <a:gd name="T9" fmla="*/ 6 h 21"/>
                  <a:gd name="T10" fmla="*/ 9 w 1093"/>
                  <a:gd name="T11" fmla="*/ 0 h 21"/>
                  <a:gd name="T12" fmla="*/ 1085 w 109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093" h="21">
                    <a:moveTo>
                      <a:pt x="1085" y="0"/>
                    </a:moveTo>
                    <a:lnTo>
                      <a:pt x="1089" y="8"/>
                    </a:lnTo>
                    <a:lnTo>
                      <a:pt x="1093" y="21"/>
                    </a:lnTo>
                    <a:lnTo>
                      <a:pt x="0" y="21"/>
                    </a:lnTo>
                    <a:lnTo>
                      <a:pt x="9" y="6"/>
                    </a:lnTo>
                    <a:lnTo>
                      <a:pt x="9" y="0"/>
                    </a:lnTo>
                    <a:lnTo>
                      <a:pt x="10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1" name="Freeform 1357"/>
              <p:cNvSpPr>
                <a:spLocks/>
              </p:cNvSpPr>
              <p:nvPr/>
            </p:nvSpPr>
            <p:spPr bwMode="auto">
              <a:xfrm>
                <a:off x="3454" y="2112"/>
                <a:ext cx="1076" cy="22"/>
              </a:xfrm>
              <a:custGeom>
                <a:avLst/>
                <a:gdLst>
                  <a:gd name="T0" fmla="*/ 0 w 1076"/>
                  <a:gd name="T1" fmla="*/ 0 h 22"/>
                  <a:gd name="T2" fmla="*/ 1063 w 1076"/>
                  <a:gd name="T3" fmla="*/ 0 h 22"/>
                  <a:gd name="T4" fmla="*/ 1069 w 1076"/>
                  <a:gd name="T5" fmla="*/ 9 h 22"/>
                  <a:gd name="T6" fmla="*/ 1076 w 1076"/>
                  <a:gd name="T7" fmla="*/ 22 h 22"/>
                  <a:gd name="T8" fmla="*/ 0 w 1076"/>
                  <a:gd name="T9" fmla="*/ 22 h 22"/>
                  <a:gd name="T10" fmla="*/ 0 w 1076"/>
                  <a:gd name="T11" fmla="*/ 11 h 22"/>
                  <a:gd name="T12" fmla="*/ 0 w 107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76" h="22">
                    <a:moveTo>
                      <a:pt x="0" y="0"/>
                    </a:moveTo>
                    <a:lnTo>
                      <a:pt x="1063" y="0"/>
                    </a:lnTo>
                    <a:lnTo>
                      <a:pt x="1069" y="9"/>
                    </a:lnTo>
                    <a:lnTo>
                      <a:pt x="1076" y="22"/>
                    </a:lnTo>
                    <a:lnTo>
                      <a:pt x="0" y="22"/>
                    </a:lnTo>
                    <a:lnTo>
                      <a:pt x="0" y="1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2" name="Freeform 1358"/>
              <p:cNvSpPr>
                <a:spLocks/>
              </p:cNvSpPr>
              <p:nvPr/>
            </p:nvSpPr>
            <p:spPr bwMode="auto">
              <a:xfrm>
                <a:off x="3448" y="2093"/>
                <a:ext cx="1069" cy="19"/>
              </a:xfrm>
              <a:custGeom>
                <a:avLst/>
                <a:gdLst>
                  <a:gd name="T0" fmla="*/ 0 w 1069"/>
                  <a:gd name="T1" fmla="*/ 0 h 19"/>
                  <a:gd name="T2" fmla="*/ 1056 w 1069"/>
                  <a:gd name="T3" fmla="*/ 0 h 19"/>
                  <a:gd name="T4" fmla="*/ 1062 w 1069"/>
                  <a:gd name="T5" fmla="*/ 11 h 19"/>
                  <a:gd name="T6" fmla="*/ 1069 w 1069"/>
                  <a:gd name="T7" fmla="*/ 19 h 19"/>
                  <a:gd name="T8" fmla="*/ 6 w 1069"/>
                  <a:gd name="T9" fmla="*/ 19 h 19"/>
                  <a:gd name="T10" fmla="*/ 4 w 1069"/>
                  <a:gd name="T11" fmla="*/ 13 h 19"/>
                  <a:gd name="T12" fmla="*/ 0 w 1069"/>
                  <a:gd name="T13" fmla="*/ 2 h 19"/>
                  <a:gd name="T14" fmla="*/ 0 w 106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9" h="19">
                    <a:moveTo>
                      <a:pt x="0" y="0"/>
                    </a:moveTo>
                    <a:lnTo>
                      <a:pt x="1056" y="0"/>
                    </a:lnTo>
                    <a:lnTo>
                      <a:pt x="1062" y="11"/>
                    </a:lnTo>
                    <a:lnTo>
                      <a:pt x="1069" y="19"/>
                    </a:lnTo>
                    <a:lnTo>
                      <a:pt x="6" y="19"/>
                    </a:lnTo>
                    <a:lnTo>
                      <a:pt x="4" y="13"/>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3" name="Freeform 1359"/>
              <p:cNvSpPr>
                <a:spLocks/>
              </p:cNvSpPr>
              <p:nvPr/>
            </p:nvSpPr>
            <p:spPr bwMode="auto">
              <a:xfrm>
                <a:off x="3439" y="2072"/>
                <a:ext cx="1065" cy="21"/>
              </a:xfrm>
              <a:custGeom>
                <a:avLst/>
                <a:gdLst>
                  <a:gd name="T0" fmla="*/ 0 w 1065"/>
                  <a:gd name="T1" fmla="*/ 0 h 21"/>
                  <a:gd name="T2" fmla="*/ 1054 w 1065"/>
                  <a:gd name="T3" fmla="*/ 0 h 21"/>
                  <a:gd name="T4" fmla="*/ 1059 w 1065"/>
                  <a:gd name="T5" fmla="*/ 11 h 21"/>
                  <a:gd name="T6" fmla="*/ 1065 w 1065"/>
                  <a:gd name="T7" fmla="*/ 21 h 21"/>
                  <a:gd name="T8" fmla="*/ 9 w 1065"/>
                  <a:gd name="T9" fmla="*/ 21 h 21"/>
                  <a:gd name="T10" fmla="*/ 4 w 1065"/>
                  <a:gd name="T11" fmla="*/ 11 h 21"/>
                  <a:gd name="T12" fmla="*/ 0 w 10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065" h="21">
                    <a:moveTo>
                      <a:pt x="0" y="0"/>
                    </a:moveTo>
                    <a:lnTo>
                      <a:pt x="1054" y="0"/>
                    </a:lnTo>
                    <a:lnTo>
                      <a:pt x="1059" y="11"/>
                    </a:lnTo>
                    <a:lnTo>
                      <a:pt x="1065" y="21"/>
                    </a:lnTo>
                    <a:lnTo>
                      <a:pt x="9" y="21"/>
                    </a:lnTo>
                    <a:lnTo>
                      <a:pt x="4" y="1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4" name="Freeform 1360"/>
              <p:cNvSpPr>
                <a:spLocks/>
              </p:cNvSpPr>
              <p:nvPr/>
            </p:nvSpPr>
            <p:spPr bwMode="auto">
              <a:xfrm>
                <a:off x="3437" y="2053"/>
                <a:ext cx="1056" cy="19"/>
              </a:xfrm>
              <a:custGeom>
                <a:avLst/>
                <a:gdLst>
                  <a:gd name="T0" fmla="*/ 2 w 1056"/>
                  <a:gd name="T1" fmla="*/ 0 h 19"/>
                  <a:gd name="T2" fmla="*/ 1048 w 1056"/>
                  <a:gd name="T3" fmla="*/ 0 h 19"/>
                  <a:gd name="T4" fmla="*/ 1050 w 1056"/>
                  <a:gd name="T5" fmla="*/ 2 h 19"/>
                  <a:gd name="T6" fmla="*/ 1056 w 1056"/>
                  <a:gd name="T7" fmla="*/ 19 h 19"/>
                  <a:gd name="T8" fmla="*/ 2 w 1056"/>
                  <a:gd name="T9" fmla="*/ 19 h 19"/>
                  <a:gd name="T10" fmla="*/ 2 w 1056"/>
                  <a:gd name="T11" fmla="*/ 17 h 19"/>
                  <a:gd name="T12" fmla="*/ 0 w 1056"/>
                  <a:gd name="T13" fmla="*/ 2 h 19"/>
                  <a:gd name="T14" fmla="*/ 2 w 105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6" h="19">
                    <a:moveTo>
                      <a:pt x="2" y="0"/>
                    </a:moveTo>
                    <a:lnTo>
                      <a:pt x="1048" y="0"/>
                    </a:lnTo>
                    <a:lnTo>
                      <a:pt x="1050" y="2"/>
                    </a:lnTo>
                    <a:lnTo>
                      <a:pt x="1056" y="19"/>
                    </a:lnTo>
                    <a:lnTo>
                      <a:pt x="2" y="19"/>
                    </a:lnTo>
                    <a:lnTo>
                      <a:pt x="2" y="17"/>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5" name="Freeform 1361"/>
              <p:cNvSpPr>
                <a:spLocks/>
              </p:cNvSpPr>
              <p:nvPr/>
            </p:nvSpPr>
            <p:spPr bwMode="auto">
              <a:xfrm>
                <a:off x="3439" y="2032"/>
                <a:ext cx="1046" cy="21"/>
              </a:xfrm>
              <a:custGeom>
                <a:avLst/>
                <a:gdLst>
                  <a:gd name="T0" fmla="*/ 11 w 1046"/>
                  <a:gd name="T1" fmla="*/ 0 h 21"/>
                  <a:gd name="T2" fmla="*/ 1037 w 1046"/>
                  <a:gd name="T3" fmla="*/ 0 h 21"/>
                  <a:gd name="T4" fmla="*/ 1046 w 1046"/>
                  <a:gd name="T5" fmla="*/ 21 h 21"/>
                  <a:gd name="T6" fmla="*/ 0 w 1046"/>
                  <a:gd name="T7" fmla="*/ 21 h 21"/>
                  <a:gd name="T8" fmla="*/ 6 w 1046"/>
                  <a:gd name="T9" fmla="*/ 8 h 21"/>
                  <a:gd name="T10" fmla="*/ 11 w 1046"/>
                  <a:gd name="T11" fmla="*/ 0 h 21"/>
                </a:gdLst>
                <a:ahLst/>
                <a:cxnLst>
                  <a:cxn ang="0">
                    <a:pos x="T0" y="T1"/>
                  </a:cxn>
                  <a:cxn ang="0">
                    <a:pos x="T2" y="T3"/>
                  </a:cxn>
                  <a:cxn ang="0">
                    <a:pos x="T4" y="T5"/>
                  </a:cxn>
                  <a:cxn ang="0">
                    <a:pos x="T6" y="T7"/>
                  </a:cxn>
                  <a:cxn ang="0">
                    <a:pos x="T8" y="T9"/>
                  </a:cxn>
                  <a:cxn ang="0">
                    <a:pos x="T10" y="T11"/>
                  </a:cxn>
                </a:cxnLst>
                <a:rect l="0" t="0" r="r" b="b"/>
                <a:pathLst>
                  <a:path w="1046" h="21">
                    <a:moveTo>
                      <a:pt x="11" y="0"/>
                    </a:moveTo>
                    <a:lnTo>
                      <a:pt x="1037" y="0"/>
                    </a:lnTo>
                    <a:lnTo>
                      <a:pt x="1046" y="21"/>
                    </a:lnTo>
                    <a:lnTo>
                      <a:pt x="0" y="21"/>
                    </a:lnTo>
                    <a:lnTo>
                      <a:pt x="6" y="8"/>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6" name="Freeform 1362"/>
              <p:cNvSpPr>
                <a:spLocks/>
              </p:cNvSpPr>
              <p:nvPr/>
            </p:nvSpPr>
            <p:spPr bwMode="auto">
              <a:xfrm>
                <a:off x="3450" y="2011"/>
                <a:ext cx="1026" cy="21"/>
              </a:xfrm>
              <a:custGeom>
                <a:avLst/>
                <a:gdLst>
                  <a:gd name="T0" fmla="*/ 12 w 1026"/>
                  <a:gd name="T1" fmla="*/ 0 h 21"/>
                  <a:gd name="T2" fmla="*/ 1016 w 1026"/>
                  <a:gd name="T3" fmla="*/ 0 h 21"/>
                  <a:gd name="T4" fmla="*/ 1024 w 1026"/>
                  <a:gd name="T5" fmla="*/ 19 h 21"/>
                  <a:gd name="T6" fmla="*/ 1026 w 1026"/>
                  <a:gd name="T7" fmla="*/ 21 h 21"/>
                  <a:gd name="T8" fmla="*/ 0 w 1026"/>
                  <a:gd name="T9" fmla="*/ 21 h 21"/>
                  <a:gd name="T10" fmla="*/ 8 w 1026"/>
                  <a:gd name="T11" fmla="*/ 8 h 21"/>
                  <a:gd name="T12" fmla="*/ 12 w 102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026" h="21">
                    <a:moveTo>
                      <a:pt x="12" y="0"/>
                    </a:moveTo>
                    <a:lnTo>
                      <a:pt x="1016" y="0"/>
                    </a:lnTo>
                    <a:lnTo>
                      <a:pt x="1024" y="19"/>
                    </a:lnTo>
                    <a:lnTo>
                      <a:pt x="1026" y="21"/>
                    </a:lnTo>
                    <a:lnTo>
                      <a:pt x="0" y="21"/>
                    </a:lnTo>
                    <a:lnTo>
                      <a:pt x="8" y="8"/>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7" name="Freeform 1363"/>
              <p:cNvSpPr>
                <a:spLocks/>
              </p:cNvSpPr>
              <p:nvPr/>
            </p:nvSpPr>
            <p:spPr bwMode="auto">
              <a:xfrm>
                <a:off x="3462" y="1992"/>
                <a:ext cx="1004" cy="19"/>
              </a:xfrm>
              <a:custGeom>
                <a:avLst/>
                <a:gdLst>
                  <a:gd name="T0" fmla="*/ 9 w 1004"/>
                  <a:gd name="T1" fmla="*/ 0 h 19"/>
                  <a:gd name="T2" fmla="*/ 993 w 1004"/>
                  <a:gd name="T3" fmla="*/ 0 h 19"/>
                  <a:gd name="T4" fmla="*/ 993 w 1004"/>
                  <a:gd name="T5" fmla="*/ 0 h 19"/>
                  <a:gd name="T6" fmla="*/ 1004 w 1004"/>
                  <a:gd name="T7" fmla="*/ 19 h 19"/>
                  <a:gd name="T8" fmla="*/ 0 w 1004"/>
                  <a:gd name="T9" fmla="*/ 19 h 19"/>
                  <a:gd name="T10" fmla="*/ 7 w 1004"/>
                  <a:gd name="T11" fmla="*/ 4 h 19"/>
                  <a:gd name="T12" fmla="*/ 9 w 100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04" h="19">
                    <a:moveTo>
                      <a:pt x="9" y="0"/>
                    </a:moveTo>
                    <a:lnTo>
                      <a:pt x="993" y="0"/>
                    </a:lnTo>
                    <a:lnTo>
                      <a:pt x="993" y="0"/>
                    </a:lnTo>
                    <a:lnTo>
                      <a:pt x="1004" y="19"/>
                    </a:lnTo>
                    <a:lnTo>
                      <a:pt x="0" y="19"/>
                    </a:lnTo>
                    <a:lnTo>
                      <a:pt x="7" y="4"/>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8" name="Freeform 1364"/>
              <p:cNvSpPr>
                <a:spLocks/>
              </p:cNvSpPr>
              <p:nvPr/>
            </p:nvSpPr>
            <p:spPr bwMode="auto">
              <a:xfrm>
                <a:off x="3471" y="1970"/>
                <a:ext cx="984" cy="22"/>
              </a:xfrm>
              <a:custGeom>
                <a:avLst/>
                <a:gdLst>
                  <a:gd name="T0" fmla="*/ 13 w 984"/>
                  <a:gd name="T1" fmla="*/ 0 h 22"/>
                  <a:gd name="T2" fmla="*/ 974 w 984"/>
                  <a:gd name="T3" fmla="*/ 0 h 22"/>
                  <a:gd name="T4" fmla="*/ 984 w 984"/>
                  <a:gd name="T5" fmla="*/ 22 h 22"/>
                  <a:gd name="T6" fmla="*/ 0 w 984"/>
                  <a:gd name="T7" fmla="*/ 22 h 22"/>
                  <a:gd name="T8" fmla="*/ 10 w 984"/>
                  <a:gd name="T9" fmla="*/ 3 h 22"/>
                  <a:gd name="T10" fmla="*/ 13 w 984"/>
                  <a:gd name="T11" fmla="*/ 0 h 22"/>
                </a:gdLst>
                <a:ahLst/>
                <a:cxnLst>
                  <a:cxn ang="0">
                    <a:pos x="T0" y="T1"/>
                  </a:cxn>
                  <a:cxn ang="0">
                    <a:pos x="T2" y="T3"/>
                  </a:cxn>
                  <a:cxn ang="0">
                    <a:pos x="T4" y="T5"/>
                  </a:cxn>
                  <a:cxn ang="0">
                    <a:pos x="T6" y="T7"/>
                  </a:cxn>
                  <a:cxn ang="0">
                    <a:pos x="T8" y="T9"/>
                  </a:cxn>
                  <a:cxn ang="0">
                    <a:pos x="T10" y="T11"/>
                  </a:cxn>
                </a:cxnLst>
                <a:rect l="0" t="0" r="r" b="b"/>
                <a:pathLst>
                  <a:path w="984" h="22">
                    <a:moveTo>
                      <a:pt x="13" y="0"/>
                    </a:moveTo>
                    <a:lnTo>
                      <a:pt x="974" y="0"/>
                    </a:lnTo>
                    <a:lnTo>
                      <a:pt x="984" y="22"/>
                    </a:lnTo>
                    <a:lnTo>
                      <a:pt x="0" y="22"/>
                    </a:lnTo>
                    <a:lnTo>
                      <a:pt x="10"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69" name="Freeform 1365"/>
              <p:cNvSpPr>
                <a:spLocks/>
              </p:cNvSpPr>
              <p:nvPr/>
            </p:nvSpPr>
            <p:spPr bwMode="auto">
              <a:xfrm>
                <a:off x="3484" y="1951"/>
                <a:ext cx="961" cy="19"/>
              </a:xfrm>
              <a:custGeom>
                <a:avLst/>
                <a:gdLst>
                  <a:gd name="T0" fmla="*/ 17 w 961"/>
                  <a:gd name="T1" fmla="*/ 0 h 19"/>
                  <a:gd name="T2" fmla="*/ 952 w 961"/>
                  <a:gd name="T3" fmla="*/ 0 h 19"/>
                  <a:gd name="T4" fmla="*/ 954 w 961"/>
                  <a:gd name="T5" fmla="*/ 5 h 19"/>
                  <a:gd name="T6" fmla="*/ 961 w 961"/>
                  <a:gd name="T7" fmla="*/ 19 h 19"/>
                  <a:gd name="T8" fmla="*/ 0 w 961"/>
                  <a:gd name="T9" fmla="*/ 19 h 19"/>
                  <a:gd name="T10" fmla="*/ 8 w 961"/>
                  <a:gd name="T11" fmla="*/ 7 h 19"/>
                  <a:gd name="T12" fmla="*/ 17 w 96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961" h="19">
                    <a:moveTo>
                      <a:pt x="17" y="0"/>
                    </a:moveTo>
                    <a:lnTo>
                      <a:pt x="952" y="0"/>
                    </a:lnTo>
                    <a:lnTo>
                      <a:pt x="954" y="5"/>
                    </a:lnTo>
                    <a:lnTo>
                      <a:pt x="961" y="19"/>
                    </a:lnTo>
                    <a:lnTo>
                      <a:pt x="0" y="19"/>
                    </a:lnTo>
                    <a:lnTo>
                      <a:pt x="8" y="7"/>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0" name="Freeform 1366"/>
              <p:cNvSpPr>
                <a:spLocks/>
              </p:cNvSpPr>
              <p:nvPr/>
            </p:nvSpPr>
            <p:spPr bwMode="auto">
              <a:xfrm>
                <a:off x="3501" y="1930"/>
                <a:ext cx="935" cy="21"/>
              </a:xfrm>
              <a:custGeom>
                <a:avLst/>
                <a:gdLst>
                  <a:gd name="T0" fmla="*/ 31 w 935"/>
                  <a:gd name="T1" fmla="*/ 0 h 21"/>
                  <a:gd name="T2" fmla="*/ 922 w 935"/>
                  <a:gd name="T3" fmla="*/ 0 h 21"/>
                  <a:gd name="T4" fmla="*/ 925 w 935"/>
                  <a:gd name="T5" fmla="*/ 4 h 21"/>
                  <a:gd name="T6" fmla="*/ 935 w 935"/>
                  <a:gd name="T7" fmla="*/ 21 h 21"/>
                  <a:gd name="T8" fmla="*/ 0 w 935"/>
                  <a:gd name="T9" fmla="*/ 21 h 21"/>
                  <a:gd name="T10" fmla="*/ 10 w 935"/>
                  <a:gd name="T11" fmla="*/ 13 h 21"/>
                  <a:gd name="T12" fmla="*/ 31 w 93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935" h="21">
                    <a:moveTo>
                      <a:pt x="31" y="0"/>
                    </a:moveTo>
                    <a:lnTo>
                      <a:pt x="922" y="0"/>
                    </a:lnTo>
                    <a:lnTo>
                      <a:pt x="925" y="4"/>
                    </a:lnTo>
                    <a:lnTo>
                      <a:pt x="935" y="21"/>
                    </a:lnTo>
                    <a:lnTo>
                      <a:pt x="0" y="21"/>
                    </a:lnTo>
                    <a:lnTo>
                      <a:pt x="10" y="1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1" name="Freeform 1367"/>
              <p:cNvSpPr>
                <a:spLocks/>
              </p:cNvSpPr>
              <p:nvPr/>
            </p:nvSpPr>
            <p:spPr bwMode="auto">
              <a:xfrm>
                <a:off x="3532" y="1909"/>
                <a:ext cx="891" cy="21"/>
              </a:xfrm>
              <a:custGeom>
                <a:avLst/>
                <a:gdLst>
                  <a:gd name="T0" fmla="*/ 34 w 891"/>
                  <a:gd name="T1" fmla="*/ 0 h 21"/>
                  <a:gd name="T2" fmla="*/ 756 w 891"/>
                  <a:gd name="T3" fmla="*/ 0 h 21"/>
                  <a:gd name="T4" fmla="*/ 756 w 891"/>
                  <a:gd name="T5" fmla="*/ 2 h 21"/>
                  <a:gd name="T6" fmla="*/ 758 w 891"/>
                  <a:gd name="T7" fmla="*/ 2 h 21"/>
                  <a:gd name="T8" fmla="*/ 760 w 891"/>
                  <a:gd name="T9" fmla="*/ 2 h 21"/>
                  <a:gd name="T10" fmla="*/ 764 w 891"/>
                  <a:gd name="T11" fmla="*/ 0 h 21"/>
                  <a:gd name="T12" fmla="*/ 879 w 891"/>
                  <a:gd name="T13" fmla="*/ 0 h 21"/>
                  <a:gd name="T14" fmla="*/ 883 w 891"/>
                  <a:gd name="T15" fmla="*/ 8 h 21"/>
                  <a:gd name="T16" fmla="*/ 891 w 891"/>
                  <a:gd name="T17" fmla="*/ 21 h 21"/>
                  <a:gd name="T18" fmla="*/ 0 w 891"/>
                  <a:gd name="T19" fmla="*/ 21 h 21"/>
                  <a:gd name="T20" fmla="*/ 3 w 891"/>
                  <a:gd name="T21" fmla="*/ 19 h 21"/>
                  <a:gd name="T22" fmla="*/ 24 w 891"/>
                  <a:gd name="T23" fmla="*/ 8 h 21"/>
                  <a:gd name="T24" fmla="*/ 34 w 891"/>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1" h="21">
                    <a:moveTo>
                      <a:pt x="34" y="0"/>
                    </a:moveTo>
                    <a:lnTo>
                      <a:pt x="756" y="0"/>
                    </a:lnTo>
                    <a:lnTo>
                      <a:pt x="756" y="2"/>
                    </a:lnTo>
                    <a:lnTo>
                      <a:pt x="758" y="2"/>
                    </a:lnTo>
                    <a:lnTo>
                      <a:pt x="760" y="2"/>
                    </a:lnTo>
                    <a:lnTo>
                      <a:pt x="764" y="0"/>
                    </a:lnTo>
                    <a:lnTo>
                      <a:pt x="879" y="0"/>
                    </a:lnTo>
                    <a:lnTo>
                      <a:pt x="883" y="8"/>
                    </a:lnTo>
                    <a:lnTo>
                      <a:pt x="891" y="21"/>
                    </a:lnTo>
                    <a:lnTo>
                      <a:pt x="0" y="21"/>
                    </a:lnTo>
                    <a:lnTo>
                      <a:pt x="3" y="19"/>
                    </a:lnTo>
                    <a:lnTo>
                      <a:pt x="24" y="8"/>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2" name="Freeform 1368"/>
              <p:cNvSpPr>
                <a:spLocks noEditPoints="1"/>
              </p:cNvSpPr>
              <p:nvPr/>
            </p:nvSpPr>
            <p:spPr bwMode="auto">
              <a:xfrm>
                <a:off x="3566" y="1890"/>
                <a:ext cx="845" cy="19"/>
              </a:xfrm>
              <a:custGeom>
                <a:avLst/>
                <a:gdLst>
                  <a:gd name="T0" fmla="*/ 751 w 845"/>
                  <a:gd name="T1" fmla="*/ 0 h 19"/>
                  <a:gd name="T2" fmla="*/ 836 w 845"/>
                  <a:gd name="T3" fmla="*/ 0 h 19"/>
                  <a:gd name="T4" fmla="*/ 838 w 845"/>
                  <a:gd name="T5" fmla="*/ 6 h 19"/>
                  <a:gd name="T6" fmla="*/ 843 w 845"/>
                  <a:gd name="T7" fmla="*/ 15 h 19"/>
                  <a:gd name="T8" fmla="*/ 845 w 845"/>
                  <a:gd name="T9" fmla="*/ 19 h 19"/>
                  <a:gd name="T10" fmla="*/ 730 w 845"/>
                  <a:gd name="T11" fmla="*/ 19 h 19"/>
                  <a:gd name="T12" fmla="*/ 730 w 845"/>
                  <a:gd name="T13" fmla="*/ 19 h 19"/>
                  <a:gd name="T14" fmla="*/ 734 w 845"/>
                  <a:gd name="T15" fmla="*/ 15 h 19"/>
                  <a:gd name="T16" fmla="*/ 741 w 845"/>
                  <a:gd name="T17" fmla="*/ 11 h 19"/>
                  <a:gd name="T18" fmla="*/ 747 w 845"/>
                  <a:gd name="T19" fmla="*/ 2 h 19"/>
                  <a:gd name="T20" fmla="*/ 751 w 845"/>
                  <a:gd name="T21" fmla="*/ 0 h 19"/>
                  <a:gd name="T22" fmla="*/ 2 w 845"/>
                  <a:gd name="T23" fmla="*/ 0 h 19"/>
                  <a:gd name="T24" fmla="*/ 739 w 845"/>
                  <a:gd name="T25" fmla="*/ 0 h 19"/>
                  <a:gd name="T26" fmla="*/ 730 w 845"/>
                  <a:gd name="T27" fmla="*/ 6 h 19"/>
                  <a:gd name="T28" fmla="*/ 722 w 845"/>
                  <a:gd name="T29" fmla="*/ 13 h 19"/>
                  <a:gd name="T30" fmla="*/ 720 w 845"/>
                  <a:gd name="T31" fmla="*/ 17 h 19"/>
                  <a:gd name="T32" fmla="*/ 722 w 845"/>
                  <a:gd name="T33" fmla="*/ 19 h 19"/>
                  <a:gd name="T34" fmla="*/ 0 w 845"/>
                  <a:gd name="T35" fmla="*/ 19 h 19"/>
                  <a:gd name="T36" fmla="*/ 0 w 845"/>
                  <a:gd name="T37" fmla="*/ 19 h 19"/>
                  <a:gd name="T38" fmla="*/ 2 w 845"/>
                  <a:gd name="T39" fmla="*/ 6 h 19"/>
                  <a:gd name="T40" fmla="*/ 2 w 845"/>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5" h="19">
                    <a:moveTo>
                      <a:pt x="751" y="0"/>
                    </a:moveTo>
                    <a:lnTo>
                      <a:pt x="836" y="0"/>
                    </a:lnTo>
                    <a:lnTo>
                      <a:pt x="838" y="6"/>
                    </a:lnTo>
                    <a:lnTo>
                      <a:pt x="843" y="15"/>
                    </a:lnTo>
                    <a:lnTo>
                      <a:pt x="845" y="19"/>
                    </a:lnTo>
                    <a:lnTo>
                      <a:pt x="730" y="19"/>
                    </a:lnTo>
                    <a:lnTo>
                      <a:pt x="730" y="19"/>
                    </a:lnTo>
                    <a:lnTo>
                      <a:pt x="734" y="15"/>
                    </a:lnTo>
                    <a:lnTo>
                      <a:pt x="741" y="11"/>
                    </a:lnTo>
                    <a:lnTo>
                      <a:pt x="747" y="2"/>
                    </a:lnTo>
                    <a:lnTo>
                      <a:pt x="751" y="0"/>
                    </a:lnTo>
                    <a:close/>
                    <a:moveTo>
                      <a:pt x="2" y="0"/>
                    </a:moveTo>
                    <a:lnTo>
                      <a:pt x="739" y="0"/>
                    </a:lnTo>
                    <a:lnTo>
                      <a:pt x="730" y="6"/>
                    </a:lnTo>
                    <a:lnTo>
                      <a:pt x="722" y="13"/>
                    </a:lnTo>
                    <a:lnTo>
                      <a:pt x="720" y="17"/>
                    </a:lnTo>
                    <a:lnTo>
                      <a:pt x="722" y="19"/>
                    </a:lnTo>
                    <a:lnTo>
                      <a:pt x="0" y="19"/>
                    </a:lnTo>
                    <a:lnTo>
                      <a:pt x="0" y="19"/>
                    </a:lnTo>
                    <a:lnTo>
                      <a:pt x="2" y="6"/>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3" name="Freeform 1369"/>
              <p:cNvSpPr>
                <a:spLocks noEditPoints="1"/>
              </p:cNvSpPr>
              <p:nvPr/>
            </p:nvSpPr>
            <p:spPr bwMode="auto">
              <a:xfrm>
                <a:off x="3568" y="1869"/>
                <a:ext cx="834" cy="21"/>
              </a:xfrm>
              <a:custGeom>
                <a:avLst/>
                <a:gdLst>
                  <a:gd name="T0" fmla="*/ 758 w 834"/>
                  <a:gd name="T1" fmla="*/ 0 h 21"/>
                  <a:gd name="T2" fmla="*/ 758 w 834"/>
                  <a:gd name="T3" fmla="*/ 2 h 21"/>
                  <a:gd name="T4" fmla="*/ 751 w 834"/>
                  <a:gd name="T5" fmla="*/ 8 h 21"/>
                  <a:gd name="T6" fmla="*/ 739 w 834"/>
                  <a:gd name="T7" fmla="*/ 19 h 21"/>
                  <a:gd name="T8" fmla="*/ 737 w 834"/>
                  <a:gd name="T9" fmla="*/ 21 h 21"/>
                  <a:gd name="T10" fmla="*/ 0 w 834"/>
                  <a:gd name="T11" fmla="*/ 21 h 21"/>
                  <a:gd name="T12" fmla="*/ 0 w 834"/>
                  <a:gd name="T13" fmla="*/ 12 h 21"/>
                  <a:gd name="T14" fmla="*/ 5 w 834"/>
                  <a:gd name="T15" fmla="*/ 0 h 21"/>
                  <a:gd name="T16" fmla="*/ 505 w 834"/>
                  <a:gd name="T17" fmla="*/ 0 h 21"/>
                  <a:gd name="T18" fmla="*/ 514 w 834"/>
                  <a:gd name="T19" fmla="*/ 4 h 21"/>
                  <a:gd name="T20" fmla="*/ 524 w 834"/>
                  <a:gd name="T21" fmla="*/ 10 h 21"/>
                  <a:gd name="T22" fmla="*/ 535 w 834"/>
                  <a:gd name="T23" fmla="*/ 12 h 21"/>
                  <a:gd name="T24" fmla="*/ 546 w 834"/>
                  <a:gd name="T25" fmla="*/ 15 h 21"/>
                  <a:gd name="T26" fmla="*/ 556 w 834"/>
                  <a:gd name="T27" fmla="*/ 17 h 21"/>
                  <a:gd name="T28" fmla="*/ 567 w 834"/>
                  <a:gd name="T29" fmla="*/ 15 h 21"/>
                  <a:gd name="T30" fmla="*/ 580 w 834"/>
                  <a:gd name="T31" fmla="*/ 8 h 21"/>
                  <a:gd name="T32" fmla="*/ 586 w 834"/>
                  <a:gd name="T33" fmla="*/ 0 h 21"/>
                  <a:gd name="T34" fmla="*/ 758 w 834"/>
                  <a:gd name="T35" fmla="*/ 0 h 21"/>
                  <a:gd name="T36" fmla="*/ 817 w 834"/>
                  <a:gd name="T37" fmla="*/ 0 h 21"/>
                  <a:gd name="T38" fmla="*/ 826 w 834"/>
                  <a:gd name="T39" fmla="*/ 6 h 21"/>
                  <a:gd name="T40" fmla="*/ 832 w 834"/>
                  <a:gd name="T41" fmla="*/ 17 h 21"/>
                  <a:gd name="T42" fmla="*/ 834 w 834"/>
                  <a:gd name="T43" fmla="*/ 21 h 21"/>
                  <a:gd name="T44" fmla="*/ 749 w 834"/>
                  <a:gd name="T45" fmla="*/ 21 h 21"/>
                  <a:gd name="T46" fmla="*/ 758 w 834"/>
                  <a:gd name="T47" fmla="*/ 12 h 21"/>
                  <a:gd name="T48" fmla="*/ 775 w 834"/>
                  <a:gd name="T49" fmla="*/ 6 h 21"/>
                  <a:gd name="T50" fmla="*/ 790 w 834"/>
                  <a:gd name="T51" fmla="*/ 2 h 21"/>
                  <a:gd name="T52" fmla="*/ 802 w 834"/>
                  <a:gd name="T53" fmla="*/ 0 h 21"/>
                  <a:gd name="T54" fmla="*/ 817 w 834"/>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4" h="21">
                    <a:moveTo>
                      <a:pt x="758" y="0"/>
                    </a:moveTo>
                    <a:lnTo>
                      <a:pt x="758" y="2"/>
                    </a:lnTo>
                    <a:lnTo>
                      <a:pt x="751" y="8"/>
                    </a:lnTo>
                    <a:lnTo>
                      <a:pt x="739" y="19"/>
                    </a:lnTo>
                    <a:lnTo>
                      <a:pt x="737" y="21"/>
                    </a:lnTo>
                    <a:lnTo>
                      <a:pt x="0" y="21"/>
                    </a:lnTo>
                    <a:lnTo>
                      <a:pt x="0" y="12"/>
                    </a:lnTo>
                    <a:lnTo>
                      <a:pt x="5" y="0"/>
                    </a:lnTo>
                    <a:lnTo>
                      <a:pt x="505" y="0"/>
                    </a:lnTo>
                    <a:lnTo>
                      <a:pt x="514" y="4"/>
                    </a:lnTo>
                    <a:lnTo>
                      <a:pt x="524" y="10"/>
                    </a:lnTo>
                    <a:lnTo>
                      <a:pt x="535" y="12"/>
                    </a:lnTo>
                    <a:lnTo>
                      <a:pt x="546" y="15"/>
                    </a:lnTo>
                    <a:lnTo>
                      <a:pt x="556" y="17"/>
                    </a:lnTo>
                    <a:lnTo>
                      <a:pt x="567" y="15"/>
                    </a:lnTo>
                    <a:lnTo>
                      <a:pt x="580" y="8"/>
                    </a:lnTo>
                    <a:lnTo>
                      <a:pt x="586" y="0"/>
                    </a:lnTo>
                    <a:lnTo>
                      <a:pt x="758" y="0"/>
                    </a:lnTo>
                    <a:close/>
                    <a:moveTo>
                      <a:pt x="817" y="0"/>
                    </a:moveTo>
                    <a:lnTo>
                      <a:pt x="826" y="6"/>
                    </a:lnTo>
                    <a:lnTo>
                      <a:pt x="832" y="17"/>
                    </a:lnTo>
                    <a:lnTo>
                      <a:pt x="834" y="21"/>
                    </a:lnTo>
                    <a:lnTo>
                      <a:pt x="749" y="21"/>
                    </a:lnTo>
                    <a:lnTo>
                      <a:pt x="758" y="12"/>
                    </a:lnTo>
                    <a:lnTo>
                      <a:pt x="775" y="6"/>
                    </a:lnTo>
                    <a:lnTo>
                      <a:pt x="790" y="2"/>
                    </a:lnTo>
                    <a:lnTo>
                      <a:pt x="802" y="0"/>
                    </a:lnTo>
                    <a:lnTo>
                      <a:pt x="8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4" name="Freeform 1370"/>
              <p:cNvSpPr>
                <a:spLocks noEditPoints="1"/>
              </p:cNvSpPr>
              <p:nvPr/>
            </p:nvSpPr>
            <p:spPr bwMode="auto">
              <a:xfrm>
                <a:off x="3573" y="1848"/>
                <a:ext cx="812" cy="21"/>
              </a:xfrm>
              <a:custGeom>
                <a:avLst/>
                <a:gdLst>
                  <a:gd name="T0" fmla="*/ 802 w 812"/>
                  <a:gd name="T1" fmla="*/ 21 h 21"/>
                  <a:gd name="T2" fmla="*/ 812 w 812"/>
                  <a:gd name="T3" fmla="*/ 21 h 21"/>
                  <a:gd name="T4" fmla="*/ 812 w 812"/>
                  <a:gd name="T5" fmla="*/ 21 h 21"/>
                  <a:gd name="T6" fmla="*/ 797 w 812"/>
                  <a:gd name="T7" fmla="*/ 21 h 21"/>
                  <a:gd name="T8" fmla="*/ 802 w 812"/>
                  <a:gd name="T9" fmla="*/ 21 h 21"/>
                  <a:gd name="T10" fmla="*/ 609 w 812"/>
                  <a:gd name="T11" fmla="*/ 0 h 21"/>
                  <a:gd name="T12" fmla="*/ 647 w 812"/>
                  <a:gd name="T13" fmla="*/ 0 h 21"/>
                  <a:gd name="T14" fmla="*/ 647 w 812"/>
                  <a:gd name="T15" fmla="*/ 0 h 21"/>
                  <a:gd name="T16" fmla="*/ 666 w 812"/>
                  <a:gd name="T17" fmla="*/ 8 h 21"/>
                  <a:gd name="T18" fmla="*/ 685 w 812"/>
                  <a:gd name="T19" fmla="*/ 12 h 21"/>
                  <a:gd name="T20" fmla="*/ 704 w 812"/>
                  <a:gd name="T21" fmla="*/ 10 h 21"/>
                  <a:gd name="T22" fmla="*/ 725 w 812"/>
                  <a:gd name="T23" fmla="*/ 10 h 21"/>
                  <a:gd name="T24" fmla="*/ 744 w 812"/>
                  <a:gd name="T25" fmla="*/ 12 h 21"/>
                  <a:gd name="T26" fmla="*/ 755 w 812"/>
                  <a:gd name="T27" fmla="*/ 16 h 21"/>
                  <a:gd name="T28" fmla="*/ 753 w 812"/>
                  <a:gd name="T29" fmla="*/ 21 h 21"/>
                  <a:gd name="T30" fmla="*/ 581 w 812"/>
                  <a:gd name="T31" fmla="*/ 21 h 21"/>
                  <a:gd name="T32" fmla="*/ 587 w 812"/>
                  <a:gd name="T33" fmla="*/ 14 h 21"/>
                  <a:gd name="T34" fmla="*/ 602 w 812"/>
                  <a:gd name="T35" fmla="*/ 4 h 21"/>
                  <a:gd name="T36" fmla="*/ 609 w 812"/>
                  <a:gd name="T37" fmla="*/ 0 h 21"/>
                  <a:gd name="T38" fmla="*/ 8 w 812"/>
                  <a:gd name="T39" fmla="*/ 0 h 21"/>
                  <a:gd name="T40" fmla="*/ 449 w 812"/>
                  <a:gd name="T41" fmla="*/ 0 h 21"/>
                  <a:gd name="T42" fmla="*/ 458 w 812"/>
                  <a:gd name="T43" fmla="*/ 2 h 21"/>
                  <a:gd name="T44" fmla="*/ 471 w 812"/>
                  <a:gd name="T45" fmla="*/ 6 h 21"/>
                  <a:gd name="T46" fmla="*/ 481 w 812"/>
                  <a:gd name="T47" fmla="*/ 10 h 21"/>
                  <a:gd name="T48" fmla="*/ 488 w 812"/>
                  <a:gd name="T49" fmla="*/ 12 h 21"/>
                  <a:gd name="T50" fmla="*/ 490 w 812"/>
                  <a:gd name="T51" fmla="*/ 14 h 21"/>
                  <a:gd name="T52" fmla="*/ 498 w 812"/>
                  <a:gd name="T53" fmla="*/ 19 h 21"/>
                  <a:gd name="T54" fmla="*/ 500 w 812"/>
                  <a:gd name="T55" fmla="*/ 21 h 21"/>
                  <a:gd name="T56" fmla="*/ 0 w 812"/>
                  <a:gd name="T57" fmla="*/ 21 h 21"/>
                  <a:gd name="T58" fmla="*/ 0 w 812"/>
                  <a:gd name="T59" fmla="*/ 14 h 21"/>
                  <a:gd name="T60" fmla="*/ 8 w 812"/>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2" h="21">
                    <a:moveTo>
                      <a:pt x="802" y="21"/>
                    </a:moveTo>
                    <a:lnTo>
                      <a:pt x="812" y="21"/>
                    </a:lnTo>
                    <a:lnTo>
                      <a:pt x="812" y="21"/>
                    </a:lnTo>
                    <a:lnTo>
                      <a:pt x="797" y="21"/>
                    </a:lnTo>
                    <a:lnTo>
                      <a:pt x="802" y="21"/>
                    </a:lnTo>
                    <a:close/>
                    <a:moveTo>
                      <a:pt x="609" y="0"/>
                    </a:moveTo>
                    <a:lnTo>
                      <a:pt x="647" y="0"/>
                    </a:lnTo>
                    <a:lnTo>
                      <a:pt x="647" y="0"/>
                    </a:lnTo>
                    <a:lnTo>
                      <a:pt x="666" y="8"/>
                    </a:lnTo>
                    <a:lnTo>
                      <a:pt x="685" y="12"/>
                    </a:lnTo>
                    <a:lnTo>
                      <a:pt x="704" y="10"/>
                    </a:lnTo>
                    <a:lnTo>
                      <a:pt x="725" y="10"/>
                    </a:lnTo>
                    <a:lnTo>
                      <a:pt x="744" y="12"/>
                    </a:lnTo>
                    <a:lnTo>
                      <a:pt x="755" y="16"/>
                    </a:lnTo>
                    <a:lnTo>
                      <a:pt x="753" y="21"/>
                    </a:lnTo>
                    <a:lnTo>
                      <a:pt x="581" y="21"/>
                    </a:lnTo>
                    <a:lnTo>
                      <a:pt x="587" y="14"/>
                    </a:lnTo>
                    <a:lnTo>
                      <a:pt x="602" y="4"/>
                    </a:lnTo>
                    <a:lnTo>
                      <a:pt x="609" y="0"/>
                    </a:lnTo>
                    <a:close/>
                    <a:moveTo>
                      <a:pt x="8" y="0"/>
                    </a:moveTo>
                    <a:lnTo>
                      <a:pt x="449" y="0"/>
                    </a:lnTo>
                    <a:lnTo>
                      <a:pt x="458" y="2"/>
                    </a:lnTo>
                    <a:lnTo>
                      <a:pt x="471" y="6"/>
                    </a:lnTo>
                    <a:lnTo>
                      <a:pt x="481" y="10"/>
                    </a:lnTo>
                    <a:lnTo>
                      <a:pt x="488" y="12"/>
                    </a:lnTo>
                    <a:lnTo>
                      <a:pt x="490" y="14"/>
                    </a:lnTo>
                    <a:lnTo>
                      <a:pt x="498" y="19"/>
                    </a:lnTo>
                    <a:lnTo>
                      <a:pt x="500" y="21"/>
                    </a:lnTo>
                    <a:lnTo>
                      <a:pt x="0" y="21"/>
                    </a:lnTo>
                    <a:lnTo>
                      <a:pt x="0" y="14"/>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5" name="Freeform 1371"/>
              <p:cNvSpPr>
                <a:spLocks noEditPoints="1"/>
              </p:cNvSpPr>
              <p:nvPr/>
            </p:nvSpPr>
            <p:spPr bwMode="auto">
              <a:xfrm>
                <a:off x="3581" y="1828"/>
                <a:ext cx="639" cy="20"/>
              </a:xfrm>
              <a:custGeom>
                <a:avLst/>
                <a:gdLst>
                  <a:gd name="T0" fmla="*/ 622 w 639"/>
                  <a:gd name="T1" fmla="*/ 15 h 20"/>
                  <a:gd name="T2" fmla="*/ 639 w 639"/>
                  <a:gd name="T3" fmla="*/ 20 h 20"/>
                  <a:gd name="T4" fmla="*/ 601 w 639"/>
                  <a:gd name="T5" fmla="*/ 20 h 20"/>
                  <a:gd name="T6" fmla="*/ 607 w 639"/>
                  <a:gd name="T7" fmla="*/ 15 h 20"/>
                  <a:gd name="T8" fmla="*/ 622 w 639"/>
                  <a:gd name="T9" fmla="*/ 15 h 20"/>
                  <a:gd name="T10" fmla="*/ 19 w 639"/>
                  <a:gd name="T11" fmla="*/ 0 h 20"/>
                  <a:gd name="T12" fmla="*/ 401 w 639"/>
                  <a:gd name="T13" fmla="*/ 0 h 20"/>
                  <a:gd name="T14" fmla="*/ 405 w 639"/>
                  <a:gd name="T15" fmla="*/ 0 h 20"/>
                  <a:gd name="T16" fmla="*/ 416 w 639"/>
                  <a:gd name="T17" fmla="*/ 9 h 20"/>
                  <a:gd name="T18" fmla="*/ 429 w 639"/>
                  <a:gd name="T19" fmla="*/ 15 h 20"/>
                  <a:gd name="T20" fmla="*/ 439 w 639"/>
                  <a:gd name="T21" fmla="*/ 20 h 20"/>
                  <a:gd name="T22" fmla="*/ 441 w 639"/>
                  <a:gd name="T23" fmla="*/ 20 h 20"/>
                  <a:gd name="T24" fmla="*/ 0 w 639"/>
                  <a:gd name="T25" fmla="*/ 20 h 20"/>
                  <a:gd name="T26" fmla="*/ 4 w 639"/>
                  <a:gd name="T27" fmla="*/ 13 h 20"/>
                  <a:gd name="T28" fmla="*/ 15 w 639"/>
                  <a:gd name="T29" fmla="*/ 3 h 20"/>
                  <a:gd name="T30" fmla="*/ 19 w 639"/>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9" h="20">
                    <a:moveTo>
                      <a:pt x="622" y="15"/>
                    </a:moveTo>
                    <a:lnTo>
                      <a:pt x="639" y="20"/>
                    </a:lnTo>
                    <a:lnTo>
                      <a:pt x="601" y="20"/>
                    </a:lnTo>
                    <a:lnTo>
                      <a:pt x="607" y="15"/>
                    </a:lnTo>
                    <a:lnTo>
                      <a:pt x="622" y="15"/>
                    </a:lnTo>
                    <a:close/>
                    <a:moveTo>
                      <a:pt x="19" y="0"/>
                    </a:moveTo>
                    <a:lnTo>
                      <a:pt x="401" y="0"/>
                    </a:lnTo>
                    <a:lnTo>
                      <a:pt x="405" y="0"/>
                    </a:lnTo>
                    <a:lnTo>
                      <a:pt x="416" y="9"/>
                    </a:lnTo>
                    <a:lnTo>
                      <a:pt x="429" y="15"/>
                    </a:lnTo>
                    <a:lnTo>
                      <a:pt x="439" y="20"/>
                    </a:lnTo>
                    <a:lnTo>
                      <a:pt x="441" y="20"/>
                    </a:lnTo>
                    <a:lnTo>
                      <a:pt x="0" y="20"/>
                    </a:lnTo>
                    <a:lnTo>
                      <a:pt x="4" y="13"/>
                    </a:lnTo>
                    <a:lnTo>
                      <a:pt x="15" y="3"/>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6" name="Freeform 1372"/>
              <p:cNvSpPr>
                <a:spLocks/>
              </p:cNvSpPr>
              <p:nvPr/>
            </p:nvSpPr>
            <p:spPr bwMode="auto">
              <a:xfrm>
                <a:off x="3600" y="1807"/>
                <a:ext cx="382" cy="21"/>
              </a:xfrm>
              <a:custGeom>
                <a:avLst/>
                <a:gdLst>
                  <a:gd name="T0" fmla="*/ 32 w 382"/>
                  <a:gd name="T1" fmla="*/ 0 h 21"/>
                  <a:gd name="T2" fmla="*/ 363 w 382"/>
                  <a:gd name="T3" fmla="*/ 0 h 21"/>
                  <a:gd name="T4" fmla="*/ 361 w 382"/>
                  <a:gd name="T5" fmla="*/ 5 h 21"/>
                  <a:gd name="T6" fmla="*/ 363 w 382"/>
                  <a:gd name="T7" fmla="*/ 7 h 21"/>
                  <a:gd name="T8" fmla="*/ 365 w 382"/>
                  <a:gd name="T9" fmla="*/ 11 h 21"/>
                  <a:gd name="T10" fmla="*/ 367 w 382"/>
                  <a:gd name="T11" fmla="*/ 13 h 21"/>
                  <a:gd name="T12" fmla="*/ 372 w 382"/>
                  <a:gd name="T13" fmla="*/ 17 h 21"/>
                  <a:gd name="T14" fmla="*/ 376 w 382"/>
                  <a:gd name="T15" fmla="*/ 19 h 21"/>
                  <a:gd name="T16" fmla="*/ 378 w 382"/>
                  <a:gd name="T17" fmla="*/ 19 h 21"/>
                  <a:gd name="T18" fmla="*/ 382 w 382"/>
                  <a:gd name="T19" fmla="*/ 21 h 21"/>
                  <a:gd name="T20" fmla="*/ 0 w 382"/>
                  <a:gd name="T21" fmla="*/ 21 h 21"/>
                  <a:gd name="T22" fmla="*/ 5 w 382"/>
                  <a:gd name="T23" fmla="*/ 19 h 21"/>
                  <a:gd name="T24" fmla="*/ 9 w 382"/>
                  <a:gd name="T25" fmla="*/ 15 h 21"/>
                  <a:gd name="T26" fmla="*/ 19 w 382"/>
                  <a:gd name="T27" fmla="*/ 9 h 21"/>
                  <a:gd name="T28" fmla="*/ 32 w 382"/>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21">
                    <a:moveTo>
                      <a:pt x="32" y="0"/>
                    </a:moveTo>
                    <a:lnTo>
                      <a:pt x="363" y="0"/>
                    </a:lnTo>
                    <a:lnTo>
                      <a:pt x="361" y="5"/>
                    </a:lnTo>
                    <a:lnTo>
                      <a:pt x="363" y="7"/>
                    </a:lnTo>
                    <a:lnTo>
                      <a:pt x="365" y="11"/>
                    </a:lnTo>
                    <a:lnTo>
                      <a:pt x="367" y="13"/>
                    </a:lnTo>
                    <a:lnTo>
                      <a:pt x="372" y="17"/>
                    </a:lnTo>
                    <a:lnTo>
                      <a:pt x="376" y="19"/>
                    </a:lnTo>
                    <a:lnTo>
                      <a:pt x="378" y="19"/>
                    </a:lnTo>
                    <a:lnTo>
                      <a:pt x="382" y="21"/>
                    </a:lnTo>
                    <a:lnTo>
                      <a:pt x="0" y="21"/>
                    </a:lnTo>
                    <a:lnTo>
                      <a:pt x="5" y="19"/>
                    </a:lnTo>
                    <a:lnTo>
                      <a:pt x="9" y="15"/>
                    </a:lnTo>
                    <a:lnTo>
                      <a:pt x="19" y="9"/>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7" name="Freeform 1373"/>
              <p:cNvSpPr>
                <a:spLocks/>
              </p:cNvSpPr>
              <p:nvPr/>
            </p:nvSpPr>
            <p:spPr bwMode="auto">
              <a:xfrm>
                <a:off x="3632" y="1788"/>
                <a:ext cx="352" cy="19"/>
              </a:xfrm>
              <a:custGeom>
                <a:avLst/>
                <a:gdLst>
                  <a:gd name="T0" fmla="*/ 96 w 352"/>
                  <a:gd name="T1" fmla="*/ 0 h 19"/>
                  <a:gd name="T2" fmla="*/ 352 w 352"/>
                  <a:gd name="T3" fmla="*/ 0 h 19"/>
                  <a:gd name="T4" fmla="*/ 352 w 352"/>
                  <a:gd name="T5" fmla="*/ 2 h 19"/>
                  <a:gd name="T6" fmla="*/ 352 w 352"/>
                  <a:gd name="T7" fmla="*/ 7 h 19"/>
                  <a:gd name="T8" fmla="*/ 352 w 352"/>
                  <a:gd name="T9" fmla="*/ 11 h 19"/>
                  <a:gd name="T10" fmla="*/ 352 w 352"/>
                  <a:gd name="T11" fmla="*/ 13 h 19"/>
                  <a:gd name="T12" fmla="*/ 350 w 352"/>
                  <a:gd name="T13" fmla="*/ 13 h 19"/>
                  <a:gd name="T14" fmla="*/ 348 w 352"/>
                  <a:gd name="T15" fmla="*/ 13 h 19"/>
                  <a:gd name="T16" fmla="*/ 344 w 352"/>
                  <a:gd name="T17" fmla="*/ 13 h 19"/>
                  <a:gd name="T18" fmla="*/ 342 w 352"/>
                  <a:gd name="T19" fmla="*/ 15 h 19"/>
                  <a:gd name="T20" fmla="*/ 337 w 352"/>
                  <a:gd name="T21" fmla="*/ 15 h 19"/>
                  <a:gd name="T22" fmla="*/ 335 w 352"/>
                  <a:gd name="T23" fmla="*/ 17 h 19"/>
                  <a:gd name="T24" fmla="*/ 331 w 352"/>
                  <a:gd name="T25" fmla="*/ 19 h 19"/>
                  <a:gd name="T26" fmla="*/ 331 w 352"/>
                  <a:gd name="T27" fmla="*/ 19 h 19"/>
                  <a:gd name="T28" fmla="*/ 0 w 352"/>
                  <a:gd name="T29" fmla="*/ 19 h 19"/>
                  <a:gd name="T30" fmla="*/ 0 w 352"/>
                  <a:gd name="T31" fmla="*/ 19 h 19"/>
                  <a:gd name="T32" fmla="*/ 15 w 352"/>
                  <a:gd name="T33" fmla="*/ 9 h 19"/>
                  <a:gd name="T34" fmla="*/ 30 w 352"/>
                  <a:gd name="T35" fmla="*/ 7 h 19"/>
                  <a:gd name="T36" fmla="*/ 47 w 352"/>
                  <a:gd name="T37" fmla="*/ 7 h 19"/>
                  <a:gd name="T38" fmla="*/ 62 w 352"/>
                  <a:gd name="T39" fmla="*/ 9 h 19"/>
                  <a:gd name="T40" fmla="*/ 72 w 352"/>
                  <a:gd name="T41" fmla="*/ 9 h 19"/>
                  <a:gd name="T42" fmla="*/ 85 w 352"/>
                  <a:gd name="T43" fmla="*/ 2 h 19"/>
                  <a:gd name="T44" fmla="*/ 96 w 352"/>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2" h="19">
                    <a:moveTo>
                      <a:pt x="96" y="0"/>
                    </a:moveTo>
                    <a:lnTo>
                      <a:pt x="352" y="0"/>
                    </a:lnTo>
                    <a:lnTo>
                      <a:pt x="352" y="2"/>
                    </a:lnTo>
                    <a:lnTo>
                      <a:pt x="352" y="7"/>
                    </a:lnTo>
                    <a:lnTo>
                      <a:pt x="352" y="11"/>
                    </a:lnTo>
                    <a:lnTo>
                      <a:pt x="352" y="13"/>
                    </a:lnTo>
                    <a:lnTo>
                      <a:pt x="350" y="13"/>
                    </a:lnTo>
                    <a:lnTo>
                      <a:pt x="348" y="13"/>
                    </a:lnTo>
                    <a:lnTo>
                      <a:pt x="344" y="13"/>
                    </a:lnTo>
                    <a:lnTo>
                      <a:pt x="342" y="15"/>
                    </a:lnTo>
                    <a:lnTo>
                      <a:pt x="337" y="15"/>
                    </a:lnTo>
                    <a:lnTo>
                      <a:pt x="335" y="17"/>
                    </a:lnTo>
                    <a:lnTo>
                      <a:pt x="331" y="19"/>
                    </a:lnTo>
                    <a:lnTo>
                      <a:pt x="331" y="19"/>
                    </a:lnTo>
                    <a:lnTo>
                      <a:pt x="0" y="19"/>
                    </a:lnTo>
                    <a:lnTo>
                      <a:pt x="0" y="19"/>
                    </a:lnTo>
                    <a:lnTo>
                      <a:pt x="15" y="9"/>
                    </a:lnTo>
                    <a:lnTo>
                      <a:pt x="30" y="7"/>
                    </a:lnTo>
                    <a:lnTo>
                      <a:pt x="47" y="7"/>
                    </a:lnTo>
                    <a:lnTo>
                      <a:pt x="62" y="9"/>
                    </a:lnTo>
                    <a:lnTo>
                      <a:pt x="72" y="9"/>
                    </a:lnTo>
                    <a:lnTo>
                      <a:pt x="85" y="2"/>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8" name="Freeform 1374"/>
              <p:cNvSpPr>
                <a:spLocks/>
              </p:cNvSpPr>
              <p:nvPr/>
            </p:nvSpPr>
            <p:spPr bwMode="auto">
              <a:xfrm>
                <a:off x="3728" y="1767"/>
                <a:ext cx="256" cy="21"/>
              </a:xfrm>
              <a:custGeom>
                <a:avLst/>
                <a:gdLst>
                  <a:gd name="T0" fmla="*/ 53 w 256"/>
                  <a:gd name="T1" fmla="*/ 0 h 21"/>
                  <a:gd name="T2" fmla="*/ 248 w 256"/>
                  <a:gd name="T3" fmla="*/ 0 h 21"/>
                  <a:gd name="T4" fmla="*/ 252 w 256"/>
                  <a:gd name="T5" fmla="*/ 6 h 21"/>
                  <a:gd name="T6" fmla="*/ 254 w 256"/>
                  <a:gd name="T7" fmla="*/ 17 h 21"/>
                  <a:gd name="T8" fmla="*/ 256 w 256"/>
                  <a:gd name="T9" fmla="*/ 21 h 21"/>
                  <a:gd name="T10" fmla="*/ 0 w 256"/>
                  <a:gd name="T11" fmla="*/ 21 h 21"/>
                  <a:gd name="T12" fmla="*/ 6 w 256"/>
                  <a:gd name="T13" fmla="*/ 17 h 21"/>
                  <a:gd name="T14" fmla="*/ 25 w 256"/>
                  <a:gd name="T15" fmla="*/ 11 h 21"/>
                  <a:gd name="T16" fmla="*/ 38 w 256"/>
                  <a:gd name="T17" fmla="*/ 6 h 21"/>
                  <a:gd name="T18" fmla="*/ 53 w 256"/>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1">
                    <a:moveTo>
                      <a:pt x="53" y="0"/>
                    </a:moveTo>
                    <a:lnTo>
                      <a:pt x="248" y="0"/>
                    </a:lnTo>
                    <a:lnTo>
                      <a:pt x="252" y="6"/>
                    </a:lnTo>
                    <a:lnTo>
                      <a:pt x="254" y="17"/>
                    </a:lnTo>
                    <a:lnTo>
                      <a:pt x="256" y="21"/>
                    </a:lnTo>
                    <a:lnTo>
                      <a:pt x="0" y="21"/>
                    </a:lnTo>
                    <a:lnTo>
                      <a:pt x="6" y="17"/>
                    </a:lnTo>
                    <a:lnTo>
                      <a:pt x="25" y="11"/>
                    </a:lnTo>
                    <a:lnTo>
                      <a:pt x="38" y="6"/>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79" name="Freeform 1375"/>
              <p:cNvSpPr>
                <a:spLocks/>
              </p:cNvSpPr>
              <p:nvPr/>
            </p:nvSpPr>
            <p:spPr bwMode="auto">
              <a:xfrm>
                <a:off x="3781" y="1746"/>
                <a:ext cx="195" cy="21"/>
              </a:xfrm>
              <a:custGeom>
                <a:avLst/>
                <a:gdLst>
                  <a:gd name="T0" fmla="*/ 165 w 195"/>
                  <a:gd name="T1" fmla="*/ 0 h 21"/>
                  <a:gd name="T2" fmla="*/ 165 w 195"/>
                  <a:gd name="T3" fmla="*/ 0 h 21"/>
                  <a:gd name="T4" fmla="*/ 178 w 195"/>
                  <a:gd name="T5" fmla="*/ 2 h 21"/>
                  <a:gd name="T6" fmla="*/ 188 w 195"/>
                  <a:gd name="T7" fmla="*/ 10 h 21"/>
                  <a:gd name="T8" fmla="*/ 195 w 195"/>
                  <a:gd name="T9" fmla="*/ 21 h 21"/>
                  <a:gd name="T10" fmla="*/ 0 w 195"/>
                  <a:gd name="T11" fmla="*/ 21 h 21"/>
                  <a:gd name="T12" fmla="*/ 0 w 195"/>
                  <a:gd name="T13" fmla="*/ 21 h 21"/>
                  <a:gd name="T14" fmla="*/ 19 w 195"/>
                  <a:gd name="T15" fmla="*/ 15 h 21"/>
                  <a:gd name="T16" fmla="*/ 34 w 195"/>
                  <a:gd name="T17" fmla="*/ 10 h 21"/>
                  <a:gd name="T18" fmla="*/ 42 w 195"/>
                  <a:gd name="T19" fmla="*/ 8 h 21"/>
                  <a:gd name="T20" fmla="*/ 51 w 195"/>
                  <a:gd name="T21" fmla="*/ 8 h 21"/>
                  <a:gd name="T22" fmla="*/ 68 w 195"/>
                  <a:gd name="T23" fmla="*/ 8 h 21"/>
                  <a:gd name="T24" fmla="*/ 91 w 195"/>
                  <a:gd name="T25" fmla="*/ 8 h 21"/>
                  <a:gd name="T26" fmla="*/ 114 w 195"/>
                  <a:gd name="T27" fmla="*/ 8 h 21"/>
                  <a:gd name="T28" fmla="*/ 133 w 195"/>
                  <a:gd name="T29" fmla="*/ 6 h 21"/>
                  <a:gd name="T30" fmla="*/ 144 w 195"/>
                  <a:gd name="T31" fmla="*/ 4 h 21"/>
                  <a:gd name="T32" fmla="*/ 152 w 195"/>
                  <a:gd name="T33" fmla="*/ 2 h 21"/>
                  <a:gd name="T34" fmla="*/ 165 w 195"/>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5" h="21">
                    <a:moveTo>
                      <a:pt x="165" y="0"/>
                    </a:moveTo>
                    <a:lnTo>
                      <a:pt x="165" y="0"/>
                    </a:lnTo>
                    <a:lnTo>
                      <a:pt x="178" y="2"/>
                    </a:lnTo>
                    <a:lnTo>
                      <a:pt x="188" y="10"/>
                    </a:lnTo>
                    <a:lnTo>
                      <a:pt x="195" y="21"/>
                    </a:lnTo>
                    <a:lnTo>
                      <a:pt x="0" y="21"/>
                    </a:lnTo>
                    <a:lnTo>
                      <a:pt x="0" y="21"/>
                    </a:lnTo>
                    <a:lnTo>
                      <a:pt x="19" y="15"/>
                    </a:lnTo>
                    <a:lnTo>
                      <a:pt x="34" y="10"/>
                    </a:lnTo>
                    <a:lnTo>
                      <a:pt x="42" y="8"/>
                    </a:lnTo>
                    <a:lnTo>
                      <a:pt x="51" y="8"/>
                    </a:lnTo>
                    <a:lnTo>
                      <a:pt x="68" y="8"/>
                    </a:lnTo>
                    <a:lnTo>
                      <a:pt x="91" y="8"/>
                    </a:lnTo>
                    <a:lnTo>
                      <a:pt x="114" y="8"/>
                    </a:lnTo>
                    <a:lnTo>
                      <a:pt x="133" y="6"/>
                    </a:lnTo>
                    <a:lnTo>
                      <a:pt x="144" y="4"/>
                    </a:lnTo>
                    <a:lnTo>
                      <a:pt x="152" y="2"/>
                    </a:lnTo>
                    <a:lnTo>
                      <a:pt x="1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0" name="Rectangle 1376"/>
              <p:cNvSpPr>
                <a:spLocks noChangeArrowheads="1"/>
              </p:cNvSpPr>
              <p:nvPr/>
            </p:nvSpPr>
            <p:spPr bwMode="auto">
              <a:xfrm>
                <a:off x="3946" y="1746"/>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1" name="Rectangle 1377"/>
              <p:cNvSpPr>
                <a:spLocks noChangeArrowheads="1"/>
              </p:cNvSpPr>
              <p:nvPr/>
            </p:nvSpPr>
            <p:spPr bwMode="auto">
              <a:xfrm>
                <a:off x="4659" y="2994"/>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2" name="Freeform 1378"/>
              <p:cNvSpPr>
                <a:spLocks/>
              </p:cNvSpPr>
              <p:nvPr/>
            </p:nvSpPr>
            <p:spPr bwMode="auto">
              <a:xfrm>
                <a:off x="4629" y="2973"/>
                <a:ext cx="66" cy="21"/>
              </a:xfrm>
              <a:custGeom>
                <a:avLst/>
                <a:gdLst>
                  <a:gd name="T0" fmla="*/ 0 w 66"/>
                  <a:gd name="T1" fmla="*/ 0 h 21"/>
                  <a:gd name="T2" fmla="*/ 66 w 66"/>
                  <a:gd name="T3" fmla="*/ 0 h 21"/>
                  <a:gd name="T4" fmla="*/ 62 w 66"/>
                  <a:gd name="T5" fmla="*/ 8 h 21"/>
                  <a:gd name="T6" fmla="*/ 49 w 66"/>
                  <a:gd name="T7" fmla="*/ 17 h 21"/>
                  <a:gd name="T8" fmla="*/ 30 w 66"/>
                  <a:gd name="T9" fmla="*/ 21 h 21"/>
                  <a:gd name="T10" fmla="*/ 30 w 66"/>
                  <a:gd name="T11" fmla="*/ 21 h 21"/>
                  <a:gd name="T12" fmla="*/ 19 w 66"/>
                  <a:gd name="T13" fmla="*/ 19 h 21"/>
                  <a:gd name="T14" fmla="*/ 13 w 66"/>
                  <a:gd name="T15" fmla="*/ 17 h 21"/>
                  <a:gd name="T16" fmla="*/ 7 w 66"/>
                  <a:gd name="T17" fmla="*/ 15 h 21"/>
                  <a:gd name="T18" fmla="*/ 2 w 66"/>
                  <a:gd name="T19" fmla="*/ 10 h 21"/>
                  <a:gd name="T20" fmla="*/ 0 w 66"/>
                  <a:gd name="T21" fmla="*/ 4 h 21"/>
                  <a:gd name="T22" fmla="*/ 0 w 66"/>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1">
                    <a:moveTo>
                      <a:pt x="0" y="0"/>
                    </a:moveTo>
                    <a:lnTo>
                      <a:pt x="66" y="0"/>
                    </a:lnTo>
                    <a:lnTo>
                      <a:pt x="62" y="8"/>
                    </a:lnTo>
                    <a:lnTo>
                      <a:pt x="49" y="17"/>
                    </a:lnTo>
                    <a:lnTo>
                      <a:pt x="30" y="21"/>
                    </a:lnTo>
                    <a:lnTo>
                      <a:pt x="30" y="21"/>
                    </a:lnTo>
                    <a:lnTo>
                      <a:pt x="19" y="19"/>
                    </a:lnTo>
                    <a:lnTo>
                      <a:pt x="13" y="17"/>
                    </a:lnTo>
                    <a:lnTo>
                      <a:pt x="7" y="15"/>
                    </a:lnTo>
                    <a:lnTo>
                      <a:pt x="2" y="10"/>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3" name="Freeform 1379"/>
              <p:cNvSpPr>
                <a:spLocks/>
              </p:cNvSpPr>
              <p:nvPr/>
            </p:nvSpPr>
            <p:spPr bwMode="auto">
              <a:xfrm>
                <a:off x="4629" y="2952"/>
                <a:ext cx="74" cy="21"/>
              </a:xfrm>
              <a:custGeom>
                <a:avLst/>
                <a:gdLst>
                  <a:gd name="T0" fmla="*/ 0 w 74"/>
                  <a:gd name="T1" fmla="*/ 0 h 21"/>
                  <a:gd name="T2" fmla="*/ 74 w 74"/>
                  <a:gd name="T3" fmla="*/ 0 h 21"/>
                  <a:gd name="T4" fmla="*/ 70 w 74"/>
                  <a:gd name="T5" fmla="*/ 10 h 21"/>
                  <a:gd name="T6" fmla="*/ 66 w 74"/>
                  <a:gd name="T7" fmla="*/ 21 h 21"/>
                  <a:gd name="T8" fmla="*/ 0 w 74"/>
                  <a:gd name="T9" fmla="*/ 21 h 21"/>
                  <a:gd name="T10" fmla="*/ 0 w 74"/>
                  <a:gd name="T11" fmla="*/ 19 h 21"/>
                  <a:gd name="T12" fmla="*/ 0 w 74"/>
                  <a:gd name="T13" fmla="*/ 10 h 21"/>
                  <a:gd name="T14" fmla="*/ 0 w 74"/>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21">
                    <a:moveTo>
                      <a:pt x="0" y="0"/>
                    </a:moveTo>
                    <a:lnTo>
                      <a:pt x="74" y="0"/>
                    </a:lnTo>
                    <a:lnTo>
                      <a:pt x="70" y="10"/>
                    </a:lnTo>
                    <a:lnTo>
                      <a:pt x="66" y="21"/>
                    </a:lnTo>
                    <a:lnTo>
                      <a:pt x="0" y="21"/>
                    </a:lnTo>
                    <a:lnTo>
                      <a:pt x="0" y="19"/>
                    </a:lnTo>
                    <a:lnTo>
                      <a:pt x="0" y="1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4" name="Freeform 1380"/>
              <p:cNvSpPr>
                <a:spLocks/>
              </p:cNvSpPr>
              <p:nvPr/>
            </p:nvSpPr>
            <p:spPr bwMode="auto">
              <a:xfrm>
                <a:off x="4625" y="2932"/>
                <a:ext cx="85" cy="20"/>
              </a:xfrm>
              <a:custGeom>
                <a:avLst/>
                <a:gdLst>
                  <a:gd name="T0" fmla="*/ 0 w 85"/>
                  <a:gd name="T1" fmla="*/ 0 h 20"/>
                  <a:gd name="T2" fmla="*/ 85 w 85"/>
                  <a:gd name="T3" fmla="*/ 0 h 20"/>
                  <a:gd name="T4" fmla="*/ 83 w 85"/>
                  <a:gd name="T5" fmla="*/ 9 h 20"/>
                  <a:gd name="T6" fmla="*/ 78 w 85"/>
                  <a:gd name="T7" fmla="*/ 20 h 20"/>
                  <a:gd name="T8" fmla="*/ 4 w 85"/>
                  <a:gd name="T9" fmla="*/ 20 h 20"/>
                  <a:gd name="T10" fmla="*/ 4 w 85"/>
                  <a:gd name="T11" fmla="*/ 20 h 20"/>
                  <a:gd name="T12" fmla="*/ 0 w 85"/>
                  <a:gd name="T13" fmla="*/ 5 h 20"/>
                  <a:gd name="T14" fmla="*/ 0 w 85"/>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20">
                    <a:moveTo>
                      <a:pt x="0" y="0"/>
                    </a:moveTo>
                    <a:lnTo>
                      <a:pt x="85" y="0"/>
                    </a:lnTo>
                    <a:lnTo>
                      <a:pt x="83" y="9"/>
                    </a:lnTo>
                    <a:lnTo>
                      <a:pt x="78" y="20"/>
                    </a:lnTo>
                    <a:lnTo>
                      <a:pt x="4" y="20"/>
                    </a:lnTo>
                    <a:lnTo>
                      <a:pt x="4" y="20"/>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5" name="Freeform 1381"/>
              <p:cNvSpPr>
                <a:spLocks/>
              </p:cNvSpPr>
              <p:nvPr/>
            </p:nvSpPr>
            <p:spPr bwMode="auto">
              <a:xfrm>
                <a:off x="4621" y="2911"/>
                <a:ext cx="97" cy="21"/>
              </a:xfrm>
              <a:custGeom>
                <a:avLst/>
                <a:gdLst>
                  <a:gd name="T0" fmla="*/ 0 w 97"/>
                  <a:gd name="T1" fmla="*/ 0 h 21"/>
                  <a:gd name="T2" fmla="*/ 97 w 97"/>
                  <a:gd name="T3" fmla="*/ 0 h 21"/>
                  <a:gd name="T4" fmla="*/ 93 w 97"/>
                  <a:gd name="T5" fmla="*/ 9 h 21"/>
                  <a:gd name="T6" fmla="*/ 89 w 97"/>
                  <a:gd name="T7" fmla="*/ 21 h 21"/>
                  <a:gd name="T8" fmla="*/ 4 w 97"/>
                  <a:gd name="T9" fmla="*/ 21 h 21"/>
                  <a:gd name="T10" fmla="*/ 0 w 97"/>
                  <a:gd name="T11" fmla="*/ 11 h 21"/>
                  <a:gd name="T12" fmla="*/ 0 w 9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97" h="21">
                    <a:moveTo>
                      <a:pt x="0" y="0"/>
                    </a:moveTo>
                    <a:lnTo>
                      <a:pt x="97" y="0"/>
                    </a:lnTo>
                    <a:lnTo>
                      <a:pt x="93" y="9"/>
                    </a:lnTo>
                    <a:lnTo>
                      <a:pt x="89" y="21"/>
                    </a:lnTo>
                    <a:lnTo>
                      <a:pt x="4" y="21"/>
                    </a:lnTo>
                    <a:lnTo>
                      <a:pt x="0" y="1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6" name="Freeform 1382"/>
              <p:cNvSpPr>
                <a:spLocks/>
              </p:cNvSpPr>
              <p:nvPr/>
            </p:nvSpPr>
            <p:spPr bwMode="auto">
              <a:xfrm>
                <a:off x="4621" y="2892"/>
                <a:ext cx="106" cy="19"/>
              </a:xfrm>
              <a:custGeom>
                <a:avLst/>
                <a:gdLst>
                  <a:gd name="T0" fmla="*/ 6 w 106"/>
                  <a:gd name="T1" fmla="*/ 0 h 19"/>
                  <a:gd name="T2" fmla="*/ 106 w 106"/>
                  <a:gd name="T3" fmla="*/ 0 h 19"/>
                  <a:gd name="T4" fmla="*/ 102 w 106"/>
                  <a:gd name="T5" fmla="*/ 9 h 19"/>
                  <a:gd name="T6" fmla="*/ 97 w 106"/>
                  <a:gd name="T7" fmla="*/ 19 h 19"/>
                  <a:gd name="T8" fmla="*/ 0 w 106"/>
                  <a:gd name="T9" fmla="*/ 19 h 19"/>
                  <a:gd name="T10" fmla="*/ 0 w 106"/>
                  <a:gd name="T11" fmla="*/ 17 h 19"/>
                  <a:gd name="T12" fmla="*/ 2 w 106"/>
                  <a:gd name="T13" fmla="*/ 7 h 19"/>
                  <a:gd name="T14" fmla="*/ 6 w 10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9">
                    <a:moveTo>
                      <a:pt x="6" y="0"/>
                    </a:moveTo>
                    <a:lnTo>
                      <a:pt x="106" y="0"/>
                    </a:lnTo>
                    <a:lnTo>
                      <a:pt x="102" y="9"/>
                    </a:lnTo>
                    <a:lnTo>
                      <a:pt x="97" y="19"/>
                    </a:lnTo>
                    <a:lnTo>
                      <a:pt x="0" y="19"/>
                    </a:lnTo>
                    <a:lnTo>
                      <a:pt x="0" y="17"/>
                    </a:lnTo>
                    <a:lnTo>
                      <a:pt x="2" y="7"/>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7" name="Freeform 1383"/>
              <p:cNvSpPr>
                <a:spLocks/>
              </p:cNvSpPr>
              <p:nvPr/>
            </p:nvSpPr>
            <p:spPr bwMode="auto">
              <a:xfrm>
                <a:off x="4627" y="2871"/>
                <a:ext cx="106" cy="21"/>
              </a:xfrm>
              <a:custGeom>
                <a:avLst/>
                <a:gdLst>
                  <a:gd name="T0" fmla="*/ 4 w 106"/>
                  <a:gd name="T1" fmla="*/ 0 h 21"/>
                  <a:gd name="T2" fmla="*/ 106 w 106"/>
                  <a:gd name="T3" fmla="*/ 0 h 21"/>
                  <a:gd name="T4" fmla="*/ 102 w 106"/>
                  <a:gd name="T5" fmla="*/ 13 h 21"/>
                  <a:gd name="T6" fmla="*/ 100 w 106"/>
                  <a:gd name="T7" fmla="*/ 21 h 21"/>
                  <a:gd name="T8" fmla="*/ 0 w 106"/>
                  <a:gd name="T9" fmla="*/ 21 h 21"/>
                  <a:gd name="T10" fmla="*/ 4 w 106"/>
                  <a:gd name="T11" fmla="*/ 13 h 21"/>
                  <a:gd name="T12" fmla="*/ 4 w 10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06" h="21">
                    <a:moveTo>
                      <a:pt x="4" y="0"/>
                    </a:moveTo>
                    <a:lnTo>
                      <a:pt x="106" y="0"/>
                    </a:lnTo>
                    <a:lnTo>
                      <a:pt x="102" y="13"/>
                    </a:lnTo>
                    <a:lnTo>
                      <a:pt x="100" y="21"/>
                    </a:lnTo>
                    <a:lnTo>
                      <a:pt x="0" y="21"/>
                    </a:lnTo>
                    <a:lnTo>
                      <a:pt x="4" y="1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8" name="Freeform 1384"/>
              <p:cNvSpPr>
                <a:spLocks/>
              </p:cNvSpPr>
              <p:nvPr/>
            </p:nvSpPr>
            <p:spPr bwMode="auto">
              <a:xfrm>
                <a:off x="4629" y="2850"/>
                <a:ext cx="111" cy="21"/>
              </a:xfrm>
              <a:custGeom>
                <a:avLst/>
                <a:gdLst>
                  <a:gd name="T0" fmla="*/ 0 w 111"/>
                  <a:gd name="T1" fmla="*/ 0 h 21"/>
                  <a:gd name="T2" fmla="*/ 111 w 111"/>
                  <a:gd name="T3" fmla="*/ 0 h 21"/>
                  <a:gd name="T4" fmla="*/ 106 w 111"/>
                  <a:gd name="T5" fmla="*/ 15 h 21"/>
                  <a:gd name="T6" fmla="*/ 104 w 111"/>
                  <a:gd name="T7" fmla="*/ 21 h 21"/>
                  <a:gd name="T8" fmla="*/ 2 w 111"/>
                  <a:gd name="T9" fmla="*/ 21 h 21"/>
                  <a:gd name="T10" fmla="*/ 2 w 111"/>
                  <a:gd name="T11" fmla="*/ 13 h 21"/>
                  <a:gd name="T12" fmla="*/ 0 w 1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1" h="21">
                    <a:moveTo>
                      <a:pt x="0" y="0"/>
                    </a:moveTo>
                    <a:lnTo>
                      <a:pt x="111" y="0"/>
                    </a:lnTo>
                    <a:lnTo>
                      <a:pt x="106" y="15"/>
                    </a:lnTo>
                    <a:lnTo>
                      <a:pt x="104" y="21"/>
                    </a:lnTo>
                    <a:lnTo>
                      <a:pt x="2" y="21"/>
                    </a:lnTo>
                    <a:lnTo>
                      <a:pt x="2" y="1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89" name="Freeform 1385"/>
              <p:cNvSpPr>
                <a:spLocks/>
              </p:cNvSpPr>
              <p:nvPr/>
            </p:nvSpPr>
            <p:spPr bwMode="auto">
              <a:xfrm>
                <a:off x="4623" y="2831"/>
                <a:ext cx="123" cy="19"/>
              </a:xfrm>
              <a:custGeom>
                <a:avLst/>
                <a:gdLst>
                  <a:gd name="T0" fmla="*/ 0 w 123"/>
                  <a:gd name="T1" fmla="*/ 0 h 19"/>
                  <a:gd name="T2" fmla="*/ 123 w 123"/>
                  <a:gd name="T3" fmla="*/ 0 h 19"/>
                  <a:gd name="T4" fmla="*/ 123 w 123"/>
                  <a:gd name="T5" fmla="*/ 4 h 19"/>
                  <a:gd name="T6" fmla="*/ 119 w 123"/>
                  <a:gd name="T7" fmla="*/ 15 h 19"/>
                  <a:gd name="T8" fmla="*/ 117 w 123"/>
                  <a:gd name="T9" fmla="*/ 19 h 19"/>
                  <a:gd name="T10" fmla="*/ 6 w 123"/>
                  <a:gd name="T11" fmla="*/ 19 h 19"/>
                  <a:gd name="T12" fmla="*/ 2 w 123"/>
                  <a:gd name="T13" fmla="*/ 6 h 19"/>
                  <a:gd name="T14" fmla="*/ 0 w 123"/>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9">
                    <a:moveTo>
                      <a:pt x="0" y="0"/>
                    </a:moveTo>
                    <a:lnTo>
                      <a:pt x="123" y="0"/>
                    </a:lnTo>
                    <a:lnTo>
                      <a:pt x="123" y="4"/>
                    </a:lnTo>
                    <a:lnTo>
                      <a:pt x="119" y="15"/>
                    </a:lnTo>
                    <a:lnTo>
                      <a:pt x="117" y="19"/>
                    </a:lnTo>
                    <a:lnTo>
                      <a:pt x="6" y="19"/>
                    </a:lnTo>
                    <a:lnTo>
                      <a:pt x="2"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0" name="Freeform 1386"/>
              <p:cNvSpPr>
                <a:spLocks/>
              </p:cNvSpPr>
              <p:nvPr/>
            </p:nvSpPr>
            <p:spPr bwMode="auto">
              <a:xfrm>
                <a:off x="4623" y="2810"/>
                <a:ext cx="131" cy="21"/>
              </a:xfrm>
              <a:custGeom>
                <a:avLst/>
                <a:gdLst>
                  <a:gd name="T0" fmla="*/ 10 w 131"/>
                  <a:gd name="T1" fmla="*/ 0 h 21"/>
                  <a:gd name="T2" fmla="*/ 131 w 131"/>
                  <a:gd name="T3" fmla="*/ 0 h 21"/>
                  <a:gd name="T4" fmla="*/ 127 w 131"/>
                  <a:gd name="T5" fmla="*/ 14 h 21"/>
                  <a:gd name="T6" fmla="*/ 123 w 131"/>
                  <a:gd name="T7" fmla="*/ 21 h 21"/>
                  <a:gd name="T8" fmla="*/ 0 w 131"/>
                  <a:gd name="T9" fmla="*/ 21 h 21"/>
                  <a:gd name="T10" fmla="*/ 0 w 131"/>
                  <a:gd name="T11" fmla="*/ 14 h 21"/>
                  <a:gd name="T12" fmla="*/ 6 w 131"/>
                  <a:gd name="T13" fmla="*/ 4 h 21"/>
                  <a:gd name="T14" fmla="*/ 10 w 13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1">
                    <a:moveTo>
                      <a:pt x="10" y="0"/>
                    </a:moveTo>
                    <a:lnTo>
                      <a:pt x="131" y="0"/>
                    </a:lnTo>
                    <a:lnTo>
                      <a:pt x="127" y="14"/>
                    </a:lnTo>
                    <a:lnTo>
                      <a:pt x="123" y="21"/>
                    </a:lnTo>
                    <a:lnTo>
                      <a:pt x="0" y="21"/>
                    </a:lnTo>
                    <a:lnTo>
                      <a:pt x="0" y="14"/>
                    </a:lnTo>
                    <a:lnTo>
                      <a:pt x="6" y="4"/>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1" name="Freeform 1387"/>
              <p:cNvSpPr>
                <a:spLocks/>
              </p:cNvSpPr>
              <p:nvPr/>
            </p:nvSpPr>
            <p:spPr bwMode="auto">
              <a:xfrm>
                <a:off x="4633" y="2790"/>
                <a:ext cx="126" cy="20"/>
              </a:xfrm>
              <a:custGeom>
                <a:avLst/>
                <a:gdLst>
                  <a:gd name="T0" fmla="*/ 45 w 126"/>
                  <a:gd name="T1" fmla="*/ 0 h 20"/>
                  <a:gd name="T2" fmla="*/ 126 w 126"/>
                  <a:gd name="T3" fmla="*/ 0 h 20"/>
                  <a:gd name="T4" fmla="*/ 126 w 126"/>
                  <a:gd name="T5" fmla="*/ 0 h 20"/>
                  <a:gd name="T6" fmla="*/ 121 w 126"/>
                  <a:gd name="T7" fmla="*/ 17 h 20"/>
                  <a:gd name="T8" fmla="*/ 121 w 126"/>
                  <a:gd name="T9" fmla="*/ 20 h 20"/>
                  <a:gd name="T10" fmla="*/ 0 w 126"/>
                  <a:gd name="T11" fmla="*/ 20 h 20"/>
                  <a:gd name="T12" fmla="*/ 7 w 126"/>
                  <a:gd name="T13" fmla="*/ 15 h 20"/>
                  <a:gd name="T14" fmla="*/ 17 w 126"/>
                  <a:gd name="T15" fmla="*/ 11 h 20"/>
                  <a:gd name="T16" fmla="*/ 24 w 126"/>
                  <a:gd name="T17" fmla="*/ 11 h 20"/>
                  <a:gd name="T18" fmla="*/ 30 w 126"/>
                  <a:gd name="T19" fmla="*/ 9 h 20"/>
                  <a:gd name="T20" fmla="*/ 41 w 126"/>
                  <a:gd name="T21" fmla="*/ 3 h 20"/>
                  <a:gd name="T22" fmla="*/ 45 w 126"/>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0">
                    <a:moveTo>
                      <a:pt x="45" y="0"/>
                    </a:moveTo>
                    <a:lnTo>
                      <a:pt x="126" y="0"/>
                    </a:lnTo>
                    <a:lnTo>
                      <a:pt x="126" y="0"/>
                    </a:lnTo>
                    <a:lnTo>
                      <a:pt x="121" y="17"/>
                    </a:lnTo>
                    <a:lnTo>
                      <a:pt x="121" y="20"/>
                    </a:lnTo>
                    <a:lnTo>
                      <a:pt x="0" y="20"/>
                    </a:lnTo>
                    <a:lnTo>
                      <a:pt x="7" y="15"/>
                    </a:lnTo>
                    <a:lnTo>
                      <a:pt x="17" y="11"/>
                    </a:lnTo>
                    <a:lnTo>
                      <a:pt x="24" y="11"/>
                    </a:lnTo>
                    <a:lnTo>
                      <a:pt x="30" y="9"/>
                    </a:lnTo>
                    <a:lnTo>
                      <a:pt x="41" y="3"/>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2" name="Freeform 1388"/>
              <p:cNvSpPr>
                <a:spLocks/>
              </p:cNvSpPr>
              <p:nvPr/>
            </p:nvSpPr>
            <p:spPr bwMode="auto">
              <a:xfrm>
                <a:off x="4678" y="2769"/>
                <a:ext cx="81" cy="21"/>
              </a:xfrm>
              <a:custGeom>
                <a:avLst/>
                <a:gdLst>
                  <a:gd name="T0" fmla="*/ 21 w 81"/>
                  <a:gd name="T1" fmla="*/ 0 h 21"/>
                  <a:gd name="T2" fmla="*/ 81 w 81"/>
                  <a:gd name="T3" fmla="*/ 0 h 21"/>
                  <a:gd name="T4" fmla="*/ 81 w 81"/>
                  <a:gd name="T5" fmla="*/ 5 h 21"/>
                  <a:gd name="T6" fmla="*/ 81 w 81"/>
                  <a:gd name="T7" fmla="*/ 21 h 21"/>
                  <a:gd name="T8" fmla="*/ 0 w 81"/>
                  <a:gd name="T9" fmla="*/ 21 h 21"/>
                  <a:gd name="T10" fmla="*/ 9 w 81"/>
                  <a:gd name="T11" fmla="*/ 13 h 21"/>
                  <a:gd name="T12" fmla="*/ 21 w 81"/>
                  <a:gd name="T13" fmla="*/ 0 h 21"/>
                  <a:gd name="T14" fmla="*/ 21 w 8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1">
                    <a:moveTo>
                      <a:pt x="21" y="0"/>
                    </a:moveTo>
                    <a:lnTo>
                      <a:pt x="81" y="0"/>
                    </a:lnTo>
                    <a:lnTo>
                      <a:pt x="81" y="5"/>
                    </a:lnTo>
                    <a:lnTo>
                      <a:pt x="81" y="21"/>
                    </a:lnTo>
                    <a:lnTo>
                      <a:pt x="0" y="21"/>
                    </a:lnTo>
                    <a:lnTo>
                      <a:pt x="9" y="13"/>
                    </a:lnTo>
                    <a:lnTo>
                      <a:pt x="21"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3" name="Freeform 1389"/>
              <p:cNvSpPr>
                <a:spLocks/>
              </p:cNvSpPr>
              <p:nvPr/>
            </p:nvSpPr>
            <p:spPr bwMode="auto">
              <a:xfrm>
                <a:off x="4699" y="2748"/>
                <a:ext cx="60" cy="21"/>
              </a:xfrm>
              <a:custGeom>
                <a:avLst/>
                <a:gdLst>
                  <a:gd name="T0" fmla="*/ 13 w 60"/>
                  <a:gd name="T1" fmla="*/ 0 h 21"/>
                  <a:gd name="T2" fmla="*/ 53 w 60"/>
                  <a:gd name="T3" fmla="*/ 0 h 21"/>
                  <a:gd name="T4" fmla="*/ 55 w 60"/>
                  <a:gd name="T5" fmla="*/ 6 h 21"/>
                  <a:gd name="T6" fmla="*/ 60 w 60"/>
                  <a:gd name="T7" fmla="*/ 21 h 21"/>
                  <a:gd name="T8" fmla="*/ 0 w 60"/>
                  <a:gd name="T9" fmla="*/ 21 h 21"/>
                  <a:gd name="T10" fmla="*/ 9 w 60"/>
                  <a:gd name="T11" fmla="*/ 9 h 21"/>
                  <a:gd name="T12" fmla="*/ 13 w 6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0" h="21">
                    <a:moveTo>
                      <a:pt x="13" y="0"/>
                    </a:moveTo>
                    <a:lnTo>
                      <a:pt x="53" y="0"/>
                    </a:lnTo>
                    <a:lnTo>
                      <a:pt x="55" y="6"/>
                    </a:lnTo>
                    <a:lnTo>
                      <a:pt x="60" y="21"/>
                    </a:lnTo>
                    <a:lnTo>
                      <a:pt x="0" y="21"/>
                    </a:lnTo>
                    <a:lnTo>
                      <a:pt x="9" y="9"/>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4" name="Freeform 1390"/>
              <p:cNvSpPr>
                <a:spLocks/>
              </p:cNvSpPr>
              <p:nvPr/>
            </p:nvSpPr>
            <p:spPr bwMode="auto">
              <a:xfrm>
                <a:off x="4712" y="2729"/>
                <a:ext cx="40" cy="19"/>
              </a:xfrm>
              <a:custGeom>
                <a:avLst/>
                <a:gdLst>
                  <a:gd name="T0" fmla="*/ 28 w 40"/>
                  <a:gd name="T1" fmla="*/ 0 h 19"/>
                  <a:gd name="T2" fmla="*/ 36 w 40"/>
                  <a:gd name="T3" fmla="*/ 9 h 19"/>
                  <a:gd name="T4" fmla="*/ 40 w 40"/>
                  <a:gd name="T5" fmla="*/ 19 h 19"/>
                  <a:gd name="T6" fmla="*/ 0 w 40"/>
                  <a:gd name="T7" fmla="*/ 19 h 19"/>
                  <a:gd name="T8" fmla="*/ 2 w 40"/>
                  <a:gd name="T9" fmla="*/ 17 h 19"/>
                  <a:gd name="T10" fmla="*/ 8 w 40"/>
                  <a:gd name="T11" fmla="*/ 6 h 19"/>
                  <a:gd name="T12" fmla="*/ 17 w 40"/>
                  <a:gd name="T13" fmla="*/ 0 h 19"/>
                  <a:gd name="T14" fmla="*/ 28 w 4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9">
                    <a:moveTo>
                      <a:pt x="28" y="0"/>
                    </a:moveTo>
                    <a:lnTo>
                      <a:pt x="36" y="9"/>
                    </a:lnTo>
                    <a:lnTo>
                      <a:pt x="40" y="19"/>
                    </a:lnTo>
                    <a:lnTo>
                      <a:pt x="0" y="19"/>
                    </a:lnTo>
                    <a:lnTo>
                      <a:pt x="2" y="17"/>
                    </a:lnTo>
                    <a:lnTo>
                      <a:pt x="8" y="6"/>
                    </a:lnTo>
                    <a:lnTo>
                      <a:pt x="17" y="0"/>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5" name="Freeform 1391"/>
              <p:cNvSpPr>
                <a:spLocks/>
              </p:cNvSpPr>
              <p:nvPr/>
            </p:nvSpPr>
            <p:spPr bwMode="auto">
              <a:xfrm>
                <a:off x="5334" y="2346"/>
                <a:ext cx="38" cy="23"/>
              </a:xfrm>
              <a:custGeom>
                <a:avLst/>
                <a:gdLst>
                  <a:gd name="T0" fmla="*/ 0 w 38"/>
                  <a:gd name="T1" fmla="*/ 0 h 23"/>
                  <a:gd name="T2" fmla="*/ 38 w 38"/>
                  <a:gd name="T3" fmla="*/ 0 h 23"/>
                  <a:gd name="T4" fmla="*/ 36 w 38"/>
                  <a:gd name="T5" fmla="*/ 6 h 23"/>
                  <a:gd name="T6" fmla="*/ 31 w 38"/>
                  <a:gd name="T7" fmla="*/ 16 h 23"/>
                  <a:gd name="T8" fmla="*/ 23 w 38"/>
                  <a:gd name="T9" fmla="*/ 23 h 23"/>
                  <a:gd name="T10" fmla="*/ 12 w 38"/>
                  <a:gd name="T11" fmla="*/ 23 h 23"/>
                  <a:gd name="T12" fmla="*/ 4 w 38"/>
                  <a:gd name="T13" fmla="*/ 16 h 23"/>
                  <a:gd name="T14" fmla="*/ 0 w 38"/>
                  <a:gd name="T15" fmla="*/ 4 h 23"/>
                  <a:gd name="T16" fmla="*/ 0 w 3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0" y="0"/>
                    </a:moveTo>
                    <a:lnTo>
                      <a:pt x="38" y="0"/>
                    </a:lnTo>
                    <a:lnTo>
                      <a:pt x="36" y="6"/>
                    </a:lnTo>
                    <a:lnTo>
                      <a:pt x="31" y="16"/>
                    </a:lnTo>
                    <a:lnTo>
                      <a:pt x="23" y="23"/>
                    </a:lnTo>
                    <a:lnTo>
                      <a:pt x="12" y="23"/>
                    </a:lnTo>
                    <a:lnTo>
                      <a:pt x="4" y="16"/>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6" name="Freeform 1392"/>
              <p:cNvSpPr>
                <a:spLocks/>
              </p:cNvSpPr>
              <p:nvPr/>
            </p:nvSpPr>
            <p:spPr bwMode="auto">
              <a:xfrm>
                <a:off x="5334" y="2322"/>
                <a:ext cx="38" cy="24"/>
              </a:xfrm>
              <a:custGeom>
                <a:avLst/>
                <a:gdLst>
                  <a:gd name="T0" fmla="*/ 2 w 38"/>
                  <a:gd name="T1" fmla="*/ 0 h 24"/>
                  <a:gd name="T2" fmla="*/ 31 w 38"/>
                  <a:gd name="T3" fmla="*/ 0 h 24"/>
                  <a:gd name="T4" fmla="*/ 31 w 38"/>
                  <a:gd name="T5" fmla="*/ 2 h 24"/>
                  <a:gd name="T6" fmla="*/ 34 w 38"/>
                  <a:gd name="T7" fmla="*/ 9 h 24"/>
                  <a:gd name="T8" fmla="*/ 36 w 38"/>
                  <a:gd name="T9" fmla="*/ 11 h 24"/>
                  <a:gd name="T10" fmla="*/ 38 w 38"/>
                  <a:gd name="T11" fmla="*/ 19 h 24"/>
                  <a:gd name="T12" fmla="*/ 38 w 38"/>
                  <a:gd name="T13" fmla="*/ 19 h 24"/>
                  <a:gd name="T14" fmla="*/ 38 w 38"/>
                  <a:gd name="T15" fmla="*/ 24 h 24"/>
                  <a:gd name="T16" fmla="*/ 0 w 38"/>
                  <a:gd name="T17" fmla="*/ 24 h 24"/>
                  <a:gd name="T18" fmla="*/ 0 w 38"/>
                  <a:gd name="T19" fmla="*/ 11 h 24"/>
                  <a:gd name="T20" fmla="*/ 2 w 38"/>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4">
                    <a:moveTo>
                      <a:pt x="2" y="0"/>
                    </a:moveTo>
                    <a:lnTo>
                      <a:pt x="31" y="0"/>
                    </a:lnTo>
                    <a:lnTo>
                      <a:pt x="31" y="2"/>
                    </a:lnTo>
                    <a:lnTo>
                      <a:pt x="34" y="9"/>
                    </a:lnTo>
                    <a:lnTo>
                      <a:pt x="36" y="11"/>
                    </a:lnTo>
                    <a:lnTo>
                      <a:pt x="38" y="19"/>
                    </a:lnTo>
                    <a:lnTo>
                      <a:pt x="38" y="19"/>
                    </a:lnTo>
                    <a:lnTo>
                      <a:pt x="38" y="24"/>
                    </a:lnTo>
                    <a:lnTo>
                      <a:pt x="0" y="24"/>
                    </a:lnTo>
                    <a:lnTo>
                      <a:pt x="0" y="1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7" name="Freeform 1393"/>
              <p:cNvSpPr>
                <a:spLocks/>
              </p:cNvSpPr>
              <p:nvPr/>
            </p:nvSpPr>
            <p:spPr bwMode="auto">
              <a:xfrm>
                <a:off x="5336" y="2299"/>
                <a:ext cx="29" cy="23"/>
              </a:xfrm>
              <a:custGeom>
                <a:avLst/>
                <a:gdLst>
                  <a:gd name="T0" fmla="*/ 15 w 29"/>
                  <a:gd name="T1" fmla="*/ 0 h 23"/>
                  <a:gd name="T2" fmla="*/ 19 w 29"/>
                  <a:gd name="T3" fmla="*/ 2 h 23"/>
                  <a:gd name="T4" fmla="*/ 21 w 29"/>
                  <a:gd name="T5" fmla="*/ 4 h 23"/>
                  <a:gd name="T6" fmla="*/ 23 w 29"/>
                  <a:gd name="T7" fmla="*/ 10 h 23"/>
                  <a:gd name="T8" fmla="*/ 25 w 29"/>
                  <a:gd name="T9" fmla="*/ 15 h 23"/>
                  <a:gd name="T10" fmla="*/ 27 w 29"/>
                  <a:gd name="T11" fmla="*/ 21 h 23"/>
                  <a:gd name="T12" fmla="*/ 29 w 29"/>
                  <a:gd name="T13" fmla="*/ 23 h 23"/>
                  <a:gd name="T14" fmla="*/ 0 w 29"/>
                  <a:gd name="T15" fmla="*/ 23 h 23"/>
                  <a:gd name="T16" fmla="*/ 0 w 29"/>
                  <a:gd name="T17" fmla="*/ 19 h 23"/>
                  <a:gd name="T18" fmla="*/ 4 w 29"/>
                  <a:gd name="T19" fmla="*/ 8 h 23"/>
                  <a:gd name="T20" fmla="*/ 10 w 29"/>
                  <a:gd name="T21" fmla="*/ 2 h 23"/>
                  <a:gd name="T22" fmla="*/ 15 w 2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3">
                    <a:moveTo>
                      <a:pt x="15" y="0"/>
                    </a:moveTo>
                    <a:lnTo>
                      <a:pt x="19" y="2"/>
                    </a:lnTo>
                    <a:lnTo>
                      <a:pt x="21" y="4"/>
                    </a:lnTo>
                    <a:lnTo>
                      <a:pt x="23" y="10"/>
                    </a:lnTo>
                    <a:lnTo>
                      <a:pt x="25" y="15"/>
                    </a:lnTo>
                    <a:lnTo>
                      <a:pt x="27" y="21"/>
                    </a:lnTo>
                    <a:lnTo>
                      <a:pt x="29" y="23"/>
                    </a:lnTo>
                    <a:lnTo>
                      <a:pt x="0" y="23"/>
                    </a:lnTo>
                    <a:lnTo>
                      <a:pt x="0" y="19"/>
                    </a:lnTo>
                    <a:lnTo>
                      <a:pt x="4" y="8"/>
                    </a:lnTo>
                    <a:lnTo>
                      <a:pt x="10" y="2"/>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8" name="Freeform 1394"/>
              <p:cNvSpPr>
                <a:spLocks/>
              </p:cNvSpPr>
              <p:nvPr/>
            </p:nvSpPr>
            <p:spPr bwMode="auto">
              <a:xfrm>
                <a:off x="3921" y="1697"/>
                <a:ext cx="34" cy="19"/>
              </a:xfrm>
              <a:custGeom>
                <a:avLst/>
                <a:gdLst>
                  <a:gd name="T0" fmla="*/ 0 w 34"/>
                  <a:gd name="T1" fmla="*/ 0 h 19"/>
                  <a:gd name="T2" fmla="*/ 34 w 34"/>
                  <a:gd name="T3" fmla="*/ 0 h 19"/>
                  <a:gd name="T4" fmla="*/ 34 w 34"/>
                  <a:gd name="T5" fmla="*/ 4 h 19"/>
                  <a:gd name="T6" fmla="*/ 31 w 34"/>
                  <a:gd name="T7" fmla="*/ 9 h 19"/>
                  <a:gd name="T8" fmla="*/ 27 w 34"/>
                  <a:gd name="T9" fmla="*/ 15 h 19"/>
                  <a:gd name="T10" fmla="*/ 21 w 34"/>
                  <a:gd name="T11" fmla="*/ 17 h 19"/>
                  <a:gd name="T12" fmla="*/ 14 w 34"/>
                  <a:gd name="T13" fmla="*/ 19 h 19"/>
                  <a:gd name="T14" fmla="*/ 10 w 34"/>
                  <a:gd name="T15" fmla="*/ 17 h 19"/>
                  <a:gd name="T16" fmla="*/ 4 w 34"/>
                  <a:gd name="T17" fmla="*/ 13 h 19"/>
                  <a:gd name="T18" fmla="*/ 0 w 34"/>
                  <a:gd name="T19" fmla="*/ 9 h 19"/>
                  <a:gd name="T20" fmla="*/ 0 w 34"/>
                  <a:gd name="T21" fmla="*/ 4 h 19"/>
                  <a:gd name="T22" fmla="*/ 0 w 34"/>
                  <a:gd name="T23" fmla="*/ 4 h 19"/>
                  <a:gd name="T24" fmla="*/ 0 w 34"/>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9">
                    <a:moveTo>
                      <a:pt x="0" y="0"/>
                    </a:moveTo>
                    <a:lnTo>
                      <a:pt x="34" y="0"/>
                    </a:lnTo>
                    <a:lnTo>
                      <a:pt x="34" y="4"/>
                    </a:lnTo>
                    <a:lnTo>
                      <a:pt x="31" y="9"/>
                    </a:lnTo>
                    <a:lnTo>
                      <a:pt x="27" y="15"/>
                    </a:lnTo>
                    <a:lnTo>
                      <a:pt x="21" y="17"/>
                    </a:lnTo>
                    <a:lnTo>
                      <a:pt x="14" y="19"/>
                    </a:lnTo>
                    <a:lnTo>
                      <a:pt x="10" y="17"/>
                    </a:lnTo>
                    <a:lnTo>
                      <a:pt x="4" y="13"/>
                    </a:lnTo>
                    <a:lnTo>
                      <a:pt x="0" y="9"/>
                    </a:lnTo>
                    <a:lnTo>
                      <a:pt x="0" y="4"/>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99" name="Freeform 1395"/>
              <p:cNvSpPr>
                <a:spLocks/>
              </p:cNvSpPr>
              <p:nvPr/>
            </p:nvSpPr>
            <p:spPr bwMode="auto">
              <a:xfrm>
                <a:off x="3921" y="1678"/>
                <a:ext cx="34" cy="19"/>
              </a:xfrm>
              <a:custGeom>
                <a:avLst/>
                <a:gdLst>
                  <a:gd name="T0" fmla="*/ 17 w 34"/>
                  <a:gd name="T1" fmla="*/ 0 h 19"/>
                  <a:gd name="T2" fmla="*/ 17 w 34"/>
                  <a:gd name="T3" fmla="*/ 0 h 19"/>
                  <a:gd name="T4" fmla="*/ 21 w 34"/>
                  <a:gd name="T5" fmla="*/ 0 h 19"/>
                  <a:gd name="T6" fmla="*/ 25 w 34"/>
                  <a:gd name="T7" fmla="*/ 2 h 19"/>
                  <a:gd name="T8" fmla="*/ 29 w 34"/>
                  <a:gd name="T9" fmla="*/ 6 h 19"/>
                  <a:gd name="T10" fmla="*/ 31 w 34"/>
                  <a:gd name="T11" fmla="*/ 13 h 19"/>
                  <a:gd name="T12" fmla="*/ 34 w 34"/>
                  <a:gd name="T13" fmla="*/ 17 h 19"/>
                  <a:gd name="T14" fmla="*/ 34 w 34"/>
                  <a:gd name="T15" fmla="*/ 19 h 19"/>
                  <a:gd name="T16" fmla="*/ 0 w 34"/>
                  <a:gd name="T17" fmla="*/ 19 h 19"/>
                  <a:gd name="T18" fmla="*/ 0 w 34"/>
                  <a:gd name="T19" fmla="*/ 17 h 19"/>
                  <a:gd name="T20" fmla="*/ 2 w 34"/>
                  <a:gd name="T21" fmla="*/ 11 h 19"/>
                  <a:gd name="T22" fmla="*/ 6 w 34"/>
                  <a:gd name="T23" fmla="*/ 4 h 19"/>
                  <a:gd name="T24" fmla="*/ 10 w 34"/>
                  <a:gd name="T25" fmla="*/ 0 h 19"/>
                  <a:gd name="T26" fmla="*/ 17 w 34"/>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9">
                    <a:moveTo>
                      <a:pt x="17" y="0"/>
                    </a:moveTo>
                    <a:lnTo>
                      <a:pt x="17" y="0"/>
                    </a:lnTo>
                    <a:lnTo>
                      <a:pt x="21" y="0"/>
                    </a:lnTo>
                    <a:lnTo>
                      <a:pt x="25" y="2"/>
                    </a:lnTo>
                    <a:lnTo>
                      <a:pt x="29" y="6"/>
                    </a:lnTo>
                    <a:lnTo>
                      <a:pt x="31" y="13"/>
                    </a:lnTo>
                    <a:lnTo>
                      <a:pt x="34" y="17"/>
                    </a:lnTo>
                    <a:lnTo>
                      <a:pt x="34" y="19"/>
                    </a:lnTo>
                    <a:lnTo>
                      <a:pt x="0" y="19"/>
                    </a:lnTo>
                    <a:lnTo>
                      <a:pt x="0" y="17"/>
                    </a:lnTo>
                    <a:lnTo>
                      <a:pt x="2" y="11"/>
                    </a:lnTo>
                    <a:lnTo>
                      <a:pt x="6" y="4"/>
                    </a:lnTo>
                    <a:lnTo>
                      <a:pt x="1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0" name="Rectangle 1396"/>
              <p:cNvSpPr>
                <a:spLocks noChangeArrowheads="1"/>
              </p:cNvSpPr>
              <p:nvPr/>
            </p:nvSpPr>
            <p:spPr bwMode="auto">
              <a:xfrm>
                <a:off x="3938" y="1678"/>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1" name="Freeform 1397"/>
              <p:cNvSpPr>
                <a:spLocks/>
              </p:cNvSpPr>
              <p:nvPr/>
            </p:nvSpPr>
            <p:spPr bwMode="auto">
              <a:xfrm>
                <a:off x="3810" y="1703"/>
                <a:ext cx="17" cy="7"/>
              </a:xfrm>
              <a:custGeom>
                <a:avLst/>
                <a:gdLst>
                  <a:gd name="T0" fmla="*/ 17 w 17"/>
                  <a:gd name="T1" fmla="*/ 0 h 7"/>
                  <a:gd name="T2" fmla="*/ 17 w 17"/>
                  <a:gd name="T3" fmla="*/ 0 h 7"/>
                  <a:gd name="T4" fmla="*/ 17 w 17"/>
                  <a:gd name="T5" fmla="*/ 3 h 7"/>
                  <a:gd name="T6" fmla="*/ 15 w 17"/>
                  <a:gd name="T7" fmla="*/ 5 h 7"/>
                  <a:gd name="T8" fmla="*/ 13 w 17"/>
                  <a:gd name="T9" fmla="*/ 7 h 7"/>
                  <a:gd name="T10" fmla="*/ 9 w 17"/>
                  <a:gd name="T11" fmla="*/ 7 h 7"/>
                  <a:gd name="T12" fmla="*/ 5 w 17"/>
                  <a:gd name="T13" fmla="*/ 7 h 7"/>
                  <a:gd name="T14" fmla="*/ 0 w 17"/>
                  <a:gd name="T15" fmla="*/ 5 h 7"/>
                  <a:gd name="T16" fmla="*/ 0 w 17"/>
                  <a:gd name="T17" fmla="*/ 3 h 7"/>
                  <a:gd name="T18" fmla="*/ 0 w 17"/>
                  <a:gd name="T19" fmla="*/ 0 h 7"/>
                  <a:gd name="T20" fmla="*/ 0 w 17"/>
                  <a:gd name="T21" fmla="*/ 0 h 7"/>
                  <a:gd name="T22" fmla="*/ 17 w 1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7">
                    <a:moveTo>
                      <a:pt x="17" y="0"/>
                    </a:moveTo>
                    <a:lnTo>
                      <a:pt x="17" y="0"/>
                    </a:lnTo>
                    <a:lnTo>
                      <a:pt x="17" y="3"/>
                    </a:lnTo>
                    <a:lnTo>
                      <a:pt x="15" y="5"/>
                    </a:lnTo>
                    <a:lnTo>
                      <a:pt x="13" y="7"/>
                    </a:lnTo>
                    <a:lnTo>
                      <a:pt x="9" y="7"/>
                    </a:lnTo>
                    <a:lnTo>
                      <a:pt x="5" y="7"/>
                    </a:lnTo>
                    <a:lnTo>
                      <a:pt x="0" y="5"/>
                    </a:lnTo>
                    <a:lnTo>
                      <a:pt x="0" y="3"/>
                    </a:lnTo>
                    <a:lnTo>
                      <a:pt x="0" y="0"/>
                    </a:lnTo>
                    <a:lnTo>
                      <a:pt x="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2" name="Freeform 1398"/>
              <p:cNvSpPr>
                <a:spLocks/>
              </p:cNvSpPr>
              <p:nvPr/>
            </p:nvSpPr>
            <p:spPr bwMode="auto">
              <a:xfrm>
                <a:off x="3810" y="1695"/>
                <a:ext cx="17" cy="8"/>
              </a:xfrm>
              <a:custGeom>
                <a:avLst/>
                <a:gdLst>
                  <a:gd name="T0" fmla="*/ 13 w 17"/>
                  <a:gd name="T1" fmla="*/ 0 h 8"/>
                  <a:gd name="T2" fmla="*/ 15 w 17"/>
                  <a:gd name="T3" fmla="*/ 0 h 8"/>
                  <a:gd name="T4" fmla="*/ 17 w 17"/>
                  <a:gd name="T5" fmla="*/ 2 h 8"/>
                  <a:gd name="T6" fmla="*/ 17 w 17"/>
                  <a:gd name="T7" fmla="*/ 4 h 8"/>
                  <a:gd name="T8" fmla="*/ 17 w 17"/>
                  <a:gd name="T9" fmla="*/ 8 h 8"/>
                  <a:gd name="T10" fmla="*/ 0 w 17"/>
                  <a:gd name="T11" fmla="*/ 8 h 8"/>
                  <a:gd name="T12" fmla="*/ 5 w 17"/>
                  <a:gd name="T13" fmla="*/ 4 h 8"/>
                  <a:gd name="T14" fmla="*/ 9 w 17"/>
                  <a:gd name="T15" fmla="*/ 0 h 8"/>
                  <a:gd name="T16" fmla="*/ 13 w 1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
                    <a:moveTo>
                      <a:pt x="13" y="0"/>
                    </a:moveTo>
                    <a:lnTo>
                      <a:pt x="15" y="0"/>
                    </a:lnTo>
                    <a:lnTo>
                      <a:pt x="17" y="2"/>
                    </a:lnTo>
                    <a:lnTo>
                      <a:pt x="17" y="4"/>
                    </a:lnTo>
                    <a:lnTo>
                      <a:pt x="17" y="8"/>
                    </a:lnTo>
                    <a:lnTo>
                      <a:pt x="0" y="8"/>
                    </a:lnTo>
                    <a:lnTo>
                      <a:pt x="5" y="4"/>
                    </a:lnTo>
                    <a:lnTo>
                      <a:pt x="9"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3" name="Freeform 1399"/>
              <p:cNvSpPr>
                <a:spLocks/>
              </p:cNvSpPr>
              <p:nvPr/>
            </p:nvSpPr>
            <p:spPr bwMode="auto">
              <a:xfrm>
                <a:off x="4022" y="1748"/>
                <a:ext cx="51" cy="19"/>
              </a:xfrm>
              <a:custGeom>
                <a:avLst/>
                <a:gdLst>
                  <a:gd name="T0" fmla="*/ 0 w 51"/>
                  <a:gd name="T1" fmla="*/ 0 h 19"/>
                  <a:gd name="T2" fmla="*/ 49 w 51"/>
                  <a:gd name="T3" fmla="*/ 0 h 19"/>
                  <a:gd name="T4" fmla="*/ 49 w 51"/>
                  <a:gd name="T5" fmla="*/ 2 h 19"/>
                  <a:gd name="T6" fmla="*/ 51 w 51"/>
                  <a:gd name="T7" fmla="*/ 6 h 19"/>
                  <a:gd name="T8" fmla="*/ 49 w 51"/>
                  <a:gd name="T9" fmla="*/ 11 h 19"/>
                  <a:gd name="T10" fmla="*/ 47 w 51"/>
                  <a:gd name="T11" fmla="*/ 15 h 19"/>
                  <a:gd name="T12" fmla="*/ 43 w 51"/>
                  <a:gd name="T13" fmla="*/ 17 h 19"/>
                  <a:gd name="T14" fmla="*/ 39 w 51"/>
                  <a:gd name="T15" fmla="*/ 17 h 19"/>
                  <a:gd name="T16" fmla="*/ 34 w 51"/>
                  <a:gd name="T17" fmla="*/ 19 h 19"/>
                  <a:gd name="T18" fmla="*/ 30 w 51"/>
                  <a:gd name="T19" fmla="*/ 19 h 19"/>
                  <a:gd name="T20" fmla="*/ 28 w 51"/>
                  <a:gd name="T21" fmla="*/ 17 h 19"/>
                  <a:gd name="T22" fmla="*/ 24 w 51"/>
                  <a:gd name="T23" fmla="*/ 15 h 19"/>
                  <a:gd name="T24" fmla="*/ 17 w 51"/>
                  <a:gd name="T25" fmla="*/ 11 h 19"/>
                  <a:gd name="T26" fmla="*/ 13 w 51"/>
                  <a:gd name="T27" fmla="*/ 6 h 19"/>
                  <a:gd name="T28" fmla="*/ 7 w 51"/>
                  <a:gd name="T29" fmla="*/ 2 h 19"/>
                  <a:gd name="T30" fmla="*/ 3 w 51"/>
                  <a:gd name="T31" fmla="*/ 2 h 19"/>
                  <a:gd name="T32" fmla="*/ 0 w 51"/>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9">
                    <a:moveTo>
                      <a:pt x="0" y="0"/>
                    </a:moveTo>
                    <a:lnTo>
                      <a:pt x="49" y="0"/>
                    </a:lnTo>
                    <a:lnTo>
                      <a:pt x="49" y="2"/>
                    </a:lnTo>
                    <a:lnTo>
                      <a:pt x="51" y="6"/>
                    </a:lnTo>
                    <a:lnTo>
                      <a:pt x="49" y="11"/>
                    </a:lnTo>
                    <a:lnTo>
                      <a:pt x="47" y="15"/>
                    </a:lnTo>
                    <a:lnTo>
                      <a:pt x="43" y="17"/>
                    </a:lnTo>
                    <a:lnTo>
                      <a:pt x="39" y="17"/>
                    </a:lnTo>
                    <a:lnTo>
                      <a:pt x="34" y="19"/>
                    </a:lnTo>
                    <a:lnTo>
                      <a:pt x="30" y="19"/>
                    </a:lnTo>
                    <a:lnTo>
                      <a:pt x="28" y="17"/>
                    </a:lnTo>
                    <a:lnTo>
                      <a:pt x="24" y="15"/>
                    </a:lnTo>
                    <a:lnTo>
                      <a:pt x="17" y="11"/>
                    </a:lnTo>
                    <a:lnTo>
                      <a:pt x="13" y="6"/>
                    </a:lnTo>
                    <a:lnTo>
                      <a:pt x="7" y="2"/>
                    </a:lnTo>
                    <a:lnTo>
                      <a:pt x="3"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4" name="Freeform 1400"/>
              <p:cNvSpPr>
                <a:spLocks/>
              </p:cNvSpPr>
              <p:nvPr/>
            </p:nvSpPr>
            <p:spPr bwMode="auto">
              <a:xfrm>
                <a:off x="4008" y="1731"/>
                <a:ext cx="63" cy="17"/>
              </a:xfrm>
              <a:custGeom>
                <a:avLst/>
                <a:gdLst>
                  <a:gd name="T0" fmla="*/ 14 w 63"/>
                  <a:gd name="T1" fmla="*/ 0 h 17"/>
                  <a:gd name="T2" fmla="*/ 27 w 63"/>
                  <a:gd name="T3" fmla="*/ 0 h 17"/>
                  <a:gd name="T4" fmla="*/ 38 w 63"/>
                  <a:gd name="T5" fmla="*/ 2 h 17"/>
                  <a:gd name="T6" fmla="*/ 40 w 63"/>
                  <a:gd name="T7" fmla="*/ 2 h 17"/>
                  <a:gd name="T8" fmla="*/ 44 w 63"/>
                  <a:gd name="T9" fmla="*/ 2 h 17"/>
                  <a:gd name="T10" fmla="*/ 51 w 63"/>
                  <a:gd name="T11" fmla="*/ 4 h 17"/>
                  <a:gd name="T12" fmla="*/ 55 w 63"/>
                  <a:gd name="T13" fmla="*/ 6 h 17"/>
                  <a:gd name="T14" fmla="*/ 59 w 63"/>
                  <a:gd name="T15" fmla="*/ 11 h 17"/>
                  <a:gd name="T16" fmla="*/ 63 w 63"/>
                  <a:gd name="T17" fmla="*/ 17 h 17"/>
                  <a:gd name="T18" fmla="*/ 14 w 63"/>
                  <a:gd name="T19" fmla="*/ 17 h 17"/>
                  <a:gd name="T20" fmla="*/ 12 w 63"/>
                  <a:gd name="T21" fmla="*/ 15 h 17"/>
                  <a:gd name="T22" fmla="*/ 8 w 63"/>
                  <a:gd name="T23" fmla="*/ 13 h 17"/>
                  <a:gd name="T24" fmla="*/ 4 w 63"/>
                  <a:gd name="T25" fmla="*/ 8 h 17"/>
                  <a:gd name="T26" fmla="*/ 2 w 63"/>
                  <a:gd name="T27" fmla="*/ 6 h 17"/>
                  <a:gd name="T28" fmla="*/ 0 w 63"/>
                  <a:gd name="T29" fmla="*/ 4 h 17"/>
                  <a:gd name="T30" fmla="*/ 0 w 63"/>
                  <a:gd name="T31" fmla="*/ 4 h 17"/>
                  <a:gd name="T32" fmla="*/ 2 w 63"/>
                  <a:gd name="T33" fmla="*/ 2 h 17"/>
                  <a:gd name="T34" fmla="*/ 14 w 63"/>
                  <a:gd name="T35" fmla="*/ 0 h 17"/>
                  <a:gd name="T36" fmla="*/ 14 w 63"/>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7">
                    <a:moveTo>
                      <a:pt x="14" y="0"/>
                    </a:moveTo>
                    <a:lnTo>
                      <a:pt x="27" y="0"/>
                    </a:lnTo>
                    <a:lnTo>
                      <a:pt x="38" y="2"/>
                    </a:lnTo>
                    <a:lnTo>
                      <a:pt x="40" y="2"/>
                    </a:lnTo>
                    <a:lnTo>
                      <a:pt x="44" y="2"/>
                    </a:lnTo>
                    <a:lnTo>
                      <a:pt x="51" y="4"/>
                    </a:lnTo>
                    <a:lnTo>
                      <a:pt x="55" y="6"/>
                    </a:lnTo>
                    <a:lnTo>
                      <a:pt x="59" y="11"/>
                    </a:lnTo>
                    <a:lnTo>
                      <a:pt x="63" y="17"/>
                    </a:lnTo>
                    <a:lnTo>
                      <a:pt x="14" y="17"/>
                    </a:lnTo>
                    <a:lnTo>
                      <a:pt x="12" y="15"/>
                    </a:lnTo>
                    <a:lnTo>
                      <a:pt x="8" y="13"/>
                    </a:lnTo>
                    <a:lnTo>
                      <a:pt x="4" y="8"/>
                    </a:lnTo>
                    <a:lnTo>
                      <a:pt x="2" y="6"/>
                    </a:lnTo>
                    <a:lnTo>
                      <a:pt x="0" y="4"/>
                    </a:lnTo>
                    <a:lnTo>
                      <a:pt x="0" y="4"/>
                    </a:lnTo>
                    <a:lnTo>
                      <a:pt x="2" y="2"/>
                    </a:lnTo>
                    <a:lnTo>
                      <a:pt x="14"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5" name="Rectangle 1401"/>
              <p:cNvSpPr>
                <a:spLocks noChangeArrowheads="1"/>
              </p:cNvSpPr>
              <p:nvPr/>
            </p:nvSpPr>
            <p:spPr bwMode="auto">
              <a:xfrm>
                <a:off x="4022" y="1731"/>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6" name="Freeform 1402"/>
              <p:cNvSpPr>
                <a:spLocks/>
              </p:cNvSpPr>
              <p:nvPr/>
            </p:nvSpPr>
            <p:spPr bwMode="auto">
              <a:xfrm>
                <a:off x="3562" y="1460"/>
                <a:ext cx="72" cy="21"/>
              </a:xfrm>
              <a:custGeom>
                <a:avLst/>
                <a:gdLst>
                  <a:gd name="T0" fmla="*/ 72 w 72"/>
                  <a:gd name="T1" fmla="*/ 0 h 21"/>
                  <a:gd name="T2" fmla="*/ 70 w 72"/>
                  <a:gd name="T3" fmla="*/ 0 h 21"/>
                  <a:gd name="T4" fmla="*/ 64 w 72"/>
                  <a:gd name="T5" fmla="*/ 4 h 21"/>
                  <a:gd name="T6" fmla="*/ 57 w 72"/>
                  <a:gd name="T7" fmla="*/ 6 h 21"/>
                  <a:gd name="T8" fmla="*/ 45 w 72"/>
                  <a:gd name="T9" fmla="*/ 12 h 21"/>
                  <a:gd name="T10" fmla="*/ 32 w 72"/>
                  <a:gd name="T11" fmla="*/ 19 h 21"/>
                  <a:gd name="T12" fmla="*/ 19 w 72"/>
                  <a:gd name="T13" fmla="*/ 21 h 21"/>
                  <a:gd name="T14" fmla="*/ 13 w 72"/>
                  <a:gd name="T15" fmla="*/ 19 h 21"/>
                  <a:gd name="T16" fmla="*/ 9 w 72"/>
                  <a:gd name="T17" fmla="*/ 17 h 21"/>
                  <a:gd name="T18" fmla="*/ 4 w 72"/>
                  <a:gd name="T19" fmla="*/ 12 h 21"/>
                  <a:gd name="T20" fmla="*/ 2 w 72"/>
                  <a:gd name="T21" fmla="*/ 8 h 21"/>
                  <a:gd name="T22" fmla="*/ 0 w 72"/>
                  <a:gd name="T23" fmla="*/ 4 h 21"/>
                  <a:gd name="T24" fmla="*/ 0 w 72"/>
                  <a:gd name="T25" fmla="*/ 0 h 21"/>
                  <a:gd name="T26" fmla="*/ 0 w 72"/>
                  <a:gd name="T27" fmla="*/ 0 h 21"/>
                  <a:gd name="T28" fmla="*/ 72 w 72"/>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21">
                    <a:moveTo>
                      <a:pt x="72" y="0"/>
                    </a:moveTo>
                    <a:lnTo>
                      <a:pt x="70" y="0"/>
                    </a:lnTo>
                    <a:lnTo>
                      <a:pt x="64" y="4"/>
                    </a:lnTo>
                    <a:lnTo>
                      <a:pt x="57" y="6"/>
                    </a:lnTo>
                    <a:lnTo>
                      <a:pt x="45" y="12"/>
                    </a:lnTo>
                    <a:lnTo>
                      <a:pt x="32" y="19"/>
                    </a:lnTo>
                    <a:lnTo>
                      <a:pt x="19" y="21"/>
                    </a:lnTo>
                    <a:lnTo>
                      <a:pt x="13" y="19"/>
                    </a:lnTo>
                    <a:lnTo>
                      <a:pt x="9" y="17"/>
                    </a:lnTo>
                    <a:lnTo>
                      <a:pt x="4" y="12"/>
                    </a:lnTo>
                    <a:lnTo>
                      <a:pt x="2" y="8"/>
                    </a:lnTo>
                    <a:lnTo>
                      <a:pt x="0" y="4"/>
                    </a:lnTo>
                    <a:lnTo>
                      <a:pt x="0" y="0"/>
                    </a:lnTo>
                    <a:lnTo>
                      <a:pt x="0"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7" name="Freeform 1403"/>
              <p:cNvSpPr>
                <a:spLocks/>
              </p:cNvSpPr>
              <p:nvPr/>
            </p:nvSpPr>
            <p:spPr bwMode="auto">
              <a:xfrm>
                <a:off x="3562" y="1439"/>
                <a:ext cx="87" cy="21"/>
              </a:xfrm>
              <a:custGeom>
                <a:avLst/>
                <a:gdLst>
                  <a:gd name="T0" fmla="*/ 6 w 87"/>
                  <a:gd name="T1" fmla="*/ 0 h 21"/>
                  <a:gd name="T2" fmla="*/ 87 w 87"/>
                  <a:gd name="T3" fmla="*/ 0 h 21"/>
                  <a:gd name="T4" fmla="*/ 85 w 87"/>
                  <a:gd name="T5" fmla="*/ 6 h 21"/>
                  <a:gd name="T6" fmla="*/ 83 w 87"/>
                  <a:gd name="T7" fmla="*/ 12 h 21"/>
                  <a:gd name="T8" fmla="*/ 76 w 87"/>
                  <a:gd name="T9" fmla="*/ 17 h 21"/>
                  <a:gd name="T10" fmla="*/ 72 w 87"/>
                  <a:gd name="T11" fmla="*/ 21 h 21"/>
                  <a:gd name="T12" fmla="*/ 0 w 87"/>
                  <a:gd name="T13" fmla="*/ 21 h 21"/>
                  <a:gd name="T14" fmla="*/ 0 w 87"/>
                  <a:gd name="T15" fmla="*/ 17 h 21"/>
                  <a:gd name="T16" fmla="*/ 2 w 87"/>
                  <a:gd name="T17" fmla="*/ 14 h 21"/>
                  <a:gd name="T18" fmla="*/ 6 w 87"/>
                  <a:gd name="T19" fmla="*/ 12 h 21"/>
                  <a:gd name="T20" fmla="*/ 9 w 87"/>
                  <a:gd name="T21" fmla="*/ 8 h 21"/>
                  <a:gd name="T22" fmla="*/ 9 w 87"/>
                  <a:gd name="T23" fmla="*/ 4 h 21"/>
                  <a:gd name="T24" fmla="*/ 6 w 87"/>
                  <a:gd name="T25" fmla="*/ 0 h 21"/>
                  <a:gd name="T26" fmla="*/ 6 w 8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21">
                    <a:moveTo>
                      <a:pt x="6" y="0"/>
                    </a:moveTo>
                    <a:lnTo>
                      <a:pt x="87" y="0"/>
                    </a:lnTo>
                    <a:lnTo>
                      <a:pt x="85" y="6"/>
                    </a:lnTo>
                    <a:lnTo>
                      <a:pt x="83" y="12"/>
                    </a:lnTo>
                    <a:lnTo>
                      <a:pt x="76" y="17"/>
                    </a:lnTo>
                    <a:lnTo>
                      <a:pt x="72" y="21"/>
                    </a:lnTo>
                    <a:lnTo>
                      <a:pt x="0" y="21"/>
                    </a:lnTo>
                    <a:lnTo>
                      <a:pt x="0" y="17"/>
                    </a:lnTo>
                    <a:lnTo>
                      <a:pt x="2" y="14"/>
                    </a:lnTo>
                    <a:lnTo>
                      <a:pt x="6" y="12"/>
                    </a:lnTo>
                    <a:lnTo>
                      <a:pt x="9" y="8"/>
                    </a:lnTo>
                    <a:lnTo>
                      <a:pt x="9" y="4"/>
                    </a:lnTo>
                    <a:lnTo>
                      <a:pt x="6"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8" name="Freeform 1404"/>
              <p:cNvSpPr>
                <a:spLocks/>
              </p:cNvSpPr>
              <p:nvPr/>
            </p:nvSpPr>
            <p:spPr bwMode="auto">
              <a:xfrm>
                <a:off x="3564" y="1415"/>
                <a:ext cx="85" cy="24"/>
              </a:xfrm>
              <a:custGeom>
                <a:avLst/>
                <a:gdLst>
                  <a:gd name="T0" fmla="*/ 83 w 85"/>
                  <a:gd name="T1" fmla="*/ 0 h 24"/>
                  <a:gd name="T2" fmla="*/ 83 w 85"/>
                  <a:gd name="T3" fmla="*/ 2 h 24"/>
                  <a:gd name="T4" fmla="*/ 85 w 85"/>
                  <a:gd name="T5" fmla="*/ 21 h 24"/>
                  <a:gd name="T6" fmla="*/ 85 w 85"/>
                  <a:gd name="T7" fmla="*/ 24 h 24"/>
                  <a:gd name="T8" fmla="*/ 4 w 85"/>
                  <a:gd name="T9" fmla="*/ 24 h 24"/>
                  <a:gd name="T10" fmla="*/ 2 w 85"/>
                  <a:gd name="T11" fmla="*/ 19 h 24"/>
                  <a:gd name="T12" fmla="*/ 0 w 85"/>
                  <a:gd name="T13" fmla="*/ 13 h 24"/>
                  <a:gd name="T14" fmla="*/ 0 w 85"/>
                  <a:gd name="T15" fmla="*/ 9 h 24"/>
                  <a:gd name="T16" fmla="*/ 2 w 85"/>
                  <a:gd name="T17" fmla="*/ 5 h 24"/>
                  <a:gd name="T18" fmla="*/ 4 w 85"/>
                  <a:gd name="T19" fmla="*/ 2 h 24"/>
                  <a:gd name="T20" fmla="*/ 7 w 85"/>
                  <a:gd name="T21" fmla="*/ 0 h 24"/>
                  <a:gd name="T22" fmla="*/ 83 w 85"/>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4">
                    <a:moveTo>
                      <a:pt x="83" y="0"/>
                    </a:moveTo>
                    <a:lnTo>
                      <a:pt x="83" y="2"/>
                    </a:lnTo>
                    <a:lnTo>
                      <a:pt x="85" y="21"/>
                    </a:lnTo>
                    <a:lnTo>
                      <a:pt x="85" y="24"/>
                    </a:lnTo>
                    <a:lnTo>
                      <a:pt x="4" y="24"/>
                    </a:lnTo>
                    <a:lnTo>
                      <a:pt x="2" y="19"/>
                    </a:lnTo>
                    <a:lnTo>
                      <a:pt x="0" y="13"/>
                    </a:lnTo>
                    <a:lnTo>
                      <a:pt x="0" y="9"/>
                    </a:lnTo>
                    <a:lnTo>
                      <a:pt x="2" y="5"/>
                    </a:lnTo>
                    <a:lnTo>
                      <a:pt x="4" y="2"/>
                    </a:lnTo>
                    <a:lnTo>
                      <a:pt x="7" y="0"/>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09" name="Freeform 1405"/>
              <p:cNvSpPr>
                <a:spLocks/>
              </p:cNvSpPr>
              <p:nvPr/>
            </p:nvSpPr>
            <p:spPr bwMode="auto">
              <a:xfrm>
                <a:off x="3571" y="1394"/>
                <a:ext cx="76" cy="21"/>
              </a:xfrm>
              <a:custGeom>
                <a:avLst/>
                <a:gdLst>
                  <a:gd name="T0" fmla="*/ 46 w 76"/>
                  <a:gd name="T1" fmla="*/ 0 h 21"/>
                  <a:gd name="T2" fmla="*/ 55 w 76"/>
                  <a:gd name="T3" fmla="*/ 2 h 21"/>
                  <a:gd name="T4" fmla="*/ 61 w 76"/>
                  <a:gd name="T5" fmla="*/ 4 h 21"/>
                  <a:gd name="T6" fmla="*/ 67 w 76"/>
                  <a:gd name="T7" fmla="*/ 9 h 21"/>
                  <a:gd name="T8" fmla="*/ 76 w 76"/>
                  <a:gd name="T9" fmla="*/ 21 h 21"/>
                  <a:gd name="T10" fmla="*/ 0 w 76"/>
                  <a:gd name="T11" fmla="*/ 21 h 21"/>
                  <a:gd name="T12" fmla="*/ 2 w 76"/>
                  <a:gd name="T13" fmla="*/ 21 h 21"/>
                  <a:gd name="T14" fmla="*/ 8 w 76"/>
                  <a:gd name="T15" fmla="*/ 19 h 21"/>
                  <a:gd name="T16" fmla="*/ 12 w 76"/>
                  <a:gd name="T17" fmla="*/ 19 h 21"/>
                  <a:gd name="T18" fmla="*/ 17 w 76"/>
                  <a:gd name="T19" fmla="*/ 19 h 21"/>
                  <a:gd name="T20" fmla="*/ 19 w 76"/>
                  <a:gd name="T21" fmla="*/ 17 h 21"/>
                  <a:gd name="T22" fmla="*/ 23 w 76"/>
                  <a:gd name="T23" fmla="*/ 13 h 21"/>
                  <a:gd name="T24" fmla="*/ 25 w 76"/>
                  <a:gd name="T25" fmla="*/ 9 h 21"/>
                  <a:gd name="T26" fmla="*/ 29 w 76"/>
                  <a:gd name="T27" fmla="*/ 6 h 21"/>
                  <a:gd name="T28" fmla="*/ 34 w 76"/>
                  <a:gd name="T29" fmla="*/ 2 h 21"/>
                  <a:gd name="T30" fmla="*/ 40 w 76"/>
                  <a:gd name="T31" fmla="*/ 2 h 21"/>
                  <a:gd name="T32" fmla="*/ 46 w 76"/>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21">
                    <a:moveTo>
                      <a:pt x="46" y="0"/>
                    </a:moveTo>
                    <a:lnTo>
                      <a:pt x="55" y="2"/>
                    </a:lnTo>
                    <a:lnTo>
                      <a:pt x="61" y="4"/>
                    </a:lnTo>
                    <a:lnTo>
                      <a:pt x="67" y="9"/>
                    </a:lnTo>
                    <a:lnTo>
                      <a:pt x="76" y="21"/>
                    </a:lnTo>
                    <a:lnTo>
                      <a:pt x="0" y="21"/>
                    </a:lnTo>
                    <a:lnTo>
                      <a:pt x="2" y="21"/>
                    </a:lnTo>
                    <a:lnTo>
                      <a:pt x="8" y="19"/>
                    </a:lnTo>
                    <a:lnTo>
                      <a:pt x="12" y="19"/>
                    </a:lnTo>
                    <a:lnTo>
                      <a:pt x="17" y="19"/>
                    </a:lnTo>
                    <a:lnTo>
                      <a:pt x="19" y="17"/>
                    </a:lnTo>
                    <a:lnTo>
                      <a:pt x="23" y="13"/>
                    </a:lnTo>
                    <a:lnTo>
                      <a:pt x="25" y="9"/>
                    </a:lnTo>
                    <a:lnTo>
                      <a:pt x="29" y="6"/>
                    </a:lnTo>
                    <a:lnTo>
                      <a:pt x="34" y="2"/>
                    </a:lnTo>
                    <a:lnTo>
                      <a:pt x="40" y="2"/>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0" name="Freeform 1406"/>
              <p:cNvSpPr>
                <a:spLocks/>
              </p:cNvSpPr>
              <p:nvPr/>
            </p:nvSpPr>
            <p:spPr bwMode="auto">
              <a:xfrm>
                <a:off x="3675" y="1479"/>
                <a:ext cx="120" cy="21"/>
              </a:xfrm>
              <a:custGeom>
                <a:avLst/>
                <a:gdLst>
                  <a:gd name="T0" fmla="*/ 0 w 120"/>
                  <a:gd name="T1" fmla="*/ 0 h 21"/>
                  <a:gd name="T2" fmla="*/ 120 w 120"/>
                  <a:gd name="T3" fmla="*/ 0 h 21"/>
                  <a:gd name="T4" fmla="*/ 118 w 120"/>
                  <a:gd name="T5" fmla="*/ 4 h 21"/>
                  <a:gd name="T6" fmla="*/ 112 w 120"/>
                  <a:gd name="T7" fmla="*/ 8 h 21"/>
                  <a:gd name="T8" fmla="*/ 106 w 120"/>
                  <a:gd name="T9" fmla="*/ 13 h 21"/>
                  <a:gd name="T10" fmla="*/ 99 w 120"/>
                  <a:gd name="T11" fmla="*/ 15 h 21"/>
                  <a:gd name="T12" fmla="*/ 93 w 120"/>
                  <a:gd name="T13" fmla="*/ 17 h 21"/>
                  <a:gd name="T14" fmla="*/ 76 w 120"/>
                  <a:gd name="T15" fmla="*/ 15 h 21"/>
                  <a:gd name="T16" fmla="*/ 55 w 120"/>
                  <a:gd name="T17" fmla="*/ 10 h 21"/>
                  <a:gd name="T18" fmla="*/ 40 w 120"/>
                  <a:gd name="T19" fmla="*/ 8 h 21"/>
                  <a:gd name="T20" fmla="*/ 33 w 120"/>
                  <a:gd name="T21" fmla="*/ 8 h 21"/>
                  <a:gd name="T22" fmla="*/ 27 w 120"/>
                  <a:gd name="T23" fmla="*/ 13 h 21"/>
                  <a:gd name="T24" fmla="*/ 23 w 120"/>
                  <a:gd name="T25" fmla="*/ 15 h 21"/>
                  <a:gd name="T26" fmla="*/ 21 w 120"/>
                  <a:gd name="T27" fmla="*/ 19 h 21"/>
                  <a:gd name="T28" fmla="*/ 17 w 120"/>
                  <a:gd name="T29" fmla="*/ 21 h 21"/>
                  <a:gd name="T30" fmla="*/ 12 w 120"/>
                  <a:gd name="T31" fmla="*/ 19 h 21"/>
                  <a:gd name="T32" fmla="*/ 10 w 120"/>
                  <a:gd name="T33" fmla="*/ 19 h 21"/>
                  <a:gd name="T34" fmla="*/ 8 w 120"/>
                  <a:gd name="T35" fmla="*/ 15 h 21"/>
                  <a:gd name="T36" fmla="*/ 10 w 120"/>
                  <a:gd name="T37" fmla="*/ 13 h 21"/>
                  <a:gd name="T38" fmla="*/ 10 w 120"/>
                  <a:gd name="T39" fmla="*/ 10 h 21"/>
                  <a:gd name="T40" fmla="*/ 12 w 120"/>
                  <a:gd name="T41" fmla="*/ 6 h 21"/>
                  <a:gd name="T42" fmla="*/ 12 w 120"/>
                  <a:gd name="T43" fmla="*/ 6 h 21"/>
                  <a:gd name="T44" fmla="*/ 14 w 120"/>
                  <a:gd name="T45" fmla="*/ 4 h 21"/>
                  <a:gd name="T46" fmla="*/ 12 w 120"/>
                  <a:gd name="T47" fmla="*/ 4 h 21"/>
                  <a:gd name="T48" fmla="*/ 8 w 120"/>
                  <a:gd name="T49" fmla="*/ 4 h 21"/>
                  <a:gd name="T50" fmla="*/ 4 w 120"/>
                  <a:gd name="T51" fmla="*/ 2 h 21"/>
                  <a:gd name="T52" fmla="*/ 0 w 120"/>
                  <a:gd name="T5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21">
                    <a:moveTo>
                      <a:pt x="0" y="0"/>
                    </a:moveTo>
                    <a:lnTo>
                      <a:pt x="120" y="0"/>
                    </a:lnTo>
                    <a:lnTo>
                      <a:pt x="118" y="4"/>
                    </a:lnTo>
                    <a:lnTo>
                      <a:pt x="112" y="8"/>
                    </a:lnTo>
                    <a:lnTo>
                      <a:pt x="106" y="13"/>
                    </a:lnTo>
                    <a:lnTo>
                      <a:pt x="99" y="15"/>
                    </a:lnTo>
                    <a:lnTo>
                      <a:pt x="93" y="17"/>
                    </a:lnTo>
                    <a:lnTo>
                      <a:pt x="76" y="15"/>
                    </a:lnTo>
                    <a:lnTo>
                      <a:pt x="55" y="10"/>
                    </a:lnTo>
                    <a:lnTo>
                      <a:pt x="40" y="8"/>
                    </a:lnTo>
                    <a:lnTo>
                      <a:pt x="33" y="8"/>
                    </a:lnTo>
                    <a:lnTo>
                      <a:pt x="27" y="13"/>
                    </a:lnTo>
                    <a:lnTo>
                      <a:pt x="23" y="15"/>
                    </a:lnTo>
                    <a:lnTo>
                      <a:pt x="21" y="19"/>
                    </a:lnTo>
                    <a:lnTo>
                      <a:pt x="17" y="21"/>
                    </a:lnTo>
                    <a:lnTo>
                      <a:pt x="12" y="19"/>
                    </a:lnTo>
                    <a:lnTo>
                      <a:pt x="10" y="19"/>
                    </a:lnTo>
                    <a:lnTo>
                      <a:pt x="8" y="15"/>
                    </a:lnTo>
                    <a:lnTo>
                      <a:pt x="10" y="13"/>
                    </a:lnTo>
                    <a:lnTo>
                      <a:pt x="10" y="10"/>
                    </a:lnTo>
                    <a:lnTo>
                      <a:pt x="12" y="6"/>
                    </a:lnTo>
                    <a:lnTo>
                      <a:pt x="12" y="6"/>
                    </a:lnTo>
                    <a:lnTo>
                      <a:pt x="14" y="4"/>
                    </a:lnTo>
                    <a:lnTo>
                      <a:pt x="12" y="4"/>
                    </a:lnTo>
                    <a:lnTo>
                      <a:pt x="8" y="4"/>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1" name="Freeform 1407"/>
              <p:cNvSpPr>
                <a:spLocks/>
              </p:cNvSpPr>
              <p:nvPr/>
            </p:nvSpPr>
            <p:spPr bwMode="auto">
              <a:xfrm>
                <a:off x="3660" y="1458"/>
                <a:ext cx="142" cy="21"/>
              </a:xfrm>
              <a:custGeom>
                <a:avLst/>
                <a:gdLst>
                  <a:gd name="T0" fmla="*/ 6 w 142"/>
                  <a:gd name="T1" fmla="*/ 0 h 21"/>
                  <a:gd name="T2" fmla="*/ 138 w 142"/>
                  <a:gd name="T3" fmla="*/ 0 h 21"/>
                  <a:gd name="T4" fmla="*/ 142 w 142"/>
                  <a:gd name="T5" fmla="*/ 8 h 21"/>
                  <a:gd name="T6" fmla="*/ 140 w 142"/>
                  <a:gd name="T7" fmla="*/ 12 h 21"/>
                  <a:gd name="T8" fmla="*/ 138 w 142"/>
                  <a:gd name="T9" fmla="*/ 19 h 21"/>
                  <a:gd name="T10" fmla="*/ 135 w 142"/>
                  <a:gd name="T11" fmla="*/ 21 h 21"/>
                  <a:gd name="T12" fmla="*/ 15 w 142"/>
                  <a:gd name="T13" fmla="*/ 21 h 21"/>
                  <a:gd name="T14" fmla="*/ 12 w 142"/>
                  <a:gd name="T15" fmla="*/ 19 h 21"/>
                  <a:gd name="T16" fmla="*/ 8 w 142"/>
                  <a:gd name="T17" fmla="*/ 17 h 21"/>
                  <a:gd name="T18" fmla="*/ 4 w 142"/>
                  <a:gd name="T19" fmla="*/ 12 h 21"/>
                  <a:gd name="T20" fmla="*/ 0 w 142"/>
                  <a:gd name="T21" fmla="*/ 10 h 21"/>
                  <a:gd name="T22" fmla="*/ 0 w 142"/>
                  <a:gd name="T23" fmla="*/ 6 h 21"/>
                  <a:gd name="T24" fmla="*/ 6 w 142"/>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1">
                    <a:moveTo>
                      <a:pt x="6" y="0"/>
                    </a:moveTo>
                    <a:lnTo>
                      <a:pt x="138" y="0"/>
                    </a:lnTo>
                    <a:lnTo>
                      <a:pt x="142" y="8"/>
                    </a:lnTo>
                    <a:lnTo>
                      <a:pt x="140" y="12"/>
                    </a:lnTo>
                    <a:lnTo>
                      <a:pt x="138" y="19"/>
                    </a:lnTo>
                    <a:lnTo>
                      <a:pt x="135" y="21"/>
                    </a:lnTo>
                    <a:lnTo>
                      <a:pt x="15" y="21"/>
                    </a:lnTo>
                    <a:lnTo>
                      <a:pt x="12" y="19"/>
                    </a:lnTo>
                    <a:lnTo>
                      <a:pt x="8" y="17"/>
                    </a:lnTo>
                    <a:lnTo>
                      <a:pt x="4" y="12"/>
                    </a:lnTo>
                    <a:lnTo>
                      <a:pt x="0" y="10"/>
                    </a:lnTo>
                    <a:lnTo>
                      <a:pt x="0" y="6"/>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2" name="Freeform 1408"/>
              <p:cNvSpPr>
                <a:spLocks/>
              </p:cNvSpPr>
              <p:nvPr/>
            </p:nvSpPr>
            <p:spPr bwMode="auto">
              <a:xfrm>
                <a:off x="3666" y="1434"/>
                <a:ext cx="132" cy="24"/>
              </a:xfrm>
              <a:custGeom>
                <a:avLst/>
                <a:gdLst>
                  <a:gd name="T0" fmla="*/ 112 w 132"/>
                  <a:gd name="T1" fmla="*/ 0 h 24"/>
                  <a:gd name="T2" fmla="*/ 117 w 132"/>
                  <a:gd name="T3" fmla="*/ 5 h 24"/>
                  <a:gd name="T4" fmla="*/ 129 w 132"/>
                  <a:gd name="T5" fmla="*/ 17 h 24"/>
                  <a:gd name="T6" fmla="*/ 132 w 132"/>
                  <a:gd name="T7" fmla="*/ 24 h 24"/>
                  <a:gd name="T8" fmla="*/ 0 w 132"/>
                  <a:gd name="T9" fmla="*/ 24 h 24"/>
                  <a:gd name="T10" fmla="*/ 0 w 132"/>
                  <a:gd name="T11" fmla="*/ 22 h 24"/>
                  <a:gd name="T12" fmla="*/ 11 w 132"/>
                  <a:gd name="T13" fmla="*/ 11 h 24"/>
                  <a:gd name="T14" fmla="*/ 23 w 132"/>
                  <a:gd name="T15" fmla="*/ 2 h 24"/>
                  <a:gd name="T16" fmla="*/ 23 w 132"/>
                  <a:gd name="T17" fmla="*/ 0 h 24"/>
                  <a:gd name="T18" fmla="*/ 112 w 132"/>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24">
                    <a:moveTo>
                      <a:pt x="112" y="0"/>
                    </a:moveTo>
                    <a:lnTo>
                      <a:pt x="117" y="5"/>
                    </a:lnTo>
                    <a:lnTo>
                      <a:pt x="129" y="17"/>
                    </a:lnTo>
                    <a:lnTo>
                      <a:pt x="132" y="24"/>
                    </a:lnTo>
                    <a:lnTo>
                      <a:pt x="0" y="24"/>
                    </a:lnTo>
                    <a:lnTo>
                      <a:pt x="0" y="22"/>
                    </a:lnTo>
                    <a:lnTo>
                      <a:pt x="11" y="11"/>
                    </a:lnTo>
                    <a:lnTo>
                      <a:pt x="23" y="2"/>
                    </a:lnTo>
                    <a:lnTo>
                      <a:pt x="23"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3" name="Freeform 1409"/>
              <p:cNvSpPr>
                <a:spLocks/>
              </p:cNvSpPr>
              <p:nvPr/>
            </p:nvSpPr>
            <p:spPr bwMode="auto">
              <a:xfrm>
                <a:off x="3679" y="1413"/>
                <a:ext cx="99" cy="21"/>
              </a:xfrm>
              <a:custGeom>
                <a:avLst/>
                <a:gdLst>
                  <a:gd name="T0" fmla="*/ 0 w 99"/>
                  <a:gd name="T1" fmla="*/ 0 h 21"/>
                  <a:gd name="T2" fmla="*/ 72 w 99"/>
                  <a:gd name="T3" fmla="*/ 0 h 21"/>
                  <a:gd name="T4" fmla="*/ 76 w 99"/>
                  <a:gd name="T5" fmla="*/ 7 h 21"/>
                  <a:gd name="T6" fmla="*/ 89 w 99"/>
                  <a:gd name="T7" fmla="*/ 15 h 21"/>
                  <a:gd name="T8" fmla="*/ 99 w 99"/>
                  <a:gd name="T9" fmla="*/ 21 h 21"/>
                  <a:gd name="T10" fmla="*/ 10 w 99"/>
                  <a:gd name="T11" fmla="*/ 21 h 21"/>
                  <a:gd name="T12" fmla="*/ 21 w 99"/>
                  <a:gd name="T13" fmla="*/ 15 h 21"/>
                  <a:gd name="T14" fmla="*/ 25 w 99"/>
                  <a:gd name="T15" fmla="*/ 11 h 21"/>
                  <a:gd name="T16" fmla="*/ 19 w 99"/>
                  <a:gd name="T17" fmla="*/ 9 h 21"/>
                  <a:gd name="T18" fmla="*/ 8 w 99"/>
                  <a:gd name="T19" fmla="*/ 4 h 21"/>
                  <a:gd name="T20" fmla="*/ 0 w 99"/>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21">
                    <a:moveTo>
                      <a:pt x="0" y="0"/>
                    </a:moveTo>
                    <a:lnTo>
                      <a:pt x="72" y="0"/>
                    </a:lnTo>
                    <a:lnTo>
                      <a:pt x="76" y="7"/>
                    </a:lnTo>
                    <a:lnTo>
                      <a:pt x="89" y="15"/>
                    </a:lnTo>
                    <a:lnTo>
                      <a:pt x="99" y="21"/>
                    </a:lnTo>
                    <a:lnTo>
                      <a:pt x="10" y="21"/>
                    </a:lnTo>
                    <a:lnTo>
                      <a:pt x="21" y="15"/>
                    </a:lnTo>
                    <a:lnTo>
                      <a:pt x="25" y="11"/>
                    </a:lnTo>
                    <a:lnTo>
                      <a:pt x="19" y="9"/>
                    </a:lnTo>
                    <a:lnTo>
                      <a:pt x="8"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4" name="Freeform 1410"/>
              <p:cNvSpPr>
                <a:spLocks/>
              </p:cNvSpPr>
              <p:nvPr/>
            </p:nvSpPr>
            <p:spPr bwMode="auto">
              <a:xfrm>
                <a:off x="3641" y="1392"/>
                <a:ext cx="110" cy="21"/>
              </a:xfrm>
              <a:custGeom>
                <a:avLst/>
                <a:gdLst>
                  <a:gd name="T0" fmla="*/ 0 w 110"/>
                  <a:gd name="T1" fmla="*/ 0 h 21"/>
                  <a:gd name="T2" fmla="*/ 93 w 110"/>
                  <a:gd name="T3" fmla="*/ 0 h 21"/>
                  <a:gd name="T4" fmla="*/ 93 w 110"/>
                  <a:gd name="T5" fmla="*/ 2 h 21"/>
                  <a:gd name="T6" fmla="*/ 104 w 110"/>
                  <a:gd name="T7" fmla="*/ 15 h 21"/>
                  <a:gd name="T8" fmla="*/ 110 w 110"/>
                  <a:gd name="T9" fmla="*/ 21 h 21"/>
                  <a:gd name="T10" fmla="*/ 38 w 110"/>
                  <a:gd name="T11" fmla="*/ 21 h 21"/>
                  <a:gd name="T12" fmla="*/ 34 w 110"/>
                  <a:gd name="T13" fmla="*/ 21 h 21"/>
                  <a:gd name="T14" fmla="*/ 21 w 110"/>
                  <a:gd name="T15" fmla="*/ 17 h 21"/>
                  <a:gd name="T16" fmla="*/ 6 w 110"/>
                  <a:gd name="T17" fmla="*/ 6 h 21"/>
                  <a:gd name="T18" fmla="*/ 0 w 11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1">
                    <a:moveTo>
                      <a:pt x="0" y="0"/>
                    </a:moveTo>
                    <a:lnTo>
                      <a:pt x="93" y="0"/>
                    </a:lnTo>
                    <a:lnTo>
                      <a:pt x="93" y="2"/>
                    </a:lnTo>
                    <a:lnTo>
                      <a:pt x="104" y="15"/>
                    </a:lnTo>
                    <a:lnTo>
                      <a:pt x="110" y="21"/>
                    </a:lnTo>
                    <a:lnTo>
                      <a:pt x="38" y="21"/>
                    </a:lnTo>
                    <a:lnTo>
                      <a:pt x="34" y="21"/>
                    </a:lnTo>
                    <a:lnTo>
                      <a:pt x="21" y="17"/>
                    </a:lnTo>
                    <a:lnTo>
                      <a:pt x="6"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5" name="Freeform 1411"/>
              <p:cNvSpPr>
                <a:spLocks/>
              </p:cNvSpPr>
              <p:nvPr/>
            </p:nvSpPr>
            <p:spPr bwMode="auto">
              <a:xfrm>
                <a:off x="3624" y="1371"/>
                <a:ext cx="110" cy="21"/>
              </a:xfrm>
              <a:custGeom>
                <a:avLst/>
                <a:gdLst>
                  <a:gd name="T0" fmla="*/ 0 w 110"/>
                  <a:gd name="T1" fmla="*/ 0 h 21"/>
                  <a:gd name="T2" fmla="*/ 101 w 110"/>
                  <a:gd name="T3" fmla="*/ 0 h 21"/>
                  <a:gd name="T4" fmla="*/ 99 w 110"/>
                  <a:gd name="T5" fmla="*/ 8 h 21"/>
                  <a:gd name="T6" fmla="*/ 101 w 110"/>
                  <a:gd name="T7" fmla="*/ 15 h 21"/>
                  <a:gd name="T8" fmla="*/ 110 w 110"/>
                  <a:gd name="T9" fmla="*/ 21 h 21"/>
                  <a:gd name="T10" fmla="*/ 17 w 110"/>
                  <a:gd name="T11" fmla="*/ 21 h 21"/>
                  <a:gd name="T12" fmla="*/ 12 w 110"/>
                  <a:gd name="T13" fmla="*/ 15 h 21"/>
                  <a:gd name="T14" fmla="*/ 4 w 110"/>
                  <a:gd name="T15" fmla="*/ 4 h 21"/>
                  <a:gd name="T16" fmla="*/ 0 w 110"/>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1">
                    <a:moveTo>
                      <a:pt x="0" y="0"/>
                    </a:moveTo>
                    <a:lnTo>
                      <a:pt x="101" y="0"/>
                    </a:lnTo>
                    <a:lnTo>
                      <a:pt x="99" y="8"/>
                    </a:lnTo>
                    <a:lnTo>
                      <a:pt x="101" y="15"/>
                    </a:lnTo>
                    <a:lnTo>
                      <a:pt x="110" y="21"/>
                    </a:lnTo>
                    <a:lnTo>
                      <a:pt x="17" y="21"/>
                    </a:lnTo>
                    <a:lnTo>
                      <a:pt x="12" y="15"/>
                    </a:lnTo>
                    <a:lnTo>
                      <a:pt x="4"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6" name="Freeform 1412"/>
              <p:cNvSpPr>
                <a:spLocks/>
              </p:cNvSpPr>
              <p:nvPr/>
            </p:nvSpPr>
            <p:spPr bwMode="auto">
              <a:xfrm>
                <a:off x="3619" y="1350"/>
                <a:ext cx="109" cy="21"/>
              </a:xfrm>
              <a:custGeom>
                <a:avLst/>
                <a:gdLst>
                  <a:gd name="T0" fmla="*/ 2 w 109"/>
                  <a:gd name="T1" fmla="*/ 0 h 21"/>
                  <a:gd name="T2" fmla="*/ 104 w 109"/>
                  <a:gd name="T3" fmla="*/ 0 h 21"/>
                  <a:gd name="T4" fmla="*/ 104 w 109"/>
                  <a:gd name="T5" fmla="*/ 0 h 21"/>
                  <a:gd name="T6" fmla="*/ 109 w 109"/>
                  <a:gd name="T7" fmla="*/ 10 h 21"/>
                  <a:gd name="T8" fmla="*/ 106 w 109"/>
                  <a:gd name="T9" fmla="*/ 19 h 21"/>
                  <a:gd name="T10" fmla="*/ 106 w 109"/>
                  <a:gd name="T11" fmla="*/ 21 h 21"/>
                  <a:gd name="T12" fmla="*/ 5 w 109"/>
                  <a:gd name="T13" fmla="*/ 21 h 21"/>
                  <a:gd name="T14" fmla="*/ 5 w 109"/>
                  <a:gd name="T15" fmla="*/ 21 h 21"/>
                  <a:gd name="T16" fmla="*/ 2 w 109"/>
                  <a:gd name="T17" fmla="*/ 17 h 21"/>
                  <a:gd name="T18" fmla="*/ 2 w 109"/>
                  <a:gd name="T19" fmla="*/ 12 h 21"/>
                  <a:gd name="T20" fmla="*/ 0 w 109"/>
                  <a:gd name="T21" fmla="*/ 6 h 21"/>
                  <a:gd name="T22" fmla="*/ 2 w 109"/>
                  <a:gd name="T23" fmla="*/ 2 h 21"/>
                  <a:gd name="T24" fmla="*/ 2 w 109"/>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21">
                    <a:moveTo>
                      <a:pt x="2" y="0"/>
                    </a:moveTo>
                    <a:lnTo>
                      <a:pt x="104" y="0"/>
                    </a:lnTo>
                    <a:lnTo>
                      <a:pt x="104" y="0"/>
                    </a:lnTo>
                    <a:lnTo>
                      <a:pt x="109" y="10"/>
                    </a:lnTo>
                    <a:lnTo>
                      <a:pt x="106" y="19"/>
                    </a:lnTo>
                    <a:lnTo>
                      <a:pt x="106" y="21"/>
                    </a:lnTo>
                    <a:lnTo>
                      <a:pt x="5" y="21"/>
                    </a:lnTo>
                    <a:lnTo>
                      <a:pt x="5" y="21"/>
                    </a:lnTo>
                    <a:lnTo>
                      <a:pt x="2" y="17"/>
                    </a:lnTo>
                    <a:lnTo>
                      <a:pt x="2" y="12"/>
                    </a:lnTo>
                    <a:lnTo>
                      <a:pt x="0" y="6"/>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7" name="Freeform 1413"/>
              <p:cNvSpPr>
                <a:spLocks/>
              </p:cNvSpPr>
              <p:nvPr/>
            </p:nvSpPr>
            <p:spPr bwMode="auto">
              <a:xfrm>
                <a:off x="3621" y="1328"/>
                <a:ext cx="102" cy="22"/>
              </a:xfrm>
              <a:custGeom>
                <a:avLst/>
                <a:gdLst>
                  <a:gd name="T0" fmla="*/ 58 w 102"/>
                  <a:gd name="T1" fmla="*/ 0 h 22"/>
                  <a:gd name="T2" fmla="*/ 62 w 102"/>
                  <a:gd name="T3" fmla="*/ 0 h 22"/>
                  <a:gd name="T4" fmla="*/ 71 w 102"/>
                  <a:gd name="T5" fmla="*/ 5 h 22"/>
                  <a:gd name="T6" fmla="*/ 77 w 102"/>
                  <a:gd name="T7" fmla="*/ 9 h 22"/>
                  <a:gd name="T8" fmla="*/ 83 w 102"/>
                  <a:gd name="T9" fmla="*/ 11 h 22"/>
                  <a:gd name="T10" fmla="*/ 90 w 102"/>
                  <a:gd name="T11" fmla="*/ 13 h 22"/>
                  <a:gd name="T12" fmla="*/ 96 w 102"/>
                  <a:gd name="T13" fmla="*/ 17 h 22"/>
                  <a:gd name="T14" fmla="*/ 102 w 102"/>
                  <a:gd name="T15" fmla="*/ 22 h 22"/>
                  <a:gd name="T16" fmla="*/ 0 w 102"/>
                  <a:gd name="T17" fmla="*/ 22 h 22"/>
                  <a:gd name="T18" fmla="*/ 3 w 102"/>
                  <a:gd name="T19" fmla="*/ 19 h 22"/>
                  <a:gd name="T20" fmla="*/ 7 w 102"/>
                  <a:gd name="T21" fmla="*/ 17 h 22"/>
                  <a:gd name="T22" fmla="*/ 13 w 102"/>
                  <a:gd name="T23" fmla="*/ 17 h 22"/>
                  <a:gd name="T24" fmla="*/ 17 w 102"/>
                  <a:gd name="T25" fmla="*/ 17 h 22"/>
                  <a:gd name="T26" fmla="*/ 22 w 102"/>
                  <a:gd name="T27" fmla="*/ 19 h 22"/>
                  <a:gd name="T28" fmla="*/ 28 w 102"/>
                  <a:gd name="T29" fmla="*/ 19 h 22"/>
                  <a:gd name="T30" fmla="*/ 32 w 102"/>
                  <a:gd name="T31" fmla="*/ 19 h 22"/>
                  <a:gd name="T32" fmla="*/ 37 w 102"/>
                  <a:gd name="T33" fmla="*/ 15 h 22"/>
                  <a:gd name="T34" fmla="*/ 41 w 102"/>
                  <a:gd name="T35" fmla="*/ 11 h 22"/>
                  <a:gd name="T36" fmla="*/ 45 w 102"/>
                  <a:gd name="T37" fmla="*/ 7 h 22"/>
                  <a:gd name="T38" fmla="*/ 51 w 102"/>
                  <a:gd name="T39" fmla="*/ 3 h 22"/>
                  <a:gd name="T40" fmla="*/ 58 w 10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22">
                    <a:moveTo>
                      <a:pt x="58" y="0"/>
                    </a:moveTo>
                    <a:lnTo>
                      <a:pt x="62" y="0"/>
                    </a:lnTo>
                    <a:lnTo>
                      <a:pt x="71" y="5"/>
                    </a:lnTo>
                    <a:lnTo>
                      <a:pt x="77" y="9"/>
                    </a:lnTo>
                    <a:lnTo>
                      <a:pt x="83" y="11"/>
                    </a:lnTo>
                    <a:lnTo>
                      <a:pt x="90" y="13"/>
                    </a:lnTo>
                    <a:lnTo>
                      <a:pt x="96" y="17"/>
                    </a:lnTo>
                    <a:lnTo>
                      <a:pt x="102" y="22"/>
                    </a:lnTo>
                    <a:lnTo>
                      <a:pt x="0" y="22"/>
                    </a:lnTo>
                    <a:lnTo>
                      <a:pt x="3" y="19"/>
                    </a:lnTo>
                    <a:lnTo>
                      <a:pt x="7" y="17"/>
                    </a:lnTo>
                    <a:lnTo>
                      <a:pt x="13" y="17"/>
                    </a:lnTo>
                    <a:lnTo>
                      <a:pt x="17" y="17"/>
                    </a:lnTo>
                    <a:lnTo>
                      <a:pt x="22" y="19"/>
                    </a:lnTo>
                    <a:lnTo>
                      <a:pt x="28" y="19"/>
                    </a:lnTo>
                    <a:lnTo>
                      <a:pt x="32" y="19"/>
                    </a:lnTo>
                    <a:lnTo>
                      <a:pt x="37" y="15"/>
                    </a:lnTo>
                    <a:lnTo>
                      <a:pt x="41" y="11"/>
                    </a:lnTo>
                    <a:lnTo>
                      <a:pt x="45" y="7"/>
                    </a:lnTo>
                    <a:lnTo>
                      <a:pt x="51"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8" name="Rectangle 1414"/>
              <p:cNvSpPr>
                <a:spLocks noChangeArrowheads="1"/>
              </p:cNvSpPr>
              <p:nvPr/>
            </p:nvSpPr>
            <p:spPr bwMode="auto">
              <a:xfrm>
                <a:off x="5291" y="2348"/>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19" name="Freeform 1415"/>
              <p:cNvSpPr>
                <a:spLocks/>
              </p:cNvSpPr>
              <p:nvPr/>
            </p:nvSpPr>
            <p:spPr bwMode="auto">
              <a:xfrm>
                <a:off x="5278" y="2326"/>
                <a:ext cx="30" cy="22"/>
              </a:xfrm>
              <a:custGeom>
                <a:avLst/>
                <a:gdLst>
                  <a:gd name="T0" fmla="*/ 30 w 30"/>
                  <a:gd name="T1" fmla="*/ 0 h 22"/>
                  <a:gd name="T2" fmla="*/ 28 w 30"/>
                  <a:gd name="T3" fmla="*/ 5 h 22"/>
                  <a:gd name="T4" fmla="*/ 20 w 30"/>
                  <a:gd name="T5" fmla="*/ 17 h 22"/>
                  <a:gd name="T6" fmla="*/ 13 w 30"/>
                  <a:gd name="T7" fmla="*/ 22 h 22"/>
                  <a:gd name="T8" fmla="*/ 13 w 30"/>
                  <a:gd name="T9" fmla="*/ 22 h 22"/>
                  <a:gd name="T10" fmla="*/ 7 w 30"/>
                  <a:gd name="T11" fmla="*/ 17 h 22"/>
                  <a:gd name="T12" fmla="*/ 3 w 30"/>
                  <a:gd name="T13" fmla="*/ 7 h 22"/>
                  <a:gd name="T14" fmla="*/ 0 w 30"/>
                  <a:gd name="T15" fmla="*/ 0 h 22"/>
                  <a:gd name="T16" fmla="*/ 30 w 30"/>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30" y="0"/>
                    </a:moveTo>
                    <a:lnTo>
                      <a:pt x="28" y="5"/>
                    </a:lnTo>
                    <a:lnTo>
                      <a:pt x="20" y="17"/>
                    </a:lnTo>
                    <a:lnTo>
                      <a:pt x="13" y="22"/>
                    </a:lnTo>
                    <a:lnTo>
                      <a:pt x="13" y="22"/>
                    </a:lnTo>
                    <a:lnTo>
                      <a:pt x="7" y="17"/>
                    </a:lnTo>
                    <a:lnTo>
                      <a:pt x="3" y="7"/>
                    </a:lnTo>
                    <a:lnTo>
                      <a:pt x="0" y="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0" name="Freeform 1416"/>
              <p:cNvSpPr>
                <a:spLocks noEditPoints="1"/>
              </p:cNvSpPr>
              <p:nvPr/>
            </p:nvSpPr>
            <p:spPr bwMode="auto">
              <a:xfrm>
                <a:off x="5276" y="2307"/>
                <a:ext cx="582" cy="19"/>
              </a:xfrm>
              <a:custGeom>
                <a:avLst/>
                <a:gdLst>
                  <a:gd name="T0" fmla="*/ 45 w 582"/>
                  <a:gd name="T1" fmla="*/ 0 h 19"/>
                  <a:gd name="T2" fmla="*/ 38 w 582"/>
                  <a:gd name="T3" fmla="*/ 11 h 19"/>
                  <a:gd name="T4" fmla="*/ 32 w 582"/>
                  <a:gd name="T5" fmla="*/ 19 h 19"/>
                  <a:gd name="T6" fmla="*/ 2 w 582"/>
                  <a:gd name="T7" fmla="*/ 19 h 19"/>
                  <a:gd name="T8" fmla="*/ 2 w 582"/>
                  <a:gd name="T9" fmla="*/ 13 h 19"/>
                  <a:gd name="T10" fmla="*/ 0 w 582"/>
                  <a:gd name="T11" fmla="*/ 2 h 19"/>
                  <a:gd name="T12" fmla="*/ 0 w 582"/>
                  <a:gd name="T13" fmla="*/ 0 h 19"/>
                  <a:gd name="T14" fmla="*/ 45 w 582"/>
                  <a:gd name="T15" fmla="*/ 0 h 19"/>
                  <a:gd name="T16" fmla="*/ 582 w 582"/>
                  <a:gd name="T17" fmla="*/ 0 h 19"/>
                  <a:gd name="T18" fmla="*/ 582 w 582"/>
                  <a:gd name="T19" fmla="*/ 0 h 19"/>
                  <a:gd name="T20" fmla="*/ 575 w 582"/>
                  <a:gd name="T21" fmla="*/ 5 h 19"/>
                  <a:gd name="T22" fmla="*/ 571 w 582"/>
                  <a:gd name="T23" fmla="*/ 7 h 19"/>
                  <a:gd name="T24" fmla="*/ 567 w 582"/>
                  <a:gd name="T25" fmla="*/ 9 h 19"/>
                  <a:gd name="T26" fmla="*/ 563 w 582"/>
                  <a:gd name="T27" fmla="*/ 9 h 19"/>
                  <a:gd name="T28" fmla="*/ 558 w 582"/>
                  <a:gd name="T29" fmla="*/ 9 h 19"/>
                  <a:gd name="T30" fmla="*/ 556 w 582"/>
                  <a:gd name="T31" fmla="*/ 7 h 19"/>
                  <a:gd name="T32" fmla="*/ 554 w 582"/>
                  <a:gd name="T33" fmla="*/ 2 h 19"/>
                  <a:gd name="T34" fmla="*/ 552 w 582"/>
                  <a:gd name="T35" fmla="*/ 0 h 19"/>
                  <a:gd name="T36" fmla="*/ 582 w 582"/>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2" h="19">
                    <a:moveTo>
                      <a:pt x="45" y="0"/>
                    </a:moveTo>
                    <a:lnTo>
                      <a:pt x="38" y="11"/>
                    </a:lnTo>
                    <a:lnTo>
                      <a:pt x="32" y="19"/>
                    </a:lnTo>
                    <a:lnTo>
                      <a:pt x="2" y="19"/>
                    </a:lnTo>
                    <a:lnTo>
                      <a:pt x="2" y="13"/>
                    </a:lnTo>
                    <a:lnTo>
                      <a:pt x="0" y="2"/>
                    </a:lnTo>
                    <a:lnTo>
                      <a:pt x="0" y="0"/>
                    </a:lnTo>
                    <a:lnTo>
                      <a:pt x="45" y="0"/>
                    </a:lnTo>
                    <a:close/>
                    <a:moveTo>
                      <a:pt x="582" y="0"/>
                    </a:moveTo>
                    <a:lnTo>
                      <a:pt x="582" y="0"/>
                    </a:lnTo>
                    <a:lnTo>
                      <a:pt x="575" y="5"/>
                    </a:lnTo>
                    <a:lnTo>
                      <a:pt x="571" y="7"/>
                    </a:lnTo>
                    <a:lnTo>
                      <a:pt x="567" y="9"/>
                    </a:lnTo>
                    <a:lnTo>
                      <a:pt x="563" y="9"/>
                    </a:lnTo>
                    <a:lnTo>
                      <a:pt x="558" y="9"/>
                    </a:lnTo>
                    <a:lnTo>
                      <a:pt x="556" y="7"/>
                    </a:lnTo>
                    <a:lnTo>
                      <a:pt x="554" y="2"/>
                    </a:lnTo>
                    <a:lnTo>
                      <a:pt x="552" y="0"/>
                    </a:lnTo>
                    <a:lnTo>
                      <a:pt x="5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1" name="Freeform 1417"/>
              <p:cNvSpPr>
                <a:spLocks noEditPoints="1"/>
              </p:cNvSpPr>
              <p:nvPr/>
            </p:nvSpPr>
            <p:spPr bwMode="auto">
              <a:xfrm>
                <a:off x="5268" y="2286"/>
                <a:ext cx="607" cy="21"/>
              </a:xfrm>
              <a:custGeom>
                <a:avLst/>
                <a:gdLst>
                  <a:gd name="T0" fmla="*/ 63 w 607"/>
                  <a:gd name="T1" fmla="*/ 0 h 21"/>
                  <a:gd name="T2" fmla="*/ 55 w 607"/>
                  <a:gd name="T3" fmla="*/ 17 h 21"/>
                  <a:gd name="T4" fmla="*/ 53 w 607"/>
                  <a:gd name="T5" fmla="*/ 21 h 21"/>
                  <a:gd name="T6" fmla="*/ 8 w 607"/>
                  <a:gd name="T7" fmla="*/ 21 h 21"/>
                  <a:gd name="T8" fmla="*/ 6 w 607"/>
                  <a:gd name="T9" fmla="*/ 11 h 21"/>
                  <a:gd name="T10" fmla="*/ 0 w 607"/>
                  <a:gd name="T11" fmla="*/ 0 h 21"/>
                  <a:gd name="T12" fmla="*/ 63 w 607"/>
                  <a:gd name="T13" fmla="*/ 0 h 21"/>
                  <a:gd name="T14" fmla="*/ 458 w 607"/>
                  <a:gd name="T15" fmla="*/ 0 h 21"/>
                  <a:gd name="T16" fmla="*/ 458 w 607"/>
                  <a:gd name="T17" fmla="*/ 0 h 21"/>
                  <a:gd name="T18" fmla="*/ 456 w 607"/>
                  <a:gd name="T19" fmla="*/ 2 h 21"/>
                  <a:gd name="T20" fmla="*/ 454 w 607"/>
                  <a:gd name="T21" fmla="*/ 0 h 21"/>
                  <a:gd name="T22" fmla="*/ 458 w 607"/>
                  <a:gd name="T23" fmla="*/ 0 h 21"/>
                  <a:gd name="T24" fmla="*/ 607 w 607"/>
                  <a:gd name="T25" fmla="*/ 0 h 21"/>
                  <a:gd name="T26" fmla="*/ 604 w 607"/>
                  <a:gd name="T27" fmla="*/ 0 h 21"/>
                  <a:gd name="T28" fmla="*/ 602 w 607"/>
                  <a:gd name="T29" fmla="*/ 4 h 21"/>
                  <a:gd name="T30" fmla="*/ 598 w 607"/>
                  <a:gd name="T31" fmla="*/ 9 h 21"/>
                  <a:gd name="T32" fmla="*/ 596 w 607"/>
                  <a:gd name="T33" fmla="*/ 15 h 21"/>
                  <a:gd name="T34" fmla="*/ 594 w 607"/>
                  <a:gd name="T35" fmla="*/ 17 h 21"/>
                  <a:gd name="T36" fmla="*/ 590 w 607"/>
                  <a:gd name="T37" fmla="*/ 21 h 21"/>
                  <a:gd name="T38" fmla="*/ 560 w 607"/>
                  <a:gd name="T39" fmla="*/ 21 h 21"/>
                  <a:gd name="T40" fmla="*/ 558 w 607"/>
                  <a:gd name="T41" fmla="*/ 19 h 21"/>
                  <a:gd name="T42" fmla="*/ 554 w 607"/>
                  <a:gd name="T43" fmla="*/ 15 h 21"/>
                  <a:gd name="T44" fmla="*/ 549 w 607"/>
                  <a:gd name="T45" fmla="*/ 11 h 21"/>
                  <a:gd name="T46" fmla="*/ 545 w 607"/>
                  <a:gd name="T47" fmla="*/ 7 h 21"/>
                  <a:gd name="T48" fmla="*/ 543 w 607"/>
                  <a:gd name="T49" fmla="*/ 2 h 21"/>
                  <a:gd name="T50" fmla="*/ 541 w 607"/>
                  <a:gd name="T51" fmla="*/ 0 h 21"/>
                  <a:gd name="T52" fmla="*/ 607 w 607"/>
                  <a:gd name="T5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7" h="21">
                    <a:moveTo>
                      <a:pt x="63" y="0"/>
                    </a:moveTo>
                    <a:lnTo>
                      <a:pt x="55" y="17"/>
                    </a:lnTo>
                    <a:lnTo>
                      <a:pt x="53" y="21"/>
                    </a:lnTo>
                    <a:lnTo>
                      <a:pt x="8" y="21"/>
                    </a:lnTo>
                    <a:lnTo>
                      <a:pt x="6" y="11"/>
                    </a:lnTo>
                    <a:lnTo>
                      <a:pt x="0" y="0"/>
                    </a:lnTo>
                    <a:lnTo>
                      <a:pt x="63" y="0"/>
                    </a:lnTo>
                    <a:close/>
                    <a:moveTo>
                      <a:pt x="458" y="0"/>
                    </a:moveTo>
                    <a:lnTo>
                      <a:pt x="458" y="0"/>
                    </a:lnTo>
                    <a:lnTo>
                      <a:pt x="456" y="2"/>
                    </a:lnTo>
                    <a:lnTo>
                      <a:pt x="454" y="0"/>
                    </a:lnTo>
                    <a:lnTo>
                      <a:pt x="458" y="0"/>
                    </a:lnTo>
                    <a:close/>
                    <a:moveTo>
                      <a:pt x="607" y="0"/>
                    </a:moveTo>
                    <a:lnTo>
                      <a:pt x="604" y="0"/>
                    </a:lnTo>
                    <a:lnTo>
                      <a:pt x="602" y="4"/>
                    </a:lnTo>
                    <a:lnTo>
                      <a:pt x="598" y="9"/>
                    </a:lnTo>
                    <a:lnTo>
                      <a:pt x="596" y="15"/>
                    </a:lnTo>
                    <a:lnTo>
                      <a:pt x="594" y="17"/>
                    </a:lnTo>
                    <a:lnTo>
                      <a:pt x="590" y="21"/>
                    </a:lnTo>
                    <a:lnTo>
                      <a:pt x="560" y="21"/>
                    </a:lnTo>
                    <a:lnTo>
                      <a:pt x="558" y="19"/>
                    </a:lnTo>
                    <a:lnTo>
                      <a:pt x="554" y="15"/>
                    </a:lnTo>
                    <a:lnTo>
                      <a:pt x="549" y="11"/>
                    </a:lnTo>
                    <a:lnTo>
                      <a:pt x="545" y="7"/>
                    </a:lnTo>
                    <a:lnTo>
                      <a:pt x="543" y="2"/>
                    </a:lnTo>
                    <a:lnTo>
                      <a:pt x="541" y="0"/>
                    </a:lnTo>
                    <a:lnTo>
                      <a:pt x="6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2" name="Freeform 1418"/>
              <p:cNvSpPr>
                <a:spLocks noEditPoints="1"/>
              </p:cNvSpPr>
              <p:nvPr/>
            </p:nvSpPr>
            <p:spPr bwMode="auto">
              <a:xfrm>
                <a:off x="5255" y="2267"/>
                <a:ext cx="662" cy="19"/>
              </a:xfrm>
              <a:custGeom>
                <a:avLst/>
                <a:gdLst>
                  <a:gd name="T0" fmla="*/ 83 w 662"/>
                  <a:gd name="T1" fmla="*/ 0 h 19"/>
                  <a:gd name="T2" fmla="*/ 76 w 662"/>
                  <a:gd name="T3" fmla="*/ 19 h 19"/>
                  <a:gd name="T4" fmla="*/ 76 w 662"/>
                  <a:gd name="T5" fmla="*/ 19 h 19"/>
                  <a:gd name="T6" fmla="*/ 13 w 662"/>
                  <a:gd name="T7" fmla="*/ 19 h 19"/>
                  <a:gd name="T8" fmla="*/ 11 w 662"/>
                  <a:gd name="T9" fmla="*/ 17 h 19"/>
                  <a:gd name="T10" fmla="*/ 2 w 662"/>
                  <a:gd name="T11" fmla="*/ 2 h 19"/>
                  <a:gd name="T12" fmla="*/ 0 w 662"/>
                  <a:gd name="T13" fmla="*/ 0 h 19"/>
                  <a:gd name="T14" fmla="*/ 83 w 662"/>
                  <a:gd name="T15" fmla="*/ 0 h 19"/>
                  <a:gd name="T16" fmla="*/ 477 w 662"/>
                  <a:gd name="T17" fmla="*/ 0 h 19"/>
                  <a:gd name="T18" fmla="*/ 473 w 662"/>
                  <a:gd name="T19" fmla="*/ 9 h 19"/>
                  <a:gd name="T20" fmla="*/ 471 w 662"/>
                  <a:gd name="T21" fmla="*/ 19 h 19"/>
                  <a:gd name="T22" fmla="*/ 467 w 662"/>
                  <a:gd name="T23" fmla="*/ 19 h 19"/>
                  <a:gd name="T24" fmla="*/ 465 w 662"/>
                  <a:gd name="T25" fmla="*/ 15 h 19"/>
                  <a:gd name="T26" fmla="*/ 456 w 662"/>
                  <a:gd name="T27" fmla="*/ 6 h 19"/>
                  <a:gd name="T28" fmla="*/ 452 w 662"/>
                  <a:gd name="T29" fmla="*/ 0 h 19"/>
                  <a:gd name="T30" fmla="*/ 477 w 662"/>
                  <a:gd name="T31" fmla="*/ 0 h 19"/>
                  <a:gd name="T32" fmla="*/ 662 w 662"/>
                  <a:gd name="T33" fmla="*/ 0 h 19"/>
                  <a:gd name="T34" fmla="*/ 660 w 662"/>
                  <a:gd name="T35" fmla="*/ 4 h 19"/>
                  <a:gd name="T36" fmla="*/ 651 w 662"/>
                  <a:gd name="T37" fmla="*/ 9 h 19"/>
                  <a:gd name="T38" fmla="*/ 641 w 662"/>
                  <a:gd name="T39" fmla="*/ 13 h 19"/>
                  <a:gd name="T40" fmla="*/ 630 w 662"/>
                  <a:gd name="T41" fmla="*/ 15 h 19"/>
                  <a:gd name="T42" fmla="*/ 624 w 662"/>
                  <a:gd name="T43" fmla="*/ 17 h 19"/>
                  <a:gd name="T44" fmla="*/ 620 w 662"/>
                  <a:gd name="T45" fmla="*/ 19 h 19"/>
                  <a:gd name="T46" fmla="*/ 554 w 662"/>
                  <a:gd name="T47" fmla="*/ 19 h 19"/>
                  <a:gd name="T48" fmla="*/ 552 w 662"/>
                  <a:gd name="T49" fmla="*/ 19 h 19"/>
                  <a:gd name="T50" fmla="*/ 552 w 662"/>
                  <a:gd name="T51" fmla="*/ 19 h 19"/>
                  <a:gd name="T52" fmla="*/ 550 w 662"/>
                  <a:gd name="T53" fmla="*/ 13 h 19"/>
                  <a:gd name="T54" fmla="*/ 541 w 662"/>
                  <a:gd name="T55" fmla="*/ 2 h 19"/>
                  <a:gd name="T56" fmla="*/ 539 w 662"/>
                  <a:gd name="T57" fmla="*/ 0 h 19"/>
                  <a:gd name="T58" fmla="*/ 662 w 662"/>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2" h="19">
                    <a:moveTo>
                      <a:pt x="83" y="0"/>
                    </a:moveTo>
                    <a:lnTo>
                      <a:pt x="76" y="19"/>
                    </a:lnTo>
                    <a:lnTo>
                      <a:pt x="76" y="19"/>
                    </a:lnTo>
                    <a:lnTo>
                      <a:pt x="13" y="19"/>
                    </a:lnTo>
                    <a:lnTo>
                      <a:pt x="11" y="17"/>
                    </a:lnTo>
                    <a:lnTo>
                      <a:pt x="2" y="2"/>
                    </a:lnTo>
                    <a:lnTo>
                      <a:pt x="0" y="0"/>
                    </a:lnTo>
                    <a:lnTo>
                      <a:pt x="83" y="0"/>
                    </a:lnTo>
                    <a:close/>
                    <a:moveTo>
                      <a:pt x="477" y="0"/>
                    </a:moveTo>
                    <a:lnTo>
                      <a:pt x="473" y="9"/>
                    </a:lnTo>
                    <a:lnTo>
                      <a:pt x="471" y="19"/>
                    </a:lnTo>
                    <a:lnTo>
                      <a:pt x="467" y="19"/>
                    </a:lnTo>
                    <a:lnTo>
                      <a:pt x="465" y="15"/>
                    </a:lnTo>
                    <a:lnTo>
                      <a:pt x="456" y="6"/>
                    </a:lnTo>
                    <a:lnTo>
                      <a:pt x="452" y="0"/>
                    </a:lnTo>
                    <a:lnTo>
                      <a:pt x="477" y="0"/>
                    </a:lnTo>
                    <a:close/>
                    <a:moveTo>
                      <a:pt x="662" y="0"/>
                    </a:moveTo>
                    <a:lnTo>
                      <a:pt x="660" y="4"/>
                    </a:lnTo>
                    <a:lnTo>
                      <a:pt x="651" y="9"/>
                    </a:lnTo>
                    <a:lnTo>
                      <a:pt x="641" y="13"/>
                    </a:lnTo>
                    <a:lnTo>
                      <a:pt x="630" y="15"/>
                    </a:lnTo>
                    <a:lnTo>
                      <a:pt x="624" y="17"/>
                    </a:lnTo>
                    <a:lnTo>
                      <a:pt x="620" y="19"/>
                    </a:lnTo>
                    <a:lnTo>
                      <a:pt x="554" y="19"/>
                    </a:lnTo>
                    <a:lnTo>
                      <a:pt x="552" y="19"/>
                    </a:lnTo>
                    <a:lnTo>
                      <a:pt x="552" y="19"/>
                    </a:lnTo>
                    <a:lnTo>
                      <a:pt x="550" y="13"/>
                    </a:lnTo>
                    <a:lnTo>
                      <a:pt x="541" y="2"/>
                    </a:lnTo>
                    <a:lnTo>
                      <a:pt x="539" y="0"/>
                    </a:lnTo>
                    <a:lnTo>
                      <a:pt x="6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3" name="Freeform 1419"/>
              <p:cNvSpPr>
                <a:spLocks noEditPoints="1"/>
              </p:cNvSpPr>
              <p:nvPr/>
            </p:nvSpPr>
            <p:spPr bwMode="auto">
              <a:xfrm>
                <a:off x="5242" y="2246"/>
                <a:ext cx="684" cy="21"/>
              </a:xfrm>
              <a:custGeom>
                <a:avLst/>
                <a:gdLst>
                  <a:gd name="T0" fmla="*/ 100 w 684"/>
                  <a:gd name="T1" fmla="*/ 0 h 21"/>
                  <a:gd name="T2" fmla="*/ 100 w 684"/>
                  <a:gd name="T3" fmla="*/ 0 h 21"/>
                  <a:gd name="T4" fmla="*/ 96 w 684"/>
                  <a:gd name="T5" fmla="*/ 19 h 21"/>
                  <a:gd name="T6" fmla="*/ 96 w 684"/>
                  <a:gd name="T7" fmla="*/ 21 h 21"/>
                  <a:gd name="T8" fmla="*/ 13 w 684"/>
                  <a:gd name="T9" fmla="*/ 21 h 21"/>
                  <a:gd name="T10" fmla="*/ 7 w 684"/>
                  <a:gd name="T11" fmla="*/ 11 h 21"/>
                  <a:gd name="T12" fmla="*/ 0 w 684"/>
                  <a:gd name="T13" fmla="*/ 0 h 21"/>
                  <a:gd name="T14" fmla="*/ 0 w 684"/>
                  <a:gd name="T15" fmla="*/ 0 h 21"/>
                  <a:gd name="T16" fmla="*/ 100 w 684"/>
                  <a:gd name="T17" fmla="*/ 0 h 21"/>
                  <a:gd name="T18" fmla="*/ 497 w 684"/>
                  <a:gd name="T19" fmla="*/ 0 h 21"/>
                  <a:gd name="T20" fmla="*/ 497 w 684"/>
                  <a:gd name="T21" fmla="*/ 0 h 21"/>
                  <a:gd name="T22" fmla="*/ 490 w 684"/>
                  <a:gd name="T23" fmla="*/ 17 h 21"/>
                  <a:gd name="T24" fmla="*/ 490 w 684"/>
                  <a:gd name="T25" fmla="*/ 21 h 21"/>
                  <a:gd name="T26" fmla="*/ 465 w 684"/>
                  <a:gd name="T27" fmla="*/ 21 h 21"/>
                  <a:gd name="T28" fmla="*/ 463 w 684"/>
                  <a:gd name="T29" fmla="*/ 17 h 21"/>
                  <a:gd name="T30" fmla="*/ 456 w 684"/>
                  <a:gd name="T31" fmla="*/ 4 h 21"/>
                  <a:gd name="T32" fmla="*/ 456 w 684"/>
                  <a:gd name="T33" fmla="*/ 0 h 21"/>
                  <a:gd name="T34" fmla="*/ 497 w 684"/>
                  <a:gd name="T35" fmla="*/ 0 h 21"/>
                  <a:gd name="T36" fmla="*/ 684 w 684"/>
                  <a:gd name="T37" fmla="*/ 0 h 21"/>
                  <a:gd name="T38" fmla="*/ 679 w 684"/>
                  <a:gd name="T39" fmla="*/ 15 h 21"/>
                  <a:gd name="T40" fmla="*/ 675 w 684"/>
                  <a:gd name="T41" fmla="*/ 21 h 21"/>
                  <a:gd name="T42" fmla="*/ 552 w 684"/>
                  <a:gd name="T43" fmla="*/ 21 h 21"/>
                  <a:gd name="T44" fmla="*/ 543 w 684"/>
                  <a:gd name="T45" fmla="*/ 8 h 21"/>
                  <a:gd name="T46" fmla="*/ 535 w 684"/>
                  <a:gd name="T47" fmla="*/ 0 h 21"/>
                  <a:gd name="T48" fmla="*/ 684 w 684"/>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4" h="21">
                    <a:moveTo>
                      <a:pt x="100" y="0"/>
                    </a:moveTo>
                    <a:lnTo>
                      <a:pt x="100" y="0"/>
                    </a:lnTo>
                    <a:lnTo>
                      <a:pt x="96" y="19"/>
                    </a:lnTo>
                    <a:lnTo>
                      <a:pt x="96" y="21"/>
                    </a:lnTo>
                    <a:lnTo>
                      <a:pt x="13" y="21"/>
                    </a:lnTo>
                    <a:lnTo>
                      <a:pt x="7" y="11"/>
                    </a:lnTo>
                    <a:lnTo>
                      <a:pt x="0" y="0"/>
                    </a:lnTo>
                    <a:lnTo>
                      <a:pt x="0" y="0"/>
                    </a:lnTo>
                    <a:lnTo>
                      <a:pt x="100" y="0"/>
                    </a:lnTo>
                    <a:close/>
                    <a:moveTo>
                      <a:pt x="497" y="0"/>
                    </a:moveTo>
                    <a:lnTo>
                      <a:pt x="497" y="0"/>
                    </a:lnTo>
                    <a:lnTo>
                      <a:pt x="490" y="17"/>
                    </a:lnTo>
                    <a:lnTo>
                      <a:pt x="490" y="21"/>
                    </a:lnTo>
                    <a:lnTo>
                      <a:pt x="465" y="21"/>
                    </a:lnTo>
                    <a:lnTo>
                      <a:pt x="463" y="17"/>
                    </a:lnTo>
                    <a:lnTo>
                      <a:pt x="456" y="4"/>
                    </a:lnTo>
                    <a:lnTo>
                      <a:pt x="456" y="0"/>
                    </a:lnTo>
                    <a:lnTo>
                      <a:pt x="497" y="0"/>
                    </a:lnTo>
                    <a:close/>
                    <a:moveTo>
                      <a:pt x="684" y="0"/>
                    </a:moveTo>
                    <a:lnTo>
                      <a:pt x="679" y="15"/>
                    </a:lnTo>
                    <a:lnTo>
                      <a:pt x="675" y="21"/>
                    </a:lnTo>
                    <a:lnTo>
                      <a:pt x="552" y="21"/>
                    </a:lnTo>
                    <a:lnTo>
                      <a:pt x="543" y="8"/>
                    </a:lnTo>
                    <a:lnTo>
                      <a:pt x="535" y="0"/>
                    </a:lnTo>
                    <a:lnTo>
                      <a:pt x="6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4" name="Freeform 1420"/>
              <p:cNvSpPr>
                <a:spLocks noEditPoints="1"/>
              </p:cNvSpPr>
              <p:nvPr/>
            </p:nvSpPr>
            <p:spPr bwMode="auto">
              <a:xfrm>
                <a:off x="4614" y="2227"/>
                <a:ext cx="1316" cy="19"/>
              </a:xfrm>
              <a:custGeom>
                <a:avLst/>
                <a:gdLst>
                  <a:gd name="T0" fmla="*/ 73 w 1316"/>
                  <a:gd name="T1" fmla="*/ 0 h 19"/>
                  <a:gd name="T2" fmla="*/ 68 w 1316"/>
                  <a:gd name="T3" fmla="*/ 0 h 19"/>
                  <a:gd name="T4" fmla="*/ 53 w 1316"/>
                  <a:gd name="T5" fmla="*/ 4 h 19"/>
                  <a:gd name="T6" fmla="*/ 39 w 1316"/>
                  <a:gd name="T7" fmla="*/ 8 h 19"/>
                  <a:gd name="T8" fmla="*/ 22 w 1316"/>
                  <a:gd name="T9" fmla="*/ 10 h 19"/>
                  <a:gd name="T10" fmla="*/ 11 w 1316"/>
                  <a:gd name="T11" fmla="*/ 10 h 19"/>
                  <a:gd name="T12" fmla="*/ 3 w 1316"/>
                  <a:gd name="T13" fmla="*/ 2 h 19"/>
                  <a:gd name="T14" fmla="*/ 0 w 1316"/>
                  <a:gd name="T15" fmla="*/ 0 h 19"/>
                  <a:gd name="T16" fmla="*/ 73 w 1316"/>
                  <a:gd name="T17" fmla="*/ 0 h 19"/>
                  <a:gd name="T18" fmla="*/ 732 w 1316"/>
                  <a:gd name="T19" fmla="*/ 0 h 19"/>
                  <a:gd name="T20" fmla="*/ 732 w 1316"/>
                  <a:gd name="T21" fmla="*/ 0 h 19"/>
                  <a:gd name="T22" fmla="*/ 728 w 1316"/>
                  <a:gd name="T23" fmla="*/ 19 h 19"/>
                  <a:gd name="T24" fmla="*/ 628 w 1316"/>
                  <a:gd name="T25" fmla="*/ 19 h 19"/>
                  <a:gd name="T26" fmla="*/ 624 w 1316"/>
                  <a:gd name="T27" fmla="*/ 10 h 19"/>
                  <a:gd name="T28" fmla="*/ 618 w 1316"/>
                  <a:gd name="T29" fmla="*/ 0 h 19"/>
                  <a:gd name="T30" fmla="*/ 732 w 1316"/>
                  <a:gd name="T31" fmla="*/ 0 h 19"/>
                  <a:gd name="T32" fmla="*/ 1127 w 1316"/>
                  <a:gd name="T33" fmla="*/ 0 h 19"/>
                  <a:gd name="T34" fmla="*/ 1127 w 1316"/>
                  <a:gd name="T35" fmla="*/ 2 h 19"/>
                  <a:gd name="T36" fmla="*/ 1127 w 1316"/>
                  <a:gd name="T37" fmla="*/ 6 h 19"/>
                  <a:gd name="T38" fmla="*/ 1125 w 1316"/>
                  <a:gd name="T39" fmla="*/ 19 h 19"/>
                  <a:gd name="T40" fmla="*/ 1084 w 1316"/>
                  <a:gd name="T41" fmla="*/ 19 h 19"/>
                  <a:gd name="T42" fmla="*/ 1082 w 1316"/>
                  <a:gd name="T43" fmla="*/ 13 h 19"/>
                  <a:gd name="T44" fmla="*/ 1082 w 1316"/>
                  <a:gd name="T45" fmla="*/ 0 h 19"/>
                  <a:gd name="T46" fmla="*/ 1127 w 1316"/>
                  <a:gd name="T47" fmla="*/ 0 h 19"/>
                  <a:gd name="T48" fmla="*/ 1316 w 1316"/>
                  <a:gd name="T49" fmla="*/ 0 h 19"/>
                  <a:gd name="T50" fmla="*/ 1316 w 1316"/>
                  <a:gd name="T51" fmla="*/ 4 h 19"/>
                  <a:gd name="T52" fmla="*/ 1312 w 1316"/>
                  <a:gd name="T53" fmla="*/ 19 h 19"/>
                  <a:gd name="T54" fmla="*/ 1312 w 1316"/>
                  <a:gd name="T55" fmla="*/ 19 h 19"/>
                  <a:gd name="T56" fmla="*/ 1163 w 1316"/>
                  <a:gd name="T57" fmla="*/ 19 h 19"/>
                  <a:gd name="T58" fmla="*/ 1157 w 1316"/>
                  <a:gd name="T59" fmla="*/ 13 h 19"/>
                  <a:gd name="T60" fmla="*/ 1148 w 1316"/>
                  <a:gd name="T61" fmla="*/ 6 h 19"/>
                  <a:gd name="T62" fmla="*/ 1140 w 1316"/>
                  <a:gd name="T63" fmla="*/ 2 h 19"/>
                  <a:gd name="T64" fmla="*/ 1135 w 1316"/>
                  <a:gd name="T65" fmla="*/ 0 h 19"/>
                  <a:gd name="T66" fmla="*/ 1133 w 1316"/>
                  <a:gd name="T67" fmla="*/ 0 h 19"/>
                  <a:gd name="T68" fmla="*/ 1316 w 1316"/>
                  <a:gd name="T6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9">
                    <a:moveTo>
                      <a:pt x="73" y="0"/>
                    </a:moveTo>
                    <a:lnTo>
                      <a:pt x="68" y="0"/>
                    </a:lnTo>
                    <a:lnTo>
                      <a:pt x="53" y="4"/>
                    </a:lnTo>
                    <a:lnTo>
                      <a:pt x="39" y="8"/>
                    </a:lnTo>
                    <a:lnTo>
                      <a:pt x="22" y="10"/>
                    </a:lnTo>
                    <a:lnTo>
                      <a:pt x="11" y="10"/>
                    </a:lnTo>
                    <a:lnTo>
                      <a:pt x="3" y="2"/>
                    </a:lnTo>
                    <a:lnTo>
                      <a:pt x="0" y="0"/>
                    </a:lnTo>
                    <a:lnTo>
                      <a:pt x="73" y="0"/>
                    </a:lnTo>
                    <a:close/>
                    <a:moveTo>
                      <a:pt x="732" y="0"/>
                    </a:moveTo>
                    <a:lnTo>
                      <a:pt x="732" y="0"/>
                    </a:lnTo>
                    <a:lnTo>
                      <a:pt x="728" y="19"/>
                    </a:lnTo>
                    <a:lnTo>
                      <a:pt x="628" y="19"/>
                    </a:lnTo>
                    <a:lnTo>
                      <a:pt x="624" y="10"/>
                    </a:lnTo>
                    <a:lnTo>
                      <a:pt x="618" y="0"/>
                    </a:lnTo>
                    <a:lnTo>
                      <a:pt x="732" y="0"/>
                    </a:lnTo>
                    <a:close/>
                    <a:moveTo>
                      <a:pt x="1127" y="0"/>
                    </a:moveTo>
                    <a:lnTo>
                      <a:pt x="1127" y="2"/>
                    </a:lnTo>
                    <a:lnTo>
                      <a:pt x="1127" y="6"/>
                    </a:lnTo>
                    <a:lnTo>
                      <a:pt x="1125" y="19"/>
                    </a:lnTo>
                    <a:lnTo>
                      <a:pt x="1084" y="19"/>
                    </a:lnTo>
                    <a:lnTo>
                      <a:pt x="1082" y="13"/>
                    </a:lnTo>
                    <a:lnTo>
                      <a:pt x="1082" y="0"/>
                    </a:lnTo>
                    <a:lnTo>
                      <a:pt x="1127" y="0"/>
                    </a:lnTo>
                    <a:close/>
                    <a:moveTo>
                      <a:pt x="1316" y="0"/>
                    </a:moveTo>
                    <a:lnTo>
                      <a:pt x="1316" y="4"/>
                    </a:lnTo>
                    <a:lnTo>
                      <a:pt x="1312" y="19"/>
                    </a:lnTo>
                    <a:lnTo>
                      <a:pt x="1312" y="19"/>
                    </a:lnTo>
                    <a:lnTo>
                      <a:pt x="1163" y="19"/>
                    </a:lnTo>
                    <a:lnTo>
                      <a:pt x="1157" y="13"/>
                    </a:lnTo>
                    <a:lnTo>
                      <a:pt x="1148" y="6"/>
                    </a:lnTo>
                    <a:lnTo>
                      <a:pt x="1140" y="2"/>
                    </a:lnTo>
                    <a:lnTo>
                      <a:pt x="1135" y="0"/>
                    </a:lnTo>
                    <a:lnTo>
                      <a:pt x="1133" y="0"/>
                    </a:lnTo>
                    <a:lnTo>
                      <a:pt x="13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5" name="Freeform 1421"/>
              <p:cNvSpPr>
                <a:spLocks noEditPoints="1"/>
              </p:cNvSpPr>
              <p:nvPr/>
            </p:nvSpPr>
            <p:spPr bwMode="auto">
              <a:xfrm>
                <a:off x="4608" y="2206"/>
                <a:ext cx="1322" cy="21"/>
              </a:xfrm>
              <a:custGeom>
                <a:avLst/>
                <a:gdLst>
                  <a:gd name="T0" fmla="*/ 121 w 1322"/>
                  <a:gd name="T1" fmla="*/ 0 h 21"/>
                  <a:gd name="T2" fmla="*/ 110 w 1322"/>
                  <a:gd name="T3" fmla="*/ 4 h 21"/>
                  <a:gd name="T4" fmla="*/ 93 w 1322"/>
                  <a:gd name="T5" fmla="*/ 12 h 21"/>
                  <a:gd name="T6" fmla="*/ 83 w 1322"/>
                  <a:gd name="T7" fmla="*/ 17 h 21"/>
                  <a:gd name="T8" fmla="*/ 79 w 1322"/>
                  <a:gd name="T9" fmla="*/ 21 h 21"/>
                  <a:gd name="T10" fmla="*/ 6 w 1322"/>
                  <a:gd name="T11" fmla="*/ 21 h 21"/>
                  <a:gd name="T12" fmla="*/ 2 w 1322"/>
                  <a:gd name="T13" fmla="*/ 6 h 21"/>
                  <a:gd name="T14" fmla="*/ 0 w 1322"/>
                  <a:gd name="T15" fmla="*/ 0 h 21"/>
                  <a:gd name="T16" fmla="*/ 121 w 1322"/>
                  <a:gd name="T17" fmla="*/ 0 h 21"/>
                  <a:gd name="T18" fmla="*/ 738 w 1322"/>
                  <a:gd name="T19" fmla="*/ 0 h 21"/>
                  <a:gd name="T20" fmla="*/ 738 w 1322"/>
                  <a:gd name="T21" fmla="*/ 21 h 21"/>
                  <a:gd name="T22" fmla="*/ 624 w 1322"/>
                  <a:gd name="T23" fmla="*/ 21 h 21"/>
                  <a:gd name="T24" fmla="*/ 622 w 1322"/>
                  <a:gd name="T25" fmla="*/ 19 h 21"/>
                  <a:gd name="T26" fmla="*/ 615 w 1322"/>
                  <a:gd name="T27" fmla="*/ 4 h 21"/>
                  <a:gd name="T28" fmla="*/ 613 w 1322"/>
                  <a:gd name="T29" fmla="*/ 0 h 21"/>
                  <a:gd name="T30" fmla="*/ 738 w 1322"/>
                  <a:gd name="T31" fmla="*/ 0 h 21"/>
                  <a:gd name="T32" fmla="*/ 1318 w 1322"/>
                  <a:gd name="T33" fmla="*/ 0 h 21"/>
                  <a:gd name="T34" fmla="*/ 1322 w 1322"/>
                  <a:gd name="T35" fmla="*/ 8 h 21"/>
                  <a:gd name="T36" fmla="*/ 1322 w 1322"/>
                  <a:gd name="T37" fmla="*/ 21 h 21"/>
                  <a:gd name="T38" fmla="*/ 1139 w 1322"/>
                  <a:gd name="T39" fmla="*/ 21 h 21"/>
                  <a:gd name="T40" fmla="*/ 1137 w 1322"/>
                  <a:gd name="T41" fmla="*/ 19 h 21"/>
                  <a:gd name="T42" fmla="*/ 1135 w 1322"/>
                  <a:gd name="T43" fmla="*/ 19 h 21"/>
                  <a:gd name="T44" fmla="*/ 1133 w 1322"/>
                  <a:gd name="T45" fmla="*/ 21 h 21"/>
                  <a:gd name="T46" fmla="*/ 1088 w 1322"/>
                  <a:gd name="T47" fmla="*/ 21 h 21"/>
                  <a:gd name="T48" fmla="*/ 1086 w 1322"/>
                  <a:gd name="T49" fmla="*/ 14 h 21"/>
                  <a:gd name="T50" fmla="*/ 1086 w 1322"/>
                  <a:gd name="T51" fmla="*/ 0 h 21"/>
                  <a:gd name="T52" fmla="*/ 1318 w 1322"/>
                  <a:gd name="T5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2" h="21">
                    <a:moveTo>
                      <a:pt x="121" y="0"/>
                    </a:moveTo>
                    <a:lnTo>
                      <a:pt x="110" y="4"/>
                    </a:lnTo>
                    <a:lnTo>
                      <a:pt x="93" y="12"/>
                    </a:lnTo>
                    <a:lnTo>
                      <a:pt x="83" y="17"/>
                    </a:lnTo>
                    <a:lnTo>
                      <a:pt x="79" y="21"/>
                    </a:lnTo>
                    <a:lnTo>
                      <a:pt x="6" y="21"/>
                    </a:lnTo>
                    <a:lnTo>
                      <a:pt x="2" y="6"/>
                    </a:lnTo>
                    <a:lnTo>
                      <a:pt x="0" y="0"/>
                    </a:lnTo>
                    <a:lnTo>
                      <a:pt x="121" y="0"/>
                    </a:lnTo>
                    <a:close/>
                    <a:moveTo>
                      <a:pt x="738" y="0"/>
                    </a:moveTo>
                    <a:lnTo>
                      <a:pt x="738" y="21"/>
                    </a:lnTo>
                    <a:lnTo>
                      <a:pt x="624" y="21"/>
                    </a:lnTo>
                    <a:lnTo>
                      <a:pt x="622" y="19"/>
                    </a:lnTo>
                    <a:lnTo>
                      <a:pt x="615" y="4"/>
                    </a:lnTo>
                    <a:lnTo>
                      <a:pt x="613" y="0"/>
                    </a:lnTo>
                    <a:lnTo>
                      <a:pt x="738" y="0"/>
                    </a:lnTo>
                    <a:close/>
                    <a:moveTo>
                      <a:pt x="1318" y="0"/>
                    </a:moveTo>
                    <a:lnTo>
                      <a:pt x="1322" y="8"/>
                    </a:lnTo>
                    <a:lnTo>
                      <a:pt x="1322" y="21"/>
                    </a:lnTo>
                    <a:lnTo>
                      <a:pt x="1139" y="21"/>
                    </a:lnTo>
                    <a:lnTo>
                      <a:pt x="1137" y="19"/>
                    </a:lnTo>
                    <a:lnTo>
                      <a:pt x="1135" y="19"/>
                    </a:lnTo>
                    <a:lnTo>
                      <a:pt x="1133" y="21"/>
                    </a:lnTo>
                    <a:lnTo>
                      <a:pt x="1088" y="21"/>
                    </a:lnTo>
                    <a:lnTo>
                      <a:pt x="1086" y="14"/>
                    </a:lnTo>
                    <a:lnTo>
                      <a:pt x="1086" y="0"/>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6" name="Freeform 1422"/>
              <p:cNvSpPr>
                <a:spLocks noEditPoints="1"/>
              </p:cNvSpPr>
              <p:nvPr/>
            </p:nvSpPr>
            <p:spPr bwMode="auto">
              <a:xfrm>
                <a:off x="4604" y="2187"/>
                <a:ext cx="1322" cy="19"/>
              </a:xfrm>
              <a:custGeom>
                <a:avLst/>
                <a:gdLst>
                  <a:gd name="T0" fmla="*/ 186 w 1322"/>
                  <a:gd name="T1" fmla="*/ 0 h 19"/>
                  <a:gd name="T2" fmla="*/ 184 w 1322"/>
                  <a:gd name="T3" fmla="*/ 0 h 19"/>
                  <a:gd name="T4" fmla="*/ 172 w 1322"/>
                  <a:gd name="T5" fmla="*/ 4 h 19"/>
                  <a:gd name="T6" fmla="*/ 157 w 1322"/>
                  <a:gd name="T7" fmla="*/ 6 h 19"/>
                  <a:gd name="T8" fmla="*/ 136 w 1322"/>
                  <a:gd name="T9" fmla="*/ 14 h 19"/>
                  <a:gd name="T10" fmla="*/ 125 w 1322"/>
                  <a:gd name="T11" fmla="*/ 19 h 19"/>
                  <a:gd name="T12" fmla="*/ 4 w 1322"/>
                  <a:gd name="T13" fmla="*/ 19 h 19"/>
                  <a:gd name="T14" fmla="*/ 2 w 1322"/>
                  <a:gd name="T15" fmla="*/ 6 h 19"/>
                  <a:gd name="T16" fmla="*/ 0 w 1322"/>
                  <a:gd name="T17" fmla="*/ 0 h 19"/>
                  <a:gd name="T18" fmla="*/ 186 w 1322"/>
                  <a:gd name="T19" fmla="*/ 0 h 19"/>
                  <a:gd name="T20" fmla="*/ 744 w 1322"/>
                  <a:gd name="T21" fmla="*/ 0 h 19"/>
                  <a:gd name="T22" fmla="*/ 742 w 1322"/>
                  <a:gd name="T23" fmla="*/ 2 h 19"/>
                  <a:gd name="T24" fmla="*/ 742 w 1322"/>
                  <a:gd name="T25" fmla="*/ 19 h 19"/>
                  <a:gd name="T26" fmla="*/ 742 w 1322"/>
                  <a:gd name="T27" fmla="*/ 19 h 19"/>
                  <a:gd name="T28" fmla="*/ 617 w 1322"/>
                  <a:gd name="T29" fmla="*/ 19 h 19"/>
                  <a:gd name="T30" fmla="*/ 613 w 1322"/>
                  <a:gd name="T31" fmla="*/ 10 h 19"/>
                  <a:gd name="T32" fmla="*/ 609 w 1322"/>
                  <a:gd name="T33" fmla="*/ 0 h 19"/>
                  <a:gd name="T34" fmla="*/ 607 w 1322"/>
                  <a:gd name="T35" fmla="*/ 0 h 19"/>
                  <a:gd name="T36" fmla="*/ 744 w 1322"/>
                  <a:gd name="T37" fmla="*/ 0 h 19"/>
                  <a:gd name="T38" fmla="*/ 1041 w 1322"/>
                  <a:gd name="T39" fmla="*/ 0 h 19"/>
                  <a:gd name="T40" fmla="*/ 1041 w 1322"/>
                  <a:gd name="T41" fmla="*/ 0 h 19"/>
                  <a:gd name="T42" fmla="*/ 1037 w 1322"/>
                  <a:gd name="T43" fmla="*/ 4 h 19"/>
                  <a:gd name="T44" fmla="*/ 1033 w 1322"/>
                  <a:gd name="T45" fmla="*/ 6 h 19"/>
                  <a:gd name="T46" fmla="*/ 1029 w 1322"/>
                  <a:gd name="T47" fmla="*/ 8 h 19"/>
                  <a:gd name="T48" fmla="*/ 1024 w 1322"/>
                  <a:gd name="T49" fmla="*/ 4 h 19"/>
                  <a:gd name="T50" fmla="*/ 1022 w 1322"/>
                  <a:gd name="T51" fmla="*/ 0 h 19"/>
                  <a:gd name="T52" fmla="*/ 1041 w 1322"/>
                  <a:gd name="T53" fmla="*/ 0 h 19"/>
                  <a:gd name="T54" fmla="*/ 1309 w 1322"/>
                  <a:gd name="T55" fmla="*/ 0 h 19"/>
                  <a:gd name="T56" fmla="*/ 1317 w 1322"/>
                  <a:gd name="T57" fmla="*/ 8 h 19"/>
                  <a:gd name="T58" fmla="*/ 1322 w 1322"/>
                  <a:gd name="T59" fmla="*/ 19 h 19"/>
                  <a:gd name="T60" fmla="*/ 1090 w 1322"/>
                  <a:gd name="T61" fmla="*/ 19 h 19"/>
                  <a:gd name="T62" fmla="*/ 1088 w 1322"/>
                  <a:gd name="T63" fmla="*/ 8 h 19"/>
                  <a:gd name="T64" fmla="*/ 1088 w 1322"/>
                  <a:gd name="T65" fmla="*/ 0 h 19"/>
                  <a:gd name="T66" fmla="*/ 1309 w 1322"/>
                  <a:gd name="T6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2" h="19">
                    <a:moveTo>
                      <a:pt x="186" y="0"/>
                    </a:moveTo>
                    <a:lnTo>
                      <a:pt x="184" y="0"/>
                    </a:lnTo>
                    <a:lnTo>
                      <a:pt x="172" y="4"/>
                    </a:lnTo>
                    <a:lnTo>
                      <a:pt x="157" y="6"/>
                    </a:lnTo>
                    <a:lnTo>
                      <a:pt x="136" y="14"/>
                    </a:lnTo>
                    <a:lnTo>
                      <a:pt x="125" y="19"/>
                    </a:lnTo>
                    <a:lnTo>
                      <a:pt x="4" y="19"/>
                    </a:lnTo>
                    <a:lnTo>
                      <a:pt x="2" y="6"/>
                    </a:lnTo>
                    <a:lnTo>
                      <a:pt x="0" y="0"/>
                    </a:lnTo>
                    <a:lnTo>
                      <a:pt x="186" y="0"/>
                    </a:lnTo>
                    <a:close/>
                    <a:moveTo>
                      <a:pt x="744" y="0"/>
                    </a:moveTo>
                    <a:lnTo>
                      <a:pt x="742" y="2"/>
                    </a:lnTo>
                    <a:lnTo>
                      <a:pt x="742" y="19"/>
                    </a:lnTo>
                    <a:lnTo>
                      <a:pt x="742" y="19"/>
                    </a:lnTo>
                    <a:lnTo>
                      <a:pt x="617" y="19"/>
                    </a:lnTo>
                    <a:lnTo>
                      <a:pt x="613" y="10"/>
                    </a:lnTo>
                    <a:lnTo>
                      <a:pt x="609" y="0"/>
                    </a:lnTo>
                    <a:lnTo>
                      <a:pt x="607" y="0"/>
                    </a:lnTo>
                    <a:lnTo>
                      <a:pt x="744" y="0"/>
                    </a:lnTo>
                    <a:close/>
                    <a:moveTo>
                      <a:pt x="1041" y="0"/>
                    </a:moveTo>
                    <a:lnTo>
                      <a:pt x="1041" y="0"/>
                    </a:lnTo>
                    <a:lnTo>
                      <a:pt x="1037" y="4"/>
                    </a:lnTo>
                    <a:lnTo>
                      <a:pt x="1033" y="6"/>
                    </a:lnTo>
                    <a:lnTo>
                      <a:pt x="1029" y="8"/>
                    </a:lnTo>
                    <a:lnTo>
                      <a:pt x="1024" y="4"/>
                    </a:lnTo>
                    <a:lnTo>
                      <a:pt x="1022" y="0"/>
                    </a:lnTo>
                    <a:lnTo>
                      <a:pt x="1041" y="0"/>
                    </a:lnTo>
                    <a:close/>
                    <a:moveTo>
                      <a:pt x="1309" y="0"/>
                    </a:moveTo>
                    <a:lnTo>
                      <a:pt x="1317" y="8"/>
                    </a:lnTo>
                    <a:lnTo>
                      <a:pt x="1322" y="19"/>
                    </a:lnTo>
                    <a:lnTo>
                      <a:pt x="1090" y="19"/>
                    </a:lnTo>
                    <a:lnTo>
                      <a:pt x="1088" y="8"/>
                    </a:lnTo>
                    <a:lnTo>
                      <a:pt x="1088" y="0"/>
                    </a:lnTo>
                    <a:lnTo>
                      <a:pt x="1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7" name="Freeform 1423"/>
              <p:cNvSpPr>
                <a:spLocks noEditPoints="1"/>
              </p:cNvSpPr>
              <p:nvPr/>
            </p:nvSpPr>
            <p:spPr bwMode="auto">
              <a:xfrm>
                <a:off x="4600" y="2165"/>
                <a:ext cx="1313" cy="22"/>
              </a:xfrm>
              <a:custGeom>
                <a:avLst/>
                <a:gdLst>
                  <a:gd name="T0" fmla="*/ 235 w 1313"/>
                  <a:gd name="T1" fmla="*/ 0 h 22"/>
                  <a:gd name="T2" fmla="*/ 224 w 1313"/>
                  <a:gd name="T3" fmla="*/ 5 h 22"/>
                  <a:gd name="T4" fmla="*/ 207 w 1313"/>
                  <a:gd name="T5" fmla="*/ 11 h 22"/>
                  <a:gd name="T6" fmla="*/ 197 w 1313"/>
                  <a:gd name="T7" fmla="*/ 15 h 22"/>
                  <a:gd name="T8" fmla="*/ 190 w 1313"/>
                  <a:gd name="T9" fmla="*/ 22 h 22"/>
                  <a:gd name="T10" fmla="*/ 4 w 1313"/>
                  <a:gd name="T11" fmla="*/ 22 h 22"/>
                  <a:gd name="T12" fmla="*/ 2 w 1313"/>
                  <a:gd name="T13" fmla="*/ 9 h 22"/>
                  <a:gd name="T14" fmla="*/ 0 w 1313"/>
                  <a:gd name="T15" fmla="*/ 0 h 22"/>
                  <a:gd name="T16" fmla="*/ 235 w 1313"/>
                  <a:gd name="T17" fmla="*/ 0 h 22"/>
                  <a:gd name="T18" fmla="*/ 763 w 1313"/>
                  <a:gd name="T19" fmla="*/ 0 h 22"/>
                  <a:gd name="T20" fmla="*/ 759 w 1313"/>
                  <a:gd name="T21" fmla="*/ 5 h 22"/>
                  <a:gd name="T22" fmla="*/ 753 w 1313"/>
                  <a:gd name="T23" fmla="*/ 11 h 22"/>
                  <a:gd name="T24" fmla="*/ 748 w 1313"/>
                  <a:gd name="T25" fmla="*/ 17 h 22"/>
                  <a:gd name="T26" fmla="*/ 748 w 1313"/>
                  <a:gd name="T27" fmla="*/ 22 h 22"/>
                  <a:gd name="T28" fmla="*/ 611 w 1313"/>
                  <a:gd name="T29" fmla="*/ 22 h 22"/>
                  <a:gd name="T30" fmla="*/ 611 w 1313"/>
                  <a:gd name="T31" fmla="*/ 17 h 22"/>
                  <a:gd name="T32" fmla="*/ 608 w 1313"/>
                  <a:gd name="T33" fmla="*/ 15 h 22"/>
                  <a:gd name="T34" fmla="*/ 604 w 1313"/>
                  <a:gd name="T35" fmla="*/ 3 h 22"/>
                  <a:gd name="T36" fmla="*/ 604 w 1313"/>
                  <a:gd name="T37" fmla="*/ 0 h 22"/>
                  <a:gd name="T38" fmla="*/ 763 w 1313"/>
                  <a:gd name="T39" fmla="*/ 0 h 22"/>
                  <a:gd name="T40" fmla="*/ 1060 w 1313"/>
                  <a:gd name="T41" fmla="*/ 0 h 22"/>
                  <a:gd name="T42" fmla="*/ 1058 w 1313"/>
                  <a:gd name="T43" fmla="*/ 3 h 22"/>
                  <a:gd name="T44" fmla="*/ 1058 w 1313"/>
                  <a:gd name="T45" fmla="*/ 3 h 22"/>
                  <a:gd name="T46" fmla="*/ 1056 w 1313"/>
                  <a:gd name="T47" fmla="*/ 7 h 22"/>
                  <a:gd name="T48" fmla="*/ 1052 w 1313"/>
                  <a:gd name="T49" fmla="*/ 11 h 22"/>
                  <a:gd name="T50" fmla="*/ 1048 w 1313"/>
                  <a:gd name="T51" fmla="*/ 15 h 22"/>
                  <a:gd name="T52" fmla="*/ 1045 w 1313"/>
                  <a:gd name="T53" fmla="*/ 22 h 22"/>
                  <a:gd name="T54" fmla="*/ 1026 w 1313"/>
                  <a:gd name="T55" fmla="*/ 22 h 22"/>
                  <a:gd name="T56" fmla="*/ 1024 w 1313"/>
                  <a:gd name="T57" fmla="*/ 15 h 22"/>
                  <a:gd name="T58" fmla="*/ 1022 w 1313"/>
                  <a:gd name="T59" fmla="*/ 3 h 22"/>
                  <a:gd name="T60" fmla="*/ 1022 w 1313"/>
                  <a:gd name="T61" fmla="*/ 0 h 22"/>
                  <a:gd name="T62" fmla="*/ 1060 w 1313"/>
                  <a:gd name="T63" fmla="*/ 0 h 22"/>
                  <a:gd name="T64" fmla="*/ 1298 w 1313"/>
                  <a:gd name="T65" fmla="*/ 0 h 22"/>
                  <a:gd name="T66" fmla="*/ 1302 w 1313"/>
                  <a:gd name="T67" fmla="*/ 7 h 22"/>
                  <a:gd name="T68" fmla="*/ 1313 w 1313"/>
                  <a:gd name="T69" fmla="*/ 22 h 22"/>
                  <a:gd name="T70" fmla="*/ 1092 w 1313"/>
                  <a:gd name="T71" fmla="*/ 22 h 22"/>
                  <a:gd name="T72" fmla="*/ 1092 w 1313"/>
                  <a:gd name="T73" fmla="*/ 3 h 22"/>
                  <a:gd name="T74" fmla="*/ 1092 w 1313"/>
                  <a:gd name="T75" fmla="*/ 0 h 22"/>
                  <a:gd name="T76" fmla="*/ 1298 w 1313"/>
                  <a:gd name="T7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3" h="22">
                    <a:moveTo>
                      <a:pt x="235" y="0"/>
                    </a:moveTo>
                    <a:lnTo>
                      <a:pt x="224" y="5"/>
                    </a:lnTo>
                    <a:lnTo>
                      <a:pt x="207" y="11"/>
                    </a:lnTo>
                    <a:lnTo>
                      <a:pt x="197" y="15"/>
                    </a:lnTo>
                    <a:lnTo>
                      <a:pt x="190" y="22"/>
                    </a:lnTo>
                    <a:lnTo>
                      <a:pt x="4" y="22"/>
                    </a:lnTo>
                    <a:lnTo>
                      <a:pt x="2" y="9"/>
                    </a:lnTo>
                    <a:lnTo>
                      <a:pt x="0" y="0"/>
                    </a:lnTo>
                    <a:lnTo>
                      <a:pt x="235" y="0"/>
                    </a:lnTo>
                    <a:close/>
                    <a:moveTo>
                      <a:pt x="763" y="0"/>
                    </a:moveTo>
                    <a:lnTo>
                      <a:pt x="759" y="5"/>
                    </a:lnTo>
                    <a:lnTo>
                      <a:pt x="753" y="11"/>
                    </a:lnTo>
                    <a:lnTo>
                      <a:pt x="748" y="17"/>
                    </a:lnTo>
                    <a:lnTo>
                      <a:pt x="748" y="22"/>
                    </a:lnTo>
                    <a:lnTo>
                      <a:pt x="611" y="22"/>
                    </a:lnTo>
                    <a:lnTo>
                      <a:pt x="611" y="17"/>
                    </a:lnTo>
                    <a:lnTo>
                      <a:pt x="608" y="15"/>
                    </a:lnTo>
                    <a:lnTo>
                      <a:pt x="604" y="3"/>
                    </a:lnTo>
                    <a:lnTo>
                      <a:pt x="604" y="0"/>
                    </a:lnTo>
                    <a:lnTo>
                      <a:pt x="763" y="0"/>
                    </a:lnTo>
                    <a:close/>
                    <a:moveTo>
                      <a:pt x="1060" y="0"/>
                    </a:moveTo>
                    <a:lnTo>
                      <a:pt x="1058" y="3"/>
                    </a:lnTo>
                    <a:lnTo>
                      <a:pt x="1058" y="3"/>
                    </a:lnTo>
                    <a:lnTo>
                      <a:pt x="1056" y="7"/>
                    </a:lnTo>
                    <a:lnTo>
                      <a:pt x="1052" y="11"/>
                    </a:lnTo>
                    <a:lnTo>
                      <a:pt x="1048" y="15"/>
                    </a:lnTo>
                    <a:lnTo>
                      <a:pt x="1045" y="22"/>
                    </a:lnTo>
                    <a:lnTo>
                      <a:pt x="1026" y="22"/>
                    </a:lnTo>
                    <a:lnTo>
                      <a:pt x="1024" y="15"/>
                    </a:lnTo>
                    <a:lnTo>
                      <a:pt x="1022" y="3"/>
                    </a:lnTo>
                    <a:lnTo>
                      <a:pt x="1022" y="0"/>
                    </a:lnTo>
                    <a:lnTo>
                      <a:pt x="1060" y="0"/>
                    </a:lnTo>
                    <a:close/>
                    <a:moveTo>
                      <a:pt x="1298" y="0"/>
                    </a:moveTo>
                    <a:lnTo>
                      <a:pt x="1302" y="7"/>
                    </a:lnTo>
                    <a:lnTo>
                      <a:pt x="1313" y="22"/>
                    </a:lnTo>
                    <a:lnTo>
                      <a:pt x="1092" y="22"/>
                    </a:lnTo>
                    <a:lnTo>
                      <a:pt x="1092" y="3"/>
                    </a:lnTo>
                    <a:lnTo>
                      <a:pt x="1092" y="0"/>
                    </a:lnTo>
                    <a:lnTo>
                      <a:pt x="12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8" name="Freeform 1424"/>
              <p:cNvSpPr>
                <a:spLocks noEditPoints="1"/>
              </p:cNvSpPr>
              <p:nvPr/>
            </p:nvSpPr>
            <p:spPr bwMode="auto">
              <a:xfrm>
                <a:off x="4593" y="2146"/>
                <a:ext cx="1305" cy="19"/>
              </a:xfrm>
              <a:custGeom>
                <a:avLst/>
                <a:gdLst>
                  <a:gd name="T0" fmla="*/ 276 w 1305"/>
                  <a:gd name="T1" fmla="*/ 0 h 19"/>
                  <a:gd name="T2" fmla="*/ 274 w 1305"/>
                  <a:gd name="T3" fmla="*/ 0 h 19"/>
                  <a:gd name="T4" fmla="*/ 255 w 1305"/>
                  <a:gd name="T5" fmla="*/ 15 h 19"/>
                  <a:gd name="T6" fmla="*/ 242 w 1305"/>
                  <a:gd name="T7" fmla="*/ 19 h 19"/>
                  <a:gd name="T8" fmla="*/ 7 w 1305"/>
                  <a:gd name="T9" fmla="*/ 19 h 19"/>
                  <a:gd name="T10" fmla="*/ 2 w 1305"/>
                  <a:gd name="T11" fmla="*/ 7 h 19"/>
                  <a:gd name="T12" fmla="*/ 0 w 1305"/>
                  <a:gd name="T13" fmla="*/ 0 h 19"/>
                  <a:gd name="T14" fmla="*/ 276 w 1305"/>
                  <a:gd name="T15" fmla="*/ 0 h 19"/>
                  <a:gd name="T16" fmla="*/ 804 w 1305"/>
                  <a:gd name="T17" fmla="*/ 0 h 19"/>
                  <a:gd name="T18" fmla="*/ 787 w 1305"/>
                  <a:gd name="T19" fmla="*/ 11 h 19"/>
                  <a:gd name="T20" fmla="*/ 775 w 1305"/>
                  <a:gd name="T21" fmla="*/ 17 h 19"/>
                  <a:gd name="T22" fmla="*/ 770 w 1305"/>
                  <a:gd name="T23" fmla="*/ 19 h 19"/>
                  <a:gd name="T24" fmla="*/ 611 w 1305"/>
                  <a:gd name="T25" fmla="*/ 19 h 19"/>
                  <a:gd name="T26" fmla="*/ 607 w 1305"/>
                  <a:gd name="T27" fmla="*/ 9 h 19"/>
                  <a:gd name="T28" fmla="*/ 605 w 1305"/>
                  <a:gd name="T29" fmla="*/ 0 h 19"/>
                  <a:gd name="T30" fmla="*/ 804 w 1305"/>
                  <a:gd name="T31" fmla="*/ 0 h 19"/>
                  <a:gd name="T32" fmla="*/ 1286 w 1305"/>
                  <a:gd name="T33" fmla="*/ 0 h 19"/>
                  <a:gd name="T34" fmla="*/ 1296 w 1305"/>
                  <a:gd name="T35" fmla="*/ 9 h 19"/>
                  <a:gd name="T36" fmla="*/ 1305 w 1305"/>
                  <a:gd name="T37" fmla="*/ 19 h 19"/>
                  <a:gd name="T38" fmla="*/ 1099 w 1305"/>
                  <a:gd name="T39" fmla="*/ 19 h 19"/>
                  <a:gd name="T40" fmla="*/ 1097 w 1305"/>
                  <a:gd name="T41" fmla="*/ 13 h 19"/>
                  <a:gd name="T42" fmla="*/ 1093 w 1305"/>
                  <a:gd name="T43" fmla="*/ 11 h 19"/>
                  <a:gd name="T44" fmla="*/ 1082 w 1305"/>
                  <a:gd name="T45" fmla="*/ 11 h 19"/>
                  <a:gd name="T46" fmla="*/ 1074 w 1305"/>
                  <a:gd name="T47" fmla="*/ 15 h 19"/>
                  <a:gd name="T48" fmla="*/ 1067 w 1305"/>
                  <a:gd name="T49" fmla="*/ 19 h 19"/>
                  <a:gd name="T50" fmla="*/ 1067 w 1305"/>
                  <a:gd name="T51" fmla="*/ 19 h 19"/>
                  <a:gd name="T52" fmla="*/ 1029 w 1305"/>
                  <a:gd name="T53" fmla="*/ 19 h 19"/>
                  <a:gd name="T54" fmla="*/ 1029 w 1305"/>
                  <a:gd name="T55" fmla="*/ 7 h 19"/>
                  <a:gd name="T56" fmla="*/ 1029 w 1305"/>
                  <a:gd name="T57" fmla="*/ 0 h 19"/>
                  <a:gd name="T58" fmla="*/ 1286 w 130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05" h="19">
                    <a:moveTo>
                      <a:pt x="276" y="0"/>
                    </a:moveTo>
                    <a:lnTo>
                      <a:pt x="274" y="0"/>
                    </a:lnTo>
                    <a:lnTo>
                      <a:pt x="255" y="15"/>
                    </a:lnTo>
                    <a:lnTo>
                      <a:pt x="242" y="19"/>
                    </a:lnTo>
                    <a:lnTo>
                      <a:pt x="7" y="19"/>
                    </a:lnTo>
                    <a:lnTo>
                      <a:pt x="2" y="7"/>
                    </a:lnTo>
                    <a:lnTo>
                      <a:pt x="0" y="0"/>
                    </a:lnTo>
                    <a:lnTo>
                      <a:pt x="276" y="0"/>
                    </a:lnTo>
                    <a:close/>
                    <a:moveTo>
                      <a:pt x="804" y="0"/>
                    </a:moveTo>
                    <a:lnTo>
                      <a:pt x="787" y="11"/>
                    </a:lnTo>
                    <a:lnTo>
                      <a:pt x="775" y="17"/>
                    </a:lnTo>
                    <a:lnTo>
                      <a:pt x="770" y="19"/>
                    </a:lnTo>
                    <a:lnTo>
                      <a:pt x="611" y="19"/>
                    </a:lnTo>
                    <a:lnTo>
                      <a:pt x="607" y="9"/>
                    </a:lnTo>
                    <a:lnTo>
                      <a:pt x="605" y="0"/>
                    </a:lnTo>
                    <a:lnTo>
                      <a:pt x="804" y="0"/>
                    </a:lnTo>
                    <a:close/>
                    <a:moveTo>
                      <a:pt x="1286" y="0"/>
                    </a:moveTo>
                    <a:lnTo>
                      <a:pt x="1296" y="9"/>
                    </a:lnTo>
                    <a:lnTo>
                      <a:pt x="1305" y="19"/>
                    </a:lnTo>
                    <a:lnTo>
                      <a:pt x="1099" y="19"/>
                    </a:lnTo>
                    <a:lnTo>
                      <a:pt x="1097" y="13"/>
                    </a:lnTo>
                    <a:lnTo>
                      <a:pt x="1093" y="11"/>
                    </a:lnTo>
                    <a:lnTo>
                      <a:pt x="1082" y="11"/>
                    </a:lnTo>
                    <a:lnTo>
                      <a:pt x="1074" y="15"/>
                    </a:lnTo>
                    <a:lnTo>
                      <a:pt x="1067" y="19"/>
                    </a:lnTo>
                    <a:lnTo>
                      <a:pt x="1067" y="19"/>
                    </a:lnTo>
                    <a:lnTo>
                      <a:pt x="1029" y="19"/>
                    </a:lnTo>
                    <a:lnTo>
                      <a:pt x="1029" y="7"/>
                    </a:lnTo>
                    <a:lnTo>
                      <a:pt x="1029" y="0"/>
                    </a:lnTo>
                    <a:lnTo>
                      <a:pt x="12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29" name="Freeform 1425"/>
              <p:cNvSpPr>
                <a:spLocks noEditPoints="1"/>
              </p:cNvSpPr>
              <p:nvPr/>
            </p:nvSpPr>
            <p:spPr bwMode="auto">
              <a:xfrm>
                <a:off x="4585" y="2125"/>
                <a:ext cx="1353" cy="21"/>
              </a:xfrm>
              <a:custGeom>
                <a:avLst/>
                <a:gdLst>
                  <a:gd name="T0" fmla="*/ 307 w 1353"/>
                  <a:gd name="T1" fmla="*/ 0 h 21"/>
                  <a:gd name="T2" fmla="*/ 299 w 1353"/>
                  <a:gd name="T3" fmla="*/ 9 h 21"/>
                  <a:gd name="T4" fmla="*/ 284 w 1353"/>
                  <a:gd name="T5" fmla="*/ 21 h 21"/>
                  <a:gd name="T6" fmla="*/ 8 w 1353"/>
                  <a:gd name="T7" fmla="*/ 21 h 21"/>
                  <a:gd name="T8" fmla="*/ 6 w 1353"/>
                  <a:gd name="T9" fmla="*/ 11 h 21"/>
                  <a:gd name="T10" fmla="*/ 0 w 1353"/>
                  <a:gd name="T11" fmla="*/ 0 h 21"/>
                  <a:gd name="T12" fmla="*/ 307 w 1353"/>
                  <a:gd name="T13" fmla="*/ 0 h 21"/>
                  <a:gd name="T14" fmla="*/ 833 w 1353"/>
                  <a:gd name="T15" fmla="*/ 0 h 21"/>
                  <a:gd name="T16" fmla="*/ 816 w 1353"/>
                  <a:gd name="T17" fmla="*/ 17 h 21"/>
                  <a:gd name="T18" fmla="*/ 812 w 1353"/>
                  <a:gd name="T19" fmla="*/ 21 h 21"/>
                  <a:gd name="T20" fmla="*/ 613 w 1353"/>
                  <a:gd name="T21" fmla="*/ 21 h 21"/>
                  <a:gd name="T22" fmla="*/ 611 w 1353"/>
                  <a:gd name="T23" fmla="*/ 13 h 21"/>
                  <a:gd name="T24" fmla="*/ 609 w 1353"/>
                  <a:gd name="T25" fmla="*/ 0 h 21"/>
                  <a:gd name="T26" fmla="*/ 833 w 1353"/>
                  <a:gd name="T27" fmla="*/ 0 h 21"/>
                  <a:gd name="T28" fmla="*/ 1277 w 1353"/>
                  <a:gd name="T29" fmla="*/ 0 h 21"/>
                  <a:gd name="T30" fmla="*/ 1279 w 1353"/>
                  <a:gd name="T31" fmla="*/ 4 h 21"/>
                  <a:gd name="T32" fmla="*/ 1290 w 1353"/>
                  <a:gd name="T33" fmla="*/ 17 h 21"/>
                  <a:gd name="T34" fmla="*/ 1294 w 1353"/>
                  <a:gd name="T35" fmla="*/ 21 h 21"/>
                  <a:gd name="T36" fmla="*/ 1037 w 1353"/>
                  <a:gd name="T37" fmla="*/ 21 h 21"/>
                  <a:gd name="T38" fmla="*/ 1037 w 1353"/>
                  <a:gd name="T39" fmla="*/ 6 h 21"/>
                  <a:gd name="T40" fmla="*/ 1033 w 1353"/>
                  <a:gd name="T41" fmla="*/ 0 h 21"/>
                  <a:gd name="T42" fmla="*/ 1277 w 1353"/>
                  <a:gd name="T43" fmla="*/ 0 h 21"/>
                  <a:gd name="T44" fmla="*/ 1353 w 1353"/>
                  <a:gd name="T45" fmla="*/ 0 h 21"/>
                  <a:gd name="T46" fmla="*/ 1353 w 1353"/>
                  <a:gd name="T47" fmla="*/ 2 h 21"/>
                  <a:gd name="T48" fmla="*/ 1349 w 1353"/>
                  <a:gd name="T49" fmla="*/ 6 h 21"/>
                  <a:gd name="T50" fmla="*/ 1345 w 1353"/>
                  <a:gd name="T51" fmla="*/ 13 h 21"/>
                  <a:gd name="T52" fmla="*/ 1341 w 1353"/>
                  <a:gd name="T53" fmla="*/ 17 h 21"/>
                  <a:gd name="T54" fmla="*/ 1336 w 1353"/>
                  <a:gd name="T55" fmla="*/ 19 h 21"/>
                  <a:gd name="T56" fmla="*/ 1332 w 1353"/>
                  <a:gd name="T57" fmla="*/ 19 h 21"/>
                  <a:gd name="T58" fmla="*/ 1328 w 1353"/>
                  <a:gd name="T59" fmla="*/ 19 h 21"/>
                  <a:gd name="T60" fmla="*/ 1324 w 1353"/>
                  <a:gd name="T61" fmla="*/ 17 h 21"/>
                  <a:gd name="T62" fmla="*/ 1319 w 1353"/>
                  <a:gd name="T63" fmla="*/ 13 h 21"/>
                  <a:gd name="T64" fmla="*/ 1315 w 1353"/>
                  <a:gd name="T65" fmla="*/ 6 h 21"/>
                  <a:gd name="T66" fmla="*/ 1313 w 1353"/>
                  <a:gd name="T67" fmla="*/ 0 h 21"/>
                  <a:gd name="T68" fmla="*/ 1353 w 1353"/>
                  <a:gd name="T6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3" h="21">
                    <a:moveTo>
                      <a:pt x="307" y="0"/>
                    </a:moveTo>
                    <a:lnTo>
                      <a:pt x="299" y="9"/>
                    </a:lnTo>
                    <a:lnTo>
                      <a:pt x="284" y="21"/>
                    </a:lnTo>
                    <a:lnTo>
                      <a:pt x="8" y="21"/>
                    </a:lnTo>
                    <a:lnTo>
                      <a:pt x="6" y="11"/>
                    </a:lnTo>
                    <a:lnTo>
                      <a:pt x="0" y="0"/>
                    </a:lnTo>
                    <a:lnTo>
                      <a:pt x="307" y="0"/>
                    </a:lnTo>
                    <a:close/>
                    <a:moveTo>
                      <a:pt x="833" y="0"/>
                    </a:moveTo>
                    <a:lnTo>
                      <a:pt x="816" y="17"/>
                    </a:lnTo>
                    <a:lnTo>
                      <a:pt x="812" y="21"/>
                    </a:lnTo>
                    <a:lnTo>
                      <a:pt x="613" y="21"/>
                    </a:lnTo>
                    <a:lnTo>
                      <a:pt x="611" y="13"/>
                    </a:lnTo>
                    <a:lnTo>
                      <a:pt x="609" y="0"/>
                    </a:lnTo>
                    <a:lnTo>
                      <a:pt x="833" y="0"/>
                    </a:lnTo>
                    <a:close/>
                    <a:moveTo>
                      <a:pt x="1277" y="0"/>
                    </a:moveTo>
                    <a:lnTo>
                      <a:pt x="1279" y="4"/>
                    </a:lnTo>
                    <a:lnTo>
                      <a:pt x="1290" y="17"/>
                    </a:lnTo>
                    <a:lnTo>
                      <a:pt x="1294" y="21"/>
                    </a:lnTo>
                    <a:lnTo>
                      <a:pt x="1037" y="21"/>
                    </a:lnTo>
                    <a:lnTo>
                      <a:pt x="1037" y="6"/>
                    </a:lnTo>
                    <a:lnTo>
                      <a:pt x="1033" y="0"/>
                    </a:lnTo>
                    <a:lnTo>
                      <a:pt x="1277" y="0"/>
                    </a:lnTo>
                    <a:close/>
                    <a:moveTo>
                      <a:pt x="1353" y="0"/>
                    </a:moveTo>
                    <a:lnTo>
                      <a:pt x="1353" y="2"/>
                    </a:lnTo>
                    <a:lnTo>
                      <a:pt x="1349" y="6"/>
                    </a:lnTo>
                    <a:lnTo>
                      <a:pt x="1345" y="13"/>
                    </a:lnTo>
                    <a:lnTo>
                      <a:pt x="1341" y="17"/>
                    </a:lnTo>
                    <a:lnTo>
                      <a:pt x="1336" y="19"/>
                    </a:lnTo>
                    <a:lnTo>
                      <a:pt x="1332" y="19"/>
                    </a:lnTo>
                    <a:lnTo>
                      <a:pt x="1328" y="19"/>
                    </a:lnTo>
                    <a:lnTo>
                      <a:pt x="1324" y="17"/>
                    </a:lnTo>
                    <a:lnTo>
                      <a:pt x="1319" y="13"/>
                    </a:lnTo>
                    <a:lnTo>
                      <a:pt x="1315" y="6"/>
                    </a:lnTo>
                    <a:lnTo>
                      <a:pt x="1313" y="0"/>
                    </a:lnTo>
                    <a:lnTo>
                      <a:pt x="13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0" name="Freeform 1426"/>
              <p:cNvSpPr>
                <a:spLocks noEditPoints="1"/>
              </p:cNvSpPr>
              <p:nvPr/>
            </p:nvSpPr>
            <p:spPr bwMode="auto">
              <a:xfrm>
                <a:off x="4568" y="2106"/>
                <a:ext cx="1381" cy="19"/>
              </a:xfrm>
              <a:custGeom>
                <a:avLst/>
                <a:gdLst>
                  <a:gd name="T0" fmla="*/ 341 w 1381"/>
                  <a:gd name="T1" fmla="*/ 0 h 19"/>
                  <a:gd name="T2" fmla="*/ 329 w 1381"/>
                  <a:gd name="T3" fmla="*/ 15 h 19"/>
                  <a:gd name="T4" fmla="*/ 324 w 1381"/>
                  <a:gd name="T5" fmla="*/ 19 h 19"/>
                  <a:gd name="T6" fmla="*/ 17 w 1381"/>
                  <a:gd name="T7" fmla="*/ 19 h 19"/>
                  <a:gd name="T8" fmla="*/ 17 w 1381"/>
                  <a:gd name="T9" fmla="*/ 19 h 19"/>
                  <a:gd name="T10" fmla="*/ 8 w 1381"/>
                  <a:gd name="T11" fmla="*/ 9 h 19"/>
                  <a:gd name="T12" fmla="*/ 0 w 1381"/>
                  <a:gd name="T13" fmla="*/ 0 h 19"/>
                  <a:gd name="T14" fmla="*/ 341 w 1381"/>
                  <a:gd name="T15" fmla="*/ 0 h 19"/>
                  <a:gd name="T16" fmla="*/ 872 w 1381"/>
                  <a:gd name="T17" fmla="*/ 0 h 19"/>
                  <a:gd name="T18" fmla="*/ 853 w 1381"/>
                  <a:gd name="T19" fmla="*/ 15 h 19"/>
                  <a:gd name="T20" fmla="*/ 850 w 1381"/>
                  <a:gd name="T21" fmla="*/ 19 h 19"/>
                  <a:gd name="T22" fmla="*/ 626 w 1381"/>
                  <a:gd name="T23" fmla="*/ 19 h 19"/>
                  <a:gd name="T24" fmla="*/ 623 w 1381"/>
                  <a:gd name="T25" fmla="*/ 17 h 19"/>
                  <a:gd name="T26" fmla="*/ 623 w 1381"/>
                  <a:gd name="T27" fmla="*/ 6 h 19"/>
                  <a:gd name="T28" fmla="*/ 623 w 1381"/>
                  <a:gd name="T29" fmla="*/ 0 h 19"/>
                  <a:gd name="T30" fmla="*/ 872 w 1381"/>
                  <a:gd name="T31" fmla="*/ 0 h 19"/>
                  <a:gd name="T32" fmla="*/ 1283 w 1381"/>
                  <a:gd name="T33" fmla="*/ 0 h 19"/>
                  <a:gd name="T34" fmla="*/ 1287 w 1381"/>
                  <a:gd name="T35" fmla="*/ 11 h 19"/>
                  <a:gd name="T36" fmla="*/ 1294 w 1381"/>
                  <a:gd name="T37" fmla="*/ 19 h 19"/>
                  <a:gd name="T38" fmla="*/ 1050 w 1381"/>
                  <a:gd name="T39" fmla="*/ 19 h 19"/>
                  <a:gd name="T40" fmla="*/ 1048 w 1381"/>
                  <a:gd name="T41" fmla="*/ 11 h 19"/>
                  <a:gd name="T42" fmla="*/ 1041 w 1381"/>
                  <a:gd name="T43" fmla="*/ 0 h 19"/>
                  <a:gd name="T44" fmla="*/ 1039 w 1381"/>
                  <a:gd name="T45" fmla="*/ 0 h 19"/>
                  <a:gd name="T46" fmla="*/ 1283 w 1381"/>
                  <a:gd name="T47" fmla="*/ 0 h 19"/>
                  <a:gd name="T48" fmla="*/ 1379 w 1381"/>
                  <a:gd name="T49" fmla="*/ 0 h 19"/>
                  <a:gd name="T50" fmla="*/ 1381 w 1381"/>
                  <a:gd name="T51" fmla="*/ 0 h 19"/>
                  <a:gd name="T52" fmla="*/ 1381 w 1381"/>
                  <a:gd name="T53" fmla="*/ 2 h 19"/>
                  <a:gd name="T54" fmla="*/ 1381 w 1381"/>
                  <a:gd name="T55" fmla="*/ 4 h 19"/>
                  <a:gd name="T56" fmla="*/ 1377 w 1381"/>
                  <a:gd name="T57" fmla="*/ 9 h 19"/>
                  <a:gd name="T58" fmla="*/ 1374 w 1381"/>
                  <a:gd name="T59" fmla="*/ 15 h 19"/>
                  <a:gd name="T60" fmla="*/ 1370 w 1381"/>
                  <a:gd name="T61" fmla="*/ 19 h 19"/>
                  <a:gd name="T62" fmla="*/ 1330 w 1381"/>
                  <a:gd name="T63" fmla="*/ 19 h 19"/>
                  <a:gd name="T64" fmla="*/ 1330 w 1381"/>
                  <a:gd name="T65" fmla="*/ 19 h 19"/>
                  <a:gd name="T66" fmla="*/ 1330 w 1381"/>
                  <a:gd name="T67" fmla="*/ 11 h 19"/>
                  <a:gd name="T68" fmla="*/ 1334 w 1381"/>
                  <a:gd name="T69" fmla="*/ 0 h 19"/>
                  <a:gd name="T70" fmla="*/ 1379 w 1381"/>
                  <a:gd name="T7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1" h="19">
                    <a:moveTo>
                      <a:pt x="341" y="0"/>
                    </a:moveTo>
                    <a:lnTo>
                      <a:pt x="329" y="15"/>
                    </a:lnTo>
                    <a:lnTo>
                      <a:pt x="324" y="19"/>
                    </a:lnTo>
                    <a:lnTo>
                      <a:pt x="17" y="19"/>
                    </a:lnTo>
                    <a:lnTo>
                      <a:pt x="17" y="19"/>
                    </a:lnTo>
                    <a:lnTo>
                      <a:pt x="8" y="9"/>
                    </a:lnTo>
                    <a:lnTo>
                      <a:pt x="0" y="0"/>
                    </a:lnTo>
                    <a:lnTo>
                      <a:pt x="341" y="0"/>
                    </a:lnTo>
                    <a:close/>
                    <a:moveTo>
                      <a:pt x="872" y="0"/>
                    </a:moveTo>
                    <a:lnTo>
                      <a:pt x="853" y="15"/>
                    </a:lnTo>
                    <a:lnTo>
                      <a:pt x="850" y="19"/>
                    </a:lnTo>
                    <a:lnTo>
                      <a:pt x="626" y="19"/>
                    </a:lnTo>
                    <a:lnTo>
                      <a:pt x="623" y="17"/>
                    </a:lnTo>
                    <a:lnTo>
                      <a:pt x="623" y="6"/>
                    </a:lnTo>
                    <a:lnTo>
                      <a:pt x="623" y="0"/>
                    </a:lnTo>
                    <a:lnTo>
                      <a:pt x="872" y="0"/>
                    </a:lnTo>
                    <a:close/>
                    <a:moveTo>
                      <a:pt x="1283" y="0"/>
                    </a:moveTo>
                    <a:lnTo>
                      <a:pt x="1287" y="11"/>
                    </a:lnTo>
                    <a:lnTo>
                      <a:pt x="1294" y="19"/>
                    </a:lnTo>
                    <a:lnTo>
                      <a:pt x="1050" y="19"/>
                    </a:lnTo>
                    <a:lnTo>
                      <a:pt x="1048" y="11"/>
                    </a:lnTo>
                    <a:lnTo>
                      <a:pt x="1041" y="0"/>
                    </a:lnTo>
                    <a:lnTo>
                      <a:pt x="1039" y="0"/>
                    </a:lnTo>
                    <a:lnTo>
                      <a:pt x="1283" y="0"/>
                    </a:lnTo>
                    <a:close/>
                    <a:moveTo>
                      <a:pt x="1379" y="0"/>
                    </a:moveTo>
                    <a:lnTo>
                      <a:pt x="1381" y="0"/>
                    </a:lnTo>
                    <a:lnTo>
                      <a:pt x="1381" y="2"/>
                    </a:lnTo>
                    <a:lnTo>
                      <a:pt x="1381" y="4"/>
                    </a:lnTo>
                    <a:lnTo>
                      <a:pt x="1377" y="9"/>
                    </a:lnTo>
                    <a:lnTo>
                      <a:pt x="1374" y="15"/>
                    </a:lnTo>
                    <a:lnTo>
                      <a:pt x="1370" y="19"/>
                    </a:lnTo>
                    <a:lnTo>
                      <a:pt x="1330" y="19"/>
                    </a:lnTo>
                    <a:lnTo>
                      <a:pt x="1330" y="19"/>
                    </a:lnTo>
                    <a:lnTo>
                      <a:pt x="1330" y="11"/>
                    </a:lnTo>
                    <a:lnTo>
                      <a:pt x="1334" y="0"/>
                    </a:lnTo>
                    <a:lnTo>
                      <a:pt x="13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1" name="Freeform 1427"/>
              <p:cNvSpPr>
                <a:spLocks noEditPoints="1"/>
              </p:cNvSpPr>
              <p:nvPr/>
            </p:nvSpPr>
            <p:spPr bwMode="auto">
              <a:xfrm>
                <a:off x="4544" y="2085"/>
                <a:ext cx="1403" cy="21"/>
              </a:xfrm>
              <a:custGeom>
                <a:avLst/>
                <a:gdLst>
                  <a:gd name="T0" fmla="*/ 378 w 1403"/>
                  <a:gd name="T1" fmla="*/ 0 h 21"/>
                  <a:gd name="T2" fmla="*/ 376 w 1403"/>
                  <a:gd name="T3" fmla="*/ 2 h 21"/>
                  <a:gd name="T4" fmla="*/ 365 w 1403"/>
                  <a:gd name="T5" fmla="*/ 19 h 21"/>
                  <a:gd name="T6" fmla="*/ 365 w 1403"/>
                  <a:gd name="T7" fmla="*/ 21 h 21"/>
                  <a:gd name="T8" fmla="*/ 24 w 1403"/>
                  <a:gd name="T9" fmla="*/ 21 h 21"/>
                  <a:gd name="T10" fmla="*/ 22 w 1403"/>
                  <a:gd name="T11" fmla="*/ 17 h 21"/>
                  <a:gd name="T12" fmla="*/ 7 w 1403"/>
                  <a:gd name="T13" fmla="*/ 6 h 21"/>
                  <a:gd name="T14" fmla="*/ 0 w 1403"/>
                  <a:gd name="T15" fmla="*/ 0 h 21"/>
                  <a:gd name="T16" fmla="*/ 378 w 1403"/>
                  <a:gd name="T17" fmla="*/ 0 h 21"/>
                  <a:gd name="T18" fmla="*/ 913 w 1403"/>
                  <a:gd name="T19" fmla="*/ 0 h 21"/>
                  <a:gd name="T20" fmla="*/ 906 w 1403"/>
                  <a:gd name="T21" fmla="*/ 8 h 21"/>
                  <a:gd name="T22" fmla="*/ 896 w 1403"/>
                  <a:gd name="T23" fmla="*/ 19 h 21"/>
                  <a:gd name="T24" fmla="*/ 896 w 1403"/>
                  <a:gd name="T25" fmla="*/ 21 h 21"/>
                  <a:gd name="T26" fmla="*/ 647 w 1403"/>
                  <a:gd name="T27" fmla="*/ 21 h 21"/>
                  <a:gd name="T28" fmla="*/ 650 w 1403"/>
                  <a:gd name="T29" fmla="*/ 13 h 21"/>
                  <a:gd name="T30" fmla="*/ 650 w 1403"/>
                  <a:gd name="T31" fmla="*/ 0 h 21"/>
                  <a:gd name="T32" fmla="*/ 913 w 1403"/>
                  <a:gd name="T33" fmla="*/ 0 h 21"/>
                  <a:gd name="T34" fmla="*/ 1322 w 1403"/>
                  <a:gd name="T35" fmla="*/ 0 h 21"/>
                  <a:gd name="T36" fmla="*/ 1316 w 1403"/>
                  <a:gd name="T37" fmla="*/ 4 h 21"/>
                  <a:gd name="T38" fmla="*/ 1307 w 1403"/>
                  <a:gd name="T39" fmla="*/ 13 h 21"/>
                  <a:gd name="T40" fmla="*/ 1305 w 1403"/>
                  <a:gd name="T41" fmla="*/ 15 h 21"/>
                  <a:gd name="T42" fmla="*/ 1307 w 1403"/>
                  <a:gd name="T43" fmla="*/ 19 h 21"/>
                  <a:gd name="T44" fmla="*/ 1307 w 1403"/>
                  <a:gd name="T45" fmla="*/ 21 h 21"/>
                  <a:gd name="T46" fmla="*/ 1063 w 1403"/>
                  <a:gd name="T47" fmla="*/ 21 h 21"/>
                  <a:gd name="T48" fmla="*/ 1059 w 1403"/>
                  <a:gd name="T49" fmla="*/ 13 h 21"/>
                  <a:gd name="T50" fmla="*/ 1046 w 1403"/>
                  <a:gd name="T51" fmla="*/ 0 h 21"/>
                  <a:gd name="T52" fmla="*/ 1046 w 1403"/>
                  <a:gd name="T53" fmla="*/ 0 h 21"/>
                  <a:gd name="T54" fmla="*/ 1322 w 1403"/>
                  <a:gd name="T55" fmla="*/ 0 h 21"/>
                  <a:gd name="T56" fmla="*/ 1392 w 1403"/>
                  <a:gd name="T57" fmla="*/ 0 h 21"/>
                  <a:gd name="T58" fmla="*/ 1392 w 1403"/>
                  <a:gd name="T59" fmla="*/ 2 h 21"/>
                  <a:gd name="T60" fmla="*/ 1392 w 1403"/>
                  <a:gd name="T61" fmla="*/ 8 h 21"/>
                  <a:gd name="T62" fmla="*/ 1394 w 1403"/>
                  <a:gd name="T63" fmla="*/ 13 h 21"/>
                  <a:gd name="T64" fmla="*/ 1396 w 1403"/>
                  <a:gd name="T65" fmla="*/ 17 h 21"/>
                  <a:gd name="T66" fmla="*/ 1401 w 1403"/>
                  <a:gd name="T67" fmla="*/ 19 h 21"/>
                  <a:gd name="T68" fmla="*/ 1403 w 1403"/>
                  <a:gd name="T69" fmla="*/ 19 h 21"/>
                  <a:gd name="T70" fmla="*/ 1403 w 1403"/>
                  <a:gd name="T71" fmla="*/ 21 h 21"/>
                  <a:gd name="T72" fmla="*/ 1358 w 1403"/>
                  <a:gd name="T73" fmla="*/ 21 h 21"/>
                  <a:gd name="T74" fmla="*/ 1358 w 1403"/>
                  <a:gd name="T75" fmla="*/ 15 h 21"/>
                  <a:gd name="T76" fmla="*/ 1367 w 1403"/>
                  <a:gd name="T77" fmla="*/ 4 h 21"/>
                  <a:gd name="T78" fmla="*/ 1367 w 1403"/>
                  <a:gd name="T79" fmla="*/ 0 h 21"/>
                  <a:gd name="T80" fmla="*/ 1392 w 1403"/>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3" h="21">
                    <a:moveTo>
                      <a:pt x="378" y="0"/>
                    </a:moveTo>
                    <a:lnTo>
                      <a:pt x="376" y="2"/>
                    </a:lnTo>
                    <a:lnTo>
                      <a:pt x="365" y="19"/>
                    </a:lnTo>
                    <a:lnTo>
                      <a:pt x="365" y="21"/>
                    </a:lnTo>
                    <a:lnTo>
                      <a:pt x="24" y="21"/>
                    </a:lnTo>
                    <a:lnTo>
                      <a:pt x="22" y="17"/>
                    </a:lnTo>
                    <a:lnTo>
                      <a:pt x="7" y="6"/>
                    </a:lnTo>
                    <a:lnTo>
                      <a:pt x="0" y="0"/>
                    </a:lnTo>
                    <a:lnTo>
                      <a:pt x="378" y="0"/>
                    </a:lnTo>
                    <a:close/>
                    <a:moveTo>
                      <a:pt x="913" y="0"/>
                    </a:moveTo>
                    <a:lnTo>
                      <a:pt x="906" y="8"/>
                    </a:lnTo>
                    <a:lnTo>
                      <a:pt x="896" y="19"/>
                    </a:lnTo>
                    <a:lnTo>
                      <a:pt x="896" y="21"/>
                    </a:lnTo>
                    <a:lnTo>
                      <a:pt x="647" y="21"/>
                    </a:lnTo>
                    <a:lnTo>
                      <a:pt x="650" y="13"/>
                    </a:lnTo>
                    <a:lnTo>
                      <a:pt x="650" y="0"/>
                    </a:lnTo>
                    <a:lnTo>
                      <a:pt x="913" y="0"/>
                    </a:lnTo>
                    <a:close/>
                    <a:moveTo>
                      <a:pt x="1322" y="0"/>
                    </a:moveTo>
                    <a:lnTo>
                      <a:pt x="1316" y="4"/>
                    </a:lnTo>
                    <a:lnTo>
                      <a:pt x="1307" y="13"/>
                    </a:lnTo>
                    <a:lnTo>
                      <a:pt x="1305" y="15"/>
                    </a:lnTo>
                    <a:lnTo>
                      <a:pt x="1307" y="19"/>
                    </a:lnTo>
                    <a:lnTo>
                      <a:pt x="1307" y="21"/>
                    </a:lnTo>
                    <a:lnTo>
                      <a:pt x="1063" y="21"/>
                    </a:lnTo>
                    <a:lnTo>
                      <a:pt x="1059" y="13"/>
                    </a:lnTo>
                    <a:lnTo>
                      <a:pt x="1046" y="0"/>
                    </a:lnTo>
                    <a:lnTo>
                      <a:pt x="1046" y="0"/>
                    </a:lnTo>
                    <a:lnTo>
                      <a:pt x="1322" y="0"/>
                    </a:lnTo>
                    <a:close/>
                    <a:moveTo>
                      <a:pt x="1392" y="0"/>
                    </a:moveTo>
                    <a:lnTo>
                      <a:pt x="1392" y="2"/>
                    </a:lnTo>
                    <a:lnTo>
                      <a:pt x="1392" y="8"/>
                    </a:lnTo>
                    <a:lnTo>
                      <a:pt x="1394" y="13"/>
                    </a:lnTo>
                    <a:lnTo>
                      <a:pt x="1396" y="17"/>
                    </a:lnTo>
                    <a:lnTo>
                      <a:pt x="1401" y="19"/>
                    </a:lnTo>
                    <a:lnTo>
                      <a:pt x="1403" y="19"/>
                    </a:lnTo>
                    <a:lnTo>
                      <a:pt x="1403" y="21"/>
                    </a:lnTo>
                    <a:lnTo>
                      <a:pt x="1358" y="21"/>
                    </a:lnTo>
                    <a:lnTo>
                      <a:pt x="1358" y="15"/>
                    </a:lnTo>
                    <a:lnTo>
                      <a:pt x="1367" y="4"/>
                    </a:lnTo>
                    <a:lnTo>
                      <a:pt x="1367" y="0"/>
                    </a:lnTo>
                    <a:lnTo>
                      <a:pt x="13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2" name="Freeform 1428"/>
              <p:cNvSpPr>
                <a:spLocks noEditPoints="1"/>
              </p:cNvSpPr>
              <p:nvPr/>
            </p:nvSpPr>
            <p:spPr bwMode="auto">
              <a:xfrm>
                <a:off x="4532" y="2064"/>
                <a:ext cx="1415" cy="21"/>
              </a:xfrm>
              <a:custGeom>
                <a:avLst/>
                <a:gdLst>
                  <a:gd name="T0" fmla="*/ 403 w 1415"/>
                  <a:gd name="T1" fmla="*/ 0 h 21"/>
                  <a:gd name="T2" fmla="*/ 403 w 1415"/>
                  <a:gd name="T3" fmla="*/ 2 h 21"/>
                  <a:gd name="T4" fmla="*/ 398 w 1415"/>
                  <a:gd name="T5" fmla="*/ 6 h 21"/>
                  <a:gd name="T6" fmla="*/ 396 w 1415"/>
                  <a:gd name="T7" fmla="*/ 10 h 21"/>
                  <a:gd name="T8" fmla="*/ 390 w 1415"/>
                  <a:gd name="T9" fmla="*/ 21 h 21"/>
                  <a:gd name="T10" fmla="*/ 12 w 1415"/>
                  <a:gd name="T11" fmla="*/ 21 h 21"/>
                  <a:gd name="T12" fmla="*/ 10 w 1415"/>
                  <a:gd name="T13" fmla="*/ 19 h 21"/>
                  <a:gd name="T14" fmla="*/ 4 w 1415"/>
                  <a:gd name="T15" fmla="*/ 10 h 21"/>
                  <a:gd name="T16" fmla="*/ 0 w 1415"/>
                  <a:gd name="T17" fmla="*/ 0 h 21"/>
                  <a:gd name="T18" fmla="*/ 403 w 1415"/>
                  <a:gd name="T19" fmla="*/ 0 h 21"/>
                  <a:gd name="T20" fmla="*/ 653 w 1415"/>
                  <a:gd name="T21" fmla="*/ 0 h 21"/>
                  <a:gd name="T22" fmla="*/ 651 w 1415"/>
                  <a:gd name="T23" fmla="*/ 2 h 21"/>
                  <a:gd name="T24" fmla="*/ 640 w 1415"/>
                  <a:gd name="T25" fmla="*/ 10 h 21"/>
                  <a:gd name="T26" fmla="*/ 632 w 1415"/>
                  <a:gd name="T27" fmla="*/ 15 h 21"/>
                  <a:gd name="T28" fmla="*/ 623 w 1415"/>
                  <a:gd name="T29" fmla="*/ 17 h 21"/>
                  <a:gd name="T30" fmla="*/ 611 w 1415"/>
                  <a:gd name="T31" fmla="*/ 10 h 21"/>
                  <a:gd name="T32" fmla="*/ 606 w 1415"/>
                  <a:gd name="T33" fmla="*/ 0 h 21"/>
                  <a:gd name="T34" fmla="*/ 653 w 1415"/>
                  <a:gd name="T35" fmla="*/ 0 h 21"/>
                  <a:gd name="T36" fmla="*/ 956 w 1415"/>
                  <a:gd name="T37" fmla="*/ 0 h 21"/>
                  <a:gd name="T38" fmla="*/ 948 w 1415"/>
                  <a:gd name="T39" fmla="*/ 2 h 21"/>
                  <a:gd name="T40" fmla="*/ 935 w 1415"/>
                  <a:gd name="T41" fmla="*/ 8 h 21"/>
                  <a:gd name="T42" fmla="*/ 927 w 1415"/>
                  <a:gd name="T43" fmla="*/ 19 h 21"/>
                  <a:gd name="T44" fmla="*/ 925 w 1415"/>
                  <a:gd name="T45" fmla="*/ 21 h 21"/>
                  <a:gd name="T46" fmla="*/ 662 w 1415"/>
                  <a:gd name="T47" fmla="*/ 21 h 21"/>
                  <a:gd name="T48" fmla="*/ 662 w 1415"/>
                  <a:gd name="T49" fmla="*/ 15 h 21"/>
                  <a:gd name="T50" fmla="*/ 662 w 1415"/>
                  <a:gd name="T51" fmla="*/ 0 h 21"/>
                  <a:gd name="T52" fmla="*/ 956 w 1415"/>
                  <a:gd name="T53" fmla="*/ 0 h 21"/>
                  <a:gd name="T54" fmla="*/ 1355 w 1415"/>
                  <a:gd name="T55" fmla="*/ 0 h 21"/>
                  <a:gd name="T56" fmla="*/ 1351 w 1415"/>
                  <a:gd name="T57" fmla="*/ 6 h 21"/>
                  <a:gd name="T58" fmla="*/ 1338 w 1415"/>
                  <a:gd name="T59" fmla="*/ 15 h 21"/>
                  <a:gd name="T60" fmla="*/ 1334 w 1415"/>
                  <a:gd name="T61" fmla="*/ 21 h 21"/>
                  <a:gd name="T62" fmla="*/ 1058 w 1415"/>
                  <a:gd name="T63" fmla="*/ 21 h 21"/>
                  <a:gd name="T64" fmla="*/ 1046 w 1415"/>
                  <a:gd name="T65" fmla="*/ 6 h 21"/>
                  <a:gd name="T66" fmla="*/ 1043 w 1415"/>
                  <a:gd name="T67" fmla="*/ 0 h 21"/>
                  <a:gd name="T68" fmla="*/ 1355 w 1415"/>
                  <a:gd name="T69" fmla="*/ 0 h 21"/>
                  <a:gd name="T70" fmla="*/ 1415 w 1415"/>
                  <a:gd name="T71" fmla="*/ 0 h 21"/>
                  <a:gd name="T72" fmla="*/ 1413 w 1415"/>
                  <a:gd name="T73" fmla="*/ 2 h 21"/>
                  <a:gd name="T74" fmla="*/ 1406 w 1415"/>
                  <a:gd name="T75" fmla="*/ 8 h 21"/>
                  <a:gd name="T76" fmla="*/ 1404 w 1415"/>
                  <a:gd name="T77" fmla="*/ 15 h 21"/>
                  <a:gd name="T78" fmla="*/ 1404 w 1415"/>
                  <a:gd name="T79" fmla="*/ 21 h 21"/>
                  <a:gd name="T80" fmla="*/ 1379 w 1415"/>
                  <a:gd name="T81" fmla="*/ 21 h 21"/>
                  <a:gd name="T82" fmla="*/ 1383 w 1415"/>
                  <a:gd name="T83" fmla="*/ 15 h 21"/>
                  <a:gd name="T84" fmla="*/ 1385 w 1415"/>
                  <a:gd name="T85" fmla="*/ 6 h 21"/>
                  <a:gd name="T86" fmla="*/ 1383 w 1415"/>
                  <a:gd name="T87" fmla="*/ 0 h 21"/>
                  <a:gd name="T88" fmla="*/ 1415 w 1415"/>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5" h="21">
                    <a:moveTo>
                      <a:pt x="403" y="0"/>
                    </a:moveTo>
                    <a:lnTo>
                      <a:pt x="403" y="2"/>
                    </a:lnTo>
                    <a:lnTo>
                      <a:pt x="398" y="6"/>
                    </a:lnTo>
                    <a:lnTo>
                      <a:pt x="396" y="10"/>
                    </a:lnTo>
                    <a:lnTo>
                      <a:pt x="390" y="21"/>
                    </a:lnTo>
                    <a:lnTo>
                      <a:pt x="12" y="21"/>
                    </a:lnTo>
                    <a:lnTo>
                      <a:pt x="10" y="19"/>
                    </a:lnTo>
                    <a:lnTo>
                      <a:pt x="4" y="10"/>
                    </a:lnTo>
                    <a:lnTo>
                      <a:pt x="0" y="0"/>
                    </a:lnTo>
                    <a:lnTo>
                      <a:pt x="403" y="0"/>
                    </a:lnTo>
                    <a:close/>
                    <a:moveTo>
                      <a:pt x="653" y="0"/>
                    </a:moveTo>
                    <a:lnTo>
                      <a:pt x="651" y="2"/>
                    </a:lnTo>
                    <a:lnTo>
                      <a:pt x="640" y="10"/>
                    </a:lnTo>
                    <a:lnTo>
                      <a:pt x="632" y="15"/>
                    </a:lnTo>
                    <a:lnTo>
                      <a:pt x="623" y="17"/>
                    </a:lnTo>
                    <a:lnTo>
                      <a:pt x="611" y="10"/>
                    </a:lnTo>
                    <a:lnTo>
                      <a:pt x="606" y="0"/>
                    </a:lnTo>
                    <a:lnTo>
                      <a:pt x="653" y="0"/>
                    </a:lnTo>
                    <a:close/>
                    <a:moveTo>
                      <a:pt x="956" y="0"/>
                    </a:moveTo>
                    <a:lnTo>
                      <a:pt x="948" y="2"/>
                    </a:lnTo>
                    <a:lnTo>
                      <a:pt x="935" y="8"/>
                    </a:lnTo>
                    <a:lnTo>
                      <a:pt x="927" y="19"/>
                    </a:lnTo>
                    <a:lnTo>
                      <a:pt x="925" y="21"/>
                    </a:lnTo>
                    <a:lnTo>
                      <a:pt x="662" y="21"/>
                    </a:lnTo>
                    <a:lnTo>
                      <a:pt x="662" y="15"/>
                    </a:lnTo>
                    <a:lnTo>
                      <a:pt x="662" y="0"/>
                    </a:lnTo>
                    <a:lnTo>
                      <a:pt x="956" y="0"/>
                    </a:lnTo>
                    <a:close/>
                    <a:moveTo>
                      <a:pt x="1355" y="0"/>
                    </a:moveTo>
                    <a:lnTo>
                      <a:pt x="1351" y="6"/>
                    </a:lnTo>
                    <a:lnTo>
                      <a:pt x="1338" y="15"/>
                    </a:lnTo>
                    <a:lnTo>
                      <a:pt x="1334" y="21"/>
                    </a:lnTo>
                    <a:lnTo>
                      <a:pt x="1058" y="21"/>
                    </a:lnTo>
                    <a:lnTo>
                      <a:pt x="1046" y="6"/>
                    </a:lnTo>
                    <a:lnTo>
                      <a:pt x="1043" y="0"/>
                    </a:lnTo>
                    <a:lnTo>
                      <a:pt x="1355" y="0"/>
                    </a:lnTo>
                    <a:close/>
                    <a:moveTo>
                      <a:pt x="1415" y="0"/>
                    </a:moveTo>
                    <a:lnTo>
                      <a:pt x="1413" y="2"/>
                    </a:lnTo>
                    <a:lnTo>
                      <a:pt x="1406" y="8"/>
                    </a:lnTo>
                    <a:lnTo>
                      <a:pt x="1404" y="15"/>
                    </a:lnTo>
                    <a:lnTo>
                      <a:pt x="1404" y="21"/>
                    </a:lnTo>
                    <a:lnTo>
                      <a:pt x="1379" y="21"/>
                    </a:lnTo>
                    <a:lnTo>
                      <a:pt x="1383" y="15"/>
                    </a:lnTo>
                    <a:lnTo>
                      <a:pt x="1385" y="6"/>
                    </a:lnTo>
                    <a:lnTo>
                      <a:pt x="1383" y="0"/>
                    </a:lnTo>
                    <a:lnTo>
                      <a:pt x="1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3" name="Freeform 1429"/>
              <p:cNvSpPr>
                <a:spLocks noEditPoints="1"/>
              </p:cNvSpPr>
              <p:nvPr/>
            </p:nvSpPr>
            <p:spPr bwMode="auto">
              <a:xfrm>
                <a:off x="4523" y="2045"/>
                <a:ext cx="1519" cy="19"/>
              </a:xfrm>
              <a:custGeom>
                <a:avLst/>
                <a:gdLst>
                  <a:gd name="T0" fmla="*/ 420 w 1519"/>
                  <a:gd name="T1" fmla="*/ 0 h 19"/>
                  <a:gd name="T2" fmla="*/ 422 w 1519"/>
                  <a:gd name="T3" fmla="*/ 2 h 19"/>
                  <a:gd name="T4" fmla="*/ 422 w 1519"/>
                  <a:gd name="T5" fmla="*/ 6 h 19"/>
                  <a:gd name="T6" fmla="*/ 420 w 1519"/>
                  <a:gd name="T7" fmla="*/ 12 h 19"/>
                  <a:gd name="T8" fmla="*/ 416 w 1519"/>
                  <a:gd name="T9" fmla="*/ 17 h 19"/>
                  <a:gd name="T10" fmla="*/ 412 w 1519"/>
                  <a:gd name="T11" fmla="*/ 19 h 19"/>
                  <a:gd name="T12" fmla="*/ 9 w 1519"/>
                  <a:gd name="T13" fmla="*/ 19 h 19"/>
                  <a:gd name="T14" fmla="*/ 7 w 1519"/>
                  <a:gd name="T15" fmla="*/ 12 h 19"/>
                  <a:gd name="T16" fmla="*/ 0 w 1519"/>
                  <a:gd name="T17" fmla="*/ 0 h 19"/>
                  <a:gd name="T18" fmla="*/ 420 w 1519"/>
                  <a:gd name="T19" fmla="*/ 0 h 19"/>
                  <a:gd name="T20" fmla="*/ 1033 w 1519"/>
                  <a:gd name="T21" fmla="*/ 0 h 19"/>
                  <a:gd name="T22" fmla="*/ 1031 w 1519"/>
                  <a:gd name="T23" fmla="*/ 2 h 19"/>
                  <a:gd name="T24" fmla="*/ 1027 w 1519"/>
                  <a:gd name="T25" fmla="*/ 4 h 19"/>
                  <a:gd name="T26" fmla="*/ 1023 w 1519"/>
                  <a:gd name="T27" fmla="*/ 8 h 19"/>
                  <a:gd name="T28" fmla="*/ 1016 w 1519"/>
                  <a:gd name="T29" fmla="*/ 14 h 19"/>
                  <a:gd name="T30" fmla="*/ 1010 w 1519"/>
                  <a:gd name="T31" fmla="*/ 17 h 19"/>
                  <a:gd name="T32" fmla="*/ 999 w 1519"/>
                  <a:gd name="T33" fmla="*/ 19 h 19"/>
                  <a:gd name="T34" fmla="*/ 976 w 1519"/>
                  <a:gd name="T35" fmla="*/ 19 h 19"/>
                  <a:gd name="T36" fmla="*/ 965 w 1519"/>
                  <a:gd name="T37" fmla="*/ 19 h 19"/>
                  <a:gd name="T38" fmla="*/ 671 w 1519"/>
                  <a:gd name="T39" fmla="*/ 19 h 19"/>
                  <a:gd name="T40" fmla="*/ 671 w 1519"/>
                  <a:gd name="T41" fmla="*/ 19 h 19"/>
                  <a:gd name="T42" fmla="*/ 671 w 1519"/>
                  <a:gd name="T43" fmla="*/ 12 h 19"/>
                  <a:gd name="T44" fmla="*/ 666 w 1519"/>
                  <a:gd name="T45" fmla="*/ 14 h 19"/>
                  <a:gd name="T46" fmla="*/ 662 w 1519"/>
                  <a:gd name="T47" fmla="*/ 19 h 19"/>
                  <a:gd name="T48" fmla="*/ 615 w 1519"/>
                  <a:gd name="T49" fmla="*/ 19 h 19"/>
                  <a:gd name="T50" fmla="*/ 613 w 1519"/>
                  <a:gd name="T51" fmla="*/ 14 h 19"/>
                  <a:gd name="T52" fmla="*/ 611 w 1519"/>
                  <a:gd name="T53" fmla="*/ 0 h 19"/>
                  <a:gd name="T54" fmla="*/ 1033 w 1519"/>
                  <a:gd name="T55" fmla="*/ 0 h 19"/>
                  <a:gd name="T56" fmla="*/ 1519 w 1519"/>
                  <a:gd name="T57" fmla="*/ 0 h 19"/>
                  <a:gd name="T58" fmla="*/ 1511 w 1519"/>
                  <a:gd name="T59" fmla="*/ 2 h 19"/>
                  <a:gd name="T60" fmla="*/ 1489 w 1519"/>
                  <a:gd name="T61" fmla="*/ 8 h 19"/>
                  <a:gd name="T62" fmla="*/ 1470 w 1519"/>
                  <a:gd name="T63" fmla="*/ 14 h 19"/>
                  <a:gd name="T64" fmla="*/ 1453 w 1519"/>
                  <a:gd name="T65" fmla="*/ 17 h 19"/>
                  <a:gd name="T66" fmla="*/ 1443 w 1519"/>
                  <a:gd name="T67" fmla="*/ 14 h 19"/>
                  <a:gd name="T68" fmla="*/ 1439 w 1519"/>
                  <a:gd name="T69" fmla="*/ 14 h 19"/>
                  <a:gd name="T70" fmla="*/ 1432 w 1519"/>
                  <a:gd name="T71" fmla="*/ 14 h 19"/>
                  <a:gd name="T72" fmla="*/ 1426 w 1519"/>
                  <a:gd name="T73" fmla="*/ 17 h 19"/>
                  <a:gd name="T74" fmla="*/ 1424 w 1519"/>
                  <a:gd name="T75" fmla="*/ 19 h 19"/>
                  <a:gd name="T76" fmla="*/ 1392 w 1519"/>
                  <a:gd name="T77" fmla="*/ 19 h 19"/>
                  <a:gd name="T78" fmla="*/ 1392 w 1519"/>
                  <a:gd name="T79" fmla="*/ 19 h 19"/>
                  <a:gd name="T80" fmla="*/ 1388 w 1519"/>
                  <a:gd name="T81" fmla="*/ 14 h 19"/>
                  <a:gd name="T82" fmla="*/ 1383 w 1519"/>
                  <a:gd name="T83" fmla="*/ 12 h 19"/>
                  <a:gd name="T84" fmla="*/ 1379 w 1519"/>
                  <a:gd name="T85" fmla="*/ 12 h 19"/>
                  <a:gd name="T86" fmla="*/ 1373 w 1519"/>
                  <a:gd name="T87" fmla="*/ 12 h 19"/>
                  <a:gd name="T88" fmla="*/ 1366 w 1519"/>
                  <a:gd name="T89" fmla="*/ 17 h 19"/>
                  <a:gd name="T90" fmla="*/ 1364 w 1519"/>
                  <a:gd name="T91" fmla="*/ 19 h 19"/>
                  <a:gd name="T92" fmla="*/ 1052 w 1519"/>
                  <a:gd name="T93" fmla="*/ 19 h 19"/>
                  <a:gd name="T94" fmla="*/ 1048 w 1519"/>
                  <a:gd name="T95" fmla="*/ 10 h 19"/>
                  <a:gd name="T96" fmla="*/ 1046 w 1519"/>
                  <a:gd name="T97" fmla="*/ 4 h 19"/>
                  <a:gd name="T98" fmla="*/ 1042 w 1519"/>
                  <a:gd name="T99" fmla="*/ 0 h 19"/>
                  <a:gd name="T100" fmla="*/ 1042 w 1519"/>
                  <a:gd name="T101" fmla="*/ 0 h 19"/>
                  <a:gd name="T102" fmla="*/ 1519 w 1519"/>
                  <a:gd name="T10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9" h="19">
                    <a:moveTo>
                      <a:pt x="420" y="0"/>
                    </a:moveTo>
                    <a:lnTo>
                      <a:pt x="422" y="2"/>
                    </a:lnTo>
                    <a:lnTo>
                      <a:pt x="422" y="6"/>
                    </a:lnTo>
                    <a:lnTo>
                      <a:pt x="420" y="12"/>
                    </a:lnTo>
                    <a:lnTo>
                      <a:pt x="416" y="17"/>
                    </a:lnTo>
                    <a:lnTo>
                      <a:pt x="412" y="19"/>
                    </a:lnTo>
                    <a:lnTo>
                      <a:pt x="9" y="19"/>
                    </a:lnTo>
                    <a:lnTo>
                      <a:pt x="7" y="12"/>
                    </a:lnTo>
                    <a:lnTo>
                      <a:pt x="0" y="0"/>
                    </a:lnTo>
                    <a:lnTo>
                      <a:pt x="420" y="0"/>
                    </a:lnTo>
                    <a:close/>
                    <a:moveTo>
                      <a:pt x="1033" y="0"/>
                    </a:moveTo>
                    <a:lnTo>
                      <a:pt x="1031" y="2"/>
                    </a:lnTo>
                    <a:lnTo>
                      <a:pt x="1027" y="4"/>
                    </a:lnTo>
                    <a:lnTo>
                      <a:pt x="1023" y="8"/>
                    </a:lnTo>
                    <a:lnTo>
                      <a:pt x="1016" y="14"/>
                    </a:lnTo>
                    <a:lnTo>
                      <a:pt x="1010" y="17"/>
                    </a:lnTo>
                    <a:lnTo>
                      <a:pt x="999" y="19"/>
                    </a:lnTo>
                    <a:lnTo>
                      <a:pt x="976" y="19"/>
                    </a:lnTo>
                    <a:lnTo>
                      <a:pt x="965" y="19"/>
                    </a:lnTo>
                    <a:lnTo>
                      <a:pt x="671" y="19"/>
                    </a:lnTo>
                    <a:lnTo>
                      <a:pt x="671" y="19"/>
                    </a:lnTo>
                    <a:lnTo>
                      <a:pt x="671" y="12"/>
                    </a:lnTo>
                    <a:lnTo>
                      <a:pt x="666" y="14"/>
                    </a:lnTo>
                    <a:lnTo>
                      <a:pt x="662" y="19"/>
                    </a:lnTo>
                    <a:lnTo>
                      <a:pt x="615" y="19"/>
                    </a:lnTo>
                    <a:lnTo>
                      <a:pt x="613" y="14"/>
                    </a:lnTo>
                    <a:lnTo>
                      <a:pt x="611" y="0"/>
                    </a:lnTo>
                    <a:lnTo>
                      <a:pt x="1033" y="0"/>
                    </a:lnTo>
                    <a:close/>
                    <a:moveTo>
                      <a:pt x="1519" y="0"/>
                    </a:moveTo>
                    <a:lnTo>
                      <a:pt x="1511" y="2"/>
                    </a:lnTo>
                    <a:lnTo>
                      <a:pt x="1489" y="8"/>
                    </a:lnTo>
                    <a:lnTo>
                      <a:pt x="1470" y="14"/>
                    </a:lnTo>
                    <a:lnTo>
                      <a:pt x="1453" y="17"/>
                    </a:lnTo>
                    <a:lnTo>
                      <a:pt x="1443" y="14"/>
                    </a:lnTo>
                    <a:lnTo>
                      <a:pt x="1439" y="14"/>
                    </a:lnTo>
                    <a:lnTo>
                      <a:pt x="1432" y="14"/>
                    </a:lnTo>
                    <a:lnTo>
                      <a:pt x="1426" y="17"/>
                    </a:lnTo>
                    <a:lnTo>
                      <a:pt x="1424" y="19"/>
                    </a:lnTo>
                    <a:lnTo>
                      <a:pt x="1392" y="19"/>
                    </a:lnTo>
                    <a:lnTo>
                      <a:pt x="1392" y="19"/>
                    </a:lnTo>
                    <a:lnTo>
                      <a:pt x="1388" y="14"/>
                    </a:lnTo>
                    <a:lnTo>
                      <a:pt x="1383" y="12"/>
                    </a:lnTo>
                    <a:lnTo>
                      <a:pt x="1379" y="12"/>
                    </a:lnTo>
                    <a:lnTo>
                      <a:pt x="1373" y="12"/>
                    </a:lnTo>
                    <a:lnTo>
                      <a:pt x="1366" y="17"/>
                    </a:lnTo>
                    <a:lnTo>
                      <a:pt x="1364" y="19"/>
                    </a:lnTo>
                    <a:lnTo>
                      <a:pt x="1052" y="19"/>
                    </a:lnTo>
                    <a:lnTo>
                      <a:pt x="1048" y="10"/>
                    </a:lnTo>
                    <a:lnTo>
                      <a:pt x="1046" y="4"/>
                    </a:lnTo>
                    <a:lnTo>
                      <a:pt x="1042" y="0"/>
                    </a:lnTo>
                    <a:lnTo>
                      <a:pt x="1042" y="0"/>
                    </a:lnTo>
                    <a:lnTo>
                      <a:pt x="15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4" name="Freeform 1430"/>
              <p:cNvSpPr>
                <a:spLocks noEditPoints="1"/>
              </p:cNvSpPr>
              <p:nvPr/>
            </p:nvSpPr>
            <p:spPr bwMode="auto">
              <a:xfrm>
                <a:off x="4519" y="2023"/>
                <a:ext cx="1553" cy="22"/>
              </a:xfrm>
              <a:custGeom>
                <a:avLst/>
                <a:gdLst>
                  <a:gd name="T0" fmla="*/ 405 w 1553"/>
                  <a:gd name="T1" fmla="*/ 0 h 22"/>
                  <a:gd name="T2" fmla="*/ 414 w 1553"/>
                  <a:gd name="T3" fmla="*/ 7 h 22"/>
                  <a:gd name="T4" fmla="*/ 424 w 1553"/>
                  <a:gd name="T5" fmla="*/ 19 h 22"/>
                  <a:gd name="T6" fmla="*/ 424 w 1553"/>
                  <a:gd name="T7" fmla="*/ 22 h 22"/>
                  <a:gd name="T8" fmla="*/ 4 w 1553"/>
                  <a:gd name="T9" fmla="*/ 22 h 22"/>
                  <a:gd name="T10" fmla="*/ 2 w 1553"/>
                  <a:gd name="T11" fmla="*/ 15 h 22"/>
                  <a:gd name="T12" fmla="*/ 0 w 1553"/>
                  <a:gd name="T13" fmla="*/ 0 h 22"/>
                  <a:gd name="T14" fmla="*/ 278 w 1553"/>
                  <a:gd name="T15" fmla="*/ 0 h 22"/>
                  <a:gd name="T16" fmla="*/ 278 w 1553"/>
                  <a:gd name="T17" fmla="*/ 3 h 22"/>
                  <a:gd name="T18" fmla="*/ 280 w 1553"/>
                  <a:gd name="T19" fmla="*/ 0 h 22"/>
                  <a:gd name="T20" fmla="*/ 405 w 1553"/>
                  <a:gd name="T21" fmla="*/ 0 h 22"/>
                  <a:gd name="T22" fmla="*/ 1553 w 1553"/>
                  <a:gd name="T23" fmla="*/ 0 h 22"/>
                  <a:gd name="T24" fmla="*/ 1534 w 1553"/>
                  <a:gd name="T25" fmla="*/ 17 h 22"/>
                  <a:gd name="T26" fmla="*/ 1523 w 1553"/>
                  <a:gd name="T27" fmla="*/ 22 h 22"/>
                  <a:gd name="T28" fmla="*/ 1046 w 1553"/>
                  <a:gd name="T29" fmla="*/ 22 h 22"/>
                  <a:gd name="T30" fmla="*/ 1044 w 1553"/>
                  <a:gd name="T31" fmla="*/ 19 h 22"/>
                  <a:gd name="T32" fmla="*/ 1039 w 1553"/>
                  <a:gd name="T33" fmla="*/ 22 h 22"/>
                  <a:gd name="T34" fmla="*/ 1037 w 1553"/>
                  <a:gd name="T35" fmla="*/ 22 h 22"/>
                  <a:gd name="T36" fmla="*/ 615 w 1553"/>
                  <a:gd name="T37" fmla="*/ 22 h 22"/>
                  <a:gd name="T38" fmla="*/ 613 w 1553"/>
                  <a:gd name="T39" fmla="*/ 17 h 22"/>
                  <a:gd name="T40" fmla="*/ 613 w 1553"/>
                  <a:gd name="T41" fmla="*/ 11 h 22"/>
                  <a:gd name="T42" fmla="*/ 613 w 1553"/>
                  <a:gd name="T43" fmla="*/ 5 h 22"/>
                  <a:gd name="T44" fmla="*/ 609 w 1553"/>
                  <a:gd name="T45" fmla="*/ 3 h 22"/>
                  <a:gd name="T46" fmla="*/ 609 w 1553"/>
                  <a:gd name="T47" fmla="*/ 0 h 22"/>
                  <a:gd name="T48" fmla="*/ 1553 w 1553"/>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3" h="22">
                    <a:moveTo>
                      <a:pt x="405" y="0"/>
                    </a:moveTo>
                    <a:lnTo>
                      <a:pt x="414" y="7"/>
                    </a:lnTo>
                    <a:lnTo>
                      <a:pt x="424" y="19"/>
                    </a:lnTo>
                    <a:lnTo>
                      <a:pt x="424" y="22"/>
                    </a:lnTo>
                    <a:lnTo>
                      <a:pt x="4" y="22"/>
                    </a:lnTo>
                    <a:lnTo>
                      <a:pt x="2" y="15"/>
                    </a:lnTo>
                    <a:lnTo>
                      <a:pt x="0" y="0"/>
                    </a:lnTo>
                    <a:lnTo>
                      <a:pt x="278" y="0"/>
                    </a:lnTo>
                    <a:lnTo>
                      <a:pt x="278" y="3"/>
                    </a:lnTo>
                    <a:lnTo>
                      <a:pt x="280" y="0"/>
                    </a:lnTo>
                    <a:lnTo>
                      <a:pt x="405" y="0"/>
                    </a:lnTo>
                    <a:close/>
                    <a:moveTo>
                      <a:pt x="1553" y="0"/>
                    </a:moveTo>
                    <a:lnTo>
                      <a:pt x="1534" y="17"/>
                    </a:lnTo>
                    <a:lnTo>
                      <a:pt x="1523" y="22"/>
                    </a:lnTo>
                    <a:lnTo>
                      <a:pt x="1046" y="22"/>
                    </a:lnTo>
                    <a:lnTo>
                      <a:pt x="1044" y="19"/>
                    </a:lnTo>
                    <a:lnTo>
                      <a:pt x="1039" y="22"/>
                    </a:lnTo>
                    <a:lnTo>
                      <a:pt x="1037" y="22"/>
                    </a:lnTo>
                    <a:lnTo>
                      <a:pt x="615" y="22"/>
                    </a:lnTo>
                    <a:lnTo>
                      <a:pt x="613" y="17"/>
                    </a:lnTo>
                    <a:lnTo>
                      <a:pt x="613" y="11"/>
                    </a:lnTo>
                    <a:lnTo>
                      <a:pt x="613" y="5"/>
                    </a:lnTo>
                    <a:lnTo>
                      <a:pt x="609" y="3"/>
                    </a:lnTo>
                    <a:lnTo>
                      <a:pt x="609" y="0"/>
                    </a:lnTo>
                    <a:lnTo>
                      <a:pt x="15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5" name="Freeform 1431"/>
              <p:cNvSpPr>
                <a:spLocks noEditPoints="1"/>
              </p:cNvSpPr>
              <p:nvPr/>
            </p:nvSpPr>
            <p:spPr bwMode="auto">
              <a:xfrm>
                <a:off x="4502" y="2004"/>
                <a:ext cx="1589" cy="19"/>
              </a:xfrm>
              <a:custGeom>
                <a:avLst/>
                <a:gdLst>
                  <a:gd name="T0" fmla="*/ 286 w 1589"/>
                  <a:gd name="T1" fmla="*/ 0 h 19"/>
                  <a:gd name="T2" fmla="*/ 288 w 1589"/>
                  <a:gd name="T3" fmla="*/ 5 h 19"/>
                  <a:gd name="T4" fmla="*/ 291 w 1589"/>
                  <a:gd name="T5" fmla="*/ 9 h 19"/>
                  <a:gd name="T6" fmla="*/ 291 w 1589"/>
                  <a:gd name="T7" fmla="*/ 11 h 19"/>
                  <a:gd name="T8" fmla="*/ 291 w 1589"/>
                  <a:gd name="T9" fmla="*/ 15 h 19"/>
                  <a:gd name="T10" fmla="*/ 291 w 1589"/>
                  <a:gd name="T11" fmla="*/ 17 h 19"/>
                  <a:gd name="T12" fmla="*/ 293 w 1589"/>
                  <a:gd name="T13" fmla="*/ 19 h 19"/>
                  <a:gd name="T14" fmla="*/ 295 w 1589"/>
                  <a:gd name="T15" fmla="*/ 19 h 19"/>
                  <a:gd name="T16" fmla="*/ 17 w 1589"/>
                  <a:gd name="T17" fmla="*/ 19 h 19"/>
                  <a:gd name="T18" fmla="*/ 17 w 1589"/>
                  <a:gd name="T19" fmla="*/ 17 h 19"/>
                  <a:gd name="T20" fmla="*/ 15 w 1589"/>
                  <a:gd name="T21" fmla="*/ 13 h 19"/>
                  <a:gd name="T22" fmla="*/ 13 w 1589"/>
                  <a:gd name="T23" fmla="*/ 9 h 19"/>
                  <a:gd name="T24" fmla="*/ 8 w 1589"/>
                  <a:gd name="T25" fmla="*/ 7 h 19"/>
                  <a:gd name="T26" fmla="*/ 4 w 1589"/>
                  <a:gd name="T27" fmla="*/ 5 h 19"/>
                  <a:gd name="T28" fmla="*/ 0 w 1589"/>
                  <a:gd name="T29" fmla="*/ 2 h 19"/>
                  <a:gd name="T30" fmla="*/ 0 w 1589"/>
                  <a:gd name="T31" fmla="*/ 0 h 19"/>
                  <a:gd name="T32" fmla="*/ 286 w 1589"/>
                  <a:gd name="T33" fmla="*/ 0 h 19"/>
                  <a:gd name="T34" fmla="*/ 378 w 1589"/>
                  <a:gd name="T35" fmla="*/ 0 h 19"/>
                  <a:gd name="T36" fmla="*/ 380 w 1589"/>
                  <a:gd name="T37" fmla="*/ 0 h 19"/>
                  <a:gd name="T38" fmla="*/ 384 w 1589"/>
                  <a:gd name="T39" fmla="*/ 2 h 19"/>
                  <a:gd name="T40" fmla="*/ 397 w 1589"/>
                  <a:gd name="T41" fmla="*/ 7 h 19"/>
                  <a:gd name="T42" fmla="*/ 414 w 1589"/>
                  <a:gd name="T43" fmla="*/ 15 h 19"/>
                  <a:gd name="T44" fmla="*/ 422 w 1589"/>
                  <a:gd name="T45" fmla="*/ 19 h 19"/>
                  <a:gd name="T46" fmla="*/ 297 w 1589"/>
                  <a:gd name="T47" fmla="*/ 19 h 19"/>
                  <a:gd name="T48" fmla="*/ 308 w 1589"/>
                  <a:gd name="T49" fmla="*/ 19 h 19"/>
                  <a:gd name="T50" fmla="*/ 325 w 1589"/>
                  <a:gd name="T51" fmla="*/ 9 h 19"/>
                  <a:gd name="T52" fmla="*/ 337 w 1589"/>
                  <a:gd name="T53" fmla="*/ 0 h 19"/>
                  <a:gd name="T54" fmla="*/ 378 w 1589"/>
                  <a:gd name="T55" fmla="*/ 0 h 19"/>
                  <a:gd name="T56" fmla="*/ 1589 w 1589"/>
                  <a:gd name="T57" fmla="*/ 0 h 19"/>
                  <a:gd name="T58" fmla="*/ 1572 w 1589"/>
                  <a:gd name="T59" fmla="*/ 19 h 19"/>
                  <a:gd name="T60" fmla="*/ 1570 w 1589"/>
                  <a:gd name="T61" fmla="*/ 19 h 19"/>
                  <a:gd name="T62" fmla="*/ 626 w 1589"/>
                  <a:gd name="T63" fmla="*/ 19 h 19"/>
                  <a:gd name="T64" fmla="*/ 622 w 1589"/>
                  <a:gd name="T65" fmla="*/ 17 h 19"/>
                  <a:gd name="T66" fmla="*/ 617 w 1589"/>
                  <a:gd name="T67" fmla="*/ 17 h 19"/>
                  <a:gd name="T68" fmla="*/ 613 w 1589"/>
                  <a:gd name="T69" fmla="*/ 15 h 19"/>
                  <a:gd name="T70" fmla="*/ 609 w 1589"/>
                  <a:gd name="T71" fmla="*/ 15 h 19"/>
                  <a:gd name="T72" fmla="*/ 605 w 1589"/>
                  <a:gd name="T73" fmla="*/ 13 h 19"/>
                  <a:gd name="T74" fmla="*/ 600 w 1589"/>
                  <a:gd name="T75" fmla="*/ 13 h 19"/>
                  <a:gd name="T76" fmla="*/ 590 w 1589"/>
                  <a:gd name="T77" fmla="*/ 7 h 19"/>
                  <a:gd name="T78" fmla="*/ 585 w 1589"/>
                  <a:gd name="T79" fmla="*/ 0 h 19"/>
                  <a:gd name="T80" fmla="*/ 1589 w 1589"/>
                  <a:gd name="T8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9" h="19">
                    <a:moveTo>
                      <a:pt x="286" y="0"/>
                    </a:moveTo>
                    <a:lnTo>
                      <a:pt x="288" y="5"/>
                    </a:lnTo>
                    <a:lnTo>
                      <a:pt x="291" y="9"/>
                    </a:lnTo>
                    <a:lnTo>
                      <a:pt x="291" y="11"/>
                    </a:lnTo>
                    <a:lnTo>
                      <a:pt x="291" y="15"/>
                    </a:lnTo>
                    <a:lnTo>
                      <a:pt x="291" y="17"/>
                    </a:lnTo>
                    <a:lnTo>
                      <a:pt x="293" y="19"/>
                    </a:lnTo>
                    <a:lnTo>
                      <a:pt x="295" y="19"/>
                    </a:lnTo>
                    <a:lnTo>
                      <a:pt x="17" y="19"/>
                    </a:lnTo>
                    <a:lnTo>
                      <a:pt x="17" y="17"/>
                    </a:lnTo>
                    <a:lnTo>
                      <a:pt x="15" y="13"/>
                    </a:lnTo>
                    <a:lnTo>
                      <a:pt x="13" y="9"/>
                    </a:lnTo>
                    <a:lnTo>
                      <a:pt x="8" y="7"/>
                    </a:lnTo>
                    <a:lnTo>
                      <a:pt x="4" y="5"/>
                    </a:lnTo>
                    <a:lnTo>
                      <a:pt x="0" y="2"/>
                    </a:lnTo>
                    <a:lnTo>
                      <a:pt x="0" y="0"/>
                    </a:lnTo>
                    <a:lnTo>
                      <a:pt x="286" y="0"/>
                    </a:lnTo>
                    <a:close/>
                    <a:moveTo>
                      <a:pt x="378" y="0"/>
                    </a:moveTo>
                    <a:lnTo>
                      <a:pt x="380" y="0"/>
                    </a:lnTo>
                    <a:lnTo>
                      <a:pt x="384" y="2"/>
                    </a:lnTo>
                    <a:lnTo>
                      <a:pt x="397" y="7"/>
                    </a:lnTo>
                    <a:lnTo>
                      <a:pt x="414" y="15"/>
                    </a:lnTo>
                    <a:lnTo>
                      <a:pt x="422" y="19"/>
                    </a:lnTo>
                    <a:lnTo>
                      <a:pt x="297" y="19"/>
                    </a:lnTo>
                    <a:lnTo>
                      <a:pt x="308" y="19"/>
                    </a:lnTo>
                    <a:lnTo>
                      <a:pt x="325" y="9"/>
                    </a:lnTo>
                    <a:lnTo>
                      <a:pt x="337" y="0"/>
                    </a:lnTo>
                    <a:lnTo>
                      <a:pt x="378" y="0"/>
                    </a:lnTo>
                    <a:close/>
                    <a:moveTo>
                      <a:pt x="1589" y="0"/>
                    </a:moveTo>
                    <a:lnTo>
                      <a:pt x="1572" y="19"/>
                    </a:lnTo>
                    <a:lnTo>
                      <a:pt x="1570" y="19"/>
                    </a:lnTo>
                    <a:lnTo>
                      <a:pt x="626" y="19"/>
                    </a:lnTo>
                    <a:lnTo>
                      <a:pt x="622" y="17"/>
                    </a:lnTo>
                    <a:lnTo>
                      <a:pt x="617" y="17"/>
                    </a:lnTo>
                    <a:lnTo>
                      <a:pt x="613" y="15"/>
                    </a:lnTo>
                    <a:lnTo>
                      <a:pt x="609" y="15"/>
                    </a:lnTo>
                    <a:lnTo>
                      <a:pt x="605" y="13"/>
                    </a:lnTo>
                    <a:lnTo>
                      <a:pt x="600" y="13"/>
                    </a:lnTo>
                    <a:lnTo>
                      <a:pt x="590" y="7"/>
                    </a:lnTo>
                    <a:lnTo>
                      <a:pt x="585" y="0"/>
                    </a:lnTo>
                    <a:lnTo>
                      <a:pt x="15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6" name="Freeform 1432"/>
              <p:cNvSpPr>
                <a:spLocks noEditPoints="1"/>
              </p:cNvSpPr>
              <p:nvPr/>
            </p:nvSpPr>
            <p:spPr bwMode="auto">
              <a:xfrm>
                <a:off x="4491" y="1983"/>
                <a:ext cx="1619" cy="21"/>
              </a:xfrm>
              <a:custGeom>
                <a:avLst/>
                <a:gdLst>
                  <a:gd name="T0" fmla="*/ 274 w 1619"/>
                  <a:gd name="T1" fmla="*/ 0 h 21"/>
                  <a:gd name="T2" fmla="*/ 276 w 1619"/>
                  <a:gd name="T3" fmla="*/ 2 h 21"/>
                  <a:gd name="T4" fmla="*/ 283 w 1619"/>
                  <a:gd name="T5" fmla="*/ 9 h 21"/>
                  <a:gd name="T6" fmla="*/ 291 w 1619"/>
                  <a:gd name="T7" fmla="*/ 15 h 21"/>
                  <a:gd name="T8" fmla="*/ 297 w 1619"/>
                  <a:gd name="T9" fmla="*/ 21 h 21"/>
                  <a:gd name="T10" fmla="*/ 297 w 1619"/>
                  <a:gd name="T11" fmla="*/ 21 h 21"/>
                  <a:gd name="T12" fmla="*/ 11 w 1619"/>
                  <a:gd name="T13" fmla="*/ 21 h 21"/>
                  <a:gd name="T14" fmla="*/ 9 w 1619"/>
                  <a:gd name="T15" fmla="*/ 19 h 21"/>
                  <a:gd name="T16" fmla="*/ 5 w 1619"/>
                  <a:gd name="T17" fmla="*/ 15 h 21"/>
                  <a:gd name="T18" fmla="*/ 5 w 1619"/>
                  <a:gd name="T19" fmla="*/ 11 h 21"/>
                  <a:gd name="T20" fmla="*/ 0 w 1619"/>
                  <a:gd name="T21" fmla="*/ 0 h 21"/>
                  <a:gd name="T22" fmla="*/ 274 w 1619"/>
                  <a:gd name="T23" fmla="*/ 0 h 21"/>
                  <a:gd name="T24" fmla="*/ 378 w 1619"/>
                  <a:gd name="T25" fmla="*/ 0 h 21"/>
                  <a:gd name="T26" fmla="*/ 380 w 1619"/>
                  <a:gd name="T27" fmla="*/ 4 h 21"/>
                  <a:gd name="T28" fmla="*/ 380 w 1619"/>
                  <a:gd name="T29" fmla="*/ 7 h 21"/>
                  <a:gd name="T30" fmla="*/ 382 w 1619"/>
                  <a:gd name="T31" fmla="*/ 11 h 21"/>
                  <a:gd name="T32" fmla="*/ 384 w 1619"/>
                  <a:gd name="T33" fmla="*/ 15 h 21"/>
                  <a:gd name="T34" fmla="*/ 386 w 1619"/>
                  <a:gd name="T35" fmla="*/ 19 h 21"/>
                  <a:gd name="T36" fmla="*/ 389 w 1619"/>
                  <a:gd name="T37" fmla="*/ 21 h 21"/>
                  <a:gd name="T38" fmla="*/ 348 w 1619"/>
                  <a:gd name="T39" fmla="*/ 21 h 21"/>
                  <a:gd name="T40" fmla="*/ 350 w 1619"/>
                  <a:gd name="T41" fmla="*/ 19 h 21"/>
                  <a:gd name="T42" fmla="*/ 359 w 1619"/>
                  <a:gd name="T43" fmla="*/ 15 h 21"/>
                  <a:gd name="T44" fmla="*/ 363 w 1619"/>
                  <a:gd name="T45" fmla="*/ 11 h 21"/>
                  <a:gd name="T46" fmla="*/ 365 w 1619"/>
                  <a:gd name="T47" fmla="*/ 7 h 21"/>
                  <a:gd name="T48" fmla="*/ 369 w 1619"/>
                  <a:gd name="T49" fmla="*/ 2 h 21"/>
                  <a:gd name="T50" fmla="*/ 372 w 1619"/>
                  <a:gd name="T51" fmla="*/ 0 h 21"/>
                  <a:gd name="T52" fmla="*/ 378 w 1619"/>
                  <a:gd name="T53" fmla="*/ 0 h 21"/>
                  <a:gd name="T54" fmla="*/ 565 w 1619"/>
                  <a:gd name="T55" fmla="*/ 0 h 21"/>
                  <a:gd name="T56" fmla="*/ 563 w 1619"/>
                  <a:gd name="T57" fmla="*/ 2 h 21"/>
                  <a:gd name="T58" fmla="*/ 558 w 1619"/>
                  <a:gd name="T59" fmla="*/ 4 h 21"/>
                  <a:gd name="T60" fmla="*/ 556 w 1619"/>
                  <a:gd name="T61" fmla="*/ 11 h 21"/>
                  <a:gd name="T62" fmla="*/ 546 w 1619"/>
                  <a:gd name="T63" fmla="*/ 15 h 21"/>
                  <a:gd name="T64" fmla="*/ 531 w 1619"/>
                  <a:gd name="T65" fmla="*/ 17 h 21"/>
                  <a:gd name="T66" fmla="*/ 516 w 1619"/>
                  <a:gd name="T67" fmla="*/ 19 h 21"/>
                  <a:gd name="T68" fmla="*/ 505 w 1619"/>
                  <a:gd name="T69" fmla="*/ 19 h 21"/>
                  <a:gd name="T70" fmla="*/ 493 w 1619"/>
                  <a:gd name="T71" fmla="*/ 17 h 21"/>
                  <a:gd name="T72" fmla="*/ 471 w 1619"/>
                  <a:gd name="T73" fmla="*/ 17 h 21"/>
                  <a:gd name="T74" fmla="*/ 448 w 1619"/>
                  <a:gd name="T75" fmla="*/ 15 h 21"/>
                  <a:gd name="T76" fmla="*/ 431 w 1619"/>
                  <a:gd name="T77" fmla="*/ 11 h 21"/>
                  <a:gd name="T78" fmla="*/ 420 w 1619"/>
                  <a:gd name="T79" fmla="*/ 4 h 21"/>
                  <a:gd name="T80" fmla="*/ 418 w 1619"/>
                  <a:gd name="T81" fmla="*/ 0 h 21"/>
                  <a:gd name="T82" fmla="*/ 565 w 1619"/>
                  <a:gd name="T83" fmla="*/ 0 h 21"/>
                  <a:gd name="T84" fmla="*/ 1619 w 1619"/>
                  <a:gd name="T85" fmla="*/ 0 h 21"/>
                  <a:gd name="T86" fmla="*/ 1617 w 1619"/>
                  <a:gd name="T87" fmla="*/ 2 h 21"/>
                  <a:gd name="T88" fmla="*/ 1602 w 1619"/>
                  <a:gd name="T89" fmla="*/ 19 h 21"/>
                  <a:gd name="T90" fmla="*/ 1600 w 1619"/>
                  <a:gd name="T91" fmla="*/ 21 h 21"/>
                  <a:gd name="T92" fmla="*/ 596 w 1619"/>
                  <a:gd name="T93" fmla="*/ 21 h 21"/>
                  <a:gd name="T94" fmla="*/ 592 w 1619"/>
                  <a:gd name="T95" fmla="*/ 15 h 21"/>
                  <a:gd name="T96" fmla="*/ 582 w 1619"/>
                  <a:gd name="T97" fmla="*/ 4 h 21"/>
                  <a:gd name="T98" fmla="*/ 577 w 1619"/>
                  <a:gd name="T99" fmla="*/ 0 h 21"/>
                  <a:gd name="T100" fmla="*/ 1619 w 1619"/>
                  <a:gd name="T10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9" h="21">
                    <a:moveTo>
                      <a:pt x="274" y="0"/>
                    </a:moveTo>
                    <a:lnTo>
                      <a:pt x="276" y="2"/>
                    </a:lnTo>
                    <a:lnTo>
                      <a:pt x="283" y="9"/>
                    </a:lnTo>
                    <a:lnTo>
                      <a:pt x="291" y="15"/>
                    </a:lnTo>
                    <a:lnTo>
                      <a:pt x="297" y="21"/>
                    </a:lnTo>
                    <a:lnTo>
                      <a:pt x="297" y="21"/>
                    </a:lnTo>
                    <a:lnTo>
                      <a:pt x="11" y="21"/>
                    </a:lnTo>
                    <a:lnTo>
                      <a:pt x="9" y="19"/>
                    </a:lnTo>
                    <a:lnTo>
                      <a:pt x="5" y="15"/>
                    </a:lnTo>
                    <a:lnTo>
                      <a:pt x="5" y="11"/>
                    </a:lnTo>
                    <a:lnTo>
                      <a:pt x="0" y="0"/>
                    </a:lnTo>
                    <a:lnTo>
                      <a:pt x="274" y="0"/>
                    </a:lnTo>
                    <a:close/>
                    <a:moveTo>
                      <a:pt x="378" y="0"/>
                    </a:moveTo>
                    <a:lnTo>
                      <a:pt x="380" y="4"/>
                    </a:lnTo>
                    <a:lnTo>
                      <a:pt x="380" y="7"/>
                    </a:lnTo>
                    <a:lnTo>
                      <a:pt x="382" y="11"/>
                    </a:lnTo>
                    <a:lnTo>
                      <a:pt x="384" y="15"/>
                    </a:lnTo>
                    <a:lnTo>
                      <a:pt x="386" y="19"/>
                    </a:lnTo>
                    <a:lnTo>
                      <a:pt x="389" y="21"/>
                    </a:lnTo>
                    <a:lnTo>
                      <a:pt x="348" y="21"/>
                    </a:lnTo>
                    <a:lnTo>
                      <a:pt x="350" y="19"/>
                    </a:lnTo>
                    <a:lnTo>
                      <a:pt x="359" y="15"/>
                    </a:lnTo>
                    <a:lnTo>
                      <a:pt x="363" y="11"/>
                    </a:lnTo>
                    <a:lnTo>
                      <a:pt x="365" y="7"/>
                    </a:lnTo>
                    <a:lnTo>
                      <a:pt x="369" y="2"/>
                    </a:lnTo>
                    <a:lnTo>
                      <a:pt x="372" y="0"/>
                    </a:lnTo>
                    <a:lnTo>
                      <a:pt x="378" y="0"/>
                    </a:lnTo>
                    <a:close/>
                    <a:moveTo>
                      <a:pt x="565" y="0"/>
                    </a:moveTo>
                    <a:lnTo>
                      <a:pt x="563" y="2"/>
                    </a:lnTo>
                    <a:lnTo>
                      <a:pt x="558" y="4"/>
                    </a:lnTo>
                    <a:lnTo>
                      <a:pt x="556" y="11"/>
                    </a:lnTo>
                    <a:lnTo>
                      <a:pt x="546" y="15"/>
                    </a:lnTo>
                    <a:lnTo>
                      <a:pt x="531" y="17"/>
                    </a:lnTo>
                    <a:lnTo>
                      <a:pt x="516" y="19"/>
                    </a:lnTo>
                    <a:lnTo>
                      <a:pt x="505" y="19"/>
                    </a:lnTo>
                    <a:lnTo>
                      <a:pt x="493" y="17"/>
                    </a:lnTo>
                    <a:lnTo>
                      <a:pt x="471" y="17"/>
                    </a:lnTo>
                    <a:lnTo>
                      <a:pt x="448" y="15"/>
                    </a:lnTo>
                    <a:lnTo>
                      <a:pt x="431" y="11"/>
                    </a:lnTo>
                    <a:lnTo>
                      <a:pt x="420" y="4"/>
                    </a:lnTo>
                    <a:lnTo>
                      <a:pt x="418" y="0"/>
                    </a:lnTo>
                    <a:lnTo>
                      <a:pt x="565" y="0"/>
                    </a:lnTo>
                    <a:close/>
                    <a:moveTo>
                      <a:pt x="1619" y="0"/>
                    </a:moveTo>
                    <a:lnTo>
                      <a:pt x="1617" y="2"/>
                    </a:lnTo>
                    <a:lnTo>
                      <a:pt x="1602" y="19"/>
                    </a:lnTo>
                    <a:lnTo>
                      <a:pt x="1600" y="21"/>
                    </a:lnTo>
                    <a:lnTo>
                      <a:pt x="596" y="21"/>
                    </a:lnTo>
                    <a:lnTo>
                      <a:pt x="592" y="15"/>
                    </a:lnTo>
                    <a:lnTo>
                      <a:pt x="582" y="4"/>
                    </a:lnTo>
                    <a:lnTo>
                      <a:pt x="577" y="0"/>
                    </a:lnTo>
                    <a:lnTo>
                      <a:pt x="16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7" name="Freeform 1433"/>
              <p:cNvSpPr>
                <a:spLocks noEditPoints="1"/>
              </p:cNvSpPr>
              <p:nvPr/>
            </p:nvSpPr>
            <p:spPr bwMode="auto">
              <a:xfrm>
                <a:off x="4483" y="1964"/>
                <a:ext cx="1653" cy="19"/>
              </a:xfrm>
              <a:custGeom>
                <a:avLst/>
                <a:gdLst>
                  <a:gd name="T0" fmla="*/ 382 w 1653"/>
                  <a:gd name="T1" fmla="*/ 19 h 19"/>
                  <a:gd name="T2" fmla="*/ 386 w 1653"/>
                  <a:gd name="T3" fmla="*/ 19 h 19"/>
                  <a:gd name="T4" fmla="*/ 386 w 1653"/>
                  <a:gd name="T5" fmla="*/ 19 h 19"/>
                  <a:gd name="T6" fmla="*/ 380 w 1653"/>
                  <a:gd name="T7" fmla="*/ 19 h 19"/>
                  <a:gd name="T8" fmla="*/ 380 w 1653"/>
                  <a:gd name="T9" fmla="*/ 19 h 19"/>
                  <a:gd name="T10" fmla="*/ 382 w 1653"/>
                  <a:gd name="T11" fmla="*/ 19 h 19"/>
                  <a:gd name="T12" fmla="*/ 271 w 1653"/>
                  <a:gd name="T13" fmla="*/ 0 h 19"/>
                  <a:gd name="T14" fmla="*/ 274 w 1653"/>
                  <a:gd name="T15" fmla="*/ 4 h 19"/>
                  <a:gd name="T16" fmla="*/ 274 w 1653"/>
                  <a:gd name="T17" fmla="*/ 9 h 19"/>
                  <a:gd name="T18" fmla="*/ 276 w 1653"/>
                  <a:gd name="T19" fmla="*/ 13 h 19"/>
                  <a:gd name="T20" fmla="*/ 280 w 1653"/>
                  <a:gd name="T21" fmla="*/ 17 h 19"/>
                  <a:gd name="T22" fmla="*/ 282 w 1653"/>
                  <a:gd name="T23" fmla="*/ 19 h 19"/>
                  <a:gd name="T24" fmla="*/ 8 w 1653"/>
                  <a:gd name="T25" fmla="*/ 19 h 19"/>
                  <a:gd name="T26" fmla="*/ 6 w 1653"/>
                  <a:gd name="T27" fmla="*/ 15 h 19"/>
                  <a:gd name="T28" fmla="*/ 0 w 1653"/>
                  <a:gd name="T29" fmla="*/ 0 h 19"/>
                  <a:gd name="T30" fmla="*/ 271 w 1653"/>
                  <a:gd name="T31" fmla="*/ 0 h 19"/>
                  <a:gd name="T32" fmla="*/ 377 w 1653"/>
                  <a:gd name="T33" fmla="*/ 0 h 19"/>
                  <a:gd name="T34" fmla="*/ 365 w 1653"/>
                  <a:gd name="T35" fmla="*/ 6 h 19"/>
                  <a:gd name="T36" fmla="*/ 356 w 1653"/>
                  <a:gd name="T37" fmla="*/ 6 h 19"/>
                  <a:gd name="T38" fmla="*/ 344 w 1653"/>
                  <a:gd name="T39" fmla="*/ 0 h 19"/>
                  <a:gd name="T40" fmla="*/ 341 w 1653"/>
                  <a:gd name="T41" fmla="*/ 0 h 19"/>
                  <a:gd name="T42" fmla="*/ 377 w 1653"/>
                  <a:gd name="T43" fmla="*/ 0 h 19"/>
                  <a:gd name="T44" fmla="*/ 1653 w 1653"/>
                  <a:gd name="T45" fmla="*/ 0 h 19"/>
                  <a:gd name="T46" fmla="*/ 1648 w 1653"/>
                  <a:gd name="T47" fmla="*/ 4 h 19"/>
                  <a:gd name="T48" fmla="*/ 1636 w 1653"/>
                  <a:gd name="T49" fmla="*/ 15 h 19"/>
                  <a:gd name="T50" fmla="*/ 1627 w 1653"/>
                  <a:gd name="T51" fmla="*/ 19 h 19"/>
                  <a:gd name="T52" fmla="*/ 585 w 1653"/>
                  <a:gd name="T53" fmla="*/ 19 h 19"/>
                  <a:gd name="T54" fmla="*/ 583 w 1653"/>
                  <a:gd name="T55" fmla="*/ 19 h 19"/>
                  <a:gd name="T56" fmla="*/ 579 w 1653"/>
                  <a:gd name="T57" fmla="*/ 19 h 19"/>
                  <a:gd name="T58" fmla="*/ 575 w 1653"/>
                  <a:gd name="T59" fmla="*/ 19 h 19"/>
                  <a:gd name="T60" fmla="*/ 573 w 1653"/>
                  <a:gd name="T61" fmla="*/ 19 h 19"/>
                  <a:gd name="T62" fmla="*/ 426 w 1653"/>
                  <a:gd name="T63" fmla="*/ 19 h 19"/>
                  <a:gd name="T64" fmla="*/ 418 w 1653"/>
                  <a:gd name="T65" fmla="*/ 11 h 19"/>
                  <a:gd name="T66" fmla="*/ 407 w 1653"/>
                  <a:gd name="T67" fmla="*/ 0 h 19"/>
                  <a:gd name="T68" fmla="*/ 1653 w 1653"/>
                  <a:gd name="T6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3" h="19">
                    <a:moveTo>
                      <a:pt x="382" y="19"/>
                    </a:moveTo>
                    <a:lnTo>
                      <a:pt x="386" y="19"/>
                    </a:lnTo>
                    <a:lnTo>
                      <a:pt x="386" y="19"/>
                    </a:lnTo>
                    <a:lnTo>
                      <a:pt x="380" y="19"/>
                    </a:lnTo>
                    <a:lnTo>
                      <a:pt x="380" y="19"/>
                    </a:lnTo>
                    <a:lnTo>
                      <a:pt x="382" y="19"/>
                    </a:lnTo>
                    <a:close/>
                    <a:moveTo>
                      <a:pt x="271" y="0"/>
                    </a:moveTo>
                    <a:lnTo>
                      <a:pt x="274" y="4"/>
                    </a:lnTo>
                    <a:lnTo>
                      <a:pt x="274" y="9"/>
                    </a:lnTo>
                    <a:lnTo>
                      <a:pt x="276" y="13"/>
                    </a:lnTo>
                    <a:lnTo>
                      <a:pt x="280" y="17"/>
                    </a:lnTo>
                    <a:lnTo>
                      <a:pt x="282" y="19"/>
                    </a:lnTo>
                    <a:lnTo>
                      <a:pt x="8" y="19"/>
                    </a:lnTo>
                    <a:lnTo>
                      <a:pt x="6" y="15"/>
                    </a:lnTo>
                    <a:lnTo>
                      <a:pt x="0" y="0"/>
                    </a:lnTo>
                    <a:lnTo>
                      <a:pt x="271" y="0"/>
                    </a:lnTo>
                    <a:close/>
                    <a:moveTo>
                      <a:pt x="377" y="0"/>
                    </a:moveTo>
                    <a:lnTo>
                      <a:pt x="365" y="6"/>
                    </a:lnTo>
                    <a:lnTo>
                      <a:pt x="356" y="6"/>
                    </a:lnTo>
                    <a:lnTo>
                      <a:pt x="344" y="0"/>
                    </a:lnTo>
                    <a:lnTo>
                      <a:pt x="341" y="0"/>
                    </a:lnTo>
                    <a:lnTo>
                      <a:pt x="377" y="0"/>
                    </a:lnTo>
                    <a:close/>
                    <a:moveTo>
                      <a:pt x="1653" y="0"/>
                    </a:moveTo>
                    <a:lnTo>
                      <a:pt x="1648" y="4"/>
                    </a:lnTo>
                    <a:lnTo>
                      <a:pt x="1636" y="15"/>
                    </a:lnTo>
                    <a:lnTo>
                      <a:pt x="1627" y="19"/>
                    </a:lnTo>
                    <a:lnTo>
                      <a:pt x="585" y="19"/>
                    </a:lnTo>
                    <a:lnTo>
                      <a:pt x="583" y="19"/>
                    </a:lnTo>
                    <a:lnTo>
                      <a:pt x="579" y="19"/>
                    </a:lnTo>
                    <a:lnTo>
                      <a:pt x="575" y="19"/>
                    </a:lnTo>
                    <a:lnTo>
                      <a:pt x="573" y="19"/>
                    </a:lnTo>
                    <a:lnTo>
                      <a:pt x="426" y="19"/>
                    </a:lnTo>
                    <a:lnTo>
                      <a:pt x="418" y="11"/>
                    </a:lnTo>
                    <a:lnTo>
                      <a:pt x="407" y="0"/>
                    </a:lnTo>
                    <a:lnTo>
                      <a:pt x="16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8" name="Freeform 1434"/>
              <p:cNvSpPr>
                <a:spLocks noEditPoints="1"/>
              </p:cNvSpPr>
              <p:nvPr/>
            </p:nvSpPr>
            <p:spPr bwMode="auto">
              <a:xfrm>
                <a:off x="4472" y="1943"/>
                <a:ext cx="1685" cy="21"/>
              </a:xfrm>
              <a:custGeom>
                <a:avLst/>
                <a:gdLst>
                  <a:gd name="T0" fmla="*/ 265 w 1685"/>
                  <a:gd name="T1" fmla="*/ 0 h 21"/>
                  <a:gd name="T2" fmla="*/ 272 w 1685"/>
                  <a:gd name="T3" fmla="*/ 6 h 21"/>
                  <a:gd name="T4" fmla="*/ 280 w 1685"/>
                  <a:gd name="T5" fmla="*/ 17 h 21"/>
                  <a:gd name="T6" fmla="*/ 282 w 1685"/>
                  <a:gd name="T7" fmla="*/ 21 h 21"/>
                  <a:gd name="T8" fmla="*/ 11 w 1685"/>
                  <a:gd name="T9" fmla="*/ 21 h 21"/>
                  <a:gd name="T10" fmla="*/ 11 w 1685"/>
                  <a:gd name="T11" fmla="*/ 19 h 21"/>
                  <a:gd name="T12" fmla="*/ 2 w 1685"/>
                  <a:gd name="T13" fmla="*/ 6 h 21"/>
                  <a:gd name="T14" fmla="*/ 0 w 1685"/>
                  <a:gd name="T15" fmla="*/ 0 h 21"/>
                  <a:gd name="T16" fmla="*/ 265 w 1685"/>
                  <a:gd name="T17" fmla="*/ 0 h 21"/>
                  <a:gd name="T18" fmla="*/ 1685 w 1685"/>
                  <a:gd name="T19" fmla="*/ 0 h 21"/>
                  <a:gd name="T20" fmla="*/ 1674 w 1685"/>
                  <a:gd name="T21" fmla="*/ 13 h 21"/>
                  <a:gd name="T22" fmla="*/ 1664 w 1685"/>
                  <a:gd name="T23" fmla="*/ 21 h 21"/>
                  <a:gd name="T24" fmla="*/ 418 w 1685"/>
                  <a:gd name="T25" fmla="*/ 21 h 21"/>
                  <a:gd name="T26" fmla="*/ 418 w 1685"/>
                  <a:gd name="T27" fmla="*/ 19 h 21"/>
                  <a:gd name="T28" fmla="*/ 410 w 1685"/>
                  <a:gd name="T29" fmla="*/ 13 h 21"/>
                  <a:gd name="T30" fmla="*/ 401 w 1685"/>
                  <a:gd name="T31" fmla="*/ 15 h 21"/>
                  <a:gd name="T32" fmla="*/ 388 w 1685"/>
                  <a:gd name="T33" fmla="*/ 21 h 21"/>
                  <a:gd name="T34" fmla="*/ 388 w 1685"/>
                  <a:gd name="T35" fmla="*/ 21 h 21"/>
                  <a:gd name="T36" fmla="*/ 352 w 1685"/>
                  <a:gd name="T37" fmla="*/ 21 h 21"/>
                  <a:gd name="T38" fmla="*/ 335 w 1685"/>
                  <a:gd name="T39" fmla="*/ 10 h 21"/>
                  <a:gd name="T40" fmla="*/ 321 w 1685"/>
                  <a:gd name="T41" fmla="*/ 0 h 21"/>
                  <a:gd name="T42" fmla="*/ 1685 w 1685"/>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5" h="21">
                    <a:moveTo>
                      <a:pt x="265" y="0"/>
                    </a:moveTo>
                    <a:lnTo>
                      <a:pt x="272" y="6"/>
                    </a:lnTo>
                    <a:lnTo>
                      <a:pt x="280" y="17"/>
                    </a:lnTo>
                    <a:lnTo>
                      <a:pt x="282" y="21"/>
                    </a:lnTo>
                    <a:lnTo>
                      <a:pt x="11" y="21"/>
                    </a:lnTo>
                    <a:lnTo>
                      <a:pt x="11" y="19"/>
                    </a:lnTo>
                    <a:lnTo>
                      <a:pt x="2" y="6"/>
                    </a:lnTo>
                    <a:lnTo>
                      <a:pt x="0" y="0"/>
                    </a:lnTo>
                    <a:lnTo>
                      <a:pt x="265" y="0"/>
                    </a:lnTo>
                    <a:close/>
                    <a:moveTo>
                      <a:pt x="1685" y="0"/>
                    </a:moveTo>
                    <a:lnTo>
                      <a:pt x="1674" y="13"/>
                    </a:lnTo>
                    <a:lnTo>
                      <a:pt x="1664" y="21"/>
                    </a:lnTo>
                    <a:lnTo>
                      <a:pt x="418" y="21"/>
                    </a:lnTo>
                    <a:lnTo>
                      <a:pt x="418" y="19"/>
                    </a:lnTo>
                    <a:lnTo>
                      <a:pt x="410" y="13"/>
                    </a:lnTo>
                    <a:lnTo>
                      <a:pt x="401" y="15"/>
                    </a:lnTo>
                    <a:lnTo>
                      <a:pt x="388" y="21"/>
                    </a:lnTo>
                    <a:lnTo>
                      <a:pt x="388" y="21"/>
                    </a:lnTo>
                    <a:lnTo>
                      <a:pt x="352" y="21"/>
                    </a:lnTo>
                    <a:lnTo>
                      <a:pt x="335" y="10"/>
                    </a:lnTo>
                    <a:lnTo>
                      <a:pt x="321" y="0"/>
                    </a:lnTo>
                    <a:lnTo>
                      <a:pt x="16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39" name="Freeform 1435"/>
              <p:cNvSpPr>
                <a:spLocks noEditPoints="1"/>
              </p:cNvSpPr>
              <p:nvPr/>
            </p:nvSpPr>
            <p:spPr bwMode="auto">
              <a:xfrm>
                <a:off x="4387" y="1924"/>
                <a:ext cx="1782" cy="19"/>
              </a:xfrm>
              <a:custGeom>
                <a:avLst/>
                <a:gdLst>
                  <a:gd name="T0" fmla="*/ 333 w 1782"/>
                  <a:gd name="T1" fmla="*/ 0 h 19"/>
                  <a:gd name="T2" fmla="*/ 336 w 1782"/>
                  <a:gd name="T3" fmla="*/ 4 h 19"/>
                  <a:gd name="T4" fmla="*/ 346 w 1782"/>
                  <a:gd name="T5" fmla="*/ 15 h 19"/>
                  <a:gd name="T6" fmla="*/ 350 w 1782"/>
                  <a:gd name="T7" fmla="*/ 19 h 19"/>
                  <a:gd name="T8" fmla="*/ 85 w 1782"/>
                  <a:gd name="T9" fmla="*/ 19 h 19"/>
                  <a:gd name="T10" fmla="*/ 83 w 1782"/>
                  <a:gd name="T11" fmla="*/ 15 h 19"/>
                  <a:gd name="T12" fmla="*/ 77 w 1782"/>
                  <a:gd name="T13" fmla="*/ 10 h 19"/>
                  <a:gd name="T14" fmla="*/ 68 w 1782"/>
                  <a:gd name="T15" fmla="*/ 10 h 19"/>
                  <a:gd name="T16" fmla="*/ 56 w 1782"/>
                  <a:gd name="T17" fmla="*/ 13 h 19"/>
                  <a:gd name="T18" fmla="*/ 43 w 1782"/>
                  <a:gd name="T19" fmla="*/ 15 h 19"/>
                  <a:gd name="T20" fmla="*/ 32 w 1782"/>
                  <a:gd name="T21" fmla="*/ 17 h 19"/>
                  <a:gd name="T22" fmla="*/ 22 w 1782"/>
                  <a:gd name="T23" fmla="*/ 17 h 19"/>
                  <a:gd name="T24" fmla="*/ 9 w 1782"/>
                  <a:gd name="T25" fmla="*/ 10 h 19"/>
                  <a:gd name="T26" fmla="*/ 0 w 1782"/>
                  <a:gd name="T27" fmla="*/ 0 h 19"/>
                  <a:gd name="T28" fmla="*/ 333 w 1782"/>
                  <a:gd name="T29" fmla="*/ 0 h 19"/>
                  <a:gd name="T30" fmla="*/ 1782 w 1782"/>
                  <a:gd name="T31" fmla="*/ 0 h 19"/>
                  <a:gd name="T32" fmla="*/ 1782 w 1782"/>
                  <a:gd name="T33" fmla="*/ 4 h 19"/>
                  <a:gd name="T34" fmla="*/ 1772 w 1782"/>
                  <a:gd name="T35" fmla="*/ 17 h 19"/>
                  <a:gd name="T36" fmla="*/ 1770 w 1782"/>
                  <a:gd name="T37" fmla="*/ 19 h 19"/>
                  <a:gd name="T38" fmla="*/ 406 w 1782"/>
                  <a:gd name="T39" fmla="*/ 19 h 19"/>
                  <a:gd name="T40" fmla="*/ 399 w 1782"/>
                  <a:gd name="T41" fmla="*/ 17 h 19"/>
                  <a:gd name="T42" fmla="*/ 387 w 1782"/>
                  <a:gd name="T43" fmla="*/ 8 h 19"/>
                  <a:gd name="T44" fmla="*/ 380 w 1782"/>
                  <a:gd name="T45" fmla="*/ 0 h 19"/>
                  <a:gd name="T46" fmla="*/ 1782 w 1782"/>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2" h="19">
                    <a:moveTo>
                      <a:pt x="333" y="0"/>
                    </a:moveTo>
                    <a:lnTo>
                      <a:pt x="336" y="4"/>
                    </a:lnTo>
                    <a:lnTo>
                      <a:pt x="346" y="15"/>
                    </a:lnTo>
                    <a:lnTo>
                      <a:pt x="350" y="19"/>
                    </a:lnTo>
                    <a:lnTo>
                      <a:pt x="85" y="19"/>
                    </a:lnTo>
                    <a:lnTo>
                      <a:pt x="83" y="15"/>
                    </a:lnTo>
                    <a:lnTo>
                      <a:pt x="77" y="10"/>
                    </a:lnTo>
                    <a:lnTo>
                      <a:pt x="68" y="10"/>
                    </a:lnTo>
                    <a:lnTo>
                      <a:pt x="56" y="13"/>
                    </a:lnTo>
                    <a:lnTo>
                      <a:pt x="43" y="15"/>
                    </a:lnTo>
                    <a:lnTo>
                      <a:pt x="32" y="17"/>
                    </a:lnTo>
                    <a:lnTo>
                      <a:pt x="22" y="17"/>
                    </a:lnTo>
                    <a:lnTo>
                      <a:pt x="9" y="10"/>
                    </a:lnTo>
                    <a:lnTo>
                      <a:pt x="0" y="0"/>
                    </a:lnTo>
                    <a:lnTo>
                      <a:pt x="333" y="0"/>
                    </a:lnTo>
                    <a:close/>
                    <a:moveTo>
                      <a:pt x="1782" y="0"/>
                    </a:moveTo>
                    <a:lnTo>
                      <a:pt x="1782" y="4"/>
                    </a:lnTo>
                    <a:lnTo>
                      <a:pt x="1772" y="17"/>
                    </a:lnTo>
                    <a:lnTo>
                      <a:pt x="1770" y="19"/>
                    </a:lnTo>
                    <a:lnTo>
                      <a:pt x="406" y="19"/>
                    </a:lnTo>
                    <a:lnTo>
                      <a:pt x="399" y="17"/>
                    </a:lnTo>
                    <a:lnTo>
                      <a:pt x="387" y="8"/>
                    </a:lnTo>
                    <a:lnTo>
                      <a:pt x="380" y="0"/>
                    </a:lnTo>
                    <a:lnTo>
                      <a:pt x="17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0" name="Freeform 1436"/>
              <p:cNvSpPr>
                <a:spLocks noEditPoints="1"/>
              </p:cNvSpPr>
              <p:nvPr/>
            </p:nvSpPr>
            <p:spPr bwMode="auto">
              <a:xfrm>
                <a:off x="4385" y="1903"/>
                <a:ext cx="1787" cy="21"/>
              </a:xfrm>
              <a:custGeom>
                <a:avLst/>
                <a:gdLst>
                  <a:gd name="T0" fmla="*/ 335 w 1787"/>
                  <a:gd name="T1" fmla="*/ 0 h 21"/>
                  <a:gd name="T2" fmla="*/ 333 w 1787"/>
                  <a:gd name="T3" fmla="*/ 4 h 21"/>
                  <a:gd name="T4" fmla="*/ 331 w 1787"/>
                  <a:gd name="T5" fmla="*/ 10 h 21"/>
                  <a:gd name="T6" fmla="*/ 331 w 1787"/>
                  <a:gd name="T7" fmla="*/ 14 h 21"/>
                  <a:gd name="T8" fmla="*/ 335 w 1787"/>
                  <a:gd name="T9" fmla="*/ 21 h 21"/>
                  <a:gd name="T10" fmla="*/ 2 w 1787"/>
                  <a:gd name="T11" fmla="*/ 21 h 21"/>
                  <a:gd name="T12" fmla="*/ 2 w 1787"/>
                  <a:gd name="T13" fmla="*/ 19 h 21"/>
                  <a:gd name="T14" fmla="*/ 0 w 1787"/>
                  <a:gd name="T15" fmla="*/ 2 h 21"/>
                  <a:gd name="T16" fmla="*/ 0 w 1787"/>
                  <a:gd name="T17" fmla="*/ 0 h 21"/>
                  <a:gd name="T18" fmla="*/ 335 w 1787"/>
                  <a:gd name="T19" fmla="*/ 0 h 21"/>
                  <a:gd name="T20" fmla="*/ 1784 w 1787"/>
                  <a:gd name="T21" fmla="*/ 0 h 21"/>
                  <a:gd name="T22" fmla="*/ 1787 w 1787"/>
                  <a:gd name="T23" fmla="*/ 14 h 21"/>
                  <a:gd name="T24" fmla="*/ 1784 w 1787"/>
                  <a:gd name="T25" fmla="*/ 21 h 21"/>
                  <a:gd name="T26" fmla="*/ 382 w 1787"/>
                  <a:gd name="T27" fmla="*/ 21 h 21"/>
                  <a:gd name="T28" fmla="*/ 378 w 1787"/>
                  <a:gd name="T29" fmla="*/ 17 h 21"/>
                  <a:gd name="T30" fmla="*/ 372 w 1787"/>
                  <a:gd name="T31" fmla="*/ 2 h 21"/>
                  <a:gd name="T32" fmla="*/ 372 w 1787"/>
                  <a:gd name="T33" fmla="*/ 0 h 21"/>
                  <a:gd name="T34" fmla="*/ 1784 w 1787"/>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21">
                    <a:moveTo>
                      <a:pt x="335" y="0"/>
                    </a:moveTo>
                    <a:lnTo>
                      <a:pt x="333" y="4"/>
                    </a:lnTo>
                    <a:lnTo>
                      <a:pt x="331" y="10"/>
                    </a:lnTo>
                    <a:lnTo>
                      <a:pt x="331" y="14"/>
                    </a:lnTo>
                    <a:lnTo>
                      <a:pt x="335" y="21"/>
                    </a:lnTo>
                    <a:lnTo>
                      <a:pt x="2" y="21"/>
                    </a:lnTo>
                    <a:lnTo>
                      <a:pt x="2" y="19"/>
                    </a:lnTo>
                    <a:lnTo>
                      <a:pt x="0" y="2"/>
                    </a:lnTo>
                    <a:lnTo>
                      <a:pt x="0" y="0"/>
                    </a:lnTo>
                    <a:lnTo>
                      <a:pt x="335" y="0"/>
                    </a:lnTo>
                    <a:close/>
                    <a:moveTo>
                      <a:pt x="1784" y="0"/>
                    </a:moveTo>
                    <a:lnTo>
                      <a:pt x="1787" y="14"/>
                    </a:lnTo>
                    <a:lnTo>
                      <a:pt x="1784" y="21"/>
                    </a:lnTo>
                    <a:lnTo>
                      <a:pt x="382" y="21"/>
                    </a:lnTo>
                    <a:lnTo>
                      <a:pt x="378" y="17"/>
                    </a:lnTo>
                    <a:lnTo>
                      <a:pt x="372" y="2"/>
                    </a:lnTo>
                    <a:lnTo>
                      <a:pt x="372" y="0"/>
                    </a:lnTo>
                    <a:lnTo>
                      <a:pt x="1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1" name="Freeform 1437"/>
              <p:cNvSpPr>
                <a:spLocks/>
              </p:cNvSpPr>
              <p:nvPr/>
            </p:nvSpPr>
            <p:spPr bwMode="auto">
              <a:xfrm>
                <a:off x="4385" y="1884"/>
                <a:ext cx="1784" cy="19"/>
              </a:xfrm>
              <a:custGeom>
                <a:avLst/>
                <a:gdLst>
                  <a:gd name="T0" fmla="*/ 1782 w 1784"/>
                  <a:gd name="T1" fmla="*/ 0 h 19"/>
                  <a:gd name="T2" fmla="*/ 1784 w 1784"/>
                  <a:gd name="T3" fmla="*/ 14 h 19"/>
                  <a:gd name="T4" fmla="*/ 1784 w 1784"/>
                  <a:gd name="T5" fmla="*/ 19 h 19"/>
                  <a:gd name="T6" fmla="*/ 372 w 1784"/>
                  <a:gd name="T7" fmla="*/ 19 h 19"/>
                  <a:gd name="T8" fmla="*/ 365 w 1784"/>
                  <a:gd name="T9" fmla="*/ 8 h 19"/>
                  <a:gd name="T10" fmla="*/ 363 w 1784"/>
                  <a:gd name="T11" fmla="*/ 6 h 19"/>
                  <a:gd name="T12" fmla="*/ 359 w 1784"/>
                  <a:gd name="T13" fmla="*/ 4 h 19"/>
                  <a:gd name="T14" fmla="*/ 355 w 1784"/>
                  <a:gd name="T15" fmla="*/ 4 h 19"/>
                  <a:gd name="T16" fmla="*/ 348 w 1784"/>
                  <a:gd name="T17" fmla="*/ 6 h 19"/>
                  <a:gd name="T18" fmla="*/ 344 w 1784"/>
                  <a:gd name="T19" fmla="*/ 10 h 19"/>
                  <a:gd name="T20" fmla="*/ 340 w 1784"/>
                  <a:gd name="T21" fmla="*/ 14 h 19"/>
                  <a:gd name="T22" fmla="*/ 335 w 1784"/>
                  <a:gd name="T23" fmla="*/ 19 h 19"/>
                  <a:gd name="T24" fmla="*/ 335 w 1784"/>
                  <a:gd name="T25" fmla="*/ 19 h 19"/>
                  <a:gd name="T26" fmla="*/ 0 w 1784"/>
                  <a:gd name="T27" fmla="*/ 19 h 19"/>
                  <a:gd name="T28" fmla="*/ 0 w 1784"/>
                  <a:gd name="T29" fmla="*/ 12 h 19"/>
                  <a:gd name="T30" fmla="*/ 5 w 1784"/>
                  <a:gd name="T31" fmla="*/ 6 h 19"/>
                  <a:gd name="T32" fmla="*/ 7 w 1784"/>
                  <a:gd name="T33" fmla="*/ 0 h 19"/>
                  <a:gd name="T34" fmla="*/ 9 w 1784"/>
                  <a:gd name="T35" fmla="*/ 0 h 19"/>
                  <a:gd name="T36" fmla="*/ 1782 w 1784"/>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84" h="19">
                    <a:moveTo>
                      <a:pt x="1782" y="0"/>
                    </a:moveTo>
                    <a:lnTo>
                      <a:pt x="1784" y="14"/>
                    </a:lnTo>
                    <a:lnTo>
                      <a:pt x="1784" y="19"/>
                    </a:lnTo>
                    <a:lnTo>
                      <a:pt x="372" y="19"/>
                    </a:lnTo>
                    <a:lnTo>
                      <a:pt x="365" y="8"/>
                    </a:lnTo>
                    <a:lnTo>
                      <a:pt x="363" y="6"/>
                    </a:lnTo>
                    <a:lnTo>
                      <a:pt x="359" y="4"/>
                    </a:lnTo>
                    <a:lnTo>
                      <a:pt x="355" y="4"/>
                    </a:lnTo>
                    <a:lnTo>
                      <a:pt x="348" y="6"/>
                    </a:lnTo>
                    <a:lnTo>
                      <a:pt x="344" y="10"/>
                    </a:lnTo>
                    <a:lnTo>
                      <a:pt x="340" y="14"/>
                    </a:lnTo>
                    <a:lnTo>
                      <a:pt x="335" y="19"/>
                    </a:lnTo>
                    <a:lnTo>
                      <a:pt x="335" y="19"/>
                    </a:lnTo>
                    <a:lnTo>
                      <a:pt x="0" y="19"/>
                    </a:lnTo>
                    <a:lnTo>
                      <a:pt x="0" y="12"/>
                    </a:lnTo>
                    <a:lnTo>
                      <a:pt x="5" y="6"/>
                    </a:lnTo>
                    <a:lnTo>
                      <a:pt x="7" y="0"/>
                    </a:lnTo>
                    <a:lnTo>
                      <a:pt x="9" y="0"/>
                    </a:lnTo>
                    <a:lnTo>
                      <a:pt x="17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2" name="Freeform 1438"/>
              <p:cNvSpPr>
                <a:spLocks/>
              </p:cNvSpPr>
              <p:nvPr/>
            </p:nvSpPr>
            <p:spPr bwMode="auto">
              <a:xfrm>
                <a:off x="4394" y="1862"/>
                <a:ext cx="1773" cy="22"/>
              </a:xfrm>
              <a:custGeom>
                <a:avLst/>
                <a:gdLst>
                  <a:gd name="T0" fmla="*/ 1769 w 1773"/>
                  <a:gd name="T1" fmla="*/ 0 h 22"/>
                  <a:gd name="T2" fmla="*/ 1773 w 1773"/>
                  <a:gd name="T3" fmla="*/ 13 h 22"/>
                  <a:gd name="T4" fmla="*/ 1773 w 1773"/>
                  <a:gd name="T5" fmla="*/ 22 h 22"/>
                  <a:gd name="T6" fmla="*/ 0 w 1773"/>
                  <a:gd name="T7" fmla="*/ 22 h 22"/>
                  <a:gd name="T8" fmla="*/ 2 w 1773"/>
                  <a:gd name="T9" fmla="*/ 19 h 22"/>
                  <a:gd name="T10" fmla="*/ 6 w 1773"/>
                  <a:gd name="T11" fmla="*/ 17 h 22"/>
                  <a:gd name="T12" fmla="*/ 12 w 1773"/>
                  <a:gd name="T13" fmla="*/ 15 h 22"/>
                  <a:gd name="T14" fmla="*/ 17 w 1773"/>
                  <a:gd name="T15" fmla="*/ 15 h 22"/>
                  <a:gd name="T16" fmla="*/ 23 w 1773"/>
                  <a:gd name="T17" fmla="*/ 15 h 22"/>
                  <a:gd name="T18" fmla="*/ 29 w 1773"/>
                  <a:gd name="T19" fmla="*/ 15 h 22"/>
                  <a:gd name="T20" fmla="*/ 34 w 1773"/>
                  <a:gd name="T21" fmla="*/ 13 h 22"/>
                  <a:gd name="T22" fmla="*/ 36 w 1773"/>
                  <a:gd name="T23" fmla="*/ 11 h 22"/>
                  <a:gd name="T24" fmla="*/ 38 w 1773"/>
                  <a:gd name="T25" fmla="*/ 7 h 22"/>
                  <a:gd name="T26" fmla="*/ 40 w 1773"/>
                  <a:gd name="T27" fmla="*/ 2 h 22"/>
                  <a:gd name="T28" fmla="*/ 42 w 1773"/>
                  <a:gd name="T29" fmla="*/ 0 h 22"/>
                  <a:gd name="T30" fmla="*/ 1769 w 1773"/>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3" h="22">
                    <a:moveTo>
                      <a:pt x="1769" y="0"/>
                    </a:moveTo>
                    <a:lnTo>
                      <a:pt x="1773" y="13"/>
                    </a:lnTo>
                    <a:lnTo>
                      <a:pt x="1773" y="22"/>
                    </a:lnTo>
                    <a:lnTo>
                      <a:pt x="0" y="22"/>
                    </a:lnTo>
                    <a:lnTo>
                      <a:pt x="2" y="19"/>
                    </a:lnTo>
                    <a:lnTo>
                      <a:pt x="6" y="17"/>
                    </a:lnTo>
                    <a:lnTo>
                      <a:pt x="12" y="15"/>
                    </a:lnTo>
                    <a:lnTo>
                      <a:pt x="17" y="15"/>
                    </a:lnTo>
                    <a:lnTo>
                      <a:pt x="23" y="15"/>
                    </a:lnTo>
                    <a:lnTo>
                      <a:pt x="29" y="15"/>
                    </a:lnTo>
                    <a:lnTo>
                      <a:pt x="34" y="13"/>
                    </a:lnTo>
                    <a:lnTo>
                      <a:pt x="36" y="11"/>
                    </a:lnTo>
                    <a:lnTo>
                      <a:pt x="38" y="7"/>
                    </a:lnTo>
                    <a:lnTo>
                      <a:pt x="40" y="2"/>
                    </a:lnTo>
                    <a:lnTo>
                      <a:pt x="42" y="0"/>
                    </a:lnTo>
                    <a:lnTo>
                      <a:pt x="17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3" name="Freeform 1439"/>
              <p:cNvSpPr>
                <a:spLocks/>
              </p:cNvSpPr>
              <p:nvPr/>
            </p:nvSpPr>
            <p:spPr bwMode="auto">
              <a:xfrm>
                <a:off x="4436" y="1843"/>
                <a:ext cx="1727" cy="19"/>
              </a:xfrm>
              <a:custGeom>
                <a:avLst/>
                <a:gdLst>
                  <a:gd name="T0" fmla="*/ 1719 w 1727"/>
                  <a:gd name="T1" fmla="*/ 0 h 19"/>
                  <a:gd name="T2" fmla="*/ 1723 w 1727"/>
                  <a:gd name="T3" fmla="*/ 9 h 19"/>
                  <a:gd name="T4" fmla="*/ 1727 w 1727"/>
                  <a:gd name="T5" fmla="*/ 19 h 19"/>
                  <a:gd name="T6" fmla="*/ 0 w 1727"/>
                  <a:gd name="T7" fmla="*/ 19 h 19"/>
                  <a:gd name="T8" fmla="*/ 2 w 1727"/>
                  <a:gd name="T9" fmla="*/ 17 h 19"/>
                  <a:gd name="T10" fmla="*/ 9 w 1727"/>
                  <a:gd name="T11" fmla="*/ 9 h 19"/>
                  <a:gd name="T12" fmla="*/ 15 w 1727"/>
                  <a:gd name="T13" fmla="*/ 0 h 19"/>
                  <a:gd name="T14" fmla="*/ 1719 w 172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7" h="19">
                    <a:moveTo>
                      <a:pt x="1719" y="0"/>
                    </a:moveTo>
                    <a:lnTo>
                      <a:pt x="1723" y="9"/>
                    </a:lnTo>
                    <a:lnTo>
                      <a:pt x="1727" y="19"/>
                    </a:lnTo>
                    <a:lnTo>
                      <a:pt x="0" y="19"/>
                    </a:lnTo>
                    <a:lnTo>
                      <a:pt x="2" y="17"/>
                    </a:lnTo>
                    <a:lnTo>
                      <a:pt x="9" y="9"/>
                    </a:lnTo>
                    <a:lnTo>
                      <a:pt x="15" y="0"/>
                    </a:lnTo>
                    <a:lnTo>
                      <a:pt x="17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4" name="Freeform 1440"/>
              <p:cNvSpPr>
                <a:spLocks/>
              </p:cNvSpPr>
              <p:nvPr/>
            </p:nvSpPr>
            <p:spPr bwMode="auto">
              <a:xfrm>
                <a:off x="4451" y="1822"/>
                <a:ext cx="1704" cy="21"/>
              </a:xfrm>
              <a:custGeom>
                <a:avLst/>
                <a:gdLst>
                  <a:gd name="T0" fmla="*/ 1689 w 1704"/>
                  <a:gd name="T1" fmla="*/ 0 h 21"/>
                  <a:gd name="T2" fmla="*/ 1695 w 1704"/>
                  <a:gd name="T3" fmla="*/ 9 h 21"/>
                  <a:gd name="T4" fmla="*/ 1704 w 1704"/>
                  <a:gd name="T5" fmla="*/ 21 h 21"/>
                  <a:gd name="T6" fmla="*/ 0 w 1704"/>
                  <a:gd name="T7" fmla="*/ 21 h 21"/>
                  <a:gd name="T8" fmla="*/ 4 w 1704"/>
                  <a:gd name="T9" fmla="*/ 15 h 21"/>
                  <a:gd name="T10" fmla="*/ 9 w 1704"/>
                  <a:gd name="T11" fmla="*/ 0 h 21"/>
                  <a:gd name="T12" fmla="*/ 1689 w 170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04" h="21">
                    <a:moveTo>
                      <a:pt x="1689" y="0"/>
                    </a:moveTo>
                    <a:lnTo>
                      <a:pt x="1695" y="9"/>
                    </a:lnTo>
                    <a:lnTo>
                      <a:pt x="1704" y="21"/>
                    </a:lnTo>
                    <a:lnTo>
                      <a:pt x="0" y="21"/>
                    </a:lnTo>
                    <a:lnTo>
                      <a:pt x="4" y="15"/>
                    </a:lnTo>
                    <a:lnTo>
                      <a:pt x="9" y="0"/>
                    </a:lnTo>
                    <a:lnTo>
                      <a:pt x="1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5" name="Freeform 1441"/>
              <p:cNvSpPr>
                <a:spLocks noEditPoints="1"/>
              </p:cNvSpPr>
              <p:nvPr/>
            </p:nvSpPr>
            <p:spPr bwMode="auto">
              <a:xfrm>
                <a:off x="4460" y="1803"/>
                <a:ext cx="1839" cy="19"/>
              </a:xfrm>
              <a:custGeom>
                <a:avLst/>
                <a:gdLst>
                  <a:gd name="T0" fmla="*/ 1663 w 1839"/>
                  <a:gd name="T1" fmla="*/ 0 h 19"/>
                  <a:gd name="T2" fmla="*/ 1663 w 1839"/>
                  <a:gd name="T3" fmla="*/ 0 h 19"/>
                  <a:gd name="T4" fmla="*/ 1671 w 1839"/>
                  <a:gd name="T5" fmla="*/ 11 h 19"/>
                  <a:gd name="T6" fmla="*/ 1680 w 1839"/>
                  <a:gd name="T7" fmla="*/ 19 h 19"/>
                  <a:gd name="T8" fmla="*/ 0 w 1839"/>
                  <a:gd name="T9" fmla="*/ 19 h 19"/>
                  <a:gd name="T10" fmla="*/ 2 w 1839"/>
                  <a:gd name="T11" fmla="*/ 15 h 19"/>
                  <a:gd name="T12" fmla="*/ 6 w 1839"/>
                  <a:gd name="T13" fmla="*/ 0 h 19"/>
                  <a:gd name="T14" fmla="*/ 1663 w 1839"/>
                  <a:gd name="T15" fmla="*/ 0 h 19"/>
                  <a:gd name="T16" fmla="*/ 1839 w 1839"/>
                  <a:gd name="T17" fmla="*/ 0 h 19"/>
                  <a:gd name="T18" fmla="*/ 1835 w 1839"/>
                  <a:gd name="T19" fmla="*/ 2 h 19"/>
                  <a:gd name="T20" fmla="*/ 1824 w 1839"/>
                  <a:gd name="T21" fmla="*/ 9 h 19"/>
                  <a:gd name="T22" fmla="*/ 1816 w 1839"/>
                  <a:gd name="T23" fmla="*/ 15 h 19"/>
                  <a:gd name="T24" fmla="*/ 1805 w 1839"/>
                  <a:gd name="T25" fmla="*/ 15 h 19"/>
                  <a:gd name="T26" fmla="*/ 1792 w 1839"/>
                  <a:gd name="T27" fmla="*/ 11 h 19"/>
                  <a:gd name="T28" fmla="*/ 1784 w 1839"/>
                  <a:gd name="T29" fmla="*/ 2 h 19"/>
                  <a:gd name="T30" fmla="*/ 1784 w 1839"/>
                  <a:gd name="T31" fmla="*/ 0 h 19"/>
                  <a:gd name="T32" fmla="*/ 1839 w 1839"/>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9" h="19">
                    <a:moveTo>
                      <a:pt x="1663" y="0"/>
                    </a:moveTo>
                    <a:lnTo>
                      <a:pt x="1663" y="0"/>
                    </a:lnTo>
                    <a:lnTo>
                      <a:pt x="1671" y="11"/>
                    </a:lnTo>
                    <a:lnTo>
                      <a:pt x="1680" y="19"/>
                    </a:lnTo>
                    <a:lnTo>
                      <a:pt x="0" y="19"/>
                    </a:lnTo>
                    <a:lnTo>
                      <a:pt x="2" y="15"/>
                    </a:lnTo>
                    <a:lnTo>
                      <a:pt x="6" y="0"/>
                    </a:lnTo>
                    <a:lnTo>
                      <a:pt x="1663" y="0"/>
                    </a:lnTo>
                    <a:close/>
                    <a:moveTo>
                      <a:pt x="1839" y="0"/>
                    </a:moveTo>
                    <a:lnTo>
                      <a:pt x="1835" y="2"/>
                    </a:lnTo>
                    <a:lnTo>
                      <a:pt x="1824" y="9"/>
                    </a:lnTo>
                    <a:lnTo>
                      <a:pt x="1816" y="15"/>
                    </a:lnTo>
                    <a:lnTo>
                      <a:pt x="1805" y="15"/>
                    </a:lnTo>
                    <a:lnTo>
                      <a:pt x="1792" y="11"/>
                    </a:lnTo>
                    <a:lnTo>
                      <a:pt x="1784" y="2"/>
                    </a:lnTo>
                    <a:lnTo>
                      <a:pt x="1784" y="0"/>
                    </a:lnTo>
                    <a:lnTo>
                      <a:pt x="18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6" name="Freeform 1442"/>
              <p:cNvSpPr>
                <a:spLocks noEditPoints="1"/>
              </p:cNvSpPr>
              <p:nvPr/>
            </p:nvSpPr>
            <p:spPr bwMode="auto">
              <a:xfrm>
                <a:off x="3647" y="1782"/>
                <a:ext cx="2663" cy="21"/>
              </a:xfrm>
              <a:custGeom>
                <a:avLst/>
                <a:gdLst>
                  <a:gd name="T0" fmla="*/ 13 w 2663"/>
                  <a:gd name="T1" fmla="*/ 0 h 21"/>
                  <a:gd name="T2" fmla="*/ 11 w 2663"/>
                  <a:gd name="T3" fmla="*/ 2 h 21"/>
                  <a:gd name="T4" fmla="*/ 8 w 2663"/>
                  <a:gd name="T5" fmla="*/ 6 h 21"/>
                  <a:gd name="T6" fmla="*/ 6 w 2663"/>
                  <a:gd name="T7" fmla="*/ 6 h 21"/>
                  <a:gd name="T8" fmla="*/ 4 w 2663"/>
                  <a:gd name="T9" fmla="*/ 4 h 21"/>
                  <a:gd name="T10" fmla="*/ 0 w 2663"/>
                  <a:gd name="T11" fmla="*/ 2 h 21"/>
                  <a:gd name="T12" fmla="*/ 0 w 2663"/>
                  <a:gd name="T13" fmla="*/ 0 h 21"/>
                  <a:gd name="T14" fmla="*/ 13 w 2663"/>
                  <a:gd name="T15" fmla="*/ 0 h 21"/>
                  <a:gd name="T16" fmla="*/ 2510 w 2663"/>
                  <a:gd name="T17" fmla="*/ 0 h 21"/>
                  <a:gd name="T18" fmla="*/ 2510 w 2663"/>
                  <a:gd name="T19" fmla="*/ 2 h 21"/>
                  <a:gd name="T20" fmla="*/ 2495 w 2663"/>
                  <a:gd name="T21" fmla="*/ 6 h 21"/>
                  <a:gd name="T22" fmla="*/ 2484 w 2663"/>
                  <a:gd name="T23" fmla="*/ 10 h 21"/>
                  <a:gd name="T24" fmla="*/ 2476 w 2663"/>
                  <a:gd name="T25" fmla="*/ 15 h 21"/>
                  <a:gd name="T26" fmla="*/ 2476 w 2663"/>
                  <a:gd name="T27" fmla="*/ 21 h 21"/>
                  <a:gd name="T28" fmla="*/ 819 w 2663"/>
                  <a:gd name="T29" fmla="*/ 21 h 21"/>
                  <a:gd name="T30" fmla="*/ 819 w 2663"/>
                  <a:gd name="T31" fmla="*/ 17 h 21"/>
                  <a:gd name="T32" fmla="*/ 821 w 2663"/>
                  <a:gd name="T33" fmla="*/ 0 h 21"/>
                  <a:gd name="T34" fmla="*/ 2510 w 2663"/>
                  <a:gd name="T35" fmla="*/ 0 h 21"/>
                  <a:gd name="T36" fmla="*/ 2663 w 2663"/>
                  <a:gd name="T37" fmla="*/ 0 h 21"/>
                  <a:gd name="T38" fmla="*/ 2658 w 2663"/>
                  <a:gd name="T39" fmla="*/ 13 h 21"/>
                  <a:gd name="T40" fmla="*/ 2652 w 2663"/>
                  <a:gd name="T41" fmla="*/ 21 h 21"/>
                  <a:gd name="T42" fmla="*/ 2597 w 2663"/>
                  <a:gd name="T43" fmla="*/ 21 h 21"/>
                  <a:gd name="T44" fmla="*/ 2599 w 2663"/>
                  <a:gd name="T45" fmla="*/ 15 h 21"/>
                  <a:gd name="T46" fmla="*/ 2603 w 2663"/>
                  <a:gd name="T47" fmla="*/ 6 h 21"/>
                  <a:gd name="T48" fmla="*/ 2607 w 2663"/>
                  <a:gd name="T49" fmla="*/ 0 h 21"/>
                  <a:gd name="T50" fmla="*/ 2663 w 2663"/>
                  <a:gd name="T5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3" h="21">
                    <a:moveTo>
                      <a:pt x="13" y="0"/>
                    </a:moveTo>
                    <a:lnTo>
                      <a:pt x="11" y="2"/>
                    </a:lnTo>
                    <a:lnTo>
                      <a:pt x="8" y="6"/>
                    </a:lnTo>
                    <a:lnTo>
                      <a:pt x="6" y="6"/>
                    </a:lnTo>
                    <a:lnTo>
                      <a:pt x="4" y="4"/>
                    </a:lnTo>
                    <a:lnTo>
                      <a:pt x="0" y="2"/>
                    </a:lnTo>
                    <a:lnTo>
                      <a:pt x="0" y="0"/>
                    </a:lnTo>
                    <a:lnTo>
                      <a:pt x="13" y="0"/>
                    </a:lnTo>
                    <a:close/>
                    <a:moveTo>
                      <a:pt x="2510" y="0"/>
                    </a:moveTo>
                    <a:lnTo>
                      <a:pt x="2510" y="2"/>
                    </a:lnTo>
                    <a:lnTo>
                      <a:pt x="2495" y="6"/>
                    </a:lnTo>
                    <a:lnTo>
                      <a:pt x="2484" y="10"/>
                    </a:lnTo>
                    <a:lnTo>
                      <a:pt x="2476" y="15"/>
                    </a:lnTo>
                    <a:lnTo>
                      <a:pt x="2476" y="21"/>
                    </a:lnTo>
                    <a:lnTo>
                      <a:pt x="819" y="21"/>
                    </a:lnTo>
                    <a:lnTo>
                      <a:pt x="819" y="17"/>
                    </a:lnTo>
                    <a:lnTo>
                      <a:pt x="821" y="0"/>
                    </a:lnTo>
                    <a:lnTo>
                      <a:pt x="2510" y="0"/>
                    </a:lnTo>
                    <a:close/>
                    <a:moveTo>
                      <a:pt x="2663" y="0"/>
                    </a:moveTo>
                    <a:lnTo>
                      <a:pt x="2658" y="13"/>
                    </a:lnTo>
                    <a:lnTo>
                      <a:pt x="2652" y="21"/>
                    </a:lnTo>
                    <a:lnTo>
                      <a:pt x="2597" y="21"/>
                    </a:lnTo>
                    <a:lnTo>
                      <a:pt x="2599" y="15"/>
                    </a:lnTo>
                    <a:lnTo>
                      <a:pt x="2603" y="6"/>
                    </a:lnTo>
                    <a:lnTo>
                      <a:pt x="2607" y="0"/>
                    </a:lnTo>
                    <a:lnTo>
                      <a:pt x="26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7" name="Freeform 1443"/>
              <p:cNvSpPr>
                <a:spLocks noEditPoints="1"/>
              </p:cNvSpPr>
              <p:nvPr/>
            </p:nvSpPr>
            <p:spPr bwMode="auto">
              <a:xfrm>
                <a:off x="3630" y="1763"/>
                <a:ext cx="2684" cy="19"/>
              </a:xfrm>
              <a:custGeom>
                <a:avLst/>
                <a:gdLst>
                  <a:gd name="T0" fmla="*/ 89 w 2684"/>
                  <a:gd name="T1" fmla="*/ 0 h 19"/>
                  <a:gd name="T2" fmla="*/ 57 w 2684"/>
                  <a:gd name="T3" fmla="*/ 4 h 19"/>
                  <a:gd name="T4" fmla="*/ 42 w 2684"/>
                  <a:gd name="T5" fmla="*/ 2 h 19"/>
                  <a:gd name="T6" fmla="*/ 36 w 2684"/>
                  <a:gd name="T7" fmla="*/ 8 h 19"/>
                  <a:gd name="T8" fmla="*/ 30 w 2684"/>
                  <a:gd name="T9" fmla="*/ 17 h 19"/>
                  <a:gd name="T10" fmla="*/ 17 w 2684"/>
                  <a:gd name="T11" fmla="*/ 19 h 19"/>
                  <a:gd name="T12" fmla="*/ 11 w 2684"/>
                  <a:gd name="T13" fmla="*/ 10 h 19"/>
                  <a:gd name="T14" fmla="*/ 4 w 2684"/>
                  <a:gd name="T15" fmla="*/ 2 h 19"/>
                  <a:gd name="T16" fmla="*/ 89 w 2684"/>
                  <a:gd name="T17" fmla="*/ 0 h 19"/>
                  <a:gd name="T18" fmla="*/ 590 w 2684"/>
                  <a:gd name="T19" fmla="*/ 0 h 19"/>
                  <a:gd name="T20" fmla="*/ 581 w 2684"/>
                  <a:gd name="T21" fmla="*/ 6 h 19"/>
                  <a:gd name="T22" fmla="*/ 571 w 2684"/>
                  <a:gd name="T23" fmla="*/ 10 h 19"/>
                  <a:gd name="T24" fmla="*/ 562 w 2684"/>
                  <a:gd name="T25" fmla="*/ 10 h 19"/>
                  <a:gd name="T26" fmla="*/ 556 w 2684"/>
                  <a:gd name="T27" fmla="*/ 0 h 19"/>
                  <a:gd name="T28" fmla="*/ 2544 w 2684"/>
                  <a:gd name="T29" fmla="*/ 0 h 19"/>
                  <a:gd name="T30" fmla="*/ 2542 w 2684"/>
                  <a:gd name="T31" fmla="*/ 8 h 19"/>
                  <a:gd name="T32" fmla="*/ 2527 w 2684"/>
                  <a:gd name="T33" fmla="*/ 19 h 19"/>
                  <a:gd name="T34" fmla="*/ 838 w 2684"/>
                  <a:gd name="T35" fmla="*/ 19 h 19"/>
                  <a:gd name="T36" fmla="*/ 836 w 2684"/>
                  <a:gd name="T37" fmla="*/ 8 h 19"/>
                  <a:gd name="T38" fmla="*/ 832 w 2684"/>
                  <a:gd name="T39" fmla="*/ 4 h 19"/>
                  <a:gd name="T40" fmla="*/ 825 w 2684"/>
                  <a:gd name="T41" fmla="*/ 6 h 19"/>
                  <a:gd name="T42" fmla="*/ 817 w 2684"/>
                  <a:gd name="T43" fmla="*/ 8 h 19"/>
                  <a:gd name="T44" fmla="*/ 798 w 2684"/>
                  <a:gd name="T45" fmla="*/ 12 h 19"/>
                  <a:gd name="T46" fmla="*/ 772 w 2684"/>
                  <a:gd name="T47" fmla="*/ 17 h 19"/>
                  <a:gd name="T48" fmla="*/ 753 w 2684"/>
                  <a:gd name="T49" fmla="*/ 10 h 19"/>
                  <a:gd name="T50" fmla="*/ 734 w 2684"/>
                  <a:gd name="T51" fmla="*/ 10 h 19"/>
                  <a:gd name="T52" fmla="*/ 715 w 2684"/>
                  <a:gd name="T53" fmla="*/ 12 h 19"/>
                  <a:gd name="T54" fmla="*/ 694 w 2684"/>
                  <a:gd name="T55" fmla="*/ 4 h 19"/>
                  <a:gd name="T56" fmla="*/ 1127 w 2684"/>
                  <a:gd name="T57" fmla="*/ 0 h 19"/>
                  <a:gd name="T58" fmla="*/ 1154 w 2684"/>
                  <a:gd name="T59" fmla="*/ 6 h 19"/>
                  <a:gd name="T60" fmla="*/ 1184 w 2684"/>
                  <a:gd name="T61" fmla="*/ 4 h 19"/>
                  <a:gd name="T62" fmla="*/ 1197 w 2684"/>
                  <a:gd name="T63" fmla="*/ 0 h 19"/>
                  <a:gd name="T64" fmla="*/ 2684 w 2684"/>
                  <a:gd name="T65" fmla="*/ 0 h 19"/>
                  <a:gd name="T66" fmla="*/ 2680 w 2684"/>
                  <a:gd name="T67" fmla="*/ 19 h 19"/>
                  <a:gd name="T68" fmla="*/ 2629 w 2684"/>
                  <a:gd name="T69" fmla="*/ 12 h 19"/>
                  <a:gd name="T70" fmla="*/ 2631 w 2684"/>
                  <a:gd name="T7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4" h="19">
                    <a:moveTo>
                      <a:pt x="89" y="0"/>
                    </a:moveTo>
                    <a:lnTo>
                      <a:pt x="89" y="0"/>
                    </a:lnTo>
                    <a:lnTo>
                      <a:pt x="72" y="2"/>
                    </a:lnTo>
                    <a:lnTo>
                      <a:pt x="57" y="4"/>
                    </a:lnTo>
                    <a:lnTo>
                      <a:pt x="45" y="2"/>
                    </a:lnTo>
                    <a:lnTo>
                      <a:pt x="42" y="2"/>
                    </a:lnTo>
                    <a:lnTo>
                      <a:pt x="38" y="4"/>
                    </a:lnTo>
                    <a:lnTo>
                      <a:pt x="36" y="8"/>
                    </a:lnTo>
                    <a:lnTo>
                      <a:pt x="32" y="12"/>
                    </a:lnTo>
                    <a:lnTo>
                      <a:pt x="30" y="17"/>
                    </a:lnTo>
                    <a:lnTo>
                      <a:pt x="30" y="19"/>
                    </a:lnTo>
                    <a:lnTo>
                      <a:pt x="17" y="19"/>
                    </a:lnTo>
                    <a:lnTo>
                      <a:pt x="15" y="15"/>
                    </a:lnTo>
                    <a:lnTo>
                      <a:pt x="11" y="10"/>
                    </a:lnTo>
                    <a:lnTo>
                      <a:pt x="6" y="6"/>
                    </a:lnTo>
                    <a:lnTo>
                      <a:pt x="4" y="2"/>
                    </a:lnTo>
                    <a:lnTo>
                      <a:pt x="0" y="0"/>
                    </a:lnTo>
                    <a:lnTo>
                      <a:pt x="89" y="0"/>
                    </a:lnTo>
                    <a:close/>
                    <a:moveTo>
                      <a:pt x="590" y="0"/>
                    </a:moveTo>
                    <a:lnTo>
                      <a:pt x="590" y="0"/>
                    </a:lnTo>
                    <a:lnTo>
                      <a:pt x="586" y="2"/>
                    </a:lnTo>
                    <a:lnTo>
                      <a:pt x="581" y="6"/>
                    </a:lnTo>
                    <a:lnTo>
                      <a:pt x="577" y="8"/>
                    </a:lnTo>
                    <a:lnTo>
                      <a:pt x="571" y="10"/>
                    </a:lnTo>
                    <a:lnTo>
                      <a:pt x="566" y="10"/>
                    </a:lnTo>
                    <a:lnTo>
                      <a:pt x="562" y="10"/>
                    </a:lnTo>
                    <a:lnTo>
                      <a:pt x="560" y="8"/>
                    </a:lnTo>
                    <a:lnTo>
                      <a:pt x="556" y="0"/>
                    </a:lnTo>
                    <a:lnTo>
                      <a:pt x="590" y="0"/>
                    </a:lnTo>
                    <a:close/>
                    <a:moveTo>
                      <a:pt x="2544" y="0"/>
                    </a:moveTo>
                    <a:lnTo>
                      <a:pt x="2544" y="2"/>
                    </a:lnTo>
                    <a:lnTo>
                      <a:pt x="2542" y="8"/>
                    </a:lnTo>
                    <a:lnTo>
                      <a:pt x="2537" y="12"/>
                    </a:lnTo>
                    <a:lnTo>
                      <a:pt x="2527" y="19"/>
                    </a:lnTo>
                    <a:lnTo>
                      <a:pt x="838" y="19"/>
                    </a:lnTo>
                    <a:lnTo>
                      <a:pt x="838" y="19"/>
                    </a:lnTo>
                    <a:lnTo>
                      <a:pt x="838" y="12"/>
                    </a:lnTo>
                    <a:lnTo>
                      <a:pt x="836" y="8"/>
                    </a:lnTo>
                    <a:lnTo>
                      <a:pt x="836" y="6"/>
                    </a:lnTo>
                    <a:lnTo>
                      <a:pt x="832" y="4"/>
                    </a:lnTo>
                    <a:lnTo>
                      <a:pt x="830" y="4"/>
                    </a:lnTo>
                    <a:lnTo>
                      <a:pt x="825" y="6"/>
                    </a:lnTo>
                    <a:lnTo>
                      <a:pt x="821" y="6"/>
                    </a:lnTo>
                    <a:lnTo>
                      <a:pt x="817" y="8"/>
                    </a:lnTo>
                    <a:lnTo>
                      <a:pt x="813" y="10"/>
                    </a:lnTo>
                    <a:lnTo>
                      <a:pt x="798" y="12"/>
                    </a:lnTo>
                    <a:lnTo>
                      <a:pt x="783" y="17"/>
                    </a:lnTo>
                    <a:lnTo>
                      <a:pt x="772" y="17"/>
                    </a:lnTo>
                    <a:lnTo>
                      <a:pt x="764" y="15"/>
                    </a:lnTo>
                    <a:lnTo>
                      <a:pt x="753" y="10"/>
                    </a:lnTo>
                    <a:lnTo>
                      <a:pt x="740" y="10"/>
                    </a:lnTo>
                    <a:lnTo>
                      <a:pt x="734" y="10"/>
                    </a:lnTo>
                    <a:lnTo>
                      <a:pt x="728" y="12"/>
                    </a:lnTo>
                    <a:lnTo>
                      <a:pt x="715" y="12"/>
                    </a:lnTo>
                    <a:lnTo>
                      <a:pt x="702" y="10"/>
                    </a:lnTo>
                    <a:lnTo>
                      <a:pt x="694" y="4"/>
                    </a:lnTo>
                    <a:lnTo>
                      <a:pt x="687" y="0"/>
                    </a:lnTo>
                    <a:lnTo>
                      <a:pt x="1127" y="0"/>
                    </a:lnTo>
                    <a:lnTo>
                      <a:pt x="1141" y="4"/>
                    </a:lnTo>
                    <a:lnTo>
                      <a:pt x="1154" y="6"/>
                    </a:lnTo>
                    <a:lnTo>
                      <a:pt x="1167" y="6"/>
                    </a:lnTo>
                    <a:lnTo>
                      <a:pt x="1184" y="4"/>
                    </a:lnTo>
                    <a:lnTo>
                      <a:pt x="1197" y="0"/>
                    </a:lnTo>
                    <a:lnTo>
                      <a:pt x="1197" y="0"/>
                    </a:lnTo>
                    <a:lnTo>
                      <a:pt x="2544" y="0"/>
                    </a:lnTo>
                    <a:close/>
                    <a:moveTo>
                      <a:pt x="2684" y="0"/>
                    </a:moveTo>
                    <a:lnTo>
                      <a:pt x="2682" y="17"/>
                    </a:lnTo>
                    <a:lnTo>
                      <a:pt x="2680" y="19"/>
                    </a:lnTo>
                    <a:lnTo>
                      <a:pt x="2624" y="19"/>
                    </a:lnTo>
                    <a:lnTo>
                      <a:pt x="2629" y="12"/>
                    </a:lnTo>
                    <a:lnTo>
                      <a:pt x="2631" y="6"/>
                    </a:lnTo>
                    <a:lnTo>
                      <a:pt x="2631" y="0"/>
                    </a:lnTo>
                    <a:lnTo>
                      <a:pt x="26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8" name="Freeform 1444"/>
              <p:cNvSpPr>
                <a:spLocks noEditPoints="1"/>
              </p:cNvSpPr>
              <p:nvPr/>
            </p:nvSpPr>
            <p:spPr bwMode="auto">
              <a:xfrm>
                <a:off x="3579" y="1742"/>
                <a:ext cx="2735" cy="21"/>
              </a:xfrm>
              <a:custGeom>
                <a:avLst/>
                <a:gdLst>
                  <a:gd name="T0" fmla="*/ 166 w 2735"/>
                  <a:gd name="T1" fmla="*/ 4 h 21"/>
                  <a:gd name="T2" fmla="*/ 140 w 2735"/>
                  <a:gd name="T3" fmla="*/ 21 h 21"/>
                  <a:gd name="T4" fmla="*/ 47 w 2735"/>
                  <a:gd name="T5" fmla="*/ 19 h 21"/>
                  <a:gd name="T6" fmla="*/ 26 w 2735"/>
                  <a:gd name="T7" fmla="*/ 19 h 21"/>
                  <a:gd name="T8" fmla="*/ 15 w 2735"/>
                  <a:gd name="T9" fmla="*/ 17 h 21"/>
                  <a:gd name="T10" fmla="*/ 6 w 2735"/>
                  <a:gd name="T11" fmla="*/ 6 h 21"/>
                  <a:gd name="T12" fmla="*/ 0 w 2735"/>
                  <a:gd name="T13" fmla="*/ 0 h 21"/>
                  <a:gd name="T14" fmla="*/ 666 w 2735"/>
                  <a:gd name="T15" fmla="*/ 0 h 21"/>
                  <a:gd name="T16" fmla="*/ 662 w 2735"/>
                  <a:gd name="T17" fmla="*/ 8 h 21"/>
                  <a:gd name="T18" fmla="*/ 651 w 2735"/>
                  <a:gd name="T19" fmla="*/ 14 h 21"/>
                  <a:gd name="T20" fmla="*/ 641 w 2735"/>
                  <a:gd name="T21" fmla="*/ 21 h 21"/>
                  <a:gd name="T22" fmla="*/ 605 w 2735"/>
                  <a:gd name="T23" fmla="*/ 19 h 21"/>
                  <a:gd name="T24" fmla="*/ 596 w 2735"/>
                  <a:gd name="T25" fmla="*/ 0 h 21"/>
                  <a:gd name="T26" fmla="*/ 1137 w 2735"/>
                  <a:gd name="T27" fmla="*/ 0 h 21"/>
                  <a:gd name="T28" fmla="*/ 1146 w 2735"/>
                  <a:gd name="T29" fmla="*/ 10 h 21"/>
                  <a:gd name="T30" fmla="*/ 1175 w 2735"/>
                  <a:gd name="T31" fmla="*/ 19 h 21"/>
                  <a:gd name="T32" fmla="*/ 738 w 2735"/>
                  <a:gd name="T33" fmla="*/ 21 h 21"/>
                  <a:gd name="T34" fmla="*/ 721 w 2735"/>
                  <a:gd name="T35" fmla="*/ 12 h 21"/>
                  <a:gd name="T36" fmla="*/ 702 w 2735"/>
                  <a:gd name="T37" fmla="*/ 0 h 21"/>
                  <a:gd name="T38" fmla="*/ 1137 w 2735"/>
                  <a:gd name="T39" fmla="*/ 0 h 21"/>
                  <a:gd name="T40" fmla="*/ 2531 w 2735"/>
                  <a:gd name="T41" fmla="*/ 6 h 21"/>
                  <a:gd name="T42" fmla="*/ 2542 w 2735"/>
                  <a:gd name="T43" fmla="*/ 12 h 21"/>
                  <a:gd name="T44" fmla="*/ 2569 w 2735"/>
                  <a:gd name="T45" fmla="*/ 10 h 21"/>
                  <a:gd name="T46" fmla="*/ 2584 w 2735"/>
                  <a:gd name="T47" fmla="*/ 8 h 21"/>
                  <a:gd name="T48" fmla="*/ 2590 w 2735"/>
                  <a:gd name="T49" fmla="*/ 10 h 21"/>
                  <a:gd name="T50" fmla="*/ 2595 w 2735"/>
                  <a:gd name="T51" fmla="*/ 19 h 21"/>
                  <a:gd name="T52" fmla="*/ 1248 w 2735"/>
                  <a:gd name="T53" fmla="*/ 21 h 21"/>
                  <a:gd name="T54" fmla="*/ 1252 w 2735"/>
                  <a:gd name="T55" fmla="*/ 2 h 21"/>
                  <a:gd name="T56" fmla="*/ 2525 w 2735"/>
                  <a:gd name="T57" fmla="*/ 0 h 21"/>
                  <a:gd name="T58" fmla="*/ 2663 w 2735"/>
                  <a:gd name="T59" fmla="*/ 0 h 21"/>
                  <a:gd name="T60" fmla="*/ 2654 w 2735"/>
                  <a:gd name="T61" fmla="*/ 6 h 21"/>
                  <a:gd name="T62" fmla="*/ 2648 w 2735"/>
                  <a:gd name="T63" fmla="*/ 10 h 21"/>
                  <a:gd name="T64" fmla="*/ 2641 w 2735"/>
                  <a:gd name="T65" fmla="*/ 12 h 21"/>
                  <a:gd name="T66" fmla="*/ 2639 w 2735"/>
                  <a:gd name="T67" fmla="*/ 4 h 21"/>
                  <a:gd name="T68" fmla="*/ 2663 w 2735"/>
                  <a:gd name="T69" fmla="*/ 0 h 21"/>
                  <a:gd name="T70" fmla="*/ 2733 w 2735"/>
                  <a:gd name="T71" fmla="*/ 8 h 21"/>
                  <a:gd name="T72" fmla="*/ 2735 w 2735"/>
                  <a:gd name="T73" fmla="*/ 21 h 21"/>
                  <a:gd name="T74" fmla="*/ 2682 w 2735"/>
                  <a:gd name="T75" fmla="*/ 21 h 21"/>
                  <a:gd name="T76" fmla="*/ 2675 w 2735"/>
                  <a:gd name="T77" fmla="*/ 10 h 21"/>
                  <a:gd name="T78" fmla="*/ 2669 w 2735"/>
                  <a:gd name="T79" fmla="*/ 4 h 21"/>
                  <a:gd name="T80" fmla="*/ 2667 w 2735"/>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5" h="21">
                    <a:moveTo>
                      <a:pt x="170" y="0"/>
                    </a:moveTo>
                    <a:lnTo>
                      <a:pt x="166" y="4"/>
                    </a:lnTo>
                    <a:lnTo>
                      <a:pt x="153" y="14"/>
                    </a:lnTo>
                    <a:lnTo>
                      <a:pt x="140" y="21"/>
                    </a:lnTo>
                    <a:lnTo>
                      <a:pt x="51" y="21"/>
                    </a:lnTo>
                    <a:lnTo>
                      <a:pt x="47" y="19"/>
                    </a:lnTo>
                    <a:lnTo>
                      <a:pt x="36" y="19"/>
                    </a:lnTo>
                    <a:lnTo>
                      <a:pt x="26" y="19"/>
                    </a:lnTo>
                    <a:lnTo>
                      <a:pt x="17" y="19"/>
                    </a:lnTo>
                    <a:lnTo>
                      <a:pt x="15" y="17"/>
                    </a:lnTo>
                    <a:lnTo>
                      <a:pt x="11" y="12"/>
                    </a:lnTo>
                    <a:lnTo>
                      <a:pt x="6" y="6"/>
                    </a:lnTo>
                    <a:lnTo>
                      <a:pt x="0" y="0"/>
                    </a:lnTo>
                    <a:lnTo>
                      <a:pt x="0" y="0"/>
                    </a:lnTo>
                    <a:lnTo>
                      <a:pt x="170" y="0"/>
                    </a:lnTo>
                    <a:close/>
                    <a:moveTo>
                      <a:pt x="666" y="0"/>
                    </a:moveTo>
                    <a:lnTo>
                      <a:pt x="664" y="4"/>
                    </a:lnTo>
                    <a:lnTo>
                      <a:pt x="662" y="8"/>
                    </a:lnTo>
                    <a:lnTo>
                      <a:pt x="656" y="12"/>
                    </a:lnTo>
                    <a:lnTo>
                      <a:pt x="651" y="14"/>
                    </a:lnTo>
                    <a:lnTo>
                      <a:pt x="645" y="17"/>
                    </a:lnTo>
                    <a:lnTo>
                      <a:pt x="641" y="21"/>
                    </a:lnTo>
                    <a:lnTo>
                      <a:pt x="607" y="21"/>
                    </a:lnTo>
                    <a:lnTo>
                      <a:pt x="605" y="19"/>
                    </a:lnTo>
                    <a:lnTo>
                      <a:pt x="598" y="2"/>
                    </a:lnTo>
                    <a:lnTo>
                      <a:pt x="596" y="0"/>
                    </a:lnTo>
                    <a:lnTo>
                      <a:pt x="666" y="0"/>
                    </a:lnTo>
                    <a:close/>
                    <a:moveTo>
                      <a:pt x="1137" y="0"/>
                    </a:moveTo>
                    <a:lnTo>
                      <a:pt x="1139" y="4"/>
                    </a:lnTo>
                    <a:lnTo>
                      <a:pt x="1146" y="10"/>
                    </a:lnTo>
                    <a:lnTo>
                      <a:pt x="1158" y="14"/>
                    </a:lnTo>
                    <a:lnTo>
                      <a:pt x="1175" y="19"/>
                    </a:lnTo>
                    <a:lnTo>
                      <a:pt x="1178" y="21"/>
                    </a:lnTo>
                    <a:lnTo>
                      <a:pt x="738" y="21"/>
                    </a:lnTo>
                    <a:lnTo>
                      <a:pt x="736" y="19"/>
                    </a:lnTo>
                    <a:lnTo>
                      <a:pt x="721" y="12"/>
                    </a:lnTo>
                    <a:lnTo>
                      <a:pt x="709" y="6"/>
                    </a:lnTo>
                    <a:lnTo>
                      <a:pt x="702" y="0"/>
                    </a:lnTo>
                    <a:lnTo>
                      <a:pt x="702" y="0"/>
                    </a:lnTo>
                    <a:lnTo>
                      <a:pt x="1137" y="0"/>
                    </a:lnTo>
                    <a:close/>
                    <a:moveTo>
                      <a:pt x="2525" y="0"/>
                    </a:moveTo>
                    <a:lnTo>
                      <a:pt x="2531" y="6"/>
                    </a:lnTo>
                    <a:lnTo>
                      <a:pt x="2535" y="10"/>
                    </a:lnTo>
                    <a:lnTo>
                      <a:pt x="2542" y="12"/>
                    </a:lnTo>
                    <a:lnTo>
                      <a:pt x="2554" y="12"/>
                    </a:lnTo>
                    <a:lnTo>
                      <a:pt x="2569" y="10"/>
                    </a:lnTo>
                    <a:lnTo>
                      <a:pt x="2580" y="8"/>
                    </a:lnTo>
                    <a:lnTo>
                      <a:pt x="2584" y="8"/>
                    </a:lnTo>
                    <a:lnTo>
                      <a:pt x="2588" y="8"/>
                    </a:lnTo>
                    <a:lnTo>
                      <a:pt x="2590" y="10"/>
                    </a:lnTo>
                    <a:lnTo>
                      <a:pt x="2595" y="14"/>
                    </a:lnTo>
                    <a:lnTo>
                      <a:pt x="2595" y="19"/>
                    </a:lnTo>
                    <a:lnTo>
                      <a:pt x="2595" y="21"/>
                    </a:lnTo>
                    <a:lnTo>
                      <a:pt x="1248" y="21"/>
                    </a:lnTo>
                    <a:lnTo>
                      <a:pt x="1254" y="14"/>
                    </a:lnTo>
                    <a:lnTo>
                      <a:pt x="1252" y="2"/>
                    </a:lnTo>
                    <a:lnTo>
                      <a:pt x="1250" y="0"/>
                    </a:lnTo>
                    <a:lnTo>
                      <a:pt x="2525" y="0"/>
                    </a:lnTo>
                    <a:close/>
                    <a:moveTo>
                      <a:pt x="2663" y="0"/>
                    </a:moveTo>
                    <a:lnTo>
                      <a:pt x="2663" y="0"/>
                    </a:lnTo>
                    <a:lnTo>
                      <a:pt x="2658" y="2"/>
                    </a:lnTo>
                    <a:lnTo>
                      <a:pt x="2654" y="6"/>
                    </a:lnTo>
                    <a:lnTo>
                      <a:pt x="2650" y="8"/>
                    </a:lnTo>
                    <a:lnTo>
                      <a:pt x="2648" y="10"/>
                    </a:lnTo>
                    <a:lnTo>
                      <a:pt x="2644" y="12"/>
                    </a:lnTo>
                    <a:lnTo>
                      <a:pt x="2641" y="12"/>
                    </a:lnTo>
                    <a:lnTo>
                      <a:pt x="2639" y="8"/>
                    </a:lnTo>
                    <a:lnTo>
                      <a:pt x="2639" y="4"/>
                    </a:lnTo>
                    <a:lnTo>
                      <a:pt x="2639" y="0"/>
                    </a:lnTo>
                    <a:lnTo>
                      <a:pt x="2663" y="0"/>
                    </a:lnTo>
                    <a:close/>
                    <a:moveTo>
                      <a:pt x="2726" y="0"/>
                    </a:moveTo>
                    <a:lnTo>
                      <a:pt x="2733" y="8"/>
                    </a:lnTo>
                    <a:lnTo>
                      <a:pt x="2735" y="21"/>
                    </a:lnTo>
                    <a:lnTo>
                      <a:pt x="2735" y="21"/>
                    </a:lnTo>
                    <a:lnTo>
                      <a:pt x="2682" y="21"/>
                    </a:lnTo>
                    <a:lnTo>
                      <a:pt x="2682" y="21"/>
                    </a:lnTo>
                    <a:lnTo>
                      <a:pt x="2680" y="14"/>
                    </a:lnTo>
                    <a:lnTo>
                      <a:pt x="2675" y="10"/>
                    </a:lnTo>
                    <a:lnTo>
                      <a:pt x="2673" y="6"/>
                    </a:lnTo>
                    <a:lnTo>
                      <a:pt x="2669" y="4"/>
                    </a:lnTo>
                    <a:lnTo>
                      <a:pt x="2667" y="0"/>
                    </a:lnTo>
                    <a:lnTo>
                      <a:pt x="2667" y="0"/>
                    </a:lnTo>
                    <a:lnTo>
                      <a:pt x="27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49" name="Freeform 1445"/>
              <p:cNvSpPr>
                <a:spLocks noEditPoints="1"/>
              </p:cNvSpPr>
              <p:nvPr/>
            </p:nvSpPr>
            <p:spPr bwMode="auto">
              <a:xfrm>
                <a:off x="3568" y="1723"/>
                <a:ext cx="2737" cy="19"/>
              </a:xfrm>
              <a:custGeom>
                <a:avLst/>
                <a:gdLst>
                  <a:gd name="T0" fmla="*/ 196 w 2737"/>
                  <a:gd name="T1" fmla="*/ 2 h 19"/>
                  <a:gd name="T2" fmla="*/ 198 w 2737"/>
                  <a:gd name="T3" fmla="*/ 6 h 19"/>
                  <a:gd name="T4" fmla="*/ 194 w 2737"/>
                  <a:gd name="T5" fmla="*/ 10 h 19"/>
                  <a:gd name="T6" fmla="*/ 181 w 2737"/>
                  <a:gd name="T7" fmla="*/ 19 h 19"/>
                  <a:gd name="T8" fmla="*/ 7 w 2737"/>
                  <a:gd name="T9" fmla="*/ 14 h 19"/>
                  <a:gd name="T10" fmla="*/ 3 w 2737"/>
                  <a:gd name="T11" fmla="*/ 6 h 19"/>
                  <a:gd name="T12" fmla="*/ 3 w 2737"/>
                  <a:gd name="T13" fmla="*/ 0 h 19"/>
                  <a:gd name="T14" fmla="*/ 531 w 2737"/>
                  <a:gd name="T15" fmla="*/ 0 h 19"/>
                  <a:gd name="T16" fmla="*/ 531 w 2737"/>
                  <a:gd name="T17" fmla="*/ 6 h 19"/>
                  <a:gd name="T18" fmla="*/ 527 w 2737"/>
                  <a:gd name="T19" fmla="*/ 14 h 19"/>
                  <a:gd name="T20" fmla="*/ 518 w 2737"/>
                  <a:gd name="T21" fmla="*/ 14 h 19"/>
                  <a:gd name="T22" fmla="*/ 514 w 2737"/>
                  <a:gd name="T23" fmla="*/ 4 h 19"/>
                  <a:gd name="T24" fmla="*/ 531 w 2737"/>
                  <a:gd name="T25" fmla="*/ 0 h 19"/>
                  <a:gd name="T26" fmla="*/ 669 w 2737"/>
                  <a:gd name="T27" fmla="*/ 2 h 19"/>
                  <a:gd name="T28" fmla="*/ 677 w 2737"/>
                  <a:gd name="T29" fmla="*/ 10 h 19"/>
                  <a:gd name="T30" fmla="*/ 677 w 2737"/>
                  <a:gd name="T31" fmla="*/ 19 h 19"/>
                  <a:gd name="T32" fmla="*/ 601 w 2737"/>
                  <a:gd name="T33" fmla="*/ 6 h 19"/>
                  <a:gd name="T34" fmla="*/ 667 w 2737"/>
                  <a:gd name="T35" fmla="*/ 0 h 19"/>
                  <a:gd name="T36" fmla="*/ 1146 w 2737"/>
                  <a:gd name="T37" fmla="*/ 0 h 19"/>
                  <a:gd name="T38" fmla="*/ 1148 w 2737"/>
                  <a:gd name="T39" fmla="*/ 19 h 19"/>
                  <a:gd name="T40" fmla="*/ 711 w 2737"/>
                  <a:gd name="T41" fmla="*/ 10 h 19"/>
                  <a:gd name="T42" fmla="*/ 1146 w 2737"/>
                  <a:gd name="T43" fmla="*/ 0 h 19"/>
                  <a:gd name="T44" fmla="*/ 2521 w 2737"/>
                  <a:gd name="T45" fmla="*/ 4 h 19"/>
                  <a:gd name="T46" fmla="*/ 2527 w 2737"/>
                  <a:gd name="T47" fmla="*/ 12 h 19"/>
                  <a:gd name="T48" fmla="*/ 2536 w 2737"/>
                  <a:gd name="T49" fmla="*/ 19 h 19"/>
                  <a:gd name="T50" fmla="*/ 1259 w 2737"/>
                  <a:gd name="T51" fmla="*/ 4 h 19"/>
                  <a:gd name="T52" fmla="*/ 2521 w 2737"/>
                  <a:gd name="T53" fmla="*/ 0 h 19"/>
                  <a:gd name="T54" fmla="*/ 2727 w 2737"/>
                  <a:gd name="T55" fmla="*/ 4 h 19"/>
                  <a:gd name="T56" fmla="*/ 2737 w 2737"/>
                  <a:gd name="T57" fmla="*/ 19 h 19"/>
                  <a:gd name="T58" fmla="*/ 2676 w 2737"/>
                  <a:gd name="T59" fmla="*/ 19 h 19"/>
                  <a:gd name="T60" fmla="*/ 2650 w 2737"/>
                  <a:gd name="T61" fmla="*/ 19 h 19"/>
                  <a:gd name="T62" fmla="*/ 2650 w 2737"/>
                  <a:gd name="T63" fmla="*/ 12 h 19"/>
                  <a:gd name="T64" fmla="*/ 2655 w 2737"/>
                  <a:gd name="T65" fmla="*/ 0 h 19"/>
                  <a:gd name="T66" fmla="*/ 2722 w 2737"/>
                  <a:gd name="T6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37" h="19">
                    <a:moveTo>
                      <a:pt x="194" y="0"/>
                    </a:moveTo>
                    <a:lnTo>
                      <a:pt x="196" y="2"/>
                    </a:lnTo>
                    <a:lnTo>
                      <a:pt x="198" y="4"/>
                    </a:lnTo>
                    <a:lnTo>
                      <a:pt x="198" y="6"/>
                    </a:lnTo>
                    <a:lnTo>
                      <a:pt x="198" y="8"/>
                    </a:lnTo>
                    <a:lnTo>
                      <a:pt x="194" y="10"/>
                    </a:lnTo>
                    <a:lnTo>
                      <a:pt x="189" y="12"/>
                    </a:lnTo>
                    <a:lnTo>
                      <a:pt x="181" y="19"/>
                    </a:lnTo>
                    <a:lnTo>
                      <a:pt x="11" y="19"/>
                    </a:lnTo>
                    <a:lnTo>
                      <a:pt x="7" y="14"/>
                    </a:lnTo>
                    <a:lnTo>
                      <a:pt x="5" y="10"/>
                    </a:lnTo>
                    <a:lnTo>
                      <a:pt x="3" y="6"/>
                    </a:lnTo>
                    <a:lnTo>
                      <a:pt x="0" y="2"/>
                    </a:lnTo>
                    <a:lnTo>
                      <a:pt x="3" y="0"/>
                    </a:lnTo>
                    <a:lnTo>
                      <a:pt x="194" y="0"/>
                    </a:lnTo>
                    <a:close/>
                    <a:moveTo>
                      <a:pt x="531" y="0"/>
                    </a:moveTo>
                    <a:lnTo>
                      <a:pt x="531" y="2"/>
                    </a:lnTo>
                    <a:lnTo>
                      <a:pt x="531" y="6"/>
                    </a:lnTo>
                    <a:lnTo>
                      <a:pt x="529" y="10"/>
                    </a:lnTo>
                    <a:lnTo>
                      <a:pt x="527" y="14"/>
                    </a:lnTo>
                    <a:lnTo>
                      <a:pt x="522" y="14"/>
                    </a:lnTo>
                    <a:lnTo>
                      <a:pt x="518" y="14"/>
                    </a:lnTo>
                    <a:lnTo>
                      <a:pt x="516" y="10"/>
                    </a:lnTo>
                    <a:lnTo>
                      <a:pt x="514" y="4"/>
                    </a:lnTo>
                    <a:lnTo>
                      <a:pt x="512" y="0"/>
                    </a:lnTo>
                    <a:lnTo>
                      <a:pt x="531" y="0"/>
                    </a:lnTo>
                    <a:close/>
                    <a:moveTo>
                      <a:pt x="667" y="0"/>
                    </a:moveTo>
                    <a:lnTo>
                      <a:pt x="669" y="2"/>
                    </a:lnTo>
                    <a:lnTo>
                      <a:pt x="675" y="6"/>
                    </a:lnTo>
                    <a:lnTo>
                      <a:pt x="677" y="10"/>
                    </a:lnTo>
                    <a:lnTo>
                      <a:pt x="677" y="16"/>
                    </a:lnTo>
                    <a:lnTo>
                      <a:pt x="677" y="19"/>
                    </a:lnTo>
                    <a:lnTo>
                      <a:pt x="607" y="19"/>
                    </a:lnTo>
                    <a:lnTo>
                      <a:pt x="601" y="6"/>
                    </a:lnTo>
                    <a:lnTo>
                      <a:pt x="597" y="0"/>
                    </a:lnTo>
                    <a:lnTo>
                      <a:pt x="667" y="0"/>
                    </a:lnTo>
                    <a:close/>
                    <a:moveTo>
                      <a:pt x="1146" y="0"/>
                    </a:moveTo>
                    <a:lnTo>
                      <a:pt x="1146" y="0"/>
                    </a:lnTo>
                    <a:lnTo>
                      <a:pt x="1146" y="12"/>
                    </a:lnTo>
                    <a:lnTo>
                      <a:pt x="1148" y="19"/>
                    </a:lnTo>
                    <a:lnTo>
                      <a:pt x="713" y="19"/>
                    </a:lnTo>
                    <a:lnTo>
                      <a:pt x="711" y="10"/>
                    </a:lnTo>
                    <a:lnTo>
                      <a:pt x="711" y="0"/>
                    </a:lnTo>
                    <a:lnTo>
                      <a:pt x="1146" y="0"/>
                    </a:lnTo>
                    <a:close/>
                    <a:moveTo>
                      <a:pt x="2521" y="0"/>
                    </a:moveTo>
                    <a:lnTo>
                      <a:pt x="2521" y="4"/>
                    </a:lnTo>
                    <a:lnTo>
                      <a:pt x="2523" y="8"/>
                    </a:lnTo>
                    <a:lnTo>
                      <a:pt x="2527" y="12"/>
                    </a:lnTo>
                    <a:lnTo>
                      <a:pt x="2536" y="19"/>
                    </a:lnTo>
                    <a:lnTo>
                      <a:pt x="2536" y="19"/>
                    </a:lnTo>
                    <a:lnTo>
                      <a:pt x="1261" y="19"/>
                    </a:lnTo>
                    <a:lnTo>
                      <a:pt x="1259" y="4"/>
                    </a:lnTo>
                    <a:lnTo>
                      <a:pt x="1256" y="0"/>
                    </a:lnTo>
                    <a:lnTo>
                      <a:pt x="2521" y="0"/>
                    </a:lnTo>
                    <a:close/>
                    <a:moveTo>
                      <a:pt x="2722" y="0"/>
                    </a:moveTo>
                    <a:lnTo>
                      <a:pt x="2727" y="4"/>
                    </a:lnTo>
                    <a:lnTo>
                      <a:pt x="2735" y="16"/>
                    </a:lnTo>
                    <a:lnTo>
                      <a:pt x="2737" y="19"/>
                    </a:lnTo>
                    <a:lnTo>
                      <a:pt x="2678" y="19"/>
                    </a:lnTo>
                    <a:lnTo>
                      <a:pt x="2676" y="19"/>
                    </a:lnTo>
                    <a:lnTo>
                      <a:pt x="2674" y="19"/>
                    </a:lnTo>
                    <a:lnTo>
                      <a:pt x="2650" y="19"/>
                    </a:lnTo>
                    <a:lnTo>
                      <a:pt x="2650" y="16"/>
                    </a:lnTo>
                    <a:lnTo>
                      <a:pt x="2650" y="12"/>
                    </a:lnTo>
                    <a:lnTo>
                      <a:pt x="2652" y="6"/>
                    </a:lnTo>
                    <a:lnTo>
                      <a:pt x="2655" y="0"/>
                    </a:lnTo>
                    <a:lnTo>
                      <a:pt x="2655" y="0"/>
                    </a:lnTo>
                    <a:lnTo>
                      <a:pt x="27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0" name="Freeform 1446"/>
              <p:cNvSpPr>
                <a:spLocks noEditPoints="1"/>
              </p:cNvSpPr>
              <p:nvPr/>
            </p:nvSpPr>
            <p:spPr bwMode="auto">
              <a:xfrm>
                <a:off x="3571" y="1701"/>
                <a:ext cx="2719" cy="22"/>
              </a:xfrm>
              <a:custGeom>
                <a:avLst/>
                <a:gdLst>
                  <a:gd name="T0" fmla="*/ 193 w 2719"/>
                  <a:gd name="T1" fmla="*/ 2 h 22"/>
                  <a:gd name="T2" fmla="*/ 186 w 2719"/>
                  <a:gd name="T3" fmla="*/ 13 h 22"/>
                  <a:gd name="T4" fmla="*/ 191 w 2719"/>
                  <a:gd name="T5" fmla="*/ 19 h 22"/>
                  <a:gd name="T6" fmla="*/ 0 w 2719"/>
                  <a:gd name="T7" fmla="*/ 22 h 22"/>
                  <a:gd name="T8" fmla="*/ 2 w 2719"/>
                  <a:gd name="T9" fmla="*/ 13 h 22"/>
                  <a:gd name="T10" fmla="*/ 8 w 2719"/>
                  <a:gd name="T11" fmla="*/ 7 h 22"/>
                  <a:gd name="T12" fmla="*/ 12 w 2719"/>
                  <a:gd name="T13" fmla="*/ 0 h 22"/>
                  <a:gd name="T14" fmla="*/ 526 w 2719"/>
                  <a:gd name="T15" fmla="*/ 0 h 22"/>
                  <a:gd name="T16" fmla="*/ 526 w 2719"/>
                  <a:gd name="T17" fmla="*/ 7 h 22"/>
                  <a:gd name="T18" fmla="*/ 528 w 2719"/>
                  <a:gd name="T19" fmla="*/ 17 h 22"/>
                  <a:gd name="T20" fmla="*/ 509 w 2719"/>
                  <a:gd name="T21" fmla="*/ 22 h 22"/>
                  <a:gd name="T22" fmla="*/ 505 w 2719"/>
                  <a:gd name="T23" fmla="*/ 11 h 22"/>
                  <a:gd name="T24" fmla="*/ 498 w 2719"/>
                  <a:gd name="T25" fmla="*/ 0 h 22"/>
                  <a:gd name="T26" fmla="*/ 657 w 2719"/>
                  <a:gd name="T27" fmla="*/ 0 h 22"/>
                  <a:gd name="T28" fmla="*/ 653 w 2719"/>
                  <a:gd name="T29" fmla="*/ 2 h 22"/>
                  <a:gd name="T30" fmla="*/ 647 w 2719"/>
                  <a:gd name="T31" fmla="*/ 7 h 22"/>
                  <a:gd name="T32" fmla="*/ 651 w 2719"/>
                  <a:gd name="T33" fmla="*/ 13 h 22"/>
                  <a:gd name="T34" fmla="*/ 662 w 2719"/>
                  <a:gd name="T35" fmla="*/ 19 h 22"/>
                  <a:gd name="T36" fmla="*/ 594 w 2719"/>
                  <a:gd name="T37" fmla="*/ 22 h 22"/>
                  <a:gd name="T38" fmla="*/ 585 w 2719"/>
                  <a:gd name="T39" fmla="*/ 9 h 22"/>
                  <a:gd name="T40" fmla="*/ 657 w 2719"/>
                  <a:gd name="T41" fmla="*/ 0 h 22"/>
                  <a:gd name="T42" fmla="*/ 1173 w 2719"/>
                  <a:gd name="T43" fmla="*/ 2 h 22"/>
                  <a:gd name="T44" fmla="*/ 1152 w 2719"/>
                  <a:gd name="T45" fmla="*/ 9 h 22"/>
                  <a:gd name="T46" fmla="*/ 1143 w 2719"/>
                  <a:gd name="T47" fmla="*/ 22 h 22"/>
                  <a:gd name="T48" fmla="*/ 708 w 2719"/>
                  <a:gd name="T49" fmla="*/ 15 h 22"/>
                  <a:gd name="T50" fmla="*/ 1173 w 2719"/>
                  <a:gd name="T51" fmla="*/ 0 h 22"/>
                  <a:gd name="T52" fmla="*/ 2554 w 2719"/>
                  <a:gd name="T53" fmla="*/ 0 h 22"/>
                  <a:gd name="T54" fmla="*/ 2535 w 2719"/>
                  <a:gd name="T55" fmla="*/ 9 h 22"/>
                  <a:gd name="T56" fmla="*/ 2528 w 2719"/>
                  <a:gd name="T57" fmla="*/ 11 h 22"/>
                  <a:gd name="T58" fmla="*/ 2520 w 2719"/>
                  <a:gd name="T59" fmla="*/ 17 h 22"/>
                  <a:gd name="T60" fmla="*/ 2518 w 2719"/>
                  <a:gd name="T61" fmla="*/ 22 h 22"/>
                  <a:gd name="T62" fmla="*/ 1249 w 2719"/>
                  <a:gd name="T63" fmla="*/ 7 h 22"/>
                  <a:gd name="T64" fmla="*/ 2554 w 2719"/>
                  <a:gd name="T65" fmla="*/ 0 h 22"/>
                  <a:gd name="T66" fmla="*/ 2626 w 2719"/>
                  <a:gd name="T67" fmla="*/ 2 h 22"/>
                  <a:gd name="T68" fmla="*/ 2603 w 2719"/>
                  <a:gd name="T69" fmla="*/ 17 h 22"/>
                  <a:gd name="T70" fmla="*/ 2586 w 2719"/>
                  <a:gd name="T71" fmla="*/ 15 h 22"/>
                  <a:gd name="T72" fmla="*/ 2586 w 2719"/>
                  <a:gd name="T73" fmla="*/ 0 h 22"/>
                  <a:gd name="T74" fmla="*/ 2715 w 2719"/>
                  <a:gd name="T75" fmla="*/ 0 h 22"/>
                  <a:gd name="T76" fmla="*/ 2713 w 2719"/>
                  <a:gd name="T77" fmla="*/ 5 h 22"/>
                  <a:gd name="T78" fmla="*/ 2719 w 2719"/>
                  <a:gd name="T79" fmla="*/ 22 h 22"/>
                  <a:gd name="T80" fmla="*/ 2652 w 2719"/>
                  <a:gd name="T81" fmla="*/ 15 h 22"/>
                  <a:gd name="T82" fmla="*/ 2647 w 2719"/>
                  <a:gd name="T83" fmla="*/ 2 h 22"/>
                  <a:gd name="T84" fmla="*/ 2715 w 2719"/>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9" h="22">
                    <a:moveTo>
                      <a:pt x="195" y="0"/>
                    </a:moveTo>
                    <a:lnTo>
                      <a:pt x="193" y="2"/>
                    </a:lnTo>
                    <a:lnTo>
                      <a:pt x="188" y="7"/>
                    </a:lnTo>
                    <a:lnTo>
                      <a:pt x="186" y="13"/>
                    </a:lnTo>
                    <a:lnTo>
                      <a:pt x="188" y="17"/>
                    </a:lnTo>
                    <a:lnTo>
                      <a:pt x="191" y="19"/>
                    </a:lnTo>
                    <a:lnTo>
                      <a:pt x="191" y="22"/>
                    </a:lnTo>
                    <a:lnTo>
                      <a:pt x="0" y="22"/>
                    </a:lnTo>
                    <a:lnTo>
                      <a:pt x="0" y="17"/>
                    </a:lnTo>
                    <a:lnTo>
                      <a:pt x="2" y="13"/>
                    </a:lnTo>
                    <a:lnTo>
                      <a:pt x="4" y="9"/>
                    </a:lnTo>
                    <a:lnTo>
                      <a:pt x="8" y="7"/>
                    </a:lnTo>
                    <a:lnTo>
                      <a:pt x="10" y="5"/>
                    </a:lnTo>
                    <a:lnTo>
                      <a:pt x="12" y="0"/>
                    </a:lnTo>
                    <a:lnTo>
                      <a:pt x="195" y="0"/>
                    </a:lnTo>
                    <a:close/>
                    <a:moveTo>
                      <a:pt x="526" y="0"/>
                    </a:moveTo>
                    <a:lnTo>
                      <a:pt x="526" y="2"/>
                    </a:lnTo>
                    <a:lnTo>
                      <a:pt x="526" y="7"/>
                    </a:lnTo>
                    <a:lnTo>
                      <a:pt x="526" y="13"/>
                    </a:lnTo>
                    <a:lnTo>
                      <a:pt x="528" y="17"/>
                    </a:lnTo>
                    <a:lnTo>
                      <a:pt x="528" y="22"/>
                    </a:lnTo>
                    <a:lnTo>
                      <a:pt x="509" y="22"/>
                    </a:lnTo>
                    <a:lnTo>
                      <a:pt x="509" y="19"/>
                    </a:lnTo>
                    <a:lnTo>
                      <a:pt x="505" y="11"/>
                    </a:lnTo>
                    <a:lnTo>
                      <a:pt x="500" y="2"/>
                    </a:lnTo>
                    <a:lnTo>
                      <a:pt x="498" y="0"/>
                    </a:lnTo>
                    <a:lnTo>
                      <a:pt x="526" y="0"/>
                    </a:lnTo>
                    <a:close/>
                    <a:moveTo>
                      <a:pt x="657" y="0"/>
                    </a:moveTo>
                    <a:lnTo>
                      <a:pt x="657" y="0"/>
                    </a:lnTo>
                    <a:lnTo>
                      <a:pt x="653" y="2"/>
                    </a:lnTo>
                    <a:lnTo>
                      <a:pt x="649" y="5"/>
                    </a:lnTo>
                    <a:lnTo>
                      <a:pt x="647" y="7"/>
                    </a:lnTo>
                    <a:lnTo>
                      <a:pt x="649" y="9"/>
                    </a:lnTo>
                    <a:lnTo>
                      <a:pt x="651" y="13"/>
                    </a:lnTo>
                    <a:lnTo>
                      <a:pt x="657" y="15"/>
                    </a:lnTo>
                    <a:lnTo>
                      <a:pt x="662" y="19"/>
                    </a:lnTo>
                    <a:lnTo>
                      <a:pt x="664" y="22"/>
                    </a:lnTo>
                    <a:lnTo>
                      <a:pt x="594" y="22"/>
                    </a:lnTo>
                    <a:lnTo>
                      <a:pt x="591" y="17"/>
                    </a:lnTo>
                    <a:lnTo>
                      <a:pt x="585" y="9"/>
                    </a:lnTo>
                    <a:lnTo>
                      <a:pt x="579" y="0"/>
                    </a:lnTo>
                    <a:lnTo>
                      <a:pt x="657" y="0"/>
                    </a:lnTo>
                    <a:close/>
                    <a:moveTo>
                      <a:pt x="1173" y="0"/>
                    </a:moveTo>
                    <a:lnTo>
                      <a:pt x="1173" y="2"/>
                    </a:lnTo>
                    <a:lnTo>
                      <a:pt x="1162" y="7"/>
                    </a:lnTo>
                    <a:lnTo>
                      <a:pt x="1152" y="9"/>
                    </a:lnTo>
                    <a:lnTo>
                      <a:pt x="1145" y="11"/>
                    </a:lnTo>
                    <a:lnTo>
                      <a:pt x="1143" y="22"/>
                    </a:lnTo>
                    <a:lnTo>
                      <a:pt x="708" y="22"/>
                    </a:lnTo>
                    <a:lnTo>
                      <a:pt x="708" y="15"/>
                    </a:lnTo>
                    <a:lnTo>
                      <a:pt x="706" y="0"/>
                    </a:lnTo>
                    <a:lnTo>
                      <a:pt x="1173" y="0"/>
                    </a:lnTo>
                    <a:close/>
                    <a:moveTo>
                      <a:pt x="2554" y="0"/>
                    </a:moveTo>
                    <a:lnTo>
                      <a:pt x="2554" y="0"/>
                    </a:lnTo>
                    <a:lnTo>
                      <a:pt x="2543" y="9"/>
                    </a:lnTo>
                    <a:lnTo>
                      <a:pt x="2535" y="9"/>
                    </a:lnTo>
                    <a:lnTo>
                      <a:pt x="2531" y="11"/>
                    </a:lnTo>
                    <a:lnTo>
                      <a:pt x="2528" y="11"/>
                    </a:lnTo>
                    <a:lnTo>
                      <a:pt x="2524" y="13"/>
                    </a:lnTo>
                    <a:lnTo>
                      <a:pt x="2520" y="17"/>
                    </a:lnTo>
                    <a:lnTo>
                      <a:pt x="2518" y="22"/>
                    </a:lnTo>
                    <a:lnTo>
                      <a:pt x="2518" y="22"/>
                    </a:lnTo>
                    <a:lnTo>
                      <a:pt x="1253" y="22"/>
                    </a:lnTo>
                    <a:lnTo>
                      <a:pt x="1249" y="7"/>
                    </a:lnTo>
                    <a:lnTo>
                      <a:pt x="1243" y="0"/>
                    </a:lnTo>
                    <a:lnTo>
                      <a:pt x="2554" y="0"/>
                    </a:lnTo>
                    <a:close/>
                    <a:moveTo>
                      <a:pt x="2630" y="0"/>
                    </a:moveTo>
                    <a:lnTo>
                      <a:pt x="2626" y="2"/>
                    </a:lnTo>
                    <a:lnTo>
                      <a:pt x="2613" y="11"/>
                    </a:lnTo>
                    <a:lnTo>
                      <a:pt x="2603" y="17"/>
                    </a:lnTo>
                    <a:lnTo>
                      <a:pt x="2592" y="17"/>
                    </a:lnTo>
                    <a:lnTo>
                      <a:pt x="2586" y="15"/>
                    </a:lnTo>
                    <a:lnTo>
                      <a:pt x="2586" y="7"/>
                    </a:lnTo>
                    <a:lnTo>
                      <a:pt x="2586" y="0"/>
                    </a:lnTo>
                    <a:lnTo>
                      <a:pt x="2630" y="0"/>
                    </a:lnTo>
                    <a:close/>
                    <a:moveTo>
                      <a:pt x="2715" y="0"/>
                    </a:moveTo>
                    <a:lnTo>
                      <a:pt x="2713" y="2"/>
                    </a:lnTo>
                    <a:lnTo>
                      <a:pt x="2713" y="5"/>
                    </a:lnTo>
                    <a:lnTo>
                      <a:pt x="2715" y="13"/>
                    </a:lnTo>
                    <a:lnTo>
                      <a:pt x="2719" y="22"/>
                    </a:lnTo>
                    <a:lnTo>
                      <a:pt x="2652" y="22"/>
                    </a:lnTo>
                    <a:lnTo>
                      <a:pt x="2652" y="15"/>
                    </a:lnTo>
                    <a:lnTo>
                      <a:pt x="2649" y="9"/>
                    </a:lnTo>
                    <a:lnTo>
                      <a:pt x="2647" y="2"/>
                    </a:lnTo>
                    <a:lnTo>
                      <a:pt x="2647" y="0"/>
                    </a:lnTo>
                    <a:lnTo>
                      <a:pt x="27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1" name="Freeform 1447"/>
              <p:cNvSpPr>
                <a:spLocks noEditPoints="1"/>
              </p:cNvSpPr>
              <p:nvPr/>
            </p:nvSpPr>
            <p:spPr bwMode="auto">
              <a:xfrm>
                <a:off x="3583" y="1682"/>
                <a:ext cx="2735" cy="19"/>
              </a:xfrm>
              <a:custGeom>
                <a:avLst/>
                <a:gdLst>
                  <a:gd name="T0" fmla="*/ 202 w 2735"/>
                  <a:gd name="T1" fmla="*/ 2 h 19"/>
                  <a:gd name="T2" fmla="*/ 191 w 2735"/>
                  <a:gd name="T3" fmla="*/ 13 h 19"/>
                  <a:gd name="T4" fmla="*/ 183 w 2735"/>
                  <a:gd name="T5" fmla="*/ 19 h 19"/>
                  <a:gd name="T6" fmla="*/ 0 w 2735"/>
                  <a:gd name="T7" fmla="*/ 19 h 19"/>
                  <a:gd name="T8" fmla="*/ 2 w 2735"/>
                  <a:gd name="T9" fmla="*/ 7 h 19"/>
                  <a:gd name="T10" fmla="*/ 0 w 2735"/>
                  <a:gd name="T11" fmla="*/ 0 h 19"/>
                  <a:gd name="T12" fmla="*/ 524 w 2735"/>
                  <a:gd name="T13" fmla="*/ 0 h 19"/>
                  <a:gd name="T14" fmla="*/ 541 w 2735"/>
                  <a:gd name="T15" fmla="*/ 11 h 19"/>
                  <a:gd name="T16" fmla="*/ 543 w 2735"/>
                  <a:gd name="T17" fmla="*/ 13 h 19"/>
                  <a:gd name="T18" fmla="*/ 535 w 2735"/>
                  <a:gd name="T19" fmla="*/ 15 h 19"/>
                  <a:gd name="T20" fmla="*/ 524 w 2735"/>
                  <a:gd name="T21" fmla="*/ 15 h 19"/>
                  <a:gd name="T22" fmla="*/ 516 w 2735"/>
                  <a:gd name="T23" fmla="*/ 15 h 19"/>
                  <a:gd name="T24" fmla="*/ 514 w 2735"/>
                  <a:gd name="T25" fmla="*/ 19 h 19"/>
                  <a:gd name="T26" fmla="*/ 482 w 2735"/>
                  <a:gd name="T27" fmla="*/ 17 h 19"/>
                  <a:gd name="T28" fmla="*/ 471 w 2735"/>
                  <a:gd name="T29" fmla="*/ 9 h 19"/>
                  <a:gd name="T30" fmla="*/ 448 w 2735"/>
                  <a:gd name="T31" fmla="*/ 0 h 19"/>
                  <a:gd name="T32" fmla="*/ 1176 w 2735"/>
                  <a:gd name="T33" fmla="*/ 0 h 19"/>
                  <a:gd name="T34" fmla="*/ 1174 w 2735"/>
                  <a:gd name="T35" fmla="*/ 9 h 19"/>
                  <a:gd name="T36" fmla="*/ 694 w 2735"/>
                  <a:gd name="T37" fmla="*/ 19 h 19"/>
                  <a:gd name="T38" fmla="*/ 690 w 2735"/>
                  <a:gd name="T39" fmla="*/ 4 h 19"/>
                  <a:gd name="T40" fmla="*/ 683 w 2735"/>
                  <a:gd name="T41" fmla="*/ 0 h 19"/>
                  <a:gd name="T42" fmla="*/ 675 w 2735"/>
                  <a:gd name="T43" fmla="*/ 2 h 19"/>
                  <a:gd name="T44" fmla="*/ 664 w 2735"/>
                  <a:gd name="T45" fmla="*/ 9 h 19"/>
                  <a:gd name="T46" fmla="*/ 656 w 2735"/>
                  <a:gd name="T47" fmla="*/ 15 h 19"/>
                  <a:gd name="T48" fmla="*/ 645 w 2735"/>
                  <a:gd name="T49" fmla="*/ 19 h 19"/>
                  <a:gd name="T50" fmla="*/ 563 w 2735"/>
                  <a:gd name="T51" fmla="*/ 13 h 19"/>
                  <a:gd name="T52" fmla="*/ 730 w 2735"/>
                  <a:gd name="T53" fmla="*/ 0 h 19"/>
                  <a:gd name="T54" fmla="*/ 730 w 2735"/>
                  <a:gd name="T55" fmla="*/ 4 h 19"/>
                  <a:gd name="T56" fmla="*/ 732 w 2735"/>
                  <a:gd name="T57" fmla="*/ 7 h 19"/>
                  <a:gd name="T58" fmla="*/ 739 w 2735"/>
                  <a:gd name="T59" fmla="*/ 4 h 19"/>
                  <a:gd name="T60" fmla="*/ 747 w 2735"/>
                  <a:gd name="T61" fmla="*/ 0 h 19"/>
                  <a:gd name="T62" fmla="*/ 1176 w 2735"/>
                  <a:gd name="T63" fmla="*/ 0 h 19"/>
                  <a:gd name="T64" fmla="*/ 2567 w 2735"/>
                  <a:gd name="T65" fmla="*/ 0 h 19"/>
                  <a:gd name="T66" fmla="*/ 2555 w 2735"/>
                  <a:gd name="T67" fmla="*/ 11 h 19"/>
                  <a:gd name="T68" fmla="*/ 1231 w 2735"/>
                  <a:gd name="T69" fmla="*/ 19 h 19"/>
                  <a:gd name="T70" fmla="*/ 1224 w 2735"/>
                  <a:gd name="T71" fmla="*/ 11 h 19"/>
                  <a:gd name="T72" fmla="*/ 1227 w 2735"/>
                  <a:gd name="T73" fmla="*/ 2 h 19"/>
                  <a:gd name="T74" fmla="*/ 2570 w 2735"/>
                  <a:gd name="T75" fmla="*/ 0 h 19"/>
                  <a:gd name="T76" fmla="*/ 2733 w 2735"/>
                  <a:gd name="T77" fmla="*/ 2 h 19"/>
                  <a:gd name="T78" fmla="*/ 2729 w 2735"/>
                  <a:gd name="T79" fmla="*/ 9 h 19"/>
                  <a:gd name="T80" fmla="*/ 2720 w 2735"/>
                  <a:gd name="T81" fmla="*/ 13 h 19"/>
                  <a:gd name="T82" fmla="*/ 2710 w 2735"/>
                  <a:gd name="T83" fmla="*/ 17 h 19"/>
                  <a:gd name="T84" fmla="*/ 2703 w 2735"/>
                  <a:gd name="T85" fmla="*/ 19 h 19"/>
                  <a:gd name="T86" fmla="*/ 2633 w 2735"/>
                  <a:gd name="T87" fmla="*/ 17 h 19"/>
                  <a:gd name="T88" fmla="*/ 2625 w 2735"/>
                  <a:gd name="T89" fmla="*/ 15 h 19"/>
                  <a:gd name="T90" fmla="*/ 2574 w 2735"/>
                  <a:gd name="T91" fmla="*/ 19 h 19"/>
                  <a:gd name="T92" fmla="*/ 2580 w 2735"/>
                  <a:gd name="T93" fmla="*/ 4 h 19"/>
                  <a:gd name="T94" fmla="*/ 2735 w 2735"/>
                  <a:gd name="T9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35" h="19">
                    <a:moveTo>
                      <a:pt x="208" y="0"/>
                    </a:moveTo>
                    <a:lnTo>
                      <a:pt x="202" y="2"/>
                    </a:lnTo>
                    <a:lnTo>
                      <a:pt x="198" y="7"/>
                    </a:lnTo>
                    <a:lnTo>
                      <a:pt x="191" y="13"/>
                    </a:lnTo>
                    <a:lnTo>
                      <a:pt x="185" y="17"/>
                    </a:lnTo>
                    <a:lnTo>
                      <a:pt x="183" y="19"/>
                    </a:lnTo>
                    <a:lnTo>
                      <a:pt x="0" y="19"/>
                    </a:lnTo>
                    <a:lnTo>
                      <a:pt x="0" y="19"/>
                    </a:lnTo>
                    <a:lnTo>
                      <a:pt x="2" y="13"/>
                    </a:lnTo>
                    <a:lnTo>
                      <a:pt x="2" y="7"/>
                    </a:lnTo>
                    <a:lnTo>
                      <a:pt x="0" y="0"/>
                    </a:lnTo>
                    <a:lnTo>
                      <a:pt x="0" y="0"/>
                    </a:lnTo>
                    <a:lnTo>
                      <a:pt x="208" y="0"/>
                    </a:lnTo>
                    <a:close/>
                    <a:moveTo>
                      <a:pt x="524" y="0"/>
                    </a:moveTo>
                    <a:lnTo>
                      <a:pt x="533" y="4"/>
                    </a:lnTo>
                    <a:lnTo>
                      <a:pt x="541" y="11"/>
                    </a:lnTo>
                    <a:lnTo>
                      <a:pt x="543" y="13"/>
                    </a:lnTo>
                    <a:lnTo>
                      <a:pt x="543" y="13"/>
                    </a:lnTo>
                    <a:lnTo>
                      <a:pt x="539" y="13"/>
                    </a:lnTo>
                    <a:lnTo>
                      <a:pt x="535" y="15"/>
                    </a:lnTo>
                    <a:lnTo>
                      <a:pt x="531" y="15"/>
                    </a:lnTo>
                    <a:lnTo>
                      <a:pt x="524" y="15"/>
                    </a:lnTo>
                    <a:lnTo>
                      <a:pt x="518" y="15"/>
                    </a:lnTo>
                    <a:lnTo>
                      <a:pt x="516" y="15"/>
                    </a:lnTo>
                    <a:lnTo>
                      <a:pt x="514" y="17"/>
                    </a:lnTo>
                    <a:lnTo>
                      <a:pt x="514" y="19"/>
                    </a:lnTo>
                    <a:lnTo>
                      <a:pt x="486" y="19"/>
                    </a:lnTo>
                    <a:lnTo>
                      <a:pt x="482" y="17"/>
                    </a:lnTo>
                    <a:lnTo>
                      <a:pt x="478" y="13"/>
                    </a:lnTo>
                    <a:lnTo>
                      <a:pt x="471" y="9"/>
                    </a:lnTo>
                    <a:lnTo>
                      <a:pt x="459" y="2"/>
                    </a:lnTo>
                    <a:lnTo>
                      <a:pt x="448" y="0"/>
                    </a:lnTo>
                    <a:lnTo>
                      <a:pt x="524" y="0"/>
                    </a:lnTo>
                    <a:close/>
                    <a:moveTo>
                      <a:pt x="1176" y="0"/>
                    </a:moveTo>
                    <a:lnTo>
                      <a:pt x="1178" y="0"/>
                    </a:lnTo>
                    <a:lnTo>
                      <a:pt x="1174" y="9"/>
                    </a:lnTo>
                    <a:lnTo>
                      <a:pt x="1161" y="19"/>
                    </a:lnTo>
                    <a:lnTo>
                      <a:pt x="694" y="19"/>
                    </a:lnTo>
                    <a:lnTo>
                      <a:pt x="694" y="15"/>
                    </a:lnTo>
                    <a:lnTo>
                      <a:pt x="690" y="4"/>
                    </a:lnTo>
                    <a:lnTo>
                      <a:pt x="688" y="0"/>
                    </a:lnTo>
                    <a:lnTo>
                      <a:pt x="683" y="0"/>
                    </a:lnTo>
                    <a:lnTo>
                      <a:pt x="679" y="0"/>
                    </a:lnTo>
                    <a:lnTo>
                      <a:pt x="675" y="2"/>
                    </a:lnTo>
                    <a:lnTo>
                      <a:pt x="669" y="7"/>
                    </a:lnTo>
                    <a:lnTo>
                      <a:pt x="664" y="9"/>
                    </a:lnTo>
                    <a:lnTo>
                      <a:pt x="660" y="13"/>
                    </a:lnTo>
                    <a:lnTo>
                      <a:pt x="656" y="15"/>
                    </a:lnTo>
                    <a:lnTo>
                      <a:pt x="652" y="17"/>
                    </a:lnTo>
                    <a:lnTo>
                      <a:pt x="645" y="19"/>
                    </a:lnTo>
                    <a:lnTo>
                      <a:pt x="567" y="19"/>
                    </a:lnTo>
                    <a:lnTo>
                      <a:pt x="563" y="13"/>
                    </a:lnTo>
                    <a:lnTo>
                      <a:pt x="556" y="0"/>
                    </a:lnTo>
                    <a:lnTo>
                      <a:pt x="730" y="0"/>
                    </a:lnTo>
                    <a:lnTo>
                      <a:pt x="730" y="2"/>
                    </a:lnTo>
                    <a:lnTo>
                      <a:pt x="730" y="4"/>
                    </a:lnTo>
                    <a:lnTo>
                      <a:pt x="730" y="4"/>
                    </a:lnTo>
                    <a:lnTo>
                      <a:pt x="732" y="7"/>
                    </a:lnTo>
                    <a:lnTo>
                      <a:pt x="734" y="7"/>
                    </a:lnTo>
                    <a:lnTo>
                      <a:pt x="739" y="4"/>
                    </a:lnTo>
                    <a:lnTo>
                      <a:pt x="743" y="2"/>
                    </a:lnTo>
                    <a:lnTo>
                      <a:pt x="747" y="0"/>
                    </a:lnTo>
                    <a:lnTo>
                      <a:pt x="749" y="0"/>
                    </a:lnTo>
                    <a:lnTo>
                      <a:pt x="1176" y="0"/>
                    </a:lnTo>
                    <a:close/>
                    <a:moveTo>
                      <a:pt x="2570" y="0"/>
                    </a:moveTo>
                    <a:lnTo>
                      <a:pt x="2567" y="0"/>
                    </a:lnTo>
                    <a:lnTo>
                      <a:pt x="2563" y="4"/>
                    </a:lnTo>
                    <a:lnTo>
                      <a:pt x="2555" y="11"/>
                    </a:lnTo>
                    <a:lnTo>
                      <a:pt x="2542" y="19"/>
                    </a:lnTo>
                    <a:lnTo>
                      <a:pt x="1231" y="19"/>
                    </a:lnTo>
                    <a:lnTo>
                      <a:pt x="1227" y="13"/>
                    </a:lnTo>
                    <a:lnTo>
                      <a:pt x="1224" y="11"/>
                    </a:lnTo>
                    <a:lnTo>
                      <a:pt x="1224" y="7"/>
                    </a:lnTo>
                    <a:lnTo>
                      <a:pt x="1227" y="2"/>
                    </a:lnTo>
                    <a:lnTo>
                      <a:pt x="1231" y="0"/>
                    </a:lnTo>
                    <a:lnTo>
                      <a:pt x="2570" y="0"/>
                    </a:lnTo>
                    <a:close/>
                    <a:moveTo>
                      <a:pt x="2735" y="0"/>
                    </a:moveTo>
                    <a:lnTo>
                      <a:pt x="2733" y="2"/>
                    </a:lnTo>
                    <a:lnTo>
                      <a:pt x="2733" y="7"/>
                    </a:lnTo>
                    <a:lnTo>
                      <a:pt x="2729" y="9"/>
                    </a:lnTo>
                    <a:lnTo>
                      <a:pt x="2724" y="11"/>
                    </a:lnTo>
                    <a:lnTo>
                      <a:pt x="2720" y="13"/>
                    </a:lnTo>
                    <a:lnTo>
                      <a:pt x="2714" y="15"/>
                    </a:lnTo>
                    <a:lnTo>
                      <a:pt x="2710" y="17"/>
                    </a:lnTo>
                    <a:lnTo>
                      <a:pt x="2705" y="19"/>
                    </a:lnTo>
                    <a:lnTo>
                      <a:pt x="2703" y="19"/>
                    </a:lnTo>
                    <a:lnTo>
                      <a:pt x="2635" y="19"/>
                    </a:lnTo>
                    <a:lnTo>
                      <a:pt x="2633" y="17"/>
                    </a:lnTo>
                    <a:lnTo>
                      <a:pt x="2629" y="13"/>
                    </a:lnTo>
                    <a:lnTo>
                      <a:pt x="2625" y="15"/>
                    </a:lnTo>
                    <a:lnTo>
                      <a:pt x="2618" y="19"/>
                    </a:lnTo>
                    <a:lnTo>
                      <a:pt x="2574" y="19"/>
                    </a:lnTo>
                    <a:lnTo>
                      <a:pt x="2576" y="15"/>
                    </a:lnTo>
                    <a:lnTo>
                      <a:pt x="2580" y="4"/>
                    </a:lnTo>
                    <a:lnTo>
                      <a:pt x="2582" y="0"/>
                    </a:lnTo>
                    <a:lnTo>
                      <a:pt x="2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2" name="Freeform 1448"/>
              <p:cNvSpPr>
                <a:spLocks noEditPoints="1"/>
              </p:cNvSpPr>
              <p:nvPr/>
            </p:nvSpPr>
            <p:spPr bwMode="auto">
              <a:xfrm>
                <a:off x="3579" y="1661"/>
                <a:ext cx="2752" cy="21"/>
              </a:xfrm>
              <a:custGeom>
                <a:avLst/>
                <a:gdLst>
                  <a:gd name="T0" fmla="*/ 246 w 2752"/>
                  <a:gd name="T1" fmla="*/ 9 h 21"/>
                  <a:gd name="T2" fmla="*/ 229 w 2752"/>
                  <a:gd name="T3" fmla="*/ 17 h 21"/>
                  <a:gd name="T4" fmla="*/ 212 w 2752"/>
                  <a:gd name="T5" fmla="*/ 21 h 21"/>
                  <a:gd name="T6" fmla="*/ 2 w 2752"/>
                  <a:gd name="T7" fmla="*/ 11 h 21"/>
                  <a:gd name="T8" fmla="*/ 248 w 2752"/>
                  <a:gd name="T9" fmla="*/ 0 h 21"/>
                  <a:gd name="T10" fmla="*/ 505 w 2752"/>
                  <a:gd name="T11" fmla="*/ 6 h 21"/>
                  <a:gd name="T12" fmla="*/ 524 w 2752"/>
                  <a:gd name="T13" fmla="*/ 17 h 21"/>
                  <a:gd name="T14" fmla="*/ 452 w 2752"/>
                  <a:gd name="T15" fmla="*/ 21 h 21"/>
                  <a:gd name="T16" fmla="*/ 433 w 2752"/>
                  <a:gd name="T17" fmla="*/ 15 h 21"/>
                  <a:gd name="T18" fmla="*/ 418 w 2752"/>
                  <a:gd name="T19" fmla="*/ 6 h 21"/>
                  <a:gd name="T20" fmla="*/ 492 w 2752"/>
                  <a:gd name="T21" fmla="*/ 0 h 21"/>
                  <a:gd name="T22" fmla="*/ 738 w 2752"/>
                  <a:gd name="T23" fmla="*/ 2 h 21"/>
                  <a:gd name="T24" fmla="*/ 736 w 2752"/>
                  <a:gd name="T25" fmla="*/ 13 h 21"/>
                  <a:gd name="T26" fmla="*/ 734 w 2752"/>
                  <a:gd name="T27" fmla="*/ 21 h 21"/>
                  <a:gd name="T28" fmla="*/ 560 w 2752"/>
                  <a:gd name="T29" fmla="*/ 19 h 21"/>
                  <a:gd name="T30" fmla="*/ 541 w 2752"/>
                  <a:gd name="T31" fmla="*/ 0 h 21"/>
                  <a:gd name="T32" fmla="*/ 1135 w 2752"/>
                  <a:gd name="T33" fmla="*/ 0 h 21"/>
                  <a:gd name="T34" fmla="*/ 1152 w 2752"/>
                  <a:gd name="T35" fmla="*/ 6 h 21"/>
                  <a:gd name="T36" fmla="*/ 1175 w 2752"/>
                  <a:gd name="T37" fmla="*/ 15 h 21"/>
                  <a:gd name="T38" fmla="*/ 753 w 2752"/>
                  <a:gd name="T39" fmla="*/ 21 h 21"/>
                  <a:gd name="T40" fmla="*/ 762 w 2752"/>
                  <a:gd name="T41" fmla="*/ 17 h 21"/>
                  <a:gd name="T42" fmla="*/ 779 w 2752"/>
                  <a:gd name="T43" fmla="*/ 17 h 21"/>
                  <a:gd name="T44" fmla="*/ 808 w 2752"/>
                  <a:gd name="T45" fmla="*/ 15 h 21"/>
                  <a:gd name="T46" fmla="*/ 827 w 2752"/>
                  <a:gd name="T47" fmla="*/ 2 h 21"/>
                  <a:gd name="T48" fmla="*/ 878 w 2752"/>
                  <a:gd name="T49" fmla="*/ 0 h 21"/>
                  <a:gd name="T50" fmla="*/ 914 w 2752"/>
                  <a:gd name="T51" fmla="*/ 15 h 21"/>
                  <a:gd name="T52" fmla="*/ 946 w 2752"/>
                  <a:gd name="T53" fmla="*/ 19 h 21"/>
                  <a:gd name="T54" fmla="*/ 984 w 2752"/>
                  <a:gd name="T55" fmla="*/ 17 h 21"/>
                  <a:gd name="T56" fmla="*/ 1006 w 2752"/>
                  <a:gd name="T57" fmla="*/ 9 h 21"/>
                  <a:gd name="T58" fmla="*/ 1135 w 2752"/>
                  <a:gd name="T59" fmla="*/ 0 h 21"/>
                  <a:gd name="T60" fmla="*/ 2747 w 2752"/>
                  <a:gd name="T61" fmla="*/ 2 h 21"/>
                  <a:gd name="T62" fmla="*/ 2739 w 2752"/>
                  <a:gd name="T63" fmla="*/ 15 h 21"/>
                  <a:gd name="T64" fmla="*/ 2586 w 2752"/>
                  <a:gd name="T65" fmla="*/ 21 h 21"/>
                  <a:gd name="T66" fmla="*/ 2588 w 2752"/>
                  <a:gd name="T67" fmla="*/ 15 h 21"/>
                  <a:gd name="T68" fmla="*/ 2586 w 2752"/>
                  <a:gd name="T69" fmla="*/ 15 h 21"/>
                  <a:gd name="T70" fmla="*/ 2580 w 2752"/>
                  <a:gd name="T71" fmla="*/ 17 h 21"/>
                  <a:gd name="T72" fmla="*/ 2574 w 2752"/>
                  <a:gd name="T73" fmla="*/ 21 h 21"/>
                  <a:gd name="T74" fmla="*/ 1235 w 2752"/>
                  <a:gd name="T75" fmla="*/ 19 h 21"/>
                  <a:gd name="T76" fmla="*/ 1241 w 2752"/>
                  <a:gd name="T77" fmla="*/ 13 h 21"/>
                  <a:gd name="T78" fmla="*/ 1241 w 2752"/>
                  <a:gd name="T79" fmla="*/ 6 h 21"/>
                  <a:gd name="T80" fmla="*/ 1233 w 2752"/>
                  <a:gd name="T81" fmla="*/ 0 h 21"/>
                  <a:gd name="T82" fmla="*/ 2752 w 2752"/>
                  <a:gd name="T8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52" h="21">
                    <a:moveTo>
                      <a:pt x="248" y="0"/>
                    </a:moveTo>
                    <a:lnTo>
                      <a:pt x="246" y="9"/>
                    </a:lnTo>
                    <a:lnTo>
                      <a:pt x="240" y="15"/>
                    </a:lnTo>
                    <a:lnTo>
                      <a:pt x="229" y="17"/>
                    </a:lnTo>
                    <a:lnTo>
                      <a:pt x="216" y="17"/>
                    </a:lnTo>
                    <a:lnTo>
                      <a:pt x="212" y="21"/>
                    </a:lnTo>
                    <a:lnTo>
                      <a:pt x="4" y="21"/>
                    </a:lnTo>
                    <a:lnTo>
                      <a:pt x="2" y="11"/>
                    </a:lnTo>
                    <a:lnTo>
                      <a:pt x="0" y="0"/>
                    </a:lnTo>
                    <a:lnTo>
                      <a:pt x="248" y="0"/>
                    </a:lnTo>
                    <a:close/>
                    <a:moveTo>
                      <a:pt x="492" y="0"/>
                    </a:moveTo>
                    <a:lnTo>
                      <a:pt x="505" y="6"/>
                    </a:lnTo>
                    <a:lnTo>
                      <a:pt x="513" y="11"/>
                    </a:lnTo>
                    <a:lnTo>
                      <a:pt x="524" y="17"/>
                    </a:lnTo>
                    <a:lnTo>
                      <a:pt x="528" y="21"/>
                    </a:lnTo>
                    <a:lnTo>
                      <a:pt x="452" y="21"/>
                    </a:lnTo>
                    <a:lnTo>
                      <a:pt x="448" y="19"/>
                    </a:lnTo>
                    <a:lnTo>
                      <a:pt x="433" y="15"/>
                    </a:lnTo>
                    <a:lnTo>
                      <a:pt x="427" y="11"/>
                    </a:lnTo>
                    <a:lnTo>
                      <a:pt x="418" y="6"/>
                    </a:lnTo>
                    <a:lnTo>
                      <a:pt x="410" y="0"/>
                    </a:lnTo>
                    <a:lnTo>
                      <a:pt x="492" y="0"/>
                    </a:lnTo>
                    <a:close/>
                    <a:moveTo>
                      <a:pt x="738" y="0"/>
                    </a:moveTo>
                    <a:lnTo>
                      <a:pt x="738" y="2"/>
                    </a:lnTo>
                    <a:lnTo>
                      <a:pt x="738" y="9"/>
                    </a:lnTo>
                    <a:lnTo>
                      <a:pt x="736" y="13"/>
                    </a:lnTo>
                    <a:lnTo>
                      <a:pt x="736" y="19"/>
                    </a:lnTo>
                    <a:lnTo>
                      <a:pt x="734" y="21"/>
                    </a:lnTo>
                    <a:lnTo>
                      <a:pt x="560" y="21"/>
                    </a:lnTo>
                    <a:lnTo>
                      <a:pt x="560" y="19"/>
                    </a:lnTo>
                    <a:lnTo>
                      <a:pt x="552" y="9"/>
                    </a:lnTo>
                    <a:lnTo>
                      <a:pt x="541" y="0"/>
                    </a:lnTo>
                    <a:lnTo>
                      <a:pt x="738" y="0"/>
                    </a:lnTo>
                    <a:close/>
                    <a:moveTo>
                      <a:pt x="1135" y="0"/>
                    </a:moveTo>
                    <a:lnTo>
                      <a:pt x="1141" y="4"/>
                    </a:lnTo>
                    <a:lnTo>
                      <a:pt x="1152" y="6"/>
                    </a:lnTo>
                    <a:lnTo>
                      <a:pt x="1165" y="11"/>
                    </a:lnTo>
                    <a:lnTo>
                      <a:pt x="1175" y="15"/>
                    </a:lnTo>
                    <a:lnTo>
                      <a:pt x="1180" y="21"/>
                    </a:lnTo>
                    <a:lnTo>
                      <a:pt x="753" y="21"/>
                    </a:lnTo>
                    <a:lnTo>
                      <a:pt x="755" y="19"/>
                    </a:lnTo>
                    <a:lnTo>
                      <a:pt x="762" y="17"/>
                    </a:lnTo>
                    <a:lnTo>
                      <a:pt x="766" y="17"/>
                    </a:lnTo>
                    <a:lnTo>
                      <a:pt x="779" y="17"/>
                    </a:lnTo>
                    <a:lnTo>
                      <a:pt x="794" y="17"/>
                    </a:lnTo>
                    <a:lnTo>
                      <a:pt x="808" y="15"/>
                    </a:lnTo>
                    <a:lnTo>
                      <a:pt x="819" y="11"/>
                    </a:lnTo>
                    <a:lnTo>
                      <a:pt x="827" y="2"/>
                    </a:lnTo>
                    <a:lnTo>
                      <a:pt x="836" y="0"/>
                    </a:lnTo>
                    <a:lnTo>
                      <a:pt x="878" y="0"/>
                    </a:lnTo>
                    <a:lnTo>
                      <a:pt x="895" y="6"/>
                    </a:lnTo>
                    <a:lnTo>
                      <a:pt x="914" y="15"/>
                    </a:lnTo>
                    <a:lnTo>
                      <a:pt x="931" y="19"/>
                    </a:lnTo>
                    <a:lnTo>
                      <a:pt x="946" y="19"/>
                    </a:lnTo>
                    <a:lnTo>
                      <a:pt x="965" y="19"/>
                    </a:lnTo>
                    <a:lnTo>
                      <a:pt x="984" y="17"/>
                    </a:lnTo>
                    <a:lnTo>
                      <a:pt x="999" y="15"/>
                    </a:lnTo>
                    <a:lnTo>
                      <a:pt x="1006" y="9"/>
                    </a:lnTo>
                    <a:lnTo>
                      <a:pt x="1006" y="0"/>
                    </a:lnTo>
                    <a:lnTo>
                      <a:pt x="1135" y="0"/>
                    </a:lnTo>
                    <a:close/>
                    <a:moveTo>
                      <a:pt x="2752" y="0"/>
                    </a:moveTo>
                    <a:lnTo>
                      <a:pt x="2747" y="2"/>
                    </a:lnTo>
                    <a:lnTo>
                      <a:pt x="2743" y="9"/>
                    </a:lnTo>
                    <a:lnTo>
                      <a:pt x="2739" y="15"/>
                    </a:lnTo>
                    <a:lnTo>
                      <a:pt x="2739" y="21"/>
                    </a:lnTo>
                    <a:lnTo>
                      <a:pt x="2586" y="21"/>
                    </a:lnTo>
                    <a:lnTo>
                      <a:pt x="2586" y="19"/>
                    </a:lnTo>
                    <a:lnTo>
                      <a:pt x="2588" y="15"/>
                    </a:lnTo>
                    <a:lnTo>
                      <a:pt x="2588" y="15"/>
                    </a:lnTo>
                    <a:lnTo>
                      <a:pt x="2586" y="15"/>
                    </a:lnTo>
                    <a:lnTo>
                      <a:pt x="2582" y="15"/>
                    </a:lnTo>
                    <a:lnTo>
                      <a:pt x="2580" y="17"/>
                    </a:lnTo>
                    <a:lnTo>
                      <a:pt x="2576" y="19"/>
                    </a:lnTo>
                    <a:lnTo>
                      <a:pt x="2574" y="21"/>
                    </a:lnTo>
                    <a:lnTo>
                      <a:pt x="1235" y="21"/>
                    </a:lnTo>
                    <a:lnTo>
                      <a:pt x="1235" y="19"/>
                    </a:lnTo>
                    <a:lnTo>
                      <a:pt x="1239" y="17"/>
                    </a:lnTo>
                    <a:lnTo>
                      <a:pt x="1241" y="13"/>
                    </a:lnTo>
                    <a:lnTo>
                      <a:pt x="1243" y="11"/>
                    </a:lnTo>
                    <a:lnTo>
                      <a:pt x="1241" y="6"/>
                    </a:lnTo>
                    <a:lnTo>
                      <a:pt x="1237" y="2"/>
                    </a:lnTo>
                    <a:lnTo>
                      <a:pt x="1233" y="0"/>
                    </a:lnTo>
                    <a:lnTo>
                      <a:pt x="1231" y="0"/>
                    </a:lnTo>
                    <a:lnTo>
                      <a:pt x="27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3" name="Freeform 1449"/>
              <p:cNvSpPr>
                <a:spLocks noEditPoints="1"/>
              </p:cNvSpPr>
              <p:nvPr/>
            </p:nvSpPr>
            <p:spPr bwMode="auto">
              <a:xfrm>
                <a:off x="3579" y="1642"/>
                <a:ext cx="2834" cy="19"/>
              </a:xfrm>
              <a:custGeom>
                <a:avLst/>
                <a:gdLst>
                  <a:gd name="T0" fmla="*/ 876 w 2834"/>
                  <a:gd name="T1" fmla="*/ 19 h 19"/>
                  <a:gd name="T2" fmla="*/ 836 w 2834"/>
                  <a:gd name="T3" fmla="*/ 19 h 19"/>
                  <a:gd name="T4" fmla="*/ 859 w 2834"/>
                  <a:gd name="T5" fmla="*/ 17 h 19"/>
                  <a:gd name="T6" fmla="*/ 253 w 2834"/>
                  <a:gd name="T7" fmla="*/ 4 h 19"/>
                  <a:gd name="T8" fmla="*/ 248 w 2834"/>
                  <a:gd name="T9" fmla="*/ 19 h 19"/>
                  <a:gd name="T10" fmla="*/ 0 w 2834"/>
                  <a:gd name="T11" fmla="*/ 17 h 19"/>
                  <a:gd name="T12" fmla="*/ 2 w 2834"/>
                  <a:gd name="T13" fmla="*/ 0 h 19"/>
                  <a:gd name="T14" fmla="*/ 318 w 2834"/>
                  <a:gd name="T15" fmla="*/ 0 h 19"/>
                  <a:gd name="T16" fmla="*/ 295 w 2834"/>
                  <a:gd name="T17" fmla="*/ 0 h 19"/>
                  <a:gd name="T18" fmla="*/ 318 w 2834"/>
                  <a:gd name="T19" fmla="*/ 0 h 19"/>
                  <a:gd name="T20" fmla="*/ 473 w 2834"/>
                  <a:gd name="T21" fmla="*/ 8 h 19"/>
                  <a:gd name="T22" fmla="*/ 492 w 2834"/>
                  <a:gd name="T23" fmla="*/ 19 h 19"/>
                  <a:gd name="T24" fmla="*/ 405 w 2834"/>
                  <a:gd name="T25" fmla="*/ 17 h 19"/>
                  <a:gd name="T26" fmla="*/ 390 w 2834"/>
                  <a:gd name="T27" fmla="*/ 0 h 19"/>
                  <a:gd name="T28" fmla="*/ 732 w 2834"/>
                  <a:gd name="T29" fmla="*/ 0 h 19"/>
                  <a:gd name="T30" fmla="*/ 730 w 2834"/>
                  <a:gd name="T31" fmla="*/ 6 h 19"/>
                  <a:gd name="T32" fmla="*/ 734 w 2834"/>
                  <a:gd name="T33" fmla="*/ 13 h 19"/>
                  <a:gd name="T34" fmla="*/ 738 w 2834"/>
                  <a:gd name="T35" fmla="*/ 17 h 19"/>
                  <a:gd name="T36" fmla="*/ 541 w 2834"/>
                  <a:gd name="T37" fmla="*/ 19 h 19"/>
                  <a:gd name="T38" fmla="*/ 524 w 2834"/>
                  <a:gd name="T39" fmla="*/ 6 h 19"/>
                  <a:gd name="T40" fmla="*/ 732 w 2834"/>
                  <a:gd name="T41" fmla="*/ 0 h 19"/>
                  <a:gd name="T42" fmla="*/ 1118 w 2834"/>
                  <a:gd name="T43" fmla="*/ 0 h 19"/>
                  <a:gd name="T44" fmla="*/ 1135 w 2834"/>
                  <a:gd name="T45" fmla="*/ 19 h 19"/>
                  <a:gd name="T46" fmla="*/ 1006 w 2834"/>
                  <a:gd name="T47" fmla="*/ 17 h 19"/>
                  <a:gd name="T48" fmla="*/ 993 w 2834"/>
                  <a:gd name="T49" fmla="*/ 0 h 19"/>
                  <a:gd name="T50" fmla="*/ 2779 w 2834"/>
                  <a:gd name="T51" fmla="*/ 0 h 19"/>
                  <a:gd name="T52" fmla="*/ 2771 w 2834"/>
                  <a:gd name="T53" fmla="*/ 8 h 19"/>
                  <a:gd name="T54" fmla="*/ 2760 w 2834"/>
                  <a:gd name="T55" fmla="*/ 13 h 19"/>
                  <a:gd name="T56" fmla="*/ 2752 w 2834"/>
                  <a:gd name="T57" fmla="*/ 19 h 19"/>
                  <a:gd name="T58" fmla="*/ 1228 w 2834"/>
                  <a:gd name="T59" fmla="*/ 19 h 19"/>
                  <a:gd name="T60" fmla="*/ 1218 w 2834"/>
                  <a:gd name="T61" fmla="*/ 15 h 19"/>
                  <a:gd name="T62" fmla="*/ 1209 w 2834"/>
                  <a:gd name="T63" fmla="*/ 2 h 19"/>
                  <a:gd name="T64" fmla="*/ 2779 w 2834"/>
                  <a:gd name="T65" fmla="*/ 0 h 19"/>
                  <a:gd name="T66" fmla="*/ 2826 w 2834"/>
                  <a:gd name="T67" fmla="*/ 2 h 19"/>
                  <a:gd name="T68" fmla="*/ 2803 w 2834"/>
                  <a:gd name="T6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4" h="19">
                    <a:moveTo>
                      <a:pt x="859" y="17"/>
                    </a:moveTo>
                    <a:lnTo>
                      <a:pt x="876" y="19"/>
                    </a:lnTo>
                    <a:lnTo>
                      <a:pt x="878" y="19"/>
                    </a:lnTo>
                    <a:lnTo>
                      <a:pt x="836" y="19"/>
                    </a:lnTo>
                    <a:lnTo>
                      <a:pt x="842" y="19"/>
                    </a:lnTo>
                    <a:lnTo>
                      <a:pt x="859" y="17"/>
                    </a:lnTo>
                    <a:close/>
                    <a:moveTo>
                      <a:pt x="255" y="0"/>
                    </a:moveTo>
                    <a:lnTo>
                      <a:pt x="253" y="4"/>
                    </a:lnTo>
                    <a:lnTo>
                      <a:pt x="248" y="15"/>
                    </a:lnTo>
                    <a:lnTo>
                      <a:pt x="248" y="19"/>
                    </a:lnTo>
                    <a:lnTo>
                      <a:pt x="0" y="19"/>
                    </a:lnTo>
                    <a:lnTo>
                      <a:pt x="0" y="17"/>
                    </a:lnTo>
                    <a:lnTo>
                      <a:pt x="2" y="4"/>
                    </a:lnTo>
                    <a:lnTo>
                      <a:pt x="2" y="0"/>
                    </a:lnTo>
                    <a:lnTo>
                      <a:pt x="255" y="0"/>
                    </a:lnTo>
                    <a:close/>
                    <a:moveTo>
                      <a:pt x="318" y="0"/>
                    </a:moveTo>
                    <a:lnTo>
                      <a:pt x="308" y="2"/>
                    </a:lnTo>
                    <a:lnTo>
                      <a:pt x="295" y="0"/>
                    </a:lnTo>
                    <a:lnTo>
                      <a:pt x="293" y="0"/>
                    </a:lnTo>
                    <a:lnTo>
                      <a:pt x="318" y="0"/>
                    </a:lnTo>
                    <a:close/>
                    <a:moveTo>
                      <a:pt x="467" y="0"/>
                    </a:moveTo>
                    <a:lnTo>
                      <a:pt x="473" y="8"/>
                    </a:lnTo>
                    <a:lnTo>
                      <a:pt x="490" y="19"/>
                    </a:lnTo>
                    <a:lnTo>
                      <a:pt x="492" y="19"/>
                    </a:lnTo>
                    <a:lnTo>
                      <a:pt x="410" y="19"/>
                    </a:lnTo>
                    <a:lnTo>
                      <a:pt x="405" y="17"/>
                    </a:lnTo>
                    <a:lnTo>
                      <a:pt x="395" y="6"/>
                    </a:lnTo>
                    <a:lnTo>
                      <a:pt x="390" y="0"/>
                    </a:lnTo>
                    <a:lnTo>
                      <a:pt x="467" y="0"/>
                    </a:lnTo>
                    <a:close/>
                    <a:moveTo>
                      <a:pt x="732" y="0"/>
                    </a:moveTo>
                    <a:lnTo>
                      <a:pt x="730" y="2"/>
                    </a:lnTo>
                    <a:lnTo>
                      <a:pt x="730" y="6"/>
                    </a:lnTo>
                    <a:lnTo>
                      <a:pt x="730" y="11"/>
                    </a:lnTo>
                    <a:lnTo>
                      <a:pt x="734" y="13"/>
                    </a:lnTo>
                    <a:lnTo>
                      <a:pt x="736" y="15"/>
                    </a:lnTo>
                    <a:lnTo>
                      <a:pt x="738" y="17"/>
                    </a:lnTo>
                    <a:lnTo>
                      <a:pt x="738" y="19"/>
                    </a:lnTo>
                    <a:lnTo>
                      <a:pt x="541" y="19"/>
                    </a:lnTo>
                    <a:lnTo>
                      <a:pt x="537" y="17"/>
                    </a:lnTo>
                    <a:lnTo>
                      <a:pt x="524" y="6"/>
                    </a:lnTo>
                    <a:lnTo>
                      <a:pt x="516" y="0"/>
                    </a:lnTo>
                    <a:lnTo>
                      <a:pt x="732" y="0"/>
                    </a:lnTo>
                    <a:close/>
                    <a:moveTo>
                      <a:pt x="1116" y="0"/>
                    </a:moveTo>
                    <a:lnTo>
                      <a:pt x="1118" y="0"/>
                    </a:lnTo>
                    <a:lnTo>
                      <a:pt x="1131" y="17"/>
                    </a:lnTo>
                    <a:lnTo>
                      <a:pt x="1135" y="19"/>
                    </a:lnTo>
                    <a:lnTo>
                      <a:pt x="1006" y="19"/>
                    </a:lnTo>
                    <a:lnTo>
                      <a:pt x="1006" y="17"/>
                    </a:lnTo>
                    <a:lnTo>
                      <a:pt x="999" y="6"/>
                    </a:lnTo>
                    <a:lnTo>
                      <a:pt x="993" y="0"/>
                    </a:lnTo>
                    <a:lnTo>
                      <a:pt x="1116" y="0"/>
                    </a:lnTo>
                    <a:close/>
                    <a:moveTo>
                      <a:pt x="2779" y="0"/>
                    </a:moveTo>
                    <a:lnTo>
                      <a:pt x="2775" y="4"/>
                    </a:lnTo>
                    <a:lnTo>
                      <a:pt x="2771" y="8"/>
                    </a:lnTo>
                    <a:lnTo>
                      <a:pt x="2764" y="11"/>
                    </a:lnTo>
                    <a:lnTo>
                      <a:pt x="2760" y="13"/>
                    </a:lnTo>
                    <a:lnTo>
                      <a:pt x="2754" y="17"/>
                    </a:lnTo>
                    <a:lnTo>
                      <a:pt x="2752" y="19"/>
                    </a:lnTo>
                    <a:lnTo>
                      <a:pt x="1231" y="19"/>
                    </a:lnTo>
                    <a:lnTo>
                      <a:pt x="1228" y="19"/>
                    </a:lnTo>
                    <a:lnTo>
                      <a:pt x="1222" y="17"/>
                    </a:lnTo>
                    <a:lnTo>
                      <a:pt x="1218" y="15"/>
                    </a:lnTo>
                    <a:lnTo>
                      <a:pt x="1216" y="11"/>
                    </a:lnTo>
                    <a:lnTo>
                      <a:pt x="1209" y="2"/>
                    </a:lnTo>
                    <a:lnTo>
                      <a:pt x="1207" y="0"/>
                    </a:lnTo>
                    <a:lnTo>
                      <a:pt x="2779" y="0"/>
                    </a:lnTo>
                    <a:close/>
                    <a:moveTo>
                      <a:pt x="2834" y="0"/>
                    </a:moveTo>
                    <a:lnTo>
                      <a:pt x="2826" y="2"/>
                    </a:lnTo>
                    <a:lnTo>
                      <a:pt x="2813" y="2"/>
                    </a:lnTo>
                    <a:lnTo>
                      <a:pt x="2803" y="0"/>
                    </a:lnTo>
                    <a:lnTo>
                      <a:pt x="28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4" name="Freeform 1450"/>
              <p:cNvSpPr>
                <a:spLocks noEditPoints="1"/>
              </p:cNvSpPr>
              <p:nvPr/>
            </p:nvSpPr>
            <p:spPr bwMode="auto">
              <a:xfrm>
                <a:off x="3581" y="1621"/>
                <a:ext cx="2856" cy="21"/>
              </a:xfrm>
              <a:custGeom>
                <a:avLst/>
                <a:gdLst>
                  <a:gd name="T0" fmla="*/ 350 w 2856"/>
                  <a:gd name="T1" fmla="*/ 2 h 21"/>
                  <a:gd name="T2" fmla="*/ 331 w 2856"/>
                  <a:gd name="T3" fmla="*/ 13 h 21"/>
                  <a:gd name="T4" fmla="*/ 316 w 2856"/>
                  <a:gd name="T5" fmla="*/ 21 h 21"/>
                  <a:gd name="T6" fmla="*/ 278 w 2856"/>
                  <a:gd name="T7" fmla="*/ 17 h 21"/>
                  <a:gd name="T8" fmla="*/ 255 w 2856"/>
                  <a:gd name="T9" fmla="*/ 17 h 21"/>
                  <a:gd name="T10" fmla="*/ 0 w 2856"/>
                  <a:gd name="T11" fmla="*/ 21 h 21"/>
                  <a:gd name="T12" fmla="*/ 11 w 2856"/>
                  <a:gd name="T13" fmla="*/ 6 h 21"/>
                  <a:gd name="T14" fmla="*/ 49 w 2856"/>
                  <a:gd name="T15" fmla="*/ 4 h 21"/>
                  <a:gd name="T16" fmla="*/ 87 w 2856"/>
                  <a:gd name="T17" fmla="*/ 6 h 21"/>
                  <a:gd name="T18" fmla="*/ 117 w 2856"/>
                  <a:gd name="T19" fmla="*/ 8 h 21"/>
                  <a:gd name="T20" fmla="*/ 142 w 2856"/>
                  <a:gd name="T21" fmla="*/ 8 h 21"/>
                  <a:gd name="T22" fmla="*/ 149 w 2856"/>
                  <a:gd name="T23" fmla="*/ 0 h 21"/>
                  <a:gd name="T24" fmla="*/ 444 w 2856"/>
                  <a:gd name="T25" fmla="*/ 0 h 21"/>
                  <a:gd name="T26" fmla="*/ 458 w 2856"/>
                  <a:gd name="T27" fmla="*/ 15 h 21"/>
                  <a:gd name="T28" fmla="*/ 388 w 2856"/>
                  <a:gd name="T29" fmla="*/ 21 h 21"/>
                  <a:gd name="T30" fmla="*/ 380 w 2856"/>
                  <a:gd name="T31" fmla="*/ 6 h 21"/>
                  <a:gd name="T32" fmla="*/ 361 w 2856"/>
                  <a:gd name="T33" fmla="*/ 0 h 21"/>
                  <a:gd name="T34" fmla="*/ 747 w 2856"/>
                  <a:gd name="T35" fmla="*/ 0 h 21"/>
                  <a:gd name="T36" fmla="*/ 741 w 2856"/>
                  <a:gd name="T37" fmla="*/ 6 h 21"/>
                  <a:gd name="T38" fmla="*/ 734 w 2856"/>
                  <a:gd name="T39" fmla="*/ 15 h 21"/>
                  <a:gd name="T40" fmla="*/ 730 w 2856"/>
                  <a:gd name="T41" fmla="*/ 21 h 21"/>
                  <a:gd name="T42" fmla="*/ 509 w 2856"/>
                  <a:gd name="T43" fmla="*/ 19 h 21"/>
                  <a:gd name="T44" fmla="*/ 484 w 2856"/>
                  <a:gd name="T45" fmla="*/ 0 h 21"/>
                  <a:gd name="T46" fmla="*/ 1101 w 2856"/>
                  <a:gd name="T47" fmla="*/ 0 h 21"/>
                  <a:gd name="T48" fmla="*/ 1114 w 2856"/>
                  <a:gd name="T49" fmla="*/ 21 h 21"/>
                  <a:gd name="T50" fmla="*/ 985 w 2856"/>
                  <a:gd name="T51" fmla="*/ 17 h 21"/>
                  <a:gd name="T52" fmla="*/ 961 w 2856"/>
                  <a:gd name="T53" fmla="*/ 0 h 21"/>
                  <a:gd name="T54" fmla="*/ 2856 w 2856"/>
                  <a:gd name="T55" fmla="*/ 0 h 21"/>
                  <a:gd name="T56" fmla="*/ 2835 w 2856"/>
                  <a:gd name="T57" fmla="*/ 19 h 21"/>
                  <a:gd name="T58" fmla="*/ 2801 w 2856"/>
                  <a:gd name="T59" fmla="*/ 21 h 21"/>
                  <a:gd name="T60" fmla="*/ 2790 w 2856"/>
                  <a:gd name="T61" fmla="*/ 15 h 21"/>
                  <a:gd name="T62" fmla="*/ 2786 w 2856"/>
                  <a:gd name="T63" fmla="*/ 15 h 21"/>
                  <a:gd name="T64" fmla="*/ 2777 w 2856"/>
                  <a:gd name="T65" fmla="*/ 21 h 21"/>
                  <a:gd name="T66" fmla="*/ 1205 w 2856"/>
                  <a:gd name="T67" fmla="*/ 21 h 21"/>
                  <a:gd name="T68" fmla="*/ 1199 w 2856"/>
                  <a:gd name="T69" fmla="*/ 10 h 21"/>
                  <a:gd name="T70" fmla="*/ 1188 w 2856"/>
                  <a:gd name="T71" fmla="*/ 4 h 21"/>
                  <a:gd name="T72" fmla="*/ 1182 w 2856"/>
                  <a:gd name="T73" fmla="*/ 2 h 21"/>
                  <a:gd name="T74" fmla="*/ 1178 w 2856"/>
                  <a:gd name="T75" fmla="*/ 4 h 21"/>
                  <a:gd name="T76" fmla="*/ 1176 w 2856"/>
                  <a:gd name="T7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56" h="21">
                    <a:moveTo>
                      <a:pt x="357" y="0"/>
                    </a:moveTo>
                    <a:lnTo>
                      <a:pt x="350" y="2"/>
                    </a:lnTo>
                    <a:lnTo>
                      <a:pt x="342" y="6"/>
                    </a:lnTo>
                    <a:lnTo>
                      <a:pt x="331" y="13"/>
                    </a:lnTo>
                    <a:lnTo>
                      <a:pt x="318" y="21"/>
                    </a:lnTo>
                    <a:lnTo>
                      <a:pt x="316" y="21"/>
                    </a:lnTo>
                    <a:lnTo>
                      <a:pt x="291" y="21"/>
                    </a:lnTo>
                    <a:lnTo>
                      <a:pt x="278" y="17"/>
                    </a:lnTo>
                    <a:lnTo>
                      <a:pt x="263" y="13"/>
                    </a:lnTo>
                    <a:lnTo>
                      <a:pt x="255" y="17"/>
                    </a:lnTo>
                    <a:lnTo>
                      <a:pt x="253" y="21"/>
                    </a:lnTo>
                    <a:lnTo>
                      <a:pt x="0" y="21"/>
                    </a:lnTo>
                    <a:lnTo>
                      <a:pt x="2" y="13"/>
                    </a:lnTo>
                    <a:lnTo>
                      <a:pt x="11" y="6"/>
                    </a:lnTo>
                    <a:lnTo>
                      <a:pt x="28" y="4"/>
                    </a:lnTo>
                    <a:lnTo>
                      <a:pt x="49" y="4"/>
                    </a:lnTo>
                    <a:lnTo>
                      <a:pt x="70" y="6"/>
                    </a:lnTo>
                    <a:lnTo>
                      <a:pt x="87" y="6"/>
                    </a:lnTo>
                    <a:lnTo>
                      <a:pt x="102" y="6"/>
                    </a:lnTo>
                    <a:lnTo>
                      <a:pt x="117" y="8"/>
                    </a:lnTo>
                    <a:lnTo>
                      <a:pt x="130" y="8"/>
                    </a:lnTo>
                    <a:lnTo>
                      <a:pt x="142" y="8"/>
                    </a:lnTo>
                    <a:lnTo>
                      <a:pt x="149" y="4"/>
                    </a:lnTo>
                    <a:lnTo>
                      <a:pt x="149" y="0"/>
                    </a:lnTo>
                    <a:lnTo>
                      <a:pt x="357" y="0"/>
                    </a:lnTo>
                    <a:close/>
                    <a:moveTo>
                      <a:pt x="444" y="0"/>
                    </a:moveTo>
                    <a:lnTo>
                      <a:pt x="450" y="4"/>
                    </a:lnTo>
                    <a:lnTo>
                      <a:pt x="458" y="15"/>
                    </a:lnTo>
                    <a:lnTo>
                      <a:pt x="465" y="21"/>
                    </a:lnTo>
                    <a:lnTo>
                      <a:pt x="388" y="21"/>
                    </a:lnTo>
                    <a:lnTo>
                      <a:pt x="386" y="15"/>
                    </a:lnTo>
                    <a:lnTo>
                      <a:pt x="380" y="6"/>
                    </a:lnTo>
                    <a:lnTo>
                      <a:pt x="369" y="2"/>
                    </a:lnTo>
                    <a:lnTo>
                      <a:pt x="361" y="0"/>
                    </a:lnTo>
                    <a:lnTo>
                      <a:pt x="444" y="0"/>
                    </a:lnTo>
                    <a:close/>
                    <a:moveTo>
                      <a:pt x="747" y="0"/>
                    </a:moveTo>
                    <a:lnTo>
                      <a:pt x="745" y="4"/>
                    </a:lnTo>
                    <a:lnTo>
                      <a:pt x="741" y="6"/>
                    </a:lnTo>
                    <a:lnTo>
                      <a:pt x="736" y="10"/>
                    </a:lnTo>
                    <a:lnTo>
                      <a:pt x="734" y="15"/>
                    </a:lnTo>
                    <a:lnTo>
                      <a:pt x="730" y="19"/>
                    </a:lnTo>
                    <a:lnTo>
                      <a:pt x="730" y="21"/>
                    </a:lnTo>
                    <a:lnTo>
                      <a:pt x="514" y="21"/>
                    </a:lnTo>
                    <a:lnTo>
                      <a:pt x="509" y="19"/>
                    </a:lnTo>
                    <a:lnTo>
                      <a:pt x="495" y="6"/>
                    </a:lnTo>
                    <a:lnTo>
                      <a:pt x="484" y="0"/>
                    </a:lnTo>
                    <a:lnTo>
                      <a:pt x="747" y="0"/>
                    </a:lnTo>
                    <a:close/>
                    <a:moveTo>
                      <a:pt x="1101" y="0"/>
                    </a:moveTo>
                    <a:lnTo>
                      <a:pt x="1103" y="6"/>
                    </a:lnTo>
                    <a:lnTo>
                      <a:pt x="1114" y="21"/>
                    </a:lnTo>
                    <a:lnTo>
                      <a:pt x="991" y="21"/>
                    </a:lnTo>
                    <a:lnTo>
                      <a:pt x="985" y="17"/>
                    </a:lnTo>
                    <a:lnTo>
                      <a:pt x="965" y="4"/>
                    </a:lnTo>
                    <a:lnTo>
                      <a:pt x="961" y="0"/>
                    </a:lnTo>
                    <a:lnTo>
                      <a:pt x="1101" y="0"/>
                    </a:lnTo>
                    <a:close/>
                    <a:moveTo>
                      <a:pt x="2856" y="0"/>
                    </a:moveTo>
                    <a:lnTo>
                      <a:pt x="2843" y="10"/>
                    </a:lnTo>
                    <a:lnTo>
                      <a:pt x="2835" y="19"/>
                    </a:lnTo>
                    <a:lnTo>
                      <a:pt x="2832" y="21"/>
                    </a:lnTo>
                    <a:lnTo>
                      <a:pt x="2801" y="21"/>
                    </a:lnTo>
                    <a:lnTo>
                      <a:pt x="2799" y="19"/>
                    </a:lnTo>
                    <a:lnTo>
                      <a:pt x="2790" y="15"/>
                    </a:lnTo>
                    <a:lnTo>
                      <a:pt x="2788" y="13"/>
                    </a:lnTo>
                    <a:lnTo>
                      <a:pt x="2786" y="15"/>
                    </a:lnTo>
                    <a:lnTo>
                      <a:pt x="2782" y="17"/>
                    </a:lnTo>
                    <a:lnTo>
                      <a:pt x="2777" y="21"/>
                    </a:lnTo>
                    <a:lnTo>
                      <a:pt x="2777" y="21"/>
                    </a:lnTo>
                    <a:lnTo>
                      <a:pt x="1205" y="21"/>
                    </a:lnTo>
                    <a:lnTo>
                      <a:pt x="1203" y="17"/>
                    </a:lnTo>
                    <a:lnTo>
                      <a:pt x="1199" y="10"/>
                    </a:lnTo>
                    <a:lnTo>
                      <a:pt x="1193" y="4"/>
                    </a:lnTo>
                    <a:lnTo>
                      <a:pt x="1188" y="4"/>
                    </a:lnTo>
                    <a:lnTo>
                      <a:pt x="1186" y="2"/>
                    </a:lnTo>
                    <a:lnTo>
                      <a:pt x="1182" y="2"/>
                    </a:lnTo>
                    <a:lnTo>
                      <a:pt x="1180" y="4"/>
                    </a:lnTo>
                    <a:lnTo>
                      <a:pt x="1178" y="4"/>
                    </a:lnTo>
                    <a:lnTo>
                      <a:pt x="1176" y="2"/>
                    </a:lnTo>
                    <a:lnTo>
                      <a:pt x="1176" y="0"/>
                    </a:lnTo>
                    <a:lnTo>
                      <a:pt x="28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5" name="Freeform 1451"/>
              <p:cNvSpPr>
                <a:spLocks noEditPoints="1"/>
              </p:cNvSpPr>
              <p:nvPr/>
            </p:nvSpPr>
            <p:spPr bwMode="auto">
              <a:xfrm>
                <a:off x="3730" y="1602"/>
                <a:ext cx="2730" cy="19"/>
              </a:xfrm>
              <a:custGeom>
                <a:avLst/>
                <a:gdLst>
                  <a:gd name="T0" fmla="*/ 278 w 2730"/>
                  <a:gd name="T1" fmla="*/ 0 h 19"/>
                  <a:gd name="T2" fmla="*/ 280 w 2730"/>
                  <a:gd name="T3" fmla="*/ 8 h 19"/>
                  <a:gd name="T4" fmla="*/ 288 w 2730"/>
                  <a:gd name="T5" fmla="*/ 15 h 19"/>
                  <a:gd name="T6" fmla="*/ 295 w 2730"/>
                  <a:gd name="T7" fmla="*/ 19 h 19"/>
                  <a:gd name="T8" fmla="*/ 212 w 2730"/>
                  <a:gd name="T9" fmla="*/ 19 h 19"/>
                  <a:gd name="T10" fmla="*/ 210 w 2730"/>
                  <a:gd name="T11" fmla="*/ 19 h 19"/>
                  <a:gd name="T12" fmla="*/ 208 w 2730"/>
                  <a:gd name="T13" fmla="*/ 19 h 19"/>
                  <a:gd name="T14" fmla="*/ 0 w 2730"/>
                  <a:gd name="T15" fmla="*/ 19 h 19"/>
                  <a:gd name="T16" fmla="*/ 8 w 2730"/>
                  <a:gd name="T17" fmla="*/ 0 h 19"/>
                  <a:gd name="T18" fmla="*/ 278 w 2730"/>
                  <a:gd name="T19" fmla="*/ 0 h 19"/>
                  <a:gd name="T20" fmla="*/ 617 w 2730"/>
                  <a:gd name="T21" fmla="*/ 0 h 19"/>
                  <a:gd name="T22" fmla="*/ 606 w 2730"/>
                  <a:gd name="T23" fmla="*/ 12 h 19"/>
                  <a:gd name="T24" fmla="*/ 598 w 2730"/>
                  <a:gd name="T25" fmla="*/ 19 h 19"/>
                  <a:gd name="T26" fmla="*/ 335 w 2730"/>
                  <a:gd name="T27" fmla="*/ 19 h 19"/>
                  <a:gd name="T28" fmla="*/ 329 w 2730"/>
                  <a:gd name="T29" fmla="*/ 15 h 19"/>
                  <a:gd name="T30" fmla="*/ 316 w 2730"/>
                  <a:gd name="T31" fmla="*/ 4 h 19"/>
                  <a:gd name="T32" fmla="*/ 309 w 2730"/>
                  <a:gd name="T33" fmla="*/ 0 h 19"/>
                  <a:gd name="T34" fmla="*/ 617 w 2730"/>
                  <a:gd name="T35" fmla="*/ 0 h 19"/>
                  <a:gd name="T36" fmla="*/ 721 w 2730"/>
                  <a:gd name="T37" fmla="*/ 0 h 19"/>
                  <a:gd name="T38" fmla="*/ 719 w 2730"/>
                  <a:gd name="T39" fmla="*/ 0 h 19"/>
                  <a:gd name="T40" fmla="*/ 717 w 2730"/>
                  <a:gd name="T41" fmla="*/ 2 h 19"/>
                  <a:gd name="T42" fmla="*/ 713 w 2730"/>
                  <a:gd name="T43" fmla="*/ 4 h 19"/>
                  <a:gd name="T44" fmla="*/ 708 w 2730"/>
                  <a:gd name="T45" fmla="*/ 6 h 19"/>
                  <a:gd name="T46" fmla="*/ 704 w 2730"/>
                  <a:gd name="T47" fmla="*/ 8 h 19"/>
                  <a:gd name="T48" fmla="*/ 700 w 2730"/>
                  <a:gd name="T49" fmla="*/ 10 h 19"/>
                  <a:gd name="T50" fmla="*/ 696 w 2730"/>
                  <a:gd name="T51" fmla="*/ 10 h 19"/>
                  <a:gd name="T52" fmla="*/ 693 w 2730"/>
                  <a:gd name="T53" fmla="*/ 10 h 19"/>
                  <a:gd name="T54" fmla="*/ 691 w 2730"/>
                  <a:gd name="T55" fmla="*/ 6 h 19"/>
                  <a:gd name="T56" fmla="*/ 687 w 2730"/>
                  <a:gd name="T57" fmla="*/ 0 h 19"/>
                  <a:gd name="T58" fmla="*/ 721 w 2730"/>
                  <a:gd name="T59" fmla="*/ 0 h 19"/>
                  <a:gd name="T60" fmla="*/ 944 w 2730"/>
                  <a:gd name="T61" fmla="*/ 0 h 19"/>
                  <a:gd name="T62" fmla="*/ 946 w 2730"/>
                  <a:gd name="T63" fmla="*/ 12 h 19"/>
                  <a:gd name="T64" fmla="*/ 952 w 2730"/>
                  <a:gd name="T65" fmla="*/ 19 h 19"/>
                  <a:gd name="T66" fmla="*/ 812 w 2730"/>
                  <a:gd name="T67" fmla="*/ 19 h 19"/>
                  <a:gd name="T68" fmla="*/ 795 w 2730"/>
                  <a:gd name="T69" fmla="*/ 8 h 19"/>
                  <a:gd name="T70" fmla="*/ 776 w 2730"/>
                  <a:gd name="T71" fmla="*/ 0 h 19"/>
                  <a:gd name="T72" fmla="*/ 944 w 2730"/>
                  <a:gd name="T73" fmla="*/ 0 h 19"/>
                  <a:gd name="T74" fmla="*/ 2730 w 2730"/>
                  <a:gd name="T75" fmla="*/ 0 h 19"/>
                  <a:gd name="T76" fmla="*/ 2728 w 2730"/>
                  <a:gd name="T77" fmla="*/ 2 h 19"/>
                  <a:gd name="T78" fmla="*/ 2709 w 2730"/>
                  <a:gd name="T79" fmla="*/ 17 h 19"/>
                  <a:gd name="T80" fmla="*/ 2707 w 2730"/>
                  <a:gd name="T81" fmla="*/ 19 h 19"/>
                  <a:gd name="T82" fmla="*/ 1027 w 2730"/>
                  <a:gd name="T83" fmla="*/ 19 h 19"/>
                  <a:gd name="T84" fmla="*/ 1027 w 2730"/>
                  <a:gd name="T85" fmla="*/ 17 h 19"/>
                  <a:gd name="T86" fmla="*/ 1027 w 2730"/>
                  <a:gd name="T87" fmla="*/ 12 h 19"/>
                  <a:gd name="T88" fmla="*/ 1031 w 2730"/>
                  <a:gd name="T89" fmla="*/ 0 h 19"/>
                  <a:gd name="T90" fmla="*/ 1033 w 2730"/>
                  <a:gd name="T91" fmla="*/ 0 h 19"/>
                  <a:gd name="T92" fmla="*/ 2730 w 2730"/>
                  <a:gd name="T9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30" h="19">
                    <a:moveTo>
                      <a:pt x="278" y="0"/>
                    </a:moveTo>
                    <a:lnTo>
                      <a:pt x="280" y="8"/>
                    </a:lnTo>
                    <a:lnTo>
                      <a:pt x="288" y="15"/>
                    </a:lnTo>
                    <a:lnTo>
                      <a:pt x="295" y="19"/>
                    </a:lnTo>
                    <a:lnTo>
                      <a:pt x="212" y="19"/>
                    </a:lnTo>
                    <a:lnTo>
                      <a:pt x="210" y="19"/>
                    </a:lnTo>
                    <a:lnTo>
                      <a:pt x="208" y="19"/>
                    </a:lnTo>
                    <a:lnTo>
                      <a:pt x="0" y="19"/>
                    </a:lnTo>
                    <a:lnTo>
                      <a:pt x="8" y="0"/>
                    </a:lnTo>
                    <a:lnTo>
                      <a:pt x="278" y="0"/>
                    </a:lnTo>
                    <a:close/>
                    <a:moveTo>
                      <a:pt x="617" y="0"/>
                    </a:moveTo>
                    <a:lnTo>
                      <a:pt x="606" y="12"/>
                    </a:lnTo>
                    <a:lnTo>
                      <a:pt x="598" y="19"/>
                    </a:lnTo>
                    <a:lnTo>
                      <a:pt x="335" y="19"/>
                    </a:lnTo>
                    <a:lnTo>
                      <a:pt x="329" y="15"/>
                    </a:lnTo>
                    <a:lnTo>
                      <a:pt x="316" y="4"/>
                    </a:lnTo>
                    <a:lnTo>
                      <a:pt x="309" y="0"/>
                    </a:lnTo>
                    <a:lnTo>
                      <a:pt x="617" y="0"/>
                    </a:lnTo>
                    <a:close/>
                    <a:moveTo>
                      <a:pt x="721" y="0"/>
                    </a:moveTo>
                    <a:lnTo>
                      <a:pt x="719" y="0"/>
                    </a:lnTo>
                    <a:lnTo>
                      <a:pt x="717" y="2"/>
                    </a:lnTo>
                    <a:lnTo>
                      <a:pt x="713" y="4"/>
                    </a:lnTo>
                    <a:lnTo>
                      <a:pt x="708" y="6"/>
                    </a:lnTo>
                    <a:lnTo>
                      <a:pt x="704" y="8"/>
                    </a:lnTo>
                    <a:lnTo>
                      <a:pt x="700" y="10"/>
                    </a:lnTo>
                    <a:lnTo>
                      <a:pt x="696" y="10"/>
                    </a:lnTo>
                    <a:lnTo>
                      <a:pt x="693" y="10"/>
                    </a:lnTo>
                    <a:lnTo>
                      <a:pt x="691" y="6"/>
                    </a:lnTo>
                    <a:lnTo>
                      <a:pt x="687" y="0"/>
                    </a:lnTo>
                    <a:lnTo>
                      <a:pt x="721" y="0"/>
                    </a:lnTo>
                    <a:close/>
                    <a:moveTo>
                      <a:pt x="944" y="0"/>
                    </a:moveTo>
                    <a:lnTo>
                      <a:pt x="946" y="12"/>
                    </a:lnTo>
                    <a:lnTo>
                      <a:pt x="952" y="19"/>
                    </a:lnTo>
                    <a:lnTo>
                      <a:pt x="812" y="19"/>
                    </a:lnTo>
                    <a:lnTo>
                      <a:pt x="795" y="8"/>
                    </a:lnTo>
                    <a:lnTo>
                      <a:pt x="776" y="0"/>
                    </a:lnTo>
                    <a:lnTo>
                      <a:pt x="944" y="0"/>
                    </a:lnTo>
                    <a:close/>
                    <a:moveTo>
                      <a:pt x="2730" y="0"/>
                    </a:moveTo>
                    <a:lnTo>
                      <a:pt x="2728" y="2"/>
                    </a:lnTo>
                    <a:lnTo>
                      <a:pt x="2709" y="17"/>
                    </a:lnTo>
                    <a:lnTo>
                      <a:pt x="2707" y="19"/>
                    </a:lnTo>
                    <a:lnTo>
                      <a:pt x="1027" y="19"/>
                    </a:lnTo>
                    <a:lnTo>
                      <a:pt x="1027" y="17"/>
                    </a:lnTo>
                    <a:lnTo>
                      <a:pt x="1027" y="12"/>
                    </a:lnTo>
                    <a:lnTo>
                      <a:pt x="1031" y="0"/>
                    </a:lnTo>
                    <a:lnTo>
                      <a:pt x="1033" y="0"/>
                    </a:lnTo>
                    <a:lnTo>
                      <a:pt x="27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6" name="Freeform 1452"/>
              <p:cNvSpPr>
                <a:spLocks noEditPoints="1"/>
              </p:cNvSpPr>
              <p:nvPr/>
            </p:nvSpPr>
            <p:spPr bwMode="auto">
              <a:xfrm>
                <a:off x="3738" y="1581"/>
                <a:ext cx="2748" cy="21"/>
              </a:xfrm>
              <a:custGeom>
                <a:avLst/>
                <a:gdLst>
                  <a:gd name="T0" fmla="*/ 622 w 2748"/>
                  <a:gd name="T1" fmla="*/ 0 h 21"/>
                  <a:gd name="T2" fmla="*/ 620 w 2748"/>
                  <a:gd name="T3" fmla="*/ 4 h 21"/>
                  <a:gd name="T4" fmla="*/ 609 w 2748"/>
                  <a:gd name="T5" fmla="*/ 19 h 21"/>
                  <a:gd name="T6" fmla="*/ 609 w 2748"/>
                  <a:gd name="T7" fmla="*/ 21 h 21"/>
                  <a:gd name="T8" fmla="*/ 301 w 2748"/>
                  <a:gd name="T9" fmla="*/ 21 h 21"/>
                  <a:gd name="T10" fmla="*/ 297 w 2748"/>
                  <a:gd name="T11" fmla="*/ 17 h 21"/>
                  <a:gd name="T12" fmla="*/ 289 w 2748"/>
                  <a:gd name="T13" fmla="*/ 12 h 21"/>
                  <a:gd name="T14" fmla="*/ 278 w 2748"/>
                  <a:gd name="T15" fmla="*/ 10 h 21"/>
                  <a:gd name="T16" fmla="*/ 272 w 2748"/>
                  <a:gd name="T17" fmla="*/ 10 h 21"/>
                  <a:gd name="T18" fmla="*/ 268 w 2748"/>
                  <a:gd name="T19" fmla="*/ 19 h 21"/>
                  <a:gd name="T20" fmla="*/ 270 w 2748"/>
                  <a:gd name="T21" fmla="*/ 21 h 21"/>
                  <a:gd name="T22" fmla="*/ 0 w 2748"/>
                  <a:gd name="T23" fmla="*/ 21 h 21"/>
                  <a:gd name="T24" fmla="*/ 0 w 2748"/>
                  <a:gd name="T25" fmla="*/ 19 h 21"/>
                  <a:gd name="T26" fmla="*/ 0 w 2748"/>
                  <a:gd name="T27" fmla="*/ 0 h 21"/>
                  <a:gd name="T28" fmla="*/ 622 w 2748"/>
                  <a:gd name="T29" fmla="*/ 0 h 21"/>
                  <a:gd name="T30" fmla="*/ 730 w 2748"/>
                  <a:gd name="T31" fmla="*/ 0 h 21"/>
                  <a:gd name="T32" fmla="*/ 728 w 2748"/>
                  <a:gd name="T33" fmla="*/ 6 h 21"/>
                  <a:gd name="T34" fmla="*/ 722 w 2748"/>
                  <a:gd name="T35" fmla="*/ 12 h 21"/>
                  <a:gd name="T36" fmla="*/ 717 w 2748"/>
                  <a:gd name="T37" fmla="*/ 19 h 21"/>
                  <a:gd name="T38" fmla="*/ 713 w 2748"/>
                  <a:gd name="T39" fmla="*/ 21 h 21"/>
                  <a:gd name="T40" fmla="*/ 679 w 2748"/>
                  <a:gd name="T41" fmla="*/ 21 h 21"/>
                  <a:gd name="T42" fmla="*/ 677 w 2748"/>
                  <a:gd name="T43" fmla="*/ 17 h 21"/>
                  <a:gd name="T44" fmla="*/ 668 w 2748"/>
                  <a:gd name="T45" fmla="*/ 4 h 21"/>
                  <a:gd name="T46" fmla="*/ 664 w 2748"/>
                  <a:gd name="T47" fmla="*/ 0 h 21"/>
                  <a:gd name="T48" fmla="*/ 730 w 2748"/>
                  <a:gd name="T49" fmla="*/ 0 h 21"/>
                  <a:gd name="T50" fmla="*/ 946 w 2748"/>
                  <a:gd name="T51" fmla="*/ 0 h 21"/>
                  <a:gd name="T52" fmla="*/ 942 w 2748"/>
                  <a:gd name="T53" fmla="*/ 4 h 21"/>
                  <a:gd name="T54" fmla="*/ 936 w 2748"/>
                  <a:gd name="T55" fmla="*/ 19 h 21"/>
                  <a:gd name="T56" fmla="*/ 936 w 2748"/>
                  <a:gd name="T57" fmla="*/ 21 h 21"/>
                  <a:gd name="T58" fmla="*/ 768 w 2748"/>
                  <a:gd name="T59" fmla="*/ 21 h 21"/>
                  <a:gd name="T60" fmla="*/ 768 w 2748"/>
                  <a:gd name="T61" fmla="*/ 19 h 21"/>
                  <a:gd name="T62" fmla="*/ 760 w 2748"/>
                  <a:gd name="T63" fmla="*/ 17 h 21"/>
                  <a:gd name="T64" fmla="*/ 753 w 2748"/>
                  <a:gd name="T65" fmla="*/ 12 h 21"/>
                  <a:gd name="T66" fmla="*/ 749 w 2748"/>
                  <a:gd name="T67" fmla="*/ 10 h 21"/>
                  <a:gd name="T68" fmla="*/ 747 w 2748"/>
                  <a:gd name="T69" fmla="*/ 8 h 21"/>
                  <a:gd name="T70" fmla="*/ 749 w 2748"/>
                  <a:gd name="T71" fmla="*/ 6 h 21"/>
                  <a:gd name="T72" fmla="*/ 753 w 2748"/>
                  <a:gd name="T73" fmla="*/ 4 h 21"/>
                  <a:gd name="T74" fmla="*/ 758 w 2748"/>
                  <a:gd name="T75" fmla="*/ 2 h 21"/>
                  <a:gd name="T76" fmla="*/ 760 w 2748"/>
                  <a:gd name="T77" fmla="*/ 0 h 21"/>
                  <a:gd name="T78" fmla="*/ 946 w 2748"/>
                  <a:gd name="T79" fmla="*/ 0 h 21"/>
                  <a:gd name="T80" fmla="*/ 2748 w 2748"/>
                  <a:gd name="T81" fmla="*/ 0 h 21"/>
                  <a:gd name="T82" fmla="*/ 2739 w 2748"/>
                  <a:gd name="T83" fmla="*/ 6 h 21"/>
                  <a:gd name="T84" fmla="*/ 2722 w 2748"/>
                  <a:gd name="T85" fmla="*/ 21 h 21"/>
                  <a:gd name="T86" fmla="*/ 1025 w 2748"/>
                  <a:gd name="T87" fmla="*/ 21 h 21"/>
                  <a:gd name="T88" fmla="*/ 1033 w 2748"/>
                  <a:gd name="T89" fmla="*/ 12 h 21"/>
                  <a:gd name="T90" fmla="*/ 1044 w 2748"/>
                  <a:gd name="T91" fmla="*/ 10 h 21"/>
                  <a:gd name="T92" fmla="*/ 1055 w 2748"/>
                  <a:gd name="T93" fmla="*/ 12 h 21"/>
                  <a:gd name="T94" fmla="*/ 1065 w 2748"/>
                  <a:gd name="T95" fmla="*/ 19 h 21"/>
                  <a:gd name="T96" fmla="*/ 1078 w 2748"/>
                  <a:gd name="T97" fmla="*/ 19 h 21"/>
                  <a:gd name="T98" fmla="*/ 1093 w 2748"/>
                  <a:gd name="T99" fmla="*/ 17 h 21"/>
                  <a:gd name="T100" fmla="*/ 1101 w 2748"/>
                  <a:gd name="T101" fmla="*/ 12 h 21"/>
                  <a:gd name="T102" fmla="*/ 1101 w 2748"/>
                  <a:gd name="T103" fmla="*/ 10 h 21"/>
                  <a:gd name="T104" fmla="*/ 1101 w 2748"/>
                  <a:gd name="T105" fmla="*/ 8 h 21"/>
                  <a:gd name="T106" fmla="*/ 1099 w 2748"/>
                  <a:gd name="T107" fmla="*/ 4 h 21"/>
                  <a:gd name="T108" fmla="*/ 1097 w 2748"/>
                  <a:gd name="T109" fmla="*/ 0 h 21"/>
                  <a:gd name="T110" fmla="*/ 2748 w 2748"/>
                  <a:gd name="T11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48" h="21">
                    <a:moveTo>
                      <a:pt x="622" y="0"/>
                    </a:moveTo>
                    <a:lnTo>
                      <a:pt x="620" y="4"/>
                    </a:lnTo>
                    <a:lnTo>
                      <a:pt x="609" y="19"/>
                    </a:lnTo>
                    <a:lnTo>
                      <a:pt x="609" y="21"/>
                    </a:lnTo>
                    <a:lnTo>
                      <a:pt x="301" y="21"/>
                    </a:lnTo>
                    <a:lnTo>
                      <a:pt x="297" y="17"/>
                    </a:lnTo>
                    <a:lnTo>
                      <a:pt x="289" y="12"/>
                    </a:lnTo>
                    <a:lnTo>
                      <a:pt x="278" y="10"/>
                    </a:lnTo>
                    <a:lnTo>
                      <a:pt x="272" y="10"/>
                    </a:lnTo>
                    <a:lnTo>
                      <a:pt x="268" y="19"/>
                    </a:lnTo>
                    <a:lnTo>
                      <a:pt x="270" y="21"/>
                    </a:lnTo>
                    <a:lnTo>
                      <a:pt x="0" y="21"/>
                    </a:lnTo>
                    <a:lnTo>
                      <a:pt x="0" y="19"/>
                    </a:lnTo>
                    <a:lnTo>
                      <a:pt x="0" y="0"/>
                    </a:lnTo>
                    <a:lnTo>
                      <a:pt x="622" y="0"/>
                    </a:lnTo>
                    <a:close/>
                    <a:moveTo>
                      <a:pt x="730" y="0"/>
                    </a:moveTo>
                    <a:lnTo>
                      <a:pt x="728" y="6"/>
                    </a:lnTo>
                    <a:lnTo>
                      <a:pt x="722" y="12"/>
                    </a:lnTo>
                    <a:lnTo>
                      <a:pt x="717" y="19"/>
                    </a:lnTo>
                    <a:lnTo>
                      <a:pt x="713" y="21"/>
                    </a:lnTo>
                    <a:lnTo>
                      <a:pt x="679" y="21"/>
                    </a:lnTo>
                    <a:lnTo>
                      <a:pt x="677" y="17"/>
                    </a:lnTo>
                    <a:lnTo>
                      <a:pt x="668" y="4"/>
                    </a:lnTo>
                    <a:lnTo>
                      <a:pt x="664" y="0"/>
                    </a:lnTo>
                    <a:lnTo>
                      <a:pt x="730" y="0"/>
                    </a:lnTo>
                    <a:close/>
                    <a:moveTo>
                      <a:pt x="946" y="0"/>
                    </a:moveTo>
                    <a:lnTo>
                      <a:pt x="942" y="4"/>
                    </a:lnTo>
                    <a:lnTo>
                      <a:pt x="936" y="19"/>
                    </a:lnTo>
                    <a:lnTo>
                      <a:pt x="936" y="21"/>
                    </a:lnTo>
                    <a:lnTo>
                      <a:pt x="768" y="21"/>
                    </a:lnTo>
                    <a:lnTo>
                      <a:pt x="768" y="19"/>
                    </a:lnTo>
                    <a:lnTo>
                      <a:pt x="760" y="17"/>
                    </a:lnTo>
                    <a:lnTo>
                      <a:pt x="753" y="12"/>
                    </a:lnTo>
                    <a:lnTo>
                      <a:pt x="749" y="10"/>
                    </a:lnTo>
                    <a:lnTo>
                      <a:pt x="747" y="8"/>
                    </a:lnTo>
                    <a:lnTo>
                      <a:pt x="749" y="6"/>
                    </a:lnTo>
                    <a:lnTo>
                      <a:pt x="753" y="4"/>
                    </a:lnTo>
                    <a:lnTo>
                      <a:pt x="758" y="2"/>
                    </a:lnTo>
                    <a:lnTo>
                      <a:pt x="760" y="0"/>
                    </a:lnTo>
                    <a:lnTo>
                      <a:pt x="946" y="0"/>
                    </a:lnTo>
                    <a:close/>
                    <a:moveTo>
                      <a:pt x="2748" y="0"/>
                    </a:moveTo>
                    <a:lnTo>
                      <a:pt x="2739" y="6"/>
                    </a:lnTo>
                    <a:lnTo>
                      <a:pt x="2722" y="21"/>
                    </a:lnTo>
                    <a:lnTo>
                      <a:pt x="1025" y="21"/>
                    </a:lnTo>
                    <a:lnTo>
                      <a:pt x="1033" y="12"/>
                    </a:lnTo>
                    <a:lnTo>
                      <a:pt x="1044" y="10"/>
                    </a:lnTo>
                    <a:lnTo>
                      <a:pt x="1055" y="12"/>
                    </a:lnTo>
                    <a:lnTo>
                      <a:pt x="1065" y="19"/>
                    </a:lnTo>
                    <a:lnTo>
                      <a:pt x="1078" y="19"/>
                    </a:lnTo>
                    <a:lnTo>
                      <a:pt x="1093" y="17"/>
                    </a:lnTo>
                    <a:lnTo>
                      <a:pt x="1101" y="12"/>
                    </a:lnTo>
                    <a:lnTo>
                      <a:pt x="1101" y="10"/>
                    </a:lnTo>
                    <a:lnTo>
                      <a:pt x="1101" y="8"/>
                    </a:lnTo>
                    <a:lnTo>
                      <a:pt x="1099" y="4"/>
                    </a:lnTo>
                    <a:lnTo>
                      <a:pt x="1097" y="0"/>
                    </a:lnTo>
                    <a:lnTo>
                      <a:pt x="27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7" name="Freeform 1453"/>
              <p:cNvSpPr>
                <a:spLocks noEditPoints="1"/>
              </p:cNvSpPr>
              <p:nvPr/>
            </p:nvSpPr>
            <p:spPr bwMode="auto">
              <a:xfrm>
                <a:off x="3723" y="1561"/>
                <a:ext cx="2784" cy="20"/>
              </a:xfrm>
              <a:custGeom>
                <a:avLst/>
                <a:gdLst>
                  <a:gd name="T0" fmla="*/ 1038 w 2784"/>
                  <a:gd name="T1" fmla="*/ 0 h 20"/>
                  <a:gd name="T2" fmla="*/ 1029 w 2784"/>
                  <a:gd name="T3" fmla="*/ 5 h 20"/>
                  <a:gd name="T4" fmla="*/ 1023 w 2784"/>
                  <a:gd name="T5" fmla="*/ 9 h 20"/>
                  <a:gd name="T6" fmla="*/ 1010 w 2784"/>
                  <a:gd name="T7" fmla="*/ 13 h 20"/>
                  <a:gd name="T8" fmla="*/ 995 w 2784"/>
                  <a:gd name="T9" fmla="*/ 11 h 20"/>
                  <a:gd name="T10" fmla="*/ 983 w 2784"/>
                  <a:gd name="T11" fmla="*/ 9 h 20"/>
                  <a:gd name="T12" fmla="*/ 972 w 2784"/>
                  <a:gd name="T13" fmla="*/ 9 h 20"/>
                  <a:gd name="T14" fmla="*/ 961 w 2784"/>
                  <a:gd name="T15" fmla="*/ 20 h 20"/>
                  <a:gd name="T16" fmla="*/ 775 w 2784"/>
                  <a:gd name="T17" fmla="*/ 20 h 20"/>
                  <a:gd name="T18" fmla="*/ 777 w 2784"/>
                  <a:gd name="T19" fmla="*/ 20 h 20"/>
                  <a:gd name="T20" fmla="*/ 781 w 2784"/>
                  <a:gd name="T21" fmla="*/ 15 h 20"/>
                  <a:gd name="T22" fmla="*/ 783 w 2784"/>
                  <a:gd name="T23" fmla="*/ 13 h 20"/>
                  <a:gd name="T24" fmla="*/ 785 w 2784"/>
                  <a:gd name="T25" fmla="*/ 11 h 20"/>
                  <a:gd name="T26" fmla="*/ 785 w 2784"/>
                  <a:gd name="T27" fmla="*/ 9 h 20"/>
                  <a:gd name="T28" fmla="*/ 783 w 2784"/>
                  <a:gd name="T29" fmla="*/ 7 h 20"/>
                  <a:gd name="T30" fmla="*/ 779 w 2784"/>
                  <a:gd name="T31" fmla="*/ 7 h 20"/>
                  <a:gd name="T32" fmla="*/ 768 w 2784"/>
                  <a:gd name="T33" fmla="*/ 7 h 20"/>
                  <a:gd name="T34" fmla="*/ 760 w 2784"/>
                  <a:gd name="T35" fmla="*/ 9 h 20"/>
                  <a:gd name="T36" fmla="*/ 753 w 2784"/>
                  <a:gd name="T37" fmla="*/ 11 h 20"/>
                  <a:gd name="T38" fmla="*/ 747 w 2784"/>
                  <a:gd name="T39" fmla="*/ 15 h 20"/>
                  <a:gd name="T40" fmla="*/ 745 w 2784"/>
                  <a:gd name="T41" fmla="*/ 20 h 20"/>
                  <a:gd name="T42" fmla="*/ 745 w 2784"/>
                  <a:gd name="T43" fmla="*/ 20 h 20"/>
                  <a:gd name="T44" fmla="*/ 679 w 2784"/>
                  <a:gd name="T45" fmla="*/ 20 h 20"/>
                  <a:gd name="T46" fmla="*/ 675 w 2784"/>
                  <a:gd name="T47" fmla="*/ 11 h 20"/>
                  <a:gd name="T48" fmla="*/ 667 w 2784"/>
                  <a:gd name="T49" fmla="*/ 7 h 20"/>
                  <a:gd name="T50" fmla="*/ 662 w 2784"/>
                  <a:gd name="T51" fmla="*/ 5 h 20"/>
                  <a:gd name="T52" fmla="*/ 656 w 2784"/>
                  <a:gd name="T53" fmla="*/ 7 h 20"/>
                  <a:gd name="T54" fmla="*/ 652 w 2784"/>
                  <a:gd name="T55" fmla="*/ 7 h 20"/>
                  <a:gd name="T56" fmla="*/ 645 w 2784"/>
                  <a:gd name="T57" fmla="*/ 11 h 20"/>
                  <a:gd name="T58" fmla="*/ 639 w 2784"/>
                  <a:gd name="T59" fmla="*/ 15 h 20"/>
                  <a:gd name="T60" fmla="*/ 637 w 2784"/>
                  <a:gd name="T61" fmla="*/ 20 h 20"/>
                  <a:gd name="T62" fmla="*/ 15 w 2784"/>
                  <a:gd name="T63" fmla="*/ 20 h 20"/>
                  <a:gd name="T64" fmla="*/ 15 w 2784"/>
                  <a:gd name="T65" fmla="*/ 15 h 20"/>
                  <a:gd name="T66" fmla="*/ 9 w 2784"/>
                  <a:gd name="T67" fmla="*/ 5 h 20"/>
                  <a:gd name="T68" fmla="*/ 0 w 2784"/>
                  <a:gd name="T69" fmla="*/ 0 h 20"/>
                  <a:gd name="T70" fmla="*/ 1038 w 2784"/>
                  <a:gd name="T71" fmla="*/ 0 h 20"/>
                  <a:gd name="T72" fmla="*/ 2784 w 2784"/>
                  <a:gd name="T73" fmla="*/ 0 h 20"/>
                  <a:gd name="T74" fmla="*/ 2771 w 2784"/>
                  <a:gd name="T75" fmla="*/ 13 h 20"/>
                  <a:gd name="T76" fmla="*/ 2763 w 2784"/>
                  <a:gd name="T77" fmla="*/ 20 h 20"/>
                  <a:gd name="T78" fmla="*/ 1112 w 2784"/>
                  <a:gd name="T79" fmla="*/ 20 h 20"/>
                  <a:gd name="T80" fmla="*/ 1112 w 2784"/>
                  <a:gd name="T81" fmla="*/ 20 h 20"/>
                  <a:gd name="T82" fmla="*/ 1108 w 2784"/>
                  <a:gd name="T83" fmla="*/ 15 h 20"/>
                  <a:gd name="T84" fmla="*/ 1104 w 2784"/>
                  <a:gd name="T85" fmla="*/ 11 h 20"/>
                  <a:gd name="T86" fmla="*/ 1099 w 2784"/>
                  <a:gd name="T87" fmla="*/ 7 h 20"/>
                  <a:gd name="T88" fmla="*/ 1097 w 2784"/>
                  <a:gd name="T89" fmla="*/ 3 h 20"/>
                  <a:gd name="T90" fmla="*/ 1093 w 2784"/>
                  <a:gd name="T91" fmla="*/ 0 h 20"/>
                  <a:gd name="T92" fmla="*/ 2784 w 2784"/>
                  <a:gd name="T9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4" h="20">
                    <a:moveTo>
                      <a:pt x="1038" y="0"/>
                    </a:moveTo>
                    <a:lnTo>
                      <a:pt x="1029" y="5"/>
                    </a:lnTo>
                    <a:lnTo>
                      <a:pt x="1023" y="9"/>
                    </a:lnTo>
                    <a:lnTo>
                      <a:pt x="1010" y="13"/>
                    </a:lnTo>
                    <a:lnTo>
                      <a:pt x="995" y="11"/>
                    </a:lnTo>
                    <a:lnTo>
                      <a:pt x="983" y="9"/>
                    </a:lnTo>
                    <a:lnTo>
                      <a:pt x="972" y="9"/>
                    </a:lnTo>
                    <a:lnTo>
                      <a:pt x="961" y="20"/>
                    </a:lnTo>
                    <a:lnTo>
                      <a:pt x="775" y="20"/>
                    </a:lnTo>
                    <a:lnTo>
                      <a:pt x="777" y="20"/>
                    </a:lnTo>
                    <a:lnTo>
                      <a:pt x="781" y="15"/>
                    </a:lnTo>
                    <a:lnTo>
                      <a:pt x="783" y="13"/>
                    </a:lnTo>
                    <a:lnTo>
                      <a:pt x="785" y="11"/>
                    </a:lnTo>
                    <a:lnTo>
                      <a:pt x="785" y="9"/>
                    </a:lnTo>
                    <a:lnTo>
                      <a:pt x="783" y="7"/>
                    </a:lnTo>
                    <a:lnTo>
                      <a:pt x="779" y="7"/>
                    </a:lnTo>
                    <a:lnTo>
                      <a:pt x="768" y="7"/>
                    </a:lnTo>
                    <a:lnTo>
                      <a:pt x="760" y="9"/>
                    </a:lnTo>
                    <a:lnTo>
                      <a:pt x="753" y="11"/>
                    </a:lnTo>
                    <a:lnTo>
                      <a:pt x="747" y="15"/>
                    </a:lnTo>
                    <a:lnTo>
                      <a:pt x="745" y="20"/>
                    </a:lnTo>
                    <a:lnTo>
                      <a:pt x="745" y="20"/>
                    </a:lnTo>
                    <a:lnTo>
                      <a:pt x="679" y="20"/>
                    </a:lnTo>
                    <a:lnTo>
                      <a:pt x="675" y="11"/>
                    </a:lnTo>
                    <a:lnTo>
                      <a:pt x="667" y="7"/>
                    </a:lnTo>
                    <a:lnTo>
                      <a:pt x="662" y="5"/>
                    </a:lnTo>
                    <a:lnTo>
                      <a:pt x="656" y="7"/>
                    </a:lnTo>
                    <a:lnTo>
                      <a:pt x="652" y="7"/>
                    </a:lnTo>
                    <a:lnTo>
                      <a:pt x="645" y="11"/>
                    </a:lnTo>
                    <a:lnTo>
                      <a:pt x="639" y="15"/>
                    </a:lnTo>
                    <a:lnTo>
                      <a:pt x="637" y="20"/>
                    </a:lnTo>
                    <a:lnTo>
                      <a:pt x="15" y="20"/>
                    </a:lnTo>
                    <a:lnTo>
                      <a:pt x="15" y="15"/>
                    </a:lnTo>
                    <a:lnTo>
                      <a:pt x="9" y="5"/>
                    </a:lnTo>
                    <a:lnTo>
                      <a:pt x="0" y="0"/>
                    </a:lnTo>
                    <a:lnTo>
                      <a:pt x="1038" y="0"/>
                    </a:lnTo>
                    <a:close/>
                    <a:moveTo>
                      <a:pt x="2784" y="0"/>
                    </a:moveTo>
                    <a:lnTo>
                      <a:pt x="2771" y="13"/>
                    </a:lnTo>
                    <a:lnTo>
                      <a:pt x="2763" y="20"/>
                    </a:lnTo>
                    <a:lnTo>
                      <a:pt x="1112" y="20"/>
                    </a:lnTo>
                    <a:lnTo>
                      <a:pt x="1112" y="20"/>
                    </a:lnTo>
                    <a:lnTo>
                      <a:pt x="1108" y="15"/>
                    </a:lnTo>
                    <a:lnTo>
                      <a:pt x="1104" y="11"/>
                    </a:lnTo>
                    <a:lnTo>
                      <a:pt x="1099" y="7"/>
                    </a:lnTo>
                    <a:lnTo>
                      <a:pt x="1097" y="3"/>
                    </a:lnTo>
                    <a:lnTo>
                      <a:pt x="1093" y="0"/>
                    </a:lnTo>
                    <a:lnTo>
                      <a:pt x="2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8" name="Freeform 1454"/>
              <p:cNvSpPr>
                <a:spLocks/>
              </p:cNvSpPr>
              <p:nvPr/>
            </p:nvSpPr>
            <p:spPr bwMode="auto">
              <a:xfrm>
                <a:off x="3668" y="1540"/>
                <a:ext cx="2856" cy="21"/>
              </a:xfrm>
              <a:custGeom>
                <a:avLst/>
                <a:gdLst>
                  <a:gd name="T0" fmla="*/ 2856 w 2856"/>
                  <a:gd name="T1" fmla="*/ 0 h 21"/>
                  <a:gd name="T2" fmla="*/ 2847 w 2856"/>
                  <a:gd name="T3" fmla="*/ 13 h 21"/>
                  <a:gd name="T4" fmla="*/ 2839 w 2856"/>
                  <a:gd name="T5" fmla="*/ 21 h 21"/>
                  <a:gd name="T6" fmla="*/ 1148 w 2856"/>
                  <a:gd name="T7" fmla="*/ 21 h 21"/>
                  <a:gd name="T8" fmla="*/ 1144 w 2856"/>
                  <a:gd name="T9" fmla="*/ 17 h 21"/>
                  <a:gd name="T10" fmla="*/ 1131 w 2856"/>
                  <a:gd name="T11" fmla="*/ 11 h 21"/>
                  <a:gd name="T12" fmla="*/ 1118 w 2856"/>
                  <a:gd name="T13" fmla="*/ 9 h 21"/>
                  <a:gd name="T14" fmla="*/ 1110 w 2856"/>
                  <a:gd name="T15" fmla="*/ 9 h 21"/>
                  <a:gd name="T16" fmla="*/ 1106 w 2856"/>
                  <a:gd name="T17" fmla="*/ 11 h 21"/>
                  <a:gd name="T18" fmla="*/ 1099 w 2856"/>
                  <a:gd name="T19" fmla="*/ 15 h 21"/>
                  <a:gd name="T20" fmla="*/ 1093 w 2856"/>
                  <a:gd name="T21" fmla="*/ 19 h 21"/>
                  <a:gd name="T22" fmla="*/ 1093 w 2856"/>
                  <a:gd name="T23" fmla="*/ 21 h 21"/>
                  <a:gd name="T24" fmla="*/ 55 w 2856"/>
                  <a:gd name="T25" fmla="*/ 21 h 21"/>
                  <a:gd name="T26" fmla="*/ 51 w 2856"/>
                  <a:gd name="T27" fmla="*/ 17 h 21"/>
                  <a:gd name="T28" fmla="*/ 32 w 2856"/>
                  <a:gd name="T29" fmla="*/ 9 h 21"/>
                  <a:gd name="T30" fmla="*/ 15 w 2856"/>
                  <a:gd name="T31" fmla="*/ 5 h 21"/>
                  <a:gd name="T32" fmla="*/ 7 w 2856"/>
                  <a:gd name="T33" fmla="*/ 5 h 21"/>
                  <a:gd name="T34" fmla="*/ 2 w 2856"/>
                  <a:gd name="T35" fmla="*/ 2 h 21"/>
                  <a:gd name="T36" fmla="*/ 0 w 2856"/>
                  <a:gd name="T37" fmla="*/ 0 h 21"/>
                  <a:gd name="T38" fmla="*/ 2856 w 2856"/>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 h="21">
                    <a:moveTo>
                      <a:pt x="2856" y="0"/>
                    </a:moveTo>
                    <a:lnTo>
                      <a:pt x="2847" y="13"/>
                    </a:lnTo>
                    <a:lnTo>
                      <a:pt x="2839" y="21"/>
                    </a:lnTo>
                    <a:lnTo>
                      <a:pt x="1148" y="21"/>
                    </a:lnTo>
                    <a:lnTo>
                      <a:pt x="1144" y="17"/>
                    </a:lnTo>
                    <a:lnTo>
                      <a:pt x="1131" y="11"/>
                    </a:lnTo>
                    <a:lnTo>
                      <a:pt x="1118" y="9"/>
                    </a:lnTo>
                    <a:lnTo>
                      <a:pt x="1110" y="9"/>
                    </a:lnTo>
                    <a:lnTo>
                      <a:pt x="1106" y="11"/>
                    </a:lnTo>
                    <a:lnTo>
                      <a:pt x="1099" y="15"/>
                    </a:lnTo>
                    <a:lnTo>
                      <a:pt x="1093" y="19"/>
                    </a:lnTo>
                    <a:lnTo>
                      <a:pt x="1093" y="21"/>
                    </a:lnTo>
                    <a:lnTo>
                      <a:pt x="55" y="21"/>
                    </a:lnTo>
                    <a:lnTo>
                      <a:pt x="51" y="17"/>
                    </a:lnTo>
                    <a:lnTo>
                      <a:pt x="32" y="9"/>
                    </a:lnTo>
                    <a:lnTo>
                      <a:pt x="15" y="5"/>
                    </a:lnTo>
                    <a:lnTo>
                      <a:pt x="7" y="5"/>
                    </a:lnTo>
                    <a:lnTo>
                      <a:pt x="2" y="2"/>
                    </a:lnTo>
                    <a:lnTo>
                      <a:pt x="0" y="0"/>
                    </a:lnTo>
                    <a:lnTo>
                      <a:pt x="28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59" name="Freeform 1455"/>
              <p:cNvSpPr>
                <a:spLocks noEditPoints="1"/>
              </p:cNvSpPr>
              <p:nvPr/>
            </p:nvSpPr>
            <p:spPr bwMode="auto">
              <a:xfrm>
                <a:off x="3668" y="1521"/>
                <a:ext cx="3153" cy="19"/>
              </a:xfrm>
              <a:custGeom>
                <a:avLst/>
                <a:gdLst>
                  <a:gd name="T0" fmla="*/ 2864 w 3153"/>
                  <a:gd name="T1" fmla="*/ 0 h 19"/>
                  <a:gd name="T2" fmla="*/ 2860 w 3153"/>
                  <a:gd name="T3" fmla="*/ 9 h 19"/>
                  <a:gd name="T4" fmla="*/ 2856 w 3153"/>
                  <a:gd name="T5" fmla="*/ 19 h 19"/>
                  <a:gd name="T6" fmla="*/ 0 w 3153"/>
                  <a:gd name="T7" fmla="*/ 19 h 19"/>
                  <a:gd name="T8" fmla="*/ 0 w 3153"/>
                  <a:gd name="T9" fmla="*/ 17 h 19"/>
                  <a:gd name="T10" fmla="*/ 0 w 3153"/>
                  <a:gd name="T11" fmla="*/ 15 h 19"/>
                  <a:gd name="T12" fmla="*/ 4 w 3153"/>
                  <a:gd name="T13" fmla="*/ 13 h 19"/>
                  <a:gd name="T14" fmla="*/ 11 w 3153"/>
                  <a:gd name="T15" fmla="*/ 11 h 19"/>
                  <a:gd name="T16" fmla="*/ 19 w 3153"/>
                  <a:gd name="T17" fmla="*/ 9 h 19"/>
                  <a:gd name="T18" fmla="*/ 32 w 3153"/>
                  <a:gd name="T19" fmla="*/ 7 h 19"/>
                  <a:gd name="T20" fmla="*/ 40 w 3153"/>
                  <a:gd name="T21" fmla="*/ 4 h 19"/>
                  <a:gd name="T22" fmla="*/ 49 w 3153"/>
                  <a:gd name="T23" fmla="*/ 0 h 19"/>
                  <a:gd name="T24" fmla="*/ 49 w 3153"/>
                  <a:gd name="T25" fmla="*/ 0 h 19"/>
                  <a:gd name="T26" fmla="*/ 2864 w 3153"/>
                  <a:gd name="T27" fmla="*/ 0 h 19"/>
                  <a:gd name="T28" fmla="*/ 3153 w 3153"/>
                  <a:gd name="T29" fmla="*/ 0 h 19"/>
                  <a:gd name="T30" fmla="*/ 3153 w 3153"/>
                  <a:gd name="T31" fmla="*/ 0 h 19"/>
                  <a:gd name="T32" fmla="*/ 3153 w 3153"/>
                  <a:gd name="T33" fmla="*/ 0 h 19"/>
                  <a:gd name="T34" fmla="*/ 3153 w 3153"/>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53" h="19">
                    <a:moveTo>
                      <a:pt x="2864" y="0"/>
                    </a:moveTo>
                    <a:lnTo>
                      <a:pt x="2860" y="9"/>
                    </a:lnTo>
                    <a:lnTo>
                      <a:pt x="2856" y="19"/>
                    </a:lnTo>
                    <a:lnTo>
                      <a:pt x="0" y="19"/>
                    </a:lnTo>
                    <a:lnTo>
                      <a:pt x="0" y="17"/>
                    </a:lnTo>
                    <a:lnTo>
                      <a:pt x="0" y="15"/>
                    </a:lnTo>
                    <a:lnTo>
                      <a:pt x="4" y="13"/>
                    </a:lnTo>
                    <a:lnTo>
                      <a:pt x="11" y="11"/>
                    </a:lnTo>
                    <a:lnTo>
                      <a:pt x="19" y="9"/>
                    </a:lnTo>
                    <a:lnTo>
                      <a:pt x="32" y="7"/>
                    </a:lnTo>
                    <a:lnTo>
                      <a:pt x="40" y="4"/>
                    </a:lnTo>
                    <a:lnTo>
                      <a:pt x="49" y="0"/>
                    </a:lnTo>
                    <a:lnTo>
                      <a:pt x="49" y="0"/>
                    </a:lnTo>
                    <a:lnTo>
                      <a:pt x="2864" y="0"/>
                    </a:lnTo>
                    <a:close/>
                    <a:moveTo>
                      <a:pt x="3153" y="0"/>
                    </a:moveTo>
                    <a:lnTo>
                      <a:pt x="3153" y="0"/>
                    </a:lnTo>
                    <a:lnTo>
                      <a:pt x="3153" y="0"/>
                    </a:lnTo>
                    <a:lnTo>
                      <a:pt x="3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0" name="Freeform 1456"/>
              <p:cNvSpPr>
                <a:spLocks noEditPoints="1"/>
              </p:cNvSpPr>
              <p:nvPr/>
            </p:nvSpPr>
            <p:spPr bwMode="auto">
              <a:xfrm>
                <a:off x="3717" y="1500"/>
                <a:ext cx="3121" cy="21"/>
              </a:xfrm>
              <a:custGeom>
                <a:avLst/>
                <a:gdLst>
                  <a:gd name="T0" fmla="*/ 2822 w 3121"/>
                  <a:gd name="T1" fmla="*/ 0 h 21"/>
                  <a:gd name="T2" fmla="*/ 2820 w 3121"/>
                  <a:gd name="T3" fmla="*/ 6 h 21"/>
                  <a:gd name="T4" fmla="*/ 2815 w 3121"/>
                  <a:gd name="T5" fmla="*/ 21 h 21"/>
                  <a:gd name="T6" fmla="*/ 0 w 3121"/>
                  <a:gd name="T7" fmla="*/ 21 h 21"/>
                  <a:gd name="T8" fmla="*/ 13 w 3121"/>
                  <a:gd name="T9" fmla="*/ 17 h 21"/>
                  <a:gd name="T10" fmla="*/ 42 w 3121"/>
                  <a:gd name="T11" fmla="*/ 11 h 21"/>
                  <a:gd name="T12" fmla="*/ 68 w 3121"/>
                  <a:gd name="T13" fmla="*/ 6 h 21"/>
                  <a:gd name="T14" fmla="*/ 72 w 3121"/>
                  <a:gd name="T15" fmla="*/ 6 h 21"/>
                  <a:gd name="T16" fmla="*/ 76 w 3121"/>
                  <a:gd name="T17" fmla="*/ 4 h 21"/>
                  <a:gd name="T18" fmla="*/ 78 w 3121"/>
                  <a:gd name="T19" fmla="*/ 0 h 21"/>
                  <a:gd name="T20" fmla="*/ 2822 w 3121"/>
                  <a:gd name="T21" fmla="*/ 0 h 21"/>
                  <a:gd name="T22" fmla="*/ 3121 w 3121"/>
                  <a:gd name="T23" fmla="*/ 0 h 21"/>
                  <a:gd name="T24" fmla="*/ 3112 w 3121"/>
                  <a:gd name="T25" fmla="*/ 9 h 21"/>
                  <a:gd name="T26" fmla="*/ 3106 w 3121"/>
                  <a:gd name="T27" fmla="*/ 17 h 21"/>
                  <a:gd name="T28" fmla="*/ 3104 w 3121"/>
                  <a:gd name="T29" fmla="*/ 21 h 21"/>
                  <a:gd name="T30" fmla="*/ 3104 w 3121"/>
                  <a:gd name="T31" fmla="*/ 21 h 21"/>
                  <a:gd name="T32" fmla="*/ 3104 w 3121"/>
                  <a:gd name="T33" fmla="*/ 15 h 21"/>
                  <a:gd name="T34" fmla="*/ 3106 w 3121"/>
                  <a:gd name="T35" fmla="*/ 4 h 21"/>
                  <a:gd name="T36" fmla="*/ 3108 w 3121"/>
                  <a:gd name="T37" fmla="*/ 0 h 21"/>
                  <a:gd name="T38" fmla="*/ 3121 w 3121"/>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21" h="21">
                    <a:moveTo>
                      <a:pt x="2822" y="0"/>
                    </a:moveTo>
                    <a:lnTo>
                      <a:pt x="2820" y="6"/>
                    </a:lnTo>
                    <a:lnTo>
                      <a:pt x="2815" y="21"/>
                    </a:lnTo>
                    <a:lnTo>
                      <a:pt x="0" y="21"/>
                    </a:lnTo>
                    <a:lnTo>
                      <a:pt x="13" y="17"/>
                    </a:lnTo>
                    <a:lnTo>
                      <a:pt x="42" y="11"/>
                    </a:lnTo>
                    <a:lnTo>
                      <a:pt x="68" y="6"/>
                    </a:lnTo>
                    <a:lnTo>
                      <a:pt x="72" y="6"/>
                    </a:lnTo>
                    <a:lnTo>
                      <a:pt x="76" y="4"/>
                    </a:lnTo>
                    <a:lnTo>
                      <a:pt x="78" y="0"/>
                    </a:lnTo>
                    <a:lnTo>
                      <a:pt x="2822" y="0"/>
                    </a:lnTo>
                    <a:close/>
                    <a:moveTo>
                      <a:pt x="3121" y="0"/>
                    </a:moveTo>
                    <a:lnTo>
                      <a:pt x="3112" y="9"/>
                    </a:lnTo>
                    <a:lnTo>
                      <a:pt x="3106" y="17"/>
                    </a:lnTo>
                    <a:lnTo>
                      <a:pt x="3104" y="21"/>
                    </a:lnTo>
                    <a:lnTo>
                      <a:pt x="3104" y="21"/>
                    </a:lnTo>
                    <a:lnTo>
                      <a:pt x="3104" y="15"/>
                    </a:lnTo>
                    <a:lnTo>
                      <a:pt x="3106" y="4"/>
                    </a:lnTo>
                    <a:lnTo>
                      <a:pt x="3108" y="0"/>
                    </a:lnTo>
                    <a:lnTo>
                      <a:pt x="3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1" name="Freeform 1457"/>
              <p:cNvSpPr>
                <a:spLocks noEditPoints="1"/>
              </p:cNvSpPr>
              <p:nvPr/>
            </p:nvSpPr>
            <p:spPr bwMode="auto">
              <a:xfrm>
                <a:off x="3795" y="1481"/>
                <a:ext cx="3064" cy="19"/>
              </a:xfrm>
              <a:custGeom>
                <a:avLst/>
                <a:gdLst>
                  <a:gd name="T0" fmla="*/ 2752 w 3064"/>
                  <a:gd name="T1" fmla="*/ 0 h 19"/>
                  <a:gd name="T2" fmla="*/ 2750 w 3064"/>
                  <a:gd name="T3" fmla="*/ 4 h 19"/>
                  <a:gd name="T4" fmla="*/ 2744 w 3064"/>
                  <a:gd name="T5" fmla="*/ 19 h 19"/>
                  <a:gd name="T6" fmla="*/ 0 w 3064"/>
                  <a:gd name="T7" fmla="*/ 19 h 19"/>
                  <a:gd name="T8" fmla="*/ 0 w 3064"/>
                  <a:gd name="T9" fmla="*/ 19 h 19"/>
                  <a:gd name="T10" fmla="*/ 3 w 3064"/>
                  <a:gd name="T11" fmla="*/ 15 h 19"/>
                  <a:gd name="T12" fmla="*/ 5 w 3064"/>
                  <a:gd name="T13" fmla="*/ 11 h 19"/>
                  <a:gd name="T14" fmla="*/ 5 w 3064"/>
                  <a:gd name="T15" fmla="*/ 6 h 19"/>
                  <a:gd name="T16" fmla="*/ 5 w 3064"/>
                  <a:gd name="T17" fmla="*/ 2 h 19"/>
                  <a:gd name="T18" fmla="*/ 7 w 3064"/>
                  <a:gd name="T19" fmla="*/ 0 h 19"/>
                  <a:gd name="T20" fmla="*/ 2752 w 3064"/>
                  <a:gd name="T21" fmla="*/ 0 h 19"/>
                  <a:gd name="T22" fmla="*/ 3064 w 3064"/>
                  <a:gd name="T23" fmla="*/ 0 h 19"/>
                  <a:gd name="T24" fmla="*/ 3058 w 3064"/>
                  <a:gd name="T25" fmla="*/ 4 h 19"/>
                  <a:gd name="T26" fmla="*/ 3045 w 3064"/>
                  <a:gd name="T27" fmla="*/ 17 h 19"/>
                  <a:gd name="T28" fmla="*/ 3043 w 3064"/>
                  <a:gd name="T29" fmla="*/ 19 h 19"/>
                  <a:gd name="T30" fmla="*/ 3030 w 3064"/>
                  <a:gd name="T31" fmla="*/ 19 h 19"/>
                  <a:gd name="T32" fmla="*/ 3034 w 3064"/>
                  <a:gd name="T33" fmla="*/ 6 h 19"/>
                  <a:gd name="T34" fmla="*/ 3039 w 3064"/>
                  <a:gd name="T35" fmla="*/ 0 h 19"/>
                  <a:gd name="T36" fmla="*/ 3064 w 3064"/>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4" h="19">
                    <a:moveTo>
                      <a:pt x="2752" y="0"/>
                    </a:moveTo>
                    <a:lnTo>
                      <a:pt x="2750" y="4"/>
                    </a:lnTo>
                    <a:lnTo>
                      <a:pt x="2744" y="19"/>
                    </a:lnTo>
                    <a:lnTo>
                      <a:pt x="0" y="19"/>
                    </a:lnTo>
                    <a:lnTo>
                      <a:pt x="0" y="19"/>
                    </a:lnTo>
                    <a:lnTo>
                      <a:pt x="3" y="15"/>
                    </a:lnTo>
                    <a:lnTo>
                      <a:pt x="5" y="11"/>
                    </a:lnTo>
                    <a:lnTo>
                      <a:pt x="5" y="6"/>
                    </a:lnTo>
                    <a:lnTo>
                      <a:pt x="5" y="2"/>
                    </a:lnTo>
                    <a:lnTo>
                      <a:pt x="7" y="0"/>
                    </a:lnTo>
                    <a:lnTo>
                      <a:pt x="2752" y="0"/>
                    </a:lnTo>
                    <a:close/>
                    <a:moveTo>
                      <a:pt x="3064" y="0"/>
                    </a:moveTo>
                    <a:lnTo>
                      <a:pt x="3058" y="4"/>
                    </a:lnTo>
                    <a:lnTo>
                      <a:pt x="3045" y="17"/>
                    </a:lnTo>
                    <a:lnTo>
                      <a:pt x="3043" y="19"/>
                    </a:lnTo>
                    <a:lnTo>
                      <a:pt x="3030" y="19"/>
                    </a:lnTo>
                    <a:lnTo>
                      <a:pt x="3034" y="6"/>
                    </a:lnTo>
                    <a:lnTo>
                      <a:pt x="3039" y="0"/>
                    </a:lnTo>
                    <a:lnTo>
                      <a:pt x="3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2" name="Freeform 1458"/>
              <p:cNvSpPr>
                <a:spLocks noEditPoints="1"/>
              </p:cNvSpPr>
              <p:nvPr/>
            </p:nvSpPr>
            <p:spPr bwMode="auto">
              <a:xfrm>
                <a:off x="3802" y="1460"/>
                <a:ext cx="3082" cy="21"/>
              </a:xfrm>
              <a:custGeom>
                <a:avLst/>
                <a:gdLst>
                  <a:gd name="T0" fmla="*/ 2749 w 3082"/>
                  <a:gd name="T1" fmla="*/ 0 h 21"/>
                  <a:gd name="T2" fmla="*/ 2747 w 3082"/>
                  <a:gd name="T3" fmla="*/ 8 h 21"/>
                  <a:gd name="T4" fmla="*/ 2745 w 3082"/>
                  <a:gd name="T5" fmla="*/ 21 h 21"/>
                  <a:gd name="T6" fmla="*/ 0 w 3082"/>
                  <a:gd name="T7" fmla="*/ 21 h 21"/>
                  <a:gd name="T8" fmla="*/ 2 w 3082"/>
                  <a:gd name="T9" fmla="*/ 17 h 21"/>
                  <a:gd name="T10" fmla="*/ 13 w 3082"/>
                  <a:gd name="T11" fmla="*/ 12 h 21"/>
                  <a:gd name="T12" fmla="*/ 25 w 3082"/>
                  <a:gd name="T13" fmla="*/ 10 h 21"/>
                  <a:gd name="T14" fmla="*/ 34 w 3082"/>
                  <a:gd name="T15" fmla="*/ 8 h 21"/>
                  <a:gd name="T16" fmla="*/ 38 w 3082"/>
                  <a:gd name="T17" fmla="*/ 8 h 21"/>
                  <a:gd name="T18" fmla="*/ 42 w 3082"/>
                  <a:gd name="T19" fmla="*/ 6 h 21"/>
                  <a:gd name="T20" fmla="*/ 49 w 3082"/>
                  <a:gd name="T21" fmla="*/ 0 h 21"/>
                  <a:gd name="T22" fmla="*/ 2749 w 3082"/>
                  <a:gd name="T23" fmla="*/ 0 h 21"/>
                  <a:gd name="T24" fmla="*/ 3082 w 3082"/>
                  <a:gd name="T25" fmla="*/ 0 h 21"/>
                  <a:gd name="T26" fmla="*/ 3065 w 3082"/>
                  <a:gd name="T27" fmla="*/ 15 h 21"/>
                  <a:gd name="T28" fmla="*/ 3057 w 3082"/>
                  <a:gd name="T29" fmla="*/ 21 h 21"/>
                  <a:gd name="T30" fmla="*/ 3032 w 3082"/>
                  <a:gd name="T31" fmla="*/ 21 h 21"/>
                  <a:gd name="T32" fmla="*/ 3036 w 3082"/>
                  <a:gd name="T33" fmla="*/ 12 h 21"/>
                  <a:gd name="T34" fmla="*/ 3040 w 3082"/>
                  <a:gd name="T35" fmla="*/ 0 h 21"/>
                  <a:gd name="T36" fmla="*/ 3082 w 3082"/>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2" h="21">
                    <a:moveTo>
                      <a:pt x="2749" y="0"/>
                    </a:moveTo>
                    <a:lnTo>
                      <a:pt x="2747" y="8"/>
                    </a:lnTo>
                    <a:lnTo>
                      <a:pt x="2745" y="21"/>
                    </a:lnTo>
                    <a:lnTo>
                      <a:pt x="0" y="21"/>
                    </a:lnTo>
                    <a:lnTo>
                      <a:pt x="2" y="17"/>
                    </a:lnTo>
                    <a:lnTo>
                      <a:pt x="13" y="12"/>
                    </a:lnTo>
                    <a:lnTo>
                      <a:pt x="25" y="10"/>
                    </a:lnTo>
                    <a:lnTo>
                      <a:pt x="34" y="8"/>
                    </a:lnTo>
                    <a:lnTo>
                      <a:pt x="38" y="8"/>
                    </a:lnTo>
                    <a:lnTo>
                      <a:pt x="42" y="6"/>
                    </a:lnTo>
                    <a:lnTo>
                      <a:pt x="49" y="0"/>
                    </a:lnTo>
                    <a:lnTo>
                      <a:pt x="2749" y="0"/>
                    </a:lnTo>
                    <a:close/>
                    <a:moveTo>
                      <a:pt x="3082" y="0"/>
                    </a:moveTo>
                    <a:lnTo>
                      <a:pt x="3065" y="15"/>
                    </a:lnTo>
                    <a:lnTo>
                      <a:pt x="3057" y="21"/>
                    </a:lnTo>
                    <a:lnTo>
                      <a:pt x="3032" y="21"/>
                    </a:lnTo>
                    <a:lnTo>
                      <a:pt x="3036" y="12"/>
                    </a:lnTo>
                    <a:lnTo>
                      <a:pt x="3040" y="0"/>
                    </a:lnTo>
                    <a:lnTo>
                      <a:pt x="30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3" name="Freeform 1459"/>
              <p:cNvSpPr>
                <a:spLocks noEditPoints="1"/>
              </p:cNvSpPr>
              <p:nvPr/>
            </p:nvSpPr>
            <p:spPr bwMode="auto">
              <a:xfrm>
                <a:off x="3851" y="1441"/>
                <a:ext cx="3055" cy="19"/>
              </a:xfrm>
              <a:custGeom>
                <a:avLst/>
                <a:gdLst>
                  <a:gd name="T0" fmla="*/ 2696 w 3055"/>
                  <a:gd name="T1" fmla="*/ 0 h 19"/>
                  <a:gd name="T2" fmla="*/ 2698 w 3055"/>
                  <a:gd name="T3" fmla="*/ 0 h 19"/>
                  <a:gd name="T4" fmla="*/ 2700 w 3055"/>
                  <a:gd name="T5" fmla="*/ 10 h 19"/>
                  <a:gd name="T6" fmla="*/ 2700 w 3055"/>
                  <a:gd name="T7" fmla="*/ 19 h 19"/>
                  <a:gd name="T8" fmla="*/ 0 w 3055"/>
                  <a:gd name="T9" fmla="*/ 19 h 19"/>
                  <a:gd name="T10" fmla="*/ 4 w 3055"/>
                  <a:gd name="T11" fmla="*/ 17 h 19"/>
                  <a:gd name="T12" fmla="*/ 14 w 3055"/>
                  <a:gd name="T13" fmla="*/ 6 h 19"/>
                  <a:gd name="T14" fmla="*/ 23 w 3055"/>
                  <a:gd name="T15" fmla="*/ 0 h 19"/>
                  <a:gd name="T16" fmla="*/ 2696 w 3055"/>
                  <a:gd name="T17" fmla="*/ 0 h 19"/>
                  <a:gd name="T18" fmla="*/ 3055 w 3055"/>
                  <a:gd name="T19" fmla="*/ 0 h 19"/>
                  <a:gd name="T20" fmla="*/ 3042 w 3055"/>
                  <a:gd name="T21" fmla="*/ 12 h 19"/>
                  <a:gd name="T22" fmla="*/ 3033 w 3055"/>
                  <a:gd name="T23" fmla="*/ 19 h 19"/>
                  <a:gd name="T24" fmla="*/ 2991 w 3055"/>
                  <a:gd name="T25" fmla="*/ 19 h 19"/>
                  <a:gd name="T26" fmla="*/ 2991 w 3055"/>
                  <a:gd name="T27" fmla="*/ 19 h 19"/>
                  <a:gd name="T28" fmla="*/ 2987 w 3055"/>
                  <a:gd name="T29" fmla="*/ 4 h 19"/>
                  <a:gd name="T30" fmla="*/ 2985 w 3055"/>
                  <a:gd name="T31" fmla="*/ 0 h 19"/>
                  <a:gd name="T32" fmla="*/ 3055 w 3055"/>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5" h="19">
                    <a:moveTo>
                      <a:pt x="2696" y="0"/>
                    </a:moveTo>
                    <a:lnTo>
                      <a:pt x="2698" y="0"/>
                    </a:lnTo>
                    <a:lnTo>
                      <a:pt x="2700" y="10"/>
                    </a:lnTo>
                    <a:lnTo>
                      <a:pt x="2700" y="19"/>
                    </a:lnTo>
                    <a:lnTo>
                      <a:pt x="0" y="19"/>
                    </a:lnTo>
                    <a:lnTo>
                      <a:pt x="4" y="17"/>
                    </a:lnTo>
                    <a:lnTo>
                      <a:pt x="14" y="6"/>
                    </a:lnTo>
                    <a:lnTo>
                      <a:pt x="23" y="0"/>
                    </a:lnTo>
                    <a:lnTo>
                      <a:pt x="2696" y="0"/>
                    </a:lnTo>
                    <a:close/>
                    <a:moveTo>
                      <a:pt x="3055" y="0"/>
                    </a:moveTo>
                    <a:lnTo>
                      <a:pt x="3042" y="12"/>
                    </a:lnTo>
                    <a:lnTo>
                      <a:pt x="3033" y="19"/>
                    </a:lnTo>
                    <a:lnTo>
                      <a:pt x="2991" y="19"/>
                    </a:lnTo>
                    <a:lnTo>
                      <a:pt x="2991" y="19"/>
                    </a:lnTo>
                    <a:lnTo>
                      <a:pt x="2987" y="4"/>
                    </a:lnTo>
                    <a:lnTo>
                      <a:pt x="2985" y="0"/>
                    </a:lnTo>
                    <a:lnTo>
                      <a:pt x="30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4" name="Freeform 1460"/>
              <p:cNvSpPr>
                <a:spLocks noEditPoints="1"/>
              </p:cNvSpPr>
              <p:nvPr/>
            </p:nvSpPr>
            <p:spPr bwMode="auto">
              <a:xfrm>
                <a:off x="3874" y="1420"/>
                <a:ext cx="3051" cy="21"/>
              </a:xfrm>
              <a:custGeom>
                <a:avLst/>
                <a:gdLst>
                  <a:gd name="T0" fmla="*/ 2601 w 3051"/>
                  <a:gd name="T1" fmla="*/ 0 h 21"/>
                  <a:gd name="T2" fmla="*/ 2599 w 3051"/>
                  <a:gd name="T3" fmla="*/ 2 h 21"/>
                  <a:gd name="T4" fmla="*/ 2601 w 3051"/>
                  <a:gd name="T5" fmla="*/ 4 h 21"/>
                  <a:gd name="T6" fmla="*/ 2601 w 3051"/>
                  <a:gd name="T7" fmla="*/ 8 h 21"/>
                  <a:gd name="T8" fmla="*/ 2603 w 3051"/>
                  <a:gd name="T9" fmla="*/ 10 h 21"/>
                  <a:gd name="T10" fmla="*/ 2607 w 3051"/>
                  <a:gd name="T11" fmla="*/ 10 h 21"/>
                  <a:gd name="T12" fmla="*/ 2622 w 3051"/>
                  <a:gd name="T13" fmla="*/ 8 h 21"/>
                  <a:gd name="T14" fmla="*/ 2633 w 3051"/>
                  <a:gd name="T15" fmla="*/ 4 h 21"/>
                  <a:gd name="T16" fmla="*/ 2646 w 3051"/>
                  <a:gd name="T17" fmla="*/ 0 h 21"/>
                  <a:gd name="T18" fmla="*/ 2654 w 3051"/>
                  <a:gd name="T19" fmla="*/ 2 h 21"/>
                  <a:gd name="T20" fmla="*/ 2660 w 3051"/>
                  <a:gd name="T21" fmla="*/ 4 h 21"/>
                  <a:gd name="T22" fmla="*/ 2667 w 3051"/>
                  <a:gd name="T23" fmla="*/ 8 h 21"/>
                  <a:gd name="T24" fmla="*/ 2671 w 3051"/>
                  <a:gd name="T25" fmla="*/ 14 h 21"/>
                  <a:gd name="T26" fmla="*/ 2673 w 3051"/>
                  <a:gd name="T27" fmla="*/ 21 h 21"/>
                  <a:gd name="T28" fmla="*/ 0 w 3051"/>
                  <a:gd name="T29" fmla="*/ 21 h 21"/>
                  <a:gd name="T30" fmla="*/ 4 w 3051"/>
                  <a:gd name="T31" fmla="*/ 16 h 21"/>
                  <a:gd name="T32" fmla="*/ 19 w 3051"/>
                  <a:gd name="T33" fmla="*/ 10 h 21"/>
                  <a:gd name="T34" fmla="*/ 40 w 3051"/>
                  <a:gd name="T35" fmla="*/ 10 h 21"/>
                  <a:gd name="T36" fmla="*/ 59 w 3051"/>
                  <a:gd name="T37" fmla="*/ 14 h 21"/>
                  <a:gd name="T38" fmla="*/ 64 w 3051"/>
                  <a:gd name="T39" fmla="*/ 14 h 21"/>
                  <a:gd name="T40" fmla="*/ 66 w 3051"/>
                  <a:gd name="T41" fmla="*/ 14 h 21"/>
                  <a:gd name="T42" fmla="*/ 66 w 3051"/>
                  <a:gd name="T43" fmla="*/ 12 h 21"/>
                  <a:gd name="T44" fmla="*/ 66 w 3051"/>
                  <a:gd name="T45" fmla="*/ 12 h 21"/>
                  <a:gd name="T46" fmla="*/ 64 w 3051"/>
                  <a:gd name="T47" fmla="*/ 8 h 21"/>
                  <a:gd name="T48" fmla="*/ 61 w 3051"/>
                  <a:gd name="T49" fmla="*/ 6 h 21"/>
                  <a:gd name="T50" fmla="*/ 59 w 3051"/>
                  <a:gd name="T51" fmla="*/ 2 h 21"/>
                  <a:gd name="T52" fmla="*/ 55 w 3051"/>
                  <a:gd name="T53" fmla="*/ 0 h 21"/>
                  <a:gd name="T54" fmla="*/ 161 w 3051"/>
                  <a:gd name="T55" fmla="*/ 0 h 21"/>
                  <a:gd name="T56" fmla="*/ 163 w 3051"/>
                  <a:gd name="T57" fmla="*/ 2 h 21"/>
                  <a:gd name="T58" fmla="*/ 168 w 3051"/>
                  <a:gd name="T59" fmla="*/ 4 h 21"/>
                  <a:gd name="T60" fmla="*/ 170 w 3051"/>
                  <a:gd name="T61" fmla="*/ 6 h 21"/>
                  <a:gd name="T62" fmla="*/ 172 w 3051"/>
                  <a:gd name="T63" fmla="*/ 6 h 21"/>
                  <a:gd name="T64" fmla="*/ 176 w 3051"/>
                  <a:gd name="T65" fmla="*/ 6 h 21"/>
                  <a:gd name="T66" fmla="*/ 180 w 3051"/>
                  <a:gd name="T67" fmla="*/ 6 h 21"/>
                  <a:gd name="T68" fmla="*/ 197 w 3051"/>
                  <a:gd name="T69" fmla="*/ 0 h 21"/>
                  <a:gd name="T70" fmla="*/ 199 w 3051"/>
                  <a:gd name="T71" fmla="*/ 0 h 21"/>
                  <a:gd name="T72" fmla="*/ 2571 w 3051"/>
                  <a:gd name="T73" fmla="*/ 0 h 21"/>
                  <a:gd name="T74" fmla="*/ 2571 w 3051"/>
                  <a:gd name="T75" fmla="*/ 0 h 21"/>
                  <a:gd name="T76" fmla="*/ 2576 w 3051"/>
                  <a:gd name="T77" fmla="*/ 0 h 21"/>
                  <a:gd name="T78" fmla="*/ 2578 w 3051"/>
                  <a:gd name="T79" fmla="*/ 0 h 21"/>
                  <a:gd name="T80" fmla="*/ 2601 w 3051"/>
                  <a:gd name="T81" fmla="*/ 0 h 21"/>
                  <a:gd name="T82" fmla="*/ 3051 w 3051"/>
                  <a:gd name="T83" fmla="*/ 0 h 21"/>
                  <a:gd name="T84" fmla="*/ 3049 w 3051"/>
                  <a:gd name="T85" fmla="*/ 0 h 21"/>
                  <a:gd name="T86" fmla="*/ 3036 w 3051"/>
                  <a:gd name="T87" fmla="*/ 14 h 21"/>
                  <a:gd name="T88" fmla="*/ 3032 w 3051"/>
                  <a:gd name="T89" fmla="*/ 21 h 21"/>
                  <a:gd name="T90" fmla="*/ 2962 w 3051"/>
                  <a:gd name="T91" fmla="*/ 21 h 21"/>
                  <a:gd name="T92" fmla="*/ 2957 w 3051"/>
                  <a:gd name="T93" fmla="*/ 10 h 21"/>
                  <a:gd name="T94" fmla="*/ 2953 w 3051"/>
                  <a:gd name="T95" fmla="*/ 0 h 21"/>
                  <a:gd name="T96" fmla="*/ 3051 w 3051"/>
                  <a:gd name="T9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51" h="21">
                    <a:moveTo>
                      <a:pt x="2601" y="0"/>
                    </a:moveTo>
                    <a:lnTo>
                      <a:pt x="2599" y="2"/>
                    </a:lnTo>
                    <a:lnTo>
                      <a:pt x="2601" y="4"/>
                    </a:lnTo>
                    <a:lnTo>
                      <a:pt x="2601" y="8"/>
                    </a:lnTo>
                    <a:lnTo>
                      <a:pt x="2603" y="10"/>
                    </a:lnTo>
                    <a:lnTo>
                      <a:pt x="2607" y="10"/>
                    </a:lnTo>
                    <a:lnTo>
                      <a:pt x="2622" y="8"/>
                    </a:lnTo>
                    <a:lnTo>
                      <a:pt x="2633" y="4"/>
                    </a:lnTo>
                    <a:lnTo>
                      <a:pt x="2646" y="0"/>
                    </a:lnTo>
                    <a:lnTo>
                      <a:pt x="2654" y="2"/>
                    </a:lnTo>
                    <a:lnTo>
                      <a:pt x="2660" y="4"/>
                    </a:lnTo>
                    <a:lnTo>
                      <a:pt x="2667" y="8"/>
                    </a:lnTo>
                    <a:lnTo>
                      <a:pt x="2671" y="14"/>
                    </a:lnTo>
                    <a:lnTo>
                      <a:pt x="2673" y="21"/>
                    </a:lnTo>
                    <a:lnTo>
                      <a:pt x="0" y="21"/>
                    </a:lnTo>
                    <a:lnTo>
                      <a:pt x="4" y="16"/>
                    </a:lnTo>
                    <a:lnTo>
                      <a:pt x="19" y="10"/>
                    </a:lnTo>
                    <a:lnTo>
                      <a:pt x="40" y="10"/>
                    </a:lnTo>
                    <a:lnTo>
                      <a:pt x="59" y="14"/>
                    </a:lnTo>
                    <a:lnTo>
                      <a:pt x="64" y="14"/>
                    </a:lnTo>
                    <a:lnTo>
                      <a:pt x="66" y="14"/>
                    </a:lnTo>
                    <a:lnTo>
                      <a:pt x="66" y="12"/>
                    </a:lnTo>
                    <a:lnTo>
                      <a:pt x="66" y="12"/>
                    </a:lnTo>
                    <a:lnTo>
                      <a:pt x="64" y="8"/>
                    </a:lnTo>
                    <a:lnTo>
                      <a:pt x="61" y="6"/>
                    </a:lnTo>
                    <a:lnTo>
                      <a:pt x="59" y="2"/>
                    </a:lnTo>
                    <a:lnTo>
                      <a:pt x="55" y="0"/>
                    </a:lnTo>
                    <a:lnTo>
                      <a:pt x="161" y="0"/>
                    </a:lnTo>
                    <a:lnTo>
                      <a:pt x="163" y="2"/>
                    </a:lnTo>
                    <a:lnTo>
                      <a:pt x="168" y="4"/>
                    </a:lnTo>
                    <a:lnTo>
                      <a:pt x="170" y="6"/>
                    </a:lnTo>
                    <a:lnTo>
                      <a:pt x="172" y="6"/>
                    </a:lnTo>
                    <a:lnTo>
                      <a:pt x="176" y="6"/>
                    </a:lnTo>
                    <a:lnTo>
                      <a:pt x="180" y="6"/>
                    </a:lnTo>
                    <a:lnTo>
                      <a:pt x="197" y="0"/>
                    </a:lnTo>
                    <a:lnTo>
                      <a:pt x="199" y="0"/>
                    </a:lnTo>
                    <a:lnTo>
                      <a:pt x="2571" y="0"/>
                    </a:lnTo>
                    <a:lnTo>
                      <a:pt x="2571" y="0"/>
                    </a:lnTo>
                    <a:lnTo>
                      <a:pt x="2576" y="0"/>
                    </a:lnTo>
                    <a:lnTo>
                      <a:pt x="2578" y="0"/>
                    </a:lnTo>
                    <a:lnTo>
                      <a:pt x="2601" y="0"/>
                    </a:lnTo>
                    <a:close/>
                    <a:moveTo>
                      <a:pt x="3051" y="0"/>
                    </a:moveTo>
                    <a:lnTo>
                      <a:pt x="3049" y="0"/>
                    </a:lnTo>
                    <a:lnTo>
                      <a:pt x="3036" y="14"/>
                    </a:lnTo>
                    <a:lnTo>
                      <a:pt x="3032" y="21"/>
                    </a:lnTo>
                    <a:lnTo>
                      <a:pt x="2962" y="21"/>
                    </a:lnTo>
                    <a:lnTo>
                      <a:pt x="2957" y="10"/>
                    </a:lnTo>
                    <a:lnTo>
                      <a:pt x="2953" y="0"/>
                    </a:lnTo>
                    <a:lnTo>
                      <a:pt x="30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5" name="Freeform 1461"/>
              <p:cNvSpPr>
                <a:spLocks noEditPoints="1"/>
              </p:cNvSpPr>
              <p:nvPr/>
            </p:nvSpPr>
            <p:spPr bwMode="auto">
              <a:xfrm>
                <a:off x="3921" y="1400"/>
                <a:ext cx="3040" cy="20"/>
              </a:xfrm>
              <a:custGeom>
                <a:avLst/>
                <a:gdLst>
                  <a:gd name="T0" fmla="*/ 2552 w 3040"/>
                  <a:gd name="T1" fmla="*/ 7 h 20"/>
                  <a:gd name="T2" fmla="*/ 2554 w 3040"/>
                  <a:gd name="T3" fmla="*/ 13 h 20"/>
                  <a:gd name="T4" fmla="*/ 2554 w 3040"/>
                  <a:gd name="T5" fmla="*/ 20 h 20"/>
                  <a:gd name="T6" fmla="*/ 2533 w 3040"/>
                  <a:gd name="T7" fmla="*/ 20 h 20"/>
                  <a:gd name="T8" fmla="*/ 2541 w 3040"/>
                  <a:gd name="T9" fmla="*/ 13 h 20"/>
                  <a:gd name="T10" fmla="*/ 2548 w 3040"/>
                  <a:gd name="T11" fmla="*/ 9 h 20"/>
                  <a:gd name="T12" fmla="*/ 53 w 3040"/>
                  <a:gd name="T13" fmla="*/ 0 h 20"/>
                  <a:gd name="T14" fmla="*/ 57 w 3040"/>
                  <a:gd name="T15" fmla="*/ 9 h 20"/>
                  <a:gd name="T16" fmla="*/ 63 w 3040"/>
                  <a:gd name="T17" fmla="*/ 15 h 20"/>
                  <a:gd name="T18" fmla="*/ 68 w 3040"/>
                  <a:gd name="T19" fmla="*/ 20 h 20"/>
                  <a:gd name="T20" fmla="*/ 80 w 3040"/>
                  <a:gd name="T21" fmla="*/ 17 h 20"/>
                  <a:gd name="T22" fmla="*/ 87 w 3040"/>
                  <a:gd name="T23" fmla="*/ 17 h 20"/>
                  <a:gd name="T24" fmla="*/ 101 w 3040"/>
                  <a:gd name="T25" fmla="*/ 17 h 20"/>
                  <a:gd name="T26" fmla="*/ 114 w 3040"/>
                  <a:gd name="T27" fmla="*/ 20 h 20"/>
                  <a:gd name="T28" fmla="*/ 8 w 3040"/>
                  <a:gd name="T29" fmla="*/ 20 h 20"/>
                  <a:gd name="T30" fmla="*/ 6 w 3040"/>
                  <a:gd name="T31" fmla="*/ 17 h 20"/>
                  <a:gd name="T32" fmla="*/ 0 w 3040"/>
                  <a:gd name="T33" fmla="*/ 3 h 20"/>
                  <a:gd name="T34" fmla="*/ 53 w 3040"/>
                  <a:gd name="T35" fmla="*/ 0 h 20"/>
                  <a:gd name="T36" fmla="*/ 2522 w 3040"/>
                  <a:gd name="T37" fmla="*/ 7 h 20"/>
                  <a:gd name="T38" fmla="*/ 2524 w 3040"/>
                  <a:gd name="T39" fmla="*/ 20 h 20"/>
                  <a:gd name="T40" fmla="*/ 167 w 3040"/>
                  <a:gd name="T41" fmla="*/ 15 h 20"/>
                  <a:gd name="T42" fmla="*/ 188 w 3040"/>
                  <a:gd name="T43" fmla="*/ 9 h 20"/>
                  <a:gd name="T44" fmla="*/ 227 w 3040"/>
                  <a:gd name="T45" fmla="*/ 15 h 20"/>
                  <a:gd name="T46" fmla="*/ 239 w 3040"/>
                  <a:gd name="T47" fmla="*/ 17 h 20"/>
                  <a:gd name="T48" fmla="*/ 244 w 3040"/>
                  <a:gd name="T49" fmla="*/ 13 h 20"/>
                  <a:gd name="T50" fmla="*/ 244 w 3040"/>
                  <a:gd name="T51" fmla="*/ 5 h 20"/>
                  <a:gd name="T52" fmla="*/ 244 w 3040"/>
                  <a:gd name="T53" fmla="*/ 0 h 20"/>
                  <a:gd name="T54" fmla="*/ 3040 w 3040"/>
                  <a:gd name="T55" fmla="*/ 0 h 20"/>
                  <a:gd name="T56" fmla="*/ 3027 w 3040"/>
                  <a:gd name="T57" fmla="*/ 9 h 20"/>
                  <a:gd name="T58" fmla="*/ 3004 w 3040"/>
                  <a:gd name="T59" fmla="*/ 20 h 20"/>
                  <a:gd name="T60" fmla="*/ 2904 w 3040"/>
                  <a:gd name="T61" fmla="*/ 15 h 20"/>
                  <a:gd name="T62" fmla="*/ 2900 w 3040"/>
                  <a:gd name="T6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40" h="20">
                    <a:moveTo>
                      <a:pt x="2552" y="7"/>
                    </a:moveTo>
                    <a:lnTo>
                      <a:pt x="2552" y="7"/>
                    </a:lnTo>
                    <a:lnTo>
                      <a:pt x="2554" y="9"/>
                    </a:lnTo>
                    <a:lnTo>
                      <a:pt x="2554" y="13"/>
                    </a:lnTo>
                    <a:lnTo>
                      <a:pt x="2554" y="17"/>
                    </a:lnTo>
                    <a:lnTo>
                      <a:pt x="2554" y="20"/>
                    </a:lnTo>
                    <a:lnTo>
                      <a:pt x="2531" y="20"/>
                    </a:lnTo>
                    <a:lnTo>
                      <a:pt x="2533" y="20"/>
                    </a:lnTo>
                    <a:lnTo>
                      <a:pt x="2537" y="17"/>
                    </a:lnTo>
                    <a:lnTo>
                      <a:pt x="2541" y="13"/>
                    </a:lnTo>
                    <a:lnTo>
                      <a:pt x="2546" y="11"/>
                    </a:lnTo>
                    <a:lnTo>
                      <a:pt x="2548" y="9"/>
                    </a:lnTo>
                    <a:lnTo>
                      <a:pt x="2552" y="7"/>
                    </a:lnTo>
                    <a:close/>
                    <a:moveTo>
                      <a:pt x="53" y="0"/>
                    </a:moveTo>
                    <a:lnTo>
                      <a:pt x="53" y="3"/>
                    </a:lnTo>
                    <a:lnTo>
                      <a:pt x="57" y="9"/>
                    </a:lnTo>
                    <a:lnTo>
                      <a:pt x="61" y="13"/>
                    </a:lnTo>
                    <a:lnTo>
                      <a:pt x="63" y="15"/>
                    </a:lnTo>
                    <a:lnTo>
                      <a:pt x="65" y="17"/>
                    </a:lnTo>
                    <a:lnTo>
                      <a:pt x="68" y="20"/>
                    </a:lnTo>
                    <a:lnTo>
                      <a:pt x="80" y="17"/>
                    </a:lnTo>
                    <a:lnTo>
                      <a:pt x="80" y="17"/>
                    </a:lnTo>
                    <a:lnTo>
                      <a:pt x="80" y="17"/>
                    </a:lnTo>
                    <a:lnTo>
                      <a:pt x="87" y="17"/>
                    </a:lnTo>
                    <a:lnTo>
                      <a:pt x="93" y="17"/>
                    </a:lnTo>
                    <a:lnTo>
                      <a:pt x="101" y="17"/>
                    </a:lnTo>
                    <a:lnTo>
                      <a:pt x="110" y="17"/>
                    </a:lnTo>
                    <a:lnTo>
                      <a:pt x="114" y="20"/>
                    </a:lnTo>
                    <a:lnTo>
                      <a:pt x="114" y="20"/>
                    </a:lnTo>
                    <a:lnTo>
                      <a:pt x="8" y="20"/>
                    </a:lnTo>
                    <a:lnTo>
                      <a:pt x="8" y="20"/>
                    </a:lnTo>
                    <a:lnTo>
                      <a:pt x="6" y="17"/>
                    </a:lnTo>
                    <a:lnTo>
                      <a:pt x="4" y="13"/>
                    </a:lnTo>
                    <a:lnTo>
                      <a:pt x="0" y="3"/>
                    </a:lnTo>
                    <a:lnTo>
                      <a:pt x="2" y="0"/>
                    </a:lnTo>
                    <a:lnTo>
                      <a:pt x="53" y="0"/>
                    </a:lnTo>
                    <a:close/>
                    <a:moveTo>
                      <a:pt x="2531" y="0"/>
                    </a:moveTo>
                    <a:lnTo>
                      <a:pt x="2522" y="7"/>
                    </a:lnTo>
                    <a:lnTo>
                      <a:pt x="2520" y="17"/>
                    </a:lnTo>
                    <a:lnTo>
                      <a:pt x="2524" y="20"/>
                    </a:lnTo>
                    <a:lnTo>
                      <a:pt x="152" y="20"/>
                    </a:lnTo>
                    <a:lnTo>
                      <a:pt x="167" y="15"/>
                    </a:lnTo>
                    <a:lnTo>
                      <a:pt x="178" y="11"/>
                    </a:lnTo>
                    <a:lnTo>
                      <a:pt x="188" y="9"/>
                    </a:lnTo>
                    <a:lnTo>
                      <a:pt x="205" y="9"/>
                    </a:lnTo>
                    <a:lnTo>
                      <a:pt x="227" y="15"/>
                    </a:lnTo>
                    <a:lnTo>
                      <a:pt x="233" y="17"/>
                    </a:lnTo>
                    <a:lnTo>
                      <a:pt x="239" y="17"/>
                    </a:lnTo>
                    <a:lnTo>
                      <a:pt x="241" y="15"/>
                    </a:lnTo>
                    <a:lnTo>
                      <a:pt x="244" y="13"/>
                    </a:lnTo>
                    <a:lnTo>
                      <a:pt x="244" y="9"/>
                    </a:lnTo>
                    <a:lnTo>
                      <a:pt x="244" y="5"/>
                    </a:lnTo>
                    <a:lnTo>
                      <a:pt x="244" y="0"/>
                    </a:lnTo>
                    <a:lnTo>
                      <a:pt x="244" y="0"/>
                    </a:lnTo>
                    <a:lnTo>
                      <a:pt x="2531" y="0"/>
                    </a:lnTo>
                    <a:close/>
                    <a:moveTo>
                      <a:pt x="3040" y="0"/>
                    </a:moveTo>
                    <a:lnTo>
                      <a:pt x="3038" y="5"/>
                    </a:lnTo>
                    <a:lnTo>
                      <a:pt x="3027" y="9"/>
                    </a:lnTo>
                    <a:lnTo>
                      <a:pt x="3012" y="13"/>
                    </a:lnTo>
                    <a:lnTo>
                      <a:pt x="3004" y="20"/>
                    </a:lnTo>
                    <a:lnTo>
                      <a:pt x="2906" y="20"/>
                    </a:lnTo>
                    <a:lnTo>
                      <a:pt x="2904" y="15"/>
                    </a:lnTo>
                    <a:lnTo>
                      <a:pt x="2900" y="3"/>
                    </a:lnTo>
                    <a:lnTo>
                      <a:pt x="2900" y="0"/>
                    </a:lnTo>
                    <a:lnTo>
                      <a:pt x="30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6" name="Freeform 1462"/>
              <p:cNvSpPr>
                <a:spLocks noEditPoints="1"/>
              </p:cNvSpPr>
              <p:nvPr/>
            </p:nvSpPr>
            <p:spPr bwMode="auto">
              <a:xfrm>
                <a:off x="3923" y="1379"/>
                <a:ext cx="3044" cy="21"/>
              </a:xfrm>
              <a:custGeom>
                <a:avLst/>
                <a:gdLst>
                  <a:gd name="T0" fmla="*/ 51 w 3044"/>
                  <a:gd name="T1" fmla="*/ 0 h 21"/>
                  <a:gd name="T2" fmla="*/ 51 w 3044"/>
                  <a:gd name="T3" fmla="*/ 0 h 21"/>
                  <a:gd name="T4" fmla="*/ 51 w 3044"/>
                  <a:gd name="T5" fmla="*/ 7 h 21"/>
                  <a:gd name="T6" fmla="*/ 51 w 3044"/>
                  <a:gd name="T7" fmla="*/ 13 h 21"/>
                  <a:gd name="T8" fmla="*/ 51 w 3044"/>
                  <a:gd name="T9" fmla="*/ 17 h 21"/>
                  <a:gd name="T10" fmla="*/ 51 w 3044"/>
                  <a:gd name="T11" fmla="*/ 21 h 21"/>
                  <a:gd name="T12" fmla="*/ 0 w 3044"/>
                  <a:gd name="T13" fmla="*/ 21 h 21"/>
                  <a:gd name="T14" fmla="*/ 0 w 3044"/>
                  <a:gd name="T15" fmla="*/ 11 h 21"/>
                  <a:gd name="T16" fmla="*/ 4 w 3044"/>
                  <a:gd name="T17" fmla="*/ 0 h 21"/>
                  <a:gd name="T18" fmla="*/ 51 w 3044"/>
                  <a:gd name="T19" fmla="*/ 0 h 21"/>
                  <a:gd name="T20" fmla="*/ 161 w 3044"/>
                  <a:gd name="T21" fmla="*/ 0 h 21"/>
                  <a:gd name="T22" fmla="*/ 159 w 3044"/>
                  <a:gd name="T23" fmla="*/ 0 h 21"/>
                  <a:gd name="T24" fmla="*/ 159 w 3044"/>
                  <a:gd name="T25" fmla="*/ 0 h 21"/>
                  <a:gd name="T26" fmla="*/ 155 w 3044"/>
                  <a:gd name="T27" fmla="*/ 2 h 21"/>
                  <a:gd name="T28" fmla="*/ 142 w 3044"/>
                  <a:gd name="T29" fmla="*/ 4 h 21"/>
                  <a:gd name="T30" fmla="*/ 127 w 3044"/>
                  <a:gd name="T31" fmla="*/ 9 h 21"/>
                  <a:gd name="T32" fmla="*/ 110 w 3044"/>
                  <a:gd name="T33" fmla="*/ 11 h 21"/>
                  <a:gd name="T34" fmla="*/ 95 w 3044"/>
                  <a:gd name="T35" fmla="*/ 15 h 21"/>
                  <a:gd name="T36" fmla="*/ 85 w 3044"/>
                  <a:gd name="T37" fmla="*/ 17 h 21"/>
                  <a:gd name="T38" fmla="*/ 80 w 3044"/>
                  <a:gd name="T39" fmla="*/ 17 h 21"/>
                  <a:gd name="T40" fmla="*/ 76 w 3044"/>
                  <a:gd name="T41" fmla="*/ 15 h 21"/>
                  <a:gd name="T42" fmla="*/ 74 w 3044"/>
                  <a:gd name="T43" fmla="*/ 11 h 21"/>
                  <a:gd name="T44" fmla="*/ 72 w 3044"/>
                  <a:gd name="T45" fmla="*/ 7 h 21"/>
                  <a:gd name="T46" fmla="*/ 72 w 3044"/>
                  <a:gd name="T47" fmla="*/ 2 h 21"/>
                  <a:gd name="T48" fmla="*/ 72 w 3044"/>
                  <a:gd name="T49" fmla="*/ 0 h 21"/>
                  <a:gd name="T50" fmla="*/ 161 w 3044"/>
                  <a:gd name="T51" fmla="*/ 0 h 21"/>
                  <a:gd name="T52" fmla="*/ 2573 w 3044"/>
                  <a:gd name="T53" fmla="*/ 0 h 21"/>
                  <a:gd name="T54" fmla="*/ 2567 w 3044"/>
                  <a:gd name="T55" fmla="*/ 2 h 21"/>
                  <a:gd name="T56" fmla="*/ 2548 w 3044"/>
                  <a:gd name="T57" fmla="*/ 11 h 21"/>
                  <a:gd name="T58" fmla="*/ 2531 w 3044"/>
                  <a:gd name="T59" fmla="*/ 19 h 21"/>
                  <a:gd name="T60" fmla="*/ 2529 w 3044"/>
                  <a:gd name="T61" fmla="*/ 21 h 21"/>
                  <a:gd name="T62" fmla="*/ 242 w 3044"/>
                  <a:gd name="T63" fmla="*/ 21 h 21"/>
                  <a:gd name="T64" fmla="*/ 242 w 3044"/>
                  <a:gd name="T65" fmla="*/ 17 h 21"/>
                  <a:gd name="T66" fmla="*/ 242 w 3044"/>
                  <a:gd name="T67" fmla="*/ 13 h 21"/>
                  <a:gd name="T68" fmla="*/ 242 w 3044"/>
                  <a:gd name="T69" fmla="*/ 9 h 21"/>
                  <a:gd name="T70" fmla="*/ 246 w 3044"/>
                  <a:gd name="T71" fmla="*/ 0 h 21"/>
                  <a:gd name="T72" fmla="*/ 2573 w 3044"/>
                  <a:gd name="T73" fmla="*/ 0 h 21"/>
                  <a:gd name="T74" fmla="*/ 3044 w 3044"/>
                  <a:gd name="T75" fmla="*/ 0 h 21"/>
                  <a:gd name="T76" fmla="*/ 3042 w 3044"/>
                  <a:gd name="T77" fmla="*/ 4 h 21"/>
                  <a:gd name="T78" fmla="*/ 3040 w 3044"/>
                  <a:gd name="T79" fmla="*/ 17 h 21"/>
                  <a:gd name="T80" fmla="*/ 3038 w 3044"/>
                  <a:gd name="T81" fmla="*/ 21 h 21"/>
                  <a:gd name="T82" fmla="*/ 2898 w 3044"/>
                  <a:gd name="T83" fmla="*/ 21 h 21"/>
                  <a:gd name="T84" fmla="*/ 2900 w 3044"/>
                  <a:gd name="T85" fmla="*/ 9 h 21"/>
                  <a:gd name="T86" fmla="*/ 2902 w 3044"/>
                  <a:gd name="T87" fmla="*/ 0 h 21"/>
                  <a:gd name="T88" fmla="*/ 3044 w 3044"/>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4" h="21">
                    <a:moveTo>
                      <a:pt x="51" y="0"/>
                    </a:moveTo>
                    <a:lnTo>
                      <a:pt x="51" y="0"/>
                    </a:lnTo>
                    <a:lnTo>
                      <a:pt x="51" y="7"/>
                    </a:lnTo>
                    <a:lnTo>
                      <a:pt x="51" y="13"/>
                    </a:lnTo>
                    <a:lnTo>
                      <a:pt x="51" y="17"/>
                    </a:lnTo>
                    <a:lnTo>
                      <a:pt x="51" y="21"/>
                    </a:lnTo>
                    <a:lnTo>
                      <a:pt x="0" y="21"/>
                    </a:lnTo>
                    <a:lnTo>
                      <a:pt x="0" y="11"/>
                    </a:lnTo>
                    <a:lnTo>
                      <a:pt x="4" y="0"/>
                    </a:lnTo>
                    <a:lnTo>
                      <a:pt x="51" y="0"/>
                    </a:lnTo>
                    <a:close/>
                    <a:moveTo>
                      <a:pt x="161" y="0"/>
                    </a:moveTo>
                    <a:lnTo>
                      <a:pt x="159" y="0"/>
                    </a:lnTo>
                    <a:lnTo>
                      <a:pt x="159" y="0"/>
                    </a:lnTo>
                    <a:lnTo>
                      <a:pt x="155" y="2"/>
                    </a:lnTo>
                    <a:lnTo>
                      <a:pt x="142" y="4"/>
                    </a:lnTo>
                    <a:lnTo>
                      <a:pt x="127" y="9"/>
                    </a:lnTo>
                    <a:lnTo>
                      <a:pt x="110" y="11"/>
                    </a:lnTo>
                    <a:lnTo>
                      <a:pt x="95" y="15"/>
                    </a:lnTo>
                    <a:lnTo>
                      <a:pt x="85" y="17"/>
                    </a:lnTo>
                    <a:lnTo>
                      <a:pt x="80" y="17"/>
                    </a:lnTo>
                    <a:lnTo>
                      <a:pt x="76" y="15"/>
                    </a:lnTo>
                    <a:lnTo>
                      <a:pt x="74" y="11"/>
                    </a:lnTo>
                    <a:lnTo>
                      <a:pt x="72" y="7"/>
                    </a:lnTo>
                    <a:lnTo>
                      <a:pt x="72" y="2"/>
                    </a:lnTo>
                    <a:lnTo>
                      <a:pt x="72" y="0"/>
                    </a:lnTo>
                    <a:lnTo>
                      <a:pt x="161" y="0"/>
                    </a:lnTo>
                    <a:close/>
                    <a:moveTo>
                      <a:pt x="2573" y="0"/>
                    </a:moveTo>
                    <a:lnTo>
                      <a:pt x="2567" y="2"/>
                    </a:lnTo>
                    <a:lnTo>
                      <a:pt x="2548" y="11"/>
                    </a:lnTo>
                    <a:lnTo>
                      <a:pt x="2531" y="19"/>
                    </a:lnTo>
                    <a:lnTo>
                      <a:pt x="2529" y="21"/>
                    </a:lnTo>
                    <a:lnTo>
                      <a:pt x="242" y="21"/>
                    </a:lnTo>
                    <a:lnTo>
                      <a:pt x="242" y="17"/>
                    </a:lnTo>
                    <a:lnTo>
                      <a:pt x="242" y="13"/>
                    </a:lnTo>
                    <a:lnTo>
                      <a:pt x="242" y="9"/>
                    </a:lnTo>
                    <a:lnTo>
                      <a:pt x="246" y="0"/>
                    </a:lnTo>
                    <a:lnTo>
                      <a:pt x="2573" y="0"/>
                    </a:lnTo>
                    <a:close/>
                    <a:moveTo>
                      <a:pt x="3044" y="0"/>
                    </a:moveTo>
                    <a:lnTo>
                      <a:pt x="3042" y="4"/>
                    </a:lnTo>
                    <a:lnTo>
                      <a:pt x="3040" y="17"/>
                    </a:lnTo>
                    <a:lnTo>
                      <a:pt x="3038" y="21"/>
                    </a:lnTo>
                    <a:lnTo>
                      <a:pt x="2898" y="21"/>
                    </a:lnTo>
                    <a:lnTo>
                      <a:pt x="2900" y="9"/>
                    </a:lnTo>
                    <a:lnTo>
                      <a:pt x="2902" y="0"/>
                    </a:lnTo>
                    <a:lnTo>
                      <a:pt x="30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7" name="Freeform 1463"/>
              <p:cNvSpPr>
                <a:spLocks noEditPoints="1"/>
              </p:cNvSpPr>
              <p:nvPr/>
            </p:nvSpPr>
            <p:spPr bwMode="auto">
              <a:xfrm>
                <a:off x="3927" y="1360"/>
                <a:ext cx="3049" cy="19"/>
              </a:xfrm>
              <a:custGeom>
                <a:avLst/>
                <a:gdLst>
                  <a:gd name="T0" fmla="*/ 34 w 3049"/>
                  <a:gd name="T1" fmla="*/ 4 h 19"/>
                  <a:gd name="T2" fmla="*/ 45 w 3049"/>
                  <a:gd name="T3" fmla="*/ 4 h 19"/>
                  <a:gd name="T4" fmla="*/ 47 w 3049"/>
                  <a:gd name="T5" fmla="*/ 7 h 19"/>
                  <a:gd name="T6" fmla="*/ 49 w 3049"/>
                  <a:gd name="T7" fmla="*/ 11 h 19"/>
                  <a:gd name="T8" fmla="*/ 49 w 3049"/>
                  <a:gd name="T9" fmla="*/ 15 h 19"/>
                  <a:gd name="T10" fmla="*/ 47 w 3049"/>
                  <a:gd name="T11" fmla="*/ 19 h 19"/>
                  <a:gd name="T12" fmla="*/ 0 w 3049"/>
                  <a:gd name="T13" fmla="*/ 19 h 19"/>
                  <a:gd name="T14" fmla="*/ 0 w 3049"/>
                  <a:gd name="T15" fmla="*/ 17 h 19"/>
                  <a:gd name="T16" fmla="*/ 8 w 3049"/>
                  <a:gd name="T17" fmla="*/ 11 h 19"/>
                  <a:gd name="T18" fmla="*/ 21 w 3049"/>
                  <a:gd name="T19" fmla="*/ 7 h 19"/>
                  <a:gd name="T20" fmla="*/ 34 w 3049"/>
                  <a:gd name="T21" fmla="*/ 4 h 19"/>
                  <a:gd name="T22" fmla="*/ 172 w 3049"/>
                  <a:gd name="T23" fmla="*/ 0 h 19"/>
                  <a:gd name="T24" fmla="*/ 172 w 3049"/>
                  <a:gd name="T25" fmla="*/ 4 h 19"/>
                  <a:gd name="T26" fmla="*/ 170 w 3049"/>
                  <a:gd name="T27" fmla="*/ 9 h 19"/>
                  <a:gd name="T28" fmla="*/ 165 w 3049"/>
                  <a:gd name="T29" fmla="*/ 13 h 19"/>
                  <a:gd name="T30" fmla="*/ 161 w 3049"/>
                  <a:gd name="T31" fmla="*/ 15 h 19"/>
                  <a:gd name="T32" fmla="*/ 159 w 3049"/>
                  <a:gd name="T33" fmla="*/ 19 h 19"/>
                  <a:gd name="T34" fmla="*/ 157 w 3049"/>
                  <a:gd name="T35" fmla="*/ 19 h 19"/>
                  <a:gd name="T36" fmla="*/ 68 w 3049"/>
                  <a:gd name="T37" fmla="*/ 19 h 19"/>
                  <a:gd name="T38" fmla="*/ 70 w 3049"/>
                  <a:gd name="T39" fmla="*/ 17 h 19"/>
                  <a:gd name="T40" fmla="*/ 68 w 3049"/>
                  <a:gd name="T41" fmla="*/ 7 h 19"/>
                  <a:gd name="T42" fmla="*/ 66 w 3049"/>
                  <a:gd name="T43" fmla="*/ 0 h 19"/>
                  <a:gd name="T44" fmla="*/ 172 w 3049"/>
                  <a:gd name="T45" fmla="*/ 0 h 19"/>
                  <a:gd name="T46" fmla="*/ 2597 w 3049"/>
                  <a:gd name="T47" fmla="*/ 0 h 19"/>
                  <a:gd name="T48" fmla="*/ 2593 w 3049"/>
                  <a:gd name="T49" fmla="*/ 4 h 19"/>
                  <a:gd name="T50" fmla="*/ 2578 w 3049"/>
                  <a:gd name="T51" fmla="*/ 15 h 19"/>
                  <a:gd name="T52" fmla="*/ 2569 w 3049"/>
                  <a:gd name="T53" fmla="*/ 19 h 19"/>
                  <a:gd name="T54" fmla="*/ 242 w 3049"/>
                  <a:gd name="T55" fmla="*/ 19 h 19"/>
                  <a:gd name="T56" fmla="*/ 244 w 3049"/>
                  <a:gd name="T57" fmla="*/ 15 h 19"/>
                  <a:gd name="T58" fmla="*/ 250 w 3049"/>
                  <a:gd name="T59" fmla="*/ 4 h 19"/>
                  <a:gd name="T60" fmla="*/ 255 w 3049"/>
                  <a:gd name="T61" fmla="*/ 0 h 19"/>
                  <a:gd name="T62" fmla="*/ 2597 w 3049"/>
                  <a:gd name="T63" fmla="*/ 0 h 19"/>
                  <a:gd name="T64" fmla="*/ 3049 w 3049"/>
                  <a:gd name="T65" fmla="*/ 0 h 19"/>
                  <a:gd name="T66" fmla="*/ 3044 w 3049"/>
                  <a:gd name="T67" fmla="*/ 11 h 19"/>
                  <a:gd name="T68" fmla="*/ 3040 w 3049"/>
                  <a:gd name="T69" fmla="*/ 19 h 19"/>
                  <a:gd name="T70" fmla="*/ 2898 w 3049"/>
                  <a:gd name="T71" fmla="*/ 19 h 19"/>
                  <a:gd name="T72" fmla="*/ 2900 w 3049"/>
                  <a:gd name="T73" fmla="*/ 17 h 19"/>
                  <a:gd name="T74" fmla="*/ 2909 w 3049"/>
                  <a:gd name="T75" fmla="*/ 7 h 19"/>
                  <a:gd name="T76" fmla="*/ 2915 w 3049"/>
                  <a:gd name="T77" fmla="*/ 0 h 19"/>
                  <a:gd name="T78" fmla="*/ 3049 w 3049"/>
                  <a:gd name="T7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49" h="19">
                    <a:moveTo>
                      <a:pt x="34" y="4"/>
                    </a:moveTo>
                    <a:lnTo>
                      <a:pt x="45" y="4"/>
                    </a:lnTo>
                    <a:lnTo>
                      <a:pt x="47" y="7"/>
                    </a:lnTo>
                    <a:lnTo>
                      <a:pt x="49" y="11"/>
                    </a:lnTo>
                    <a:lnTo>
                      <a:pt x="49" y="15"/>
                    </a:lnTo>
                    <a:lnTo>
                      <a:pt x="47" y="19"/>
                    </a:lnTo>
                    <a:lnTo>
                      <a:pt x="0" y="19"/>
                    </a:lnTo>
                    <a:lnTo>
                      <a:pt x="0" y="17"/>
                    </a:lnTo>
                    <a:lnTo>
                      <a:pt x="8" y="11"/>
                    </a:lnTo>
                    <a:lnTo>
                      <a:pt x="21" y="7"/>
                    </a:lnTo>
                    <a:lnTo>
                      <a:pt x="34" y="4"/>
                    </a:lnTo>
                    <a:close/>
                    <a:moveTo>
                      <a:pt x="172" y="0"/>
                    </a:moveTo>
                    <a:lnTo>
                      <a:pt x="172" y="4"/>
                    </a:lnTo>
                    <a:lnTo>
                      <a:pt x="170" y="9"/>
                    </a:lnTo>
                    <a:lnTo>
                      <a:pt x="165" y="13"/>
                    </a:lnTo>
                    <a:lnTo>
                      <a:pt x="161" y="15"/>
                    </a:lnTo>
                    <a:lnTo>
                      <a:pt x="159" y="19"/>
                    </a:lnTo>
                    <a:lnTo>
                      <a:pt x="157" y="19"/>
                    </a:lnTo>
                    <a:lnTo>
                      <a:pt x="68" y="19"/>
                    </a:lnTo>
                    <a:lnTo>
                      <a:pt x="70" y="17"/>
                    </a:lnTo>
                    <a:lnTo>
                      <a:pt x="68" y="7"/>
                    </a:lnTo>
                    <a:lnTo>
                      <a:pt x="66" y="0"/>
                    </a:lnTo>
                    <a:lnTo>
                      <a:pt x="172" y="0"/>
                    </a:lnTo>
                    <a:close/>
                    <a:moveTo>
                      <a:pt x="2597" y="0"/>
                    </a:moveTo>
                    <a:lnTo>
                      <a:pt x="2593" y="4"/>
                    </a:lnTo>
                    <a:lnTo>
                      <a:pt x="2578" y="15"/>
                    </a:lnTo>
                    <a:lnTo>
                      <a:pt x="2569" y="19"/>
                    </a:lnTo>
                    <a:lnTo>
                      <a:pt x="242" y="19"/>
                    </a:lnTo>
                    <a:lnTo>
                      <a:pt x="244" y="15"/>
                    </a:lnTo>
                    <a:lnTo>
                      <a:pt x="250" y="4"/>
                    </a:lnTo>
                    <a:lnTo>
                      <a:pt x="255" y="0"/>
                    </a:lnTo>
                    <a:lnTo>
                      <a:pt x="2597" y="0"/>
                    </a:lnTo>
                    <a:close/>
                    <a:moveTo>
                      <a:pt x="3049" y="0"/>
                    </a:moveTo>
                    <a:lnTo>
                      <a:pt x="3044" y="11"/>
                    </a:lnTo>
                    <a:lnTo>
                      <a:pt x="3040" y="19"/>
                    </a:lnTo>
                    <a:lnTo>
                      <a:pt x="2898" y="19"/>
                    </a:lnTo>
                    <a:lnTo>
                      <a:pt x="2900" y="17"/>
                    </a:lnTo>
                    <a:lnTo>
                      <a:pt x="2909" y="7"/>
                    </a:lnTo>
                    <a:lnTo>
                      <a:pt x="2915" y="0"/>
                    </a:lnTo>
                    <a:lnTo>
                      <a:pt x="30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8" name="Freeform 1464"/>
              <p:cNvSpPr>
                <a:spLocks noEditPoints="1"/>
              </p:cNvSpPr>
              <p:nvPr/>
            </p:nvSpPr>
            <p:spPr bwMode="auto">
              <a:xfrm>
                <a:off x="3887" y="1339"/>
                <a:ext cx="3091" cy="21"/>
              </a:xfrm>
              <a:custGeom>
                <a:avLst/>
                <a:gdLst>
                  <a:gd name="T0" fmla="*/ 70 w 3091"/>
                  <a:gd name="T1" fmla="*/ 0 h 21"/>
                  <a:gd name="T2" fmla="*/ 68 w 3091"/>
                  <a:gd name="T3" fmla="*/ 2 h 21"/>
                  <a:gd name="T4" fmla="*/ 65 w 3091"/>
                  <a:gd name="T5" fmla="*/ 6 h 21"/>
                  <a:gd name="T6" fmla="*/ 59 w 3091"/>
                  <a:gd name="T7" fmla="*/ 13 h 21"/>
                  <a:gd name="T8" fmla="*/ 46 w 3091"/>
                  <a:gd name="T9" fmla="*/ 15 h 21"/>
                  <a:gd name="T10" fmla="*/ 29 w 3091"/>
                  <a:gd name="T11" fmla="*/ 15 h 21"/>
                  <a:gd name="T12" fmla="*/ 15 w 3091"/>
                  <a:gd name="T13" fmla="*/ 11 h 21"/>
                  <a:gd name="T14" fmla="*/ 2 w 3091"/>
                  <a:gd name="T15" fmla="*/ 4 h 21"/>
                  <a:gd name="T16" fmla="*/ 0 w 3091"/>
                  <a:gd name="T17" fmla="*/ 0 h 21"/>
                  <a:gd name="T18" fmla="*/ 70 w 3091"/>
                  <a:gd name="T19" fmla="*/ 0 h 21"/>
                  <a:gd name="T20" fmla="*/ 220 w 3091"/>
                  <a:gd name="T21" fmla="*/ 0 h 21"/>
                  <a:gd name="T22" fmla="*/ 214 w 3091"/>
                  <a:gd name="T23" fmla="*/ 8 h 21"/>
                  <a:gd name="T24" fmla="*/ 212 w 3091"/>
                  <a:gd name="T25" fmla="*/ 19 h 21"/>
                  <a:gd name="T26" fmla="*/ 212 w 3091"/>
                  <a:gd name="T27" fmla="*/ 21 h 21"/>
                  <a:gd name="T28" fmla="*/ 106 w 3091"/>
                  <a:gd name="T29" fmla="*/ 21 h 21"/>
                  <a:gd name="T30" fmla="*/ 104 w 3091"/>
                  <a:gd name="T31" fmla="*/ 15 h 21"/>
                  <a:gd name="T32" fmla="*/ 97 w 3091"/>
                  <a:gd name="T33" fmla="*/ 2 h 21"/>
                  <a:gd name="T34" fmla="*/ 97 w 3091"/>
                  <a:gd name="T35" fmla="*/ 0 h 21"/>
                  <a:gd name="T36" fmla="*/ 220 w 3091"/>
                  <a:gd name="T37" fmla="*/ 0 h 21"/>
                  <a:gd name="T38" fmla="*/ 2662 w 3091"/>
                  <a:gd name="T39" fmla="*/ 0 h 21"/>
                  <a:gd name="T40" fmla="*/ 2647 w 3091"/>
                  <a:gd name="T41" fmla="*/ 11 h 21"/>
                  <a:gd name="T42" fmla="*/ 2637 w 3091"/>
                  <a:gd name="T43" fmla="*/ 21 h 21"/>
                  <a:gd name="T44" fmla="*/ 295 w 3091"/>
                  <a:gd name="T45" fmla="*/ 21 h 21"/>
                  <a:gd name="T46" fmla="*/ 299 w 3091"/>
                  <a:gd name="T47" fmla="*/ 15 h 21"/>
                  <a:gd name="T48" fmla="*/ 309 w 3091"/>
                  <a:gd name="T49" fmla="*/ 13 h 21"/>
                  <a:gd name="T50" fmla="*/ 326 w 3091"/>
                  <a:gd name="T51" fmla="*/ 17 h 21"/>
                  <a:gd name="T52" fmla="*/ 339 w 3091"/>
                  <a:gd name="T53" fmla="*/ 19 h 21"/>
                  <a:gd name="T54" fmla="*/ 354 w 3091"/>
                  <a:gd name="T55" fmla="*/ 17 h 21"/>
                  <a:gd name="T56" fmla="*/ 356 w 3091"/>
                  <a:gd name="T57" fmla="*/ 13 h 21"/>
                  <a:gd name="T58" fmla="*/ 356 w 3091"/>
                  <a:gd name="T59" fmla="*/ 11 h 21"/>
                  <a:gd name="T60" fmla="*/ 352 w 3091"/>
                  <a:gd name="T61" fmla="*/ 6 h 21"/>
                  <a:gd name="T62" fmla="*/ 348 w 3091"/>
                  <a:gd name="T63" fmla="*/ 4 h 21"/>
                  <a:gd name="T64" fmla="*/ 343 w 3091"/>
                  <a:gd name="T65" fmla="*/ 0 h 21"/>
                  <a:gd name="T66" fmla="*/ 341 w 3091"/>
                  <a:gd name="T67" fmla="*/ 0 h 21"/>
                  <a:gd name="T68" fmla="*/ 2662 w 3091"/>
                  <a:gd name="T69" fmla="*/ 0 h 21"/>
                  <a:gd name="T70" fmla="*/ 3087 w 3091"/>
                  <a:gd name="T71" fmla="*/ 0 h 21"/>
                  <a:gd name="T72" fmla="*/ 3087 w 3091"/>
                  <a:gd name="T73" fmla="*/ 0 h 21"/>
                  <a:gd name="T74" fmla="*/ 3087 w 3091"/>
                  <a:gd name="T75" fmla="*/ 4 h 21"/>
                  <a:gd name="T76" fmla="*/ 3089 w 3091"/>
                  <a:gd name="T77" fmla="*/ 6 h 21"/>
                  <a:gd name="T78" fmla="*/ 3089 w 3091"/>
                  <a:gd name="T79" fmla="*/ 8 h 21"/>
                  <a:gd name="T80" fmla="*/ 3091 w 3091"/>
                  <a:gd name="T81" fmla="*/ 11 h 21"/>
                  <a:gd name="T82" fmla="*/ 3091 w 3091"/>
                  <a:gd name="T83" fmla="*/ 13 h 21"/>
                  <a:gd name="T84" fmla="*/ 3091 w 3091"/>
                  <a:gd name="T85" fmla="*/ 17 h 21"/>
                  <a:gd name="T86" fmla="*/ 3089 w 3091"/>
                  <a:gd name="T87" fmla="*/ 21 h 21"/>
                  <a:gd name="T88" fmla="*/ 2955 w 3091"/>
                  <a:gd name="T89" fmla="*/ 21 h 21"/>
                  <a:gd name="T90" fmla="*/ 2959 w 3091"/>
                  <a:gd name="T91" fmla="*/ 15 h 21"/>
                  <a:gd name="T92" fmla="*/ 2976 w 3091"/>
                  <a:gd name="T93" fmla="*/ 2 h 21"/>
                  <a:gd name="T94" fmla="*/ 2980 w 3091"/>
                  <a:gd name="T95" fmla="*/ 0 h 21"/>
                  <a:gd name="T96" fmla="*/ 3087 w 3091"/>
                  <a:gd name="T9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1" h="21">
                    <a:moveTo>
                      <a:pt x="70" y="0"/>
                    </a:moveTo>
                    <a:lnTo>
                      <a:pt x="68" y="2"/>
                    </a:lnTo>
                    <a:lnTo>
                      <a:pt x="65" y="6"/>
                    </a:lnTo>
                    <a:lnTo>
                      <a:pt x="59" y="13"/>
                    </a:lnTo>
                    <a:lnTo>
                      <a:pt x="46" y="15"/>
                    </a:lnTo>
                    <a:lnTo>
                      <a:pt x="29" y="15"/>
                    </a:lnTo>
                    <a:lnTo>
                      <a:pt x="15" y="11"/>
                    </a:lnTo>
                    <a:lnTo>
                      <a:pt x="2" y="4"/>
                    </a:lnTo>
                    <a:lnTo>
                      <a:pt x="0" y="0"/>
                    </a:lnTo>
                    <a:lnTo>
                      <a:pt x="70" y="0"/>
                    </a:lnTo>
                    <a:close/>
                    <a:moveTo>
                      <a:pt x="220" y="0"/>
                    </a:moveTo>
                    <a:lnTo>
                      <a:pt x="214" y="8"/>
                    </a:lnTo>
                    <a:lnTo>
                      <a:pt x="212" y="19"/>
                    </a:lnTo>
                    <a:lnTo>
                      <a:pt x="212" y="21"/>
                    </a:lnTo>
                    <a:lnTo>
                      <a:pt x="106" y="21"/>
                    </a:lnTo>
                    <a:lnTo>
                      <a:pt x="104" y="15"/>
                    </a:lnTo>
                    <a:lnTo>
                      <a:pt x="97" y="2"/>
                    </a:lnTo>
                    <a:lnTo>
                      <a:pt x="97" y="0"/>
                    </a:lnTo>
                    <a:lnTo>
                      <a:pt x="220" y="0"/>
                    </a:lnTo>
                    <a:close/>
                    <a:moveTo>
                      <a:pt x="2662" y="0"/>
                    </a:moveTo>
                    <a:lnTo>
                      <a:pt x="2647" y="11"/>
                    </a:lnTo>
                    <a:lnTo>
                      <a:pt x="2637" y="21"/>
                    </a:lnTo>
                    <a:lnTo>
                      <a:pt x="295" y="21"/>
                    </a:lnTo>
                    <a:lnTo>
                      <a:pt x="299" y="15"/>
                    </a:lnTo>
                    <a:lnTo>
                      <a:pt x="309" y="13"/>
                    </a:lnTo>
                    <a:lnTo>
                      <a:pt x="326" y="17"/>
                    </a:lnTo>
                    <a:lnTo>
                      <a:pt x="339" y="19"/>
                    </a:lnTo>
                    <a:lnTo>
                      <a:pt x="354" y="17"/>
                    </a:lnTo>
                    <a:lnTo>
                      <a:pt x="356" y="13"/>
                    </a:lnTo>
                    <a:lnTo>
                      <a:pt x="356" y="11"/>
                    </a:lnTo>
                    <a:lnTo>
                      <a:pt x="352" y="6"/>
                    </a:lnTo>
                    <a:lnTo>
                      <a:pt x="348" y="4"/>
                    </a:lnTo>
                    <a:lnTo>
                      <a:pt x="343" y="0"/>
                    </a:lnTo>
                    <a:lnTo>
                      <a:pt x="341" y="0"/>
                    </a:lnTo>
                    <a:lnTo>
                      <a:pt x="2662" y="0"/>
                    </a:lnTo>
                    <a:close/>
                    <a:moveTo>
                      <a:pt x="3087" y="0"/>
                    </a:moveTo>
                    <a:lnTo>
                      <a:pt x="3087" y="0"/>
                    </a:lnTo>
                    <a:lnTo>
                      <a:pt x="3087" y="4"/>
                    </a:lnTo>
                    <a:lnTo>
                      <a:pt x="3089" y="6"/>
                    </a:lnTo>
                    <a:lnTo>
                      <a:pt x="3089" y="8"/>
                    </a:lnTo>
                    <a:lnTo>
                      <a:pt x="3091" y="11"/>
                    </a:lnTo>
                    <a:lnTo>
                      <a:pt x="3091" y="13"/>
                    </a:lnTo>
                    <a:lnTo>
                      <a:pt x="3091" y="17"/>
                    </a:lnTo>
                    <a:lnTo>
                      <a:pt x="3089" y="21"/>
                    </a:lnTo>
                    <a:lnTo>
                      <a:pt x="2955" y="21"/>
                    </a:lnTo>
                    <a:lnTo>
                      <a:pt x="2959" y="15"/>
                    </a:lnTo>
                    <a:lnTo>
                      <a:pt x="2976" y="2"/>
                    </a:lnTo>
                    <a:lnTo>
                      <a:pt x="2980" y="0"/>
                    </a:lnTo>
                    <a:lnTo>
                      <a:pt x="30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69" name="Freeform 1465"/>
              <p:cNvSpPr>
                <a:spLocks noEditPoints="1"/>
              </p:cNvSpPr>
              <p:nvPr/>
            </p:nvSpPr>
            <p:spPr bwMode="auto">
              <a:xfrm>
                <a:off x="3876" y="1318"/>
                <a:ext cx="3108" cy="21"/>
              </a:xfrm>
              <a:custGeom>
                <a:avLst/>
                <a:gdLst>
                  <a:gd name="T0" fmla="*/ 250 w 3108"/>
                  <a:gd name="T1" fmla="*/ 2 h 21"/>
                  <a:gd name="T2" fmla="*/ 242 w 3108"/>
                  <a:gd name="T3" fmla="*/ 10 h 21"/>
                  <a:gd name="T4" fmla="*/ 231 w 3108"/>
                  <a:gd name="T5" fmla="*/ 21 h 21"/>
                  <a:gd name="T6" fmla="*/ 106 w 3108"/>
                  <a:gd name="T7" fmla="*/ 10 h 21"/>
                  <a:gd name="T8" fmla="*/ 102 w 3108"/>
                  <a:gd name="T9" fmla="*/ 6 h 21"/>
                  <a:gd name="T10" fmla="*/ 96 w 3108"/>
                  <a:gd name="T11" fmla="*/ 6 h 21"/>
                  <a:gd name="T12" fmla="*/ 87 w 3108"/>
                  <a:gd name="T13" fmla="*/ 13 h 21"/>
                  <a:gd name="T14" fmla="*/ 81 w 3108"/>
                  <a:gd name="T15" fmla="*/ 21 h 21"/>
                  <a:gd name="T16" fmla="*/ 11 w 3108"/>
                  <a:gd name="T17" fmla="*/ 21 h 21"/>
                  <a:gd name="T18" fmla="*/ 0 w 3108"/>
                  <a:gd name="T19" fmla="*/ 2 h 21"/>
                  <a:gd name="T20" fmla="*/ 253 w 3108"/>
                  <a:gd name="T21" fmla="*/ 0 h 21"/>
                  <a:gd name="T22" fmla="*/ 2818 w 3108"/>
                  <a:gd name="T23" fmla="*/ 4 h 21"/>
                  <a:gd name="T24" fmla="*/ 2764 w 3108"/>
                  <a:gd name="T25" fmla="*/ 8 h 21"/>
                  <a:gd name="T26" fmla="*/ 2716 w 3108"/>
                  <a:gd name="T27" fmla="*/ 6 h 21"/>
                  <a:gd name="T28" fmla="*/ 2688 w 3108"/>
                  <a:gd name="T29" fmla="*/ 10 h 21"/>
                  <a:gd name="T30" fmla="*/ 2673 w 3108"/>
                  <a:gd name="T31" fmla="*/ 21 h 21"/>
                  <a:gd name="T32" fmla="*/ 348 w 3108"/>
                  <a:gd name="T33" fmla="*/ 19 h 21"/>
                  <a:gd name="T34" fmla="*/ 342 w 3108"/>
                  <a:gd name="T35" fmla="*/ 15 h 21"/>
                  <a:gd name="T36" fmla="*/ 344 w 3108"/>
                  <a:gd name="T37" fmla="*/ 8 h 21"/>
                  <a:gd name="T38" fmla="*/ 378 w 3108"/>
                  <a:gd name="T39" fmla="*/ 6 h 21"/>
                  <a:gd name="T40" fmla="*/ 424 w 3108"/>
                  <a:gd name="T41" fmla="*/ 4 h 21"/>
                  <a:gd name="T42" fmla="*/ 458 w 3108"/>
                  <a:gd name="T43" fmla="*/ 2 h 21"/>
                  <a:gd name="T44" fmla="*/ 2828 w 3108"/>
                  <a:gd name="T45" fmla="*/ 0 h 21"/>
                  <a:gd name="T46" fmla="*/ 2930 w 3108"/>
                  <a:gd name="T47" fmla="*/ 4 h 21"/>
                  <a:gd name="T48" fmla="*/ 2921 w 3108"/>
                  <a:gd name="T49" fmla="*/ 10 h 21"/>
                  <a:gd name="T50" fmla="*/ 2917 w 3108"/>
                  <a:gd name="T51" fmla="*/ 13 h 21"/>
                  <a:gd name="T52" fmla="*/ 2913 w 3108"/>
                  <a:gd name="T53" fmla="*/ 15 h 21"/>
                  <a:gd name="T54" fmla="*/ 2904 w 3108"/>
                  <a:gd name="T55" fmla="*/ 15 h 21"/>
                  <a:gd name="T56" fmla="*/ 2868 w 3108"/>
                  <a:gd name="T57" fmla="*/ 8 h 21"/>
                  <a:gd name="T58" fmla="*/ 2934 w 3108"/>
                  <a:gd name="T59" fmla="*/ 0 h 21"/>
                  <a:gd name="T60" fmla="*/ 3106 w 3108"/>
                  <a:gd name="T61" fmla="*/ 2 h 21"/>
                  <a:gd name="T62" fmla="*/ 3098 w 3108"/>
                  <a:gd name="T63" fmla="*/ 17 h 21"/>
                  <a:gd name="T64" fmla="*/ 2991 w 3108"/>
                  <a:gd name="T65" fmla="*/ 21 h 21"/>
                  <a:gd name="T66" fmla="*/ 3028 w 3108"/>
                  <a:gd name="T67" fmla="*/ 6 h 21"/>
                  <a:gd name="T68" fmla="*/ 3108 w 3108"/>
                  <a:gd name="T6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08" h="21">
                    <a:moveTo>
                      <a:pt x="253" y="0"/>
                    </a:moveTo>
                    <a:lnTo>
                      <a:pt x="250" y="2"/>
                    </a:lnTo>
                    <a:lnTo>
                      <a:pt x="248" y="4"/>
                    </a:lnTo>
                    <a:lnTo>
                      <a:pt x="242" y="10"/>
                    </a:lnTo>
                    <a:lnTo>
                      <a:pt x="233" y="19"/>
                    </a:lnTo>
                    <a:lnTo>
                      <a:pt x="231" y="21"/>
                    </a:lnTo>
                    <a:lnTo>
                      <a:pt x="108" y="21"/>
                    </a:lnTo>
                    <a:lnTo>
                      <a:pt x="106" y="10"/>
                    </a:lnTo>
                    <a:lnTo>
                      <a:pt x="104" y="6"/>
                    </a:lnTo>
                    <a:lnTo>
                      <a:pt x="102" y="6"/>
                    </a:lnTo>
                    <a:lnTo>
                      <a:pt x="100" y="6"/>
                    </a:lnTo>
                    <a:lnTo>
                      <a:pt x="96" y="6"/>
                    </a:lnTo>
                    <a:lnTo>
                      <a:pt x="91" y="10"/>
                    </a:lnTo>
                    <a:lnTo>
                      <a:pt x="87" y="13"/>
                    </a:lnTo>
                    <a:lnTo>
                      <a:pt x="83" y="17"/>
                    </a:lnTo>
                    <a:lnTo>
                      <a:pt x="81" y="21"/>
                    </a:lnTo>
                    <a:lnTo>
                      <a:pt x="81" y="21"/>
                    </a:lnTo>
                    <a:lnTo>
                      <a:pt x="11" y="21"/>
                    </a:lnTo>
                    <a:lnTo>
                      <a:pt x="4" y="13"/>
                    </a:lnTo>
                    <a:lnTo>
                      <a:pt x="0" y="2"/>
                    </a:lnTo>
                    <a:lnTo>
                      <a:pt x="0" y="0"/>
                    </a:lnTo>
                    <a:lnTo>
                      <a:pt x="253" y="0"/>
                    </a:lnTo>
                    <a:close/>
                    <a:moveTo>
                      <a:pt x="2828" y="0"/>
                    </a:moveTo>
                    <a:lnTo>
                      <a:pt x="2818" y="4"/>
                    </a:lnTo>
                    <a:lnTo>
                      <a:pt x="2794" y="6"/>
                    </a:lnTo>
                    <a:lnTo>
                      <a:pt x="2764" y="8"/>
                    </a:lnTo>
                    <a:lnTo>
                      <a:pt x="2739" y="6"/>
                    </a:lnTo>
                    <a:lnTo>
                      <a:pt x="2716" y="6"/>
                    </a:lnTo>
                    <a:lnTo>
                      <a:pt x="2699" y="6"/>
                    </a:lnTo>
                    <a:lnTo>
                      <a:pt x="2688" y="10"/>
                    </a:lnTo>
                    <a:lnTo>
                      <a:pt x="2675" y="19"/>
                    </a:lnTo>
                    <a:lnTo>
                      <a:pt x="2673" y="21"/>
                    </a:lnTo>
                    <a:lnTo>
                      <a:pt x="352" y="21"/>
                    </a:lnTo>
                    <a:lnTo>
                      <a:pt x="348" y="19"/>
                    </a:lnTo>
                    <a:lnTo>
                      <a:pt x="344" y="17"/>
                    </a:lnTo>
                    <a:lnTo>
                      <a:pt x="342" y="15"/>
                    </a:lnTo>
                    <a:lnTo>
                      <a:pt x="340" y="13"/>
                    </a:lnTo>
                    <a:lnTo>
                      <a:pt x="344" y="8"/>
                    </a:lnTo>
                    <a:lnTo>
                      <a:pt x="359" y="8"/>
                    </a:lnTo>
                    <a:lnTo>
                      <a:pt x="378" y="6"/>
                    </a:lnTo>
                    <a:lnTo>
                      <a:pt x="399" y="6"/>
                    </a:lnTo>
                    <a:lnTo>
                      <a:pt x="424" y="4"/>
                    </a:lnTo>
                    <a:lnTo>
                      <a:pt x="443" y="4"/>
                    </a:lnTo>
                    <a:lnTo>
                      <a:pt x="458" y="2"/>
                    </a:lnTo>
                    <a:lnTo>
                      <a:pt x="460" y="0"/>
                    </a:lnTo>
                    <a:lnTo>
                      <a:pt x="2828" y="0"/>
                    </a:lnTo>
                    <a:close/>
                    <a:moveTo>
                      <a:pt x="2934" y="0"/>
                    </a:moveTo>
                    <a:lnTo>
                      <a:pt x="2930" y="4"/>
                    </a:lnTo>
                    <a:lnTo>
                      <a:pt x="2926" y="8"/>
                    </a:lnTo>
                    <a:lnTo>
                      <a:pt x="2921" y="10"/>
                    </a:lnTo>
                    <a:lnTo>
                      <a:pt x="2919" y="13"/>
                    </a:lnTo>
                    <a:lnTo>
                      <a:pt x="2917" y="13"/>
                    </a:lnTo>
                    <a:lnTo>
                      <a:pt x="2915" y="15"/>
                    </a:lnTo>
                    <a:lnTo>
                      <a:pt x="2913" y="15"/>
                    </a:lnTo>
                    <a:lnTo>
                      <a:pt x="2909" y="15"/>
                    </a:lnTo>
                    <a:lnTo>
                      <a:pt x="2904" y="15"/>
                    </a:lnTo>
                    <a:lnTo>
                      <a:pt x="2888" y="15"/>
                    </a:lnTo>
                    <a:lnTo>
                      <a:pt x="2868" y="8"/>
                    </a:lnTo>
                    <a:lnTo>
                      <a:pt x="2858" y="0"/>
                    </a:lnTo>
                    <a:lnTo>
                      <a:pt x="2934" y="0"/>
                    </a:lnTo>
                    <a:close/>
                    <a:moveTo>
                      <a:pt x="3108" y="0"/>
                    </a:moveTo>
                    <a:lnTo>
                      <a:pt x="3106" y="2"/>
                    </a:lnTo>
                    <a:lnTo>
                      <a:pt x="3102" y="13"/>
                    </a:lnTo>
                    <a:lnTo>
                      <a:pt x="3098" y="17"/>
                    </a:lnTo>
                    <a:lnTo>
                      <a:pt x="3098" y="21"/>
                    </a:lnTo>
                    <a:lnTo>
                      <a:pt x="2991" y="21"/>
                    </a:lnTo>
                    <a:lnTo>
                      <a:pt x="3006" y="13"/>
                    </a:lnTo>
                    <a:lnTo>
                      <a:pt x="3028" y="6"/>
                    </a:lnTo>
                    <a:lnTo>
                      <a:pt x="3040" y="0"/>
                    </a:lnTo>
                    <a:lnTo>
                      <a:pt x="3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0" name="Freeform 1466"/>
              <p:cNvSpPr>
                <a:spLocks noEditPoints="1"/>
              </p:cNvSpPr>
              <p:nvPr/>
            </p:nvSpPr>
            <p:spPr bwMode="auto">
              <a:xfrm>
                <a:off x="3874" y="1299"/>
                <a:ext cx="3254" cy="19"/>
              </a:xfrm>
              <a:custGeom>
                <a:avLst/>
                <a:gdLst>
                  <a:gd name="T0" fmla="*/ 263 w 3254"/>
                  <a:gd name="T1" fmla="*/ 0 h 19"/>
                  <a:gd name="T2" fmla="*/ 263 w 3254"/>
                  <a:gd name="T3" fmla="*/ 2 h 19"/>
                  <a:gd name="T4" fmla="*/ 263 w 3254"/>
                  <a:gd name="T5" fmla="*/ 6 h 19"/>
                  <a:gd name="T6" fmla="*/ 261 w 3254"/>
                  <a:gd name="T7" fmla="*/ 10 h 19"/>
                  <a:gd name="T8" fmla="*/ 259 w 3254"/>
                  <a:gd name="T9" fmla="*/ 15 h 19"/>
                  <a:gd name="T10" fmla="*/ 257 w 3254"/>
                  <a:gd name="T11" fmla="*/ 17 h 19"/>
                  <a:gd name="T12" fmla="*/ 255 w 3254"/>
                  <a:gd name="T13" fmla="*/ 19 h 19"/>
                  <a:gd name="T14" fmla="*/ 2 w 3254"/>
                  <a:gd name="T15" fmla="*/ 19 h 19"/>
                  <a:gd name="T16" fmla="*/ 2 w 3254"/>
                  <a:gd name="T17" fmla="*/ 15 h 19"/>
                  <a:gd name="T18" fmla="*/ 2 w 3254"/>
                  <a:gd name="T19" fmla="*/ 8 h 19"/>
                  <a:gd name="T20" fmla="*/ 0 w 3254"/>
                  <a:gd name="T21" fmla="*/ 0 h 19"/>
                  <a:gd name="T22" fmla="*/ 263 w 3254"/>
                  <a:gd name="T23" fmla="*/ 0 h 19"/>
                  <a:gd name="T24" fmla="*/ 369 w 3254"/>
                  <a:gd name="T25" fmla="*/ 0 h 19"/>
                  <a:gd name="T26" fmla="*/ 356 w 3254"/>
                  <a:gd name="T27" fmla="*/ 4 h 19"/>
                  <a:gd name="T28" fmla="*/ 339 w 3254"/>
                  <a:gd name="T29" fmla="*/ 10 h 19"/>
                  <a:gd name="T30" fmla="*/ 335 w 3254"/>
                  <a:gd name="T31" fmla="*/ 10 h 19"/>
                  <a:gd name="T32" fmla="*/ 331 w 3254"/>
                  <a:gd name="T33" fmla="*/ 8 h 19"/>
                  <a:gd name="T34" fmla="*/ 327 w 3254"/>
                  <a:gd name="T35" fmla="*/ 4 h 19"/>
                  <a:gd name="T36" fmla="*/ 325 w 3254"/>
                  <a:gd name="T37" fmla="*/ 0 h 19"/>
                  <a:gd name="T38" fmla="*/ 369 w 3254"/>
                  <a:gd name="T39" fmla="*/ 0 h 19"/>
                  <a:gd name="T40" fmla="*/ 2968 w 3254"/>
                  <a:gd name="T41" fmla="*/ 0 h 19"/>
                  <a:gd name="T42" fmla="*/ 2962 w 3254"/>
                  <a:gd name="T43" fmla="*/ 4 h 19"/>
                  <a:gd name="T44" fmla="*/ 2938 w 3254"/>
                  <a:gd name="T45" fmla="*/ 19 h 19"/>
                  <a:gd name="T46" fmla="*/ 2936 w 3254"/>
                  <a:gd name="T47" fmla="*/ 19 h 19"/>
                  <a:gd name="T48" fmla="*/ 2860 w 3254"/>
                  <a:gd name="T49" fmla="*/ 19 h 19"/>
                  <a:gd name="T50" fmla="*/ 2856 w 3254"/>
                  <a:gd name="T51" fmla="*/ 19 h 19"/>
                  <a:gd name="T52" fmla="*/ 2847 w 3254"/>
                  <a:gd name="T53" fmla="*/ 15 h 19"/>
                  <a:gd name="T54" fmla="*/ 2834 w 3254"/>
                  <a:gd name="T55" fmla="*/ 19 h 19"/>
                  <a:gd name="T56" fmla="*/ 2830 w 3254"/>
                  <a:gd name="T57" fmla="*/ 19 h 19"/>
                  <a:gd name="T58" fmla="*/ 462 w 3254"/>
                  <a:gd name="T59" fmla="*/ 19 h 19"/>
                  <a:gd name="T60" fmla="*/ 462 w 3254"/>
                  <a:gd name="T61" fmla="*/ 19 h 19"/>
                  <a:gd name="T62" fmla="*/ 465 w 3254"/>
                  <a:gd name="T63" fmla="*/ 17 h 19"/>
                  <a:gd name="T64" fmla="*/ 462 w 3254"/>
                  <a:gd name="T65" fmla="*/ 12 h 19"/>
                  <a:gd name="T66" fmla="*/ 460 w 3254"/>
                  <a:gd name="T67" fmla="*/ 8 h 19"/>
                  <a:gd name="T68" fmla="*/ 458 w 3254"/>
                  <a:gd name="T69" fmla="*/ 4 h 19"/>
                  <a:gd name="T70" fmla="*/ 454 w 3254"/>
                  <a:gd name="T71" fmla="*/ 0 h 19"/>
                  <a:gd name="T72" fmla="*/ 454 w 3254"/>
                  <a:gd name="T73" fmla="*/ 0 h 19"/>
                  <a:gd name="T74" fmla="*/ 505 w 3254"/>
                  <a:gd name="T75" fmla="*/ 0 h 19"/>
                  <a:gd name="T76" fmla="*/ 507 w 3254"/>
                  <a:gd name="T77" fmla="*/ 0 h 19"/>
                  <a:gd name="T78" fmla="*/ 520 w 3254"/>
                  <a:gd name="T79" fmla="*/ 4 h 19"/>
                  <a:gd name="T80" fmla="*/ 532 w 3254"/>
                  <a:gd name="T81" fmla="*/ 6 h 19"/>
                  <a:gd name="T82" fmla="*/ 541 w 3254"/>
                  <a:gd name="T83" fmla="*/ 2 h 19"/>
                  <a:gd name="T84" fmla="*/ 541 w 3254"/>
                  <a:gd name="T85" fmla="*/ 0 h 19"/>
                  <a:gd name="T86" fmla="*/ 2968 w 3254"/>
                  <a:gd name="T87" fmla="*/ 0 h 19"/>
                  <a:gd name="T88" fmla="*/ 3254 w 3254"/>
                  <a:gd name="T89" fmla="*/ 0 h 19"/>
                  <a:gd name="T90" fmla="*/ 3235 w 3254"/>
                  <a:gd name="T91" fmla="*/ 2 h 19"/>
                  <a:gd name="T92" fmla="*/ 3216 w 3254"/>
                  <a:gd name="T93" fmla="*/ 4 h 19"/>
                  <a:gd name="T94" fmla="*/ 3206 w 3254"/>
                  <a:gd name="T95" fmla="*/ 4 h 19"/>
                  <a:gd name="T96" fmla="*/ 3197 w 3254"/>
                  <a:gd name="T97" fmla="*/ 2 h 19"/>
                  <a:gd name="T98" fmla="*/ 3184 w 3254"/>
                  <a:gd name="T99" fmla="*/ 2 h 19"/>
                  <a:gd name="T100" fmla="*/ 3161 w 3254"/>
                  <a:gd name="T101" fmla="*/ 2 h 19"/>
                  <a:gd name="T102" fmla="*/ 3138 w 3254"/>
                  <a:gd name="T103" fmla="*/ 2 h 19"/>
                  <a:gd name="T104" fmla="*/ 3123 w 3254"/>
                  <a:gd name="T105" fmla="*/ 6 h 19"/>
                  <a:gd name="T106" fmla="*/ 3112 w 3254"/>
                  <a:gd name="T107" fmla="*/ 12 h 19"/>
                  <a:gd name="T108" fmla="*/ 3110 w 3254"/>
                  <a:gd name="T109" fmla="*/ 19 h 19"/>
                  <a:gd name="T110" fmla="*/ 3042 w 3254"/>
                  <a:gd name="T111" fmla="*/ 19 h 19"/>
                  <a:gd name="T112" fmla="*/ 3047 w 3254"/>
                  <a:gd name="T113" fmla="*/ 19 h 19"/>
                  <a:gd name="T114" fmla="*/ 3055 w 3254"/>
                  <a:gd name="T115" fmla="*/ 12 h 19"/>
                  <a:gd name="T116" fmla="*/ 3070 w 3254"/>
                  <a:gd name="T117" fmla="*/ 2 h 19"/>
                  <a:gd name="T118" fmla="*/ 3074 w 3254"/>
                  <a:gd name="T119" fmla="*/ 0 h 19"/>
                  <a:gd name="T120" fmla="*/ 3254 w 3254"/>
                  <a:gd name="T1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4" h="19">
                    <a:moveTo>
                      <a:pt x="263" y="0"/>
                    </a:moveTo>
                    <a:lnTo>
                      <a:pt x="263" y="2"/>
                    </a:lnTo>
                    <a:lnTo>
                      <a:pt x="263" y="6"/>
                    </a:lnTo>
                    <a:lnTo>
                      <a:pt x="261" y="10"/>
                    </a:lnTo>
                    <a:lnTo>
                      <a:pt x="259" y="15"/>
                    </a:lnTo>
                    <a:lnTo>
                      <a:pt x="257" y="17"/>
                    </a:lnTo>
                    <a:lnTo>
                      <a:pt x="255" y="19"/>
                    </a:lnTo>
                    <a:lnTo>
                      <a:pt x="2" y="19"/>
                    </a:lnTo>
                    <a:lnTo>
                      <a:pt x="2" y="15"/>
                    </a:lnTo>
                    <a:lnTo>
                      <a:pt x="2" y="8"/>
                    </a:lnTo>
                    <a:lnTo>
                      <a:pt x="0" y="0"/>
                    </a:lnTo>
                    <a:lnTo>
                      <a:pt x="263" y="0"/>
                    </a:lnTo>
                    <a:close/>
                    <a:moveTo>
                      <a:pt x="369" y="0"/>
                    </a:moveTo>
                    <a:lnTo>
                      <a:pt x="356" y="4"/>
                    </a:lnTo>
                    <a:lnTo>
                      <a:pt x="339" y="10"/>
                    </a:lnTo>
                    <a:lnTo>
                      <a:pt x="335" y="10"/>
                    </a:lnTo>
                    <a:lnTo>
                      <a:pt x="331" y="8"/>
                    </a:lnTo>
                    <a:lnTo>
                      <a:pt x="327" y="4"/>
                    </a:lnTo>
                    <a:lnTo>
                      <a:pt x="325" y="0"/>
                    </a:lnTo>
                    <a:lnTo>
                      <a:pt x="369" y="0"/>
                    </a:lnTo>
                    <a:close/>
                    <a:moveTo>
                      <a:pt x="2968" y="0"/>
                    </a:moveTo>
                    <a:lnTo>
                      <a:pt x="2962" y="4"/>
                    </a:lnTo>
                    <a:lnTo>
                      <a:pt x="2938" y="19"/>
                    </a:lnTo>
                    <a:lnTo>
                      <a:pt x="2936" y="19"/>
                    </a:lnTo>
                    <a:lnTo>
                      <a:pt x="2860" y="19"/>
                    </a:lnTo>
                    <a:lnTo>
                      <a:pt x="2856" y="19"/>
                    </a:lnTo>
                    <a:lnTo>
                      <a:pt x="2847" y="15"/>
                    </a:lnTo>
                    <a:lnTo>
                      <a:pt x="2834" y="19"/>
                    </a:lnTo>
                    <a:lnTo>
                      <a:pt x="2830" y="19"/>
                    </a:lnTo>
                    <a:lnTo>
                      <a:pt x="462" y="19"/>
                    </a:lnTo>
                    <a:lnTo>
                      <a:pt x="462" y="19"/>
                    </a:lnTo>
                    <a:lnTo>
                      <a:pt x="465" y="17"/>
                    </a:lnTo>
                    <a:lnTo>
                      <a:pt x="462" y="12"/>
                    </a:lnTo>
                    <a:lnTo>
                      <a:pt x="460" y="8"/>
                    </a:lnTo>
                    <a:lnTo>
                      <a:pt x="458" y="4"/>
                    </a:lnTo>
                    <a:lnTo>
                      <a:pt x="454" y="0"/>
                    </a:lnTo>
                    <a:lnTo>
                      <a:pt x="454" y="0"/>
                    </a:lnTo>
                    <a:lnTo>
                      <a:pt x="505" y="0"/>
                    </a:lnTo>
                    <a:lnTo>
                      <a:pt x="507" y="0"/>
                    </a:lnTo>
                    <a:lnTo>
                      <a:pt x="520" y="4"/>
                    </a:lnTo>
                    <a:lnTo>
                      <a:pt x="532" y="6"/>
                    </a:lnTo>
                    <a:lnTo>
                      <a:pt x="541" y="2"/>
                    </a:lnTo>
                    <a:lnTo>
                      <a:pt x="541" y="0"/>
                    </a:lnTo>
                    <a:lnTo>
                      <a:pt x="2968" y="0"/>
                    </a:lnTo>
                    <a:close/>
                    <a:moveTo>
                      <a:pt x="3254" y="0"/>
                    </a:moveTo>
                    <a:lnTo>
                      <a:pt x="3235" y="2"/>
                    </a:lnTo>
                    <a:lnTo>
                      <a:pt x="3216" y="4"/>
                    </a:lnTo>
                    <a:lnTo>
                      <a:pt x="3206" y="4"/>
                    </a:lnTo>
                    <a:lnTo>
                      <a:pt x="3197" y="2"/>
                    </a:lnTo>
                    <a:lnTo>
                      <a:pt x="3184" y="2"/>
                    </a:lnTo>
                    <a:lnTo>
                      <a:pt x="3161" y="2"/>
                    </a:lnTo>
                    <a:lnTo>
                      <a:pt x="3138" y="2"/>
                    </a:lnTo>
                    <a:lnTo>
                      <a:pt x="3123" y="6"/>
                    </a:lnTo>
                    <a:lnTo>
                      <a:pt x="3112" y="12"/>
                    </a:lnTo>
                    <a:lnTo>
                      <a:pt x="3110" y="19"/>
                    </a:lnTo>
                    <a:lnTo>
                      <a:pt x="3042" y="19"/>
                    </a:lnTo>
                    <a:lnTo>
                      <a:pt x="3047" y="19"/>
                    </a:lnTo>
                    <a:lnTo>
                      <a:pt x="3055" y="12"/>
                    </a:lnTo>
                    <a:lnTo>
                      <a:pt x="3070" y="2"/>
                    </a:lnTo>
                    <a:lnTo>
                      <a:pt x="3074" y="0"/>
                    </a:lnTo>
                    <a:lnTo>
                      <a:pt x="3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1" name="Freeform 1467"/>
              <p:cNvSpPr>
                <a:spLocks noEditPoints="1"/>
              </p:cNvSpPr>
              <p:nvPr/>
            </p:nvSpPr>
            <p:spPr bwMode="auto">
              <a:xfrm>
                <a:off x="3865" y="1278"/>
                <a:ext cx="3314" cy="21"/>
              </a:xfrm>
              <a:custGeom>
                <a:avLst/>
                <a:gdLst>
                  <a:gd name="T0" fmla="*/ 238 w 3314"/>
                  <a:gd name="T1" fmla="*/ 4 h 21"/>
                  <a:gd name="T2" fmla="*/ 244 w 3314"/>
                  <a:gd name="T3" fmla="*/ 6 h 21"/>
                  <a:gd name="T4" fmla="*/ 255 w 3314"/>
                  <a:gd name="T5" fmla="*/ 10 h 21"/>
                  <a:gd name="T6" fmla="*/ 268 w 3314"/>
                  <a:gd name="T7" fmla="*/ 14 h 21"/>
                  <a:gd name="T8" fmla="*/ 272 w 3314"/>
                  <a:gd name="T9" fmla="*/ 21 h 21"/>
                  <a:gd name="T10" fmla="*/ 7 w 3314"/>
                  <a:gd name="T11" fmla="*/ 19 h 21"/>
                  <a:gd name="T12" fmla="*/ 0 w 3314"/>
                  <a:gd name="T13" fmla="*/ 0 h 21"/>
                  <a:gd name="T14" fmla="*/ 510 w 3314"/>
                  <a:gd name="T15" fmla="*/ 0 h 21"/>
                  <a:gd name="T16" fmla="*/ 505 w 3314"/>
                  <a:gd name="T17" fmla="*/ 14 h 21"/>
                  <a:gd name="T18" fmla="*/ 463 w 3314"/>
                  <a:gd name="T19" fmla="*/ 21 h 21"/>
                  <a:gd name="T20" fmla="*/ 457 w 3314"/>
                  <a:gd name="T21" fmla="*/ 16 h 21"/>
                  <a:gd name="T22" fmla="*/ 446 w 3314"/>
                  <a:gd name="T23" fmla="*/ 16 h 21"/>
                  <a:gd name="T24" fmla="*/ 414 w 3314"/>
                  <a:gd name="T25" fmla="*/ 19 h 21"/>
                  <a:gd name="T26" fmla="*/ 382 w 3314"/>
                  <a:gd name="T27" fmla="*/ 19 h 21"/>
                  <a:gd name="T28" fmla="*/ 334 w 3314"/>
                  <a:gd name="T29" fmla="*/ 21 h 21"/>
                  <a:gd name="T30" fmla="*/ 329 w 3314"/>
                  <a:gd name="T31" fmla="*/ 14 h 21"/>
                  <a:gd name="T32" fmla="*/ 325 w 3314"/>
                  <a:gd name="T33" fmla="*/ 4 h 21"/>
                  <a:gd name="T34" fmla="*/ 510 w 3314"/>
                  <a:gd name="T35" fmla="*/ 0 h 21"/>
                  <a:gd name="T36" fmla="*/ 2990 w 3314"/>
                  <a:gd name="T37" fmla="*/ 12 h 21"/>
                  <a:gd name="T38" fmla="*/ 550 w 3314"/>
                  <a:gd name="T39" fmla="*/ 21 h 21"/>
                  <a:gd name="T40" fmla="*/ 544 w 3314"/>
                  <a:gd name="T41" fmla="*/ 8 h 21"/>
                  <a:gd name="T42" fmla="*/ 533 w 3314"/>
                  <a:gd name="T43" fmla="*/ 0 h 21"/>
                  <a:gd name="T44" fmla="*/ 3102 w 3314"/>
                  <a:gd name="T45" fmla="*/ 0 h 21"/>
                  <a:gd name="T46" fmla="*/ 3075 w 3314"/>
                  <a:gd name="T47" fmla="*/ 14 h 21"/>
                  <a:gd name="T48" fmla="*/ 3056 w 3314"/>
                  <a:gd name="T49" fmla="*/ 16 h 21"/>
                  <a:gd name="T50" fmla="*/ 3051 w 3314"/>
                  <a:gd name="T51" fmla="*/ 10 h 21"/>
                  <a:gd name="T52" fmla="*/ 3051 w 3314"/>
                  <a:gd name="T53" fmla="*/ 2 h 21"/>
                  <a:gd name="T54" fmla="*/ 3102 w 3314"/>
                  <a:gd name="T55" fmla="*/ 0 h 21"/>
                  <a:gd name="T56" fmla="*/ 3312 w 3314"/>
                  <a:gd name="T57" fmla="*/ 2 h 21"/>
                  <a:gd name="T58" fmla="*/ 3270 w 3314"/>
                  <a:gd name="T59" fmla="*/ 19 h 21"/>
                  <a:gd name="T60" fmla="*/ 3083 w 3314"/>
                  <a:gd name="T61" fmla="*/ 21 h 21"/>
                  <a:gd name="T62" fmla="*/ 3113 w 3314"/>
                  <a:gd name="T63" fmla="*/ 2 h 21"/>
                  <a:gd name="T64" fmla="*/ 3314 w 3314"/>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4" h="21">
                    <a:moveTo>
                      <a:pt x="236" y="0"/>
                    </a:moveTo>
                    <a:lnTo>
                      <a:pt x="238" y="4"/>
                    </a:lnTo>
                    <a:lnTo>
                      <a:pt x="240" y="6"/>
                    </a:lnTo>
                    <a:lnTo>
                      <a:pt x="244" y="6"/>
                    </a:lnTo>
                    <a:lnTo>
                      <a:pt x="249" y="8"/>
                    </a:lnTo>
                    <a:lnTo>
                      <a:pt x="255" y="10"/>
                    </a:lnTo>
                    <a:lnTo>
                      <a:pt x="261" y="12"/>
                    </a:lnTo>
                    <a:lnTo>
                      <a:pt x="268" y="14"/>
                    </a:lnTo>
                    <a:lnTo>
                      <a:pt x="270" y="19"/>
                    </a:lnTo>
                    <a:lnTo>
                      <a:pt x="272" y="21"/>
                    </a:lnTo>
                    <a:lnTo>
                      <a:pt x="9" y="21"/>
                    </a:lnTo>
                    <a:lnTo>
                      <a:pt x="7" y="19"/>
                    </a:lnTo>
                    <a:lnTo>
                      <a:pt x="3" y="6"/>
                    </a:lnTo>
                    <a:lnTo>
                      <a:pt x="0" y="0"/>
                    </a:lnTo>
                    <a:lnTo>
                      <a:pt x="236" y="0"/>
                    </a:lnTo>
                    <a:close/>
                    <a:moveTo>
                      <a:pt x="510" y="0"/>
                    </a:moveTo>
                    <a:lnTo>
                      <a:pt x="503" y="6"/>
                    </a:lnTo>
                    <a:lnTo>
                      <a:pt x="505" y="14"/>
                    </a:lnTo>
                    <a:lnTo>
                      <a:pt x="514" y="21"/>
                    </a:lnTo>
                    <a:lnTo>
                      <a:pt x="463" y="21"/>
                    </a:lnTo>
                    <a:lnTo>
                      <a:pt x="459" y="19"/>
                    </a:lnTo>
                    <a:lnTo>
                      <a:pt x="457" y="16"/>
                    </a:lnTo>
                    <a:lnTo>
                      <a:pt x="454" y="16"/>
                    </a:lnTo>
                    <a:lnTo>
                      <a:pt x="446" y="16"/>
                    </a:lnTo>
                    <a:lnTo>
                      <a:pt x="431" y="16"/>
                    </a:lnTo>
                    <a:lnTo>
                      <a:pt x="414" y="19"/>
                    </a:lnTo>
                    <a:lnTo>
                      <a:pt x="399" y="16"/>
                    </a:lnTo>
                    <a:lnTo>
                      <a:pt x="382" y="19"/>
                    </a:lnTo>
                    <a:lnTo>
                      <a:pt x="378" y="21"/>
                    </a:lnTo>
                    <a:lnTo>
                      <a:pt x="334" y="21"/>
                    </a:lnTo>
                    <a:lnTo>
                      <a:pt x="334" y="21"/>
                    </a:lnTo>
                    <a:lnTo>
                      <a:pt x="329" y="14"/>
                    </a:lnTo>
                    <a:lnTo>
                      <a:pt x="327" y="10"/>
                    </a:lnTo>
                    <a:lnTo>
                      <a:pt x="325" y="4"/>
                    </a:lnTo>
                    <a:lnTo>
                      <a:pt x="323" y="0"/>
                    </a:lnTo>
                    <a:lnTo>
                      <a:pt x="510" y="0"/>
                    </a:lnTo>
                    <a:close/>
                    <a:moveTo>
                      <a:pt x="3005" y="0"/>
                    </a:moveTo>
                    <a:lnTo>
                      <a:pt x="2990" y="12"/>
                    </a:lnTo>
                    <a:lnTo>
                      <a:pt x="2977" y="21"/>
                    </a:lnTo>
                    <a:lnTo>
                      <a:pt x="550" y="21"/>
                    </a:lnTo>
                    <a:lnTo>
                      <a:pt x="550" y="14"/>
                    </a:lnTo>
                    <a:lnTo>
                      <a:pt x="544" y="8"/>
                    </a:lnTo>
                    <a:lnTo>
                      <a:pt x="533" y="2"/>
                    </a:lnTo>
                    <a:lnTo>
                      <a:pt x="533" y="0"/>
                    </a:lnTo>
                    <a:lnTo>
                      <a:pt x="3005" y="0"/>
                    </a:lnTo>
                    <a:close/>
                    <a:moveTo>
                      <a:pt x="3102" y="0"/>
                    </a:moveTo>
                    <a:lnTo>
                      <a:pt x="3094" y="6"/>
                    </a:lnTo>
                    <a:lnTo>
                      <a:pt x="3075" y="14"/>
                    </a:lnTo>
                    <a:lnTo>
                      <a:pt x="3060" y="16"/>
                    </a:lnTo>
                    <a:lnTo>
                      <a:pt x="3056" y="16"/>
                    </a:lnTo>
                    <a:lnTo>
                      <a:pt x="3053" y="14"/>
                    </a:lnTo>
                    <a:lnTo>
                      <a:pt x="3051" y="10"/>
                    </a:lnTo>
                    <a:lnTo>
                      <a:pt x="3051" y="6"/>
                    </a:lnTo>
                    <a:lnTo>
                      <a:pt x="3051" y="2"/>
                    </a:lnTo>
                    <a:lnTo>
                      <a:pt x="3051" y="0"/>
                    </a:lnTo>
                    <a:lnTo>
                      <a:pt x="3102" y="0"/>
                    </a:lnTo>
                    <a:close/>
                    <a:moveTo>
                      <a:pt x="3314" y="0"/>
                    </a:moveTo>
                    <a:lnTo>
                      <a:pt x="3312" y="2"/>
                    </a:lnTo>
                    <a:lnTo>
                      <a:pt x="3291" y="10"/>
                    </a:lnTo>
                    <a:lnTo>
                      <a:pt x="3270" y="19"/>
                    </a:lnTo>
                    <a:lnTo>
                      <a:pt x="3263" y="21"/>
                    </a:lnTo>
                    <a:lnTo>
                      <a:pt x="3083" y="21"/>
                    </a:lnTo>
                    <a:lnTo>
                      <a:pt x="3096" y="12"/>
                    </a:lnTo>
                    <a:lnTo>
                      <a:pt x="3113" y="2"/>
                    </a:lnTo>
                    <a:lnTo>
                      <a:pt x="3113" y="0"/>
                    </a:lnTo>
                    <a:lnTo>
                      <a:pt x="33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2" name="Freeform 1468"/>
              <p:cNvSpPr>
                <a:spLocks noEditPoints="1"/>
              </p:cNvSpPr>
              <p:nvPr/>
            </p:nvSpPr>
            <p:spPr bwMode="auto">
              <a:xfrm>
                <a:off x="3865" y="1258"/>
                <a:ext cx="3437" cy="20"/>
              </a:xfrm>
              <a:custGeom>
                <a:avLst/>
                <a:gdLst>
                  <a:gd name="T0" fmla="*/ 253 w 3437"/>
                  <a:gd name="T1" fmla="*/ 0 h 20"/>
                  <a:gd name="T2" fmla="*/ 247 w 3437"/>
                  <a:gd name="T3" fmla="*/ 5 h 20"/>
                  <a:gd name="T4" fmla="*/ 240 w 3437"/>
                  <a:gd name="T5" fmla="*/ 9 h 20"/>
                  <a:gd name="T6" fmla="*/ 238 w 3437"/>
                  <a:gd name="T7" fmla="*/ 13 h 20"/>
                  <a:gd name="T8" fmla="*/ 236 w 3437"/>
                  <a:gd name="T9" fmla="*/ 17 h 20"/>
                  <a:gd name="T10" fmla="*/ 236 w 3437"/>
                  <a:gd name="T11" fmla="*/ 20 h 20"/>
                  <a:gd name="T12" fmla="*/ 236 w 3437"/>
                  <a:gd name="T13" fmla="*/ 20 h 20"/>
                  <a:gd name="T14" fmla="*/ 0 w 3437"/>
                  <a:gd name="T15" fmla="*/ 20 h 20"/>
                  <a:gd name="T16" fmla="*/ 0 w 3437"/>
                  <a:gd name="T17" fmla="*/ 20 h 20"/>
                  <a:gd name="T18" fmla="*/ 5 w 3437"/>
                  <a:gd name="T19" fmla="*/ 13 h 20"/>
                  <a:gd name="T20" fmla="*/ 15 w 3437"/>
                  <a:gd name="T21" fmla="*/ 5 h 20"/>
                  <a:gd name="T22" fmla="*/ 22 w 3437"/>
                  <a:gd name="T23" fmla="*/ 0 h 20"/>
                  <a:gd name="T24" fmla="*/ 253 w 3437"/>
                  <a:gd name="T25" fmla="*/ 0 h 20"/>
                  <a:gd name="T26" fmla="*/ 3391 w 3437"/>
                  <a:gd name="T27" fmla="*/ 0 h 20"/>
                  <a:gd name="T28" fmla="*/ 3389 w 3437"/>
                  <a:gd name="T29" fmla="*/ 0 h 20"/>
                  <a:gd name="T30" fmla="*/ 3365 w 3437"/>
                  <a:gd name="T31" fmla="*/ 5 h 20"/>
                  <a:gd name="T32" fmla="*/ 3338 w 3437"/>
                  <a:gd name="T33" fmla="*/ 11 h 20"/>
                  <a:gd name="T34" fmla="*/ 3314 w 3437"/>
                  <a:gd name="T35" fmla="*/ 20 h 20"/>
                  <a:gd name="T36" fmla="*/ 3113 w 3437"/>
                  <a:gd name="T37" fmla="*/ 20 h 20"/>
                  <a:gd name="T38" fmla="*/ 3126 w 3437"/>
                  <a:gd name="T39" fmla="*/ 11 h 20"/>
                  <a:gd name="T40" fmla="*/ 3136 w 3437"/>
                  <a:gd name="T41" fmla="*/ 5 h 20"/>
                  <a:gd name="T42" fmla="*/ 3140 w 3437"/>
                  <a:gd name="T43" fmla="*/ 3 h 20"/>
                  <a:gd name="T44" fmla="*/ 3138 w 3437"/>
                  <a:gd name="T45" fmla="*/ 3 h 20"/>
                  <a:gd name="T46" fmla="*/ 3136 w 3437"/>
                  <a:gd name="T47" fmla="*/ 5 h 20"/>
                  <a:gd name="T48" fmla="*/ 3132 w 3437"/>
                  <a:gd name="T49" fmla="*/ 7 h 20"/>
                  <a:gd name="T50" fmla="*/ 3126 w 3437"/>
                  <a:gd name="T51" fmla="*/ 11 h 20"/>
                  <a:gd name="T52" fmla="*/ 3119 w 3437"/>
                  <a:gd name="T53" fmla="*/ 13 h 20"/>
                  <a:gd name="T54" fmla="*/ 3111 w 3437"/>
                  <a:gd name="T55" fmla="*/ 17 h 20"/>
                  <a:gd name="T56" fmla="*/ 3102 w 3437"/>
                  <a:gd name="T57" fmla="*/ 20 h 20"/>
                  <a:gd name="T58" fmla="*/ 3051 w 3437"/>
                  <a:gd name="T59" fmla="*/ 20 h 20"/>
                  <a:gd name="T60" fmla="*/ 3051 w 3437"/>
                  <a:gd name="T61" fmla="*/ 15 h 20"/>
                  <a:gd name="T62" fmla="*/ 3049 w 3437"/>
                  <a:gd name="T63" fmla="*/ 11 h 20"/>
                  <a:gd name="T64" fmla="*/ 3045 w 3437"/>
                  <a:gd name="T65" fmla="*/ 5 h 20"/>
                  <a:gd name="T66" fmla="*/ 3036 w 3437"/>
                  <a:gd name="T67" fmla="*/ 5 h 20"/>
                  <a:gd name="T68" fmla="*/ 3026 w 3437"/>
                  <a:gd name="T69" fmla="*/ 7 h 20"/>
                  <a:gd name="T70" fmla="*/ 3013 w 3437"/>
                  <a:gd name="T71" fmla="*/ 13 h 20"/>
                  <a:gd name="T72" fmla="*/ 3005 w 3437"/>
                  <a:gd name="T73" fmla="*/ 20 h 20"/>
                  <a:gd name="T74" fmla="*/ 3005 w 3437"/>
                  <a:gd name="T75" fmla="*/ 20 h 20"/>
                  <a:gd name="T76" fmla="*/ 533 w 3437"/>
                  <a:gd name="T77" fmla="*/ 20 h 20"/>
                  <a:gd name="T78" fmla="*/ 522 w 3437"/>
                  <a:gd name="T79" fmla="*/ 17 h 20"/>
                  <a:gd name="T80" fmla="*/ 512 w 3437"/>
                  <a:gd name="T81" fmla="*/ 17 h 20"/>
                  <a:gd name="T82" fmla="*/ 510 w 3437"/>
                  <a:gd name="T83" fmla="*/ 20 h 20"/>
                  <a:gd name="T84" fmla="*/ 323 w 3437"/>
                  <a:gd name="T85" fmla="*/ 20 h 20"/>
                  <a:gd name="T86" fmla="*/ 323 w 3437"/>
                  <a:gd name="T87" fmla="*/ 20 h 20"/>
                  <a:gd name="T88" fmla="*/ 317 w 3437"/>
                  <a:gd name="T89" fmla="*/ 11 h 20"/>
                  <a:gd name="T90" fmla="*/ 317 w 3437"/>
                  <a:gd name="T91" fmla="*/ 0 h 20"/>
                  <a:gd name="T92" fmla="*/ 317 w 3437"/>
                  <a:gd name="T93" fmla="*/ 0 h 20"/>
                  <a:gd name="T94" fmla="*/ 3391 w 3437"/>
                  <a:gd name="T95" fmla="*/ 0 h 20"/>
                  <a:gd name="T96" fmla="*/ 3437 w 3437"/>
                  <a:gd name="T97" fmla="*/ 0 h 20"/>
                  <a:gd name="T98" fmla="*/ 3435 w 3437"/>
                  <a:gd name="T99" fmla="*/ 3 h 20"/>
                  <a:gd name="T100" fmla="*/ 3431 w 3437"/>
                  <a:gd name="T101" fmla="*/ 3 h 20"/>
                  <a:gd name="T102" fmla="*/ 3427 w 3437"/>
                  <a:gd name="T103" fmla="*/ 3 h 20"/>
                  <a:gd name="T104" fmla="*/ 3423 w 3437"/>
                  <a:gd name="T105" fmla="*/ 3 h 20"/>
                  <a:gd name="T106" fmla="*/ 3418 w 3437"/>
                  <a:gd name="T107" fmla="*/ 0 h 20"/>
                  <a:gd name="T108" fmla="*/ 3418 w 3437"/>
                  <a:gd name="T109" fmla="*/ 0 h 20"/>
                  <a:gd name="T110" fmla="*/ 3437 w 3437"/>
                  <a:gd name="T11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37" h="20">
                    <a:moveTo>
                      <a:pt x="253" y="0"/>
                    </a:moveTo>
                    <a:lnTo>
                      <a:pt x="247" y="5"/>
                    </a:lnTo>
                    <a:lnTo>
                      <a:pt x="240" y="9"/>
                    </a:lnTo>
                    <a:lnTo>
                      <a:pt x="238" y="13"/>
                    </a:lnTo>
                    <a:lnTo>
                      <a:pt x="236" y="17"/>
                    </a:lnTo>
                    <a:lnTo>
                      <a:pt x="236" y="20"/>
                    </a:lnTo>
                    <a:lnTo>
                      <a:pt x="236" y="20"/>
                    </a:lnTo>
                    <a:lnTo>
                      <a:pt x="0" y="20"/>
                    </a:lnTo>
                    <a:lnTo>
                      <a:pt x="0" y="20"/>
                    </a:lnTo>
                    <a:lnTo>
                      <a:pt x="5" y="13"/>
                    </a:lnTo>
                    <a:lnTo>
                      <a:pt x="15" y="5"/>
                    </a:lnTo>
                    <a:lnTo>
                      <a:pt x="22" y="0"/>
                    </a:lnTo>
                    <a:lnTo>
                      <a:pt x="253" y="0"/>
                    </a:lnTo>
                    <a:close/>
                    <a:moveTo>
                      <a:pt x="3391" y="0"/>
                    </a:moveTo>
                    <a:lnTo>
                      <a:pt x="3389" y="0"/>
                    </a:lnTo>
                    <a:lnTo>
                      <a:pt x="3365" y="5"/>
                    </a:lnTo>
                    <a:lnTo>
                      <a:pt x="3338" y="11"/>
                    </a:lnTo>
                    <a:lnTo>
                      <a:pt x="3314" y="20"/>
                    </a:lnTo>
                    <a:lnTo>
                      <a:pt x="3113" y="20"/>
                    </a:lnTo>
                    <a:lnTo>
                      <a:pt x="3126" y="11"/>
                    </a:lnTo>
                    <a:lnTo>
                      <a:pt x="3136" y="5"/>
                    </a:lnTo>
                    <a:lnTo>
                      <a:pt x="3140" y="3"/>
                    </a:lnTo>
                    <a:lnTo>
                      <a:pt x="3138" y="3"/>
                    </a:lnTo>
                    <a:lnTo>
                      <a:pt x="3136" y="5"/>
                    </a:lnTo>
                    <a:lnTo>
                      <a:pt x="3132" y="7"/>
                    </a:lnTo>
                    <a:lnTo>
                      <a:pt x="3126" y="11"/>
                    </a:lnTo>
                    <a:lnTo>
                      <a:pt x="3119" y="13"/>
                    </a:lnTo>
                    <a:lnTo>
                      <a:pt x="3111" y="17"/>
                    </a:lnTo>
                    <a:lnTo>
                      <a:pt x="3102" y="20"/>
                    </a:lnTo>
                    <a:lnTo>
                      <a:pt x="3051" y="20"/>
                    </a:lnTo>
                    <a:lnTo>
                      <a:pt x="3051" y="15"/>
                    </a:lnTo>
                    <a:lnTo>
                      <a:pt x="3049" y="11"/>
                    </a:lnTo>
                    <a:lnTo>
                      <a:pt x="3045" y="5"/>
                    </a:lnTo>
                    <a:lnTo>
                      <a:pt x="3036" y="5"/>
                    </a:lnTo>
                    <a:lnTo>
                      <a:pt x="3026" y="7"/>
                    </a:lnTo>
                    <a:lnTo>
                      <a:pt x="3013" y="13"/>
                    </a:lnTo>
                    <a:lnTo>
                      <a:pt x="3005" y="20"/>
                    </a:lnTo>
                    <a:lnTo>
                      <a:pt x="3005" y="20"/>
                    </a:lnTo>
                    <a:lnTo>
                      <a:pt x="533" y="20"/>
                    </a:lnTo>
                    <a:lnTo>
                      <a:pt x="522" y="17"/>
                    </a:lnTo>
                    <a:lnTo>
                      <a:pt x="512" y="17"/>
                    </a:lnTo>
                    <a:lnTo>
                      <a:pt x="510" y="20"/>
                    </a:lnTo>
                    <a:lnTo>
                      <a:pt x="323" y="20"/>
                    </a:lnTo>
                    <a:lnTo>
                      <a:pt x="323" y="20"/>
                    </a:lnTo>
                    <a:lnTo>
                      <a:pt x="317" y="11"/>
                    </a:lnTo>
                    <a:lnTo>
                      <a:pt x="317" y="0"/>
                    </a:lnTo>
                    <a:lnTo>
                      <a:pt x="317" y="0"/>
                    </a:lnTo>
                    <a:lnTo>
                      <a:pt x="3391" y="0"/>
                    </a:lnTo>
                    <a:close/>
                    <a:moveTo>
                      <a:pt x="3437" y="0"/>
                    </a:moveTo>
                    <a:lnTo>
                      <a:pt x="3435" y="3"/>
                    </a:lnTo>
                    <a:lnTo>
                      <a:pt x="3431" y="3"/>
                    </a:lnTo>
                    <a:lnTo>
                      <a:pt x="3427" y="3"/>
                    </a:lnTo>
                    <a:lnTo>
                      <a:pt x="3423" y="3"/>
                    </a:lnTo>
                    <a:lnTo>
                      <a:pt x="3418" y="0"/>
                    </a:lnTo>
                    <a:lnTo>
                      <a:pt x="3418" y="0"/>
                    </a:lnTo>
                    <a:lnTo>
                      <a:pt x="34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3" name="Freeform 1469"/>
              <p:cNvSpPr>
                <a:spLocks noEditPoints="1"/>
              </p:cNvSpPr>
              <p:nvPr/>
            </p:nvSpPr>
            <p:spPr bwMode="auto">
              <a:xfrm>
                <a:off x="3887" y="1237"/>
                <a:ext cx="3418" cy="21"/>
              </a:xfrm>
              <a:custGeom>
                <a:avLst/>
                <a:gdLst>
                  <a:gd name="T0" fmla="*/ 284 w 3418"/>
                  <a:gd name="T1" fmla="*/ 0 h 21"/>
                  <a:gd name="T2" fmla="*/ 278 w 3418"/>
                  <a:gd name="T3" fmla="*/ 7 h 21"/>
                  <a:gd name="T4" fmla="*/ 263 w 3418"/>
                  <a:gd name="T5" fmla="*/ 13 h 21"/>
                  <a:gd name="T6" fmla="*/ 250 w 3418"/>
                  <a:gd name="T7" fmla="*/ 15 h 21"/>
                  <a:gd name="T8" fmla="*/ 237 w 3418"/>
                  <a:gd name="T9" fmla="*/ 17 h 21"/>
                  <a:gd name="T10" fmla="*/ 231 w 3418"/>
                  <a:gd name="T11" fmla="*/ 21 h 21"/>
                  <a:gd name="T12" fmla="*/ 0 w 3418"/>
                  <a:gd name="T13" fmla="*/ 21 h 21"/>
                  <a:gd name="T14" fmla="*/ 10 w 3418"/>
                  <a:gd name="T15" fmla="*/ 15 h 21"/>
                  <a:gd name="T16" fmla="*/ 27 w 3418"/>
                  <a:gd name="T17" fmla="*/ 7 h 21"/>
                  <a:gd name="T18" fmla="*/ 42 w 3418"/>
                  <a:gd name="T19" fmla="*/ 0 h 21"/>
                  <a:gd name="T20" fmla="*/ 284 w 3418"/>
                  <a:gd name="T21" fmla="*/ 0 h 21"/>
                  <a:gd name="T22" fmla="*/ 3403 w 3418"/>
                  <a:gd name="T23" fmla="*/ 0 h 21"/>
                  <a:gd name="T24" fmla="*/ 3405 w 3418"/>
                  <a:gd name="T25" fmla="*/ 2 h 21"/>
                  <a:gd name="T26" fmla="*/ 3409 w 3418"/>
                  <a:gd name="T27" fmla="*/ 7 h 21"/>
                  <a:gd name="T28" fmla="*/ 3413 w 3418"/>
                  <a:gd name="T29" fmla="*/ 11 h 21"/>
                  <a:gd name="T30" fmla="*/ 3418 w 3418"/>
                  <a:gd name="T31" fmla="*/ 15 h 21"/>
                  <a:gd name="T32" fmla="*/ 3418 w 3418"/>
                  <a:gd name="T33" fmla="*/ 19 h 21"/>
                  <a:gd name="T34" fmla="*/ 3418 w 3418"/>
                  <a:gd name="T35" fmla="*/ 21 h 21"/>
                  <a:gd name="T36" fmla="*/ 3415 w 3418"/>
                  <a:gd name="T37" fmla="*/ 21 h 21"/>
                  <a:gd name="T38" fmla="*/ 3396 w 3418"/>
                  <a:gd name="T39" fmla="*/ 21 h 21"/>
                  <a:gd name="T40" fmla="*/ 3384 w 3418"/>
                  <a:gd name="T41" fmla="*/ 19 h 21"/>
                  <a:gd name="T42" fmla="*/ 3369 w 3418"/>
                  <a:gd name="T43" fmla="*/ 21 h 21"/>
                  <a:gd name="T44" fmla="*/ 295 w 3418"/>
                  <a:gd name="T45" fmla="*/ 21 h 21"/>
                  <a:gd name="T46" fmla="*/ 299 w 3418"/>
                  <a:gd name="T47" fmla="*/ 11 h 21"/>
                  <a:gd name="T48" fmla="*/ 309 w 3418"/>
                  <a:gd name="T49" fmla="*/ 2 h 21"/>
                  <a:gd name="T50" fmla="*/ 314 w 3418"/>
                  <a:gd name="T51" fmla="*/ 0 h 21"/>
                  <a:gd name="T52" fmla="*/ 3403 w 3418"/>
                  <a:gd name="T5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18" h="21">
                    <a:moveTo>
                      <a:pt x="284" y="0"/>
                    </a:moveTo>
                    <a:lnTo>
                      <a:pt x="278" y="7"/>
                    </a:lnTo>
                    <a:lnTo>
                      <a:pt x="263" y="13"/>
                    </a:lnTo>
                    <a:lnTo>
                      <a:pt x="250" y="15"/>
                    </a:lnTo>
                    <a:lnTo>
                      <a:pt x="237" y="17"/>
                    </a:lnTo>
                    <a:lnTo>
                      <a:pt x="231" y="21"/>
                    </a:lnTo>
                    <a:lnTo>
                      <a:pt x="0" y="21"/>
                    </a:lnTo>
                    <a:lnTo>
                      <a:pt x="10" y="15"/>
                    </a:lnTo>
                    <a:lnTo>
                      <a:pt x="27" y="7"/>
                    </a:lnTo>
                    <a:lnTo>
                      <a:pt x="42" y="0"/>
                    </a:lnTo>
                    <a:lnTo>
                      <a:pt x="284" y="0"/>
                    </a:lnTo>
                    <a:close/>
                    <a:moveTo>
                      <a:pt x="3403" y="0"/>
                    </a:moveTo>
                    <a:lnTo>
                      <a:pt x="3405" y="2"/>
                    </a:lnTo>
                    <a:lnTo>
                      <a:pt x="3409" y="7"/>
                    </a:lnTo>
                    <a:lnTo>
                      <a:pt x="3413" y="11"/>
                    </a:lnTo>
                    <a:lnTo>
                      <a:pt x="3418" y="15"/>
                    </a:lnTo>
                    <a:lnTo>
                      <a:pt x="3418" y="19"/>
                    </a:lnTo>
                    <a:lnTo>
                      <a:pt x="3418" y="21"/>
                    </a:lnTo>
                    <a:lnTo>
                      <a:pt x="3415" y="21"/>
                    </a:lnTo>
                    <a:lnTo>
                      <a:pt x="3396" y="21"/>
                    </a:lnTo>
                    <a:lnTo>
                      <a:pt x="3384" y="19"/>
                    </a:lnTo>
                    <a:lnTo>
                      <a:pt x="3369" y="21"/>
                    </a:lnTo>
                    <a:lnTo>
                      <a:pt x="295" y="21"/>
                    </a:lnTo>
                    <a:lnTo>
                      <a:pt x="299" y="11"/>
                    </a:lnTo>
                    <a:lnTo>
                      <a:pt x="309" y="2"/>
                    </a:lnTo>
                    <a:lnTo>
                      <a:pt x="314" y="0"/>
                    </a:lnTo>
                    <a:lnTo>
                      <a:pt x="34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4" name="Freeform 1470"/>
              <p:cNvSpPr>
                <a:spLocks noEditPoints="1"/>
              </p:cNvSpPr>
              <p:nvPr/>
            </p:nvSpPr>
            <p:spPr bwMode="auto">
              <a:xfrm>
                <a:off x="3929" y="1218"/>
                <a:ext cx="3361" cy="19"/>
              </a:xfrm>
              <a:custGeom>
                <a:avLst/>
                <a:gdLst>
                  <a:gd name="T0" fmla="*/ 261 w 3361"/>
                  <a:gd name="T1" fmla="*/ 0 h 19"/>
                  <a:gd name="T2" fmla="*/ 261 w 3361"/>
                  <a:gd name="T3" fmla="*/ 0 h 19"/>
                  <a:gd name="T4" fmla="*/ 250 w 3361"/>
                  <a:gd name="T5" fmla="*/ 13 h 19"/>
                  <a:gd name="T6" fmla="*/ 242 w 3361"/>
                  <a:gd name="T7" fmla="*/ 19 h 19"/>
                  <a:gd name="T8" fmla="*/ 0 w 3361"/>
                  <a:gd name="T9" fmla="*/ 19 h 19"/>
                  <a:gd name="T10" fmla="*/ 6 w 3361"/>
                  <a:gd name="T11" fmla="*/ 19 h 19"/>
                  <a:gd name="T12" fmla="*/ 30 w 3361"/>
                  <a:gd name="T13" fmla="*/ 9 h 19"/>
                  <a:gd name="T14" fmla="*/ 43 w 3361"/>
                  <a:gd name="T15" fmla="*/ 0 h 19"/>
                  <a:gd name="T16" fmla="*/ 261 w 3361"/>
                  <a:gd name="T17" fmla="*/ 0 h 19"/>
                  <a:gd name="T18" fmla="*/ 3344 w 3361"/>
                  <a:gd name="T19" fmla="*/ 0 h 19"/>
                  <a:gd name="T20" fmla="*/ 3344 w 3361"/>
                  <a:gd name="T21" fmla="*/ 0 h 19"/>
                  <a:gd name="T22" fmla="*/ 3344 w 3361"/>
                  <a:gd name="T23" fmla="*/ 2 h 19"/>
                  <a:gd name="T24" fmla="*/ 3346 w 3361"/>
                  <a:gd name="T25" fmla="*/ 7 h 19"/>
                  <a:gd name="T26" fmla="*/ 3348 w 3361"/>
                  <a:gd name="T27" fmla="*/ 9 h 19"/>
                  <a:gd name="T28" fmla="*/ 3352 w 3361"/>
                  <a:gd name="T29" fmla="*/ 13 h 19"/>
                  <a:gd name="T30" fmla="*/ 3356 w 3361"/>
                  <a:gd name="T31" fmla="*/ 17 h 19"/>
                  <a:gd name="T32" fmla="*/ 3361 w 3361"/>
                  <a:gd name="T33" fmla="*/ 19 h 19"/>
                  <a:gd name="T34" fmla="*/ 272 w 3361"/>
                  <a:gd name="T35" fmla="*/ 19 h 19"/>
                  <a:gd name="T36" fmla="*/ 287 w 3361"/>
                  <a:gd name="T37" fmla="*/ 13 h 19"/>
                  <a:gd name="T38" fmla="*/ 308 w 3361"/>
                  <a:gd name="T39" fmla="*/ 0 h 19"/>
                  <a:gd name="T40" fmla="*/ 308 w 3361"/>
                  <a:gd name="T41" fmla="*/ 0 h 19"/>
                  <a:gd name="T42" fmla="*/ 533 w 3361"/>
                  <a:gd name="T43" fmla="*/ 0 h 19"/>
                  <a:gd name="T44" fmla="*/ 533 w 3361"/>
                  <a:gd name="T45" fmla="*/ 2 h 19"/>
                  <a:gd name="T46" fmla="*/ 537 w 3361"/>
                  <a:gd name="T47" fmla="*/ 4 h 19"/>
                  <a:gd name="T48" fmla="*/ 539 w 3361"/>
                  <a:gd name="T49" fmla="*/ 7 h 19"/>
                  <a:gd name="T50" fmla="*/ 543 w 3361"/>
                  <a:gd name="T51" fmla="*/ 4 h 19"/>
                  <a:gd name="T52" fmla="*/ 547 w 3361"/>
                  <a:gd name="T53" fmla="*/ 4 h 19"/>
                  <a:gd name="T54" fmla="*/ 552 w 3361"/>
                  <a:gd name="T55" fmla="*/ 2 h 19"/>
                  <a:gd name="T56" fmla="*/ 556 w 3361"/>
                  <a:gd name="T57" fmla="*/ 0 h 19"/>
                  <a:gd name="T58" fmla="*/ 556 w 3361"/>
                  <a:gd name="T59" fmla="*/ 0 h 19"/>
                  <a:gd name="T60" fmla="*/ 588 w 3361"/>
                  <a:gd name="T61" fmla="*/ 0 h 19"/>
                  <a:gd name="T62" fmla="*/ 592 w 3361"/>
                  <a:gd name="T63" fmla="*/ 2 h 19"/>
                  <a:gd name="T64" fmla="*/ 598 w 3361"/>
                  <a:gd name="T65" fmla="*/ 4 h 19"/>
                  <a:gd name="T66" fmla="*/ 605 w 3361"/>
                  <a:gd name="T67" fmla="*/ 4 h 19"/>
                  <a:gd name="T68" fmla="*/ 609 w 3361"/>
                  <a:gd name="T69" fmla="*/ 4 h 19"/>
                  <a:gd name="T70" fmla="*/ 611 w 3361"/>
                  <a:gd name="T71" fmla="*/ 4 h 19"/>
                  <a:gd name="T72" fmla="*/ 615 w 3361"/>
                  <a:gd name="T73" fmla="*/ 2 h 19"/>
                  <a:gd name="T74" fmla="*/ 620 w 3361"/>
                  <a:gd name="T75" fmla="*/ 2 h 19"/>
                  <a:gd name="T76" fmla="*/ 622 w 3361"/>
                  <a:gd name="T77" fmla="*/ 0 h 19"/>
                  <a:gd name="T78" fmla="*/ 622 w 3361"/>
                  <a:gd name="T79" fmla="*/ 0 h 19"/>
                  <a:gd name="T80" fmla="*/ 3344 w 3361"/>
                  <a:gd name="T8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1" h="19">
                    <a:moveTo>
                      <a:pt x="261" y="0"/>
                    </a:moveTo>
                    <a:lnTo>
                      <a:pt x="261" y="0"/>
                    </a:lnTo>
                    <a:lnTo>
                      <a:pt x="250" y="13"/>
                    </a:lnTo>
                    <a:lnTo>
                      <a:pt x="242" y="19"/>
                    </a:lnTo>
                    <a:lnTo>
                      <a:pt x="0" y="19"/>
                    </a:lnTo>
                    <a:lnTo>
                      <a:pt x="6" y="19"/>
                    </a:lnTo>
                    <a:lnTo>
                      <a:pt x="30" y="9"/>
                    </a:lnTo>
                    <a:lnTo>
                      <a:pt x="43" y="0"/>
                    </a:lnTo>
                    <a:lnTo>
                      <a:pt x="261" y="0"/>
                    </a:lnTo>
                    <a:close/>
                    <a:moveTo>
                      <a:pt x="3344" y="0"/>
                    </a:moveTo>
                    <a:lnTo>
                      <a:pt x="3344" y="0"/>
                    </a:lnTo>
                    <a:lnTo>
                      <a:pt x="3344" y="2"/>
                    </a:lnTo>
                    <a:lnTo>
                      <a:pt x="3346" y="7"/>
                    </a:lnTo>
                    <a:lnTo>
                      <a:pt x="3348" y="9"/>
                    </a:lnTo>
                    <a:lnTo>
                      <a:pt x="3352" y="13"/>
                    </a:lnTo>
                    <a:lnTo>
                      <a:pt x="3356" y="17"/>
                    </a:lnTo>
                    <a:lnTo>
                      <a:pt x="3361" y="19"/>
                    </a:lnTo>
                    <a:lnTo>
                      <a:pt x="272" y="19"/>
                    </a:lnTo>
                    <a:lnTo>
                      <a:pt x="287" y="13"/>
                    </a:lnTo>
                    <a:lnTo>
                      <a:pt x="308" y="0"/>
                    </a:lnTo>
                    <a:lnTo>
                      <a:pt x="308" y="0"/>
                    </a:lnTo>
                    <a:lnTo>
                      <a:pt x="533" y="0"/>
                    </a:lnTo>
                    <a:lnTo>
                      <a:pt x="533" y="2"/>
                    </a:lnTo>
                    <a:lnTo>
                      <a:pt x="537" y="4"/>
                    </a:lnTo>
                    <a:lnTo>
                      <a:pt x="539" y="7"/>
                    </a:lnTo>
                    <a:lnTo>
                      <a:pt x="543" y="4"/>
                    </a:lnTo>
                    <a:lnTo>
                      <a:pt x="547" y="4"/>
                    </a:lnTo>
                    <a:lnTo>
                      <a:pt x="552" y="2"/>
                    </a:lnTo>
                    <a:lnTo>
                      <a:pt x="556" y="0"/>
                    </a:lnTo>
                    <a:lnTo>
                      <a:pt x="556" y="0"/>
                    </a:lnTo>
                    <a:lnTo>
                      <a:pt x="588" y="0"/>
                    </a:lnTo>
                    <a:lnTo>
                      <a:pt x="592" y="2"/>
                    </a:lnTo>
                    <a:lnTo>
                      <a:pt x="598" y="4"/>
                    </a:lnTo>
                    <a:lnTo>
                      <a:pt x="605" y="4"/>
                    </a:lnTo>
                    <a:lnTo>
                      <a:pt x="609" y="4"/>
                    </a:lnTo>
                    <a:lnTo>
                      <a:pt x="611" y="4"/>
                    </a:lnTo>
                    <a:lnTo>
                      <a:pt x="615" y="2"/>
                    </a:lnTo>
                    <a:lnTo>
                      <a:pt x="620" y="2"/>
                    </a:lnTo>
                    <a:lnTo>
                      <a:pt x="622" y="0"/>
                    </a:lnTo>
                    <a:lnTo>
                      <a:pt x="622" y="0"/>
                    </a:lnTo>
                    <a:lnTo>
                      <a:pt x="3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5" name="Freeform 1471"/>
              <p:cNvSpPr>
                <a:spLocks noEditPoints="1"/>
              </p:cNvSpPr>
              <p:nvPr/>
            </p:nvSpPr>
            <p:spPr bwMode="auto">
              <a:xfrm>
                <a:off x="3972" y="1197"/>
                <a:ext cx="3337" cy="21"/>
              </a:xfrm>
              <a:custGeom>
                <a:avLst/>
                <a:gdLst>
                  <a:gd name="T0" fmla="*/ 528 w 3337"/>
                  <a:gd name="T1" fmla="*/ 13 h 21"/>
                  <a:gd name="T2" fmla="*/ 532 w 3337"/>
                  <a:gd name="T3" fmla="*/ 15 h 21"/>
                  <a:gd name="T4" fmla="*/ 536 w 3337"/>
                  <a:gd name="T5" fmla="*/ 17 h 21"/>
                  <a:gd name="T6" fmla="*/ 543 w 3337"/>
                  <a:gd name="T7" fmla="*/ 19 h 21"/>
                  <a:gd name="T8" fmla="*/ 545 w 3337"/>
                  <a:gd name="T9" fmla="*/ 21 h 21"/>
                  <a:gd name="T10" fmla="*/ 513 w 3337"/>
                  <a:gd name="T11" fmla="*/ 21 h 21"/>
                  <a:gd name="T12" fmla="*/ 517 w 3337"/>
                  <a:gd name="T13" fmla="*/ 19 h 21"/>
                  <a:gd name="T14" fmla="*/ 519 w 3337"/>
                  <a:gd name="T15" fmla="*/ 17 h 21"/>
                  <a:gd name="T16" fmla="*/ 521 w 3337"/>
                  <a:gd name="T17" fmla="*/ 17 h 21"/>
                  <a:gd name="T18" fmla="*/ 521 w 3337"/>
                  <a:gd name="T19" fmla="*/ 15 h 21"/>
                  <a:gd name="T20" fmla="*/ 524 w 3337"/>
                  <a:gd name="T21" fmla="*/ 15 h 21"/>
                  <a:gd name="T22" fmla="*/ 526 w 3337"/>
                  <a:gd name="T23" fmla="*/ 13 h 21"/>
                  <a:gd name="T24" fmla="*/ 528 w 3337"/>
                  <a:gd name="T25" fmla="*/ 13 h 21"/>
                  <a:gd name="T26" fmla="*/ 220 w 3337"/>
                  <a:gd name="T27" fmla="*/ 0 h 21"/>
                  <a:gd name="T28" fmla="*/ 220 w 3337"/>
                  <a:gd name="T29" fmla="*/ 4 h 21"/>
                  <a:gd name="T30" fmla="*/ 220 w 3337"/>
                  <a:gd name="T31" fmla="*/ 11 h 21"/>
                  <a:gd name="T32" fmla="*/ 218 w 3337"/>
                  <a:gd name="T33" fmla="*/ 21 h 21"/>
                  <a:gd name="T34" fmla="*/ 0 w 3337"/>
                  <a:gd name="T35" fmla="*/ 21 h 21"/>
                  <a:gd name="T36" fmla="*/ 12 w 3337"/>
                  <a:gd name="T37" fmla="*/ 13 h 21"/>
                  <a:gd name="T38" fmla="*/ 27 w 3337"/>
                  <a:gd name="T39" fmla="*/ 0 h 21"/>
                  <a:gd name="T40" fmla="*/ 220 w 3337"/>
                  <a:gd name="T41" fmla="*/ 0 h 21"/>
                  <a:gd name="T42" fmla="*/ 488 w 3337"/>
                  <a:gd name="T43" fmla="*/ 0 h 21"/>
                  <a:gd name="T44" fmla="*/ 488 w 3337"/>
                  <a:gd name="T45" fmla="*/ 2 h 21"/>
                  <a:gd name="T46" fmla="*/ 490 w 3337"/>
                  <a:gd name="T47" fmla="*/ 6 h 21"/>
                  <a:gd name="T48" fmla="*/ 490 w 3337"/>
                  <a:gd name="T49" fmla="*/ 13 h 21"/>
                  <a:gd name="T50" fmla="*/ 490 w 3337"/>
                  <a:gd name="T51" fmla="*/ 19 h 21"/>
                  <a:gd name="T52" fmla="*/ 490 w 3337"/>
                  <a:gd name="T53" fmla="*/ 21 h 21"/>
                  <a:gd name="T54" fmla="*/ 265 w 3337"/>
                  <a:gd name="T55" fmla="*/ 21 h 21"/>
                  <a:gd name="T56" fmla="*/ 282 w 3337"/>
                  <a:gd name="T57" fmla="*/ 11 h 21"/>
                  <a:gd name="T58" fmla="*/ 292 w 3337"/>
                  <a:gd name="T59" fmla="*/ 2 h 21"/>
                  <a:gd name="T60" fmla="*/ 292 w 3337"/>
                  <a:gd name="T61" fmla="*/ 0 h 21"/>
                  <a:gd name="T62" fmla="*/ 488 w 3337"/>
                  <a:gd name="T63" fmla="*/ 0 h 21"/>
                  <a:gd name="T64" fmla="*/ 3337 w 3337"/>
                  <a:gd name="T65" fmla="*/ 0 h 21"/>
                  <a:gd name="T66" fmla="*/ 3337 w 3337"/>
                  <a:gd name="T67" fmla="*/ 2 h 21"/>
                  <a:gd name="T68" fmla="*/ 3333 w 3337"/>
                  <a:gd name="T69" fmla="*/ 6 h 21"/>
                  <a:gd name="T70" fmla="*/ 3328 w 3337"/>
                  <a:gd name="T71" fmla="*/ 11 h 21"/>
                  <a:gd name="T72" fmla="*/ 3324 w 3337"/>
                  <a:gd name="T73" fmla="*/ 15 h 21"/>
                  <a:gd name="T74" fmla="*/ 3318 w 3337"/>
                  <a:gd name="T75" fmla="*/ 17 h 21"/>
                  <a:gd name="T76" fmla="*/ 3311 w 3337"/>
                  <a:gd name="T77" fmla="*/ 19 h 21"/>
                  <a:gd name="T78" fmla="*/ 3305 w 3337"/>
                  <a:gd name="T79" fmla="*/ 19 h 21"/>
                  <a:gd name="T80" fmla="*/ 3301 w 3337"/>
                  <a:gd name="T81" fmla="*/ 21 h 21"/>
                  <a:gd name="T82" fmla="*/ 579 w 3337"/>
                  <a:gd name="T83" fmla="*/ 21 h 21"/>
                  <a:gd name="T84" fmla="*/ 581 w 3337"/>
                  <a:gd name="T85" fmla="*/ 19 h 21"/>
                  <a:gd name="T86" fmla="*/ 581 w 3337"/>
                  <a:gd name="T87" fmla="*/ 15 h 21"/>
                  <a:gd name="T88" fmla="*/ 581 w 3337"/>
                  <a:gd name="T89" fmla="*/ 8 h 21"/>
                  <a:gd name="T90" fmla="*/ 581 w 3337"/>
                  <a:gd name="T91" fmla="*/ 4 h 21"/>
                  <a:gd name="T92" fmla="*/ 581 w 3337"/>
                  <a:gd name="T93" fmla="*/ 0 h 21"/>
                  <a:gd name="T94" fmla="*/ 3337 w 3337"/>
                  <a:gd name="T9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37" h="21">
                    <a:moveTo>
                      <a:pt x="528" y="13"/>
                    </a:moveTo>
                    <a:lnTo>
                      <a:pt x="532" y="15"/>
                    </a:lnTo>
                    <a:lnTo>
                      <a:pt x="536" y="17"/>
                    </a:lnTo>
                    <a:lnTo>
                      <a:pt x="543" y="19"/>
                    </a:lnTo>
                    <a:lnTo>
                      <a:pt x="545" y="21"/>
                    </a:lnTo>
                    <a:lnTo>
                      <a:pt x="513" y="21"/>
                    </a:lnTo>
                    <a:lnTo>
                      <a:pt x="517" y="19"/>
                    </a:lnTo>
                    <a:lnTo>
                      <a:pt x="519" y="17"/>
                    </a:lnTo>
                    <a:lnTo>
                      <a:pt x="521" y="17"/>
                    </a:lnTo>
                    <a:lnTo>
                      <a:pt x="521" y="15"/>
                    </a:lnTo>
                    <a:lnTo>
                      <a:pt x="524" y="15"/>
                    </a:lnTo>
                    <a:lnTo>
                      <a:pt x="526" y="13"/>
                    </a:lnTo>
                    <a:lnTo>
                      <a:pt x="528" y="13"/>
                    </a:lnTo>
                    <a:close/>
                    <a:moveTo>
                      <a:pt x="220" y="0"/>
                    </a:moveTo>
                    <a:lnTo>
                      <a:pt x="220" y="4"/>
                    </a:lnTo>
                    <a:lnTo>
                      <a:pt x="220" y="11"/>
                    </a:lnTo>
                    <a:lnTo>
                      <a:pt x="218" y="21"/>
                    </a:lnTo>
                    <a:lnTo>
                      <a:pt x="0" y="21"/>
                    </a:lnTo>
                    <a:lnTo>
                      <a:pt x="12" y="13"/>
                    </a:lnTo>
                    <a:lnTo>
                      <a:pt x="27" y="0"/>
                    </a:lnTo>
                    <a:lnTo>
                      <a:pt x="220" y="0"/>
                    </a:lnTo>
                    <a:close/>
                    <a:moveTo>
                      <a:pt x="488" y="0"/>
                    </a:moveTo>
                    <a:lnTo>
                      <a:pt x="488" y="2"/>
                    </a:lnTo>
                    <a:lnTo>
                      <a:pt x="490" y="6"/>
                    </a:lnTo>
                    <a:lnTo>
                      <a:pt x="490" y="13"/>
                    </a:lnTo>
                    <a:lnTo>
                      <a:pt x="490" y="19"/>
                    </a:lnTo>
                    <a:lnTo>
                      <a:pt x="490" y="21"/>
                    </a:lnTo>
                    <a:lnTo>
                      <a:pt x="265" y="21"/>
                    </a:lnTo>
                    <a:lnTo>
                      <a:pt x="282" y="11"/>
                    </a:lnTo>
                    <a:lnTo>
                      <a:pt x="292" y="2"/>
                    </a:lnTo>
                    <a:lnTo>
                      <a:pt x="292" y="0"/>
                    </a:lnTo>
                    <a:lnTo>
                      <a:pt x="488" y="0"/>
                    </a:lnTo>
                    <a:close/>
                    <a:moveTo>
                      <a:pt x="3337" y="0"/>
                    </a:moveTo>
                    <a:lnTo>
                      <a:pt x="3337" y="2"/>
                    </a:lnTo>
                    <a:lnTo>
                      <a:pt x="3333" y="6"/>
                    </a:lnTo>
                    <a:lnTo>
                      <a:pt x="3328" y="11"/>
                    </a:lnTo>
                    <a:lnTo>
                      <a:pt x="3324" y="15"/>
                    </a:lnTo>
                    <a:lnTo>
                      <a:pt x="3318" y="17"/>
                    </a:lnTo>
                    <a:lnTo>
                      <a:pt x="3311" y="19"/>
                    </a:lnTo>
                    <a:lnTo>
                      <a:pt x="3305" y="19"/>
                    </a:lnTo>
                    <a:lnTo>
                      <a:pt x="3301" y="21"/>
                    </a:lnTo>
                    <a:lnTo>
                      <a:pt x="579" y="21"/>
                    </a:lnTo>
                    <a:lnTo>
                      <a:pt x="581" y="19"/>
                    </a:lnTo>
                    <a:lnTo>
                      <a:pt x="581" y="15"/>
                    </a:lnTo>
                    <a:lnTo>
                      <a:pt x="581" y="8"/>
                    </a:lnTo>
                    <a:lnTo>
                      <a:pt x="581" y="4"/>
                    </a:lnTo>
                    <a:lnTo>
                      <a:pt x="581" y="0"/>
                    </a:lnTo>
                    <a:lnTo>
                      <a:pt x="3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6" name="Freeform 1472"/>
              <p:cNvSpPr>
                <a:spLocks noEditPoints="1"/>
              </p:cNvSpPr>
              <p:nvPr/>
            </p:nvSpPr>
            <p:spPr bwMode="auto">
              <a:xfrm>
                <a:off x="3999" y="1178"/>
                <a:ext cx="3310" cy="19"/>
              </a:xfrm>
              <a:custGeom>
                <a:avLst/>
                <a:gdLst>
                  <a:gd name="T0" fmla="*/ 550 w 3310"/>
                  <a:gd name="T1" fmla="*/ 4 h 19"/>
                  <a:gd name="T2" fmla="*/ 501 w 3310"/>
                  <a:gd name="T3" fmla="*/ 11 h 19"/>
                  <a:gd name="T4" fmla="*/ 467 w 3310"/>
                  <a:gd name="T5" fmla="*/ 6 h 19"/>
                  <a:gd name="T6" fmla="*/ 454 w 3310"/>
                  <a:gd name="T7" fmla="*/ 2 h 19"/>
                  <a:gd name="T8" fmla="*/ 446 w 3310"/>
                  <a:gd name="T9" fmla="*/ 0 h 19"/>
                  <a:gd name="T10" fmla="*/ 444 w 3310"/>
                  <a:gd name="T11" fmla="*/ 2 h 19"/>
                  <a:gd name="T12" fmla="*/ 450 w 3310"/>
                  <a:gd name="T13" fmla="*/ 8 h 19"/>
                  <a:gd name="T14" fmla="*/ 461 w 3310"/>
                  <a:gd name="T15" fmla="*/ 17 h 19"/>
                  <a:gd name="T16" fmla="*/ 265 w 3310"/>
                  <a:gd name="T17" fmla="*/ 19 h 19"/>
                  <a:gd name="T18" fmla="*/ 257 w 3310"/>
                  <a:gd name="T19" fmla="*/ 13 h 19"/>
                  <a:gd name="T20" fmla="*/ 225 w 3310"/>
                  <a:gd name="T21" fmla="*/ 13 h 19"/>
                  <a:gd name="T22" fmla="*/ 195 w 3310"/>
                  <a:gd name="T23" fmla="*/ 15 h 19"/>
                  <a:gd name="T24" fmla="*/ 193 w 3310"/>
                  <a:gd name="T25" fmla="*/ 19 h 19"/>
                  <a:gd name="T26" fmla="*/ 11 w 3310"/>
                  <a:gd name="T27" fmla="*/ 13 h 19"/>
                  <a:gd name="T28" fmla="*/ 560 w 3310"/>
                  <a:gd name="T29" fmla="*/ 0 h 19"/>
                  <a:gd name="T30" fmla="*/ 3306 w 3310"/>
                  <a:gd name="T31" fmla="*/ 0 h 19"/>
                  <a:gd name="T32" fmla="*/ 3310 w 3310"/>
                  <a:gd name="T33" fmla="*/ 19 h 19"/>
                  <a:gd name="T34" fmla="*/ 554 w 3310"/>
                  <a:gd name="T35" fmla="*/ 19 h 19"/>
                  <a:gd name="T36" fmla="*/ 560 w 3310"/>
                  <a:gd name="T37" fmla="*/ 13 h 19"/>
                  <a:gd name="T38" fmla="*/ 571 w 3310"/>
                  <a:gd name="T39" fmla="*/ 8 h 19"/>
                  <a:gd name="T40" fmla="*/ 581 w 3310"/>
                  <a:gd name="T41" fmla="*/ 6 h 19"/>
                  <a:gd name="T42" fmla="*/ 590 w 3310"/>
                  <a:gd name="T43" fmla="*/ 2 h 19"/>
                  <a:gd name="T44" fmla="*/ 620 w 3310"/>
                  <a:gd name="T45" fmla="*/ 0 h 19"/>
                  <a:gd name="T46" fmla="*/ 622 w 3310"/>
                  <a:gd name="T47" fmla="*/ 4 h 19"/>
                  <a:gd name="T48" fmla="*/ 628 w 3310"/>
                  <a:gd name="T49" fmla="*/ 13 h 19"/>
                  <a:gd name="T50" fmla="*/ 634 w 3310"/>
                  <a:gd name="T51" fmla="*/ 17 h 19"/>
                  <a:gd name="T52" fmla="*/ 637 w 3310"/>
                  <a:gd name="T53" fmla="*/ 13 h 19"/>
                  <a:gd name="T54" fmla="*/ 637 w 3310"/>
                  <a:gd name="T55" fmla="*/ 4 h 19"/>
                  <a:gd name="T56" fmla="*/ 1167 w 3310"/>
                  <a:gd name="T57" fmla="*/ 0 h 19"/>
                  <a:gd name="T58" fmla="*/ 1163 w 3310"/>
                  <a:gd name="T59" fmla="*/ 6 h 19"/>
                  <a:gd name="T60" fmla="*/ 1159 w 3310"/>
                  <a:gd name="T61" fmla="*/ 13 h 19"/>
                  <a:gd name="T62" fmla="*/ 1165 w 3310"/>
                  <a:gd name="T63" fmla="*/ 15 h 19"/>
                  <a:gd name="T64" fmla="*/ 1190 w 3310"/>
                  <a:gd name="T65" fmla="*/ 6 h 19"/>
                  <a:gd name="T66" fmla="*/ 1205 w 3310"/>
                  <a:gd name="T67" fmla="*/ 0 h 19"/>
                  <a:gd name="T68" fmla="*/ 3306 w 3310"/>
                  <a:gd name="T6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0" h="19">
                    <a:moveTo>
                      <a:pt x="560" y="0"/>
                    </a:moveTo>
                    <a:lnTo>
                      <a:pt x="550" y="4"/>
                    </a:lnTo>
                    <a:lnTo>
                      <a:pt x="524" y="11"/>
                    </a:lnTo>
                    <a:lnTo>
                      <a:pt x="501" y="11"/>
                    </a:lnTo>
                    <a:lnTo>
                      <a:pt x="484" y="8"/>
                    </a:lnTo>
                    <a:lnTo>
                      <a:pt x="467" y="6"/>
                    </a:lnTo>
                    <a:lnTo>
                      <a:pt x="461" y="2"/>
                    </a:lnTo>
                    <a:lnTo>
                      <a:pt x="454" y="2"/>
                    </a:lnTo>
                    <a:lnTo>
                      <a:pt x="450" y="0"/>
                    </a:lnTo>
                    <a:lnTo>
                      <a:pt x="446" y="0"/>
                    </a:lnTo>
                    <a:lnTo>
                      <a:pt x="444" y="2"/>
                    </a:lnTo>
                    <a:lnTo>
                      <a:pt x="444" y="2"/>
                    </a:lnTo>
                    <a:lnTo>
                      <a:pt x="446" y="6"/>
                    </a:lnTo>
                    <a:lnTo>
                      <a:pt x="450" y="8"/>
                    </a:lnTo>
                    <a:lnTo>
                      <a:pt x="456" y="13"/>
                    </a:lnTo>
                    <a:lnTo>
                      <a:pt x="461" y="17"/>
                    </a:lnTo>
                    <a:lnTo>
                      <a:pt x="461" y="19"/>
                    </a:lnTo>
                    <a:lnTo>
                      <a:pt x="265" y="19"/>
                    </a:lnTo>
                    <a:lnTo>
                      <a:pt x="265" y="15"/>
                    </a:lnTo>
                    <a:lnTo>
                      <a:pt x="257" y="13"/>
                    </a:lnTo>
                    <a:lnTo>
                      <a:pt x="242" y="13"/>
                    </a:lnTo>
                    <a:lnTo>
                      <a:pt x="225" y="13"/>
                    </a:lnTo>
                    <a:lnTo>
                      <a:pt x="206" y="13"/>
                    </a:lnTo>
                    <a:lnTo>
                      <a:pt x="195" y="15"/>
                    </a:lnTo>
                    <a:lnTo>
                      <a:pt x="193" y="19"/>
                    </a:lnTo>
                    <a:lnTo>
                      <a:pt x="193" y="19"/>
                    </a:lnTo>
                    <a:lnTo>
                      <a:pt x="0" y="19"/>
                    </a:lnTo>
                    <a:lnTo>
                      <a:pt x="11" y="13"/>
                    </a:lnTo>
                    <a:lnTo>
                      <a:pt x="26" y="0"/>
                    </a:lnTo>
                    <a:lnTo>
                      <a:pt x="560" y="0"/>
                    </a:lnTo>
                    <a:close/>
                    <a:moveTo>
                      <a:pt x="3306" y="0"/>
                    </a:moveTo>
                    <a:lnTo>
                      <a:pt x="3306" y="0"/>
                    </a:lnTo>
                    <a:lnTo>
                      <a:pt x="3310" y="11"/>
                    </a:lnTo>
                    <a:lnTo>
                      <a:pt x="3310" y="19"/>
                    </a:lnTo>
                    <a:lnTo>
                      <a:pt x="554" y="19"/>
                    </a:lnTo>
                    <a:lnTo>
                      <a:pt x="554" y="19"/>
                    </a:lnTo>
                    <a:lnTo>
                      <a:pt x="556" y="15"/>
                    </a:lnTo>
                    <a:lnTo>
                      <a:pt x="560" y="13"/>
                    </a:lnTo>
                    <a:lnTo>
                      <a:pt x="564" y="11"/>
                    </a:lnTo>
                    <a:lnTo>
                      <a:pt x="571" y="8"/>
                    </a:lnTo>
                    <a:lnTo>
                      <a:pt x="577" y="8"/>
                    </a:lnTo>
                    <a:lnTo>
                      <a:pt x="581" y="6"/>
                    </a:lnTo>
                    <a:lnTo>
                      <a:pt x="586" y="6"/>
                    </a:lnTo>
                    <a:lnTo>
                      <a:pt x="590" y="2"/>
                    </a:lnTo>
                    <a:lnTo>
                      <a:pt x="596" y="0"/>
                    </a:lnTo>
                    <a:lnTo>
                      <a:pt x="620" y="0"/>
                    </a:lnTo>
                    <a:lnTo>
                      <a:pt x="622" y="0"/>
                    </a:lnTo>
                    <a:lnTo>
                      <a:pt x="622" y="4"/>
                    </a:lnTo>
                    <a:lnTo>
                      <a:pt x="624" y="8"/>
                    </a:lnTo>
                    <a:lnTo>
                      <a:pt x="628" y="13"/>
                    </a:lnTo>
                    <a:lnTo>
                      <a:pt x="630" y="15"/>
                    </a:lnTo>
                    <a:lnTo>
                      <a:pt x="634" y="17"/>
                    </a:lnTo>
                    <a:lnTo>
                      <a:pt x="637" y="15"/>
                    </a:lnTo>
                    <a:lnTo>
                      <a:pt x="637" y="13"/>
                    </a:lnTo>
                    <a:lnTo>
                      <a:pt x="637" y="8"/>
                    </a:lnTo>
                    <a:lnTo>
                      <a:pt x="637" y="4"/>
                    </a:lnTo>
                    <a:lnTo>
                      <a:pt x="637" y="0"/>
                    </a:lnTo>
                    <a:lnTo>
                      <a:pt x="1167" y="0"/>
                    </a:lnTo>
                    <a:lnTo>
                      <a:pt x="1165" y="2"/>
                    </a:lnTo>
                    <a:lnTo>
                      <a:pt x="1163" y="6"/>
                    </a:lnTo>
                    <a:lnTo>
                      <a:pt x="1159" y="11"/>
                    </a:lnTo>
                    <a:lnTo>
                      <a:pt x="1159" y="13"/>
                    </a:lnTo>
                    <a:lnTo>
                      <a:pt x="1159" y="15"/>
                    </a:lnTo>
                    <a:lnTo>
                      <a:pt x="1165" y="15"/>
                    </a:lnTo>
                    <a:lnTo>
                      <a:pt x="1178" y="11"/>
                    </a:lnTo>
                    <a:lnTo>
                      <a:pt x="1190" y="6"/>
                    </a:lnTo>
                    <a:lnTo>
                      <a:pt x="1201" y="2"/>
                    </a:lnTo>
                    <a:lnTo>
                      <a:pt x="1205" y="0"/>
                    </a:lnTo>
                    <a:lnTo>
                      <a:pt x="1205" y="0"/>
                    </a:lnTo>
                    <a:lnTo>
                      <a:pt x="3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7" name="Freeform 1473"/>
              <p:cNvSpPr>
                <a:spLocks noEditPoints="1"/>
              </p:cNvSpPr>
              <p:nvPr/>
            </p:nvSpPr>
            <p:spPr bwMode="auto">
              <a:xfrm>
                <a:off x="4025" y="1157"/>
                <a:ext cx="3280" cy="21"/>
              </a:xfrm>
              <a:custGeom>
                <a:avLst/>
                <a:gdLst>
                  <a:gd name="T0" fmla="*/ 587 w 3280"/>
                  <a:gd name="T1" fmla="*/ 17 h 21"/>
                  <a:gd name="T2" fmla="*/ 589 w 3280"/>
                  <a:gd name="T3" fmla="*/ 17 h 21"/>
                  <a:gd name="T4" fmla="*/ 594 w 3280"/>
                  <a:gd name="T5" fmla="*/ 19 h 21"/>
                  <a:gd name="T6" fmla="*/ 594 w 3280"/>
                  <a:gd name="T7" fmla="*/ 21 h 21"/>
                  <a:gd name="T8" fmla="*/ 570 w 3280"/>
                  <a:gd name="T9" fmla="*/ 21 h 21"/>
                  <a:gd name="T10" fmla="*/ 570 w 3280"/>
                  <a:gd name="T11" fmla="*/ 21 h 21"/>
                  <a:gd name="T12" fmla="*/ 579 w 3280"/>
                  <a:gd name="T13" fmla="*/ 19 h 21"/>
                  <a:gd name="T14" fmla="*/ 587 w 3280"/>
                  <a:gd name="T15" fmla="*/ 17 h 21"/>
                  <a:gd name="T16" fmla="*/ 558 w 3280"/>
                  <a:gd name="T17" fmla="*/ 0 h 21"/>
                  <a:gd name="T18" fmla="*/ 560 w 3280"/>
                  <a:gd name="T19" fmla="*/ 2 h 21"/>
                  <a:gd name="T20" fmla="*/ 566 w 3280"/>
                  <a:gd name="T21" fmla="*/ 6 h 21"/>
                  <a:gd name="T22" fmla="*/ 562 w 3280"/>
                  <a:gd name="T23" fmla="*/ 10 h 21"/>
                  <a:gd name="T24" fmla="*/ 547 w 3280"/>
                  <a:gd name="T25" fmla="*/ 17 h 21"/>
                  <a:gd name="T26" fmla="*/ 534 w 3280"/>
                  <a:gd name="T27" fmla="*/ 21 h 21"/>
                  <a:gd name="T28" fmla="*/ 0 w 3280"/>
                  <a:gd name="T29" fmla="*/ 21 h 21"/>
                  <a:gd name="T30" fmla="*/ 4 w 3280"/>
                  <a:gd name="T31" fmla="*/ 19 h 21"/>
                  <a:gd name="T32" fmla="*/ 21 w 3280"/>
                  <a:gd name="T33" fmla="*/ 0 h 21"/>
                  <a:gd name="T34" fmla="*/ 21 w 3280"/>
                  <a:gd name="T35" fmla="*/ 0 h 21"/>
                  <a:gd name="T36" fmla="*/ 558 w 3280"/>
                  <a:gd name="T37" fmla="*/ 0 h 21"/>
                  <a:gd name="T38" fmla="*/ 1166 w 3280"/>
                  <a:gd name="T39" fmla="*/ 0 h 21"/>
                  <a:gd name="T40" fmla="*/ 1166 w 3280"/>
                  <a:gd name="T41" fmla="*/ 2 h 21"/>
                  <a:gd name="T42" fmla="*/ 1160 w 3280"/>
                  <a:gd name="T43" fmla="*/ 6 h 21"/>
                  <a:gd name="T44" fmla="*/ 1154 w 3280"/>
                  <a:gd name="T45" fmla="*/ 10 h 21"/>
                  <a:gd name="T46" fmla="*/ 1149 w 3280"/>
                  <a:gd name="T47" fmla="*/ 15 h 21"/>
                  <a:gd name="T48" fmla="*/ 1145 w 3280"/>
                  <a:gd name="T49" fmla="*/ 19 h 21"/>
                  <a:gd name="T50" fmla="*/ 1141 w 3280"/>
                  <a:gd name="T51" fmla="*/ 21 h 21"/>
                  <a:gd name="T52" fmla="*/ 611 w 3280"/>
                  <a:gd name="T53" fmla="*/ 21 h 21"/>
                  <a:gd name="T54" fmla="*/ 611 w 3280"/>
                  <a:gd name="T55" fmla="*/ 19 h 21"/>
                  <a:gd name="T56" fmla="*/ 608 w 3280"/>
                  <a:gd name="T57" fmla="*/ 15 h 21"/>
                  <a:gd name="T58" fmla="*/ 608 w 3280"/>
                  <a:gd name="T59" fmla="*/ 10 h 21"/>
                  <a:gd name="T60" fmla="*/ 606 w 3280"/>
                  <a:gd name="T61" fmla="*/ 8 h 21"/>
                  <a:gd name="T62" fmla="*/ 604 w 3280"/>
                  <a:gd name="T63" fmla="*/ 4 h 21"/>
                  <a:gd name="T64" fmla="*/ 604 w 3280"/>
                  <a:gd name="T65" fmla="*/ 0 h 21"/>
                  <a:gd name="T66" fmla="*/ 647 w 3280"/>
                  <a:gd name="T67" fmla="*/ 0 h 21"/>
                  <a:gd name="T68" fmla="*/ 645 w 3280"/>
                  <a:gd name="T69" fmla="*/ 4 h 21"/>
                  <a:gd name="T70" fmla="*/ 645 w 3280"/>
                  <a:gd name="T71" fmla="*/ 15 h 21"/>
                  <a:gd name="T72" fmla="*/ 647 w 3280"/>
                  <a:gd name="T73" fmla="*/ 17 h 21"/>
                  <a:gd name="T74" fmla="*/ 651 w 3280"/>
                  <a:gd name="T75" fmla="*/ 19 h 21"/>
                  <a:gd name="T76" fmla="*/ 653 w 3280"/>
                  <a:gd name="T77" fmla="*/ 17 h 21"/>
                  <a:gd name="T78" fmla="*/ 657 w 3280"/>
                  <a:gd name="T79" fmla="*/ 15 h 21"/>
                  <a:gd name="T80" fmla="*/ 659 w 3280"/>
                  <a:gd name="T81" fmla="*/ 10 h 21"/>
                  <a:gd name="T82" fmla="*/ 664 w 3280"/>
                  <a:gd name="T83" fmla="*/ 6 h 21"/>
                  <a:gd name="T84" fmla="*/ 668 w 3280"/>
                  <a:gd name="T85" fmla="*/ 2 h 21"/>
                  <a:gd name="T86" fmla="*/ 668 w 3280"/>
                  <a:gd name="T87" fmla="*/ 0 h 21"/>
                  <a:gd name="T88" fmla="*/ 1166 w 3280"/>
                  <a:gd name="T89" fmla="*/ 0 h 21"/>
                  <a:gd name="T90" fmla="*/ 3273 w 3280"/>
                  <a:gd name="T91" fmla="*/ 0 h 21"/>
                  <a:gd name="T92" fmla="*/ 3275 w 3280"/>
                  <a:gd name="T93" fmla="*/ 10 h 21"/>
                  <a:gd name="T94" fmla="*/ 3280 w 3280"/>
                  <a:gd name="T95" fmla="*/ 21 h 21"/>
                  <a:gd name="T96" fmla="*/ 1179 w 3280"/>
                  <a:gd name="T97" fmla="*/ 21 h 21"/>
                  <a:gd name="T98" fmla="*/ 1181 w 3280"/>
                  <a:gd name="T99" fmla="*/ 19 h 21"/>
                  <a:gd name="T100" fmla="*/ 1188 w 3280"/>
                  <a:gd name="T101" fmla="*/ 10 h 21"/>
                  <a:gd name="T102" fmla="*/ 1196 w 3280"/>
                  <a:gd name="T103" fmla="*/ 0 h 21"/>
                  <a:gd name="T104" fmla="*/ 3273 w 3280"/>
                  <a:gd name="T10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80" h="21">
                    <a:moveTo>
                      <a:pt x="587" y="17"/>
                    </a:moveTo>
                    <a:lnTo>
                      <a:pt x="589" y="17"/>
                    </a:lnTo>
                    <a:lnTo>
                      <a:pt x="594" y="19"/>
                    </a:lnTo>
                    <a:lnTo>
                      <a:pt x="594" y="21"/>
                    </a:lnTo>
                    <a:lnTo>
                      <a:pt x="570" y="21"/>
                    </a:lnTo>
                    <a:lnTo>
                      <a:pt x="570" y="21"/>
                    </a:lnTo>
                    <a:lnTo>
                      <a:pt x="579" y="19"/>
                    </a:lnTo>
                    <a:lnTo>
                      <a:pt x="587" y="17"/>
                    </a:lnTo>
                    <a:close/>
                    <a:moveTo>
                      <a:pt x="558" y="0"/>
                    </a:moveTo>
                    <a:lnTo>
                      <a:pt x="560" y="2"/>
                    </a:lnTo>
                    <a:lnTo>
                      <a:pt x="566" y="6"/>
                    </a:lnTo>
                    <a:lnTo>
                      <a:pt x="562" y="10"/>
                    </a:lnTo>
                    <a:lnTo>
                      <a:pt x="547" y="17"/>
                    </a:lnTo>
                    <a:lnTo>
                      <a:pt x="534" y="21"/>
                    </a:lnTo>
                    <a:lnTo>
                      <a:pt x="0" y="21"/>
                    </a:lnTo>
                    <a:lnTo>
                      <a:pt x="4" y="19"/>
                    </a:lnTo>
                    <a:lnTo>
                      <a:pt x="21" y="0"/>
                    </a:lnTo>
                    <a:lnTo>
                      <a:pt x="21" y="0"/>
                    </a:lnTo>
                    <a:lnTo>
                      <a:pt x="558" y="0"/>
                    </a:lnTo>
                    <a:close/>
                    <a:moveTo>
                      <a:pt x="1166" y="0"/>
                    </a:moveTo>
                    <a:lnTo>
                      <a:pt x="1166" y="2"/>
                    </a:lnTo>
                    <a:lnTo>
                      <a:pt x="1160" y="6"/>
                    </a:lnTo>
                    <a:lnTo>
                      <a:pt x="1154" y="10"/>
                    </a:lnTo>
                    <a:lnTo>
                      <a:pt x="1149" y="15"/>
                    </a:lnTo>
                    <a:lnTo>
                      <a:pt x="1145" y="19"/>
                    </a:lnTo>
                    <a:lnTo>
                      <a:pt x="1141" y="21"/>
                    </a:lnTo>
                    <a:lnTo>
                      <a:pt x="611" y="21"/>
                    </a:lnTo>
                    <a:lnTo>
                      <a:pt x="611" y="19"/>
                    </a:lnTo>
                    <a:lnTo>
                      <a:pt x="608" y="15"/>
                    </a:lnTo>
                    <a:lnTo>
                      <a:pt x="608" y="10"/>
                    </a:lnTo>
                    <a:lnTo>
                      <a:pt x="606" y="8"/>
                    </a:lnTo>
                    <a:lnTo>
                      <a:pt x="604" y="4"/>
                    </a:lnTo>
                    <a:lnTo>
                      <a:pt x="604" y="0"/>
                    </a:lnTo>
                    <a:lnTo>
                      <a:pt x="647" y="0"/>
                    </a:lnTo>
                    <a:lnTo>
                      <a:pt x="645" y="4"/>
                    </a:lnTo>
                    <a:lnTo>
                      <a:pt x="645" y="15"/>
                    </a:lnTo>
                    <a:lnTo>
                      <a:pt x="647" y="17"/>
                    </a:lnTo>
                    <a:lnTo>
                      <a:pt x="651" y="19"/>
                    </a:lnTo>
                    <a:lnTo>
                      <a:pt x="653" y="17"/>
                    </a:lnTo>
                    <a:lnTo>
                      <a:pt x="657" y="15"/>
                    </a:lnTo>
                    <a:lnTo>
                      <a:pt x="659" y="10"/>
                    </a:lnTo>
                    <a:lnTo>
                      <a:pt x="664" y="6"/>
                    </a:lnTo>
                    <a:lnTo>
                      <a:pt x="668" y="2"/>
                    </a:lnTo>
                    <a:lnTo>
                      <a:pt x="668" y="0"/>
                    </a:lnTo>
                    <a:lnTo>
                      <a:pt x="1166" y="0"/>
                    </a:lnTo>
                    <a:close/>
                    <a:moveTo>
                      <a:pt x="3273" y="0"/>
                    </a:moveTo>
                    <a:lnTo>
                      <a:pt x="3275" y="10"/>
                    </a:lnTo>
                    <a:lnTo>
                      <a:pt x="3280" y="21"/>
                    </a:lnTo>
                    <a:lnTo>
                      <a:pt x="1179" y="21"/>
                    </a:lnTo>
                    <a:lnTo>
                      <a:pt x="1181" y="19"/>
                    </a:lnTo>
                    <a:lnTo>
                      <a:pt x="1188" y="10"/>
                    </a:lnTo>
                    <a:lnTo>
                      <a:pt x="1196" y="0"/>
                    </a:lnTo>
                    <a:lnTo>
                      <a:pt x="32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8" name="Freeform 1474"/>
              <p:cNvSpPr>
                <a:spLocks noEditPoints="1"/>
              </p:cNvSpPr>
              <p:nvPr/>
            </p:nvSpPr>
            <p:spPr bwMode="auto">
              <a:xfrm>
                <a:off x="4046" y="1138"/>
                <a:ext cx="3261" cy="19"/>
              </a:xfrm>
              <a:custGeom>
                <a:avLst/>
                <a:gdLst>
                  <a:gd name="T0" fmla="*/ 460 w 3261"/>
                  <a:gd name="T1" fmla="*/ 0 h 19"/>
                  <a:gd name="T2" fmla="*/ 507 w 3261"/>
                  <a:gd name="T3" fmla="*/ 8 h 19"/>
                  <a:gd name="T4" fmla="*/ 537 w 3261"/>
                  <a:gd name="T5" fmla="*/ 19 h 19"/>
                  <a:gd name="T6" fmla="*/ 13 w 3261"/>
                  <a:gd name="T7" fmla="*/ 4 h 19"/>
                  <a:gd name="T8" fmla="*/ 450 w 3261"/>
                  <a:gd name="T9" fmla="*/ 0 h 19"/>
                  <a:gd name="T10" fmla="*/ 634 w 3261"/>
                  <a:gd name="T11" fmla="*/ 2 h 19"/>
                  <a:gd name="T12" fmla="*/ 626 w 3261"/>
                  <a:gd name="T13" fmla="*/ 19 h 19"/>
                  <a:gd name="T14" fmla="*/ 583 w 3261"/>
                  <a:gd name="T15" fmla="*/ 17 h 19"/>
                  <a:gd name="T16" fmla="*/ 581 w 3261"/>
                  <a:gd name="T17" fmla="*/ 6 h 19"/>
                  <a:gd name="T18" fmla="*/ 583 w 3261"/>
                  <a:gd name="T19" fmla="*/ 0 h 19"/>
                  <a:gd name="T20" fmla="*/ 1158 w 3261"/>
                  <a:gd name="T21" fmla="*/ 0 h 19"/>
                  <a:gd name="T22" fmla="*/ 1156 w 3261"/>
                  <a:gd name="T23" fmla="*/ 6 h 19"/>
                  <a:gd name="T24" fmla="*/ 1150 w 3261"/>
                  <a:gd name="T25" fmla="*/ 17 h 19"/>
                  <a:gd name="T26" fmla="*/ 647 w 3261"/>
                  <a:gd name="T27" fmla="*/ 19 h 19"/>
                  <a:gd name="T28" fmla="*/ 657 w 3261"/>
                  <a:gd name="T29" fmla="*/ 12 h 19"/>
                  <a:gd name="T30" fmla="*/ 685 w 3261"/>
                  <a:gd name="T31" fmla="*/ 12 h 19"/>
                  <a:gd name="T32" fmla="*/ 721 w 3261"/>
                  <a:gd name="T33" fmla="*/ 8 h 19"/>
                  <a:gd name="T34" fmla="*/ 736 w 3261"/>
                  <a:gd name="T35" fmla="*/ 0 h 19"/>
                  <a:gd name="T36" fmla="*/ 761 w 3261"/>
                  <a:gd name="T37" fmla="*/ 0 h 19"/>
                  <a:gd name="T38" fmla="*/ 776 w 3261"/>
                  <a:gd name="T39" fmla="*/ 6 h 19"/>
                  <a:gd name="T40" fmla="*/ 785 w 3261"/>
                  <a:gd name="T41" fmla="*/ 8 h 19"/>
                  <a:gd name="T42" fmla="*/ 789 w 3261"/>
                  <a:gd name="T43" fmla="*/ 6 h 19"/>
                  <a:gd name="T44" fmla="*/ 791 w 3261"/>
                  <a:gd name="T45" fmla="*/ 4 h 19"/>
                  <a:gd name="T46" fmla="*/ 795 w 3261"/>
                  <a:gd name="T47" fmla="*/ 0 h 19"/>
                  <a:gd name="T48" fmla="*/ 874 w 3261"/>
                  <a:gd name="T49" fmla="*/ 2 h 19"/>
                  <a:gd name="T50" fmla="*/ 889 w 3261"/>
                  <a:gd name="T51" fmla="*/ 0 h 19"/>
                  <a:gd name="T52" fmla="*/ 1050 w 3261"/>
                  <a:gd name="T53" fmla="*/ 2 h 19"/>
                  <a:gd name="T54" fmla="*/ 1071 w 3261"/>
                  <a:gd name="T55" fmla="*/ 0 h 19"/>
                  <a:gd name="T56" fmla="*/ 1158 w 3261"/>
                  <a:gd name="T57" fmla="*/ 0 h 19"/>
                  <a:gd name="T58" fmla="*/ 3261 w 3261"/>
                  <a:gd name="T59" fmla="*/ 0 h 19"/>
                  <a:gd name="T60" fmla="*/ 3256 w 3261"/>
                  <a:gd name="T61" fmla="*/ 10 h 19"/>
                  <a:gd name="T62" fmla="*/ 3252 w 3261"/>
                  <a:gd name="T63" fmla="*/ 19 h 19"/>
                  <a:gd name="T64" fmla="*/ 1175 w 3261"/>
                  <a:gd name="T65" fmla="*/ 19 h 19"/>
                  <a:gd name="T66" fmla="*/ 1194 w 3261"/>
                  <a:gd name="T67" fmla="*/ 2 h 19"/>
                  <a:gd name="T68" fmla="*/ 1218 w 3261"/>
                  <a:gd name="T69" fmla="*/ 0 h 19"/>
                  <a:gd name="T70" fmla="*/ 1228 w 3261"/>
                  <a:gd name="T71" fmla="*/ 10 h 19"/>
                  <a:gd name="T72" fmla="*/ 1260 w 3261"/>
                  <a:gd name="T73" fmla="*/ 10 h 19"/>
                  <a:gd name="T74" fmla="*/ 1266 w 3261"/>
                  <a:gd name="T75" fmla="*/ 6 h 19"/>
                  <a:gd name="T76" fmla="*/ 1266 w 3261"/>
                  <a:gd name="T77" fmla="*/ 0 h 19"/>
                  <a:gd name="T78" fmla="*/ 3261 w 3261"/>
                  <a:gd name="T7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61" h="19">
                    <a:moveTo>
                      <a:pt x="450" y="0"/>
                    </a:moveTo>
                    <a:lnTo>
                      <a:pt x="460" y="0"/>
                    </a:lnTo>
                    <a:lnTo>
                      <a:pt x="486" y="4"/>
                    </a:lnTo>
                    <a:lnTo>
                      <a:pt x="507" y="8"/>
                    </a:lnTo>
                    <a:lnTo>
                      <a:pt x="524" y="15"/>
                    </a:lnTo>
                    <a:lnTo>
                      <a:pt x="537" y="19"/>
                    </a:lnTo>
                    <a:lnTo>
                      <a:pt x="0" y="19"/>
                    </a:lnTo>
                    <a:lnTo>
                      <a:pt x="13" y="4"/>
                    </a:lnTo>
                    <a:lnTo>
                      <a:pt x="17" y="0"/>
                    </a:lnTo>
                    <a:lnTo>
                      <a:pt x="450" y="0"/>
                    </a:lnTo>
                    <a:close/>
                    <a:moveTo>
                      <a:pt x="634" y="0"/>
                    </a:moveTo>
                    <a:lnTo>
                      <a:pt x="634" y="2"/>
                    </a:lnTo>
                    <a:lnTo>
                      <a:pt x="630" y="12"/>
                    </a:lnTo>
                    <a:lnTo>
                      <a:pt x="626" y="19"/>
                    </a:lnTo>
                    <a:lnTo>
                      <a:pt x="583" y="19"/>
                    </a:lnTo>
                    <a:lnTo>
                      <a:pt x="583" y="17"/>
                    </a:lnTo>
                    <a:lnTo>
                      <a:pt x="581" y="10"/>
                    </a:lnTo>
                    <a:lnTo>
                      <a:pt x="581" y="6"/>
                    </a:lnTo>
                    <a:lnTo>
                      <a:pt x="581" y="0"/>
                    </a:lnTo>
                    <a:lnTo>
                      <a:pt x="583" y="0"/>
                    </a:lnTo>
                    <a:lnTo>
                      <a:pt x="634" y="0"/>
                    </a:lnTo>
                    <a:close/>
                    <a:moveTo>
                      <a:pt x="1158" y="0"/>
                    </a:moveTo>
                    <a:lnTo>
                      <a:pt x="1158" y="0"/>
                    </a:lnTo>
                    <a:lnTo>
                      <a:pt x="1156" y="6"/>
                    </a:lnTo>
                    <a:lnTo>
                      <a:pt x="1154" y="10"/>
                    </a:lnTo>
                    <a:lnTo>
                      <a:pt x="1150" y="17"/>
                    </a:lnTo>
                    <a:lnTo>
                      <a:pt x="1145" y="19"/>
                    </a:lnTo>
                    <a:lnTo>
                      <a:pt x="647" y="19"/>
                    </a:lnTo>
                    <a:lnTo>
                      <a:pt x="649" y="17"/>
                    </a:lnTo>
                    <a:lnTo>
                      <a:pt x="657" y="12"/>
                    </a:lnTo>
                    <a:lnTo>
                      <a:pt x="670" y="12"/>
                    </a:lnTo>
                    <a:lnTo>
                      <a:pt x="685" y="12"/>
                    </a:lnTo>
                    <a:lnTo>
                      <a:pt x="706" y="12"/>
                    </a:lnTo>
                    <a:lnTo>
                      <a:pt x="721" y="8"/>
                    </a:lnTo>
                    <a:lnTo>
                      <a:pt x="730" y="2"/>
                    </a:lnTo>
                    <a:lnTo>
                      <a:pt x="736" y="0"/>
                    </a:lnTo>
                    <a:lnTo>
                      <a:pt x="757" y="0"/>
                    </a:lnTo>
                    <a:lnTo>
                      <a:pt x="761" y="0"/>
                    </a:lnTo>
                    <a:lnTo>
                      <a:pt x="770" y="4"/>
                    </a:lnTo>
                    <a:lnTo>
                      <a:pt x="776" y="6"/>
                    </a:lnTo>
                    <a:lnTo>
                      <a:pt x="783" y="6"/>
                    </a:lnTo>
                    <a:lnTo>
                      <a:pt x="785" y="8"/>
                    </a:lnTo>
                    <a:lnTo>
                      <a:pt x="787" y="8"/>
                    </a:lnTo>
                    <a:lnTo>
                      <a:pt x="789" y="6"/>
                    </a:lnTo>
                    <a:lnTo>
                      <a:pt x="789" y="6"/>
                    </a:lnTo>
                    <a:lnTo>
                      <a:pt x="791" y="4"/>
                    </a:lnTo>
                    <a:lnTo>
                      <a:pt x="795" y="0"/>
                    </a:lnTo>
                    <a:lnTo>
                      <a:pt x="795" y="0"/>
                    </a:lnTo>
                    <a:lnTo>
                      <a:pt x="870" y="0"/>
                    </a:lnTo>
                    <a:lnTo>
                      <a:pt x="874" y="2"/>
                    </a:lnTo>
                    <a:lnTo>
                      <a:pt x="884" y="2"/>
                    </a:lnTo>
                    <a:lnTo>
                      <a:pt x="889" y="0"/>
                    </a:lnTo>
                    <a:lnTo>
                      <a:pt x="1044" y="0"/>
                    </a:lnTo>
                    <a:lnTo>
                      <a:pt x="1050" y="2"/>
                    </a:lnTo>
                    <a:lnTo>
                      <a:pt x="1063" y="2"/>
                    </a:lnTo>
                    <a:lnTo>
                      <a:pt x="1071" y="0"/>
                    </a:lnTo>
                    <a:lnTo>
                      <a:pt x="1071" y="0"/>
                    </a:lnTo>
                    <a:lnTo>
                      <a:pt x="1158" y="0"/>
                    </a:lnTo>
                    <a:close/>
                    <a:moveTo>
                      <a:pt x="3261" y="0"/>
                    </a:moveTo>
                    <a:lnTo>
                      <a:pt x="3261" y="0"/>
                    </a:lnTo>
                    <a:lnTo>
                      <a:pt x="3261" y="6"/>
                    </a:lnTo>
                    <a:lnTo>
                      <a:pt x="3256" y="10"/>
                    </a:lnTo>
                    <a:lnTo>
                      <a:pt x="3252" y="19"/>
                    </a:lnTo>
                    <a:lnTo>
                      <a:pt x="3252" y="19"/>
                    </a:lnTo>
                    <a:lnTo>
                      <a:pt x="1175" y="19"/>
                    </a:lnTo>
                    <a:lnTo>
                      <a:pt x="1175" y="19"/>
                    </a:lnTo>
                    <a:lnTo>
                      <a:pt x="1186" y="8"/>
                    </a:lnTo>
                    <a:lnTo>
                      <a:pt x="1194" y="2"/>
                    </a:lnTo>
                    <a:lnTo>
                      <a:pt x="1198" y="0"/>
                    </a:lnTo>
                    <a:lnTo>
                      <a:pt x="1218" y="0"/>
                    </a:lnTo>
                    <a:lnTo>
                      <a:pt x="1222" y="4"/>
                    </a:lnTo>
                    <a:lnTo>
                      <a:pt x="1228" y="10"/>
                    </a:lnTo>
                    <a:lnTo>
                      <a:pt x="1243" y="15"/>
                    </a:lnTo>
                    <a:lnTo>
                      <a:pt x="1260" y="10"/>
                    </a:lnTo>
                    <a:lnTo>
                      <a:pt x="1264" y="8"/>
                    </a:lnTo>
                    <a:lnTo>
                      <a:pt x="1266" y="6"/>
                    </a:lnTo>
                    <a:lnTo>
                      <a:pt x="1266" y="2"/>
                    </a:lnTo>
                    <a:lnTo>
                      <a:pt x="1266" y="0"/>
                    </a:lnTo>
                    <a:lnTo>
                      <a:pt x="1264" y="0"/>
                    </a:lnTo>
                    <a:lnTo>
                      <a:pt x="3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79" name="Freeform 1475"/>
              <p:cNvSpPr>
                <a:spLocks noEditPoints="1"/>
              </p:cNvSpPr>
              <p:nvPr/>
            </p:nvSpPr>
            <p:spPr bwMode="auto">
              <a:xfrm>
                <a:off x="4063" y="1116"/>
                <a:ext cx="3244" cy="22"/>
              </a:xfrm>
              <a:custGeom>
                <a:avLst/>
                <a:gdLst>
                  <a:gd name="T0" fmla="*/ 740 w 3244"/>
                  <a:gd name="T1" fmla="*/ 22 h 22"/>
                  <a:gd name="T2" fmla="*/ 719 w 3244"/>
                  <a:gd name="T3" fmla="*/ 20 h 22"/>
                  <a:gd name="T4" fmla="*/ 1194 w 3244"/>
                  <a:gd name="T5" fmla="*/ 17 h 22"/>
                  <a:gd name="T6" fmla="*/ 1201 w 3244"/>
                  <a:gd name="T7" fmla="*/ 22 h 22"/>
                  <a:gd name="T8" fmla="*/ 1181 w 3244"/>
                  <a:gd name="T9" fmla="*/ 22 h 22"/>
                  <a:gd name="T10" fmla="*/ 1188 w 3244"/>
                  <a:gd name="T11" fmla="*/ 17 h 22"/>
                  <a:gd name="T12" fmla="*/ 836 w 3244"/>
                  <a:gd name="T13" fmla="*/ 15 h 22"/>
                  <a:gd name="T14" fmla="*/ 844 w 3244"/>
                  <a:gd name="T15" fmla="*/ 15 h 22"/>
                  <a:gd name="T16" fmla="*/ 851 w 3244"/>
                  <a:gd name="T17" fmla="*/ 22 h 22"/>
                  <a:gd name="T18" fmla="*/ 778 w 3244"/>
                  <a:gd name="T19" fmla="*/ 22 h 22"/>
                  <a:gd name="T20" fmla="*/ 797 w 3244"/>
                  <a:gd name="T21" fmla="*/ 17 h 22"/>
                  <a:gd name="T22" fmla="*/ 825 w 3244"/>
                  <a:gd name="T23" fmla="*/ 17 h 22"/>
                  <a:gd name="T24" fmla="*/ 836 w 3244"/>
                  <a:gd name="T25" fmla="*/ 15 h 22"/>
                  <a:gd name="T26" fmla="*/ 604 w 3244"/>
                  <a:gd name="T27" fmla="*/ 13 h 22"/>
                  <a:gd name="T28" fmla="*/ 617 w 3244"/>
                  <a:gd name="T29" fmla="*/ 22 h 22"/>
                  <a:gd name="T30" fmla="*/ 566 w 3244"/>
                  <a:gd name="T31" fmla="*/ 20 h 22"/>
                  <a:gd name="T32" fmla="*/ 590 w 3244"/>
                  <a:gd name="T33" fmla="*/ 13 h 22"/>
                  <a:gd name="T34" fmla="*/ 377 w 3244"/>
                  <a:gd name="T35" fmla="*/ 9 h 22"/>
                  <a:gd name="T36" fmla="*/ 433 w 3244"/>
                  <a:gd name="T37" fmla="*/ 22 h 22"/>
                  <a:gd name="T38" fmla="*/ 4 w 3244"/>
                  <a:gd name="T39" fmla="*/ 17 h 22"/>
                  <a:gd name="T40" fmla="*/ 32 w 3244"/>
                  <a:gd name="T41" fmla="*/ 7 h 22"/>
                  <a:gd name="T42" fmla="*/ 356 w 3244"/>
                  <a:gd name="T43" fmla="*/ 0 h 22"/>
                  <a:gd name="T44" fmla="*/ 954 w 3244"/>
                  <a:gd name="T45" fmla="*/ 3 h 22"/>
                  <a:gd name="T46" fmla="*/ 984 w 3244"/>
                  <a:gd name="T47" fmla="*/ 9 h 22"/>
                  <a:gd name="T48" fmla="*/ 1005 w 3244"/>
                  <a:gd name="T49" fmla="*/ 13 h 22"/>
                  <a:gd name="T50" fmla="*/ 1018 w 3244"/>
                  <a:gd name="T51" fmla="*/ 20 h 22"/>
                  <a:gd name="T52" fmla="*/ 1027 w 3244"/>
                  <a:gd name="T53" fmla="*/ 22 h 22"/>
                  <a:gd name="T54" fmla="*/ 876 w 3244"/>
                  <a:gd name="T55" fmla="*/ 20 h 22"/>
                  <a:gd name="T56" fmla="*/ 893 w 3244"/>
                  <a:gd name="T57" fmla="*/ 5 h 22"/>
                  <a:gd name="T58" fmla="*/ 950 w 3244"/>
                  <a:gd name="T59" fmla="*/ 0 h 22"/>
                  <a:gd name="T60" fmla="*/ 1137 w 3244"/>
                  <a:gd name="T61" fmla="*/ 7 h 22"/>
                  <a:gd name="T62" fmla="*/ 1141 w 3244"/>
                  <a:gd name="T63" fmla="*/ 17 h 22"/>
                  <a:gd name="T64" fmla="*/ 1054 w 3244"/>
                  <a:gd name="T65" fmla="*/ 22 h 22"/>
                  <a:gd name="T66" fmla="*/ 1054 w 3244"/>
                  <a:gd name="T67" fmla="*/ 15 h 22"/>
                  <a:gd name="T68" fmla="*/ 1046 w 3244"/>
                  <a:gd name="T69" fmla="*/ 7 h 22"/>
                  <a:gd name="T70" fmla="*/ 1135 w 3244"/>
                  <a:gd name="T71" fmla="*/ 0 h 22"/>
                  <a:gd name="T72" fmla="*/ 1196 w 3244"/>
                  <a:gd name="T73" fmla="*/ 3 h 22"/>
                  <a:gd name="T74" fmla="*/ 1184 w 3244"/>
                  <a:gd name="T75" fmla="*/ 9 h 22"/>
                  <a:gd name="T76" fmla="*/ 1173 w 3244"/>
                  <a:gd name="T77" fmla="*/ 17 h 22"/>
                  <a:gd name="T78" fmla="*/ 1165 w 3244"/>
                  <a:gd name="T79" fmla="*/ 20 h 22"/>
                  <a:gd name="T80" fmla="*/ 1162 w 3244"/>
                  <a:gd name="T81" fmla="*/ 15 h 22"/>
                  <a:gd name="T82" fmla="*/ 1162 w 3244"/>
                  <a:gd name="T83" fmla="*/ 5 h 22"/>
                  <a:gd name="T84" fmla="*/ 1201 w 3244"/>
                  <a:gd name="T85" fmla="*/ 0 h 22"/>
                  <a:gd name="T86" fmla="*/ 3227 w 3244"/>
                  <a:gd name="T87" fmla="*/ 3 h 22"/>
                  <a:gd name="T88" fmla="*/ 3237 w 3244"/>
                  <a:gd name="T89" fmla="*/ 11 h 22"/>
                  <a:gd name="T90" fmla="*/ 3244 w 3244"/>
                  <a:gd name="T91" fmla="*/ 22 h 22"/>
                  <a:gd name="T92" fmla="*/ 1247 w 3244"/>
                  <a:gd name="T93" fmla="*/ 20 h 22"/>
                  <a:gd name="T94" fmla="*/ 1241 w 3244"/>
                  <a:gd name="T95" fmla="*/ 11 h 22"/>
                  <a:gd name="T96" fmla="*/ 1239 w 3244"/>
                  <a:gd name="T97" fmla="*/ 0 h 22"/>
                  <a:gd name="T98" fmla="*/ 3031 w 3244"/>
                  <a:gd name="T99" fmla="*/ 5 h 22"/>
                  <a:gd name="T100" fmla="*/ 3042 w 3244"/>
                  <a:gd name="T101" fmla="*/ 15 h 22"/>
                  <a:gd name="T102" fmla="*/ 3051 w 3244"/>
                  <a:gd name="T103" fmla="*/ 17 h 22"/>
                  <a:gd name="T104" fmla="*/ 3055 w 3244"/>
                  <a:gd name="T105" fmla="*/ 17 h 22"/>
                  <a:gd name="T106" fmla="*/ 3057 w 3244"/>
                  <a:gd name="T107" fmla="*/ 13 h 22"/>
                  <a:gd name="T108" fmla="*/ 3063 w 3244"/>
                  <a:gd name="T109" fmla="*/ 3 h 22"/>
                  <a:gd name="T110" fmla="*/ 3220 w 3244"/>
                  <a:gd name="T11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4" h="22">
                    <a:moveTo>
                      <a:pt x="730" y="20"/>
                    </a:moveTo>
                    <a:lnTo>
                      <a:pt x="740" y="22"/>
                    </a:lnTo>
                    <a:lnTo>
                      <a:pt x="719" y="22"/>
                    </a:lnTo>
                    <a:lnTo>
                      <a:pt x="719" y="20"/>
                    </a:lnTo>
                    <a:lnTo>
                      <a:pt x="730" y="20"/>
                    </a:lnTo>
                    <a:close/>
                    <a:moveTo>
                      <a:pt x="1194" y="17"/>
                    </a:moveTo>
                    <a:lnTo>
                      <a:pt x="1198" y="20"/>
                    </a:lnTo>
                    <a:lnTo>
                      <a:pt x="1201" y="22"/>
                    </a:lnTo>
                    <a:lnTo>
                      <a:pt x="1201" y="22"/>
                    </a:lnTo>
                    <a:lnTo>
                      <a:pt x="1181" y="22"/>
                    </a:lnTo>
                    <a:lnTo>
                      <a:pt x="1184" y="20"/>
                    </a:lnTo>
                    <a:lnTo>
                      <a:pt x="1188" y="17"/>
                    </a:lnTo>
                    <a:lnTo>
                      <a:pt x="1194" y="17"/>
                    </a:lnTo>
                    <a:close/>
                    <a:moveTo>
                      <a:pt x="836" y="15"/>
                    </a:moveTo>
                    <a:lnTo>
                      <a:pt x="840" y="15"/>
                    </a:lnTo>
                    <a:lnTo>
                      <a:pt x="844" y="15"/>
                    </a:lnTo>
                    <a:lnTo>
                      <a:pt x="846" y="17"/>
                    </a:lnTo>
                    <a:lnTo>
                      <a:pt x="851" y="22"/>
                    </a:lnTo>
                    <a:lnTo>
                      <a:pt x="853" y="22"/>
                    </a:lnTo>
                    <a:lnTo>
                      <a:pt x="778" y="22"/>
                    </a:lnTo>
                    <a:lnTo>
                      <a:pt x="787" y="17"/>
                    </a:lnTo>
                    <a:lnTo>
                      <a:pt x="797" y="17"/>
                    </a:lnTo>
                    <a:lnTo>
                      <a:pt x="810" y="20"/>
                    </a:lnTo>
                    <a:lnTo>
                      <a:pt x="825" y="17"/>
                    </a:lnTo>
                    <a:lnTo>
                      <a:pt x="831" y="15"/>
                    </a:lnTo>
                    <a:lnTo>
                      <a:pt x="836" y="15"/>
                    </a:lnTo>
                    <a:close/>
                    <a:moveTo>
                      <a:pt x="590" y="13"/>
                    </a:moveTo>
                    <a:lnTo>
                      <a:pt x="604" y="13"/>
                    </a:lnTo>
                    <a:lnTo>
                      <a:pt x="615" y="17"/>
                    </a:lnTo>
                    <a:lnTo>
                      <a:pt x="617" y="22"/>
                    </a:lnTo>
                    <a:lnTo>
                      <a:pt x="566" y="22"/>
                    </a:lnTo>
                    <a:lnTo>
                      <a:pt x="566" y="20"/>
                    </a:lnTo>
                    <a:lnTo>
                      <a:pt x="575" y="15"/>
                    </a:lnTo>
                    <a:lnTo>
                      <a:pt x="590" y="13"/>
                    </a:lnTo>
                    <a:close/>
                    <a:moveTo>
                      <a:pt x="356" y="0"/>
                    </a:moveTo>
                    <a:lnTo>
                      <a:pt x="377" y="9"/>
                    </a:lnTo>
                    <a:lnTo>
                      <a:pt x="411" y="17"/>
                    </a:lnTo>
                    <a:lnTo>
                      <a:pt x="433" y="22"/>
                    </a:lnTo>
                    <a:lnTo>
                      <a:pt x="0" y="22"/>
                    </a:lnTo>
                    <a:lnTo>
                      <a:pt x="4" y="17"/>
                    </a:lnTo>
                    <a:lnTo>
                      <a:pt x="13" y="13"/>
                    </a:lnTo>
                    <a:lnTo>
                      <a:pt x="32" y="7"/>
                    </a:lnTo>
                    <a:lnTo>
                      <a:pt x="55" y="0"/>
                    </a:lnTo>
                    <a:lnTo>
                      <a:pt x="356" y="0"/>
                    </a:lnTo>
                    <a:close/>
                    <a:moveTo>
                      <a:pt x="950" y="0"/>
                    </a:moveTo>
                    <a:lnTo>
                      <a:pt x="954" y="3"/>
                    </a:lnTo>
                    <a:lnTo>
                      <a:pt x="969" y="7"/>
                    </a:lnTo>
                    <a:lnTo>
                      <a:pt x="984" y="9"/>
                    </a:lnTo>
                    <a:lnTo>
                      <a:pt x="995" y="11"/>
                    </a:lnTo>
                    <a:lnTo>
                      <a:pt x="1005" y="13"/>
                    </a:lnTo>
                    <a:lnTo>
                      <a:pt x="1014" y="17"/>
                    </a:lnTo>
                    <a:lnTo>
                      <a:pt x="1018" y="20"/>
                    </a:lnTo>
                    <a:lnTo>
                      <a:pt x="1022" y="20"/>
                    </a:lnTo>
                    <a:lnTo>
                      <a:pt x="1027" y="22"/>
                    </a:lnTo>
                    <a:lnTo>
                      <a:pt x="872" y="22"/>
                    </a:lnTo>
                    <a:lnTo>
                      <a:pt x="876" y="20"/>
                    </a:lnTo>
                    <a:lnTo>
                      <a:pt x="887" y="11"/>
                    </a:lnTo>
                    <a:lnTo>
                      <a:pt x="893" y="5"/>
                    </a:lnTo>
                    <a:lnTo>
                      <a:pt x="899" y="0"/>
                    </a:lnTo>
                    <a:lnTo>
                      <a:pt x="950" y="0"/>
                    </a:lnTo>
                    <a:close/>
                    <a:moveTo>
                      <a:pt x="1135" y="0"/>
                    </a:moveTo>
                    <a:lnTo>
                      <a:pt x="1137" y="7"/>
                    </a:lnTo>
                    <a:lnTo>
                      <a:pt x="1141" y="15"/>
                    </a:lnTo>
                    <a:lnTo>
                      <a:pt x="1141" y="17"/>
                    </a:lnTo>
                    <a:lnTo>
                      <a:pt x="1141" y="22"/>
                    </a:lnTo>
                    <a:lnTo>
                      <a:pt x="1054" y="22"/>
                    </a:lnTo>
                    <a:lnTo>
                      <a:pt x="1056" y="20"/>
                    </a:lnTo>
                    <a:lnTo>
                      <a:pt x="1054" y="15"/>
                    </a:lnTo>
                    <a:lnTo>
                      <a:pt x="1052" y="11"/>
                    </a:lnTo>
                    <a:lnTo>
                      <a:pt x="1046" y="7"/>
                    </a:lnTo>
                    <a:lnTo>
                      <a:pt x="1037" y="0"/>
                    </a:lnTo>
                    <a:lnTo>
                      <a:pt x="1135" y="0"/>
                    </a:lnTo>
                    <a:close/>
                    <a:moveTo>
                      <a:pt x="1201" y="0"/>
                    </a:moveTo>
                    <a:lnTo>
                      <a:pt x="1196" y="3"/>
                    </a:lnTo>
                    <a:lnTo>
                      <a:pt x="1190" y="5"/>
                    </a:lnTo>
                    <a:lnTo>
                      <a:pt x="1184" y="9"/>
                    </a:lnTo>
                    <a:lnTo>
                      <a:pt x="1177" y="13"/>
                    </a:lnTo>
                    <a:lnTo>
                      <a:pt x="1173" y="17"/>
                    </a:lnTo>
                    <a:lnTo>
                      <a:pt x="1169" y="20"/>
                    </a:lnTo>
                    <a:lnTo>
                      <a:pt x="1165" y="20"/>
                    </a:lnTo>
                    <a:lnTo>
                      <a:pt x="1162" y="20"/>
                    </a:lnTo>
                    <a:lnTo>
                      <a:pt x="1162" y="15"/>
                    </a:lnTo>
                    <a:lnTo>
                      <a:pt x="1162" y="11"/>
                    </a:lnTo>
                    <a:lnTo>
                      <a:pt x="1162" y="5"/>
                    </a:lnTo>
                    <a:lnTo>
                      <a:pt x="1162" y="0"/>
                    </a:lnTo>
                    <a:lnTo>
                      <a:pt x="1201" y="0"/>
                    </a:lnTo>
                    <a:close/>
                    <a:moveTo>
                      <a:pt x="3220" y="0"/>
                    </a:moveTo>
                    <a:lnTo>
                      <a:pt x="3227" y="3"/>
                    </a:lnTo>
                    <a:lnTo>
                      <a:pt x="3233" y="7"/>
                    </a:lnTo>
                    <a:lnTo>
                      <a:pt x="3237" y="11"/>
                    </a:lnTo>
                    <a:lnTo>
                      <a:pt x="3242" y="17"/>
                    </a:lnTo>
                    <a:lnTo>
                      <a:pt x="3244" y="22"/>
                    </a:lnTo>
                    <a:lnTo>
                      <a:pt x="1247" y="22"/>
                    </a:lnTo>
                    <a:lnTo>
                      <a:pt x="1247" y="20"/>
                    </a:lnTo>
                    <a:lnTo>
                      <a:pt x="1243" y="15"/>
                    </a:lnTo>
                    <a:lnTo>
                      <a:pt x="1241" y="11"/>
                    </a:lnTo>
                    <a:lnTo>
                      <a:pt x="1241" y="5"/>
                    </a:lnTo>
                    <a:lnTo>
                      <a:pt x="1239" y="0"/>
                    </a:lnTo>
                    <a:lnTo>
                      <a:pt x="3027" y="0"/>
                    </a:lnTo>
                    <a:lnTo>
                      <a:pt x="3031" y="5"/>
                    </a:lnTo>
                    <a:lnTo>
                      <a:pt x="3038" y="11"/>
                    </a:lnTo>
                    <a:lnTo>
                      <a:pt x="3042" y="15"/>
                    </a:lnTo>
                    <a:lnTo>
                      <a:pt x="3046" y="17"/>
                    </a:lnTo>
                    <a:lnTo>
                      <a:pt x="3051" y="17"/>
                    </a:lnTo>
                    <a:lnTo>
                      <a:pt x="3053" y="17"/>
                    </a:lnTo>
                    <a:lnTo>
                      <a:pt x="3055" y="17"/>
                    </a:lnTo>
                    <a:lnTo>
                      <a:pt x="3055" y="15"/>
                    </a:lnTo>
                    <a:lnTo>
                      <a:pt x="3057" y="13"/>
                    </a:lnTo>
                    <a:lnTo>
                      <a:pt x="3059" y="9"/>
                    </a:lnTo>
                    <a:lnTo>
                      <a:pt x="3063" y="3"/>
                    </a:lnTo>
                    <a:lnTo>
                      <a:pt x="3063" y="0"/>
                    </a:lnTo>
                    <a:lnTo>
                      <a:pt x="3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0" name="Freeform 1476"/>
              <p:cNvSpPr>
                <a:spLocks noEditPoints="1"/>
              </p:cNvSpPr>
              <p:nvPr/>
            </p:nvSpPr>
            <p:spPr bwMode="auto">
              <a:xfrm>
                <a:off x="4118" y="1097"/>
                <a:ext cx="3165" cy="19"/>
              </a:xfrm>
              <a:custGeom>
                <a:avLst/>
                <a:gdLst>
                  <a:gd name="T0" fmla="*/ 885 w 3165"/>
                  <a:gd name="T1" fmla="*/ 17 h 19"/>
                  <a:gd name="T2" fmla="*/ 844 w 3165"/>
                  <a:gd name="T3" fmla="*/ 19 h 19"/>
                  <a:gd name="T4" fmla="*/ 859 w 3165"/>
                  <a:gd name="T5" fmla="*/ 17 h 19"/>
                  <a:gd name="T6" fmla="*/ 3030 w 3165"/>
                  <a:gd name="T7" fmla="*/ 3 h 19"/>
                  <a:gd name="T8" fmla="*/ 3051 w 3165"/>
                  <a:gd name="T9" fmla="*/ 9 h 19"/>
                  <a:gd name="T10" fmla="*/ 3076 w 3165"/>
                  <a:gd name="T11" fmla="*/ 17 h 19"/>
                  <a:gd name="T12" fmla="*/ 3121 w 3165"/>
                  <a:gd name="T13" fmla="*/ 17 h 19"/>
                  <a:gd name="T14" fmla="*/ 3159 w 3165"/>
                  <a:gd name="T15" fmla="*/ 17 h 19"/>
                  <a:gd name="T16" fmla="*/ 3165 w 3165"/>
                  <a:gd name="T17" fmla="*/ 19 h 19"/>
                  <a:gd name="T18" fmla="*/ 3010 w 3165"/>
                  <a:gd name="T19" fmla="*/ 17 h 19"/>
                  <a:gd name="T20" fmla="*/ 3019 w 3165"/>
                  <a:gd name="T21" fmla="*/ 7 h 19"/>
                  <a:gd name="T22" fmla="*/ 3030 w 3165"/>
                  <a:gd name="T23" fmla="*/ 3 h 19"/>
                  <a:gd name="T24" fmla="*/ 225 w 3165"/>
                  <a:gd name="T25" fmla="*/ 0 h 19"/>
                  <a:gd name="T26" fmla="*/ 261 w 3165"/>
                  <a:gd name="T27" fmla="*/ 7 h 19"/>
                  <a:gd name="T28" fmla="*/ 282 w 3165"/>
                  <a:gd name="T29" fmla="*/ 13 h 19"/>
                  <a:gd name="T30" fmla="*/ 301 w 3165"/>
                  <a:gd name="T31" fmla="*/ 19 h 19"/>
                  <a:gd name="T32" fmla="*/ 2 w 3165"/>
                  <a:gd name="T33" fmla="*/ 19 h 19"/>
                  <a:gd name="T34" fmla="*/ 64 w 3165"/>
                  <a:gd name="T35" fmla="*/ 5 h 19"/>
                  <a:gd name="T36" fmla="*/ 225 w 3165"/>
                  <a:gd name="T37" fmla="*/ 0 h 19"/>
                  <a:gd name="T38" fmla="*/ 1078 w 3165"/>
                  <a:gd name="T39" fmla="*/ 13 h 19"/>
                  <a:gd name="T40" fmla="*/ 982 w 3165"/>
                  <a:gd name="T41" fmla="*/ 19 h 19"/>
                  <a:gd name="T42" fmla="*/ 972 w 3165"/>
                  <a:gd name="T43" fmla="*/ 15 h 19"/>
                  <a:gd name="T44" fmla="*/ 959 w 3165"/>
                  <a:gd name="T45" fmla="*/ 5 h 19"/>
                  <a:gd name="T46" fmla="*/ 1076 w 3165"/>
                  <a:gd name="T47" fmla="*/ 0 h 19"/>
                  <a:gd name="T48" fmla="*/ 2786 w 3165"/>
                  <a:gd name="T49" fmla="*/ 0 h 19"/>
                  <a:gd name="T50" fmla="*/ 2813 w 3165"/>
                  <a:gd name="T51" fmla="*/ 17 h 19"/>
                  <a:gd name="T52" fmla="*/ 2843 w 3165"/>
                  <a:gd name="T53" fmla="*/ 15 h 19"/>
                  <a:gd name="T54" fmla="*/ 2896 w 3165"/>
                  <a:gd name="T55" fmla="*/ 11 h 19"/>
                  <a:gd name="T56" fmla="*/ 2930 w 3165"/>
                  <a:gd name="T57" fmla="*/ 11 h 19"/>
                  <a:gd name="T58" fmla="*/ 2966 w 3165"/>
                  <a:gd name="T59" fmla="*/ 17 h 19"/>
                  <a:gd name="T60" fmla="*/ 1184 w 3165"/>
                  <a:gd name="T61" fmla="*/ 19 h 19"/>
                  <a:gd name="T62" fmla="*/ 1173 w 3165"/>
                  <a:gd name="T63" fmla="*/ 15 h 19"/>
                  <a:gd name="T64" fmla="*/ 1152 w 3165"/>
                  <a:gd name="T65" fmla="*/ 19 h 19"/>
                  <a:gd name="T66" fmla="*/ 1107 w 3165"/>
                  <a:gd name="T67" fmla="*/ 19 h 19"/>
                  <a:gd name="T68" fmla="*/ 1110 w 3165"/>
                  <a:gd name="T69" fmla="*/ 7 h 19"/>
                  <a:gd name="T70" fmla="*/ 1107 w 3165"/>
                  <a:gd name="T71" fmla="*/ 0 h 19"/>
                  <a:gd name="T72" fmla="*/ 1271 w 3165"/>
                  <a:gd name="T73" fmla="*/ 3 h 19"/>
                  <a:gd name="T74" fmla="*/ 1275 w 3165"/>
                  <a:gd name="T75" fmla="*/ 13 h 19"/>
                  <a:gd name="T76" fmla="*/ 1286 w 3165"/>
                  <a:gd name="T77" fmla="*/ 17 h 19"/>
                  <a:gd name="T78" fmla="*/ 1294 w 3165"/>
                  <a:gd name="T79" fmla="*/ 15 h 19"/>
                  <a:gd name="T80" fmla="*/ 1298 w 3165"/>
                  <a:gd name="T81" fmla="*/ 7 h 19"/>
                  <a:gd name="T82" fmla="*/ 1298 w 3165"/>
                  <a:gd name="T8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65" h="19">
                    <a:moveTo>
                      <a:pt x="872" y="17"/>
                    </a:moveTo>
                    <a:lnTo>
                      <a:pt x="885" y="17"/>
                    </a:lnTo>
                    <a:lnTo>
                      <a:pt x="895" y="19"/>
                    </a:lnTo>
                    <a:lnTo>
                      <a:pt x="844" y="19"/>
                    </a:lnTo>
                    <a:lnTo>
                      <a:pt x="846" y="19"/>
                    </a:lnTo>
                    <a:lnTo>
                      <a:pt x="859" y="17"/>
                    </a:lnTo>
                    <a:lnTo>
                      <a:pt x="872" y="17"/>
                    </a:lnTo>
                    <a:close/>
                    <a:moveTo>
                      <a:pt x="3030" y="3"/>
                    </a:moveTo>
                    <a:lnTo>
                      <a:pt x="3040" y="5"/>
                    </a:lnTo>
                    <a:lnTo>
                      <a:pt x="3051" y="9"/>
                    </a:lnTo>
                    <a:lnTo>
                      <a:pt x="3063" y="15"/>
                    </a:lnTo>
                    <a:lnTo>
                      <a:pt x="3076" y="17"/>
                    </a:lnTo>
                    <a:lnTo>
                      <a:pt x="3097" y="17"/>
                    </a:lnTo>
                    <a:lnTo>
                      <a:pt x="3121" y="17"/>
                    </a:lnTo>
                    <a:lnTo>
                      <a:pt x="3142" y="17"/>
                    </a:lnTo>
                    <a:lnTo>
                      <a:pt x="3159" y="17"/>
                    </a:lnTo>
                    <a:lnTo>
                      <a:pt x="3165" y="19"/>
                    </a:lnTo>
                    <a:lnTo>
                      <a:pt x="3165" y="19"/>
                    </a:lnTo>
                    <a:lnTo>
                      <a:pt x="3008" y="19"/>
                    </a:lnTo>
                    <a:lnTo>
                      <a:pt x="3010" y="17"/>
                    </a:lnTo>
                    <a:lnTo>
                      <a:pt x="3015" y="11"/>
                    </a:lnTo>
                    <a:lnTo>
                      <a:pt x="3019" y="7"/>
                    </a:lnTo>
                    <a:lnTo>
                      <a:pt x="3021" y="5"/>
                    </a:lnTo>
                    <a:lnTo>
                      <a:pt x="3030" y="3"/>
                    </a:lnTo>
                    <a:close/>
                    <a:moveTo>
                      <a:pt x="225" y="0"/>
                    </a:moveTo>
                    <a:lnTo>
                      <a:pt x="225" y="0"/>
                    </a:lnTo>
                    <a:lnTo>
                      <a:pt x="248" y="5"/>
                    </a:lnTo>
                    <a:lnTo>
                      <a:pt x="261" y="7"/>
                    </a:lnTo>
                    <a:lnTo>
                      <a:pt x="272" y="9"/>
                    </a:lnTo>
                    <a:lnTo>
                      <a:pt x="282" y="13"/>
                    </a:lnTo>
                    <a:lnTo>
                      <a:pt x="299" y="19"/>
                    </a:lnTo>
                    <a:lnTo>
                      <a:pt x="301" y="19"/>
                    </a:lnTo>
                    <a:lnTo>
                      <a:pt x="0" y="19"/>
                    </a:lnTo>
                    <a:lnTo>
                      <a:pt x="2" y="19"/>
                    </a:lnTo>
                    <a:lnTo>
                      <a:pt x="32" y="13"/>
                    </a:lnTo>
                    <a:lnTo>
                      <a:pt x="64" y="5"/>
                    </a:lnTo>
                    <a:lnTo>
                      <a:pt x="83" y="0"/>
                    </a:lnTo>
                    <a:lnTo>
                      <a:pt x="225" y="0"/>
                    </a:lnTo>
                    <a:close/>
                    <a:moveTo>
                      <a:pt x="1076" y="0"/>
                    </a:moveTo>
                    <a:lnTo>
                      <a:pt x="1078" y="13"/>
                    </a:lnTo>
                    <a:lnTo>
                      <a:pt x="1080" y="19"/>
                    </a:lnTo>
                    <a:lnTo>
                      <a:pt x="982" y="19"/>
                    </a:lnTo>
                    <a:lnTo>
                      <a:pt x="982" y="19"/>
                    </a:lnTo>
                    <a:lnTo>
                      <a:pt x="972" y="15"/>
                    </a:lnTo>
                    <a:lnTo>
                      <a:pt x="963" y="9"/>
                    </a:lnTo>
                    <a:lnTo>
                      <a:pt x="959" y="5"/>
                    </a:lnTo>
                    <a:lnTo>
                      <a:pt x="957" y="0"/>
                    </a:lnTo>
                    <a:lnTo>
                      <a:pt x="1076" y="0"/>
                    </a:lnTo>
                    <a:close/>
                    <a:moveTo>
                      <a:pt x="2783" y="0"/>
                    </a:moveTo>
                    <a:lnTo>
                      <a:pt x="2786" y="0"/>
                    </a:lnTo>
                    <a:lnTo>
                      <a:pt x="2800" y="11"/>
                    </a:lnTo>
                    <a:lnTo>
                      <a:pt x="2813" y="17"/>
                    </a:lnTo>
                    <a:lnTo>
                      <a:pt x="2826" y="17"/>
                    </a:lnTo>
                    <a:lnTo>
                      <a:pt x="2843" y="15"/>
                    </a:lnTo>
                    <a:lnTo>
                      <a:pt x="2870" y="13"/>
                    </a:lnTo>
                    <a:lnTo>
                      <a:pt x="2896" y="11"/>
                    </a:lnTo>
                    <a:lnTo>
                      <a:pt x="2909" y="11"/>
                    </a:lnTo>
                    <a:lnTo>
                      <a:pt x="2930" y="11"/>
                    </a:lnTo>
                    <a:lnTo>
                      <a:pt x="2949" y="13"/>
                    </a:lnTo>
                    <a:lnTo>
                      <a:pt x="2966" y="17"/>
                    </a:lnTo>
                    <a:lnTo>
                      <a:pt x="2972" y="19"/>
                    </a:lnTo>
                    <a:lnTo>
                      <a:pt x="1184" y="19"/>
                    </a:lnTo>
                    <a:lnTo>
                      <a:pt x="1182" y="17"/>
                    </a:lnTo>
                    <a:lnTo>
                      <a:pt x="1173" y="15"/>
                    </a:lnTo>
                    <a:lnTo>
                      <a:pt x="1163" y="17"/>
                    </a:lnTo>
                    <a:lnTo>
                      <a:pt x="1152" y="19"/>
                    </a:lnTo>
                    <a:lnTo>
                      <a:pt x="1146" y="19"/>
                    </a:lnTo>
                    <a:lnTo>
                      <a:pt x="1107" y="19"/>
                    </a:lnTo>
                    <a:lnTo>
                      <a:pt x="1110" y="15"/>
                    </a:lnTo>
                    <a:lnTo>
                      <a:pt x="1110" y="7"/>
                    </a:lnTo>
                    <a:lnTo>
                      <a:pt x="1107" y="0"/>
                    </a:lnTo>
                    <a:lnTo>
                      <a:pt x="1107" y="0"/>
                    </a:lnTo>
                    <a:lnTo>
                      <a:pt x="1271" y="0"/>
                    </a:lnTo>
                    <a:lnTo>
                      <a:pt x="1271" y="3"/>
                    </a:lnTo>
                    <a:lnTo>
                      <a:pt x="1273" y="9"/>
                    </a:lnTo>
                    <a:lnTo>
                      <a:pt x="1275" y="13"/>
                    </a:lnTo>
                    <a:lnTo>
                      <a:pt x="1279" y="15"/>
                    </a:lnTo>
                    <a:lnTo>
                      <a:pt x="1286" y="17"/>
                    </a:lnTo>
                    <a:lnTo>
                      <a:pt x="1290" y="17"/>
                    </a:lnTo>
                    <a:lnTo>
                      <a:pt x="1294" y="15"/>
                    </a:lnTo>
                    <a:lnTo>
                      <a:pt x="1296" y="11"/>
                    </a:lnTo>
                    <a:lnTo>
                      <a:pt x="1298" y="7"/>
                    </a:lnTo>
                    <a:lnTo>
                      <a:pt x="1298" y="3"/>
                    </a:lnTo>
                    <a:lnTo>
                      <a:pt x="1298" y="0"/>
                    </a:lnTo>
                    <a:lnTo>
                      <a:pt x="27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1" name="Freeform 1477"/>
              <p:cNvSpPr>
                <a:spLocks noEditPoints="1"/>
              </p:cNvSpPr>
              <p:nvPr/>
            </p:nvSpPr>
            <p:spPr bwMode="auto">
              <a:xfrm>
                <a:off x="4201" y="1076"/>
                <a:ext cx="2700" cy="21"/>
              </a:xfrm>
              <a:custGeom>
                <a:avLst/>
                <a:gdLst>
                  <a:gd name="T0" fmla="*/ 82 w 2700"/>
                  <a:gd name="T1" fmla="*/ 15 h 21"/>
                  <a:gd name="T2" fmla="*/ 142 w 2700"/>
                  <a:gd name="T3" fmla="*/ 21 h 21"/>
                  <a:gd name="T4" fmla="*/ 8 w 2700"/>
                  <a:gd name="T5" fmla="*/ 19 h 21"/>
                  <a:gd name="T6" fmla="*/ 55 w 2700"/>
                  <a:gd name="T7" fmla="*/ 13 h 21"/>
                  <a:gd name="T8" fmla="*/ 999 w 2700"/>
                  <a:gd name="T9" fmla="*/ 4 h 21"/>
                  <a:gd name="T10" fmla="*/ 995 w 2700"/>
                  <a:gd name="T11" fmla="*/ 11 h 21"/>
                  <a:gd name="T12" fmla="*/ 993 w 2700"/>
                  <a:gd name="T13" fmla="*/ 21 h 21"/>
                  <a:gd name="T14" fmla="*/ 874 w 2700"/>
                  <a:gd name="T15" fmla="*/ 19 h 21"/>
                  <a:gd name="T16" fmla="*/ 876 w 2700"/>
                  <a:gd name="T17" fmla="*/ 11 h 21"/>
                  <a:gd name="T18" fmla="*/ 882 w 2700"/>
                  <a:gd name="T19" fmla="*/ 4 h 21"/>
                  <a:gd name="T20" fmla="*/ 895 w 2700"/>
                  <a:gd name="T21" fmla="*/ 0 h 21"/>
                  <a:gd name="T22" fmla="*/ 1167 w 2700"/>
                  <a:gd name="T23" fmla="*/ 0 h 21"/>
                  <a:gd name="T24" fmla="*/ 1179 w 2700"/>
                  <a:gd name="T25" fmla="*/ 7 h 21"/>
                  <a:gd name="T26" fmla="*/ 1186 w 2700"/>
                  <a:gd name="T27" fmla="*/ 13 h 21"/>
                  <a:gd name="T28" fmla="*/ 1188 w 2700"/>
                  <a:gd name="T29" fmla="*/ 21 h 21"/>
                  <a:gd name="T30" fmla="*/ 1024 w 2700"/>
                  <a:gd name="T31" fmla="*/ 17 h 21"/>
                  <a:gd name="T32" fmla="*/ 1020 w 2700"/>
                  <a:gd name="T33" fmla="*/ 9 h 21"/>
                  <a:gd name="T34" fmla="*/ 1020 w 2700"/>
                  <a:gd name="T35" fmla="*/ 0 h 21"/>
                  <a:gd name="T36" fmla="*/ 1050 w 2700"/>
                  <a:gd name="T37" fmla="*/ 4 h 21"/>
                  <a:gd name="T38" fmla="*/ 1052 w 2700"/>
                  <a:gd name="T39" fmla="*/ 13 h 21"/>
                  <a:gd name="T40" fmla="*/ 1060 w 2700"/>
                  <a:gd name="T41" fmla="*/ 15 h 21"/>
                  <a:gd name="T42" fmla="*/ 1069 w 2700"/>
                  <a:gd name="T43" fmla="*/ 13 h 21"/>
                  <a:gd name="T44" fmla="*/ 1075 w 2700"/>
                  <a:gd name="T45" fmla="*/ 11 h 21"/>
                  <a:gd name="T46" fmla="*/ 1080 w 2700"/>
                  <a:gd name="T47" fmla="*/ 2 h 21"/>
                  <a:gd name="T48" fmla="*/ 1167 w 2700"/>
                  <a:gd name="T49" fmla="*/ 0 h 21"/>
                  <a:gd name="T50" fmla="*/ 2535 w 2700"/>
                  <a:gd name="T51" fmla="*/ 4 h 21"/>
                  <a:gd name="T52" fmla="*/ 2546 w 2700"/>
                  <a:gd name="T53" fmla="*/ 11 h 21"/>
                  <a:gd name="T54" fmla="*/ 2550 w 2700"/>
                  <a:gd name="T55" fmla="*/ 13 h 21"/>
                  <a:gd name="T56" fmla="*/ 2569 w 2700"/>
                  <a:gd name="T57" fmla="*/ 11 h 21"/>
                  <a:gd name="T58" fmla="*/ 2607 w 2700"/>
                  <a:gd name="T59" fmla="*/ 9 h 21"/>
                  <a:gd name="T60" fmla="*/ 2652 w 2700"/>
                  <a:gd name="T61" fmla="*/ 7 h 21"/>
                  <a:gd name="T62" fmla="*/ 2679 w 2700"/>
                  <a:gd name="T63" fmla="*/ 11 h 21"/>
                  <a:gd name="T64" fmla="*/ 2700 w 2700"/>
                  <a:gd name="T65" fmla="*/ 21 h 21"/>
                  <a:gd name="T66" fmla="*/ 1213 w 2700"/>
                  <a:gd name="T67" fmla="*/ 17 h 21"/>
                  <a:gd name="T68" fmla="*/ 1211 w 2700"/>
                  <a:gd name="T69" fmla="*/ 7 h 21"/>
                  <a:gd name="T70" fmla="*/ 1203 w 2700"/>
                  <a:gd name="T71" fmla="*/ 0 h 21"/>
                  <a:gd name="T72" fmla="*/ 2113 w 2700"/>
                  <a:gd name="T73" fmla="*/ 4 h 21"/>
                  <a:gd name="T74" fmla="*/ 2128 w 2700"/>
                  <a:gd name="T75" fmla="*/ 15 h 21"/>
                  <a:gd name="T76" fmla="*/ 2145 w 2700"/>
                  <a:gd name="T77" fmla="*/ 15 h 21"/>
                  <a:gd name="T78" fmla="*/ 2166 w 2700"/>
                  <a:gd name="T79" fmla="*/ 0 h 21"/>
                  <a:gd name="T80" fmla="*/ 2193 w 2700"/>
                  <a:gd name="T81" fmla="*/ 2 h 21"/>
                  <a:gd name="T82" fmla="*/ 2200 w 2700"/>
                  <a:gd name="T83" fmla="*/ 4 h 21"/>
                  <a:gd name="T84" fmla="*/ 2219 w 2700"/>
                  <a:gd name="T85" fmla="*/ 2 h 21"/>
                  <a:gd name="T86" fmla="*/ 2244 w 2700"/>
                  <a:gd name="T8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0" h="21">
                    <a:moveTo>
                      <a:pt x="55" y="13"/>
                    </a:moveTo>
                    <a:lnTo>
                      <a:pt x="82" y="15"/>
                    </a:lnTo>
                    <a:lnTo>
                      <a:pt x="114" y="17"/>
                    </a:lnTo>
                    <a:lnTo>
                      <a:pt x="142" y="21"/>
                    </a:lnTo>
                    <a:lnTo>
                      <a:pt x="0" y="21"/>
                    </a:lnTo>
                    <a:lnTo>
                      <a:pt x="8" y="19"/>
                    </a:lnTo>
                    <a:lnTo>
                      <a:pt x="29" y="15"/>
                    </a:lnTo>
                    <a:lnTo>
                      <a:pt x="55" y="13"/>
                    </a:lnTo>
                    <a:close/>
                    <a:moveTo>
                      <a:pt x="999" y="0"/>
                    </a:moveTo>
                    <a:lnTo>
                      <a:pt x="999" y="4"/>
                    </a:lnTo>
                    <a:lnTo>
                      <a:pt x="995" y="7"/>
                    </a:lnTo>
                    <a:lnTo>
                      <a:pt x="995" y="11"/>
                    </a:lnTo>
                    <a:lnTo>
                      <a:pt x="993" y="19"/>
                    </a:lnTo>
                    <a:lnTo>
                      <a:pt x="993" y="21"/>
                    </a:lnTo>
                    <a:lnTo>
                      <a:pt x="874" y="21"/>
                    </a:lnTo>
                    <a:lnTo>
                      <a:pt x="874" y="19"/>
                    </a:lnTo>
                    <a:lnTo>
                      <a:pt x="874" y="15"/>
                    </a:lnTo>
                    <a:lnTo>
                      <a:pt x="876" y="11"/>
                    </a:lnTo>
                    <a:lnTo>
                      <a:pt x="878" y="7"/>
                    </a:lnTo>
                    <a:lnTo>
                      <a:pt x="882" y="4"/>
                    </a:lnTo>
                    <a:lnTo>
                      <a:pt x="889" y="2"/>
                    </a:lnTo>
                    <a:lnTo>
                      <a:pt x="895" y="0"/>
                    </a:lnTo>
                    <a:lnTo>
                      <a:pt x="999" y="0"/>
                    </a:lnTo>
                    <a:close/>
                    <a:moveTo>
                      <a:pt x="1167" y="0"/>
                    </a:moveTo>
                    <a:lnTo>
                      <a:pt x="1173" y="4"/>
                    </a:lnTo>
                    <a:lnTo>
                      <a:pt x="1179" y="7"/>
                    </a:lnTo>
                    <a:lnTo>
                      <a:pt x="1184" y="9"/>
                    </a:lnTo>
                    <a:lnTo>
                      <a:pt x="1186" y="13"/>
                    </a:lnTo>
                    <a:lnTo>
                      <a:pt x="1188" y="17"/>
                    </a:lnTo>
                    <a:lnTo>
                      <a:pt x="1188" y="21"/>
                    </a:lnTo>
                    <a:lnTo>
                      <a:pt x="1024" y="21"/>
                    </a:lnTo>
                    <a:lnTo>
                      <a:pt x="1024" y="17"/>
                    </a:lnTo>
                    <a:lnTo>
                      <a:pt x="1022" y="13"/>
                    </a:lnTo>
                    <a:lnTo>
                      <a:pt x="1020" y="9"/>
                    </a:lnTo>
                    <a:lnTo>
                      <a:pt x="1018" y="4"/>
                    </a:lnTo>
                    <a:lnTo>
                      <a:pt x="1020" y="0"/>
                    </a:lnTo>
                    <a:lnTo>
                      <a:pt x="1048" y="0"/>
                    </a:lnTo>
                    <a:lnTo>
                      <a:pt x="1050" y="4"/>
                    </a:lnTo>
                    <a:lnTo>
                      <a:pt x="1050" y="11"/>
                    </a:lnTo>
                    <a:lnTo>
                      <a:pt x="1052" y="13"/>
                    </a:lnTo>
                    <a:lnTo>
                      <a:pt x="1056" y="15"/>
                    </a:lnTo>
                    <a:lnTo>
                      <a:pt x="1060" y="15"/>
                    </a:lnTo>
                    <a:lnTo>
                      <a:pt x="1065" y="15"/>
                    </a:lnTo>
                    <a:lnTo>
                      <a:pt x="1069" y="13"/>
                    </a:lnTo>
                    <a:lnTo>
                      <a:pt x="1073" y="13"/>
                    </a:lnTo>
                    <a:lnTo>
                      <a:pt x="1075" y="11"/>
                    </a:lnTo>
                    <a:lnTo>
                      <a:pt x="1077" y="7"/>
                    </a:lnTo>
                    <a:lnTo>
                      <a:pt x="1080" y="2"/>
                    </a:lnTo>
                    <a:lnTo>
                      <a:pt x="1080" y="0"/>
                    </a:lnTo>
                    <a:lnTo>
                      <a:pt x="1167" y="0"/>
                    </a:lnTo>
                    <a:close/>
                    <a:moveTo>
                      <a:pt x="2526" y="0"/>
                    </a:moveTo>
                    <a:lnTo>
                      <a:pt x="2535" y="4"/>
                    </a:lnTo>
                    <a:lnTo>
                      <a:pt x="2541" y="9"/>
                    </a:lnTo>
                    <a:lnTo>
                      <a:pt x="2546" y="11"/>
                    </a:lnTo>
                    <a:lnTo>
                      <a:pt x="2550" y="11"/>
                    </a:lnTo>
                    <a:lnTo>
                      <a:pt x="2550" y="13"/>
                    </a:lnTo>
                    <a:lnTo>
                      <a:pt x="2554" y="13"/>
                    </a:lnTo>
                    <a:lnTo>
                      <a:pt x="2569" y="11"/>
                    </a:lnTo>
                    <a:lnTo>
                      <a:pt x="2586" y="11"/>
                    </a:lnTo>
                    <a:lnTo>
                      <a:pt x="2607" y="9"/>
                    </a:lnTo>
                    <a:lnTo>
                      <a:pt x="2628" y="7"/>
                    </a:lnTo>
                    <a:lnTo>
                      <a:pt x="2652" y="7"/>
                    </a:lnTo>
                    <a:lnTo>
                      <a:pt x="2669" y="7"/>
                    </a:lnTo>
                    <a:lnTo>
                      <a:pt x="2679" y="11"/>
                    </a:lnTo>
                    <a:lnTo>
                      <a:pt x="2690" y="15"/>
                    </a:lnTo>
                    <a:lnTo>
                      <a:pt x="2700" y="21"/>
                    </a:lnTo>
                    <a:lnTo>
                      <a:pt x="1215" y="21"/>
                    </a:lnTo>
                    <a:lnTo>
                      <a:pt x="1213" y="17"/>
                    </a:lnTo>
                    <a:lnTo>
                      <a:pt x="1213" y="13"/>
                    </a:lnTo>
                    <a:lnTo>
                      <a:pt x="1211" y="7"/>
                    </a:lnTo>
                    <a:lnTo>
                      <a:pt x="1209" y="4"/>
                    </a:lnTo>
                    <a:lnTo>
                      <a:pt x="1203" y="0"/>
                    </a:lnTo>
                    <a:lnTo>
                      <a:pt x="2111" y="0"/>
                    </a:lnTo>
                    <a:lnTo>
                      <a:pt x="2113" y="4"/>
                    </a:lnTo>
                    <a:lnTo>
                      <a:pt x="2119" y="11"/>
                    </a:lnTo>
                    <a:lnTo>
                      <a:pt x="2128" y="15"/>
                    </a:lnTo>
                    <a:lnTo>
                      <a:pt x="2134" y="17"/>
                    </a:lnTo>
                    <a:lnTo>
                      <a:pt x="2145" y="15"/>
                    </a:lnTo>
                    <a:lnTo>
                      <a:pt x="2155" y="7"/>
                    </a:lnTo>
                    <a:lnTo>
                      <a:pt x="2166" y="0"/>
                    </a:lnTo>
                    <a:lnTo>
                      <a:pt x="2191" y="0"/>
                    </a:lnTo>
                    <a:lnTo>
                      <a:pt x="2193" y="2"/>
                    </a:lnTo>
                    <a:lnTo>
                      <a:pt x="2198" y="4"/>
                    </a:lnTo>
                    <a:lnTo>
                      <a:pt x="2200" y="4"/>
                    </a:lnTo>
                    <a:lnTo>
                      <a:pt x="2206" y="2"/>
                    </a:lnTo>
                    <a:lnTo>
                      <a:pt x="2219" y="2"/>
                    </a:lnTo>
                    <a:lnTo>
                      <a:pt x="2234" y="2"/>
                    </a:lnTo>
                    <a:lnTo>
                      <a:pt x="2244" y="0"/>
                    </a:lnTo>
                    <a:lnTo>
                      <a:pt x="25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2" name="Freeform 1478"/>
              <p:cNvSpPr>
                <a:spLocks noEditPoints="1"/>
              </p:cNvSpPr>
              <p:nvPr/>
            </p:nvSpPr>
            <p:spPr bwMode="auto">
              <a:xfrm>
                <a:off x="5096" y="1057"/>
                <a:ext cx="1631" cy="19"/>
              </a:xfrm>
              <a:custGeom>
                <a:avLst/>
                <a:gdLst>
                  <a:gd name="T0" fmla="*/ 1288 w 1631"/>
                  <a:gd name="T1" fmla="*/ 15 h 19"/>
                  <a:gd name="T2" fmla="*/ 1296 w 1631"/>
                  <a:gd name="T3" fmla="*/ 19 h 19"/>
                  <a:gd name="T4" fmla="*/ 1271 w 1631"/>
                  <a:gd name="T5" fmla="*/ 19 h 19"/>
                  <a:gd name="T6" fmla="*/ 1281 w 1631"/>
                  <a:gd name="T7" fmla="*/ 13 h 19"/>
                  <a:gd name="T8" fmla="*/ 98 w 1631"/>
                  <a:gd name="T9" fmla="*/ 0 h 19"/>
                  <a:gd name="T10" fmla="*/ 106 w 1631"/>
                  <a:gd name="T11" fmla="*/ 4 h 19"/>
                  <a:gd name="T12" fmla="*/ 108 w 1631"/>
                  <a:gd name="T13" fmla="*/ 11 h 19"/>
                  <a:gd name="T14" fmla="*/ 106 w 1631"/>
                  <a:gd name="T15" fmla="*/ 19 h 19"/>
                  <a:gd name="T16" fmla="*/ 0 w 1631"/>
                  <a:gd name="T17" fmla="*/ 19 h 19"/>
                  <a:gd name="T18" fmla="*/ 4 w 1631"/>
                  <a:gd name="T19" fmla="*/ 17 h 19"/>
                  <a:gd name="T20" fmla="*/ 11 w 1631"/>
                  <a:gd name="T21" fmla="*/ 11 h 19"/>
                  <a:gd name="T22" fmla="*/ 19 w 1631"/>
                  <a:gd name="T23" fmla="*/ 4 h 19"/>
                  <a:gd name="T24" fmla="*/ 98 w 1631"/>
                  <a:gd name="T25" fmla="*/ 0 h 19"/>
                  <a:gd name="T26" fmla="*/ 153 w 1631"/>
                  <a:gd name="T27" fmla="*/ 2 h 19"/>
                  <a:gd name="T28" fmla="*/ 153 w 1631"/>
                  <a:gd name="T29" fmla="*/ 13 h 19"/>
                  <a:gd name="T30" fmla="*/ 153 w 1631"/>
                  <a:gd name="T31" fmla="*/ 19 h 19"/>
                  <a:gd name="T32" fmla="*/ 125 w 1631"/>
                  <a:gd name="T33" fmla="*/ 19 h 19"/>
                  <a:gd name="T34" fmla="*/ 127 w 1631"/>
                  <a:gd name="T35" fmla="*/ 13 h 19"/>
                  <a:gd name="T36" fmla="*/ 136 w 1631"/>
                  <a:gd name="T37" fmla="*/ 4 h 19"/>
                  <a:gd name="T38" fmla="*/ 151 w 1631"/>
                  <a:gd name="T39" fmla="*/ 0 h 19"/>
                  <a:gd name="T40" fmla="*/ 233 w 1631"/>
                  <a:gd name="T41" fmla="*/ 2 h 19"/>
                  <a:gd name="T42" fmla="*/ 250 w 1631"/>
                  <a:gd name="T43" fmla="*/ 15 h 19"/>
                  <a:gd name="T44" fmla="*/ 269 w 1631"/>
                  <a:gd name="T45" fmla="*/ 19 h 19"/>
                  <a:gd name="T46" fmla="*/ 185 w 1631"/>
                  <a:gd name="T47" fmla="*/ 19 h 19"/>
                  <a:gd name="T48" fmla="*/ 187 w 1631"/>
                  <a:gd name="T49" fmla="*/ 11 h 19"/>
                  <a:gd name="T50" fmla="*/ 191 w 1631"/>
                  <a:gd name="T51" fmla="*/ 0 h 19"/>
                  <a:gd name="T52" fmla="*/ 1211 w 1631"/>
                  <a:gd name="T53" fmla="*/ 0 h 19"/>
                  <a:gd name="T54" fmla="*/ 1211 w 1631"/>
                  <a:gd name="T55" fmla="*/ 9 h 19"/>
                  <a:gd name="T56" fmla="*/ 1216 w 1631"/>
                  <a:gd name="T57" fmla="*/ 19 h 19"/>
                  <a:gd name="T58" fmla="*/ 303 w 1631"/>
                  <a:gd name="T59" fmla="*/ 17 h 19"/>
                  <a:gd name="T60" fmla="*/ 269 w 1631"/>
                  <a:gd name="T61" fmla="*/ 2 h 19"/>
                  <a:gd name="T62" fmla="*/ 1211 w 1631"/>
                  <a:gd name="T63" fmla="*/ 0 h 19"/>
                  <a:gd name="T64" fmla="*/ 1602 w 1631"/>
                  <a:gd name="T65" fmla="*/ 4 h 19"/>
                  <a:gd name="T66" fmla="*/ 1631 w 1631"/>
                  <a:gd name="T67" fmla="*/ 19 h 19"/>
                  <a:gd name="T68" fmla="*/ 1349 w 1631"/>
                  <a:gd name="T69" fmla="*/ 19 h 19"/>
                  <a:gd name="T70" fmla="*/ 1368 w 1631"/>
                  <a:gd name="T71" fmla="*/ 17 h 19"/>
                  <a:gd name="T72" fmla="*/ 1394 w 1631"/>
                  <a:gd name="T73" fmla="*/ 13 h 19"/>
                  <a:gd name="T74" fmla="*/ 1407 w 1631"/>
                  <a:gd name="T75" fmla="*/ 11 h 19"/>
                  <a:gd name="T76" fmla="*/ 1417 w 1631"/>
                  <a:gd name="T77" fmla="*/ 0 h 19"/>
                  <a:gd name="T78" fmla="*/ 1591 w 1631"/>
                  <a:gd name="T7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1" h="19">
                    <a:moveTo>
                      <a:pt x="1284" y="13"/>
                    </a:moveTo>
                    <a:lnTo>
                      <a:pt x="1288" y="15"/>
                    </a:lnTo>
                    <a:lnTo>
                      <a:pt x="1292" y="17"/>
                    </a:lnTo>
                    <a:lnTo>
                      <a:pt x="1296" y="19"/>
                    </a:lnTo>
                    <a:lnTo>
                      <a:pt x="1296" y="19"/>
                    </a:lnTo>
                    <a:lnTo>
                      <a:pt x="1271" y="19"/>
                    </a:lnTo>
                    <a:lnTo>
                      <a:pt x="1273" y="17"/>
                    </a:lnTo>
                    <a:lnTo>
                      <a:pt x="1281" y="13"/>
                    </a:lnTo>
                    <a:lnTo>
                      <a:pt x="1284" y="13"/>
                    </a:lnTo>
                    <a:close/>
                    <a:moveTo>
                      <a:pt x="98" y="0"/>
                    </a:moveTo>
                    <a:lnTo>
                      <a:pt x="100" y="0"/>
                    </a:lnTo>
                    <a:lnTo>
                      <a:pt x="106" y="4"/>
                    </a:lnTo>
                    <a:lnTo>
                      <a:pt x="108" y="9"/>
                    </a:lnTo>
                    <a:lnTo>
                      <a:pt x="108" y="11"/>
                    </a:lnTo>
                    <a:lnTo>
                      <a:pt x="108" y="15"/>
                    </a:lnTo>
                    <a:lnTo>
                      <a:pt x="106" y="19"/>
                    </a:lnTo>
                    <a:lnTo>
                      <a:pt x="104" y="19"/>
                    </a:lnTo>
                    <a:lnTo>
                      <a:pt x="0" y="19"/>
                    </a:lnTo>
                    <a:lnTo>
                      <a:pt x="0" y="19"/>
                    </a:lnTo>
                    <a:lnTo>
                      <a:pt x="4" y="17"/>
                    </a:lnTo>
                    <a:lnTo>
                      <a:pt x="8" y="15"/>
                    </a:lnTo>
                    <a:lnTo>
                      <a:pt x="11" y="11"/>
                    </a:lnTo>
                    <a:lnTo>
                      <a:pt x="15" y="9"/>
                    </a:lnTo>
                    <a:lnTo>
                      <a:pt x="19" y="4"/>
                    </a:lnTo>
                    <a:lnTo>
                      <a:pt x="23" y="0"/>
                    </a:lnTo>
                    <a:lnTo>
                      <a:pt x="98" y="0"/>
                    </a:lnTo>
                    <a:close/>
                    <a:moveTo>
                      <a:pt x="151" y="0"/>
                    </a:moveTo>
                    <a:lnTo>
                      <a:pt x="153" y="2"/>
                    </a:lnTo>
                    <a:lnTo>
                      <a:pt x="153" y="7"/>
                    </a:lnTo>
                    <a:lnTo>
                      <a:pt x="153" y="13"/>
                    </a:lnTo>
                    <a:lnTo>
                      <a:pt x="153" y="19"/>
                    </a:lnTo>
                    <a:lnTo>
                      <a:pt x="153" y="19"/>
                    </a:lnTo>
                    <a:lnTo>
                      <a:pt x="125" y="19"/>
                    </a:lnTo>
                    <a:lnTo>
                      <a:pt x="125" y="19"/>
                    </a:lnTo>
                    <a:lnTo>
                      <a:pt x="125" y="17"/>
                    </a:lnTo>
                    <a:lnTo>
                      <a:pt x="127" y="13"/>
                    </a:lnTo>
                    <a:lnTo>
                      <a:pt x="132" y="11"/>
                    </a:lnTo>
                    <a:lnTo>
                      <a:pt x="136" y="4"/>
                    </a:lnTo>
                    <a:lnTo>
                      <a:pt x="140" y="0"/>
                    </a:lnTo>
                    <a:lnTo>
                      <a:pt x="151" y="0"/>
                    </a:lnTo>
                    <a:close/>
                    <a:moveTo>
                      <a:pt x="229" y="0"/>
                    </a:moveTo>
                    <a:lnTo>
                      <a:pt x="233" y="2"/>
                    </a:lnTo>
                    <a:lnTo>
                      <a:pt x="244" y="11"/>
                    </a:lnTo>
                    <a:lnTo>
                      <a:pt x="250" y="15"/>
                    </a:lnTo>
                    <a:lnTo>
                      <a:pt x="259" y="17"/>
                    </a:lnTo>
                    <a:lnTo>
                      <a:pt x="269" y="19"/>
                    </a:lnTo>
                    <a:lnTo>
                      <a:pt x="272" y="19"/>
                    </a:lnTo>
                    <a:lnTo>
                      <a:pt x="185" y="19"/>
                    </a:lnTo>
                    <a:lnTo>
                      <a:pt x="185" y="15"/>
                    </a:lnTo>
                    <a:lnTo>
                      <a:pt x="187" y="11"/>
                    </a:lnTo>
                    <a:lnTo>
                      <a:pt x="189" y="4"/>
                    </a:lnTo>
                    <a:lnTo>
                      <a:pt x="191" y="0"/>
                    </a:lnTo>
                    <a:lnTo>
                      <a:pt x="229" y="0"/>
                    </a:lnTo>
                    <a:close/>
                    <a:moveTo>
                      <a:pt x="1211" y="0"/>
                    </a:moveTo>
                    <a:lnTo>
                      <a:pt x="1211" y="0"/>
                    </a:lnTo>
                    <a:lnTo>
                      <a:pt x="1211" y="9"/>
                    </a:lnTo>
                    <a:lnTo>
                      <a:pt x="1214" y="17"/>
                    </a:lnTo>
                    <a:lnTo>
                      <a:pt x="1216" y="19"/>
                    </a:lnTo>
                    <a:lnTo>
                      <a:pt x="308" y="19"/>
                    </a:lnTo>
                    <a:lnTo>
                      <a:pt x="303" y="17"/>
                    </a:lnTo>
                    <a:lnTo>
                      <a:pt x="286" y="9"/>
                    </a:lnTo>
                    <a:lnTo>
                      <a:pt x="269" y="2"/>
                    </a:lnTo>
                    <a:lnTo>
                      <a:pt x="265" y="0"/>
                    </a:lnTo>
                    <a:lnTo>
                      <a:pt x="1211" y="0"/>
                    </a:lnTo>
                    <a:close/>
                    <a:moveTo>
                      <a:pt x="1591" y="0"/>
                    </a:moveTo>
                    <a:lnTo>
                      <a:pt x="1602" y="4"/>
                    </a:lnTo>
                    <a:lnTo>
                      <a:pt x="1621" y="15"/>
                    </a:lnTo>
                    <a:lnTo>
                      <a:pt x="1631" y="19"/>
                    </a:lnTo>
                    <a:lnTo>
                      <a:pt x="1631" y="19"/>
                    </a:lnTo>
                    <a:lnTo>
                      <a:pt x="1349" y="19"/>
                    </a:lnTo>
                    <a:lnTo>
                      <a:pt x="1356" y="19"/>
                    </a:lnTo>
                    <a:lnTo>
                      <a:pt x="1368" y="17"/>
                    </a:lnTo>
                    <a:lnTo>
                      <a:pt x="1383" y="13"/>
                    </a:lnTo>
                    <a:lnTo>
                      <a:pt x="1394" y="13"/>
                    </a:lnTo>
                    <a:lnTo>
                      <a:pt x="1402" y="13"/>
                    </a:lnTo>
                    <a:lnTo>
                      <a:pt x="1407" y="11"/>
                    </a:lnTo>
                    <a:lnTo>
                      <a:pt x="1413" y="4"/>
                    </a:lnTo>
                    <a:lnTo>
                      <a:pt x="1417" y="0"/>
                    </a:lnTo>
                    <a:lnTo>
                      <a:pt x="1417" y="0"/>
                    </a:lnTo>
                    <a:lnTo>
                      <a:pt x="15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3" name="Freeform 1479"/>
              <p:cNvSpPr>
                <a:spLocks noEditPoints="1"/>
              </p:cNvSpPr>
              <p:nvPr/>
            </p:nvSpPr>
            <p:spPr bwMode="auto">
              <a:xfrm>
                <a:off x="5119" y="1036"/>
                <a:ext cx="1568" cy="21"/>
              </a:xfrm>
              <a:custGeom>
                <a:avLst/>
                <a:gdLst>
                  <a:gd name="T0" fmla="*/ 125 w 1568"/>
                  <a:gd name="T1" fmla="*/ 15 h 21"/>
                  <a:gd name="T2" fmla="*/ 128 w 1568"/>
                  <a:gd name="T3" fmla="*/ 21 h 21"/>
                  <a:gd name="T4" fmla="*/ 117 w 1568"/>
                  <a:gd name="T5" fmla="*/ 19 h 21"/>
                  <a:gd name="T6" fmla="*/ 123 w 1568"/>
                  <a:gd name="T7" fmla="*/ 13 h 21"/>
                  <a:gd name="T8" fmla="*/ 195 w 1568"/>
                  <a:gd name="T9" fmla="*/ 15 h 21"/>
                  <a:gd name="T10" fmla="*/ 168 w 1568"/>
                  <a:gd name="T11" fmla="*/ 21 h 21"/>
                  <a:gd name="T12" fmla="*/ 179 w 1568"/>
                  <a:gd name="T13" fmla="*/ 13 h 21"/>
                  <a:gd name="T14" fmla="*/ 55 w 1568"/>
                  <a:gd name="T15" fmla="*/ 8 h 21"/>
                  <a:gd name="T16" fmla="*/ 0 w 1568"/>
                  <a:gd name="T17" fmla="*/ 21 h 21"/>
                  <a:gd name="T18" fmla="*/ 15 w 1568"/>
                  <a:gd name="T19" fmla="*/ 8 h 21"/>
                  <a:gd name="T20" fmla="*/ 39 w 1568"/>
                  <a:gd name="T21" fmla="*/ 0 h 21"/>
                  <a:gd name="T22" fmla="*/ 1184 w 1568"/>
                  <a:gd name="T23" fmla="*/ 6 h 21"/>
                  <a:gd name="T24" fmla="*/ 1188 w 1568"/>
                  <a:gd name="T25" fmla="*/ 21 h 21"/>
                  <a:gd name="T26" fmla="*/ 232 w 1568"/>
                  <a:gd name="T27" fmla="*/ 13 h 21"/>
                  <a:gd name="T28" fmla="*/ 227 w 1568"/>
                  <a:gd name="T29" fmla="*/ 6 h 21"/>
                  <a:gd name="T30" fmla="*/ 232 w 1568"/>
                  <a:gd name="T31" fmla="*/ 4 h 21"/>
                  <a:gd name="T32" fmla="*/ 242 w 1568"/>
                  <a:gd name="T33" fmla="*/ 2 h 21"/>
                  <a:gd name="T34" fmla="*/ 253 w 1568"/>
                  <a:gd name="T35" fmla="*/ 2 h 21"/>
                  <a:gd name="T36" fmla="*/ 280 w 1568"/>
                  <a:gd name="T37" fmla="*/ 2 h 21"/>
                  <a:gd name="T38" fmla="*/ 297 w 1568"/>
                  <a:gd name="T39" fmla="*/ 4 h 21"/>
                  <a:gd name="T40" fmla="*/ 308 w 1568"/>
                  <a:gd name="T41" fmla="*/ 0 h 21"/>
                  <a:gd name="T42" fmla="*/ 978 w 1568"/>
                  <a:gd name="T43" fmla="*/ 2 h 21"/>
                  <a:gd name="T44" fmla="*/ 1014 w 1568"/>
                  <a:gd name="T45" fmla="*/ 15 h 21"/>
                  <a:gd name="T46" fmla="*/ 1038 w 1568"/>
                  <a:gd name="T47" fmla="*/ 15 h 21"/>
                  <a:gd name="T48" fmla="*/ 1063 w 1568"/>
                  <a:gd name="T49" fmla="*/ 6 h 21"/>
                  <a:gd name="T50" fmla="*/ 1074 w 1568"/>
                  <a:gd name="T51" fmla="*/ 0 h 21"/>
                  <a:gd name="T52" fmla="*/ 1445 w 1568"/>
                  <a:gd name="T53" fmla="*/ 0 h 21"/>
                  <a:gd name="T54" fmla="*/ 1449 w 1568"/>
                  <a:gd name="T55" fmla="*/ 2 h 21"/>
                  <a:gd name="T56" fmla="*/ 1464 w 1568"/>
                  <a:gd name="T57" fmla="*/ 6 h 21"/>
                  <a:gd name="T58" fmla="*/ 1481 w 1568"/>
                  <a:gd name="T59" fmla="*/ 15 h 21"/>
                  <a:gd name="T60" fmla="*/ 1509 w 1568"/>
                  <a:gd name="T61" fmla="*/ 19 h 21"/>
                  <a:gd name="T62" fmla="*/ 1543 w 1568"/>
                  <a:gd name="T63" fmla="*/ 17 h 21"/>
                  <a:gd name="T64" fmla="*/ 1562 w 1568"/>
                  <a:gd name="T65" fmla="*/ 17 h 21"/>
                  <a:gd name="T66" fmla="*/ 1394 w 1568"/>
                  <a:gd name="T67" fmla="*/ 21 h 21"/>
                  <a:gd name="T68" fmla="*/ 1401 w 1568"/>
                  <a:gd name="T69" fmla="*/ 11 h 21"/>
                  <a:gd name="T70" fmla="*/ 1403 w 1568"/>
                  <a:gd name="T71" fmla="*/ 2 h 21"/>
                  <a:gd name="T72" fmla="*/ 1445 w 1568"/>
                  <a:gd name="T7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8" h="21">
                    <a:moveTo>
                      <a:pt x="123" y="13"/>
                    </a:moveTo>
                    <a:lnTo>
                      <a:pt x="125" y="15"/>
                    </a:lnTo>
                    <a:lnTo>
                      <a:pt x="128" y="19"/>
                    </a:lnTo>
                    <a:lnTo>
                      <a:pt x="128" y="21"/>
                    </a:lnTo>
                    <a:lnTo>
                      <a:pt x="117" y="21"/>
                    </a:lnTo>
                    <a:lnTo>
                      <a:pt x="117" y="19"/>
                    </a:lnTo>
                    <a:lnTo>
                      <a:pt x="121" y="15"/>
                    </a:lnTo>
                    <a:lnTo>
                      <a:pt x="123" y="13"/>
                    </a:lnTo>
                    <a:close/>
                    <a:moveTo>
                      <a:pt x="179" y="13"/>
                    </a:moveTo>
                    <a:lnTo>
                      <a:pt x="195" y="15"/>
                    </a:lnTo>
                    <a:lnTo>
                      <a:pt x="206" y="21"/>
                    </a:lnTo>
                    <a:lnTo>
                      <a:pt x="168" y="21"/>
                    </a:lnTo>
                    <a:lnTo>
                      <a:pt x="168" y="21"/>
                    </a:lnTo>
                    <a:lnTo>
                      <a:pt x="179" y="13"/>
                    </a:lnTo>
                    <a:close/>
                    <a:moveTo>
                      <a:pt x="39" y="0"/>
                    </a:moveTo>
                    <a:lnTo>
                      <a:pt x="55" y="8"/>
                    </a:lnTo>
                    <a:lnTo>
                      <a:pt x="75" y="21"/>
                    </a:lnTo>
                    <a:lnTo>
                      <a:pt x="0" y="21"/>
                    </a:lnTo>
                    <a:lnTo>
                      <a:pt x="5" y="17"/>
                    </a:lnTo>
                    <a:lnTo>
                      <a:pt x="15" y="8"/>
                    </a:lnTo>
                    <a:lnTo>
                      <a:pt x="24" y="0"/>
                    </a:lnTo>
                    <a:lnTo>
                      <a:pt x="39" y="0"/>
                    </a:lnTo>
                    <a:close/>
                    <a:moveTo>
                      <a:pt x="1182" y="0"/>
                    </a:moveTo>
                    <a:lnTo>
                      <a:pt x="1184" y="6"/>
                    </a:lnTo>
                    <a:lnTo>
                      <a:pt x="1186" y="15"/>
                    </a:lnTo>
                    <a:lnTo>
                      <a:pt x="1188" y="21"/>
                    </a:lnTo>
                    <a:lnTo>
                      <a:pt x="242" y="21"/>
                    </a:lnTo>
                    <a:lnTo>
                      <a:pt x="232" y="13"/>
                    </a:lnTo>
                    <a:lnTo>
                      <a:pt x="227" y="11"/>
                    </a:lnTo>
                    <a:lnTo>
                      <a:pt x="227" y="6"/>
                    </a:lnTo>
                    <a:lnTo>
                      <a:pt x="229" y="4"/>
                    </a:lnTo>
                    <a:lnTo>
                      <a:pt x="232" y="4"/>
                    </a:lnTo>
                    <a:lnTo>
                      <a:pt x="236" y="2"/>
                    </a:lnTo>
                    <a:lnTo>
                      <a:pt x="242" y="2"/>
                    </a:lnTo>
                    <a:lnTo>
                      <a:pt x="246" y="2"/>
                    </a:lnTo>
                    <a:lnTo>
                      <a:pt x="253" y="2"/>
                    </a:lnTo>
                    <a:lnTo>
                      <a:pt x="266" y="2"/>
                    </a:lnTo>
                    <a:lnTo>
                      <a:pt x="280" y="2"/>
                    </a:lnTo>
                    <a:lnTo>
                      <a:pt x="291" y="4"/>
                    </a:lnTo>
                    <a:lnTo>
                      <a:pt x="297" y="4"/>
                    </a:lnTo>
                    <a:lnTo>
                      <a:pt x="302" y="2"/>
                    </a:lnTo>
                    <a:lnTo>
                      <a:pt x="308" y="0"/>
                    </a:lnTo>
                    <a:lnTo>
                      <a:pt x="966" y="0"/>
                    </a:lnTo>
                    <a:lnTo>
                      <a:pt x="978" y="2"/>
                    </a:lnTo>
                    <a:lnTo>
                      <a:pt x="1000" y="6"/>
                    </a:lnTo>
                    <a:lnTo>
                      <a:pt x="1014" y="15"/>
                    </a:lnTo>
                    <a:lnTo>
                      <a:pt x="1025" y="17"/>
                    </a:lnTo>
                    <a:lnTo>
                      <a:pt x="1038" y="15"/>
                    </a:lnTo>
                    <a:lnTo>
                      <a:pt x="1053" y="11"/>
                    </a:lnTo>
                    <a:lnTo>
                      <a:pt x="1063" y="6"/>
                    </a:lnTo>
                    <a:lnTo>
                      <a:pt x="1074" y="0"/>
                    </a:lnTo>
                    <a:lnTo>
                      <a:pt x="1074" y="0"/>
                    </a:lnTo>
                    <a:lnTo>
                      <a:pt x="1182" y="0"/>
                    </a:lnTo>
                    <a:close/>
                    <a:moveTo>
                      <a:pt x="1445" y="0"/>
                    </a:moveTo>
                    <a:lnTo>
                      <a:pt x="1447" y="2"/>
                    </a:lnTo>
                    <a:lnTo>
                      <a:pt x="1449" y="2"/>
                    </a:lnTo>
                    <a:lnTo>
                      <a:pt x="1458" y="2"/>
                    </a:lnTo>
                    <a:lnTo>
                      <a:pt x="1464" y="6"/>
                    </a:lnTo>
                    <a:lnTo>
                      <a:pt x="1473" y="11"/>
                    </a:lnTo>
                    <a:lnTo>
                      <a:pt x="1481" y="15"/>
                    </a:lnTo>
                    <a:lnTo>
                      <a:pt x="1494" y="19"/>
                    </a:lnTo>
                    <a:lnTo>
                      <a:pt x="1509" y="19"/>
                    </a:lnTo>
                    <a:lnTo>
                      <a:pt x="1528" y="17"/>
                    </a:lnTo>
                    <a:lnTo>
                      <a:pt x="1543" y="17"/>
                    </a:lnTo>
                    <a:lnTo>
                      <a:pt x="1551" y="15"/>
                    </a:lnTo>
                    <a:lnTo>
                      <a:pt x="1562" y="17"/>
                    </a:lnTo>
                    <a:lnTo>
                      <a:pt x="1568" y="21"/>
                    </a:lnTo>
                    <a:lnTo>
                      <a:pt x="1394" y="21"/>
                    </a:lnTo>
                    <a:lnTo>
                      <a:pt x="1398" y="15"/>
                    </a:lnTo>
                    <a:lnTo>
                      <a:pt x="1401" y="11"/>
                    </a:lnTo>
                    <a:lnTo>
                      <a:pt x="1401" y="6"/>
                    </a:lnTo>
                    <a:lnTo>
                      <a:pt x="1403" y="2"/>
                    </a:lnTo>
                    <a:lnTo>
                      <a:pt x="1403" y="0"/>
                    </a:lnTo>
                    <a:lnTo>
                      <a:pt x="14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4" name="Freeform 1480"/>
              <p:cNvSpPr>
                <a:spLocks noEditPoints="1"/>
              </p:cNvSpPr>
              <p:nvPr/>
            </p:nvSpPr>
            <p:spPr bwMode="auto">
              <a:xfrm>
                <a:off x="5143" y="1017"/>
                <a:ext cx="1459" cy="19"/>
              </a:xfrm>
              <a:custGeom>
                <a:avLst/>
                <a:gdLst>
                  <a:gd name="T0" fmla="*/ 12 w 1459"/>
                  <a:gd name="T1" fmla="*/ 17 h 19"/>
                  <a:gd name="T2" fmla="*/ 15 w 1459"/>
                  <a:gd name="T3" fmla="*/ 19 h 19"/>
                  <a:gd name="T4" fmla="*/ 0 w 1459"/>
                  <a:gd name="T5" fmla="*/ 19 h 19"/>
                  <a:gd name="T6" fmla="*/ 2 w 1459"/>
                  <a:gd name="T7" fmla="*/ 19 h 19"/>
                  <a:gd name="T8" fmla="*/ 12 w 1459"/>
                  <a:gd name="T9" fmla="*/ 17 h 19"/>
                  <a:gd name="T10" fmla="*/ 1113 w 1459"/>
                  <a:gd name="T11" fmla="*/ 13 h 19"/>
                  <a:gd name="T12" fmla="*/ 1130 w 1459"/>
                  <a:gd name="T13" fmla="*/ 13 h 19"/>
                  <a:gd name="T14" fmla="*/ 1147 w 1459"/>
                  <a:gd name="T15" fmla="*/ 15 h 19"/>
                  <a:gd name="T16" fmla="*/ 1156 w 1459"/>
                  <a:gd name="T17" fmla="*/ 17 h 19"/>
                  <a:gd name="T18" fmla="*/ 1158 w 1459"/>
                  <a:gd name="T19" fmla="*/ 19 h 19"/>
                  <a:gd name="T20" fmla="*/ 1158 w 1459"/>
                  <a:gd name="T21" fmla="*/ 19 h 19"/>
                  <a:gd name="T22" fmla="*/ 1050 w 1459"/>
                  <a:gd name="T23" fmla="*/ 19 h 19"/>
                  <a:gd name="T24" fmla="*/ 1067 w 1459"/>
                  <a:gd name="T25" fmla="*/ 17 h 19"/>
                  <a:gd name="T26" fmla="*/ 1086 w 1459"/>
                  <a:gd name="T27" fmla="*/ 15 h 19"/>
                  <a:gd name="T28" fmla="*/ 1101 w 1459"/>
                  <a:gd name="T29" fmla="*/ 13 h 19"/>
                  <a:gd name="T30" fmla="*/ 1113 w 1459"/>
                  <a:gd name="T31" fmla="*/ 13 h 19"/>
                  <a:gd name="T32" fmla="*/ 857 w 1459"/>
                  <a:gd name="T33" fmla="*/ 0 h 19"/>
                  <a:gd name="T34" fmla="*/ 855 w 1459"/>
                  <a:gd name="T35" fmla="*/ 2 h 19"/>
                  <a:gd name="T36" fmla="*/ 848 w 1459"/>
                  <a:gd name="T37" fmla="*/ 8 h 19"/>
                  <a:gd name="T38" fmla="*/ 846 w 1459"/>
                  <a:gd name="T39" fmla="*/ 10 h 19"/>
                  <a:gd name="T40" fmla="*/ 846 w 1459"/>
                  <a:gd name="T41" fmla="*/ 13 h 19"/>
                  <a:gd name="T42" fmla="*/ 850 w 1459"/>
                  <a:gd name="T43" fmla="*/ 15 h 19"/>
                  <a:gd name="T44" fmla="*/ 855 w 1459"/>
                  <a:gd name="T45" fmla="*/ 17 h 19"/>
                  <a:gd name="T46" fmla="*/ 859 w 1459"/>
                  <a:gd name="T47" fmla="*/ 17 h 19"/>
                  <a:gd name="T48" fmla="*/ 863 w 1459"/>
                  <a:gd name="T49" fmla="*/ 19 h 19"/>
                  <a:gd name="T50" fmla="*/ 867 w 1459"/>
                  <a:gd name="T51" fmla="*/ 17 h 19"/>
                  <a:gd name="T52" fmla="*/ 876 w 1459"/>
                  <a:gd name="T53" fmla="*/ 17 h 19"/>
                  <a:gd name="T54" fmla="*/ 895 w 1459"/>
                  <a:gd name="T55" fmla="*/ 17 h 19"/>
                  <a:gd name="T56" fmla="*/ 914 w 1459"/>
                  <a:gd name="T57" fmla="*/ 17 h 19"/>
                  <a:gd name="T58" fmla="*/ 937 w 1459"/>
                  <a:gd name="T59" fmla="*/ 19 h 19"/>
                  <a:gd name="T60" fmla="*/ 942 w 1459"/>
                  <a:gd name="T61" fmla="*/ 19 h 19"/>
                  <a:gd name="T62" fmla="*/ 284 w 1459"/>
                  <a:gd name="T63" fmla="*/ 19 h 19"/>
                  <a:gd name="T64" fmla="*/ 290 w 1459"/>
                  <a:gd name="T65" fmla="*/ 17 h 19"/>
                  <a:gd name="T66" fmla="*/ 307 w 1459"/>
                  <a:gd name="T67" fmla="*/ 13 h 19"/>
                  <a:gd name="T68" fmla="*/ 320 w 1459"/>
                  <a:gd name="T69" fmla="*/ 4 h 19"/>
                  <a:gd name="T70" fmla="*/ 331 w 1459"/>
                  <a:gd name="T71" fmla="*/ 0 h 19"/>
                  <a:gd name="T72" fmla="*/ 857 w 1459"/>
                  <a:gd name="T73" fmla="*/ 0 h 19"/>
                  <a:gd name="T74" fmla="*/ 1459 w 1459"/>
                  <a:gd name="T75" fmla="*/ 0 h 19"/>
                  <a:gd name="T76" fmla="*/ 1444 w 1459"/>
                  <a:gd name="T77" fmla="*/ 2 h 19"/>
                  <a:gd name="T78" fmla="*/ 1432 w 1459"/>
                  <a:gd name="T79" fmla="*/ 6 h 19"/>
                  <a:gd name="T80" fmla="*/ 1421 w 1459"/>
                  <a:gd name="T81" fmla="*/ 8 h 19"/>
                  <a:gd name="T82" fmla="*/ 1417 w 1459"/>
                  <a:gd name="T83" fmla="*/ 8 h 19"/>
                  <a:gd name="T84" fmla="*/ 1417 w 1459"/>
                  <a:gd name="T85" fmla="*/ 10 h 19"/>
                  <a:gd name="T86" fmla="*/ 1417 w 1459"/>
                  <a:gd name="T87" fmla="*/ 13 h 19"/>
                  <a:gd name="T88" fmla="*/ 1417 w 1459"/>
                  <a:gd name="T89" fmla="*/ 15 h 19"/>
                  <a:gd name="T90" fmla="*/ 1419 w 1459"/>
                  <a:gd name="T91" fmla="*/ 19 h 19"/>
                  <a:gd name="T92" fmla="*/ 1421 w 1459"/>
                  <a:gd name="T93" fmla="*/ 19 h 19"/>
                  <a:gd name="T94" fmla="*/ 1379 w 1459"/>
                  <a:gd name="T95" fmla="*/ 19 h 19"/>
                  <a:gd name="T96" fmla="*/ 1379 w 1459"/>
                  <a:gd name="T97" fmla="*/ 19 h 19"/>
                  <a:gd name="T98" fmla="*/ 1381 w 1459"/>
                  <a:gd name="T99" fmla="*/ 15 h 19"/>
                  <a:gd name="T100" fmla="*/ 1381 w 1459"/>
                  <a:gd name="T101" fmla="*/ 10 h 19"/>
                  <a:gd name="T102" fmla="*/ 1381 w 1459"/>
                  <a:gd name="T103" fmla="*/ 6 h 19"/>
                  <a:gd name="T104" fmla="*/ 1377 w 1459"/>
                  <a:gd name="T105" fmla="*/ 2 h 19"/>
                  <a:gd name="T106" fmla="*/ 1372 w 1459"/>
                  <a:gd name="T107" fmla="*/ 0 h 19"/>
                  <a:gd name="T108" fmla="*/ 1459 w 1459"/>
                  <a:gd name="T10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9" h="19">
                    <a:moveTo>
                      <a:pt x="12" y="17"/>
                    </a:moveTo>
                    <a:lnTo>
                      <a:pt x="15" y="19"/>
                    </a:lnTo>
                    <a:lnTo>
                      <a:pt x="0" y="19"/>
                    </a:lnTo>
                    <a:lnTo>
                      <a:pt x="2" y="19"/>
                    </a:lnTo>
                    <a:lnTo>
                      <a:pt x="12" y="17"/>
                    </a:lnTo>
                    <a:close/>
                    <a:moveTo>
                      <a:pt x="1113" y="13"/>
                    </a:moveTo>
                    <a:lnTo>
                      <a:pt x="1130" y="13"/>
                    </a:lnTo>
                    <a:lnTo>
                      <a:pt x="1147" y="15"/>
                    </a:lnTo>
                    <a:lnTo>
                      <a:pt x="1156" y="17"/>
                    </a:lnTo>
                    <a:lnTo>
                      <a:pt x="1158" y="19"/>
                    </a:lnTo>
                    <a:lnTo>
                      <a:pt x="1158" y="19"/>
                    </a:lnTo>
                    <a:lnTo>
                      <a:pt x="1050" y="19"/>
                    </a:lnTo>
                    <a:lnTo>
                      <a:pt x="1067" y="17"/>
                    </a:lnTo>
                    <a:lnTo>
                      <a:pt x="1086" y="15"/>
                    </a:lnTo>
                    <a:lnTo>
                      <a:pt x="1101" y="13"/>
                    </a:lnTo>
                    <a:lnTo>
                      <a:pt x="1113" y="13"/>
                    </a:lnTo>
                    <a:close/>
                    <a:moveTo>
                      <a:pt x="857" y="0"/>
                    </a:moveTo>
                    <a:lnTo>
                      <a:pt x="855" y="2"/>
                    </a:lnTo>
                    <a:lnTo>
                      <a:pt x="848" y="8"/>
                    </a:lnTo>
                    <a:lnTo>
                      <a:pt x="846" y="10"/>
                    </a:lnTo>
                    <a:lnTo>
                      <a:pt x="846" y="13"/>
                    </a:lnTo>
                    <a:lnTo>
                      <a:pt x="850" y="15"/>
                    </a:lnTo>
                    <a:lnTo>
                      <a:pt x="855" y="17"/>
                    </a:lnTo>
                    <a:lnTo>
                      <a:pt x="859" y="17"/>
                    </a:lnTo>
                    <a:lnTo>
                      <a:pt x="863" y="19"/>
                    </a:lnTo>
                    <a:lnTo>
                      <a:pt x="867" y="17"/>
                    </a:lnTo>
                    <a:lnTo>
                      <a:pt x="876" y="17"/>
                    </a:lnTo>
                    <a:lnTo>
                      <a:pt x="895" y="17"/>
                    </a:lnTo>
                    <a:lnTo>
                      <a:pt x="914" y="17"/>
                    </a:lnTo>
                    <a:lnTo>
                      <a:pt x="937" y="19"/>
                    </a:lnTo>
                    <a:lnTo>
                      <a:pt x="942" y="19"/>
                    </a:lnTo>
                    <a:lnTo>
                      <a:pt x="284" y="19"/>
                    </a:lnTo>
                    <a:lnTo>
                      <a:pt x="290" y="17"/>
                    </a:lnTo>
                    <a:lnTo>
                      <a:pt x="307" y="13"/>
                    </a:lnTo>
                    <a:lnTo>
                      <a:pt x="320" y="4"/>
                    </a:lnTo>
                    <a:lnTo>
                      <a:pt x="331" y="0"/>
                    </a:lnTo>
                    <a:lnTo>
                      <a:pt x="857" y="0"/>
                    </a:lnTo>
                    <a:close/>
                    <a:moveTo>
                      <a:pt x="1459" y="0"/>
                    </a:moveTo>
                    <a:lnTo>
                      <a:pt x="1444" y="2"/>
                    </a:lnTo>
                    <a:lnTo>
                      <a:pt x="1432" y="6"/>
                    </a:lnTo>
                    <a:lnTo>
                      <a:pt x="1421" y="8"/>
                    </a:lnTo>
                    <a:lnTo>
                      <a:pt x="1417" y="8"/>
                    </a:lnTo>
                    <a:lnTo>
                      <a:pt x="1417" y="10"/>
                    </a:lnTo>
                    <a:lnTo>
                      <a:pt x="1417" y="13"/>
                    </a:lnTo>
                    <a:lnTo>
                      <a:pt x="1417" y="15"/>
                    </a:lnTo>
                    <a:lnTo>
                      <a:pt x="1419" y="19"/>
                    </a:lnTo>
                    <a:lnTo>
                      <a:pt x="1421" y="19"/>
                    </a:lnTo>
                    <a:lnTo>
                      <a:pt x="1379" y="19"/>
                    </a:lnTo>
                    <a:lnTo>
                      <a:pt x="1379" y="19"/>
                    </a:lnTo>
                    <a:lnTo>
                      <a:pt x="1381" y="15"/>
                    </a:lnTo>
                    <a:lnTo>
                      <a:pt x="1381" y="10"/>
                    </a:lnTo>
                    <a:lnTo>
                      <a:pt x="1381" y="6"/>
                    </a:lnTo>
                    <a:lnTo>
                      <a:pt x="1377" y="2"/>
                    </a:lnTo>
                    <a:lnTo>
                      <a:pt x="1372" y="0"/>
                    </a:lnTo>
                    <a:lnTo>
                      <a:pt x="14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5" name="Freeform 1481"/>
              <p:cNvSpPr>
                <a:spLocks noEditPoints="1"/>
              </p:cNvSpPr>
              <p:nvPr/>
            </p:nvSpPr>
            <p:spPr bwMode="auto">
              <a:xfrm>
                <a:off x="5474" y="996"/>
                <a:ext cx="1147" cy="21"/>
              </a:xfrm>
              <a:custGeom>
                <a:avLst/>
                <a:gdLst>
                  <a:gd name="T0" fmla="*/ 538 w 1147"/>
                  <a:gd name="T1" fmla="*/ 0 h 21"/>
                  <a:gd name="T2" fmla="*/ 538 w 1147"/>
                  <a:gd name="T3" fmla="*/ 6 h 21"/>
                  <a:gd name="T4" fmla="*/ 530 w 1147"/>
                  <a:gd name="T5" fmla="*/ 15 h 21"/>
                  <a:gd name="T6" fmla="*/ 526 w 1147"/>
                  <a:gd name="T7" fmla="*/ 21 h 21"/>
                  <a:gd name="T8" fmla="*/ 0 w 1147"/>
                  <a:gd name="T9" fmla="*/ 21 h 21"/>
                  <a:gd name="T10" fmla="*/ 6 w 1147"/>
                  <a:gd name="T11" fmla="*/ 17 h 21"/>
                  <a:gd name="T12" fmla="*/ 21 w 1147"/>
                  <a:gd name="T13" fmla="*/ 12 h 21"/>
                  <a:gd name="T14" fmla="*/ 36 w 1147"/>
                  <a:gd name="T15" fmla="*/ 6 h 21"/>
                  <a:gd name="T16" fmla="*/ 55 w 1147"/>
                  <a:gd name="T17" fmla="*/ 2 h 21"/>
                  <a:gd name="T18" fmla="*/ 76 w 1147"/>
                  <a:gd name="T19" fmla="*/ 2 h 21"/>
                  <a:gd name="T20" fmla="*/ 95 w 1147"/>
                  <a:gd name="T21" fmla="*/ 4 h 21"/>
                  <a:gd name="T22" fmla="*/ 110 w 1147"/>
                  <a:gd name="T23" fmla="*/ 4 h 21"/>
                  <a:gd name="T24" fmla="*/ 118 w 1147"/>
                  <a:gd name="T25" fmla="*/ 0 h 21"/>
                  <a:gd name="T26" fmla="*/ 538 w 1147"/>
                  <a:gd name="T27" fmla="*/ 0 h 21"/>
                  <a:gd name="T28" fmla="*/ 1128 w 1147"/>
                  <a:gd name="T29" fmla="*/ 0 h 21"/>
                  <a:gd name="T30" fmla="*/ 1130 w 1147"/>
                  <a:gd name="T31" fmla="*/ 0 h 21"/>
                  <a:gd name="T32" fmla="*/ 1135 w 1147"/>
                  <a:gd name="T33" fmla="*/ 4 h 21"/>
                  <a:gd name="T34" fmla="*/ 1141 w 1147"/>
                  <a:gd name="T35" fmla="*/ 8 h 21"/>
                  <a:gd name="T36" fmla="*/ 1143 w 1147"/>
                  <a:gd name="T37" fmla="*/ 12 h 21"/>
                  <a:gd name="T38" fmla="*/ 1145 w 1147"/>
                  <a:gd name="T39" fmla="*/ 15 h 21"/>
                  <a:gd name="T40" fmla="*/ 1147 w 1147"/>
                  <a:gd name="T41" fmla="*/ 15 h 21"/>
                  <a:gd name="T42" fmla="*/ 1141 w 1147"/>
                  <a:gd name="T43" fmla="*/ 17 h 21"/>
                  <a:gd name="T44" fmla="*/ 1130 w 1147"/>
                  <a:gd name="T45" fmla="*/ 21 h 21"/>
                  <a:gd name="T46" fmla="*/ 1128 w 1147"/>
                  <a:gd name="T47" fmla="*/ 21 h 21"/>
                  <a:gd name="T48" fmla="*/ 1041 w 1147"/>
                  <a:gd name="T49" fmla="*/ 21 h 21"/>
                  <a:gd name="T50" fmla="*/ 1039 w 1147"/>
                  <a:gd name="T51" fmla="*/ 19 h 21"/>
                  <a:gd name="T52" fmla="*/ 1026 w 1147"/>
                  <a:gd name="T53" fmla="*/ 17 h 21"/>
                  <a:gd name="T54" fmla="*/ 1009 w 1147"/>
                  <a:gd name="T55" fmla="*/ 17 h 21"/>
                  <a:gd name="T56" fmla="*/ 990 w 1147"/>
                  <a:gd name="T57" fmla="*/ 15 h 21"/>
                  <a:gd name="T58" fmla="*/ 984 w 1147"/>
                  <a:gd name="T59" fmla="*/ 10 h 21"/>
                  <a:gd name="T60" fmla="*/ 982 w 1147"/>
                  <a:gd name="T61" fmla="*/ 8 h 21"/>
                  <a:gd name="T62" fmla="*/ 980 w 1147"/>
                  <a:gd name="T63" fmla="*/ 6 h 21"/>
                  <a:gd name="T64" fmla="*/ 982 w 1147"/>
                  <a:gd name="T65" fmla="*/ 4 h 21"/>
                  <a:gd name="T66" fmla="*/ 984 w 1147"/>
                  <a:gd name="T67" fmla="*/ 0 h 21"/>
                  <a:gd name="T68" fmla="*/ 984 w 1147"/>
                  <a:gd name="T69" fmla="*/ 0 h 21"/>
                  <a:gd name="T70" fmla="*/ 1128 w 1147"/>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7" h="21">
                    <a:moveTo>
                      <a:pt x="538" y="0"/>
                    </a:moveTo>
                    <a:lnTo>
                      <a:pt x="538" y="6"/>
                    </a:lnTo>
                    <a:lnTo>
                      <a:pt x="530" y="15"/>
                    </a:lnTo>
                    <a:lnTo>
                      <a:pt x="526" y="21"/>
                    </a:lnTo>
                    <a:lnTo>
                      <a:pt x="0" y="21"/>
                    </a:lnTo>
                    <a:lnTo>
                      <a:pt x="6" y="17"/>
                    </a:lnTo>
                    <a:lnTo>
                      <a:pt x="21" y="12"/>
                    </a:lnTo>
                    <a:lnTo>
                      <a:pt x="36" y="6"/>
                    </a:lnTo>
                    <a:lnTo>
                      <a:pt x="55" y="2"/>
                    </a:lnTo>
                    <a:lnTo>
                      <a:pt x="76" y="2"/>
                    </a:lnTo>
                    <a:lnTo>
                      <a:pt x="95" y="4"/>
                    </a:lnTo>
                    <a:lnTo>
                      <a:pt x="110" y="4"/>
                    </a:lnTo>
                    <a:lnTo>
                      <a:pt x="118" y="0"/>
                    </a:lnTo>
                    <a:lnTo>
                      <a:pt x="538" y="0"/>
                    </a:lnTo>
                    <a:close/>
                    <a:moveTo>
                      <a:pt x="1128" y="0"/>
                    </a:moveTo>
                    <a:lnTo>
                      <a:pt x="1130" y="0"/>
                    </a:lnTo>
                    <a:lnTo>
                      <a:pt x="1135" y="4"/>
                    </a:lnTo>
                    <a:lnTo>
                      <a:pt x="1141" y="8"/>
                    </a:lnTo>
                    <a:lnTo>
                      <a:pt x="1143" y="12"/>
                    </a:lnTo>
                    <a:lnTo>
                      <a:pt x="1145" y="15"/>
                    </a:lnTo>
                    <a:lnTo>
                      <a:pt x="1147" y="15"/>
                    </a:lnTo>
                    <a:lnTo>
                      <a:pt x="1141" y="17"/>
                    </a:lnTo>
                    <a:lnTo>
                      <a:pt x="1130" y="21"/>
                    </a:lnTo>
                    <a:lnTo>
                      <a:pt x="1128" y="21"/>
                    </a:lnTo>
                    <a:lnTo>
                      <a:pt x="1041" y="21"/>
                    </a:lnTo>
                    <a:lnTo>
                      <a:pt x="1039" y="19"/>
                    </a:lnTo>
                    <a:lnTo>
                      <a:pt x="1026" y="17"/>
                    </a:lnTo>
                    <a:lnTo>
                      <a:pt x="1009" y="17"/>
                    </a:lnTo>
                    <a:lnTo>
                      <a:pt x="990" y="15"/>
                    </a:lnTo>
                    <a:lnTo>
                      <a:pt x="984" y="10"/>
                    </a:lnTo>
                    <a:lnTo>
                      <a:pt x="982" y="8"/>
                    </a:lnTo>
                    <a:lnTo>
                      <a:pt x="980" y="6"/>
                    </a:lnTo>
                    <a:lnTo>
                      <a:pt x="982" y="4"/>
                    </a:lnTo>
                    <a:lnTo>
                      <a:pt x="984" y="0"/>
                    </a:lnTo>
                    <a:lnTo>
                      <a:pt x="984" y="0"/>
                    </a:lnTo>
                    <a:lnTo>
                      <a:pt x="1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6" name="Freeform 1482"/>
              <p:cNvSpPr>
                <a:spLocks noEditPoints="1"/>
              </p:cNvSpPr>
              <p:nvPr/>
            </p:nvSpPr>
            <p:spPr bwMode="auto">
              <a:xfrm>
                <a:off x="5592" y="977"/>
                <a:ext cx="1010" cy="19"/>
              </a:xfrm>
              <a:custGeom>
                <a:avLst/>
                <a:gdLst>
                  <a:gd name="T0" fmla="*/ 894 w 1010"/>
                  <a:gd name="T1" fmla="*/ 6 h 19"/>
                  <a:gd name="T2" fmla="*/ 908 w 1010"/>
                  <a:gd name="T3" fmla="*/ 8 h 19"/>
                  <a:gd name="T4" fmla="*/ 925 w 1010"/>
                  <a:gd name="T5" fmla="*/ 12 h 19"/>
                  <a:gd name="T6" fmla="*/ 930 w 1010"/>
                  <a:gd name="T7" fmla="*/ 12 h 19"/>
                  <a:gd name="T8" fmla="*/ 934 w 1010"/>
                  <a:gd name="T9" fmla="*/ 12 h 19"/>
                  <a:gd name="T10" fmla="*/ 936 w 1010"/>
                  <a:gd name="T11" fmla="*/ 12 h 19"/>
                  <a:gd name="T12" fmla="*/ 938 w 1010"/>
                  <a:gd name="T13" fmla="*/ 12 h 19"/>
                  <a:gd name="T14" fmla="*/ 938 w 1010"/>
                  <a:gd name="T15" fmla="*/ 10 h 19"/>
                  <a:gd name="T16" fmla="*/ 940 w 1010"/>
                  <a:gd name="T17" fmla="*/ 8 h 19"/>
                  <a:gd name="T18" fmla="*/ 940 w 1010"/>
                  <a:gd name="T19" fmla="*/ 8 h 19"/>
                  <a:gd name="T20" fmla="*/ 945 w 1010"/>
                  <a:gd name="T21" fmla="*/ 8 h 19"/>
                  <a:gd name="T22" fmla="*/ 953 w 1010"/>
                  <a:gd name="T23" fmla="*/ 8 h 19"/>
                  <a:gd name="T24" fmla="*/ 968 w 1010"/>
                  <a:gd name="T25" fmla="*/ 12 h 19"/>
                  <a:gd name="T26" fmla="*/ 985 w 1010"/>
                  <a:gd name="T27" fmla="*/ 14 h 19"/>
                  <a:gd name="T28" fmla="*/ 1000 w 1010"/>
                  <a:gd name="T29" fmla="*/ 17 h 19"/>
                  <a:gd name="T30" fmla="*/ 1006 w 1010"/>
                  <a:gd name="T31" fmla="*/ 17 h 19"/>
                  <a:gd name="T32" fmla="*/ 1010 w 1010"/>
                  <a:gd name="T33" fmla="*/ 19 h 19"/>
                  <a:gd name="T34" fmla="*/ 866 w 1010"/>
                  <a:gd name="T35" fmla="*/ 19 h 19"/>
                  <a:gd name="T36" fmla="*/ 870 w 1010"/>
                  <a:gd name="T37" fmla="*/ 17 h 19"/>
                  <a:gd name="T38" fmla="*/ 875 w 1010"/>
                  <a:gd name="T39" fmla="*/ 14 h 19"/>
                  <a:gd name="T40" fmla="*/ 879 w 1010"/>
                  <a:gd name="T41" fmla="*/ 12 h 19"/>
                  <a:gd name="T42" fmla="*/ 881 w 1010"/>
                  <a:gd name="T43" fmla="*/ 10 h 19"/>
                  <a:gd name="T44" fmla="*/ 894 w 1010"/>
                  <a:gd name="T45" fmla="*/ 6 h 19"/>
                  <a:gd name="T46" fmla="*/ 372 w 1010"/>
                  <a:gd name="T47" fmla="*/ 0 h 19"/>
                  <a:gd name="T48" fmla="*/ 384 w 1010"/>
                  <a:gd name="T49" fmla="*/ 0 h 19"/>
                  <a:gd name="T50" fmla="*/ 404 w 1010"/>
                  <a:gd name="T51" fmla="*/ 4 h 19"/>
                  <a:gd name="T52" fmla="*/ 416 w 1010"/>
                  <a:gd name="T53" fmla="*/ 10 h 19"/>
                  <a:gd name="T54" fmla="*/ 423 w 1010"/>
                  <a:gd name="T55" fmla="*/ 17 h 19"/>
                  <a:gd name="T56" fmla="*/ 420 w 1010"/>
                  <a:gd name="T57" fmla="*/ 19 h 19"/>
                  <a:gd name="T58" fmla="*/ 0 w 1010"/>
                  <a:gd name="T59" fmla="*/ 19 h 19"/>
                  <a:gd name="T60" fmla="*/ 7 w 1010"/>
                  <a:gd name="T61" fmla="*/ 17 h 19"/>
                  <a:gd name="T62" fmla="*/ 22 w 1010"/>
                  <a:gd name="T63" fmla="*/ 10 h 19"/>
                  <a:gd name="T64" fmla="*/ 39 w 1010"/>
                  <a:gd name="T65" fmla="*/ 4 h 19"/>
                  <a:gd name="T66" fmla="*/ 53 w 1010"/>
                  <a:gd name="T67" fmla="*/ 0 h 19"/>
                  <a:gd name="T68" fmla="*/ 62 w 1010"/>
                  <a:gd name="T69" fmla="*/ 2 h 19"/>
                  <a:gd name="T70" fmla="*/ 70 w 1010"/>
                  <a:gd name="T71" fmla="*/ 4 h 19"/>
                  <a:gd name="T72" fmla="*/ 81 w 1010"/>
                  <a:gd name="T73" fmla="*/ 6 h 19"/>
                  <a:gd name="T74" fmla="*/ 96 w 1010"/>
                  <a:gd name="T75" fmla="*/ 10 h 19"/>
                  <a:gd name="T76" fmla="*/ 109 w 1010"/>
                  <a:gd name="T77" fmla="*/ 12 h 19"/>
                  <a:gd name="T78" fmla="*/ 117 w 1010"/>
                  <a:gd name="T79" fmla="*/ 12 h 19"/>
                  <a:gd name="T80" fmla="*/ 126 w 1010"/>
                  <a:gd name="T81" fmla="*/ 10 h 19"/>
                  <a:gd name="T82" fmla="*/ 143 w 1010"/>
                  <a:gd name="T83" fmla="*/ 4 h 19"/>
                  <a:gd name="T84" fmla="*/ 155 w 1010"/>
                  <a:gd name="T85" fmla="*/ 0 h 19"/>
                  <a:gd name="T86" fmla="*/ 259 w 1010"/>
                  <a:gd name="T87" fmla="*/ 0 h 19"/>
                  <a:gd name="T88" fmla="*/ 261 w 1010"/>
                  <a:gd name="T89" fmla="*/ 2 h 19"/>
                  <a:gd name="T90" fmla="*/ 268 w 1010"/>
                  <a:gd name="T91" fmla="*/ 4 h 19"/>
                  <a:gd name="T92" fmla="*/ 276 w 1010"/>
                  <a:gd name="T93" fmla="*/ 4 h 19"/>
                  <a:gd name="T94" fmla="*/ 285 w 1010"/>
                  <a:gd name="T95" fmla="*/ 0 h 19"/>
                  <a:gd name="T96" fmla="*/ 287 w 1010"/>
                  <a:gd name="T97" fmla="*/ 0 h 19"/>
                  <a:gd name="T98" fmla="*/ 372 w 1010"/>
                  <a:gd name="T9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0" h="19">
                    <a:moveTo>
                      <a:pt x="894" y="6"/>
                    </a:moveTo>
                    <a:lnTo>
                      <a:pt x="908" y="8"/>
                    </a:lnTo>
                    <a:lnTo>
                      <a:pt x="925" y="12"/>
                    </a:lnTo>
                    <a:lnTo>
                      <a:pt x="930" y="12"/>
                    </a:lnTo>
                    <a:lnTo>
                      <a:pt x="934" y="12"/>
                    </a:lnTo>
                    <a:lnTo>
                      <a:pt x="936" y="12"/>
                    </a:lnTo>
                    <a:lnTo>
                      <a:pt x="938" y="12"/>
                    </a:lnTo>
                    <a:lnTo>
                      <a:pt x="938" y="10"/>
                    </a:lnTo>
                    <a:lnTo>
                      <a:pt x="940" y="8"/>
                    </a:lnTo>
                    <a:lnTo>
                      <a:pt x="940" y="8"/>
                    </a:lnTo>
                    <a:lnTo>
                      <a:pt x="945" y="8"/>
                    </a:lnTo>
                    <a:lnTo>
                      <a:pt x="953" y="8"/>
                    </a:lnTo>
                    <a:lnTo>
                      <a:pt x="968" y="12"/>
                    </a:lnTo>
                    <a:lnTo>
                      <a:pt x="985" y="14"/>
                    </a:lnTo>
                    <a:lnTo>
                      <a:pt x="1000" y="17"/>
                    </a:lnTo>
                    <a:lnTo>
                      <a:pt x="1006" y="17"/>
                    </a:lnTo>
                    <a:lnTo>
                      <a:pt x="1010" y="19"/>
                    </a:lnTo>
                    <a:lnTo>
                      <a:pt x="866" y="19"/>
                    </a:lnTo>
                    <a:lnTo>
                      <a:pt x="870" y="17"/>
                    </a:lnTo>
                    <a:lnTo>
                      <a:pt x="875" y="14"/>
                    </a:lnTo>
                    <a:lnTo>
                      <a:pt x="879" y="12"/>
                    </a:lnTo>
                    <a:lnTo>
                      <a:pt x="881" y="10"/>
                    </a:lnTo>
                    <a:lnTo>
                      <a:pt x="894" y="6"/>
                    </a:lnTo>
                    <a:close/>
                    <a:moveTo>
                      <a:pt x="372" y="0"/>
                    </a:moveTo>
                    <a:lnTo>
                      <a:pt x="384" y="0"/>
                    </a:lnTo>
                    <a:lnTo>
                      <a:pt x="404" y="4"/>
                    </a:lnTo>
                    <a:lnTo>
                      <a:pt x="416" y="10"/>
                    </a:lnTo>
                    <a:lnTo>
                      <a:pt x="423" y="17"/>
                    </a:lnTo>
                    <a:lnTo>
                      <a:pt x="420" y="19"/>
                    </a:lnTo>
                    <a:lnTo>
                      <a:pt x="0" y="19"/>
                    </a:lnTo>
                    <a:lnTo>
                      <a:pt x="7" y="17"/>
                    </a:lnTo>
                    <a:lnTo>
                      <a:pt x="22" y="10"/>
                    </a:lnTo>
                    <a:lnTo>
                      <a:pt x="39" y="4"/>
                    </a:lnTo>
                    <a:lnTo>
                      <a:pt x="53" y="0"/>
                    </a:lnTo>
                    <a:lnTo>
                      <a:pt x="62" y="2"/>
                    </a:lnTo>
                    <a:lnTo>
                      <a:pt x="70" y="4"/>
                    </a:lnTo>
                    <a:lnTo>
                      <a:pt x="81" y="6"/>
                    </a:lnTo>
                    <a:lnTo>
                      <a:pt x="96" y="10"/>
                    </a:lnTo>
                    <a:lnTo>
                      <a:pt x="109" y="12"/>
                    </a:lnTo>
                    <a:lnTo>
                      <a:pt x="117" y="12"/>
                    </a:lnTo>
                    <a:lnTo>
                      <a:pt x="126" y="10"/>
                    </a:lnTo>
                    <a:lnTo>
                      <a:pt x="143" y="4"/>
                    </a:lnTo>
                    <a:lnTo>
                      <a:pt x="155" y="0"/>
                    </a:lnTo>
                    <a:lnTo>
                      <a:pt x="259" y="0"/>
                    </a:lnTo>
                    <a:lnTo>
                      <a:pt x="261" y="2"/>
                    </a:lnTo>
                    <a:lnTo>
                      <a:pt x="268" y="4"/>
                    </a:lnTo>
                    <a:lnTo>
                      <a:pt x="276" y="4"/>
                    </a:lnTo>
                    <a:lnTo>
                      <a:pt x="285" y="0"/>
                    </a:lnTo>
                    <a:lnTo>
                      <a:pt x="287" y="0"/>
                    </a:lnTo>
                    <a:lnTo>
                      <a:pt x="3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7" name="Freeform 1483"/>
              <p:cNvSpPr>
                <a:spLocks noEditPoints="1"/>
              </p:cNvSpPr>
              <p:nvPr/>
            </p:nvSpPr>
            <p:spPr bwMode="auto">
              <a:xfrm>
                <a:off x="5747" y="955"/>
                <a:ext cx="217" cy="22"/>
              </a:xfrm>
              <a:custGeom>
                <a:avLst/>
                <a:gdLst>
                  <a:gd name="T0" fmla="*/ 166 w 217"/>
                  <a:gd name="T1" fmla="*/ 17 h 22"/>
                  <a:gd name="T2" fmla="*/ 183 w 217"/>
                  <a:gd name="T3" fmla="*/ 17 h 22"/>
                  <a:gd name="T4" fmla="*/ 198 w 217"/>
                  <a:gd name="T5" fmla="*/ 20 h 22"/>
                  <a:gd name="T6" fmla="*/ 212 w 217"/>
                  <a:gd name="T7" fmla="*/ 22 h 22"/>
                  <a:gd name="T8" fmla="*/ 217 w 217"/>
                  <a:gd name="T9" fmla="*/ 22 h 22"/>
                  <a:gd name="T10" fmla="*/ 132 w 217"/>
                  <a:gd name="T11" fmla="*/ 22 h 22"/>
                  <a:gd name="T12" fmla="*/ 145 w 217"/>
                  <a:gd name="T13" fmla="*/ 17 h 22"/>
                  <a:gd name="T14" fmla="*/ 166 w 217"/>
                  <a:gd name="T15" fmla="*/ 17 h 22"/>
                  <a:gd name="T16" fmla="*/ 55 w 217"/>
                  <a:gd name="T17" fmla="*/ 0 h 22"/>
                  <a:gd name="T18" fmla="*/ 72 w 217"/>
                  <a:gd name="T19" fmla="*/ 5 h 22"/>
                  <a:gd name="T20" fmla="*/ 96 w 217"/>
                  <a:gd name="T21" fmla="*/ 13 h 22"/>
                  <a:gd name="T22" fmla="*/ 104 w 217"/>
                  <a:gd name="T23" fmla="*/ 15 h 22"/>
                  <a:gd name="T24" fmla="*/ 108 w 217"/>
                  <a:gd name="T25" fmla="*/ 17 h 22"/>
                  <a:gd name="T26" fmla="*/ 111 w 217"/>
                  <a:gd name="T27" fmla="*/ 20 h 22"/>
                  <a:gd name="T28" fmla="*/ 113 w 217"/>
                  <a:gd name="T29" fmla="*/ 20 h 22"/>
                  <a:gd name="T30" fmla="*/ 113 w 217"/>
                  <a:gd name="T31" fmla="*/ 20 h 22"/>
                  <a:gd name="T32" fmla="*/ 111 w 217"/>
                  <a:gd name="T33" fmla="*/ 20 h 22"/>
                  <a:gd name="T34" fmla="*/ 108 w 217"/>
                  <a:gd name="T35" fmla="*/ 20 h 22"/>
                  <a:gd name="T36" fmla="*/ 106 w 217"/>
                  <a:gd name="T37" fmla="*/ 20 h 22"/>
                  <a:gd name="T38" fmla="*/ 106 w 217"/>
                  <a:gd name="T39" fmla="*/ 20 h 22"/>
                  <a:gd name="T40" fmla="*/ 104 w 217"/>
                  <a:gd name="T41" fmla="*/ 20 h 22"/>
                  <a:gd name="T42" fmla="*/ 104 w 217"/>
                  <a:gd name="T43" fmla="*/ 22 h 22"/>
                  <a:gd name="T44" fmla="*/ 104 w 217"/>
                  <a:gd name="T45" fmla="*/ 22 h 22"/>
                  <a:gd name="T46" fmla="*/ 0 w 217"/>
                  <a:gd name="T47" fmla="*/ 22 h 22"/>
                  <a:gd name="T48" fmla="*/ 9 w 217"/>
                  <a:gd name="T49" fmla="*/ 17 h 22"/>
                  <a:gd name="T50" fmla="*/ 17 w 217"/>
                  <a:gd name="T51" fmla="*/ 15 h 22"/>
                  <a:gd name="T52" fmla="*/ 22 w 217"/>
                  <a:gd name="T53" fmla="*/ 13 h 22"/>
                  <a:gd name="T54" fmla="*/ 26 w 217"/>
                  <a:gd name="T55" fmla="*/ 11 h 22"/>
                  <a:gd name="T56" fmla="*/ 28 w 217"/>
                  <a:gd name="T57" fmla="*/ 9 h 22"/>
                  <a:gd name="T58" fmla="*/ 28 w 217"/>
                  <a:gd name="T59" fmla="*/ 9 h 22"/>
                  <a:gd name="T60" fmla="*/ 30 w 217"/>
                  <a:gd name="T61" fmla="*/ 9 h 22"/>
                  <a:gd name="T62" fmla="*/ 30 w 217"/>
                  <a:gd name="T63" fmla="*/ 7 h 22"/>
                  <a:gd name="T64" fmla="*/ 32 w 217"/>
                  <a:gd name="T65" fmla="*/ 7 h 22"/>
                  <a:gd name="T66" fmla="*/ 34 w 217"/>
                  <a:gd name="T67" fmla="*/ 5 h 22"/>
                  <a:gd name="T68" fmla="*/ 43 w 217"/>
                  <a:gd name="T69" fmla="*/ 3 h 22"/>
                  <a:gd name="T70" fmla="*/ 55 w 217"/>
                  <a:gd name="T7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7" h="22">
                    <a:moveTo>
                      <a:pt x="166" y="17"/>
                    </a:moveTo>
                    <a:lnTo>
                      <a:pt x="183" y="17"/>
                    </a:lnTo>
                    <a:lnTo>
                      <a:pt x="198" y="20"/>
                    </a:lnTo>
                    <a:lnTo>
                      <a:pt x="212" y="22"/>
                    </a:lnTo>
                    <a:lnTo>
                      <a:pt x="217" y="22"/>
                    </a:lnTo>
                    <a:lnTo>
                      <a:pt x="132" y="22"/>
                    </a:lnTo>
                    <a:lnTo>
                      <a:pt x="145" y="17"/>
                    </a:lnTo>
                    <a:lnTo>
                      <a:pt x="166" y="17"/>
                    </a:lnTo>
                    <a:close/>
                    <a:moveTo>
                      <a:pt x="55" y="0"/>
                    </a:moveTo>
                    <a:lnTo>
                      <a:pt x="72" y="5"/>
                    </a:lnTo>
                    <a:lnTo>
                      <a:pt x="96" y="13"/>
                    </a:lnTo>
                    <a:lnTo>
                      <a:pt x="104" y="15"/>
                    </a:lnTo>
                    <a:lnTo>
                      <a:pt x="108" y="17"/>
                    </a:lnTo>
                    <a:lnTo>
                      <a:pt x="111" y="20"/>
                    </a:lnTo>
                    <a:lnTo>
                      <a:pt x="113" y="20"/>
                    </a:lnTo>
                    <a:lnTo>
                      <a:pt x="113" y="20"/>
                    </a:lnTo>
                    <a:lnTo>
                      <a:pt x="111" y="20"/>
                    </a:lnTo>
                    <a:lnTo>
                      <a:pt x="108" y="20"/>
                    </a:lnTo>
                    <a:lnTo>
                      <a:pt x="106" y="20"/>
                    </a:lnTo>
                    <a:lnTo>
                      <a:pt x="106" y="20"/>
                    </a:lnTo>
                    <a:lnTo>
                      <a:pt x="104" y="20"/>
                    </a:lnTo>
                    <a:lnTo>
                      <a:pt x="104" y="22"/>
                    </a:lnTo>
                    <a:lnTo>
                      <a:pt x="104" y="22"/>
                    </a:lnTo>
                    <a:lnTo>
                      <a:pt x="0" y="22"/>
                    </a:lnTo>
                    <a:lnTo>
                      <a:pt x="9" y="17"/>
                    </a:lnTo>
                    <a:lnTo>
                      <a:pt x="17" y="15"/>
                    </a:lnTo>
                    <a:lnTo>
                      <a:pt x="22" y="13"/>
                    </a:lnTo>
                    <a:lnTo>
                      <a:pt x="26" y="11"/>
                    </a:lnTo>
                    <a:lnTo>
                      <a:pt x="28" y="9"/>
                    </a:lnTo>
                    <a:lnTo>
                      <a:pt x="28" y="9"/>
                    </a:lnTo>
                    <a:lnTo>
                      <a:pt x="30" y="9"/>
                    </a:lnTo>
                    <a:lnTo>
                      <a:pt x="30" y="7"/>
                    </a:lnTo>
                    <a:lnTo>
                      <a:pt x="32" y="7"/>
                    </a:lnTo>
                    <a:lnTo>
                      <a:pt x="34" y="5"/>
                    </a:lnTo>
                    <a:lnTo>
                      <a:pt x="43" y="3"/>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8" name="Freeform 1484"/>
              <p:cNvSpPr>
                <a:spLocks/>
              </p:cNvSpPr>
              <p:nvPr/>
            </p:nvSpPr>
            <p:spPr bwMode="auto">
              <a:xfrm>
                <a:off x="4799" y="1087"/>
                <a:ext cx="93" cy="19"/>
              </a:xfrm>
              <a:custGeom>
                <a:avLst/>
                <a:gdLst>
                  <a:gd name="T0" fmla="*/ 0 w 93"/>
                  <a:gd name="T1" fmla="*/ 0 h 19"/>
                  <a:gd name="T2" fmla="*/ 93 w 93"/>
                  <a:gd name="T3" fmla="*/ 0 h 19"/>
                  <a:gd name="T4" fmla="*/ 93 w 93"/>
                  <a:gd name="T5" fmla="*/ 0 h 19"/>
                  <a:gd name="T6" fmla="*/ 91 w 93"/>
                  <a:gd name="T7" fmla="*/ 6 h 19"/>
                  <a:gd name="T8" fmla="*/ 89 w 93"/>
                  <a:gd name="T9" fmla="*/ 10 h 19"/>
                  <a:gd name="T10" fmla="*/ 76 w 93"/>
                  <a:gd name="T11" fmla="*/ 17 h 19"/>
                  <a:gd name="T12" fmla="*/ 61 w 93"/>
                  <a:gd name="T13" fmla="*/ 19 h 19"/>
                  <a:gd name="T14" fmla="*/ 47 w 93"/>
                  <a:gd name="T15" fmla="*/ 15 h 19"/>
                  <a:gd name="T16" fmla="*/ 32 w 93"/>
                  <a:gd name="T17" fmla="*/ 10 h 19"/>
                  <a:gd name="T18" fmla="*/ 13 w 93"/>
                  <a:gd name="T19" fmla="*/ 2 h 19"/>
                  <a:gd name="T20" fmla="*/ 0 w 9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9">
                    <a:moveTo>
                      <a:pt x="0" y="0"/>
                    </a:moveTo>
                    <a:lnTo>
                      <a:pt x="93" y="0"/>
                    </a:lnTo>
                    <a:lnTo>
                      <a:pt x="93" y="0"/>
                    </a:lnTo>
                    <a:lnTo>
                      <a:pt x="91" y="6"/>
                    </a:lnTo>
                    <a:lnTo>
                      <a:pt x="89" y="10"/>
                    </a:lnTo>
                    <a:lnTo>
                      <a:pt x="76" y="17"/>
                    </a:lnTo>
                    <a:lnTo>
                      <a:pt x="61" y="19"/>
                    </a:lnTo>
                    <a:lnTo>
                      <a:pt x="47" y="15"/>
                    </a:lnTo>
                    <a:lnTo>
                      <a:pt x="32" y="10"/>
                    </a:lnTo>
                    <a:lnTo>
                      <a:pt x="13"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89" name="Freeform 1485"/>
              <p:cNvSpPr>
                <a:spLocks/>
              </p:cNvSpPr>
              <p:nvPr/>
            </p:nvSpPr>
            <p:spPr bwMode="auto">
              <a:xfrm>
                <a:off x="4776" y="1066"/>
                <a:ext cx="116" cy="21"/>
              </a:xfrm>
              <a:custGeom>
                <a:avLst/>
                <a:gdLst>
                  <a:gd name="T0" fmla="*/ 4 w 116"/>
                  <a:gd name="T1" fmla="*/ 0 h 21"/>
                  <a:gd name="T2" fmla="*/ 99 w 116"/>
                  <a:gd name="T3" fmla="*/ 0 h 21"/>
                  <a:gd name="T4" fmla="*/ 101 w 116"/>
                  <a:gd name="T5" fmla="*/ 2 h 21"/>
                  <a:gd name="T6" fmla="*/ 106 w 116"/>
                  <a:gd name="T7" fmla="*/ 4 h 21"/>
                  <a:gd name="T8" fmla="*/ 108 w 116"/>
                  <a:gd name="T9" fmla="*/ 6 h 21"/>
                  <a:gd name="T10" fmla="*/ 112 w 116"/>
                  <a:gd name="T11" fmla="*/ 10 h 21"/>
                  <a:gd name="T12" fmla="*/ 114 w 116"/>
                  <a:gd name="T13" fmla="*/ 14 h 21"/>
                  <a:gd name="T14" fmla="*/ 116 w 116"/>
                  <a:gd name="T15" fmla="*/ 21 h 21"/>
                  <a:gd name="T16" fmla="*/ 23 w 116"/>
                  <a:gd name="T17" fmla="*/ 21 h 21"/>
                  <a:gd name="T18" fmla="*/ 19 w 116"/>
                  <a:gd name="T19" fmla="*/ 19 h 21"/>
                  <a:gd name="T20" fmla="*/ 4 w 116"/>
                  <a:gd name="T21" fmla="*/ 14 h 21"/>
                  <a:gd name="T22" fmla="*/ 2 w 116"/>
                  <a:gd name="T23" fmla="*/ 14 h 21"/>
                  <a:gd name="T24" fmla="*/ 0 w 116"/>
                  <a:gd name="T25" fmla="*/ 10 h 21"/>
                  <a:gd name="T26" fmla="*/ 2 w 116"/>
                  <a:gd name="T27" fmla="*/ 6 h 21"/>
                  <a:gd name="T28" fmla="*/ 4 w 116"/>
                  <a:gd name="T29" fmla="*/ 2 h 21"/>
                  <a:gd name="T30" fmla="*/ 4 w 116"/>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21">
                    <a:moveTo>
                      <a:pt x="4" y="0"/>
                    </a:moveTo>
                    <a:lnTo>
                      <a:pt x="99" y="0"/>
                    </a:lnTo>
                    <a:lnTo>
                      <a:pt x="101" y="2"/>
                    </a:lnTo>
                    <a:lnTo>
                      <a:pt x="106" y="4"/>
                    </a:lnTo>
                    <a:lnTo>
                      <a:pt x="108" y="6"/>
                    </a:lnTo>
                    <a:lnTo>
                      <a:pt x="112" y="10"/>
                    </a:lnTo>
                    <a:lnTo>
                      <a:pt x="114" y="14"/>
                    </a:lnTo>
                    <a:lnTo>
                      <a:pt x="116" y="21"/>
                    </a:lnTo>
                    <a:lnTo>
                      <a:pt x="23" y="21"/>
                    </a:lnTo>
                    <a:lnTo>
                      <a:pt x="19" y="19"/>
                    </a:lnTo>
                    <a:lnTo>
                      <a:pt x="4" y="14"/>
                    </a:lnTo>
                    <a:lnTo>
                      <a:pt x="2" y="14"/>
                    </a:lnTo>
                    <a:lnTo>
                      <a:pt x="0" y="10"/>
                    </a:lnTo>
                    <a:lnTo>
                      <a:pt x="2" y="6"/>
                    </a:lnTo>
                    <a:lnTo>
                      <a:pt x="4"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0" name="Freeform 1486"/>
              <p:cNvSpPr>
                <a:spLocks/>
              </p:cNvSpPr>
              <p:nvPr/>
            </p:nvSpPr>
            <p:spPr bwMode="auto">
              <a:xfrm>
                <a:off x="4780" y="1047"/>
                <a:ext cx="104" cy="19"/>
              </a:xfrm>
              <a:custGeom>
                <a:avLst/>
                <a:gdLst>
                  <a:gd name="T0" fmla="*/ 30 w 104"/>
                  <a:gd name="T1" fmla="*/ 0 h 19"/>
                  <a:gd name="T2" fmla="*/ 104 w 104"/>
                  <a:gd name="T3" fmla="*/ 0 h 19"/>
                  <a:gd name="T4" fmla="*/ 102 w 104"/>
                  <a:gd name="T5" fmla="*/ 2 h 19"/>
                  <a:gd name="T6" fmla="*/ 95 w 104"/>
                  <a:gd name="T7" fmla="*/ 6 h 19"/>
                  <a:gd name="T8" fmla="*/ 93 w 104"/>
                  <a:gd name="T9" fmla="*/ 10 h 19"/>
                  <a:gd name="T10" fmla="*/ 93 w 104"/>
                  <a:gd name="T11" fmla="*/ 14 h 19"/>
                  <a:gd name="T12" fmla="*/ 95 w 104"/>
                  <a:gd name="T13" fmla="*/ 19 h 19"/>
                  <a:gd name="T14" fmla="*/ 95 w 104"/>
                  <a:gd name="T15" fmla="*/ 19 h 19"/>
                  <a:gd name="T16" fmla="*/ 0 w 104"/>
                  <a:gd name="T17" fmla="*/ 19 h 19"/>
                  <a:gd name="T18" fmla="*/ 2 w 104"/>
                  <a:gd name="T19" fmla="*/ 17 h 19"/>
                  <a:gd name="T20" fmla="*/ 6 w 104"/>
                  <a:gd name="T21" fmla="*/ 12 h 19"/>
                  <a:gd name="T22" fmla="*/ 8 w 104"/>
                  <a:gd name="T23" fmla="*/ 8 h 19"/>
                  <a:gd name="T24" fmla="*/ 15 w 104"/>
                  <a:gd name="T25" fmla="*/ 6 h 19"/>
                  <a:gd name="T26" fmla="*/ 25 w 104"/>
                  <a:gd name="T27" fmla="*/ 2 h 19"/>
                  <a:gd name="T28" fmla="*/ 30 w 104"/>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9">
                    <a:moveTo>
                      <a:pt x="30" y="0"/>
                    </a:moveTo>
                    <a:lnTo>
                      <a:pt x="104" y="0"/>
                    </a:lnTo>
                    <a:lnTo>
                      <a:pt x="102" y="2"/>
                    </a:lnTo>
                    <a:lnTo>
                      <a:pt x="95" y="6"/>
                    </a:lnTo>
                    <a:lnTo>
                      <a:pt x="93" y="10"/>
                    </a:lnTo>
                    <a:lnTo>
                      <a:pt x="93" y="14"/>
                    </a:lnTo>
                    <a:lnTo>
                      <a:pt x="95" y="19"/>
                    </a:lnTo>
                    <a:lnTo>
                      <a:pt x="95" y="19"/>
                    </a:lnTo>
                    <a:lnTo>
                      <a:pt x="0" y="19"/>
                    </a:lnTo>
                    <a:lnTo>
                      <a:pt x="2" y="17"/>
                    </a:lnTo>
                    <a:lnTo>
                      <a:pt x="6" y="12"/>
                    </a:lnTo>
                    <a:lnTo>
                      <a:pt x="8" y="8"/>
                    </a:lnTo>
                    <a:lnTo>
                      <a:pt x="15" y="6"/>
                    </a:lnTo>
                    <a:lnTo>
                      <a:pt x="25"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1" name="Freeform 1487"/>
              <p:cNvSpPr>
                <a:spLocks/>
              </p:cNvSpPr>
              <p:nvPr/>
            </p:nvSpPr>
            <p:spPr bwMode="auto">
              <a:xfrm>
                <a:off x="4810" y="1025"/>
                <a:ext cx="112" cy="22"/>
              </a:xfrm>
              <a:custGeom>
                <a:avLst/>
                <a:gdLst>
                  <a:gd name="T0" fmla="*/ 112 w 112"/>
                  <a:gd name="T1" fmla="*/ 0 h 22"/>
                  <a:gd name="T2" fmla="*/ 101 w 112"/>
                  <a:gd name="T3" fmla="*/ 7 h 22"/>
                  <a:gd name="T4" fmla="*/ 78 w 112"/>
                  <a:gd name="T5" fmla="*/ 17 h 22"/>
                  <a:gd name="T6" fmla="*/ 74 w 112"/>
                  <a:gd name="T7" fmla="*/ 22 h 22"/>
                  <a:gd name="T8" fmla="*/ 0 w 112"/>
                  <a:gd name="T9" fmla="*/ 22 h 22"/>
                  <a:gd name="T10" fmla="*/ 12 w 112"/>
                  <a:gd name="T11" fmla="*/ 15 h 22"/>
                  <a:gd name="T12" fmla="*/ 31 w 112"/>
                  <a:gd name="T13" fmla="*/ 7 h 22"/>
                  <a:gd name="T14" fmla="*/ 44 w 112"/>
                  <a:gd name="T15" fmla="*/ 0 h 22"/>
                  <a:gd name="T16" fmla="*/ 112 w 11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22">
                    <a:moveTo>
                      <a:pt x="112" y="0"/>
                    </a:moveTo>
                    <a:lnTo>
                      <a:pt x="101" y="7"/>
                    </a:lnTo>
                    <a:lnTo>
                      <a:pt x="78" y="17"/>
                    </a:lnTo>
                    <a:lnTo>
                      <a:pt x="74" y="22"/>
                    </a:lnTo>
                    <a:lnTo>
                      <a:pt x="0" y="22"/>
                    </a:lnTo>
                    <a:lnTo>
                      <a:pt x="12" y="15"/>
                    </a:lnTo>
                    <a:lnTo>
                      <a:pt x="31" y="7"/>
                    </a:lnTo>
                    <a:lnTo>
                      <a:pt x="44"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2" name="Freeform 1488"/>
              <p:cNvSpPr>
                <a:spLocks/>
              </p:cNvSpPr>
              <p:nvPr/>
            </p:nvSpPr>
            <p:spPr bwMode="auto">
              <a:xfrm>
                <a:off x="4854" y="1006"/>
                <a:ext cx="233" cy="19"/>
              </a:xfrm>
              <a:custGeom>
                <a:avLst/>
                <a:gdLst>
                  <a:gd name="T0" fmla="*/ 233 w 233"/>
                  <a:gd name="T1" fmla="*/ 0 h 19"/>
                  <a:gd name="T2" fmla="*/ 223 w 233"/>
                  <a:gd name="T3" fmla="*/ 5 h 19"/>
                  <a:gd name="T4" fmla="*/ 208 w 233"/>
                  <a:gd name="T5" fmla="*/ 7 h 19"/>
                  <a:gd name="T6" fmla="*/ 187 w 233"/>
                  <a:gd name="T7" fmla="*/ 5 h 19"/>
                  <a:gd name="T8" fmla="*/ 157 w 233"/>
                  <a:gd name="T9" fmla="*/ 5 h 19"/>
                  <a:gd name="T10" fmla="*/ 130 w 233"/>
                  <a:gd name="T11" fmla="*/ 5 h 19"/>
                  <a:gd name="T12" fmla="*/ 106 w 233"/>
                  <a:gd name="T13" fmla="*/ 7 h 19"/>
                  <a:gd name="T14" fmla="*/ 81 w 233"/>
                  <a:gd name="T15" fmla="*/ 13 h 19"/>
                  <a:gd name="T16" fmla="*/ 68 w 233"/>
                  <a:gd name="T17" fmla="*/ 19 h 19"/>
                  <a:gd name="T18" fmla="*/ 0 w 233"/>
                  <a:gd name="T19" fmla="*/ 19 h 19"/>
                  <a:gd name="T20" fmla="*/ 6 w 233"/>
                  <a:gd name="T21" fmla="*/ 17 h 19"/>
                  <a:gd name="T22" fmla="*/ 21 w 233"/>
                  <a:gd name="T23" fmla="*/ 9 h 19"/>
                  <a:gd name="T24" fmla="*/ 30 w 233"/>
                  <a:gd name="T25" fmla="*/ 0 h 19"/>
                  <a:gd name="T26" fmla="*/ 233 w 233"/>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19">
                    <a:moveTo>
                      <a:pt x="233" y="0"/>
                    </a:moveTo>
                    <a:lnTo>
                      <a:pt x="223" y="5"/>
                    </a:lnTo>
                    <a:lnTo>
                      <a:pt x="208" y="7"/>
                    </a:lnTo>
                    <a:lnTo>
                      <a:pt x="187" y="5"/>
                    </a:lnTo>
                    <a:lnTo>
                      <a:pt x="157" y="5"/>
                    </a:lnTo>
                    <a:lnTo>
                      <a:pt x="130" y="5"/>
                    </a:lnTo>
                    <a:lnTo>
                      <a:pt x="106" y="7"/>
                    </a:lnTo>
                    <a:lnTo>
                      <a:pt x="81" y="13"/>
                    </a:lnTo>
                    <a:lnTo>
                      <a:pt x="68" y="19"/>
                    </a:lnTo>
                    <a:lnTo>
                      <a:pt x="0" y="19"/>
                    </a:lnTo>
                    <a:lnTo>
                      <a:pt x="6" y="17"/>
                    </a:lnTo>
                    <a:lnTo>
                      <a:pt x="21" y="9"/>
                    </a:lnTo>
                    <a:lnTo>
                      <a:pt x="30" y="0"/>
                    </a:lnTo>
                    <a:lnTo>
                      <a:pt x="2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3" name="Freeform 1489"/>
              <p:cNvSpPr>
                <a:spLocks/>
              </p:cNvSpPr>
              <p:nvPr/>
            </p:nvSpPr>
            <p:spPr bwMode="auto">
              <a:xfrm>
                <a:off x="4884" y="985"/>
                <a:ext cx="229" cy="21"/>
              </a:xfrm>
              <a:custGeom>
                <a:avLst/>
                <a:gdLst>
                  <a:gd name="T0" fmla="*/ 229 w 229"/>
                  <a:gd name="T1" fmla="*/ 0 h 21"/>
                  <a:gd name="T2" fmla="*/ 227 w 229"/>
                  <a:gd name="T3" fmla="*/ 6 h 21"/>
                  <a:gd name="T4" fmla="*/ 210 w 229"/>
                  <a:gd name="T5" fmla="*/ 17 h 21"/>
                  <a:gd name="T6" fmla="*/ 203 w 229"/>
                  <a:gd name="T7" fmla="*/ 21 h 21"/>
                  <a:gd name="T8" fmla="*/ 0 w 229"/>
                  <a:gd name="T9" fmla="*/ 21 h 21"/>
                  <a:gd name="T10" fmla="*/ 2 w 229"/>
                  <a:gd name="T11" fmla="*/ 19 h 21"/>
                  <a:gd name="T12" fmla="*/ 13 w 229"/>
                  <a:gd name="T13" fmla="*/ 11 h 21"/>
                  <a:gd name="T14" fmla="*/ 23 w 229"/>
                  <a:gd name="T15" fmla="*/ 9 h 21"/>
                  <a:gd name="T16" fmla="*/ 36 w 229"/>
                  <a:gd name="T17" fmla="*/ 6 h 21"/>
                  <a:gd name="T18" fmla="*/ 57 w 229"/>
                  <a:gd name="T19" fmla="*/ 4 h 21"/>
                  <a:gd name="T20" fmla="*/ 74 w 229"/>
                  <a:gd name="T21" fmla="*/ 0 h 21"/>
                  <a:gd name="T22" fmla="*/ 229 w 229"/>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21">
                    <a:moveTo>
                      <a:pt x="229" y="0"/>
                    </a:moveTo>
                    <a:lnTo>
                      <a:pt x="227" y="6"/>
                    </a:lnTo>
                    <a:lnTo>
                      <a:pt x="210" y="17"/>
                    </a:lnTo>
                    <a:lnTo>
                      <a:pt x="203" y="21"/>
                    </a:lnTo>
                    <a:lnTo>
                      <a:pt x="0" y="21"/>
                    </a:lnTo>
                    <a:lnTo>
                      <a:pt x="2" y="19"/>
                    </a:lnTo>
                    <a:lnTo>
                      <a:pt x="13" y="11"/>
                    </a:lnTo>
                    <a:lnTo>
                      <a:pt x="23" y="9"/>
                    </a:lnTo>
                    <a:lnTo>
                      <a:pt x="36" y="6"/>
                    </a:lnTo>
                    <a:lnTo>
                      <a:pt x="57" y="4"/>
                    </a:lnTo>
                    <a:lnTo>
                      <a:pt x="74" y="0"/>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4" name="Freeform 1490"/>
              <p:cNvSpPr>
                <a:spLocks/>
              </p:cNvSpPr>
              <p:nvPr/>
            </p:nvSpPr>
            <p:spPr bwMode="auto">
              <a:xfrm>
                <a:off x="4958" y="966"/>
                <a:ext cx="161" cy="19"/>
              </a:xfrm>
              <a:custGeom>
                <a:avLst/>
                <a:gdLst>
                  <a:gd name="T0" fmla="*/ 144 w 161"/>
                  <a:gd name="T1" fmla="*/ 0 h 19"/>
                  <a:gd name="T2" fmla="*/ 155 w 161"/>
                  <a:gd name="T3" fmla="*/ 2 h 19"/>
                  <a:gd name="T4" fmla="*/ 161 w 161"/>
                  <a:gd name="T5" fmla="*/ 6 h 19"/>
                  <a:gd name="T6" fmla="*/ 161 w 161"/>
                  <a:gd name="T7" fmla="*/ 13 h 19"/>
                  <a:gd name="T8" fmla="*/ 155 w 161"/>
                  <a:gd name="T9" fmla="*/ 19 h 19"/>
                  <a:gd name="T10" fmla="*/ 0 w 161"/>
                  <a:gd name="T11" fmla="*/ 19 h 19"/>
                  <a:gd name="T12" fmla="*/ 6 w 161"/>
                  <a:gd name="T13" fmla="*/ 19 h 19"/>
                  <a:gd name="T14" fmla="*/ 28 w 161"/>
                  <a:gd name="T15" fmla="*/ 15 h 19"/>
                  <a:gd name="T16" fmla="*/ 47 w 161"/>
                  <a:gd name="T17" fmla="*/ 13 h 19"/>
                  <a:gd name="T18" fmla="*/ 57 w 161"/>
                  <a:gd name="T19" fmla="*/ 13 h 19"/>
                  <a:gd name="T20" fmla="*/ 66 w 161"/>
                  <a:gd name="T21" fmla="*/ 15 h 19"/>
                  <a:gd name="T22" fmla="*/ 83 w 161"/>
                  <a:gd name="T23" fmla="*/ 17 h 19"/>
                  <a:gd name="T24" fmla="*/ 100 w 161"/>
                  <a:gd name="T25" fmla="*/ 17 h 19"/>
                  <a:gd name="T26" fmla="*/ 115 w 161"/>
                  <a:gd name="T27" fmla="*/ 13 h 19"/>
                  <a:gd name="T28" fmla="*/ 125 w 161"/>
                  <a:gd name="T29" fmla="*/ 6 h 19"/>
                  <a:gd name="T30" fmla="*/ 134 w 161"/>
                  <a:gd name="T31" fmla="*/ 2 h 19"/>
                  <a:gd name="T32" fmla="*/ 144 w 161"/>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9">
                    <a:moveTo>
                      <a:pt x="144" y="0"/>
                    </a:moveTo>
                    <a:lnTo>
                      <a:pt x="155" y="2"/>
                    </a:lnTo>
                    <a:lnTo>
                      <a:pt x="161" y="6"/>
                    </a:lnTo>
                    <a:lnTo>
                      <a:pt x="161" y="13"/>
                    </a:lnTo>
                    <a:lnTo>
                      <a:pt x="155" y="19"/>
                    </a:lnTo>
                    <a:lnTo>
                      <a:pt x="0" y="19"/>
                    </a:lnTo>
                    <a:lnTo>
                      <a:pt x="6" y="19"/>
                    </a:lnTo>
                    <a:lnTo>
                      <a:pt x="28" y="15"/>
                    </a:lnTo>
                    <a:lnTo>
                      <a:pt x="47" y="13"/>
                    </a:lnTo>
                    <a:lnTo>
                      <a:pt x="57" y="13"/>
                    </a:lnTo>
                    <a:lnTo>
                      <a:pt x="66" y="15"/>
                    </a:lnTo>
                    <a:lnTo>
                      <a:pt x="83" y="17"/>
                    </a:lnTo>
                    <a:lnTo>
                      <a:pt x="100" y="17"/>
                    </a:lnTo>
                    <a:lnTo>
                      <a:pt x="115" y="13"/>
                    </a:lnTo>
                    <a:lnTo>
                      <a:pt x="125" y="6"/>
                    </a:lnTo>
                    <a:lnTo>
                      <a:pt x="134" y="2"/>
                    </a:ln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5" name="Freeform 1491"/>
              <p:cNvSpPr>
                <a:spLocks/>
              </p:cNvSpPr>
              <p:nvPr/>
            </p:nvSpPr>
            <p:spPr bwMode="auto">
              <a:xfrm>
                <a:off x="6562" y="1566"/>
                <a:ext cx="30" cy="19"/>
              </a:xfrm>
              <a:custGeom>
                <a:avLst/>
                <a:gdLst>
                  <a:gd name="T0" fmla="*/ 0 w 30"/>
                  <a:gd name="T1" fmla="*/ 0 h 19"/>
                  <a:gd name="T2" fmla="*/ 30 w 30"/>
                  <a:gd name="T3" fmla="*/ 0 h 19"/>
                  <a:gd name="T4" fmla="*/ 30 w 30"/>
                  <a:gd name="T5" fmla="*/ 4 h 19"/>
                  <a:gd name="T6" fmla="*/ 30 w 30"/>
                  <a:gd name="T7" fmla="*/ 12 h 19"/>
                  <a:gd name="T8" fmla="*/ 28 w 30"/>
                  <a:gd name="T9" fmla="*/ 19 h 19"/>
                  <a:gd name="T10" fmla="*/ 23 w 30"/>
                  <a:gd name="T11" fmla="*/ 19 h 19"/>
                  <a:gd name="T12" fmla="*/ 17 w 30"/>
                  <a:gd name="T13" fmla="*/ 17 h 19"/>
                  <a:gd name="T14" fmla="*/ 13 w 30"/>
                  <a:gd name="T15" fmla="*/ 15 h 19"/>
                  <a:gd name="T16" fmla="*/ 8 w 30"/>
                  <a:gd name="T17" fmla="*/ 10 h 19"/>
                  <a:gd name="T18" fmla="*/ 4 w 30"/>
                  <a:gd name="T19" fmla="*/ 8 h 19"/>
                  <a:gd name="T20" fmla="*/ 2 w 30"/>
                  <a:gd name="T21" fmla="*/ 4 h 19"/>
                  <a:gd name="T22" fmla="*/ 0 w 30"/>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9">
                    <a:moveTo>
                      <a:pt x="0" y="0"/>
                    </a:moveTo>
                    <a:lnTo>
                      <a:pt x="30" y="0"/>
                    </a:lnTo>
                    <a:lnTo>
                      <a:pt x="30" y="4"/>
                    </a:lnTo>
                    <a:lnTo>
                      <a:pt x="30" y="12"/>
                    </a:lnTo>
                    <a:lnTo>
                      <a:pt x="28" y="19"/>
                    </a:lnTo>
                    <a:lnTo>
                      <a:pt x="23" y="19"/>
                    </a:lnTo>
                    <a:lnTo>
                      <a:pt x="17" y="17"/>
                    </a:lnTo>
                    <a:lnTo>
                      <a:pt x="13" y="15"/>
                    </a:lnTo>
                    <a:lnTo>
                      <a:pt x="8" y="10"/>
                    </a:lnTo>
                    <a:lnTo>
                      <a:pt x="4" y="8"/>
                    </a:lnTo>
                    <a:lnTo>
                      <a:pt x="2"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6" name="Freeform 1492"/>
              <p:cNvSpPr>
                <a:spLocks/>
              </p:cNvSpPr>
              <p:nvPr/>
            </p:nvSpPr>
            <p:spPr bwMode="auto">
              <a:xfrm>
                <a:off x="6560" y="1547"/>
                <a:ext cx="32" cy="19"/>
              </a:xfrm>
              <a:custGeom>
                <a:avLst/>
                <a:gdLst>
                  <a:gd name="T0" fmla="*/ 0 w 32"/>
                  <a:gd name="T1" fmla="*/ 0 h 19"/>
                  <a:gd name="T2" fmla="*/ 27 w 32"/>
                  <a:gd name="T3" fmla="*/ 0 h 19"/>
                  <a:gd name="T4" fmla="*/ 27 w 32"/>
                  <a:gd name="T5" fmla="*/ 0 h 19"/>
                  <a:gd name="T6" fmla="*/ 30 w 32"/>
                  <a:gd name="T7" fmla="*/ 10 h 19"/>
                  <a:gd name="T8" fmla="*/ 32 w 32"/>
                  <a:gd name="T9" fmla="*/ 19 h 19"/>
                  <a:gd name="T10" fmla="*/ 2 w 32"/>
                  <a:gd name="T11" fmla="*/ 19 h 19"/>
                  <a:gd name="T12" fmla="*/ 2 w 32"/>
                  <a:gd name="T13" fmla="*/ 14 h 19"/>
                  <a:gd name="T14" fmla="*/ 0 w 32"/>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9">
                    <a:moveTo>
                      <a:pt x="0" y="0"/>
                    </a:moveTo>
                    <a:lnTo>
                      <a:pt x="27" y="0"/>
                    </a:lnTo>
                    <a:lnTo>
                      <a:pt x="27" y="0"/>
                    </a:lnTo>
                    <a:lnTo>
                      <a:pt x="30" y="10"/>
                    </a:lnTo>
                    <a:lnTo>
                      <a:pt x="32" y="19"/>
                    </a:lnTo>
                    <a:lnTo>
                      <a:pt x="2" y="19"/>
                    </a:lnTo>
                    <a:lnTo>
                      <a:pt x="2"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7" name="Freeform 1493"/>
              <p:cNvSpPr>
                <a:spLocks/>
              </p:cNvSpPr>
              <p:nvPr/>
            </p:nvSpPr>
            <p:spPr bwMode="auto">
              <a:xfrm>
                <a:off x="6560" y="1525"/>
                <a:ext cx="36" cy="22"/>
              </a:xfrm>
              <a:custGeom>
                <a:avLst/>
                <a:gdLst>
                  <a:gd name="T0" fmla="*/ 0 w 36"/>
                  <a:gd name="T1" fmla="*/ 0 h 22"/>
                  <a:gd name="T2" fmla="*/ 36 w 36"/>
                  <a:gd name="T3" fmla="*/ 0 h 22"/>
                  <a:gd name="T4" fmla="*/ 34 w 36"/>
                  <a:gd name="T5" fmla="*/ 3 h 22"/>
                  <a:gd name="T6" fmla="*/ 30 w 36"/>
                  <a:gd name="T7" fmla="*/ 7 h 22"/>
                  <a:gd name="T8" fmla="*/ 27 w 36"/>
                  <a:gd name="T9" fmla="*/ 11 h 22"/>
                  <a:gd name="T10" fmla="*/ 25 w 36"/>
                  <a:gd name="T11" fmla="*/ 15 h 22"/>
                  <a:gd name="T12" fmla="*/ 27 w 36"/>
                  <a:gd name="T13" fmla="*/ 22 h 22"/>
                  <a:gd name="T14" fmla="*/ 0 w 36"/>
                  <a:gd name="T15" fmla="*/ 22 h 22"/>
                  <a:gd name="T16" fmla="*/ 0 w 36"/>
                  <a:gd name="T17" fmla="*/ 20 h 22"/>
                  <a:gd name="T18" fmla="*/ 0 w 36"/>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2">
                    <a:moveTo>
                      <a:pt x="0" y="0"/>
                    </a:moveTo>
                    <a:lnTo>
                      <a:pt x="36" y="0"/>
                    </a:lnTo>
                    <a:lnTo>
                      <a:pt x="34" y="3"/>
                    </a:lnTo>
                    <a:lnTo>
                      <a:pt x="30" y="7"/>
                    </a:lnTo>
                    <a:lnTo>
                      <a:pt x="27" y="11"/>
                    </a:lnTo>
                    <a:lnTo>
                      <a:pt x="25" y="15"/>
                    </a:lnTo>
                    <a:lnTo>
                      <a:pt x="27" y="22"/>
                    </a:lnTo>
                    <a:lnTo>
                      <a:pt x="0" y="22"/>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8" name="Freeform 1494"/>
              <p:cNvSpPr>
                <a:spLocks/>
              </p:cNvSpPr>
              <p:nvPr/>
            </p:nvSpPr>
            <p:spPr bwMode="auto">
              <a:xfrm>
                <a:off x="6560" y="1506"/>
                <a:ext cx="47" cy="19"/>
              </a:xfrm>
              <a:custGeom>
                <a:avLst/>
                <a:gdLst>
                  <a:gd name="T0" fmla="*/ 0 w 47"/>
                  <a:gd name="T1" fmla="*/ 0 h 19"/>
                  <a:gd name="T2" fmla="*/ 47 w 47"/>
                  <a:gd name="T3" fmla="*/ 0 h 19"/>
                  <a:gd name="T4" fmla="*/ 47 w 47"/>
                  <a:gd name="T5" fmla="*/ 11 h 19"/>
                  <a:gd name="T6" fmla="*/ 44 w 47"/>
                  <a:gd name="T7" fmla="*/ 15 h 19"/>
                  <a:gd name="T8" fmla="*/ 40 w 47"/>
                  <a:gd name="T9" fmla="*/ 17 h 19"/>
                  <a:gd name="T10" fmla="*/ 36 w 47"/>
                  <a:gd name="T11" fmla="*/ 19 h 19"/>
                  <a:gd name="T12" fmla="*/ 0 w 47"/>
                  <a:gd name="T13" fmla="*/ 19 h 19"/>
                  <a:gd name="T14" fmla="*/ 0 w 47"/>
                  <a:gd name="T15" fmla="*/ 19 h 19"/>
                  <a:gd name="T16" fmla="*/ 0 w 47"/>
                  <a:gd name="T17" fmla="*/ 3 h 19"/>
                  <a:gd name="T18" fmla="*/ 0 w 4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9">
                    <a:moveTo>
                      <a:pt x="0" y="0"/>
                    </a:moveTo>
                    <a:lnTo>
                      <a:pt x="47" y="0"/>
                    </a:lnTo>
                    <a:lnTo>
                      <a:pt x="47" y="11"/>
                    </a:lnTo>
                    <a:lnTo>
                      <a:pt x="44" y="15"/>
                    </a:lnTo>
                    <a:lnTo>
                      <a:pt x="40" y="17"/>
                    </a:lnTo>
                    <a:lnTo>
                      <a:pt x="36" y="19"/>
                    </a:lnTo>
                    <a:lnTo>
                      <a:pt x="0" y="19"/>
                    </a:lnTo>
                    <a:lnTo>
                      <a:pt x="0" y="19"/>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399" name="Freeform 1495"/>
              <p:cNvSpPr>
                <a:spLocks/>
              </p:cNvSpPr>
              <p:nvPr/>
            </p:nvSpPr>
            <p:spPr bwMode="auto">
              <a:xfrm>
                <a:off x="6560" y="1487"/>
                <a:ext cx="47" cy="19"/>
              </a:xfrm>
              <a:custGeom>
                <a:avLst/>
                <a:gdLst>
                  <a:gd name="T0" fmla="*/ 0 w 47"/>
                  <a:gd name="T1" fmla="*/ 0 h 19"/>
                  <a:gd name="T2" fmla="*/ 40 w 47"/>
                  <a:gd name="T3" fmla="*/ 0 h 19"/>
                  <a:gd name="T4" fmla="*/ 42 w 47"/>
                  <a:gd name="T5" fmla="*/ 5 h 19"/>
                  <a:gd name="T6" fmla="*/ 47 w 47"/>
                  <a:gd name="T7" fmla="*/ 17 h 19"/>
                  <a:gd name="T8" fmla="*/ 47 w 47"/>
                  <a:gd name="T9" fmla="*/ 19 h 19"/>
                  <a:gd name="T10" fmla="*/ 0 w 47"/>
                  <a:gd name="T11" fmla="*/ 19 h 19"/>
                  <a:gd name="T12" fmla="*/ 2 w 47"/>
                  <a:gd name="T13" fmla="*/ 5 h 19"/>
                  <a:gd name="T14" fmla="*/ 0 w 4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9">
                    <a:moveTo>
                      <a:pt x="0" y="0"/>
                    </a:moveTo>
                    <a:lnTo>
                      <a:pt x="40" y="0"/>
                    </a:lnTo>
                    <a:lnTo>
                      <a:pt x="42" y="5"/>
                    </a:lnTo>
                    <a:lnTo>
                      <a:pt x="47" y="17"/>
                    </a:lnTo>
                    <a:lnTo>
                      <a:pt x="47" y="19"/>
                    </a:lnTo>
                    <a:lnTo>
                      <a:pt x="0" y="19"/>
                    </a:lnTo>
                    <a:lnTo>
                      <a:pt x="2"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00" name="Freeform 1496"/>
              <p:cNvSpPr>
                <a:spLocks/>
              </p:cNvSpPr>
              <p:nvPr/>
            </p:nvSpPr>
            <p:spPr bwMode="auto">
              <a:xfrm>
                <a:off x="6558" y="1468"/>
                <a:ext cx="42" cy="19"/>
              </a:xfrm>
              <a:custGeom>
                <a:avLst/>
                <a:gdLst>
                  <a:gd name="T0" fmla="*/ 0 w 42"/>
                  <a:gd name="T1" fmla="*/ 0 h 19"/>
                  <a:gd name="T2" fmla="*/ 27 w 42"/>
                  <a:gd name="T3" fmla="*/ 0 h 19"/>
                  <a:gd name="T4" fmla="*/ 29 w 42"/>
                  <a:gd name="T5" fmla="*/ 2 h 19"/>
                  <a:gd name="T6" fmla="*/ 34 w 42"/>
                  <a:gd name="T7" fmla="*/ 7 h 19"/>
                  <a:gd name="T8" fmla="*/ 38 w 42"/>
                  <a:gd name="T9" fmla="*/ 13 h 19"/>
                  <a:gd name="T10" fmla="*/ 42 w 42"/>
                  <a:gd name="T11" fmla="*/ 19 h 19"/>
                  <a:gd name="T12" fmla="*/ 2 w 42"/>
                  <a:gd name="T13" fmla="*/ 19 h 19"/>
                  <a:gd name="T14" fmla="*/ 0 w 42"/>
                  <a:gd name="T15" fmla="*/ 4 h 19"/>
                  <a:gd name="T16" fmla="*/ 0 w 4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9">
                    <a:moveTo>
                      <a:pt x="0" y="0"/>
                    </a:moveTo>
                    <a:lnTo>
                      <a:pt x="27" y="0"/>
                    </a:lnTo>
                    <a:lnTo>
                      <a:pt x="29" y="2"/>
                    </a:lnTo>
                    <a:lnTo>
                      <a:pt x="34" y="7"/>
                    </a:lnTo>
                    <a:lnTo>
                      <a:pt x="38" y="13"/>
                    </a:lnTo>
                    <a:lnTo>
                      <a:pt x="42" y="19"/>
                    </a:lnTo>
                    <a:lnTo>
                      <a:pt x="2" y="19"/>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01" name="Freeform 1497"/>
              <p:cNvSpPr>
                <a:spLocks/>
              </p:cNvSpPr>
              <p:nvPr/>
            </p:nvSpPr>
            <p:spPr bwMode="auto">
              <a:xfrm>
                <a:off x="6549" y="1449"/>
                <a:ext cx="45" cy="19"/>
              </a:xfrm>
              <a:custGeom>
                <a:avLst/>
                <a:gdLst>
                  <a:gd name="T0" fmla="*/ 0 w 45"/>
                  <a:gd name="T1" fmla="*/ 0 h 19"/>
                  <a:gd name="T2" fmla="*/ 45 w 45"/>
                  <a:gd name="T3" fmla="*/ 0 h 19"/>
                  <a:gd name="T4" fmla="*/ 43 w 45"/>
                  <a:gd name="T5" fmla="*/ 2 h 19"/>
                  <a:gd name="T6" fmla="*/ 41 w 45"/>
                  <a:gd name="T7" fmla="*/ 7 h 19"/>
                  <a:gd name="T8" fmla="*/ 36 w 45"/>
                  <a:gd name="T9" fmla="*/ 9 h 19"/>
                  <a:gd name="T10" fmla="*/ 34 w 45"/>
                  <a:gd name="T11" fmla="*/ 11 h 19"/>
                  <a:gd name="T12" fmla="*/ 32 w 45"/>
                  <a:gd name="T13" fmla="*/ 13 h 19"/>
                  <a:gd name="T14" fmla="*/ 32 w 45"/>
                  <a:gd name="T15" fmla="*/ 15 h 19"/>
                  <a:gd name="T16" fmla="*/ 34 w 45"/>
                  <a:gd name="T17" fmla="*/ 17 h 19"/>
                  <a:gd name="T18" fmla="*/ 36 w 45"/>
                  <a:gd name="T19" fmla="*/ 19 h 19"/>
                  <a:gd name="T20" fmla="*/ 9 w 45"/>
                  <a:gd name="T21" fmla="*/ 19 h 19"/>
                  <a:gd name="T22" fmla="*/ 2 w 45"/>
                  <a:gd name="T23" fmla="*/ 2 h 19"/>
                  <a:gd name="T24" fmla="*/ 0 w 45"/>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19">
                    <a:moveTo>
                      <a:pt x="0" y="0"/>
                    </a:moveTo>
                    <a:lnTo>
                      <a:pt x="45" y="0"/>
                    </a:lnTo>
                    <a:lnTo>
                      <a:pt x="43" y="2"/>
                    </a:lnTo>
                    <a:lnTo>
                      <a:pt x="41" y="7"/>
                    </a:lnTo>
                    <a:lnTo>
                      <a:pt x="36" y="9"/>
                    </a:lnTo>
                    <a:lnTo>
                      <a:pt x="34" y="11"/>
                    </a:lnTo>
                    <a:lnTo>
                      <a:pt x="32" y="13"/>
                    </a:lnTo>
                    <a:lnTo>
                      <a:pt x="32" y="15"/>
                    </a:lnTo>
                    <a:lnTo>
                      <a:pt x="34" y="17"/>
                    </a:lnTo>
                    <a:lnTo>
                      <a:pt x="36" y="19"/>
                    </a:lnTo>
                    <a:lnTo>
                      <a:pt x="9" y="19"/>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02" name="Freeform 1498"/>
              <p:cNvSpPr>
                <a:spLocks/>
              </p:cNvSpPr>
              <p:nvPr/>
            </p:nvSpPr>
            <p:spPr bwMode="auto">
              <a:xfrm>
                <a:off x="6549" y="1430"/>
                <a:ext cx="45" cy="19"/>
              </a:xfrm>
              <a:custGeom>
                <a:avLst/>
                <a:gdLst>
                  <a:gd name="T0" fmla="*/ 34 w 45"/>
                  <a:gd name="T1" fmla="*/ 0 h 19"/>
                  <a:gd name="T2" fmla="*/ 36 w 45"/>
                  <a:gd name="T3" fmla="*/ 0 h 19"/>
                  <a:gd name="T4" fmla="*/ 38 w 45"/>
                  <a:gd name="T5" fmla="*/ 2 h 19"/>
                  <a:gd name="T6" fmla="*/ 41 w 45"/>
                  <a:gd name="T7" fmla="*/ 4 h 19"/>
                  <a:gd name="T8" fmla="*/ 41 w 45"/>
                  <a:gd name="T9" fmla="*/ 9 h 19"/>
                  <a:gd name="T10" fmla="*/ 43 w 45"/>
                  <a:gd name="T11" fmla="*/ 11 h 19"/>
                  <a:gd name="T12" fmla="*/ 43 w 45"/>
                  <a:gd name="T13" fmla="*/ 13 h 19"/>
                  <a:gd name="T14" fmla="*/ 45 w 45"/>
                  <a:gd name="T15" fmla="*/ 15 h 19"/>
                  <a:gd name="T16" fmla="*/ 45 w 45"/>
                  <a:gd name="T17" fmla="*/ 17 h 19"/>
                  <a:gd name="T18" fmla="*/ 45 w 45"/>
                  <a:gd name="T19" fmla="*/ 19 h 19"/>
                  <a:gd name="T20" fmla="*/ 0 w 45"/>
                  <a:gd name="T21" fmla="*/ 19 h 19"/>
                  <a:gd name="T22" fmla="*/ 0 w 45"/>
                  <a:gd name="T23" fmla="*/ 15 h 19"/>
                  <a:gd name="T24" fmla="*/ 0 w 45"/>
                  <a:gd name="T25" fmla="*/ 9 h 19"/>
                  <a:gd name="T26" fmla="*/ 2 w 45"/>
                  <a:gd name="T27" fmla="*/ 6 h 19"/>
                  <a:gd name="T28" fmla="*/ 4 w 45"/>
                  <a:gd name="T29" fmla="*/ 4 h 19"/>
                  <a:gd name="T30" fmla="*/ 9 w 45"/>
                  <a:gd name="T31" fmla="*/ 2 h 19"/>
                  <a:gd name="T32" fmla="*/ 13 w 45"/>
                  <a:gd name="T33" fmla="*/ 2 h 19"/>
                  <a:gd name="T34" fmla="*/ 17 w 45"/>
                  <a:gd name="T35" fmla="*/ 2 h 19"/>
                  <a:gd name="T36" fmla="*/ 21 w 45"/>
                  <a:gd name="T37" fmla="*/ 2 h 19"/>
                  <a:gd name="T38" fmla="*/ 26 w 45"/>
                  <a:gd name="T39" fmla="*/ 0 h 19"/>
                  <a:gd name="T40" fmla="*/ 30 w 45"/>
                  <a:gd name="T41" fmla="*/ 0 h 19"/>
                  <a:gd name="T42" fmla="*/ 34 w 45"/>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19">
                    <a:moveTo>
                      <a:pt x="34" y="0"/>
                    </a:moveTo>
                    <a:lnTo>
                      <a:pt x="36" y="0"/>
                    </a:lnTo>
                    <a:lnTo>
                      <a:pt x="38" y="2"/>
                    </a:lnTo>
                    <a:lnTo>
                      <a:pt x="41" y="4"/>
                    </a:lnTo>
                    <a:lnTo>
                      <a:pt x="41" y="9"/>
                    </a:lnTo>
                    <a:lnTo>
                      <a:pt x="43" y="11"/>
                    </a:lnTo>
                    <a:lnTo>
                      <a:pt x="43" y="13"/>
                    </a:lnTo>
                    <a:lnTo>
                      <a:pt x="45" y="15"/>
                    </a:lnTo>
                    <a:lnTo>
                      <a:pt x="45" y="17"/>
                    </a:lnTo>
                    <a:lnTo>
                      <a:pt x="45" y="19"/>
                    </a:lnTo>
                    <a:lnTo>
                      <a:pt x="0" y="19"/>
                    </a:lnTo>
                    <a:lnTo>
                      <a:pt x="0" y="15"/>
                    </a:lnTo>
                    <a:lnTo>
                      <a:pt x="0" y="9"/>
                    </a:lnTo>
                    <a:lnTo>
                      <a:pt x="2" y="6"/>
                    </a:lnTo>
                    <a:lnTo>
                      <a:pt x="4" y="4"/>
                    </a:lnTo>
                    <a:lnTo>
                      <a:pt x="9" y="2"/>
                    </a:lnTo>
                    <a:lnTo>
                      <a:pt x="13" y="2"/>
                    </a:lnTo>
                    <a:lnTo>
                      <a:pt x="17" y="2"/>
                    </a:lnTo>
                    <a:lnTo>
                      <a:pt x="21" y="2"/>
                    </a:lnTo>
                    <a:lnTo>
                      <a:pt x="26" y="0"/>
                    </a:lnTo>
                    <a:lnTo>
                      <a:pt x="30"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03" name="Freeform 1499"/>
              <p:cNvSpPr>
                <a:spLocks/>
              </p:cNvSpPr>
              <p:nvPr/>
            </p:nvSpPr>
            <p:spPr bwMode="auto">
              <a:xfrm>
                <a:off x="6511" y="1640"/>
                <a:ext cx="129" cy="21"/>
              </a:xfrm>
              <a:custGeom>
                <a:avLst/>
                <a:gdLst>
                  <a:gd name="T0" fmla="*/ 6 w 129"/>
                  <a:gd name="T1" fmla="*/ 0 h 21"/>
                  <a:gd name="T2" fmla="*/ 129 w 129"/>
                  <a:gd name="T3" fmla="*/ 0 h 21"/>
                  <a:gd name="T4" fmla="*/ 127 w 129"/>
                  <a:gd name="T5" fmla="*/ 2 h 21"/>
                  <a:gd name="T6" fmla="*/ 123 w 129"/>
                  <a:gd name="T7" fmla="*/ 4 h 21"/>
                  <a:gd name="T8" fmla="*/ 119 w 129"/>
                  <a:gd name="T9" fmla="*/ 6 h 21"/>
                  <a:gd name="T10" fmla="*/ 112 w 129"/>
                  <a:gd name="T11" fmla="*/ 6 h 21"/>
                  <a:gd name="T12" fmla="*/ 108 w 129"/>
                  <a:gd name="T13" fmla="*/ 8 h 21"/>
                  <a:gd name="T14" fmla="*/ 106 w 129"/>
                  <a:gd name="T15" fmla="*/ 8 h 21"/>
                  <a:gd name="T16" fmla="*/ 102 w 129"/>
                  <a:gd name="T17" fmla="*/ 8 h 21"/>
                  <a:gd name="T18" fmla="*/ 102 w 129"/>
                  <a:gd name="T19" fmla="*/ 8 h 21"/>
                  <a:gd name="T20" fmla="*/ 98 w 129"/>
                  <a:gd name="T21" fmla="*/ 8 h 21"/>
                  <a:gd name="T22" fmla="*/ 87 w 129"/>
                  <a:gd name="T23" fmla="*/ 10 h 21"/>
                  <a:gd name="T24" fmla="*/ 72 w 129"/>
                  <a:gd name="T25" fmla="*/ 15 h 21"/>
                  <a:gd name="T26" fmla="*/ 57 w 129"/>
                  <a:gd name="T27" fmla="*/ 15 h 21"/>
                  <a:gd name="T28" fmla="*/ 36 w 129"/>
                  <a:gd name="T29" fmla="*/ 19 h 21"/>
                  <a:gd name="T30" fmla="*/ 19 w 129"/>
                  <a:gd name="T31" fmla="*/ 21 h 21"/>
                  <a:gd name="T32" fmla="*/ 2 w 129"/>
                  <a:gd name="T33" fmla="*/ 15 h 21"/>
                  <a:gd name="T34" fmla="*/ 0 w 129"/>
                  <a:gd name="T35" fmla="*/ 10 h 21"/>
                  <a:gd name="T36" fmla="*/ 0 w 129"/>
                  <a:gd name="T37" fmla="*/ 6 h 21"/>
                  <a:gd name="T38" fmla="*/ 2 w 129"/>
                  <a:gd name="T39" fmla="*/ 2 h 21"/>
                  <a:gd name="T40" fmla="*/ 6 w 12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1">
                    <a:moveTo>
                      <a:pt x="6" y="0"/>
                    </a:moveTo>
                    <a:lnTo>
                      <a:pt x="129" y="0"/>
                    </a:lnTo>
                    <a:lnTo>
                      <a:pt x="127" y="2"/>
                    </a:lnTo>
                    <a:lnTo>
                      <a:pt x="123" y="4"/>
                    </a:lnTo>
                    <a:lnTo>
                      <a:pt x="119" y="6"/>
                    </a:lnTo>
                    <a:lnTo>
                      <a:pt x="112" y="6"/>
                    </a:lnTo>
                    <a:lnTo>
                      <a:pt x="108" y="8"/>
                    </a:lnTo>
                    <a:lnTo>
                      <a:pt x="106" y="8"/>
                    </a:lnTo>
                    <a:lnTo>
                      <a:pt x="102" y="8"/>
                    </a:lnTo>
                    <a:lnTo>
                      <a:pt x="102" y="8"/>
                    </a:lnTo>
                    <a:lnTo>
                      <a:pt x="98" y="8"/>
                    </a:lnTo>
                    <a:lnTo>
                      <a:pt x="87" y="10"/>
                    </a:lnTo>
                    <a:lnTo>
                      <a:pt x="72" y="15"/>
                    </a:lnTo>
                    <a:lnTo>
                      <a:pt x="57" y="15"/>
                    </a:lnTo>
                    <a:lnTo>
                      <a:pt x="36" y="19"/>
                    </a:lnTo>
                    <a:lnTo>
                      <a:pt x="19" y="21"/>
                    </a:lnTo>
                    <a:lnTo>
                      <a:pt x="2" y="15"/>
                    </a:lnTo>
                    <a:lnTo>
                      <a:pt x="0" y="10"/>
                    </a:lnTo>
                    <a:lnTo>
                      <a:pt x="0" y="6"/>
                    </a:lnTo>
                    <a:lnTo>
                      <a:pt x="2"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404" name="Freeform 1500"/>
              <p:cNvSpPr>
                <a:spLocks/>
              </p:cNvSpPr>
              <p:nvPr/>
            </p:nvSpPr>
            <p:spPr bwMode="auto">
              <a:xfrm>
                <a:off x="6517" y="1621"/>
                <a:ext cx="126" cy="19"/>
              </a:xfrm>
              <a:custGeom>
                <a:avLst/>
                <a:gdLst>
                  <a:gd name="T0" fmla="*/ 30 w 126"/>
                  <a:gd name="T1" fmla="*/ 0 h 19"/>
                  <a:gd name="T2" fmla="*/ 111 w 126"/>
                  <a:gd name="T3" fmla="*/ 0 h 19"/>
                  <a:gd name="T4" fmla="*/ 119 w 126"/>
                  <a:gd name="T5" fmla="*/ 4 h 19"/>
                  <a:gd name="T6" fmla="*/ 126 w 126"/>
                  <a:gd name="T7" fmla="*/ 10 h 19"/>
                  <a:gd name="T8" fmla="*/ 126 w 126"/>
                  <a:gd name="T9" fmla="*/ 17 h 19"/>
                  <a:gd name="T10" fmla="*/ 123 w 126"/>
                  <a:gd name="T11" fmla="*/ 19 h 19"/>
                  <a:gd name="T12" fmla="*/ 123 w 126"/>
                  <a:gd name="T13" fmla="*/ 19 h 19"/>
                  <a:gd name="T14" fmla="*/ 0 w 126"/>
                  <a:gd name="T15" fmla="*/ 19 h 19"/>
                  <a:gd name="T16" fmla="*/ 3 w 126"/>
                  <a:gd name="T17" fmla="*/ 19 h 19"/>
                  <a:gd name="T18" fmla="*/ 7 w 126"/>
                  <a:gd name="T19" fmla="*/ 17 h 19"/>
                  <a:gd name="T20" fmla="*/ 13 w 126"/>
                  <a:gd name="T21" fmla="*/ 13 h 19"/>
                  <a:gd name="T22" fmla="*/ 20 w 126"/>
                  <a:gd name="T23" fmla="*/ 10 h 19"/>
                  <a:gd name="T24" fmla="*/ 24 w 126"/>
                  <a:gd name="T25" fmla="*/ 8 h 19"/>
                  <a:gd name="T26" fmla="*/ 28 w 126"/>
                  <a:gd name="T27" fmla="*/ 6 h 19"/>
                  <a:gd name="T28" fmla="*/ 28 w 126"/>
                  <a:gd name="T29" fmla="*/ 4 h 19"/>
                  <a:gd name="T30" fmla="*/ 28 w 126"/>
                  <a:gd name="T31" fmla="*/ 2 h 19"/>
                  <a:gd name="T32" fmla="*/ 30 w 12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9">
                    <a:moveTo>
                      <a:pt x="30" y="0"/>
                    </a:moveTo>
                    <a:lnTo>
                      <a:pt x="111" y="0"/>
                    </a:lnTo>
                    <a:lnTo>
                      <a:pt x="119" y="4"/>
                    </a:lnTo>
                    <a:lnTo>
                      <a:pt x="126" y="10"/>
                    </a:lnTo>
                    <a:lnTo>
                      <a:pt x="126" y="17"/>
                    </a:lnTo>
                    <a:lnTo>
                      <a:pt x="123" y="19"/>
                    </a:lnTo>
                    <a:lnTo>
                      <a:pt x="123" y="19"/>
                    </a:lnTo>
                    <a:lnTo>
                      <a:pt x="0" y="19"/>
                    </a:lnTo>
                    <a:lnTo>
                      <a:pt x="3" y="19"/>
                    </a:lnTo>
                    <a:lnTo>
                      <a:pt x="7" y="17"/>
                    </a:lnTo>
                    <a:lnTo>
                      <a:pt x="13" y="13"/>
                    </a:lnTo>
                    <a:lnTo>
                      <a:pt x="20" y="10"/>
                    </a:lnTo>
                    <a:lnTo>
                      <a:pt x="24" y="8"/>
                    </a:lnTo>
                    <a:lnTo>
                      <a:pt x="28" y="6"/>
                    </a:lnTo>
                    <a:lnTo>
                      <a:pt x="28" y="4"/>
                    </a:lnTo>
                    <a:lnTo>
                      <a:pt x="28"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grpSp>
        <p:sp>
          <p:nvSpPr>
            <p:cNvPr id="2063" name="Freeform 1502"/>
            <p:cNvSpPr>
              <a:spLocks/>
            </p:cNvSpPr>
            <p:nvPr/>
          </p:nvSpPr>
          <p:spPr bwMode="auto">
            <a:xfrm>
              <a:off x="6547" y="1600"/>
              <a:ext cx="81" cy="21"/>
            </a:xfrm>
            <a:custGeom>
              <a:avLst/>
              <a:gdLst>
                <a:gd name="T0" fmla="*/ 21 w 81"/>
                <a:gd name="T1" fmla="*/ 0 h 21"/>
                <a:gd name="T2" fmla="*/ 26 w 81"/>
                <a:gd name="T3" fmla="*/ 2 h 21"/>
                <a:gd name="T4" fmla="*/ 32 w 81"/>
                <a:gd name="T5" fmla="*/ 6 h 21"/>
                <a:gd name="T6" fmla="*/ 36 w 81"/>
                <a:gd name="T7" fmla="*/ 10 h 21"/>
                <a:gd name="T8" fmla="*/ 40 w 81"/>
                <a:gd name="T9" fmla="*/ 12 h 21"/>
                <a:gd name="T10" fmla="*/ 45 w 81"/>
                <a:gd name="T11" fmla="*/ 14 h 21"/>
                <a:gd name="T12" fmla="*/ 47 w 81"/>
                <a:gd name="T13" fmla="*/ 17 h 21"/>
                <a:gd name="T14" fmla="*/ 53 w 81"/>
                <a:gd name="T15" fmla="*/ 14 h 21"/>
                <a:gd name="T16" fmla="*/ 66 w 81"/>
                <a:gd name="T17" fmla="*/ 17 h 21"/>
                <a:gd name="T18" fmla="*/ 79 w 81"/>
                <a:gd name="T19" fmla="*/ 19 h 21"/>
                <a:gd name="T20" fmla="*/ 81 w 81"/>
                <a:gd name="T21" fmla="*/ 21 h 21"/>
                <a:gd name="T22" fmla="*/ 0 w 81"/>
                <a:gd name="T23" fmla="*/ 21 h 21"/>
                <a:gd name="T24" fmla="*/ 0 w 81"/>
                <a:gd name="T25" fmla="*/ 19 h 21"/>
                <a:gd name="T26" fmla="*/ 2 w 81"/>
                <a:gd name="T27" fmla="*/ 12 h 21"/>
                <a:gd name="T28" fmla="*/ 6 w 81"/>
                <a:gd name="T29" fmla="*/ 8 h 21"/>
                <a:gd name="T30" fmla="*/ 11 w 81"/>
                <a:gd name="T31" fmla="*/ 4 h 21"/>
                <a:gd name="T32" fmla="*/ 15 w 81"/>
                <a:gd name="T33" fmla="*/ 0 h 21"/>
                <a:gd name="T34" fmla="*/ 21 w 81"/>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21">
                  <a:moveTo>
                    <a:pt x="21" y="0"/>
                  </a:moveTo>
                  <a:lnTo>
                    <a:pt x="26" y="2"/>
                  </a:lnTo>
                  <a:lnTo>
                    <a:pt x="32" y="6"/>
                  </a:lnTo>
                  <a:lnTo>
                    <a:pt x="36" y="10"/>
                  </a:lnTo>
                  <a:lnTo>
                    <a:pt x="40" y="12"/>
                  </a:lnTo>
                  <a:lnTo>
                    <a:pt x="45" y="14"/>
                  </a:lnTo>
                  <a:lnTo>
                    <a:pt x="47" y="17"/>
                  </a:lnTo>
                  <a:lnTo>
                    <a:pt x="53" y="14"/>
                  </a:lnTo>
                  <a:lnTo>
                    <a:pt x="66" y="17"/>
                  </a:lnTo>
                  <a:lnTo>
                    <a:pt x="79" y="19"/>
                  </a:lnTo>
                  <a:lnTo>
                    <a:pt x="81" y="21"/>
                  </a:lnTo>
                  <a:lnTo>
                    <a:pt x="0" y="21"/>
                  </a:lnTo>
                  <a:lnTo>
                    <a:pt x="0" y="19"/>
                  </a:lnTo>
                  <a:lnTo>
                    <a:pt x="2" y="12"/>
                  </a:lnTo>
                  <a:lnTo>
                    <a:pt x="6" y="8"/>
                  </a:lnTo>
                  <a:lnTo>
                    <a:pt x="11" y="4"/>
                  </a:lnTo>
                  <a:lnTo>
                    <a:pt x="15"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64" name="Rectangle 1503"/>
            <p:cNvSpPr>
              <a:spLocks noChangeArrowheads="1"/>
            </p:cNvSpPr>
            <p:nvPr/>
          </p:nvSpPr>
          <p:spPr bwMode="auto">
            <a:xfrm>
              <a:off x="6339" y="1869"/>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65" name="Freeform 1504"/>
            <p:cNvSpPr>
              <a:spLocks/>
            </p:cNvSpPr>
            <p:nvPr/>
          </p:nvSpPr>
          <p:spPr bwMode="auto">
            <a:xfrm>
              <a:off x="6318" y="1850"/>
              <a:ext cx="42" cy="19"/>
            </a:xfrm>
            <a:custGeom>
              <a:avLst/>
              <a:gdLst>
                <a:gd name="T0" fmla="*/ 0 w 42"/>
                <a:gd name="T1" fmla="*/ 0 h 19"/>
                <a:gd name="T2" fmla="*/ 42 w 42"/>
                <a:gd name="T3" fmla="*/ 0 h 19"/>
                <a:gd name="T4" fmla="*/ 42 w 42"/>
                <a:gd name="T5" fmla="*/ 2 h 19"/>
                <a:gd name="T6" fmla="*/ 40 w 42"/>
                <a:gd name="T7" fmla="*/ 8 h 19"/>
                <a:gd name="T8" fmla="*/ 36 w 42"/>
                <a:gd name="T9" fmla="*/ 14 h 19"/>
                <a:gd name="T10" fmla="*/ 32 w 42"/>
                <a:gd name="T11" fmla="*/ 17 h 19"/>
                <a:gd name="T12" fmla="*/ 25 w 42"/>
                <a:gd name="T13" fmla="*/ 19 h 19"/>
                <a:gd name="T14" fmla="*/ 21 w 42"/>
                <a:gd name="T15" fmla="*/ 19 h 19"/>
                <a:gd name="T16" fmla="*/ 21 w 42"/>
                <a:gd name="T17" fmla="*/ 19 h 19"/>
                <a:gd name="T18" fmla="*/ 11 w 42"/>
                <a:gd name="T19" fmla="*/ 14 h 19"/>
                <a:gd name="T20" fmla="*/ 0 w 42"/>
                <a:gd name="T21" fmla="*/ 0 h 19"/>
                <a:gd name="T22" fmla="*/ 0 w 42"/>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9">
                  <a:moveTo>
                    <a:pt x="0" y="0"/>
                  </a:moveTo>
                  <a:lnTo>
                    <a:pt x="42" y="0"/>
                  </a:lnTo>
                  <a:lnTo>
                    <a:pt x="42" y="2"/>
                  </a:lnTo>
                  <a:lnTo>
                    <a:pt x="40" y="8"/>
                  </a:lnTo>
                  <a:lnTo>
                    <a:pt x="36" y="14"/>
                  </a:lnTo>
                  <a:lnTo>
                    <a:pt x="32" y="17"/>
                  </a:lnTo>
                  <a:lnTo>
                    <a:pt x="25" y="19"/>
                  </a:lnTo>
                  <a:lnTo>
                    <a:pt x="21" y="19"/>
                  </a:lnTo>
                  <a:lnTo>
                    <a:pt x="21" y="19"/>
                  </a:lnTo>
                  <a:lnTo>
                    <a:pt x="11" y="14"/>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66" name="Freeform 1505"/>
            <p:cNvSpPr>
              <a:spLocks noEditPoints="1"/>
            </p:cNvSpPr>
            <p:nvPr/>
          </p:nvSpPr>
          <p:spPr bwMode="auto">
            <a:xfrm>
              <a:off x="6312" y="1828"/>
              <a:ext cx="135" cy="22"/>
            </a:xfrm>
            <a:custGeom>
              <a:avLst/>
              <a:gdLst>
                <a:gd name="T0" fmla="*/ 101 w 135"/>
                <a:gd name="T1" fmla="*/ 0 h 22"/>
                <a:gd name="T2" fmla="*/ 101 w 135"/>
                <a:gd name="T3" fmla="*/ 3 h 22"/>
                <a:gd name="T4" fmla="*/ 97 w 135"/>
                <a:gd name="T5" fmla="*/ 9 h 22"/>
                <a:gd name="T6" fmla="*/ 91 w 135"/>
                <a:gd name="T7" fmla="*/ 13 h 22"/>
                <a:gd name="T8" fmla="*/ 84 w 135"/>
                <a:gd name="T9" fmla="*/ 15 h 22"/>
                <a:gd name="T10" fmla="*/ 76 w 135"/>
                <a:gd name="T11" fmla="*/ 13 h 22"/>
                <a:gd name="T12" fmla="*/ 68 w 135"/>
                <a:gd name="T13" fmla="*/ 11 h 22"/>
                <a:gd name="T14" fmla="*/ 59 w 135"/>
                <a:gd name="T15" fmla="*/ 9 h 22"/>
                <a:gd name="T16" fmla="*/ 53 w 135"/>
                <a:gd name="T17" fmla="*/ 9 h 22"/>
                <a:gd name="T18" fmla="*/ 51 w 135"/>
                <a:gd name="T19" fmla="*/ 17 h 22"/>
                <a:gd name="T20" fmla="*/ 48 w 135"/>
                <a:gd name="T21" fmla="*/ 22 h 22"/>
                <a:gd name="T22" fmla="*/ 6 w 135"/>
                <a:gd name="T23" fmla="*/ 22 h 22"/>
                <a:gd name="T24" fmla="*/ 0 w 135"/>
                <a:gd name="T25" fmla="*/ 3 h 22"/>
                <a:gd name="T26" fmla="*/ 0 w 135"/>
                <a:gd name="T27" fmla="*/ 0 h 22"/>
                <a:gd name="T28" fmla="*/ 101 w 135"/>
                <a:gd name="T29" fmla="*/ 0 h 22"/>
                <a:gd name="T30" fmla="*/ 135 w 135"/>
                <a:gd name="T31" fmla="*/ 0 h 22"/>
                <a:gd name="T32" fmla="*/ 129 w 135"/>
                <a:gd name="T33" fmla="*/ 0 h 22"/>
                <a:gd name="T34" fmla="*/ 125 w 135"/>
                <a:gd name="T35" fmla="*/ 0 h 22"/>
                <a:gd name="T36" fmla="*/ 135 w 135"/>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2">
                  <a:moveTo>
                    <a:pt x="101" y="0"/>
                  </a:moveTo>
                  <a:lnTo>
                    <a:pt x="101" y="3"/>
                  </a:lnTo>
                  <a:lnTo>
                    <a:pt x="97" y="9"/>
                  </a:lnTo>
                  <a:lnTo>
                    <a:pt x="91" y="13"/>
                  </a:lnTo>
                  <a:lnTo>
                    <a:pt x="84" y="15"/>
                  </a:lnTo>
                  <a:lnTo>
                    <a:pt x="76" y="13"/>
                  </a:lnTo>
                  <a:lnTo>
                    <a:pt x="68" y="11"/>
                  </a:lnTo>
                  <a:lnTo>
                    <a:pt x="59" y="9"/>
                  </a:lnTo>
                  <a:lnTo>
                    <a:pt x="53" y="9"/>
                  </a:lnTo>
                  <a:lnTo>
                    <a:pt x="51" y="17"/>
                  </a:lnTo>
                  <a:lnTo>
                    <a:pt x="48" y="22"/>
                  </a:lnTo>
                  <a:lnTo>
                    <a:pt x="6" y="22"/>
                  </a:lnTo>
                  <a:lnTo>
                    <a:pt x="0" y="3"/>
                  </a:lnTo>
                  <a:lnTo>
                    <a:pt x="0" y="0"/>
                  </a:lnTo>
                  <a:lnTo>
                    <a:pt x="101" y="0"/>
                  </a:lnTo>
                  <a:close/>
                  <a:moveTo>
                    <a:pt x="135" y="0"/>
                  </a:moveTo>
                  <a:lnTo>
                    <a:pt x="129" y="0"/>
                  </a:lnTo>
                  <a:lnTo>
                    <a:pt x="125" y="0"/>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67" name="Freeform 1506"/>
            <p:cNvSpPr>
              <a:spLocks/>
            </p:cNvSpPr>
            <p:nvPr/>
          </p:nvSpPr>
          <p:spPr bwMode="auto">
            <a:xfrm>
              <a:off x="6312" y="1807"/>
              <a:ext cx="161" cy="21"/>
            </a:xfrm>
            <a:custGeom>
              <a:avLst/>
              <a:gdLst>
                <a:gd name="T0" fmla="*/ 161 w 161"/>
                <a:gd name="T1" fmla="*/ 0 h 21"/>
                <a:gd name="T2" fmla="*/ 155 w 161"/>
                <a:gd name="T3" fmla="*/ 2 h 21"/>
                <a:gd name="T4" fmla="*/ 148 w 161"/>
                <a:gd name="T5" fmla="*/ 7 h 21"/>
                <a:gd name="T6" fmla="*/ 148 w 161"/>
                <a:gd name="T7" fmla="*/ 11 h 21"/>
                <a:gd name="T8" fmla="*/ 146 w 161"/>
                <a:gd name="T9" fmla="*/ 13 h 21"/>
                <a:gd name="T10" fmla="*/ 144 w 161"/>
                <a:gd name="T11" fmla="*/ 17 h 21"/>
                <a:gd name="T12" fmla="*/ 140 w 161"/>
                <a:gd name="T13" fmla="*/ 19 h 21"/>
                <a:gd name="T14" fmla="*/ 135 w 161"/>
                <a:gd name="T15" fmla="*/ 21 h 21"/>
                <a:gd name="T16" fmla="*/ 135 w 161"/>
                <a:gd name="T17" fmla="*/ 21 h 21"/>
                <a:gd name="T18" fmla="*/ 125 w 161"/>
                <a:gd name="T19" fmla="*/ 21 h 21"/>
                <a:gd name="T20" fmla="*/ 121 w 161"/>
                <a:gd name="T21" fmla="*/ 21 h 21"/>
                <a:gd name="T22" fmla="*/ 116 w 161"/>
                <a:gd name="T23" fmla="*/ 19 h 21"/>
                <a:gd name="T24" fmla="*/ 112 w 161"/>
                <a:gd name="T25" fmla="*/ 15 h 21"/>
                <a:gd name="T26" fmla="*/ 110 w 161"/>
                <a:gd name="T27" fmla="*/ 13 h 21"/>
                <a:gd name="T28" fmla="*/ 110 w 161"/>
                <a:gd name="T29" fmla="*/ 9 h 21"/>
                <a:gd name="T30" fmla="*/ 110 w 161"/>
                <a:gd name="T31" fmla="*/ 7 h 21"/>
                <a:gd name="T32" fmla="*/ 110 w 161"/>
                <a:gd name="T33" fmla="*/ 5 h 21"/>
                <a:gd name="T34" fmla="*/ 110 w 161"/>
                <a:gd name="T35" fmla="*/ 7 h 21"/>
                <a:gd name="T36" fmla="*/ 108 w 161"/>
                <a:gd name="T37" fmla="*/ 9 h 21"/>
                <a:gd name="T38" fmla="*/ 106 w 161"/>
                <a:gd name="T39" fmla="*/ 17 h 21"/>
                <a:gd name="T40" fmla="*/ 101 w 161"/>
                <a:gd name="T41" fmla="*/ 21 h 21"/>
                <a:gd name="T42" fmla="*/ 0 w 161"/>
                <a:gd name="T43" fmla="*/ 21 h 21"/>
                <a:gd name="T44" fmla="*/ 0 w 161"/>
                <a:gd name="T45" fmla="*/ 17 h 21"/>
                <a:gd name="T46" fmla="*/ 0 w 161"/>
                <a:gd name="T47" fmla="*/ 17 h 21"/>
                <a:gd name="T48" fmla="*/ 0 w 161"/>
                <a:gd name="T49" fmla="*/ 13 h 21"/>
                <a:gd name="T50" fmla="*/ 2 w 161"/>
                <a:gd name="T51" fmla="*/ 11 h 21"/>
                <a:gd name="T52" fmla="*/ 6 w 161"/>
                <a:gd name="T53" fmla="*/ 9 h 21"/>
                <a:gd name="T54" fmla="*/ 10 w 161"/>
                <a:gd name="T55" fmla="*/ 7 h 21"/>
                <a:gd name="T56" fmla="*/ 14 w 161"/>
                <a:gd name="T57" fmla="*/ 7 h 21"/>
                <a:gd name="T58" fmla="*/ 19 w 161"/>
                <a:gd name="T59" fmla="*/ 5 h 21"/>
                <a:gd name="T60" fmla="*/ 23 w 161"/>
                <a:gd name="T61" fmla="*/ 5 h 21"/>
                <a:gd name="T62" fmla="*/ 27 w 161"/>
                <a:gd name="T63" fmla="*/ 2 h 21"/>
                <a:gd name="T64" fmla="*/ 29 w 161"/>
                <a:gd name="T65" fmla="*/ 0 h 21"/>
                <a:gd name="T66" fmla="*/ 161 w 161"/>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1">
                  <a:moveTo>
                    <a:pt x="161" y="0"/>
                  </a:moveTo>
                  <a:lnTo>
                    <a:pt x="155" y="2"/>
                  </a:lnTo>
                  <a:lnTo>
                    <a:pt x="148" y="7"/>
                  </a:lnTo>
                  <a:lnTo>
                    <a:pt x="148" y="11"/>
                  </a:lnTo>
                  <a:lnTo>
                    <a:pt x="146" y="13"/>
                  </a:lnTo>
                  <a:lnTo>
                    <a:pt x="144" y="17"/>
                  </a:lnTo>
                  <a:lnTo>
                    <a:pt x="140" y="19"/>
                  </a:lnTo>
                  <a:lnTo>
                    <a:pt x="135" y="21"/>
                  </a:lnTo>
                  <a:lnTo>
                    <a:pt x="135" y="21"/>
                  </a:lnTo>
                  <a:lnTo>
                    <a:pt x="125" y="21"/>
                  </a:lnTo>
                  <a:lnTo>
                    <a:pt x="121" y="21"/>
                  </a:lnTo>
                  <a:lnTo>
                    <a:pt x="116" y="19"/>
                  </a:lnTo>
                  <a:lnTo>
                    <a:pt x="112" y="15"/>
                  </a:lnTo>
                  <a:lnTo>
                    <a:pt x="110" y="13"/>
                  </a:lnTo>
                  <a:lnTo>
                    <a:pt x="110" y="9"/>
                  </a:lnTo>
                  <a:lnTo>
                    <a:pt x="110" y="7"/>
                  </a:lnTo>
                  <a:lnTo>
                    <a:pt x="110" y="5"/>
                  </a:lnTo>
                  <a:lnTo>
                    <a:pt x="110" y="7"/>
                  </a:lnTo>
                  <a:lnTo>
                    <a:pt x="108" y="9"/>
                  </a:lnTo>
                  <a:lnTo>
                    <a:pt x="106" y="17"/>
                  </a:lnTo>
                  <a:lnTo>
                    <a:pt x="101" y="21"/>
                  </a:lnTo>
                  <a:lnTo>
                    <a:pt x="0" y="21"/>
                  </a:lnTo>
                  <a:lnTo>
                    <a:pt x="0" y="17"/>
                  </a:lnTo>
                  <a:lnTo>
                    <a:pt x="0" y="17"/>
                  </a:lnTo>
                  <a:lnTo>
                    <a:pt x="0" y="13"/>
                  </a:lnTo>
                  <a:lnTo>
                    <a:pt x="2" y="11"/>
                  </a:lnTo>
                  <a:lnTo>
                    <a:pt x="6" y="9"/>
                  </a:lnTo>
                  <a:lnTo>
                    <a:pt x="10" y="7"/>
                  </a:lnTo>
                  <a:lnTo>
                    <a:pt x="14" y="7"/>
                  </a:lnTo>
                  <a:lnTo>
                    <a:pt x="19" y="5"/>
                  </a:lnTo>
                  <a:lnTo>
                    <a:pt x="23" y="5"/>
                  </a:lnTo>
                  <a:lnTo>
                    <a:pt x="27" y="2"/>
                  </a:lnTo>
                  <a:lnTo>
                    <a:pt x="29" y="0"/>
                  </a:lnTo>
                  <a:lnTo>
                    <a:pt x="1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68" name="Freeform 1507"/>
            <p:cNvSpPr>
              <a:spLocks/>
            </p:cNvSpPr>
            <p:nvPr/>
          </p:nvSpPr>
          <p:spPr bwMode="auto">
            <a:xfrm>
              <a:off x="6341" y="1786"/>
              <a:ext cx="181" cy="21"/>
            </a:xfrm>
            <a:custGeom>
              <a:avLst/>
              <a:gdLst>
                <a:gd name="T0" fmla="*/ 181 w 181"/>
                <a:gd name="T1" fmla="*/ 0 h 21"/>
                <a:gd name="T2" fmla="*/ 170 w 181"/>
                <a:gd name="T3" fmla="*/ 6 h 21"/>
                <a:gd name="T4" fmla="*/ 164 w 181"/>
                <a:gd name="T5" fmla="*/ 11 h 21"/>
                <a:gd name="T6" fmla="*/ 153 w 181"/>
                <a:gd name="T7" fmla="*/ 15 h 21"/>
                <a:gd name="T8" fmla="*/ 138 w 181"/>
                <a:gd name="T9" fmla="*/ 19 h 21"/>
                <a:gd name="T10" fmla="*/ 132 w 181"/>
                <a:gd name="T11" fmla="*/ 21 h 21"/>
                <a:gd name="T12" fmla="*/ 0 w 181"/>
                <a:gd name="T13" fmla="*/ 21 h 21"/>
                <a:gd name="T14" fmla="*/ 5 w 181"/>
                <a:gd name="T15" fmla="*/ 17 h 21"/>
                <a:gd name="T16" fmla="*/ 13 w 181"/>
                <a:gd name="T17" fmla="*/ 11 h 21"/>
                <a:gd name="T18" fmla="*/ 19 w 181"/>
                <a:gd name="T19" fmla="*/ 4 h 21"/>
                <a:gd name="T20" fmla="*/ 24 w 181"/>
                <a:gd name="T21" fmla="*/ 0 h 21"/>
                <a:gd name="T22" fmla="*/ 77 w 181"/>
                <a:gd name="T23" fmla="*/ 0 h 21"/>
                <a:gd name="T24" fmla="*/ 81 w 181"/>
                <a:gd name="T25" fmla="*/ 2 h 21"/>
                <a:gd name="T26" fmla="*/ 83 w 181"/>
                <a:gd name="T27" fmla="*/ 0 h 21"/>
                <a:gd name="T28" fmla="*/ 181 w 181"/>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21">
                  <a:moveTo>
                    <a:pt x="181" y="0"/>
                  </a:moveTo>
                  <a:lnTo>
                    <a:pt x="170" y="6"/>
                  </a:lnTo>
                  <a:lnTo>
                    <a:pt x="164" y="11"/>
                  </a:lnTo>
                  <a:lnTo>
                    <a:pt x="153" y="15"/>
                  </a:lnTo>
                  <a:lnTo>
                    <a:pt x="138" y="19"/>
                  </a:lnTo>
                  <a:lnTo>
                    <a:pt x="132" y="21"/>
                  </a:lnTo>
                  <a:lnTo>
                    <a:pt x="0" y="21"/>
                  </a:lnTo>
                  <a:lnTo>
                    <a:pt x="5" y="17"/>
                  </a:lnTo>
                  <a:lnTo>
                    <a:pt x="13" y="11"/>
                  </a:lnTo>
                  <a:lnTo>
                    <a:pt x="19" y="4"/>
                  </a:lnTo>
                  <a:lnTo>
                    <a:pt x="24" y="0"/>
                  </a:lnTo>
                  <a:lnTo>
                    <a:pt x="77" y="0"/>
                  </a:lnTo>
                  <a:lnTo>
                    <a:pt x="81" y="2"/>
                  </a:lnTo>
                  <a:lnTo>
                    <a:pt x="83" y="0"/>
                  </a:lnTo>
                  <a:lnTo>
                    <a:pt x="1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69" name="Freeform 1508"/>
            <p:cNvSpPr>
              <a:spLocks noEditPoints="1"/>
            </p:cNvSpPr>
            <p:nvPr/>
          </p:nvSpPr>
          <p:spPr bwMode="auto">
            <a:xfrm>
              <a:off x="6365" y="1767"/>
              <a:ext cx="176" cy="19"/>
            </a:xfrm>
            <a:custGeom>
              <a:avLst/>
              <a:gdLst>
                <a:gd name="T0" fmla="*/ 10 w 176"/>
                <a:gd name="T1" fmla="*/ 15 h 19"/>
                <a:gd name="T2" fmla="*/ 25 w 176"/>
                <a:gd name="T3" fmla="*/ 17 h 19"/>
                <a:gd name="T4" fmla="*/ 42 w 176"/>
                <a:gd name="T5" fmla="*/ 19 h 19"/>
                <a:gd name="T6" fmla="*/ 53 w 176"/>
                <a:gd name="T7" fmla="*/ 19 h 19"/>
                <a:gd name="T8" fmla="*/ 0 w 176"/>
                <a:gd name="T9" fmla="*/ 19 h 19"/>
                <a:gd name="T10" fmla="*/ 2 w 176"/>
                <a:gd name="T11" fmla="*/ 17 h 19"/>
                <a:gd name="T12" fmla="*/ 10 w 176"/>
                <a:gd name="T13" fmla="*/ 15 h 19"/>
                <a:gd name="T14" fmla="*/ 176 w 176"/>
                <a:gd name="T15" fmla="*/ 0 h 19"/>
                <a:gd name="T16" fmla="*/ 174 w 176"/>
                <a:gd name="T17" fmla="*/ 8 h 19"/>
                <a:gd name="T18" fmla="*/ 169 w 176"/>
                <a:gd name="T19" fmla="*/ 15 h 19"/>
                <a:gd name="T20" fmla="*/ 159 w 176"/>
                <a:gd name="T21" fmla="*/ 19 h 19"/>
                <a:gd name="T22" fmla="*/ 157 w 176"/>
                <a:gd name="T23" fmla="*/ 19 h 19"/>
                <a:gd name="T24" fmla="*/ 59 w 176"/>
                <a:gd name="T25" fmla="*/ 19 h 19"/>
                <a:gd name="T26" fmla="*/ 68 w 176"/>
                <a:gd name="T27" fmla="*/ 17 h 19"/>
                <a:gd name="T28" fmla="*/ 78 w 176"/>
                <a:gd name="T29" fmla="*/ 8 h 19"/>
                <a:gd name="T30" fmla="*/ 95 w 176"/>
                <a:gd name="T31" fmla="*/ 2 h 19"/>
                <a:gd name="T32" fmla="*/ 102 w 176"/>
                <a:gd name="T33" fmla="*/ 0 h 19"/>
                <a:gd name="T34" fmla="*/ 176 w 17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9">
                  <a:moveTo>
                    <a:pt x="10" y="15"/>
                  </a:moveTo>
                  <a:lnTo>
                    <a:pt x="25" y="17"/>
                  </a:lnTo>
                  <a:lnTo>
                    <a:pt x="42" y="19"/>
                  </a:lnTo>
                  <a:lnTo>
                    <a:pt x="53" y="19"/>
                  </a:lnTo>
                  <a:lnTo>
                    <a:pt x="0" y="19"/>
                  </a:lnTo>
                  <a:lnTo>
                    <a:pt x="2" y="17"/>
                  </a:lnTo>
                  <a:lnTo>
                    <a:pt x="10" y="15"/>
                  </a:lnTo>
                  <a:close/>
                  <a:moveTo>
                    <a:pt x="176" y="0"/>
                  </a:moveTo>
                  <a:lnTo>
                    <a:pt x="174" y="8"/>
                  </a:lnTo>
                  <a:lnTo>
                    <a:pt x="169" y="15"/>
                  </a:lnTo>
                  <a:lnTo>
                    <a:pt x="159" y="19"/>
                  </a:lnTo>
                  <a:lnTo>
                    <a:pt x="157" y="19"/>
                  </a:lnTo>
                  <a:lnTo>
                    <a:pt x="59" y="19"/>
                  </a:lnTo>
                  <a:lnTo>
                    <a:pt x="68" y="17"/>
                  </a:lnTo>
                  <a:lnTo>
                    <a:pt x="78" y="8"/>
                  </a:lnTo>
                  <a:lnTo>
                    <a:pt x="95" y="2"/>
                  </a:lnTo>
                  <a:lnTo>
                    <a:pt x="102" y="0"/>
                  </a:lnTo>
                  <a:lnTo>
                    <a:pt x="1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0" name="Freeform 1509"/>
            <p:cNvSpPr>
              <a:spLocks/>
            </p:cNvSpPr>
            <p:nvPr/>
          </p:nvSpPr>
          <p:spPr bwMode="auto">
            <a:xfrm>
              <a:off x="6467" y="1746"/>
              <a:ext cx="74" cy="21"/>
            </a:xfrm>
            <a:custGeom>
              <a:avLst/>
              <a:gdLst>
                <a:gd name="T0" fmla="*/ 74 w 74"/>
                <a:gd name="T1" fmla="*/ 0 h 21"/>
                <a:gd name="T2" fmla="*/ 74 w 74"/>
                <a:gd name="T3" fmla="*/ 4 h 21"/>
                <a:gd name="T4" fmla="*/ 74 w 74"/>
                <a:gd name="T5" fmla="*/ 21 h 21"/>
                <a:gd name="T6" fmla="*/ 74 w 74"/>
                <a:gd name="T7" fmla="*/ 21 h 21"/>
                <a:gd name="T8" fmla="*/ 0 w 74"/>
                <a:gd name="T9" fmla="*/ 21 h 21"/>
                <a:gd name="T10" fmla="*/ 8 w 74"/>
                <a:gd name="T11" fmla="*/ 17 h 21"/>
                <a:gd name="T12" fmla="*/ 16 w 74"/>
                <a:gd name="T13" fmla="*/ 15 h 21"/>
                <a:gd name="T14" fmla="*/ 25 w 74"/>
                <a:gd name="T15" fmla="*/ 10 h 21"/>
                <a:gd name="T16" fmla="*/ 29 w 74"/>
                <a:gd name="T17" fmla="*/ 0 h 21"/>
                <a:gd name="T18" fmla="*/ 74 w 74"/>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21">
                  <a:moveTo>
                    <a:pt x="74" y="0"/>
                  </a:moveTo>
                  <a:lnTo>
                    <a:pt x="74" y="4"/>
                  </a:lnTo>
                  <a:lnTo>
                    <a:pt x="74" y="21"/>
                  </a:lnTo>
                  <a:lnTo>
                    <a:pt x="74" y="21"/>
                  </a:lnTo>
                  <a:lnTo>
                    <a:pt x="0" y="21"/>
                  </a:lnTo>
                  <a:lnTo>
                    <a:pt x="8" y="17"/>
                  </a:lnTo>
                  <a:lnTo>
                    <a:pt x="16" y="15"/>
                  </a:lnTo>
                  <a:lnTo>
                    <a:pt x="25" y="10"/>
                  </a:lnTo>
                  <a:lnTo>
                    <a:pt x="29" y="0"/>
                  </a:lnTo>
                  <a:lnTo>
                    <a:pt x="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1" name="Freeform 1510"/>
            <p:cNvSpPr>
              <a:spLocks/>
            </p:cNvSpPr>
            <p:nvPr/>
          </p:nvSpPr>
          <p:spPr bwMode="auto">
            <a:xfrm>
              <a:off x="6496" y="1725"/>
              <a:ext cx="57" cy="21"/>
            </a:xfrm>
            <a:custGeom>
              <a:avLst/>
              <a:gdLst>
                <a:gd name="T0" fmla="*/ 11 w 57"/>
                <a:gd name="T1" fmla="*/ 0 h 21"/>
                <a:gd name="T2" fmla="*/ 57 w 57"/>
                <a:gd name="T3" fmla="*/ 0 h 21"/>
                <a:gd name="T4" fmla="*/ 57 w 57"/>
                <a:gd name="T5" fmla="*/ 0 h 21"/>
                <a:gd name="T6" fmla="*/ 53 w 57"/>
                <a:gd name="T7" fmla="*/ 2 h 21"/>
                <a:gd name="T8" fmla="*/ 51 w 57"/>
                <a:gd name="T9" fmla="*/ 2 h 21"/>
                <a:gd name="T10" fmla="*/ 47 w 57"/>
                <a:gd name="T11" fmla="*/ 10 h 21"/>
                <a:gd name="T12" fmla="*/ 45 w 57"/>
                <a:gd name="T13" fmla="*/ 21 h 21"/>
                <a:gd name="T14" fmla="*/ 0 w 57"/>
                <a:gd name="T15" fmla="*/ 21 h 21"/>
                <a:gd name="T16" fmla="*/ 2 w 57"/>
                <a:gd name="T17" fmla="*/ 17 h 21"/>
                <a:gd name="T18" fmla="*/ 11 w 57"/>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1">
                  <a:moveTo>
                    <a:pt x="11" y="0"/>
                  </a:moveTo>
                  <a:lnTo>
                    <a:pt x="57" y="0"/>
                  </a:lnTo>
                  <a:lnTo>
                    <a:pt x="57" y="0"/>
                  </a:lnTo>
                  <a:lnTo>
                    <a:pt x="53" y="2"/>
                  </a:lnTo>
                  <a:lnTo>
                    <a:pt x="51" y="2"/>
                  </a:lnTo>
                  <a:lnTo>
                    <a:pt x="47" y="10"/>
                  </a:lnTo>
                  <a:lnTo>
                    <a:pt x="45" y="21"/>
                  </a:lnTo>
                  <a:lnTo>
                    <a:pt x="0" y="21"/>
                  </a:lnTo>
                  <a:lnTo>
                    <a:pt x="2" y="17"/>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2" name="Freeform 1511"/>
            <p:cNvSpPr>
              <a:spLocks/>
            </p:cNvSpPr>
            <p:nvPr/>
          </p:nvSpPr>
          <p:spPr bwMode="auto">
            <a:xfrm>
              <a:off x="6507" y="1703"/>
              <a:ext cx="53" cy="22"/>
            </a:xfrm>
            <a:custGeom>
              <a:avLst/>
              <a:gdLst>
                <a:gd name="T0" fmla="*/ 6 w 53"/>
                <a:gd name="T1" fmla="*/ 0 h 22"/>
                <a:gd name="T2" fmla="*/ 49 w 53"/>
                <a:gd name="T3" fmla="*/ 0 h 22"/>
                <a:gd name="T4" fmla="*/ 51 w 53"/>
                <a:gd name="T5" fmla="*/ 5 h 22"/>
                <a:gd name="T6" fmla="*/ 53 w 53"/>
                <a:gd name="T7" fmla="*/ 11 h 22"/>
                <a:gd name="T8" fmla="*/ 53 w 53"/>
                <a:gd name="T9" fmla="*/ 15 h 22"/>
                <a:gd name="T10" fmla="*/ 53 w 53"/>
                <a:gd name="T11" fmla="*/ 17 h 22"/>
                <a:gd name="T12" fmla="*/ 51 w 53"/>
                <a:gd name="T13" fmla="*/ 20 h 22"/>
                <a:gd name="T14" fmla="*/ 49 w 53"/>
                <a:gd name="T15" fmla="*/ 22 h 22"/>
                <a:gd name="T16" fmla="*/ 46 w 53"/>
                <a:gd name="T17" fmla="*/ 22 h 22"/>
                <a:gd name="T18" fmla="*/ 0 w 53"/>
                <a:gd name="T19" fmla="*/ 22 h 22"/>
                <a:gd name="T20" fmla="*/ 2 w 53"/>
                <a:gd name="T21" fmla="*/ 20 h 22"/>
                <a:gd name="T22" fmla="*/ 6 w 53"/>
                <a:gd name="T23" fmla="*/ 3 h 22"/>
                <a:gd name="T24" fmla="*/ 6 w 5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2">
                  <a:moveTo>
                    <a:pt x="6" y="0"/>
                  </a:moveTo>
                  <a:lnTo>
                    <a:pt x="49" y="0"/>
                  </a:lnTo>
                  <a:lnTo>
                    <a:pt x="51" y="5"/>
                  </a:lnTo>
                  <a:lnTo>
                    <a:pt x="53" y="11"/>
                  </a:lnTo>
                  <a:lnTo>
                    <a:pt x="53" y="15"/>
                  </a:lnTo>
                  <a:lnTo>
                    <a:pt x="53" y="17"/>
                  </a:lnTo>
                  <a:lnTo>
                    <a:pt x="51" y="20"/>
                  </a:lnTo>
                  <a:lnTo>
                    <a:pt x="49" y="22"/>
                  </a:lnTo>
                  <a:lnTo>
                    <a:pt x="46" y="22"/>
                  </a:lnTo>
                  <a:lnTo>
                    <a:pt x="0" y="22"/>
                  </a:lnTo>
                  <a:lnTo>
                    <a:pt x="2" y="20"/>
                  </a:lnTo>
                  <a:lnTo>
                    <a:pt x="6" y="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3" name="Freeform 1512"/>
            <p:cNvSpPr>
              <a:spLocks/>
            </p:cNvSpPr>
            <p:nvPr/>
          </p:nvSpPr>
          <p:spPr bwMode="auto">
            <a:xfrm>
              <a:off x="6513" y="1684"/>
              <a:ext cx="43" cy="19"/>
            </a:xfrm>
            <a:custGeom>
              <a:avLst/>
              <a:gdLst>
                <a:gd name="T0" fmla="*/ 2 w 43"/>
                <a:gd name="T1" fmla="*/ 0 h 19"/>
                <a:gd name="T2" fmla="*/ 32 w 43"/>
                <a:gd name="T3" fmla="*/ 0 h 19"/>
                <a:gd name="T4" fmla="*/ 34 w 43"/>
                <a:gd name="T5" fmla="*/ 2 h 19"/>
                <a:gd name="T6" fmla="*/ 40 w 43"/>
                <a:gd name="T7" fmla="*/ 17 h 19"/>
                <a:gd name="T8" fmla="*/ 43 w 43"/>
                <a:gd name="T9" fmla="*/ 19 h 19"/>
                <a:gd name="T10" fmla="*/ 0 w 43"/>
                <a:gd name="T11" fmla="*/ 19 h 19"/>
                <a:gd name="T12" fmla="*/ 2 w 43"/>
                <a:gd name="T13" fmla="*/ 5 h 19"/>
                <a:gd name="T14" fmla="*/ 2 w 43"/>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9">
                  <a:moveTo>
                    <a:pt x="2" y="0"/>
                  </a:moveTo>
                  <a:lnTo>
                    <a:pt x="32" y="0"/>
                  </a:lnTo>
                  <a:lnTo>
                    <a:pt x="34" y="2"/>
                  </a:lnTo>
                  <a:lnTo>
                    <a:pt x="40" y="17"/>
                  </a:lnTo>
                  <a:lnTo>
                    <a:pt x="43" y="19"/>
                  </a:lnTo>
                  <a:lnTo>
                    <a:pt x="0" y="19"/>
                  </a:lnTo>
                  <a:lnTo>
                    <a:pt x="2"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4" name="Freeform 1513"/>
            <p:cNvSpPr>
              <a:spLocks/>
            </p:cNvSpPr>
            <p:nvPr/>
          </p:nvSpPr>
          <p:spPr bwMode="auto">
            <a:xfrm>
              <a:off x="6515" y="1663"/>
              <a:ext cx="30" cy="21"/>
            </a:xfrm>
            <a:custGeom>
              <a:avLst/>
              <a:gdLst>
                <a:gd name="T0" fmla="*/ 17 w 30"/>
                <a:gd name="T1" fmla="*/ 0 h 21"/>
                <a:gd name="T2" fmla="*/ 24 w 30"/>
                <a:gd name="T3" fmla="*/ 4 h 21"/>
                <a:gd name="T4" fmla="*/ 28 w 30"/>
                <a:gd name="T5" fmla="*/ 13 h 21"/>
                <a:gd name="T6" fmla="*/ 30 w 30"/>
                <a:gd name="T7" fmla="*/ 21 h 21"/>
                <a:gd name="T8" fmla="*/ 0 w 30"/>
                <a:gd name="T9" fmla="*/ 21 h 21"/>
                <a:gd name="T10" fmla="*/ 2 w 30"/>
                <a:gd name="T11" fmla="*/ 13 h 21"/>
                <a:gd name="T12" fmla="*/ 9 w 30"/>
                <a:gd name="T13" fmla="*/ 2 h 21"/>
                <a:gd name="T14" fmla="*/ 17 w 3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
                  <a:moveTo>
                    <a:pt x="17" y="0"/>
                  </a:moveTo>
                  <a:lnTo>
                    <a:pt x="24" y="4"/>
                  </a:lnTo>
                  <a:lnTo>
                    <a:pt x="28" y="13"/>
                  </a:lnTo>
                  <a:lnTo>
                    <a:pt x="30" y="21"/>
                  </a:lnTo>
                  <a:lnTo>
                    <a:pt x="0" y="21"/>
                  </a:lnTo>
                  <a:lnTo>
                    <a:pt x="2" y="13"/>
                  </a:lnTo>
                  <a:lnTo>
                    <a:pt x="9"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5" name="Freeform 1514"/>
            <p:cNvSpPr>
              <a:spLocks/>
            </p:cNvSpPr>
            <p:nvPr/>
          </p:nvSpPr>
          <p:spPr bwMode="auto">
            <a:xfrm>
              <a:off x="6127" y="2032"/>
              <a:ext cx="30" cy="17"/>
            </a:xfrm>
            <a:custGeom>
              <a:avLst/>
              <a:gdLst>
                <a:gd name="T0" fmla="*/ 0 w 30"/>
                <a:gd name="T1" fmla="*/ 0 h 17"/>
                <a:gd name="T2" fmla="*/ 30 w 30"/>
                <a:gd name="T3" fmla="*/ 0 h 17"/>
                <a:gd name="T4" fmla="*/ 26 w 30"/>
                <a:gd name="T5" fmla="*/ 6 h 17"/>
                <a:gd name="T6" fmla="*/ 17 w 30"/>
                <a:gd name="T7" fmla="*/ 15 h 17"/>
                <a:gd name="T8" fmla="*/ 9 w 30"/>
                <a:gd name="T9" fmla="*/ 17 h 17"/>
                <a:gd name="T10" fmla="*/ 2 w 30"/>
                <a:gd name="T11" fmla="*/ 15 h 17"/>
                <a:gd name="T12" fmla="*/ 0 w 30"/>
                <a:gd name="T13" fmla="*/ 4 h 17"/>
                <a:gd name="T14" fmla="*/ 0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0" y="0"/>
                  </a:moveTo>
                  <a:lnTo>
                    <a:pt x="30" y="0"/>
                  </a:lnTo>
                  <a:lnTo>
                    <a:pt x="26" y="6"/>
                  </a:lnTo>
                  <a:lnTo>
                    <a:pt x="17" y="15"/>
                  </a:lnTo>
                  <a:lnTo>
                    <a:pt x="9" y="17"/>
                  </a:lnTo>
                  <a:lnTo>
                    <a:pt x="2" y="15"/>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6" name="Freeform 1515"/>
            <p:cNvSpPr>
              <a:spLocks/>
            </p:cNvSpPr>
            <p:nvPr/>
          </p:nvSpPr>
          <p:spPr bwMode="auto">
            <a:xfrm>
              <a:off x="6127" y="2013"/>
              <a:ext cx="36" cy="19"/>
            </a:xfrm>
            <a:custGeom>
              <a:avLst/>
              <a:gdLst>
                <a:gd name="T0" fmla="*/ 9 w 36"/>
                <a:gd name="T1" fmla="*/ 0 h 19"/>
                <a:gd name="T2" fmla="*/ 36 w 36"/>
                <a:gd name="T3" fmla="*/ 0 h 19"/>
                <a:gd name="T4" fmla="*/ 36 w 36"/>
                <a:gd name="T5" fmla="*/ 2 h 19"/>
                <a:gd name="T6" fmla="*/ 32 w 36"/>
                <a:gd name="T7" fmla="*/ 13 h 19"/>
                <a:gd name="T8" fmla="*/ 30 w 36"/>
                <a:gd name="T9" fmla="*/ 19 h 19"/>
                <a:gd name="T10" fmla="*/ 0 w 36"/>
                <a:gd name="T11" fmla="*/ 19 h 19"/>
                <a:gd name="T12" fmla="*/ 2 w 36"/>
                <a:gd name="T13" fmla="*/ 10 h 19"/>
                <a:gd name="T14" fmla="*/ 9 w 3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9">
                  <a:moveTo>
                    <a:pt x="9" y="0"/>
                  </a:moveTo>
                  <a:lnTo>
                    <a:pt x="36" y="0"/>
                  </a:lnTo>
                  <a:lnTo>
                    <a:pt x="36" y="2"/>
                  </a:lnTo>
                  <a:lnTo>
                    <a:pt x="32" y="13"/>
                  </a:lnTo>
                  <a:lnTo>
                    <a:pt x="30" y="19"/>
                  </a:lnTo>
                  <a:lnTo>
                    <a:pt x="0" y="19"/>
                  </a:lnTo>
                  <a:lnTo>
                    <a:pt x="2" y="1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7" name="Freeform 1516"/>
            <p:cNvSpPr>
              <a:spLocks/>
            </p:cNvSpPr>
            <p:nvPr/>
          </p:nvSpPr>
          <p:spPr bwMode="auto">
            <a:xfrm>
              <a:off x="6136" y="1994"/>
              <a:ext cx="29" cy="19"/>
            </a:xfrm>
            <a:custGeom>
              <a:avLst/>
              <a:gdLst>
                <a:gd name="T0" fmla="*/ 21 w 29"/>
                <a:gd name="T1" fmla="*/ 0 h 19"/>
                <a:gd name="T2" fmla="*/ 27 w 29"/>
                <a:gd name="T3" fmla="*/ 2 h 19"/>
                <a:gd name="T4" fmla="*/ 29 w 29"/>
                <a:gd name="T5" fmla="*/ 10 h 19"/>
                <a:gd name="T6" fmla="*/ 29 w 29"/>
                <a:gd name="T7" fmla="*/ 10 h 19"/>
                <a:gd name="T8" fmla="*/ 27 w 29"/>
                <a:gd name="T9" fmla="*/ 19 h 19"/>
                <a:gd name="T10" fmla="*/ 0 w 29"/>
                <a:gd name="T11" fmla="*/ 19 h 19"/>
                <a:gd name="T12" fmla="*/ 0 w 29"/>
                <a:gd name="T13" fmla="*/ 17 h 19"/>
                <a:gd name="T14" fmla="*/ 8 w 29"/>
                <a:gd name="T15" fmla="*/ 6 h 19"/>
                <a:gd name="T16" fmla="*/ 21 w 2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9">
                  <a:moveTo>
                    <a:pt x="21" y="0"/>
                  </a:moveTo>
                  <a:lnTo>
                    <a:pt x="27" y="2"/>
                  </a:lnTo>
                  <a:lnTo>
                    <a:pt x="29" y="10"/>
                  </a:lnTo>
                  <a:lnTo>
                    <a:pt x="29" y="10"/>
                  </a:lnTo>
                  <a:lnTo>
                    <a:pt x="27" y="19"/>
                  </a:lnTo>
                  <a:lnTo>
                    <a:pt x="0" y="19"/>
                  </a:lnTo>
                  <a:lnTo>
                    <a:pt x="0" y="17"/>
                  </a:lnTo>
                  <a:lnTo>
                    <a:pt x="8" y="6"/>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8" name="Freeform 1517"/>
            <p:cNvSpPr>
              <a:spLocks/>
            </p:cNvSpPr>
            <p:nvPr/>
          </p:nvSpPr>
          <p:spPr bwMode="auto">
            <a:xfrm>
              <a:off x="7213" y="3282"/>
              <a:ext cx="32" cy="21"/>
            </a:xfrm>
            <a:custGeom>
              <a:avLst/>
              <a:gdLst>
                <a:gd name="T0" fmla="*/ 32 w 32"/>
                <a:gd name="T1" fmla="*/ 0 h 21"/>
                <a:gd name="T2" fmla="*/ 30 w 32"/>
                <a:gd name="T3" fmla="*/ 2 h 21"/>
                <a:gd name="T4" fmla="*/ 28 w 32"/>
                <a:gd name="T5" fmla="*/ 6 h 21"/>
                <a:gd name="T6" fmla="*/ 24 w 32"/>
                <a:gd name="T7" fmla="*/ 11 h 21"/>
                <a:gd name="T8" fmla="*/ 22 w 32"/>
                <a:gd name="T9" fmla="*/ 15 h 21"/>
                <a:gd name="T10" fmla="*/ 17 w 32"/>
                <a:gd name="T11" fmla="*/ 19 h 21"/>
                <a:gd name="T12" fmla="*/ 13 w 32"/>
                <a:gd name="T13" fmla="*/ 21 h 21"/>
                <a:gd name="T14" fmla="*/ 7 w 32"/>
                <a:gd name="T15" fmla="*/ 19 h 21"/>
                <a:gd name="T16" fmla="*/ 2 w 32"/>
                <a:gd name="T17" fmla="*/ 19 h 21"/>
                <a:gd name="T18" fmla="*/ 0 w 32"/>
                <a:gd name="T19" fmla="*/ 15 h 21"/>
                <a:gd name="T20" fmla="*/ 0 w 32"/>
                <a:gd name="T21" fmla="*/ 13 h 21"/>
                <a:gd name="T22" fmla="*/ 0 w 32"/>
                <a:gd name="T23" fmla="*/ 9 h 21"/>
                <a:gd name="T24" fmla="*/ 2 w 32"/>
                <a:gd name="T25" fmla="*/ 4 h 21"/>
                <a:gd name="T26" fmla="*/ 5 w 32"/>
                <a:gd name="T27" fmla="*/ 2 h 21"/>
                <a:gd name="T28" fmla="*/ 5 w 32"/>
                <a:gd name="T29" fmla="*/ 0 h 21"/>
                <a:gd name="T30" fmla="*/ 32 w 32"/>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1">
                  <a:moveTo>
                    <a:pt x="32" y="0"/>
                  </a:moveTo>
                  <a:lnTo>
                    <a:pt x="30" y="2"/>
                  </a:lnTo>
                  <a:lnTo>
                    <a:pt x="28" y="6"/>
                  </a:lnTo>
                  <a:lnTo>
                    <a:pt x="24" y="11"/>
                  </a:lnTo>
                  <a:lnTo>
                    <a:pt x="22" y="15"/>
                  </a:lnTo>
                  <a:lnTo>
                    <a:pt x="17" y="19"/>
                  </a:lnTo>
                  <a:lnTo>
                    <a:pt x="13" y="21"/>
                  </a:lnTo>
                  <a:lnTo>
                    <a:pt x="7" y="19"/>
                  </a:lnTo>
                  <a:lnTo>
                    <a:pt x="2" y="19"/>
                  </a:lnTo>
                  <a:lnTo>
                    <a:pt x="0" y="15"/>
                  </a:lnTo>
                  <a:lnTo>
                    <a:pt x="0" y="13"/>
                  </a:lnTo>
                  <a:lnTo>
                    <a:pt x="0" y="9"/>
                  </a:lnTo>
                  <a:lnTo>
                    <a:pt x="2" y="4"/>
                  </a:lnTo>
                  <a:lnTo>
                    <a:pt x="5" y="2"/>
                  </a:lnTo>
                  <a:lnTo>
                    <a:pt x="5" y="0"/>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79" name="Freeform 1518"/>
            <p:cNvSpPr>
              <a:spLocks/>
            </p:cNvSpPr>
            <p:nvPr/>
          </p:nvSpPr>
          <p:spPr bwMode="auto">
            <a:xfrm>
              <a:off x="7184" y="3261"/>
              <a:ext cx="74" cy="21"/>
            </a:xfrm>
            <a:custGeom>
              <a:avLst/>
              <a:gdLst>
                <a:gd name="T0" fmla="*/ 0 w 74"/>
                <a:gd name="T1" fmla="*/ 0 h 21"/>
                <a:gd name="T2" fmla="*/ 74 w 74"/>
                <a:gd name="T3" fmla="*/ 0 h 21"/>
                <a:gd name="T4" fmla="*/ 72 w 74"/>
                <a:gd name="T5" fmla="*/ 2 h 21"/>
                <a:gd name="T6" fmla="*/ 67 w 74"/>
                <a:gd name="T7" fmla="*/ 8 h 21"/>
                <a:gd name="T8" fmla="*/ 61 w 74"/>
                <a:gd name="T9" fmla="*/ 17 h 21"/>
                <a:gd name="T10" fmla="*/ 61 w 74"/>
                <a:gd name="T11" fmla="*/ 21 h 21"/>
                <a:gd name="T12" fmla="*/ 34 w 74"/>
                <a:gd name="T13" fmla="*/ 21 h 21"/>
                <a:gd name="T14" fmla="*/ 36 w 74"/>
                <a:gd name="T15" fmla="*/ 19 h 21"/>
                <a:gd name="T16" fmla="*/ 38 w 74"/>
                <a:gd name="T17" fmla="*/ 15 h 21"/>
                <a:gd name="T18" fmla="*/ 36 w 74"/>
                <a:gd name="T19" fmla="*/ 11 h 21"/>
                <a:gd name="T20" fmla="*/ 29 w 74"/>
                <a:gd name="T21" fmla="*/ 8 h 21"/>
                <a:gd name="T22" fmla="*/ 21 w 74"/>
                <a:gd name="T23" fmla="*/ 8 h 21"/>
                <a:gd name="T24" fmla="*/ 10 w 74"/>
                <a:gd name="T25" fmla="*/ 8 h 21"/>
                <a:gd name="T26" fmla="*/ 2 w 74"/>
                <a:gd name="T27" fmla="*/ 4 h 21"/>
                <a:gd name="T28" fmla="*/ 0 w 74"/>
                <a:gd name="T29" fmla="*/ 2 h 21"/>
                <a:gd name="T30" fmla="*/ 0 w 74"/>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1">
                  <a:moveTo>
                    <a:pt x="0" y="0"/>
                  </a:moveTo>
                  <a:lnTo>
                    <a:pt x="74" y="0"/>
                  </a:lnTo>
                  <a:lnTo>
                    <a:pt x="72" y="2"/>
                  </a:lnTo>
                  <a:lnTo>
                    <a:pt x="67" y="8"/>
                  </a:lnTo>
                  <a:lnTo>
                    <a:pt x="61" y="17"/>
                  </a:lnTo>
                  <a:lnTo>
                    <a:pt x="61" y="21"/>
                  </a:lnTo>
                  <a:lnTo>
                    <a:pt x="34" y="21"/>
                  </a:lnTo>
                  <a:lnTo>
                    <a:pt x="36" y="19"/>
                  </a:lnTo>
                  <a:lnTo>
                    <a:pt x="38" y="15"/>
                  </a:lnTo>
                  <a:lnTo>
                    <a:pt x="36" y="11"/>
                  </a:lnTo>
                  <a:lnTo>
                    <a:pt x="29" y="8"/>
                  </a:lnTo>
                  <a:lnTo>
                    <a:pt x="21" y="8"/>
                  </a:lnTo>
                  <a:lnTo>
                    <a:pt x="10" y="8"/>
                  </a:lnTo>
                  <a:lnTo>
                    <a:pt x="2" y="4"/>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0" name="Freeform 1519"/>
            <p:cNvSpPr>
              <a:spLocks/>
            </p:cNvSpPr>
            <p:nvPr/>
          </p:nvSpPr>
          <p:spPr bwMode="auto">
            <a:xfrm>
              <a:off x="7184" y="3238"/>
              <a:ext cx="91" cy="23"/>
            </a:xfrm>
            <a:custGeom>
              <a:avLst/>
              <a:gdLst>
                <a:gd name="T0" fmla="*/ 89 w 91"/>
                <a:gd name="T1" fmla="*/ 0 h 23"/>
                <a:gd name="T2" fmla="*/ 89 w 91"/>
                <a:gd name="T3" fmla="*/ 2 h 23"/>
                <a:gd name="T4" fmla="*/ 91 w 91"/>
                <a:gd name="T5" fmla="*/ 6 h 23"/>
                <a:gd name="T6" fmla="*/ 89 w 91"/>
                <a:gd name="T7" fmla="*/ 8 h 23"/>
                <a:gd name="T8" fmla="*/ 84 w 91"/>
                <a:gd name="T9" fmla="*/ 12 h 23"/>
                <a:gd name="T10" fmla="*/ 78 w 91"/>
                <a:gd name="T11" fmla="*/ 19 h 23"/>
                <a:gd name="T12" fmla="*/ 74 w 91"/>
                <a:gd name="T13" fmla="*/ 23 h 23"/>
                <a:gd name="T14" fmla="*/ 0 w 91"/>
                <a:gd name="T15" fmla="*/ 23 h 23"/>
                <a:gd name="T16" fmla="*/ 0 w 91"/>
                <a:gd name="T17" fmla="*/ 21 h 23"/>
                <a:gd name="T18" fmla="*/ 2 w 91"/>
                <a:gd name="T19" fmla="*/ 19 h 23"/>
                <a:gd name="T20" fmla="*/ 4 w 91"/>
                <a:gd name="T21" fmla="*/ 14 h 23"/>
                <a:gd name="T22" fmla="*/ 8 w 91"/>
                <a:gd name="T23" fmla="*/ 12 h 23"/>
                <a:gd name="T24" fmla="*/ 12 w 91"/>
                <a:gd name="T25" fmla="*/ 10 h 23"/>
                <a:gd name="T26" fmla="*/ 17 w 91"/>
                <a:gd name="T27" fmla="*/ 6 h 23"/>
                <a:gd name="T28" fmla="*/ 19 w 91"/>
                <a:gd name="T29" fmla="*/ 4 h 23"/>
                <a:gd name="T30" fmla="*/ 19 w 91"/>
                <a:gd name="T31" fmla="*/ 0 h 23"/>
                <a:gd name="T32" fmla="*/ 89 w 91"/>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23">
                  <a:moveTo>
                    <a:pt x="89" y="0"/>
                  </a:moveTo>
                  <a:lnTo>
                    <a:pt x="89" y="2"/>
                  </a:lnTo>
                  <a:lnTo>
                    <a:pt x="91" y="6"/>
                  </a:lnTo>
                  <a:lnTo>
                    <a:pt x="89" y="8"/>
                  </a:lnTo>
                  <a:lnTo>
                    <a:pt x="84" y="12"/>
                  </a:lnTo>
                  <a:lnTo>
                    <a:pt x="78" y="19"/>
                  </a:lnTo>
                  <a:lnTo>
                    <a:pt x="74" y="23"/>
                  </a:lnTo>
                  <a:lnTo>
                    <a:pt x="0" y="23"/>
                  </a:lnTo>
                  <a:lnTo>
                    <a:pt x="0" y="21"/>
                  </a:lnTo>
                  <a:lnTo>
                    <a:pt x="2" y="19"/>
                  </a:lnTo>
                  <a:lnTo>
                    <a:pt x="4" y="14"/>
                  </a:lnTo>
                  <a:lnTo>
                    <a:pt x="8" y="12"/>
                  </a:lnTo>
                  <a:lnTo>
                    <a:pt x="12" y="10"/>
                  </a:lnTo>
                  <a:lnTo>
                    <a:pt x="17" y="6"/>
                  </a:lnTo>
                  <a:lnTo>
                    <a:pt x="19" y="4"/>
                  </a:lnTo>
                  <a:lnTo>
                    <a:pt x="19" y="0"/>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1" name="Freeform 1520"/>
            <p:cNvSpPr>
              <a:spLocks/>
            </p:cNvSpPr>
            <p:nvPr/>
          </p:nvSpPr>
          <p:spPr bwMode="auto">
            <a:xfrm>
              <a:off x="7201" y="3216"/>
              <a:ext cx="72" cy="22"/>
            </a:xfrm>
            <a:custGeom>
              <a:avLst/>
              <a:gdLst>
                <a:gd name="T0" fmla="*/ 21 w 72"/>
                <a:gd name="T1" fmla="*/ 0 h 22"/>
                <a:gd name="T2" fmla="*/ 23 w 72"/>
                <a:gd name="T3" fmla="*/ 5 h 22"/>
                <a:gd name="T4" fmla="*/ 25 w 72"/>
                <a:gd name="T5" fmla="*/ 5 h 22"/>
                <a:gd name="T6" fmla="*/ 27 w 72"/>
                <a:gd name="T7" fmla="*/ 7 h 22"/>
                <a:gd name="T8" fmla="*/ 31 w 72"/>
                <a:gd name="T9" fmla="*/ 9 h 22"/>
                <a:gd name="T10" fmla="*/ 36 w 72"/>
                <a:gd name="T11" fmla="*/ 13 h 22"/>
                <a:gd name="T12" fmla="*/ 42 w 72"/>
                <a:gd name="T13" fmla="*/ 15 h 22"/>
                <a:gd name="T14" fmla="*/ 46 w 72"/>
                <a:gd name="T15" fmla="*/ 15 h 22"/>
                <a:gd name="T16" fmla="*/ 50 w 72"/>
                <a:gd name="T17" fmla="*/ 15 h 22"/>
                <a:gd name="T18" fmla="*/ 55 w 72"/>
                <a:gd name="T19" fmla="*/ 15 h 22"/>
                <a:gd name="T20" fmla="*/ 57 w 72"/>
                <a:gd name="T21" fmla="*/ 13 h 22"/>
                <a:gd name="T22" fmla="*/ 59 w 72"/>
                <a:gd name="T23" fmla="*/ 13 h 22"/>
                <a:gd name="T24" fmla="*/ 61 w 72"/>
                <a:gd name="T25" fmla="*/ 13 h 22"/>
                <a:gd name="T26" fmla="*/ 65 w 72"/>
                <a:gd name="T27" fmla="*/ 13 h 22"/>
                <a:gd name="T28" fmla="*/ 67 w 72"/>
                <a:gd name="T29" fmla="*/ 15 h 22"/>
                <a:gd name="T30" fmla="*/ 72 w 72"/>
                <a:gd name="T31" fmla="*/ 19 h 22"/>
                <a:gd name="T32" fmla="*/ 72 w 72"/>
                <a:gd name="T33" fmla="*/ 22 h 22"/>
                <a:gd name="T34" fmla="*/ 2 w 72"/>
                <a:gd name="T35" fmla="*/ 22 h 22"/>
                <a:gd name="T36" fmla="*/ 2 w 72"/>
                <a:gd name="T37" fmla="*/ 15 h 22"/>
                <a:gd name="T38" fmla="*/ 0 w 72"/>
                <a:gd name="T39" fmla="*/ 0 h 22"/>
                <a:gd name="T40" fmla="*/ 21 w 7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22">
                  <a:moveTo>
                    <a:pt x="21" y="0"/>
                  </a:moveTo>
                  <a:lnTo>
                    <a:pt x="23" y="5"/>
                  </a:lnTo>
                  <a:lnTo>
                    <a:pt x="25" y="5"/>
                  </a:lnTo>
                  <a:lnTo>
                    <a:pt x="27" y="7"/>
                  </a:lnTo>
                  <a:lnTo>
                    <a:pt x="31" y="9"/>
                  </a:lnTo>
                  <a:lnTo>
                    <a:pt x="36" y="13"/>
                  </a:lnTo>
                  <a:lnTo>
                    <a:pt x="42" y="15"/>
                  </a:lnTo>
                  <a:lnTo>
                    <a:pt x="46" y="15"/>
                  </a:lnTo>
                  <a:lnTo>
                    <a:pt x="50" y="15"/>
                  </a:lnTo>
                  <a:lnTo>
                    <a:pt x="55" y="15"/>
                  </a:lnTo>
                  <a:lnTo>
                    <a:pt x="57" y="13"/>
                  </a:lnTo>
                  <a:lnTo>
                    <a:pt x="59" y="13"/>
                  </a:lnTo>
                  <a:lnTo>
                    <a:pt x="61" y="13"/>
                  </a:lnTo>
                  <a:lnTo>
                    <a:pt x="65" y="13"/>
                  </a:lnTo>
                  <a:lnTo>
                    <a:pt x="67" y="15"/>
                  </a:lnTo>
                  <a:lnTo>
                    <a:pt x="72" y="19"/>
                  </a:lnTo>
                  <a:lnTo>
                    <a:pt x="72" y="22"/>
                  </a:lnTo>
                  <a:lnTo>
                    <a:pt x="2" y="22"/>
                  </a:lnTo>
                  <a:lnTo>
                    <a:pt x="2" y="15"/>
                  </a:lnTo>
                  <a:lnTo>
                    <a:pt x="0"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2" name="Freeform 1521"/>
            <p:cNvSpPr>
              <a:spLocks/>
            </p:cNvSpPr>
            <p:nvPr/>
          </p:nvSpPr>
          <p:spPr bwMode="auto">
            <a:xfrm>
              <a:off x="7188" y="3195"/>
              <a:ext cx="34" cy="21"/>
            </a:xfrm>
            <a:custGeom>
              <a:avLst/>
              <a:gdLst>
                <a:gd name="T0" fmla="*/ 23 w 34"/>
                <a:gd name="T1" fmla="*/ 0 h 21"/>
                <a:gd name="T2" fmla="*/ 25 w 34"/>
                <a:gd name="T3" fmla="*/ 4 h 21"/>
                <a:gd name="T4" fmla="*/ 27 w 34"/>
                <a:gd name="T5" fmla="*/ 11 h 21"/>
                <a:gd name="T6" fmla="*/ 32 w 34"/>
                <a:gd name="T7" fmla="*/ 17 h 21"/>
                <a:gd name="T8" fmla="*/ 34 w 34"/>
                <a:gd name="T9" fmla="*/ 21 h 21"/>
                <a:gd name="T10" fmla="*/ 34 w 34"/>
                <a:gd name="T11" fmla="*/ 21 h 21"/>
                <a:gd name="T12" fmla="*/ 13 w 34"/>
                <a:gd name="T13" fmla="*/ 21 h 21"/>
                <a:gd name="T14" fmla="*/ 13 w 34"/>
                <a:gd name="T15" fmla="*/ 21 h 21"/>
                <a:gd name="T16" fmla="*/ 6 w 34"/>
                <a:gd name="T17" fmla="*/ 11 h 21"/>
                <a:gd name="T18" fmla="*/ 4 w 34"/>
                <a:gd name="T19" fmla="*/ 7 h 21"/>
                <a:gd name="T20" fmla="*/ 0 w 34"/>
                <a:gd name="T21" fmla="*/ 2 h 21"/>
                <a:gd name="T22" fmla="*/ 0 w 34"/>
                <a:gd name="T23" fmla="*/ 0 h 21"/>
                <a:gd name="T24" fmla="*/ 23 w 3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1">
                  <a:moveTo>
                    <a:pt x="23" y="0"/>
                  </a:moveTo>
                  <a:lnTo>
                    <a:pt x="25" y="4"/>
                  </a:lnTo>
                  <a:lnTo>
                    <a:pt x="27" y="11"/>
                  </a:lnTo>
                  <a:lnTo>
                    <a:pt x="32" y="17"/>
                  </a:lnTo>
                  <a:lnTo>
                    <a:pt x="34" y="21"/>
                  </a:lnTo>
                  <a:lnTo>
                    <a:pt x="34" y="21"/>
                  </a:lnTo>
                  <a:lnTo>
                    <a:pt x="13" y="21"/>
                  </a:lnTo>
                  <a:lnTo>
                    <a:pt x="13" y="21"/>
                  </a:lnTo>
                  <a:lnTo>
                    <a:pt x="6" y="11"/>
                  </a:lnTo>
                  <a:lnTo>
                    <a:pt x="4" y="7"/>
                  </a:lnTo>
                  <a:lnTo>
                    <a:pt x="0" y="2"/>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3" name="Freeform 1522"/>
            <p:cNvSpPr>
              <a:spLocks/>
            </p:cNvSpPr>
            <p:nvPr/>
          </p:nvSpPr>
          <p:spPr bwMode="auto">
            <a:xfrm>
              <a:off x="7186" y="3174"/>
              <a:ext cx="25" cy="21"/>
            </a:xfrm>
            <a:custGeom>
              <a:avLst/>
              <a:gdLst>
                <a:gd name="T0" fmla="*/ 6 w 25"/>
                <a:gd name="T1" fmla="*/ 0 h 21"/>
                <a:gd name="T2" fmla="*/ 12 w 25"/>
                <a:gd name="T3" fmla="*/ 2 h 21"/>
                <a:gd name="T4" fmla="*/ 15 w 25"/>
                <a:gd name="T5" fmla="*/ 4 h 21"/>
                <a:gd name="T6" fmla="*/ 19 w 25"/>
                <a:gd name="T7" fmla="*/ 9 h 21"/>
                <a:gd name="T8" fmla="*/ 21 w 25"/>
                <a:gd name="T9" fmla="*/ 13 h 21"/>
                <a:gd name="T10" fmla="*/ 23 w 25"/>
                <a:gd name="T11" fmla="*/ 19 h 21"/>
                <a:gd name="T12" fmla="*/ 25 w 25"/>
                <a:gd name="T13" fmla="*/ 21 h 21"/>
                <a:gd name="T14" fmla="*/ 2 w 25"/>
                <a:gd name="T15" fmla="*/ 21 h 21"/>
                <a:gd name="T16" fmla="*/ 0 w 25"/>
                <a:gd name="T17" fmla="*/ 19 h 21"/>
                <a:gd name="T18" fmla="*/ 0 w 25"/>
                <a:gd name="T19" fmla="*/ 13 h 21"/>
                <a:gd name="T20" fmla="*/ 0 w 25"/>
                <a:gd name="T21" fmla="*/ 9 h 21"/>
                <a:gd name="T22" fmla="*/ 0 w 25"/>
                <a:gd name="T23" fmla="*/ 4 h 21"/>
                <a:gd name="T24" fmla="*/ 2 w 25"/>
                <a:gd name="T25" fmla="*/ 2 h 21"/>
                <a:gd name="T26" fmla="*/ 6 w 25"/>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1">
                  <a:moveTo>
                    <a:pt x="6" y="0"/>
                  </a:moveTo>
                  <a:lnTo>
                    <a:pt x="12" y="2"/>
                  </a:lnTo>
                  <a:lnTo>
                    <a:pt x="15" y="4"/>
                  </a:lnTo>
                  <a:lnTo>
                    <a:pt x="19" y="9"/>
                  </a:lnTo>
                  <a:lnTo>
                    <a:pt x="21" y="13"/>
                  </a:lnTo>
                  <a:lnTo>
                    <a:pt x="23" y="19"/>
                  </a:lnTo>
                  <a:lnTo>
                    <a:pt x="25" y="21"/>
                  </a:lnTo>
                  <a:lnTo>
                    <a:pt x="2" y="21"/>
                  </a:lnTo>
                  <a:lnTo>
                    <a:pt x="0" y="19"/>
                  </a:lnTo>
                  <a:lnTo>
                    <a:pt x="0" y="13"/>
                  </a:lnTo>
                  <a:lnTo>
                    <a:pt x="0" y="9"/>
                  </a:lnTo>
                  <a:lnTo>
                    <a:pt x="0" y="4"/>
                  </a:lnTo>
                  <a:lnTo>
                    <a:pt x="2"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4" name="Rectangle 1523"/>
            <p:cNvSpPr>
              <a:spLocks noChangeArrowheads="1"/>
            </p:cNvSpPr>
            <p:nvPr/>
          </p:nvSpPr>
          <p:spPr bwMode="auto">
            <a:xfrm>
              <a:off x="7103" y="3407"/>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5" name="Freeform 1524"/>
            <p:cNvSpPr>
              <a:spLocks/>
            </p:cNvSpPr>
            <p:nvPr/>
          </p:nvSpPr>
          <p:spPr bwMode="auto">
            <a:xfrm>
              <a:off x="7048" y="3386"/>
              <a:ext cx="78" cy="21"/>
            </a:xfrm>
            <a:custGeom>
              <a:avLst/>
              <a:gdLst>
                <a:gd name="T0" fmla="*/ 78 w 78"/>
                <a:gd name="T1" fmla="*/ 0 h 21"/>
                <a:gd name="T2" fmla="*/ 72 w 78"/>
                <a:gd name="T3" fmla="*/ 6 h 21"/>
                <a:gd name="T4" fmla="*/ 63 w 78"/>
                <a:gd name="T5" fmla="*/ 15 h 21"/>
                <a:gd name="T6" fmla="*/ 59 w 78"/>
                <a:gd name="T7" fmla="*/ 19 h 21"/>
                <a:gd name="T8" fmla="*/ 55 w 78"/>
                <a:gd name="T9" fmla="*/ 21 h 21"/>
                <a:gd name="T10" fmla="*/ 55 w 78"/>
                <a:gd name="T11" fmla="*/ 21 h 21"/>
                <a:gd name="T12" fmla="*/ 46 w 78"/>
                <a:gd name="T13" fmla="*/ 21 h 21"/>
                <a:gd name="T14" fmla="*/ 34 w 78"/>
                <a:gd name="T15" fmla="*/ 19 h 21"/>
                <a:gd name="T16" fmla="*/ 23 w 78"/>
                <a:gd name="T17" fmla="*/ 19 h 21"/>
                <a:gd name="T18" fmla="*/ 15 w 78"/>
                <a:gd name="T19" fmla="*/ 17 h 21"/>
                <a:gd name="T20" fmla="*/ 8 w 78"/>
                <a:gd name="T21" fmla="*/ 13 h 21"/>
                <a:gd name="T22" fmla="*/ 2 w 78"/>
                <a:gd name="T23" fmla="*/ 11 h 21"/>
                <a:gd name="T24" fmla="*/ 0 w 78"/>
                <a:gd name="T25" fmla="*/ 6 h 21"/>
                <a:gd name="T26" fmla="*/ 0 w 78"/>
                <a:gd name="T27" fmla="*/ 0 h 21"/>
                <a:gd name="T28" fmla="*/ 78 w 78"/>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21">
                  <a:moveTo>
                    <a:pt x="78" y="0"/>
                  </a:moveTo>
                  <a:lnTo>
                    <a:pt x="72" y="6"/>
                  </a:lnTo>
                  <a:lnTo>
                    <a:pt x="63" y="15"/>
                  </a:lnTo>
                  <a:lnTo>
                    <a:pt x="59" y="19"/>
                  </a:lnTo>
                  <a:lnTo>
                    <a:pt x="55" y="21"/>
                  </a:lnTo>
                  <a:lnTo>
                    <a:pt x="55" y="21"/>
                  </a:lnTo>
                  <a:lnTo>
                    <a:pt x="46" y="21"/>
                  </a:lnTo>
                  <a:lnTo>
                    <a:pt x="34" y="19"/>
                  </a:lnTo>
                  <a:lnTo>
                    <a:pt x="23" y="19"/>
                  </a:lnTo>
                  <a:lnTo>
                    <a:pt x="15" y="17"/>
                  </a:lnTo>
                  <a:lnTo>
                    <a:pt x="8" y="13"/>
                  </a:lnTo>
                  <a:lnTo>
                    <a:pt x="2" y="11"/>
                  </a:lnTo>
                  <a:lnTo>
                    <a:pt x="0" y="6"/>
                  </a:lnTo>
                  <a:lnTo>
                    <a:pt x="0" y="0"/>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6" name="Freeform 1525"/>
            <p:cNvSpPr>
              <a:spLocks/>
            </p:cNvSpPr>
            <p:nvPr/>
          </p:nvSpPr>
          <p:spPr bwMode="auto">
            <a:xfrm>
              <a:off x="7048" y="3367"/>
              <a:ext cx="102" cy="19"/>
            </a:xfrm>
            <a:custGeom>
              <a:avLst/>
              <a:gdLst>
                <a:gd name="T0" fmla="*/ 15 w 102"/>
                <a:gd name="T1" fmla="*/ 0 h 19"/>
                <a:gd name="T2" fmla="*/ 102 w 102"/>
                <a:gd name="T3" fmla="*/ 0 h 19"/>
                <a:gd name="T4" fmla="*/ 100 w 102"/>
                <a:gd name="T5" fmla="*/ 0 h 19"/>
                <a:gd name="T6" fmla="*/ 78 w 102"/>
                <a:gd name="T7" fmla="*/ 19 h 19"/>
                <a:gd name="T8" fmla="*/ 0 w 102"/>
                <a:gd name="T9" fmla="*/ 19 h 19"/>
                <a:gd name="T10" fmla="*/ 0 w 102"/>
                <a:gd name="T11" fmla="*/ 19 h 19"/>
                <a:gd name="T12" fmla="*/ 0 w 102"/>
                <a:gd name="T13" fmla="*/ 19 h 19"/>
                <a:gd name="T14" fmla="*/ 0 w 102"/>
                <a:gd name="T15" fmla="*/ 13 h 19"/>
                <a:gd name="T16" fmla="*/ 10 w 102"/>
                <a:gd name="T17" fmla="*/ 2 h 19"/>
                <a:gd name="T18" fmla="*/ 15 w 102"/>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9">
                  <a:moveTo>
                    <a:pt x="15" y="0"/>
                  </a:moveTo>
                  <a:lnTo>
                    <a:pt x="102" y="0"/>
                  </a:lnTo>
                  <a:lnTo>
                    <a:pt x="100" y="0"/>
                  </a:lnTo>
                  <a:lnTo>
                    <a:pt x="78" y="19"/>
                  </a:lnTo>
                  <a:lnTo>
                    <a:pt x="0" y="19"/>
                  </a:lnTo>
                  <a:lnTo>
                    <a:pt x="0" y="19"/>
                  </a:lnTo>
                  <a:lnTo>
                    <a:pt x="0" y="19"/>
                  </a:lnTo>
                  <a:lnTo>
                    <a:pt x="0" y="13"/>
                  </a:lnTo>
                  <a:lnTo>
                    <a:pt x="10" y="2"/>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7" name="Freeform 1526"/>
            <p:cNvSpPr>
              <a:spLocks/>
            </p:cNvSpPr>
            <p:nvPr/>
          </p:nvSpPr>
          <p:spPr bwMode="auto">
            <a:xfrm>
              <a:off x="7063" y="3346"/>
              <a:ext cx="112" cy="21"/>
            </a:xfrm>
            <a:custGeom>
              <a:avLst/>
              <a:gdLst>
                <a:gd name="T0" fmla="*/ 112 w 112"/>
                <a:gd name="T1" fmla="*/ 0 h 21"/>
                <a:gd name="T2" fmla="*/ 87 w 112"/>
                <a:gd name="T3" fmla="*/ 21 h 21"/>
                <a:gd name="T4" fmla="*/ 0 w 112"/>
                <a:gd name="T5" fmla="*/ 21 h 21"/>
                <a:gd name="T6" fmla="*/ 12 w 112"/>
                <a:gd name="T7" fmla="*/ 10 h 21"/>
                <a:gd name="T8" fmla="*/ 31 w 112"/>
                <a:gd name="T9" fmla="*/ 0 h 21"/>
                <a:gd name="T10" fmla="*/ 112 w 112"/>
                <a:gd name="T11" fmla="*/ 0 h 21"/>
              </a:gdLst>
              <a:ahLst/>
              <a:cxnLst>
                <a:cxn ang="0">
                  <a:pos x="T0" y="T1"/>
                </a:cxn>
                <a:cxn ang="0">
                  <a:pos x="T2" y="T3"/>
                </a:cxn>
                <a:cxn ang="0">
                  <a:pos x="T4" y="T5"/>
                </a:cxn>
                <a:cxn ang="0">
                  <a:pos x="T6" y="T7"/>
                </a:cxn>
                <a:cxn ang="0">
                  <a:pos x="T8" y="T9"/>
                </a:cxn>
                <a:cxn ang="0">
                  <a:pos x="T10" y="T11"/>
                </a:cxn>
              </a:cxnLst>
              <a:rect l="0" t="0" r="r" b="b"/>
              <a:pathLst>
                <a:path w="112" h="21">
                  <a:moveTo>
                    <a:pt x="112" y="0"/>
                  </a:moveTo>
                  <a:lnTo>
                    <a:pt x="87" y="21"/>
                  </a:lnTo>
                  <a:lnTo>
                    <a:pt x="0" y="21"/>
                  </a:lnTo>
                  <a:lnTo>
                    <a:pt x="12" y="10"/>
                  </a:lnTo>
                  <a:lnTo>
                    <a:pt x="31"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8" name="Freeform 1527"/>
            <p:cNvSpPr>
              <a:spLocks/>
            </p:cNvSpPr>
            <p:nvPr/>
          </p:nvSpPr>
          <p:spPr bwMode="auto">
            <a:xfrm>
              <a:off x="7094" y="3324"/>
              <a:ext cx="98" cy="22"/>
            </a:xfrm>
            <a:custGeom>
              <a:avLst/>
              <a:gdLst>
                <a:gd name="T0" fmla="*/ 34 w 98"/>
                <a:gd name="T1" fmla="*/ 0 h 22"/>
                <a:gd name="T2" fmla="*/ 98 w 98"/>
                <a:gd name="T3" fmla="*/ 0 h 22"/>
                <a:gd name="T4" fmla="*/ 96 w 98"/>
                <a:gd name="T5" fmla="*/ 7 h 22"/>
                <a:gd name="T6" fmla="*/ 83 w 98"/>
                <a:gd name="T7" fmla="*/ 20 h 22"/>
                <a:gd name="T8" fmla="*/ 81 w 98"/>
                <a:gd name="T9" fmla="*/ 22 h 22"/>
                <a:gd name="T10" fmla="*/ 0 w 98"/>
                <a:gd name="T11" fmla="*/ 22 h 22"/>
                <a:gd name="T12" fmla="*/ 3 w 98"/>
                <a:gd name="T13" fmla="*/ 20 h 22"/>
                <a:gd name="T14" fmla="*/ 26 w 98"/>
                <a:gd name="T15" fmla="*/ 7 h 22"/>
                <a:gd name="T16" fmla="*/ 32 w 98"/>
                <a:gd name="T17" fmla="*/ 0 h 22"/>
                <a:gd name="T18" fmla="*/ 34 w 98"/>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2">
                  <a:moveTo>
                    <a:pt x="34" y="0"/>
                  </a:moveTo>
                  <a:lnTo>
                    <a:pt x="98" y="0"/>
                  </a:lnTo>
                  <a:lnTo>
                    <a:pt x="96" y="7"/>
                  </a:lnTo>
                  <a:lnTo>
                    <a:pt x="83" y="20"/>
                  </a:lnTo>
                  <a:lnTo>
                    <a:pt x="81" y="22"/>
                  </a:lnTo>
                  <a:lnTo>
                    <a:pt x="0" y="22"/>
                  </a:lnTo>
                  <a:lnTo>
                    <a:pt x="3" y="20"/>
                  </a:lnTo>
                  <a:lnTo>
                    <a:pt x="26" y="7"/>
                  </a:lnTo>
                  <a:lnTo>
                    <a:pt x="32"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89" name="Freeform 1528"/>
            <p:cNvSpPr>
              <a:spLocks/>
            </p:cNvSpPr>
            <p:nvPr/>
          </p:nvSpPr>
          <p:spPr bwMode="auto">
            <a:xfrm>
              <a:off x="7128" y="3303"/>
              <a:ext cx="70" cy="21"/>
            </a:xfrm>
            <a:custGeom>
              <a:avLst/>
              <a:gdLst>
                <a:gd name="T0" fmla="*/ 17 w 70"/>
                <a:gd name="T1" fmla="*/ 0 h 21"/>
                <a:gd name="T2" fmla="*/ 70 w 70"/>
                <a:gd name="T3" fmla="*/ 0 h 21"/>
                <a:gd name="T4" fmla="*/ 70 w 70"/>
                <a:gd name="T5" fmla="*/ 2 h 21"/>
                <a:gd name="T6" fmla="*/ 68 w 70"/>
                <a:gd name="T7" fmla="*/ 13 h 21"/>
                <a:gd name="T8" fmla="*/ 64 w 70"/>
                <a:gd name="T9" fmla="*/ 21 h 21"/>
                <a:gd name="T10" fmla="*/ 0 w 70"/>
                <a:gd name="T11" fmla="*/ 21 h 21"/>
                <a:gd name="T12" fmla="*/ 5 w 70"/>
                <a:gd name="T13" fmla="*/ 17 h 21"/>
                <a:gd name="T14" fmla="*/ 9 w 70"/>
                <a:gd name="T15" fmla="*/ 15 h 21"/>
                <a:gd name="T16" fmla="*/ 11 w 70"/>
                <a:gd name="T17" fmla="*/ 11 h 21"/>
                <a:gd name="T18" fmla="*/ 13 w 70"/>
                <a:gd name="T19" fmla="*/ 9 h 21"/>
                <a:gd name="T20" fmla="*/ 13 w 70"/>
                <a:gd name="T21" fmla="*/ 7 h 21"/>
                <a:gd name="T22" fmla="*/ 15 w 70"/>
                <a:gd name="T23" fmla="*/ 5 h 21"/>
                <a:gd name="T24" fmla="*/ 17 w 70"/>
                <a:gd name="T25" fmla="*/ 2 h 21"/>
                <a:gd name="T26" fmla="*/ 17 w 7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1">
                  <a:moveTo>
                    <a:pt x="17" y="0"/>
                  </a:moveTo>
                  <a:lnTo>
                    <a:pt x="70" y="0"/>
                  </a:lnTo>
                  <a:lnTo>
                    <a:pt x="70" y="2"/>
                  </a:lnTo>
                  <a:lnTo>
                    <a:pt x="68" y="13"/>
                  </a:lnTo>
                  <a:lnTo>
                    <a:pt x="64" y="21"/>
                  </a:lnTo>
                  <a:lnTo>
                    <a:pt x="0" y="21"/>
                  </a:lnTo>
                  <a:lnTo>
                    <a:pt x="5" y="17"/>
                  </a:lnTo>
                  <a:lnTo>
                    <a:pt x="9" y="15"/>
                  </a:lnTo>
                  <a:lnTo>
                    <a:pt x="11" y="11"/>
                  </a:lnTo>
                  <a:lnTo>
                    <a:pt x="13" y="9"/>
                  </a:lnTo>
                  <a:lnTo>
                    <a:pt x="13" y="7"/>
                  </a:lnTo>
                  <a:lnTo>
                    <a:pt x="15" y="5"/>
                  </a:lnTo>
                  <a:lnTo>
                    <a:pt x="17"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0" name="Freeform 1529"/>
            <p:cNvSpPr>
              <a:spLocks/>
            </p:cNvSpPr>
            <p:nvPr/>
          </p:nvSpPr>
          <p:spPr bwMode="auto">
            <a:xfrm>
              <a:off x="7145" y="3282"/>
              <a:ext cx="53" cy="21"/>
            </a:xfrm>
            <a:custGeom>
              <a:avLst/>
              <a:gdLst>
                <a:gd name="T0" fmla="*/ 30 w 53"/>
                <a:gd name="T1" fmla="*/ 0 h 21"/>
                <a:gd name="T2" fmla="*/ 32 w 53"/>
                <a:gd name="T3" fmla="*/ 2 h 21"/>
                <a:gd name="T4" fmla="*/ 36 w 53"/>
                <a:gd name="T5" fmla="*/ 4 h 21"/>
                <a:gd name="T6" fmla="*/ 41 w 53"/>
                <a:gd name="T7" fmla="*/ 6 h 21"/>
                <a:gd name="T8" fmla="*/ 45 w 53"/>
                <a:gd name="T9" fmla="*/ 11 h 21"/>
                <a:gd name="T10" fmla="*/ 47 w 53"/>
                <a:gd name="T11" fmla="*/ 15 h 21"/>
                <a:gd name="T12" fmla="*/ 51 w 53"/>
                <a:gd name="T13" fmla="*/ 17 h 21"/>
                <a:gd name="T14" fmla="*/ 53 w 53"/>
                <a:gd name="T15" fmla="*/ 19 h 21"/>
                <a:gd name="T16" fmla="*/ 53 w 53"/>
                <a:gd name="T17" fmla="*/ 19 h 21"/>
                <a:gd name="T18" fmla="*/ 53 w 53"/>
                <a:gd name="T19" fmla="*/ 21 h 21"/>
                <a:gd name="T20" fmla="*/ 0 w 53"/>
                <a:gd name="T21" fmla="*/ 21 h 21"/>
                <a:gd name="T22" fmla="*/ 3 w 53"/>
                <a:gd name="T23" fmla="*/ 19 h 21"/>
                <a:gd name="T24" fmla="*/ 9 w 53"/>
                <a:gd name="T25" fmla="*/ 15 h 21"/>
                <a:gd name="T26" fmla="*/ 15 w 53"/>
                <a:gd name="T27" fmla="*/ 13 h 21"/>
                <a:gd name="T28" fmla="*/ 22 w 53"/>
                <a:gd name="T29" fmla="*/ 9 h 21"/>
                <a:gd name="T30" fmla="*/ 26 w 53"/>
                <a:gd name="T31" fmla="*/ 6 h 21"/>
                <a:gd name="T32" fmla="*/ 30 w 53"/>
                <a:gd name="T33" fmla="*/ 2 h 21"/>
                <a:gd name="T34" fmla="*/ 30 w 53"/>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21">
                  <a:moveTo>
                    <a:pt x="30" y="0"/>
                  </a:moveTo>
                  <a:lnTo>
                    <a:pt x="32" y="2"/>
                  </a:lnTo>
                  <a:lnTo>
                    <a:pt x="36" y="4"/>
                  </a:lnTo>
                  <a:lnTo>
                    <a:pt x="41" y="6"/>
                  </a:lnTo>
                  <a:lnTo>
                    <a:pt x="45" y="11"/>
                  </a:lnTo>
                  <a:lnTo>
                    <a:pt x="47" y="15"/>
                  </a:lnTo>
                  <a:lnTo>
                    <a:pt x="51" y="17"/>
                  </a:lnTo>
                  <a:lnTo>
                    <a:pt x="53" y="19"/>
                  </a:lnTo>
                  <a:lnTo>
                    <a:pt x="53" y="19"/>
                  </a:lnTo>
                  <a:lnTo>
                    <a:pt x="53" y="21"/>
                  </a:lnTo>
                  <a:lnTo>
                    <a:pt x="0" y="21"/>
                  </a:lnTo>
                  <a:lnTo>
                    <a:pt x="3" y="19"/>
                  </a:lnTo>
                  <a:lnTo>
                    <a:pt x="9" y="15"/>
                  </a:lnTo>
                  <a:lnTo>
                    <a:pt x="15" y="13"/>
                  </a:lnTo>
                  <a:lnTo>
                    <a:pt x="22" y="9"/>
                  </a:lnTo>
                  <a:lnTo>
                    <a:pt x="26" y="6"/>
                  </a:lnTo>
                  <a:lnTo>
                    <a:pt x="30"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1" name="Freeform 1530"/>
            <p:cNvSpPr>
              <a:spLocks/>
            </p:cNvSpPr>
            <p:nvPr/>
          </p:nvSpPr>
          <p:spPr bwMode="auto">
            <a:xfrm>
              <a:off x="6628" y="3327"/>
              <a:ext cx="46" cy="19"/>
            </a:xfrm>
            <a:custGeom>
              <a:avLst/>
              <a:gdLst>
                <a:gd name="T0" fmla="*/ 46 w 46"/>
                <a:gd name="T1" fmla="*/ 0 h 19"/>
                <a:gd name="T2" fmla="*/ 40 w 46"/>
                <a:gd name="T3" fmla="*/ 10 h 19"/>
                <a:gd name="T4" fmla="*/ 34 w 46"/>
                <a:gd name="T5" fmla="*/ 14 h 19"/>
                <a:gd name="T6" fmla="*/ 32 w 46"/>
                <a:gd name="T7" fmla="*/ 17 h 19"/>
                <a:gd name="T8" fmla="*/ 27 w 46"/>
                <a:gd name="T9" fmla="*/ 17 h 19"/>
                <a:gd name="T10" fmla="*/ 23 w 46"/>
                <a:gd name="T11" fmla="*/ 19 h 19"/>
                <a:gd name="T12" fmla="*/ 19 w 46"/>
                <a:gd name="T13" fmla="*/ 19 h 19"/>
                <a:gd name="T14" fmla="*/ 12 w 46"/>
                <a:gd name="T15" fmla="*/ 19 h 19"/>
                <a:gd name="T16" fmla="*/ 8 w 46"/>
                <a:gd name="T17" fmla="*/ 19 h 19"/>
                <a:gd name="T18" fmla="*/ 4 w 46"/>
                <a:gd name="T19" fmla="*/ 17 h 19"/>
                <a:gd name="T20" fmla="*/ 2 w 46"/>
                <a:gd name="T21" fmla="*/ 14 h 19"/>
                <a:gd name="T22" fmla="*/ 0 w 46"/>
                <a:gd name="T23" fmla="*/ 12 h 19"/>
                <a:gd name="T24" fmla="*/ 2 w 46"/>
                <a:gd name="T25" fmla="*/ 6 h 19"/>
                <a:gd name="T26" fmla="*/ 0 w 46"/>
                <a:gd name="T27" fmla="*/ 0 h 19"/>
                <a:gd name="T28" fmla="*/ 46 w 46"/>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9">
                  <a:moveTo>
                    <a:pt x="46" y="0"/>
                  </a:moveTo>
                  <a:lnTo>
                    <a:pt x="40" y="10"/>
                  </a:lnTo>
                  <a:lnTo>
                    <a:pt x="34" y="14"/>
                  </a:lnTo>
                  <a:lnTo>
                    <a:pt x="32" y="17"/>
                  </a:lnTo>
                  <a:lnTo>
                    <a:pt x="27" y="17"/>
                  </a:lnTo>
                  <a:lnTo>
                    <a:pt x="23" y="19"/>
                  </a:lnTo>
                  <a:lnTo>
                    <a:pt x="19" y="19"/>
                  </a:lnTo>
                  <a:lnTo>
                    <a:pt x="12" y="19"/>
                  </a:lnTo>
                  <a:lnTo>
                    <a:pt x="8" y="19"/>
                  </a:lnTo>
                  <a:lnTo>
                    <a:pt x="4" y="17"/>
                  </a:lnTo>
                  <a:lnTo>
                    <a:pt x="2" y="14"/>
                  </a:lnTo>
                  <a:lnTo>
                    <a:pt x="0" y="12"/>
                  </a:lnTo>
                  <a:lnTo>
                    <a:pt x="2" y="6"/>
                  </a:lnTo>
                  <a:lnTo>
                    <a:pt x="0" y="0"/>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2" name="Freeform 1531"/>
            <p:cNvSpPr>
              <a:spLocks/>
            </p:cNvSpPr>
            <p:nvPr/>
          </p:nvSpPr>
          <p:spPr bwMode="auto">
            <a:xfrm>
              <a:off x="6611" y="3308"/>
              <a:ext cx="74" cy="19"/>
            </a:xfrm>
            <a:custGeom>
              <a:avLst/>
              <a:gdLst>
                <a:gd name="T0" fmla="*/ 74 w 74"/>
                <a:gd name="T1" fmla="*/ 0 h 19"/>
                <a:gd name="T2" fmla="*/ 72 w 74"/>
                <a:gd name="T3" fmla="*/ 4 h 19"/>
                <a:gd name="T4" fmla="*/ 66 w 74"/>
                <a:gd name="T5" fmla="*/ 16 h 19"/>
                <a:gd name="T6" fmla="*/ 63 w 74"/>
                <a:gd name="T7" fmla="*/ 19 h 19"/>
                <a:gd name="T8" fmla="*/ 17 w 74"/>
                <a:gd name="T9" fmla="*/ 19 h 19"/>
                <a:gd name="T10" fmla="*/ 17 w 74"/>
                <a:gd name="T11" fmla="*/ 19 h 19"/>
                <a:gd name="T12" fmla="*/ 12 w 74"/>
                <a:gd name="T13" fmla="*/ 12 h 19"/>
                <a:gd name="T14" fmla="*/ 6 w 74"/>
                <a:gd name="T15" fmla="*/ 8 h 19"/>
                <a:gd name="T16" fmla="*/ 2 w 74"/>
                <a:gd name="T17" fmla="*/ 2 h 19"/>
                <a:gd name="T18" fmla="*/ 0 w 74"/>
                <a:gd name="T19" fmla="*/ 0 h 19"/>
                <a:gd name="T20" fmla="*/ 74 w 7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9">
                  <a:moveTo>
                    <a:pt x="74" y="0"/>
                  </a:moveTo>
                  <a:lnTo>
                    <a:pt x="72" y="4"/>
                  </a:lnTo>
                  <a:lnTo>
                    <a:pt x="66" y="16"/>
                  </a:lnTo>
                  <a:lnTo>
                    <a:pt x="63" y="19"/>
                  </a:lnTo>
                  <a:lnTo>
                    <a:pt x="17" y="19"/>
                  </a:lnTo>
                  <a:lnTo>
                    <a:pt x="17" y="19"/>
                  </a:lnTo>
                  <a:lnTo>
                    <a:pt x="12" y="12"/>
                  </a:lnTo>
                  <a:lnTo>
                    <a:pt x="6" y="8"/>
                  </a:lnTo>
                  <a:lnTo>
                    <a:pt x="2" y="2"/>
                  </a:lnTo>
                  <a:lnTo>
                    <a:pt x="0" y="0"/>
                  </a:lnTo>
                  <a:lnTo>
                    <a:pt x="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3" name="Freeform 1532"/>
            <p:cNvSpPr>
              <a:spLocks/>
            </p:cNvSpPr>
            <p:nvPr/>
          </p:nvSpPr>
          <p:spPr bwMode="auto">
            <a:xfrm>
              <a:off x="6611" y="3288"/>
              <a:ext cx="76" cy="20"/>
            </a:xfrm>
            <a:custGeom>
              <a:avLst/>
              <a:gdLst>
                <a:gd name="T0" fmla="*/ 72 w 76"/>
                <a:gd name="T1" fmla="*/ 0 h 20"/>
                <a:gd name="T2" fmla="*/ 76 w 76"/>
                <a:gd name="T3" fmla="*/ 3 h 20"/>
                <a:gd name="T4" fmla="*/ 76 w 76"/>
                <a:gd name="T5" fmla="*/ 11 h 20"/>
                <a:gd name="T6" fmla="*/ 74 w 76"/>
                <a:gd name="T7" fmla="*/ 20 h 20"/>
                <a:gd name="T8" fmla="*/ 0 w 76"/>
                <a:gd name="T9" fmla="*/ 20 h 20"/>
                <a:gd name="T10" fmla="*/ 0 w 76"/>
                <a:gd name="T11" fmla="*/ 17 h 20"/>
                <a:gd name="T12" fmla="*/ 4 w 76"/>
                <a:gd name="T13" fmla="*/ 9 h 20"/>
                <a:gd name="T14" fmla="*/ 6 w 76"/>
                <a:gd name="T15" fmla="*/ 9 h 20"/>
                <a:gd name="T16" fmla="*/ 10 w 76"/>
                <a:gd name="T17" fmla="*/ 11 h 20"/>
                <a:gd name="T18" fmla="*/ 15 w 76"/>
                <a:gd name="T19" fmla="*/ 13 h 20"/>
                <a:gd name="T20" fmla="*/ 21 w 76"/>
                <a:gd name="T21" fmla="*/ 15 h 20"/>
                <a:gd name="T22" fmla="*/ 27 w 76"/>
                <a:gd name="T23" fmla="*/ 15 h 20"/>
                <a:gd name="T24" fmla="*/ 32 w 76"/>
                <a:gd name="T25" fmla="*/ 17 h 20"/>
                <a:gd name="T26" fmla="*/ 40 w 76"/>
                <a:gd name="T27" fmla="*/ 15 h 20"/>
                <a:gd name="T28" fmla="*/ 51 w 76"/>
                <a:gd name="T29" fmla="*/ 9 h 20"/>
                <a:gd name="T30" fmla="*/ 61 w 76"/>
                <a:gd name="T31" fmla="*/ 5 h 20"/>
                <a:gd name="T32" fmla="*/ 72 w 76"/>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20">
                  <a:moveTo>
                    <a:pt x="72" y="0"/>
                  </a:moveTo>
                  <a:lnTo>
                    <a:pt x="76" y="3"/>
                  </a:lnTo>
                  <a:lnTo>
                    <a:pt x="76" y="11"/>
                  </a:lnTo>
                  <a:lnTo>
                    <a:pt x="74" y="20"/>
                  </a:lnTo>
                  <a:lnTo>
                    <a:pt x="0" y="20"/>
                  </a:lnTo>
                  <a:lnTo>
                    <a:pt x="0" y="17"/>
                  </a:lnTo>
                  <a:lnTo>
                    <a:pt x="4" y="9"/>
                  </a:lnTo>
                  <a:lnTo>
                    <a:pt x="6" y="9"/>
                  </a:lnTo>
                  <a:lnTo>
                    <a:pt x="10" y="11"/>
                  </a:lnTo>
                  <a:lnTo>
                    <a:pt x="15" y="13"/>
                  </a:lnTo>
                  <a:lnTo>
                    <a:pt x="21" y="15"/>
                  </a:lnTo>
                  <a:lnTo>
                    <a:pt x="27" y="15"/>
                  </a:lnTo>
                  <a:lnTo>
                    <a:pt x="32" y="17"/>
                  </a:lnTo>
                  <a:lnTo>
                    <a:pt x="40" y="15"/>
                  </a:lnTo>
                  <a:lnTo>
                    <a:pt x="51" y="9"/>
                  </a:lnTo>
                  <a:lnTo>
                    <a:pt x="61" y="5"/>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4" name="Freeform 1533"/>
            <p:cNvSpPr>
              <a:spLocks/>
            </p:cNvSpPr>
            <p:nvPr/>
          </p:nvSpPr>
          <p:spPr bwMode="auto">
            <a:xfrm>
              <a:off x="6560" y="3244"/>
              <a:ext cx="112" cy="21"/>
            </a:xfrm>
            <a:custGeom>
              <a:avLst/>
              <a:gdLst>
                <a:gd name="T0" fmla="*/ 112 w 112"/>
                <a:gd name="T1" fmla="*/ 0 h 21"/>
                <a:gd name="T2" fmla="*/ 108 w 112"/>
                <a:gd name="T3" fmla="*/ 2 h 21"/>
                <a:gd name="T4" fmla="*/ 93 w 112"/>
                <a:gd name="T5" fmla="*/ 11 h 21"/>
                <a:gd name="T6" fmla="*/ 83 w 112"/>
                <a:gd name="T7" fmla="*/ 15 h 21"/>
                <a:gd name="T8" fmla="*/ 76 w 112"/>
                <a:gd name="T9" fmla="*/ 15 h 21"/>
                <a:gd name="T10" fmla="*/ 68 w 112"/>
                <a:gd name="T11" fmla="*/ 8 h 21"/>
                <a:gd name="T12" fmla="*/ 57 w 112"/>
                <a:gd name="T13" fmla="*/ 4 h 21"/>
                <a:gd name="T14" fmla="*/ 47 w 112"/>
                <a:gd name="T15" fmla="*/ 2 h 21"/>
                <a:gd name="T16" fmla="*/ 38 w 112"/>
                <a:gd name="T17" fmla="*/ 4 h 21"/>
                <a:gd name="T18" fmla="*/ 36 w 112"/>
                <a:gd name="T19" fmla="*/ 8 h 21"/>
                <a:gd name="T20" fmla="*/ 34 w 112"/>
                <a:gd name="T21" fmla="*/ 13 h 21"/>
                <a:gd name="T22" fmla="*/ 32 w 112"/>
                <a:gd name="T23" fmla="*/ 15 h 21"/>
                <a:gd name="T24" fmla="*/ 27 w 112"/>
                <a:gd name="T25" fmla="*/ 19 h 21"/>
                <a:gd name="T26" fmla="*/ 23 w 112"/>
                <a:gd name="T27" fmla="*/ 21 h 21"/>
                <a:gd name="T28" fmla="*/ 21 w 112"/>
                <a:gd name="T29" fmla="*/ 19 h 21"/>
                <a:gd name="T30" fmla="*/ 17 w 112"/>
                <a:gd name="T31" fmla="*/ 17 h 21"/>
                <a:gd name="T32" fmla="*/ 13 w 112"/>
                <a:gd name="T33" fmla="*/ 11 h 21"/>
                <a:gd name="T34" fmla="*/ 2 w 112"/>
                <a:gd name="T35" fmla="*/ 0 h 21"/>
                <a:gd name="T36" fmla="*/ 0 w 112"/>
                <a:gd name="T37" fmla="*/ 0 h 21"/>
                <a:gd name="T38" fmla="*/ 112 w 112"/>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21">
                  <a:moveTo>
                    <a:pt x="112" y="0"/>
                  </a:moveTo>
                  <a:lnTo>
                    <a:pt x="108" y="2"/>
                  </a:lnTo>
                  <a:lnTo>
                    <a:pt x="93" y="11"/>
                  </a:lnTo>
                  <a:lnTo>
                    <a:pt x="83" y="15"/>
                  </a:lnTo>
                  <a:lnTo>
                    <a:pt x="76" y="15"/>
                  </a:lnTo>
                  <a:lnTo>
                    <a:pt x="68" y="8"/>
                  </a:lnTo>
                  <a:lnTo>
                    <a:pt x="57" y="4"/>
                  </a:lnTo>
                  <a:lnTo>
                    <a:pt x="47" y="2"/>
                  </a:lnTo>
                  <a:lnTo>
                    <a:pt x="38" y="4"/>
                  </a:lnTo>
                  <a:lnTo>
                    <a:pt x="36" y="8"/>
                  </a:lnTo>
                  <a:lnTo>
                    <a:pt x="34" y="13"/>
                  </a:lnTo>
                  <a:lnTo>
                    <a:pt x="32" y="15"/>
                  </a:lnTo>
                  <a:lnTo>
                    <a:pt x="27" y="19"/>
                  </a:lnTo>
                  <a:lnTo>
                    <a:pt x="23" y="21"/>
                  </a:lnTo>
                  <a:lnTo>
                    <a:pt x="21" y="19"/>
                  </a:lnTo>
                  <a:lnTo>
                    <a:pt x="17" y="17"/>
                  </a:lnTo>
                  <a:lnTo>
                    <a:pt x="13" y="11"/>
                  </a:lnTo>
                  <a:lnTo>
                    <a:pt x="2" y="0"/>
                  </a:lnTo>
                  <a:lnTo>
                    <a:pt x="0" y="0"/>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5" name="Freeform 1534"/>
            <p:cNvSpPr>
              <a:spLocks/>
            </p:cNvSpPr>
            <p:nvPr/>
          </p:nvSpPr>
          <p:spPr bwMode="auto">
            <a:xfrm>
              <a:off x="6524" y="3223"/>
              <a:ext cx="191" cy="21"/>
            </a:xfrm>
            <a:custGeom>
              <a:avLst/>
              <a:gdLst>
                <a:gd name="T0" fmla="*/ 191 w 191"/>
                <a:gd name="T1" fmla="*/ 0 h 21"/>
                <a:gd name="T2" fmla="*/ 189 w 191"/>
                <a:gd name="T3" fmla="*/ 4 h 21"/>
                <a:gd name="T4" fmla="*/ 186 w 191"/>
                <a:gd name="T5" fmla="*/ 6 h 21"/>
                <a:gd name="T6" fmla="*/ 184 w 191"/>
                <a:gd name="T7" fmla="*/ 8 h 21"/>
                <a:gd name="T8" fmla="*/ 182 w 191"/>
                <a:gd name="T9" fmla="*/ 8 h 21"/>
                <a:gd name="T10" fmla="*/ 180 w 191"/>
                <a:gd name="T11" fmla="*/ 10 h 21"/>
                <a:gd name="T12" fmla="*/ 176 w 191"/>
                <a:gd name="T13" fmla="*/ 12 h 21"/>
                <a:gd name="T14" fmla="*/ 170 w 191"/>
                <a:gd name="T15" fmla="*/ 12 h 21"/>
                <a:gd name="T16" fmla="*/ 161 w 191"/>
                <a:gd name="T17" fmla="*/ 15 h 21"/>
                <a:gd name="T18" fmla="*/ 148 w 191"/>
                <a:gd name="T19" fmla="*/ 21 h 21"/>
                <a:gd name="T20" fmla="*/ 36 w 191"/>
                <a:gd name="T21" fmla="*/ 21 h 21"/>
                <a:gd name="T22" fmla="*/ 23 w 191"/>
                <a:gd name="T23" fmla="*/ 17 h 21"/>
                <a:gd name="T24" fmla="*/ 13 w 191"/>
                <a:gd name="T25" fmla="*/ 15 h 21"/>
                <a:gd name="T26" fmla="*/ 4 w 191"/>
                <a:gd name="T27" fmla="*/ 12 h 21"/>
                <a:gd name="T28" fmla="*/ 2 w 191"/>
                <a:gd name="T29" fmla="*/ 10 h 21"/>
                <a:gd name="T30" fmla="*/ 2 w 191"/>
                <a:gd name="T31" fmla="*/ 4 h 21"/>
                <a:gd name="T32" fmla="*/ 0 w 191"/>
                <a:gd name="T33" fmla="*/ 0 h 21"/>
                <a:gd name="T34" fmla="*/ 191 w 191"/>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1">
                  <a:moveTo>
                    <a:pt x="191" y="0"/>
                  </a:moveTo>
                  <a:lnTo>
                    <a:pt x="189" y="4"/>
                  </a:lnTo>
                  <a:lnTo>
                    <a:pt x="186" y="6"/>
                  </a:lnTo>
                  <a:lnTo>
                    <a:pt x="184" y="8"/>
                  </a:lnTo>
                  <a:lnTo>
                    <a:pt x="182" y="8"/>
                  </a:lnTo>
                  <a:lnTo>
                    <a:pt x="180" y="10"/>
                  </a:lnTo>
                  <a:lnTo>
                    <a:pt x="176" y="12"/>
                  </a:lnTo>
                  <a:lnTo>
                    <a:pt x="170" y="12"/>
                  </a:lnTo>
                  <a:lnTo>
                    <a:pt x="161" y="15"/>
                  </a:lnTo>
                  <a:lnTo>
                    <a:pt x="148" y="21"/>
                  </a:lnTo>
                  <a:lnTo>
                    <a:pt x="36" y="21"/>
                  </a:lnTo>
                  <a:lnTo>
                    <a:pt x="23" y="17"/>
                  </a:lnTo>
                  <a:lnTo>
                    <a:pt x="13" y="15"/>
                  </a:lnTo>
                  <a:lnTo>
                    <a:pt x="4" y="12"/>
                  </a:lnTo>
                  <a:lnTo>
                    <a:pt x="2" y="10"/>
                  </a:lnTo>
                  <a:lnTo>
                    <a:pt x="2" y="4"/>
                  </a:lnTo>
                  <a:lnTo>
                    <a:pt x="0" y="0"/>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6" name="Freeform 1535"/>
            <p:cNvSpPr>
              <a:spLocks/>
            </p:cNvSpPr>
            <p:nvPr/>
          </p:nvSpPr>
          <p:spPr bwMode="auto">
            <a:xfrm>
              <a:off x="6524" y="3204"/>
              <a:ext cx="199" cy="19"/>
            </a:xfrm>
            <a:custGeom>
              <a:avLst/>
              <a:gdLst>
                <a:gd name="T0" fmla="*/ 199 w 199"/>
                <a:gd name="T1" fmla="*/ 0 h 19"/>
                <a:gd name="T2" fmla="*/ 197 w 199"/>
                <a:gd name="T3" fmla="*/ 4 h 19"/>
                <a:gd name="T4" fmla="*/ 191 w 199"/>
                <a:gd name="T5" fmla="*/ 19 h 19"/>
                <a:gd name="T6" fmla="*/ 191 w 199"/>
                <a:gd name="T7" fmla="*/ 19 h 19"/>
                <a:gd name="T8" fmla="*/ 0 w 199"/>
                <a:gd name="T9" fmla="*/ 19 h 19"/>
                <a:gd name="T10" fmla="*/ 0 w 199"/>
                <a:gd name="T11" fmla="*/ 19 h 19"/>
                <a:gd name="T12" fmla="*/ 0 w 199"/>
                <a:gd name="T13" fmla="*/ 10 h 19"/>
                <a:gd name="T14" fmla="*/ 0 w 199"/>
                <a:gd name="T15" fmla="*/ 2 h 19"/>
                <a:gd name="T16" fmla="*/ 0 w 199"/>
                <a:gd name="T17" fmla="*/ 0 h 19"/>
                <a:gd name="T18" fmla="*/ 199 w 19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
                  <a:moveTo>
                    <a:pt x="199" y="0"/>
                  </a:moveTo>
                  <a:lnTo>
                    <a:pt x="197" y="4"/>
                  </a:lnTo>
                  <a:lnTo>
                    <a:pt x="191" y="19"/>
                  </a:lnTo>
                  <a:lnTo>
                    <a:pt x="191" y="19"/>
                  </a:lnTo>
                  <a:lnTo>
                    <a:pt x="0" y="19"/>
                  </a:lnTo>
                  <a:lnTo>
                    <a:pt x="0" y="19"/>
                  </a:lnTo>
                  <a:lnTo>
                    <a:pt x="0" y="10"/>
                  </a:lnTo>
                  <a:lnTo>
                    <a:pt x="0" y="2"/>
                  </a:lnTo>
                  <a:lnTo>
                    <a:pt x="0" y="0"/>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7" name="Freeform 1536"/>
            <p:cNvSpPr>
              <a:spLocks noEditPoints="1"/>
            </p:cNvSpPr>
            <p:nvPr/>
          </p:nvSpPr>
          <p:spPr bwMode="auto">
            <a:xfrm>
              <a:off x="6042" y="3183"/>
              <a:ext cx="690" cy="21"/>
            </a:xfrm>
            <a:custGeom>
              <a:avLst/>
              <a:gdLst>
                <a:gd name="T0" fmla="*/ 60 w 690"/>
                <a:gd name="T1" fmla="*/ 0 h 21"/>
                <a:gd name="T2" fmla="*/ 53 w 690"/>
                <a:gd name="T3" fmla="*/ 2 h 21"/>
                <a:gd name="T4" fmla="*/ 40 w 690"/>
                <a:gd name="T5" fmla="*/ 6 h 21"/>
                <a:gd name="T6" fmla="*/ 28 w 690"/>
                <a:gd name="T7" fmla="*/ 8 h 21"/>
                <a:gd name="T8" fmla="*/ 13 w 690"/>
                <a:gd name="T9" fmla="*/ 8 h 21"/>
                <a:gd name="T10" fmla="*/ 4 w 690"/>
                <a:gd name="T11" fmla="*/ 4 h 21"/>
                <a:gd name="T12" fmla="*/ 0 w 690"/>
                <a:gd name="T13" fmla="*/ 0 h 21"/>
                <a:gd name="T14" fmla="*/ 0 w 690"/>
                <a:gd name="T15" fmla="*/ 0 h 21"/>
                <a:gd name="T16" fmla="*/ 60 w 690"/>
                <a:gd name="T17" fmla="*/ 0 h 21"/>
                <a:gd name="T18" fmla="*/ 690 w 690"/>
                <a:gd name="T19" fmla="*/ 0 h 21"/>
                <a:gd name="T20" fmla="*/ 688 w 690"/>
                <a:gd name="T21" fmla="*/ 6 h 21"/>
                <a:gd name="T22" fmla="*/ 681 w 690"/>
                <a:gd name="T23" fmla="*/ 21 h 21"/>
                <a:gd name="T24" fmla="*/ 482 w 690"/>
                <a:gd name="T25" fmla="*/ 21 h 21"/>
                <a:gd name="T26" fmla="*/ 482 w 690"/>
                <a:gd name="T27" fmla="*/ 16 h 21"/>
                <a:gd name="T28" fmla="*/ 478 w 690"/>
                <a:gd name="T29" fmla="*/ 12 h 21"/>
                <a:gd name="T30" fmla="*/ 475 w 690"/>
                <a:gd name="T31" fmla="*/ 8 h 21"/>
                <a:gd name="T32" fmla="*/ 471 w 690"/>
                <a:gd name="T33" fmla="*/ 6 h 21"/>
                <a:gd name="T34" fmla="*/ 467 w 690"/>
                <a:gd name="T35" fmla="*/ 4 h 21"/>
                <a:gd name="T36" fmla="*/ 463 w 690"/>
                <a:gd name="T37" fmla="*/ 2 h 21"/>
                <a:gd name="T38" fmla="*/ 461 w 690"/>
                <a:gd name="T39" fmla="*/ 0 h 21"/>
                <a:gd name="T40" fmla="*/ 458 w 690"/>
                <a:gd name="T41" fmla="*/ 0 h 21"/>
                <a:gd name="T42" fmla="*/ 690 w 690"/>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0" h="21">
                  <a:moveTo>
                    <a:pt x="60" y="0"/>
                  </a:moveTo>
                  <a:lnTo>
                    <a:pt x="53" y="2"/>
                  </a:lnTo>
                  <a:lnTo>
                    <a:pt x="40" y="6"/>
                  </a:lnTo>
                  <a:lnTo>
                    <a:pt x="28" y="8"/>
                  </a:lnTo>
                  <a:lnTo>
                    <a:pt x="13" y="8"/>
                  </a:lnTo>
                  <a:lnTo>
                    <a:pt x="4" y="4"/>
                  </a:lnTo>
                  <a:lnTo>
                    <a:pt x="0" y="0"/>
                  </a:lnTo>
                  <a:lnTo>
                    <a:pt x="0" y="0"/>
                  </a:lnTo>
                  <a:lnTo>
                    <a:pt x="60" y="0"/>
                  </a:lnTo>
                  <a:close/>
                  <a:moveTo>
                    <a:pt x="690" y="0"/>
                  </a:moveTo>
                  <a:lnTo>
                    <a:pt x="688" y="6"/>
                  </a:lnTo>
                  <a:lnTo>
                    <a:pt x="681" y="21"/>
                  </a:lnTo>
                  <a:lnTo>
                    <a:pt x="482" y="21"/>
                  </a:lnTo>
                  <a:lnTo>
                    <a:pt x="482" y="16"/>
                  </a:lnTo>
                  <a:lnTo>
                    <a:pt x="478" y="12"/>
                  </a:lnTo>
                  <a:lnTo>
                    <a:pt x="475" y="8"/>
                  </a:lnTo>
                  <a:lnTo>
                    <a:pt x="471" y="6"/>
                  </a:lnTo>
                  <a:lnTo>
                    <a:pt x="467" y="4"/>
                  </a:lnTo>
                  <a:lnTo>
                    <a:pt x="463" y="2"/>
                  </a:lnTo>
                  <a:lnTo>
                    <a:pt x="461" y="0"/>
                  </a:lnTo>
                  <a:lnTo>
                    <a:pt x="458" y="0"/>
                  </a:lnTo>
                  <a:lnTo>
                    <a:pt x="6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8" name="Freeform 1537"/>
            <p:cNvSpPr>
              <a:spLocks noEditPoints="1"/>
            </p:cNvSpPr>
            <p:nvPr/>
          </p:nvSpPr>
          <p:spPr bwMode="auto">
            <a:xfrm>
              <a:off x="6025" y="3163"/>
              <a:ext cx="719" cy="20"/>
            </a:xfrm>
            <a:custGeom>
              <a:avLst/>
              <a:gdLst>
                <a:gd name="T0" fmla="*/ 153 w 719"/>
                <a:gd name="T1" fmla="*/ 0 h 20"/>
                <a:gd name="T2" fmla="*/ 136 w 719"/>
                <a:gd name="T3" fmla="*/ 0 h 20"/>
                <a:gd name="T4" fmla="*/ 123 w 719"/>
                <a:gd name="T5" fmla="*/ 0 h 20"/>
                <a:gd name="T6" fmla="*/ 113 w 719"/>
                <a:gd name="T7" fmla="*/ 3 h 20"/>
                <a:gd name="T8" fmla="*/ 100 w 719"/>
                <a:gd name="T9" fmla="*/ 7 h 20"/>
                <a:gd name="T10" fmla="*/ 87 w 719"/>
                <a:gd name="T11" fmla="*/ 15 h 20"/>
                <a:gd name="T12" fmla="*/ 77 w 719"/>
                <a:gd name="T13" fmla="*/ 20 h 20"/>
                <a:gd name="T14" fmla="*/ 17 w 719"/>
                <a:gd name="T15" fmla="*/ 20 h 20"/>
                <a:gd name="T16" fmla="*/ 11 w 719"/>
                <a:gd name="T17" fmla="*/ 15 h 20"/>
                <a:gd name="T18" fmla="*/ 7 w 719"/>
                <a:gd name="T19" fmla="*/ 11 h 20"/>
                <a:gd name="T20" fmla="*/ 2 w 719"/>
                <a:gd name="T21" fmla="*/ 5 h 20"/>
                <a:gd name="T22" fmla="*/ 0 w 719"/>
                <a:gd name="T23" fmla="*/ 0 h 20"/>
                <a:gd name="T24" fmla="*/ 0 w 719"/>
                <a:gd name="T25" fmla="*/ 0 h 20"/>
                <a:gd name="T26" fmla="*/ 153 w 719"/>
                <a:gd name="T27" fmla="*/ 0 h 20"/>
                <a:gd name="T28" fmla="*/ 416 w 719"/>
                <a:gd name="T29" fmla="*/ 0 h 20"/>
                <a:gd name="T30" fmla="*/ 416 w 719"/>
                <a:gd name="T31" fmla="*/ 5 h 20"/>
                <a:gd name="T32" fmla="*/ 414 w 719"/>
                <a:gd name="T33" fmla="*/ 7 h 20"/>
                <a:gd name="T34" fmla="*/ 410 w 719"/>
                <a:gd name="T35" fmla="*/ 9 h 20"/>
                <a:gd name="T36" fmla="*/ 405 w 719"/>
                <a:gd name="T37" fmla="*/ 11 h 20"/>
                <a:gd name="T38" fmla="*/ 399 w 719"/>
                <a:gd name="T39" fmla="*/ 11 h 20"/>
                <a:gd name="T40" fmla="*/ 393 w 719"/>
                <a:gd name="T41" fmla="*/ 11 h 20"/>
                <a:gd name="T42" fmla="*/ 388 w 719"/>
                <a:gd name="T43" fmla="*/ 11 h 20"/>
                <a:gd name="T44" fmla="*/ 386 w 719"/>
                <a:gd name="T45" fmla="*/ 9 h 20"/>
                <a:gd name="T46" fmla="*/ 384 w 719"/>
                <a:gd name="T47" fmla="*/ 7 h 20"/>
                <a:gd name="T48" fmla="*/ 388 w 719"/>
                <a:gd name="T49" fmla="*/ 0 h 20"/>
                <a:gd name="T50" fmla="*/ 416 w 719"/>
                <a:gd name="T51" fmla="*/ 0 h 20"/>
                <a:gd name="T52" fmla="*/ 467 w 719"/>
                <a:gd name="T53" fmla="*/ 0 h 20"/>
                <a:gd name="T54" fmla="*/ 467 w 719"/>
                <a:gd name="T55" fmla="*/ 0 h 20"/>
                <a:gd name="T56" fmla="*/ 465 w 719"/>
                <a:gd name="T57" fmla="*/ 3 h 20"/>
                <a:gd name="T58" fmla="*/ 463 w 719"/>
                <a:gd name="T59" fmla="*/ 5 h 20"/>
                <a:gd name="T60" fmla="*/ 461 w 719"/>
                <a:gd name="T61" fmla="*/ 7 h 20"/>
                <a:gd name="T62" fmla="*/ 458 w 719"/>
                <a:gd name="T63" fmla="*/ 9 h 20"/>
                <a:gd name="T64" fmla="*/ 456 w 719"/>
                <a:gd name="T65" fmla="*/ 11 h 20"/>
                <a:gd name="T66" fmla="*/ 454 w 719"/>
                <a:gd name="T67" fmla="*/ 11 h 20"/>
                <a:gd name="T68" fmla="*/ 452 w 719"/>
                <a:gd name="T69" fmla="*/ 7 h 20"/>
                <a:gd name="T70" fmla="*/ 450 w 719"/>
                <a:gd name="T71" fmla="*/ 3 h 20"/>
                <a:gd name="T72" fmla="*/ 450 w 719"/>
                <a:gd name="T73" fmla="*/ 0 h 20"/>
                <a:gd name="T74" fmla="*/ 467 w 719"/>
                <a:gd name="T75" fmla="*/ 0 h 20"/>
                <a:gd name="T76" fmla="*/ 719 w 719"/>
                <a:gd name="T77" fmla="*/ 0 h 20"/>
                <a:gd name="T78" fmla="*/ 715 w 719"/>
                <a:gd name="T79" fmla="*/ 5 h 20"/>
                <a:gd name="T80" fmla="*/ 707 w 719"/>
                <a:gd name="T81" fmla="*/ 20 h 20"/>
                <a:gd name="T82" fmla="*/ 475 w 719"/>
                <a:gd name="T83" fmla="*/ 20 h 20"/>
                <a:gd name="T84" fmla="*/ 475 w 719"/>
                <a:gd name="T85" fmla="*/ 20 h 20"/>
                <a:gd name="T86" fmla="*/ 473 w 719"/>
                <a:gd name="T87" fmla="*/ 13 h 20"/>
                <a:gd name="T88" fmla="*/ 469 w 719"/>
                <a:gd name="T89" fmla="*/ 9 h 20"/>
                <a:gd name="T90" fmla="*/ 469 w 719"/>
                <a:gd name="T91" fmla="*/ 5 h 20"/>
                <a:gd name="T92" fmla="*/ 469 w 719"/>
                <a:gd name="T93" fmla="*/ 0 h 20"/>
                <a:gd name="T94" fmla="*/ 467 w 719"/>
                <a:gd name="T95" fmla="*/ 0 h 20"/>
                <a:gd name="T96" fmla="*/ 719 w 719"/>
                <a:gd name="T9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20">
                  <a:moveTo>
                    <a:pt x="153" y="0"/>
                  </a:moveTo>
                  <a:lnTo>
                    <a:pt x="136" y="0"/>
                  </a:lnTo>
                  <a:lnTo>
                    <a:pt x="123" y="0"/>
                  </a:lnTo>
                  <a:lnTo>
                    <a:pt x="113" y="3"/>
                  </a:lnTo>
                  <a:lnTo>
                    <a:pt x="100" y="7"/>
                  </a:lnTo>
                  <a:lnTo>
                    <a:pt x="87" y="15"/>
                  </a:lnTo>
                  <a:lnTo>
                    <a:pt x="77" y="20"/>
                  </a:lnTo>
                  <a:lnTo>
                    <a:pt x="17" y="20"/>
                  </a:lnTo>
                  <a:lnTo>
                    <a:pt x="11" y="15"/>
                  </a:lnTo>
                  <a:lnTo>
                    <a:pt x="7" y="11"/>
                  </a:lnTo>
                  <a:lnTo>
                    <a:pt x="2" y="5"/>
                  </a:lnTo>
                  <a:lnTo>
                    <a:pt x="0" y="0"/>
                  </a:lnTo>
                  <a:lnTo>
                    <a:pt x="0" y="0"/>
                  </a:lnTo>
                  <a:lnTo>
                    <a:pt x="153" y="0"/>
                  </a:lnTo>
                  <a:close/>
                  <a:moveTo>
                    <a:pt x="416" y="0"/>
                  </a:moveTo>
                  <a:lnTo>
                    <a:pt x="416" y="5"/>
                  </a:lnTo>
                  <a:lnTo>
                    <a:pt x="414" y="7"/>
                  </a:lnTo>
                  <a:lnTo>
                    <a:pt x="410" y="9"/>
                  </a:lnTo>
                  <a:lnTo>
                    <a:pt x="405" y="11"/>
                  </a:lnTo>
                  <a:lnTo>
                    <a:pt x="399" y="11"/>
                  </a:lnTo>
                  <a:lnTo>
                    <a:pt x="393" y="11"/>
                  </a:lnTo>
                  <a:lnTo>
                    <a:pt x="388" y="11"/>
                  </a:lnTo>
                  <a:lnTo>
                    <a:pt x="386" y="9"/>
                  </a:lnTo>
                  <a:lnTo>
                    <a:pt x="384" y="7"/>
                  </a:lnTo>
                  <a:lnTo>
                    <a:pt x="388" y="0"/>
                  </a:lnTo>
                  <a:lnTo>
                    <a:pt x="416" y="0"/>
                  </a:lnTo>
                  <a:close/>
                  <a:moveTo>
                    <a:pt x="467" y="0"/>
                  </a:moveTo>
                  <a:lnTo>
                    <a:pt x="467" y="0"/>
                  </a:lnTo>
                  <a:lnTo>
                    <a:pt x="465" y="3"/>
                  </a:lnTo>
                  <a:lnTo>
                    <a:pt x="463" y="5"/>
                  </a:lnTo>
                  <a:lnTo>
                    <a:pt x="461" y="7"/>
                  </a:lnTo>
                  <a:lnTo>
                    <a:pt x="458" y="9"/>
                  </a:lnTo>
                  <a:lnTo>
                    <a:pt x="456" y="11"/>
                  </a:lnTo>
                  <a:lnTo>
                    <a:pt x="454" y="11"/>
                  </a:lnTo>
                  <a:lnTo>
                    <a:pt x="452" y="7"/>
                  </a:lnTo>
                  <a:lnTo>
                    <a:pt x="450" y="3"/>
                  </a:lnTo>
                  <a:lnTo>
                    <a:pt x="450" y="0"/>
                  </a:lnTo>
                  <a:lnTo>
                    <a:pt x="467" y="0"/>
                  </a:lnTo>
                  <a:close/>
                  <a:moveTo>
                    <a:pt x="719" y="0"/>
                  </a:moveTo>
                  <a:lnTo>
                    <a:pt x="715" y="5"/>
                  </a:lnTo>
                  <a:lnTo>
                    <a:pt x="707" y="20"/>
                  </a:lnTo>
                  <a:lnTo>
                    <a:pt x="475" y="20"/>
                  </a:lnTo>
                  <a:lnTo>
                    <a:pt x="475" y="20"/>
                  </a:lnTo>
                  <a:lnTo>
                    <a:pt x="473" y="13"/>
                  </a:lnTo>
                  <a:lnTo>
                    <a:pt x="469" y="9"/>
                  </a:lnTo>
                  <a:lnTo>
                    <a:pt x="469" y="5"/>
                  </a:lnTo>
                  <a:lnTo>
                    <a:pt x="469" y="0"/>
                  </a:lnTo>
                  <a:lnTo>
                    <a:pt x="467" y="0"/>
                  </a:lnTo>
                  <a:lnTo>
                    <a:pt x="7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099" name="Freeform 1538"/>
            <p:cNvSpPr>
              <a:spLocks noEditPoints="1"/>
            </p:cNvSpPr>
            <p:nvPr/>
          </p:nvSpPr>
          <p:spPr bwMode="auto">
            <a:xfrm>
              <a:off x="6023" y="3142"/>
              <a:ext cx="734" cy="21"/>
            </a:xfrm>
            <a:custGeom>
              <a:avLst/>
              <a:gdLst>
                <a:gd name="T0" fmla="*/ 185 w 734"/>
                <a:gd name="T1" fmla="*/ 0 h 21"/>
                <a:gd name="T2" fmla="*/ 180 w 734"/>
                <a:gd name="T3" fmla="*/ 4 h 21"/>
                <a:gd name="T4" fmla="*/ 174 w 734"/>
                <a:gd name="T5" fmla="*/ 15 h 21"/>
                <a:gd name="T6" fmla="*/ 172 w 734"/>
                <a:gd name="T7" fmla="*/ 19 h 21"/>
                <a:gd name="T8" fmla="*/ 166 w 734"/>
                <a:gd name="T9" fmla="*/ 19 h 21"/>
                <a:gd name="T10" fmla="*/ 155 w 734"/>
                <a:gd name="T11" fmla="*/ 21 h 21"/>
                <a:gd name="T12" fmla="*/ 155 w 734"/>
                <a:gd name="T13" fmla="*/ 21 h 21"/>
                <a:gd name="T14" fmla="*/ 2 w 734"/>
                <a:gd name="T15" fmla="*/ 21 h 21"/>
                <a:gd name="T16" fmla="*/ 0 w 734"/>
                <a:gd name="T17" fmla="*/ 15 h 21"/>
                <a:gd name="T18" fmla="*/ 0 w 734"/>
                <a:gd name="T19" fmla="*/ 11 h 21"/>
                <a:gd name="T20" fmla="*/ 6 w 734"/>
                <a:gd name="T21" fmla="*/ 4 h 21"/>
                <a:gd name="T22" fmla="*/ 15 w 734"/>
                <a:gd name="T23" fmla="*/ 0 h 21"/>
                <a:gd name="T24" fmla="*/ 185 w 734"/>
                <a:gd name="T25" fmla="*/ 0 h 21"/>
                <a:gd name="T26" fmla="*/ 441 w 734"/>
                <a:gd name="T27" fmla="*/ 0 h 21"/>
                <a:gd name="T28" fmla="*/ 433 w 734"/>
                <a:gd name="T29" fmla="*/ 4 h 21"/>
                <a:gd name="T30" fmla="*/ 424 w 734"/>
                <a:gd name="T31" fmla="*/ 13 h 21"/>
                <a:gd name="T32" fmla="*/ 420 w 734"/>
                <a:gd name="T33" fmla="*/ 19 h 21"/>
                <a:gd name="T34" fmla="*/ 418 w 734"/>
                <a:gd name="T35" fmla="*/ 21 h 21"/>
                <a:gd name="T36" fmla="*/ 390 w 734"/>
                <a:gd name="T37" fmla="*/ 21 h 21"/>
                <a:gd name="T38" fmla="*/ 390 w 734"/>
                <a:gd name="T39" fmla="*/ 19 h 21"/>
                <a:gd name="T40" fmla="*/ 393 w 734"/>
                <a:gd name="T41" fmla="*/ 9 h 21"/>
                <a:gd name="T42" fmla="*/ 395 w 734"/>
                <a:gd name="T43" fmla="*/ 0 h 21"/>
                <a:gd name="T44" fmla="*/ 441 w 734"/>
                <a:gd name="T45" fmla="*/ 0 h 21"/>
                <a:gd name="T46" fmla="*/ 734 w 734"/>
                <a:gd name="T47" fmla="*/ 0 h 21"/>
                <a:gd name="T48" fmla="*/ 730 w 734"/>
                <a:gd name="T49" fmla="*/ 7 h 21"/>
                <a:gd name="T50" fmla="*/ 721 w 734"/>
                <a:gd name="T51" fmla="*/ 21 h 21"/>
                <a:gd name="T52" fmla="*/ 469 w 734"/>
                <a:gd name="T53" fmla="*/ 21 h 21"/>
                <a:gd name="T54" fmla="*/ 469 w 734"/>
                <a:gd name="T55" fmla="*/ 19 h 21"/>
                <a:gd name="T56" fmla="*/ 469 w 734"/>
                <a:gd name="T57" fmla="*/ 21 h 21"/>
                <a:gd name="T58" fmla="*/ 452 w 734"/>
                <a:gd name="T59" fmla="*/ 21 h 21"/>
                <a:gd name="T60" fmla="*/ 452 w 734"/>
                <a:gd name="T61" fmla="*/ 17 h 21"/>
                <a:gd name="T62" fmla="*/ 452 w 734"/>
                <a:gd name="T63" fmla="*/ 13 h 21"/>
                <a:gd name="T64" fmla="*/ 452 w 734"/>
                <a:gd name="T65" fmla="*/ 9 h 21"/>
                <a:gd name="T66" fmla="*/ 452 w 734"/>
                <a:gd name="T67" fmla="*/ 4 h 21"/>
                <a:gd name="T68" fmla="*/ 452 w 734"/>
                <a:gd name="T69" fmla="*/ 0 h 21"/>
                <a:gd name="T70" fmla="*/ 734 w 734"/>
                <a:gd name="T7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4" h="21">
                  <a:moveTo>
                    <a:pt x="185" y="0"/>
                  </a:moveTo>
                  <a:lnTo>
                    <a:pt x="180" y="4"/>
                  </a:lnTo>
                  <a:lnTo>
                    <a:pt x="174" y="15"/>
                  </a:lnTo>
                  <a:lnTo>
                    <a:pt x="172" y="19"/>
                  </a:lnTo>
                  <a:lnTo>
                    <a:pt x="166" y="19"/>
                  </a:lnTo>
                  <a:lnTo>
                    <a:pt x="155" y="21"/>
                  </a:lnTo>
                  <a:lnTo>
                    <a:pt x="155" y="21"/>
                  </a:lnTo>
                  <a:lnTo>
                    <a:pt x="2" y="21"/>
                  </a:lnTo>
                  <a:lnTo>
                    <a:pt x="0" y="15"/>
                  </a:lnTo>
                  <a:lnTo>
                    <a:pt x="0" y="11"/>
                  </a:lnTo>
                  <a:lnTo>
                    <a:pt x="6" y="4"/>
                  </a:lnTo>
                  <a:lnTo>
                    <a:pt x="15" y="0"/>
                  </a:lnTo>
                  <a:lnTo>
                    <a:pt x="185" y="0"/>
                  </a:lnTo>
                  <a:close/>
                  <a:moveTo>
                    <a:pt x="441" y="0"/>
                  </a:moveTo>
                  <a:lnTo>
                    <a:pt x="433" y="4"/>
                  </a:lnTo>
                  <a:lnTo>
                    <a:pt x="424" y="13"/>
                  </a:lnTo>
                  <a:lnTo>
                    <a:pt x="420" y="19"/>
                  </a:lnTo>
                  <a:lnTo>
                    <a:pt x="418" y="21"/>
                  </a:lnTo>
                  <a:lnTo>
                    <a:pt x="390" y="21"/>
                  </a:lnTo>
                  <a:lnTo>
                    <a:pt x="390" y="19"/>
                  </a:lnTo>
                  <a:lnTo>
                    <a:pt x="393" y="9"/>
                  </a:lnTo>
                  <a:lnTo>
                    <a:pt x="395" y="0"/>
                  </a:lnTo>
                  <a:lnTo>
                    <a:pt x="441" y="0"/>
                  </a:lnTo>
                  <a:close/>
                  <a:moveTo>
                    <a:pt x="734" y="0"/>
                  </a:moveTo>
                  <a:lnTo>
                    <a:pt x="730" y="7"/>
                  </a:lnTo>
                  <a:lnTo>
                    <a:pt x="721" y="21"/>
                  </a:lnTo>
                  <a:lnTo>
                    <a:pt x="469" y="21"/>
                  </a:lnTo>
                  <a:lnTo>
                    <a:pt x="469" y="19"/>
                  </a:lnTo>
                  <a:lnTo>
                    <a:pt x="469" y="21"/>
                  </a:lnTo>
                  <a:lnTo>
                    <a:pt x="452" y="21"/>
                  </a:lnTo>
                  <a:lnTo>
                    <a:pt x="452" y="17"/>
                  </a:lnTo>
                  <a:lnTo>
                    <a:pt x="452" y="13"/>
                  </a:lnTo>
                  <a:lnTo>
                    <a:pt x="452" y="9"/>
                  </a:lnTo>
                  <a:lnTo>
                    <a:pt x="452" y="4"/>
                  </a:lnTo>
                  <a:lnTo>
                    <a:pt x="452" y="0"/>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0" name="Freeform 1539"/>
            <p:cNvSpPr>
              <a:spLocks noEditPoints="1"/>
            </p:cNvSpPr>
            <p:nvPr/>
          </p:nvSpPr>
          <p:spPr bwMode="auto">
            <a:xfrm>
              <a:off x="6038" y="3121"/>
              <a:ext cx="730" cy="21"/>
            </a:xfrm>
            <a:custGeom>
              <a:avLst/>
              <a:gdLst>
                <a:gd name="T0" fmla="*/ 189 w 730"/>
                <a:gd name="T1" fmla="*/ 0 h 21"/>
                <a:gd name="T2" fmla="*/ 185 w 730"/>
                <a:gd name="T3" fmla="*/ 2 h 21"/>
                <a:gd name="T4" fmla="*/ 176 w 730"/>
                <a:gd name="T5" fmla="*/ 15 h 21"/>
                <a:gd name="T6" fmla="*/ 170 w 730"/>
                <a:gd name="T7" fmla="*/ 21 h 21"/>
                <a:gd name="T8" fmla="*/ 0 w 730"/>
                <a:gd name="T9" fmla="*/ 21 h 21"/>
                <a:gd name="T10" fmla="*/ 2 w 730"/>
                <a:gd name="T11" fmla="*/ 19 h 21"/>
                <a:gd name="T12" fmla="*/ 13 w 730"/>
                <a:gd name="T13" fmla="*/ 11 h 21"/>
                <a:gd name="T14" fmla="*/ 17 w 730"/>
                <a:gd name="T15" fmla="*/ 2 h 21"/>
                <a:gd name="T16" fmla="*/ 17 w 730"/>
                <a:gd name="T17" fmla="*/ 0 h 21"/>
                <a:gd name="T18" fmla="*/ 189 w 730"/>
                <a:gd name="T19" fmla="*/ 0 h 21"/>
                <a:gd name="T20" fmla="*/ 730 w 730"/>
                <a:gd name="T21" fmla="*/ 0 h 21"/>
                <a:gd name="T22" fmla="*/ 726 w 730"/>
                <a:gd name="T23" fmla="*/ 6 h 21"/>
                <a:gd name="T24" fmla="*/ 719 w 730"/>
                <a:gd name="T25" fmla="*/ 21 h 21"/>
                <a:gd name="T26" fmla="*/ 437 w 730"/>
                <a:gd name="T27" fmla="*/ 21 h 21"/>
                <a:gd name="T28" fmla="*/ 437 w 730"/>
                <a:gd name="T29" fmla="*/ 21 h 21"/>
                <a:gd name="T30" fmla="*/ 437 w 730"/>
                <a:gd name="T31" fmla="*/ 19 h 21"/>
                <a:gd name="T32" fmla="*/ 435 w 730"/>
                <a:gd name="T33" fmla="*/ 17 h 21"/>
                <a:gd name="T34" fmla="*/ 433 w 730"/>
                <a:gd name="T35" fmla="*/ 17 h 21"/>
                <a:gd name="T36" fmla="*/ 429 w 730"/>
                <a:gd name="T37" fmla="*/ 19 h 21"/>
                <a:gd name="T38" fmla="*/ 426 w 730"/>
                <a:gd name="T39" fmla="*/ 21 h 21"/>
                <a:gd name="T40" fmla="*/ 380 w 730"/>
                <a:gd name="T41" fmla="*/ 21 h 21"/>
                <a:gd name="T42" fmla="*/ 380 w 730"/>
                <a:gd name="T43" fmla="*/ 21 h 21"/>
                <a:gd name="T44" fmla="*/ 373 w 730"/>
                <a:gd name="T45" fmla="*/ 13 h 21"/>
                <a:gd name="T46" fmla="*/ 361 w 730"/>
                <a:gd name="T47" fmla="*/ 6 h 21"/>
                <a:gd name="T48" fmla="*/ 344 w 730"/>
                <a:gd name="T49" fmla="*/ 0 h 21"/>
                <a:gd name="T50" fmla="*/ 730 w 730"/>
                <a:gd name="T5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0" h="21">
                  <a:moveTo>
                    <a:pt x="189" y="0"/>
                  </a:moveTo>
                  <a:lnTo>
                    <a:pt x="185" y="2"/>
                  </a:lnTo>
                  <a:lnTo>
                    <a:pt x="176" y="15"/>
                  </a:lnTo>
                  <a:lnTo>
                    <a:pt x="170" y="21"/>
                  </a:lnTo>
                  <a:lnTo>
                    <a:pt x="0" y="21"/>
                  </a:lnTo>
                  <a:lnTo>
                    <a:pt x="2" y="19"/>
                  </a:lnTo>
                  <a:lnTo>
                    <a:pt x="13" y="11"/>
                  </a:lnTo>
                  <a:lnTo>
                    <a:pt x="17" y="2"/>
                  </a:lnTo>
                  <a:lnTo>
                    <a:pt x="17" y="0"/>
                  </a:lnTo>
                  <a:lnTo>
                    <a:pt x="189" y="0"/>
                  </a:lnTo>
                  <a:close/>
                  <a:moveTo>
                    <a:pt x="730" y="0"/>
                  </a:moveTo>
                  <a:lnTo>
                    <a:pt x="726" y="6"/>
                  </a:lnTo>
                  <a:lnTo>
                    <a:pt x="719" y="21"/>
                  </a:lnTo>
                  <a:lnTo>
                    <a:pt x="437" y="21"/>
                  </a:lnTo>
                  <a:lnTo>
                    <a:pt x="437" y="21"/>
                  </a:lnTo>
                  <a:lnTo>
                    <a:pt x="437" y="19"/>
                  </a:lnTo>
                  <a:lnTo>
                    <a:pt x="435" y="17"/>
                  </a:lnTo>
                  <a:lnTo>
                    <a:pt x="433" y="17"/>
                  </a:lnTo>
                  <a:lnTo>
                    <a:pt x="429" y="19"/>
                  </a:lnTo>
                  <a:lnTo>
                    <a:pt x="426" y="21"/>
                  </a:lnTo>
                  <a:lnTo>
                    <a:pt x="380" y="21"/>
                  </a:lnTo>
                  <a:lnTo>
                    <a:pt x="380" y="21"/>
                  </a:lnTo>
                  <a:lnTo>
                    <a:pt x="373" y="13"/>
                  </a:lnTo>
                  <a:lnTo>
                    <a:pt x="361" y="6"/>
                  </a:lnTo>
                  <a:lnTo>
                    <a:pt x="344" y="0"/>
                  </a:lnTo>
                  <a:lnTo>
                    <a:pt x="7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1" name="Freeform 1540"/>
            <p:cNvSpPr>
              <a:spLocks noEditPoints="1"/>
            </p:cNvSpPr>
            <p:nvPr/>
          </p:nvSpPr>
          <p:spPr bwMode="auto">
            <a:xfrm>
              <a:off x="6042" y="3102"/>
              <a:ext cx="732" cy="19"/>
            </a:xfrm>
            <a:custGeom>
              <a:avLst/>
              <a:gdLst>
                <a:gd name="T0" fmla="*/ 297 w 732"/>
                <a:gd name="T1" fmla="*/ 0 h 19"/>
                <a:gd name="T2" fmla="*/ 284 w 732"/>
                <a:gd name="T3" fmla="*/ 2 h 19"/>
                <a:gd name="T4" fmla="*/ 259 w 732"/>
                <a:gd name="T5" fmla="*/ 8 h 19"/>
                <a:gd name="T6" fmla="*/ 242 w 732"/>
                <a:gd name="T7" fmla="*/ 13 h 19"/>
                <a:gd name="T8" fmla="*/ 231 w 732"/>
                <a:gd name="T9" fmla="*/ 17 h 19"/>
                <a:gd name="T10" fmla="*/ 229 w 732"/>
                <a:gd name="T11" fmla="*/ 19 h 19"/>
                <a:gd name="T12" fmla="*/ 225 w 732"/>
                <a:gd name="T13" fmla="*/ 19 h 19"/>
                <a:gd name="T14" fmla="*/ 217 w 732"/>
                <a:gd name="T15" fmla="*/ 17 h 19"/>
                <a:gd name="T16" fmla="*/ 204 w 732"/>
                <a:gd name="T17" fmla="*/ 15 h 19"/>
                <a:gd name="T18" fmla="*/ 191 w 732"/>
                <a:gd name="T19" fmla="*/ 17 h 19"/>
                <a:gd name="T20" fmla="*/ 185 w 732"/>
                <a:gd name="T21" fmla="*/ 19 h 19"/>
                <a:gd name="T22" fmla="*/ 13 w 732"/>
                <a:gd name="T23" fmla="*/ 19 h 19"/>
                <a:gd name="T24" fmla="*/ 11 w 732"/>
                <a:gd name="T25" fmla="*/ 11 h 19"/>
                <a:gd name="T26" fmla="*/ 4 w 732"/>
                <a:gd name="T27" fmla="*/ 4 h 19"/>
                <a:gd name="T28" fmla="*/ 0 w 732"/>
                <a:gd name="T29" fmla="*/ 0 h 19"/>
                <a:gd name="T30" fmla="*/ 297 w 732"/>
                <a:gd name="T31" fmla="*/ 0 h 19"/>
                <a:gd name="T32" fmla="*/ 732 w 732"/>
                <a:gd name="T33" fmla="*/ 0 h 19"/>
                <a:gd name="T34" fmla="*/ 730 w 732"/>
                <a:gd name="T35" fmla="*/ 4 h 19"/>
                <a:gd name="T36" fmla="*/ 726 w 732"/>
                <a:gd name="T37" fmla="*/ 19 h 19"/>
                <a:gd name="T38" fmla="*/ 340 w 732"/>
                <a:gd name="T39" fmla="*/ 19 h 19"/>
                <a:gd name="T40" fmla="*/ 340 w 732"/>
                <a:gd name="T41" fmla="*/ 19 h 19"/>
                <a:gd name="T42" fmla="*/ 323 w 732"/>
                <a:gd name="T43" fmla="*/ 15 h 19"/>
                <a:gd name="T44" fmla="*/ 318 w 732"/>
                <a:gd name="T45" fmla="*/ 11 h 19"/>
                <a:gd name="T46" fmla="*/ 316 w 732"/>
                <a:gd name="T47" fmla="*/ 6 h 19"/>
                <a:gd name="T48" fmla="*/ 314 w 732"/>
                <a:gd name="T49" fmla="*/ 2 h 19"/>
                <a:gd name="T50" fmla="*/ 310 w 732"/>
                <a:gd name="T51" fmla="*/ 0 h 19"/>
                <a:gd name="T52" fmla="*/ 304 w 732"/>
                <a:gd name="T53" fmla="*/ 0 h 19"/>
                <a:gd name="T54" fmla="*/ 732 w 732"/>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2" h="19">
                  <a:moveTo>
                    <a:pt x="297" y="0"/>
                  </a:moveTo>
                  <a:lnTo>
                    <a:pt x="284" y="2"/>
                  </a:lnTo>
                  <a:lnTo>
                    <a:pt x="259" y="8"/>
                  </a:lnTo>
                  <a:lnTo>
                    <a:pt x="242" y="13"/>
                  </a:lnTo>
                  <a:lnTo>
                    <a:pt x="231" y="17"/>
                  </a:lnTo>
                  <a:lnTo>
                    <a:pt x="229" y="19"/>
                  </a:lnTo>
                  <a:lnTo>
                    <a:pt x="225" y="19"/>
                  </a:lnTo>
                  <a:lnTo>
                    <a:pt x="217" y="17"/>
                  </a:lnTo>
                  <a:lnTo>
                    <a:pt x="204" y="15"/>
                  </a:lnTo>
                  <a:lnTo>
                    <a:pt x="191" y="17"/>
                  </a:lnTo>
                  <a:lnTo>
                    <a:pt x="185" y="19"/>
                  </a:lnTo>
                  <a:lnTo>
                    <a:pt x="13" y="19"/>
                  </a:lnTo>
                  <a:lnTo>
                    <a:pt x="11" y="11"/>
                  </a:lnTo>
                  <a:lnTo>
                    <a:pt x="4" y="4"/>
                  </a:lnTo>
                  <a:lnTo>
                    <a:pt x="0" y="0"/>
                  </a:lnTo>
                  <a:lnTo>
                    <a:pt x="297" y="0"/>
                  </a:lnTo>
                  <a:close/>
                  <a:moveTo>
                    <a:pt x="732" y="0"/>
                  </a:moveTo>
                  <a:lnTo>
                    <a:pt x="730" y="4"/>
                  </a:lnTo>
                  <a:lnTo>
                    <a:pt x="726" y="19"/>
                  </a:lnTo>
                  <a:lnTo>
                    <a:pt x="340" y="19"/>
                  </a:lnTo>
                  <a:lnTo>
                    <a:pt x="340" y="19"/>
                  </a:lnTo>
                  <a:lnTo>
                    <a:pt x="323" y="15"/>
                  </a:lnTo>
                  <a:lnTo>
                    <a:pt x="318" y="11"/>
                  </a:lnTo>
                  <a:lnTo>
                    <a:pt x="316" y="6"/>
                  </a:lnTo>
                  <a:lnTo>
                    <a:pt x="314" y="2"/>
                  </a:lnTo>
                  <a:lnTo>
                    <a:pt x="310" y="0"/>
                  </a:lnTo>
                  <a:lnTo>
                    <a:pt x="304" y="0"/>
                  </a:lnTo>
                  <a:lnTo>
                    <a:pt x="7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2" name="Freeform 1541"/>
            <p:cNvSpPr>
              <a:spLocks/>
            </p:cNvSpPr>
            <p:nvPr/>
          </p:nvSpPr>
          <p:spPr bwMode="auto">
            <a:xfrm>
              <a:off x="6029" y="3081"/>
              <a:ext cx="747" cy="21"/>
            </a:xfrm>
            <a:custGeom>
              <a:avLst/>
              <a:gdLst>
                <a:gd name="T0" fmla="*/ 747 w 747"/>
                <a:gd name="T1" fmla="*/ 0 h 21"/>
                <a:gd name="T2" fmla="*/ 747 w 747"/>
                <a:gd name="T3" fmla="*/ 4 h 21"/>
                <a:gd name="T4" fmla="*/ 745 w 747"/>
                <a:gd name="T5" fmla="*/ 21 h 21"/>
                <a:gd name="T6" fmla="*/ 317 w 747"/>
                <a:gd name="T7" fmla="*/ 21 h 21"/>
                <a:gd name="T8" fmla="*/ 312 w 747"/>
                <a:gd name="T9" fmla="*/ 21 h 21"/>
                <a:gd name="T10" fmla="*/ 310 w 747"/>
                <a:gd name="T11" fmla="*/ 21 h 21"/>
                <a:gd name="T12" fmla="*/ 13 w 747"/>
                <a:gd name="T13" fmla="*/ 21 h 21"/>
                <a:gd name="T14" fmla="*/ 11 w 747"/>
                <a:gd name="T15" fmla="*/ 19 h 21"/>
                <a:gd name="T16" fmla="*/ 7 w 747"/>
                <a:gd name="T17" fmla="*/ 15 h 21"/>
                <a:gd name="T18" fmla="*/ 5 w 747"/>
                <a:gd name="T19" fmla="*/ 10 h 21"/>
                <a:gd name="T20" fmla="*/ 0 w 747"/>
                <a:gd name="T21" fmla="*/ 6 h 21"/>
                <a:gd name="T22" fmla="*/ 0 w 747"/>
                <a:gd name="T23" fmla="*/ 2 h 21"/>
                <a:gd name="T24" fmla="*/ 0 w 747"/>
                <a:gd name="T25" fmla="*/ 0 h 21"/>
                <a:gd name="T26" fmla="*/ 747 w 74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7" h="21">
                  <a:moveTo>
                    <a:pt x="747" y="0"/>
                  </a:moveTo>
                  <a:lnTo>
                    <a:pt x="747" y="4"/>
                  </a:lnTo>
                  <a:lnTo>
                    <a:pt x="745" y="21"/>
                  </a:lnTo>
                  <a:lnTo>
                    <a:pt x="317" y="21"/>
                  </a:lnTo>
                  <a:lnTo>
                    <a:pt x="312" y="21"/>
                  </a:lnTo>
                  <a:lnTo>
                    <a:pt x="310" y="21"/>
                  </a:lnTo>
                  <a:lnTo>
                    <a:pt x="13" y="21"/>
                  </a:lnTo>
                  <a:lnTo>
                    <a:pt x="11" y="19"/>
                  </a:lnTo>
                  <a:lnTo>
                    <a:pt x="7" y="15"/>
                  </a:lnTo>
                  <a:lnTo>
                    <a:pt x="5" y="10"/>
                  </a:lnTo>
                  <a:lnTo>
                    <a:pt x="0" y="6"/>
                  </a:lnTo>
                  <a:lnTo>
                    <a:pt x="0" y="2"/>
                  </a:lnTo>
                  <a:lnTo>
                    <a:pt x="0" y="0"/>
                  </a:lnTo>
                  <a:lnTo>
                    <a:pt x="7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3" name="Freeform 1542"/>
            <p:cNvSpPr>
              <a:spLocks/>
            </p:cNvSpPr>
            <p:nvPr/>
          </p:nvSpPr>
          <p:spPr bwMode="auto">
            <a:xfrm>
              <a:off x="6025" y="3060"/>
              <a:ext cx="751" cy="21"/>
            </a:xfrm>
            <a:custGeom>
              <a:avLst/>
              <a:gdLst>
                <a:gd name="T0" fmla="*/ 751 w 751"/>
                <a:gd name="T1" fmla="*/ 0 h 21"/>
                <a:gd name="T2" fmla="*/ 751 w 751"/>
                <a:gd name="T3" fmla="*/ 6 h 21"/>
                <a:gd name="T4" fmla="*/ 751 w 751"/>
                <a:gd name="T5" fmla="*/ 21 h 21"/>
                <a:gd name="T6" fmla="*/ 4 w 751"/>
                <a:gd name="T7" fmla="*/ 21 h 21"/>
                <a:gd name="T8" fmla="*/ 4 w 751"/>
                <a:gd name="T9" fmla="*/ 17 h 21"/>
                <a:gd name="T10" fmla="*/ 4 w 751"/>
                <a:gd name="T11" fmla="*/ 10 h 21"/>
                <a:gd name="T12" fmla="*/ 0 w 751"/>
                <a:gd name="T13" fmla="*/ 2 h 21"/>
                <a:gd name="T14" fmla="*/ 0 w 751"/>
                <a:gd name="T15" fmla="*/ 0 h 21"/>
                <a:gd name="T16" fmla="*/ 751 w 75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21">
                  <a:moveTo>
                    <a:pt x="751" y="0"/>
                  </a:moveTo>
                  <a:lnTo>
                    <a:pt x="751" y="6"/>
                  </a:lnTo>
                  <a:lnTo>
                    <a:pt x="751" y="21"/>
                  </a:lnTo>
                  <a:lnTo>
                    <a:pt x="4" y="21"/>
                  </a:lnTo>
                  <a:lnTo>
                    <a:pt x="4" y="17"/>
                  </a:lnTo>
                  <a:lnTo>
                    <a:pt x="4" y="10"/>
                  </a:lnTo>
                  <a:lnTo>
                    <a:pt x="0" y="2"/>
                  </a:lnTo>
                  <a:lnTo>
                    <a:pt x="0" y="0"/>
                  </a:lnTo>
                  <a:lnTo>
                    <a:pt x="7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4" name="Freeform 1543"/>
            <p:cNvSpPr>
              <a:spLocks/>
            </p:cNvSpPr>
            <p:nvPr/>
          </p:nvSpPr>
          <p:spPr bwMode="auto">
            <a:xfrm>
              <a:off x="6008" y="3041"/>
              <a:ext cx="768" cy="19"/>
            </a:xfrm>
            <a:custGeom>
              <a:avLst/>
              <a:gdLst>
                <a:gd name="T0" fmla="*/ 766 w 768"/>
                <a:gd name="T1" fmla="*/ 0 h 19"/>
                <a:gd name="T2" fmla="*/ 766 w 768"/>
                <a:gd name="T3" fmla="*/ 0 h 19"/>
                <a:gd name="T4" fmla="*/ 768 w 768"/>
                <a:gd name="T5" fmla="*/ 19 h 19"/>
                <a:gd name="T6" fmla="*/ 17 w 768"/>
                <a:gd name="T7" fmla="*/ 19 h 19"/>
                <a:gd name="T8" fmla="*/ 7 w 768"/>
                <a:gd name="T9" fmla="*/ 8 h 19"/>
                <a:gd name="T10" fmla="*/ 0 w 768"/>
                <a:gd name="T11" fmla="*/ 0 h 19"/>
                <a:gd name="T12" fmla="*/ 766 w 76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768" h="19">
                  <a:moveTo>
                    <a:pt x="766" y="0"/>
                  </a:moveTo>
                  <a:lnTo>
                    <a:pt x="766" y="0"/>
                  </a:lnTo>
                  <a:lnTo>
                    <a:pt x="768" y="19"/>
                  </a:lnTo>
                  <a:lnTo>
                    <a:pt x="17" y="19"/>
                  </a:lnTo>
                  <a:lnTo>
                    <a:pt x="7" y="8"/>
                  </a:lnTo>
                  <a:lnTo>
                    <a:pt x="0" y="0"/>
                  </a:lnTo>
                  <a:lnTo>
                    <a:pt x="7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5" name="Freeform 1544"/>
            <p:cNvSpPr>
              <a:spLocks/>
            </p:cNvSpPr>
            <p:nvPr/>
          </p:nvSpPr>
          <p:spPr bwMode="auto">
            <a:xfrm>
              <a:off x="6000" y="3019"/>
              <a:ext cx="774" cy="22"/>
            </a:xfrm>
            <a:custGeom>
              <a:avLst/>
              <a:gdLst>
                <a:gd name="T0" fmla="*/ 772 w 774"/>
                <a:gd name="T1" fmla="*/ 0 h 22"/>
                <a:gd name="T2" fmla="*/ 774 w 774"/>
                <a:gd name="T3" fmla="*/ 22 h 22"/>
                <a:gd name="T4" fmla="*/ 8 w 774"/>
                <a:gd name="T5" fmla="*/ 22 h 22"/>
                <a:gd name="T6" fmla="*/ 4 w 774"/>
                <a:gd name="T7" fmla="*/ 13 h 22"/>
                <a:gd name="T8" fmla="*/ 0 w 774"/>
                <a:gd name="T9" fmla="*/ 0 h 22"/>
                <a:gd name="T10" fmla="*/ 772 w 774"/>
                <a:gd name="T11" fmla="*/ 0 h 22"/>
              </a:gdLst>
              <a:ahLst/>
              <a:cxnLst>
                <a:cxn ang="0">
                  <a:pos x="T0" y="T1"/>
                </a:cxn>
                <a:cxn ang="0">
                  <a:pos x="T2" y="T3"/>
                </a:cxn>
                <a:cxn ang="0">
                  <a:pos x="T4" y="T5"/>
                </a:cxn>
                <a:cxn ang="0">
                  <a:pos x="T6" y="T7"/>
                </a:cxn>
                <a:cxn ang="0">
                  <a:pos x="T8" y="T9"/>
                </a:cxn>
                <a:cxn ang="0">
                  <a:pos x="T10" y="T11"/>
                </a:cxn>
              </a:cxnLst>
              <a:rect l="0" t="0" r="r" b="b"/>
              <a:pathLst>
                <a:path w="774" h="22">
                  <a:moveTo>
                    <a:pt x="772" y="0"/>
                  </a:moveTo>
                  <a:lnTo>
                    <a:pt x="774" y="22"/>
                  </a:lnTo>
                  <a:lnTo>
                    <a:pt x="8" y="22"/>
                  </a:lnTo>
                  <a:lnTo>
                    <a:pt x="4" y="13"/>
                  </a:lnTo>
                  <a:lnTo>
                    <a:pt x="0" y="0"/>
                  </a:lnTo>
                  <a:lnTo>
                    <a:pt x="7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6" name="Freeform 1545"/>
            <p:cNvSpPr>
              <a:spLocks/>
            </p:cNvSpPr>
            <p:nvPr/>
          </p:nvSpPr>
          <p:spPr bwMode="auto">
            <a:xfrm>
              <a:off x="6000" y="3000"/>
              <a:ext cx="772" cy="19"/>
            </a:xfrm>
            <a:custGeom>
              <a:avLst/>
              <a:gdLst>
                <a:gd name="T0" fmla="*/ 768 w 772"/>
                <a:gd name="T1" fmla="*/ 0 h 19"/>
                <a:gd name="T2" fmla="*/ 772 w 772"/>
                <a:gd name="T3" fmla="*/ 13 h 19"/>
                <a:gd name="T4" fmla="*/ 772 w 772"/>
                <a:gd name="T5" fmla="*/ 19 h 19"/>
                <a:gd name="T6" fmla="*/ 0 w 772"/>
                <a:gd name="T7" fmla="*/ 19 h 19"/>
                <a:gd name="T8" fmla="*/ 0 w 772"/>
                <a:gd name="T9" fmla="*/ 19 h 19"/>
                <a:gd name="T10" fmla="*/ 2 w 772"/>
                <a:gd name="T11" fmla="*/ 7 h 19"/>
                <a:gd name="T12" fmla="*/ 8 w 772"/>
                <a:gd name="T13" fmla="*/ 2 h 19"/>
                <a:gd name="T14" fmla="*/ 10 w 772"/>
                <a:gd name="T15" fmla="*/ 0 h 19"/>
                <a:gd name="T16" fmla="*/ 768 w 77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19">
                  <a:moveTo>
                    <a:pt x="768" y="0"/>
                  </a:moveTo>
                  <a:lnTo>
                    <a:pt x="772" y="13"/>
                  </a:lnTo>
                  <a:lnTo>
                    <a:pt x="772" y="19"/>
                  </a:lnTo>
                  <a:lnTo>
                    <a:pt x="0" y="19"/>
                  </a:lnTo>
                  <a:lnTo>
                    <a:pt x="0" y="19"/>
                  </a:lnTo>
                  <a:lnTo>
                    <a:pt x="2" y="7"/>
                  </a:lnTo>
                  <a:lnTo>
                    <a:pt x="8" y="2"/>
                  </a:lnTo>
                  <a:lnTo>
                    <a:pt x="10" y="0"/>
                  </a:lnTo>
                  <a:lnTo>
                    <a:pt x="7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7" name="Freeform 1546"/>
            <p:cNvSpPr>
              <a:spLocks/>
            </p:cNvSpPr>
            <p:nvPr/>
          </p:nvSpPr>
          <p:spPr bwMode="auto">
            <a:xfrm>
              <a:off x="6002" y="2979"/>
              <a:ext cx="766" cy="21"/>
            </a:xfrm>
            <a:custGeom>
              <a:avLst/>
              <a:gdLst>
                <a:gd name="T0" fmla="*/ 759 w 766"/>
                <a:gd name="T1" fmla="*/ 0 h 21"/>
                <a:gd name="T2" fmla="*/ 764 w 766"/>
                <a:gd name="T3" fmla="*/ 9 h 21"/>
                <a:gd name="T4" fmla="*/ 766 w 766"/>
                <a:gd name="T5" fmla="*/ 21 h 21"/>
                <a:gd name="T6" fmla="*/ 8 w 766"/>
                <a:gd name="T7" fmla="*/ 21 h 21"/>
                <a:gd name="T8" fmla="*/ 8 w 766"/>
                <a:gd name="T9" fmla="*/ 21 h 21"/>
                <a:gd name="T10" fmla="*/ 8 w 766"/>
                <a:gd name="T11" fmla="*/ 17 h 21"/>
                <a:gd name="T12" fmla="*/ 6 w 766"/>
                <a:gd name="T13" fmla="*/ 13 h 21"/>
                <a:gd name="T14" fmla="*/ 4 w 766"/>
                <a:gd name="T15" fmla="*/ 9 h 21"/>
                <a:gd name="T16" fmla="*/ 2 w 766"/>
                <a:gd name="T17" fmla="*/ 4 h 21"/>
                <a:gd name="T18" fmla="*/ 0 w 766"/>
                <a:gd name="T19" fmla="*/ 0 h 21"/>
                <a:gd name="T20" fmla="*/ 759 w 766"/>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21">
                  <a:moveTo>
                    <a:pt x="759" y="0"/>
                  </a:moveTo>
                  <a:lnTo>
                    <a:pt x="764" y="9"/>
                  </a:lnTo>
                  <a:lnTo>
                    <a:pt x="766" y="21"/>
                  </a:lnTo>
                  <a:lnTo>
                    <a:pt x="8" y="21"/>
                  </a:lnTo>
                  <a:lnTo>
                    <a:pt x="8" y="21"/>
                  </a:lnTo>
                  <a:lnTo>
                    <a:pt x="8" y="17"/>
                  </a:lnTo>
                  <a:lnTo>
                    <a:pt x="6" y="13"/>
                  </a:lnTo>
                  <a:lnTo>
                    <a:pt x="4" y="9"/>
                  </a:lnTo>
                  <a:lnTo>
                    <a:pt x="2" y="4"/>
                  </a:lnTo>
                  <a:lnTo>
                    <a:pt x="0" y="0"/>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8" name="Freeform 1547"/>
            <p:cNvSpPr>
              <a:spLocks/>
            </p:cNvSpPr>
            <p:nvPr/>
          </p:nvSpPr>
          <p:spPr bwMode="auto">
            <a:xfrm>
              <a:off x="5991" y="2958"/>
              <a:ext cx="770" cy="21"/>
            </a:xfrm>
            <a:custGeom>
              <a:avLst/>
              <a:gdLst>
                <a:gd name="T0" fmla="*/ 758 w 770"/>
                <a:gd name="T1" fmla="*/ 0 h 21"/>
                <a:gd name="T2" fmla="*/ 766 w 770"/>
                <a:gd name="T3" fmla="*/ 10 h 21"/>
                <a:gd name="T4" fmla="*/ 770 w 770"/>
                <a:gd name="T5" fmla="*/ 21 h 21"/>
                <a:gd name="T6" fmla="*/ 11 w 770"/>
                <a:gd name="T7" fmla="*/ 21 h 21"/>
                <a:gd name="T8" fmla="*/ 11 w 770"/>
                <a:gd name="T9" fmla="*/ 19 h 21"/>
                <a:gd name="T10" fmla="*/ 7 w 770"/>
                <a:gd name="T11" fmla="*/ 15 h 21"/>
                <a:gd name="T12" fmla="*/ 5 w 770"/>
                <a:gd name="T13" fmla="*/ 13 h 21"/>
                <a:gd name="T14" fmla="*/ 0 w 770"/>
                <a:gd name="T15" fmla="*/ 2 h 21"/>
                <a:gd name="T16" fmla="*/ 0 w 770"/>
                <a:gd name="T17" fmla="*/ 0 h 21"/>
                <a:gd name="T18" fmla="*/ 758 w 77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21">
                  <a:moveTo>
                    <a:pt x="758" y="0"/>
                  </a:moveTo>
                  <a:lnTo>
                    <a:pt x="766" y="10"/>
                  </a:lnTo>
                  <a:lnTo>
                    <a:pt x="770" y="21"/>
                  </a:lnTo>
                  <a:lnTo>
                    <a:pt x="11" y="21"/>
                  </a:lnTo>
                  <a:lnTo>
                    <a:pt x="11" y="19"/>
                  </a:lnTo>
                  <a:lnTo>
                    <a:pt x="7" y="15"/>
                  </a:lnTo>
                  <a:lnTo>
                    <a:pt x="5" y="13"/>
                  </a:lnTo>
                  <a:lnTo>
                    <a:pt x="0" y="2"/>
                  </a:lnTo>
                  <a:lnTo>
                    <a:pt x="0" y="0"/>
                  </a:lnTo>
                  <a:lnTo>
                    <a:pt x="7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09" name="Freeform 1548"/>
            <p:cNvSpPr>
              <a:spLocks/>
            </p:cNvSpPr>
            <p:nvPr/>
          </p:nvSpPr>
          <p:spPr bwMode="auto">
            <a:xfrm>
              <a:off x="5991" y="2939"/>
              <a:ext cx="758" cy="19"/>
            </a:xfrm>
            <a:custGeom>
              <a:avLst/>
              <a:gdLst>
                <a:gd name="T0" fmla="*/ 741 w 758"/>
                <a:gd name="T1" fmla="*/ 0 h 19"/>
                <a:gd name="T2" fmla="*/ 753 w 758"/>
                <a:gd name="T3" fmla="*/ 13 h 19"/>
                <a:gd name="T4" fmla="*/ 758 w 758"/>
                <a:gd name="T5" fmla="*/ 19 h 19"/>
                <a:gd name="T6" fmla="*/ 0 w 758"/>
                <a:gd name="T7" fmla="*/ 19 h 19"/>
                <a:gd name="T8" fmla="*/ 0 w 758"/>
                <a:gd name="T9" fmla="*/ 8 h 19"/>
                <a:gd name="T10" fmla="*/ 2 w 758"/>
                <a:gd name="T11" fmla="*/ 0 h 19"/>
                <a:gd name="T12" fmla="*/ 741 w 75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758" h="19">
                  <a:moveTo>
                    <a:pt x="741" y="0"/>
                  </a:moveTo>
                  <a:lnTo>
                    <a:pt x="753" y="13"/>
                  </a:lnTo>
                  <a:lnTo>
                    <a:pt x="758" y="19"/>
                  </a:lnTo>
                  <a:lnTo>
                    <a:pt x="0" y="19"/>
                  </a:lnTo>
                  <a:lnTo>
                    <a:pt x="0" y="8"/>
                  </a:lnTo>
                  <a:lnTo>
                    <a:pt x="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0" name="Freeform 1549"/>
            <p:cNvSpPr>
              <a:spLocks/>
            </p:cNvSpPr>
            <p:nvPr/>
          </p:nvSpPr>
          <p:spPr bwMode="auto">
            <a:xfrm>
              <a:off x="5993" y="2918"/>
              <a:ext cx="739" cy="21"/>
            </a:xfrm>
            <a:custGeom>
              <a:avLst/>
              <a:gdLst>
                <a:gd name="T0" fmla="*/ 722 w 739"/>
                <a:gd name="T1" fmla="*/ 0 h 21"/>
                <a:gd name="T2" fmla="*/ 724 w 739"/>
                <a:gd name="T3" fmla="*/ 2 h 21"/>
                <a:gd name="T4" fmla="*/ 737 w 739"/>
                <a:gd name="T5" fmla="*/ 17 h 21"/>
                <a:gd name="T6" fmla="*/ 739 w 739"/>
                <a:gd name="T7" fmla="*/ 21 h 21"/>
                <a:gd name="T8" fmla="*/ 0 w 739"/>
                <a:gd name="T9" fmla="*/ 21 h 21"/>
                <a:gd name="T10" fmla="*/ 3 w 739"/>
                <a:gd name="T11" fmla="*/ 14 h 21"/>
                <a:gd name="T12" fmla="*/ 9 w 739"/>
                <a:gd name="T13" fmla="*/ 6 h 21"/>
                <a:gd name="T14" fmla="*/ 17 w 739"/>
                <a:gd name="T15" fmla="*/ 0 h 21"/>
                <a:gd name="T16" fmla="*/ 722 w 73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21">
                  <a:moveTo>
                    <a:pt x="722" y="0"/>
                  </a:moveTo>
                  <a:lnTo>
                    <a:pt x="724" y="2"/>
                  </a:lnTo>
                  <a:lnTo>
                    <a:pt x="737" y="17"/>
                  </a:lnTo>
                  <a:lnTo>
                    <a:pt x="739" y="21"/>
                  </a:lnTo>
                  <a:lnTo>
                    <a:pt x="0" y="21"/>
                  </a:lnTo>
                  <a:lnTo>
                    <a:pt x="3" y="14"/>
                  </a:lnTo>
                  <a:lnTo>
                    <a:pt x="9" y="6"/>
                  </a:lnTo>
                  <a:lnTo>
                    <a:pt x="17" y="0"/>
                  </a:lnTo>
                  <a:lnTo>
                    <a:pt x="7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1" name="Freeform 1550"/>
            <p:cNvSpPr>
              <a:spLocks/>
            </p:cNvSpPr>
            <p:nvPr/>
          </p:nvSpPr>
          <p:spPr bwMode="auto">
            <a:xfrm>
              <a:off x="6010" y="2899"/>
              <a:ext cx="705" cy="19"/>
            </a:xfrm>
            <a:custGeom>
              <a:avLst/>
              <a:gdLst>
                <a:gd name="T0" fmla="*/ 694 w 705"/>
                <a:gd name="T1" fmla="*/ 0 h 19"/>
                <a:gd name="T2" fmla="*/ 698 w 705"/>
                <a:gd name="T3" fmla="*/ 8 h 19"/>
                <a:gd name="T4" fmla="*/ 705 w 705"/>
                <a:gd name="T5" fmla="*/ 19 h 19"/>
                <a:gd name="T6" fmla="*/ 0 w 705"/>
                <a:gd name="T7" fmla="*/ 19 h 19"/>
                <a:gd name="T8" fmla="*/ 2 w 705"/>
                <a:gd name="T9" fmla="*/ 17 h 19"/>
                <a:gd name="T10" fmla="*/ 17 w 705"/>
                <a:gd name="T11" fmla="*/ 6 h 19"/>
                <a:gd name="T12" fmla="*/ 28 w 705"/>
                <a:gd name="T13" fmla="*/ 0 h 19"/>
                <a:gd name="T14" fmla="*/ 694 w 705"/>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5" h="19">
                  <a:moveTo>
                    <a:pt x="694" y="0"/>
                  </a:moveTo>
                  <a:lnTo>
                    <a:pt x="698" y="8"/>
                  </a:lnTo>
                  <a:lnTo>
                    <a:pt x="705" y="19"/>
                  </a:lnTo>
                  <a:lnTo>
                    <a:pt x="0" y="19"/>
                  </a:lnTo>
                  <a:lnTo>
                    <a:pt x="2" y="17"/>
                  </a:lnTo>
                  <a:lnTo>
                    <a:pt x="17" y="6"/>
                  </a:lnTo>
                  <a:lnTo>
                    <a:pt x="28" y="0"/>
                  </a:lnTo>
                  <a:lnTo>
                    <a:pt x="6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2" name="Freeform 1551"/>
            <p:cNvSpPr>
              <a:spLocks/>
            </p:cNvSpPr>
            <p:nvPr/>
          </p:nvSpPr>
          <p:spPr bwMode="auto">
            <a:xfrm>
              <a:off x="6038" y="2877"/>
              <a:ext cx="666" cy="22"/>
            </a:xfrm>
            <a:custGeom>
              <a:avLst/>
              <a:gdLst>
                <a:gd name="T0" fmla="*/ 639 w 666"/>
                <a:gd name="T1" fmla="*/ 0 h 22"/>
                <a:gd name="T2" fmla="*/ 645 w 666"/>
                <a:gd name="T3" fmla="*/ 2 h 22"/>
                <a:gd name="T4" fmla="*/ 656 w 666"/>
                <a:gd name="T5" fmla="*/ 7 h 22"/>
                <a:gd name="T6" fmla="*/ 664 w 666"/>
                <a:gd name="T7" fmla="*/ 11 h 22"/>
                <a:gd name="T8" fmla="*/ 666 w 666"/>
                <a:gd name="T9" fmla="*/ 19 h 22"/>
                <a:gd name="T10" fmla="*/ 666 w 666"/>
                <a:gd name="T11" fmla="*/ 22 h 22"/>
                <a:gd name="T12" fmla="*/ 0 w 666"/>
                <a:gd name="T13" fmla="*/ 22 h 22"/>
                <a:gd name="T14" fmla="*/ 6 w 666"/>
                <a:gd name="T15" fmla="*/ 17 h 22"/>
                <a:gd name="T16" fmla="*/ 19 w 666"/>
                <a:gd name="T17" fmla="*/ 9 h 22"/>
                <a:gd name="T18" fmla="*/ 30 w 666"/>
                <a:gd name="T19" fmla="*/ 7 h 22"/>
                <a:gd name="T20" fmla="*/ 42 w 666"/>
                <a:gd name="T21" fmla="*/ 7 h 22"/>
                <a:gd name="T22" fmla="*/ 57 w 666"/>
                <a:gd name="T23" fmla="*/ 7 h 22"/>
                <a:gd name="T24" fmla="*/ 72 w 666"/>
                <a:gd name="T25" fmla="*/ 2 h 22"/>
                <a:gd name="T26" fmla="*/ 78 w 666"/>
                <a:gd name="T27" fmla="*/ 0 h 22"/>
                <a:gd name="T28" fmla="*/ 639 w 666"/>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22">
                  <a:moveTo>
                    <a:pt x="639" y="0"/>
                  </a:moveTo>
                  <a:lnTo>
                    <a:pt x="645" y="2"/>
                  </a:lnTo>
                  <a:lnTo>
                    <a:pt x="656" y="7"/>
                  </a:lnTo>
                  <a:lnTo>
                    <a:pt x="664" y="11"/>
                  </a:lnTo>
                  <a:lnTo>
                    <a:pt x="666" y="19"/>
                  </a:lnTo>
                  <a:lnTo>
                    <a:pt x="666" y="22"/>
                  </a:lnTo>
                  <a:lnTo>
                    <a:pt x="0" y="22"/>
                  </a:lnTo>
                  <a:lnTo>
                    <a:pt x="6" y="17"/>
                  </a:lnTo>
                  <a:lnTo>
                    <a:pt x="19" y="9"/>
                  </a:lnTo>
                  <a:lnTo>
                    <a:pt x="30" y="7"/>
                  </a:lnTo>
                  <a:lnTo>
                    <a:pt x="42" y="7"/>
                  </a:lnTo>
                  <a:lnTo>
                    <a:pt x="57" y="7"/>
                  </a:lnTo>
                  <a:lnTo>
                    <a:pt x="72" y="2"/>
                  </a:lnTo>
                  <a:lnTo>
                    <a:pt x="78" y="0"/>
                  </a:lnTo>
                  <a:lnTo>
                    <a:pt x="6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3" name="Freeform 1552"/>
            <p:cNvSpPr>
              <a:spLocks/>
            </p:cNvSpPr>
            <p:nvPr/>
          </p:nvSpPr>
          <p:spPr bwMode="auto">
            <a:xfrm>
              <a:off x="6116" y="2856"/>
              <a:ext cx="561" cy="21"/>
            </a:xfrm>
            <a:custGeom>
              <a:avLst/>
              <a:gdLst>
                <a:gd name="T0" fmla="*/ 535 w 561"/>
                <a:gd name="T1" fmla="*/ 0 h 21"/>
                <a:gd name="T2" fmla="*/ 535 w 561"/>
                <a:gd name="T3" fmla="*/ 0 h 21"/>
                <a:gd name="T4" fmla="*/ 546 w 561"/>
                <a:gd name="T5" fmla="*/ 13 h 21"/>
                <a:gd name="T6" fmla="*/ 556 w 561"/>
                <a:gd name="T7" fmla="*/ 19 h 21"/>
                <a:gd name="T8" fmla="*/ 561 w 561"/>
                <a:gd name="T9" fmla="*/ 21 h 21"/>
                <a:gd name="T10" fmla="*/ 0 w 561"/>
                <a:gd name="T11" fmla="*/ 21 h 21"/>
                <a:gd name="T12" fmla="*/ 5 w 561"/>
                <a:gd name="T13" fmla="*/ 19 h 21"/>
                <a:gd name="T14" fmla="*/ 22 w 561"/>
                <a:gd name="T15" fmla="*/ 17 h 21"/>
                <a:gd name="T16" fmla="*/ 34 w 561"/>
                <a:gd name="T17" fmla="*/ 15 h 21"/>
                <a:gd name="T18" fmla="*/ 41 w 561"/>
                <a:gd name="T19" fmla="*/ 13 h 21"/>
                <a:gd name="T20" fmla="*/ 41 w 561"/>
                <a:gd name="T21" fmla="*/ 0 h 21"/>
                <a:gd name="T22" fmla="*/ 535 w 561"/>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1">
                  <a:moveTo>
                    <a:pt x="535" y="0"/>
                  </a:moveTo>
                  <a:lnTo>
                    <a:pt x="535" y="0"/>
                  </a:lnTo>
                  <a:lnTo>
                    <a:pt x="546" y="13"/>
                  </a:lnTo>
                  <a:lnTo>
                    <a:pt x="556" y="19"/>
                  </a:lnTo>
                  <a:lnTo>
                    <a:pt x="561" y="21"/>
                  </a:lnTo>
                  <a:lnTo>
                    <a:pt x="0" y="21"/>
                  </a:lnTo>
                  <a:lnTo>
                    <a:pt x="5" y="19"/>
                  </a:lnTo>
                  <a:lnTo>
                    <a:pt x="22" y="17"/>
                  </a:lnTo>
                  <a:lnTo>
                    <a:pt x="34" y="15"/>
                  </a:lnTo>
                  <a:lnTo>
                    <a:pt x="41" y="13"/>
                  </a:lnTo>
                  <a:lnTo>
                    <a:pt x="41" y="0"/>
                  </a:lnTo>
                  <a:lnTo>
                    <a:pt x="5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4" name="Freeform 1553"/>
            <p:cNvSpPr>
              <a:spLocks/>
            </p:cNvSpPr>
            <p:nvPr/>
          </p:nvSpPr>
          <p:spPr bwMode="auto">
            <a:xfrm>
              <a:off x="6157" y="2837"/>
              <a:ext cx="494" cy="19"/>
            </a:xfrm>
            <a:custGeom>
              <a:avLst/>
              <a:gdLst>
                <a:gd name="T0" fmla="*/ 488 w 494"/>
                <a:gd name="T1" fmla="*/ 0 h 19"/>
                <a:gd name="T2" fmla="*/ 490 w 494"/>
                <a:gd name="T3" fmla="*/ 2 h 19"/>
                <a:gd name="T4" fmla="*/ 494 w 494"/>
                <a:gd name="T5" fmla="*/ 19 h 19"/>
                <a:gd name="T6" fmla="*/ 0 w 494"/>
                <a:gd name="T7" fmla="*/ 19 h 19"/>
                <a:gd name="T8" fmla="*/ 0 w 494"/>
                <a:gd name="T9" fmla="*/ 19 h 19"/>
                <a:gd name="T10" fmla="*/ 4 w 494"/>
                <a:gd name="T11" fmla="*/ 2 h 19"/>
                <a:gd name="T12" fmla="*/ 6 w 494"/>
                <a:gd name="T13" fmla="*/ 0 h 19"/>
                <a:gd name="T14" fmla="*/ 488 w 4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9">
                  <a:moveTo>
                    <a:pt x="488" y="0"/>
                  </a:moveTo>
                  <a:lnTo>
                    <a:pt x="490" y="2"/>
                  </a:lnTo>
                  <a:lnTo>
                    <a:pt x="494" y="19"/>
                  </a:lnTo>
                  <a:lnTo>
                    <a:pt x="0" y="19"/>
                  </a:lnTo>
                  <a:lnTo>
                    <a:pt x="0" y="19"/>
                  </a:lnTo>
                  <a:lnTo>
                    <a:pt x="4" y="2"/>
                  </a:lnTo>
                  <a:lnTo>
                    <a:pt x="6" y="0"/>
                  </a:lnTo>
                  <a:lnTo>
                    <a:pt x="4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5" name="Freeform 1554"/>
            <p:cNvSpPr>
              <a:spLocks/>
            </p:cNvSpPr>
            <p:nvPr/>
          </p:nvSpPr>
          <p:spPr bwMode="auto">
            <a:xfrm>
              <a:off x="6163" y="2816"/>
              <a:ext cx="482" cy="21"/>
            </a:xfrm>
            <a:custGeom>
              <a:avLst/>
              <a:gdLst>
                <a:gd name="T0" fmla="*/ 477 w 482"/>
                <a:gd name="T1" fmla="*/ 0 h 21"/>
                <a:gd name="T2" fmla="*/ 477 w 482"/>
                <a:gd name="T3" fmla="*/ 4 h 21"/>
                <a:gd name="T4" fmla="*/ 482 w 482"/>
                <a:gd name="T5" fmla="*/ 21 h 21"/>
                <a:gd name="T6" fmla="*/ 0 w 482"/>
                <a:gd name="T7" fmla="*/ 21 h 21"/>
                <a:gd name="T8" fmla="*/ 4 w 482"/>
                <a:gd name="T9" fmla="*/ 11 h 21"/>
                <a:gd name="T10" fmla="*/ 15 w 482"/>
                <a:gd name="T11" fmla="*/ 4 h 21"/>
                <a:gd name="T12" fmla="*/ 23 w 482"/>
                <a:gd name="T13" fmla="*/ 0 h 21"/>
                <a:gd name="T14" fmla="*/ 340 w 482"/>
                <a:gd name="T15" fmla="*/ 0 h 21"/>
                <a:gd name="T16" fmla="*/ 344 w 482"/>
                <a:gd name="T17" fmla="*/ 4 h 21"/>
                <a:gd name="T18" fmla="*/ 354 w 482"/>
                <a:gd name="T19" fmla="*/ 11 h 21"/>
                <a:gd name="T20" fmla="*/ 365 w 482"/>
                <a:gd name="T21" fmla="*/ 17 h 21"/>
                <a:gd name="T22" fmla="*/ 374 w 482"/>
                <a:gd name="T23" fmla="*/ 17 h 21"/>
                <a:gd name="T24" fmla="*/ 380 w 482"/>
                <a:gd name="T25" fmla="*/ 11 h 21"/>
                <a:gd name="T26" fmla="*/ 384 w 482"/>
                <a:gd name="T27" fmla="*/ 0 h 21"/>
                <a:gd name="T28" fmla="*/ 477 w 482"/>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2" h="21">
                  <a:moveTo>
                    <a:pt x="477" y="0"/>
                  </a:moveTo>
                  <a:lnTo>
                    <a:pt x="477" y="4"/>
                  </a:lnTo>
                  <a:lnTo>
                    <a:pt x="482" y="21"/>
                  </a:lnTo>
                  <a:lnTo>
                    <a:pt x="0" y="21"/>
                  </a:lnTo>
                  <a:lnTo>
                    <a:pt x="4" y="11"/>
                  </a:lnTo>
                  <a:lnTo>
                    <a:pt x="15" y="4"/>
                  </a:lnTo>
                  <a:lnTo>
                    <a:pt x="23" y="0"/>
                  </a:lnTo>
                  <a:lnTo>
                    <a:pt x="340" y="0"/>
                  </a:lnTo>
                  <a:lnTo>
                    <a:pt x="344" y="4"/>
                  </a:lnTo>
                  <a:lnTo>
                    <a:pt x="354" y="11"/>
                  </a:lnTo>
                  <a:lnTo>
                    <a:pt x="365" y="17"/>
                  </a:lnTo>
                  <a:lnTo>
                    <a:pt x="374" y="17"/>
                  </a:lnTo>
                  <a:lnTo>
                    <a:pt x="380" y="11"/>
                  </a:lnTo>
                  <a:lnTo>
                    <a:pt x="384" y="0"/>
                  </a:lnTo>
                  <a:lnTo>
                    <a:pt x="4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6" name="Freeform 1555"/>
            <p:cNvSpPr>
              <a:spLocks noEditPoints="1"/>
            </p:cNvSpPr>
            <p:nvPr/>
          </p:nvSpPr>
          <p:spPr bwMode="auto">
            <a:xfrm>
              <a:off x="6186" y="2797"/>
              <a:ext cx="454" cy="19"/>
            </a:xfrm>
            <a:custGeom>
              <a:avLst/>
              <a:gdLst>
                <a:gd name="T0" fmla="*/ 276 w 454"/>
                <a:gd name="T1" fmla="*/ 0 h 19"/>
                <a:gd name="T2" fmla="*/ 293 w 454"/>
                <a:gd name="T3" fmla="*/ 6 h 19"/>
                <a:gd name="T4" fmla="*/ 310 w 454"/>
                <a:gd name="T5" fmla="*/ 17 h 19"/>
                <a:gd name="T6" fmla="*/ 317 w 454"/>
                <a:gd name="T7" fmla="*/ 19 h 19"/>
                <a:gd name="T8" fmla="*/ 0 w 454"/>
                <a:gd name="T9" fmla="*/ 19 h 19"/>
                <a:gd name="T10" fmla="*/ 7 w 454"/>
                <a:gd name="T11" fmla="*/ 17 h 19"/>
                <a:gd name="T12" fmla="*/ 22 w 454"/>
                <a:gd name="T13" fmla="*/ 10 h 19"/>
                <a:gd name="T14" fmla="*/ 30 w 454"/>
                <a:gd name="T15" fmla="*/ 6 h 19"/>
                <a:gd name="T16" fmla="*/ 34 w 454"/>
                <a:gd name="T17" fmla="*/ 0 h 19"/>
                <a:gd name="T18" fmla="*/ 276 w 454"/>
                <a:gd name="T19" fmla="*/ 0 h 19"/>
                <a:gd name="T20" fmla="*/ 446 w 454"/>
                <a:gd name="T21" fmla="*/ 0 h 19"/>
                <a:gd name="T22" fmla="*/ 450 w 454"/>
                <a:gd name="T23" fmla="*/ 6 h 19"/>
                <a:gd name="T24" fmla="*/ 454 w 454"/>
                <a:gd name="T25" fmla="*/ 19 h 19"/>
                <a:gd name="T26" fmla="*/ 361 w 454"/>
                <a:gd name="T27" fmla="*/ 19 h 19"/>
                <a:gd name="T28" fmla="*/ 363 w 454"/>
                <a:gd name="T29" fmla="*/ 13 h 19"/>
                <a:gd name="T30" fmla="*/ 370 w 454"/>
                <a:gd name="T31" fmla="*/ 0 h 19"/>
                <a:gd name="T32" fmla="*/ 446 w 454"/>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4" h="19">
                  <a:moveTo>
                    <a:pt x="276" y="0"/>
                  </a:moveTo>
                  <a:lnTo>
                    <a:pt x="293" y="6"/>
                  </a:lnTo>
                  <a:lnTo>
                    <a:pt x="310" y="17"/>
                  </a:lnTo>
                  <a:lnTo>
                    <a:pt x="317" y="19"/>
                  </a:lnTo>
                  <a:lnTo>
                    <a:pt x="0" y="19"/>
                  </a:lnTo>
                  <a:lnTo>
                    <a:pt x="7" y="17"/>
                  </a:lnTo>
                  <a:lnTo>
                    <a:pt x="22" y="10"/>
                  </a:lnTo>
                  <a:lnTo>
                    <a:pt x="30" y="6"/>
                  </a:lnTo>
                  <a:lnTo>
                    <a:pt x="34" y="0"/>
                  </a:lnTo>
                  <a:lnTo>
                    <a:pt x="276" y="0"/>
                  </a:lnTo>
                  <a:close/>
                  <a:moveTo>
                    <a:pt x="446" y="0"/>
                  </a:moveTo>
                  <a:lnTo>
                    <a:pt x="450" y="6"/>
                  </a:lnTo>
                  <a:lnTo>
                    <a:pt x="454" y="19"/>
                  </a:lnTo>
                  <a:lnTo>
                    <a:pt x="361" y="19"/>
                  </a:lnTo>
                  <a:lnTo>
                    <a:pt x="363" y="13"/>
                  </a:lnTo>
                  <a:lnTo>
                    <a:pt x="370" y="0"/>
                  </a:lnTo>
                  <a:lnTo>
                    <a:pt x="4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7" name="Freeform 1556"/>
            <p:cNvSpPr>
              <a:spLocks noEditPoints="1"/>
            </p:cNvSpPr>
            <p:nvPr/>
          </p:nvSpPr>
          <p:spPr bwMode="auto">
            <a:xfrm>
              <a:off x="6220" y="2776"/>
              <a:ext cx="412" cy="21"/>
            </a:xfrm>
            <a:custGeom>
              <a:avLst/>
              <a:gdLst>
                <a:gd name="T0" fmla="*/ 223 w 412"/>
                <a:gd name="T1" fmla="*/ 0 h 21"/>
                <a:gd name="T2" fmla="*/ 225 w 412"/>
                <a:gd name="T3" fmla="*/ 8 h 21"/>
                <a:gd name="T4" fmla="*/ 240 w 412"/>
                <a:gd name="T5" fmla="*/ 19 h 21"/>
                <a:gd name="T6" fmla="*/ 242 w 412"/>
                <a:gd name="T7" fmla="*/ 21 h 21"/>
                <a:gd name="T8" fmla="*/ 0 w 412"/>
                <a:gd name="T9" fmla="*/ 21 h 21"/>
                <a:gd name="T10" fmla="*/ 3 w 412"/>
                <a:gd name="T11" fmla="*/ 14 h 21"/>
                <a:gd name="T12" fmla="*/ 9 w 412"/>
                <a:gd name="T13" fmla="*/ 0 h 21"/>
                <a:gd name="T14" fmla="*/ 68 w 412"/>
                <a:gd name="T15" fmla="*/ 0 h 21"/>
                <a:gd name="T16" fmla="*/ 75 w 412"/>
                <a:gd name="T17" fmla="*/ 2 h 21"/>
                <a:gd name="T18" fmla="*/ 83 w 412"/>
                <a:gd name="T19" fmla="*/ 2 h 21"/>
                <a:gd name="T20" fmla="*/ 85 w 412"/>
                <a:gd name="T21" fmla="*/ 0 h 21"/>
                <a:gd name="T22" fmla="*/ 223 w 412"/>
                <a:gd name="T23" fmla="*/ 0 h 21"/>
                <a:gd name="T24" fmla="*/ 397 w 412"/>
                <a:gd name="T25" fmla="*/ 0 h 21"/>
                <a:gd name="T26" fmla="*/ 406 w 412"/>
                <a:gd name="T27" fmla="*/ 8 h 21"/>
                <a:gd name="T28" fmla="*/ 412 w 412"/>
                <a:gd name="T29" fmla="*/ 21 h 21"/>
                <a:gd name="T30" fmla="*/ 336 w 412"/>
                <a:gd name="T31" fmla="*/ 21 h 21"/>
                <a:gd name="T32" fmla="*/ 336 w 412"/>
                <a:gd name="T33" fmla="*/ 17 h 21"/>
                <a:gd name="T34" fmla="*/ 340 w 412"/>
                <a:gd name="T35" fmla="*/ 0 h 21"/>
                <a:gd name="T36" fmla="*/ 397 w 412"/>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1">
                  <a:moveTo>
                    <a:pt x="223" y="0"/>
                  </a:moveTo>
                  <a:lnTo>
                    <a:pt x="225" y="8"/>
                  </a:lnTo>
                  <a:lnTo>
                    <a:pt x="240" y="19"/>
                  </a:lnTo>
                  <a:lnTo>
                    <a:pt x="242" y="21"/>
                  </a:lnTo>
                  <a:lnTo>
                    <a:pt x="0" y="21"/>
                  </a:lnTo>
                  <a:lnTo>
                    <a:pt x="3" y="14"/>
                  </a:lnTo>
                  <a:lnTo>
                    <a:pt x="9" y="0"/>
                  </a:lnTo>
                  <a:lnTo>
                    <a:pt x="68" y="0"/>
                  </a:lnTo>
                  <a:lnTo>
                    <a:pt x="75" y="2"/>
                  </a:lnTo>
                  <a:lnTo>
                    <a:pt x="83" y="2"/>
                  </a:lnTo>
                  <a:lnTo>
                    <a:pt x="85" y="0"/>
                  </a:lnTo>
                  <a:lnTo>
                    <a:pt x="223" y="0"/>
                  </a:lnTo>
                  <a:close/>
                  <a:moveTo>
                    <a:pt x="397" y="0"/>
                  </a:moveTo>
                  <a:lnTo>
                    <a:pt x="406" y="8"/>
                  </a:lnTo>
                  <a:lnTo>
                    <a:pt x="412" y="21"/>
                  </a:lnTo>
                  <a:lnTo>
                    <a:pt x="336" y="21"/>
                  </a:lnTo>
                  <a:lnTo>
                    <a:pt x="336" y="17"/>
                  </a:lnTo>
                  <a:lnTo>
                    <a:pt x="340" y="0"/>
                  </a:lnTo>
                  <a:lnTo>
                    <a:pt x="3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8" name="Freeform 1557"/>
            <p:cNvSpPr>
              <a:spLocks noEditPoints="1"/>
            </p:cNvSpPr>
            <p:nvPr/>
          </p:nvSpPr>
          <p:spPr bwMode="auto">
            <a:xfrm>
              <a:off x="6229" y="2754"/>
              <a:ext cx="388" cy="22"/>
            </a:xfrm>
            <a:custGeom>
              <a:avLst/>
              <a:gdLst>
                <a:gd name="T0" fmla="*/ 34 w 388"/>
                <a:gd name="T1" fmla="*/ 0 h 22"/>
                <a:gd name="T2" fmla="*/ 38 w 388"/>
                <a:gd name="T3" fmla="*/ 5 h 22"/>
                <a:gd name="T4" fmla="*/ 44 w 388"/>
                <a:gd name="T5" fmla="*/ 9 h 22"/>
                <a:gd name="T6" fmla="*/ 55 w 388"/>
                <a:gd name="T7" fmla="*/ 20 h 22"/>
                <a:gd name="T8" fmla="*/ 59 w 388"/>
                <a:gd name="T9" fmla="*/ 22 h 22"/>
                <a:gd name="T10" fmla="*/ 0 w 388"/>
                <a:gd name="T11" fmla="*/ 22 h 22"/>
                <a:gd name="T12" fmla="*/ 2 w 388"/>
                <a:gd name="T13" fmla="*/ 20 h 22"/>
                <a:gd name="T14" fmla="*/ 10 w 388"/>
                <a:gd name="T15" fmla="*/ 9 h 22"/>
                <a:gd name="T16" fmla="*/ 15 w 388"/>
                <a:gd name="T17" fmla="*/ 7 h 22"/>
                <a:gd name="T18" fmla="*/ 19 w 388"/>
                <a:gd name="T19" fmla="*/ 5 h 22"/>
                <a:gd name="T20" fmla="*/ 21 w 388"/>
                <a:gd name="T21" fmla="*/ 3 h 22"/>
                <a:gd name="T22" fmla="*/ 23 w 388"/>
                <a:gd name="T23" fmla="*/ 0 h 22"/>
                <a:gd name="T24" fmla="*/ 34 w 388"/>
                <a:gd name="T25" fmla="*/ 0 h 22"/>
                <a:gd name="T26" fmla="*/ 223 w 388"/>
                <a:gd name="T27" fmla="*/ 0 h 22"/>
                <a:gd name="T28" fmla="*/ 218 w 388"/>
                <a:gd name="T29" fmla="*/ 9 h 22"/>
                <a:gd name="T30" fmla="*/ 214 w 388"/>
                <a:gd name="T31" fmla="*/ 22 h 22"/>
                <a:gd name="T32" fmla="*/ 214 w 388"/>
                <a:gd name="T33" fmla="*/ 22 h 22"/>
                <a:gd name="T34" fmla="*/ 76 w 388"/>
                <a:gd name="T35" fmla="*/ 22 h 22"/>
                <a:gd name="T36" fmla="*/ 81 w 388"/>
                <a:gd name="T37" fmla="*/ 15 h 22"/>
                <a:gd name="T38" fmla="*/ 83 w 388"/>
                <a:gd name="T39" fmla="*/ 11 h 22"/>
                <a:gd name="T40" fmla="*/ 85 w 388"/>
                <a:gd name="T41" fmla="*/ 7 h 22"/>
                <a:gd name="T42" fmla="*/ 85 w 388"/>
                <a:gd name="T43" fmla="*/ 3 h 22"/>
                <a:gd name="T44" fmla="*/ 87 w 388"/>
                <a:gd name="T45" fmla="*/ 0 h 22"/>
                <a:gd name="T46" fmla="*/ 87 w 388"/>
                <a:gd name="T47" fmla="*/ 0 h 22"/>
                <a:gd name="T48" fmla="*/ 223 w 388"/>
                <a:gd name="T49" fmla="*/ 0 h 22"/>
                <a:gd name="T50" fmla="*/ 369 w 388"/>
                <a:gd name="T51" fmla="*/ 0 h 22"/>
                <a:gd name="T52" fmla="*/ 382 w 388"/>
                <a:gd name="T53" fmla="*/ 13 h 22"/>
                <a:gd name="T54" fmla="*/ 388 w 388"/>
                <a:gd name="T55" fmla="*/ 22 h 22"/>
                <a:gd name="T56" fmla="*/ 331 w 388"/>
                <a:gd name="T57" fmla="*/ 22 h 22"/>
                <a:gd name="T58" fmla="*/ 331 w 388"/>
                <a:gd name="T59" fmla="*/ 22 h 22"/>
                <a:gd name="T60" fmla="*/ 327 w 388"/>
                <a:gd name="T61" fmla="*/ 7 h 22"/>
                <a:gd name="T62" fmla="*/ 324 w 388"/>
                <a:gd name="T63" fmla="*/ 0 h 22"/>
                <a:gd name="T64" fmla="*/ 369 w 388"/>
                <a:gd name="T6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22">
                  <a:moveTo>
                    <a:pt x="34" y="0"/>
                  </a:moveTo>
                  <a:lnTo>
                    <a:pt x="38" y="5"/>
                  </a:lnTo>
                  <a:lnTo>
                    <a:pt x="44" y="9"/>
                  </a:lnTo>
                  <a:lnTo>
                    <a:pt x="55" y="20"/>
                  </a:lnTo>
                  <a:lnTo>
                    <a:pt x="59" y="22"/>
                  </a:lnTo>
                  <a:lnTo>
                    <a:pt x="0" y="22"/>
                  </a:lnTo>
                  <a:lnTo>
                    <a:pt x="2" y="20"/>
                  </a:lnTo>
                  <a:lnTo>
                    <a:pt x="10" y="9"/>
                  </a:lnTo>
                  <a:lnTo>
                    <a:pt x="15" y="7"/>
                  </a:lnTo>
                  <a:lnTo>
                    <a:pt x="19" y="5"/>
                  </a:lnTo>
                  <a:lnTo>
                    <a:pt x="21" y="3"/>
                  </a:lnTo>
                  <a:lnTo>
                    <a:pt x="23" y="0"/>
                  </a:lnTo>
                  <a:lnTo>
                    <a:pt x="34" y="0"/>
                  </a:lnTo>
                  <a:close/>
                  <a:moveTo>
                    <a:pt x="223" y="0"/>
                  </a:moveTo>
                  <a:lnTo>
                    <a:pt x="218" y="9"/>
                  </a:lnTo>
                  <a:lnTo>
                    <a:pt x="214" y="22"/>
                  </a:lnTo>
                  <a:lnTo>
                    <a:pt x="214" y="22"/>
                  </a:lnTo>
                  <a:lnTo>
                    <a:pt x="76" y="22"/>
                  </a:lnTo>
                  <a:lnTo>
                    <a:pt x="81" y="15"/>
                  </a:lnTo>
                  <a:lnTo>
                    <a:pt x="83" y="11"/>
                  </a:lnTo>
                  <a:lnTo>
                    <a:pt x="85" y="7"/>
                  </a:lnTo>
                  <a:lnTo>
                    <a:pt x="85" y="3"/>
                  </a:lnTo>
                  <a:lnTo>
                    <a:pt x="87" y="0"/>
                  </a:lnTo>
                  <a:lnTo>
                    <a:pt x="87" y="0"/>
                  </a:lnTo>
                  <a:lnTo>
                    <a:pt x="223" y="0"/>
                  </a:lnTo>
                  <a:close/>
                  <a:moveTo>
                    <a:pt x="369" y="0"/>
                  </a:moveTo>
                  <a:lnTo>
                    <a:pt x="382" y="13"/>
                  </a:lnTo>
                  <a:lnTo>
                    <a:pt x="388" y="22"/>
                  </a:lnTo>
                  <a:lnTo>
                    <a:pt x="331" y="22"/>
                  </a:lnTo>
                  <a:lnTo>
                    <a:pt x="331" y="22"/>
                  </a:lnTo>
                  <a:lnTo>
                    <a:pt x="327" y="7"/>
                  </a:lnTo>
                  <a:lnTo>
                    <a:pt x="324" y="0"/>
                  </a:lnTo>
                  <a:lnTo>
                    <a:pt x="3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19" name="Freeform 1558"/>
            <p:cNvSpPr>
              <a:spLocks noEditPoints="1"/>
            </p:cNvSpPr>
            <p:nvPr/>
          </p:nvSpPr>
          <p:spPr bwMode="auto">
            <a:xfrm>
              <a:off x="6252" y="2735"/>
              <a:ext cx="346" cy="19"/>
            </a:xfrm>
            <a:custGeom>
              <a:avLst/>
              <a:gdLst>
                <a:gd name="T0" fmla="*/ 7 w 346"/>
                <a:gd name="T1" fmla="*/ 19 h 19"/>
                <a:gd name="T2" fmla="*/ 11 w 346"/>
                <a:gd name="T3" fmla="*/ 19 h 19"/>
                <a:gd name="T4" fmla="*/ 11 w 346"/>
                <a:gd name="T5" fmla="*/ 19 h 19"/>
                <a:gd name="T6" fmla="*/ 0 w 346"/>
                <a:gd name="T7" fmla="*/ 19 h 19"/>
                <a:gd name="T8" fmla="*/ 2 w 346"/>
                <a:gd name="T9" fmla="*/ 19 h 19"/>
                <a:gd name="T10" fmla="*/ 7 w 346"/>
                <a:gd name="T11" fmla="*/ 19 h 19"/>
                <a:gd name="T12" fmla="*/ 206 w 346"/>
                <a:gd name="T13" fmla="*/ 0 h 19"/>
                <a:gd name="T14" fmla="*/ 206 w 346"/>
                <a:gd name="T15" fmla="*/ 3 h 19"/>
                <a:gd name="T16" fmla="*/ 202 w 346"/>
                <a:gd name="T17" fmla="*/ 15 h 19"/>
                <a:gd name="T18" fmla="*/ 200 w 346"/>
                <a:gd name="T19" fmla="*/ 19 h 19"/>
                <a:gd name="T20" fmla="*/ 64 w 346"/>
                <a:gd name="T21" fmla="*/ 19 h 19"/>
                <a:gd name="T22" fmla="*/ 64 w 346"/>
                <a:gd name="T23" fmla="*/ 17 h 19"/>
                <a:gd name="T24" fmla="*/ 66 w 346"/>
                <a:gd name="T25" fmla="*/ 15 h 19"/>
                <a:gd name="T26" fmla="*/ 70 w 346"/>
                <a:gd name="T27" fmla="*/ 13 h 19"/>
                <a:gd name="T28" fmla="*/ 74 w 346"/>
                <a:gd name="T29" fmla="*/ 7 h 19"/>
                <a:gd name="T30" fmla="*/ 79 w 346"/>
                <a:gd name="T31" fmla="*/ 3 h 19"/>
                <a:gd name="T32" fmla="*/ 79 w 346"/>
                <a:gd name="T33" fmla="*/ 0 h 19"/>
                <a:gd name="T34" fmla="*/ 104 w 346"/>
                <a:gd name="T35" fmla="*/ 0 h 19"/>
                <a:gd name="T36" fmla="*/ 106 w 346"/>
                <a:gd name="T37" fmla="*/ 3 h 19"/>
                <a:gd name="T38" fmla="*/ 111 w 346"/>
                <a:gd name="T39" fmla="*/ 7 h 19"/>
                <a:gd name="T40" fmla="*/ 113 w 346"/>
                <a:gd name="T41" fmla="*/ 9 h 19"/>
                <a:gd name="T42" fmla="*/ 113 w 346"/>
                <a:gd name="T43" fmla="*/ 9 h 19"/>
                <a:gd name="T44" fmla="*/ 113 w 346"/>
                <a:gd name="T45" fmla="*/ 9 h 19"/>
                <a:gd name="T46" fmla="*/ 113 w 346"/>
                <a:gd name="T47" fmla="*/ 5 h 19"/>
                <a:gd name="T48" fmla="*/ 113 w 346"/>
                <a:gd name="T49" fmla="*/ 0 h 19"/>
                <a:gd name="T50" fmla="*/ 206 w 346"/>
                <a:gd name="T51" fmla="*/ 0 h 19"/>
                <a:gd name="T52" fmla="*/ 331 w 346"/>
                <a:gd name="T53" fmla="*/ 0 h 19"/>
                <a:gd name="T54" fmla="*/ 333 w 346"/>
                <a:gd name="T55" fmla="*/ 3 h 19"/>
                <a:gd name="T56" fmla="*/ 342 w 346"/>
                <a:gd name="T57" fmla="*/ 15 h 19"/>
                <a:gd name="T58" fmla="*/ 346 w 346"/>
                <a:gd name="T59" fmla="*/ 19 h 19"/>
                <a:gd name="T60" fmla="*/ 301 w 346"/>
                <a:gd name="T61" fmla="*/ 19 h 19"/>
                <a:gd name="T62" fmla="*/ 299 w 346"/>
                <a:gd name="T63" fmla="*/ 13 h 19"/>
                <a:gd name="T64" fmla="*/ 299 w 346"/>
                <a:gd name="T65" fmla="*/ 0 h 19"/>
                <a:gd name="T66" fmla="*/ 331 w 346"/>
                <a:gd name="T6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19">
                  <a:moveTo>
                    <a:pt x="7" y="19"/>
                  </a:moveTo>
                  <a:lnTo>
                    <a:pt x="11" y="19"/>
                  </a:lnTo>
                  <a:lnTo>
                    <a:pt x="11" y="19"/>
                  </a:lnTo>
                  <a:lnTo>
                    <a:pt x="0" y="19"/>
                  </a:lnTo>
                  <a:lnTo>
                    <a:pt x="2" y="19"/>
                  </a:lnTo>
                  <a:lnTo>
                    <a:pt x="7" y="19"/>
                  </a:lnTo>
                  <a:close/>
                  <a:moveTo>
                    <a:pt x="206" y="0"/>
                  </a:moveTo>
                  <a:lnTo>
                    <a:pt x="206" y="3"/>
                  </a:lnTo>
                  <a:lnTo>
                    <a:pt x="202" y="15"/>
                  </a:lnTo>
                  <a:lnTo>
                    <a:pt x="200" y="19"/>
                  </a:lnTo>
                  <a:lnTo>
                    <a:pt x="64" y="19"/>
                  </a:lnTo>
                  <a:lnTo>
                    <a:pt x="64" y="17"/>
                  </a:lnTo>
                  <a:lnTo>
                    <a:pt x="66" y="15"/>
                  </a:lnTo>
                  <a:lnTo>
                    <a:pt x="70" y="13"/>
                  </a:lnTo>
                  <a:lnTo>
                    <a:pt x="74" y="7"/>
                  </a:lnTo>
                  <a:lnTo>
                    <a:pt x="79" y="3"/>
                  </a:lnTo>
                  <a:lnTo>
                    <a:pt x="79" y="0"/>
                  </a:lnTo>
                  <a:lnTo>
                    <a:pt x="104" y="0"/>
                  </a:lnTo>
                  <a:lnTo>
                    <a:pt x="106" y="3"/>
                  </a:lnTo>
                  <a:lnTo>
                    <a:pt x="111" y="7"/>
                  </a:lnTo>
                  <a:lnTo>
                    <a:pt x="113" y="9"/>
                  </a:lnTo>
                  <a:lnTo>
                    <a:pt x="113" y="9"/>
                  </a:lnTo>
                  <a:lnTo>
                    <a:pt x="113" y="9"/>
                  </a:lnTo>
                  <a:lnTo>
                    <a:pt x="113" y="5"/>
                  </a:lnTo>
                  <a:lnTo>
                    <a:pt x="113" y="0"/>
                  </a:lnTo>
                  <a:lnTo>
                    <a:pt x="206" y="0"/>
                  </a:lnTo>
                  <a:close/>
                  <a:moveTo>
                    <a:pt x="331" y="0"/>
                  </a:moveTo>
                  <a:lnTo>
                    <a:pt x="333" y="3"/>
                  </a:lnTo>
                  <a:lnTo>
                    <a:pt x="342" y="15"/>
                  </a:lnTo>
                  <a:lnTo>
                    <a:pt x="346" y="19"/>
                  </a:lnTo>
                  <a:lnTo>
                    <a:pt x="301" y="19"/>
                  </a:lnTo>
                  <a:lnTo>
                    <a:pt x="299" y="13"/>
                  </a:lnTo>
                  <a:lnTo>
                    <a:pt x="299" y="0"/>
                  </a:lnTo>
                  <a:lnTo>
                    <a:pt x="3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0" name="Freeform 1559"/>
            <p:cNvSpPr>
              <a:spLocks noEditPoints="1"/>
            </p:cNvSpPr>
            <p:nvPr/>
          </p:nvSpPr>
          <p:spPr bwMode="auto">
            <a:xfrm>
              <a:off x="6331" y="2714"/>
              <a:ext cx="252" cy="21"/>
            </a:xfrm>
            <a:custGeom>
              <a:avLst/>
              <a:gdLst>
                <a:gd name="T0" fmla="*/ 6 w 252"/>
                <a:gd name="T1" fmla="*/ 0 h 21"/>
                <a:gd name="T2" fmla="*/ 6 w 252"/>
                <a:gd name="T3" fmla="*/ 0 h 21"/>
                <a:gd name="T4" fmla="*/ 8 w 252"/>
                <a:gd name="T5" fmla="*/ 4 h 21"/>
                <a:gd name="T6" fmla="*/ 17 w 252"/>
                <a:gd name="T7" fmla="*/ 11 h 21"/>
                <a:gd name="T8" fmla="*/ 23 w 252"/>
                <a:gd name="T9" fmla="*/ 17 h 21"/>
                <a:gd name="T10" fmla="*/ 25 w 252"/>
                <a:gd name="T11" fmla="*/ 21 h 21"/>
                <a:gd name="T12" fmla="*/ 0 w 252"/>
                <a:gd name="T13" fmla="*/ 21 h 21"/>
                <a:gd name="T14" fmla="*/ 2 w 252"/>
                <a:gd name="T15" fmla="*/ 19 h 21"/>
                <a:gd name="T16" fmla="*/ 2 w 252"/>
                <a:gd name="T17" fmla="*/ 15 h 21"/>
                <a:gd name="T18" fmla="*/ 2 w 252"/>
                <a:gd name="T19" fmla="*/ 11 h 21"/>
                <a:gd name="T20" fmla="*/ 2 w 252"/>
                <a:gd name="T21" fmla="*/ 7 h 21"/>
                <a:gd name="T22" fmla="*/ 2 w 252"/>
                <a:gd name="T23" fmla="*/ 2 h 21"/>
                <a:gd name="T24" fmla="*/ 2 w 252"/>
                <a:gd name="T25" fmla="*/ 0 h 21"/>
                <a:gd name="T26" fmla="*/ 2 w 252"/>
                <a:gd name="T27" fmla="*/ 0 h 21"/>
                <a:gd name="T28" fmla="*/ 6 w 252"/>
                <a:gd name="T29" fmla="*/ 0 h 21"/>
                <a:gd name="T30" fmla="*/ 51 w 252"/>
                <a:gd name="T31" fmla="*/ 0 h 21"/>
                <a:gd name="T32" fmla="*/ 53 w 252"/>
                <a:gd name="T33" fmla="*/ 0 h 21"/>
                <a:gd name="T34" fmla="*/ 57 w 252"/>
                <a:gd name="T35" fmla="*/ 4 h 21"/>
                <a:gd name="T36" fmla="*/ 61 w 252"/>
                <a:gd name="T37" fmla="*/ 9 h 21"/>
                <a:gd name="T38" fmla="*/ 65 w 252"/>
                <a:gd name="T39" fmla="*/ 13 h 21"/>
                <a:gd name="T40" fmla="*/ 68 w 252"/>
                <a:gd name="T41" fmla="*/ 13 h 21"/>
                <a:gd name="T42" fmla="*/ 74 w 252"/>
                <a:gd name="T43" fmla="*/ 13 h 21"/>
                <a:gd name="T44" fmla="*/ 89 w 252"/>
                <a:gd name="T45" fmla="*/ 11 h 21"/>
                <a:gd name="T46" fmla="*/ 104 w 252"/>
                <a:gd name="T47" fmla="*/ 9 h 21"/>
                <a:gd name="T48" fmla="*/ 116 w 252"/>
                <a:gd name="T49" fmla="*/ 11 h 21"/>
                <a:gd name="T50" fmla="*/ 127 w 252"/>
                <a:gd name="T51" fmla="*/ 15 h 21"/>
                <a:gd name="T52" fmla="*/ 127 w 252"/>
                <a:gd name="T53" fmla="*/ 21 h 21"/>
                <a:gd name="T54" fmla="*/ 34 w 252"/>
                <a:gd name="T55" fmla="*/ 21 h 21"/>
                <a:gd name="T56" fmla="*/ 34 w 252"/>
                <a:gd name="T57" fmla="*/ 19 h 21"/>
                <a:gd name="T58" fmla="*/ 34 w 252"/>
                <a:gd name="T59" fmla="*/ 13 h 21"/>
                <a:gd name="T60" fmla="*/ 36 w 252"/>
                <a:gd name="T61" fmla="*/ 7 h 21"/>
                <a:gd name="T62" fmla="*/ 38 w 252"/>
                <a:gd name="T63" fmla="*/ 2 h 21"/>
                <a:gd name="T64" fmla="*/ 38 w 252"/>
                <a:gd name="T65" fmla="*/ 0 h 21"/>
                <a:gd name="T66" fmla="*/ 51 w 252"/>
                <a:gd name="T67" fmla="*/ 0 h 21"/>
                <a:gd name="T68" fmla="*/ 244 w 252"/>
                <a:gd name="T69" fmla="*/ 0 h 21"/>
                <a:gd name="T70" fmla="*/ 246 w 252"/>
                <a:gd name="T71" fmla="*/ 9 h 21"/>
                <a:gd name="T72" fmla="*/ 252 w 252"/>
                <a:gd name="T73" fmla="*/ 21 h 21"/>
                <a:gd name="T74" fmla="*/ 220 w 252"/>
                <a:gd name="T75" fmla="*/ 21 h 21"/>
                <a:gd name="T76" fmla="*/ 220 w 252"/>
                <a:gd name="T77" fmla="*/ 17 h 21"/>
                <a:gd name="T78" fmla="*/ 225 w 252"/>
                <a:gd name="T79" fmla="*/ 0 h 21"/>
                <a:gd name="T80" fmla="*/ 225 w 252"/>
                <a:gd name="T81" fmla="*/ 0 h 21"/>
                <a:gd name="T82" fmla="*/ 244 w 252"/>
                <a:gd name="T8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21">
                  <a:moveTo>
                    <a:pt x="6" y="0"/>
                  </a:moveTo>
                  <a:lnTo>
                    <a:pt x="6" y="0"/>
                  </a:lnTo>
                  <a:lnTo>
                    <a:pt x="8" y="4"/>
                  </a:lnTo>
                  <a:lnTo>
                    <a:pt x="17" y="11"/>
                  </a:lnTo>
                  <a:lnTo>
                    <a:pt x="23" y="17"/>
                  </a:lnTo>
                  <a:lnTo>
                    <a:pt x="25" y="21"/>
                  </a:lnTo>
                  <a:lnTo>
                    <a:pt x="0" y="21"/>
                  </a:lnTo>
                  <a:lnTo>
                    <a:pt x="2" y="19"/>
                  </a:lnTo>
                  <a:lnTo>
                    <a:pt x="2" y="15"/>
                  </a:lnTo>
                  <a:lnTo>
                    <a:pt x="2" y="11"/>
                  </a:lnTo>
                  <a:lnTo>
                    <a:pt x="2" y="7"/>
                  </a:lnTo>
                  <a:lnTo>
                    <a:pt x="2" y="2"/>
                  </a:lnTo>
                  <a:lnTo>
                    <a:pt x="2" y="0"/>
                  </a:lnTo>
                  <a:lnTo>
                    <a:pt x="2" y="0"/>
                  </a:lnTo>
                  <a:lnTo>
                    <a:pt x="6" y="0"/>
                  </a:lnTo>
                  <a:close/>
                  <a:moveTo>
                    <a:pt x="51" y="0"/>
                  </a:moveTo>
                  <a:lnTo>
                    <a:pt x="53" y="0"/>
                  </a:lnTo>
                  <a:lnTo>
                    <a:pt x="57" y="4"/>
                  </a:lnTo>
                  <a:lnTo>
                    <a:pt x="61" y="9"/>
                  </a:lnTo>
                  <a:lnTo>
                    <a:pt x="65" y="13"/>
                  </a:lnTo>
                  <a:lnTo>
                    <a:pt x="68" y="13"/>
                  </a:lnTo>
                  <a:lnTo>
                    <a:pt x="74" y="13"/>
                  </a:lnTo>
                  <a:lnTo>
                    <a:pt x="89" y="11"/>
                  </a:lnTo>
                  <a:lnTo>
                    <a:pt x="104" y="9"/>
                  </a:lnTo>
                  <a:lnTo>
                    <a:pt x="116" y="11"/>
                  </a:lnTo>
                  <a:lnTo>
                    <a:pt x="127" y="15"/>
                  </a:lnTo>
                  <a:lnTo>
                    <a:pt x="127" y="21"/>
                  </a:lnTo>
                  <a:lnTo>
                    <a:pt x="34" y="21"/>
                  </a:lnTo>
                  <a:lnTo>
                    <a:pt x="34" y="19"/>
                  </a:lnTo>
                  <a:lnTo>
                    <a:pt x="34" y="13"/>
                  </a:lnTo>
                  <a:lnTo>
                    <a:pt x="36" y="7"/>
                  </a:lnTo>
                  <a:lnTo>
                    <a:pt x="38" y="2"/>
                  </a:lnTo>
                  <a:lnTo>
                    <a:pt x="38" y="0"/>
                  </a:lnTo>
                  <a:lnTo>
                    <a:pt x="51" y="0"/>
                  </a:lnTo>
                  <a:close/>
                  <a:moveTo>
                    <a:pt x="244" y="0"/>
                  </a:moveTo>
                  <a:lnTo>
                    <a:pt x="246" y="9"/>
                  </a:lnTo>
                  <a:lnTo>
                    <a:pt x="252" y="21"/>
                  </a:lnTo>
                  <a:lnTo>
                    <a:pt x="220" y="21"/>
                  </a:lnTo>
                  <a:lnTo>
                    <a:pt x="220" y="17"/>
                  </a:lnTo>
                  <a:lnTo>
                    <a:pt x="225" y="0"/>
                  </a:lnTo>
                  <a:lnTo>
                    <a:pt x="225" y="0"/>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1" name="Freeform 1560"/>
            <p:cNvSpPr>
              <a:spLocks noEditPoints="1"/>
            </p:cNvSpPr>
            <p:nvPr/>
          </p:nvSpPr>
          <p:spPr bwMode="auto">
            <a:xfrm>
              <a:off x="6333" y="2695"/>
              <a:ext cx="242" cy="19"/>
            </a:xfrm>
            <a:custGeom>
              <a:avLst/>
              <a:gdLst>
                <a:gd name="T0" fmla="*/ 2 w 242"/>
                <a:gd name="T1" fmla="*/ 17 h 19"/>
                <a:gd name="T2" fmla="*/ 4 w 242"/>
                <a:gd name="T3" fmla="*/ 19 h 19"/>
                <a:gd name="T4" fmla="*/ 0 w 242"/>
                <a:gd name="T5" fmla="*/ 19 h 19"/>
                <a:gd name="T6" fmla="*/ 0 w 242"/>
                <a:gd name="T7" fmla="*/ 19 h 19"/>
                <a:gd name="T8" fmla="*/ 2 w 242"/>
                <a:gd name="T9" fmla="*/ 17 h 19"/>
                <a:gd name="T10" fmla="*/ 40 w 242"/>
                <a:gd name="T11" fmla="*/ 15 h 19"/>
                <a:gd name="T12" fmla="*/ 44 w 242"/>
                <a:gd name="T13" fmla="*/ 17 h 19"/>
                <a:gd name="T14" fmla="*/ 49 w 242"/>
                <a:gd name="T15" fmla="*/ 19 h 19"/>
                <a:gd name="T16" fmla="*/ 36 w 242"/>
                <a:gd name="T17" fmla="*/ 19 h 19"/>
                <a:gd name="T18" fmla="*/ 38 w 242"/>
                <a:gd name="T19" fmla="*/ 17 h 19"/>
                <a:gd name="T20" fmla="*/ 40 w 242"/>
                <a:gd name="T21" fmla="*/ 15 h 19"/>
                <a:gd name="T22" fmla="*/ 231 w 242"/>
                <a:gd name="T23" fmla="*/ 0 h 19"/>
                <a:gd name="T24" fmla="*/ 235 w 242"/>
                <a:gd name="T25" fmla="*/ 2 h 19"/>
                <a:gd name="T26" fmla="*/ 240 w 242"/>
                <a:gd name="T27" fmla="*/ 13 h 19"/>
                <a:gd name="T28" fmla="*/ 242 w 242"/>
                <a:gd name="T29" fmla="*/ 19 h 19"/>
                <a:gd name="T30" fmla="*/ 223 w 242"/>
                <a:gd name="T31" fmla="*/ 19 h 19"/>
                <a:gd name="T32" fmla="*/ 227 w 242"/>
                <a:gd name="T33" fmla="*/ 6 h 19"/>
                <a:gd name="T34" fmla="*/ 231 w 242"/>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19">
                  <a:moveTo>
                    <a:pt x="2" y="17"/>
                  </a:moveTo>
                  <a:lnTo>
                    <a:pt x="4" y="19"/>
                  </a:lnTo>
                  <a:lnTo>
                    <a:pt x="0" y="19"/>
                  </a:lnTo>
                  <a:lnTo>
                    <a:pt x="0" y="19"/>
                  </a:lnTo>
                  <a:lnTo>
                    <a:pt x="2" y="17"/>
                  </a:lnTo>
                  <a:close/>
                  <a:moveTo>
                    <a:pt x="40" y="15"/>
                  </a:moveTo>
                  <a:lnTo>
                    <a:pt x="44" y="17"/>
                  </a:lnTo>
                  <a:lnTo>
                    <a:pt x="49" y="19"/>
                  </a:lnTo>
                  <a:lnTo>
                    <a:pt x="36" y="19"/>
                  </a:lnTo>
                  <a:lnTo>
                    <a:pt x="38" y="17"/>
                  </a:lnTo>
                  <a:lnTo>
                    <a:pt x="40" y="15"/>
                  </a:lnTo>
                  <a:close/>
                  <a:moveTo>
                    <a:pt x="231" y="0"/>
                  </a:moveTo>
                  <a:lnTo>
                    <a:pt x="235" y="2"/>
                  </a:lnTo>
                  <a:lnTo>
                    <a:pt x="240" y="13"/>
                  </a:lnTo>
                  <a:lnTo>
                    <a:pt x="242" y="19"/>
                  </a:lnTo>
                  <a:lnTo>
                    <a:pt x="223" y="19"/>
                  </a:lnTo>
                  <a:lnTo>
                    <a:pt x="227" y="6"/>
                  </a:lnTo>
                  <a:lnTo>
                    <a:pt x="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2" name="Freeform 1561"/>
            <p:cNvSpPr>
              <a:spLocks/>
            </p:cNvSpPr>
            <p:nvPr/>
          </p:nvSpPr>
          <p:spPr bwMode="auto">
            <a:xfrm>
              <a:off x="7264" y="2822"/>
              <a:ext cx="41" cy="17"/>
            </a:xfrm>
            <a:custGeom>
              <a:avLst/>
              <a:gdLst>
                <a:gd name="T0" fmla="*/ 41 w 41"/>
                <a:gd name="T1" fmla="*/ 0 h 17"/>
                <a:gd name="T2" fmla="*/ 36 w 41"/>
                <a:gd name="T3" fmla="*/ 5 h 17"/>
                <a:gd name="T4" fmla="*/ 26 w 41"/>
                <a:gd name="T5" fmla="*/ 13 h 17"/>
                <a:gd name="T6" fmla="*/ 13 w 41"/>
                <a:gd name="T7" fmla="*/ 17 h 17"/>
                <a:gd name="T8" fmla="*/ 0 w 41"/>
                <a:gd name="T9" fmla="*/ 17 h 17"/>
                <a:gd name="T10" fmla="*/ 4 w 41"/>
                <a:gd name="T11" fmla="*/ 13 h 17"/>
                <a:gd name="T12" fmla="*/ 13 w 41"/>
                <a:gd name="T13" fmla="*/ 5 h 17"/>
                <a:gd name="T14" fmla="*/ 15 w 41"/>
                <a:gd name="T15" fmla="*/ 0 h 17"/>
                <a:gd name="T16" fmla="*/ 41 w 41"/>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7">
                  <a:moveTo>
                    <a:pt x="41" y="0"/>
                  </a:moveTo>
                  <a:lnTo>
                    <a:pt x="36" y="5"/>
                  </a:lnTo>
                  <a:lnTo>
                    <a:pt x="26" y="13"/>
                  </a:lnTo>
                  <a:lnTo>
                    <a:pt x="13" y="17"/>
                  </a:lnTo>
                  <a:lnTo>
                    <a:pt x="0" y="17"/>
                  </a:lnTo>
                  <a:lnTo>
                    <a:pt x="4" y="13"/>
                  </a:lnTo>
                  <a:lnTo>
                    <a:pt x="13" y="5"/>
                  </a:lnTo>
                  <a:lnTo>
                    <a:pt x="15"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3" name="Freeform 1562"/>
            <p:cNvSpPr>
              <a:spLocks/>
            </p:cNvSpPr>
            <p:nvPr/>
          </p:nvSpPr>
          <p:spPr bwMode="auto">
            <a:xfrm>
              <a:off x="7279" y="2805"/>
              <a:ext cx="34" cy="17"/>
            </a:xfrm>
            <a:custGeom>
              <a:avLst/>
              <a:gdLst>
                <a:gd name="T0" fmla="*/ 30 w 34"/>
                <a:gd name="T1" fmla="*/ 0 h 17"/>
                <a:gd name="T2" fmla="*/ 34 w 34"/>
                <a:gd name="T3" fmla="*/ 5 h 17"/>
                <a:gd name="T4" fmla="*/ 30 w 34"/>
                <a:gd name="T5" fmla="*/ 13 h 17"/>
                <a:gd name="T6" fmla="*/ 26 w 34"/>
                <a:gd name="T7" fmla="*/ 17 h 17"/>
                <a:gd name="T8" fmla="*/ 0 w 34"/>
                <a:gd name="T9" fmla="*/ 17 h 17"/>
                <a:gd name="T10" fmla="*/ 9 w 34"/>
                <a:gd name="T11" fmla="*/ 9 h 17"/>
                <a:gd name="T12" fmla="*/ 19 w 34"/>
                <a:gd name="T13" fmla="*/ 0 h 17"/>
                <a:gd name="T14" fmla="*/ 30 w 3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
                  <a:moveTo>
                    <a:pt x="30" y="0"/>
                  </a:moveTo>
                  <a:lnTo>
                    <a:pt x="34" y="5"/>
                  </a:lnTo>
                  <a:lnTo>
                    <a:pt x="30" y="13"/>
                  </a:lnTo>
                  <a:lnTo>
                    <a:pt x="26" y="17"/>
                  </a:lnTo>
                  <a:lnTo>
                    <a:pt x="0" y="17"/>
                  </a:lnTo>
                  <a:lnTo>
                    <a:pt x="9" y="9"/>
                  </a:lnTo>
                  <a:lnTo>
                    <a:pt x="19" y="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4" name="Freeform 1563"/>
            <p:cNvSpPr>
              <a:spLocks/>
            </p:cNvSpPr>
            <p:nvPr/>
          </p:nvSpPr>
          <p:spPr bwMode="auto">
            <a:xfrm>
              <a:off x="7016" y="2913"/>
              <a:ext cx="36" cy="19"/>
            </a:xfrm>
            <a:custGeom>
              <a:avLst/>
              <a:gdLst>
                <a:gd name="T0" fmla="*/ 0 w 36"/>
                <a:gd name="T1" fmla="*/ 0 h 19"/>
                <a:gd name="T2" fmla="*/ 34 w 36"/>
                <a:gd name="T3" fmla="*/ 0 h 19"/>
                <a:gd name="T4" fmla="*/ 36 w 36"/>
                <a:gd name="T5" fmla="*/ 3 h 19"/>
                <a:gd name="T6" fmla="*/ 36 w 36"/>
                <a:gd name="T7" fmla="*/ 7 h 19"/>
                <a:gd name="T8" fmla="*/ 36 w 36"/>
                <a:gd name="T9" fmla="*/ 7 h 19"/>
                <a:gd name="T10" fmla="*/ 36 w 36"/>
                <a:gd name="T11" fmla="*/ 11 h 19"/>
                <a:gd name="T12" fmla="*/ 34 w 36"/>
                <a:gd name="T13" fmla="*/ 15 h 19"/>
                <a:gd name="T14" fmla="*/ 32 w 36"/>
                <a:gd name="T15" fmla="*/ 17 h 19"/>
                <a:gd name="T16" fmla="*/ 28 w 36"/>
                <a:gd name="T17" fmla="*/ 19 h 19"/>
                <a:gd name="T18" fmla="*/ 21 w 36"/>
                <a:gd name="T19" fmla="*/ 17 h 19"/>
                <a:gd name="T20" fmla="*/ 17 w 36"/>
                <a:gd name="T21" fmla="*/ 15 h 19"/>
                <a:gd name="T22" fmla="*/ 11 w 36"/>
                <a:gd name="T23" fmla="*/ 13 h 19"/>
                <a:gd name="T24" fmla="*/ 6 w 36"/>
                <a:gd name="T25" fmla="*/ 9 h 19"/>
                <a:gd name="T26" fmla="*/ 2 w 36"/>
                <a:gd name="T27" fmla="*/ 3 h 19"/>
                <a:gd name="T28" fmla="*/ 0 w 36"/>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9">
                  <a:moveTo>
                    <a:pt x="0" y="0"/>
                  </a:moveTo>
                  <a:lnTo>
                    <a:pt x="34" y="0"/>
                  </a:lnTo>
                  <a:lnTo>
                    <a:pt x="36" y="3"/>
                  </a:lnTo>
                  <a:lnTo>
                    <a:pt x="36" y="7"/>
                  </a:lnTo>
                  <a:lnTo>
                    <a:pt x="36" y="7"/>
                  </a:lnTo>
                  <a:lnTo>
                    <a:pt x="36" y="11"/>
                  </a:lnTo>
                  <a:lnTo>
                    <a:pt x="34" y="15"/>
                  </a:lnTo>
                  <a:lnTo>
                    <a:pt x="32" y="17"/>
                  </a:lnTo>
                  <a:lnTo>
                    <a:pt x="28" y="19"/>
                  </a:lnTo>
                  <a:lnTo>
                    <a:pt x="21" y="17"/>
                  </a:lnTo>
                  <a:lnTo>
                    <a:pt x="17" y="15"/>
                  </a:lnTo>
                  <a:lnTo>
                    <a:pt x="11" y="13"/>
                  </a:lnTo>
                  <a:lnTo>
                    <a:pt x="6" y="9"/>
                  </a:lnTo>
                  <a:lnTo>
                    <a:pt x="2"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5" name="Freeform 1564"/>
            <p:cNvSpPr>
              <a:spLocks/>
            </p:cNvSpPr>
            <p:nvPr/>
          </p:nvSpPr>
          <p:spPr bwMode="auto">
            <a:xfrm>
              <a:off x="7003" y="2894"/>
              <a:ext cx="47" cy="19"/>
            </a:xfrm>
            <a:custGeom>
              <a:avLst/>
              <a:gdLst>
                <a:gd name="T0" fmla="*/ 2 w 47"/>
                <a:gd name="T1" fmla="*/ 0 h 19"/>
                <a:gd name="T2" fmla="*/ 2 w 47"/>
                <a:gd name="T3" fmla="*/ 0 h 19"/>
                <a:gd name="T4" fmla="*/ 9 w 47"/>
                <a:gd name="T5" fmla="*/ 0 h 19"/>
                <a:gd name="T6" fmla="*/ 15 w 47"/>
                <a:gd name="T7" fmla="*/ 2 h 19"/>
                <a:gd name="T8" fmla="*/ 28 w 47"/>
                <a:gd name="T9" fmla="*/ 5 h 19"/>
                <a:gd name="T10" fmla="*/ 36 w 47"/>
                <a:gd name="T11" fmla="*/ 9 h 19"/>
                <a:gd name="T12" fmla="*/ 43 w 47"/>
                <a:gd name="T13" fmla="*/ 13 h 19"/>
                <a:gd name="T14" fmla="*/ 47 w 47"/>
                <a:gd name="T15" fmla="*/ 17 h 19"/>
                <a:gd name="T16" fmla="*/ 47 w 47"/>
                <a:gd name="T17" fmla="*/ 19 h 19"/>
                <a:gd name="T18" fmla="*/ 13 w 47"/>
                <a:gd name="T19" fmla="*/ 19 h 19"/>
                <a:gd name="T20" fmla="*/ 13 w 47"/>
                <a:gd name="T21" fmla="*/ 17 h 19"/>
                <a:gd name="T22" fmla="*/ 9 w 47"/>
                <a:gd name="T23" fmla="*/ 13 h 19"/>
                <a:gd name="T24" fmla="*/ 4 w 47"/>
                <a:gd name="T25" fmla="*/ 11 h 19"/>
                <a:gd name="T26" fmla="*/ 2 w 47"/>
                <a:gd name="T27" fmla="*/ 7 h 19"/>
                <a:gd name="T28" fmla="*/ 0 w 47"/>
                <a:gd name="T29" fmla="*/ 5 h 19"/>
                <a:gd name="T30" fmla="*/ 0 w 47"/>
                <a:gd name="T31" fmla="*/ 2 h 19"/>
                <a:gd name="T32" fmla="*/ 0 w 47"/>
                <a:gd name="T33" fmla="*/ 0 h 19"/>
                <a:gd name="T34" fmla="*/ 2 w 47"/>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9">
                  <a:moveTo>
                    <a:pt x="2" y="0"/>
                  </a:moveTo>
                  <a:lnTo>
                    <a:pt x="2" y="0"/>
                  </a:lnTo>
                  <a:lnTo>
                    <a:pt x="9" y="0"/>
                  </a:lnTo>
                  <a:lnTo>
                    <a:pt x="15" y="2"/>
                  </a:lnTo>
                  <a:lnTo>
                    <a:pt x="28" y="5"/>
                  </a:lnTo>
                  <a:lnTo>
                    <a:pt x="36" y="9"/>
                  </a:lnTo>
                  <a:lnTo>
                    <a:pt x="43" y="13"/>
                  </a:lnTo>
                  <a:lnTo>
                    <a:pt x="47" y="17"/>
                  </a:lnTo>
                  <a:lnTo>
                    <a:pt x="47" y="19"/>
                  </a:lnTo>
                  <a:lnTo>
                    <a:pt x="13" y="19"/>
                  </a:lnTo>
                  <a:lnTo>
                    <a:pt x="13" y="17"/>
                  </a:lnTo>
                  <a:lnTo>
                    <a:pt x="9" y="13"/>
                  </a:lnTo>
                  <a:lnTo>
                    <a:pt x="4" y="11"/>
                  </a:lnTo>
                  <a:lnTo>
                    <a:pt x="2" y="7"/>
                  </a:lnTo>
                  <a:lnTo>
                    <a:pt x="0" y="5"/>
                  </a:lnTo>
                  <a:lnTo>
                    <a:pt x="0" y="2"/>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6" name="Rectangle 1565"/>
            <p:cNvSpPr>
              <a:spLocks noChangeArrowheads="1"/>
            </p:cNvSpPr>
            <p:nvPr/>
          </p:nvSpPr>
          <p:spPr bwMode="auto">
            <a:xfrm>
              <a:off x="7005" y="2894"/>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7" name="Freeform 1566"/>
            <p:cNvSpPr>
              <a:spLocks/>
            </p:cNvSpPr>
            <p:nvPr/>
          </p:nvSpPr>
          <p:spPr bwMode="auto">
            <a:xfrm>
              <a:off x="5815" y="2589"/>
              <a:ext cx="30" cy="21"/>
            </a:xfrm>
            <a:custGeom>
              <a:avLst/>
              <a:gdLst>
                <a:gd name="T0" fmla="*/ 0 w 30"/>
                <a:gd name="T1" fmla="*/ 0 h 21"/>
                <a:gd name="T2" fmla="*/ 30 w 30"/>
                <a:gd name="T3" fmla="*/ 0 h 21"/>
                <a:gd name="T4" fmla="*/ 30 w 30"/>
                <a:gd name="T5" fmla="*/ 9 h 21"/>
                <a:gd name="T6" fmla="*/ 30 w 30"/>
                <a:gd name="T7" fmla="*/ 15 h 21"/>
                <a:gd name="T8" fmla="*/ 28 w 30"/>
                <a:gd name="T9" fmla="*/ 19 h 21"/>
                <a:gd name="T10" fmla="*/ 26 w 30"/>
                <a:gd name="T11" fmla="*/ 21 h 21"/>
                <a:gd name="T12" fmla="*/ 21 w 30"/>
                <a:gd name="T13" fmla="*/ 21 h 21"/>
                <a:gd name="T14" fmla="*/ 19 w 30"/>
                <a:gd name="T15" fmla="*/ 19 h 21"/>
                <a:gd name="T16" fmla="*/ 15 w 30"/>
                <a:gd name="T17" fmla="*/ 17 h 21"/>
                <a:gd name="T18" fmla="*/ 11 w 30"/>
                <a:gd name="T19" fmla="*/ 15 h 21"/>
                <a:gd name="T20" fmla="*/ 9 w 30"/>
                <a:gd name="T21" fmla="*/ 11 h 21"/>
                <a:gd name="T22" fmla="*/ 0 w 30"/>
                <a:gd name="T23" fmla="*/ 0 h 21"/>
                <a:gd name="T24" fmla="*/ 0 w 30"/>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1">
                  <a:moveTo>
                    <a:pt x="0" y="0"/>
                  </a:moveTo>
                  <a:lnTo>
                    <a:pt x="30" y="0"/>
                  </a:lnTo>
                  <a:lnTo>
                    <a:pt x="30" y="9"/>
                  </a:lnTo>
                  <a:lnTo>
                    <a:pt x="30" y="15"/>
                  </a:lnTo>
                  <a:lnTo>
                    <a:pt x="28" y="19"/>
                  </a:lnTo>
                  <a:lnTo>
                    <a:pt x="26" y="21"/>
                  </a:lnTo>
                  <a:lnTo>
                    <a:pt x="21" y="21"/>
                  </a:lnTo>
                  <a:lnTo>
                    <a:pt x="19" y="19"/>
                  </a:lnTo>
                  <a:lnTo>
                    <a:pt x="15" y="17"/>
                  </a:lnTo>
                  <a:lnTo>
                    <a:pt x="11" y="15"/>
                  </a:lnTo>
                  <a:lnTo>
                    <a:pt x="9" y="11"/>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8" name="Freeform 1567"/>
            <p:cNvSpPr>
              <a:spLocks/>
            </p:cNvSpPr>
            <p:nvPr/>
          </p:nvSpPr>
          <p:spPr bwMode="auto">
            <a:xfrm>
              <a:off x="5788" y="2568"/>
              <a:ext cx="61" cy="21"/>
            </a:xfrm>
            <a:custGeom>
              <a:avLst/>
              <a:gdLst>
                <a:gd name="T0" fmla="*/ 61 w 61"/>
                <a:gd name="T1" fmla="*/ 0 h 21"/>
                <a:gd name="T2" fmla="*/ 59 w 61"/>
                <a:gd name="T3" fmla="*/ 11 h 21"/>
                <a:gd name="T4" fmla="*/ 57 w 61"/>
                <a:gd name="T5" fmla="*/ 21 h 21"/>
                <a:gd name="T6" fmla="*/ 27 w 61"/>
                <a:gd name="T7" fmla="*/ 21 h 21"/>
                <a:gd name="T8" fmla="*/ 14 w 61"/>
                <a:gd name="T9" fmla="*/ 11 h 21"/>
                <a:gd name="T10" fmla="*/ 0 w 61"/>
                <a:gd name="T11" fmla="*/ 0 h 21"/>
                <a:gd name="T12" fmla="*/ 0 w 61"/>
                <a:gd name="T13" fmla="*/ 0 h 21"/>
                <a:gd name="T14" fmla="*/ 61 w 6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
                  <a:moveTo>
                    <a:pt x="61" y="0"/>
                  </a:moveTo>
                  <a:lnTo>
                    <a:pt x="59" y="11"/>
                  </a:lnTo>
                  <a:lnTo>
                    <a:pt x="57" y="21"/>
                  </a:lnTo>
                  <a:lnTo>
                    <a:pt x="27" y="21"/>
                  </a:lnTo>
                  <a:lnTo>
                    <a:pt x="14" y="11"/>
                  </a:lnTo>
                  <a:lnTo>
                    <a:pt x="0" y="0"/>
                  </a:lnTo>
                  <a:lnTo>
                    <a:pt x="0" y="0"/>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29" name="Freeform 1568"/>
            <p:cNvSpPr>
              <a:spLocks/>
            </p:cNvSpPr>
            <p:nvPr/>
          </p:nvSpPr>
          <p:spPr bwMode="auto">
            <a:xfrm>
              <a:off x="5760" y="2547"/>
              <a:ext cx="98" cy="21"/>
            </a:xfrm>
            <a:custGeom>
              <a:avLst/>
              <a:gdLst>
                <a:gd name="T0" fmla="*/ 98 w 98"/>
                <a:gd name="T1" fmla="*/ 0 h 21"/>
                <a:gd name="T2" fmla="*/ 98 w 98"/>
                <a:gd name="T3" fmla="*/ 0 h 21"/>
                <a:gd name="T4" fmla="*/ 89 w 98"/>
                <a:gd name="T5" fmla="*/ 15 h 21"/>
                <a:gd name="T6" fmla="*/ 89 w 98"/>
                <a:gd name="T7" fmla="*/ 21 h 21"/>
                <a:gd name="T8" fmla="*/ 28 w 98"/>
                <a:gd name="T9" fmla="*/ 21 h 21"/>
                <a:gd name="T10" fmla="*/ 15 w 98"/>
                <a:gd name="T11" fmla="*/ 13 h 21"/>
                <a:gd name="T12" fmla="*/ 6 w 98"/>
                <a:gd name="T13" fmla="*/ 6 h 21"/>
                <a:gd name="T14" fmla="*/ 0 w 98"/>
                <a:gd name="T15" fmla="*/ 0 h 21"/>
                <a:gd name="T16" fmla="*/ 98 w 98"/>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1">
                  <a:moveTo>
                    <a:pt x="98" y="0"/>
                  </a:moveTo>
                  <a:lnTo>
                    <a:pt x="98" y="0"/>
                  </a:lnTo>
                  <a:lnTo>
                    <a:pt x="89" y="15"/>
                  </a:lnTo>
                  <a:lnTo>
                    <a:pt x="89" y="21"/>
                  </a:lnTo>
                  <a:lnTo>
                    <a:pt x="28" y="21"/>
                  </a:lnTo>
                  <a:lnTo>
                    <a:pt x="15" y="13"/>
                  </a:lnTo>
                  <a:lnTo>
                    <a:pt x="6" y="6"/>
                  </a:lnTo>
                  <a:lnTo>
                    <a:pt x="0" y="0"/>
                  </a:lnTo>
                  <a:lnTo>
                    <a:pt x="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0" name="Freeform 1569"/>
            <p:cNvSpPr>
              <a:spLocks/>
            </p:cNvSpPr>
            <p:nvPr/>
          </p:nvSpPr>
          <p:spPr bwMode="auto">
            <a:xfrm>
              <a:off x="5745" y="2526"/>
              <a:ext cx="117" cy="21"/>
            </a:xfrm>
            <a:custGeom>
              <a:avLst/>
              <a:gdLst>
                <a:gd name="T0" fmla="*/ 113 w 117"/>
                <a:gd name="T1" fmla="*/ 0 h 21"/>
                <a:gd name="T2" fmla="*/ 113 w 117"/>
                <a:gd name="T3" fmla="*/ 0 h 21"/>
                <a:gd name="T4" fmla="*/ 115 w 117"/>
                <a:gd name="T5" fmla="*/ 4 h 21"/>
                <a:gd name="T6" fmla="*/ 117 w 117"/>
                <a:gd name="T7" fmla="*/ 8 h 21"/>
                <a:gd name="T8" fmla="*/ 117 w 117"/>
                <a:gd name="T9" fmla="*/ 8 h 21"/>
                <a:gd name="T10" fmla="*/ 117 w 117"/>
                <a:gd name="T11" fmla="*/ 12 h 21"/>
                <a:gd name="T12" fmla="*/ 115 w 117"/>
                <a:gd name="T13" fmla="*/ 17 h 21"/>
                <a:gd name="T14" fmla="*/ 113 w 117"/>
                <a:gd name="T15" fmla="*/ 21 h 21"/>
                <a:gd name="T16" fmla="*/ 15 w 117"/>
                <a:gd name="T17" fmla="*/ 21 h 21"/>
                <a:gd name="T18" fmla="*/ 15 w 117"/>
                <a:gd name="T19" fmla="*/ 21 h 21"/>
                <a:gd name="T20" fmla="*/ 4 w 117"/>
                <a:gd name="T21" fmla="*/ 6 h 21"/>
                <a:gd name="T22" fmla="*/ 0 w 117"/>
                <a:gd name="T23" fmla="*/ 0 h 21"/>
                <a:gd name="T24" fmla="*/ 113 w 117"/>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21">
                  <a:moveTo>
                    <a:pt x="113" y="0"/>
                  </a:moveTo>
                  <a:lnTo>
                    <a:pt x="113" y="0"/>
                  </a:lnTo>
                  <a:lnTo>
                    <a:pt x="115" y="4"/>
                  </a:lnTo>
                  <a:lnTo>
                    <a:pt x="117" y="8"/>
                  </a:lnTo>
                  <a:lnTo>
                    <a:pt x="117" y="8"/>
                  </a:lnTo>
                  <a:lnTo>
                    <a:pt x="117" y="12"/>
                  </a:lnTo>
                  <a:lnTo>
                    <a:pt x="115" y="17"/>
                  </a:lnTo>
                  <a:lnTo>
                    <a:pt x="113" y="21"/>
                  </a:lnTo>
                  <a:lnTo>
                    <a:pt x="15" y="21"/>
                  </a:lnTo>
                  <a:lnTo>
                    <a:pt x="15" y="21"/>
                  </a:lnTo>
                  <a:lnTo>
                    <a:pt x="4" y="6"/>
                  </a:lnTo>
                  <a:lnTo>
                    <a:pt x="0" y="0"/>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1" name="Freeform 1570"/>
            <p:cNvSpPr>
              <a:spLocks/>
            </p:cNvSpPr>
            <p:nvPr/>
          </p:nvSpPr>
          <p:spPr bwMode="auto">
            <a:xfrm>
              <a:off x="5735" y="2504"/>
              <a:ext cx="123" cy="22"/>
            </a:xfrm>
            <a:custGeom>
              <a:avLst/>
              <a:gdLst>
                <a:gd name="T0" fmla="*/ 87 w 123"/>
                <a:gd name="T1" fmla="*/ 0 h 22"/>
                <a:gd name="T2" fmla="*/ 93 w 123"/>
                <a:gd name="T3" fmla="*/ 7 h 22"/>
                <a:gd name="T4" fmla="*/ 104 w 123"/>
                <a:gd name="T5" fmla="*/ 17 h 22"/>
                <a:gd name="T6" fmla="*/ 114 w 123"/>
                <a:gd name="T7" fmla="*/ 20 h 22"/>
                <a:gd name="T8" fmla="*/ 118 w 123"/>
                <a:gd name="T9" fmla="*/ 20 h 22"/>
                <a:gd name="T10" fmla="*/ 123 w 123"/>
                <a:gd name="T11" fmla="*/ 22 h 22"/>
                <a:gd name="T12" fmla="*/ 10 w 123"/>
                <a:gd name="T13" fmla="*/ 22 h 22"/>
                <a:gd name="T14" fmla="*/ 4 w 123"/>
                <a:gd name="T15" fmla="*/ 11 h 22"/>
                <a:gd name="T16" fmla="*/ 0 w 123"/>
                <a:gd name="T17" fmla="*/ 0 h 22"/>
                <a:gd name="T18" fmla="*/ 87 w 123"/>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22">
                  <a:moveTo>
                    <a:pt x="87" y="0"/>
                  </a:moveTo>
                  <a:lnTo>
                    <a:pt x="93" y="7"/>
                  </a:lnTo>
                  <a:lnTo>
                    <a:pt x="104" y="17"/>
                  </a:lnTo>
                  <a:lnTo>
                    <a:pt x="114" y="20"/>
                  </a:lnTo>
                  <a:lnTo>
                    <a:pt x="118" y="20"/>
                  </a:lnTo>
                  <a:lnTo>
                    <a:pt x="123" y="22"/>
                  </a:lnTo>
                  <a:lnTo>
                    <a:pt x="10" y="22"/>
                  </a:lnTo>
                  <a:lnTo>
                    <a:pt x="4" y="11"/>
                  </a:lnTo>
                  <a:lnTo>
                    <a:pt x="0" y="0"/>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2" name="Freeform 1571"/>
            <p:cNvSpPr>
              <a:spLocks/>
            </p:cNvSpPr>
            <p:nvPr/>
          </p:nvSpPr>
          <p:spPr bwMode="auto">
            <a:xfrm>
              <a:off x="5728" y="2483"/>
              <a:ext cx="94" cy="21"/>
            </a:xfrm>
            <a:custGeom>
              <a:avLst/>
              <a:gdLst>
                <a:gd name="T0" fmla="*/ 68 w 94"/>
                <a:gd name="T1" fmla="*/ 0 h 21"/>
                <a:gd name="T2" fmla="*/ 74 w 94"/>
                <a:gd name="T3" fmla="*/ 4 h 21"/>
                <a:gd name="T4" fmla="*/ 89 w 94"/>
                <a:gd name="T5" fmla="*/ 17 h 21"/>
                <a:gd name="T6" fmla="*/ 94 w 94"/>
                <a:gd name="T7" fmla="*/ 21 h 21"/>
                <a:gd name="T8" fmla="*/ 7 w 94"/>
                <a:gd name="T9" fmla="*/ 21 h 21"/>
                <a:gd name="T10" fmla="*/ 4 w 94"/>
                <a:gd name="T11" fmla="*/ 15 h 21"/>
                <a:gd name="T12" fmla="*/ 0 w 94"/>
                <a:gd name="T13" fmla="*/ 2 h 21"/>
                <a:gd name="T14" fmla="*/ 0 w 94"/>
                <a:gd name="T15" fmla="*/ 0 h 21"/>
                <a:gd name="T16" fmla="*/ 68 w 94"/>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1">
                  <a:moveTo>
                    <a:pt x="68" y="0"/>
                  </a:moveTo>
                  <a:lnTo>
                    <a:pt x="74" y="4"/>
                  </a:lnTo>
                  <a:lnTo>
                    <a:pt x="89" y="17"/>
                  </a:lnTo>
                  <a:lnTo>
                    <a:pt x="94" y="21"/>
                  </a:lnTo>
                  <a:lnTo>
                    <a:pt x="7" y="21"/>
                  </a:lnTo>
                  <a:lnTo>
                    <a:pt x="4" y="15"/>
                  </a:lnTo>
                  <a:lnTo>
                    <a:pt x="0" y="2"/>
                  </a:lnTo>
                  <a:lnTo>
                    <a:pt x="0" y="0"/>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3" name="Freeform 1572"/>
            <p:cNvSpPr>
              <a:spLocks/>
            </p:cNvSpPr>
            <p:nvPr/>
          </p:nvSpPr>
          <p:spPr bwMode="auto">
            <a:xfrm>
              <a:off x="5715" y="2462"/>
              <a:ext cx="81" cy="21"/>
            </a:xfrm>
            <a:custGeom>
              <a:avLst/>
              <a:gdLst>
                <a:gd name="T0" fmla="*/ 0 w 81"/>
                <a:gd name="T1" fmla="*/ 0 h 21"/>
                <a:gd name="T2" fmla="*/ 51 w 81"/>
                <a:gd name="T3" fmla="*/ 0 h 21"/>
                <a:gd name="T4" fmla="*/ 66 w 81"/>
                <a:gd name="T5" fmla="*/ 11 h 21"/>
                <a:gd name="T6" fmla="*/ 81 w 81"/>
                <a:gd name="T7" fmla="*/ 21 h 21"/>
                <a:gd name="T8" fmla="*/ 13 w 81"/>
                <a:gd name="T9" fmla="*/ 21 h 21"/>
                <a:gd name="T10" fmla="*/ 9 w 81"/>
                <a:gd name="T11" fmla="*/ 13 h 21"/>
                <a:gd name="T12" fmla="*/ 0 w 8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1" h="21">
                  <a:moveTo>
                    <a:pt x="0" y="0"/>
                  </a:moveTo>
                  <a:lnTo>
                    <a:pt x="51" y="0"/>
                  </a:lnTo>
                  <a:lnTo>
                    <a:pt x="66" y="11"/>
                  </a:lnTo>
                  <a:lnTo>
                    <a:pt x="81" y="21"/>
                  </a:lnTo>
                  <a:lnTo>
                    <a:pt x="13" y="21"/>
                  </a:lnTo>
                  <a:lnTo>
                    <a:pt x="9" y="1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4" name="Freeform 1573"/>
            <p:cNvSpPr>
              <a:spLocks/>
            </p:cNvSpPr>
            <p:nvPr/>
          </p:nvSpPr>
          <p:spPr bwMode="auto">
            <a:xfrm>
              <a:off x="5696" y="2441"/>
              <a:ext cx="70" cy="21"/>
            </a:xfrm>
            <a:custGeom>
              <a:avLst/>
              <a:gdLst>
                <a:gd name="T0" fmla="*/ 0 w 70"/>
                <a:gd name="T1" fmla="*/ 0 h 21"/>
                <a:gd name="T2" fmla="*/ 49 w 70"/>
                <a:gd name="T3" fmla="*/ 0 h 21"/>
                <a:gd name="T4" fmla="*/ 66 w 70"/>
                <a:gd name="T5" fmla="*/ 19 h 21"/>
                <a:gd name="T6" fmla="*/ 70 w 70"/>
                <a:gd name="T7" fmla="*/ 21 h 21"/>
                <a:gd name="T8" fmla="*/ 19 w 70"/>
                <a:gd name="T9" fmla="*/ 21 h 21"/>
                <a:gd name="T10" fmla="*/ 19 w 70"/>
                <a:gd name="T11" fmla="*/ 21 h 21"/>
                <a:gd name="T12" fmla="*/ 9 w 70"/>
                <a:gd name="T13" fmla="*/ 8 h 21"/>
                <a:gd name="T14" fmla="*/ 0 w 7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1">
                  <a:moveTo>
                    <a:pt x="0" y="0"/>
                  </a:moveTo>
                  <a:lnTo>
                    <a:pt x="49" y="0"/>
                  </a:lnTo>
                  <a:lnTo>
                    <a:pt x="66" y="19"/>
                  </a:lnTo>
                  <a:lnTo>
                    <a:pt x="70" y="21"/>
                  </a:lnTo>
                  <a:lnTo>
                    <a:pt x="19" y="21"/>
                  </a:lnTo>
                  <a:lnTo>
                    <a:pt x="19" y="21"/>
                  </a:lnTo>
                  <a:lnTo>
                    <a:pt x="9"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5" name="Freeform 1574"/>
            <p:cNvSpPr>
              <a:spLocks/>
            </p:cNvSpPr>
            <p:nvPr/>
          </p:nvSpPr>
          <p:spPr bwMode="auto">
            <a:xfrm>
              <a:off x="5675" y="2420"/>
              <a:ext cx="70" cy="21"/>
            </a:xfrm>
            <a:custGeom>
              <a:avLst/>
              <a:gdLst>
                <a:gd name="T0" fmla="*/ 47 w 70"/>
                <a:gd name="T1" fmla="*/ 0 h 21"/>
                <a:gd name="T2" fmla="*/ 47 w 70"/>
                <a:gd name="T3" fmla="*/ 2 h 21"/>
                <a:gd name="T4" fmla="*/ 68 w 70"/>
                <a:gd name="T5" fmla="*/ 21 h 21"/>
                <a:gd name="T6" fmla="*/ 70 w 70"/>
                <a:gd name="T7" fmla="*/ 21 h 21"/>
                <a:gd name="T8" fmla="*/ 21 w 70"/>
                <a:gd name="T9" fmla="*/ 21 h 21"/>
                <a:gd name="T10" fmla="*/ 19 w 70"/>
                <a:gd name="T11" fmla="*/ 19 h 21"/>
                <a:gd name="T12" fmla="*/ 9 w 70"/>
                <a:gd name="T13" fmla="*/ 8 h 21"/>
                <a:gd name="T14" fmla="*/ 2 w 70"/>
                <a:gd name="T15" fmla="*/ 4 h 21"/>
                <a:gd name="T16" fmla="*/ 0 w 70"/>
                <a:gd name="T17" fmla="*/ 0 h 21"/>
                <a:gd name="T18" fmla="*/ 47 w 7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1">
                  <a:moveTo>
                    <a:pt x="47" y="0"/>
                  </a:moveTo>
                  <a:lnTo>
                    <a:pt x="47" y="2"/>
                  </a:lnTo>
                  <a:lnTo>
                    <a:pt x="68" y="21"/>
                  </a:lnTo>
                  <a:lnTo>
                    <a:pt x="70" y="21"/>
                  </a:lnTo>
                  <a:lnTo>
                    <a:pt x="21" y="21"/>
                  </a:lnTo>
                  <a:lnTo>
                    <a:pt x="19" y="19"/>
                  </a:lnTo>
                  <a:lnTo>
                    <a:pt x="9" y="8"/>
                  </a:lnTo>
                  <a:lnTo>
                    <a:pt x="2" y="4"/>
                  </a:lnTo>
                  <a:lnTo>
                    <a:pt x="0" y="0"/>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6" name="Freeform 1575"/>
            <p:cNvSpPr>
              <a:spLocks/>
            </p:cNvSpPr>
            <p:nvPr/>
          </p:nvSpPr>
          <p:spPr bwMode="auto">
            <a:xfrm>
              <a:off x="5650" y="2398"/>
              <a:ext cx="72" cy="22"/>
            </a:xfrm>
            <a:custGeom>
              <a:avLst/>
              <a:gdLst>
                <a:gd name="T0" fmla="*/ 42 w 72"/>
                <a:gd name="T1" fmla="*/ 0 h 22"/>
                <a:gd name="T2" fmla="*/ 51 w 72"/>
                <a:gd name="T3" fmla="*/ 9 h 22"/>
                <a:gd name="T4" fmla="*/ 72 w 72"/>
                <a:gd name="T5" fmla="*/ 22 h 22"/>
                <a:gd name="T6" fmla="*/ 25 w 72"/>
                <a:gd name="T7" fmla="*/ 22 h 22"/>
                <a:gd name="T8" fmla="*/ 23 w 72"/>
                <a:gd name="T9" fmla="*/ 22 h 22"/>
                <a:gd name="T10" fmla="*/ 15 w 72"/>
                <a:gd name="T11" fmla="*/ 15 h 22"/>
                <a:gd name="T12" fmla="*/ 6 w 72"/>
                <a:gd name="T13" fmla="*/ 7 h 22"/>
                <a:gd name="T14" fmla="*/ 0 w 72"/>
                <a:gd name="T15" fmla="*/ 0 h 22"/>
                <a:gd name="T16" fmla="*/ 42 w 7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2">
                  <a:moveTo>
                    <a:pt x="42" y="0"/>
                  </a:moveTo>
                  <a:lnTo>
                    <a:pt x="51" y="9"/>
                  </a:lnTo>
                  <a:lnTo>
                    <a:pt x="72" y="22"/>
                  </a:lnTo>
                  <a:lnTo>
                    <a:pt x="25" y="22"/>
                  </a:lnTo>
                  <a:lnTo>
                    <a:pt x="23" y="22"/>
                  </a:lnTo>
                  <a:lnTo>
                    <a:pt x="15" y="15"/>
                  </a:lnTo>
                  <a:lnTo>
                    <a:pt x="6" y="7"/>
                  </a:lnTo>
                  <a:lnTo>
                    <a:pt x="0" y="0"/>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7" name="Freeform 1576"/>
            <p:cNvSpPr>
              <a:spLocks/>
            </p:cNvSpPr>
            <p:nvPr/>
          </p:nvSpPr>
          <p:spPr bwMode="auto">
            <a:xfrm>
              <a:off x="5639" y="2379"/>
              <a:ext cx="53" cy="19"/>
            </a:xfrm>
            <a:custGeom>
              <a:avLst/>
              <a:gdLst>
                <a:gd name="T0" fmla="*/ 4 w 53"/>
                <a:gd name="T1" fmla="*/ 0 h 19"/>
                <a:gd name="T2" fmla="*/ 15 w 53"/>
                <a:gd name="T3" fmla="*/ 0 h 19"/>
                <a:gd name="T4" fmla="*/ 30 w 53"/>
                <a:gd name="T5" fmla="*/ 5 h 19"/>
                <a:gd name="T6" fmla="*/ 47 w 53"/>
                <a:gd name="T7" fmla="*/ 15 h 19"/>
                <a:gd name="T8" fmla="*/ 53 w 53"/>
                <a:gd name="T9" fmla="*/ 19 h 19"/>
                <a:gd name="T10" fmla="*/ 11 w 53"/>
                <a:gd name="T11" fmla="*/ 19 h 19"/>
                <a:gd name="T12" fmla="*/ 6 w 53"/>
                <a:gd name="T13" fmla="*/ 17 h 19"/>
                <a:gd name="T14" fmla="*/ 0 w 53"/>
                <a:gd name="T15" fmla="*/ 9 h 19"/>
                <a:gd name="T16" fmla="*/ 0 w 53"/>
                <a:gd name="T17" fmla="*/ 3 h 19"/>
                <a:gd name="T18" fmla="*/ 4 w 5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9">
                  <a:moveTo>
                    <a:pt x="4" y="0"/>
                  </a:moveTo>
                  <a:lnTo>
                    <a:pt x="15" y="0"/>
                  </a:lnTo>
                  <a:lnTo>
                    <a:pt x="30" y="5"/>
                  </a:lnTo>
                  <a:lnTo>
                    <a:pt x="47" y="15"/>
                  </a:lnTo>
                  <a:lnTo>
                    <a:pt x="53" y="19"/>
                  </a:lnTo>
                  <a:lnTo>
                    <a:pt x="11" y="19"/>
                  </a:lnTo>
                  <a:lnTo>
                    <a:pt x="6" y="17"/>
                  </a:lnTo>
                  <a:lnTo>
                    <a:pt x="0" y="9"/>
                  </a:lnTo>
                  <a:lnTo>
                    <a:pt x="0"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8" name="Freeform 1577"/>
            <p:cNvSpPr>
              <a:spLocks/>
            </p:cNvSpPr>
            <p:nvPr/>
          </p:nvSpPr>
          <p:spPr bwMode="auto">
            <a:xfrm>
              <a:off x="5783" y="2449"/>
              <a:ext cx="43" cy="22"/>
            </a:xfrm>
            <a:custGeom>
              <a:avLst/>
              <a:gdLst>
                <a:gd name="T0" fmla="*/ 0 w 43"/>
                <a:gd name="T1" fmla="*/ 0 h 22"/>
                <a:gd name="T2" fmla="*/ 39 w 43"/>
                <a:gd name="T3" fmla="*/ 0 h 22"/>
                <a:gd name="T4" fmla="*/ 43 w 43"/>
                <a:gd name="T5" fmla="*/ 5 h 22"/>
                <a:gd name="T6" fmla="*/ 43 w 43"/>
                <a:gd name="T7" fmla="*/ 9 h 22"/>
                <a:gd name="T8" fmla="*/ 43 w 43"/>
                <a:gd name="T9" fmla="*/ 15 h 22"/>
                <a:gd name="T10" fmla="*/ 39 w 43"/>
                <a:gd name="T11" fmla="*/ 19 h 22"/>
                <a:gd name="T12" fmla="*/ 34 w 43"/>
                <a:gd name="T13" fmla="*/ 22 h 22"/>
                <a:gd name="T14" fmla="*/ 30 w 43"/>
                <a:gd name="T15" fmla="*/ 22 h 22"/>
                <a:gd name="T16" fmla="*/ 24 w 43"/>
                <a:gd name="T17" fmla="*/ 17 h 22"/>
                <a:gd name="T18" fmla="*/ 13 w 43"/>
                <a:gd name="T19" fmla="*/ 11 h 22"/>
                <a:gd name="T20" fmla="*/ 0 w 43"/>
                <a:gd name="T21" fmla="*/ 0 h 22"/>
                <a:gd name="T22" fmla="*/ 0 w 43"/>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2">
                  <a:moveTo>
                    <a:pt x="0" y="0"/>
                  </a:moveTo>
                  <a:lnTo>
                    <a:pt x="39" y="0"/>
                  </a:lnTo>
                  <a:lnTo>
                    <a:pt x="43" y="5"/>
                  </a:lnTo>
                  <a:lnTo>
                    <a:pt x="43" y="9"/>
                  </a:lnTo>
                  <a:lnTo>
                    <a:pt x="43" y="15"/>
                  </a:lnTo>
                  <a:lnTo>
                    <a:pt x="39" y="19"/>
                  </a:lnTo>
                  <a:lnTo>
                    <a:pt x="34" y="22"/>
                  </a:lnTo>
                  <a:lnTo>
                    <a:pt x="30" y="22"/>
                  </a:lnTo>
                  <a:lnTo>
                    <a:pt x="24" y="17"/>
                  </a:lnTo>
                  <a:lnTo>
                    <a:pt x="13" y="11"/>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39" name="Freeform 1578"/>
            <p:cNvSpPr>
              <a:spLocks/>
            </p:cNvSpPr>
            <p:nvPr/>
          </p:nvSpPr>
          <p:spPr bwMode="auto">
            <a:xfrm>
              <a:off x="5762" y="2430"/>
              <a:ext cx="60" cy="19"/>
            </a:xfrm>
            <a:custGeom>
              <a:avLst/>
              <a:gdLst>
                <a:gd name="T0" fmla="*/ 0 w 60"/>
                <a:gd name="T1" fmla="*/ 0 h 19"/>
                <a:gd name="T2" fmla="*/ 47 w 60"/>
                <a:gd name="T3" fmla="*/ 0 h 19"/>
                <a:gd name="T4" fmla="*/ 55 w 60"/>
                <a:gd name="T5" fmla="*/ 13 h 19"/>
                <a:gd name="T6" fmla="*/ 60 w 60"/>
                <a:gd name="T7" fmla="*/ 19 h 19"/>
                <a:gd name="T8" fmla="*/ 21 w 60"/>
                <a:gd name="T9" fmla="*/ 19 h 19"/>
                <a:gd name="T10" fmla="*/ 9 w 60"/>
                <a:gd name="T11" fmla="*/ 11 h 19"/>
                <a:gd name="T12" fmla="*/ 0 w 60"/>
                <a:gd name="T13" fmla="*/ 0 h 19"/>
                <a:gd name="T14" fmla="*/ 0 w 6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9">
                  <a:moveTo>
                    <a:pt x="0" y="0"/>
                  </a:moveTo>
                  <a:lnTo>
                    <a:pt x="47" y="0"/>
                  </a:lnTo>
                  <a:lnTo>
                    <a:pt x="55" y="13"/>
                  </a:lnTo>
                  <a:lnTo>
                    <a:pt x="60" y="19"/>
                  </a:lnTo>
                  <a:lnTo>
                    <a:pt x="21" y="19"/>
                  </a:lnTo>
                  <a:lnTo>
                    <a:pt x="9" y="11"/>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0" name="Freeform 1579"/>
            <p:cNvSpPr>
              <a:spLocks/>
            </p:cNvSpPr>
            <p:nvPr/>
          </p:nvSpPr>
          <p:spPr bwMode="auto">
            <a:xfrm>
              <a:off x="5752" y="2409"/>
              <a:ext cx="57" cy="21"/>
            </a:xfrm>
            <a:custGeom>
              <a:avLst/>
              <a:gdLst>
                <a:gd name="T0" fmla="*/ 0 w 57"/>
                <a:gd name="T1" fmla="*/ 0 h 21"/>
                <a:gd name="T2" fmla="*/ 50 w 57"/>
                <a:gd name="T3" fmla="*/ 0 h 21"/>
                <a:gd name="T4" fmla="*/ 50 w 57"/>
                <a:gd name="T5" fmla="*/ 9 h 21"/>
                <a:gd name="T6" fmla="*/ 57 w 57"/>
                <a:gd name="T7" fmla="*/ 21 h 21"/>
                <a:gd name="T8" fmla="*/ 57 w 57"/>
                <a:gd name="T9" fmla="*/ 21 h 21"/>
                <a:gd name="T10" fmla="*/ 10 w 57"/>
                <a:gd name="T11" fmla="*/ 21 h 21"/>
                <a:gd name="T12" fmla="*/ 4 w 57"/>
                <a:gd name="T13" fmla="*/ 9 h 21"/>
                <a:gd name="T14" fmla="*/ 0 w 5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1">
                  <a:moveTo>
                    <a:pt x="0" y="0"/>
                  </a:moveTo>
                  <a:lnTo>
                    <a:pt x="50" y="0"/>
                  </a:lnTo>
                  <a:lnTo>
                    <a:pt x="50" y="9"/>
                  </a:lnTo>
                  <a:lnTo>
                    <a:pt x="57" y="21"/>
                  </a:lnTo>
                  <a:lnTo>
                    <a:pt x="57" y="21"/>
                  </a:lnTo>
                  <a:lnTo>
                    <a:pt x="10" y="21"/>
                  </a:lnTo>
                  <a:lnTo>
                    <a:pt x="4"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1" name="Freeform 1580"/>
            <p:cNvSpPr>
              <a:spLocks/>
            </p:cNvSpPr>
            <p:nvPr/>
          </p:nvSpPr>
          <p:spPr bwMode="auto">
            <a:xfrm>
              <a:off x="5741" y="2390"/>
              <a:ext cx="61" cy="19"/>
            </a:xfrm>
            <a:custGeom>
              <a:avLst/>
              <a:gdLst>
                <a:gd name="T0" fmla="*/ 0 w 61"/>
                <a:gd name="T1" fmla="*/ 0 h 19"/>
                <a:gd name="T2" fmla="*/ 53 w 61"/>
                <a:gd name="T3" fmla="*/ 0 h 19"/>
                <a:gd name="T4" fmla="*/ 59 w 61"/>
                <a:gd name="T5" fmla="*/ 13 h 19"/>
                <a:gd name="T6" fmla="*/ 61 w 61"/>
                <a:gd name="T7" fmla="*/ 19 h 19"/>
                <a:gd name="T8" fmla="*/ 11 w 61"/>
                <a:gd name="T9" fmla="*/ 19 h 19"/>
                <a:gd name="T10" fmla="*/ 6 w 61"/>
                <a:gd name="T11" fmla="*/ 11 h 19"/>
                <a:gd name="T12" fmla="*/ 0 w 6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61" h="19">
                  <a:moveTo>
                    <a:pt x="0" y="0"/>
                  </a:moveTo>
                  <a:lnTo>
                    <a:pt x="53" y="0"/>
                  </a:lnTo>
                  <a:lnTo>
                    <a:pt x="59" y="13"/>
                  </a:lnTo>
                  <a:lnTo>
                    <a:pt x="61" y="19"/>
                  </a:lnTo>
                  <a:lnTo>
                    <a:pt x="11" y="19"/>
                  </a:lnTo>
                  <a:lnTo>
                    <a:pt x="6" y="1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2" name="Freeform 1581"/>
            <p:cNvSpPr>
              <a:spLocks/>
            </p:cNvSpPr>
            <p:nvPr/>
          </p:nvSpPr>
          <p:spPr bwMode="auto">
            <a:xfrm>
              <a:off x="5735" y="2371"/>
              <a:ext cx="59" cy="19"/>
            </a:xfrm>
            <a:custGeom>
              <a:avLst/>
              <a:gdLst>
                <a:gd name="T0" fmla="*/ 0 w 59"/>
                <a:gd name="T1" fmla="*/ 0 h 19"/>
                <a:gd name="T2" fmla="*/ 46 w 59"/>
                <a:gd name="T3" fmla="*/ 0 h 19"/>
                <a:gd name="T4" fmla="*/ 57 w 59"/>
                <a:gd name="T5" fmla="*/ 15 h 19"/>
                <a:gd name="T6" fmla="*/ 59 w 59"/>
                <a:gd name="T7" fmla="*/ 19 h 19"/>
                <a:gd name="T8" fmla="*/ 6 w 59"/>
                <a:gd name="T9" fmla="*/ 19 h 19"/>
                <a:gd name="T10" fmla="*/ 2 w 59"/>
                <a:gd name="T11" fmla="*/ 11 h 19"/>
                <a:gd name="T12" fmla="*/ 0 w 5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9" h="19">
                  <a:moveTo>
                    <a:pt x="0" y="0"/>
                  </a:moveTo>
                  <a:lnTo>
                    <a:pt x="46" y="0"/>
                  </a:lnTo>
                  <a:lnTo>
                    <a:pt x="57" y="15"/>
                  </a:lnTo>
                  <a:lnTo>
                    <a:pt x="59" y="19"/>
                  </a:lnTo>
                  <a:lnTo>
                    <a:pt x="6" y="19"/>
                  </a:lnTo>
                  <a:lnTo>
                    <a:pt x="2" y="1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3" name="Freeform 1582"/>
            <p:cNvSpPr>
              <a:spLocks/>
            </p:cNvSpPr>
            <p:nvPr/>
          </p:nvSpPr>
          <p:spPr bwMode="auto">
            <a:xfrm>
              <a:off x="5726" y="2350"/>
              <a:ext cx="55" cy="21"/>
            </a:xfrm>
            <a:custGeom>
              <a:avLst/>
              <a:gdLst>
                <a:gd name="T0" fmla="*/ 0 w 55"/>
                <a:gd name="T1" fmla="*/ 0 h 21"/>
                <a:gd name="T2" fmla="*/ 40 w 55"/>
                <a:gd name="T3" fmla="*/ 0 h 21"/>
                <a:gd name="T4" fmla="*/ 40 w 55"/>
                <a:gd name="T5" fmla="*/ 2 h 21"/>
                <a:gd name="T6" fmla="*/ 53 w 55"/>
                <a:gd name="T7" fmla="*/ 17 h 21"/>
                <a:gd name="T8" fmla="*/ 55 w 55"/>
                <a:gd name="T9" fmla="*/ 21 h 21"/>
                <a:gd name="T10" fmla="*/ 9 w 55"/>
                <a:gd name="T11" fmla="*/ 21 h 21"/>
                <a:gd name="T12" fmla="*/ 4 w 55"/>
                <a:gd name="T13" fmla="*/ 8 h 21"/>
                <a:gd name="T14" fmla="*/ 0 w 55"/>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1">
                  <a:moveTo>
                    <a:pt x="0" y="0"/>
                  </a:moveTo>
                  <a:lnTo>
                    <a:pt x="40" y="0"/>
                  </a:lnTo>
                  <a:lnTo>
                    <a:pt x="40" y="2"/>
                  </a:lnTo>
                  <a:lnTo>
                    <a:pt x="53" y="17"/>
                  </a:lnTo>
                  <a:lnTo>
                    <a:pt x="55" y="21"/>
                  </a:lnTo>
                  <a:lnTo>
                    <a:pt x="9" y="21"/>
                  </a:lnTo>
                  <a:lnTo>
                    <a:pt x="4"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4" name="Freeform 1583"/>
            <p:cNvSpPr>
              <a:spLocks/>
            </p:cNvSpPr>
            <p:nvPr/>
          </p:nvSpPr>
          <p:spPr bwMode="auto">
            <a:xfrm>
              <a:off x="5709" y="2331"/>
              <a:ext cx="57" cy="19"/>
            </a:xfrm>
            <a:custGeom>
              <a:avLst/>
              <a:gdLst>
                <a:gd name="T0" fmla="*/ 0 w 57"/>
                <a:gd name="T1" fmla="*/ 0 h 19"/>
                <a:gd name="T2" fmla="*/ 38 w 57"/>
                <a:gd name="T3" fmla="*/ 0 h 19"/>
                <a:gd name="T4" fmla="*/ 47 w 57"/>
                <a:gd name="T5" fmla="*/ 8 h 19"/>
                <a:gd name="T6" fmla="*/ 57 w 57"/>
                <a:gd name="T7" fmla="*/ 19 h 19"/>
                <a:gd name="T8" fmla="*/ 17 w 57"/>
                <a:gd name="T9" fmla="*/ 19 h 19"/>
                <a:gd name="T10" fmla="*/ 17 w 57"/>
                <a:gd name="T11" fmla="*/ 19 h 19"/>
                <a:gd name="T12" fmla="*/ 13 w 57"/>
                <a:gd name="T13" fmla="*/ 10 h 19"/>
                <a:gd name="T14" fmla="*/ 11 w 57"/>
                <a:gd name="T15" fmla="*/ 6 h 19"/>
                <a:gd name="T16" fmla="*/ 6 w 57"/>
                <a:gd name="T17" fmla="*/ 2 h 19"/>
                <a:gd name="T18" fmla="*/ 2 w 57"/>
                <a:gd name="T19" fmla="*/ 0 h 19"/>
                <a:gd name="T20" fmla="*/ 0 w 5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9">
                  <a:moveTo>
                    <a:pt x="0" y="0"/>
                  </a:moveTo>
                  <a:lnTo>
                    <a:pt x="38" y="0"/>
                  </a:lnTo>
                  <a:lnTo>
                    <a:pt x="47" y="8"/>
                  </a:lnTo>
                  <a:lnTo>
                    <a:pt x="57" y="19"/>
                  </a:lnTo>
                  <a:lnTo>
                    <a:pt x="17" y="19"/>
                  </a:lnTo>
                  <a:lnTo>
                    <a:pt x="17" y="19"/>
                  </a:lnTo>
                  <a:lnTo>
                    <a:pt x="13" y="10"/>
                  </a:lnTo>
                  <a:lnTo>
                    <a:pt x="11" y="6"/>
                  </a:lnTo>
                  <a:lnTo>
                    <a:pt x="6" y="2"/>
                  </a:lnTo>
                  <a:lnTo>
                    <a:pt x="2"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5" name="Freeform 1584"/>
            <p:cNvSpPr>
              <a:spLocks/>
            </p:cNvSpPr>
            <p:nvPr/>
          </p:nvSpPr>
          <p:spPr bwMode="auto">
            <a:xfrm>
              <a:off x="5698" y="2309"/>
              <a:ext cx="49" cy="22"/>
            </a:xfrm>
            <a:custGeom>
              <a:avLst/>
              <a:gdLst>
                <a:gd name="T0" fmla="*/ 0 w 49"/>
                <a:gd name="T1" fmla="*/ 0 h 22"/>
                <a:gd name="T2" fmla="*/ 32 w 49"/>
                <a:gd name="T3" fmla="*/ 0 h 22"/>
                <a:gd name="T4" fmla="*/ 41 w 49"/>
                <a:gd name="T5" fmla="*/ 11 h 22"/>
                <a:gd name="T6" fmla="*/ 49 w 49"/>
                <a:gd name="T7" fmla="*/ 20 h 22"/>
                <a:gd name="T8" fmla="*/ 49 w 49"/>
                <a:gd name="T9" fmla="*/ 22 h 22"/>
                <a:gd name="T10" fmla="*/ 11 w 49"/>
                <a:gd name="T11" fmla="*/ 22 h 22"/>
                <a:gd name="T12" fmla="*/ 9 w 49"/>
                <a:gd name="T13" fmla="*/ 22 h 22"/>
                <a:gd name="T14" fmla="*/ 7 w 49"/>
                <a:gd name="T15" fmla="*/ 20 h 22"/>
                <a:gd name="T16" fmla="*/ 3 w 49"/>
                <a:gd name="T17" fmla="*/ 15 h 22"/>
                <a:gd name="T18" fmla="*/ 0 w 49"/>
                <a:gd name="T19" fmla="*/ 7 h 22"/>
                <a:gd name="T20" fmla="*/ 0 w 4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2">
                  <a:moveTo>
                    <a:pt x="0" y="0"/>
                  </a:moveTo>
                  <a:lnTo>
                    <a:pt x="32" y="0"/>
                  </a:lnTo>
                  <a:lnTo>
                    <a:pt x="41" y="11"/>
                  </a:lnTo>
                  <a:lnTo>
                    <a:pt x="49" y="20"/>
                  </a:lnTo>
                  <a:lnTo>
                    <a:pt x="49" y="22"/>
                  </a:lnTo>
                  <a:lnTo>
                    <a:pt x="11" y="22"/>
                  </a:lnTo>
                  <a:lnTo>
                    <a:pt x="9" y="22"/>
                  </a:lnTo>
                  <a:lnTo>
                    <a:pt x="7" y="20"/>
                  </a:lnTo>
                  <a:lnTo>
                    <a:pt x="3" y="15"/>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6" name="Freeform 1585"/>
            <p:cNvSpPr>
              <a:spLocks/>
            </p:cNvSpPr>
            <p:nvPr/>
          </p:nvSpPr>
          <p:spPr bwMode="auto">
            <a:xfrm>
              <a:off x="5696" y="2290"/>
              <a:ext cx="34" cy="19"/>
            </a:xfrm>
            <a:custGeom>
              <a:avLst/>
              <a:gdLst>
                <a:gd name="T0" fmla="*/ 13 w 34"/>
                <a:gd name="T1" fmla="*/ 0 h 19"/>
                <a:gd name="T2" fmla="*/ 15 w 34"/>
                <a:gd name="T3" fmla="*/ 3 h 19"/>
                <a:gd name="T4" fmla="*/ 24 w 34"/>
                <a:gd name="T5" fmla="*/ 9 h 19"/>
                <a:gd name="T6" fmla="*/ 34 w 34"/>
                <a:gd name="T7" fmla="*/ 19 h 19"/>
                <a:gd name="T8" fmla="*/ 34 w 34"/>
                <a:gd name="T9" fmla="*/ 19 h 19"/>
                <a:gd name="T10" fmla="*/ 2 w 34"/>
                <a:gd name="T11" fmla="*/ 19 h 19"/>
                <a:gd name="T12" fmla="*/ 0 w 34"/>
                <a:gd name="T13" fmla="*/ 15 h 19"/>
                <a:gd name="T14" fmla="*/ 5 w 34"/>
                <a:gd name="T15" fmla="*/ 5 h 19"/>
                <a:gd name="T16" fmla="*/ 13 w 3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
                  <a:moveTo>
                    <a:pt x="13" y="0"/>
                  </a:moveTo>
                  <a:lnTo>
                    <a:pt x="15" y="3"/>
                  </a:lnTo>
                  <a:lnTo>
                    <a:pt x="24" y="9"/>
                  </a:lnTo>
                  <a:lnTo>
                    <a:pt x="34" y="19"/>
                  </a:lnTo>
                  <a:lnTo>
                    <a:pt x="34" y="19"/>
                  </a:lnTo>
                  <a:lnTo>
                    <a:pt x="2" y="19"/>
                  </a:lnTo>
                  <a:lnTo>
                    <a:pt x="0" y="15"/>
                  </a:lnTo>
                  <a:lnTo>
                    <a:pt x="5" y="5"/>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7" name="Freeform 1586"/>
            <p:cNvSpPr>
              <a:spLocks/>
            </p:cNvSpPr>
            <p:nvPr/>
          </p:nvSpPr>
          <p:spPr bwMode="auto">
            <a:xfrm>
              <a:off x="5845" y="2621"/>
              <a:ext cx="81" cy="19"/>
            </a:xfrm>
            <a:custGeom>
              <a:avLst/>
              <a:gdLst>
                <a:gd name="T0" fmla="*/ 64 w 81"/>
                <a:gd name="T1" fmla="*/ 0 h 19"/>
                <a:gd name="T2" fmla="*/ 74 w 81"/>
                <a:gd name="T3" fmla="*/ 2 h 19"/>
                <a:gd name="T4" fmla="*/ 78 w 81"/>
                <a:gd name="T5" fmla="*/ 6 h 19"/>
                <a:gd name="T6" fmla="*/ 81 w 81"/>
                <a:gd name="T7" fmla="*/ 8 h 19"/>
                <a:gd name="T8" fmla="*/ 81 w 81"/>
                <a:gd name="T9" fmla="*/ 8 h 19"/>
                <a:gd name="T10" fmla="*/ 81 w 81"/>
                <a:gd name="T11" fmla="*/ 11 h 19"/>
                <a:gd name="T12" fmla="*/ 78 w 81"/>
                <a:gd name="T13" fmla="*/ 13 h 19"/>
                <a:gd name="T14" fmla="*/ 74 w 81"/>
                <a:gd name="T15" fmla="*/ 15 h 19"/>
                <a:gd name="T16" fmla="*/ 70 w 81"/>
                <a:gd name="T17" fmla="*/ 17 h 19"/>
                <a:gd name="T18" fmla="*/ 64 w 81"/>
                <a:gd name="T19" fmla="*/ 19 h 19"/>
                <a:gd name="T20" fmla="*/ 57 w 81"/>
                <a:gd name="T21" fmla="*/ 19 h 19"/>
                <a:gd name="T22" fmla="*/ 53 w 81"/>
                <a:gd name="T23" fmla="*/ 19 h 19"/>
                <a:gd name="T24" fmla="*/ 36 w 81"/>
                <a:gd name="T25" fmla="*/ 19 h 19"/>
                <a:gd name="T26" fmla="*/ 21 w 81"/>
                <a:gd name="T27" fmla="*/ 17 h 19"/>
                <a:gd name="T28" fmla="*/ 13 w 81"/>
                <a:gd name="T29" fmla="*/ 15 h 19"/>
                <a:gd name="T30" fmla="*/ 8 w 81"/>
                <a:gd name="T31" fmla="*/ 13 h 19"/>
                <a:gd name="T32" fmla="*/ 6 w 81"/>
                <a:gd name="T33" fmla="*/ 11 h 19"/>
                <a:gd name="T34" fmla="*/ 2 w 81"/>
                <a:gd name="T35" fmla="*/ 6 h 19"/>
                <a:gd name="T36" fmla="*/ 0 w 81"/>
                <a:gd name="T37" fmla="*/ 2 h 19"/>
                <a:gd name="T38" fmla="*/ 0 w 81"/>
                <a:gd name="T39" fmla="*/ 0 h 19"/>
                <a:gd name="T40" fmla="*/ 64 w 81"/>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64" y="0"/>
                  </a:moveTo>
                  <a:lnTo>
                    <a:pt x="74" y="2"/>
                  </a:lnTo>
                  <a:lnTo>
                    <a:pt x="78" y="6"/>
                  </a:lnTo>
                  <a:lnTo>
                    <a:pt x="81" y="8"/>
                  </a:lnTo>
                  <a:lnTo>
                    <a:pt x="81" y="8"/>
                  </a:lnTo>
                  <a:lnTo>
                    <a:pt x="81" y="11"/>
                  </a:lnTo>
                  <a:lnTo>
                    <a:pt x="78" y="13"/>
                  </a:lnTo>
                  <a:lnTo>
                    <a:pt x="74" y="15"/>
                  </a:lnTo>
                  <a:lnTo>
                    <a:pt x="70" y="17"/>
                  </a:lnTo>
                  <a:lnTo>
                    <a:pt x="64" y="19"/>
                  </a:lnTo>
                  <a:lnTo>
                    <a:pt x="57" y="19"/>
                  </a:lnTo>
                  <a:lnTo>
                    <a:pt x="53" y="19"/>
                  </a:lnTo>
                  <a:lnTo>
                    <a:pt x="36" y="19"/>
                  </a:lnTo>
                  <a:lnTo>
                    <a:pt x="21" y="17"/>
                  </a:lnTo>
                  <a:lnTo>
                    <a:pt x="13" y="15"/>
                  </a:lnTo>
                  <a:lnTo>
                    <a:pt x="8" y="13"/>
                  </a:lnTo>
                  <a:lnTo>
                    <a:pt x="6" y="11"/>
                  </a:lnTo>
                  <a:lnTo>
                    <a:pt x="2" y="6"/>
                  </a:lnTo>
                  <a:lnTo>
                    <a:pt x="0" y="2"/>
                  </a:lnTo>
                  <a:lnTo>
                    <a:pt x="0" y="0"/>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8" name="Freeform 1587"/>
            <p:cNvSpPr>
              <a:spLocks/>
            </p:cNvSpPr>
            <p:nvPr/>
          </p:nvSpPr>
          <p:spPr bwMode="auto">
            <a:xfrm>
              <a:off x="5845" y="2600"/>
              <a:ext cx="64" cy="21"/>
            </a:xfrm>
            <a:custGeom>
              <a:avLst/>
              <a:gdLst>
                <a:gd name="T0" fmla="*/ 13 w 64"/>
                <a:gd name="T1" fmla="*/ 0 h 21"/>
                <a:gd name="T2" fmla="*/ 17 w 64"/>
                <a:gd name="T3" fmla="*/ 0 h 21"/>
                <a:gd name="T4" fmla="*/ 23 w 64"/>
                <a:gd name="T5" fmla="*/ 4 h 21"/>
                <a:gd name="T6" fmla="*/ 27 w 64"/>
                <a:gd name="T7" fmla="*/ 10 h 21"/>
                <a:gd name="T8" fmla="*/ 34 w 64"/>
                <a:gd name="T9" fmla="*/ 17 h 21"/>
                <a:gd name="T10" fmla="*/ 47 w 64"/>
                <a:gd name="T11" fmla="*/ 19 h 21"/>
                <a:gd name="T12" fmla="*/ 59 w 64"/>
                <a:gd name="T13" fmla="*/ 19 h 21"/>
                <a:gd name="T14" fmla="*/ 64 w 64"/>
                <a:gd name="T15" fmla="*/ 21 h 21"/>
                <a:gd name="T16" fmla="*/ 0 w 64"/>
                <a:gd name="T17" fmla="*/ 21 h 21"/>
                <a:gd name="T18" fmla="*/ 0 w 64"/>
                <a:gd name="T19" fmla="*/ 17 h 21"/>
                <a:gd name="T20" fmla="*/ 0 w 64"/>
                <a:gd name="T21" fmla="*/ 13 h 21"/>
                <a:gd name="T22" fmla="*/ 4 w 64"/>
                <a:gd name="T23" fmla="*/ 6 h 21"/>
                <a:gd name="T24" fmla="*/ 8 w 64"/>
                <a:gd name="T25" fmla="*/ 2 h 21"/>
                <a:gd name="T26" fmla="*/ 13 w 6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1">
                  <a:moveTo>
                    <a:pt x="13" y="0"/>
                  </a:moveTo>
                  <a:lnTo>
                    <a:pt x="17" y="0"/>
                  </a:lnTo>
                  <a:lnTo>
                    <a:pt x="23" y="4"/>
                  </a:lnTo>
                  <a:lnTo>
                    <a:pt x="27" y="10"/>
                  </a:lnTo>
                  <a:lnTo>
                    <a:pt x="34" y="17"/>
                  </a:lnTo>
                  <a:lnTo>
                    <a:pt x="47" y="19"/>
                  </a:lnTo>
                  <a:lnTo>
                    <a:pt x="59" y="19"/>
                  </a:lnTo>
                  <a:lnTo>
                    <a:pt x="64" y="21"/>
                  </a:lnTo>
                  <a:lnTo>
                    <a:pt x="0" y="21"/>
                  </a:lnTo>
                  <a:lnTo>
                    <a:pt x="0" y="17"/>
                  </a:lnTo>
                  <a:lnTo>
                    <a:pt x="0" y="13"/>
                  </a:lnTo>
                  <a:lnTo>
                    <a:pt x="4" y="6"/>
                  </a:lnTo>
                  <a:lnTo>
                    <a:pt x="8" y="2"/>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49" name="Freeform 1588"/>
            <p:cNvSpPr>
              <a:spLocks/>
            </p:cNvSpPr>
            <p:nvPr/>
          </p:nvSpPr>
          <p:spPr bwMode="auto">
            <a:xfrm>
              <a:off x="5928" y="2638"/>
              <a:ext cx="95" cy="19"/>
            </a:xfrm>
            <a:custGeom>
              <a:avLst/>
              <a:gdLst>
                <a:gd name="T0" fmla="*/ 84 w 95"/>
                <a:gd name="T1" fmla="*/ 0 h 19"/>
                <a:gd name="T2" fmla="*/ 87 w 95"/>
                <a:gd name="T3" fmla="*/ 2 h 19"/>
                <a:gd name="T4" fmla="*/ 91 w 95"/>
                <a:gd name="T5" fmla="*/ 6 h 19"/>
                <a:gd name="T6" fmla="*/ 93 w 95"/>
                <a:gd name="T7" fmla="*/ 13 h 19"/>
                <a:gd name="T8" fmla="*/ 95 w 95"/>
                <a:gd name="T9" fmla="*/ 17 h 19"/>
                <a:gd name="T10" fmla="*/ 91 w 95"/>
                <a:gd name="T11" fmla="*/ 19 h 19"/>
                <a:gd name="T12" fmla="*/ 80 w 95"/>
                <a:gd name="T13" fmla="*/ 19 h 19"/>
                <a:gd name="T14" fmla="*/ 70 w 95"/>
                <a:gd name="T15" fmla="*/ 19 h 19"/>
                <a:gd name="T16" fmla="*/ 55 w 95"/>
                <a:gd name="T17" fmla="*/ 17 h 19"/>
                <a:gd name="T18" fmla="*/ 42 w 95"/>
                <a:gd name="T19" fmla="*/ 17 h 19"/>
                <a:gd name="T20" fmla="*/ 25 w 95"/>
                <a:gd name="T21" fmla="*/ 15 h 19"/>
                <a:gd name="T22" fmla="*/ 12 w 95"/>
                <a:gd name="T23" fmla="*/ 11 h 19"/>
                <a:gd name="T24" fmla="*/ 2 w 95"/>
                <a:gd name="T25" fmla="*/ 2 h 19"/>
                <a:gd name="T26" fmla="*/ 0 w 95"/>
                <a:gd name="T27" fmla="*/ 0 h 19"/>
                <a:gd name="T28" fmla="*/ 84 w 95"/>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9">
                  <a:moveTo>
                    <a:pt x="84" y="0"/>
                  </a:moveTo>
                  <a:lnTo>
                    <a:pt x="87" y="2"/>
                  </a:lnTo>
                  <a:lnTo>
                    <a:pt x="91" y="6"/>
                  </a:lnTo>
                  <a:lnTo>
                    <a:pt x="93" y="13"/>
                  </a:lnTo>
                  <a:lnTo>
                    <a:pt x="95" y="17"/>
                  </a:lnTo>
                  <a:lnTo>
                    <a:pt x="91" y="19"/>
                  </a:lnTo>
                  <a:lnTo>
                    <a:pt x="80" y="19"/>
                  </a:lnTo>
                  <a:lnTo>
                    <a:pt x="70" y="19"/>
                  </a:lnTo>
                  <a:lnTo>
                    <a:pt x="55" y="17"/>
                  </a:lnTo>
                  <a:lnTo>
                    <a:pt x="42" y="17"/>
                  </a:lnTo>
                  <a:lnTo>
                    <a:pt x="25" y="15"/>
                  </a:lnTo>
                  <a:lnTo>
                    <a:pt x="12" y="11"/>
                  </a:lnTo>
                  <a:lnTo>
                    <a:pt x="2" y="2"/>
                  </a:lnTo>
                  <a:lnTo>
                    <a:pt x="0" y="0"/>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0" name="Freeform 1589"/>
            <p:cNvSpPr>
              <a:spLocks/>
            </p:cNvSpPr>
            <p:nvPr/>
          </p:nvSpPr>
          <p:spPr bwMode="auto">
            <a:xfrm>
              <a:off x="5923" y="2619"/>
              <a:ext cx="89" cy="19"/>
            </a:xfrm>
            <a:custGeom>
              <a:avLst/>
              <a:gdLst>
                <a:gd name="T0" fmla="*/ 22 w 89"/>
                <a:gd name="T1" fmla="*/ 0 h 19"/>
                <a:gd name="T2" fmla="*/ 26 w 89"/>
                <a:gd name="T3" fmla="*/ 2 h 19"/>
                <a:gd name="T4" fmla="*/ 39 w 89"/>
                <a:gd name="T5" fmla="*/ 4 h 19"/>
                <a:gd name="T6" fmla="*/ 51 w 89"/>
                <a:gd name="T7" fmla="*/ 6 h 19"/>
                <a:gd name="T8" fmla="*/ 64 w 89"/>
                <a:gd name="T9" fmla="*/ 8 h 19"/>
                <a:gd name="T10" fmla="*/ 73 w 89"/>
                <a:gd name="T11" fmla="*/ 10 h 19"/>
                <a:gd name="T12" fmla="*/ 77 w 89"/>
                <a:gd name="T13" fmla="*/ 10 h 19"/>
                <a:gd name="T14" fmla="*/ 81 w 89"/>
                <a:gd name="T15" fmla="*/ 13 h 19"/>
                <a:gd name="T16" fmla="*/ 87 w 89"/>
                <a:gd name="T17" fmla="*/ 17 h 19"/>
                <a:gd name="T18" fmla="*/ 89 w 89"/>
                <a:gd name="T19" fmla="*/ 19 h 19"/>
                <a:gd name="T20" fmla="*/ 5 w 89"/>
                <a:gd name="T21" fmla="*/ 19 h 19"/>
                <a:gd name="T22" fmla="*/ 3 w 89"/>
                <a:gd name="T23" fmla="*/ 17 h 19"/>
                <a:gd name="T24" fmla="*/ 0 w 89"/>
                <a:gd name="T25" fmla="*/ 13 h 19"/>
                <a:gd name="T26" fmla="*/ 0 w 89"/>
                <a:gd name="T27" fmla="*/ 13 h 19"/>
                <a:gd name="T28" fmla="*/ 3 w 89"/>
                <a:gd name="T29" fmla="*/ 10 h 19"/>
                <a:gd name="T30" fmla="*/ 5 w 89"/>
                <a:gd name="T31" fmla="*/ 8 h 19"/>
                <a:gd name="T32" fmla="*/ 9 w 89"/>
                <a:gd name="T33" fmla="*/ 6 h 19"/>
                <a:gd name="T34" fmla="*/ 13 w 89"/>
                <a:gd name="T35" fmla="*/ 4 h 19"/>
                <a:gd name="T36" fmla="*/ 17 w 89"/>
                <a:gd name="T37" fmla="*/ 2 h 19"/>
                <a:gd name="T38" fmla="*/ 22 w 89"/>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19">
                  <a:moveTo>
                    <a:pt x="22" y="0"/>
                  </a:moveTo>
                  <a:lnTo>
                    <a:pt x="26" y="2"/>
                  </a:lnTo>
                  <a:lnTo>
                    <a:pt x="39" y="4"/>
                  </a:lnTo>
                  <a:lnTo>
                    <a:pt x="51" y="6"/>
                  </a:lnTo>
                  <a:lnTo>
                    <a:pt x="64" y="8"/>
                  </a:lnTo>
                  <a:lnTo>
                    <a:pt x="73" y="10"/>
                  </a:lnTo>
                  <a:lnTo>
                    <a:pt x="77" y="10"/>
                  </a:lnTo>
                  <a:lnTo>
                    <a:pt x="81" y="13"/>
                  </a:lnTo>
                  <a:lnTo>
                    <a:pt x="87" y="17"/>
                  </a:lnTo>
                  <a:lnTo>
                    <a:pt x="89" y="19"/>
                  </a:lnTo>
                  <a:lnTo>
                    <a:pt x="5" y="19"/>
                  </a:lnTo>
                  <a:lnTo>
                    <a:pt x="3" y="17"/>
                  </a:lnTo>
                  <a:lnTo>
                    <a:pt x="0" y="13"/>
                  </a:lnTo>
                  <a:lnTo>
                    <a:pt x="0" y="13"/>
                  </a:lnTo>
                  <a:lnTo>
                    <a:pt x="3" y="10"/>
                  </a:lnTo>
                  <a:lnTo>
                    <a:pt x="5" y="8"/>
                  </a:lnTo>
                  <a:lnTo>
                    <a:pt x="9" y="6"/>
                  </a:lnTo>
                  <a:lnTo>
                    <a:pt x="13" y="4"/>
                  </a:lnTo>
                  <a:lnTo>
                    <a:pt x="17" y="2"/>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1" name="Freeform 1590"/>
            <p:cNvSpPr>
              <a:spLocks/>
            </p:cNvSpPr>
            <p:nvPr/>
          </p:nvSpPr>
          <p:spPr bwMode="auto">
            <a:xfrm>
              <a:off x="6110" y="2678"/>
              <a:ext cx="26" cy="11"/>
            </a:xfrm>
            <a:custGeom>
              <a:avLst/>
              <a:gdLst>
                <a:gd name="T0" fmla="*/ 0 w 26"/>
                <a:gd name="T1" fmla="*/ 0 h 11"/>
                <a:gd name="T2" fmla="*/ 26 w 26"/>
                <a:gd name="T3" fmla="*/ 0 h 11"/>
                <a:gd name="T4" fmla="*/ 26 w 26"/>
                <a:gd name="T5" fmla="*/ 0 h 11"/>
                <a:gd name="T6" fmla="*/ 26 w 26"/>
                <a:gd name="T7" fmla="*/ 7 h 11"/>
                <a:gd name="T8" fmla="*/ 21 w 26"/>
                <a:gd name="T9" fmla="*/ 9 h 11"/>
                <a:gd name="T10" fmla="*/ 17 w 26"/>
                <a:gd name="T11" fmla="*/ 11 h 11"/>
                <a:gd name="T12" fmla="*/ 13 w 26"/>
                <a:gd name="T13" fmla="*/ 11 h 11"/>
                <a:gd name="T14" fmla="*/ 9 w 26"/>
                <a:gd name="T15" fmla="*/ 11 h 11"/>
                <a:gd name="T16" fmla="*/ 4 w 26"/>
                <a:gd name="T17" fmla="*/ 9 h 11"/>
                <a:gd name="T18" fmla="*/ 0 w 26"/>
                <a:gd name="T19" fmla="*/ 4 h 11"/>
                <a:gd name="T20" fmla="*/ 0 w 26"/>
                <a:gd name="T21" fmla="*/ 0 h 11"/>
                <a:gd name="T22" fmla="*/ 0 w 26"/>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1">
                  <a:moveTo>
                    <a:pt x="0" y="0"/>
                  </a:moveTo>
                  <a:lnTo>
                    <a:pt x="26" y="0"/>
                  </a:lnTo>
                  <a:lnTo>
                    <a:pt x="26" y="0"/>
                  </a:lnTo>
                  <a:lnTo>
                    <a:pt x="26" y="7"/>
                  </a:lnTo>
                  <a:lnTo>
                    <a:pt x="21" y="9"/>
                  </a:lnTo>
                  <a:lnTo>
                    <a:pt x="17" y="11"/>
                  </a:lnTo>
                  <a:lnTo>
                    <a:pt x="13" y="11"/>
                  </a:lnTo>
                  <a:lnTo>
                    <a:pt x="9" y="11"/>
                  </a:lnTo>
                  <a:lnTo>
                    <a:pt x="4" y="9"/>
                  </a:lnTo>
                  <a:lnTo>
                    <a:pt x="0" y="4"/>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2" name="Freeform 1591"/>
            <p:cNvSpPr>
              <a:spLocks/>
            </p:cNvSpPr>
            <p:nvPr/>
          </p:nvSpPr>
          <p:spPr bwMode="auto">
            <a:xfrm>
              <a:off x="6110" y="2665"/>
              <a:ext cx="26" cy="13"/>
            </a:xfrm>
            <a:custGeom>
              <a:avLst/>
              <a:gdLst>
                <a:gd name="T0" fmla="*/ 15 w 26"/>
                <a:gd name="T1" fmla="*/ 0 h 13"/>
                <a:gd name="T2" fmla="*/ 19 w 26"/>
                <a:gd name="T3" fmla="*/ 3 h 13"/>
                <a:gd name="T4" fmla="*/ 23 w 26"/>
                <a:gd name="T5" fmla="*/ 5 h 13"/>
                <a:gd name="T6" fmla="*/ 26 w 26"/>
                <a:gd name="T7" fmla="*/ 9 h 13"/>
                <a:gd name="T8" fmla="*/ 26 w 26"/>
                <a:gd name="T9" fmla="*/ 13 h 13"/>
                <a:gd name="T10" fmla="*/ 0 w 26"/>
                <a:gd name="T11" fmla="*/ 13 h 13"/>
                <a:gd name="T12" fmla="*/ 0 w 26"/>
                <a:gd name="T13" fmla="*/ 9 h 13"/>
                <a:gd name="T14" fmla="*/ 2 w 26"/>
                <a:gd name="T15" fmla="*/ 5 h 13"/>
                <a:gd name="T16" fmla="*/ 4 w 26"/>
                <a:gd name="T17" fmla="*/ 3 h 13"/>
                <a:gd name="T18" fmla="*/ 11 w 26"/>
                <a:gd name="T19" fmla="*/ 0 h 13"/>
                <a:gd name="T20" fmla="*/ 15 w 26"/>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3">
                  <a:moveTo>
                    <a:pt x="15" y="0"/>
                  </a:moveTo>
                  <a:lnTo>
                    <a:pt x="19" y="3"/>
                  </a:lnTo>
                  <a:lnTo>
                    <a:pt x="23" y="5"/>
                  </a:lnTo>
                  <a:lnTo>
                    <a:pt x="26" y="9"/>
                  </a:lnTo>
                  <a:lnTo>
                    <a:pt x="26" y="13"/>
                  </a:lnTo>
                  <a:lnTo>
                    <a:pt x="0" y="13"/>
                  </a:lnTo>
                  <a:lnTo>
                    <a:pt x="0" y="9"/>
                  </a:lnTo>
                  <a:lnTo>
                    <a:pt x="2" y="5"/>
                  </a:lnTo>
                  <a:lnTo>
                    <a:pt x="4" y="3"/>
                  </a:lnTo>
                  <a:lnTo>
                    <a:pt x="11" y="0"/>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3" name="Freeform 1592"/>
            <p:cNvSpPr>
              <a:spLocks/>
            </p:cNvSpPr>
            <p:nvPr/>
          </p:nvSpPr>
          <p:spPr bwMode="auto">
            <a:xfrm>
              <a:off x="6197" y="2668"/>
              <a:ext cx="62" cy="23"/>
            </a:xfrm>
            <a:custGeom>
              <a:avLst/>
              <a:gdLst>
                <a:gd name="T0" fmla="*/ 11 w 62"/>
                <a:gd name="T1" fmla="*/ 0 h 23"/>
                <a:gd name="T2" fmla="*/ 62 w 62"/>
                <a:gd name="T3" fmla="*/ 0 h 23"/>
                <a:gd name="T4" fmla="*/ 59 w 62"/>
                <a:gd name="T5" fmla="*/ 0 h 23"/>
                <a:gd name="T6" fmla="*/ 55 w 62"/>
                <a:gd name="T7" fmla="*/ 2 h 23"/>
                <a:gd name="T8" fmla="*/ 51 w 62"/>
                <a:gd name="T9" fmla="*/ 4 h 23"/>
                <a:gd name="T10" fmla="*/ 47 w 62"/>
                <a:gd name="T11" fmla="*/ 6 h 23"/>
                <a:gd name="T12" fmla="*/ 42 w 62"/>
                <a:gd name="T13" fmla="*/ 8 h 23"/>
                <a:gd name="T14" fmla="*/ 38 w 62"/>
                <a:gd name="T15" fmla="*/ 8 h 23"/>
                <a:gd name="T16" fmla="*/ 38 w 62"/>
                <a:gd name="T17" fmla="*/ 8 h 23"/>
                <a:gd name="T18" fmla="*/ 36 w 62"/>
                <a:gd name="T19" fmla="*/ 10 h 23"/>
                <a:gd name="T20" fmla="*/ 28 w 62"/>
                <a:gd name="T21" fmla="*/ 14 h 23"/>
                <a:gd name="T22" fmla="*/ 21 w 62"/>
                <a:gd name="T23" fmla="*/ 21 h 23"/>
                <a:gd name="T24" fmla="*/ 11 w 62"/>
                <a:gd name="T25" fmla="*/ 23 h 23"/>
                <a:gd name="T26" fmla="*/ 4 w 62"/>
                <a:gd name="T27" fmla="*/ 23 h 23"/>
                <a:gd name="T28" fmla="*/ 0 w 62"/>
                <a:gd name="T29" fmla="*/ 19 h 23"/>
                <a:gd name="T30" fmla="*/ 4 w 62"/>
                <a:gd name="T31" fmla="*/ 6 h 23"/>
                <a:gd name="T32" fmla="*/ 11 w 62"/>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23">
                  <a:moveTo>
                    <a:pt x="11" y="0"/>
                  </a:moveTo>
                  <a:lnTo>
                    <a:pt x="62" y="0"/>
                  </a:lnTo>
                  <a:lnTo>
                    <a:pt x="59" y="0"/>
                  </a:lnTo>
                  <a:lnTo>
                    <a:pt x="55" y="2"/>
                  </a:lnTo>
                  <a:lnTo>
                    <a:pt x="51" y="4"/>
                  </a:lnTo>
                  <a:lnTo>
                    <a:pt x="47" y="6"/>
                  </a:lnTo>
                  <a:lnTo>
                    <a:pt x="42" y="8"/>
                  </a:lnTo>
                  <a:lnTo>
                    <a:pt x="38" y="8"/>
                  </a:lnTo>
                  <a:lnTo>
                    <a:pt x="38" y="8"/>
                  </a:lnTo>
                  <a:lnTo>
                    <a:pt x="36" y="10"/>
                  </a:lnTo>
                  <a:lnTo>
                    <a:pt x="28" y="14"/>
                  </a:lnTo>
                  <a:lnTo>
                    <a:pt x="21" y="21"/>
                  </a:lnTo>
                  <a:lnTo>
                    <a:pt x="11" y="23"/>
                  </a:lnTo>
                  <a:lnTo>
                    <a:pt x="4" y="23"/>
                  </a:lnTo>
                  <a:lnTo>
                    <a:pt x="0" y="19"/>
                  </a:lnTo>
                  <a:lnTo>
                    <a:pt x="4" y="6"/>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4" name="Freeform 1593"/>
            <p:cNvSpPr>
              <a:spLocks/>
            </p:cNvSpPr>
            <p:nvPr/>
          </p:nvSpPr>
          <p:spPr bwMode="auto">
            <a:xfrm>
              <a:off x="6208" y="2642"/>
              <a:ext cx="53" cy="26"/>
            </a:xfrm>
            <a:custGeom>
              <a:avLst/>
              <a:gdLst>
                <a:gd name="T0" fmla="*/ 27 w 53"/>
                <a:gd name="T1" fmla="*/ 0 h 26"/>
                <a:gd name="T2" fmla="*/ 38 w 53"/>
                <a:gd name="T3" fmla="*/ 2 h 26"/>
                <a:gd name="T4" fmla="*/ 48 w 53"/>
                <a:gd name="T5" fmla="*/ 11 h 26"/>
                <a:gd name="T6" fmla="*/ 53 w 53"/>
                <a:gd name="T7" fmla="*/ 19 h 26"/>
                <a:gd name="T8" fmla="*/ 53 w 53"/>
                <a:gd name="T9" fmla="*/ 23 h 26"/>
                <a:gd name="T10" fmla="*/ 51 w 53"/>
                <a:gd name="T11" fmla="*/ 26 h 26"/>
                <a:gd name="T12" fmla="*/ 0 w 53"/>
                <a:gd name="T13" fmla="*/ 26 h 26"/>
                <a:gd name="T14" fmla="*/ 4 w 53"/>
                <a:gd name="T15" fmla="*/ 19 h 26"/>
                <a:gd name="T16" fmla="*/ 17 w 53"/>
                <a:gd name="T17" fmla="*/ 7 h 26"/>
                <a:gd name="T18" fmla="*/ 27 w 53"/>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6">
                  <a:moveTo>
                    <a:pt x="27" y="0"/>
                  </a:moveTo>
                  <a:lnTo>
                    <a:pt x="38" y="2"/>
                  </a:lnTo>
                  <a:lnTo>
                    <a:pt x="48" y="11"/>
                  </a:lnTo>
                  <a:lnTo>
                    <a:pt x="53" y="19"/>
                  </a:lnTo>
                  <a:lnTo>
                    <a:pt x="53" y="23"/>
                  </a:lnTo>
                  <a:lnTo>
                    <a:pt x="51" y="26"/>
                  </a:lnTo>
                  <a:lnTo>
                    <a:pt x="0" y="26"/>
                  </a:lnTo>
                  <a:lnTo>
                    <a:pt x="4" y="19"/>
                  </a:lnTo>
                  <a:lnTo>
                    <a:pt x="17" y="7"/>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5" name="Freeform 1594"/>
            <p:cNvSpPr>
              <a:spLocks/>
            </p:cNvSpPr>
            <p:nvPr/>
          </p:nvSpPr>
          <p:spPr bwMode="auto">
            <a:xfrm>
              <a:off x="6159" y="2574"/>
              <a:ext cx="38" cy="19"/>
            </a:xfrm>
            <a:custGeom>
              <a:avLst/>
              <a:gdLst>
                <a:gd name="T0" fmla="*/ 0 w 38"/>
                <a:gd name="T1" fmla="*/ 0 h 19"/>
                <a:gd name="T2" fmla="*/ 34 w 38"/>
                <a:gd name="T3" fmla="*/ 0 h 19"/>
                <a:gd name="T4" fmla="*/ 36 w 38"/>
                <a:gd name="T5" fmla="*/ 5 h 19"/>
                <a:gd name="T6" fmla="*/ 36 w 38"/>
                <a:gd name="T7" fmla="*/ 15 h 19"/>
                <a:gd name="T8" fmla="*/ 38 w 38"/>
                <a:gd name="T9" fmla="*/ 19 h 19"/>
                <a:gd name="T10" fmla="*/ 36 w 38"/>
                <a:gd name="T11" fmla="*/ 19 h 19"/>
                <a:gd name="T12" fmla="*/ 32 w 38"/>
                <a:gd name="T13" fmla="*/ 17 h 19"/>
                <a:gd name="T14" fmla="*/ 27 w 38"/>
                <a:gd name="T15" fmla="*/ 17 h 19"/>
                <a:gd name="T16" fmla="*/ 21 w 38"/>
                <a:gd name="T17" fmla="*/ 17 h 19"/>
                <a:gd name="T18" fmla="*/ 15 w 38"/>
                <a:gd name="T19" fmla="*/ 15 h 19"/>
                <a:gd name="T20" fmla="*/ 8 w 38"/>
                <a:gd name="T21" fmla="*/ 11 h 19"/>
                <a:gd name="T22" fmla="*/ 4 w 38"/>
                <a:gd name="T23" fmla="*/ 5 h 19"/>
                <a:gd name="T24" fmla="*/ 0 w 38"/>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9">
                  <a:moveTo>
                    <a:pt x="0" y="0"/>
                  </a:moveTo>
                  <a:lnTo>
                    <a:pt x="34" y="0"/>
                  </a:lnTo>
                  <a:lnTo>
                    <a:pt x="36" y="5"/>
                  </a:lnTo>
                  <a:lnTo>
                    <a:pt x="36" y="15"/>
                  </a:lnTo>
                  <a:lnTo>
                    <a:pt x="38" y="19"/>
                  </a:lnTo>
                  <a:lnTo>
                    <a:pt x="36" y="19"/>
                  </a:lnTo>
                  <a:lnTo>
                    <a:pt x="32" y="17"/>
                  </a:lnTo>
                  <a:lnTo>
                    <a:pt x="27" y="17"/>
                  </a:lnTo>
                  <a:lnTo>
                    <a:pt x="21" y="17"/>
                  </a:lnTo>
                  <a:lnTo>
                    <a:pt x="15" y="15"/>
                  </a:lnTo>
                  <a:lnTo>
                    <a:pt x="8" y="11"/>
                  </a:lnTo>
                  <a:lnTo>
                    <a:pt x="4"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6" name="Freeform 1595"/>
            <p:cNvSpPr>
              <a:spLocks noEditPoints="1"/>
            </p:cNvSpPr>
            <p:nvPr/>
          </p:nvSpPr>
          <p:spPr bwMode="auto">
            <a:xfrm>
              <a:off x="6102" y="2555"/>
              <a:ext cx="91" cy="19"/>
            </a:xfrm>
            <a:custGeom>
              <a:avLst/>
              <a:gdLst>
                <a:gd name="T0" fmla="*/ 53 w 91"/>
                <a:gd name="T1" fmla="*/ 0 h 19"/>
                <a:gd name="T2" fmla="*/ 84 w 91"/>
                <a:gd name="T3" fmla="*/ 0 h 19"/>
                <a:gd name="T4" fmla="*/ 89 w 91"/>
                <a:gd name="T5" fmla="*/ 9 h 19"/>
                <a:gd name="T6" fmla="*/ 91 w 91"/>
                <a:gd name="T7" fmla="*/ 19 h 19"/>
                <a:gd name="T8" fmla="*/ 57 w 91"/>
                <a:gd name="T9" fmla="*/ 19 h 19"/>
                <a:gd name="T10" fmla="*/ 57 w 91"/>
                <a:gd name="T11" fmla="*/ 17 h 19"/>
                <a:gd name="T12" fmla="*/ 55 w 91"/>
                <a:gd name="T13" fmla="*/ 13 h 19"/>
                <a:gd name="T14" fmla="*/ 55 w 91"/>
                <a:gd name="T15" fmla="*/ 9 h 19"/>
                <a:gd name="T16" fmla="*/ 55 w 91"/>
                <a:gd name="T17" fmla="*/ 5 h 19"/>
                <a:gd name="T18" fmla="*/ 53 w 91"/>
                <a:gd name="T19" fmla="*/ 0 h 19"/>
                <a:gd name="T20" fmla="*/ 53 w 91"/>
                <a:gd name="T21" fmla="*/ 0 h 19"/>
                <a:gd name="T22" fmla="*/ 2 w 91"/>
                <a:gd name="T23" fmla="*/ 0 h 19"/>
                <a:gd name="T24" fmla="*/ 29 w 91"/>
                <a:gd name="T25" fmla="*/ 0 h 19"/>
                <a:gd name="T26" fmla="*/ 25 w 91"/>
                <a:gd name="T27" fmla="*/ 2 h 19"/>
                <a:gd name="T28" fmla="*/ 14 w 91"/>
                <a:gd name="T29" fmla="*/ 9 h 19"/>
                <a:gd name="T30" fmla="*/ 6 w 91"/>
                <a:gd name="T31" fmla="*/ 9 h 19"/>
                <a:gd name="T32" fmla="*/ 0 w 91"/>
                <a:gd name="T33" fmla="*/ 2 h 19"/>
                <a:gd name="T34" fmla="*/ 2 w 91"/>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9">
                  <a:moveTo>
                    <a:pt x="53" y="0"/>
                  </a:moveTo>
                  <a:lnTo>
                    <a:pt x="84" y="0"/>
                  </a:lnTo>
                  <a:lnTo>
                    <a:pt x="89" y="9"/>
                  </a:lnTo>
                  <a:lnTo>
                    <a:pt x="91" y="19"/>
                  </a:lnTo>
                  <a:lnTo>
                    <a:pt x="57" y="19"/>
                  </a:lnTo>
                  <a:lnTo>
                    <a:pt x="57" y="17"/>
                  </a:lnTo>
                  <a:lnTo>
                    <a:pt x="55" y="13"/>
                  </a:lnTo>
                  <a:lnTo>
                    <a:pt x="55" y="9"/>
                  </a:lnTo>
                  <a:lnTo>
                    <a:pt x="55" y="5"/>
                  </a:lnTo>
                  <a:lnTo>
                    <a:pt x="53" y="0"/>
                  </a:lnTo>
                  <a:lnTo>
                    <a:pt x="53" y="0"/>
                  </a:lnTo>
                  <a:close/>
                  <a:moveTo>
                    <a:pt x="2" y="0"/>
                  </a:moveTo>
                  <a:lnTo>
                    <a:pt x="29" y="0"/>
                  </a:lnTo>
                  <a:lnTo>
                    <a:pt x="25" y="2"/>
                  </a:lnTo>
                  <a:lnTo>
                    <a:pt x="14" y="9"/>
                  </a:lnTo>
                  <a:lnTo>
                    <a:pt x="6" y="9"/>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7" name="Freeform 1596"/>
            <p:cNvSpPr>
              <a:spLocks/>
            </p:cNvSpPr>
            <p:nvPr/>
          </p:nvSpPr>
          <p:spPr bwMode="auto">
            <a:xfrm>
              <a:off x="6104" y="2536"/>
              <a:ext cx="82" cy="19"/>
            </a:xfrm>
            <a:custGeom>
              <a:avLst/>
              <a:gdLst>
                <a:gd name="T0" fmla="*/ 6 w 82"/>
                <a:gd name="T1" fmla="*/ 0 h 19"/>
                <a:gd name="T2" fmla="*/ 63 w 82"/>
                <a:gd name="T3" fmla="*/ 0 h 19"/>
                <a:gd name="T4" fmla="*/ 65 w 82"/>
                <a:gd name="T5" fmla="*/ 2 h 19"/>
                <a:gd name="T6" fmla="*/ 72 w 82"/>
                <a:gd name="T7" fmla="*/ 7 h 19"/>
                <a:gd name="T8" fmla="*/ 80 w 82"/>
                <a:gd name="T9" fmla="*/ 15 h 19"/>
                <a:gd name="T10" fmla="*/ 82 w 82"/>
                <a:gd name="T11" fmla="*/ 19 h 19"/>
                <a:gd name="T12" fmla="*/ 51 w 82"/>
                <a:gd name="T13" fmla="*/ 19 h 19"/>
                <a:gd name="T14" fmla="*/ 51 w 82"/>
                <a:gd name="T15" fmla="*/ 15 h 19"/>
                <a:gd name="T16" fmla="*/ 49 w 82"/>
                <a:gd name="T17" fmla="*/ 11 h 19"/>
                <a:gd name="T18" fmla="*/ 42 w 82"/>
                <a:gd name="T19" fmla="*/ 9 h 19"/>
                <a:gd name="T20" fmla="*/ 34 w 82"/>
                <a:gd name="T21" fmla="*/ 15 h 19"/>
                <a:gd name="T22" fmla="*/ 27 w 82"/>
                <a:gd name="T23" fmla="*/ 19 h 19"/>
                <a:gd name="T24" fmla="*/ 0 w 82"/>
                <a:gd name="T25" fmla="*/ 19 h 19"/>
                <a:gd name="T26" fmla="*/ 0 w 82"/>
                <a:gd name="T27" fmla="*/ 13 h 19"/>
                <a:gd name="T28" fmla="*/ 4 w 82"/>
                <a:gd name="T29" fmla="*/ 2 h 19"/>
                <a:gd name="T30" fmla="*/ 6 w 82"/>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9">
                  <a:moveTo>
                    <a:pt x="6" y="0"/>
                  </a:moveTo>
                  <a:lnTo>
                    <a:pt x="63" y="0"/>
                  </a:lnTo>
                  <a:lnTo>
                    <a:pt x="65" y="2"/>
                  </a:lnTo>
                  <a:lnTo>
                    <a:pt x="72" y="7"/>
                  </a:lnTo>
                  <a:lnTo>
                    <a:pt x="80" y="15"/>
                  </a:lnTo>
                  <a:lnTo>
                    <a:pt x="82" y="19"/>
                  </a:lnTo>
                  <a:lnTo>
                    <a:pt x="51" y="19"/>
                  </a:lnTo>
                  <a:lnTo>
                    <a:pt x="51" y="15"/>
                  </a:lnTo>
                  <a:lnTo>
                    <a:pt x="49" y="11"/>
                  </a:lnTo>
                  <a:lnTo>
                    <a:pt x="42" y="9"/>
                  </a:lnTo>
                  <a:lnTo>
                    <a:pt x="34" y="15"/>
                  </a:lnTo>
                  <a:lnTo>
                    <a:pt x="27" y="19"/>
                  </a:lnTo>
                  <a:lnTo>
                    <a:pt x="0" y="19"/>
                  </a:lnTo>
                  <a:lnTo>
                    <a:pt x="0" y="13"/>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8" name="Freeform 1597"/>
            <p:cNvSpPr>
              <a:spLocks/>
            </p:cNvSpPr>
            <p:nvPr/>
          </p:nvSpPr>
          <p:spPr bwMode="auto">
            <a:xfrm>
              <a:off x="6110" y="2517"/>
              <a:ext cx="87" cy="19"/>
            </a:xfrm>
            <a:custGeom>
              <a:avLst/>
              <a:gdLst>
                <a:gd name="T0" fmla="*/ 87 w 87"/>
                <a:gd name="T1" fmla="*/ 0 h 19"/>
                <a:gd name="T2" fmla="*/ 85 w 87"/>
                <a:gd name="T3" fmla="*/ 0 h 19"/>
                <a:gd name="T4" fmla="*/ 83 w 87"/>
                <a:gd name="T5" fmla="*/ 4 h 19"/>
                <a:gd name="T6" fmla="*/ 76 w 87"/>
                <a:gd name="T7" fmla="*/ 7 h 19"/>
                <a:gd name="T8" fmla="*/ 68 w 87"/>
                <a:gd name="T9" fmla="*/ 9 h 19"/>
                <a:gd name="T10" fmla="*/ 57 w 87"/>
                <a:gd name="T11" fmla="*/ 7 h 19"/>
                <a:gd name="T12" fmla="*/ 51 w 87"/>
                <a:gd name="T13" fmla="*/ 7 h 19"/>
                <a:gd name="T14" fmla="*/ 49 w 87"/>
                <a:gd name="T15" fmla="*/ 7 h 19"/>
                <a:gd name="T16" fmla="*/ 47 w 87"/>
                <a:gd name="T17" fmla="*/ 9 h 19"/>
                <a:gd name="T18" fmla="*/ 47 w 87"/>
                <a:gd name="T19" fmla="*/ 11 h 19"/>
                <a:gd name="T20" fmla="*/ 49 w 87"/>
                <a:gd name="T21" fmla="*/ 13 h 19"/>
                <a:gd name="T22" fmla="*/ 51 w 87"/>
                <a:gd name="T23" fmla="*/ 15 h 19"/>
                <a:gd name="T24" fmla="*/ 55 w 87"/>
                <a:gd name="T25" fmla="*/ 19 h 19"/>
                <a:gd name="T26" fmla="*/ 57 w 87"/>
                <a:gd name="T27" fmla="*/ 19 h 19"/>
                <a:gd name="T28" fmla="*/ 0 w 87"/>
                <a:gd name="T29" fmla="*/ 19 h 19"/>
                <a:gd name="T30" fmla="*/ 2 w 87"/>
                <a:gd name="T31" fmla="*/ 11 h 19"/>
                <a:gd name="T32" fmla="*/ 4 w 87"/>
                <a:gd name="T33" fmla="*/ 2 h 19"/>
                <a:gd name="T34" fmla="*/ 4 w 87"/>
                <a:gd name="T35" fmla="*/ 0 h 19"/>
                <a:gd name="T36" fmla="*/ 87 w 87"/>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9">
                  <a:moveTo>
                    <a:pt x="87" y="0"/>
                  </a:moveTo>
                  <a:lnTo>
                    <a:pt x="85" y="0"/>
                  </a:lnTo>
                  <a:lnTo>
                    <a:pt x="83" y="4"/>
                  </a:lnTo>
                  <a:lnTo>
                    <a:pt x="76" y="7"/>
                  </a:lnTo>
                  <a:lnTo>
                    <a:pt x="68" y="9"/>
                  </a:lnTo>
                  <a:lnTo>
                    <a:pt x="57" y="7"/>
                  </a:lnTo>
                  <a:lnTo>
                    <a:pt x="51" y="7"/>
                  </a:lnTo>
                  <a:lnTo>
                    <a:pt x="49" y="7"/>
                  </a:lnTo>
                  <a:lnTo>
                    <a:pt x="47" y="9"/>
                  </a:lnTo>
                  <a:lnTo>
                    <a:pt x="47" y="11"/>
                  </a:lnTo>
                  <a:lnTo>
                    <a:pt x="49" y="13"/>
                  </a:lnTo>
                  <a:lnTo>
                    <a:pt x="51" y="15"/>
                  </a:lnTo>
                  <a:lnTo>
                    <a:pt x="55" y="19"/>
                  </a:lnTo>
                  <a:lnTo>
                    <a:pt x="57" y="19"/>
                  </a:lnTo>
                  <a:lnTo>
                    <a:pt x="0" y="19"/>
                  </a:lnTo>
                  <a:lnTo>
                    <a:pt x="2" y="11"/>
                  </a:lnTo>
                  <a:lnTo>
                    <a:pt x="4" y="2"/>
                  </a:lnTo>
                  <a:lnTo>
                    <a:pt x="4" y="0"/>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59" name="Freeform 1598"/>
            <p:cNvSpPr>
              <a:spLocks/>
            </p:cNvSpPr>
            <p:nvPr/>
          </p:nvSpPr>
          <p:spPr bwMode="auto">
            <a:xfrm>
              <a:off x="6114" y="2498"/>
              <a:ext cx="83" cy="19"/>
            </a:xfrm>
            <a:custGeom>
              <a:avLst/>
              <a:gdLst>
                <a:gd name="T0" fmla="*/ 11 w 83"/>
                <a:gd name="T1" fmla="*/ 0 h 19"/>
                <a:gd name="T2" fmla="*/ 11 w 83"/>
                <a:gd name="T3" fmla="*/ 0 h 19"/>
                <a:gd name="T4" fmla="*/ 11 w 83"/>
                <a:gd name="T5" fmla="*/ 2 h 19"/>
                <a:gd name="T6" fmla="*/ 15 w 83"/>
                <a:gd name="T7" fmla="*/ 2 h 19"/>
                <a:gd name="T8" fmla="*/ 19 w 83"/>
                <a:gd name="T9" fmla="*/ 4 h 19"/>
                <a:gd name="T10" fmla="*/ 24 w 83"/>
                <a:gd name="T11" fmla="*/ 6 h 19"/>
                <a:gd name="T12" fmla="*/ 30 w 83"/>
                <a:gd name="T13" fmla="*/ 9 h 19"/>
                <a:gd name="T14" fmla="*/ 36 w 83"/>
                <a:gd name="T15" fmla="*/ 9 h 19"/>
                <a:gd name="T16" fmla="*/ 47 w 83"/>
                <a:gd name="T17" fmla="*/ 6 h 19"/>
                <a:gd name="T18" fmla="*/ 60 w 83"/>
                <a:gd name="T19" fmla="*/ 4 h 19"/>
                <a:gd name="T20" fmla="*/ 75 w 83"/>
                <a:gd name="T21" fmla="*/ 6 h 19"/>
                <a:gd name="T22" fmla="*/ 83 w 83"/>
                <a:gd name="T23" fmla="*/ 11 h 19"/>
                <a:gd name="T24" fmla="*/ 83 w 83"/>
                <a:gd name="T25" fmla="*/ 15 h 19"/>
                <a:gd name="T26" fmla="*/ 83 w 83"/>
                <a:gd name="T27" fmla="*/ 19 h 19"/>
                <a:gd name="T28" fmla="*/ 0 w 83"/>
                <a:gd name="T29" fmla="*/ 19 h 19"/>
                <a:gd name="T30" fmla="*/ 0 w 83"/>
                <a:gd name="T31" fmla="*/ 13 h 19"/>
                <a:gd name="T32" fmla="*/ 2 w 83"/>
                <a:gd name="T33" fmla="*/ 9 h 19"/>
                <a:gd name="T34" fmla="*/ 5 w 83"/>
                <a:gd name="T35" fmla="*/ 4 h 19"/>
                <a:gd name="T36" fmla="*/ 11 w 83"/>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
                  <a:moveTo>
                    <a:pt x="11" y="0"/>
                  </a:moveTo>
                  <a:lnTo>
                    <a:pt x="11" y="0"/>
                  </a:lnTo>
                  <a:lnTo>
                    <a:pt x="11" y="2"/>
                  </a:lnTo>
                  <a:lnTo>
                    <a:pt x="15" y="2"/>
                  </a:lnTo>
                  <a:lnTo>
                    <a:pt x="19" y="4"/>
                  </a:lnTo>
                  <a:lnTo>
                    <a:pt x="24" y="6"/>
                  </a:lnTo>
                  <a:lnTo>
                    <a:pt x="30" y="9"/>
                  </a:lnTo>
                  <a:lnTo>
                    <a:pt x="36" y="9"/>
                  </a:lnTo>
                  <a:lnTo>
                    <a:pt x="47" y="6"/>
                  </a:lnTo>
                  <a:lnTo>
                    <a:pt x="60" y="4"/>
                  </a:lnTo>
                  <a:lnTo>
                    <a:pt x="75" y="6"/>
                  </a:lnTo>
                  <a:lnTo>
                    <a:pt x="83" y="11"/>
                  </a:lnTo>
                  <a:lnTo>
                    <a:pt x="83" y="15"/>
                  </a:lnTo>
                  <a:lnTo>
                    <a:pt x="83" y="19"/>
                  </a:lnTo>
                  <a:lnTo>
                    <a:pt x="0" y="19"/>
                  </a:lnTo>
                  <a:lnTo>
                    <a:pt x="0" y="13"/>
                  </a:lnTo>
                  <a:lnTo>
                    <a:pt x="2" y="9"/>
                  </a:lnTo>
                  <a:lnTo>
                    <a:pt x="5" y="4"/>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0" name="Rectangle 1599"/>
            <p:cNvSpPr>
              <a:spLocks noChangeArrowheads="1"/>
            </p:cNvSpPr>
            <p:nvPr/>
          </p:nvSpPr>
          <p:spPr bwMode="auto">
            <a:xfrm>
              <a:off x="6125" y="2498"/>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1" name="Freeform 1600"/>
            <p:cNvSpPr>
              <a:spLocks/>
            </p:cNvSpPr>
            <p:nvPr/>
          </p:nvSpPr>
          <p:spPr bwMode="auto">
            <a:xfrm>
              <a:off x="6129" y="2473"/>
              <a:ext cx="96" cy="14"/>
            </a:xfrm>
            <a:custGeom>
              <a:avLst/>
              <a:gdLst>
                <a:gd name="T0" fmla="*/ 0 w 96"/>
                <a:gd name="T1" fmla="*/ 0 h 14"/>
                <a:gd name="T2" fmla="*/ 96 w 96"/>
                <a:gd name="T3" fmla="*/ 0 h 14"/>
                <a:gd name="T4" fmla="*/ 96 w 96"/>
                <a:gd name="T5" fmla="*/ 0 h 14"/>
                <a:gd name="T6" fmla="*/ 91 w 96"/>
                <a:gd name="T7" fmla="*/ 4 h 14"/>
                <a:gd name="T8" fmla="*/ 89 w 96"/>
                <a:gd name="T9" fmla="*/ 6 h 14"/>
                <a:gd name="T10" fmla="*/ 85 w 96"/>
                <a:gd name="T11" fmla="*/ 8 h 14"/>
                <a:gd name="T12" fmla="*/ 74 w 96"/>
                <a:gd name="T13" fmla="*/ 8 h 14"/>
                <a:gd name="T14" fmla="*/ 57 w 96"/>
                <a:gd name="T15" fmla="*/ 10 h 14"/>
                <a:gd name="T16" fmla="*/ 36 w 96"/>
                <a:gd name="T17" fmla="*/ 12 h 14"/>
                <a:gd name="T18" fmla="*/ 21 w 96"/>
                <a:gd name="T19" fmla="*/ 14 h 14"/>
                <a:gd name="T20" fmla="*/ 13 w 96"/>
                <a:gd name="T21" fmla="*/ 14 h 14"/>
                <a:gd name="T22" fmla="*/ 7 w 96"/>
                <a:gd name="T23" fmla="*/ 12 h 14"/>
                <a:gd name="T24" fmla="*/ 2 w 96"/>
                <a:gd name="T25" fmla="*/ 8 h 14"/>
                <a:gd name="T26" fmla="*/ 0 w 96"/>
                <a:gd name="T27" fmla="*/ 4 h 14"/>
                <a:gd name="T28" fmla="*/ 0 w 96"/>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4">
                  <a:moveTo>
                    <a:pt x="0" y="0"/>
                  </a:moveTo>
                  <a:lnTo>
                    <a:pt x="96" y="0"/>
                  </a:lnTo>
                  <a:lnTo>
                    <a:pt x="96" y="0"/>
                  </a:lnTo>
                  <a:lnTo>
                    <a:pt x="91" y="4"/>
                  </a:lnTo>
                  <a:lnTo>
                    <a:pt x="89" y="6"/>
                  </a:lnTo>
                  <a:lnTo>
                    <a:pt x="85" y="8"/>
                  </a:lnTo>
                  <a:lnTo>
                    <a:pt x="74" y="8"/>
                  </a:lnTo>
                  <a:lnTo>
                    <a:pt x="57" y="10"/>
                  </a:lnTo>
                  <a:lnTo>
                    <a:pt x="36" y="12"/>
                  </a:lnTo>
                  <a:lnTo>
                    <a:pt x="21" y="14"/>
                  </a:lnTo>
                  <a:lnTo>
                    <a:pt x="13" y="14"/>
                  </a:lnTo>
                  <a:lnTo>
                    <a:pt x="7" y="12"/>
                  </a:lnTo>
                  <a:lnTo>
                    <a:pt x="2" y="8"/>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2" name="Freeform 1601"/>
            <p:cNvSpPr>
              <a:spLocks/>
            </p:cNvSpPr>
            <p:nvPr/>
          </p:nvSpPr>
          <p:spPr bwMode="auto">
            <a:xfrm>
              <a:off x="6129" y="2458"/>
              <a:ext cx="100" cy="15"/>
            </a:xfrm>
            <a:custGeom>
              <a:avLst/>
              <a:gdLst>
                <a:gd name="T0" fmla="*/ 100 w 100"/>
                <a:gd name="T1" fmla="*/ 0 h 15"/>
                <a:gd name="T2" fmla="*/ 100 w 100"/>
                <a:gd name="T3" fmla="*/ 2 h 15"/>
                <a:gd name="T4" fmla="*/ 100 w 100"/>
                <a:gd name="T5" fmla="*/ 4 h 15"/>
                <a:gd name="T6" fmla="*/ 100 w 100"/>
                <a:gd name="T7" fmla="*/ 4 h 15"/>
                <a:gd name="T8" fmla="*/ 100 w 100"/>
                <a:gd name="T9" fmla="*/ 8 h 15"/>
                <a:gd name="T10" fmla="*/ 98 w 100"/>
                <a:gd name="T11" fmla="*/ 13 h 15"/>
                <a:gd name="T12" fmla="*/ 96 w 100"/>
                <a:gd name="T13" fmla="*/ 15 h 15"/>
                <a:gd name="T14" fmla="*/ 0 w 100"/>
                <a:gd name="T15" fmla="*/ 15 h 15"/>
                <a:gd name="T16" fmla="*/ 0 w 100"/>
                <a:gd name="T17" fmla="*/ 13 h 15"/>
                <a:gd name="T18" fmla="*/ 4 w 100"/>
                <a:gd name="T19" fmla="*/ 8 h 15"/>
                <a:gd name="T20" fmla="*/ 11 w 100"/>
                <a:gd name="T21" fmla="*/ 8 h 15"/>
                <a:gd name="T22" fmla="*/ 21 w 100"/>
                <a:gd name="T23" fmla="*/ 10 h 15"/>
                <a:gd name="T24" fmla="*/ 32 w 100"/>
                <a:gd name="T25" fmla="*/ 10 h 15"/>
                <a:gd name="T26" fmla="*/ 40 w 100"/>
                <a:gd name="T27" fmla="*/ 10 h 15"/>
                <a:gd name="T28" fmla="*/ 47 w 100"/>
                <a:gd name="T29" fmla="*/ 8 h 15"/>
                <a:gd name="T30" fmla="*/ 62 w 100"/>
                <a:gd name="T31" fmla="*/ 6 h 15"/>
                <a:gd name="T32" fmla="*/ 77 w 100"/>
                <a:gd name="T33" fmla="*/ 4 h 15"/>
                <a:gd name="T34" fmla="*/ 91 w 100"/>
                <a:gd name="T35" fmla="*/ 2 h 15"/>
                <a:gd name="T36" fmla="*/ 100 w 100"/>
                <a:gd name="T37" fmla="*/ 0 h 15"/>
                <a:gd name="T38" fmla="*/ 100 w 100"/>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5">
                  <a:moveTo>
                    <a:pt x="100" y="0"/>
                  </a:moveTo>
                  <a:lnTo>
                    <a:pt x="100" y="2"/>
                  </a:lnTo>
                  <a:lnTo>
                    <a:pt x="100" y="4"/>
                  </a:lnTo>
                  <a:lnTo>
                    <a:pt x="100" y="4"/>
                  </a:lnTo>
                  <a:lnTo>
                    <a:pt x="100" y="8"/>
                  </a:lnTo>
                  <a:lnTo>
                    <a:pt x="98" y="13"/>
                  </a:lnTo>
                  <a:lnTo>
                    <a:pt x="96" y="15"/>
                  </a:lnTo>
                  <a:lnTo>
                    <a:pt x="0" y="15"/>
                  </a:lnTo>
                  <a:lnTo>
                    <a:pt x="0" y="13"/>
                  </a:lnTo>
                  <a:lnTo>
                    <a:pt x="4" y="8"/>
                  </a:lnTo>
                  <a:lnTo>
                    <a:pt x="11" y="8"/>
                  </a:lnTo>
                  <a:lnTo>
                    <a:pt x="21" y="10"/>
                  </a:lnTo>
                  <a:lnTo>
                    <a:pt x="32" y="10"/>
                  </a:lnTo>
                  <a:lnTo>
                    <a:pt x="40" y="10"/>
                  </a:lnTo>
                  <a:lnTo>
                    <a:pt x="47" y="8"/>
                  </a:lnTo>
                  <a:lnTo>
                    <a:pt x="62" y="6"/>
                  </a:lnTo>
                  <a:lnTo>
                    <a:pt x="77" y="4"/>
                  </a:lnTo>
                  <a:lnTo>
                    <a:pt x="91" y="2"/>
                  </a:lnTo>
                  <a:lnTo>
                    <a:pt x="100" y="0"/>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3" name="Rectangle 1602"/>
            <p:cNvSpPr>
              <a:spLocks noChangeArrowheads="1"/>
            </p:cNvSpPr>
            <p:nvPr/>
          </p:nvSpPr>
          <p:spPr bwMode="auto">
            <a:xfrm>
              <a:off x="6229" y="2458"/>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4" name="Freeform 1603"/>
            <p:cNvSpPr>
              <a:spLocks/>
            </p:cNvSpPr>
            <p:nvPr/>
          </p:nvSpPr>
          <p:spPr bwMode="auto">
            <a:xfrm>
              <a:off x="6276" y="2483"/>
              <a:ext cx="27" cy="19"/>
            </a:xfrm>
            <a:custGeom>
              <a:avLst/>
              <a:gdLst>
                <a:gd name="T0" fmla="*/ 0 w 27"/>
                <a:gd name="T1" fmla="*/ 0 h 19"/>
                <a:gd name="T2" fmla="*/ 27 w 27"/>
                <a:gd name="T3" fmla="*/ 0 h 19"/>
                <a:gd name="T4" fmla="*/ 23 w 27"/>
                <a:gd name="T5" fmla="*/ 7 h 19"/>
                <a:gd name="T6" fmla="*/ 14 w 27"/>
                <a:gd name="T7" fmla="*/ 17 h 19"/>
                <a:gd name="T8" fmla="*/ 6 w 27"/>
                <a:gd name="T9" fmla="*/ 19 h 19"/>
                <a:gd name="T10" fmla="*/ 0 w 27"/>
                <a:gd name="T11" fmla="*/ 13 h 19"/>
                <a:gd name="T12" fmla="*/ 0 w 27"/>
                <a:gd name="T13" fmla="*/ 4 h 19"/>
                <a:gd name="T14" fmla="*/ 0 w 2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0" y="0"/>
                  </a:moveTo>
                  <a:lnTo>
                    <a:pt x="27" y="0"/>
                  </a:lnTo>
                  <a:lnTo>
                    <a:pt x="23" y="7"/>
                  </a:lnTo>
                  <a:lnTo>
                    <a:pt x="14" y="17"/>
                  </a:lnTo>
                  <a:lnTo>
                    <a:pt x="6" y="19"/>
                  </a:lnTo>
                  <a:lnTo>
                    <a:pt x="0" y="13"/>
                  </a:lnTo>
                  <a:lnTo>
                    <a:pt x="0"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5" name="Freeform 1604"/>
            <p:cNvSpPr>
              <a:spLocks/>
            </p:cNvSpPr>
            <p:nvPr/>
          </p:nvSpPr>
          <p:spPr bwMode="auto">
            <a:xfrm>
              <a:off x="6276" y="2462"/>
              <a:ext cx="31" cy="21"/>
            </a:xfrm>
            <a:custGeom>
              <a:avLst/>
              <a:gdLst>
                <a:gd name="T0" fmla="*/ 6 w 31"/>
                <a:gd name="T1" fmla="*/ 0 h 21"/>
                <a:gd name="T2" fmla="*/ 31 w 31"/>
                <a:gd name="T3" fmla="*/ 0 h 21"/>
                <a:gd name="T4" fmla="*/ 29 w 31"/>
                <a:gd name="T5" fmla="*/ 15 h 21"/>
                <a:gd name="T6" fmla="*/ 27 w 31"/>
                <a:gd name="T7" fmla="*/ 21 h 21"/>
                <a:gd name="T8" fmla="*/ 0 w 31"/>
                <a:gd name="T9" fmla="*/ 21 h 21"/>
                <a:gd name="T10" fmla="*/ 2 w 31"/>
                <a:gd name="T11" fmla="*/ 13 h 21"/>
                <a:gd name="T12" fmla="*/ 6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6" y="0"/>
                  </a:moveTo>
                  <a:lnTo>
                    <a:pt x="31" y="0"/>
                  </a:lnTo>
                  <a:lnTo>
                    <a:pt x="29" y="15"/>
                  </a:lnTo>
                  <a:lnTo>
                    <a:pt x="27" y="21"/>
                  </a:lnTo>
                  <a:lnTo>
                    <a:pt x="0" y="21"/>
                  </a:lnTo>
                  <a:lnTo>
                    <a:pt x="2" y="1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6" name="Freeform 1605"/>
            <p:cNvSpPr>
              <a:spLocks/>
            </p:cNvSpPr>
            <p:nvPr/>
          </p:nvSpPr>
          <p:spPr bwMode="auto">
            <a:xfrm>
              <a:off x="6282" y="2443"/>
              <a:ext cx="28" cy="19"/>
            </a:xfrm>
            <a:custGeom>
              <a:avLst/>
              <a:gdLst>
                <a:gd name="T0" fmla="*/ 23 w 28"/>
                <a:gd name="T1" fmla="*/ 0 h 19"/>
                <a:gd name="T2" fmla="*/ 28 w 28"/>
                <a:gd name="T3" fmla="*/ 6 h 19"/>
                <a:gd name="T4" fmla="*/ 28 w 28"/>
                <a:gd name="T5" fmla="*/ 19 h 19"/>
                <a:gd name="T6" fmla="*/ 25 w 28"/>
                <a:gd name="T7" fmla="*/ 19 h 19"/>
                <a:gd name="T8" fmla="*/ 0 w 28"/>
                <a:gd name="T9" fmla="*/ 19 h 19"/>
                <a:gd name="T10" fmla="*/ 0 w 28"/>
                <a:gd name="T11" fmla="*/ 19 h 19"/>
                <a:gd name="T12" fmla="*/ 8 w 28"/>
                <a:gd name="T13" fmla="*/ 6 h 19"/>
                <a:gd name="T14" fmla="*/ 15 w 28"/>
                <a:gd name="T15" fmla="*/ 0 h 19"/>
                <a:gd name="T16" fmla="*/ 23 w 2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
                  <a:moveTo>
                    <a:pt x="23" y="0"/>
                  </a:moveTo>
                  <a:lnTo>
                    <a:pt x="28" y="6"/>
                  </a:lnTo>
                  <a:lnTo>
                    <a:pt x="28" y="19"/>
                  </a:lnTo>
                  <a:lnTo>
                    <a:pt x="25" y="19"/>
                  </a:lnTo>
                  <a:lnTo>
                    <a:pt x="0" y="19"/>
                  </a:lnTo>
                  <a:lnTo>
                    <a:pt x="0" y="19"/>
                  </a:lnTo>
                  <a:lnTo>
                    <a:pt x="8" y="6"/>
                  </a:lnTo>
                  <a:lnTo>
                    <a:pt x="15"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7" name="Freeform 1606"/>
            <p:cNvSpPr>
              <a:spLocks/>
            </p:cNvSpPr>
            <p:nvPr/>
          </p:nvSpPr>
          <p:spPr bwMode="auto">
            <a:xfrm>
              <a:off x="5947" y="2540"/>
              <a:ext cx="112" cy="22"/>
            </a:xfrm>
            <a:custGeom>
              <a:avLst/>
              <a:gdLst>
                <a:gd name="T0" fmla="*/ 0 w 112"/>
                <a:gd name="T1" fmla="*/ 0 h 22"/>
                <a:gd name="T2" fmla="*/ 112 w 112"/>
                <a:gd name="T3" fmla="*/ 0 h 22"/>
                <a:gd name="T4" fmla="*/ 112 w 112"/>
                <a:gd name="T5" fmla="*/ 11 h 22"/>
                <a:gd name="T6" fmla="*/ 108 w 112"/>
                <a:gd name="T7" fmla="*/ 17 h 22"/>
                <a:gd name="T8" fmla="*/ 99 w 112"/>
                <a:gd name="T9" fmla="*/ 22 h 22"/>
                <a:gd name="T10" fmla="*/ 87 w 112"/>
                <a:gd name="T11" fmla="*/ 22 h 22"/>
                <a:gd name="T12" fmla="*/ 74 w 112"/>
                <a:gd name="T13" fmla="*/ 22 h 22"/>
                <a:gd name="T14" fmla="*/ 63 w 112"/>
                <a:gd name="T15" fmla="*/ 20 h 22"/>
                <a:gd name="T16" fmla="*/ 44 w 112"/>
                <a:gd name="T17" fmla="*/ 15 h 22"/>
                <a:gd name="T18" fmla="*/ 27 w 112"/>
                <a:gd name="T19" fmla="*/ 15 h 22"/>
                <a:gd name="T20" fmla="*/ 17 w 112"/>
                <a:gd name="T21" fmla="*/ 13 h 22"/>
                <a:gd name="T22" fmla="*/ 4 w 112"/>
                <a:gd name="T23" fmla="*/ 5 h 22"/>
                <a:gd name="T24" fmla="*/ 0 w 11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2">
                  <a:moveTo>
                    <a:pt x="0" y="0"/>
                  </a:moveTo>
                  <a:lnTo>
                    <a:pt x="112" y="0"/>
                  </a:lnTo>
                  <a:lnTo>
                    <a:pt x="112" y="11"/>
                  </a:lnTo>
                  <a:lnTo>
                    <a:pt x="108" y="17"/>
                  </a:lnTo>
                  <a:lnTo>
                    <a:pt x="99" y="22"/>
                  </a:lnTo>
                  <a:lnTo>
                    <a:pt x="87" y="22"/>
                  </a:lnTo>
                  <a:lnTo>
                    <a:pt x="74" y="22"/>
                  </a:lnTo>
                  <a:lnTo>
                    <a:pt x="63" y="20"/>
                  </a:lnTo>
                  <a:lnTo>
                    <a:pt x="44" y="15"/>
                  </a:lnTo>
                  <a:lnTo>
                    <a:pt x="27" y="15"/>
                  </a:lnTo>
                  <a:lnTo>
                    <a:pt x="17" y="13"/>
                  </a:lnTo>
                  <a:lnTo>
                    <a:pt x="4"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8" name="Freeform 1607"/>
            <p:cNvSpPr>
              <a:spLocks/>
            </p:cNvSpPr>
            <p:nvPr/>
          </p:nvSpPr>
          <p:spPr bwMode="auto">
            <a:xfrm>
              <a:off x="5928" y="2519"/>
              <a:ext cx="131" cy="21"/>
            </a:xfrm>
            <a:custGeom>
              <a:avLst/>
              <a:gdLst>
                <a:gd name="T0" fmla="*/ 0 w 131"/>
                <a:gd name="T1" fmla="*/ 0 h 21"/>
                <a:gd name="T2" fmla="*/ 131 w 131"/>
                <a:gd name="T3" fmla="*/ 0 h 21"/>
                <a:gd name="T4" fmla="*/ 129 w 131"/>
                <a:gd name="T5" fmla="*/ 5 h 21"/>
                <a:gd name="T6" fmla="*/ 129 w 131"/>
                <a:gd name="T7" fmla="*/ 19 h 21"/>
                <a:gd name="T8" fmla="*/ 131 w 131"/>
                <a:gd name="T9" fmla="*/ 21 h 21"/>
                <a:gd name="T10" fmla="*/ 19 w 131"/>
                <a:gd name="T11" fmla="*/ 21 h 21"/>
                <a:gd name="T12" fmla="*/ 8 w 131"/>
                <a:gd name="T13" fmla="*/ 11 h 21"/>
                <a:gd name="T14" fmla="*/ 0 w 13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1">
                  <a:moveTo>
                    <a:pt x="0" y="0"/>
                  </a:moveTo>
                  <a:lnTo>
                    <a:pt x="131" y="0"/>
                  </a:lnTo>
                  <a:lnTo>
                    <a:pt x="129" y="5"/>
                  </a:lnTo>
                  <a:lnTo>
                    <a:pt x="129" y="19"/>
                  </a:lnTo>
                  <a:lnTo>
                    <a:pt x="131" y="21"/>
                  </a:lnTo>
                  <a:lnTo>
                    <a:pt x="19" y="21"/>
                  </a:lnTo>
                  <a:lnTo>
                    <a:pt x="8" y="1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69" name="Freeform 1608"/>
            <p:cNvSpPr>
              <a:spLocks/>
            </p:cNvSpPr>
            <p:nvPr/>
          </p:nvSpPr>
          <p:spPr bwMode="auto">
            <a:xfrm>
              <a:off x="5919" y="2498"/>
              <a:ext cx="151" cy="21"/>
            </a:xfrm>
            <a:custGeom>
              <a:avLst/>
              <a:gdLst>
                <a:gd name="T0" fmla="*/ 0 w 151"/>
                <a:gd name="T1" fmla="*/ 0 h 21"/>
                <a:gd name="T2" fmla="*/ 151 w 151"/>
                <a:gd name="T3" fmla="*/ 0 h 21"/>
                <a:gd name="T4" fmla="*/ 142 w 151"/>
                <a:gd name="T5" fmla="*/ 13 h 21"/>
                <a:gd name="T6" fmla="*/ 140 w 151"/>
                <a:gd name="T7" fmla="*/ 21 h 21"/>
                <a:gd name="T8" fmla="*/ 9 w 151"/>
                <a:gd name="T9" fmla="*/ 21 h 21"/>
                <a:gd name="T10" fmla="*/ 4 w 151"/>
                <a:gd name="T11" fmla="*/ 15 h 21"/>
                <a:gd name="T12" fmla="*/ 0 w 15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51" h="21">
                  <a:moveTo>
                    <a:pt x="0" y="0"/>
                  </a:moveTo>
                  <a:lnTo>
                    <a:pt x="151" y="0"/>
                  </a:lnTo>
                  <a:lnTo>
                    <a:pt x="142" y="13"/>
                  </a:lnTo>
                  <a:lnTo>
                    <a:pt x="140" y="21"/>
                  </a:lnTo>
                  <a:lnTo>
                    <a:pt x="9" y="21"/>
                  </a:lnTo>
                  <a:lnTo>
                    <a:pt x="4" y="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0" name="Freeform 1609"/>
            <p:cNvSpPr>
              <a:spLocks/>
            </p:cNvSpPr>
            <p:nvPr/>
          </p:nvSpPr>
          <p:spPr bwMode="auto">
            <a:xfrm>
              <a:off x="5913" y="2477"/>
              <a:ext cx="180" cy="21"/>
            </a:xfrm>
            <a:custGeom>
              <a:avLst/>
              <a:gdLst>
                <a:gd name="T0" fmla="*/ 0 w 180"/>
                <a:gd name="T1" fmla="*/ 0 h 21"/>
                <a:gd name="T2" fmla="*/ 180 w 180"/>
                <a:gd name="T3" fmla="*/ 0 h 21"/>
                <a:gd name="T4" fmla="*/ 180 w 180"/>
                <a:gd name="T5" fmla="*/ 0 h 21"/>
                <a:gd name="T6" fmla="*/ 169 w 180"/>
                <a:gd name="T7" fmla="*/ 10 h 21"/>
                <a:gd name="T8" fmla="*/ 159 w 180"/>
                <a:gd name="T9" fmla="*/ 21 h 21"/>
                <a:gd name="T10" fmla="*/ 157 w 180"/>
                <a:gd name="T11" fmla="*/ 21 h 21"/>
                <a:gd name="T12" fmla="*/ 6 w 180"/>
                <a:gd name="T13" fmla="*/ 21 h 21"/>
                <a:gd name="T14" fmla="*/ 4 w 180"/>
                <a:gd name="T15" fmla="*/ 15 h 21"/>
                <a:gd name="T16" fmla="*/ 0 w 180"/>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21">
                  <a:moveTo>
                    <a:pt x="0" y="0"/>
                  </a:moveTo>
                  <a:lnTo>
                    <a:pt x="180" y="0"/>
                  </a:lnTo>
                  <a:lnTo>
                    <a:pt x="180" y="0"/>
                  </a:lnTo>
                  <a:lnTo>
                    <a:pt x="169" y="10"/>
                  </a:lnTo>
                  <a:lnTo>
                    <a:pt x="159" y="21"/>
                  </a:lnTo>
                  <a:lnTo>
                    <a:pt x="157" y="21"/>
                  </a:lnTo>
                  <a:lnTo>
                    <a:pt x="6" y="21"/>
                  </a:lnTo>
                  <a:lnTo>
                    <a:pt x="4" y="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1" name="Freeform 1610"/>
            <p:cNvSpPr>
              <a:spLocks/>
            </p:cNvSpPr>
            <p:nvPr/>
          </p:nvSpPr>
          <p:spPr bwMode="auto">
            <a:xfrm>
              <a:off x="5911" y="2456"/>
              <a:ext cx="186" cy="21"/>
            </a:xfrm>
            <a:custGeom>
              <a:avLst/>
              <a:gdLst>
                <a:gd name="T0" fmla="*/ 0 w 186"/>
                <a:gd name="T1" fmla="*/ 0 h 21"/>
                <a:gd name="T2" fmla="*/ 27 w 186"/>
                <a:gd name="T3" fmla="*/ 0 h 21"/>
                <a:gd name="T4" fmla="*/ 31 w 186"/>
                <a:gd name="T5" fmla="*/ 2 h 21"/>
                <a:gd name="T6" fmla="*/ 34 w 186"/>
                <a:gd name="T7" fmla="*/ 2 h 21"/>
                <a:gd name="T8" fmla="*/ 36 w 186"/>
                <a:gd name="T9" fmla="*/ 0 h 21"/>
                <a:gd name="T10" fmla="*/ 186 w 186"/>
                <a:gd name="T11" fmla="*/ 0 h 21"/>
                <a:gd name="T12" fmla="*/ 186 w 186"/>
                <a:gd name="T13" fmla="*/ 10 h 21"/>
                <a:gd name="T14" fmla="*/ 182 w 186"/>
                <a:gd name="T15" fmla="*/ 21 h 21"/>
                <a:gd name="T16" fmla="*/ 2 w 186"/>
                <a:gd name="T17" fmla="*/ 21 h 21"/>
                <a:gd name="T18" fmla="*/ 2 w 186"/>
                <a:gd name="T19" fmla="*/ 17 h 21"/>
                <a:gd name="T20" fmla="*/ 0 w 186"/>
                <a:gd name="T21" fmla="*/ 0 h 21"/>
                <a:gd name="T22" fmla="*/ 0 w 186"/>
                <a:gd name="T23" fmla="*/ 0 h 21"/>
                <a:gd name="T24" fmla="*/ 0 w 186"/>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21">
                  <a:moveTo>
                    <a:pt x="0" y="0"/>
                  </a:moveTo>
                  <a:lnTo>
                    <a:pt x="27" y="0"/>
                  </a:lnTo>
                  <a:lnTo>
                    <a:pt x="31" y="2"/>
                  </a:lnTo>
                  <a:lnTo>
                    <a:pt x="34" y="2"/>
                  </a:lnTo>
                  <a:lnTo>
                    <a:pt x="36" y="0"/>
                  </a:lnTo>
                  <a:lnTo>
                    <a:pt x="186" y="0"/>
                  </a:lnTo>
                  <a:lnTo>
                    <a:pt x="186" y="10"/>
                  </a:lnTo>
                  <a:lnTo>
                    <a:pt x="182" y="21"/>
                  </a:lnTo>
                  <a:lnTo>
                    <a:pt x="2" y="21"/>
                  </a:lnTo>
                  <a:lnTo>
                    <a:pt x="2" y="17"/>
                  </a:ln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2" name="Freeform 1611"/>
            <p:cNvSpPr>
              <a:spLocks noEditPoints="1"/>
            </p:cNvSpPr>
            <p:nvPr/>
          </p:nvSpPr>
          <p:spPr bwMode="auto">
            <a:xfrm>
              <a:off x="5911" y="2435"/>
              <a:ext cx="186" cy="21"/>
            </a:xfrm>
            <a:custGeom>
              <a:avLst/>
              <a:gdLst>
                <a:gd name="T0" fmla="*/ 6 w 186"/>
                <a:gd name="T1" fmla="*/ 10 h 21"/>
                <a:gd name="T2" fmla="*/ 10 w 186"/>
                <a:gd name="T3" fmla="*/ 12 h 21"/>
                <a:gd name="T4" fmla="*/ 15 w 186"/>
                <a:gd name="T5" fmla="*/ 12 h 21"/>
                <a:gd name="T6" fmla="*/ 19 w 186"/>
                <a:gd name="T7" fmla="*/ 16 h 21"/>
                <a:gd name="T8" fmla="*/ 23 w 186"/>
                <a:gd name="T9" fmla="*/ 19 h 21"/>
                <a:gd name="T10" fmla="*/ 27 w 186"/>
                <a:gd name="T11" fmla="*/ 21 h 21"/>
                <a:gd name="T12" fmla="*/ 27 w 186"/>
                <a:gd name="T13" fmla="*/ 21 h 21"/>
                <a:gd name="T14" fmla="*/ 0 w 186"/>
                <a:gd name="T15" fmla="*/ 21 h 21"/>
                <a:gd name="T16" fmla="*/ 2 w 186"/>
                <a:gd name="T17" fmla="*/ 12 h 21"/>
                <a:gd name="T18" fmla="*/ 6 w 186"/>
                <a:gd name="T19" fmla="*/ 10 h 21"/>
                <a:gd name="T20" fmla="*/ 48 w 186"/>
                <a:gd name="T21" fmla="*/ 0 h 21"/>
                <a:gd name="T22" fmla="*/ 176 w 186"/>
                <a:gd name="T23" fmla="*/ 0 h 21"/>
                <a:gd name="T24" fmla="*/ 178 w 186"/>
                <a:gd name="T25" fmla="*/ 2 h 21"/>
                <a:gd name="T26" fmla="*/ 184 w 186"/>
                <a:gd name="T27" fmla="*/ 16 h 21"/>
                <a:gd name="T28" fmla="*/ 186 w 186"/>
                <a:gd name="T29" fmla="*/ 21 h 21"/>
                <a:gd name="T30" fmla="*/ 36 w 186"/>
                <a:gd name="T31" fmla="*/ 21 h 21"/>
                <a:gd name="T32" fmla="*/ 36 w 186"/>
                <a:gd name="T33" fmla="*/ 21 h 21"/>
                <a:gd name="T34" fmla="*/ 38 w 186"/>
                <a:gd name="T35" fmla="*/ 16 h 21"/>
                <a:gd name="T36" fmla="*/ 40 w 186"/>
                <a:gd name="T37" fmla="*/ 10 h 21"/>
                <a:gd name="T38" fmla="*/ 42 w 186"/>
                <a:gd name="T39" fmla="*/ 6 h 21"/>
                <a:gd name="T40" fmla="*/ 46 w 186"/>
                <a:gd name="T41" fmla="*/ 2 h 21"/>
                <a:gd name="T42" fmla="*/ 48 w 186"/>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1">
                  <a:moveTo>
                    <a:pt x="6" y="10"/>
                  </a:moveTo>
                  <a:lnTo>
                    <a:pt x="10" y="12"/>
                  </a:lnTo>
                  <a:lnTo>
                    <a:pt x="15" y="12"/>
                  </a:lnTo>
                  <a:lnTo>
                    <a:pt x="19" y="16"/>
                  </a:lnTo>
                  <a:lnTo>
                    <a:pt x="23" y="19"/>
                  </a:lnTo>
                  <a:lnTo>
                    <a:pt x="27" y="21"/>
                  </a:lnTo>
                  <a:lnTo>
                    <a:pt x="27" y="21"/>
                  </a:lnTo>
                  <a:lnTo>
                    <a:pt x="0" y="21"/>
                  </a:lnTo>
                  <a:lnTo>
                    <a:pt x="2" y="12"/>
                  </a:lnTo>
                  <a:lnTo>
                    <a:pt x="6" y="10"/>
                  </a:lnTo>
                  <a:close/>
                  <a:moveTo>
                    <a:pt x="48" y="0"/>
                  </a:moveTo>
                  <a:lnTo>
                    <a:pt x="176" y="0"/>
                  </a:lnTo>
                  <a:lnTo>
                    <a:pt x="178" y="2"/>
                  </a:lnTo>
                  <a:lnTo>
                    <a:pt x="184" y="16"/>
                  </a:lnTo>
                  <a:lnTo>
                    <a:pt x="186" y="21"/>
                  </a:lnTo>
                  <a:lnTo>
                    <a:pt x="36" y="21"/>
                  </a:lnTo>
                  <a:lnTo>
                    <a:pt x="36" y="21"/>
                  </a:lnTo>
                  <a:lnTo>
                    <a:pt x="38" y="16"/>
                  </a:lnTo>
                  <a:lnTo>
                    <a:pt x="40" y="10"/>
                  </a:lnTo>
                  <a:lnTo>
                    <a:pt x="42" y="6"/>
                  </a:lnTo>
                  <a:lnTo>
                    <a:pt x="46" y="2"/>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3" name="Freeform 1612"/>
            <p:cNvSpPr>
              <a:spLocks/>
            </p:cNvSpPr>
            <p:nvPr/>
          </p:nvSpPr>
          <p:spPr bwMode="auto">
            <a:xfrm>
              <a:off x="5959" y="2413"/>
              <a:ext cx="128" cy="22"/>
            </a:xfrm>
            <a:custGeom>
              <a:avLst/>
              <a:gdLst>
                <a:gd name="T0" fmla="*/ 41 w 128"/>
                <a:gd name="T1" fmla="*/ 0 h 22"/>
                <a:gd name="T2" fmla="*/ 121 w 128"/>
                <a:gd name="T3" fmla="*/ 0 h 22"/>
                <a:gd name="T4" fmla="*/ 119 w 128"/>
                <a:gd name="T5" fmla="*/ 2 h 22"/>
                <a:gd name="T6" fmla="*/ 123 w 128"/>
                <a:gd name="T7" fmla="*/ 13 h 22"/>
                <a:gd name="T8" fmla="*/ 128 w 128"/>
                <a:gd name="T9" fmla="*/ 22 h 22"/>
                <a:gd name="T10" fmla="*/ 0 w 128"/>
                <a:gd name="T11" fmla="*/ 22 h 22"/>
                <a:gd name="T12" fmla="*/ 3 w 128"/>
                <a:gd name="T13" fmla="*/ 19 h 22"/>
                <a:gd name="T14" fmla="*/ 9 w 128"/>
                <a:gd name="T15" fmla="*/ 17 h 22"/>
                <a:gd name="T16" fmla="*/ 17 w 128"/>
                <a:gd name="T17" fmla="*/ 15 h 22"/>
                <a:gd name="T18" fmla="*/ 24 w 128"/>
                <a:gd name="T19" fmla="*/ 13 h 22"/>
                <a:gd name="T20" fmla="*/ 30 w 128"/>
                <a:gd name="T21" fmla="*/ 11 h 22"/>
                <a:gd name="T22" fmla="*/ 34 w 128"/>
                <a:gd name="T23" fmla="*/ 7 h 22"/>
                <a:gd name="T24" fmla="*/ 39 w 128"/>
                <a:gd name="T25" fmla="*/ 2 h 22"/>
                <a:gd name="T26" fmla="*/ 41 w 128"/>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2">
                  <a:moveTo>
                    <a:pt x="41" y="0"/>
                  </a:moveTo>
                  <a:lnTo>
                    <a:pt x="121" y="0"/>
                  </a:lnTo>
                  <a:lnTo>
                    <a:pt x="119" y="2"/>
                  </a:lnTo>
                  <a:lnTo>
                    <a:pt x="123" y="13"/>
                  </a:lnTo>
                  <a:lnTo>
                    <a:pt x="128" y="22"/>
                  </a:lnTo>
                  <a:lnTo>
                    <a:pt x="0" y="22"/>
                  </a:lnTo>
                  <a:lnTo>
                    <a:pt x="3" y="19"/>
                  </a:lnTo>
                  <a:lnTo>
                    <a:pt x="9" y="17"/>
                  </a:lnTo>
                  <a:lnTo>
                    <a:pt x="17" y="15"/>
                  </a:lnTo>
                  <a:lnTo>
                    <a:pt x="24" y="13"/>
                  </a:lnTo>
                  <a:lnTo>
                    <a:pt x="30" y="11"/>
                  </a:lnTo>
                  <a:lnTo>
                    <a:pt x="34" y="7"/>
                  </a:lnTo>
                  <a:lnTo>
                    <a:pt x="39" y="2"/>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4" name="Freeform 1613"/>
            <p:cNvSpPr>
              <a:spLocks/>
            </p:cNvSpPr>
            <p:nvPr/>
          </p:nvSpPr>
          <p:spPr bwMode="auto">
            <a:xfrm>
              <a:off x="6000" y="2392"/>
              <a:ext cx="104" cy="21"/>
            </a:xfrm>
            <a:custGeom>
              <a:avLst/>
              <a:gdLst>
                <a:gd name="T0" fmla="*/ 25 w 104"/>
                <a:gd name="T1" fmla="*/ 0 h 21"/>
                <a:gd name="T2" fmla="*/ 104 w 104"/>
                <a:gd name="T3" fmla="*/ 0 h 21"/>
                <a:gd name="T4" fmla="*/ 104 w 104"/>
                <a:gd name="T5" fmla="*/ 0 h 21"/>
                <a:gd name="T6" fmla="*/ 99 w 104"/>
                <a:gd name="T7" fmla="*/ 4 h 21"/>
                <a:gd name="T8" fmla="*/ 95 w 104"/>
                <a:gd name="T9" fmla="*/ 6 h 21"/>
                <a:gd name="T10" fmla="*/ 89 w 104"/>
                <a:gd name="T11" fmla="*/ 11 h 21"/>
                <a:gd name="T12" fmla="*/ 82 w 104"/>
                <a:gd name="T13" fmla="*/ 15 h 21"/>
                <a:gd name="T14" fmla="*/ 80 w 104"/>
                <a:gd name="T15" fmla="*/ 21 h 21"/>
                <a:gd name="T16" fmla="*/ 0 w 104"/>
                <a:gd name="T17" fmla="*/ 21 h 21"/>
                <a:gd name="T18" fmla="*/ 2 w 104"/>
                <a:gd name="T19" fmla="*/ 15 h 21"/>
                <a:gd name="T20" fmla="*/ 8 w 104"/>
                <a:gd name="T21" fmla="*/ 6 h 21"/>
                <a:gd name="T22" fmla="*/ 19 w 104"/>
                <a:gd name="T23" fmla="*/ 0 h 21"/>
                <a:gd name="T24" fmla="*/ 25 w 10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21">
                  <a:moveTo>
                    <a:pt x="25" y="0"/>
                  </a:moveTo>
                  <a:lnTo>
                    <a:pt x="104" y="0"/>
                  </a:lnTo>
                  <a:lnTo>
                    <a:pt x="104" y="0"/>
                  </a:lnTo>
                  <a:lnTo>
                    <a:pt x="99" y="4"/>
                  </a:lnTo>
                  <a:lnTo>
                    <a:pt x="95" y="6"/>
                  </a:lnTo>
                  <a:lnTo>
                    <a:pt x="89" y="11"/>
                  </a:lnTo>
                  <a:lnTo>
                    <a:pt x="82" y="15"/>
                  </a:lnTo>
                  <a:lnTo>
                    <a:pt x="80" y="21"/>
                  </a:lnTo>
                  <a:lnTo>
                    <a:pt x="0" y="21"/>
                  </a:lnTo>
                  <a:lnTo>
                    <a:pt x="2" y="15"/>
                  </a:lnTo>
                  <a:lnTo>
                    <a:pt x="8" y="6"/>
                  </a:lnTo>
                  <a:lnTo>
                    <a:pt x="19" y="0"/>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5" name="Freeform 1614"/>
            <p:cNvSpPr>
              <a:spLocks/>
            </p:cNvSpPr>
            <p:nvPr/>
          </p:nvSpPr>
          <p:spPr bwMode="auto">
            <a:xfrm>
              <a:off x="6025" y="2371"/>
              <a:ext cx="83" cy="21"/>
            </a:xfrm>
            <a:custGeom>
              <a:avLst/>
              <a:gdLst>
                <a:gd name="T0" fmla="*/ 21 w 83"/>
                <a:gd name="T1" fmla="*/ 0 h 21"/>
                <a:gd name="T2" fmla="*/ 53 w 83"/>
                <a:gd name="T3" fmla="*/ 0 h 21"/>
                <a:gd name="T4" fmla="*/ 53 w 83"/>
                <a:gd name="T5" fmla="*/ 2 h 21"/>
                <a:gd name="T6" fmla="*/ 57 w 83"/>
                <a:gd name="T7" fmla="*/ 8 h 21"/>
                <a:gd name="T8" fmla="*/ 60 w 83"/>
                <a:gd name="T9" fmla="*/ 13 h 21"/>
                <a:gd name="T10" fmla="*/ 62 w 83"/>
                <a:gd name="T11" fmla="*/ 15 h 21"/>
                <a:gd name="T12" fmla="*/ 66 w 83"/>
                <a:gd name="T13" fmla="*/ 17 h 21"/>
                <a:gd name="T14" fmla="*/ 70 w 83"/>
                <a:gd name="T15" fmla="*/ 17 h 21"/>
                <a:gd name="T16" fmla="*/ 72 w 83"/>
                <a:gd name="T17" fmla="*/ 15 h 21"/>
                <a:gd name="T18" fmla="*/ 77 w 83"/>
                <a:gd name="T19" fmla="*/ 15 h 21"/>
                <a:gd name="T20" fmla="*/ 79 w 83"/>
                <a:gd name="T21" fmla="*/ 13 h 21"/>
                <a:gd name="T22" fmla="*/ 81 w 83"/>
                <a:gd name="T23" fmla="*/ 13 h 21"/>
                <a:gd name="T24" fmla="*/ 83 w 83"/>
                <a:gd name="T25" fmla="*/ 13 h 21"/>
                <a:gd name="T26" fmla="*/ 83 w 83"/>
                <a:gd name="T27" fmla="*/ 15 h 21"/>
                <a:gd name="T28" fmla="*/ 81 w 83"/>
                <a:gd name="T29" fmla="*/ 19 h 21"/>
                <a:gd name="T30" fmla="*/ 79 w 83"/>
                <a:gd name="T31" fmla="*/ 21 h 21"/>
                <a:gd name="T32" fmla="*/ 0 w 83"/>
                <a:gd name="T33" fmla="*/ 21 h 21"/>
                <a:gd name="T34" fmla="*/ 9 w 83"/>
                <a:gd name="T35" fmla="*/ 19 h 21"/>
                <a:gd name="T36" fmla="*/ 17 w 83"/>
                <a:gd name="T37" fmla="*/ 19 h 21"/>
                <a:gd name="T38" fmla="*/ 21 w 83"/>
                <a:gd name="T39" fmla="*/ 19 h 21"/>
                <a:gd name="T40" fmla="*/ 26 w 83"/>
                <a:gd name="T41" fmla="*/ 17 h 21"/>
                <a:gd name="T42" fmla="*/ 28 w 83"/>
                <a:gd name="T43" fmla="*/ 15 h 21"/>
                <a:gd name="T44" fmla="*/ 28 w 83"/>
                <a:gd name="T45" fmla="*/ 13 h 21"/>
                <a:gd name="T46" fmla="*/ 26 w 83"/>
                <a:gd name="T47" fmla="*/ 11 h 21"/>
                <a:gd name="T48" fmla="*/ 26 w 83"/>
                <a:gd name="T49" fmla="*/ 8 h 21"/>
                <a:gd name="T50" fmla="*/ 24 w 83"/>
                <a:gd name="T51" fmla="*/ 4 h 21"/>
                <a:gd name="T52" fmla="*/ 21 w 83"/>
                <a:gd name="T53" fmla="*/ 2 h 21"/>
                <a:gd name="T54" fmla="*/ 21 w 83"/>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21">
                  <a:moveTo>
                    <a:pt x="21" y="0"/>
                  </a:moveTo>
                  <a:lnTo>
                    <a:pt x="53" y="0"/>
                  </a:lnTo>
                  <a:lnTo>
                    <a:pt x="53" y="2"/>
                  </a:lnTo>
                  <a:lnTo>
                    <a:pt x="57" y="8"/>
                  </a:lnTo>
                  <a:lnTo>
                    <a:pt x="60" y="13"/>
                  </a:lnTo>
                  <a:lnTo>
                    <a:pt x="62" y="15"/>
                  </a:lnTo>
                  <a:lnTo>
                    <a:pt x="66" y="17"/>
                  </a:lnTo>
                  <a:lnTo>
                    <a:pt x="70" y="17"/>
                  </a:lnTo>
                  <a:lnTo>
                    <a:pt x="72" y="15"/>
                  </a:lnTo>
                  <a:lnTo>
                    <a:pt x="77" y="15"/>
                  </a:lnTo>
                  <a:lnTo>
                    <a:pt x="79" y="13"/>
                  </a:lnTo>
                  <a:lnTo>
                    <a:pt x="81" y="13"/>
                  </a:lnTo>
                  <a:lnTo>
                    <a:pt x="83" y="13"/>
                  </a:lnTo>
                  <a:lnTo>
                    <a:pt x="83" y="15"/>
                  </a:lnTo>
                  <a:lnTo>
                    <a:pt x="81" y="19"/>
                  </a:lnTo>
                  <a:lnTo>
                    <a:pt x="79" y="21"/>
                  </a:lnTo>
                  <a:lnTo>
                    <a:pt x="0" y="21"/>
                  </a:lnTo>
                  <a:lnTo>
                    <a:pt x="9" y="19"/>
                  </a:lnTo>
                  <a:lnTo>
                    <a:pt x="17" y="19"/>
                  </a:lnTo>
                  <a:lnTo>
                    <a:pt x="21" y="19"/>
                  </a:lnTo>
                  <a:lnTo>
                    <a:pt x="26" y="17"/>
                  </a:lnTo>
                  <a:lnTo>
                    <a:pt x="28" y="15"/>
                  </a:lnTo>
                  <a:lnTo>
                    <a:pt x="28" y="13"/>
                  </a:lnTo>
                  <a:lnTo>
                    <a:pt x="26" y="11"/>
                  </a:lnTo>
                  <a:lnTo>
                    <a:pt x="26" y="8"/>
                  </a:lnTo>
                  <a:lnTo>
                    <a:pt x="24" y="4"/>
                  </a:lnTo>
                  <a:lnTo>
                    <a:pt x="21" y="2"/>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6" name="Freeform 1615"/>
            <p:cNvSpPr>
              <a:spLocks/>
            </p:cNvSpPr>
            <p:nvPr/>
          </p:nvSpPr>
          <p:spPr bwMode="auto">
            <a:xfrm>
              <a:off x="6046" y="2350"/>
              <a:ext cx="32" cy="21"/>
            </a:xfrm>
            <a:custGeom>
              <a:avLst/>
              <a:gdLst>
                <a:gd name="T0" fmla="*/ 26 w 32"/>
                <a:gd name="T1" fmla="*/ 0 h 21"/>
                <a:gd name="T2" fmla="*/ 28 w 32"/>
                <a:gd name="T3" fmla="*/ 0 h 21"/>
                <a:gd name="T4" fmla="*/ 30 w 32"/>
                <a:gd name="T5" fmla="*/ 4 h 21"/>
                <a:gd name="T6" fmla="*/ 30 w 32"/>
                <a:gd name="T7" fmla="*/ 15 h 21"/>
                <a:gd name="T8" fmla="*/ 32 w 32"/>
                <a:gd name="T9" fmla="*/ 21 h 21"/>
                <a:gd name="T10" fmla="*/ 0 w 32"/>
                <a:gd name="T11" fmla="*/ 21 h 21"/>
                <a:gd name="T12" fmla="*/ 0 w 32"/>
                <a:gd name="T13" fmla="*/ 19 h 21"/>
                <a:gd name="T14" fmla="*/ 3 w 32"/>
                <a:gd name="T15" fmla="*/ 15 h 21"/>
                <a:gd name="T16" fmla="*/ 5 w 32"/>
                <a:gd name="T17" fmla="*/ 10 h 21"/>
                <a:gd name="T18" fmla="*/ 9 w 32"/>
                <a:gd name="T19" fmla="*/ 6 h 21"/>
                <a:gd name="T20" fmla="*/ 13 w 32"/>
                <a:gd name="T21" fmla="*/ 4 h 21"/>
                <a:gd name="T22" fmla="*/ 17 w 32"/>
                <a:gd name="T23" fmla="*/ 2 h 21"/>
                <a:gd name="T24" fmla="*/ 22 w 32"/>
                <a:gd name="T25" fmla="*/ 0 h 21"/>
                <a:gd name="T26" fmla="*/ 26 w 32"/>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1">
                  <a:moveTo>
                    <a:pt x="26" y="0"/>
                  </a:moveTo>
                  <a:lnTo>
                    <a:pt x="28" y="0"/>
                  </a:lnTo>
                  <a:lnTo>
                    <a:pt x="30" y="4"/>
                  </a:lnTo>
                  <a:lnTo>
                    <a:pt x="30" y="15"/>
                  </a:lnTo>
                  <a:lnTo>
                    <a:pt x="32" y="21"/>
                  </a:lnTo>
                  <a:lnTo>
                    <a:pt x="0" y="21"/>
                  </a:lnTo>
                  <a:lnTo>
                    <a:pt x="0" y="19"/>
                  </a:lnTo>
                  <a:lnTo>
                    <a:pt x="3" y="15"/>
                  </a:lnTo>
                  <a:lnTo>
                    <a:pt x="5" y="10"/>
                  </a:lnTo>
                  <a:lnTo>
                    <a:pt x="9" y="6"/>
                  </a:lnTo>
                  <a:lnTo>
                    <a:pt x="13" y="4"/>
                  </a:lnTo>
                  <a:lnTo>
                    <a:pt x="17" y="2"/>
                  </a:lnTo>
                  <a:lnTo>
                    <a:pt x="22"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7" name="Freeform 1616"/>
            <p:cNvSpPr>
              <a:spLocks/>
            </p:cNvSpPr>
            <p:nvPr/>
          </p:nvSpPr>
          <p:spPr bwMode="auto">
            <a:xfrm>
              <a:off x="6119" y="2252"/>
              <a:ext cx="27" cy="19"/>
            </a:xfrm>
            <a:custGeom>
              <a:avLst/>
              <a:gdLst>
                <a:gd name="T0" fmla="*/ 27 w 27"/>
                <a:gd name="T1" fmla="*/ 0 h 19"/>
                <a:gd name="T2" fmla="*/ 19 w 27"/>
                <a:gd name="T3" fmla="*/ 9 h 19"/>
                <a:gd name="T4" fmla="*/ 8 w 27"/>
                <a:gd name="T5" fmla="*/ 17 h 19"/>
                <a:gd name="T6" fmla="*/ 0 w 27"/>
                <a:gd name="T7" fmla="*/ 19 h 19"/>
                <a:gd name="T8" fmla="*/ 0 w 27"/>
                <a:gd name="T9" fmla="*/ 17 h 19"/>
                <a:gd name="T10" fmla="*/ 8 w 27"/>
                <a:gd name="T11" fmla="*/ 0 h 19"/>
                <a:gd name="T12" fmla="*/ 8 w 27"/>
                <a:gd name="T13" fmla="*/ 0 h 19"/>
                <a:gd name="T14" fmla="*/ 27 w 2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27" y="0"/>
                  </a:moveTo>
                  <a:lnTo>
                    <a:pt x="19" y="9"/>
                  </a:lnTo>
                  <a:lnTo>
                    <a:pt x="8" y="17"/>
                  </a:lnTo>
                  <a:lnTo>
                    <a:pt x="0" y="19"/>
                  </a:lnTo>
                  <a:lnTo>
                    <a:pt x="0" y="17"/>
                  </a:lnTo>
                  <a:lnTo>
                    <a:pt x="8" y="0"/>
                  </a:lnTo>
                  <a:lnTo>
                    <a:pt x="8"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8" name="Freeform 1617"/>
            <p:cNvSpPr>
              <a:spLocks/>
            </p:cNvSpPr>
            <p:nvPr/>
          </p:nvSpPr>
          <p:spPr bwMode="auto">
            <a:xfrm>
              <a:off x="6127" y="2233"/>
              <a:ext cx="40" cy="19"/>
            </a:xfrm>
            <a:custGeom>
              <a:avLst/>
              <a:gdLst>
                <a:gd name="T0" fmla="*/ 21 w 40"/>
                <a:gd name="T1" fmla="*/ 0 h 19"/>
                <a:gd name="T2" fmla="*/ 40 w 40"/>
                <a:gd name="T3" fmla="*/ 0 h 19"/>
                <a:gd name="T4" fmla="*/ 34 w 40"/>
                <a:gd name="T5" fmla="*/ 7 h 19"/>
                <a:gd name="T6" fmla="*/ 23 w 40"/>
                <a:gd name="T7" fmla="*/ 17 h 19"/>
                <a:gd name="T8" fmla="*/ 19 w 40"/>
                <a:gd name="T9" fmla="*/ 19 h 19"/>
                <a:gd name="T10" fmla="*/ 0 w 40"/>
                <a:gd name="T11" fmla="*/ 19 h 19"/>
                <a:gd name="T12" fmla="*/ 15 w 40"/>
                <a:gd name="T13" fmla="*/ 7 h 19"/>
                <a:gd name="T14" fmla="*/ 21 w 4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9">
                  <a:moveTo>
                    <a:pt x="21" y="0"/>
                  </a:moveTo>
                  <a:lnTo>
                    <a:pt x="40" y="0"/>
                  </a:lnTo>
                  <a:lnTo>
                    <a:pt x="34" y="7"/>
                  </a:lnTo>
                  <a:lnTo>
                    <a:pt x="23" y="17"/>
                  </a:lnTo>
                  <a:lnTo>
                    <a:pt x="19" y="19"/>
                  </a:lnTo>
                  <a:lnTo>
                    <a:pt x="0" y="19"/>
                  </a:lnTo>
                  <a:lnTo>
                    <a:pt x="15" y="7"/>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79" name="Freeform 1618"/>
            <p:cNvSpPr>
              <a:spLocks/>
            </p:cNvSpPr>
            <p:nvPr/>
          </p:nvSpPr>
          <p:spPr bwMode="auto">
            <a:xfrm>
              <a:off x="6146" y="2214"/>
              <a:ext cx="64" cy="19"/>
            </a:xfrm>
            <a:custGeom>
              <a:avLst/>
              <a:gdLst>
                <a:gd name="T0" fmla="*/ 64 w 64"/>
                <a:gd name="T1" fmla="*/ 0 h 19"/>
                <a:gd name="T2" fmla="*/ 64 w 64"/>
                <a:gd name="T3" fmla="*/ 0 h 19"/>
                <a:gd name="T4" fmla="*/ 57 w 64"/>
                <a:gd name="T5" fmla="*/ 4 h 19"/>
                <a:gd name="T6" fmla="*/ 47 w 64"/>
                <a:gd name="T7" fmla="*/ 6 h 19"/>
                <a:gd name="T8" fmla="*/ 34 w 64"/>
                <a:gd name="T9" fmla="*/ 9 h 19"/>
                <a:gd name="T10" fmla="*/ 23 w 64"/>
                <a:gd name="T11" fmla="*/ 17 h 19"/>
                <a:gd name="T12" fmla="*/ 21 w 64"/>
                <a:gd name="T13" fmla="*/ 19 h 19"/>
                <a:gd name="T14" fmla="*/ 2 w 64"/>
                <a:gd name="T15" fmla="*/ 19 h 19"/>
                <a:gd name="T16" fmla="*/ 9 w 64"/>
                <a:gd name="T17" fmla="*/ 15 h 19"/>
                <a:gd name="T18" fmla="*/ 9 w 64"/>
                <a:gd name="T19" fmla="*/ 9 h 19"/>
                <a:gd name="T20" fmla="*/ 2 w 64"/>
                <a:gd name="T21" fmla="*/ 2 h 19"/>
                <a:gd name="T22" fmla="*/ 0 w 64"/>
                <a:gd name="T23" fmla="*/ 0 h 19"/>
                <a:gd name="T24" fmla="*/ 64 w 64"/>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9">
                  <a:moveTo>
                    <a:pt x="64" y="0"/>
                  </a:moveTo>
                  <a:lnTo>
                    <a:pt x="64" y="0"/>
                  </a:lnTo>
                  <a:lnTo>
                    <a:pt x="57" y="4"/>
                  </a:lnTo>
                  <a:lnTo>
                    <a:pt x="47" y="6"/>
                  </a:lnTo>
                  <a:lnTo>
                    <a:pt x="34" y="9"/>
                  </a:lnTo>
                  <a:lnTo>
                    <a:pt x="23" y="17"/>
                  </a:lnTo>
                  <a:lnTo>
                    <a:pt x="21" y="19"/>
                  </a:lnTo>
                  <a:lnTo>
                    <a:pt x="2" y="19"/>
                  </a:lnTo>
                  <a:lnTo>
                    <a:pt x="9" y="15"/>
                  </a:lnTo>
                  <a:lnTo>
                    <a:pt x="9" y="9"/>
                  </a:lnTo>
                  <a:lnTo>
                    <a:pt x="2" y="2"/>
                  </a:lnTo>
                  <a:lnTo>
                    <a:pt x="0" y="0"/>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0" name="Freeform 1619"/>
            <p:cNvSpPr>
              <a:spLocks/>
            </p:cNvSpPr>
            <p:nvPr/>
          </p:nvSpPr>
          <p:spPr bwMode="auto">
            <a:xfrm>
              <a:off x="6125" y="2195"/>
              <a:ext cx="89" cy="19"/>
            </a:xfrm>
            <a:custGeom>
              <a:avLst/>
              <a:gdLst>
                <a:gd name="T0" fmla="*/ 0 w 89"/>
                <a:gd name="T1" fmla="*/ 0 h 19"/>
                <a:gd name="T2" fmla="*/ 30 w 89"/>
                <a:gd name="T3" fmla="*/ 0 h 19"/>
                <a:gd name="T4" fmla="*/ 30 w 89"/>
                <a:gd name="T5" fmla="*/ 0 h 19"/>
                <a:gd name="T6" fmla="*/ 30 w 89"/>
                <a:gd name="T7" fmla="*/ 2 h 19"/>
                <a:gd name="T8" fmla="*/ 32 w 89"/>
                <a:gd name="T9" fmla="*/ 4 h 19"/>
                <a:gd name="T10" fmla="*/ 34 w 89"/>
                <a:gd name="T11" fmla="*/ 4 h 19"/>
                <a:gd name="T12" fmla="*/ 36 w 89"/>
                <a:gd name="T13" fmla="*/ 4 h 19"/>
                <a:gd name="T14" fmla="*/ 40 w 89"/>
                <a:gd name="T15" fmla="*/ 4 h 19"/>
                <a:gd name="T16" fmla="*/ 44 w 89"/>
                <a:gd name="T17" fmla="*/ 2 h 19"/>
                <a:gd name="T18" fmla="*/ 49 w 89"/>
                <a:gd name="T19" fmla="*/ 2 h 19"/>
                <a:gd name="T20" fmla="*/ 53 w 89"/>
                <a:gd name="T21" fmla="*/ 2 h 19"/>
                <a:gd name="T22" fmla="*/ 57 w 89"/>
                <a:gd name="T23" fmla="*/ 4 h 19"/>
                <a:gd name="T24" fmla="*/ 64 w 89"/>
                <a:gd name="T25" fmla="*/ 6 h 19"/>
                <a:gd name="T26" fmla="*/ 72 w 89"/>
                <a:gd name="T27" fmla="*/ 9 h 19"/>
                <a:gd name="T28" fmla="*/ 78 w 89"/>
                <a:gd name="T29" fmla="*/ 9 h 19"/>
                <a:gd name="T30" fmla="*/ 85 w 89"/>
                <a:gd name="T31" fmla="*/ 11 h 19"/>
                <a:gd name="T32" fmla="*/ 89 w 89"/>
                <a:gd name="T33" fmla="*/ 11 h 19"/>
                <a:gd name="T34" fmla="*/ 89 w 89"/>
                <a:gd name="T35" fmla="*/ 11 h 19"/>
                <a:gd name="T36" fmla="*/ 89 w 89"/>
                <a:gd name="T37" fmla="*/ 13 h 19"/>
                <a:gd name="T38" fmla="*/ 89 w 89"/>
                <a:gd name="T39" fmla="*/ 13 h 19"/>
                <a:gd name="T40" fmla="*/ 89 w 89"/>
                <a:gd name="T41" fmla="*/ 13 h 19"/>
                <a:gd name="T42" fmla="*/ 87 w 89"/>
                <a:gd name="T43" fmla="*/ 17 h 19"/>
                <a:gd name="T44" fmla="*/ 85 w 89"/>
                <a:gd name="T45" fmla="*/ 19 h 19"/>
                <a:gd name="T46" fmla="*/ 21 w 89"/>
                <a:gd name="T47" fmla="*/ 19 h 19"/>
                <a:gd name="T48" fmla="*/ 13 w 89"/>
                <a:gd name="T49" fmla="*/ 11 h 19"/>
                <a:gd name="T50" fmla="*/ 2 w 89"/>
                <a:gd name="T51" fmla="*/ 2 h 19"/>
                <a:gd name="T52" fmla="*/ 0 w 89"/>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19">
                  <a:moveTo>
                    <a:pt x="0" y="0"/>
                  </a:moveTo>
                  <a:lnTo>
                    <a:pt x="30" y="0"/>
                  </a:lnTo>
                  <a:lnTo>
                    <a:pt x="30" y="0"/>
                  </a:lnTo>
                  <a:lnTo>
                    <a:pt x="30" y="2"/>
                  </a:lnTo>
                  <a:lnTo>
                    <a:pt x="32" y="4"/>
                  </a:lnTo>
                  <a:lnTo>
                    <a:pt x="34" y="4"/>
                  </a:lnTo>
                  <a:lnTo>
                    <a:pt x="36" y="4"/>
                  </a:lnTo>
                  <a:lnTo>
                    <a:pt x="40" y="4"/>
                  </a:lnTo>
                  <a:lnTo>
                    <a:pt x="44" y="2"/>
                  </a:lnTo>
                  <a:lnTo>
                    <a:pt x="49" y="2"/>
                  </a:lnTo>
                  <a:lnTo>
                    <a:pt x="53" y="2"/>
                  </a:lnTo>
                  <a:lnTo>
                    <a:pt x="57" y="4"/>
                  </a:lnTo>
                  <a:lnTo>
                    <a:pt x="64" y="6"/>
                  </a:lnTo>
                  <a:lnTo>
                    <a:pt x="72" y="9"/>
                  </a:lnTo>
                  <a:lnTo>
                    <a:pt x="78" y="9"/>
                  </a:lnTo>
                  <a:lnTo>
                    <a:pt x="85" y="11"/>
                  </a:lnTo>
                  <a:lnTo>
                    <a:pt x="89" y="11"/>
                  </a:lnTo>
                  <a:lnTo>
                    <a:pt x="89" y="11"/>
                  </a:lnTo>
                  <a:lnTo>
                    <a:pt x="89" y="13"/>
                  </a:lnTo>
                  <a:lnTo>
                    <a:pt x="89" y="13"/>
                  </a:lnTo>
                  <a:lnTo>
                    <a:pt x="89" y="13"/>
                  </a:lnTo>
                  <a:lnTo>
                    <a:pt x="87" y="17"/>
                  </a:lnTo>
                  <a:lnTo>
                    <a:pt x="85" y="19"/>
                  </a:lnTo>
                  <a:lnTo>
                    <a:pt x="21" y="19"/>
                  </a:lnTo>
                  <a:lnTo>
                    <a:pt x="13" y="11"/>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1" name="Freeform 1620"/>
            <p:cNvSpPr>
              <a:spLocks/>
            </p:cNvSpPr>
            <p:nvPr/>
          </p:nvSpPr>
          <p:spPr bwMode="auto">
            <a:xfrm>
              <a:off x="6116" y="2176"/>
              <a:ext cx="45" cy="19"/>
            </a:xfrm>
            <a:custGeom>
              <a:avLst/>
              <a:gdLst>
                <a:gd name="T0" fmla="*/ 45 w 45"/>
                <a:gd name="T1" fmla="*/ 0 h 19"/>
                <a:gd name="T2" fmla="*/ 41 w 45"/>
                <a:gd name="T3" fmla="*/ 8 h 19"/>
                <a:gd name="T4" fmla="*/ 39 w 45"/>
                <a:gd name="T5" fmla="*/ 15 h 19"/>
                <a:gd name="T6" fmla="*/ 39 w 45"/>
                <a:gd name="T7" fmla="*/ 19 h 19"/>
                <a:gd name="T8" fmla="*/ 9 w 45"/>
                <a:gd name="T9" fmla="*/ 19 h 19"/>
                <a:gd name="T10" fmla="*/ 3 w 45"/>
                <a:gd name="T11" fmla="*/ 8 h 19"/>
                <a:gd name="T12" fmla="*/ 0 w 45"/>
                <a:gd name="T13" fmla="*/ 0 h 19"/>
                <a:gd name="T14" fmla="*/ 45 w 45"/>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9">
                  <a:moveTo>
                    <a:pt x="45" y="0"/>
                  </a:moveTo>
                  <a:lnTo>
                    <a:pt x="41" y="8"/>
                  </a:lnTo>
                  <a:lnTo>
                    <a:pt x="39" y="15"/>
                  </a:lnTo>
                  <a:lnTo>
                    <a:pt x="39" y="19"/>
                  </a:lnTo>
                  <a:lnTo>
                    <a:pt x="9" y="19"/>
                  </a:lnTo>
                  <a:lnTo>
                    <a:pt x="3" y="8"/>
                  </a:lnTo>
                  <a:lnTo>
                    <a:pt x="0" y="0"/>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2" name="Freeform 1621"/>
            <p:cNvSpPr>
              <a:spLocks/>
            </p:cNvSpPr>
            <p:nvPr/>
          </p:nvSpPr>
          <p:spPr bwMode="auto">
            <a:xfrm>
              <a:off x="6114" y="2157"/>
              <a:ext cx="66" cy="19"/>
            </a:xfrm>
            <a:custGeom>
              <a:avLst/>
              <a:gdLst>
                <a:gd name="T0" fmla="*/ 15 w 66"/>
                <a:gd name="T1" fmla="*/ 0 h 19"/>
                <a:gd name="T2" fmla="*/ 66 w 66"/>
                <a:gd name="T3" fmla="*/ 0 h 19"/>
                <a:gd name="T4" fmla="*/ 66 w 66"/>
                <a:gd name="T5" fmla="*/ 2 h 19"/>
                <a:gd name="T6" fmla="*/ 58 w 66"/>
                <a:gd name="T7" fmla="*/ 8 h 19"/>
                <a:gd name="T8" fmla="*/ 49 w 66"/>
                <a:gd name="T9" fmla="*/ 15 h 19"/>
                <a:gd name="T10" fmla="*/ 47 w 66"/>
                <a:gd name="T11" fmla="*/ 19 h 19"/>
                <a:gd name="T12" fmla="*/ 2 w 66"/>
                <a:gd name="T13" fmla="*/ 19 h 19"/>
                <a:gd name="T14" fmla="*/ 0 w 66"/>
                <a:gd name="T15" fmla="*/ 15 h 19"/>
                <a:gd name="T16" fmla="*/ 7 w 66"/>
                <a:gd name="T17" fmla="*/ 6 h 19"/>
                <a:gd name="T18" fmla="*/ 15 w 6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9">
                  <a:moveTo>
                    <a:pt x="15" y="0"/>
                  </a:moveTo>
                  <a:lnTo>
                    <a:pt x="66" y="0"/>
                  </a:lnTo>
                  <a:lnTo>
                    <a:pt x="66" y="2"/>
                  </a:lnTo>
                  <a:lnTo>
                    <a:pt x="58" y="8"/>
                  </a:lnTo>
                  <a:lnTo>
                    <a:pt x="49" y="15"/>
                  </a:lnTo>
                  <a:lnTo>
                    <a:pt x="47" y="19"/>
                  </a:lnTo>
                  <a:lnTo>
                    <a:pt x="2" y="19"/>
                  </a:lnTo>
                  <a:lnTo>
                    <a:pt x="0" y="15"/>
                  </a:lnTo>
                  <a:lnTo>
                    <a:pt x="7" y="6"/>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3" name="Freeform 1622"/>
            <p:cNvSpPr>
              <a:spLocks/>
            </p:cNvSpPr>
            <p:nvPr/>
          </p:nvSpPr>
          <p:spPr bwMode="auto">
            <a:xfrm>
              <a:off x="6129" y="2138"/>
              <a:ext cx="55" cy="19"/>
            </a:xfrm>
            <a:custGeom>
              <a:avLst/>
              <a:gdLst>
                <a:gd name="T0" fmla="*/ 53 w 55"/>
                <a:gd name="T1" fmla="*/ 0 h 19"/>
                <a:gd name="T2" fmla="*/ 55 w 55"/>
                <a:gd name="T3" fmla="*/ 6 h 19"/>
                <a:gd name="T4" fmla="*/ 55 w 55"/>
                <a:gd name="T5" fmla="*/ 15 h 19"/>
                <a:gd name="T6" fmla="*/ 51 w 55"/>
                <a:gd name="T7" fmla="*/ 19 h 19"/>
                <a:gd name="T8" fmla="*/ 0 w 55"/>
                <a:gd name="T9" fmla="*/ 19 h 19"/>
                <a:gd name="T10" fmla="*/ 2 w 55"/>
                <a:gd name="T11" fmla="*/ 19 h 19"/>
                <a:gd name="T12" fmla="*/ 13 w 55"/>
                <a:gd name="T13" fmla="*/ 8 h 19"/>
                <a:gd name="T14" fmla="*/ 19 w 55"/>
                <a:gd name="T15" fmla="*/ 6 h 19"/>
                <a:gd name="T16" fmla="*/ 21 w 55"/>
                <a:gd name="T17" fmla="*/ 0 h 19"/>
                <a:gd name="T18" fmla="*/ 21 w 55"/>
                <a:gd name="T19" fmla="*/ 0 h 19"/>
                <a:gd name="T20" fmla="*/ 53 w 55"/>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9">
                  <a:moveTo>
                    <a:pt x="53" y="0"/>
                  </a:moveTo>
                  <a:lnTo>
                    <a:pt x="55" y="6"/>
                  </a:lnTo>
                  <a:lnTo>
                    <a:pt x="55" y="15"/>
                  </a:lnTo>
                  <a:lnTo>
                    <a:pt x="51" y="19"/>
                  </a:lnTo>
                  <a:lnTo>
                    <a:pt x="0" y="19"/>
                  </a:lnTo>
                  <a:lnTo>
                    <a:pt x="2" y="19"/>
                  </a:lnTo>
                  <a:lnTo>
                    <a:pt x="13" y="8"/>
                  </a:lnTo>
                  <a:lnTo>
                    <a:pt x="19" y="6"/>
                  </a:lnTo>
                  <a:lnTo>
                    <a:pt x="21" y="0"/>
                  </a:lnTo>
                  <a:lnTo>
                    <a:pt x="21"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4" name="Freeform 1623"/>
            <p:cNvSpPr>
              <a:spLocks/>
            </p:cNvSpPr>
            <p:nvPr/>
          </p:nvSpPr>
          <p:spPr bwMode="auto">
            <a:xfrm>
              <a:off x="6150" y="2119"/>
              <a:ext cx="32" cy="19"/>
            </a:xfrm>
            <a:custGeom>
              <a:avLst/>
              <a:gdLst>
                <a:gd name="T0" fmla="*/ 7 w 32"/>
                <a:gd name="T1" fmla="*/ 0 h 19"/>
                <a:gd name="T2" fmla="*/ 9 w 32"/>
                <a:gd name="T3" fmla="*/ 0 h 19"/>
                <a:gd name="T4" fmla="*/ 11 w 32"/>
                <a:gd name="T5" fmla="*/ 0 h 19"/>
                <a:gd name="T6" fmla="*/ 15 w 32"/>
                <a:gd name="T7" fmla="*/ 0 h 19"/>
                <a:gd name="T8" fmla="*/ 19 w 32"/>
                <a:gd name="T9" fmla="*/ 2 h 19"/>
                <a:gd name="T10" fmla="*/ 24 w 32"/>
                <a:gd name="T11" fmla="*/ 6 h 19"/>
                <a:gd name="T12" fmla="*/ 28 w 32"/>
                <a:gd name="T13" fmla="*/ 10 h 19"/>
                <a:gd name="T14" fmla="*/ 32 w 32"/>
                <a:gd name="T15" fmla="*/ 17 h 19"/>
                <a:gd name="T16" fmla="*/ 32 w 32"/>
                <a:gd name="T17" fmla="*/ 19 h 19"/>
                <a:gd name="T18" fmla="*/ 0 w 32"/>
                <a:gd name="T19" fmla="*/ 19 h 19"/>
                <a:gd name="T20" fmla="*/ 3 w 32"/>
                <a:gd name="T21" fmla="*/ 15 h 19"/>
                <a:gd name="T22" fmla="*/ 3 w 32"/>
                <a:gd name="T23" fmla="*/ 10 h 19"/>
                <a:gd name="T24" fmla="*/ 3 w 32"/>
                <a:gd name="T25" fmla="*/ 6 h 19"/>
                <a:gd name="T26" fmla="*/ 3 w 32"/>
                <a:gd name="T27" fmla="*/ 2 h 19"/>
                <a:gd name="T28" fmla="*/ 5 w 32"/>
                <a:gd name="T29" fmla="*/ 0 h 19"/>
                <a:gd name="T30" fmla="*/ 7 w 32"/>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9">
                  <a:moveTo>
                    <a:pt x="7" y="0"/>
                  </a:moveTo>
                  <a:lnTo>
                    <a:pt x="9" y="0"/>
                  </a:lnTo>
                  <a:lnTo>
                    <a:pt x="11" y="0"/>
                  </a:lnTo>
                  <a:lnTo>
                    <a:pt x="15" y="0"/>
                  </a:lnTo>
                  <a:lnTo>
                    <a:pt x="19" y="2"/>
                  </a:lnTo>
                  <a:lnTo>
                    <a:pt x="24" y="6"/>
                  </a:lnTo>
                  <a:lnTo>
                    <a:pt x="28" y="10"/>
                  </a:lnTo>
                  <a:lnTo>
                    <a:pt x="32" y="17"/>
                  </a:lnTo>
                  <a:lnTo>
                    <a:pt x="32" y="19"/>
                  </a:lnTo>
                  <a:lnTo>
                    <a:pt x="0" y="19"/>
                  </a:lnTo>
                  <a:lnTo>
                    <a:pt x="3" y="15"/>
                  </a:lnTo>
                  <a:lnTo>
                    <a:pt x="3" y="10"/>
                  </a:lnTo>
                  <a:lnTo>
                    <a:pt x="3" y="6"/>
                  </a:lnTo>
                  <a:lnTo>
                    <a:pt x="3" y="2"/>
                  </a:lnTo>
                  <a:lnTo>
                    <a:pt x="5"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5" name="Freeform 1624"/>
            <p:cNvSpPr>
              <a:spLocks/>
            </p:cNvSpPr>
            <p:nvPr/>
          </p:nvSpPr>
          <p:spPr bwMode="auto">
            <a:xfrm>
              <a:off x="6157" y="2119"/>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6" name="Freeform 1625"/>
            <p:cNvSpPr>
              <a:spLocks/>
            </p:cNvSpPr>
            <p:nvPr/>
          </p:nvSpPr>
          <p:spPr bwMode="auto">
            <a:xfrm>
              <a:off x="6163" y="2280"/>
              <a:ext cx="51" cy="17"/>
            </a:xfrm>
            <a:custGeom>
              <a:avLst/>
              <a:gdLst>
                <a:gd name="T0" fmla="*/ 0 w 51"/>
                <a:gd name="T1" fmla="*/ 0 h 17"/>
                <a:gd name="T2" fmla="*/ 43 w 51"/>
                <a:gd name="T3" fmla="*/ 0 h 17"/>
                <a:gd name="T4" fmla="*/ 45 w 51"/>
                <a:gd name="T5" fmla="*/ 2 h 17"/>
                <a:gd name="T6" fmla="*/ 51 w 51"/>
                <a:gd name="T7" fmla="*/ 13 h 17"/>
                <a:gd name="T8" fmla="*/ 51 w 51"/>
                <a:gd name="T9" fmla="*/ 13 h 17"/>
                <a:gd name="T10" fmla="*/ 51 w 51"/>
                <a:gd name="T11" fmla="*/ 15 h 17"/>
                <a:gd name="T12" fmla="*/ 45 w 51"/>
                <a:gd name="T13" fmla="*/ 17 h 17"/>
                <a:gd name="T14" fmla="*/ 34 w 51"/>
                <a:gd name="T15" fmla="*/ 17 h 17"/>
                <a:gd name="T16" fmla="*/ 21 w 51"/>
                <a:gd name="T17" fmla="*/ 15 h 17"/>
                <a:gd name="T18" fmla="*/ 9 w 51"/>
                <a:gd name="T19" fmla="*/ 15 h 17"/>
                <a:gd name="T20" fmla="*/ 4 w 51"/>
                <a:gd name="T21" fmla="*/ 15 h 17"/>
                <a:gd name="T22" fmla="*/ 0 w 51"/>
                <a:gd name="T23" fmla="*/ 13 h 17"/>
                <a:gd name="T24" fmla="*/ 0 w 51"/>
                <a:gd name="T25" fmla="*/ 8 h 17"/>
                <a:gd name="T26" fmla="*/ 0 w 51"/>
                <a:gd name="T27" fmla="*/ 4 h 17"/>
                <a:gd name="T28" fmla="*/ 0 w 51"/>
                <a:gd name="T29" fmla="*/ 0 h 17"/>
                <a:gd name="T30" fmla="*/ 0 w 51"/>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17">
                  <a:moveTo>
                    <a:pt x="0" y="0"/>
                  </a:moveTo>
                  <a:lnTo>
                    <a:pt x="43" y="0"/>
                  </a:lnTo>
                  <a:lnTo>
                    <a:pt x="45" y="2"/>
                  </a:lnTo>
                  <a:lnTo>
                    <a:pt x="51" y="13"/>
                  </a:lnTo>
                  <a:lnTo>
                    <a:pt x="51" y="13"/>
                  </a:lnTo>
                  <a:lnTo>
                    <a:pt x="51" y="15"/>
                  </a:lnTo>
                  <a:lnTo>
                    <a:pt x="45" y="17"/>
                  </a:lnTo>
                  <a:lnTo>
                    <a:pt x="34" y="17"/>
                  </a:lnTo>
                  <a:lnTo>
                    <a:pt x="21" y="15"/>
                  </a:lnTo>
                  <a:lnTo>
                    <a:pt x="9" y="15"/>
                  </a:lnTo>
                  <a:lnTo>
                    <a:pt x="4" y="15"/>
                  </a:lnTo>
                  <a:lnTo>
                    <a:pt x="0" y="13"/>
                  </a:lnTo>
                  <a:lnTo>
                    <a:pt x="0" y="8"/>
                  </a:lnTo>
                  <a:lnTo>
                    <a:pt x="0" y="4"/>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7" name="Freeform 1626"/>
            <p:cNvSpPr>
              <a:spLocks/>
            </p:cNvSpPr>
            <p:nvPr/>
          </p:nvSpPr>
          <p:spPr bwMode="auto">
            <a:xfrm>
              <a:off x="6163" y="2263"/>
              <a:ext cx="43" cy="17"/>
            </a:xfrm>
            <a:custGeom>
              <a:avLst/>
              <a:gdLst>
                <a:gd name="T0" fmla="*/ 11 w 43"/>
                <a:gd name="T1" fmla="*/ 0 h 17"/>
                <a:gd name="T2" fmla="*/ 23 w 43"/>
                <a:gd name="T3" fmla="*/ 0 h 17"/>
                <a:gd name="T4" fmla="*/ 34 w 43"/>
                <a:gd name="T5" fmla="*/ 8 h 17"/>
                <a:gd name="T6" fmla="*/ 43 w 43"/>
                <a:gd name="T7" fmla="*/ 17 h 17"/>
                <a:gd name="T8" fmla="*/ 0 w 43"/>
                <a:gd name="T9" fmla="*/ 17 h 17"/>
                <a:gd name="T10" fmla="*/ 2 w 43"/>
                <a:gd name="T11" fmla="*/ 13 h 17"/>
                <a:gd name="T12" fmla="*/ 4 w 43"/>
                <a:gd name="T13" fmla="*/ 8 h 17"/>
                <a:gd name="T14" fmla="*/ 6 w 43"/>
                <a:gd name="T15" fmla="*/ 4 h 17"/>
                <a:gd name="T16" fmla="*/ 9 w 43"/>
                <a:gd name="T17" fmla="*/ 2 h 17"/>
                <a:gd name="T18" fmla="*/ 11 w 43"/>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7">
                  <a:moveTo>
                    <a:pt x="11" y="0"/>
                  </a:moveTo>
                  <a:lnTo>
                    <a:pt x="23" y="0"/>
                  </a:lnTo>
                  <a:lnTo>
                    <a:pt x="34" y="8"/>
                  </a:lnTo>
                  <a:lnTo>
                    <a:pt x="43" y="17"/>
                  </a:lnTo>
                  <a:lnTo>
                    <a:pt x="0" y="17"/>
                  </a:lnTo>
                  <a:lnTo>
                    <a:pt x="2" y="13"/>
                  </a:lnTo>
                  <a:lnTo>
                    <a:pt x="4" y="8"/>
                  </a:lnTo>
                  <a:lnTo>
                    <a:pt x="6" y="4"/>
                  </a:lnTo>
                  <a:lnTo>
                    <a:pt x="9" y="2"/>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8" name="Freeform 1627"/>
            <p:cNvSpPr>
              <a:spLocks/>
            </p:cNvSpPr>
            <p:nvPr/>
          </p:nvSpPr>
          <p:spPr bwMode="auto">
            <a:xfrm>
              <a:off x="6214" y="2254"/>
              <a:ext cx="34" cy="17"/>
            </a:xfrm>
            <a:custGeom>
              <a:avLst/>
              <a:gdLst>
                <a:gd name="T0" fmla="*/ 34 w 34"/>
                <a:gd name="T1" fmla="*/ 0 h 17"/>
                <a:gd name="T2" fmla="*/ 34 w 34"/>
                <a:gd name="T3" fmla="*/ 7 h 17"/>
                <a:gd name="T4" fmla="*/ 34 w 34"/>
                <a:gd name="T5" fmla="*/ 11 h 17"/>
                <a:gd name="T6" fmla="*/ 30 w 34"/>
                <a:gd name="T7" fmla="*/ 13 h 17"/>
                <a:gd name="T8" fmla="*/ 23 w 34"/>
                <a:gd name="T9" fmla="*/ 17 h 17"/>
                <a:gd name="T10" fmla="*/ 15 w 34"/>
                <a:gd name="T11" fmla="*/ 17 h 17"/>
                <a:gd name="T12" fmla="*/ 9 w 34"/>
                <a:gd name="T13" fmla="*/ 17 h 17"/>
                <a:gd name="T14" fmla="*/ 4 w 34"/>
                <a:gd name="T15" fmla="*/ 15 h 17"/>
                <a:gd name="T16" fmla="*/ 2 w 34"/>
                <a:gd name="T17" fmla="*/ 13 h 17"/>
                <a:gd name="T18" fmla="*/ 0 w 34"/>
                <a:gd name="T19" fmla="*/ 9 h 17"/>
                <a:gd name="T20" fmla="*/ 0 w 34"/>
                <a:gd name="T21" fmla="*/ 7 h 17"/>
                <a:gd name="T22" fmla="*/ 0 w 34"/>
                <a:gd name="T23" fmla="*/ 7 h 17"/>
                <a:gd name="T24" fmla="*/ 0 w 34"/>
                <a:gd name="T25" fmla="*/ 3 h 17"/>
                <a:gd name="T26" fmla="*/ 2 w 34"/>
                <a:gd name="T27" fmla="*/ 0 h 17"/>
                <a:gd name="T28" fmla="*/ 34 w 34"/>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7">
                  <a:moveTo>
                    <a:pt x="34" y="0"/>
                  </a:moveTo>
                  <a:lnTo>
                    <a:pt x="34" y="7"/>
                  </a:lnTo>
                  <a:lnTo>
                    <a:pt x="34" y="11"/>
                  </a:lnTo>
                  <a:lnTo>
                    <a:pt x="30" y="13"/>
                  </a:lnTo>
                  <a:lnTo>
                    <a:pt x="23" y="17"/>
                  </a:lnTo>
                  <a:lnTo>
                    <a:pt x="15" y="17"/>
                  </a:lnTo>
                  <a:lnTo>
                    <a:pt x="9" y="17"/>
                  </a:lnTo>
                  <a:lnTo>
                    <a:pt x="4" y="15"/>
                  </a:lnTo>
                  <a:lnTo>
                    <a:pt x="2" y="13"/>
                  </a:lnTo>
                  <a:lnTo>
                    <a:pt x="0" y="9"/>
                  </a:lnTo>
                  <a:lnTo>
                    <a:pt x="0" y="7"/>
                  </a:lnTo>
                  <a:lnTo>
                    <a:pt x="0" y="7"/>
                  </a:lnTo>
                  <a:lnTo>
                    <a:pt x="0" y="3"/>
                  </a:lnTo>
                  <a:lnTo>
                    <a:pt x="2"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89" name="Freeform 1628"/>
            <p:cNvSpPr>
              <a:spLocks/>
            </p:cNvSpPr>
            <p:nvPr/>
          </p:nvSpPr>
          <p:spPr bwMode="auto">
            <a:xfrm>
              <a:off x="6216" y="2237"/>
              <a:ext cx="32" cy="17"/>
            </a:xfrm>
            <a:custGeom>
              <a:avLst/>
              <a:gdLst>
                <a:gd name="T0" fmla="*/ 13 w 32"/>
                <a:gd name="T1" fmla="*/ 0 h 17"/>
                <a:gd name="T2" fmla="*/ 19 w 32"/>
                <a:gd name="T3" fmla="*/ 3 h 17"/>
                <a:gd name="T4" fmla="*/ 23 w 32"/>
                <a:gd name="T5" fmla="*/ 5 h 17"/>
                <a:gd name="T6" fmla="*/ 28 w 32"/>
                <a:gd name="T7" fmla="*/ 9 h 17"/>
                <a:gd name="T8" fmla="*/ 32 w 32"/>
                <a:gd name="T9" fmla="*/ 13 h 17"/>
                <a:gd name="T10" fmla="*/ 32 w 32"/>
                <a:gd name="T11" fmla="*/ 17 h 17"/>
                <a:gd name="T12" fmla="*/ 32 w 32"/>
                <a:gd name="T13" fmla="*/ 17 h 17"/>
                <a:gd name="T14" fmla="*/ 0 w 32"/>
                <a:gd name="T15" fmla="*/ 17 h 17"/>
                <a:gd name="T16" fmla="*/ 0 w 32"/>
                <a:gd name="T17" fmla="*/ 15 h 17"/>
                <a:gd name="T18" fmla="*/ 2 w 32"/>
                <a:gd name="T19" fmla="*/ 11 h 17"/>
                <a:gd name="T20" fmla="*/ 4 w 32"/>
                <a:gd name="T21" fmla="*/ 7 h 17"/>
                <a:gd name="T22" fmla="*/ 9 w 32"/>
                <a:gd name="T23" fmla="*/ 5 h 17"/>
                <a:gd name="T24" fmla="*/ 11 w 32"/>
                <a:gd name="T25" fmla="*/ 3 h 17"/>
                <a:gd name="T26" fmla="*/ 13 w 32"/>
                <a:gd name="T27" fmla="*/ 0 h 17"/>
                <a:gd name="T28" fmla="*/ 13 w 32"/>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7">
                  <a:moveTo>
                    <a:pt x="13" y="0"/>
                  </a:moveTo>
                  <a:lnTo>
                    <a:pt x="19" y="3"/>
                  </a:lnTo>
                  <a:lnTo>
                    <a:pt x="23" y="5"/>
                  </a:lnTo>
                  <a:lnTo>
                    <a:pt x="28" y="9"/>
                  </a:lnTo>
                  <a:lnTo>
                    <a:pt x="32" y="13"/>
                  </a:lnTo>
                  <a:lnTo>
                    <a:pt x="32" y="17"/>
                  </a:lnTo>
                  <a:lnTo>
                    <a:pt x="32" y="17"/>
                  </a:lnTo>
                  <a:lnTo>
                    <a:pt x="0" y="17"/>
                  </a:lnTo>
                  <a:lnTo>
                    <a:pt x="0" y="15"/>
                  </a:lnTo>
                  <a:lnTo>
                    <a:pt x="2" y="11"/>
                  </a:lnTo>
                  <a:lnTo>
                    <a:pt x="4" y="7"/>
                  </a:lnTo>
                  <a:lnTo>
                    <a:pt x="9" y="5"/>
                  </a:lnTo>
                  <a:lnTo>
                    <a:pt x="11" y="3"/>
                  </a:lnTo>
                  <a:lnTo>
                    <a:pt x="13"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0" name="Rectangle 1629"/>
            <p:cNvSpPr>
              <a:spLocks noChangeArrowheads="1"/>
            </p:cNvSpPr>
            <p:nvPr/>
          </p:nvSpPr>
          <p:spPr bwMode="auto">
            <a:xfrm>
              <a:off x="6229" y="2237"/>
              <a:ext cx="1" cy="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1" name="Freeform 1630"/>
            <p:cNvSpPr>
              <a:spLocks/>
            </p:cNvSpPr>
            <p:nvPr/>
          </p:nvSpPr>
          <p:spPr bwMode="auto">
            <a:xfrm>
              <a:off x="6191" y="2346"/>
              <a:ext cx="65" cy="23"/>
            </a:xfrm>
            <a:custGeom>
              <a:avLst/>
              <a:gdLst>
                <a:gd name="T0" fmla="*/ 65 w 65"/>
                <a:gd name="T1" fmla="*/ 0 h 23"/>
                <a:gd name="T2" fmla="*/ 63 w 65"/>
                <a:gd name="T3" fmla="*/ 6 h 23"/>
                <a:gd name="T4" fmla="*/ 53 w 65"/>
                <a:gd name="T5" fmla="*/ 14 h 23"/>
                <a:gd name="T6" fmla="*/ 40 w 65"/>
                <a:gd name="T7" fmla="*/ 21 h 23"/>
                <a:gd name="T8" fmla="*/ 34 w 65"/>
                <a:gd name="T9" fmla="*/ 23 h 23"/>
                <a:gd name="T10" fmla="*/ 27 w 65"/>
                <a:gd name="T11" fmla="*/ 23 h 23"/>
                <a:gd name="T12" fmla="*/ 25 w 65"/>
                <a:gd name="T13" fmla="*/ 21 h 23"/>
                <a:gd name="T14" fmla="*/ 21 w 65"/>
                <a:gd name="T15" fmla="*/ 19 h 23"/>
                <a:gd name="T16" fmla="*/ 19 w 65"/>
                <a:gd name="T17" fmla="*/ 14 h 23"/>
                <a:gd name="T18" fmla="*/ 15 w 65"/>
                <a:gd name="T19" fmla="*/ 8 h 23"/>
                <a:gd name="T20" fmla="*/ 8 w 65"/>
                <a:gd name="T21" fmla="*/ 2 h 23"/>
                <a:gd name="T22" fmla="*/ 0 w 65"/>
                <a:gd name="T23" fmla="*/ 0 h 23"/>
                <a:gd name="T24" fmla="*/ 65 w 65"/>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23">
                  <a:moveTo>
                    <a:pt x="65" y="0"/>
                  </a:moveTo>
                  <a:lnTo>
                    <a:pt x="63" y="6"/>
                  </a:lnTo>
                  <a:lnTo>
                    <a:pt x="53" y="14"/>
                  </a:lnTo>
                  <a:lnTo>
                    <a:pt x="40" y="21"/>
                  </a:lnTo>
                  <a:lnTo>
                    <a:pt x="34" y="23"/>
                  </a:lnTo>
                  <a:lnTo>
                    <a:pt x="27" y="23"/>
                  </a:lnTo>
                  <a:lnTo>
                    <a:pt x="25" y="21"/>
                  </a:lnTo>
                  <a:lnTo>
                    <a:pt x="21" y="19"/>
                  </a:lnTo>
                  <a:lnTo>
                    <a:pt x="19" y="14"/>
                  </a:lnTo>
                  <a:lnTo>
                    <a:pt x="15" y="8"/>
                  </a:lnTo>
                  <a:lnTo>
                    <a:pt x="8" y="2"/>
                  </a:lnTo>
                  <a:lnTo>
                    <a:pt x="0" y="0"/>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2" name="Freeform 1631"/>
            <p:cNvSpPr>
              <a:spLocks/>
            </p:cNvSpPr>
            <p:nvPr/>
          </p:nvSpPr>
          <p:spPr bwMode="auto">
            <a:xfrm>
              <a:off x="6157" y="2322"/>
              <a:ext cx="104" cy="24"/>
            </a:xfrm>
            <a:custGeom>
              <a:avLst/>
              <a:gdLst>
                <a:gd name="T0" fmla="*/ 99 w 104"/>
                <a:gd name="T1" fmla="*/ 0 h 24"/>
                <a:gd name="T2" fmla="*/ 99 w 104"/>
                <a:gd name="T3" fmla="*/ 2 h 24"/>
                <a:gd name="T4" fmla="*/ 104 w 104"/>
                <a:gd name="T5" fmla="*/ 7 h 24"/>
                <a:gd name="T6" fmla="*/ 104 w 104"/>
                <a:gd name="T7" fmla="*/ 17 h 24"/>
                <a:gd name="T8" fmla="*/ 104 w 104"/>
                <a:gd name="T9" fmla="*/ 17 h 24"/>
                <a:gd name="T10" fmla="*/ 99 w 104"/>
                <a:gd name="T11" fmla="*/ 24 h 24"/>
                <a:gd name="T12" fmla="*/ 34 w 104"/>
                <a:gd name="T13" fmla="*/ 24 h 24"/>
                <a:gd name="T14" fmla="*/ 29 w 104"/>
                <a:gd name="T15" fmla="*/ 24 h 24"/>
                <a:gd name="T16" fmla="*/ 17 w 104"/>
                <a:gd name="T17" fmla="*/ 21 h 24"/>
                <a:gd name="T18" fmla="*/ 6 w 104"/>
                <a:gd name="T19" fmla="*/ 21 h 24"/>
                <a:gd name="T20" fmla="*/ 0 w 104"/>
                <a:gd name="T21" fmla="*/ 19 h 24"/>
                <a:gd name="T22" fmla="*/ 0 w 104"/>
                <a:gd name="T23" fmla="*/ 11 h 24"/>
                <a:gd name="T24" fmla="*/ 10 w 104"/>
                <a:gd name="T25" fmla="*/ 0 h 24"/>
                <a:gd name="T26" fmla="*/ 10 w 104"/>
                <a:gd name="T27" fmla="*/ 0 h 24"/>
                <a:gd name="T28" fmla="*/ 99 w 104"/>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24">
                  <a:moveTo>
                    <a:pt x="99" y="0"/>
                  </a:moveTo>
                  <a:lnTo>
                    <a:pt x="99" y="2"/>
                  </a:lnTo>
                  <a:lnTo>
                    <a:pt x="104" y="7"/>
                  </a:lnTo>
                  <a:lnTo>
                    <a:pt x="104" y="17"/>
                  </a:lnTo>
                  <a:lnTo>
                    <a:pt x="104" y="17"/>
                  </a:lnTo>
                  <a:lnTo>
                    <a:pt x="99" y="24"/>
                  </a:lnTo>
                  <a:lnTo>
                    <a:pt x="34" y="24"/>
                  </a:lnTo>
                  <a:lnTo>
                    <a:pt x="29" y="24"/>
                  </a:lnTo>
                  <a:lnTo>
                    <a:pt x="17" y="21"/>
                  </a:lnTo>
                  <a:lnTo>
                    <a:pt x="6" y="21"/>
                  </a:lnTo>
                  <a:lnTo>
                    <a:pt x="0" y="19"/>
                  </a:lnTo>
                  <a:lnTo>
                    <a:pt x="0" y="11"/>
                  </a:lnTo>
                  <a:lnTo>
                    <a:pt x="10" y="0"/>
                  </a:lnTo>
                  <a:lnTo>
                    <a:pt x="10" y="0"/>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3" name="Freeform 1632"/>
            <p:cNvSpPr>
              <a:spLocks/>
            </p:cNvSpPr>
            <p:nvPr/>
          </p:nvSpPr>
          <p:spPr bwMode="auto">
            <a:xfrm>
              <a:off x="6167" y="2301"/>
              <a:ext cx="89" cy="21"/>
            </a:xfrm>
            <a:custGeom>
              <a:avLst/>
              <a:gdLst>
                <a:gd name="T0" fmla="*/ 66 w 89"/>
                <a:gd name="T1" fmla="*/ 0 h 21"/>
                <a:gd name="T2" fmla="*/ 66 w 89"/>
                <a:gd name="T3" fmla="*/ 0 h 21"/>
                <a:gd name="T4" fmla="*/ 70 w 89"/>
                <a:gd name="T5" fmla="*/ 2 h 21"/>
                <a:gd name="T6" fmla="*/ 72 w 89"/>
                <a:gd name="T7" fmla="*/ 4 h 21"/>
                <a:gd name="T8" fmla="*/ 77 w 89"/>
                <a:gd name="T9" fmla="*/ 8 h 21"/>
                <a:gd name="T10" fmla="*/ 83 w 89"/>
                <a:gd name="T11" fmla="*/ 13 h 21"/>
                <a:gd name="T12" fmla="*/ 87 w 89"/>
                <a:gd name="T13" fmla="*/ 19 h 21"/>
                <a:gd name="T14" fmla="*/ 89 w 89"/>
                <a:gd name="T15" fmla="*/ 21 h 21"/>
                <a:gd name="T16" fmla="*/ 0 w 89"/>
                <a:gd name="T17" fmla="*/ 21 h 21"/>
                <a:gd name="T18" fmla="*/ 13 w 89"/>
                <a:gd name="T19" fmla="*/ 15 h 21"/>
                <a:gd name="T20" fmla="*/ 28 w 89"/>
                <a:gd name="T21" fmla="*/ 17 h 21"/>
                <a:gd name="T22" fmla="*/ 36 w 89"/>
                <a:gd name="T23" fmla="*/ 19 h 21"/>
                <a:gd name="T24" fmla="*/ 41 w 89"/>
                <a:gd name="T25" fmla="*/ 21 h 21"/>
                <a:gd name="T26" fmla="*/ 47 w 89"/>
                <a:gd name="T27" fmla="*/ 19 h 21"/>
                <a:gd name="T28" fmla="*/ 56 w 89"/>
                <a:gd name="T29" fmla="*/ 13 h 21"/>
                <a:gd name="T30" fmla="*/ 66 w 89"/>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
                  <a:moveTo>
                    <a:pt x="66" y="0"/>
                  </a:moveTo>
                  <a:lnTo>
                    <a:pt x="66" y="0"/>
                  </a:lnTo>
                  <a:lnTo>
                    <a:pt x="70" y="2"/>
                  </a:lnTo>
                  <a:lnTo>
                    <a:pt x="72" y="4"/>
                  </a:lnTo>
                  <a:lnTo>
                    <a:pt x="77" y="8"/>
                  </a:lnTo>
                  <a:lnTo>
                    <a:pt x="83" y="13"/>
                  </a:lnTo>
                  <a:lnTo>
                    <a:pt x="87" y="19"/>
                  </a:lnTo>
                  <a:lnTo>
                    <a:pt x="89" y="21"/>
                  </a:lnTo>
                  <a:lnTo>
                    <a:pt x="0" y="21"/>
                  </a:lnTo>
                  <a:lnTo>
                    <a:pt x="13" y="15"/>
                  </a:lnTo>
                  <a:lnTo>
                    <a:pt x="28" y="17"/>
                  </a:lnTo>
                  <a:lnTo>
                    <a:pt x="36" y="19"/>
                  </a:lnTo>
                  <a:lnTo>
                    <a:pt x="41" y="21"/>
                  </a:lnTo>
                  <a:lnTo>
                    <a:pt x="47" y="19"/>
                  </a:lnTo>
                  <a:lnTo>
                    <a:pt x="56" y="1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4" name="Freeform 1633"/>
            <p:cNvSpPr>
              <a:spLocks noEditPoints="1"/>
            </p:cNvSpPr>
            <p:nvPr/>
          </p:nvSpPr>
          <p:spPr bwMode="auto">
            <a:xfrm>
              <a:off x="6551" y="2680"/>
              <a:ext cx="168" cy="21"/>
            </a:xfrm>
            <a:custGeom>
              <a:avLst/>
              <a:gdLst>
                <a:gd name="T0" fmla="*/ 117 w 168"/>
                <a:gd name="T1" fmla="*/ 0 h 21"/>
                <a:gd name="T2" fmla="*/ 166 w 168"/>
                <a:gd name="T3" fmla="*/ 0 h 21"/>
                <a:gd name="T4" fmla="*/ 168 w 168"/>
                <a:gd name="T5" fmla="*/ 7 h 21"/>
                <a:gd name="T6" fmla="*/ 168 w 168"/>
                <a:gd name="T7" fmla="*/ 17 h 21"/>
                <a:gd name="T8" fmla="*/ 164 w 168"/>
                <a:gd name="T9" fmla="*/ 21 h 21"/>
                <a:gd name="T10" fmla="*/ 153 w 168"/>
                <a:gd name="T11" fmla="*/ 19 h 21"/>
                <a:gd name="T12" fmla="*/ 138 w 168"/>
                <a:gd name="T13" fmla="*/ 13 h 21"/>
                <a:gd name="T14" fmla="*/ 123 w 168"/>
                <a:gd name="T15" fmla="*/ 7 h 21"/>
                <a:gd name="T16" fmla="*/ 117 w 168"/>
                <a:gd name="T17" fmla="*/ 0 h 21"/>
                <a:gd name="T18" fmla="*/ 0 w 168"/>
                <a:gd name="T19" fmla="*/ 0 h 21"/>
                <a:gd name="T20" fmla="*/ 15 w 168"/>
                <a:gd name="T21" fmla="*/ 0 h 21"/>
                <a:gd name="T22" fmla="*/ 9 w 168"/>
                <a:gd name="T23" fmla="*/ 5 h 21"/>
                <a:gd name="T24" fmla="*/ 0 w 16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21">
                  <a:moveTo>
                    <a:pt x="117" y="0"/>
                  </a:moveTo>
                  <a:lnTo>
                    <a:pt x="166" y="0"/>
                  </a:lnTo>
                  <a:lnTo>
                    <a:pt x="168" y="7"/>
                  </a:lnTo>
                  <a:lnTo>
                    <a:pt x="168" y="17"/>
                  </a:lnTo>
                  <a:lnTo>
                    <a:pt x="164" y="21"/>
                  </a:lnTo>
                  <a:lnTo>
                    <a:pt x="153" y="19"/>
                  </a:lnTo>
                  <a:lnTo>
                    <a:pt x="138" y="13"/>
                  </a:lnTo>
                  <a:lnTo>
                    <a:pt x="123" y="7"/>
                  </a:lnTo>
                  <a:lnTo>
                    <a:pt x="117" y="0"/>
                  </a:lnTo>
                  <a:close/>
                  <a:moveTo>
                    <a:pt x="0" y="0"/>
                  </a:moveTo>
                  <a:lnTo>
                    <a:pt x="15" y="0"/>
                  </a:lnTo>
                  <a:lnTo>
                    <a:pt x="9"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5" name="Freeform 1634"/>
            <p:cNvSpPr>
              <a:spLocks noEditPoints="1"/>
            </p:cNvSpPr>
            <p:nvPr/>
          </p:nvSpPr>
          <p:spPr bwMode="auto">
            <a:xfrm>
              <a:off x="6532" y="2661"/>
              <a:ext cx="185" cy="19"/>
            </a:xfrm>
            <a:custGeom>
              <a:avLst/>
              <a:gdLst>
                <a:gd name="T0" fmla="*/ 115 w 185"/>
                <a:gd name="T1" fmla="*/ 0 h 19"/>
                <a:gd name="T2" fmla="*/ 174 w 185"/>
                <a:gd name="T3" fmla="*/ 0 h 19"/>
                <a:gd name="T4" fmla="*/ 181 w 185"/>
                <a:gd name="T5" fmla="*/ 13 h 19"/>
                <a:gd name="T6" fmla="*/ 185 w 185"/>
                <a:gd name="T7" fmla="*/ 19 h 19"/>
                <a:gd name="T8" fmla="*/ 136 w 185"/>
                <a:gd name="T9" fmla="*/ 19 h 19"/>
                <a:gd name="T10" fmla="*/ 125 w 185"/>
                <a:gd name="T11" fmla="*/ 13 h 19"/>
                <a:gd name="T12" fmla="*/ 115 w 185"/>
                <a:gd name="T13" fmla="*/ 0 h 19"/>
                <a:gd name="T14" fmla="*/ 0 w 185"/>
                <a:gd name="T15" fmla="*/ 0 h 19"/>
                <a:gd name="T16" fmla="*/ 51 w 185"/>
                <a:gd name="T17" fmla="*/ 0 h 19"/>
                <a:gd name="T18" fmla="*/ 49 w 185"/>
                <a:gd name="T19" fmla="*/ 7 h 19"/>
                <a:gd name="T20" fmla="*/ 41 w 185"/>
                <a:gd name="T21" fmla="*/ 17 h 19"/>
                <a:gd name="T22" fmla="*/ 34 w 185"/>
                <a:gd name="T23" fmla="*/ 19 h 19"/>
                <a:gd name="T24" fmla="*/ 19 w 185"/>
                <a:gd name="T25" fmla="*/ 19 h 19"/>
                <a:gd name="T26" fmla="*/ 17 w 185"/>
                <a:gd name="T27" fmla="*/ 19 h 19"/>
                <a:gd name="T28" fmla="*/ 5 w 185"/>
                <a:gd name="T29" fmla="*/ 9 h 19"/>
                <a:gd name="T30" fmla="*/ 0 w 185"/>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9">
                  <a:moveTo>
                    <a:pt x="115" y="0"/>
                  </a:moveTo>
                  <a:lnTo>
                    <a:pt x="174" y="0"/>
                  </a:lnTo>
                  <a:lnTo>
                    <a:pt x="181" y="13"/>
                  </a:lnTo>
                  <a:lnTo>
                    <a:pt x="185" y="19"/>
                  </a:lnTo>
                  <a:lnTo>
                    <a:pt x="136" y="19"/>
                  </a:lnTo>
                  <a:lnTo>
                    <a:pt x="125" y="13"/>
                  </a:lnTo>
                  <a:lnTo>
                    <a:pt x="115" y="0"/>
                  </a:lnTo>
                  <a:close/>
                  <a:moveTo>
                    <a:pt x="0" y="0"/>
                  </a:moveTo>
                  <a:lnTo>
                    <a:pt x="51" y="0"/>
                  </a:lnTo>
                  <a:lnTo>
                    <a:pt x="49" y="7"/>
                  </a:lnTo>
                  <a:lnTo>
                    <a:pt x="41" y="17"/>
                  </a:lnTo>
                  <a:lnTo>
                    <a:pt x="34" y="19"/>
                  </a:lnTo>
                  <a:lnTo>
                    <a:pt x="19" y="19"/>
                  </a:lnTo>
                  <a:lnTo>
                    <a:pt x="17" y="19"/>
                  </a:lnTo>
                  <a:lnTo>
                    <a:pt x="5" y="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6" name="Freeform 1635"/>
            <p:cNvSpPr>
              <a:spLocks noEditPoints="1"/>
            </p:cNvSpPr>
            <p:nvPr/>
          </p:nvSpPr>
          <p:spPr bwMode="auto">
            <a:xfrm>
              <a:off x="6481" y="2642"/>
              <a:ext cx="225" cy="19"/>
            </a:xfrm>
            <a:custGeom>
              <a:avLst/>
              <a:gdLst>
                <a:gd name="T0" fmla="*/ 157 w 225"/>
                <a:gd name="T1" fmla="*/ 0 h 19"/>
                <a:gd name="T2" fmla="*/ 202 w 225"/>
                <a:gd name="T3" fmla="*/ 0 h 19"/>
                <a:gd name="T4" fmla="*/ 204 w 225"/>
                <a:gd name="T5" fmla="*/ 2 h 19"/>
                <a:gd name="T6" fmla="*/ 215 w 225"/>
                <a:gd name="T7" fmla="*/ 11 h 19"/>
                <a:gd name="T8" fmla="*/ 225 w 225"/>
                <a:gd name="T9" fmla="*/ 19 h 19"/>
                <a:gd name="T10" fmla="*/ 225 w 225"/>
                <a:gd name="T11" fmla="*/ 19 h 19"/>
                <a:gd name="T12" fmla="*/ 166 w 225"/>
                <a:gd name="T13" fmla="*/ 19 h 19"/>
                <a:gd name="T14" fmla="*/ 166 w 225"/>
                <a:gd name="T15" fmla="*/ 19 h 19"/>
                <a:gd name="T16" fmla="*/ 159 w 225"/>
                <a:gd name="T17" fmla="*/ 4 h 19"/>
                <a:gd name="T18" fmla="*/ 157 w 225"/>
                <a:gd name="T19" fmla="*/ 0 h 19"/>
                <a:gd name="T20" fmla="*/ 0 w 225"/>
                <a:gd name="T21" fmla="*/ 0 h 19"/>
                <a:gd name="T22" fmla="*/ 117 w 225"/>
                <a:gd name="T23" fmla="*/ 0 h 19"/>
                <a:gd name="T24" fmla="*/ 115 w 225"/>
                <a:gd name="T25" fmla="*/ 2 h 19"/>
                <a:gd name="T26" fmla="*/ 109 w 225"/>
                <a:gd name="T27" fmla="*/ 11 h 19"/>
                <a:gd name="T28" fmla="*/ 102 w 225"/>
                <a:gd name="T29" fmla="*/ 19 h 19"/>
                <a:gd name="T30" fmla="*/ 51 w 225"/>
                <a:gd name="T31" fmla="*/ 19 h 19"/>
                <a:gd name="T32" fmla="*/ 49 w 225"/>
                <a:gd name="T33" fmla="*/ 15 h 19"/>
                <a:gd name="T34" fmla="*/ 45 w 225"/>
                <a:gd name="T35" fmla="*/ 7 h 19"/>
                <a:gd name="T36" fmla="*/ 39 w 225"/>
                <a:gd name="T37" fmla="*/ 4 h 19"/>
                <a:gd name="T38" fmla="*/ 26 w 225"/>
                <a:gd name="T39" fmla="*/ 7 h 19"/>
                <a:gd name="T40" fmla="*/ 13 w 225"/>
                <a:gd name="T41" fmla="*/ 7 h 19"/>
                <a:gd name="T42" fmla="*/ 2 w 225"/>
                <a:gd name="T43" fmla="*/ 7 h 19"/>
                <a:gd name="T44" fmla="*/ 0 w 225"/>
                <a:gd name="T45" fmla="*/ 7 h 19"/>
                <a:gd name="T46" fmla="*/ 0 w 225"/>
                <a:gd name="T47" fmla="*/ 4 h 19"/>
                <a:gd name="T48" fmla="*/ 0 w 225"/>
                <a:gd name="T49" fmla="*/ 0 h 19"/>
                <a:gd name="T50" fmla="*/ 0 w 225"/>
                <a:gd name="T5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5" h="19">
                  <a:moveTo>
                    <a:pt x="157" y="0"/>
                  </a:moveTo>
                  <a:lnTo>
                    <a:pt x="202" y="0"/>
                  </a:lnTo>
                  <a:lnTo>
                    <a:pt x="204" y="2"/>
                  </a:lnTo>
                  <a:lnTo>
                    <a:pt x="215" y="11"/>
                  </a:lnTo>
                  <a:lnTo>
                    <a:pt x="225" y="19"/>
                  </a:lnTo>
                  <a:lnTo>
                    <a:pt x="225" y="19"/>
                  </a:lnTo>
                  <a:lnTo>
                    <a:pt x="166" y="19"/>
                  </a:lnTo>
                  <a:lnTo>
                    <a:pt x="166" y="19"/>
                  </a:lnTo>
                  <a:lnTo>
                    <a:pt x="159" y="4"/>
                  </a:lnTo>
                  <a:lnTo>
                    <a:pt x="157" y="0"/>
                  </a:lnTo>
                  <a:close/>
                  <a:moveTo>
                    <a:pt x="0" y="0"/>
                  </a:moveTo>
                  <a:lnTo>
                    <a:pt x="117" y="0"/>
                  </a:lnTo>
                  <a:lnTo>
                    <a:pt x="115" y="2"/>
                  </a:lnTo>
                  <a:lnTo>
                    <a:pt x="109" y="11"/>
                  </a:lnTo>
                  <a:lnTo>
                    <a:pt x="102" y="19"/>
                  </a:lnTo>
                  <a:lnTo>
                    <a:pt x="51" y="19"/>
                  </a:lnTo>
                  <a:lnTo>
                    <a:pt x="49" y="15"/>
                  </a:lnTo>
                  <a:lnTo>
                    <a:pt x="45" y="7"/>
                  </a:lnTo>
                  <a:lnTo>
                    <a:pt x="39" y="4"/>
                  </a:lnTo>
                  <a:lnTo>
                    <a:pt x="26" y="7"/>
                  </a:lnTo>
                  <a:lnTo>
                    <a:pt x="13" y="7"/>
                  </a:lnTo>
                  <a:lnTo>
                    <a:pt x="2" y="7"/>
                  </a:lnTo>
                  <a:lnTo>
                    <a:pt x="0" y="7"/>
                  </a:lnTo>
                  <a:lnTo>
                    <a:pt x="0" y="4"/>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7" name="Freeform 1636"/>
            <p:cNvSpPr>
              <a:spLocks/>
            </p:cNvSpPr>
            <p:nvPr/>
          </p:nvSpPr>
          <p:spPr bwMode="auto">
            <a:xfrm>
              <a:off x="6481" y="2623"/>
              <a:ext cx="202" cy="19"/>
            </a:xfrm>
            <a:custGeom>
              <a:avLst/>
              <a:gdLst>
                <a:gd name="T0" fmla="*/ 24 w 202"/>
                <a:gd name="T1" fmla="*/ 0 h 19"/>
                <a:gd name="T2" fmla="*/ 185 w 202"/>
                <a:gd name="T3" fmla="*/ 0 h 19"/>
                <a:gd name="T4" fmla="*/ 191 w 202"/>
                <a:gd name="T5" fmla="*/ 9 h 19"/>
                <a:gd name="T6" fmla="*/ 202 w 202"/>
                <a:gd name="T7" fmla="*/ 19 h 19"/>
                <a:gd name="T8" fmla="*/ 157 w 202"/>
                <a:gd name="T9" fmla="*/ 19 h 19"/>
                <a:gd name="T10" fmla="*/ 155 w 202"/>
                <a:gd name="T11" fmla="*/ 17 h 19"/>
                <a:gd name="T12" fmla="*/ 145 w 202"/>
                <a:gd name="T13" fmla="*/ 13 h 19"/>
                <a:gd name="T14" fmla="*/ 134 w 202"/>
                <a:gd name="T15" fmla="*/ 13 h 19"/>
                <a:gd name="T16" fmla="*/ 121 w 202"/>
                <a:gd name="T17" fmla="*/ 17 h 19"/>
                <a:gd name="T18" fmla="*/ 117 w 202"/>
                <a:gd name="T19" fmla="*/ 19 h 19"/>
                <a:gd name="T20" fmla="*/ 0 w 202"/>
                <a:gd name="T21" fmla="*/ 19 h 19"/>
                <a:gd name="T22" fmla="*/ 2 w 202"/>
                <a:gd name="T23" fmla="*/ 17 h 19"/>
                <a:gd name="T24" fmla="*/ 7 w 202"/>
                <a:gd name="T25" fmla="*/ 13 h 19"/>
                <a:gd name="T26" fmla="*/ 11 w 202"/>
                <a:gd name="T27" fmla="*/ 11 h 19"/>
                <a:gd name="T28" fmla="*/ 15 w 202"/>
                <a:gd name="T29" fmla="*/ 9 h 19"/>
                <a:gd name="T30" fmla="*/ 22 w 202"/>
                <a:gd name="T31" fmla="*/ 9 h 19"/>
                <a:gd name="T32" fmla="*/ 24 w 202"/>
                <a:gd name="T33" fmla="*/ 6 h 19"/>
                <a:gd name="T34" fmla="*/ 26 w 202"/>
                <a:gd name="T35" fmla="*/ 4 h 19"/>
                <a:gd name="T36" fmla="*/ 26 w 202"/>
                <a:gd name="T37" fmla="*/ 2 h 19"/>
                <a:gd name="T38" fmla="*/ 24 w 202"/>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9">
                  <a:moveTo>
                    <a:pt x="24" y="0"/>
                  </a:moveTo>
                  <a:lnTo>
                    <a:pt x="185" y="0"/>
                  </a:lnTo>
                  <a:lnTo>
                    <a:pt x="191" y="9"/>
                  </a:lnTo>
                  <a:lnTo>
                    <a:pt x="202" y="19"/>
                  </a:lnTo>
                  <a:lnTo>
                    <a:pt x="157" y="19"/>
                  </a:lnTo>
                  <a:lnTo>
                    <a:pt x="155" y="17"/>
                  </a:lnTo>
                  <a:lnTo>
                    <a:pt x="145" y="13"/>
                  </a:lnTo>
                  <a:lnTo>
                    <a:pt x="134" y="13"/>
                  </a:lnTo>
                  <a:lnTo>
                    <a:pt x="121" y="17"/>
                  </a:lnTo>
                  <a:lnTo>
                    <a:pt x="117" y="19"/>
                  </a:lnTo>
                  <a:lnTo>
                    <a:pt x="0" y="19"/>
                  </a:lnTo>
                  <a:lnTo>
                    <a:pt x="2" y="17"/>
                  </a:lnTo>
                  <a:lnTo>
                    <a:pt x="7" y="13"/>
                  </a:lnTo>
                  <a:lnTo>
                    <a:pt x="11" y="11"/>
                  </a:lnTo>
                  <a:lnTo>
                    <a:pt x="15" y="9"/>
                  </a:lnTo>
                  <a:lnTo>
                    <a:pt x="22" y="9"/>
                  </a:lnTo>
                  <a:lnTo>
                    <a:pt x="24" y="6"/>
                  </a:lnTo>
                  <a:lnTo>
                    <a:pt x="26" y="4"/>
                  </a:lnTo>
                  <a:lnTo>
                    <a:pt x="26"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8" name="Freeform 1637"/>
            <p:cNvSpPr>
              <a:spLocks/>
            </p:cNvSpPr>
            <p:nvPr/>
          </p:nvSpPr>
          <p:spPr bwMode="auto">
            <a:xfrm>
              <a:off x="6490" y="2604"/>
              <a:ext cx="176" cy="19"/>
            </a:xfrm>
            <a:custGeom>
              <a:avLst/>
              <a:gdLst>
                <a:gd name="T0" fmla="*/ 0 w 176"/>
                <a:gd name="T1" fmla="*/ 0 h 19"/>
                <a:gd name="T2" fmla="*/ 167 w 176"/>
                <a:gd name="T3" fmla="*/ 0 h 19"/>
                <a:gd name="T4" fmla="*/ 170 w 176"/>
                <a:gd name="T5" fmla="*/ 4 h 19"/>
                <a:gd name="T6" fmla="*/ 174 w 176"/>
                <a:gd name="T7" fmla="*/ 15 h 19"/>
                <a:gd name="T8" fmla="*/ 176 w 176"/>
                <a:gd name="T9" fmla="*/ 19 h 19"/>
                <a:gd name="T10" fmla="*/ 15 w 176"/>
                <a:gd name="T11" fmla="*/ 19 h 19"/>
                <a:gd name="T12" fmla="*/ 15 w 176"/>
                <a:gd name="T13" fmla="*/ 17 h 19"/>
                <a:gd name="T14" fmla="*/ 10 w 176"/>
                <a:gd name="T15" fmla="*/ 13 h 19"/>
                <a:gd name="T16" fmla="*/ 8 w 176"/>
                <a:gd name="T17" fmla="*/ 9 h 19"/>
                <a:gd name="T18" fmla="*/ 4 w 176"/>
                <a:gd name="T19" fmla="*/ 4 h 19"/>
                <a:gd name="T20" fmla="*/ 2 w 176"/>
                <a:gd name="T21" fmla="*/ 2 h 19"/>
                <a:gd name="T22" fmla="*/ 0 w 176"/>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9">
                  <a:moveTo>
                    <a:pt x="0" y="0"/>
                  </a:moveTo>
                  <a:lnTo>
                    <a:pt x="167" y="0"/>
                  </a:lnTo>
                  <a:lnTo>
                    <a:pt x="170" y="4"/>
                  </a:lnTo>
                  <a:lnTo>
                    <a:pt x="174" y="15"/>
                  </a:lnTo>
                  <a:lnTo>
                    <a:pt x="176" y="19"/>
                  </a:lnTo>
                  <a:lnTo>
                    <a:pt x="15" y="19"/>
                  </a:lnTo>
                  <a:lnTo>
                    <a:pt x="15" y="17"/>
                  </a:lnTo>
                  <a:lnTo>
                    <a:pt x="10" y="13"/>
                  </a:lnTo>
                  <a:lnTo>
                    <a:pt x="8" y="9"/>
                  </a:lnTo>
                  <a:lnTo>
                    <a:pt x="4" y="4"/>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199" name="Freeform 1638"/>
            <p:cNvSpPr>
              <a:spLocks/>
            </p:cNvSpPr>
            <p:nvPr/>
          </p:nvSpPr>
          <p:spPr bwMode="auto">
            <a:xfrm>
              <a:off x="6462" y="2585"/>
              <a:ext cx="195" cy="19"/>
            </a:xfrm>
            <a:custGeom>
              <a:avLst/>
              <a:gdLst>
                <a:gd name="T0" fmla="*/ 0 w 195"/>
                <a:gd name="T1" fmla="*/ 0 h 19"/>
                <a:gd name="T2" fmla="*/ 168 w 195"/>
                <a:gd name="T3" fmla="*/ 0 h 19"/>
                <a:gd name="T4" fmla="*/ 172 w 195"/>
                <a:gd name="T5" fmla="*/ 2 h 19"/>
                <a:gd name="T6" fmla="*/ 178 w 195"/>
                <a:gd name="T7" fmla="*/ 6 h 19"/>
                <a:gd name="T8" fmla="*/ 183 w 195"/>
                <a:gd name="T9" fmla="*/ 8 h 19"/>
                <a:gd name="T10" fmla="*/ 189 w 195"/>
                <a:gd name="T11" fmla="*/ 11 h 19"/>
                <a:gd name="T12" fmla="*/ 193 w 195"/>
                <a:gd name="T13" fmla="*/ 15 h 19"/>
                <a:gd name="T14" fmla="*/ 195 w 195"/>
                <a:gd name="T15" fmla="*/ 17 h 19"/>
                <a:gd name="T16" fmla="*/ 195 w 195"/>
                <a:gd name="T17" fmla="*/ 19 h 19"/>
                <a:gd name="T18" fmla="*/ 28 w 195"/>
                <a:gd name="T19" fmla="*/ 19 h 19"/>
                <a:gd name="T20" fmla="*/ 26 w 195"/>
                <a:gd name="T21" fmla="*/ 17 h 19"/>
                <a:gd name="T22" fmla="*/ 21 w 195"/>
                <a:gd name="T23" fmla="*/ 13 h 19"/>
                <a:gd name="T24" fmla="*/ 13 w 195"/>
                <a:gd name="T25" fmla="*/ 4 h 19"/>
                <a:gd name="T26" fmla="*/ 0 w 19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9">
                  <a:moveTo>
                    <a:pt x="0" y="0"/>
                  </a:moveTo>
                  <a:lnTo>
                    <a:pt x="168" y="0"/>
                  </a:lnTo>
                  <a:lnTo>
                    <a:pt x="172" y="2"/>
                  </a:lnTo>
                  <a:lnTo>
                    <a:pt x="178" y="6"/>
                  </a:lnTo>
                  <a:lnTo>
                    <a:pt x="183" y="8"/>
                  </a:lnTo>
                  <a:lnTo>
                    <a:pt x="189" y="11"/>
                  </a:lnTo>
                  <a:lnTo>
                    <a:pt x="193" y="15"/>
                  </a:lnTo>
                  <a:lnTo>
                    <a:pt x="195" y="17"/>
                  </a:lnTo>
                  <a:lnTo>
                    <a:pt x="195" y="19"/>
                  </a:lnTo>
                  <a:lnTo>
                    <a:pt x="28" y="19"/>
                  </a:lnTo>
                  <a:lnTo>
                    <a:pt x="26" y="17"/>
                  </a:lnTo>
                  <a:lnTo>
                    <a:pt x="21" y="13"/>
                  </a:lnTo>
                  <a:lnTo>
                    <a:pt x="13"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0" name="Freeform 1639"/>
            <p:cNvSpPr>
              <a:spLocks noEditPoints="1"/>
            </p:cNvSpPr>
            <p:nvPr/>
          </p:nvSpPr>
          <p:spPr bwMode="auto">
            <a:xfrm>
              <a:off x="6371" y="2564"/>
              <a:ext cx="259" cy="21"/>
            </a:xfrm>
            <a:custGeom>
              <a:avLst/>
              <a:gdLst>
                <a:gd name="T0" fmla="*/ 42 w 259"/>
                <a:gd name="T1" fmla="*/ 0 h 21"/>
                <a:gd name="T2" fmla="*/ 242 w 259"/>
                <a:gd name="T3" fmla="*/ 0 h 21"/>
                <a:gd name="T4" fmla="*/ 250 w 259"/>
                <a:gd name="T5" fmla="*/ 12 h 21"/>
                <a:gd name="T6" fmla="*/ 259 w 259"/>
                <a:gd name="T7" fmla="*/ 21 h 21"/>
                <a:gd name="T8" fmla="*/ 259 w 259"/>
                <a:gd name="T9" fmla="*/ 21 h 21"/>
                <a:gd name="T10" fmla="*/ 91 w 259"/>
                <a:gd name="T11" fmla="*/ 21 h 21"/>
                <a:gd name="T12" fmla="*/ 91 w 259"/>
                <a:gd name="T13" fmla="*/ 19 h 21"/>
                <a:gd name="T14" fmla="*/ 70 w 259"/>
                <a:gd name="T15" fmla="*/ 15 h 21"/>
                <a:gd name="T16" fmla="*/ 62 w 259"/>
                <a:gd name="T17" fmla="*/ 12 h 21"/>
                <a:gd name="T18" fmla="*/ 55 w 259"/>
                <a:gd name="T19" fmla="*/ 12 h 21"/>
                <a:gd name="T20" fmla="*/ 51 w 259"/>
                <a:gd name="T21" fmla="*/ 10 h 21"/>
                <a:gd name="T22" fmla="*/ 47 w 259"/>
                <a:gd name="T23" fmla="*/ 10 h 21"/>
                <a:gd name="T24" fmla="*/ 47 w 259"/>
                <a:gd name="T25" fmla="*/ 8 h 21"/>
                <a:gd name="T26" fmla="*/ 45 w 259"/>
                <a:gd name="T27" fmla="*/ 6 h 21"/>
                <a:gd name="T28" fmla="*/ 45 w 259"/>
                <a:gd name="T29" fmla="*/ 6 h 21"/>
                <a:gd name="T30" fmla="*/ 45 w 259"/>
                <a:gd name="T31" fmla="*/ 4 h 21"/>
                <a:gd name="T32" fmla="*/ 45 w 259"/>
                <a:gd name="T33" fmla="*/ 2 h 21"/>
                <a:gd name="T34" fmla="*/ 42 w 259"/>
                <a:gd name="T35" fmla="*/ 0 h 21"/>
                <a:gd name="T36" fmla="*/ 0 w 259"/>
                <a:gd name="T37" fmla="*/ 0 h 21"/>
                <a:gd name="T38" fmla="*/ 17 w 259"/>
                <a:gd name="T39" fmla="*/ 0 h 21"/>
                <a:gd name="T40" fmla="*/ 11 w 259"/>
                <a:gd name="T41" fmla="*/ 2 h 21"/>
                <a:gd name="T42" fmla="*/ 0 w 259"/>
                <a:gd name="T43" fmla="*/ 2 h 21"/>
                <a:gd name="T44" fmla="*/ 0 w 259"/>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1">
                  <a:moveTo>
                    <a:pt x="42" y="0"/>
                  </a:moveTo>
                  <a:lnTo>
                    <a:pt x="242" y="0"/>
                  </a:lnTo>
                  <a:lnTo>
                    <a:pt x="250" y="12"/>
                  </a:lnTo>
                  <a:lnTo>
                    <a:pt x="259" y="21"/>
                  </a:lnTo>
                  <a:lnTo>
                    <a:pt x="259" y="21"/>
                  </a:lnTo>
                  <a:lnTo>
                    <a:pt x="91" y="21"/>
                  </a:lnTo>
                  <a:lnTo>
                    <a:pt x="91" y="19"/>
                  </a:lnTo>
                  <a:lnTo>
                    <a:pt x="70" y="15"/>
                  </a:lnTo>
                  <a:lnTo>
                    <a:pt x="62" y="12"/>
                  </a:lnTo>
                  <a:lnTo>
                    <a:pt x="55" y="12"/>
                  </a:lnTo>
                  <a:lnTo>
                    <a:pt x="51" y="10"/>
                  </a:lnTo>
                  <a:lnTo>
                    <a:pt x="47" y="10"/>
                  </a:lnTo>
                  <a:lnTo>
                    <a:pt x="47" y="8"/>
                  </a:lnTo>
                  <a:lnTo>
                    <a:pt x="45" y="6"/>
                  </a:lnTo>
                  <a:lnTo>
                    <a:pt x="45" y="6"/>
                  </a:lnTo>
                  <a:lnTo>
                    <a:pt x="45" y="4"/>
                  </a:lnTo>
                  <a:lnTo>
                    <a:pt x="45" y="2"/>
                  </a:lnTo>
                  <a:lnTo>
                    <a:pt x="42" y="0"/>
                  </a:lnTo>
                  <a:close/>
                  <a:moveTo>
                    <a:pt x="0" y="0"/>
                  </a:moveTo>
                  <a:lnTo>
                    <a:pt x="17" y="0"/>
                  </a:lnTo>
                  <a:lnTo>
                    <a:pt x="11" y="2"/>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1" name="Freeform 1640"/>
            <p:cNvSpPr>
              <a:spLocks/>
            </p:cNvSpPr>
            <p:nvPr/>
          </p:nvSpPr>
          <p:spPr bwMode="auto">
            <a:xfrm>
              <a:off x="6367" y="2545"/>
              <a:ext cx="246" cy="19"/>
            </a:xfrm>
            <a:custGeom>
              <a:avLst/>
              <a:gdLst>
                <a:gd name="T0" fmla="*/ 6 w 246"/>
                <a:gd name="T1" fmla="*/ 0 h 19"/>
                <a:gd name="T2" fmla="*/ 212 w 246"/>
                <a:gd name="T3" fmla="*/ 0 h 19"/>
                <a:gd name="T4" fmla="*/ 218 w 246"/>
                <a:gd name="T5" fmla="*/ 2 h 19"/>
                <a:gd name="T6" fmla="*/ 235 w 246"/>
                <a:gd name="T7" fmla="*/ 8 h 19"/>
                <a:gd name="T8" fmla="*/ 246 w 246"/>
                <a:gd name="T9" fmla="*/ 19 h 19"/>
                <a:gd name="T10" fmla="*/ 246 w 246"/>
                <a:gd name="T11" fmla="*/ 19 h 19"/>
                <a:gd name="T12" fmla="*/ 46 w 246"/>
                <a:gd name="T13" fmla="*/ 19 h 19"/>
                <a:gd name="T14" fmla="*/ 42 w 246"/>
                <a:gd name="T15" fmla="*/ 19 h 19"/>
                <a:gd name="T16" fmla="*/ 29 w 246"/>
                <a:gd name="T17" fmla="*/ 19 h 19"/>
                <a:gd name="T18" fmla="*/ 21 w 246"/>
                <a:gd name="T19" fmla="*/ 19 h 19"/>
                <a:gd name="T20" fmla="*/ 4 w 246"/>
                <a:gd name="T21" fmla="*/ 19 h 19"/>
                <a:gd name="T22" fmla="*/ 2 w 246"/>
                <a:gd name="T23" fmla="*/ 19 h 19"/>
                <a:gd name="T24" fmla="*/ 0 w 246"/>
                <a:gd name="T25" fmla="*/ 17 h 19"/>
                <a:gd name="T26" fmla="*/ 0 w 246"/>
                <a:gd name="T27" fmla="*/ 12 h 19"/>
                <a:gd name="T28" fmla="*/ 2 w 246"/>
                <a:gd name="T29" fmla="*/ 6 h 19"/>
                <a:gd name="T30" fmla="*/ 6 w 246"/>
                <a:gd name="T31" fmla="*/ 2 h 19"/>
                <a:gd name="T32" fmla="*/ 6 w 2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19">
                  <a:moveTo>
                    <a:pt x="6" y="0"/>
                  </a:moveTo>
                  <a:lnTo>
                    <a:pt x="212" y="0"/>
                  </a:lnTo>
                  <a:lnTo>
                    <a:pt x="218" y="2"/>
                  </a:lnTo>
                  <a:lnTo>
                    <a:pt x="235" y="8"/>
                  </a:lnTo>
                  <a:lnTo>
                    <a:pt x="246" y="19"/>
                  </a:lnTo>
                  <a:lnTo>
                    <a:pt x="246" y="19"/>
                  </a:lnTo>
                  <a:lnTo>
                    <a:pt x="46" y="19"/>
                  </a:lnTo>
                  <a:lnTo>
                    <a:pt x="42" y="19"/>
                  </a:lnTo>
                  <a:lnTo>
                    <a:pt x="29" y="19"/>
                  </a:lnTo>
                  <a:lnTo>
                    <a:pt x="21" y="19"/>
                  </a:lnTo>
                  <a:lnTo>
                    <a:pt x="4" y="19"/>
                  </a:lnTo>
                  <a:lnTo>
                    <a:pt x="2" y="19"/>
                  </a:lnTo>
                  <a:lnTo>
                    <a:pt x="0" y="17"/>
                  </a:lnTo>
                  <a:lnTo>
                    <a:pt x="0" y="12"/>
                  </a:lnTo>
                  <a:lnTo>
                    <a:pt x="2" y="6"/>
                  </a:lnTo>
                  <a:lnTo>
                    <a:pt x="6"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2" name="Freeform 1641"/>
            <p:cNvSpPr>
              <a:spLocks/>
            </p:cNvSpPr>
            <p:nvPr/>
          </p:nvSpPr>
          <p:spPr bwMode="auto">
            <a:xfrm>
              <a:off x="6373" y="2526"/>
              <a:ext cx="206" cy="19"/>
            </a:xfrm>
            <a:custGeom>
              <a:avLst/>
              <a:gdLst>
                <a:gd name="T0" fmla="*/ 13 w 206"/>
                <a:gd name="T1" fmla="*/ 0 h 19"/>
                <a:gd name="T2" fmla="*/ 164 w 206"/>
                <a:gd name="T3" fmla="*/ 0 h 19"/>
                <a:gd name="T4" fmla="*/ 176 w 206"/>
                <a:gd name="T5" fmla="*/ 6 h 19"/>
                <a:gd name="T6" fmla="*/ 193 w 206"/>
                <a:gd name="T7" fmla="*/ 14 h 19"/>
                <a:gd name="T8" fmla="*/ 206 w 206"/>
                <a:gd name="T9" fmla="*/ 19 h 19"/>
                <a:gd name="T10" fmla="*/ 0 w 206"/>
                <a:gd name="T11" fmla="*/ 19 h 19"/>
                <a:gd name="T12" fmla="*/ 4 w 206"/>
                <a:gd name="T13" fmla="*/ 14 h 19"/>
                <a:gd name="T14" fmla="*/ 9 w 206"/>
                <a:gd name="T15" fmla="*/ 8 h 19"/>
                <a:gd name="T16" fmla="*/ 13 w 206"/>
                <a:gd name="T17" fmla="*/ 4 h 19"/>
                <a:gd name="T18" fmla="*/ 13 w 20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19">
                  <a:moveTo>
                    <a:pt x="13" y="0"/>
                  </a:moveTo>
                  <a:lnTo>
                    <a:pt x="164" y="0"/>
                  </a:lnTo>
                  <a:lnTo>
                    <a:pt x="176" y="6"/>
                  </a:lnTo>
                  <a:lnTo>
                    <a:pt x="193" y="14"/>
                  </a:lnTo>
                  <a:lnTo>
                    <a:pt x="206" y="19"/>
                  </a:lnTo>
                  <a:lnTo>
                    <a:pt x="0" y="19"/>
                  </a:lnTo>
                  <a:lnTo>
                    <a:pt x="4" y="14"/>
                  </a:lnTo>
                  <a:lnTo>
                    <a:pt x="9" y="8"/>
                  </a:lnTo>
                  <a:lnTo>
                    <a:pt x="13" y="4"/>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3" name="Freeform 1642"/>
            <p:cNvSpPr>
              <a:spLocks/>
            </p:cNvSpPr>
            <p:nvPr/>
          </p:nvSpPr>
          <p:spPr bwMode="auto">
            <a:xfrm>
              <a:off x="6337" y="2507"/>
              <a:ext cx="200" cy="19"/>
            </a:xfrm>
            <a:custGeom>
              <a:avLst/>
              <a:gdLst>
                <a:gd name="T0" fmla="*/ 0 w 200"/>
                <a:gd name="T1" fmla="*/ 0 h 19"/>
                <a:gd name="T2" fmla="*/ 70 w 200"/>
                <a:gd name="T3" fmla="*/ 0 h 19"/>
                <a:gd name="T4" fmla="*/ 81 w 200"/>
                <a:gd name="T5" fmla="*/ 2 h 19"/>
                <a:gd name="T6" fmla="*/ 89 w 200"/>
                <a:gd name="T7" fmla="*/ 6 h 19"/>
                <a:gd name="T8" fmla="*/ 96 w 200"/>
                <a:gd name="T9" fmla="*/ 8 h 19"/>
                <a:gd name="T10" fmla="*/ 98 w 200"/>
                <a:gd name="T11" fmla="*/ 10 h 19"/>
                <a:gd name="T12" fmla="*/ 100 w 200"/>
                <a:gd name="T13" fmla="*/ 12 h 19"/>
                <a:gd name="T14" fmla="*/ 102 w 200"/>
                <a:gd name="T15" fmla="*/ 12 h 19"/>
                <a:gd name="T16" fmla="*/ 102 w 200"/>
                <a:gd name="T17" fmla="*/ 8 h 19"/>
                <a:gd name="T18" fmla="*/ 108 w 200"/>
                <a:gd name="T19" fmla="*/ 4 h 19"/>
                <a:gd name="T20" fmla="*/ 125 w 200"/>
                <a:gd name="T21" fmla="*/ 4 h 19"/>
                <a:gd name="T22" fmla="*/ 149 w 200"/>
                <a:gd name="T23" fmla="*/ 4 h 19"/>
                <a:gd name="T24" fmla="*/ 172 w 200"/>
                <a:gd name="T25" fmla="*/ 8 h 19"/>
                <a:gd name="T26" fmla="*/ 191 w 200"/>
                <a:gd name="T27" fmla="*/ 14 h 19"/>
                <a:gd name="T28" fmla="*/ 200 w 200"/>
                <a:gd name="T29" fmla="*/ 19 h 19"/>
                <a:gd name="T30" fmla="*/ 49 w 200"/>
                <a:gd name="T31" fmla="*/ 19 h 19"/>
                <a:gd name="T32" fmla="*/ 49 w 200"/>
                <a:gd name="T33" fmla="*/ 19 h 19"/>
                <a:gd name="T34" fmla="*/ 49 w 200"/>
                <a:gd name="T35" fmla="*/ 17 h 19"/>
                <a:gd name="T36" fmla="*/ 45 w 200"/>
                <a:gd name="T37" fmla="*/ 14 h 19"/>
                <a:gd name="T38" fmla="*/ 38 w 200"/>
                <a:gd name="T39" fmla="*/ 12 h 19"/>
                <a:gd name="T40" fmla="*/ 30 w 200"/>
                <a:gd name="T41" fmla="*/ 10 h 19"/>
                <a:gd name="T42" fmla="*/ 19 w 200"/>
                <a:gd name="T43" fmla="*/ 8 h 19"/>
                <a:gd name="T44" fmla="*/ 11 w 200"/>
                <a:gd name="T45" fmla="*/ 6 h 19"/>
                <a:gd name="T46" fmla="*/ 4 w 200"/>
                <a:gd name="T47" fmla="*/ 6 h 19"/>
                <a:gd name="T48" fmla="*/ 0 w 200"/>
                <a:gd name="T49" fmla="*/ 4 h 19"/>
                <a:gd name="T50" fmla="*/ 0 w 200"/>
                <a:gd name="T51" fmla="*/ 2 h 19"/>
                <a:gd name="T52" fmla="*/ 0 w 200"/>
                <a:gd name="T53" fmla="*/ 0 h 19"/>
                <a:gd name="T54" fmla="*/ 0 w 200"/>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9">
                  <a:moveTo>
                    <a:pt x="0" y="0"/>
                  </a:moveTo>
                  <a:lnTo>
                    <a:pt x="70" y="0"/>
                  </a:lnTo>
                  <a:lnTo>
                    <a:pt x="81" y="2"/>
                  </a:lnTo>
                  <a:lnTo>
                    <a:pt x="89" y="6"/>
                  </a:lnTo>
                  <a:lnTo>
                    <a:pt x="96" y="8"/>
                  </a:lnTo>
                  <a:lnTo>
                    <a:pt x="98" y="10"/>
                  </a:lnTo>
                  <a:lnTo>
                    <a:pt x="100" y="12"/>
                  </a:lnTo>
                  <a:lnTo>
                    <a:pt x="102" y="12"/>
                  </a:lnTo>
                  <a:lnTo>
                    <a:pt x="102" y="8"/>
                  </a:lnTo>
                  <a:lnTo>
                    <a:pt x="108" y="4"/>
                  </a:lnTo>
                  <a:lnTo>
                    <a:pt x="125" y="4"/>
                  </a:lnTo>
                  <a:lnTo>
                    <a:pt x="149" y="4"/>
                  </a:lnTo>
                  <a:lnTo>
                    <a:pt x="172" y="8"/>
                  </a:lnTo>
                  <a:lnTo>
                    <a:pt x="191" y="14"/>
                  </a:lnTo>
                  <a:lnTo>
                    <a:pt x="200" y="19"/>
                  </a:lnTo>
                  <a:lnTo>
                    <a:pt x="49" y="19"/>
                  </a:lnTo>
                  <a:lnTo>
                    <a:pt x="49" y="19"/>
                  </a:lnTo>
                  <a:lnTo>
                    <a:pt x="49" y="17"/>
                  </a:lnTo>
                  <a:lnTo>
                    <a:pt x="45" y="14"/>
                  </a:lnTo>
                  <a:lnTo>
                    <a:pt x="38" y="12"/>
                  </a:lnTo>
                  <a:lnTo>
                    <a:pt x="30" y="10"/>
                  </a:lnTo>
                  <a:lnTo>
                    <a:pt x="19" y="8"/>
                  </a:lnTo>
                  <a:lnTo>
                    <a:pt x="11" y="6"/>
                  </a:lnTo>
                  <a:lnTo>
                    <a:pt x="4" y="6"/>
                  </a:lnTo>
                  <a:lnTo>
                    <a:pt x="0" y="4"/>
                  </a:lnTo>
                  <a:lnTo>
                    <a:pt x="0"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sp>
          <p:nvSpPr>
            <p:cNvPr id="2204" name="Freeform 1643"/>
            <p:cNvSpPr>
              <a:spLocks/>
            </p:cNvSpPr>
            <p:nvPr/>
          </p:nvSpPr>
          <p:spPr bwMode="auto">
            <a:xfrm>
              <a:off x="6337" y="2487"/>
              <a:ext cx="70" cy="20"/>
            </a:xfrm>
            <a:custGeom>
              <a:avLst/>
              <a:gdLst>
                <a:gd name="T0" fmla="*/ 30 w 70"/>
                <a:gd name="T1" fmla="*/ 0 h 20"/>
                <a:gd name="T2" fmla="*/ 34 w 70"/>
                <a:gd name="T3" fmla="*/ 3 h 20"/>
                <a:gd name="T4" fmla="*/ 38 w 70"/>
                <a:gd name="T5" fmla="*/ 5 h 20"/>
                <a:gd name="T6" fmla="*/ 40 w 70"/>
                <a:gd name="T7" fmla="*/ 11 h 20"/>
                <a:gd name="T8" fmla="*/ 47 w 70"/>
                <a:gd name="T9" fmla="*/ 15 h 20"/>
                <a:gd name="T10" fmla="*/ 55 w 70"/>
                <a:gd name="T11" fmla="*/ 17 h 20"/>
                <a:gd name="T12" fmla="*/ 68 w 70"/>
                <a:gd name="T13" fmla="*/ 20 h 20"/>
                <a:gd name="T14" fmla="*/ 70 w 70"/>
                <a:gd name="T15" fmla="*/ 20 h 20"/>
                <a:gd name="T16" fmla="*/ 0 w 70"/>
                <a:gd name="T17" fmla="*/ 20 h 20"/>
                <a:gd name="T18" fmla="*/ 2 w 70"/>
                <a:gd name="T19" fmla="*/ 17 h 20"/>
                <a:gd name="T20" fmla="*/ 4 w 70"/>
                <a:gd name="T21" fmla="*/ 15 h 20"/>
                <a:gd name="T22" fmla="*/ 11 w 70"/>
                <a:gd name="T23" fmla="*/ 11 h 20"/>
                <a:gd name="T24" fmla="*/ 17 w 70"/>
                <a:gd name="T25" fmla="*/ 5 h 20"/>
                <a:gd name="T26" fmla="*/ 23 w 70"/>
                <a:gd name="T27" fmla="*/ 0 h 20"/>
                <a:gd name="T28" fmla="*/ 30 w 70"/>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20">
                  <a:moveTo>
                    <a:pt x="30" y="0"/>
                  </a:moveTo>
                  <a:lnTo>
                    <a:pt x="34" y="3"/>
                  </a:lnTo>
                  <a:lnTo>
                    <a:pt x="38" y="5"/>
                  </a:lnTo>
                  <a:lnTo>
                    <a:pt x="40" y="11"/>
                  </a:lnTo>
                  <a:lnTo>
                    <a:pt x="47" y="15"/>
                  </a:lnTo>
                  <a:lnTo>
                    <a:pt x="55" y="17"/>
                  </a:lnTo>
                  <a:lnTo>
                    <a:pt x="68" y="20"/>
                  </a:lnTo>
                  <a:lnTo>
                    <a:pt x="70" y="20"/>
                  </a:lnTo>
                  <a:lnTo>
                    <a:pt x="0" y="20"/>
                  </a:lnTo>
                  <a:lnTo>
                    <a:pt x="2" y="17"/>
                  </a:lnTo>
                  <a:lnTo>
                    <a:pt x="4" y="15"/>
                  </a:lnTo>
                  <a:lnTo>
                    <a:pt x="11" y="11"/>
                  </a:lnTo>
                  <a:lnTo>
                    <a:pt x="17" y="5"/>
                  </a:lnTo>
                  <a:lnTo>
                    <a:pt x="23" y="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Segoe UI" pitchFamily="34" charset="0"/>
              </a:endParaRPr>
            </a:p>
          </p:txBody>
        </p:sp>
      </p:grpSp>
      <p:sp>
        <p:nvSpPr>
          <p:cNvPr id="561" name="Rectangle 560"/>
          <p:cNvSpPr/>
          <p:nvPr/>
        </p:nvSpPr>
        <p:spPr bwMode="ltGray">
          <a:xfrm>
            <a:off x="-23084" y="4918792"/>
            <a:ext cx="12469079" cy="2071923"/>
          </a:xfrm>
          <a:prstGeom prst="rect">
            <a:avLst/>
          </a:prstGeom>
          <a:gradFill flip="none" rotWithShape="1">
            <a:gsLst>
              <a:gs pos="10000">
                <a:srgbClr val="000000"/>
              </a:gs>
              <a:gs pos="100000">
                <a:srgbClr val="000000">
                  <a:alpha val="0"/>
                </a:srgbClr>
              </a:gs>
            </a:gsLst>
            <a:lin ang="16200000" scaled="1"/>
            <a:tileRect/>
          </a:gradFill>
        </p:spPr>
        <p:txBody>
          <a:bodyPr wrap="square" lIns="93278" tIns="0" rIns="93278" bIns="93278" rtlCol="0" anchor="b">
            <a:noAutofit/>
          </a:bodyPr>
          <a:lstStyle/>
          <a:p>
            <a:pPr>
              <a:lnSpc>
                <a:spcPct val="90000"/>
              </a:lnSpc>
            </a:pPr>
            <a:r>
              <a:rPr lang="en-US" sz="4900" dirty="0">
                <a:latin typeface="+mj-lt"/>
              </a:rPr>
              <a:t>Multi-Site DR Quorum</a:t>
            </a:r>
          </a:p>
          <a:p>
            <a:pPr>
              <a:lnSpc>
                <a:spcPct val="90000"/>
              </a:lnSpc>
            </a:pPr>
            <a:r>
              <a:rPr lang="en-US" sz="3300" dirty="0">
                <a:latin typeface="+mj-lt"/>
              </a:rPr>
              <a:t>Considerations of Quorum with DR solutions</a:t>
            </a:r>
            <a:endParaRPr lang="en-US" sz="3700" dirty="0">
              <a:latin typeface="+mj-lt"/>
            </a:endParaRPr>
          </a:p>
        </p:txBody>
      </p:sp>
    </p:spTree>
    <p:extLst>
      <p:ext uri="{BB962C8B-B14F-4D97-AF65-F5344CB8AC3E}">
        <p14:creationId xmlns:p14="http://schemas.microsoft.com/office/powerpoint/2010/main" val="200513733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Multi-Site DR Configurations</a:t>
            </a:r>
            <a:endParaRPr lang="en-US" dirty="0"/>
          </a:p>
        </p:txBody>
      </p:sp>
      <p:sp>
        <p:nvSpPr>
          <p:cNvPr id="6" name="Rectangle 5"/>
          <p:cNvSpPr/>
          <p:nvPr/>
        </p:nvSpPr>
        <p:spPr bwMode="auto">
          <a:xfrm>
            <a:off x="521695" y="2465812"/>
            <a:ext cx="5635191" cy="3967307"/>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gradFill>
                <a:gsLst>
                  <a:gs pos="0">
                    <a:srgbClr val="000000"/>
                  </a:gs>
                  <a:gs pos="100000">
                    <a:srgbClr val="000000"/>
                  </a:gs>
                </a:gsLst>
                <a:lin ang="5400000" scaled="0"/>
              </a:gradFill>
            </a:endParaRPr>
          </a:p>
        </p:txBody>
      </p:sp>
      <p:sp>
        <p:nvSpPr>
          <p:cNvPr id="7" name="Rectangle 6"/>
          <p:cNvSpPr/>
          <p:nvPr/>
        </p:nvSpPr>
        <p:spPr bwMode="auto">
          <a:xfrm>
            <a:off x="521695" y="2377243"/>
            <a:ext cx="5635191" cy="915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78" tIns="46639" rIns="46639" bIns="9327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200" spc="-51" dirty="0">
              <a:gradFill>
                <a:gsLst>
                  <a:gs pos="0">
                    <a:srgbClr val="000000"/>
                  </a:gs>
                  <a:gs pos="100000">
                    <a:srgbClr val="000000"/>
                  </a:gs>
                </a:gsLst>
                <a:lin ang="5400000" scaled="0"/>
              </a:gradFill>
              <a:ea typeface="Segoe UI" pitchFamily="34" charset="0"/>
              <a:cs typeface="Segoe UI" pitchFamily="34" charset="0"/>
            </a:endParaRPr>
          </a:p>
        </p:txBody>
      </p:sp>
      <p:sp>
        <p:nvSpPr>
          <p:cNvPr id="8" name="Text Placeholder 4"/>
          <p:cNvSpPr txBox="1">
            <a:spLocks/>
          </p:cNvSpPr>
          <p:nvPr/>
        </p:nvSpPr>
        <p:spPr>
          <a:xfrm>
            <a:off x="521695" y="2936806"/>
            <a:ext cx="5635191" cy="2617956"/>
          </a:xfrm>
          <a:prstGeom prst="rect">
            <a:avLst/>
          </a:prstGeom>
        </p:spPr>
        <p:txBody>
          <a:bodyPr lIns="139917" tIns="74622" rIns="139917" bIns="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291494" indent="-291494">
              <a:buFont typeface="Arial" pitchFamily="34" charset="0"/>
              <a:buChar char="•"/>
            </a:pPr>
            <a:endParaRPr lang="en-US" dirty="0" smtClean="0">
              <a:gradFill>
                <a:gsLst>
                  <a:gs pos="5417">
                    <a:schemeClr val="tx1"/>
                  </a:gs>
                  <a:gs pos="28000">
                    <a:schemeClr val="tx1"/>
                  </a:gs>
                </a:gsLst>
                <a:lin ang="5400000" scaled="0"/>
              </a:gradFill>
            </a:endParaRPr>
          </a:p>
          <a:p>
            <a:pPr marL="291494" indent="-291494">
              <a:buFont typeface="Arial" pitchFamily="34" charset="0"/>
              <a:buChar char="•"/>
            </a:pPr>
            <a:endParaRPr lang="en-US" sz="2400" dirty="0">
              <a:gradFill>
                <a:gsLst>
                  <a:gs pos="5417">
                    <a:schemeClr val="tx1"/>
                  </a:gs>
                  <a:gs pos="28000">
                    <a:schemeClr val="tx1"/>
                  </a:gs>
                </a:gsLst>
                <a:lin ang="5400000" scaled="0"/>
              </a:gradFill>
            </a:endParaRPr>
          </a:p>
          <a:p>
            <a:pPr marL="291494" indent="-291494">
              <a:buFont typeface="Arial" pitchFamily="34" charset="0"/>
              <a:buChar char="•"/>
            </a:pPr>
            <a:r>
              <a:rPr lang="en-US" sz="2400" dirty="0">
                <a:gradFill>
                  <a:gsLst>
                    <a:gs pos="5417">
                      <a:schemeClr val="tx1"/>
                    </a:gs>
                    <a:gs pos="28000">
                      <a:schemeClr val="tx1"/>
                    </a:gs>
                  </a:gsLst>
                  <a:lin ang="5400000" scaled="0"/>
                </a:gradFill>
              </a:rPr>
              <a:t>Services automatically failover to recovery site in the event of a disaster</a:t>
            </a:r>
          </a:p>
          <a:p>
            <a:pPr marL="291494" indent="-291494">
              <a:buFont typeface="Arial" pitchFamily="34" charset="0"/>
              <a:buChar char="•"/>
            </a:pPr>
            <a:endParaRPr lang="en-US" sz="2400" dirty="0">
              <a:gradFill>
                <a:gsLst>
                  <a:gs pos="5417">
                    <a:schemeClr val="tx1"/>
                  </a:gs>
                  <a:gs pos="28000">
                    <a:schemeClr val="tx1"/>
                  </a:gs>
                </a:gsLst>
                <a:lin ang="5400000" scaled="0"/>
              </a:gradFill>
            </a:endParaRPr>
          </a:p>
          <a:p>
            <a:pPr marL="291494" indent="-291494">
              <a:buFont typeface="Arial" pitchFamily="34" charset="0"/>
              <a:buChar char="•"/>
            </a:pPr>
            <a:r>
              <a:rPr lang="en-US" sz="2400" dirty="0">
                <a:gradFill>
                  <a:gsLst>
                    <a:gs pos="5417">
                      <a:schemeClr val="tx1"/>
                    </a:gs>
                    <a:gs pos="28000">
                      <a:schemeClr val="tx1"/>
                    </a:gs>
                  </a:gsLst>
                  <a:lin ang="5400000" scaled="0"/>
                </a:gradFill>
              </a:rPr>
              <a:t>All sites equal</a:t>
            </a:r>
          </a:p>
        </p:txBody>
      </p:sp>
      <p:sp>
        <p:nvSpPr>
          <p:cNvPr id="9" name="Text Placeholder 4"/>
          <p:cNvSpPr txBox="1">
            <a:spLocks/>
          </p:cNvSpPr>
          <p:nvPr/>
        </p:nvSpPr>
        <p:spPr>
          <a:xfrm>
            <a:off x="521695" y="2614706"/>
            <a:ext cx="5635191" cy="446276"/>
          </a:xfrm>
          <a:prstGeom prst="rect">
            <a:avLst/>
          </a:prstGeom>
        </p:spPr>
        <p:txBody>
          <a:bodyPr wrap="square" lIns="139917" tIns="0" rIns="139917" bIns="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900" b="1" dirty="0">
                <a:gradFill>
                  <a:gsLst>
                    <a:gs pos="0">
                      <a:srgbClr val="FFFFFF"/>
                    </a:gs>
                    <a:gs pos="100000">
                      <a:srgbClr val="FFFFFF"/>
                    </a:gs>
                  </a:gsLst>
                  <a:lin ang="5400000" scaled="0"/>
                </a:gradFill>
              </a:rPr>
              <a:t>Automatic Failover</a:t>
            </a:r>
          </a:p>
        </p:txBody>
      </p:sp>
      <p:sp>
        <p:nvSpPr>
          <p:cNvPr id="10" name="Rectangle 9"/>
          <p:cNvSpPr/>
          <p:nvPr/>
        </p:nvSpPr>
        <p:spPr bwMode="auto">
          <a:xfrm>
            <a:off x="6279590" y="2465812"/>
            <a:ext cx="5635191" cy="3967307"/>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gradFill>
                <a:gsLst>
                  <a:gs pos="0">
                    <a:srgbClr val="000000"/>
                  </a:gs>
                  <a:gs pos="100000">
                    <a:srgbClr val="000000"/>
                  </a:gs>
                </a:gsLst>
                <a:lin ang="5400000" scaled="0"/>
              </a:gradFill>
            </a:endParaRPr>
          </a:p>
        </p:txBody>
      </p:sp>
      <p:sp>
        <p:nvSpPr>
          <p:cNvPr id="11" name="Rectangle 10"/>
          <p:cNvSpPr/>
          <p:nvPr/>
        </p:nvSpPr>
        <p:spPr bwMode="auto">
          <a:xfrm>
            <a:off x="6279590" y="2377243"/>
            <a:ext cx="5635191" cy="9154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78" tIns="46639" rIns="46639" bIns="9327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200" spc="-51" dirty="0">
              <a:gradFill>
                <a:gsLst>
                  <a:gs pos="0">
                    <a:srgbClr val="000000"/>
                  </a:gs>
                  <a:gs pos="100000">
                    <a:srgbClr val="000000"/>
                  </a:gs>
                </a:gsLst>
                <a:lin ang="5400000" scaled="0"/>
              </a:gradFill>
              <a:ea typeface="Segoe UI" pitchFamily="34" charset="0"/>
              <a:cs typeface="Segoe UI" pitchFamily="34" charset="0"/>
            </a:endParaRPr>
          </a:p>
        </p:txBody>
      </p:sp>
      <p:sp>
        <p:nvSpPr>
          <p:cNvPr id="12" name="Text Placeholder 4"/>
          <p:cNvSpPr txBox="1">
            <a:spLocks/>
          </p:cNvSpPr>
          <p:nvPr/>
        </p:nvSpPr>
        <p:spPr>
          <a:xfrm>
            <a:off x="6279590" y="2936806"/>
            <a:ext cx="5635191" cy="2199009"/>
          </a:xfrm>
          <a:prstGeom prst="rect">
            <a:avLst/>
          </a:prstGeom>
        </p:spPr>
        <p:txBody>
          <a:bodyPr lIns="139917" tIns="74622" rIns="139917" bIns="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291494" indent="-291494">
              <a:buFont typeface="Arial" pitchFamily="34" charset="0"/>
              <a:buChar char="•"/>
            </a:pPr>
            <a:endParaRPr lang="en-US" dirty="0" smtClean="0">
              <a:gradFill>
                <a:gsLst>
                  <a:gs pos="5417">
                    <a:schemeClr val="tx1"/>
                  </a:gs>
                  <a:gs pos="28000">
                    <a:schemeClr val="tx1"/>
                  </a:gs>
                </a:gsLst>
                <a:lin ang="5400000" scaled="0"/>
              </a:gradFill>
            </a:endParaRPr>
          </a:p>
          <a:p>
            <a:pPr marL="291494" indent="-291494">
              <a:buFont typeface="Arial" pitchFamily="34" charset="0"/>
              <a:buChar char="•"/>
            </a:pPr>
            <a:endParaRPr lang="en-US" sz="2400" dirty="0">
              <a:gradFill>
                <a:gsLst>
                  <a:gs pos="5417">
                    <a:schemeClr val="tx1"/>
                  </a:gs>
                  <a:gs pos="28000">
                    <a:schemeClr val="tx1"/>
                  </a:gs>
                </a:gsLst>
                <a:lin ang="5400000" scaled="0"/>
              </a:gradFill>
            </a:endParaRPr>
          </a:p>
          <a:p>
            <a:pPr marL="291494" indent="-291494">
              <a:buFont typeface="Arial" pitchFamily="34" charset="0"/>
              <a:buChar char="•"/>
            </a:pPr>
            <a:r>
              <a:rPr lang="en-US" sz="2400" dirty="0">
                <a:gradFill>
                  <a:gsLst>
                    <a:gs pos="5417">
                      <a:schemeClr val="tx1"/>
                    </a:gs>
                    <a:gs pos="28000">
                      <a:schemeClr val="tx1"/>
                    </a:gs>
                  </a:gsLst>
                  <a:lin ang="5400000" scaled="0"/>
                </a:gradFill>
              </a:rPr>
              <a:t>Services manually failover to recovery site in the event of a disaster</a:t>
            </a:r>
          </a:p>
          <a:p>
            <a:pPr marL="291494" indent="-291494">
              <a:buFont typeface="Arial" pitchFamily="34" charset="0"/>
              <a:buChar char="•"/>
            </a:pPr>
            <a:endParaRPr lang="en-US" sz="2400" dirty="0">
              <a:gradFill>
                <a:gsLst>
                  <a:gs pos="5417">
                    <a:schemeClr val="tx1"/>
                  </a:gs>
                  <a:gs pos="28000">
                    <a:schemeClr val="tx1"/>
                  </a:gs>
                </a:gsLst>
                <a:lin ang="5400000" scaled="0"/>
              </a:gradFill>
            </a:endParaRPr>
          </a:p>
          <a:p>
            <a:pPr marL="291494" indent="-291494">
              <a:buFont typeface="Arial" pitchFamily="34" charset="0"/>
              <a:buChar char="•"/>
            </a:pPr>
            <a:r>
              <a:rPr lang="en-US" sz="2400" dirty="0">
                <a:gradFill>
                  <a:gsLst>
                    <a:gs pos="5417">
                      <a:schemeClr val="tx1"/>
                    </a:gs>
                    <a:gs pos="28000">
                      <a:schemeClr val="tx1"/>
                    </a:gs>
                  </a:gsLst>
                  <a:lin ang="5400000" scaled="0"/>
                </a:gradFill>
              </a:rPr>
              <a:t>Primary &amp; Backup (DR) sites</a:t>
            </a:r>
          </a:p>
        </p:txBody>
      </p:sp>
      <p:sp>
        <p:nvSpPr>
          <p:cNvPr id="13" name="Text Placeholder 4"/>
          <p:cNvSpPr txBox="1">
            <a:spLocks/>
          </p:cNvSpPr>
          <p:nvPr/>
        </p:nvSpPr>
        <p:spPr>
          <a:xfrm>
            <a:off x="6279590" y="2614706"/>
            <a:ext cx="5635191" cy="446276"/>
          </a:xfrm>
          <a:prstGeom prst="rect">
            <a:avLst/>
          </a:prstGeom>
        </p:spPr>
        <p:txBody>
          <a:bodyPr wrap="square" lIns="139917" tIns="0" rIns="139917" bIns="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900" b="1" dirty="0">
                <a:gradFill>
                  <a:gsLst>
                    <a:gs pos="0">
                      <a:srgbClr val="FFFFFF"/>
                    </a:gs>
                    <a:gs pos="100000">
                      <a:srgbClr val="FFFFFF"/>
                    </a:gs>
                  </a:gsLst>
                  <a:lin ang="5400000" scaled="0"/>
                </a:gradFill>
              </a:rPr>
              <a:t>Manual Failover</a:t>
            </a:r>
          </a:p>
        </p:txBody>
      </p:sp>
      <p:sp>
        <p:nvSpPr>
          <p:cNvPr id="14" name="Text Placeholder 2"/>
          <p:cNvSpPr>
            <a:spLocks noGrp="1"/>
          </p:cNvSpPr>
          <p:nvPr>
            <p:ph type="body" sz="quarter" idx="10"/>
          </p:nvPr>
        </p:nvSpPr>
        <p:spPr>
          <a:xfrm>
            <a:off x="539245" y="1276275"/>
            <a:ext cx="11375535" cy="974113"/>
          </a:xfrm>
        </p:spPr>
        <p:txBody>
          <a:bodyPr/>
          <a:lstStyle/>
          <a:p>
            <a:r>
              <a:rPr lang="en-US" sz="3300" dirty="0">
                <a:solidFill>
                  <a:schemeClr val="tx2"/>
                </a:solidFill>
              </a:rPr>
              <a:t>What are you Service Level Agreements (SLA’s)?</a:t>
            </a:r>
            <a:br>
              <a:rPr lang="en-US" sz="3300" dirty="0">
                <a:solidFill>
                  <a:schemeClr val="tx2"/>
                </a:solidFill>
              </a:rPr>
            </a:br>
            <a:r>
              <a:rPr lang="en-US" sz="2400" dirty="0">
                <a:solidFill>
                  <a:schemeClr val="tx1"/>
                </a:solidFill>
                <a:latin typeface="+mn-lt"/>
              </a:rPr>
              <a:t>In the event of a disaster, how do you want to switch to your DR site?</a:t>
            </a:r>
          </a:p>
        </p:txBody>
      </p:sp>
    </p:spTree>
    <p:extLst>
      <p:ext uri="{BB962C8B-B14F-4D97-AF65-F5344CB8AC3E}">
        <p14:creationId xmlns:p14="http://schemas.microsoft.com/office/powerpoint/2010/main" val="129458583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Failover Considerations</a:t>
            </a:r>
          </a:p>
        </p:txBody>
      </p:sp>
      <p:sp>
        <p:nvSpPr>
          <p:cNvPr id="3" name="Text Placeholder 4"/>
          <p:cNvSpPr txBox="1">
            <a:spLocks/>
          </p:cNvSpPr>
          <p:nvPr/>
        </p:nvSpPr>
        <p:spPr>
          <a:xfrm>
            <a:off x="518571" y="2813002"/>
            <a:ext cx="11426079" cy="1440809"/>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Node Vote Weight Adjustments</a:t>
            </a:r>
          </a:p>
          <a:p>
            <a:pPr>
              <a:lnSpc>
                <a:spcPct val="100000"/>
              </a:lnSpc>
              <a:spcBef>
                <a:spcPts val="0"/>
              </a:spcBef>
              <a:buSzTx/>
            </a:pPr>
            <a:r>
              <a:rPr lang="en-US" sz="2400" dirty="0">
                <a:solidFill>
                  <a:srgbClr val="FFFFFF"/>
                </a:solidFill>
                <a:latin typeface="Segoe UI"/>
              </a:rPr>
              <a:t>All nodes equally important</a:t>
            </a:r>
          </a:p>
          <a:p>
            <a:pPr>
              <a:lnSpc>
                <a:spcPct val="100000"/>
              </a:lnSpc>
              <a:spcBef>
                <a:spcPts val="0"/>
              </a:spcBef>
              <a:buSzTx/>
            </a:pPr>
            <a:r>
              <a:rPr lang="en-US" sz="2400" dirty="0">
                <a:solidFill>
                  <a:srgbClr val="FFFFFF"/>
                </a:solidFill>
                <a:latin typeface="Segoe UI"/>
              </a:rPr>
              <a:t>No need to modify node vote weights</a:t>
            </a:r>
          </a:p>
        </p:txBody>
      </p:sp>
      <p:sp>
        <p:nvSpPr>
          <p:cNvPr id="4" name="Text Placeholder 4"/>
          <p:cNvSpPr txBox="1">
            <a:spLocks/>
          </p:cNvSpPr>
          <p:nvPr/>
        </p:nvSpPr>
        <p:spPr>
          <a:xfrm>
            <a:off x="512217" y="1217353"/>
            <a:ext cx="11426079" cy="145674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All Sites Equal</a:t>
            </a:r>
          </a:p>
          <a:p>
            <a:pPr>
              <a:lnSpc>
                <a:spcPct val="100000"/>
              </a:lnSpc>
              <a:spcBef>
                <a:spcPts val="0"/>
              </a:spcBef>
              <a:buSzTx/>
            </a:pPr>
            <a:r>
              <a:rPr lang="en-US" sz="2400" dirty="0">
                <a:solidFill>
                  <a:srgbClr val="FFFFFF"/>
                </a:solidFill>
                <a:latin typeface="Segoe UI"/>
              </a:rPr>
              <a:t>Allow cluster to sustain failure of any one site</a:t>
            </a:r>
          </a:p>
          <a:p>
            <a:pPr>
              <a:lnSpc>
                <a:spcPct val="100000"/>
              </a:lnSpc>
              <a:spcBef>
                <a:spcPts val="0"/>
              </a:spcBef>
              <a:buSzTx/>
            </a:pPr>
            <a:r>
              <a:rPr lang="en-US" sz="2400" dirty="0">
                <a:solidFill>
                  <a:srgbClr val="FFFFFF"/>
                </a:solidFill>
                <a:latin typeface="Segoe UI"/>
              </a:rPr>
              <a:t>Allow automatic failover of workload to the surviving site</a:t>
            </a:r>
          </a:p>
        </p:txBody>
      </p:sp>
      <p:sp>
        <p:nvSpPr>
          <p:cNvPr id="5" name="Text Placeholder 4"/>
          <p:cNvSpPr txBox="1">
            <a:spLocks/>
          </p:cNvSpPr>
          <p:nvPr/>
        </p:nvSpPr>
        <p:spPr>
          <a:xfrm>
            <a:off x="540779" y="4414983"/>
            <a:ext cx="11426079" cy="1723069"/>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Number of Nodes per Site</a:t>
            </a:r>
          </a:p>
          <a:p>
            <a:pPr>
              <a:lnSpc>
                <a:spcPct val="100000"/>
              </a:lnSpc>
              <a:spcBef>
                <a:spcPts val="0"/>
              </a:spcBef>
              <a:buSzTx/>
            </a:pPr>
            <a:r>
              <a:rPr lang="en-US" sz="2400" dirty="0">
                <a:solidFill>
                  <a:srgbClr val="FFFFFF"/>
                </a:solidFill>
                <a:latin typeface="Segoe UI"/>
              </a:rPr>
              <a:t>Keep equal number of nodes in both sites</a:t>
            </a:r>
          </a:p>
          <a:p>
            <a:pPr>
              <a:lnSpc>
                <a:spcPct val="100000"/>
              </a:lnSpc>
              <a:spcBef>
                <a:spcPts val="0"/>
              </a:spcBef>
              <a:buSzTx/>
            </a:pPr>
            <a:r>
              <a:rPr lang="en-US" sz="2400" dirty="0">
                <a:solidFill>
                  <a:srgbClr val="FFFFFF"/>
                </a:solidFill>
                <a:latin typeface="Segoe UI"/>
              </a:rPr>
              <a:t>Helps cluster sustain failure of any site</a:t>
            </a:r>
          </a:p>
          <a:p>
            <a:pPr marL="466371" lvl="1">
              <a:lnSpc>
                <a:spcPct val="100000"/>
              </a:lnSpc>
              <a:spcBef>
                <a:spcPts val="0"/>
              </a:spcBef>
              <a:buSzTx/>
            </a:pPr>
            <a:r>
              <a:rPr lang="en-US" sz="2000" dirty="0">
                <a:solidFill>
                  <a:srgbClr val="FFFFFF"/>
                </a:solidFill>
                <a:latin typeface="Segoe UI"/>
              </a:rPr>
              <a:t>Otherwise the site with more nodes would become Primary site</a:t>
            </a:r>
            <a:endParaRPr lang="en-US" dirty="0">
              <a:solidFill>
                <a:srgbClr val="FFFFFF"/>
              </a:solidFill>
              <a:latin typeface="Segoe UI"/>
            </a:endParaRPr>
          </a:p>
        </p:txBody>
      </p:sp>
    </p:spTree>
    <p:extLst>
      <p:ext uri="{BB962C8B-B14F-4D97-AF65-F5344CB8AC3E}">
        <p14:creationId xmlns:p14="http://schemas.microsoft.com/office/powerpoint/2010/main" val="135242505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p>
            <a:r>
              <a:rPr lang="en-US" sz="4500" dirty="0">
                <a:gradFill flip="none" rotWithShape="1">
                  <a:gsLst>
                    <a:gs pos="0">
                      <a:srgbClr val="FFFFFF">
                        <a:lumMod val="65000"/>
                        <a:lumOff val="35000"/>
                      </a:srgbClr>
                    </a:gs>
                    <a:gs pos="86000">
                      <a:srgbClr val="FFFFFF">
                        <a:lumMod val="65000"/>
                        <a:lumOff val="35000"/>
                      </a:srgbClr>
                    </a:gs>
                  </a:gsLst>
                  <a:lin ang="5400000" scaled="0"/>
                  <a:tileRect/>
                </a:gradFill>
                <a:latin typeface="Segoe UI Light" pitchFamily="34" charset="0"/>
              </a:rPr>
              <a:t>Automatic Failover: Witness Considerations</a:t>
            </a:r>
            <a:endParaRPr lang="en-US" dirty="0"/>
          </a:p>
        </p:txBody>
      </p:sp>
      <p:sp>
        <p:nvSpPr>
          <p:cNvPr id="3" name="Text Placeholder 4"/>
          <p:cNvSpPr txBox="1">
            <a:spLocks/>
          </p:cNvSpPr>
          <p:nvPr/>
        </p:nvSpPr>
        <p:spPr>
          <a:xfrm>
            <a:off x="518571" y="1334180"/>
            <a:ext cx="11426079" cy="1704862"/>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smtClean="0">
                <a:solidFill>
                  <a:srgbClr val="61DDFF"/>
                </a:solidFill>
                <a:latin typeface="+mj-lt"/>
              </a:rPr>
              <a:t>Always </a:t>
            </a:r>
            <a:r>
              <a:rPr lang="en-US" sz="3300" dirty="0">
                <a:solidFill>
                  <a:srgbClr val="61DDFF"/>
                </a:solidFill>
                <a:latin typeface="+mj-lt"/>
              </a:rPr>
              <a:t>Configure File Share </a:t>
            </a:r>
            <a:r>
              <a:rPr lang="en-US" sz="3300" dirty="0" smtClean="0">
                <a:solidFill>
                  <a:srgbClr val="61DDFF"/>
                </a:solidFill>
                <a:latin typeface="+mj-lt"/>
              </a:rPr>
              <a:t>Witness (recommended)</a:t>
            </a:r>
            <a:endParaRPr lang="en-US" sz="3300" dirty="0">
              <a:solidFill>
                <a:srgbClr val="61DDFF"/>
              </a:solidFill>
              <a:latin typeface="+mj-lt"/>
            </a:endParaRPr>
          </a:p>
          <a:p>
            <a:pPr>
              <a:lnSpc>
                <a:spcPct val="100000"/>
              </a:lnSpc>
              <a:spcBef>
                <a:spcPts val="0"/>
              </a:spcBef>
              <a:buSzTx/>
            </a:pPr>
            <a:r>
              <a:rPr lang="en-US" sz="2400" dirty="0">
                <a:solidFill>
                  <a:srgbClr val="FFFFFF"/>
                </a:solidFill>
                <a:latin typeface="Segoe UI"/>
              </a:rPr>
              <a:t>File Server running at a separate site</a:t>
            </a:r>
          </a:p>
          <a:p>
            <a:pPr>
              <a:lnSpc>
                <a:spcPct val="100000"/>
              </a:lnSpc>
              <a:spcBef>
                <a:spcPts val="0"/>
              </a:spcBef>
              <a:buSzTx/>
            </a:pPr>
            <a:r>
              <a:rPr lang="en-US" sz="2400" dirty="0">
                <a:solidFill>
                  <a:srgbClr val="FFFFFF"/>
                </a:solidFill>
                <a:latin typeface="Segoe UI"/>
              </a:rPr>
              <a:t>The separate site must be accessible from the workload sites</a:t>
            </a:r>
          </a:p>
          <a:p>
            <a:pPr marL="466371" lvl="1">
              <a:lnSpc>
                <a:spcPct val="100000"/>
              </a:lnSpc>
              <a:spcBef>
                <a:spcPts val="0"/>
              </a:spcBef>
              <a:buSzTx/>
            </a:pPr>
            <a:r>
              <a:rPr lang="en-US" sz="2000" dirty="0">
                <a:solidFill>
                  <a:srgbClr val="FFFFFF"/>
                </a:solidFill>
                <a:latin typeface="Segoe UI"/>
              </a:rPr>
              <a:t>Allows cluster to sustain communication loss between sites</a:t>
            </a:r>
          </a:p>
        </p:txBody>
      </p:sp>
      <p:sp>
        <p:nvSpPr>
          <p:cNvPr id="4" name="Text Placeholder 4"/>
          <p:cNvSpPr txBox="1">
            <a:spLocks/>
          </p:cNvSpPr>
          <p:nvPr/>
        </p:nvSpPr>
        <p:spPr>
          <a:xfrm>
            <a:off x="512217" y="3348692"/>
            <a:ext cx="11426079" cy="1411567"/>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Witness Selection</a:t>
            </a:r>
          </a:p>
          <a:p>
            <a:pPr>
              <a:lnSpc>
                <a:spcPct val="100000"/>
              </a:lnSpc>
              <a:spcBef>
                <a:spcPts val="0"/>
              </a:spcBef>
              <a:buSzTx/>
            </a:pPr>
            <a:r>
              <a:rPr lang="en-US" sz="2400" dirty="0">
                <a:solidFill>
                  <a:srgbClr val="FFFFFF"/>
                </a:solidFill>
                <a:latin typeface="Segoe UI"/>
              </a:rPr>
              <a:t>Highly Available File Server, for witness, in a separate cluster</a:t>
            </a:r>
          </a:p>
          <a:p>
            <a:pPr>
              <a:lnSpc>
                <a:spcPct val="100000"/>
              </a:lnSpc>
              <a:spcBef>
                <a:spcPts val="0"/>
              </a:spcBef>
              <a:buSzTx/>
            </a:pPr>
            <a:r>
              <a:rPr lang="en-US" sz="2400" dirty="0">
                <a:solidFill>
                  <a:srgbClr val="FFFFFF"/>
                </a:solidFill>
                <a:latin typeface="Segoe UI"/>
              </a:rPr>
              <a:t>Disk Witness can be used as directed by storage vendor</a:t>
            </a:r>
          </a:p>
        </p:txBody>
      </p:sp>
    </p:spTree>
    <p:extLst>
      <p:ext uri="{BB962C8B-B14F-4D97-AF65-F5344CB8AC3E}">
        <p14:creationId xmlns:p14="http://schemas.microsoft.com/office/powerpoint/2010/main" val="80510584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53" y="26892"/>
            <a:ext cx="11800082" cy="836893"/>
          </a:xfrm>
        </p:spPr>
        <p:txBody>
          <a:bodyPr/>
          <a:lstStyle/>
          <a:p>
            <a:r>
              <a:rPr lang="en-US" dirty="0" smtClean="0"/>
              <a:t>Automatic Failover: 2-Site Cluster</a:t>
            </a:r>
            <a:endParaRPr lang="en-US" dirty="0"/>
          </a:p>
        </p:txBody>
      </p:sp>
      <p:sp>
        <p:nvSpPr>
          <p:cNvPr id="3" name="Text Placeholder 2"/>
          <p:cNvSpPr txBox="1">
            <a:spLocks/>
          </p:cNvSpPr>
          <p:nvPr/>
        </p:nvSpPr>
        <p:spPr>
          <a:xfrm>
            <a:off x="436121" y="761154"/>
            <a:ext cx="11375535" cy="395518"/>
          </a:xfrm>
          <a:prstGeom prst="rect">
            <a:avLst/>
          </a:prstGeom>
          <a:effectLst/>
        </p:spPr>
        <p:txBody>
          <a:bodyPr lIns="93278" tIns="46639" rIns="93278" bIns="46639"/>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300" dirty="0">
                <a:solidFill>
                  <a:schemeClr val="tx2"/>
                </a:solidFill>
              </a:rPr>
              <a:t>Failover Example</a:t>
            </a:r>
          </a:p>
        </p:txBody>
      </p:sp>
      <p:sp>
        <p:nvSpPr>
          <p:cNvPr id="26" name="Rounded Rectangle 25"/>
          <p:cNvSpPr/>
          <p:nvPr/>
        </p:nvSpPr>
        <p:spPr bwMode="auto">
          <a:xfrm>
            <a:off x="4663273" y="1417938"/>
            <a:ext cx="3032180" cy="178749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cxnSp>
        <p:nvCxnSpPr>
          <p:cNvPr id="27" name="Straight Connector 26"/>
          <p:cNvCxnSpPr>
            <a:stCxn id="26" idx="3"/>
            <a:endCxn id="29" idx="0"/>
          </p:cNvCxnSpPr>
          <p:nvPr/>
        </p:nvCxnSpPr>
        <p:spPr>
          <a:xfrm>
            <a:off x="7695453" y="2311683"/>
            <a:ext cx="1321720" cy="1126896"/>
          </a:xfrm>
          <a:prstGeom prst="line">
            <a:avLst/>
          </a:prstGeom>
          <a:noFill/>
          <a:ln w="25400" cap="flat" cmpd="sng" algn="ctr">
            <a:solidFill>
              <a:schemeClr val="tx1"/>
            </a:solidFill>
            <a:prstDash val="solid"/>
          </a:ln>
          <a:effectLst/>
        </p:spPr>
      </p:cxnSp>
      <p:sp>
        <p:nvSpPr>
          <p:cNvPr id="28" name="Rounded Rectangle 27"/>
          <p:cNvSpPr/>
          <p:nvPr/>
        </p:nvSpPr>
        <p:spPr bwMode="auto">
          <a:xfrm>
            <a:off x="116460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sp>
        <p:nvSpPr>
          <p:cNvPr id="29" name="Rounded Rectangle 28"/>
          <p:cNvSpPr/>
          <p:nvPr/>
        </p:nvSpPr>
        <p:spPr bwMode="auto">
          <a:xfrm>
            <a:off x="684022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pic>
        <p:nvPicPr>
          <p:cNvPr id="30"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758120" y="4504370"/>
            <a:ext cx="928300" cy="1593058"/>
          </a:xfrm>
          <a:prstGeom prst="rect">
            <a:avLst/>
          </a:prstGeom>
          <a:noFill/>
          <a:ln w="9525">
            <a:noFill/>
            <a:miter lim="800000"/>
            <a:headEnd/>
            <a:tailEnd/>
          </a:ln>
          <a:effectLst/>
        </p:spPr>
      </p:pic>
      <p:sp>
        <p:nvSpPr>
          <p:cNvPr id="31" name="Line Callout 1 (Border and Accent Bar) 30"/>
          <p:cNvSpPr/>
          <p:nvPr/>
        </p:nvSpPr>
        <p:spPr bwMode="auto">
          <a:xfrm>
            <a:off x="8719723" y="3657029"/>
            <a:ext cx="753921" cy="307254"/>
          </a:xfrm>
          <a:prstGeom prst="accentBorderCallout1">
            <a:avLst>
              <a:gd name="adj1" fmla="val 52475"/>
              <a:gd name="adj2" fmla="val 110261"/>
              <a:gd name="adj3" fmla="val 263876"/>
              <a:gd name="adj4" fmla="val 179814"/>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32"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683032" y="4485904"/>
            <a:ext cx="928300" cy="1593058"/>
          </a:xfrm>
          <a:prstGeom prst="rect">
            <a:avLst/>
          </a:prstGeom>
          <a:noFill/>
          <a:ln w="9525">
            <a:noFill/>
            <a:miter lim="800000"/>
            <a:headEnd/>
            <a:tailEnd/>
          </a:ln>
          <a:effectLst/>
        </p:spPr>
      </p:pic>
      <p:pic>
        <p:nvPicPr>
          <p:cNvPr id="3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55573" y="4504370"/>
            <a:ext cx="928300" cy="1593058"/>
          </a:xfrm>
          <a:prstGeom prst="rect">
            <a:avLst/>
          </a:prstGeom>
          <a:noFill/>
          <a:ln w="9525">
            <a:noFill/>
            <a:miter lim="800000"/>
            <a:headEnd/>
            <a:tailEnd/>
          </a:ln>
          <a:effectLst/>
        </p:spPr>
      </p:pic>
      <p:sp>
        <p:nvSpPr>
          <p:cNvPr id="34" name="Line Callout 1 (Border and Accent Bar) 33"/>
          <p:cNvSpPr/>
          <p:nvPr/>
        </p:nvSpPr>
        <p:spPr bwMode="auto">
          <a:xfrm>
            <a:off x="1618382" y="3627847"/>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5" name="Line Callout 1 (Border and Accent Bar) 34"/>
          <p:cNvSpPr/>
          <p:nvPr/>
        </p:nvSpPr>
        <p:spPr bwMode="auto">
          <a:xfrm>
            <a:off x="7217785" y="3657029"/>
            <a:ext cx="753921" cy="307254"/>
          </a:xfrm>
          <a:prstGeom prst="accentBorderCallout1">
            <a:avLst>
              <a:gd name="adj1" fmla="val 52475"/>
              <a:gd name="adj2" fmla="val 110261"/>
              <a:gd name="adj3" fmla="val 267406"/>
              <a:gd name="adj4" fmla="val 18557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6" name="Rectangle 35"/>
          <p:cNvSpPr/>
          <p:nvPr/>
        </p:nvSpPr>
        <p:spPr>
          <a:xfrm>
            <a:off x="3249408" y="5558288"/>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37" name="Rectangle 36"/>
          <p:cNvSpPr/>
          <p:nvPr/>
        </p:nvSpPr>
        <p:spPr>
          <a:xfrm>
            <a:off x="8821948" y="5603199"/>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38" name="Rectangle 37"/>
          <p:cNvSpPr/>
          <p:nvPr/>
        </p:nvSpPr>
        <p:spPr>
          <a:xfrm>
            <a:off x="10299164" y="5603199"/>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cxnSp>
        <p:nvCxnSpPr>
          <p:cNvPr id="39" name="Straight Connector 38"/>
          <p:cNvCxnSpPr>
            <a:stCxn id="26" idx="1"/>
            <a:endCxn id="28" idx="0"/>
          </p:cNvCxnSpPr>
          <p:nvPr/>
        </p:nvCxnSpPr>
        <p:spPr>
          <a:xfrm flipH="1">
            <a:off x="3341553" y="2311683"/>
            <a:ext cx="1321720" cy="1126896"/>
          </a:xfrm>
          <a:prstGeom prst="line">
            <a:avLst/>
          </a:prstGeom>
          <a:noFill/>
          <a:ln w="25400" cap="flat" cmpd="sng" algn="ctr">
            <a:solidFill>
              <a:schemeClr val="tx1"/>
            </a:solidFill>
            <a:prstDash val="solid"/>
          </a:ln>
          <a:effectLst/>
        </p:spPr>
      </p:cxnSp>
      <p:cxnSp>
        <p:nvCxnSpPr>
          <p:cNvPr id="41" name="Straight Connector 40"/>
          <p:cNvCxnSpPr>
            <a:stCxn id="28" idx="3"/>
            <a:endCxn id="29" idx="1"/>
          </p:cNvCxnSpPr>
          <p:nvPr/>
        </p:nvCxnSpPr>
        <p:spPr>
          <a:xfrm>
            <a:off x="5518503" y="4837484"/>
            <a:ext cx="1321720" cy="0"/>
          </a:xfrm>
          <a:prstGeom prst="line">
            <a:avLst/>
          </a:prstGeom>
          <a:noFill/>
          <a:ln w="25400" cap="flat" cmpd="sng" algn="ctr">
            <a:solidFill>
              <a:schemeClr val="tx1"/>
            </a:solidFill>
            <a:prstDash val="solid"/>
          </a:ln>
          <a:effectLst/>
        </p:spPr>
      </p:cxnSp>
      <p:pic>
        <p:nvPicPr>
          <p:cNvPr id="4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79390" y="4473469"/>
            <a:ext cx="928300" cy="1593058"/>
          </a:xfrm>
          <a:prstGeom prst="rect">
            <a:avLst/>
          </a:prstGeom>
          <a:noFill/>
          <a:ln w="9525">
            <a:noFill/>
            <a:miter lim="800000"/>
            <a:headEnd/>
            <a:tailEnd/>
          </a:ln>
          <a:effectLst/>
        </p:spPr>
      </p:pic>
      <p:sp>
        <p:nvSpPr>
          <p:cNvPr id="46" name="Line Callout 1 (Border and Accent Bar) 45"/>
          <p:cNvSpPr/>
          <p:nvPr/>
        </p:nvSpPr>
        <p:spPr bwMode="auto">
          <a:xfrm>
            <a:off x="3014740" y="3615412"/>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47" name="Rectangle 46"/>
          <p:cNvSpPr/>
          <p:nvPr/>
        </p:nvSpPr>
        <p:spPr>
          <a:xfrm>
            <a:off x="4645766" y="5545853"/>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51" name="Rounded Rectangle 50"/>
          <p:cNvSpPr/>
          <p:nvPr/>
        </p:nvSpPr>
        <p:spPr bwMode="auto">
          <a:xfrm>
            <a:off x="8597786" y="6318864"/>
            <a:ext cx="1198489"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Site 2</a:t>
            </a:r>
          </a:p>
        </p:txBody>
      </p:sp>
      <p:sp>
        <p:nvSpPr>
          <p:cNvPr id="52" name="Rounded Rectangle 51"/>
          <p:cNvSpPr/>
          <p:nvPr/>
        </p:nvSpPr>
        <p:spPr bwMode="auto">
          <a:xfrm>
            <a:off x="2761940" y="6318864"/>
            <a:ext cx="1198489"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Site 1</a:t>
            </a:r>
          </a:p>
        </p:txBody>
      </p:sp>
      <p:sp>
        <p:nvSpPr>
          <p:cNvPr id="53" name="Rounded Rectangle 52"/>
          <p:cNvSpPr/>
          <p:nvPr/>
        </p:nvSpPr>
        <p:spPr bwMode="auto">
          <a:xfrm>
            <a:off x="7818684" y="1333877"/>
            <a:ext cx="1198489"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Site 3</a:t>
            </a:r>
          </a:p>
        </p:txBody>
      </p:sp>
      <p:pic>
        <p:nvPicPr>
          <p:cNvPr id="42" name="Picture 41"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56997" y="4313347"/>
            <a:ext cx="1465272" cy="1467933"/>
          </a:xfrm>
          <a:prstGeom prst="rect">
            <a:avLst/>
          </a:prstGeom>
          <a:noFill/>
          <a:effectLst/>
        </p:spPr>
      </p:pic>
      <p:sp>
        <p:nvSpPr>
          <p:cNvPr id="43" name="AutoShape 78"/>
          <p:cNvSpPr>
            <a:spLocks noChangeArrowheads="1"/>
          </p:cNvSpPr>
          <p:nvPr/>
        </p:nvSpPr>
        <p:spPr bwMode="auto">
          <a:xfrm>
            <a:off x="9663454" y="1781845"/>
            <a:ext cx="1477216" cy="1115400"/>
          </a:xfrm>
          <a:prstGeom prst="wedgeEllipseCallout">
            <a:avLst>
              <a:gd name="adj1" fmla="val -11680"/>
              <a:gd name="adj2" fmla="val 96564"/>
            </a:avLst>
          </a:prstGeom>
          <a:solidFill>
            <a:schemeClr val="tx2">
              <a:lumMod val="40000"/>
              <a:lumOff val="60000"/>
            </a:schemeClr>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Site-2 Down!!!</a:t>
            </a:r>
          </a:p>
        </p:txBody>
      </p:sp>
      <p:sp>
        <p:nvSpPr>
          <p:cNvPr id="44" name="AutoShape 78"/>
          <p:cNvSpPr>
            <a:spLocks noChangeArrowheads="1"/>
          </p:cNvSpPr>
          <p:nvPr/>
        </p:nvSpPr>
        <p:spPr bwMode="auto">
          <a:xfrm>
            <a:off x="384519" y="2053058"/>
            <a:ext cx="1946308" cy="1115400"/>
          </a:xfrm>
          <a:prstGeom prst="wedgeEllipseCallout">
            <a:avLst>
              <a:gd name="adj1" fmla="val 40952"/>
              <a:gd name="adj2" fmla="val 71790"/>
            </a:avLst>
          </a:prstGeom>
          <a:solidFill>
            <a:schemeClr val="tx2">
              <a:lumMod val="40000"/>
              <a:lumOff val="60000"/>
            </a:schemeClr>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Site-1 can reach FSW! </a:t>
            </a:r>
            <a:r>
              <a:rPr lang="en-US" sz="1400" b="1" dirty="0">
                <a:solidFill>
                  <a:schemeClr val="accent1"/>
                </a:solidFill>
              </a:rPr>
              <a:t>Cluster</a:t>
            </a:r>
          </a:p>
          <a:p>
            <a:pPr algn="ctr">
              <a:spcBef>
                <a:spcPct val="0"/>
              </a:spcBef>
              <a:buClrTx/>
              <a:buFontTx/>
              <a:buNone/>
            </a:pPr>
            <a:r>
              <a:rPr lang="en-US" sz="1400" b="1" dirty="0">
                <a:solidFill>
                  <a:schemeClr val="accent1"/>
                </a:solidFill>
              </a:rPr>
              <a:t>Survives!</a:t>
            </a:r>
          </a:p>
        </p:txBody>
      </p:sp>
      <p:pic>
        <p:nvPicPr>
          <p:cNvPr id="40" name="Picture 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6477750" y="1626384"/>
            <a:ext cx="775338" cy="12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6" descr="\\imself-ssdw7fs4\ssd_userdata_ntdev\matd\Pictures\PPT\Icons - Illustrations\_WINDOWS SERVER ICONS\Documents\Virtual Folder file open.png"/>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6335877" y="2473688"/>
            <a:ext cx="503252" cy="502801"/>
          </a:xfrm>
          <a:prstGeom prst="rect">
            <a:avLst/>
          </a:prstGeom>
          <a:noFill/>
          <a:effectLst/>
        </p:spPr>
      </p:pic>
      <p:sp>
        <p:nvSpPr>
          <p:cNvPr id="49" name="Line Callout 1 (Border and Accent Bar) 48"/>
          <p:cNvSpPr/>
          <p:nvPr/>
        </p:nvSpPr>
        <p:spPr bwMode="auto">
          <a:xfrm>
            <a:off x="4968404" y="1731885"/>
            <a:ext cx="753921" cy="307254"/>
          </a:xfrm>
          <a:prstGeom prst="accentBorderCallout1">
            <a:avLst>
              <a:gd name="adj1" fmla="val 52475"/>
              <a:gd name="adj2" fmla="val 110261"/>
              <a:gd name="adj3" fmla="val 225947"/>
              <a:gd name="adj4" fmla="val 186948"/>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Tree>
    <p:extLst>
      <p:ext uri="{BB962C8B-B14F-4D97-AF65-F5344CB8AC3E}">
        <p14:creationId xmlns:p14="http://schemas.microsoft.com/office/powerpoint/2010/main" val="3075109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down)">
                                      <p:cBhvr>
                                        <p:cTn id="14" dur="1000"/>
                                        <p:tgtEl>
                                          <p:spTgt spid="43"/>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5336075" y="4456432"/>
            <a:ext cx="566934" cy="83558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effectLst/>
        </p:spPr>
        <p:txBody>
          <a:bodyPr/>
          <a:lstStyle/>
          <a:p>
            <a:r>
              <a:rPr lang="en-US" dirty="0" smtClean="0"/>
              <a:t>Cluster challenges</a:t>
            </a:r>
            <a:endParaRPr lang="en-US" dirty="0"/>
          </a:p>
        </p:txBody>
      </p:sp>
      <p:sp>
        <p:nvSpPr>
          <p:cNvPr id="6" name="Rounded Rectangle 5"/>
          <p:cNvSpPr/>
          <p:nvPr/>
        </p:nvSpPr>
        <p:spPr bwMode="auto">
          <a:xfrm>
            <a:off x="1480799" y="2104209"/>
            <a:ext cx="3586053" cy="2329710"/>
          </a:xfrm>
          <a:prstGeom prst="roundRect">
            <a:avLst/>
          </a:prstGeom>
          <a:noFill/>
          <a:ln w="25400" cap="flat" cmpd="sng" algn="ctr">
            <a:solidFill>
              <a:srgbClr val="92D050"/>
            </a:solid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sp>
        <p:nvSpPr>
          <p:cNvPr id="7" name="Rounded Rectangle 6"/>
          <p:cNvSpPr/>
          <p:nvPr/>
        </p:nvSpPr>
        <p:spPr bwMode="auto">
          <a:xfrm>
            <a:off x="6259893" y="2104209"/>
            <a:ext cx="3644761" cy="2329710"/>
          </a:xfrm>
          <a:prstGeom prst="roundRect">
            <a:avLst/>
          </a:prstGeom>
          <a:noFill/>
          <a:ln w="25400" cap="flat" cmpd="sng" algn="ctr">
            <a:solidFill>
              <a:srgbClr val="92D050"/>
            </a:solid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pic>
        <p:nvPicPr>
          <p:cNvPr id="8" name="Rectangle 2459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300355" y="2380399"/>
            <a:ext cx="1115644" cy="1914559"/>
          </a:xfrm>
          <a:prstGeom prst="rect">
            <a:avLst/>
          </a:prstGeom>
          <a:noFill/>
          <a:ln w="9525">
            <a:noFill/>
            <a:miter lim="800000"/>
            <a:headEnd/>
            <a:tailEnd/>
          </a:ln>
          <a:effectLst/>
        </p:spPr>
      </p:pic>
      <p:pic>
        <p:nvPicPr>
          <p:cNvPr id="10" name="Rectangle 2459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044037" y="2361933"/>
            <a:ext cx="1115644" cy="1914559"/>
          </a:xfrm>
          <a:prstGeom prst="rect">
            <a:avLst/>
          </a:prstGeom>
          <a:noFill/>
          <a:ln w="9525">
            <a:noFill/>
            <a:miter lim="800000"/>
            <a:headEnd/>
            <a:tailEnd/>
          </a:ln>
          <a:effectLst/>
        </p:spPr>
      </p:pic>
      <p:pic>
        <p:nvPicPr>
          <p:cNvPr id="11" name="Rectangle 2459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797807" y="2380399"/>
            <a:ext cx="1115644" cy="1914559"/>
          </a:xfrm>
          <a:prstGeom prst="rect">
            <a:avLst/>
          </a:prstGeom>
          <a:noFill/>
          <a:ln w="9525">
            <a:noFill/>
            <a:miter lim="800000"/>
            <a:headEnd/>
            <a:tailEnd/>
          </a:ln>
          <a:effectLst/>
        </p:spPr>
      </p:pic>
      <p:sp>
        <p:nvSpPr>
          <p:cNvPr id="14" name="Rectangle 13"/>
          <p:cNvSpPr/>
          <p:nvPr/>
        </p:nvSpPr>
        <p:spPr>
          <a:xfrm>
            <a:off x="2788692" y="3651276"/>
            <a:ext cx="320057"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15" name="Rectangle 14"/>
          <p:cNvSpPr/>
          <p:nvPr/>
        </p:nvSpPr>
        <p:spPr>
          <a:xfrm>
            <a:off x="7542462" y="3696188"/>
            <a:ext cx="320057"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16" name="Rectangle 15"/>
          <p:cNvSpPr/>
          <p:nvPr/>
        </p:nvSpPr>
        <p:spPr>
          <a:xfrm>
            <a:off x="9019678" y="3696188"/>
            <a:ext cx="320057"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cxnSp>
        <p:nvCxnSpPr>
          <p:cNvPr id="17" name="Straight Connector 16"/>
          <p:cNvCxnSpPr>
            <a:stCxn id="6" idx="3"/>
            <a:endCxn id="7" idx="1"/>
          </p:cNvCxnSpPr>
          <p:nvPr/>
        </p:nvCxnSpPr>
        <p:spPr>
          <a:xfrm>
            <a:off x="5066852" y="3269064"/>
            <a:ext cx="1193042" cy="0"/>
          </a:xfrm>
          <a:prstGeom prst="line">
            <a:avLst/>
          </a:prstGeom>
          <a:noFill/>
          <a:ln w="25400" cap="flat" cmpd="sng" algn="ctr">
            <a:solidFill>
              <a:schemeClr val="tx1"/>
            </a:solidFill>
            <a:prstDash val="solid"/>
          </a:ln>
          <a:effectLst/>
        </p:spPr>
      </p:cxnSp>
      <p:pic>
        <p:nvPicPr>
          <p:cNvPr id="18" name="Rectangle 2459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440395" y="2349498"/>
            <a:ext cx="1115644" cy="1914559"/>
          </a:xfrm>
          <a:prstGeom prst="rect">
            <a:avLst/>
          </a:prstGeom>
          <a:noFill/>
          <a:ln w="9525">
            <a:noFill/>
            <a:miter lim="800000"/>
            <a:headEnd/>
            <a:tailEnd/>
          </a:ln>
          <a:effectLst/>
        </p:spPr>
      </p:pic>
      <p:sp>
        <p:nvSpPr>
          <p:cNvPr id="20" name="Rectangle 19"/>
          <p:cNvSpPr/>
          <p:nvPr/>
        </p:nvSpPr>
        <p:spPr>
          <a:xfrm>
            <a:off x="4185050" y="3638841"/>
            <a:ext cx="320057"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26" name="Line Callout 1 (Border and Accent Bar) 25"/>
          <p:cNvSpPr/>
          <p:nvPr/>
        </p:nvSpPr>
        <p:spPr bwMode="auto">
          <a:xfrm>
            <a:off x="788720" y="1333216"/>
            <a:ext cx="1777955" cy="466302"/>
          </a:xfrm>
          <a:prstGeom prst="accentBorderCallout1">
            <a:avLst>
              <a:gd name="adj1" fmla="val 52907"/>
              <a:gd name="adj2" fmla="val 98959"/>
              <a:gd name="adj3" fmla="val 163736"/>
              <a:gd name="adj4" fmla="val 123080"/>
            </a:avLst>
          </a:prstGeom>
          <a:gradFill>
            <a:gsLst>
              <a:gs pos="0">
                <a:schemeClr val="tx2"/>
              </a:gs>
              <a:gs pos="80000">
                <a:schemeClr val="tx2"/>
              </a:gs>
              <a:gs pos="100000">
                <a:schemeClr val="tx2"/>
              </a:gs>
            </a:gsLst>
          </a:gradFill>
          <a:ln w="25400" cap="rnd">
            <a:solidFill>
              <a:schemeClr val="tx2"/>
            </a:solidFill>
            <a:headEnd type="none" w="med" len="med"/>
            <a:tailEnd type="oval" w="med" len="med"/>
          </a:ln>
          <a:effectLst/>
          <a:scene3d>
            <a:camera prst="orthographicFront">
              <a:rot lat="0" lon="0" rev="0"/>
            </a:camera>
            <a:lightRig rig="twoPt" dir="tl"/>
          </a:scene3d>
        </p:spPr>
        <p:style>
          <a:lnRef idx="0">
            <a:schemeClr val="accent4"/>
          </a:lnRef>
          <a:fillRef idx="3">
            <a:schemeClr val="accent4"/>
          </a:fillRef>
          <a:effectRef idx="3">
            <a:schemeClr val="accent4"/>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1300" b="1" dirty="0">
                <a:solidFill>
                  <a:schemeClr val="bg1"/>
                </a:solidFill>
              </a:rPr>
              <a:t>Site Power Outage</a:t>
            </a:r>
            <a:endParaRPr lang="en-US" sz="1300" i="1" dirty="0">
              <a:solidFill>
                <a:schemeClr val="bg1"/>
              </a:solidFill>
            </a:endParaRPr>
          </a:p>
        </p:txBody>
      </p:sp>
      <p:sp>
        <p:nvSpPr>
          <p:cNvPr id="27" name="Line Callout 1 (Border and Accent Bar) 26"/>
          <p:cNvSpPr/>
          <p:nvPr/>
        </p:nvSpPr>
        <p:spPr bwMode="auto">
          <a:xfrm>
            <a:off x="4556039" y="1333216"/>
            <a:ext cx="1927507" cy="466302"/>
          </a:xfrm>
          <a:prstGeom prst="accentBorderCallout1">
            <a:avLst>
              <a:gd name="adj1" fmla="val 108010"/>
              <a:gd name="adj2" fmla="val 50804"/>
              <a:gd name="adj3" fmla="val 418838"/>
              <a:gd name="adj4" fmla="val 56983"/>
            </a:avLst>
          </a:prstGeom>
          <a:gradFill>
            <a:gsLst>
              <a:gs pos="0">
                <a:schemeClr val="tx2"/>
              </a:gs>
              <a:gs pos="80000">
                <a:schemeClr val="tx2"/>
              </a:gs>
              <a:gs pos="100000">
                <a:schemeClr val="tx2"/>
              </a:gs>
            </a:gsLst>
          </a:gradFill>
          <a:ln w="25400" cap="rnd">
            <a:solidFill>
              <a:schemeClr val="tx2"/>
            </a:solidFill>
            <a:headEnd type="none" w="med" len="med"/>
            <a:tailEnd type="oval" w="med" len="med"/>
          </a:ln>
          <a:effectLst/>
          <a:scene3d>
            <a:camera prst="orthographicFront">
              <a:rot lat="0" lon="0" rev="0"/>
            </a:camera>
            <a:lightRig rig="twoPt" dir="tl"/>
          </a:scene3d>
        </p:spPr>
        <p:style>
          <a:lnRef idx="0">
            <a:schemeClr val="accent4"/>
          </a:lnRef>
          <a:fillRef idx="3">
            <a:schemeClr val="accent4"/>
          </a:fillRef>
          <a:effectRef idx="3">
            <a:schemeClr val="accent4"/>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1300" b="1" dirty="0">
                <a:solidFill>
                  <a:schemeClr val="bg1"/>
                </a:solidFill>
              </a:rPr>
              <a:t>Network Disconnect</a:t>
            </a:r>
            <a:endParaRPr lang="en-US" sz="1300" i="1" dirty="0">
              <a:solidFill>
                <a:schemeClr val="bg1"/>
              </a:solidFill>
            </a:endParaRPr>
          </a:p>
        </p:txBody>
      </p:sp>
      <p:sp>
        <p:nvSpPr>
          <p:cNvPr id="28" name="Line Callout 1 (Border and Accent Bar) 27"/>
          <p:cNvSpPr/>
          <p:nvPr/>
        </p:nvSpPr>
        <p:spPr bwMode="auto">
          <a:xfrm>
            <a:off x="7173515" y="4734144"/>
            <a:ext cx="1777955" cy="466302"/>
          </a:xfrm>
          <a:prstGeom prst="accentBorderCallout1">
            <a:avLst>
              <a:gd name="adj1" fmla="val -10357"/>
              <a:gd name="adj2" fmla="val 49697"/>
              <a:gd name="adj3" fmla="val -105652"/>
              <a:gd name="adj4" fmla="val 20807"/>
            </a:avLst>
          </a:prstGeom>
          <a:gradFill>
            <a:gsLst>
              <a:gs pos="0">
                <a:schemeClr val="tx2"/>
              </a:gs>
              <a:gs pos="80000">
                <a:schemeClr val="tx2"/>
              </a:gs>
              <a:gs pos="100000">
                <a:schemeClr val="tx2"/>
              </a:gs>
            </a:gsLst>
          </a:gradFill>
          <a:ln w="25400" cap="rnd">
            <a:solidFill>
              <a:schemeClr val="tx2"/>
            </a:solidFill>
            <a:headEnd type="none" w="med" len="med"/>
            <a:tailEnd type="oval" w="med" len="med"/>
          </a:ln>
          <a:effectLst/>
          <a:scene3d>
            <a:camera prst="orthographicFront">
              <a:rot lat="0" lon="0" rev="0"/>
            </a:camera>
            <a:lightRig rig="twoPt" dir="tl"/>
          </a:scene3d>
        </p:spPr>
        <p:style>
          <a:lnRef idx="0">
            <a:schemeClr val="accent4"/>
          </a:lnRef>
          <a:fillRef idx="3">
            <a:schemeClr val="accent4"/>
          </a:fillRef>
          <a:effectRef idx="3">
            <a:schemeClr val="accent4"/>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1300" b="1" dirty="0">
                <a:solidFill>
                  <a:schemeClr val="bg1"/>
                </a:solidFill>
              </a:rPr>
              <a:t>Node Shutdown for Patching</a:t>
            </a:r>
            <a:endParaRPr lang="en-US" sz="1300" i="1" dirty="0">
              <a:solidFill>
                <a:schemeClr val="bg1"/>
              </a:solidFill>
            </a:endParaRPr>
          </a:p>
        </p:txBody>
      </p:sp>
      <p:sp>
        <p:nvSpPr>
          <p:cNvPr id="29" name="Line Callout 1 (Border and Accent Bar) 28"/>
          <p:cNvSpPr/>
          <p:nvPr/>
        </p:nvSpPr>
        <p:spPr bwMode="auto">
          <a:xfrm>
            <a:off x="7622935" y="1333216"/>
            <a:ext cx="1777955" cy="466302"/>
          </a:xfrm>
          <a:prstGeom prst="accentBorderCallout1">
            <a:avLst>
              <a:gd name="adj1" fmla="val 101887"/>
              <a:gd name="adj2" fmla="val 50231"/>
              <a:gd name="adj3" fmla="val 227003"/>
              <a:gd name="adj4" fmla="val 60431"/>
            </a:avLst>
          </a:prstGeom>
          <a:gradFill>
            <a:gsLst>
              <a:gs pos="0">
                <a:schemeClr val="tx2"/>
              </a:gs>
              <a:gs pos="80000">
                <a:schemeClr val="tx2"/>
              </a:gs>
              <a:gs pos="100000">
                <a:schemeClr val="tx2"/>
              </a:gs>
            </a:gsLst>
          </a:gradFill>
          <a:ln w="25400" cap="rnd">
            <a:solidFill>
              <a:schemeClr val="tx2"/>
            </a:solidFill>
            <a:headEnd type="none" w="med" len="med"/>
            <a:tailEnd type="oval" w="med" len="med"/>
          </a:ln>
          <a:effectLst/>
          <a:scene3d>
            <a:camera prst="orthographicFront">
              <a:rot lat="0" lon="0" rev="0"/>
            </a:camera>
            <a:lightRig rig="twoPt" dir="tl"/>
          </a:scene3d>
        </p:spPr>
        <p:style>
          <a:lnRef idx="0">
            <a:schemeClr val="accent4"/>
          </a:lnRef>
          <a:fillRef idx="3">
            <a:schemeClr val="accent4"/>
          </a:fillRef>
          <a:effectRef idx="3">
            <a:schemeClr val="accent4"/>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1300" b="1" dirty="0">
                <a:solidFill>
                  <a:schemeClr val="bg1"/>
                </a:solidFill>
              </a:rPr>
              <a:t>Node Crash</a:t>
            </a:r>
            <a:endParaRPr lang="en-US" sz="1300" i="1" dirty="0">
              <a:solidFill>
                <a:schemeClr val="bg1"/>
              </a:solidFill>
            </a:endParaRPr>
          </a:p>
        </p:txBody>
      </p:sp>
      <p:sp>
        <p:nvSpPr>
          <p:cNvPr id="32" name="Line Callout 1 (Border and Accent Bar) 31"/>
          <p:cNvSpPr/>
          <p:nvPr/>
        </p:nvSpPr>
        <p:spPr bwMode="auto">
          <a:xfrm>
            <a:off x="2727152" y="4733695"/>
            <a:ext cx="1777955" cy="466302"/>
          </a:xfrm>
          <a:prstGeom prst="accentBorderCallout1">
            <a:avLst>
              <a:gd name="adj1" fmla="val 54949"/>
              <a:gd name="adj2" fmla="val 98958"/>
              <a:gd name="adj3" fmla="val -15856"/>
              <a:gd name="adj4" fmla="val 148246"/>
            </a:avLst>
          </a:prstGeom>
          <a:gradFill>
            <a:gsLst>
              <a:gs pos="0">
                <a:schemeClr val="tx2"/>
              </a:gs>
              <a:gs pos="80000">
                <a:schemeClr val="tx2"/>
              </a:gs>
              <a:gs pos="100000">
                <a:schemeClr val="tx2"/>
              </a:gs>
            </a:gsLst>
          </a:gradFill>
          <a:ln w="25400" cap="rnd">
            <a:solidFill>
              <a:schemeClr val="tx2"/>
            </a:solidFill>
            <a:headEnd type="none" w="med" len="med"/>
            <a:tailEnd type="oval" w="med" len="med"/>
          </a:ln>
          <a:effectLst/>
          <a:scene3d>
            <a:camera prst="orthographicFront">
              <a:rot lat="0" lon="0" rev="0"/>
            </a:camera>
            <a:lightRig rig="twoPt" dir="tl"/>
          </a:scene3d>
        </p:spPr>
        <p:style>
          <a:lnRef idx="0">
            <a:schemeClr val="accent4"/>
          </a:lnRef>
          <a:fillRef idx="3">
            <a:schemeClr val="accent4"/>
          </a:fillRef>
          <a:effectRef idx="3">
            <a:schemeClr val="accent4"/>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1300" b="1" dirty="0">
                <a:solidFill>
                  <a:schemeClr val="bg1"/>
                </a:solidFill>
              </a:rPr>
              <a:t>Quorum Witness Failure</a:t>
            </a:r>
            <a:endParaRPr lang="en-US" sz="1300" i="1" dirty="0">
              <a:solidFill>
                <a:schemeClr val="bg1"/>
              </a:solidFill>
            </a:endParaRPr>
          </a:p>
        </p:txBody>
      </p:sp>
      <p:pic>
        <p:nvPicPr>
          <p:cNvPr id="33" name="Picture 32" descr="stop 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11913" y="2892114"/>
            <a:ext cx="745374" cy="746727"/>
          </a:xfrm>
          <a:prstGeom prst="rect">
            <a:avLst/>
          </a:prstGeom>
          <a:noFill/>
          <a:effectLst/>
        </p:spPr>
      </p:pic>
      <p:pic>
        <p:nvPicPr>
          <p:cNvPr id="34" name="Picture 33" descr="Delet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7378" y="3148167"/>
            <a:ext cx="410223" cy="380156"/>
          </a:xfrm>
          <a:prstGeom prst="rect">
            <a:avLst/>
          </a:prstGeom>
          <a:effectLst/>
        </p:spPr>
      </p:pic>
      <p:pic>
        <p:nvPicPr>
          <p:cNvPr id="35" name="Picture 34" descr="stop N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80209" y="4698529"/>
            <a:ext cx="478669" cy="479538"/>
          </a:xfrm>
          <a:prstGeom prst="rect">
            <a:avLst/>
          </a:prstGeom>
          <a:noFill/>
          <a:effectLst/>
        </p:spPr>
      </p:pic>
      <p:pic>
        <p:nvPicPr>
          <p:cNvPr id="36" name="Picture 35" descr="stop N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66675" y="2548993"/>
            <a:ext cx="1357105" cy="1359569"/>
          </a:xfrm>
          <a:prstGeom prst="rect">
            <a:avLst/>
          </a:prstGeom>
          <a:noFill/>
          <a:effectLst/>
        </p:spPr>
      </p:pic>
      <p:sp>
        <p:nvSpPr>
          <p:cNvPr id="38" name="Rectangle 37"/>
          <p:cNvSpPr/>
          <p:nvPr/>
        </p:nvSpPr>
        <p:spPr>
          <a:xfrm>
            <a:off x="1723147" y="5830240"/>
            <a:ext cx="8329512" cy="596416"/>
          </a:xfrm>
          <a:prstGeom prst="rect">
            <a:avLst/>
          </a:prstGeom>
          <a:effectLst/>
        </p:spPr>
        <p:txBody>
          <a:bodyPr wrap="none" lIns="93278" tIns="46639" rIns="93278" bIns="46639">
            <a:spAutoFit/>
          </a:bodyPr>
          <a:lstStyle/>
          <a:p>
            <a:pPr>
              <a:buFont typeface="Arial" pitchFamily="34" charset="0"/>
              <a:buNone/>
            </a:pPr>
            <a:r>
              <a:rPr lang="en-US" sz="3300" dirty="0"/>
              <a:t>How do I make sure my Cluster stays up ??...</a:t>
            </a:r>
            <a:endParaRPr lang="en-US" sz="3300" dirty="0">
              <a:hlinkClick r:id="rId8"/>
            </a:endParaRPr>
          </a:p>
        </p:txBody>
      </p:sp>
      <p:pic>
        <p:nvPicPr>
          <p:cNvPr id="39" name="Picture 5"/>
          <p:cNvPicPr>
            <a:picLocks noChangeAspect="1" noChangeArrowheads="1"/>
          </p:cNvPicPr>
          <p:nvPr/>
        </p:nvPicPr>
        <p:blipFill>
          <a:blip r:embed="rId9" cstate="email">
            <a:duotone>
              <a:schemeClr val="accent6">
                <a:shade val="45000"/>
                <a:satMod val="135000"/>
              </a:schemeClr>
              <a:prstClr val="white"/>
            </a:duotone>
            <a:lum/>
            <a:extLst>
              <a:ext uri="{28A0092B-C50C-407E-A947-70E740481C1C}">
                <a14:useLocalDpi xmlns:a14="http://schemas.microsoft.com/office/drawing/2010/main"/>
              </a:ext>
            </a:extLst>
          </a:blip>
          <a:srcRect/>
          <a:stretch>
            <a:fillRect/>
          </a:stretch>
        </p:blipFill>
        <p:spPr bwMode="auto">
          <a:xfrm>
            <a:off x="7070644" y="3007249"/>
            <a:ext cx="631846" cy="6315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Rectangle 2459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332972" y="2341776"/>
            <a:ext cx="1115644" cy="1914559"/>
          </a:xfrm>
          <a:prstGeom prst="rect">
            <a:avLst/>
          </a:prstGeom>
          <a:noFill/>
          <a:ln w="9525">
            <a:noFill/>
            <a:miter lim="800000"/>
            <a:headEnd/>
            <a:tailEnd/>
          </a:ln>
          <a:effectLst/>
        </p:spPr>
      </p:pic>
      <p:sp>
        <p:nvSpPr>
          <p:cNvPr id="41" name="Rectangle 40"/>
          <p:cNvSpPr/>
          <p:nvPr/>
        </p:nvSpPr>
        <p:spPr>
          <a:xfrm>
            <a:off x="11077626" y="3657565"/>
            <a:ext cx="320057"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5</a:t>
            </a:r>
          </a:p>
        </p:txBody>
      </p:sp>
      <p:sp>
        <p:nvSpPr>
          <p:cNvPr id="42" name="Line Callout 1 (Border and Accent Bar) 41"/>
          <p:cNvSpPr/>
          <p:nvPr/>
        </p:nvSpPr>
        <p:spPr bwMode="auto">
          <a:xfrm>
            <a:off x="10001816" y="4698529"/>
            <a:ext cx="1777955" cy="466302"/>
          </a:xfrm>
          <a:prstGeom prst="accentBorderCallout1">
            <a:avLst>
              <a:gd name="adj1" fmla="val -2195"/>
              <a:gd name="adj2" fmla="val 50231"/>
              <a:gd name="adj3" fmla="val -107691"/>
              <a:gd name="adj4" fmla="val 57218"/>
            </a:avLst>
          </a:prstGeom>
          <a:gradFill>
            <a:gsLst>
              <a:gs pos="0">
                <a:schemeClr val="tx2"/>
              </a:gs>
              <a:gs pos="80000">
                <a:schemeClr val="tx2"/>
              </a:gs>
              <a:gs pos="100000">
                <a:schemeClr val="tx2"/>
              </a:gs>
            </a:gsLst>
          </a:gradFill>
          <a:ln w="25400" cap="rnd">
            <a:solidFill>
              <a:schemeClr val="tx2"/>
            </a:solidFill>
            <a:headEnd type="none" w="med" len="med"/>
            <a:tailEnd type="oval" w="med" len="med"/>
          </a:ln>
          <a:effectLst/>
          <a:scene3d>
            <a:camera prst="orthographicFront">
              <a:rot lat="0" lon="0" rev="0"/>
            </a:camera>
            <a:lightRig rig="twoPt" dir="tl"/>
          </a:scene3d>
        </p:spPr>
        <p:style>
          <a:lnRef idx="0">
            <a:schemeClr val="accent4"/>
          </a:lnRef>
          <a:fillRef idx="3">
            <a:schemeClr val="accent4"/>
          </a:fillRef>
          <a:effectRef idx="3">
            <a:schemeClr val="accent4"/>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1300" b="1" dirty="0">
                <a:solidFill>
                  <a:schemeClr val="bg1"/>
                </a:solidFill>
              </a:rPr>
              <a:t>Add/Evict Node</a:t>
            </a:r>
            <a:endParaRPr lang="en-US" sz="1300" i="1" dirty="0">
              <a:solidFill>
                <a:schemeClr val="bg1"/>
              </a:solidFill>
            </a:endParaRPr>
          </a:p>
        </p:txBody>
      </p:sp>
    </p:spTree>
    <p:extLst>
      <p:ext uri="{BB962C8B-B14F-4D97-AF65-F5344CB8AC3E}">
        <p14:creationId xmlns:p14="http://schemas.microsoft.com/office/powerpoint/2010/main" val="3991642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2" grpId="0" animBg="1"/>
      <p:bldP spid="38" grpId="0"/>
      <p:bldP spid="41" grpId="0"/>
      <p:bldP spid="4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116460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pic>
        <p:nvPicPr>
          <p:cNvPr id="4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79390" y="4473469"/>
            <a:ext cx="928300" cy="1593058"/>
          </a:xfrm>
          <a:prstGeom prst="rect">
            <a:avLst/>
          </a:prstGeom>
          <a:noFill/>
          <a:ln w="9525">
            <a:noFill/>
            <a:miter lim="800000"/>
            <a:headEnd/>
            <a:tailEnd/>
          </a:ln>
          <a:effectLst/>
        </p:spPr>
      </p:pic>
      <p:sp>
        <p:nvSpPr>
          <p:cNvPr id="2" name="Title 1"/>
          <p:cNvSpPr>
            <a:spLocks noGrp="1"/>
          </p:cNvSpPr>
          <p:nvPr>
            <p:ph type="title"/>
          </p:nvPr>
        </p:nvSpPr>
        <p:spPr>
          <a:xfrm>
            <a:off x="382953" y="26892"/>
            <a:ext cx="11324953" cy="836893"/>
          </a:xfrm>
        </p:spPr>
        <p:txBody>
          <a:bodyPr/>
          <a:lstStyle/>
          <a:p>
            <a:r>
              <a:rPr lang="en-US" dirty="0" smtClean="0"/>
              <a:t>Automatic Failover: WAN Link Issues</a:t>
            </a:r>
            <a:endParaRPr lang="en-US" dirty="0"/>
          </a:p>
        </p:txBody>
      </p:sp>
      <p:sp>
        <p:nvSpPr>
          <p:cNvPr id="3" name="Text Placeholder 2"/>
          <p:cNvSpPr txBox="1">
            <a:spLocks/>
          </p:cNvSpPr>
          <p:nvPr/>
        </p:nvSpPr>
        <p:spPr>
          <a:xfrm>
            <a:off x="463016" y="797014"/>
            <a:ext cx="11375535" cy="395518"/>
          </a:xfrm>
          <a:prstGeom prst="rect">
            <a:avLst/>
          </a:prstGeom>
          <a:effectLst/>
        </p:spPr>
        <p:txBody>
          <a:bodyPr lIns="93278" tIns="46639" rIns="93278" bIns="46639"/>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300" dirty="0" smtClean="0">
                <a:solidFill>
                  <a:schemeClr val="tx2"/>
                </a:solidFill>
              </a:rPr>
              <a:t>Witness Dynamic Vote &amp; Tie Breaker</a:t>
            </a:r>
            <a:endParaRPr lang="en-US" sz="3300" dirty="0">
              <a:solidFill>
                <a:schemeClr val="tx2"/>
              </a:solidFill>
            </a:endParaRPr>
          </a:p>
        </p:txBody>
      </p:sp>
      <p:sp>
        <p:nvSpPr>
          <p:cNvPr id="26" name="Rounded Rectangle 25"/>
          <p:cNvSpPr/>
          <p:nvPr/>
        </p:nvSpPr>
        <p:spPr bwMode="auto">
          <a:xfrm>
            <a:off x="4663273" y="1417938"/>
            <a:ext cx="3032180" cy="178749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cxnSp>
        <p:nvCxnSpPr>
          <p:cNvPr id="27" name="Straight Connector 26"/>
          <p:cNvCxnSpPr>
            <a:stCxn id="26" idx="3"/>
            <a:endCxn id="29" idx="0"/>
          </p:cNvCxnSpPr>
          <p:nvPr/>
        </p:nvCxnSpPr>
        <p:spPr>
          <a:xfrm>
            <a:off x="7695453" y="2311683"/>
            <a:ext cx="1321720" cy="1126896"/>
          </a:xfrm>
          <a:prstGeom prst="line">
            <a:avLst/>
          </a:prstGeom>
          <a:noFill/>
          <a:ln w="25400" cap="flat" cmpd="sng" algn="ctr">
            <a:solidFill>
              <a:schemeClr val="tx1"/>
            </a:solidFill>
            <a:prstDash val="solid"/>
          </a:ln>
          <a:effectLst/>
        </p:spPr>
      </p:cxnSp>
      <p:sp>
        <p:nvSpPr>
          <p:cNvPr id="29" name="Rounded Rectangle 28"/>
          <p:cNvSpPr/>
          <p:nvPr/>
        </p:nvSpPr>
        <p:spPr bwMode="auto">
          <a:xfrm>
            <a:off x="684022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pic>
        <p:nvPicPr>
          <p:cNvPr id="30"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758120" y="4504370"/>
            <a:ext cx="928300" cy="1593058"/>
          </a:xfrm>
          <a:prstGeom prst="rect">
            <a:avLst/>
          </a:prstGeom>
          <a:noFill/>
          <a:ln w="9525">
            <a:noFill/>
            <a:miter lim="800000"/>
            <a:headEnd/>
            <a:tailEnd/>
          </a:ln>
          <a:effectLst/>
        </p:spPr>
      </p:pic>
      <p:sp>
        <p:nvSpPr>
          <p:cNvPr id="31" name="Line Callout 1 (Border and Accent Bar) 30"/>
          <p:cNvSpPr/>
          <p:nvPr/>
        </p:nvSpPr>
        <p:spPr bwMode="auto">
          <a:xfrm>
            <a:off x="8719723" y="3657029"/>
            <a:ext cx="753921" cy="307254"/>
          </a:xfrm>
          <a:prstGeom prst="accentBorderCallout1">
            <a:avLst>
              <a:gd name="adj1" fmla="val 52475"/>
              <a:gd name="adj2" fmla="val 110261"/>
              <a:gd name="adj3" fmla="val 263876"/>
              <a:gd name="adj4" fmla="val 179814"/>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pic>
        <p:nvPicPr>
          <p:cNvPr id="32"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683032" y="4485904"/>
            <a:ext cx="928300" cy="1593058"/>
          </a:xfrm>
          <a:prstGeom prst="rect">
            <a:avLst/>
          </a:prstGeom>
          <a:noFill/>
          <a:ln w="9525">
            <a:noFill/>
            <a:miter lim="800000"/>
            <a:headEnd/>
            <a:tailEnd/>
          </a:ln>
          <a:effectLst/>
        </p:spPr>
      </p:pic>
      <p:pic>
        <p:nvPicPr>
          <p:cNvPr id="3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55573" y="4504370"/>
            <a:ext cx="928300" cy="1593058"/>
          </a:xfrm>
          <a:prstGeom prst="rect">
            <a:avLst/>
          </a:prstGeom>
          <a:noFill/>
          <a:ln w="9525">
            <a:noFill/>
            <a:miter lim="800000"/>
            <a:headEnd/>
            <a:tailEnd/>
          </a:ln>
          <a:effectLst/>
        </p:spPr>
      </p:pic>
      <p:sp>
        <p:nvSpPr>
          <p:cNvPr id="34" name="Line Callout 1 (Border and Accent Bar) 33"/>
          <p:cNvSpPr/>
          <p:nvPr/>
        </p:nvSpPr>
        <p:spPr bwMode="auto">
          <a:xfrm>
            <a:off x="1618382" y="3627847"/>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5" name="Line Callout 1 (Border and Accent Bar) 34"/>
          <p:cNvSpPr/>
          <p:nvPr/>
        </p:nvSpPr>
        <p:spPr bwMode="auto">
          <a:xfrm>
            <a:off x="7217785" y="3657029"/>
            <a:ext cx="753921" cy="307254"/>
          </a:xfrm>
          <a:prstGeom prst="accentBorderCallout1">
            <a:avLst>
              <a:gd name="adj1" fmla="val 52475"/>
              <a:gd name="adj2" fmla="val 110261"/>
              <a:gd name="adj3" fmla="val 267406"/>
              <a:gd name="adj4" fmla="val 18557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6" name="Rectangle 35"/>
          <p:cNvSpPr/>
          <p:nvPr/>
        </p:nvSpPr>
        <p:spPr>
          <a:xfrm>
            <a:off x="3249408" y="5558288"/>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37" name="Rectangle 36"/>
          <p:cNvSpPr/>
          <p:nvPr/>
        </p:nvSpPr>
        <p:spPr>
          <a:xfrm>
            <a:off x="8821948" y="5603199"/>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38" name="Rectangle 37"/>
          <p:cNvSpPr/>
          <p:nvPr/>
        </p:nvSpPr>
        <p:spPr>
          <a:xfrm>
            <a:off x="10299164" y="5603199"/>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cxnSp>
        <p:nvCxnSpPr>
          <p:cNvPr id="39" name="Straight Connector 38"/>
          <p:cNvCxnSpPr>
            <a:stCxn id="26" idx="1"/>
            <a:endCxn id="28" idx="0"/>
          </p:cNvCxnSpPr>
          <p:nvPr/>
        </p:nvCxnSpPr>
        <p:spPr>
          <a:xfrm flipH="1">
            <a:off x="3341553" y="2311683"/>
            <a:ext cx="1321720" cy="1126896"/>
          </a:xfrm>
          <a:prstGeom prst="line">
            <a:avLst/>
          </a:prstGeom>
          <a:noFill/>
          <a:ln w="25400" cap="flat" cmpd="sng" algn="ctr">
            <a:solidFill>
              <a:schemeClr val="tx1"/>
            </a:solidFill>
            <a:prstDash val="solid"/>
          </a:ln>
          <a:effectLst/>
        </p:spPr>
      </p:cxnSp>
      <p:cxnSp>
        <p:nvCxnSpPr>
          <p:cNvPr id="41" name="Straight Connector 40"/>
          <p:cNvCxnSpPr>
            <a:stCxn id="28" idx="3"/>
            <a:endCxn id="29" idx="1"/>
          </p:cNvCxnSpPr>
          <p:nvPr/>
        </p:nvCxnSpPr>
        <p:spPr>
          <a:xfrm>
            <a:off x="5518503" y="4837484"/>
            <a:ext cx="1321720" cy="0"/>
          </a:xfrm>
          <a:prstGeom prst="line">
            <a:avLst/>
          </a:prstGeom>
          <a:noFill/>
          <a:ln w="25400" cap="flat" cmpd="sng" algn="ctr">
            <a:solidFill>
              <a:schemeClr val="tx1"/>
            </a:solidFill>
            <a:prstDash val="solid"/>
          </a:ln>
          <a:effectLst/>
        </p:spPr>
      </p:cxnSp>
      <p:sp>
        <p:nvSpPr>
          <p:cNvPr id="46" name="Line Callout 1 (Border and Accent Bar) 45"/>
          <p:cNvSpPr/>
          <p:nvPr/>
        </p:nvSpPr>
        <p:spPr bwMode="auto">
          <a:xfrm>
            <a:off x="3014740" y="3615412"/>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51" name="Rounded Rectangle 50"/>
          <p:cNvSpPr/>
          <p:nvPr/>
        </p:nvSpPr>
        <p:spPr bwMode="auto">
          <a:xfrm>
            <a:off x="8597786" y="6318864"/>
            <a:ext cx="1198489"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Site 2</a:t>
            </a:r>
          </a:p>
        </p:txBody>
      </p:sp>
      <p:sp>
        <p:nvSpPr>
          <p:cNvPr id="52" name="Rounded Rectangle 51"/>
          <p:cNvSpPr/>
          <p:nvPr/>
        </p:nvSpPr>
        <p:spPr bwMode="auto">
          <a:xfrm>
            <a:off x="2761940" y="6318864"/>
            <a:ext cx="1198489"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Site 1</a:t>
            </a:r>
          </a:p>
        </p:txBody>
      </p:sp>
      <p:sp>
        <p:nvSpPr>
          <p:cNvPr id="53" name="Rounded Rectangle 52"/>
          <p:cNvSpPr/>
          <p:nvPr/>
        </p:nvSpPr>
        <p:spPr bwMode="auto">
          <a:xfrm>
            <a:off x="7818684" y="1333877"/>
            <a:ext cx="1198489"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Site 3</a:t>
            </a:r>
          </a:p>
        </p:txBody>
      </p:sp>
      <p:pic>
        <p:nvPicPr>
          <p:cNvPr id="42" name="Picture 41"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56997" y="4313347"/>
            <a:ext cx="1465272" cy="1467933"/>
          </a:xfrm>
          <a:prstGeom prst="rect">
            <a:avLst/>
          </a:prstGeom>
          <a:noFill/>
          <a:effectLst/>
        </p:spPr>
      </p:pic>
      <p:sp>
        <p:nvSpPr>
          <p:cNvPr id="43" name="AutoShape 78"/>
          <p:cNvSpPr>
            <a:spLocks noChangeArrowheads="1"/>
          </p:cNvSpPr>
          <p:nvPr/>
        </p:nvSpPr>
        <p:spPr bwMode="auto">
          <a:xfrm>
            <a:off x="10138583" y="1792838"/>
            <a:ext cx="1477216" cy="1115400"/>
          </a:xfrm>
          <a:prstGeom prst="wedgeEllipseCallout">
            <a:avLst>
              <a:gd name="adj1" fmla="val -11680"/>
              <a:gd name="adj2" fmla="val 96564"/>
            </a:avLst>
          </a:prstGeom>
          <a:solidFill>
            <a:schemeClr val="tx2">
              <a:lumMod val="40000"/>
              <a:lumOff val="60000"/>
            </a:schemeClr>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Site-2 Down!!!</a:t>
            </a:r>
          </a:p>
        </p:txBody>
      </p:sp>
      <p:sp>
        <p:nvSpPr>
          <p:cNvPr id="44" name="AutoShape 78"/>
          <p:cNvSpPr>
            <a:spLocks noChangeArrowheads="1"/>
          </p:cNvSpPr>
          <p:nvPr/>
        </p:nvSpPr>
        <p:spPr bwMode="auto">
          <a:xfrm>
            <a:off x="463016" y="2097739"/>
            <a:ext cx="1909287" cy="1070717"/>
          </a:xfrm>
          <a:prstGeom prst="wedgeEllipseCallout">
            <a:avLst>
              <a:gd name="adj1" fmla="val 30622"/>
              <a:gd name="adj2" fmla="val 74302"/>
            </a:avLst>
          </a:prstGeom>
          <a:solidFill>
            <a:schemeClr val="tx2">
              <a:lumMod val="40000"/>
              <a:lumOff val="60000"/>
            </a:schemeClr>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Site-1 </a:t>
            </a:r>
            <a:r>
              <a:rPr lang="en-US" sz="1400" b="1" dirty="0" smtClean="0">
                <a:solidFill>
                  <a:schemeClr val="bg1"/>
                </a:solidFill>
              </a:rPr>
              <a:t>Wins!!!</a:t>
            </a:r>
            <a:br>
              <a:rPr lang="en-US" sz="1400" b="1" dirty="0" smtClean="0">
                <a:solidFill>
                  <a:schemeClr val="bg1"/>
                </a:solidFill>
              </a:rPr>
            </a:br>
            <a:r>
              <a:rPr lang="en-US" sz="1400" b="1" dirty="0" smtClean="0">
                <a:solidFill>
                  <a:schemeClr val="accent1"/>
                </a:solidFill>
              </a:rPr>
              <a:t>Cluster</a:t>
            </a:r>
            <a:endParaRPr lang="en-US" sz="1400" b="1" dirty="0">
              <a:solidFill>
                <a:schemeClr val="accent1"/>
              </a:solidFill>
            </a:endParaRPr>
          </a:p>
          <a:p>
            <a:pPr algn="ctr">
              <a:spcBef>
                <a:spcPct val="0"/>
              </a:spcBef>
              <a:buClrTx/>
              <a:buFontTx/>
              <a:buNone/>
            </a:pPr>
            <a:r>
              <a:rPr lang="en-US" sz="1400" b="1" dirty="0">
                <a:solidFill>
                  <a:schemeClr val="accent1"/>
                </a:solidFill>
              </a:rPr>
              <a:t>Survives!</a:t>
            </a:r>
          </a:p>
        </p:txBody>
      </p:sp>
      <p:pic>
        <p:nvPicPr>
          <p:cNvPr id="50" name="Picture 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6477750" y="1626384"/>
            <a:ext cx="775338" cy="12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6" descr="\\imself-ssdw7fs4\ssd_userdata_ntdev\matd\Pictures\PPT\Icons - Illustrations\_WINDOWS SERVER ICONS\Documents\Virtual Folder file open.png"/>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6335877" y="2473688"/>
            <a:ext cx="503252" cy="502801"/>
          </a:xfrm>
          <a:prstGeom prst="rect">
            <a:avLst/>
          </a:prstGeom>
          <a:noFill/>
          <a:effectLst/>
        </p:spPr>
      </p:pic>
      <p:pic>
        <p:nvPicPr>
          <p:cNvPr id="40" name="Picture 39" descr="Delet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08855" y="2691467"/>
            <a:ext cx="341070" cy="316071"/>
          </a:xfrm>
          <a:prstGeom prst="rect">
            <a:avLst/>
          </a:prstGeom>
          <a:effectLst>
            <a:outerShdw blurRad="50800" dist="38100" dir="2700000" algn="tl" rotWithShape="0">
              <a:prstClr val="black">
                <a:alpha val="40000"/>
              </a:prstClr>
            </a:outerShdw>
          </a:effectLst>
        </p:spPr>
      </p:pic>
      <p:pic>
        <p:nvPicPr>
          <p:cNvPr id="48" name="Picture 47" descr="Delet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2618" y="4726639"/>
            <a:ext cx="341070" cy="316071"/>
          </a:xfrm>
          <a:prstGeom prst="rect">
            <a:avLst/>
          </a:prstGeom>
          <a:effectLst>
            <a:outerShdw blurRad="50800" dist="38100" dir="2700000" algn="tl" rotWithShape="0">
              <a:prstClr val="black">
                <a:alpha val="40000"/>
              </a:prstClr>
            </a:outerShdw>
          </a:effectLst>
        </p:spPr>
      </p:pic>
      <p:pic>
        <p:nvPicPr>
          <p:cNvPr id="49" name="Picture 48" descr="Delet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47393" y="2739209"/>
            <a:ext cx="341070" cy="316071"/>
          </a:xfrm>
          <a:prstGeom prst="rect">
            <a:avLst/>
          </a:prstGeom>
          <a:effectLst>
            <a:outerShdw blurRad="50800" dist="38100" dir="2700000" algn="tl" rotWithShape="0">
              <a:prstClr val="black">
                <a:alpha val="40000"/>
              </a:prstClr>
            </a:outerShdw>
          </a:effectLst>
        </p:spPr>
      </p:pic>
      <p:sp>
        <p:nvSpPr>
          <p:cNvPr id="55" name="AutoShape 78"/>
          <p:cNvSpPr>
            <a:spLocks noChangeArrowheads="1"/>
          </p:cNvSpPr>
          <p:nvPr/>
        </p:nvSpPr>
        <p:spPr bwMode="auto">
          <a:xfrm>
            <a:off x="6388441" y="5316213"/>
            <a:ext cx="1477216" cy="1115400"/>
          </a:xfrm>
          <a:prstGeom prst="wedgeEllipseCallout">
            <a:avLst>
              <a:gd name="adj1" fmla="val 75709"/>
              <a:gd name="adj2" fmla="val -58554"/>
            </a:avLst>
          </a:prstGeom>
          <a:solidFill>
            <a:schemeClr val="tx2">
              <a:lumMod val="40000"/>
              <a:lumOff val="60000"/>
            </a:schemeClr>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smtClean="0">
                <a:solidFill>
                  <a:schemeClr val="bg1"/>
                </a:solidFill>
              </a:rPr>
              <a:t>Cluster</a:t>
            </a:r>
          </a:p>
          <a:p>
            <a:pPr algn="ctr">
              <a:spcBef>
                <a:spcPct val="0"/>
              </a:spcBef>
              <a:buClrTx/>
              <a:buFontTx/>
              <a:buNone/>
            </a:pPr>
            <a:r>
              <a:rPr lang="en-US" sz="1400" b="1" dirty="0" smtClean="0">
                <a:solidFill>
                  <a:schemeClr val="bg1"/>
                </a:solidFill>
              </a:rPr>
              <a:t>removes</a:t>
            </a:r>
          </a:p>
          <a:p>
            <a:pPr algn="ctr">
              <a:spcBef>
                <a:spcPct val="0"/>
              </a:spcBef>
              <a:buClrTx/>
              <a:buFontTx/>
              <a:buNone/>
            </a:pPr>
            <a:r>
              <a:rPr lang="en-US" sz="1400" b="1" dirty="0" smtClean="0">
                <a:solidFill>
                  <a:schemeClr val="bg1"/>
                </a:solidFill>
              </a:rPr>
              <a:t>Node 3’s</a:t>
            </a:r>
          </a:p>
          <a:p>
            <a:pPr algn="ctr">
              <a:spcBef>
                <a:spcPct val="0"/>
              </a:spcBef>
              <a:buClrTx/>
              <a:buFontTx/>
              <a:buNone/>
            </a:pPr>
            <a:r>
              <a:rPr lang="en-US" sz="1400" b="1" dirty="0" smtClean="0">
                <a:solidFill>
                  <a:schemeClr val="bg1"/>
                </a:solidFill>
              </a:rPr>
              <a:t>Vote</a:t>
            </a:r>
            <a:endParaRPr lang="en-US" sz="1400" b="1" dirty="0">
              <a:solidFill>
                <a:schemeClr val="bg1"/>
              </a:solidFill>
            </a:endParaRPr>
          </a:p>
        </p:txBody>
      </p:sp>
      <p:sp>
        <p:nvSpPr>
          <p:cNvPr id="56" name="Line Callout 1 (Border and Accent Bar) 55"/>
          <p:cNvSpPr/>
          <p:nvPr/>
        </p:nvSpPr>
        <p:spPr bwMode="auto">
          <a:xfrm>
            <a:off x="4968404" y="1731885"/>
            <a:ext cx="753921" cy="307254"/>
          </a:xfrm>
          <a:prstGeom prst="accentBorderCallout1">
            <a:avLst>
              <a:gd name="adj1" fmla="val 52475"/>
              <a:gd name="adj2" fmla="val 110261"/>
              <a:gd name="adj3" fmla="val 225947"/>
              <a:gd name="adj4" fmla="val 186948"/>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57" name="AutoShape 78"/>
          <p:cNvSpPr>
            <a:spLocks noChangeArrowheads="1"/>
          </p:cNvSpPr>
          <p:nvPr/>
        </p:nvSpPr>
        <p:spPr bwMode="auto">
          <a:xfrm>
            <a:off x="3014740" y="1327812"/>
            <a:ext cx="1477216" cy="1115400"/>
          </a:xfrm>
          <a:prstGeom prst="wedgeEllipseCallout">
            <a:avLst>
              <a:gd name="adj1" fmla="val 80564"/>
              <a:gd name="adj2" fmla="val 16192"/>
            </a:avLst>
          </a:prstGeom>
          <a:solidFill>
            <a:schemeClr val="tx2">
              <a:lumMod val="40000"/>
              <a:lumOff val="60000"/>
            </a:schemeClr>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smtClean="0">
                <a:solidFill>
                  <a:schemeClr val="bg1"/>
                </a:solidFill>
              </a:rPr>
              <a:t>Cluster</a:t>
            </a:r>
          </a:p>
          <a:p>
            <a:pPr algn="ctr">
              <a:spcBef>
                <a:spcPct val="0"/>
              </a:spcBef>
              <a:buClrTx/>
              <a:buFontTx/>
              <a:buNone/>
            </a:pPr>
            <a:r>
              <a:rPr lang="en-US" sz="1400" b="1" dirty="0" smtClean="0">
                <a:solidFill>
                  <a:schemeClr val="bg1"/>
                </a:solidFill>
              </a:rPr>
              <a:t>removes</a:t>
            </a:r>
          </a:p>
          <a:p>
            <a:pPr algn="ctr">
              <a:spcBef>
                <a:spcPct val="0"/>
              </a:spcBef>
              <a:buClrTx/>
              <a:buFontTx/>
              <a:buNone/>
            </a:pPr>
            <a:r>
              <a:rPr lang="en-US" sz="1400" b="1" dirty="0" smtClean="0">
                <a:solidFill>
                  <a:schemeClr val="bg1"/>
                </a:solidFill>
              </a:rPr>
              <a:t>Witness</a:t>
            </a:r>
          </a:p>
          <a:p>
            <a:pPr algn="ctr">
              <a:spcBef>
                <a:spcPct val="0"/>
              </a:spcBef>
              <a:buClrTx/>
              <a:buFontTx/>
              <a:buNone/>
            </a:pPr>
            <a:r>
              <a:rPr lang="en-US" sz="1400" b="1" dirty="0" smtClean="0">
                <a:solidFill>
                  <a:schemeClr val="bg1"/>
                </a:solidFill>
              </a:rPr>
              <a:t>Vote</a:t>
            </a:r>
            <a:endParaRPr lang="en-US" sz="1400" b="1" dirty="0">
              <a:solidFill>
                <a:schemeClr val="bg1"/>
              </a:solidFill>
            </a:endParaRPr>
          </a:p>
        </p:txBody>
      </p:sp>
      <p:sp>
        <p:nvSpPr>
          <p:cNvPr id="47" name="Rectangle 46"/>
          <p:cNvSpPr/>
          <p:nvPr/>
        </p:nvSpPr>
        <p:spPr>
          <a:xfrm>
            <a:off x="4645766" y="5545853"/>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Tree>
    <p:extLst>
      <p:ext uri="{BB962C8B-B14F-4D97-AF65-F5344CB8AC3E}">
        <p14:creationId xmlns:p14="http://schemas.microsoft.com/office/powerpoint/2010/main" val="193353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56"/>
                                        </p:tgtEl>
                                      </p:cBhvr>
                                    </p:animEffect>
                                    <p:set>
                                      <p:cBhvr>
                                        <p:cTn id="14" dur="1" fill="hold">
                                          <p:stCondLst>
                                            <p:cond delay="499"/>
                                          </p:stCondLst>
                                        </p:cTn>
                                        <p:tgtEl>
                                          <p:spTgt spid="56"/>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par>
                          <p:cTn id="19" fill="hold">
                            <p:stCondLst>
                              <p:cond delay="1500"/>
                            </p:stCondLst>
                            <p:childTnLst>
                              <p:par>
                                <p:cTn id="20" presetID="10" presetClass="exit" presetSubtype="0" fill="hold" grpId="0" nodeType="after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5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000" fill="hold"/>
                                        <p:tgtEl>
                                          <p:spTgt spid="42"/>
                                        </p:tgtEl>
                                        <p:attrNameLst>
                                          <p:attrName>ppt_w</p:attrName>
                                        </p:attrNameLst>
                                      </p:cBhvr>
                                      <p:tavLst>
                                        <p:tav tm="0">
                                          <p:val>
                                            <p:fltVal val="0"/>
                                          </p:val>
                                        </p:tav>
                                        <p:tav tm="100000">
                                          <p:val>
                                            <p:strVal val="#ppt_w"/>
                                          </p:val>
                                        </p:tav>
                                      </p:tavLst>
                                    </p:anim>
                                    <p:anim calcmode="lin" valueType="num">
                                      <p:cBhvr>
                                        <p:cTn id="36" dur="1000" fill="hold"/>
                                        <p:tgtEl>
                                          <p:spTgt spid="42"/>
                                        </p:tgtEl>
                                        <p:attrNameLst>
                                          <p:attrName>ppt_h</p:attrName>
                                        </p:attrNameLst>
                                      </p:cBhvr>
                                      <p:tavLst>
                                        <p:tav tm="0">
                                          <p:val>
                                            <p:fltVal val="0"/>
                                          </p:val>
                                        </p:tav>
                                        <p:tav tm="100000">
                                          <p:val>
                                            <p:strVal val="#ppt_h"/>
                                          </p:val>
                                        </p:tav>
                                      </p:tavLst>
                                    </p:anim>
                                    <p:anim calcmode="lin" valueType="num">
                                      <p:cBhvr>
                                        <p:cTn id="37" dur="1000" fill="hold"/>
                                        <p:tgtEl>
                                          <p:spTgt spid="42"/>
                                        </p:tgtEl>
                                        <p:attrNameLst>
                                          <p:attrName>style.rotation</p:attrName>
                                        </p:attrNameLst>
                                      </p:cBhvr>
                                      <p:tavLst>
                                        <p:tav tm="0">
                                          <p:val>
                                            <p:fltVal val="90"/>
                                          </p:val>
                                        </p:tav>
                                        <p:tav tm="100000">
                                          <p:val>
                                            <p:fltVal val="0"/>
                                          </p:val>
                                        </p:tav>
                                      </p:tavLst>
                                    </p:anim>
                                    <p:animEffect transition="in" filter="fade">
                                      <p:cBhvr>
                                        <p:cTn id="38" dur="1000"/>
                                        <p:tgtEl>
                                          <p:spTgt spid="42"/>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55" grpId="0" animBg="1"/>
      <p:bldP spid="56" grpId="0" animBg="1"/>
      <p:bldP spid="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45" y="162422"/>
            <a:ext cx="11670310" cy="917575"/>
          </a:xfrm>
        </p:spPr>
        <p:txBody>
          <a:bodyPr/>
          <a:lstStyle/>
          <a:p>
            <a:r>
              <a:rPr lang="en-US" dirty="0"/>
              <a:t>Manual Failover Considerations</a:t>
            </a:r>
          </a:p>
        </p:txBody>
      </p:sp>
      <p:sp>
        <p:nvSpPr>
          <p:cNvPr id="3" name="Text Placeholder 4"/>
          <p:cNvSpPr txBox="1">
            <a:spLocks/>
          </p:cNvSpPr>
          <p:nvPr/>
        </p:nvSpPr>
        <p:spPr>
          <a:xfrm>
            <a:off x="512217" y="1217353"/>
            <a:ext cx="11426079" cy="145674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All Sites Not Equal</a:t>
            </a:r>
          </a:p>
          <a:p>
            <a:pPr>
              <a:lnSpc>
                <a:spcPct val="100000"/>
              </a:lnSpc>
              <a:spcBef>
                <a:spcPts val="0"/>
              </a:spcBef>
              <a:buSzTx/>
            </a:pPr>
            <a:r>
              <a:rPr lang="en-US" sz="2400" dirty="0">
                <a:solidFill>
                  <a:srgbClr val="FFFFFF"/>
                </a:solidFill>
                <a:latin typeface="Segoe UI"/>
              </a:rPr>
              <a:t>Cluster cannot sustain failure of Primary site</a:t>
            </a:r>
          </a:p>
          <a:p>
            <a:pPr>
              <a:lnSpc>
                <a:spcPct val="100000"/>
              </a:lnSpc>
              <a:spcBef>
                <a:spcPts val="0"/>
              </a:spcBef>
              <a:buSzTx/>
            </a:pPr>
            <a:r>
              <a:rPr lang="en-US" sz="2400" dirty="0">
                <a:solidFill>
                  <a:srgbClr val="FFFFFF"/>
                </a:solidFill>
                <a:latin typeface="Segoe UI"/>
              </a:rPr>
              <a:t>Allow cluster to sustain failure of the Backup site</a:t>
            </a:r>
          </a:p>
        </p:txBody>
      </p:sp>
      <p:sp>
        <p:nvSpPr>
          <p:cNvPr id="4" name="Text Placeholder 4"/>
          <p:cNvSpPr txBox="1">
            <a:spLocks/>
          </p:cNvSpPr>
          <p:nvPr/>
        </p:nvSpPr>
        <p:spPr>
          <a:xfrm>
            <a:off x="515384" y="2800300"/>
            <a:ext cx="11426079" cy="155819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Node Vote Weight Adjustments</a:t>
            </a:r>
          </a:p>
          <a:p>
            <a:pPr>
              <a:lnSpc>
                <a:spcPct val="100000"/>
              </a:lnSpc>
              <a:spcBef>
                <a:spcPts val="0"/>
              </a:spcBef>
              <a:buSzTx/>
            </a:pPr>
            <a:r>
              <a:rPr lang="en-US" sz="2400" dirty="0">
                <a:solidFill>
                  <a:srgbClr val="FFFFFF"/>
                </a:solidFill>
                <a:latin typeface="Segoe UI"/>
              </a:rPr>
              <a:t>Disallow nodes in Backup site in affecting cluster quorum</a:t>
            </a:r>
          </a:p>
          <a:p>
            <a:pPr>
              <a:lnSpc>
                <a:spcPct val="100000"/>
              </a:lnSpc>
              <a:spcBef>
                <a:spcPts val="0"/>
              </a:spcBef>
              <a:buSzTx/>
            </a:pPr>
            <a:r>
              <a:rPr lang="en-US" sz="2400" dirty="0">
                <a:solidFill>
                  <a:srgbClr val="FFFFFF"/>
                </a:solidFill>
                <a:latin typeface="Segoe UI"/>
              </a:rPr>
              <a:t>Remove node vote weight of nodes in Backup site</a:t>
            </a:r>
          </a:p>
        </p:txBody>
      </p:sp>
      <p:sp>
        <p:nvSpPr>
          <p:cNvPr id="5" name="Text Placeholder 4"/>
          <p:cNvSpPr txBox="1">
            <a:spLocks/>
          </p:cNvSpPr>
          <p:nvPr/>
        </p:nvSpPr>
        <p:spPr>
          <a:xfrm>
            <a:off x="518551" y="4497449"/>
            <a:ext cx="11426079" cy="155819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Number of Nodes per Site</a:t>
            </a:r>
          </a:p>
          <a:p>
            <a:pPr>
              <a:lnSpc>
                <a:spcPct val="100000"/>
              </a:lnSpc>
              <a:spcBef>
                <a:spcPts val="0"/>
              </a:spcBef>
              <a:buSzTx/>
            </a:pPr>
            <a:r>
              <a:rPr lang="en-US" sz="2400" dirty="0">
                <a:solidFill>
                  <a:srgbClr val="FFFFFF"/>
                </a:solidFill>
                <a:latin typeface="Segoe UI"/>
              </a:rPr>
              <a:t>No requirement to keep equal number of nodes in both sites</a:t>
            </a:r>
          </a:p>
        </p:txBody>
      </p:sp>
      <p:graphicFrame>
        <p:nvGraphicFramePr>
          <p:cNvPr id="7" name="Diagram 6"/>
          <p:cNvGraphicFramePr/>
          <p:nvPr>
            <p:extLst>
              <p:ext uri="{D42A27DB-BD31-4B8C-83A1-F6EECF244321}">
                <p14:modId xmlns:p14="http://schemas.microsoft.com/office/powerpoint/2010/main" val="2137770586"/>
              </p:ext>
            </p:extLst>
          </p:nvPr>
        </p:nvGraphicFramePr>
        <p:xfrm>
          <a:off x="9669864" y="2486022"/>
          <a:ext cx="2192300" cy="1925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2198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2"/>
            <a:ext cx="11375536" cy="678031"/>
          </a:xfrm>
        </p:spPr>
        <p:txBody>
          <a:bodyPr/>
          <a:lstStyle/>
          <a:p>
            <a:r>
              <a:rPr lang="en-US" sz="4900" dirty="0">
                <a:gradFill>
                  <a:gsLst>
                    <a:gs pos="1250">
                      <a:srgbClr val="FFFFFF"/>
                    </a:gs>
                    <a:gs pos="100000">
                      <a:srgbClr val="FFFFFF"/>
                    </a:gs>
                  </a:gsLst>
                  <a:lin ang="5400000" scaled="0"/>
                </a:gradFill>
              </a:rPr>
              <a:t>Manual </a:t>
            </a:r>
            <a:r>
              <a:rPr lang="en-US" sz="4900" dirty="0" smtClean="0">
                <a:gradFill>
                  <a:gsLst>
                    <a:gs pos="1250">
                      <a:srgbClr val="FFFFFF"/>
                    </a:gs>
                    <a:gs pos="100000">
                      <a:srgbClr val="FFFFFF"/>
                    </a:gs>
                  </a:gsLst>
                  <a:lin ang="5400000" scaled="0"/>
                </a:gradFill>
              </a:rPr>
              <a:t>Failover: </a:t>
            </a:r>
            <a:r>
              <a:rPr lang="en-US" sz="4900" dirty="0">
                <a:gradFill>
                  <a:gsLst>
                    <a:gs pos="1250">
                      <a:srgbClr val="FFFFFF"/>
                    </a:gs>
                    <a:gs pos="100000">
                      <a:srgbClr val="FFFFFF"/>
                    </a:gs>
                  </a:gsLst>
                  <a:lin ang="5400000" scaled="0"/>
                </a:gradFill>
              </a:rPr>
              <a:t>Workload Considerations</a:t>
            </a:r>
            <a:endParaRPr lang="en-US" dirty="0"/>
          </a:p>
        </p:txBody>
      </p:sp>
      <p:sp>
        <p:nvSpPr>
          <p:cNvPr id="3" name="Text Placeholder 4"/>
          <p:cNvSpPr txBox="1">
            <a:spLocks/>
          </p:cNvSpPr>
          <p:nvPr/>
        </p:nvSpPr>
        <p:spPr>
          <a:xfrm>
            <a:off x="512217" y="1217353"/>
            <a:ext cx="11426079" cy="145674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Workload Management</a:t>
            </a:r>
          </a:p>
          <a:p>
            <a:pPr>
              <a:lnSpc>
                <a:spcPct val="100000"/>
              </a:lnSpc>
              <a:spcBef>
                <a:spcPts val="0"/>
              </a:spcBef>
              <a:buSzTx/>
            </a:pPr>
            <a:r>
              <a:rPr lang="en-US" sz="2400" dirty="0">
                <a:solidFill>
                  <a:srgbClr val="FFFFFF"/>
                </a:solidFill>
                <a:latin typeface="Segoe UI"/>
              </a:rPr>
              <a:t>Use Preferred Owners to prioritize keeping workload on Primary site</a:t>
            </a:r>
          </a:p>
        </p:txBody>
      </p:sp>
      <p:sp>
        <p:nvSpPr>
          <p:cNvPr id="4" name="Text Placeholder 4"/>
          <p:cNvSpPr txBox="1">
            <a:spLocks/>
          </p:cNvSpPr>
          <p:nvPr/>
        </p:nvSpPr>
        <p:spPr>
          <a:xfrm>
            <a:off x="515384" y="2847884"/>
            <a:ext cx="11426079" cy="145674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Recovery Actions</a:t>
            </a:r>
          </a:p>
          <a:p>
            <a:pPr>
              <a:lnSpc>
                <a:spcPct val="100000"/>
              </a:lnSpc>
              <a:spcBef>
                <a:spcPts val="0"/>
              </a:spcBef>
              <a:buSzTx/>
            </a:pPr>
            <a:r>
              <a:rPr lang="en-US" sz="2400" dirty="0">
                <a:solidFill>
                  <a:srgbClr val="FFFFFF"/>
                </a:solidFill>
                <a:latin typeface="Segoe UI"/>
              </a:rPr>
              <a:t>Primary site failure would require “Force Quorum” on Backup site</a:t>
            </a:r>
          </a:p>
          <a:p>
            <a:pPr>
              <a:lnSpc>
                <a:spcPct val="100000"/>
              </a:lnSpc>
              <a:spcBef>
                <a:spcPts val="0"/>
              </a:spcBef>
              <a:buSzTx/>
            </a:pPr>
            <a:r>
              <a:rPr lang="en-US" sz="2400" dirty="0">
                <a:solidFill>
                  <a:srgbClr val="FFFFFF"/>
                </a:solidFill>
                <a:latin typeface="Segoe UI"/>
              </a:rPr>
              <a:t>Recover Primary site nodes using “Prevent Quorum”</a:t>
            </a:r>
          </a:p>
        </p:txBody>
      </p:sp>
    </p:spTree>
    <p:extLst>
      <p:ext uri="{BB962C8B-B14F-4D97-AF65-F5344CB8AC3E}">
        <p14:creationId xmlns:p14="http://schemas.microsoft.com/office/powerpoint/2010/main" val="94263072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80" y="233151"/>
            <a:ext cx="11375536" cy="621530"/>
          </a:xfrm>
        </p:spPr>
        <p:txBody>
          <a:bodyPr/>
          <a:lstStyle/>
          <a:p>
            <a:r>
              <a:rPr lang="en-US" sz="4500" dirty="0" smtClean="0">
                <a:gradFill flip="none" rotWithShape="1">
                  <a:gsLst>
                    <a:gs pos="0">
                      <a:srgbClr val="FFFFFF">
                        <a:lumMod val="65000"/>
                        <a:lumOff val="35000"/>
                      </a:srgbClr>
                    </a:gs>
                    <a:gs pos="86000">
                      <a:srgbClr val="FFFFFF">
                        <a:lumMod val="65000"/>
                        <a:lumOff val="35000"/>
                      </a:srgbClr>
                    </a:gs>
                  </a:gsLst>
                  <a:lin ang="5400000" scaled="0"/>
                  <a:tileRect/>
                </a:gradFill>
                <a:latin typeface="Segoe UI Light" pitchFamily="34" charset="0"/>
              </a:rPr>
              <a:t>Manual </a:t>
            </a:r>
            <a:r>
              <a:rPr lang="en-US" sz="4500" dirty="0">
                <a:gradFill flip="none" rotWithShape="1">
                  <a:gsLst>
                    <a:gs pos="0">
                      <a:srgbClr val="FFFFFF">
                        <a:lumMod val="65000"/>
                        <a:lumOff val="35000"/>
                      </a:srgbClr>
                    </a:gs>
                    <a:gs pos="86000">
                      <a:srgbClr val="FFFFFF">
                        <a:lumMod val="65000"/>
                        <a:lumOff val="35000"/>
                      </a:srgbClr>
                    </a:gs>
                  </a:gsLst>
                  <a:lin ang="5400000" scaled="0"/>
                  <a:tileRect/>
                </a:gradFill>
                <a:latin typeface="Segoe UI Light" pitchFamily="34" charset="0"/>
              </a:rPr>
              <a:t>Failover: Witness Considerations</a:t>
            </a:r>
            <a:endParaRPr lang="en-US" dirty="0"/>
          </a:p>
        </p:txBody>
      </p:sp>
      <p:sp>
        <p:nvSpPr>
          <p:cNvPr id="3" name="Text Placeholder 4"/>
          <p:cNvSpPr txBox="1">
            <a:spLocks/>
          </p:cNvSpPr>
          <p:nvPr/>
        </p:nvSpPr>
        <p:spPr>
          <a:xfrm>
            <a:off x="518571" y="1343145"/>
            <a:ext cx="11426079" cy="1453844"/>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smtClean="0">
                <a:solidFill>
                  <a:srgbClr val="61DDFF"/>
                </a:solidFill>
                <a:latin typeface="+mj-lt"/>
              </a:rPr>
              <a:t>Always </a:t>
            </a:r>
            <a:r>
              <a:rPr lang="en-US" sz="3300" dirty="0">
                <a:solidFill>
                  <a:srgbClr val="61DDFF"/>
                </a:solidFill>
                <a:latin typeface="+mj-lt"/>
              </a:rPr>
              <a:t>Configure </a:t>
            </a:r>
            <a:r>
              <a:rPr lang="en-US" sz="3300" dirty="0" smtClean="0">
                <a:solidFill>
                  <a:srgbClr val="61DDFF"/>
                </a:solidFill>
                <a:latin typeface="+mj-lt"/>
              </a:rPr>
              <a:t>Witness</a:t>
            </a:r>
            <a:endParaRPr lang="en-US" sz="3300" dirty="0">
              <a:solidFill>
                <a:srgbClr val="61DDFF"/>
              </a:solidFill>
              <a:latin typeface="+mj-lt"/>
            </a:endParaRPr>
          </a:p>
          <a:p>
            <a:pPr>
              <a:lnSpc>
                <a:spcPct val="100000"/>
              </a:lnSpc>
              <a:spcBef>
                <a:spcPts val="0"/>
              </a:spcBef>
              <a:buSzTx/>
            </a:pPr>
            <a:r>
              <a:rPr lang="en-US" sz="2400" dirty="0">
                <a:solidFill>
                  <a:srgbClr val="FFFFFF"/>
                </a:solidFill>
                <a:latin typeface="Segoe UI"/>
              </a:rPr>
              <a:t>File Server running at a separate </a:t>
            </a:r>
            <a:r>
              <a:rPr lang="en-US" sz="2400" dirty="0" smtClean="0">
                <a:solidFill>
                  <a:srgbClr val="FFFFFF"/>
                </a:solidFill>
                <a:latin typeface="Segoe UI"/>
              </a:rPr>
              <a:t>site (recommended)</a:t>
            </a:r>
            <a:endParaRPr lang="en-US" sz="2400" dirty="0">
              <a:solidFill>
                <a:srgbClr val="FFFFFF"/>
              </a:solidFill>
              <a:latin typeface="Segoe UI"/>
            </a:endParaRPr>
          </a:p>
          <a:p>
            <a:pPr>
              <a:lnSpc>
                <a:spcPct val="100000"/>
              </a:lnSpc>
              <a:spcBef>
                <a:spcPts val="0"/>
              </a:spcBef>
              <a:buSzTx/>
            </a:pPr>
            <a:r>
              <a:rPr lang="en-US" sz="2400" dirty="0" smtClean="0">
                <a:solidFill>
                  <a:srgbClr val="FFFFFF"/>
                </a:solidFill>
                <a:latin typeface="Segoe UI"/>
              </a:rPr>
              <a:t>File Server running local in Primary Site may be Ok (consider recovery scenarios)</a:t>
            </a:r>
            <a:endParaRPr lang="en-US" sz="2400" dirty="0">
              <a:solidFill>
                <a:srgbClr val="FFFFFF"/>
              </a:solidFill>
              <a:latin typeface="Segoe UI"/>
            </a:endParaRPr>
          </a:p>
        </p:txBody>
      </p:sp>
      <p:sp>
        <p:nvSpPr>
          <p:cNvPr id="4" name="Text Placeholder 4"/>
          <p:cNvSpPr txBox="1">
            <a:spLocks/>
          </p:cNvSpPr>
          <p:nvPr/>
        </p:nvSpPr>
        <p:spPr>
          <a:xfrm>
            <a:off x="512217" y="3348692"/>
            <a:ext cx="11426079" cy="1411567"/>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Witness Selection</a:t>
            </a:r>
          </a:p>
          <a:p>
            <a:pPr>
              <a:lnSpc>
                <a:spcPct val="100000"/>
              </a:lnSpc>
              <a:spcBef>
                <a:spcPts val="0"/>
              </a:spcBef>
              <a:buSzTx/>
            </a:pPr>
            <a:r>
              <a:rPr lang="en-US" sz="2400" dirty="0">
                <a:solidFill>
                  <a:srgbClr val="FFFFFF"/>
                </a:solidFill>
                <a:latin typeface="Segoe UI"/>
              </a:rPr>
              <a:t>Highly Available File Server, for witness, in a separate cluster</a:t>
            </a:r>
          </a:p>
          <a:p>
            <a:pPr>
              <a:lnSpc>
                <a:spcPct val="100000"/>
              </a:lnSpc>
              <a:spcBef>
                <a:spcPts val="0"/>
              </a:spcBef>
              <a:buSzTx/>
            </a:pPr>
            <a:r>
              <a:rPr lang="en-US" sz="2400" dirty="0" smtClean="0">
                <a:solidFill>
                  <a:srgbClr val="FFFFFF"/>
                </a:solidFill>
                <a:latin typeface="Segoe UI"/>
              </a:rPr>
              <a:t>Asymmetric Disk </a:t>
            </a:r>
            <a:r>
              <a:rPr lang="en-US" sz="2400" dirty="0">
                <a:solidFill>
                  <a:srgbClr val="FFFFFF"/>
                </a:solidFill>
                <a:latin typeface="Segoe UI"/>
              </a:rPr>
              <a:t>Witness can be </a:t>
            </a:r>
            <a:r>
              <a:rPr lang="en-US" sz="2400" dirty="0" smtClean="0">
                <a:solidFill>
                  <a:srgbClr val="FFFFFF"/>
                </a:solidFill>
                <a:latin typeface="Segoe UI"/>
              </a:rPr>
              <a:t>used as well (consider recovery scenarios)</a:t>
            </a:r>
            <a:endParaRPr lang="en-US" sz="2400" dirty="0">
              <a:solidFill>
                <a:srgbClr val="FFFFFF"/>
              </a:solidFill>
              <a:latin typeface="Segoe UI"/>
            </a:endParaRPr>
          </a:p>
        </p:txBody>
      </p:sp>
    </p:spTree>
    <p:extLst>
      <p:ext uri="{BB962C8B-B14F-4D97-AF65-F5344CB8AC3E}">
        <p14:creationId xmlns:p14="http://schemas.microsoft.com/office/powerpoint/2010/main" val="313996562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2"/>
            <a:ext cx="11375536" cy="678031"/>
          </a:xfrm>
        </p:spPr>
        <p:txBody>
          <a:bodyPr/>
          <a:lstStyle/>
          <a:p>
            <a:r>
              <a:rPr lang="en-US" sz="4900" dirty="0"/>
              <a:t>Asymmetric Disk Witness</a:t>
            </a:r>
            <a:endParaRPr lang="en-US" dirty="0"/>
          </a:p>
        </p:txBody>
      </p:sp>
      <p:sp>
        <p:nvSpPr>
          <p:cNvPr id="3" name="Text Placeholder 4"/>
          <p:cNvSpPr txBox="1">
            <a:spLocks/>
          </p:cNvSpPr>
          <p:nvPr/>
        </p:nvSpPr>
        <p:spPr>
          <a:xfrm>
            <a:off x="512217" y="1217353"/>
            <a:ext cx="11426079" cy="145674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Disk Witness accessibility</a:t>
            </a:r>
          </a:p>
          <a:p>
            <a:pPr>
              <a:lnSpc>
                <a:spcPct val="100000"/>
              </a:lnSpc>
              <a:spcBef>
                <a:spcPts val="0"/>
              </a:spcBef>
              <a:buSzTx/>
            </a:pPr>
            <a:r>
              <a:rPr lang="en-US" sz="2400" dirty="0">
                <a:solidFill>
                  <a:srgbClr val="FFFFFF"/>
                </a:solidFill>
                <a:latin typeface="Segoe UI"/>
              </a:rPr>
              <a:t>Subset of nodes can access the disk</a:t>
            </a:r>
          </a:p>
          <a:p>
            <a:pPr>
              <a:lnSpc>
                <a:spcPct val="100000"/>
              </a:lnSpc>
              <a:spcBef>
                <a:spcPts val="0"/>
              </a:spcBef>
              <a:buSzTx/>
            </a:pPr>
            <a:r>
              <a:rPr lang="en-US" sz="2400" dirty="0">
                <a:solidFill>
                  <a:srgbClr val="FFFFFF"/>
                </a:solidFill>
                <a:latin typeface="Segoe UI"/>
              </a:rPr>
              <a:t>Witness can come online only on subset of nodes</a:t>
            </a:r>
          </a:p>
        </p:txBody>
      </p:sp>
      <p:sp>
        <p:nvSpPr>
          <p:cNvPr id="4" name="Text Placeholder 4"/>
          <p:cNvSpPr txBox="1">
            <a:spLocks/>
          </p:cNvSpPr>
          <p:nvPr/>
        </p:nvSpPr>
        <p:spPr>
          <a:xfrm>
            <a:off x="515384" y="2876434"/>
            <a:ext cx="11426079" cy="155819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Most applicable in multi-site clusters</a:t>
            </a:r>
          </a:p>
          <a:p>
            <a:pPr>
              <a:lnSpc>
                <a:spcPct val="100000"/>
              </a:lnSpc>
              <a:spcBef>
                <a:spcPts val="0"/>
              </a:spcBef>
              <a:buSzTx/>
            </a:pPr>
            <a:r>
              <a:rPr lang="en-US" sz="2400" dirty="0">
                <a:solidFill>
                  <a:srgbClr val="FFFFFF"/>
                </a:solidFill>
                <a:latin typeface="Segoe UI"/>
              </a:rPr>
              <a:t>Disk only seen by primary site</a:t>
            </a:r>
          </a:p>
          <a:p>
            <a:pPr>
              <a:lnSpc>
                <a:spcPct val="100000"/>
              </a:lnSpc>
              <a:spcBef>
                <a:spcPts val="0"/>
              </a:spcBef>
              <a:buSzTx/>
            </a:pPr>
            <a:r>
              <a:rPr lang="en-US" sz="2400" dirty="0">
                <a:solidFill>
                  <a:srgbClr val="FFFFFF"/>
                </a:solidFill>
                <a:latin typeface="Segoe UI"/>
              </a:rPr>
              <a:t>Witness can come online only on primary site</a:t>
            </a:r>
          </a:p>
        </p:txBody>
      </p:sp>
      <p:sp>
        <p:nvSpPr>
          <p:cNvPr id="5" name="Text Placeholder 4"/>
          <p:cNvSpPr txBox="1">
            <a:spLocks/>
          </p:cNvSpPr>
          <p:nvPr/>
        </p:nvSpPr>
        <p:spPr>
          <a:xfrm>
            <a:off x="518551" y="4649717"/>
            <a:ext cx="11426079" cy="155819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dirty="0">
                <a:solidFill>
                  <a:srgbClr val="61DDFF"/>
                </a:solidFill>
                <a:latin typeface="+mj-lt"/>
              </a:rPr>
              <a:t>Cluster recognizes asymmetric storage topology</a:t>
            </a:r>
          </a:p>
          <a:p>
            <a:pPr>
              <a:lnSpc>
                <a:spcPct val="100000"/>
              </a:lnSpc>
              <a:spcBef>
                <a:spcPts val="0"/>
              </a:spcBef>
              <a:buSzTx/>
            </a:pPr>
            <a:r>
              <a:rPr lang="en-US" sz="2400" dirty="0">
                <a:solidFill>
                  <a:srgbClr val="FFFFFF"/>
                </a:solidFill>
                <a:latin typeface="Segoe UI"/>
              </a:rPr>
              <a:t>Uses this to place cluster quorum group</a:t>
            </a:r>
          </a:p>
        </p:txBody>
      </p:sp>
      <p:sp>
        <p:nvSpPr>
          <p:cNvPr id="6" name="Line 6"/>
          <p:cNvSpPr>
            <a:spLocks noChangeShapeType="1"/>
          </p:cNvSpPr>
          <p:nvPr/>
        </p:nvSpPr>
        <p:spPr bwMode="auto">
          <a:xfrm flipH="1">
            <a:off x="9835113" y="1856849"/>
            <a:ext cx="505363" cy="0"/>
          </a:xfrm>
          <a:prstGeom prst="line">
            <a:avLst/>
          </a:prstGeom>
          <a:noFill/>
          <a:ln w="57150" cap="rnd">
            <a:solidFill>
              <a:schemeClr val="tx1"/>
            </a:solidFill>
            <a:round/>
            <a:headEnd/>
            <a:tailEnd/>
          </a:ln>
          <a:effectLst/>
        </p:spPr>
        <p:txBody>
          <a:bodyPr wrap="none" lIns="93270" tIns="46636" rIns="93270" bIns="46636"/>
          <a:lstStyle/>
          <a:p>
            <a:endParaRPr lang="en-US" dirty="0">
              <a:effectLst/>
            </a:endParaRPr>
          </a:p>
        </p:txBody>
      </p:sp>
      <p:sp>
        <p:nvSpPr>
          <p:cNvPr id="7" name="Line 7"/>
          <p:cNvSpPr>
            <a:spLocks noChangeShapeType="1"/>
          </p:cNvSpPr>
          <p:nvPr/>
        </p:nvSpPr>
        <p:spPr bwMode="auto">
          <a:xfrm>
            <a:off x="8591142" y="2212435"/>
            <a:ext cx="175473" cy="431876"/>
          </a:xfrm>
          <a:prstGeom prst="line">
            <a:avLst/>
          </a:prstGeom>
          <a:noFill/>
          <a:ln w="57150" cap="rnd">
            <a:solidFill>
              <a:schemeClr val="tx1"/>
            </a:solidFill>
            <a:round/>
            <a:headEnd/>
            <a:tailEnd/>
          </a:ln>
          <a:effectLst/>
        </p:spPr>
        <p:txBody>
          <a:bodyPr wrap="none" lIns="93270" tIns="46636" rIns="93270" bIns="46636"/>
          <a:lstStyle/>
          <a:p>
            <a:endParaRPr lang="en-US" dirty="0">
              <a:effectLst/>
            </a:endParaRPr>
          </a:p>
        </p:txBody>
      </p:sp>
      <p:sp>
        <p:nvSpPr>
          <p:cNvPr id="8" name="Line 7"/>
          <p:cNvSpPr>
            <a:spLocks noChangeShapeType="1"/>
          </p:cNvSpPr>
          <p:nvPr/>
        </p:nvSpPr>
        <p:spPr bwMode="auto">
          <a:xfrm>
            <a:off x="8966828" y="2989603"/>
            <a:ext cx="0" cy="238217"/>
          </a:xfrm>
          <a:prstGeom prst="line">
            <a:avLst/>
          </a:prstGeom>
          <a:noFill/>
          <a:ln w="57150" cap="rnd">
            <a:solidFill>
              <a:schemeClr val="tx1"/>
            </a:solidFill>
            <a:round/>
            <a:headEnd/>
            <a:tailEnd/>
          </a:ln>
          <a:effectLst/>
        </p:spPr>
        <p:txBody>
          <a:bodyPr wrap="none" lIns="93270" tIns="46636" rIns="93270" bIns="46636"/>
          <a:lstStyle/>
          <a:p>
            <a:endParaRPr lang="en-US" dirty="0">
              <a:effectLst/>
            </a:endParaRPr>
          </a:p>
        </p:txBody>
      </p:sp>
      <p:sp>
        <p:nvSpPr>
          <p:cNvPr id="9" name="Line 7"/>
          <p:cNvSpPr>
            <a:spLocks noChangeShapeType="1"/>
          </p:cNvSpPr>
          <p:nvPr/>
        </p:nvSpPr>
        <p:spPr bwMode="auto">
          <a:xfrm flipH="1">
            <a:off x="9174253" y="2134717"/>
            <a:ext cx="233245" cy="509593"/>
          </a:xfrm>
          <a:prstGeom prst="line">
            <a:avLst/>
          </a:prstGeom>
          <a:noFill/>
          <a:ln w="57150" cap="rnd">
            <a:solidFill>
              <a:schemeClr val="tx1"/>
            </a:solidFill>
            <a:round/>
            <a:headEnd/>
            <a:tailEnd/>
          </a:ln>
          <a:effectLst/>
        </p:spPr>
        <p:txBody>
          <a:bodyPr wrap="none" lIns="93270" tIns="46636" rIns="93270" bIns="46636"/>
          <a:lstStyle/>
          <a:p>
            <a:endParaRPr lang="en-US" dirty="0">
              <a:effectLst/>
            </a:endParaRPr>
          </a:p>
        </p:txBody>
      </p:sp>
      <p:sp>
        <p:nvSpPr>
          <p:cNvPr id="10" name="Rounded Rectangle 9"/>
          <p:cNvSpPr/>
          <p:nvPr/>
        </p:nvSpPr>
        <p:spPr bwMode="auto">
          <a:xfrm>
            <a:off x="10340476" y="1202114"/>
            <a:ext cx="1710461" cy="1243471"/>
          </a:xfrm>
          <a:prstGeom prst="roundRect">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400" dirty="0">
              <a:solidFill>
                <a:schemeClr val="tx1"/>
              </a:solidFill>
              <a:latin typeface="Segoe" pitchFamily="34" charset="0"/>
            </a:endParaRPr>
          </a:p>
        </p:txBody>
      </p:sp>
      <p:pic>
        <p:nvPicPr>
          <p:cNvPr id="11"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1353448" y="1319113"/>
            <a:ext cx="617496" cy="1059687"/>
          </a:xfrm>
          <a:prstGeom prst="rect">
            <a:avLst/>
          </a:prstGeom>
          <a:noFill/>
          <a:ln w="9525">
            <a:noFill/>
            <a:miter lim="800000"/>
            <a:headEnd/>
            <a:tailEnd/>
          </a:ln>
          <a:effectLst/>
        </p:spPr>
      </p:pic>
      <p:pic>
        <p:nvPicPr>
          <p:cNvPr id="12" name="Picture 2" descr="\\eventsql\dvd\Online_ART\DVD_ART36\Artwork_Imagery\Icons - Illustrations\Internet Clouds web\cloud illustration 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02400" y="2571864"/>
            <a:ext cx="1632713" cy="500523"/>
          </a:xfrm>
          <a:prstGeom prst="rect">
            <a:avLst/>
          </a:prstGeom>
          <a:noFill/>
          <a:effectLst/>
        </p:spPr>
      </p:pic>
      <p:pic>
        <p:nvPicPr>
          <p:cNvPr id="1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537091" y="1327006"/>
            <a:ext cx="617496" cy="1059687"/>
          </a:xfrm>
          <a:prstGeom prst="rect">
            <a:avLst/>
          </a:prstGeom>
          <a:noFill/>
          <a:ln w="9525">
            <a:noFill/>
            <a:miter lim="800000"/>
            <a:headEnd/>
            <a:tailEnd/>
          </a:ln>
          <a:effectLst/>
        </p:spPr>
      </p:pic>
      <p:sp>
        <p:nvSpPr>
          <p:cNvPr id="14" name="Rectangle 13"/>
          <p:cNvSpPr/>
          <p:nvPr/>
        </p:nvSpPr>
        <p:spPr>
          <a:xfrm>
            <a:off x="10902171" y="1547062"/>
            <a:ext cx="233245" cy="376684"/>
          </a:xfrm>
          <a:prstGeom prst="rect">
            <a:avLst/>
          </a:prstGeom>
          <a:noFill/>
          <a:effectLst/>
        </p:spPr>
        <p:txBody>
          <a:bodyPr wrap="square" lIns="93278" tIns="46639" rIns="93278" bIns="46639">
            <a:spAutoFit/>
          </a:bodyPr>
          <a:lstStyle/>
          <a:p>
            <a:pPr algn="ctr"/>
            <a:r>
              <a:rPr lang="en-US" b="1" spc="306" dirty="0">
                <a:ln w="11430" cmpd="sng">
                  <a:solidFill>
                    <a:schemeClr val="accent1">
                      <a:tint val="10000"/>
                    </a:schemeClr>
                  </a:solidFill>
                  <a:prstDash val="solid"/>
                  <a:miter lim="800000"/>
                </a:ln>
                <a:solidFill>
                  <a:sysClr val="windowText" lastClr="000000"/>
                </a:solidFill>
              </a:rPr>
              <a:t>3</a:t>
            </a:r>
            <a:endParaRPr lang="en-US" sz="2400" b="1" spc="306" dirty="0">
              <a:ln w="11430" cmpd="sng">
                <a:solidFill>
                  <a:schemeClr val="accent1">
                    <a:tint val="10000"/>
                  </a:schemeClr>
                </a:solidFill>
                <a:prstDash val="solid"/>
                <a:miter lim="800000"/>
              </a:ln>
              <a:solidFill>
                <a:sysClr val="windowText" lastClr="000000"/>
              </a:solidFill>
            </a:endParaRPr>
          </a:p>
        </p:txBody>
      </p:sp>
      <p:sp>
        <p:nvSpPr>
          <p:cNvPr id="15" name="Rectangle 14"/>
          <p:cNvSpPr/>
          <p:nvPr/>
        </p:nvSpPr>
        <p:spPr>
          <a:xfrm>
            <a:off x="11679653" y="1547062"/>
            <a:ext cx="233245" cy="376684"/>
          </a:xfrm>
          <a:prstGeom prst="rect">
            <a:avLst/>
          </a:prstGeom>
          <a:noFill/>
          <a:effectLst/>
        </p:spPr>
        <p:txBody>
          <a:bodyPr wrap="square" lIns="93278" tIns="46639" rIns="93278" bIns="46639">
            <a:spAutoFit/>
          </a:bodyPr>
          <a:lstStyle/>
          <a:p>
            <a:pPr algn="ctr"/>
            <a:r>
              <a:rPr lang="en-US" b="1" spc="306" dirty="0">
                <a:ln w="11430" cmpd="sng">
                  <a:solidFill>
                    <a:schemeClr val="accent1">
                      <a:tint val="10000"/>
                    </a:schemeClr>
                  </a:solidFill>
                  <a:prstDash val="solid"/>
                  <a:miter lim="800000"/>
                </a:ln>
                <a:solidFill>
                  <a:sysClr val="windowText" lastClr="000000"/>
                </a:solidFill>
              </a:rPr>
              <a:t>4</a:t>
            </a:r>
          </a:p>
        </p:txBody>
      </p:sp>
      <p:sp>
        <p:nvSpPr>
          <p:cNvPr id="16" name="Rounded Rectangle 15"/>
          <p:cNvSpPr/>
          <p:nvPr/>
        </p:nvSpPr>
        <p:spPr bwMode="auto">
          <a:xfrm>
            <a:off x="8085778" y="1202114"/>
            <a:ext cx="1710461" cy="1243471"/>
          </a:xfrm>
          <a:prstGeom prst="roundRect">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400" dirty="0">
              <a:solidFill>
                <a:schemeClr val="tx1"/>
              </a:solidFill>
              <a:latin typeface="Segoe" pitchFamily="34" charset="0"/>
            </a:endParaRPr>
          </a:p>
        </p:txBody>
      </p:sp>
      <p:pic>
        <p:nvPicPr>
          <p:cNvPr id="17"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098749" y="1319113"/>
            <a:ext cx="617496" cy="1059687"/>
          </a:xfrm>
          <a:prstGeom prst="rect">
            <a:avLst/>
          </a:prstGeom>
          <a:noFill/>
          <a:ln w="9525">
            <a:noFill/>
            <a:miter lim="800000"/>
            <a:headEnd/>
            <a:tailEnd/>
          </a:ln>
          <a:effectLst/>
        </p:spPr>
      </p:pic>
      <p:pic>
        <p:nvPicPr>
          <p:cNvPr id="18"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82393" y="1327006"/>
            <a:ext cx="617496" cy="1059687"/>
          </a:xfrm>
          <a:prstGeom prst="rect">
            <a:avLst/>
          </a:prstGeom>
          <a:noFill/>
          <a:ln w="9525">
            <a:noFill/>
            <a:miter lim="800000"/>
            <a:headEnd/>
            <a:tailEnd/>
          </a:ln>
          <a:effectLst/>
        </p:spPr>
      </p:pic>
      <p:sp>
        <p:nvSpPr>
          <p:cNvPr id="19" name="Rectangle 18"/>
          <p:cNvSpPr/>
          <p:nvPr/>
        </p:nvSpPr>
        <p:spPr>
          <a:xfrm>
            <a:off x="8598160" y="2644310"/>
            <a:ext cx="777482" cy="345294"/>
          </a:xfrm>
          <a:prstGeom prst="rect">
            <a:avLst/>
          </a:prstGeom>
          <a:noFill/>
          <a:effectLst/>
        </p:spPr>
        <p:txBody>
          <a:bodyPr wrap="square" lIns="93278" tIns="46639" rIns="93278" bIns="46639">
            <a:spAutoFit/>
          </a:bodyPr>
          <a:lstStyle/>
          <a:p>
            <a:pPr algn="ctr"/>
            <a:r>
              <a:rPr lang="en-US" sz="1600" b="1" spc="306" dirty="0">
                <a:ln w="11430" cmpd="sng">
                  <a:solidFill>
                    <a:schemeClr val="accent1">
                      <a:tint val="10000"/>
                    </a:schemeClr>
                  </a:solidFill>
                  <a:prstDash val="solid"/>
                  <a:miter lim="800000"/>
                </a:ln>
                <a:solidFill>
                  <a:sysClr val="windowText" lastClr="000000"/>
                </a:solidFill>
              </a:rPr>
              <a:t>SAN</a:t>
            </a:r>
          </a:p>
        </p:txBody>
      </p:sp>
      <p:sp>
        <p:nvSpPr>
          <p:cNvPr id="21" name="Rectangle 20"/>
          <p:cNvSpPr/>
          <p:nvPr/>
        </p:nvSpPr>
        <p:spPr>
          <a:xfrm>
            <a:off x="9424955" y="1590699"/>
            <a:ext cx="233245" cy="376684"/>
          </a:xfrm>
          <a:prstGeom prst="rect">
            <a:avLst/>
          </a:prstGeom>
          <a:noFill/>
          <a:effectLst/>
        </p:spPr>
        <p:txBody>
          <a:bodyPr wrap="square" lIns="93278" tIns="46639" rIns="93278" bIns="46639">
            <a:spAutoFit/>
          </a:bodyPr>
          <a:lstStyle/>
          <a:p>
            <a:pPr algn="ctr"/>
            <a:r>
              <a:rPr lang="en-US" b="1" spc="306" dirty="0">
                <a:ln w="11430" cmpd="sng">
                  <a:solidFill>
                    <a:schemeClr val="accent1">
                      <a:tint val="10000"/>
                    </a:schemeClr>
                  </a:solidFill>
                  <a:prstDash val="solid"/>
                  <a:miter lim="800000"/>
                </a:ln>
                <a:solidFill>
                  <a:sysClr val="windowText" lastClr="000000"/>
                </a:solidFill>
              </a:rPr>
              <a:t>2</a:t>
            </a:r>
            <a:endParaRPr lang="en-US" sz="2400" b="1" spc="306" dirty="0">
              <a:ln w="11430" cmpd="sng">
                <a:solidFill>
                  <a:schemeClr val="accent1">
                    <a:tint val="10000"/>
                  </a:schemeClr>
                </a:solidFill>
                <a:prstDash val="solid"/>
                <a:miter lim="800000"/>
              </a:ln>
              <a:solidFill>
                <a:sysClr val="windowText" lastClr="000000"/>
              </a:solidFill>
            </a:endParaRPr>
          </a:p>
        </p:txBody>
      </p:sp>
      <p:sp>
        <p:nvSpPr>
          <p:cNvPr id="22" name="Rectangle 21"/>
          <p:cNvSpPr/>
          <p:nvPr/>
        </p:nvSpPr>
        <p:spPr>
          <a:xfrm>
            <a:off x="8628575" y="1590699"/>
            <a:ext cx="233245" cy="376684"/>
          </a:xfrm>
          <a:prstGeom prst="rect">
            <a:avLst/>
          </a:prstGeom>
          <a:noFill/>
          <a:effectLst/>
        </p:spPr>
        <p:txBody>
          <a:bodyPr wrap="square" lIns="93278" tIns="46639" rIns="93278" bIns="46639">
            <a:spAutoFit/>
          </a:bodyPr>
          <a:lstStyle/>
          <a:p>
            <a:pPr algn="ctr"/>
            <a:r>
              <a:rPr lang="en-US" b="1" spc="306" dirty="0">
                <a:ln w="11430" cmpd="sng">
                  <a:solidFill>
                    <a:schemeClr val="accent1">
                      <a:tint val="10000"/>
                    </a:schemeClr>
                  </a:solidFill>
                  <a:prstDash val="solid"/>
                  <a:miter lim="800000"/>
                </a:ln>
                <a:solidFill>
                  <a:sysClr val="windowText" lastClr="000000"/>
                </a:solidFill>
              </a:rPr>
              <a:t>1</a:t>
            </a:r>
            <a:endParaRPr lang="en-US" sz="2400" b="1" spc="306" dirty="0">
              <a:ln w="11430" cmpd="sng">
                <a:solidFill>
                  <a:schemeClr val="accent1">
                    <a:tint val="10000"/>
                  </a:schemeClr>
                </a:solidFill>
                <a:prstDash val="solid"/>
                <a:miter lim="800000"/>
              </a:ln>
              <a:solidFill>
                <a:sysClr val="windowText" lastClr="000000"/>
              </a:solidFill>
            </a:endParaRPr>
          </a:p>
        </p:txBody>
      </p:sp>
      <p:pic>
        <p:nvPicPr>
          <p:cNvPr id="23" name="Picture 22"/>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8766615" y="3139160"/>
            <a:ext cx="419864" cy="61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42380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40" y="27947"/>
            <a:ext cx="11889564" cy="917575"/>
          </a:xfrm>
          <a:effectLst/>
        </p:spPr>
        <p:txBody>
          <a:bodyPr/>
          <a:lstStyle/>
          <a:p>
            <a:r>
              <a:rPr lang="en-US" dirty="0" smtClean="0"/>
              <a:t>Manual Failover: 2-Site Cluster</a:t>
            </a:r>
            <a:endParaRPr lang="en-US" dirty="0"/>
          </a:p>
        </p:txBody>
      </p:sp>
      <p:sp>
        <p:nvSpPr>
          <p:cNvPr id="3" name="Text Placeholder 2"/>
          <p:cNvSpPr txBox="1">
            <a:spLocks/>
          </p:cNvSpPr>
          <p:nvPr/>
        </p:nvSpPr>
        <p:spPr>
          <a:xfrm>
            <a:off x="463016" y="770119"/>
            <a:ext cx="11375535" cy="395518"/>
          </a:xfrm>
          <a:prstGeom prst="rect">
            <a:avLst/>
          </a:prstGeom>
          <a:effectLst/>
        </p:spPr>
        <p:txBody>
          <a:bodyPr lIns="93278" tIns="46639" rIns="93278" bIns="46639"/>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300" dirty="0">
                <a:solidFill>
                  <a:schemeClr val="tx2"/>
                </a:solidFill>
              </a:rPr>
              <a:t>Backup Site Down</a:t>
            </a:r>
          </a:p>
        </p:txBody>
      </p:sp>
      <p:sp>
        <p:nvSpPr>
          <p:cNvPr id="26" name="Rounded Rectangle 25"/>
          <p:cNvSpPr/>
          <p:nvPr/>
        </p:nvSpPr>
        <p:spPr bwMode="auto">
          <a:xfrm>
            <a:off x="4663273" y="1417938"/>
            <a:ext cx="3032180" cy="178749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cxnSp>
        <p:nvCxnSpPr>
          <p:cNvPr id="27" name="Straight Connector 26"/>
          <p:cNvCxnSpPr>
            <a:stCxn id="26" idx="3"/>
            <a:endCxn id="29" idx="0"/>
          </p:cNvCxnSpPr>
          <p:nvPr/>
        </p:nvCxnSpPr>
        <p:spPr>
          <a:xfrm>
            <a:off x="7695453" y="2311683"/>
            <a:ext cx="1321720" cy="1126896"/>
          </a:xfrm>
          <a:prstGeom prst="line">
            <a:avLst/>
          </a:prstGeom>
          <a:noFill/>
          <a:ln w="25400" cap="flat" cmpd="sng" algn="ctr">
            <a:solidFill>
              <a:schemeClr val="tx1"/>
            </a:solidFill>
            <a:prstDash val="solid"/>
          </a:ln>
          <a:effectLst/>
        </p:spPr>
      </p:cxnSp>
      <p:sp>
        <p:nvSpPr>
          <p:cNvPr id="28" name="Rounded Rectangle 27"/>
          <p:cNvSpPr/>
          <p:nvPr/>
        </p:nvSpPr>
        <p:spPr bwMode="auto">
          <a:xfrm>
            <a:off x="116460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sp>
        <p:nvSpPr>
          <p:cNvPr id="29" name="Rounded Rectangle 28"/>
          <p:cNvSpPr/>
          <p:nvPr/>
        </p:nvSpPr>
        <p:spPr bwMode="auto">
          <a:xfrm>
            <a:off x="684022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pic>
        <p:nvPicPr>
          <p:cNvPr id="30"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758120" y="4504370"/>
            <a:ext cx="928300" cy="1593058"/>
          </a:xfrm>
          <a:prstGeom prst="rect">
            <a:avLst/>
          </a:prstGeom>
          <a:noFill/>
          <a:ln w="9525">
            <a:noFill/>
            <a:miter lim="800000"/>
            <a:headEnd/>
            <a:tailEnd/>
          </a:ln>
          <a:effectLst/>
        </p:spPr>
      </p:pic>
      <p:pic>
        <p:nvPicPr>
          <p:cNvPr id="32"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683032" y="4485904"/>
            <a:ext cx="928300" cy="1593058"/>
          </a:xfrm>
          <a:prstGeom prst="rect">
            <a:avLst/>
          </a:prstGeom>
          <a:noFill/>
          <a:ln w="9525">
            <a:noFill/>
            <a:miter lim="800000"/>
            <a:headEnd/>
            <a:tailEnd/>
          </a:ln>
          <a:effectLst/>
        </p:spPr>
      </p:pic>
      <p:pic>
        <p:nvPicPr>
          <p:cNvPr id="3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55573" y="4504370"/>
            <a:ext cx="928300" cy="1593058"/>
          </a:xfrm>
          <a:prstGeom prst="rect">
            <a:avLst/>
          </a:prstGeom>
          <a:noFill/>
          <a:ln w="9525">
            <a:noFill/>
            <a:miter lim="800000"/>
            <a:headEnd/>
            <a:tailEnd/>
          </a:ln>
          <a:effectLst/>
        </p:spPr>
      </p:pic>
      <p:sp>
        <p:nvSpPr>
          <p:cNvPr id="34" name="Line Callout 1 (Border and Accent Bar) 33"/>
          <p:cNvSpPr/>
          <p:nvPr/>
        </p:nvSpPr>
        <p:spPr bwMode="auto">
          <a:xfrm>
            <a:off x="1618382" y="3627847"/>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8" name="Rectangle 37"/>
          <p:cNvSpPr/>
          <p:nvPr/>
        </p:nvSpPr>
        <p:spPr>
          <a:xfrm>
            <a:off x="10308685" y="5641266"/>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cxnSp>
        <p:nvCxnSpPr>
          <p:cNvPr id="39" name="Straight Connector 38"/>
          <p:cNvCxnSpPr>
            <a:stCxn id="26" idx="1"/>
            <a:endCxn id="28" idx="0"/>
          </p:cNvCxnSpPr>
          <p:nvPr/>
        </p:nvCxnSpPr>
        <p:spPr>
          <a:xfrm flipH="1">
            <a:off x="3341553" y="2311683"/>
            <a:ext cx="1321720" cy="1126896"/>
          </a:xfrm>
          <a:prstGeom prst="line">
            <a:avLst/>
          </a:prstGeom>
          <a:noFill/>
          <a:ln w="25400" cap="flat" cmpd="sng" algn="ctr">
            <a:solidFill>
              <a:schemeClr val="tx1"/>
            </a:solidFill>
            <a:prstDash val="solid"/>
          </a:ln>
          <a:effectLst/>
        </p:spPr>
      </p:cxnSp>
      <p:cxnSp>
        <p:nvCxnSpPr>
          <p:cNvPr id="41" name="Straight Connector 40"/>
          <p:cNvCxnSpPr>
            <a:stCxn id="28" idx="3"/>
            <a:endCxn id="29" idx="1"/>
          </p:cNvCxnSpPr>
          <p:nvPr/>
        </p:nvCxnSpPr>
        <p:spPr>
          <a:xfrm>
            <a:off x="5518503" y="4837484"/>
            <a:ext cx="1321720" cy="0"/>
          </a:xfrm>
          <a:prstGeom prst="line">
            <a:avLst/>
          </a:prstGeom>
          <a:noFill/>
          <a:ln w="25400" cap="flat" cmpd="sng" algn="ctr">
            <a:solidFill>
              <a:schemeClr val="tx1"/>
            </a:solidFill>
            <a:prstDash val="solid"/>
          </a:ln>
          <a:effectLst/>
        </p:spPr>
      </p:cxnSp>
      <p:pic>
        <p:nvPicPr>
          <p:cNvPr id="4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79390" y="4473469"/>
            <a:ext cx="928300" cy="1593058"/>
          </a:xfrm>
          <a:prstGeom prst="rect">
            <a:avLst/>
          </a:prstGeom>
          <a:noFill/>
          <a:ln w="9525">
            <a:noFill/>
            <a:miter lim="800000"/>
            <a:headEnd/>
            <a:tailEnd/>
          </a:ln>
          <a:effectLst/>
        </p:spPr>
      </p:pic>
      <p:sp>
        <p:nvSpPr>
          <p:cNvPr id="46" name="Line Callout 1 (Border and Accent Bar) 45"/>
          <p:cNvSpPr/>
          <p:nvPr/>
        </p:nvSpPr>
        <p:spPr bwMode="auto">
          <a:xfrm>
            <a:off x="3014740" y="3615412"/>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52" name="Rounded Rectangle 51"/>
          <p:cNvSpPr/>
          <p:nvPr/>
        </p:nvSpPr>
        <p:spPr bwMode="auto">
          <a:xfrm>
            <a:off x="2103962" y="6318864"/>
            <a:ext cx="1856467"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Primary Site</a:t>
            </a:r>
          </a:p>
        </p:txBody>
      </p:sp>
      <p:sp>
        <p:nvSpPr>
          <p:cNvPr id="53" name="Rounded Rectangle 52"/>
          <p:cNvSpPr/>
          <p:nvPr/>
        </p:nvSpPr>
        <p:spPr bwMode="auto">
          <a:xfrm>
            <a:off x="7818685" y="1333877"/>
            <a:ext cx="1730066"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Witness Site</a:t>
            </a:r>
          </a:p>
        </p:txBody>
      </p:sp>
      <p:sp>
        <p:nvSpPr>
          <p:cNvPr id="42" name="Rounded Rectangle 41"/>
          <p:cNvSpPr/>
          <p:nvPr/>
        </p:nvSpPr>
        <p:spPr bwMode="auto">
          <a:xfrm>
            <a:off x="8088939" y="6331551"/>
            <a:ext cx="1856467" cy="323556"/>
          </a:xfrm>
          <a:prstGeom prst="round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Backup Site</a:t>
            </a:r>
          </a:p>
        </p:txBody>
      </p:sp>
      <p:sp>
        <p:nvSpPr>
          <p:cNvPr id="48" name="Line Callout 1 (Border and Accent Bar) 47"/>
          <p:cNvSpPr/>
          <p:nvPr/>
        </p:nvSpPr>
        <p:spPr bwMode="auto">
          <a:xfrm>
            <a:off x="8526811" y="3637995"/>
            <a:ext cx="946833" cy="307254"/>
          </a:xfrm>
          <a:prstGeom prst="accentBorderCallout1">
            <a:avLst>
              <a:gd name="adj1" fmla="val 52475"/>
              <a:gd name="adj2" fmla="val 110261"/>
              <a:gd name="adj3" fmla="val 282459"/>
              <a:gd name="adj4" fmla="val 170765"/>
            </a:avLst>
          </a:prstGeom>
          <a:solidFill>
            <a:srgbClr val="FFC000"/>
          </a:solidFill>
          <a:ln w="9525"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49" name="Line Callout 1 (Border and Accent Bar) 48"/>
          <p:cNvSpPr/>
          <p:nvPr/>
        </p:nvSpPr>
        <p:spPr bwMode="auto">
          <a:xfrm>
            <a:off x="7073468" y="3637995"/>
            <a:ext cx="933012" cy="307254"/>
          </a:xfrm>
          <a:prstGeom prst="accentBorderCallout1">
            <a:avLst>
              <a:gd name="adj1" fmla="val 52475"/>
              <a:gd name="adj2" fmla="val 110261"/>
              <a:gd name="adj3" fmla="val 289086"/>
              <a:gd name="adj4" fmla="val 175366"/>
            </a:avLst>
          </a:prstGeom>
          <a:solidFill>
            <a:srgbClr val="FFC000"/>
          </a:solidFill>
          <a:ln w="9525"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pic>
        <p:nvPicPr>
          <p:cNvPr id="31" name="Picture 30"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6656" y="4111798"/>
            <a:ext cx="1377371" cy="1379873"/>
          </a:xfrm>
          <a:prstGeom prst="rect">
            <a:avLst/>
          </a:prstGeom>
          <a:noFill/>
          <a:effectLst/>
        </p:spPr>
      </p:pic>
      <p:sp>
        <p:nvSpPr>
          <p:cNvPr id="35" name="AutoShape 78"/>
          <p:cNvSpPr>
            <a:spLocks noChangeArrowheads="1"/>
          </p:cNvSpPr>
          <p:nvPr/>
        </p:nvSpPr>
        <p:spPr bwMode="auto">
          <a:xfrm>
            <a:off x="9663454" y="1781845"/>
            <a:ext cx="1477216" cy="1115400"/>
          </a:xfrm>
          <a:prstGeom prst="wedgeEllipseCallout">
            <a:avLst>
              <a:gd name="adj1" fmla="val -11680"/>
              <a:gd name="adj2" fmla="val 96564"/>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Backup Site Down!!!</a:t>
            </a:r>
          </a:p>
        </p:txBody>
      </p:sp>
      <p:sp>
        <p:nvSpPr>
          <p:cNvPr id="43" name="AutoShape 78"/>
          <p:cNvSpPr>
            <a:spLocks noChangeArrowheads="1"/>
          </p:cNvSpPr>
          <p:nvPr/>
        </p:nvSpPr>
        <p:spPr bwMode="auto">
          <a:xfrm>
            <a:off x="425996" y="2053058"/>
            <a:ext cx="1946308" cy="1115400"/>
          </a:xfrm>
          <a:prstGeom prst="wedgeEllipseCallout">
            <a:avLst>
              <a:gd name="adj1" fmla="val 40952"/>
              <a:gd name="adj2" fmla="val 71790"/>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No effect on Quorum! </a:t>
            </a:r>
            <a:r>
              <a:rPr lang="en-US" sz="1400" b="1" dirty="0">
                <a:solidFill>
                  <a:schemeClr val="bg2"/>
                </a:solidFill>
              </a:rPr>
              <a:t>Cluster</a:t>
            </a:r>
          </a:p>
          <a:p>
            <a:pPr algn="ctr">
              <a:spcBef>
                <a:spcPct val="0"/>
              </a:spcBef>
              <a:buClrTx/>
              <a:buFontTx/>
              <a:buNone/>
            </a:pPr>
            <a:r>
              <a:rPr lang="en-US" sz="1400" b="1" dirty="0">
                <a:solidFill>
                  <a:schemeClr val="bg2"/>
                </a:solidFill>
              </a:rPr>
              <a:t>Survives!</a:t>
            </a:r>
          </a:p>
        </p:txBody>
      </p:sp>
      <p:sp>
        <p:nvSpPr>
          <p:cNvPr id="51" name="Rectangle 50"/>
          <p:cNvSpPr/>
          <p:nvPr/>
        </p:nvSpPr>
        <p:spPr>
          <a:xfrm>
            <a:off x="3258929" y="5566302"/>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54" name="Rectangle 53"/>
          <p:cNvSpPr/>
          <p:nvPr/>
        </p:nvSpPr>
        <p:spPr>
          <a:xfrm>
            <a:off x="8831469" y="5611214"/>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55" name="Rectangle 54"/>
          <p:cNvSpPr/>
          <p:nvPr/>
        </p:nvSpPr>
        <p:spPr>
          <a:xfrm>
            <a:off x="4655287" y="5553867"/>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pic>
        <p:nvPicPr>
          <p:cNvPr id="36" name="Picture 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6477750" y="1626384"/>
            <a:ext cx="775338" cy="12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6" descr="\\imself-ssdw7fs4\ssd_userdata_ntdev\matd\Pictures\PPT\Icons - Illustrations\_WINDOWS SERVER ICONS\Documents\Virtual Folder file open.png"/>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6335877" y="2473688"/>
            <a:ext cx="503252" cy="502801"/>
          </a:xfrm>
          <a:prstGeom prst="rect">
            <a:avLst/>
          </a:prstGeom>
          <a:noFill/>
          <a:effectLst/>
        </p:spPr>
      </p:pic>
      <p:sp>
        <p:nvSpPr>
          <p:cNvPr id="40" name="Line Callout 1 (Border and Accent Bar) 39"/>
          <p:cNvSpPr/>
          <p:nvPr/>
        </p:nvSpPr>
        <p:spPr bwMode="auto">
          <a:xfrm>
            <a:off x="4968404" y="1731885"/>
            <a:ext cx="753921" cy="307254"/>
          </a:xfrm>
          <a:prstGeom prst="accentBorderCallout1">
            <a:avLst>
              <a:gd name="adj1" fmla="val 52475"/>
              <a:gd name="adj2" fmla="val 110261"/>
              <a:gd name="adj3" fmla="val 225947"/>
              <a:gd name="adj4" fmla="val 186948"/>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Tree>
    <p:extLst>
      <p:ext uri="{BB962C8B-B14F-4D97-AF65-F5344CB8AC3E}">
        <p14:creationId xmlns:p14="http://schemas.microsoft.com/office/powerpoint/2010/main" val="2663654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75" y="18982"/>
            <a:ext cx="11889564" cy="917575"/>
          </a:xfrm>
        </p:spPr>
        <p:txBody>
          <a:bodyPr/>
          <a:lstStyle/>
          <a:p>
            <a:r>
              <a:rPr lang="en-US" dirty="0" smtClean="0"/>
              <a:t>Manual Failover: Temporary Outage</a:t>
            </a:r>
            <a:endParaRPr lang="en-US" dirty="0"/>
          </a:p>
        </p:txBody>
      </p:sp>
      <p:sp>
        <p:nvSpPr>
          <p:cNvPr id="3" name="Text Placeholder 2"/>
          <p:cNvSpPr txBox="1">
            <a:spLocks/>
          </p:cNvSpPr>
          <p:nvPr/>
        </p:nvSpPr>
        <p:spPr>
          <a:xfrm>
            <a:off x="418191" y="770119"/>
            <a:ext cx="11375535" cy="395518"/>
          </a:xfrm>
          <a:prstGeom prst="rect">
            <a:avLst/>
          </a:prstGeom>
        </p:spPr>
        <p:txBody>
          <a:bodyPr lIns="93278" tIns="46639" rIns="93278" bIns="46639"/>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300" dirty="0">
                <a:solidFill>
                  <a:schemeClr val="tx2"/>
                </a:solidFill>
              </a:rPr>
              <a:t>Recommended Recovery</a:t>
            </a:r>
          </a:p>
        </p:txBody>
      </p:sp>
      <p:sp>
        <p:nvSpPr>
          <p:cNvPr id="26" name="Rounded Rectangle 25"/>
          <p:cNvSpPr/>
          <p:nvPr/>
        </p:nvSpPr>
        <p:spPr bwMode="auto">
          <a:xfrm>
            <a:off x="4663273" y="1417938"/>
            <a:ext cx="3032180" cy="178749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cxnSp>
        <p:nvCxnSpPr>
          <p:cNvPr id="27" name="Straight Connector 26"/>
          <p:cNvCxnSpPr>
            <a:stCxn id="26" idx="3"/>
            <a:endCxn id="29" idx="0"/>
          </p:cNvCxnSpPr>
          <p:nvPr/>
        </p:nvCxnSpPr>
        <p:spPr>
          <a:xfrm>
            <a:off x="7695453" y="2311683"/>
            <a:ext cx="1321720" cy="1126896"/>
          </a:xfrm>
          <a:prstGeom prst="line">
            <a:avLst/>
          </a:prstGeom>
          <a:noFill/>
          <a:ln w="25400" cap="flat" cmpd="sng" algn="ctr">
            <a:solidFill>
              <a:schemeClr val="tx1"/>
            </a:solidFill>
            <a:prstDash val="solid"/>
          </a:ln>
          <a:effectLst/>
        </p:spPr>
      </p:cxnSp>
      <p:sp>
        <p:nvSpPr>
          <p:cNvPr id="28" name="Rounded Rectangle 27"/>
          <p:cNvSpPr/>
          <p:nvPr/>
        </p:nvSpPr>
        <p:spPr bwMode="auto">
          <a:xfrm>
            <a:off x="116460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sp>
        <p:nvSpPr>
          <p:cNvPr id="29" name="Rounded Rectangle 28"/>
          <p:cNvSpPr/>
          <p:nvPr/>
        </p:nvSpPr>
        <p:spPr bwMode="auto">
          <a:xfrm>
            <a:off x="684022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pic>
        <p:nvPicPr>
          <p:cNvPr id="30"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758120" y="4504370"/>
            <a:ext cx="928300" cy="1593058"/>
          </a:xfrm>
          <a:prstGeom prst="rect">
            <a:avLst/>
          </a:prstGeom>
          <a:noFill/>
          <a:ln w="9525">
            <a:noFill/>
            <a:miter lim="800000"/>
            <a:headEnd/>
            <a:tailEnd/>
          </a:ln>
          <a:effectLst/>
        </p:spPr>
      </p:pic>
      <p:pic>
        <p:nvPicPr>
          <p:cNvPr id="32"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683032" y="4485904"/>
            <a:ext cx="928300" cy="1593058"/>
          </a:xfrm>
          <a:prstGeom prst="rect">
            <a:avLst/>
          </a:prstGeom>
          <a:noFill/>
          <a:ln w="9525">
            <a:noFill/>
            <a:miter lim="800000"/>
            <a:headEnd/>
            <a:tailEnd/>
          </a:ln>
          <a:effectLst/>
        </p:spPr>
      </p:pic>
      <p:pic>
        <p:nvPicPr>
          <p:cNvPr id="3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55573" y="4504370"/>
            <a:ext cx="928300" cy="1593058"/>
          </a:xfrm>
          <a:prstGeom prst="rect">
            <a:avLst/>
          </a:prstGeom>
          <a:noFill/>
          <a:ln w="9525">
            <a:noFill/>
            <a:miter lim="800000"/>
            <a:headEnd/>
            <a:tailEnd/>
          </a:ln>
          <a:effectLst/>
        </p:spPr>
      </p:pic>
      <p:sp>
        <p:nvSpPr>
          <p:cNvPr id="34" name="Line Callout 1 (Border and Accent Bar) 33"/>
          <p:cNvSpPr/>
          <p:nvPr/>
        </p:nvSpPr>
        <p:spPr bwMode="auto">
          <a:xfrm>
            <a:off x="1618382" y="3627847"/>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6" name="Rectangle 35"/>
          <p:cNvSpPr/>
          <p:nvPr/>
        </p:nvSpPr>
        <p:spPr>
          <a:xfrm>
            <a:off x="3249408" y="5596355"/>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37" name="Rectangle 36"/>
          <p:cNvSpPr/>
          <p:nvPr/>
        </p:nvSpPr>
        <p:spPr>
          <a:xfrm>
            <a:off x="8821948" y="5641266"/>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38" name="Rectangle 37"/>
          <p:cNvSpPr/>
          <p:nvPr/>
        </p:nvSpPr>
        <p:spPr>
          <a:xfrm>
            <a:off x="10299164" y="5641266"/>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cxnSp>
        <p:nvCxnSpPr>
          <p:cNvPr id="39" name="Straight Connector 38"/>
          <p:cNvCxnSpPr>
            <a:stCxn id="26" idx="1"/>
            <a:endCxn id="28" idx="0"/>
          </p:cNvCxnSpPr>
          <p:nvPr/>
        </p:nvCxnSpPr>
        <p:spPr>
          <a:xfrm flipH="1">
            <a:off x="3341553" y="2311683"/>
            <a:ext cx="1321720" cy="1126896"/>
          </a:xfrm>
          <a:prstGeom prst="line">
            <a:avLst/>
          </a:prstGeom>
          <a:noFill/>
          <a:ln w="25400" cap="flat" cmpd="sng" algn="ctr">
            <a:solidFill>
              <a:schemeClr val="tx1"/>
            </a:solidFill>
            <a:prstDash val="solid"/>
          </a:ln>
          <a:effectLst/>
        </p:spPr>
      </p:cxnSp>
      <p:cxnSp>
        <p:nvCxnSpPr>
          <p:cNvPr id="41" name="Straight Connector 40"/>
          <p:cNvCxnSpPr>
            <a:stCxn id="28" idx="3"/>
            <a:endCxn id="29" idx="1"/>
          </p:cNvCxnSpPr>
          <p:nvPr/>
        </p:nvCxnSpPr>
        <p:spPr>
          <a:xfrm>
            <a:off x="5518503" y="4837484"/>
            <a:ext cx="1321720" cy="0"/>
          </a:xfrm>
          <a:prstGeom prst="line">
            <a:avLst/>
          </a:prstGeom>
          <a:noFill/>
          <a:ln w="25400" cap="flat" cmpd="sng" algn="ctr">
            <a:solidFill>
              <a:schemeClr val="tx1"/>
            </a:solidFill>
            <a:prstDash val="solid"/>
          </a:ln>
          <a:effectLst/>
        </p:spPr>
      </p:cxnSp>
      <p:pic>
        <p:nvPicPr>
          <p:cNvPr id="4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79390" y="4473469"/>
            <a:ext cx="928300" cy="1593058"/>
          </a:xfrm>
          <a:prstGeom prst="rect">
            <a:avLst/>
          </a:prstGeom>
          <a:noFill/>
          <a:ln w="9525">
            <a:noFill/>
            <a:miter lim="800000"/>
            <a:headEnd/>
            <a:tailEnd/>
          </a:ln>
          <a:effectLst/>
        </p:spPr>
      </p:pic>
      <p:sp>
        <p:nvSpPr>
          <p:cNvPr id="46" name="Line Callout 1 (Border and Accent Bar) 45"/>
          <p:cNvSpPr/>
          <p:nvPr/>
        </p:nvSpPr>
        <p:spPr bwMode="auto">
          <a:xfrm>
            <a:off x="3014740" y="3615412"/>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47" name="Rectangle 46"/>
          <p:cNvSpPr/>
          <p:nvPr/>
        </p:nvSpPr>
        <p:spPr>
          <a:xfrm>
            <a:off x="4645766" y="5583920"/>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52" name="Rounded Rectangle 51"/>
          <p:cNvSpPr/>
          <p:nvPr/>
        </p:nvSpPr>
        <p:spPr bwMode="auto">
          <a:xfrm>
            <a:off x="2103962" y="6318864"/>
            <a:ext cx="1856467" cy="323556"/>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Primary Site</a:t>
            </a:r>
          </a:p>
        </p:txBody>
      </p:sp>
      <p:sp>
        <p:nvSpPr>
          <p:cNvPr id="53" name="Rounded Rectangle 52"/>
          <p:cNvSpPr/>
          <p:nvPr/>
        </p:nvSpPr>
        <p:spPr bwMode="auto">
          <a:xfrm>
            <a:off x="7818685" y="1333877"/>
            <a:ext cx="1730066" cy="323556"/>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Witness Site</a:t>
            </a:r>
          </a:p>
        </p:txBody>
      </p:sp>
      <p:sp>
        <p:nvSpPr>
          <p:cNvPr id="42" name="Rounded Rectangle 41"/>
          <p:cNvSpPr/>
          <p:nvPr/>
        </p:nvSpPr>
        <p:spPr bwMode="auto">
          <a:xfrm>
            <a:off x="8088939" y="6331551"/>
            <a:ext cx="1856467" cy="323556"/>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Backup Site</a:t>
            </a:r>
          </a:p>
        </p:txBody>
      </p:sp>
      <p:sp>
        <p:nvSpPr>
          <p:cNvPr id="48" name="Line Callout 1 (Border and Accent Bar) 47"/>
          <p:cNvSpPr/>
          <p:nvPr/>
        </p:nvSpPr>
        <p:spPr bwMode="auto">
          <a:xfrm>
            <a:off x="8526811" y="3637995"/>
            <a:ext cx="946833" cy="307254"/>
          </a:xfrm>
          <a:prstGeom prst="accentBorderCallout1">
            <a:avLst>
              <a:gd name="adj1" fmla="val 52475"/>
              <a:gd name="adj2" fmla="val 110261"/>
              <a:gd name="adj3" fmla="val 276265"/>
              <a:gd name="adj4" fmla="val 174787"/>
            </a:avLst>
          </a:prstGeom>
          <a:solidFill>
            <a:srgbClr val="FFC000"/>
          </a:solidFill>
          <a:ln w="9525"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49" name="Line Callout 1 (Border and Accent Bar) 48"/>
          <p:cNvSpPr/>
          <p:nvPr/>
        </p:nvSpPr>
        <p:spPr bwMode="auto">
          <a:xfrm>
            <a:off x="7073468" y="3637995"/>
            <a:ext cx="933012" cy="307254"/>
          </a:xfrm>
          <a:prstGeom prst="accentBorderCallout1">
            <a:avLst>
              <a:gd name="adj1" fmla="val 52475"/>
              <a:gd name="adj2" fmla="val 110261"/>
              <a:gd name="adj3" fmla="val 279795"/>
              <a:gd name="adj4" fmla="val 179448"/>
            </a:avLst>
          </a:prstGeom>
          <a:solidFill>
            <a:srgbClr val="FFC000"/>
          </a:solidFill>
          <a:ln w="9525"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pic>
        <p:nvPicPr>
          <p:cNvPr id="31" name="Picture 30"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2026" y="4112827"/>
            <a:ext cx="1545250" cy="1548057"/>
          </a:xfrm>
          <a:prstGeom prst="rect">
            <a:avLst/>
          </a:prstGeom>
          <a:noFill/>
          <a:effectLst/>
        </p:spPr>
      </p:pic>
      <p:sp>
        <p:nvSpPr>
          <p:cNvPr id="35" name="AutoShape 78"/>
          <p:cNvSpPr>
            <a:spLocks noChangeArrowheads="1"/>
          </p:cNvSpPr>
          <p:nvPr/>
        </p:nvSpPr>
        <p:spPr bwMode="auto">
          <a:xfrm>
            <a:off x="231624" y="4083817"/>
            <a:ext cx="1233864" cy="803039"/>
          </a:xfrm>
          <a:prstGeom prst="wedgeEllipseCallout">
            <a:avLst>
              <a:gd name="adj1" fmla="val 28349"/>
              <a:gd name="adj2" fmla="val -90582"/>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Primary Site Down!!! </a:t>
            </a:r>
            <a:endParaRPr lang="en-US" sz="1400" b="1" dirty="0">
              <a:solidFill>
                <a:schemeClr val="bg2"/>
              </a:solidFill>
            </a:endParaRPr>
          </a:p>
        </p:txBody>
      </p:sp>
      <p:sp>
        <p:nvSpPr>
          <p:cNvPr id="43" name="AutoShape 78"/>
          <p:cNvSpPr>
            <a:spLocks noChangeArrowheads="1"/>
          </p:cNvSpPr>
          <p:nvPr/>
        </p:nvSpPr>
        <p:spPr bwMode="auto">
          <a:xfrm>
            <a:off x="10011046" y="1915561"/>
            <a:ext cx="1946308" cy="1115400"/>
          </a:xfrm>
          <a:prstGeom prst="wedgeEllipseCallout">
            <a:avLst>
              <a:gd name="adj1" fmla="val -25625"/>
              <a:gd name="adj2" fmla="val 84177"/>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Not enough</a:t>
            </a:r>
          </a:p>
          <a:p>
            <a:pPr algn="ctr">
              <a:spcBef>
                <a:spcPct val="0"/>
              </a:spcBef>
              <a:buClrTx/>
              <a:buFontTx/>
              <a:buNone/>
            </a:pPr>
            <a:r>
              <a:rPr lang="en-US" sz="1400" b="1" dirty="0">
                <a:solidFill>
                  <a:schemeClr val="bg1"/>
                </a:solidFill>
              </a:rPr>
              <a:t>Votes!!!</a:t>
            </a:r>
          </a:p>
          <a:p>
            <a:pPr algn="ctr">
              <a:spcBef>
                <a:spcPct val="0"/>
              </a:spcBef>
              <a:buClrTx/>
              <a:buFontTx/>
              <a:buNone/>
            </a:pPr>
            <a:r>
              <a:rPr lang="en-US" sz="1400" b="1" dirty="0">
                <a:solidFill>
                  <a:schemeClr val="accent3"/>
                </a:solidFill>
              </a:rPr>
              <a:t>Cluster Down!!</a:t>
            </a:r>
          </a:p>
        </p:txBody>
      </p:sp>
      <p:pic>
        <p:nvPicPr>
          <p:cNvPr id="44" name="Picture 43"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1929" y="4311328"/>
            <a:ext cx="1527593" cy="1530368"/>
          </a:xfrm>
          <a:prstGeom prst="rect">
            <a:avLst/>
          </a:prstGeom>
          <a:noFill/>
          <a:effectLst/>
        </p:spPr>
      </p:pic>
      <p:sp>
        <p:nvSpPr>
          <p:cNvPr id="50" name="AutoShape 78"/>
          <p:cNvSpPr>
            <a:spLocks noChangeArrowheads="1"/>
          </p:cNvSpPr>
          <p:nvPr/>
        </p:nvSpPr>
        <p:spPr bwMode="auto">
          <a:xfrm>
            <a:off x="8317440" y="1942924"/>
            <a:ext cx="2099202" cy="1115400"/>
          </a:xfrm>
          <a:prstGeom prst="wedgeEllipseCallout">
            <a:avLst>
              <a:gd name="adj1" fmla="val 27193"/>
              <a:gd name="adj2" fmla="val 83403"/>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1</a:t>
            </a:r>
          </a:p>
          <a:p>
            <a:pPr algn="ctr">
              <a:spcBef>
                <a:spcPct val="0"/>
              </a:spcBef>
              <a:buClrTx/>
              <a:buFontTx/>
              <a:buNone/>
            </a:pPr>
            <a:r>
              <a:rPr lang="en-US" sz="1400" b="1" dirty="0">
                <a:solidFill>
                  <a:schemeClr val="bg1"/>
                </a:solidFill>
              </a:rPr>
              <a:t>Force Quorum Cluster Start!</a:t>
            </a:r>
          </a:p>
        </p:txBody>
      </p:sp>
      <p:sp>
        <p:nvSpPr>
          <p:cNvPr id="51" name="AutoShape 78"/>
          <p:cNvSpPr>
            <a:spLocks noChangeArrowheads="1"/>
          </p:cNvSpPr>
          <p:nvPr/>
        </p:nvSpPr>
        <p:spPr bwMode="auto">
          <a:xfrm>
            <a:off x="1879994" y="2070995"/>
            <a:ext cx="1946308" cy="1115400"/>
          </a:xfrm>
          <a:prstGeom prst="wedgeEllipseCallout">
            <a:avLst>
              <a:gd name="adj1" fmla="val -24737"/>
              <a:gd name="adj2" fmla="val 71016"/>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2</a:t>
            </a:r>
          </a:p>
          <a:p>
            <a:pPr algn="ctr">
              <a:spcBef>
                <a:spcPct val="0"/>
              </a:spcBef>
              <a:buClrTx/>
              <a:buFontTx/>
              <a:buNone/>
            </a:pPr>
            <a:r>
              <a:rPr lang="en-US" sz="1400" b="1" dirty="0">
                <a:solidFill>
                  <a:schemeClr val="bg1"/>
                </a:solidFill>
              </a:rPr>
              <a:t>Start nodes with Prevent Quorum!</a:t>
            </a:r>
          </a:p>
        </p:txBody>
      </p:sp>
      <p:sp>
        <p:nvSpPr>
          <p:cNvPr id="54" name="AutoShape 78"/>
          <p:cNvSpPr>
            <a:spLocks noChangeArrowheads="1"/>
          </p:cNvSpPr>
          <p:nvPr/>
        </p:nvSpPr>
        <p:spPr bwMode="auto">
          <a:xfrm>
            <a:off x="151274" y="1816041"/>
            <a:ext cx="1946308" cy="1632056"/>
          </a:xfrm>
          <a:prstGeom prst="wedgeEllipseCallout">
            <a:avLst>
              <a:gd name="adj1" fmla="val 44947"/>
              <a:gd name="adj2" fmla="val 47813"/>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3</a:t>
            </a:r>
          </a:p>
          <a:p>
            <a:pPr algn="ctr">
              <a:spcBef>
                <a:spcPct val="0"/>
              </a:spcBef>
              <a:buClrTx/>
              <a:buFontTx/>
              <a:buNone/>
            </a:pPr>
            <a:r>
              <a:rPr lang="en-US" sz="1400" b="1" dirty="0">
                <a:solidFill>
                  <a:schemeClr val="bg1"/>
                </a:solidFill>
              </a:rPr>
              <a:t>Successful Join to Force Quorum Backup nodes</a:t>
            </a:r>
            <a:endParaRPr lang="en-US" sz="1400" b="1" dirty="0">
              <a:solidFill>
                <a:schemeClr val="bg2"/>
              </a:solidFill>
            </a:endParaRPr>
          </a:p>
        </p:txBody>
      </p:sp>
      <p:sp>
        <p:nvSpPr>
          <p:cNvPr id="55" name="AutoShape 78"/>
          <p:cNvSpPr>
            <a:spLocks noChangeArrowheads="1"/>
          </p:cNvSpPr>
          <p:nvPr/>
        </p:nvSpPr>
        <p:spPr bwMode="auto">
          <a:xfrm>
            <a:off x="76129" y="5586883"/>
            <a:ext cx="2021454" cy="1407642"/>
          </a:xfrm>
          <a:prstGeom prst="wedgeEllipseCallout">
            <a:avLst>
              <a:gd name="adj1" fmla="val 73460"/>
              <a:gd name="adj2" fmla="val -5690"/>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4</a:t>
            </a:r>
          </a:p>
          <a:p>
            <a:pPr algn="ctr">
              <a:spcBef>
                <a:spcPct val="0"/>
              </a:spcBef>
              <a:buClrTx/>
              <a:buFontTx/>
              <a:buNone/>
            </a:pPr>
            <a:r>
              <a:rPr lang="en-US" sz="1400" b="1" dirty="0">
                <a:solidFill>
                  <a:schemeClr val="accent1"/>
                </a:solidFill>
              </a:rPr>
              <a:t>Cluster</a:t>
            </a:r>
          </a:p>
          <a:p>
            <a:pPr algn="ctr">
              <a:spcBef>
                <a:spcPct val="0"/>
              </a:spcBef>
              <a:buClrTx/>
              <a:buFontTx/>
              <a:buNone/>
            </a:pPr>
            <a:r>
              <a:rPr lang="en-US" sz="1400" b="1" dirty="0">
                <a:solidFill>
                  <a:schemeClr val="accent1"/>
                </a:solidFill>
              </a:rPr>
              <a:t>Starts!</a:t>
            </a:r>
          </a:p>
          <a:p>
            <a:pPr algn="ctr">
              <a:spcBef>
                <a:spcPct val="0"/>
              </a:spcBef>
              <a:buClrTx/>
              <a:buFontTx/>
              <a:buNone/>
            </a:pPr>
            <a:r>
              <a:rPr lang="en-US" sz="1400" b="1" dirty="0">
                <a:solidFill>
                  <a:schemeClr val="bg1"/>
                </a:solidFill>
              </a:rPr>
              <a:t>Not in</a:t>
            </a:r>
          </a:p>
          <a:p>
            <a:pPr algn="ctr">
              <a:spcBef>
                <a:spcPct val="0"/>
              </a:spcBef>
              <a:buClrTx/>
              <a:buFontTx/>
              <a:buNone/>
            </a:pPr>
            <a:r>
              <a:rPr lang="en-US" sz="1400" b="1" dirty="0">
                <a:solidFill>
                  <a:schemeClr val="bg1"/>
                </a:solidFill>
              </a:rPr>
              <a:t>Force Quorum</a:t>
            </a:r>
            <a:endParaRPr lang="en-US" sz="1400" b="1" dirty="0">
              <a:solidFill>
                <a:schemeClr val="bg2"/>
              </a:solidFill>
            </a:endParaRPr>
          </a:p>
        </p:txBody>
      </p:sp>
      <p:pic>
        <p:nvPicPr>
          <p:cNvPr id="40" name="Picture 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6477750" y="1626384"/>
            <a:ext cx="775338" cy="12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6" descr="\\imself-ssdw7fs4\ssd_userdata_ntdev\matd\Pictures\PPT\Icons - Illustrations\_WINDOWS SERVER ICONS\Documents\Virtual Folder file open.png"/>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6335877" y="2473688"/>
            <a:ext cx="503252" cy="502801"/>
          </a:xfrm>
          <a:prstGeom prst="rect">
            <a:avLst/>
          </a:prstGeom>
          <a:noFill/>
          <a:effectLst/>
        </p:spPr>
      </p:pic>
      <p:sp>
        <p:nvSpPr>
          <p:cNvPr id="57" name="Line Callout 1 (Border and Accent Bar) 56"/>
          <p:cNvSpPr/>
          <p:nvPr/>
        </p:nvSpPr>
        <p:spPr bwMode="auto">
          <a:xfrm>
            <a:off x="4968404" y="1731885"/>
            <a:ext cx="753921" cy="307254"/>
          </a:xfrm>
          <a:prstGeom prst="accentBorderCallout1">
            <a:avLst>
              <a:gd name="adj1" fmla="val 52475"/>
              <a:gd name="adj2" fmla="val 110261"/>
              <a:gd name="adj3" fmla="val 225947"/>
              <a:gd name="adj4" fmla="val 186948"/>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Tree>
    <p:extLst>
      <p:ext uri="{BB962C8B-B14F-4D97-AF65-F5344CB8AC3E}">
        <p14:creationId xmlns:p14="http://schemas.microsoft.com/office/powerpoint/2010/main" val="2571567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par>
                          <p:cTn id="29" fill="hold">
                            <p:stCondLst>
                              <p:cond delay="500"/>
                            </p:stCondLst>
                            <p:childTnLst>
                              <p:par>
                                <p:cTn id="30" presetID="10" presetClass="exit" presetSubtype="0" fill="hold" nodeType="after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43" grpId="0" animBg="1"/>
      <p:bldP spid="50" grpId="0" animBg="1"/>
      <p:bldP spid="51" grpId="0" animBg="1"/>
      <p:bldP spid="54" grpId="0" animBg="1"/>
      <p:bldP spid="5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66" y="36918"/>
            <a:ext cx="11564231" cy="917575"/>
          </a:xfrm>
        </p:spPr>
        <p:txBody>
          <a:bodyPr/>
          <a:lstStyle/>
          <a:p>
            <a:r>
              <a:rPr lang="en-US" dirty="0" smtClean="0"/>
              <a:t>Manual Failover: Long Term Outage</a:t>
            </a:r>
            <a:endParaRPr lang="en-US" dirty="0"/>
          </a:p>
        </p:txBody>
      </p:sp>
      <p:sp>
        <p:nvSpPr>
          <p:cNvPr id="3" name="Text Placeholder 2"/>
          <p:cNvSpPr txBox="1">
            <a:spLocks/>
          </p:cNvSpPr>
          <p:nvPr/>
        </p:nvSpPr>
        <p:spPr>
          <a:xfrm>
            <a:off x="463016" y="805979"/>
            <a:ext cx="11375535" cy="395518"/>
          </a:xfrm>
          <a:prstGeom prst="rect">
            <a:avLst/>
          </a:prstGeom>
        </p:spPr>
        <p:txBody>
          <a:bodyPr lIns="93278" tIns="46639" rIns="93278" bIns="46639"/>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300" dirty="0">
                <a:solidFill>
                  <a:schemeClr val="tx2"/>
                </a:solidFill>
              </a:rPr>
              <a:t>Recommended Recovery</a:t>
            </a:r>
          </a:p>
        </p:txBody>
      </p:sp>
      <p:sp>
        <p:nvSpPr>
          <p:cNvPr id="26" name="Rounded Rectangle 25"/>
          <p:cNvSpPr/>
          <p:nvPr/>
        </p:nvSpPr>
        <p:spPr bwMode="auto">
          <a:xfrm>
            <a:off x="4663273" y="1417938"/>
            <a:ext cx="3032180" cy="178749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cxnSp>
        <p:nvCxnSpPr>
          <p:cNvPr id="27" name="Straight Connector 26"/>
          <p:cNvCxnSpPr>
            <a:stCxn id="26" idx="3"/>
            <a:endCxn id="29" idx="0"/>
          </p:cNvCxnSpPr>
          <p:nvPr/>
        </p:nvCxnSpPr>
        <p:spPr>
          <a:xfrm>
            <a:off x="7695453" y="2311683"/>
            <a:ext cx="1321720" cy="1126896"/>
          </a:xfrm>
          <a:prstGeom prst="line">
            <a:avLst/>
          </a:prstGeom>
          <a:noFill/>
          <a:ln w="25400" cap="flat" cmpd="sng" algn="ctr">
            <a:solidFill>
              <a:schemeClr val="tx1"/>
            </a:solidFill>
            <a:prstDash val="solid"/>
          </a:ln>
          <a:effectLst/>
        </p:spPr>
      </p:cxnSp>
      <p:sp>
        <p:nvSpPr>
          <p:cNvPr id="28" name="Rounded Rectangle 27"/>
          <p:cNvSpPr/>
          <p:nvPr/>
        </p:nvSpPr>
        <p:spPr bwMode="auto">
          <a:xfrm>
            <a:off x="116460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sp>
        <p:nvSpPr>
          <p:cNvPr id="29" name="Rounded Rectangle 28"/>
          <p:cNvSpPr/>
          <p:nvPr/>
        </p:nvSpPr>
        <p:spPr bwMode="auto">
          <a:xfrm>
            <a:off x="6840223" y="3438579"/>
            <a:ext cx="4353900" cy="2797810"/>
          </a:xfrm>
          <a:prstGeom prst="roundRect">
            <a:avLst/>
          </a:prstGeom>
          <a:solidFill>
            <a:schemeClr val="accent1"/>
          </a:solidFill>
          <a:ln w="25400" cap="flat" cmpd="sng" algn="ctr">
            <a:noFill/>
            <a:prstDash val="solid"/>
            <a:headEnd type="none" w="med" len="med"/>
            <a:tailEnd type="none"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endParaRPr lang="en-US" sz="2400" kern="0" dirty="0">
              <a:solidFill>
                <a:srgbClr val="FFFFFF"/>
              </a:solidFill>
              <a:latin typeface="Segoe" pitchFamily="34" charset="0"/>
            </a:endParaRPr>
          </a:p>
        </p:txBody>
      </p:sp>
      <p:pic>
        <p:nvPicPr>
          <p:cNvPr id="30"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758120" y="4504370"/>
            <a:ext cx="928300" cy="1593058"/>
          </a:xfrm>
          <a:prstGeom prst="rect">
            <a:avLst/>
          </a:prstGeom>
          <a:noFill/>
          <a:ln w="9525">
            <a:noFill/>
            <a:miter lim="800000"/>
            <a:headEnd/>
            <a:tailEnd/>
          </a:ln>
          <a:effectLst/>
        </p:spPr>
      </p:pic>
      <p:pic>
        <p:nvPicPr>
          <p:cNvPr id="32"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683032" y="4485904"/>
            <a:ext cx="928300" cy="1593058"/>
          </a:xfrm>
          <a:prstGeom prst="rect">
            <a:avLst/>
          </a:prstGeom>
          <a:noFill/>
          <a:ln w="9525">
            <a:noFill/>
            <a:miter lim="800000"/>
            <a:headEnd/>
            <a:tailEnd/>
          </a:ln>
          <a:effectLst/>
        </p:spPr>
      </p:pic>
      <p:pic>
        <p:nvPicPr>
          <p:cNvPr id="33"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55573" y="4504370"/>
            <a:ext cx="928300" cy="1593058"/>
          </a:xfrm>
          <a:prstGeom prst="rect">
            <a:avLst/>
          </a:prstGeom>
          <a:noFill/>
          <a:ln w="9525">
            <a:noFill/>
            <a:miter lim="800000"/>
            <a:headEnd/>
            <a:tailEnd/>
          </a:ln>
          <a:effectLst/>
        </p:spPr>
      </p:pic>
      <p:sp>
        <p:nvSpPr>
          <p:cNvPr id="34" name="Line Callout 1 (Border and Accent Bar) 33"/>
          <p:cNvSpPr/>
          <p:nvPr/>
        </p:nvSpPr>
        <p:spPr bwMode="auto">
          <a:xfrm>
            <a:off x="1618382" y="3627847"/>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36" name="Rectangle 35"/>
          <p:cNvSpPr/>
          <p:nvPr/>
        </p:nvSpPr>
        <p:spPr>
          <a:xfrm>
            <a:off x="3239887" y="5643938"/>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1</a:t>
            </a:r>
          </a:p>
        </p:txBody>
      </p:sp>
      <p:sp>
        <p:nvSpPr>
          <p:cNvPr id="37" name="Rectangle 36"/>
          <p:cNvSpPr/>
          <p:nvPr/>
        </p:nvSpPr>
        <p:spPr>
          <a:xfrm>
            <a:off x="8812428" y="5660300"/>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3</a:t>
            </a:r>
          </a:p>
        </p:txBody>
      </p:sp>
      <p:sp>
        <p:nvSpPr>
          <p:cNvPr id="38" name="Rectangle 37"/>
          <p:cNvSpPr/>
          <p:nvPr/>
        </p:nvSpPr>
        <p:spPr>
          <a:xfrm>
            <a:off x="10289644" y="5660300"/>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4</a:t>
            </a:r>
          </a:p>
        </p:txBody>
      </p:sp>
      <p:cxnSp>
        <p:nvCxnSpPr>
          <p:cNvPr id="39" name="Straight Connector 38"/>
          <p:cNvCxnSpPr>
            <a:stCxn id="26" idx="1"/>
            <a:endCxn id="28" idx="0"/>
          </p:cNvCxnSpPr>
          <p:nvPr/>
        </p:nvCxnSpPr>
        <p:spPr>
          <a:xfrm flipH="1">
            <a:off x="3341553" y="2311683"/>
            <a:ext cx="1321720" cy="1126896"/>
          </a:xfrm>
          <a:prstGeom prst="line">
            <a:avLst/>
          </a:prstGeom>
          <a:noFill/>
          <a:ln w="25400" cap="flat" cmpd="sng" algn="ctr">
            <a:solidFill>
              <a:schemeClr val="tx1"/>
            </a:solidFill>
            <a:prstDash val="solid"/>
          </a:ln>
          <a:effectLst/>
        </p:spPr>
      </p:cxnSp>
      <p:cxnSp>
        <p:nvCxnSpPr>
          <p:cNvPr id="41" name="Straight Connector 40"/>
          <p:cNvCxnSpPr>
            <a:stCxn id="28" idx="3"/>
            <a:endCxn id="29" idx="1"/>
          </p:cNvCxnSpPr>
          <p:nvPr/>
        </p:nvCxnSpPr>
        <p:spPr>
          <a:xfrm>
            <a:off x="5518503" y="4837484"/>
            <a:ext cx="1321720" cy="0"/>
          </a:xfrm>
          <a:prstGeom prst="line">
            <a:avLst/>
          </a:prstGeom>
          <a:noFill/>
          <a:ln w="25400" cap="flat" cmpd="sng" algn="ctr">
            <a:solidFill>
              <a:schemeClr val="tx1"/>
            </a:solidFill>
            <a:prstDash val="solid"/>
          </a:ln>
          <a:effectLst/>
        </p:spPr>
      </p:cxnSp>
      <p:pic>
        <p:nvPicPr>
          <p:cNvPr id="45" name="Rectangle 24598"/>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079390" y="4473469"/>
            <a:ext cx="928300" cy="1593058"/>
          </a:xfrm>
          <a:prstGeom prst="rect">
            <a:avLst/>
          </a:prstGeom>
          <a:noFill/>
          <a:ln w="9525">
            <a:noFill/>
            <a:miter lim="800000"/>
            <a:headEnd/>
            <a:tailEnd/>
          </a:ln>
          <a:effectLst/>
        </p:spPr>
      </p:pic>
      <p:sp>
        <p:nvSpPr>
          <p:cNvPr id="46" name="Line Callout 1 (Border and Accent Bar) 45"/>
          <p:cNvSpPr/>
          <p:nvPr/>
        </p:nvSpPr>
        <p:spPr bwMode="auto">
          <a:xfrm>
            <a:off x="3014740" y="3615412"/>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47" name="Rectangle 46"/>
          <p:cNvSpPr/>
          <p:nvPr/>
        </p:nvSpPr>
        <p:spPr>
          <a:xfrm>
            <a:off x="4636245" y="5602953"/>
            <a:ext cx="310993" cy="470856"/>
          </a:xfrm>
          <a:prstGeom prst="rect">
            <a:avLst/>
          </a:prstGeom>
          <a:noFill/>
          <a:effectLst/>
        </p:spPr>
        <p:txBody>
          <a:bodyPr wrap="square" lIns="93278" tIns="46639" rIns="93278" bIns="46639">
            <a:spAutoFit/>
          </a:bodyPr>
          <a:lstStyle/>
          <a:p>
            <a:pPr algn="ctr" defTabSz="932779">
              <a:defRPr/>
            </a:pPr>
            <a:r>
              <a:rPr lang="en-US" sz="2400" b="1" kern="0" spc="306" dirty="0">
                <a:ln w="11430" cmpd="sng">
                  <a:solidFill>
                    <a:srgbClr val="00AEEF">
                      <a:tint val="10000"/>
                    </a:srgbClr>
                  </a:solidFill>
                  <a:prstDash val="solid"/>
                  <a:miter lim="800000"/>
                </a:ln>
                <a:solidFill>
                  <a:sysClr val="windowText" lastClr="000000"/>
                </a:solidFill>
              </a:rPr>
              <a:t>2</a:t>
            </a:r>
          </a:p>
        </p:txBody>
      </p:sp>
      <p:sp>
        <p:nvSpPr>
          <p:cNvPr id="52" name="Rounded Rectangle 51"/>
          <p:cNvSpPr/>
          <p:nvPr/>
        </p:nvSpPr>
        <p:spPr bwMode="auto">
          <a:xfrm>
            <a:off x="2103962" y="6318864"/>
            <a:ext cx="1856467" cy="323556"/>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Primary Site</a:t>
            </a:r>
          </a:p>
        </p:txBody>
      </p:sp>
      <p:sp>
        <p:nvSpPr>
          <p:cNvPr id="53" name="Rounded Rectangle 52"/>
          <p:cNvSpPr/>
          <p:nvPr/>
        </p:nvSpPr>
        <p:spPr bwMode="auto">
          <a:xfrm>
            <a:off x="7818685" y="1333877"/>
            <a:ext cx="1730066" cy="323556"/>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Witness Site</a:t>
            </a:r>
          </a:p>
        </p:txBody>
      </p:sp>
      <p:sp>
        <p:nvSpPr>
          <p:cNvPr id="42" name="Rounded Rectangle 41"/>
          <p:cNvSpPr/>
          <p:nvPr/>
        </p:nvSpPr>
        <p:spPr bwMode="auto">
          <a:xfrm>
            <a:off x="8088939" y="6331551"/>
            <a:ext cx="1856467" cy="323556"/>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Backup Site</a:t>
            </a:r>
          </a:p>
        </p:txBody>
      </p:sp>
      <p:sp>
        <p:nvSpPr>
          <p:cNvPr id="48" name="Line Callout 1 (Border and Accent Bar) 47"/>
          <p:cNvSpPr/>
          <p:nvPr/>
        </p:nvSpPr>
        <p:spPr bwMode="auto">
          <a:xfrm>
            <a:off x="8526811" y="3637995"/>
            <a:ext cx="946833" cy="307254"/>
          </a:xfrm>
          <a:prstGeom prst="accentBorderCallout1">
            <a:avLst>
              <a:gd name="adj1" fmla="val 52475"/>
              <a:gd name="adj2" fmla="val 110261"/>
              <a:gd name="adj3" fmla="val 285557"/>
              <a:gd name="adj4" fmla="val 177803"/>
            </a:avLst>
          </a:prstGeom>
          <a:solidFill>
            <a:srgbClr val="FFC000"/>
          </a:solidFill>
          <a:ln w="9525"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49" name="Line Callout 1 (Border and Accent Bar) 48"/>
          <p:cNvSpPr/>
          <p:nvPr/>
        </p:nvSpPr>
        <p:spPr bwMode="auto">
          <a:xfrm>
            <a:off x="7073468" y="3637995"/>
            <a:ext cx="933012" cy="307254"/>
          </a:xfrm>
          <a:prstGeom prst="accentBorderCallout1">
            <a:avLst>
              <a:gd name="adj1" fmla="val 52475"/>
              <a:gd name="adj2" fmla="val 110261"/>
              <a:gd name="adj3" fmla="val 292184"/>
              <a:gd name="adj4" fmla="val 180468"/>
            </a:avLst>
          </a:prstGeom>
          <a:solidFill>
            <a:srgbClr val="FFC000"/>
          </a:solidFill>
          <a:ln w="9525"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35" name="AutoShape 78"/>
          <p:cNvSpPr>
            <a:spLocks noChangeArrowheads="1"/>
          </p:cNvSpPr>
          <p:nvPr/>
        </p:nvSpPr>
        <p:spPr bwMode="auto">
          <a:xfrm>
            <a:off x="231624" y="4083817"/>
            <a:ext cx="1233864" cy="803039"/>
          </a:xfrm>
          <a:prstGeom prst="wedgeEllipseCallout">
            <a:avLst>
              <a:gd name="adj1" fmla="val 28349"/>
              <a:gd name="adj2" fmla="val -90582"/>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Primary Site Down!!! </a:t>
            </a:r>
            <a:endParaRPr lang="en-US" sz="1400" b="1" dirty="0">
              <a:solidFill>
                <a:schemeClr val="bg2"/>
              </a:solidFill>
            </a:endParaRPr>
          </a:p>
        </p:txBody>
      </p:sp>
      <p:sp>
        <p:nvSpPr>
          <p:cNvPr id="43" name="AutoShape 78"/>
          <p:cNvSpPr>
            <a:spLocks noChangeArrowheads="1"/>
          </p:cNvSpPr>
          <p:nvPr/>
        </p:nvSpPr>
        <p:spPr bwMode="auto">
          <a:xfrm>
            <a:off x="10011046" y="1915561"/>
            <a:ext cx="1946308" cy="1115400"/>
          </a:xfrm>
          <a:prstGeom prst="wedgeEllipseCallout">
            <a:avLst>
              <a:gd name="adj1" fmla="val -33451"/>
              <a:gd name="adj2" fmla="val 86737"/>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Not enough</a:t>
            </a:r>
          </a:p>
          <a:p>
            <a:pPr algn="ctr">
              <a:spcBef>
                <a:spcPct val="0"/>
              </a:spcBef>
              <a:buClrTx/>
              <a:buFontTx/>
              <a:buNone/>
            </a:pPr>
            <a:r>
              <a:rPr lang="en-US" sz="1400" b="1" dirty="0">
                <a:solidFill>
                  <a:schemeClr val="bg1"/>
                </a:solidFill>
              </a:rPr>
              <a:t>Votes!!!</a:t>
            </a:r>
          </a:p>
          <a:p>
            <a:pPr algn="ctr">
              <a:spcBef>
                <a:spcPct val="0"/>
              </a:spcBef>
              <a:buClrTx/>
              <a:buFontTx/>
              <a:buNone/>
            </a:pPr>
            <a:r>
              <a:rPr lang="en-US" sz="1400" b="1" dirty="0">
                <a:solidFill>
                  <a:schemeClr val="accent3"/>
                </a:solidFill>
              </a:rPr>
              <a:t>Cluster Down!!</a:t>
            </a:r>
          </a:p>
        </p:txBody>
      </p:sp>
      <p:pic>
        <p:nvPicPr>
          <p:cNvPr id="44" name="Picture 43"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6810" y="4233085"/>
            <a:ext cx="1577297" cy="1580162"/>
          </a:xfrm>
          <a:prstGeom prst="rect">
            <a:avLst/>
          </a:prstGeom>
          <a:noFill/>
          <a:effectLst/>
        </p:spPr>
      </p:pic>
      <p:sp>
        <p:nvSpPr>
          <p:cNvPr id="50" name="AutoShape 78"/>
          <p:cNvSpPr>
            <a:spLocks noChangeArrowheads="1"/>
          </p:cNvSpPr>
          <p:nvPr/>
        </p:nvSpPr>
        <p:spPr bwMode="auto">
          <a:xfrm>
            <a:off x="8317440" y="1942924"/>
            <a:ext cx="2099202" cy="1115400"/>
          </a:xfrm>
          <a:prstGeom prst="wedgeEllipseCallout">
            <a:avLst>
              <a:gd name="adj1" fmla="val 27193"/>
              <a:gd name="adj2" fmla="val 83403"/>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endParaRPr lang="en-US" sz="1400" b="1" dirty="0">
              <a:solidFill>
                <a:schemeClr val="bg1"/>
              </a:solidFill>
            </a:endParaRPr>
          </a:p>
          <a:p>
            <a:pPr algn="ctr">
              <a:spcBef>
                <a:spcPct val="0"/>
              </a:spcBef>
              <a:buClrTx/>
              <a:buFontTx/>
              <a:buNone/>
            </a:pPr>
            <a:r>
              <a:rPr lang="en-US" sz="1400" b="1" dirty="0">
                <a:solidFill>
                  <a:schemeClr val="bg1"/>
                </a:solidFill>
              </a:rPr>
              <a:t>Force Quorum Cluster Start!</a:t>
            </a:r>
          </a:p>
        </p:txBody>
      </p:sp>
      <p:sp>
        <p:nvSpPr>
          <p:cNvPr id="51" name="Line Callout 1 (Border and Accent Bar) 50"/>
          <p:cNvSpPr/>
          <p:nvPr/>
        </p:nvSpPr>
        <p:spPr bwMode="auto">
          <a:xfrm>
            <a:off x="7398471" y="3651723"/>
            <a:ext cx="753921" cy="307254"/>
          </a:xfrm>
          <a:prstGeom prst="accentBorderCallout1">
            <a:avLst>
              <a:gd name="adj1" fmla="val 52475"/>
              <a:gd name="adj2" fmla="val 110261"/>
              <a:gd name="adj3" fmla="val 282735"/>
              <a:gd name="adj4" fmla="val 17210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54" name="Line Callout 1 (Border and Accent Bar) 53"/>
          <p:cNvSpPr/>
          <p:nvPr/>
        </p:nvSpPr>
        <p:spPr bwMode="auto">
          <a:xfrm>
            <a:off x="8794829" y="3639288"/>
            <a:ext cx="753921" cy="307254"/>
          </a:xfrm>
          <a:prstGeom prst="accentBorderCallout1">
            <a:avLst>
              <a:gd name="adj1" fmla="val 52475"/>
              <a:gd name="adj2" fmla="val 110261"/>
              <a:gd name="adj3" fmla="val 270346"/>
              <a:gd name="adj4" fmla="val 185990"/>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
        <p:nvSpPr>
          <p:cNvPr id="55" name="Line Callout 1 (Border and Accent Bar) 54"/>
          <p:cNvSpPr/>
          <p:nvPr/>
        </p:nvSpPr>
        <p:spPr bwMode="auto">
          <a:xfrm>
            <a:off x="3084402" y="3676998"/>
            <a:ext cx="946833" cy="307254"/>
          </a:xfrm>
          <a:prstGeom prst="accentBorderCallout1">
            <a:avLst>
              <a:gd name="adj1" fmla="val 52475"/>
              <a:gd name="adj2" fmla="val 110261"/>
              <a:gd name="adj3" fmla="val 273168"/>
              <a:gd name="adj4" fmla="val 165737"/>
            </a:avLst>
          </a:prstGeom>
          <a:solidFill>
            <a:srgbClr val="FFC000"/>
          </a:solidFill>
          <a:ln w="9525"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56" name="Line Callout 1 (Border and Accent Bar) 55"/>
          <p:cNvSpPr/>
          <p:nvPr/>
        </p:nvSpPr>
        <p:spPr bwMode="auto">
          <a:xfrm>
            <a:off x="1631059" y="3676998"/>
            <a:ext cx="933012" cy="307254"/>
          </a:xfrm>
          <a:prstGeom prst="accentBorderCallout1">
            <a:avLst>
              <a:gd name="adj1" fmla="val 52475"/>
              <a:gd name="adj2" fmla="val 110261"/>
              <a:gd name="adj3" fmla="val 276698"/>
              <a:gd name="adj4" fmla="val 168224"/>
            </a:avLst>
          </a:prstGeom>
          <a:solidFill>
            <a:srgbClr val="FFC000"/>
          </a:solidFill>
          <a:ln w="9525" cap="flat" cmpd="sng" algn="ctr">
            <a:solidFill>
              <a:srgbClr val="FF8A00"/>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No Vote</a:t>
            </a:r>
          </a:p>
        </p:txBody>
      </p:sp>
      <p:sp>
        <p:nvSpPr>
          <p:cNvPr id="57" name="AutoShape 78"/>
          <p:cNvSpPr>
            <a:spLocks noChangeArrowheads="1"/>
          </p:cNvSpPr>
          <p:nvPr/>
        </p:nvSpPr>
        <p:spPr bwMode="auto">
          <a:xfrm>
            <a:off x="5753978" y="5605916"/>
            <a:ext cx="2021454" cy="1407642"/>
          </a:xfrm>
          <a:prstGeom prst="wedgeEllipseCallout">
            <a:avLst>
              <a:gd name="adj1" fmla="val 73460"/>
              <a:gd name="adj2" fmla="val -5690"/>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Cluster</a:t>
            </a:r>
          </a:p>
          <a:p>
            <a:pPr algn="ctr">
              <a:spcBef>
                <a:spcPct val="0"/>
              </a:spcBef>
              <a:buClrTx/>
              <a:buFontTx/>
              <a:buNone/>
            </a:pPr>
            <a:r>
              <a:rPr lang="en-US" sz="1400" b="1" dirty="0">
                <a:solidFill>
                  <a:schemeClr val="bg1"/>
                </a:solidFill>
              </a:rPr>
              <a:t>Not in</a:t>
            </a:r>
          </a:p>
          <a:p>
            <a:pPr algn="ctr">
              <a:spcBef>
                <a:spcPct val="0"/>
              </a:spcBef>
              <a:buClrTx/>
              <a:buFontTx/>
              <a:buNone/>
            </a:pPr>
            <a:r>
              <a:rPr lang="en-US" sz="1400" b="1" dirty="0">
                <a:solidFill>
                  <a:schemeClr val="bg1"/>
                </a:solidFill>
              </a:rPr>
              <a:t>Force Quorum</a:t>
            </a:r>
          </a:p>
        </p:txBody>
      </p:sp>
      <p:sp>
        <p:nvSpPr>
          <p:cNvPr id="58" name="Rounded Rectangle 57"/>
          <p:cNvSpPr/>
          <p:nvPr/>
        </p:nvSpPr>
        <p:spPr bwMode="auto">
          <a:xfrm>
            <a:off x="9075793" y="6331550"/>
            <a:ext cx="2357955" cy="323556"/>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New Primary Site</a:t>
            </a:r>
          </a:p>
        </p:txBody>
      </p:sp>
      <p:sp>
        <p:nvSpPr>
          <p:cNvPr id="59" name="Rounded Rectangle 58"/>
          <p:cNvSpPr/>
          <p:nvPr/>
        </p:nvSpPr>
        <p:spPr bwMode="auto">
          <a:xfrm>
            <a:off x="2453227" y="6331551"/>
            <a:ext cx="2417981" cy="323556"/>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 New Backup Site</a:t>
            </a:r>
          </a:p>
        </p:txBody>
      </p:sp>
      <p:sp>
        <p:nvSpPr>
          <p:cNvPr id="60" name="AutoShape 78"/>
          <p:cNvSpPr>
            <a:spLocks noChangeArrowheads="1"/>
          </p:cNvSpPr>
          <p:nvPr/>
        </p:nvSpPr>
        <p:spPr bwMode="auto">
          <a:xfrm>
            <a:off x="10490167" y="3030962"/>
            <a:ext cx="1946308" cy="1115400"/>
          </a:xfrm>
          <a:prstGeom prst="wedgeEllipseCallout">
            <a:avLst>
              <a:gd name="adj1" fmla="val -14864"/>
              <a:gd name="adj2" fmla="val 95268"/>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Assign Votes to Nodes in Backup Site</a:t>
            </a:r>
          </a:p>
        </p:txBody>
      </p:sp>
      <p:sp>
        <p:nvSpPr>
          <p:cNvPr id="61" name="AutoShape 78"/>
          <p:cNvSpPr>
            <a:spLocks noChangeArrowheads="1"/>
          </p:cNvSpPr>
          <p:nvPr/>
        </p:nvSpPr>
        <p:spPr bwMode="auto">
          <a:xfrm>
            <a:off x="231625" y="1736340"/>
            <a:ext cx="1946308" cy="1115400"/>
          </a:xfrm>
          <a:prstGeom prst="wedgeEllipseCallout">
            <a:avLst>
              <a:gd name="adj1" fmla="val 32583"/>
              <a:gd name="adj2" fmla="val 102093"/>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Remove</a:t>
            </a:r>
          </a:p>
          <a:p>
            <a:pPr algn="ctr">
              <a:spcBef>
                <a:spcPct val="0"/>
              </a:spcBef>
              <a:buClrTx/>
              <a:buFontTx/>
              <a:buNone/>
            </a:pPr>
            <a:r>
              <a:rPr lang="en-US" sz="1400" b="1" dirty="0">
                <a:solidFill>
                  <a:schemeClr val="bg1"/>
                </a:solidFill>
              </a:rPr>
              <a:t>Votes from</a:t>
            </a:r>
          </a:p>
          <a:p>
            <a:pPr algn="ctr">
              <a:spcBef>
                <a:spcPct val="0"/>
              </a:spcBef>
              <a:buClrTx/>
              <a:buFontTx/>
              <a:buNone/>
            </a:pPr>
            <a:r>
              <a:rPr lang="en-US" sz="1400" b="1" dirty="0">
                <a:solidFill>
                  <a:schemeClr val="bg1"/>
                </a:solidFill>
              </a:rPr>
              <a:t>Old Primary Site</a:t>
            </a:r>
          </a:p>
        </p:txBody>
      </p:sp>
      <p:sp>
        <p:nvSpPr>
          <p:cNvPr id="62" name="AutoShape 78"/>
          <p:cNvSpPr>
            <a:spLocks noChangeArrowheads="1"/>
          </p:cNvSpPr>
          <p:nvPr/>
        </p:nvSpPr>
        <p:spPr bwMode="auto">
          <a:xfrm>
            <a:off x="10984199" y="5294389"/>
            <a:ext cx="1233864" cy="803039"/>
          </a:xfrm>
          <a:prstGeom prst="wedgeEllipseCallout">
            <a:avLst>
              <a:gd name="adj1" fmla="val -34920"/>
              <a:gd name="adj2" fmla="val -92952"/>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New</a:t>
            </a:r>
          </a:p>
          <a:p>
            <a:pPr algn="ctr">
              <a:spcBef>
                <a:spcPct val="0"/>
              </a:spcBef>
              <a:buClrTx/>
              <a:buFontTx/>
              <a:buNone/>
            </a:pPr>
            <a:r>
              <a:rPr lang="en-US" sz="1400" b="1" dirty="0">
                <a:solidFill>
                  <a:schemeClr val="bg1"/>
                </a:solidFill>
              </a:rPr>
              <a:t>Primary Site! </a:t>
            </a:r>
            <a:endParaRPr lang="en-US" sz="1400" b="1" dirty="0">
              <a:solidFill>
                <a:schemeClr val="bg2"/>
              </a:solidFill>
            </a:endParaRPr>
          </a:p>
        </p:txBody>
      </p:sp>
      <p:sp>
        <p:nvSpPr>
          <p:cNvPr id="63" name="AutoShape 78"/>
          <p:cNvSpPr>
            <a:spLocks noChangeArrowheads="1"/>
          </p:cNvSpPr>
          <p:nvPr/>
        </p:nvSpPr>
        <p:spPr bwMode="auto">
          <a:xfrm>
            <a:off x="158636" y="5433350"/>
            <a:ext cx="1233864" cy="803039"/>
          </a:xfrm>
          <a:prstGeom prst="wedgeEllipseCallout">
            <a:avLst>
              <a:gd name="adj1" fmla="val 31435"/>
              <a:gd name="adj2" fmla="val -91767"/>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New</a:t>
            </a:r>
          </a:p>
          <a:p>
            <a:pPr algn="ctr">
              <a:spcBef>
                <a:spcPct val="0"/>
              </a:spcBef>
              <a:buClrTx/>
              <a:buFontTx/>
              <a:buNone/>
            </a:pPr>
            <a:r>
              <a:rPr lang="en-US" sz="1400" b="1" dirty="0">
                <a:solidFill>
                  <a:schemeClr val="bg1"/>
                </a:solidFill>
              </a:rPr>
              <a:t>Backup Site! </a:t>
            </a:r>
            <a:endParaRPr lang="en-US" sz="1400" b="1" dirty="0">
              <a:solidFill>
                <a:schemeClr val="bg2"/>
              </a:solidFill>
            </a:endParaRPr>
          </a:p>
        </p:txBody>
      </p:sp>
      <p:sp>
        <p:nvSpPr>
          <p:cNvPr id="64" name="AutoShape 78"/>
          <p:cNvSpPr>
            <a:spLocks noChangeArrowheads="1"/>
          </p:cNvSpPr>
          <p:nvPr/>
        </p:nvSpPr>
        <p:spPr bwMode="auto">
          <a:xfrm>
            <a:off x="2453227" y="1657434"/>
            <a:ext cx="1946308" cy="1115400"/>
          </a:xfrm>
          <a:prstGeom prst="wedgeEllipseCallout">
            <a:avLst>
              <a:gd name="adj1" fmla="val -19755"/>
              <a:gd name="adj2" fmla="val 108918"/>
            </a:avLst>
          </a:prstGeom>
          <a:solidFill>
            <a:schemeClr val="tx1"/>
          </a:solidFill>
          <a:ln>
            <a:headEnd/>
            <a:tailEnd/>
          </a:ln>
          <a:effectLst/>
          <a:scene3d>
            <a:camera prst="orthographicFront">
              <a:rot lat="0" lon="0" rev="0"/>
            </a:camera>
            <a:lightRig rig="twoPt" dir="tl"/>
          </a:scene3d>
        </p:spPr>
        <p:style>
          <a:lnRef idx="0">
            <a:schemeClr val="dk1"/>
          </a:lnRef>
          <a:fillRef idx="3">
            <a:schemeClr val="dk1"/>
          </a:fillRef>
          <a:effectRef idx="3">
            <a:schemeClr val="dk1"/>
          </a:effectRef>
          <a:fontRef idx="minor">
            <a:schemeClr val="lt1"/>
          </a:fontRef>
        </p:style>
        <p:txBody>
          <a:bodyPr lIns="93274" tIns="0" rIns="93274" bIns="0"/>
          <a:lstStyle/>
          <a:p>
            <a:pPr algn="ctr">
              <a:spcBef>
                <a:spcPct val="0"/>
              </a:spcBef>
              <a:buClrTx/>
              <a:buFontTx/>
              <a:buNone/>
            </a:pPr>
            <a:r>
              <a:rPr lang="en-US" sz="1400" b="1" dirty="0">
                <a:solidFill>
                  <a:schemeClr val="bg1"/>
                </a:solidFill>
              </a:rPr>
              <a:t>Start these nodes with “Prevent Quorum”</a:t>
            </a:r>
          </a:p>
        </p:txBody>
      </p:sp>
      <p:pic>
        <p:nvPicPr>
          <p:cNvPr id="31" name="Picture 30" descr="stop 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7743" y="4282869"/>
            <a:ext cx="1549186" cy="1552000"/>
          </a:xfrm>
          <a:prstGeom prst="rect">
            <a:avLst/>
          </a:prstGeom>
          <a:noFill/>
          <a:effectLst/>
        </p:spPr>
      </p:pic>
      <p:pic>
        <p:nvPicPr>
          <p:cNvPr id="65" name="Picture 5"/>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6477750" y="1626384"/>
            <a:ext cx="775338" cy="122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6" descr="\\imself-ssdw7fs4\ssd_userdata_ntdev\matd\Pictures\PPT\Icons - Illustrations\_WINDOWS SERVER ICONS\Documents\Virtual Folder file open.png"/>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6335877" y="2473688"/>
            <a:ext cx="503252" cy="502801"/>
          </a:xfrm>
          <a:prstGeom prst="rect">
            <a:avLst/>
          </a:prstGeom>
          <a:noFill/>
          <a:effectLst/>
        </p:spPr>
      </p:pic>
      <p:sp>
        <p:nvSpPr>
          <p:cNvPr id="69" name="Line Callout 1 (Border and Accent Bar) 68"/>
          <p:cNvSpPr/>
          <p:nvPr/>
        </p:nvSpPr>
        <p:spPr bwMode="auto">
          <a:xfrm>
            <a:off x="4968404" y="1731885"/>
            <a:ext cx="753921" cy="307254"/>
          </a:xfrm>
          <a:prstGeom prst="accentBorderCallout1">
            <a:avLst>
              <a:gd name="adj1" fmla="val 52475"/>
              <a:gd name="adj2" fmla="val 110261"/>
              <a:gd name="adj3" fmla="val 225947"/>
              <a:gd name="adj4" fmla="val 186948"/>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headEnd type="none" w="med" len="med"/>
            <a:tailEnd type="oval" w="med" len="med"/>
          </a:ln>
          <a:effectLst/>
        </p:spPr>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defRPr/>
            </a:pPr>
            <a:r>
              <a:rPr lang="en-US" sz="1500" kern="0" dirty="0">
                <a:solidFill>
                  <a:srgbClr val="3F3F3F"/>
                </a:solidFill>
                <a:latin typeface="Segoe UI"/>
              </a:rPr>
              <a:t>Vote</a:t>
            </a:r>
          </a:p>
        </p:txBody>
      </p:sp>
    </p:spTree>
    <p:extLst>
      <p:ext uri="{BB962C8B-B14F-4D97-AF65-F5344CB8AC3E}">
        <p14:creationId xmlns:p14="http://schemas.microsoft.com/office/powerpoint/2010/main" val="1332540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49"/>
                                        </p:tgtEl>
                                      </p:cBhvr>
                                    </p:animEffect>
                                    <p:set>
                                      <p:cBhvr>
                                        <p:cTn id="29" dur="1" fill="hold">
                                          <p:stCondLst>
                                            <p:cond delay="499"/>
                                          </p:stCondLst>
                                        </p:cTn>
                                        <p:tgtEl>
                                          <p:spTgt spid="49"/>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50"/>
                                        </p:tgtEl>
                                      </p:cBhvr>
                                    </p:animEffect>
                                    <p:set>
                                      <p:cBhvr>
                                        <p:cTn id="44" dur="1" fill="hold">
                                          <p:stCondLst>
                                            <p:cond delay="499"/>
                                          </p:stCondLst>
                                        </p:cTn>
                                        <p:tgtEl>
                                          <p:spTgt spid="50"/>
                                        </p:tgtEl>
                                        <p:attrNameLst>
                                          <p:attrName>style.visibility</p:attrName>
                                        </p:attrNameLst>
                                      </p:cBhvr>
                                      <p:to>
                                        <p:strVal val="hidden"/>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p:stCondLst>
                              <p:cond delay="500"/>
                            </p:stCondLst>
                            <p:childTnLst>
                              <p:par>
                                <p:cTn id="54" presetID="10" presetClass="exit" presetSubtype="0" fill="hold" grpId="0" nodeType="afterEffect">
                                  <p:stCondLst>
                                    <p:cond delay="0"/>
                                  </p:stCondLst>
                                  <p:childTnLst>
                                    <p:animEffect transition="out" filter="fade">
                                      <p:cBhvr>
                                        <p:cTn id="55" dur="500"/>
                                        <p:tgtEl>
                                          <p:spTgt spid="34"/>
                                        </p:tgtEl>
                                      </p:cBhvr>
                                    </p:animEffect>
                                    <p:set>
                                      <p:cBhvr>
                                        <p:cTn id="56" dur="1" fill="hold">
                                          <p:stCondLst>
                                            <p:cond delay="499"/>
                                          </p:stCondLst>
                                        </p:cTn>
                                        <p:tgtEl>
                                          <p:spTgt spid="34"/>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46"/>
                                        </p:tgtEl>
                                      </p:cBhvr>
                                    </p:animEffect>
                                    <p:set>
                                      <p:cBhvr>
                                        <p:cTn id="59" dur="1" fill="hold">
                                          <p:stCondLst>
                                            <p:cond delay="499"/>
                                          </p:stCondLst>
                                        </p:cTn>
                                        <p:tgtEl>
                                          <p:spTgt spid="46"/>
                                        </p:tgtEl>
                                        <p:attrNameLst>
                                          <p:attrName>style.visibility</p:attrName>
                                        </p:attrNameLst>
                                      </p:cBhvr>
                                      <p:to>
                                        <p:strVal val="hidden"/>
                                      </p:to>
                                    </p:se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childTnLst>
                                </p:cTn>
                              </p:par>
                            </p:childTnLst>
                          </p:cTn>
                        </p:par>
                        <p:par>
                          <p:cTn id="74" fill="hold">
                            <p:stCondLst>
                              <p:cond delay="0"/>
                            </p:stCondLst>
                            <p:childTnLst>
                              <p:par>
                                <p:cTn id="75" presetID="10" presetClass="exit" presetSubtype="0" fill="hold" grpId="1" nodeType="afterEffect">
                                  <p:stCondLst>
                                    <p:cond delay="0"/>
                                  </p:stCondLst>
                                  <p:childTnLst>
                                    <p:animEffect transition="out" filter="fade">
                                      <p:cBhvr>
                                        <p:cTn id="76" dur="500"/>
                                        <p:tgtEl>
                                          <p:spTgt spid="61"/>
                                        </p:tgtEl>
                                      </p:cBhvr>
                                    </p:animEffect>
                                    <p:set>
                                      <p:cBhvr>
                                        <p:cTn id="77" dur="1" fill="hold">
                                          <p:stCondLst>
                                            <p:cond delay="499"/>
                                          </p:stCondLst>
                                        </p:cTn>
                                        <p:tgtEl>
                                          <p:spTgt spid="6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60"/>
                                        </p:tgtEl>
                                      </p:cBhvr>
                                    </p:animEffect>
                                    <p:set>
                                      <p:cBhvr>
                                        <p:cTn id="80" dur="1" fill="hold">
                                          <p:stCondLst>
                                            <p:cond delay="499"/>
                                          </p:stCondLst>
                                        </p:cTn>
                                        <p:tgtEl>
                                          <p:spTgt spid="60"/>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42"/>
                                        </p:tgtEl>
                                      </p:cBhvr>
                                    </p:animEffect>
                                    <p:set>
                                      <p:cBhvr>
                                        <p:cTn id="83" dur="1" fill="hold">
                                          <p:stCondLst>
                                            <p:cond delay="499"/>
                                          </p:stCondLst>
                                        </p:cTn>
                                        <p:tgtEl>
                                          <p:spTgt spid="42"/>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2"/>
                                        </p:tgtEl>
                                      </p:cBhvr>
                                    </p:animEffect>
                                    <p:set>
                                      <p:cBhvr>
                                        <p:cTn id="86" dur="1" fill="hold">
                                          <p:stCondLst>
                                            <p:cond delay="499"/>
                                          </p:stCondLst>
                                        </p:cTn>
                                        <p:tgtEl>
                                          <p:spTgt spid="52"/>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500"/>
                                        <p:tgtEl>
                                          <p:spTgt spid="64"/>
                                        </p:tgtEl>
                                      </p:cBhvr>
                                    </p:animEffect>
                                  </p:childTnLst>
                                </p:cTn>
                              </p:par>
                              <p:par>
                                <p:cTn id="98" presetID="10" presetClass="exit" presetSubtype="0" fill="hold"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5"/>
                                        </p:tgtEl>
                                      </p:cBhvr>
                                    </p:animEffect>
                                    <p:set>
                                      <p:cBhvr>
                                        <p:cTn id="10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6" grpId="0" animBg="1"/>
      <p:bldP spid="52" grpId="0"/>
      <p:bldP spid="42" grpId="0"/>
      <p:bldP spid="48" grpId="0" animBg="1"/>
      <p:bldP spid="49" grpId="0" animBg="1"/>
      <p:bldP spid="35" grpId="0" animBg="1"/>
      <p:bldP spid="35" grpId="1" animBg="1"/>
      <p:bldP spid="43" grpId="0" animBg="1"/>
      <p:bldP spid="50" grpId="0" animBg="1"/>
      <p:bldP spid="50" grpId="1" animBg="1"/>
      <p:bldP spid="51" grpId="0" animBg="1"/>
      <p:bldP spid="54" grpId="0" animBg="1"/>
      <p:bldP spid="55" grpId="0" animBg="1"/>
      <p:bldP spid="56" grpId="0" animBg="1"/>
      <p:bldP spid="57" grpId="0" animBg="1"/>
      <p:bldP spid="58" grpId="0"/>
      <p:bldP spid="59" grpId="0"/>
      <p:bldP spid="60" grpId="0" animBg="1"/>
      <p:bldP spid="60" grpId="1" animBg="1"/>
      <p:bldP spid="61" grpId="0" animBg="1"/>
      <p:bldP spid="61" grpId="1" animBg="1"/>
      <p:bldP spid="62" grpId="0" animBg="1"/>
      <p:bldP spid="63" grpId="0" animBg="1"/>
      <p:bldP spid="6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 to Remember</a:t>
            </a:r>
            <a:endParaRPr lang="en-US" dirty="0"/>
          </a:p>
        </p:txBody>
      </p:sp>
      <p:sp>
        <p:nvSpPr>
          <p:cNvPr id="22" name="Text Placeholder 4"/>
          <p:cNvSpPr txBox="1">
            <a:spLocks/>
          </p:cNvSpPr>
          <p:nvPr/>
        </p:nvSpPr>
        <p:spPr>
          <a:xfrm>
            <a:off x="540801" y="1342411"/>
            <a:ext cx="8017850" cy="16352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tx2"/>
                </a:solidFill>
                <a:latin typeface="Segoe UI Light"/>
              </a:rPr>
              <a:t>Identify your SLA’s for multisite clusters</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Automatic vs. Manual Failover</a:t>
            </a:r>
          </a:p>
        </p:txBody>
      </p:sp>
      <p:sp>
        <p:nvSpPr>
          <p:cNvPr id="40" name="Text Placeholder 4"/>
          <p:cNvSpPr txBox="1">
            <a:spLocks/>
          </p:cNvSpPr>
          <p:nvPr/>
        </p:nvSpPr>
        <p:spPr>
          <a:xfrm>
            <a:off x="540801" y="3072376"/>
            <a:ext cx="8017850" cy="163529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tx2"/>
                </a:solidFill>
                <a:latin typeface="Segoe UI Light"/>
              </a:rPr>
              <a:t>Automatic Failover</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Keep nodes equal in both sites</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Configure File Share Witness at separate site</a:t>
            </a:r>
          </a:p>
        </p:txBody>
      </p:sp>
      <p:sp>
        <p:nvSpPr>
          <p:cNvPr id="41" name="Text Placeholder 4"/>
          <p:cNvSpPr txBox="1">
            <a:spLocks/>
          </p:cNvSpPr>
          <p:nvPr/>
        </p:nvSpPr>
        <p:spPr>
          <a:xfrm>
            <a:off x="540801" y="4802342"/>
            <a:ext cx="8017850" cy="1631307"/>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spc="-71" dirty="0">
                <a:solidFill>
                  <a:schemeClr val="tx2"/>
                </a:solidFill>
                <a:latin typeface="Segoe UI Light"/>
              </a:rPr>
              <a:t>Manual Failover</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Remove votes of nodes in DR site</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Remember the order of recovery actions</a:t>
            </a:r>
          </a:p>
          <a:p>
            <a:pPr>
              <a:lnSpc>
                <a:spcPct val="100000"/>
              </a:lnSpc>
              <a:spcBef>
                <a:spcPts val="0"/>
              </a:spcBef>
              <a:buSzTx/>
            </a:pPr>
            <a:r>
              <a:rPr lang="en-US" sz="2400" spc="-71" dirty="0">
                <a:gradFill>
                  <a:gsLst>
                    <a:gs pos="0">
                      <a:srgbClr val="FFFFFF"/>
                    </a:gs>
                    <a:gs pos="100000">
                      <a:srgbClr val="FFFFFF"/>
                    </a:gs>
                  </a:gsLst>
                  <a:lin ang="5400000" scaled="0"/>
                </a:gradFill>
                <a:latin typeface="Segoe UI"/>
              </a:rPr>
              <a:t>Configure asymmetric disk witness or FSW as per votes</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56960" y="1342412"/>
            <a:ext cx="3779515" cy="5091237"/>
          </a:xfrm>
          <a:prstGeom prst="rect">
            <a:avLst/>
          </a:prstGeom>
        </p:spPr>
      </p:pic>
    </p:spTree>
    <p:extLst>
      <p:ext uri="{BB962C8B-B14F-4D97-AF65-F5344CB8AC3E}">
        <p14:creationId xmlns:p14="http://schemas.microsoft.com/office/powerpoint/2010/main" val="62546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660" y="233152"/>
            <a:ext cx="11375536" cy="678031"/>
          </a:xfrm>
        </p:spPr>
        <p:txBody>
          <a:bodyPr/>
          <a:lstStyle/>
          <a:p>
            <a:r>
              <a:rPr lang="en-US" sz="4900" dirty="0"/>
              <a:t>In Review: Session Objectives And Takeaways</a:t>
            </a:r>
          </a:p>
        </p:txBody>
      </p:sp>
      <p:sp>
        <p:nvSpPr>
          <p:cNvPr id="8" name="Text Placeholder 4"/>
          <p:cNvSpPr txBox="1">
            <a:spLocks/>
          </p:cNvSpPr>
          <p:nvPr/>
        </p:nvSpPr>
        <p:spPr>
          <a:xfrm>
            <a:off x="531281" y="1237740"/>
            <a:ext cx="8363751" cy="2516468"/>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48"/>
              </a:spcBef>
            </a:pPr>
            <a:r>
              <a:rPr lang="en-US" sz="3300" spc="-71" dirty="0">
                <a:gradFill>
                  <a:gsLst>
                    <a:gs pos="100000">
                      <a:srgbClr val="61DDFF"/>
                    </a:gs>
                    <a:gs pos="0">
                      <a:srgbClr val="61DDFF"/>
                    </a:gs>
                  </a:gsLst>
                  <a:lin ang="5400000" scaled="0"/>
                </a:gradFill>
                <a:latin typeface="Segoe UI Light"/>
              </a:rPr>
              <a:t>Session Objective(s):</a:t>
            </a:r>
            <a:r>
              <a:rPr lang="en-US" sz="4100" spc="-71" dirty="0">
                <a:gradFill>
                  <a:gsLst>
                    <a:gs pos="100000">
                      <a:srgbClr val="61DDFF"/>
                    </a:gs>
                    <a:gs pos="0">
                      <a:srgbClr val="61DDFF"/>
                    </a:gs>
                  </a:gsLst>
                  <a:lin ang="5400000" scaled="0"/>
                </a:gradFill>
                <a:latin typeface="Segoe UI Light"/>
              </a:rPr>
              <a:t> </a:t>
            </a:r>
          </a:p>
          <a:p>
            <a:pPr marL="0" lvl="1"/>
            <a:r>
              <a:rPr lang="en-US" dirty="0">
                <a:gradFill>
                  <a:gsLst>
                    <a:gs pos="100000">
                      <a:srgbClr val="FFFFFF"/>
                    </a:gs>
                    <a:gs pos="6000">
                      <a:srgbClr val="FFFFFF"/>
                    </a:gs>
                  </a:gsLst>
                  <a:lin ang="5400000" scaled="0"/>
                </a:gradFill>
                <a:latin typeface="Segoe UI"/>
              </a:rPr>
              <a:t>Walk-through Cluster Quorum Fundamentals</a:t>
            </a:r>
          </a:p>
          <a:p>
            <a:pPr marL="0" lvl="1"/>
            <a:r>
              <a:rPr lang="en-US" dirty="0">
                <a:gradFill>
                  <a:gsLst>
                    <a:gs pos="100000">
                      <a:srgbClr val="FFFFFF"/>
                    </a:gs>
                    <a:gs pos="6000">
                      <a:srgbClr val="FFFFFF"/>
                    </a:gs>
                  </a:gsLst>
                  <a:lin ang="5400000" scaled="0"/>
                </a:gradFill>
                <a:latin typeface="Segoe UI"/>
              </a:rPr>
              <a:t>New Quorum Features in Windows Server 2012</a:t>
            </a:r>
          </a:p>
          <a:p>
            <a:pPr marL="0" lvl="1"/>
            <a:r>
              <a:rPr lang="en-US" dirty="0">
                <a:gradFill>
                  <a:gsLst>
                    <a:gs pos="100000">
                      <a:srgbClr val="FFFFFF"/>
                    </a:gs>
                    <a:gs pos="6000">
                      <a:srgbClr val="FFFFFF"/>
                    </a:gs>
                  </a:gsLst>
                  <a:lin ang="5400000" scaled="0"/>
                </a:gradFill>
                <a:latin typeface="Segoe UI"/>
              </a:rPr>
              <a:t>Configuration of </a:t>
            </a:r>
            <a:r>
              <a:rPr lang="en-US" dirty="0" smtClean="0">
                <a:gradFill>
                  <a:gsLst>
                    <a:gs pos="100000">
                      <a:srgbClr val="FFFFFF"/>
                    </a:gs>
                    <a:gs pos="6000">
                      <a:srgbClr val="FFFFFF"/>
                    </a:gs>
                  </a:gsLst>
                  <a:lin ang="5400000" scaled="0"/>
                </a:gradFill>
                <a:latin typeface="Segoe UI"/>
              </a:rPr>
              <a:t>cluster quorum</a:t>
            </a:r>
            <a:endParaRPr lang="en-US" dirty="0">
              <a:gradFill>
                <a:gsLst>
                  <a:gs pos="100000">
                    <a:srgbClr val="FFFFFF"/>
                  </a:gs>
                  <a:gs pos="6000">
                    <a:srgbClr val="FFFFFF"/>
                  </a:gs>
                </a:gsLst>
                <a:lin ang="5400000" scaled="0"/>
              </a:gradFill>
              <a:latin typeface="Segoe UI"/>
            </a:endParaRPr>
          </a:p>
          <a:p>
            <a:pPr marL="0" lvl="1"/>
            <a:r>
              <a:rPr lang="en-US" dirty="0">
                <a:gradFill>
                  <a:gsLst>
                    <a:gs pos="100000">
                      <a:srgbClr val="FFFFFF"/>
                    </a:gs>
                    <a:gs pos="6000">
                      <a:srgbClr val="FFFFFF"/>
                    </a:gs>
                  </a:gsLst>
                  <a:lin ang="5400000" scaled="0"/>
                </a:gradFill>
                <a:latin typeface="Segoe UI"/>
              </a:rPr>
              <a:t>Insight into </a:t>
            </a:r>
            <a:r>
              <a:rPr lang="en-US" dirty="0" smtClean="0">
                <a:gradFill>
                  <a:gsLst>
                    <a:gs pos="100000">
                      <a:srgbClr val="FFFFFF"/>
                    </a:gs>
                    <a:gs pos="6000">
                      <a:srgbClr val="FFFFFF"/>
                    </a:gs>
                  </a:gsLst>
                  <a:lin ang="5400000" scaled="0"/>
                </a:gradFill>
                <a:latin typeface="Segoe UI"/>
              </a:rPr>
              <a:t>disaster recovery </a:t>
            </a:r>
            <a:r>
              <a:rPr lang="en-US" dirty="0">
                <a:gradFill>
                  <a:gsLst>
                    <a:gs pos="100000">
                      <a:srgbClr val="FFFFFF"/>
                    </a:gs>
                    <a:gs pos="6000">
                      <a:srgbClr val="FFFFFF"/>
                    </a:gs>
                  </a:gsLst>
                  <a:lin ang="5400000" scaled="0"/>
                </a:gradFill>
                <a:latin typeface="Segoe UI"/>
              </a:rPr>
              <a:t>multi-site </a:t>
            </a:r>
            <a:r>
              <a:rPr lang="en-US" dirty="0" smtClean="0">
                <a:gradFill>
                  <a:gsLst>
                    <a:gs pos="100000">
                      <a:srgbClr val="FFFFFF"/>
                    </a:gs>
                    <a:gs pos="6000">
                      <a:srgbClr val="FFFFFF"/>
                    </a:gs>
                  </a:gsLst>
                  <a:lin ang="5400000" scaled="0"/>
                </a:gradFill>
                <a:latin typeface="Segoe UI"/>
              </a:rPr>
              <a:t>quorum</a:t>
            </a:r>
            <a:endParaRPr lang="en-US" dirty="0">
              <a:gradFill>
                <a:gsLst>
                  <a:gs pos="100000">
                    <a:srgbClr val="FFFFFF"/>
                  </a:gs>
                  <a:gs pos="6000">
                    <a:srgbClr val="FFFFFF"/>
                  </a:gs>
                </a:gsLst>
                <a:lin ang="5400000" scaled="0"/>
              </a:gradFill>
              <a:latin typeface="Segoe UI"/>
            </a:endParaRPr>
          </a:p>
        </p:txBody>
      </p:sp>
      <p:sp>
        <p:nvSpPr>
          <p:cNvPr id="9" name="Text Placeholder 4"/>
          <p:cNvSpPr txBox="1">
            <a:spLocks/>
          </p:cNvSpPr>
          <p:nvPr/>
        </p:nvSpPr>
        <p:spPr>
          <a:xfrm>
            <a:off x="531281" y="3889026"/>
            <a:ext cx="8363751" cy="2516468"/>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3300" spc="-71" dirty="0" smtClean="0">
                <a:gradFill>
                  <a:gsLst>
                    <a:gs pos="100000">
                      <a:srgbClr val="61DDFF"/>
                    </a:gs>
                    <a:gs pos="0">
                      <a:srgbClr val="61DDFF"/>
                    </a:gs>
                  </a:gsLst>
                  <a:lin ang="5400000" scaled="0"/>
                </a:gradFill>
                <a:latin typeface="Segoe UI Light"/>
              </a:rPr>
              <a:t>Key Takeaway(s):</a:t>
            </a:r>
            <a:endParaRPr lang="en-US" sz="3300" dirty="0">
              <a:solidFill>
                <a:schemeClr val="tx2"/>
              </a:solidFill>
              <a:latin typeface="+mj-lt"/>
            </a:endParaRPr>
          </a:p>
          <a:p>
            <a:pPr>
              <a:lnSpc>
                <a:spcPct val="100000"/>
              </a:lnSpc>
              <a:spcBef>
                <a:spcPts val="0"/>
              </a:spcBef>
              <a:buSzTx/>
            </a:pPr>
            <a:r>
              <a:rPr lang="en-US" sz="2400" dirty="0">
                <a:solidFill>
                  <a:srgbClr val="FFFFFF"/>
                </a:solidFill>
                <a:latin typeface="Segoe UI"/>
              </a:rPr>
              <a:t>“Simplified” Cluster quorum configuration</a:t>
            </a:r>
          </a:p>
          <a:p>
            <a:pPr>
              <a:lnSpc>
                <a:spcPct val="100000"/>
              </a:lnSpc>
              <a:spcBef>
                <a:spcPts val="0"/>
              </a:spcBef>
              <a:buSzTx/>
            </a:pPr>
            <a:r>
              <a:rPr lang="en-US" sz="2400" dirty="0">
                <a:solidFill>
                  <a:srgbClr val="FFFFFF"/>
                </a:solidFill>
                <a:latin typeface="Segoe UI"/>
              </a:rPr>
              <a:t>Dynamic Quorum – Increases availability of cluster</a:t>
            </a:r>
          </a:p>
          <a:p>
            <a:pPr>
              <a:lnSpc>
                <a:spcPct val="100000"/>
              </a:lnSpc>
              <a:spcBef>
                <a:spcPts val="0"/>
              </a:spcBef>
              <a:buSzTx/>
            </a:pPr>
            <a:r>
              <a:rPr lang="en-US" sz="2400" dirty="0">
                <a:solidFill>
                  <a:srgbClr val="FFFFFF"/>
                </a:solidFill>
                <a:latin typeface="Segoe UI"/>
              </a:rPr>
              <a:t>Step by step configuration of DR multi-site quorum</a:t>
            </a:r>
            <a:endParaRPr lang="en-US" sz="2400" dirty="0">
              <a:gradFill>
                <a:gsLst>
                  <a:gs pos="100000">
                    <a:srgbClr val="FFFFFF"/>
                  </a:gs>
                  <a:gs pos="6000">
                    <a:srgbClr val="FFFFFF"/>
                  </a:gs>
                </a:gsLst>
                <a:lin ang="5400000" scaled="0"/>
              </a:gradFill>
              <a:latin typeface="Segoe UI"/>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15361" y="1217140"/>
            <a:ext cx="3430634" cy="5188353"/>
          </a:xfrm>
          <a:prstGeom prst="rect">
            <a:avLst/>
          </a:prstGeom>
        </p:spPr>
      </p:pic>
    </p:spTree>
    <p:extLst>
      <p:ext uri="{BB962C8B-B14F-4D97-AF65-F5344CB8AC3E}">
        <p14:creationId xmlns:p14="http://schemas.microsoft.com/office/powerpoint/2010/main" val="5561673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660" y="233151"/>
            <a:ext cx="11375536" cy="762786"/>
          </a:xfrm>
        </p:spPr>
        <p:txBody>
          <a:bodyPr/>
          <a:lstStyle/>
          <a:p>
            <a:r>
              <a:rPr lang="en-US" dirty="0">
                <a:gradFill flip="none" rotWithShape="1">
                  <a:gsLst>
                    <a:gs pos="0">
                      <a:srgbClr val="FFFFFF">
                        <a:lumMod val="65000"/>
                        <a:lumOff val="35000"/>
                      </a:srgbClr>
                    </a:gs>
                    <a:gs pos="86000">
                      <a:srgbClr val="FFFFFF">
                        <a:lumMod val="65000"/>
                        <a:lumOff val="35000"/>
                      </a:srgbClr>
                    </a:gs>
                  </a:gsLst>
                  <a:lin ang="5400000" scaled="0"/>
                  <a:tileRect/>
                </a:gradFill>
                <a:latin typeface="Segoe UI Light" pitchFamily="34" charset="0"/>
              </a:rPr>
              <a:t>Why Quorum</a:t>
            </a:r>
            <a:endParaRPr lang="en-US" dirty="0"/>
          </a:p>
        </p:txBody>
      </p:sp>
      <p:sp>
        <p:nvSpPr>
          <p:cNvPr id="4" name="Text Placeholder 4"/>
          <p:cNvSpPr txBox="1">
            <a:spLocks/>
          </p:cNvSpPr>
          <p:nvPr/>
        </p:nvSpPr>
        <p:spPr>
          <a:xfrm>
            <a:off x="531280" y="1237740"/>
            <a:ext cx="11149993" cy="16352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3300" dirty="0">
                <a:solidFill>
                  <a:srgbClr val="61DDFF"/>
                </a:solidFill>
                <a:latin typeface="Segoe UI Light"/>
              </a:rPr>
              <a:t>Faster Start &amp; Recovery of Cluster</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Effective quorum policy helps faster start of cluster</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Determines the set of nodes that have latest cluster database</a:t>
            </a:r>
            <a:endParaRPr lang="en-US" sz="2200" spc="-71" dirty="0">
              <a:gradFill>
                <a:gsLst>
                  <a:gs pos="0">
                    <a:srgbClr val="FFFFFF"/>
                  </a:gs>
                  <a:gs pos="100000">
                    <a:srgbClr val="FFFFFF"/>
                  </a:gs>
                </a:gsLst>
                <a:lin ang="5400000" scaled="0"/>
              </a:gradFill>
              <a:latin typeface="Segoe UI"/>
            </a:endParaRPr>
          </a:p>
        </p:txBody>
      </p:sp>
      <p:sp>
        <p:nvSpPr>
          <p:cNvPr id="5" name="Text Placeholder 4"/>
          <p:cNvSpPr txBox="1">
            <a:spLocks/>
          </p:cNvSpPr>
          <p:nvPr/>
        </p:nvSpPr>
        <p:spPr>
          <a:xfrm>
            <a:off x="531280" y="3021215"/>
            <a:ext cx="11149993" cy="1635295"/>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3300" dirty="0">
                <a:solidFill>
                  <a:srgbClr val="61DDFF"/>
                </a:solidFill>
                <a:latin typeface="Segoe UI Light"/>
              </a:rPr>
              <a:t>Identifying point when to start workload</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Determines the point when cluster can host applications</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Effective quorum policy prevents unnecessary downtime</a:t>
            </a:r>
            <a:endParaRPr lang="en-US" sz="2200" spc="-71" dirty="0">
              <a:gradFill>
                <a:gsLst>
                  <a:gs pos="0">
                    <a:srgbClr val="FFFFFF"/>
                  </a:gs>
                  <a:gs pos="100000">
                    <a:srgbClr val="FFFFFF"/>
                  </a:gs>
                </a:gsLst>
                <a:lin ang="5400000" scaled="0"/>
              </a:gradFill>
              <a:latin typeface="Segoe UI"/>
            </a:endParaRPr>
          </a:p>
        </p:txBody>
      </p:sp>
      <p:sp>
        <p:nvSpPr>
          <p:cNvPr id="6" name="Text Placeholder 4"/>
          <p:cNvSpPr txBox="1">
            <a:spLocks/>
          </p:cNvSpPr>
          <p:nvPr/>
        </p:nvSpPr>
        <p:spPr>
          <a:xfrm>
            <a:off x="531278" y="4811943"/>
            <a:ext cx="11149994" cy="1135782"/>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3300" dirty="0">
                <a:solidFill>
                  <a:srgbClr val="61DDFF"/>
                </a:solidFill>
                <a:latin typeface="Segoe UI Light"/>
              </a:rPr>
              <a:t>Addressing split-brain</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Prevent two disjointed instances of the same cluster</a:t>
            </a:r>
          </a:p>
        </p:txBody>
      </p:sp>
    </p:spTree>
    <p:extLst>
      <p:ext uri="{BB962C8B-B14F-4D97-AF65-F5344CB8AC3E}">
        <p14:creationId xmlns:p14="http://schemas.microsoft.com/office/powerpoint/2010/main" val="195558861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285409" y="1236509"/>
            <a:ext cx="11790169" cy="5343001"/>
          </a:xfrm>
          <a:prstGeom prst="rect">
            <a:avLst/>
          </a:prstGeom>
        </p:spPr>
        <p:txBody>
          <a:bodyPr wrap="square">
            <a:spAutoFit/>
          </a:bodyPr>
          <a:lstStyle/>
          <a:p>
            <a:pPr marL="571500" indent="-571500">
              <a:lnSpc>
                <a:spcPct val="90000"/>
              </a:lnSpc>
              <a:spcBef>
                <a:spcPct val="20000"/>
              </a:spcBef>
              <a:buSzPct val="105000"/>
              <a:buFontTx/>
              <a:buBlip>
                <a:blip r:embed="rId3"/>
              </a:buBlip>
            </a:pPr>
            <a:r>
              <a:rPr lang="en-US" sz="3200" dirty="0" smtClean="0">
                <a:gradFill>
                  <a:gsLst>
                    <a:gs pos="1250">
                      <a:srgbClr val="FFFFFF"/>
                    </a:gs>
                    <a:gs pos="100000">
                      <a:srgbClr val="FFFFFF"/>
                    </a:gs>
                  </a:gsLst>
                  <a:lin ang="5400000" scaled="0"/>
                </a:gradFill>
                <a:latin typeface="Segoe UI Light"/>
              </a:rPr>
              <a:t>Breakout Sessions </a:t>
            </a:r>
          </a:p>
          <a:p>
            <a:pPr marL="571500" indent="-571500">
              <a:lnSpc>
                <a:spcPct val="90000"/>
              </a:lnSpc>
              <a:spcBef>
                <a:spcPct val="20000"/>
              </a:spcBef>
              <a:buSzPct val="105000"/>
              <a:buFontTx/>
              <a:buBlip>
                <a:blip r:embed="rId3"/>
              </a:buBlip>
            </a:pPr>
            <a:r>
              <a:rPr lang="en-US" sz="2000" dirty="0" smtClean="0">
                <a:gradFill>
                  <a:gsLst>
                    <a:gs pos="1250">
                      <a:srgbClr val="FFFFFF"/>
                    </a:gs>
                    <a:gs pos="100000">
                      <a:srgbClr val="FFFFFF"/>
                    </a:gs>
                  </a:gsLst>
                  <a:lin ang="5400000" scaled="0"/>
                </a:gradFill>
                <a:latin typeface="Segoe UI Light"/>
              </a:rPr>
              <a:t>MDC-B305 Continuous Availability: Deploying and Managing Clusters Using Windows Server 2012 R2</a:t>
            </a:r>
          </a:p>
          <a:p>
            <a:pPr marL="571500" indent="-571500">
              <a:lnSpc>
                <a:spcPct val="90000"/>
              </a:lnSpc>
              <a:spcBef>
                <a:spcPct val="20000"/>
              </a:spcBef>
              <a:buSzPct val="105000"/>
              <a:buFontTx/>
              <a:buBlip>
                <a:blip r:embed="rId3"/>
              </a:buBlip>
            </a:pPr>
            <a:r>
              <a:rPr lang="en-US" sz="2000" dirty="0">
                <a:gradFill>
                  <a:gsLst>
                    <a:gs pos="1250">
                      <a:srgbClr val="FFFFFF"/>
                    </a:gs>
                    <a:gs pos="100000">
                      <a:srgbClr val="FFFFFF"/>
                    </a:gs>
                  </a:gsLst>
                  <a:lin ang="5400000" scaled="0"/>
                </a:gradFill>
                <a:latin typeface="Segoe UI Light"/>
              </a:rPr>
              <a:t>MDC-B311 Application Availability Strategies for the Private </a:t>
            </a:r>
            <a:r>
              <a:rPr lang="en-US" sz="2000" dirty="0" smtClean="0">
                <a:gradFill>
                  <a:gsLst>
                    <a:gs pos="1250">
                      <a:srgbClr val="FFFFFF"/>
                    </a:gs>
                    <a:gs pos="100000">
                      <a:srgbClr val="FFFFFF"/>
                    </a:gs>
                  </a:gsLst>
                  <a:lin ang="5400000" scaled="0"/>
                </a:gradFill>
                <a:latin typeface="Segoe UI Light"/>
              </a:rPr>
              <a:t>Cloud</a:t>
            </a:r>
          </a:p>
          <a:p>
            <a:pPr marL="571500" indent="-571500">
              <a:lnSpc>
                <a:spcPct val="90000"/>
              </a:lnSpc>
              <a:spcBef>
                <a:spcPct val="20000"/>
              </a:spcBef>
              <a:buSzPct val="105000"/>
              <a:buFontTx/>
              <a:buBlip>
                <a:blip r:embed="rId3"/>
              </a:buBlip>
            </a:pPr>
            <a:r>
              <a:rPr lang="en-US" sz="2000" dirty="0" smtClean="0">
                <a:gradFill>
                  <a:gsLst>
                    <a:gs pos="1250">
                      <a:srgbClr val="FFFFFF"/>
                    </a:gs>
                    <a:gs pos="100000">
                      <a:srgbClr val="FFFFFF"/>
                    </a:gs>
                  </a:gsLst>
                  <a:lin ang="5400000" scaled="0"/>
                </a:gradFill>
                <a:latin typeface="Segoe UI Light"/>
              </a:rPr>
              <a:t>MDC-B331 Upgrading Your Private Cloud with Windows Server 2012 R2</a:t>
            </a:r>
          </a:p>
          <a:p>
            <a:pPr marL="571500" indent="-571500">
              <a:lnSpc>
                <a:spcPct val="90000"/>
              </a:lnSpc>
              <a:spcBef>
                <a:spcPct val="20000"/>
              </a:spcBef>
              <a:buSzPct val="105000"/>
              <a:buFontTx/>
              <a:buBlip>
                <a:blip r:embed="rId3"/>
              </a:buBlip>
            </a:pPr>
            <a:r>
              <a:rPr lang="en-US" sz="2000" dirty="0" smtClean="0">
                <a:gradFill>
                  <a:gsLst>
                    <a:gs pos="1250">
                      <a:srgbClr val="FFFFFF"/>
                    </a:gs>
                    <a:gs pos="100000">
                      <a:srgbClr val="FFFFFF"/>
                    </a:gs>
                  </a:gsLst>
                  <a:lin ang="5400000" scaled="0"/>
                </a:gradFill>
                <a:latin typeface="Segoe UI Light"/>
              </a:rPr>
              <a:t>MDC-B333 Storage and Availability Improvements in Windows Server 2012 R2</a:t>
            </a:r>
          </a:p>
          <a:p>
            <a:pPr marL="571500" indent="-571500">
              <a:lnSpc>
                <a:spcPct val="90000"/>
              </a:lnSpc>
              <a:spcBef>
                <a:spcPct val="20000"/>
              </a:spcBef>
              <a:buSzPct val="105000"/>
              <a:buFontTx/>
              <a:buBlip>
                <a:blip r:embed="rId3"/>
              </a:buBlip>
            </a:pPr>
            <a:r>
              <a:rPr lang="en-US" sz="2000" dirty="0" smtClean="0">
                <a:gradFill>
                  <a:gsLst>
                    <a:gs pos="1250">
                      <a:srgbClr val="FFFFFF"/>
                    </a:gs>
                    <a:gs pos="100000">
                      <a:srgbClr val="FFFFFF"/>
                    </a:gs>
                  </a:gsLst>
                  <a:lin ang="5400000" scaled="0"/>
                </a:gradFill>
                <a:latin typeface="Segoe UI Light"/>
              </a:rPr>
              <a:t>MDC-B336 Cluster in a Box 2013: How Real Customers Are Making Their Business Highly Available…</a:t>
            </a:r>
          </a:p>
          <a:p>
            <a:pPr marL="571500" indent="-571500">
              <a:lnSpc>
                <a:spcPct val="90000"/>
              </a:lnSpc>
              <a:spcBef>
                <a:spcPct val="20000"/>
              </a:spcBef>
              <a:buSzPct val="105000"/>
              <a:buFontTx/>
              <a:buBlip>
                <a:blip r:embed="rId3"/>
              </a:buBlip>
            </a:pPr>
            <a:r>
              <a:rPr lang="en-US" sz="2000" dirty="0" smtClean="0">
                <a:gradFill>
                  <a:gsLst>
                    <a:gs pos="1250">
                      <a:srgbClr val="FFFFFF"/>
                    </a:gs>
                    <a:gs pos="100000">
                      <a:srgbClr val="FFFFFF"/>
                    </a:gs>
                  </a:gsLst>
                  <a:lin ang="5400000" scaled="0"/>
                </a:gradFill>
                <a:latin typeface="Segoe UI Light"/>
              </a:rPr>
              <a:t>MDC-B337 Failover Cluster Networking Essentials</a:t>
            </a:r>
          </a:p>
          <a:p>
            <a:pPr marL="571500" indent="-571500">
              <a:lnSpc>
                <a:spcPct val="90000"/>
              </a:lnSpc>
              <a:spcBef>
                <a:spcPct val="20000"/>
              </a:spcBef>
              <a:buSzPct val="105000"/>
              <a:buFontTx/>
              <a:buBlip>
                <a:blip r:embed="rId3"/>
              </a:buBlip>
            </a:pPr>
            <a:r>
              <a:rPr lang="en-US" sz="2000" dirty="0" smtClean="0">
                <a:gradFill>
                  <a:gsLst>
                    <a:gs pos="1250">
                      <a:srgbClr val="FFFFFF"/>
                    </a:gs>
                    <a:gs pos="100000">
                      <a:srgbClr val="FFFFFF"/>
                    </a:gs>
                  </a:gsLst>
                  <a:lin ang="5400000" scaled="0"/>
                </a:gradFill>
                <a:latin typeface="Segoe UI Light"/>
              </a:rPr>
              <a:t>MDC-B375 Microsoft Private Cloud Fast Track v3: Private Cloud Reference Architecture…</a:t>
            </a:r>
          </a:p>
          <a:p>
            <a:pPr marL="571500" indent="-571500">
              <a:lnSpc>
                <a:spcPct val="90000"/>
              </a:lnSpc>
              <a:spcBef>
                <a:spcPct val="20000"/>
              </a:spcBef>
              <a:buSzPct val="105000"/>
              <a:buFontTx/>
              <a:buBlip>
                <a:blip r:embed="rId3"/>
              </a:buBlip>
            </a:pPr>
            <a:r>
              <a:rPr lang="en-US" sz="2000" dirty="0" smtClean="0">
                <a:gradFill>
                  <a:gsLst>
                    <a:gs pos="1250">
                      <a:srgbClr val="FFFFFF"/>
                    </a:gs>
                    <a:gs pos="100000">
                      <a:srgbClr val="FFFFFF"/>
                    </a:gs>
                  </a:gsLst>
                  <a:lin ang="5400000" scaled="0"/>
                </a:gradFill>
                <a:latin typeface="Segoe UI Light"/>
              </a:rPr>
              <a:t>MDC-B403 Failover Clustering: Quorum Model Design for Your Private Cloud</a:t>
            </a:r>
            <a:endParaRPr lang="en-US" sz="2000" dirty="0">
              <a:gradFill>
                <a:gsLst>
                  <a:gs pos="1250">
                    <a:srgbClr val="FFFFFF"/>
                  </a:gs>
                  <a:gs pos="100000">
                    <a:srgbClr val="FFFFFF"/>
                  </a:gs>
                </a:gsLst>
                <a:lin ang="5400000" scaled="0"/>
              </a:gradFill>
              <a:latin typeface="Segoe UI Light"/>
            </a:endParaRPr>
          </a:p>
          <a:p>
            <a:pPr marL="571500" indent="-571500">
              <a:lnSpc>
                <a:spcPct val="90000"/>
              </a:lnSpc>
              <a:spcBef>
                <a:spcPct val="20000"/>
              </a:spcBef>
              <a:buSzPct val="105000"/>
              <a:buFontTx/>
              <a:buBlip>
                <a:blip r:embed="rId3"/>
              </a:buBlip>
            </a:pPr>
            <a:endParaRPr lang="en-US" sz="2000" dirty="0" smtClean="0">
              <a:gradFill>
                <a:gsLst>
                  <a:gs pos="1250">
                    <a:srgbClr val="FFFFFF"/>
                  </a:gs>
                  <a:gs pos="100000">
                    <a:srgbClr val="FFFFFF"/>
                  </a:gs>
                </a:gsLst>
                <a:lin ang="5400000" scaled="0"/>
              </a:gradFill>
              <a:latin typeface="Segoe UI Light"/>
            </a:endParaRPr>
          </a:p>
          <a:p>
            <a:pPr marL="571500" indent="-571500">
              <a:lnSpc>
                <a:spcPct val="90000"/>
              </a:lnSpc>
              <a:spcBef>
                <a:spcPct val="20000"/>
              </a:spcBef>
              <a:buSzPct val="105000"/>
              <a:buFontTx/>
              <a:buBlip>
                <a:blip r:embed="rId3"/>
              </a:buBlip>
            </a:pPr>
            <a:r>
              <a:rPr lang="en-US" sz="3200" dirty="0">
                <a:gradFill>
                  <a:gsLst>
                    <a:gs pos="1250">
                      <a:srgbClr val="FFFFFF"/>
                    </a:gs>
                    <a:gs pos="100000">
                      <a:srgbClr val="FFFFFF"/>
                    </a:gs>
                  </a:gsLst>
                  <a:lin ang="5400000" scaled="0"/>
                </a:gradFill>
                <a:latin typeface="Segoe UI Light"/>
              </a:rPr>
              <a:t>Hands-on Labs </a:t>
            </a:r>
          </a:p>
          <a:p>
            <a:pPr marL="571500" indent="-571500">
              <a:lnSpc>
                <a:spcPct val="90000"/>
              </a:lnSpc>
              <a:spcBef>
                <a:spcPct val="20000"/>
              </a:spcBef>
              <a:buSzPct val="105000"/>
              <a:buFontTx/>
              <a:buBlip>
                <a:blip r:embed="rId3"/>
              </a:buBlip>
            </a:pPr>
            <a:r>
              <a:rPr lang="en-US" sz="2000" dirty="0" smtClean="0">
                <a:gradFill>
                  <a:gsLst>
                    <a:gs pos="1250">
                      <a:srgbClr val="FFFFFF"/>
                    </a:gs>
                    <a:gs pos="100000">
                      <a:srgbClr val="FFFFFF"/>
                    </a:gs>
                  </a:gsLst>
                  <a:lin ang="5400000" scaled="0"/>
                </a:gradFill>
                <a:latin typeface="Segoe UI Light"/>
              </a:rPr>
              <a:t>MDC-H303 Configuring </a:t>
            </a:r>
            <a:r>
              <a:rPr lang="en-US" sz="2000" dirty="0">
                <a:gradFill>
                  <a:gsLst>
                    <a:gs pos="1250">
                      <a:srgbClr val="FFFFFF"/>
                    </a:gs>
                    <a:gs pos="100000">
                      <a:srgbClr val="FFFFFF"/>
                    </a:gs>
                  </a:gsLst>
                  <a:lin ang="5400000" scaled="0"/>
                </a:gradFill>
                <a:latin typeface="Segoe UI Light"/>
              </a:rPr>
              <a:t>Hyper-V over Highly Available SMB </a:t>
            </a:r>
            <a:r>
              <a:rPr lang="en-US" sz="2000" dirty="0" smtClean="0">
                <a:gradFill>
                  <a:gsLst>
                    <a:gs pos="1250">
                      <a:srgbClr val="FFFFFF"/>
                    </a:gs>
                    <a:gs pos="100000">
                      <a:srgbClr val="FFFFFF"/>
                    </a:gs>
                  </a:gsLst>
                  <a:lin ang="5400000" scaled="0"/>
                </a:gradFill>
                <a:latin typeface="Segoe UI Light"/>
              </a:rPr>
              <a:t>Storage</a:t>
            </a:r>
          </a:p>
          <a:p>
            <a:pPr>
              <a:lnSpc>
                <a:spcPct val="90000"/>
              </a:lnSpc>
              <a:spcBef>
                <a:spcPct val="20000"/>
              </a:spcBef>
              <a:buSzPct val="105000"/>
            </a:pPr>
            <a:endParaRPr lang="en-US" sz="2000" dirty="0" smtClean="0">
              <a:gradFill>
                <a:gsLst>
                  <a:gs pos="1250">
                    <a:srgbClr val="FFFFFF"/>
                  </a:gs>
                  <a:gs pos="100000">
                    <a:srgbClr val="FFFFFF"/>
                  </a:gs>
                </a:gsLst>
                <a:lin ang="5400000" scaled="0"/>
              </a:gradFill>
              <a:latin typeface="Segoe UI Light"/>
            </a:endParaRPr>
          </a:p>
          <a:p>
            <a:pPr marL="571500" indent="-571500">
              <a:lnSpc>
                <a:spcPct val="90000"/>
              </a:lnSpc>
              <a:spcBef>
                <a:spcPct val="20000"/>
              </a:spcBef>
              <a:buSzPct val="105000"/>
              <a:buFontTx/>
              <a:buBlip>
                <a:blip r:embed="rId3"/>
              </a:buBlip>
            </a:pPr>
            <a:r>
              <a:rPr lang="en-US" sz="3200" dirty="0">
                <a:gradFill>
                  <a:gsLst>
                    <a:gs pos="1250">
                      <a:srgbClr val="FFFFFF"/>
                    </a:gs>
                    <a:gs pos="100000">
                      <a:srgbClr val="FFFFFF"/>
                    </a:gs>
                  </a:gsLst>
                  <a:lin ang="5400000" scaled="0"/>
                </a:gradFill>
                <a:latin typeface="Segoe UI Light"/>
              </a:rPr>
              <a:t>Find Me Later at the </a:t>
            </a:r>
            <a:r>
              <a:rPr lang="en-US" sz="3200" dirty="0" smtClean="0">
                <a:gradFill>
                  <a:gsLst>
                    <a:gs pos="1250">
                      <a:srgbClr val="FFFFFF"/>
                    </a:gs>
                    <a:gs pos="100000">
                      <a:srgbClr val="FFFFFF"/>
                    </a:gs>
                  </a:gsLst>
                  <a:lin ang="5400000" scaled="0"/>
                </a:gradFill>
                <a:latin typeface="Segoe UI Light"/>
              </a:rPr>
              <a:t>Storage Booth</a:t>
            </a:r>
            <a:endParaRPr lang="en-US" sz="3200" dirty="0">
              <a:gradFill>
                <a:gsLst>
                  <a:gs pos="1250">
                    <a:srgbClr val="FFFFFF"/>
                  </a:gs>
                  <a:gs pos="100000">
                    <a:srgbClr val="FFFFFF"/>
                  </a:gs>
                </a:gsLst>
                <a:lin ang="5400000" scaled="0"/>
              </a:gradFill>
              <a:latin typeface="Segoe UI Ligh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817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0171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21254207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Server </a:t>
            </a:r>
            <a:r>
              <a:rPr lang="en-US" dirty="0" smtClean="0"/>
              <a:t>2012+R2: </a:t>
            </a:r>
            <a:r>
              <a:rPr lang="en-US" dirty="0"/>
              <a:t>Quorum Goals</a:t>
            </a:r>
          </a:p>
        </p:txBody>
      </p:sp>
      <p:sp>
        <p:nvSpPr>
          <p:cNvPr id="4" name="Text Placeholder 4"/>
          <p:cNvSpPr txBox="1">
            <a:spLocks/>
          </p:cNvSpPr>
          <p:nvPr/>
        </p:nvSpPr>
        <p:spPr>
          <a:xfrm>
            <a:off x="531279" y="1309785"/>
            <a:ext cx="11149993" cy="1878193"/>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3300" dirty="0">
                <a:solidFill>
                  <a:srgbClr val="61DDFF"/>
                </a:solidFill>
                <a:latin typeface="+mj-lt"/>
              </a:rPr>
              <a:t>Simplify Quorum Configuration</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Quorum shouldn’t affect number of nodes in cluster</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Simplified quorum </a:t>
            </a:r>
            <a:r>
              <a:rPr lang="en-US" sz="2400" spc="-71"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witness </a:t>
            </a:r>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selection</a:t>
            </a:r>
          </a:p>
          <a:p>
            <a:pPr lvl="0"/>
            <a:r>
              <a:rPr lang="en-US" sz="2400" spc="-71"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Updated wizard </a:t>
            </a:r>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for quorum configuration</a:t>
            </a:r>
          </a:p>
        </p:txBody>
      </p:sp>
      <p:sp>
        <p:nvSpPr>
          <p:cNvPr id="6" name="Text Placeholder 4"/>
          <p:cNvSpPr txBox="1">
            <a:spLocks/>
          </p:cNvSpPr>
          <p:nvPr/>
        </p:nvSpPr>
        <p:spPr>
          <a:xfrm>
            <a:off x="531278" y="3387337"/>
            <a:ext cx="11149993" cy="1869611"/>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3300" dirty="0">
                <a:solidFill>
                  <a:srgbClr val="61DDFF"/>
                </a:solidFill>
                <a:latin typeface="Segoe UI Light"/>
              </a:rPr>
              <a:t>Increase Cluster High Availability</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more resilient to node/witness failures</a:t>
            </a:r>
          </a:p>
          <a:p>
            <a:pPr lvl="0"/>
            <a:r>
              <a:rPr lang="en-US" sz="2400" spc="-71"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can now survive with &lt;50% majority nodes with Dynamic </a:t>
            </a:r>
            <a:r>
              <a:rPr lang="en-US" sz="2400" spc="-71"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Quorum</a:t>
            </a:r>
          </a:p>
          <a:p>
            <a:pPr lvl="0"/>
            <a:r>
              <a:rPr lang="en-US" sz="2400" spc="-71" dirty="0" smtClean="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Cluster can now survive even split 50% nodes </a:t>
            </a:r>
            <a:endParaRPr lang="en-US" sz="2200" spc="-71" dirty="0">
              <a:gradFill>
                <a:gsLst>
                  <a:gs pos="0">
                    <a:srgbClr val="FFFFFF"/>
                  </a:gs>
                  <a:gs pos="100000">
                    <a:srgbClr val="FFFFFF"/>
                  </a:gs>
                </a:gsLst>
                <a:lin ang="5400000" scaled="0"/>
              </a:gradFill>
              <a:latin typeface="Segoe UI"/>
            </a:endParaRPr>
          </a:p>
        </p:txBody>
      </p:sp>
      <p:sp>
        <p:nvSpPr>
          <p:cNvPr id="7" name="Text Placeholder 4"/>
          <p:cNvSpPr txBox="1">
            <a:spLocks/>
          </p:cNvSpPr>
          <p:nvPr/>
        </p:nvSpPr>
        <p:spPr>
          <a:xfrm>
            <a:off x="531278" y="5456308"/>
            <a:ext cx="11149994" cy="1012069"/>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3300" dirty="0">
                <a:solidFill>
                  <a:schemeClr val="tx2"/>
                </a:solidFill>
                <a:latin typeface="+mj-lt"/>
              </a:rPr>
              <a:t>Enable more disaster recovery quorum scenarios</a:t>
            </a:r>
            <a:endParaRPr lang="en-US" sz="3300" dirty="0">
              <a:solidFill>
                <a:srgbClr val="61DDFF"/>
              </a:solidFill>
              <a:latin typeface="+mj-lt"/>
            </a:endParaRPr>
          </a:p>
        </p:txBody>
      </p:sp>
    </p:spTree>
    <p:extLst>
      <p:ext uri="{BB962C8B-B14F-4D97-AF65-F5344CB8AC3E}">
        <p14:creationId xmlns:p14="http://schemas.microsoft.com/office/powerpoint/2010/main" val="9226289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Voting Elements in Quorum</a:t>
            </a:r>
          </a:p>
        </p:txBody>
      </p:sp>
      <p:sp>
        <p:nvSpPr>
          <p:cNvPr id="6" name="Rectangle 5"/>
          <p:cNvSpPr/>
          <p:nvPr/>
        </p:nvSpPr>
        <p:spPr bwMode="auto">
          <a:xfrm>
            <a:off x="521695" y="1342835"/>
            <a:ext cx="5635191" cy="3967307"/>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gradFill>
                <a:gsLst>
                  <a:gs pos="0">
                    <a:srgbClr val="000000"/>
                  </a:gs>
                  <a:gs pos="100000">
                    <a:srgbClr val="000000"/>
                  </a:gs>
                </a:gsLst>
                <a:lin ang="5400000" scaled="0"/>
              </a:gradFill>
            </a:endParaRPr>
          </a:p>
        </p:txBody>
      </p:sp>
      <p:sp>
        <p:nvSpPr>
          <p:cNvPr id="7" name="Rectangle 6"/>
          <p:cNvSpPr/>
          <p:nvPr/>
        </p:nvSpPr>
        <p:spPr bwMode="auto">
          <a:xfrm>
            <a:off x="521695" y="1330400"/>
            <a:ext cx="5635191" cy="91546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78" tIns="46639" rIns="46639" bIns="9327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200" spc="-51" dirty="0">
              <a:gradFill>
                <a:gsLst>
                  <a:gs pos="0">
                    <a:srgbClr val="000000"/>
                  </a:gs>
                  <a:gs pos="100000">
                    <a:srgbClr val="000000"/>
                  </a:gs>
                </a:gsLst>
                <a:lin ang="5400000" scaled="0"/>
              </a:gradFill>
              <a:ea typeface="Segoe UI" pitchFamily="34" charset="0"/>
              <a:cs typeface="Segoe UI" pitchFamily="34" charset="0"/>
            </a:endParaRPr>
          </a:p>
        </p:txBody>
      </p:sp>
      <p:sp>
        <p:nvSpPr>
          <p:cNvPr id="8" name="Text Placeholder 4"/>
          <p:cNvSpPr txBox="1">
            <a:spLocks/>
          </p:cNvSpPr>
          <p:nvPr/>
        </p:nvSpPr>
        <p:spPr>
          <a:xfrm>
            <a:off x="521695" y="1889962"/>
            <a:ext cx="5635191" cy="1864588"/>
          </a:xfrm>
          <a:prstGeom prst="rect">
            <a:avLst/>
          </a:prstGeom>
        </p:spPr>
        <p:txBody>
          <a:bodyPr lIns="139917" tIns="74622" rIns="139917" bIns="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291494" indent="-291494">
              <a:buFont typeface="Arial" pitchFamily="34" charset="0"/>
              <a:buChar char="•"/>
            </a:pPr>
            <a:endParaRPr lang="en-US" dirty="0" smtClean="0">
              <a:gradFill>
                <a:gsLst>
                  <a:gs pos="5417">
                    <a:schemeClr val="tx1"/>
                  </a:gs>
                  <a:gs pos="28000">
                    <a:schemeClr val="tx1"/>
                  </a:gs>
                </a:gsLst>
                <a:lin ang="5400000" scaled="0"/>
              </a:gradFill>
            </a:endParaRPr>
          </a:p>
          <a:p>
            <a:pPr marL="291494" indent="-291494">
              <a:buFont typeface="Arial" pitchFamily="34" charset="0"/>
              <a:buChar char="•"/>
            </a:pPr>
            <a:endParaRPr lang="en-US" sz="2400" dirty="0">
              <a:gradFill>
                <a:gsLst>
                  <a:gs pos="5417">
                    <a:schemeClr val="tx1"/>
                  </a:gs>
                  <a:gs pos="28000">
                    <a:schemeClr val="tx1"/>
                  </a:gs>
                </a:gsLst>
                <a:lin ang="5400000" scaled="0"/>
              </a:gradFill>
            </a:endParaRPr>
          </a:p>
          <a:p>
            <a:pPr marL="291494" indent="-291494">
              <a:buFont typeface="Arial" pitchFamily="34" charset="0"/>
              <a:buChar char="•"/>
            </a:pPr>
            <a:r>
              <a:rPr lang="en-US" sz="2400" dirty="0">
                <a:gradFill>
                  <a:gsLst>
                    <a:gs pos="5417">
                      <a:schemeClr val="tx1"/>
                    </a:gs>
                    <a:gs pos="28000">
                      <a:schemeClr val="tx1"/>
                    </a:gs>
                  </a:gsLst>
                  <a:lin ang="5400000" scaled="0"/>
                </a:gradFill>
              </a:rPr>
              <a:t>Every cluster node has 1 vote</a:t>
            </a:r>
          </a:p>
          <a:p>
            <a:pPr marL="291494" indent="-291494">
              <a:buFont typeface="Arial" pitchFamily="34" charset="0"/>
              <a:buChar char="•"/>
            </a:pPr>
            <a:endParaRPr lang="en-US" sz="2400" dirty="0">
              <a:gradFill>
                <a:gsLst>
                  <a:gs pos="5417">
                    <a:schemeClr val="tx1"/>
                  </a:gs>
                  <a:gs pos="28000">
                    <a:schemeClr val="tx1"/>
                  </a:gs>
                </a:gsLst>
                <a:lin ang="5400000" scaled="0"/>
              </a:gradFill>
            </a:endParaRPr>
          </a:p>
          <a:p>
            <a:pPr marL="291494" indent="-291494">
              <a:buFont typeface="Arial" pitchFamily="34" charset="0"/>
              <a:buChar char="•"/>
            </a:pPr>
            <a:r>
              <a:rPr lang="en-US" sz="2400" dirty="0">
                <a:gradFill>
                  <a:gsLst>
                    <a:gs pos="5417">
                      <a:schemeClr val="tx1"/>
                    </a:gs>
                    <a:gs pos="28000">
                      <a:schemeClr val="tx1"/>
                    </a:gs>
                  </a:gsLst>
                  <a:lin ang="5400000" scaled="0"/>
                </a:gradFill>
              </a:rPr>
              <a:t>User configurable per node</a:t>
            </a:r>
          </a:p>
        </p:txBody>
      </p:sp>
      <p:sp>
        <p:nvSpPr>
          <p:cNvPr id="9" name="Text Placeholder 4"/>
          <p:cNvSpPr txBox="1">
            <a:spLocks/>
          </p:cNvSpPr>
          <p:nvPr/>
        </p:nvSpPr>
        <p:spPr>
          <a:xfrm>
            <a:off x="521695" y="1567863"/>
            <a:ext cx="5635191" cy="446276"/>
          </a:xfrm>
          <a:prstGeom prst="rect">
            <a:avLst/>
          </a:prstGeom>
        </p:spPr>
        <p:txBody>
          <a:bodyPr wrap="square" lIns="139917" tIns="0" rIns="139917" bIns="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900" b="1" dirty="0">
                <a:gradFill>
                  <a:gsLst>
                    <a:gs pos="0">
                      <a:srgbClr val="FFFFFF"/>
                    </a:gs>
                    <a:gs pos="100000">
                      <a:srgbClr val="FFFFFF"/>
                    </a:gs>
                  </a:gsLst>
                  <a:lin ang="5400000" scaled="0"/>
                </a:gradFill>
              </a:rPr>
              <a:t>Nodes</a:t>
            </a:r>
          </a:p>
        </p:txBody>
      </p:sp>
      <p:sp>
        <p:nvSpPr>
          <p:cNvPr id="10" name="Rectangle 9"/>
          <p:cNvSpPr/>
          <p:nvPr/>
        </p:nvSpPr>
        <p:spPr bwMode="auto">
          <a:xfrm>
            <a:off x="6279590" y="1342835"/>
            <a:ext cx="5635191" cy="3967307"/>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78" tIns="46639" rIns="93278" bIns="46639"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gradFill>
                <a:gsLst>
                  <a:gs pos="0">
                    <a:srgbClr val="000000"/>
                  </a:gs>
                  <a:gs pos="100000">
                    <a:srgbClr val="000000"/>
                  </a:gs>
                </a:gsLst>
                <a:lin ang="5400000" scaled="0"/>
              </a:gradFill>
            </a:endParaRPr>
          </a:p>
        </p:txBody>
      </p:sp>
      <p:sp>
        <p:nvSpPr>
          <p:cNvPr id="11" name="Rectangle 10"/>
          <p:cNvSpPr/>
          <p:nvPr/>
        </p:nvSpPr>
        <p:spPr bwMode="auto">
          <a:xfrm>
            <a:off x="6279590" y="1330400"/>
            <a:ext cx="5635191" cy="9154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78" tIns="46639" rIns="46639" bIns="9327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200" spc="-51" dirty="0">
              <a:gradFill>
                <a:gsLst>
                  <a:gs pos="0">
                    <a:srgbClr val="000000"/>
                  </a:gs>
                  <a:gs pos="100000">
                    <a:srgbClr val="000000"/>
                  </a:gs>
                </a:gsLst>
                <a:lin ang="5400000" scaled="0"/>
              </a:gradFill>
              <a:ea typeface="Segoe UI" pitchFamily="34" charset="0"/>
              <a:cs typeface="Segoe UI" pitchFamily="34" charset="0"/>
            </a:endParaRPr>
          </a:p>
        </p:txBody>
      </p:sp>
      <p:sp>
        <p:nvSpPr>
          <p:cNvPr id="12" name="Text Placeholder 4"/>
          <p:cNvSpPr txBox="1">
            <a:spLocks/>
          </p:cNvSpPr>
          <p:nvPr/>
        </p:nvSpPr>
        <p:spPr>
          <a:xfrm>
            <a:off x="6279590" y="1889962"/>
            <a:ext cx="5635191" cy="2994640"/>
          </a:xfrm>
          <a:prstGeom prst="rect">
            <a:avLst/>
          </a:prstGeom>
        </p:spPr>
        <p:txBody>
          <a:bodyPr lIns="139917" tIns="74622" rIns="139917" bIns="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291494" indent="-291494">
              <a:buFont typeface="Arial" pitchFamily="34" charset="0"/>
              <a:buChar char="•"/>
            </a:pPr>
            <a:endParaRPr lang="en-US" dirty="0" smtClean="0">
              <a:gradFill>
                <a:gsLst>
                  <a:gs pos="5417">
                    <a:schemeClr val="tx1"/>
                  </a:gs>
                  <a:gs pos="28000">
                    <a:schemeClr val="tx1"/>
                  </a:gs>
                </a:gsLst>
                <a:lin ang="5400000" scaled="0"/>
              </a:gradFill>
            </a:endParaRPr>
          </a:p>
          <a:p>
            <a:pPr marL="291494" indent="-291494">
              <a:buFont typeface="Arial" pitchFamily="34" charset="0"/>
              <a:buChar char="•"/>
            </a:pPr>
            <a:endParaRPr lang="en-US" sz="2400" dirty="0">
              <a:gradFill>
                <a:gsLst>
                  <a:gs pos="5417">
                    <a:schemeClr val="tx1"/>
                  </a:gs>
                  <a:gs pos="28000">
                    <a:schemeClr val="tx1"/>
                  </a:gs>
                </a:gsLst>
                <a:lin ang="5400000" scaled="0"/>
              </a:gradFill>
            </a:endParaRPr>
          </a:p>
          <a:p>
            <a:pPr marL="291494" indent="-291494">
              <a:buFont typeface="Arial" pitchFamily="34" charset="0"/>
              <a:buChar char="•"/>
            </a:pPr>
            <a:r>
              <a:rPr lang="en-US" sz="2400" dirty="0">
                <a:gradFill>
                  <a:gsLst>
                    <a:gs pos="5417">
                      <a:schemeClr val="tx1"/>
                    </a:gs>
                    <a:gs pos="28000">
                      <a:schemeClr val="tx1"/>
                    </a:gs>
                  </a:gsLst>
                  <a:lin ang="5400000" scaled="0"/>
                </a:gradFill>
              </a:rPr>
              <a:t>Witness has 1 vote</a:t>
            </a:r>
          </a:p>
          <a:p>
            <a:pPr marL="757865" lvl="1" indent="-291494">
              <a:buFont typeface="Arial" pitchFamily="34" charset="0"/>
              <a:buChar char="•"/>
            </a:pPr>
            <a:r>
              <a:rPr lang="en-US" sz="2400" dirty="0">
                <a:gradFill>
                  <a:gsLst>
                    <a:gs pos="5417">
                      <a:schemeClr val="tx1"/>
                    </a:gs>
                    <a:gs pos="28000">
                      <a:schemeClr val="tx1"/>
                    </a:gs>
                  </a:gsLst>
                  <a:lin ang="5400000" scaled="0"/>
                </a:gradFill>
              </a:rPr>
              <a:t>Disk Witness</a:t>
            </a:r>
          </a:p>
          <a:p>
            <a:pPr marL="757865" lvl="1" indent="-291494">
              <a:buFont typeface="Arial" pitchFamily="34" charset="0"/>
              <a:buChar char="•"/>
            </a:pPr>
            <a:r>
              <a:rPr lang="en-US" sz="2400" dirty="0">
                <a:gradFill>
                  <a:gsLst>
                    <a:gs pos="5417">
                      <a:schemeClr val="tx1"/>
                    </a:gs>
                    <a:gs pos="28000">
                      <a:schemeClr val="tx1"/>
                    </a:gs>
                  </a:gsLst>
                  <a:lin ang="5400000" scaled="0"/>
                </a:gradFill>
              </a:rPr>
              <a:t>File Share Witness</a:t>
            </a:r>
          </a:p>
          <a:p>
            <a:pPr marL="291494" indent="-291494">
              <a:buFont typeface="Arial" pitchFamily="34" charset="0"/>
              <a:buChar char="•"/>
            </a:pPr>
            <a:endParaRPr lang="en-US" sz="2400" dirty="0">
              <a:gradFill>
                <a:gsLst>
                  <a:gs pos="5417">
                    <a:schemeClr val="tx1"/>
                  </a:gs>
                  <a:gs pos="28000">
                    <a:schemeClr val="tx1"/>
                  </a:gs>
                </a:gsLst>
                <a:lin ang="5400000" scaled="0"/>
              </a:gradFill>
            </a:endParaRPr>
          </a:p>
          <a:p>
            <a:pPr marL="291494" indent="-291494">
              <a:buFont typeface="Arial" pitchFamily="34" charset="0"/>
              <a:buChar char="•"/>
            </a:pPr>
            <a:r>
              <a:rPr lang="en-US" sz="2400" dirty="0">
                <a:gradFill>
                  <a:gsLst>
                    <a:gs pos="5417">
                      <a:schemeClr val="tx1"/>
                    </a:gs>
                    <a:gs pos="28000">
                      <a:schemeClr val="tx1"/>
                    </a:gs>
                  </a:gsLst>
                  <a:lin ang="5400000" scaled="0"/>
                </a:gradFill>
              </a:rPr>
              <a:t>User configurable</a:t>
            </a:r>
          </a:p>
          <a:p>
            <a:pPr marL="757865" lvl="1" indent="-291494">
              <a:buFont typeface="Arial" pitchFamily="34" charset="0"/>
              <a:buChar char="•"/>
            </a:pPr>
            <a:r>
              <a:rPr lang="en-US" sz="2400" dirty="0">
                <a:gradFill>
                  <a:gsLst>
                    <a:gs pos="5417">
                      <a:schemeClr val="tx1"/>
                    </a:gs>
                    <a:gs pos="28000">
                      <a:schemeClr val="tx1"/>
                    </a:gs>
                  </a:gsLst>
                  <a:lin ang="5400000" scaled="0"/>
                </a:gradFill>
              </a:rPr>
              <a:t>Single witness per cluster</a:t>
            </a:r>
          </a:p>
        </p:txBody>
      </p:sp>
      <p:sp>
        <p:nvSpPr>
          <p:cNvPr id="13" name="Text Placeholder 4"/>
          <p:cNvSpPr txBox="1">
            <a:spLocks/>
          </p:cNvSpPr>
          <p:nvPr/>
        </p:nvSpPr>
        <p:spPr>
          <a:xfrm>
            <a:off x="6279590" y="1567863"/>
            <a:ext cx="5635191" cy="446276"/>
          </a:xfrm>
          <a:prstGeom prst="rect">
            <a:avLst/>
          </a:prstGeom>
        </p:spPr>
        <p:txBody>
          <a:bodyPr wrap="square" lIns="139917" tIns="0" rIns="139917" bIns="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900" b="1" dirty="0">
                <a:gradFill>
                  <a:gsLst>
                    <a:gs pos="0">
                      <a:srgbClr val="FFFFFF"/>
                    </a:gs>
                    <a:gs pos="100000">
                      <a:srgbClr val="FFFFFF"/>
                    </a:gs>
                  </a:gsLst>
                  <a:lin ang="5400000" scaled="0"/>
                </a:gradFill>
              </a:rPr>
              <a:t>Witness</a:t>
            </a:r>
          </a:p>
        </p:txBody>
      </p:sp>
      <p:sp>
        <p:nvSpPr>
          <p:cNvPr id="14" name="Text Placeholder 2"/>
          <p:cNvSpPr>
            <a:spLocks noGrp="1"/>
          </p:cNvSpPr>
          <p:nvPr>
            <p:ph type="body" sz="quarter" idx="10"/>
          </p:nvPr>
        </p:nvSpPr>
        <p:spPr>
          <a:xfrm>
            <a:off x="591822" y="5863161"/>
            <a:ext cx="11375535" cy="863313"/>
          </a:xfrm>
        </p:spPr>
        <p:txBody>
          <a:bodyPr/>
          <a:lstStyle/>
          <a:p>
            <a:r>
              <a:rPr lang="en-US" sz="2900" dirty="0">
                <a:solidFill>
                  <a:schemeClr val="tx2"/>
                </a:solidFill>
              </a:rPr>
              <a:t>Cluster needs majority of participating votes to survive</a:t>
            </a:r>
            <a:br>
              <a:rPr lang="en-US" sz="2900" dirty="0">
                <a:solidFill>
                  <a:schemeClr val="tx2"/>
                </a:solidFill>
              </a:rPr>
            </a:br>
            <a:r>
              <a:rPr lang="en-US" sz="2000" dirty="0">
                <a:solidFill>
                  <a:schemeClr val="tx1"/>
                </a:solidFill>
                <a:latin typeface="+mn-lt"/>
              </a:rPr>
              <a:t>More about this in later slides…</a:t>
            </a:r>
          </a:p>
        </p:txBody>
      </p:sp>
    </p:spTree>
    <p:extLst>
      <p:ext uri="{BB962C8B-B14F-4D97-AF65-F5344CB8AC3E}">
        <p14:creationId xmlns:p14="http://schemas.microsoft.com/office/powerpoint/2010/main" val="22419571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Witness Considerations</a:t>
            </a:r>
          </a:p>
        </p:txBody>
      </p:sp>
      <p:sp>
        <p:nvSpPr>
          <p:cNvPr id="3" name="Text Placeholder 4"/>
          <p:cNvSpPr txBox="1">
            <a:spLocks/>
          </p:cNvSpPr>
          <p:nvPr/>
        </p:nvSpPr>
        <p:spPr>
          <a:xfrm>
            <a:off x="531280" y="1237741"/>
            <a:ext cx="11149993" cy="146490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Segoe UI Light"/>
              </a:rPr>
              <a:t>Dedicated LUN for internal cluster use</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Quorum Disk</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Used as arbitration point</a:t>
            </a:r>
            <a:endParaRPr lang="en-US" sz="2200" spc="-71" dirty="0">
              <a:gradFill>
                <a:gsLst>
                  <a:gs pos="0">
                    <a:srgbClr val="FFFFFF"/>
                  </a:gs>
                  <a:gs pos="100000">
                    <a:srgbClr val="FFFFFF"/>
                  </a:gs>
                </a:gsLst>
                <a:lin ang="5400000" scaled="0"/>
              </a:gradFill>
              <a:latin typeface="Segoe UI"/>
            </a:endParaRPr>
          </a:p>
        </p:txBody>
      </p:sp>
      <p:sp>
        <p:nvSpPr>
          <p:cNvPr id="4" name="Text Placeholder 4"/>
          <p:cNvSpPr txBox="1">
            <a:spLocks/>
          </p:cNvSpPr>
          <p:nvPr/>
        </p:nvSpPr>
        <p:spPr>
          <a:xfrm>
            <a:off x="531279" y="2934201"/>
            <a:ext cx="11149993" cy="853300"/>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Stores a copy of cluster database</a:t>
            </a:r>
          </a:p>
        </p:txBody>
      </p:sp>
      <p:sp>
        <p:nvSpPr>
          <p:cNvPr id="5" name="Text Placeholder 4"/>
          <p:cNvSpPr txBox="1">
            <a:spLocks/>
          </p:cNvSpPr>
          <p:nvPr/>
        </p:nvSpPr>
        <p:spPr>
          <a:xfrm>
            <a:off x="531280" y="4048226"/>
            <a:ext cx="11149993" cy="2242076"/>
          </a:xfrm>
          <a:prstGeom prst="rect">
            <a:avLst/>
          </a:prstGeom>
          <a:solidFill>
            <a:schemeClr val="tx1">
              <a:alpha val="5000"/>
            </a:schemeClr>
          </a:solidFill>
        </p:spPr>
        <p:txBody>
          <a:bodyPr lIns="139917" tIns="0" rIns="186556"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3300" dirty="0">
                <a:solidFill>
                  <a:srgbClr val="61DDFF"/>
                </a:solidFill>
                <a:latin typeface="+mj-lt"/>
              </a:rPr>
              <a:t>Recommendations:</a:t>
            </a:r>
            <a:endParaRPr lang="en-US" sz="1800" dirty="0">
              <a:solidFill>
                <a:srgbClr val="61DDFF"/>
              </a:solidFill>
              <a:latin typeface="+mj-lt"/>
            </a:endParaRP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Small disk at least 512 MB in size</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Dedicated LUN</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NTFS or ReFS formatted</a:t>
            </a:r>
          </a:p>
          <a:p>
            <a:pPr lvl="0">
              <a:defRPr/>
            </a:pPr>
            <a:r>
              <a:rPr lang="en-US" sz="2400" dirty="0">
                <a:gradFill flip="none" rotWithShape="1">
                  <a:gsLst>
                    <a:gs pos="0">
                      <a:srgbClr val="FFFFFF">
                        <a:lumMod val="65000"/>
                        <a:lumOff val="35000"/>
                      </a:srgbClr>
                    </a:gs>
                    <a:gs pos="86000">
                      <a:srgbClr val="FFFFFF">
                        <a:lumMod val="75000"/>
                        <a:lumOff val="25000"/>
                      </a:srgbClr>
                    </a:gs>
                  </a:gsLst>
                  <a:path path="circle">
                    <a:fillToRect r="100000" b="100000"/>
                  </a:path>
                  <a:tileRect l="-100000" t="-100000"/>
                </a:gradFill>
                <a:latin typeface="Segoe UI"/>
              </a:rPr>
              <a:t>No need for drive letter</a:t>
            </a:r>
          </a:p>
        </p:txBody>
      </p:sp>
      <p:pic>
        <p:nvPicPr>
          <p:cNvPr id="7" name="Picture 6"/>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9905667" y="4550308"/>
            <a:ext cx="795027" cy="117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8961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2_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1810</TotalTime>
  <Words>5021</Words>
  <Application>Microsoft Office PowerPoint</Application>
  <PresentationFormat>Custom</PresentationFormat>
  <Paragraphs>755</Paragraphs>
  <Slides>63</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63</vt:i4>
      </vt:variant>
    </vt:vector>
  </HeadingPairs>
  <TitlesOfParts>
    <vt:vector size="76" baseType="lpstr">
      <vt:lpstr>Arial</vt:lpstr>
      <vt:lpstr>Consolas</vt:lpstr>
      <vt:lpstr>Courier New</vt:lpstr>
      <vt:lpstr>Franklin Gothic Medium</vt:lpstr>
      <vt:lpstr>Segoe</vt:lpstr>
      <vt:lpstr>Segoe Light</vt:lpstr>
      <vt:lpstr>Segoe UI</vt:lpstr>
      <vt:lpstr>Segoe UI Light</vt:lpstr>
      <vt:lpstr>Segoe UI Semibold</vt:lpstr>
      <vt:lpstr>Wingdings</vt:lpstr>
      <vt:lpstr>Wingdings 2</vt:lpstr>
      <vt:lpstr>TechEd_2013_Speaker_PPT_Template</vt:lpstr>
      <vt:lpstr>2_TechEd_2013_Template_r09</vt:lpstr>
      <vt:lpstr>PowerPoint Presentation</vt:lpstr>
      <vt:lpstr>Failover Clustering: Quorum Model Design for Your Private Cloud</vt:lpstr>
      <vt:lpstr>Session Objectives And Takeaways</vt:lpstr>
      <vt:lpstr>Quorum Basics</vt:lpstr>
      <vt:lpstr>Cluster challenges</vt:lpstr>
      <vt:lpstr>Why Quorum</vt:lpstr>
      <vt:lpstr>Windows Server 2012+R2: Quorum Goals</vt:lpstr>
      <vt:lpstr>Voting Elements in Quorum</vt:lpstr>
      <vt:lpstr>Disk Witness Considerations</vt:lpstr>
      <vt:lpstr>File Share Witness Considerations</vt:lpstr>
      <vt:lpstr>Partition In Time: Disk Witness</vt:lpstr>
      <vt:lpstr>Partition In Time: File Share Witness</vt:lpstr>
      <vt:lpstr>Deciding Which Witness to Use</vt:lpstr>
      <vt:lpstr>Key Points to Remember</vt:lpstr>
      <vt:lpstr>Node Vote Weights</vt:lpstr>
      <vt:lpstr>Node Vote Weights</vt:lpstr>
      <vt:lpstr>Why modify Node Vote?</vt:lpstr>
      <vt:lpstr>Adjusting majority votes using Node Votes</vt:lpstr>
      <vt:lpstr>Adjusting Node Vote Weights</vt:lpstr>
      <vt:lpstr>UI: Viewing Node Vote Weights</vt:lpstr>
      <vt:lpstr>Dynamic Quorum</vt:lpstr>
      <vt:lpstr>Dynamic Quorum</vt:lpstr>
      <vt:lpstr>Dynamic Quorum Functionality</vt:lpstr>
      <vt:lpstr>Dynamic Quorum for Witness</vt:lpstr>
      <vt:lpstr>User Configurable Quorum Properties</vt:lpstr>
      <vt:lpstr>Cluster Managed Quorum Properties</vt:lpstr>
      <vt:lpstr>Dynamic Quorum : Node Scenarios</vt:lpstr>
      <vt:lpstr>Dynamic Quorum : Witness Scenarios</vt:lpstr>
      <vt:lpstr>Tie Breaker</vt:lpstr>
      <vt:lpstr>Last Man Standing: Witness Configured</vt:lpstr>
      <vt:lpstr>Last Man Standing: No Witness</vt:lpstr>
      <vt:lpstr>No Witness: Last Two Active Nodes</vt:lpstr>
      <vt:lpstr>Dynamic Quorum</vt:lpstr>
      <vt:lpstr>Dynamic Quorum Considerations</vt:lpstr>
      <vt:lpstr>Dynamic Quorum vs. Disk Only Quorum</vt:lpstr>
      <vt:lpstr>Key Points to Remember</vt:lpstr>
      <vt:lpstr>Configuring Cluster Quorum</vt:lpstr>
      <vt:lpstr>Intuitive Quorum Configuration</vt:lpstr>
      <vt:lpstr>Configured via Cluster Manager GUI and PowerShell</vt:lpstr>
      <vt:lpstr>New Quorum Wizard</vt:lpstr>
      <vt:lpstr>PowerPoint Presentation</vt:lpstr>
      <vt:lpstr>Force Quorum</vt:lpstr>
      <vt:lpstr>Prevent Quorum</vt:lpstr>
      <vt:lpstr>Force Quorum Resiliency</vt:lpstr>
      <vt:lpstr>PowerPoint Presentation</vt:lpstr>
      <vt:lpstr>Types of Multi-Site DR Configurations</vt:lpstr>
      <vt:lpstr>Automatic Failover Considerations</vt:lpstr>
      <vt:lpstr>Automatic Failover: Witness Considerations</vt:lpstr>
      <vt:lpstr>Automatic Failover: 2-Site Cluster</vt:lpstr>
      <vt:lpstr>Automatic Failover: WAN Link Issues</vt:lpstr>
      <vt:lpstr>Manual Failover Considerations</vt:lpstr>
      <vt:lpstr>Manual Failover: Workload Considerations</vt:lpstr>
      <vt:lpstr>Manual Failover: Witness Considerations</vt:lpstr>
      <vt:lpstr>Asymmetric Disk Witness</vt:lpstr>
      <vt:lpstr>Manual Failover: 2-Site Cluster</vt:lpstr>
      <vt:lpstr>Manual Failover: Temporary Outage</vt:lpstr>
      <vt:lpstr>Manual Failover: Long Term Outage</vt:lpstr>
      <vt:lpstr>Key Points to Remember</vt:lpstr>
      <vt:lpstr>In Review: Session Objectives And Takeaways</vt:lpstr>
      <vt:lpstr>Related content</vt:lpstr>
      <vt:lpstr>Resources</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MDC-B403: Failover Clustering: Quorum Model Design for Your Private Cloud</dc:title>
  <dc:subject>TechEd 2013</dc:subject>
  <dc:creator>Amitabh Prakash Tamhane</dc:creator>
  <cp:keywords>TechEd 2013</cp:keywords>
  <dc:description>Template by: Jordan Cayabyab, Artitudes Design, Inc.
Formatting by: Jeremy Jenkins, Silver Fox Productions, Inc.
Audience Type: Internal/External</dc:description>
  <cp:lastModifiedBy>Shows</cp:lastModifiedBy>
  <cp:revision>166</cp:revision>
  <dcterms:created xsi:type="dcterms:W3CDTF">2013-06-11T23:35:54Z</dcterms:created>
  <dcterms:modified xsi:type="dcterms:W3CDTF">2013-06-26T15:23:51Z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