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38"/>
  </p:notesMasterIdLst>
  <p:handoutMasterIdLst>
    <p:handoutMasterId r:id="rId39"/>
  </p:handoutMasterIdLst>
  <p:sldIdLst>
    <p:sldId id="1290" r:id="rId5"/>
    <p:sldId id="1293" r:id="rId6"/>
    <p:sldId id="1300" r:id="rId7"/>
    <p:sldId id="1253" r:id="rId8"/>
    <p:sldId id="1255" r:id="rId9"/>
    <p:sldId id="1258" r:id="rId10"/>
    <p:sldId id="1254" r:id="rId11"/>
    <p:sldId id="1301" r:id="rId12"/>
    <p:sldId id="1302" r:id="rId13"/>
    <p:sldId id="1308" r:id="rId14"/>
    <p:sldId id="1260" r:id="rId15"/>
    <p:sldId id="1261" r:id="rId16"/>
    <p:sldId id="1305" r:id="rId17"/>
    <p:sldId id="1311" r:id="rId18"/>
    <p:sldId id="1312" r:id="rId19"/>
    <p:sldId id="1313" r:id="rId20"/>
    <p:sldId id="1321" r:id="rId21"/>
    <p:sldId id="1322" r:id="rId22"/>
    <p:sldId id="1323" r:id="rId23"/>
    <p:sldId id="1324" r:id="rId24"/>
    <p:sldId id="1325" r:id="rId25"/>
    <p:sldId id="1326" r:id="rId26"/>
    <p:sldId id="1314" r:id="rId27"/>
    <p:sldId id="1318" r:id="rId28"/>
    <p:sldId id="1315" r:id="rId29"/>
    <p:sldId id="1316" r:id="rId30"/>
    <p:sldId id="1317" r:id="rId31"/>
    <p:sldId id="1283" r:id="rId32"/>
    <p:sldId id="1309" r:id="rId33"/>
    <p:sldId id="1295" r:id="rId34"/>
    <p:sldId id="1296" r:id="rId35"/>
    <p:sldId id="1327" r:id="rId36"/>
    <p:sldId id="1299" r:id="rId37"/>
  </p:sldIdLst>
  <p:sldSz cx="12436475" cy="6994525"/>
  <p:notesSz cx="6858000" cy="9144000"/>
  <p:embeddedFontLst>
    <p:embeddedFont>
      <p:font typeface="Segoe Semibold" panose="020B0702040504020203" pitchFamily="34" charset="0"/>
      <p:bold r:id="rId40"/>
      <p:boldItalic r:id="rId41"/>
    </p:embeddedFont>
    <p:embeddedFont>
      <p:font typeface="Consolas" panose="020B0609020204030204" pitchFamily="49"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Segoe UI Semilight" panose="020B0402040204020203" pitchFamily="34" charset="0"/>
      <p:regular r:id="rId50"/>
      <p:italic r:id="rId51"/>
    </p:embeddedFont>
    <p:embeddedFont>
      <p:font typeface="Segoe UI Light" panose="020B0502040204020203" pitchFamily="34" charset="0"/>
      <p:regular r:id="rId52"/>
      <p:italic r:id="rId53"/>
    </p:embeddedFont>
    <p:embeddedFont>
      <p:font typeface="Segoe UI" panose="020B0502040204020203" pitchFamily="34" charset="0"/>
      <p:regular r:id="rId54"/>
      <p:bold r:id="rId55"/>
      <p:italic r:id="rId56"/>
      <p:boldItalic r:id="rId57"/>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ection>
        <p14:section name="Special content" id="{6925D2A1-AD53-4951-AB34-79DFA02CD676}">
          <p14:sldIdLst>
            <p14:sldId id="1290"/>
            <p14:sldId id="1293"/>
            <p14:sldId id="1300"/>
            <p14:sldId id="1253"/>
            <p14:sldId id="1255"/>
            <p14:sldId id="1258"/>
            <p14:sldId id="1254"/>
            <p14:sldId id="1301"/>
            <p14:sldId id="1302"/>
            <p14:sldId id="1308"/>
            <p14:sldId id="1260"/>
            <p14:sldId id="1261"/>
            <p14:sldId id="1305"/>
            <p14:sldId id="1311"/>
            <p14:sldId id="1312"/>
            <p14:sldId id="1313"/>
            <p14:sldId id="1321"/>
            <p14:sldId id="1322"/>
            <p14:sldId id="1323"/>
            <p14:sldId id="1324"/>
            <p14:sldId id="1325"/>
            <p14:sldId id="1326"/>
            <p14:sldId id="1314"/>
            <p14:sldId id="1318"/>
            <p14:sldId id="1315"/>
            <p14:sldId id="1316"/>
            <p14:sldId id="1317"/>
            <p14:sldId id="1283"/>
            <p14:sldId id="1309"/>
            <p14:sldId id="1295"/>
            <p14:sldId id="1296"/>
            <p14:sldId id="1327"/>
            <p14:sldId id="1299"/>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7FBA00"/>
    <a:srgbClr val="007233"/>
    <a:srgbClr val="0072C6"/>
    <a:srgbClr val="B4009E"/>
    <a:srgbClr val="B0B186"/>
    <a:srgbClr val="FF66FF"/>
    <a:srgbClr val="00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84520" autoAdjust="0"/>
  </p:normalViewPr>
  <p:slideViewPr>
    <p:cSldViewPr snapToGrid="0">
      <p:cViewPr varScale="1">
        <p:scale>
          <a:sx n="57" d="100"/>
          <a:sy n="57" d="100"/>
        </p:scale>
        <p:origin x="162" y="6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F3A9D6-1352-4697-A106-34EAD629EBBD}" type="datetime8">
              <a:rPr lang="en-US" smtClean="0">
                <a:latin typeface="Segoe UI" pitchFamily="34" charset="0"/>
              </a:rPr>
              <a:t>6/23/2013 12:44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FE87041-58A0-4350-99E3-BE3CCEF0E594}" type="datetime8">
              <a:rPr lang="en-US" smtClean="0"/>
              <a:t>6/23/2013 12:44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ft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C5EF44C4-1702-40C7-992B-3ED08E6D320B}" type="datetime8">
              <a:rPr lang="en-US" smtClean="0"/>
              <a:t>6/23/2013 12:44 PM</a:t>
            </a:fld>
            <a:endParaRPr lang="en-US" dirty="0"/>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Date Placeholder 4"/>
          <p:cNvSpPr>
            <a:spLocks noGrp="1"/>
          </p:cNvSpPr>
          <p:nvPr>
            <p:ph type="dt" idx="11"/>
          </p:nvPr>
        </p:nvSpPr>
        <p:spPr/>
        <p:txBody>
          <a:bodyPr/>
          <a:lstStyle/>
          <a:p>
            <a:fld id="{2FE87041-58A0-4350-99E3-BE3CCEF0E594}" type="datetime8">
              <a:rPr lang="en-US" smtClean="0"/>
              <a:t>6/23/2013 12:45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164017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Date Placeholder 4"/>
          <p:cNvSpPr>
            <a:spLocks noGrp="1"/>
          </p:cNvSpPr>
          <p:nvPr>
            <p:ph type="dt" idx="11"/>
          </p:nvPr>
        </p:nvSpPr>
        <p:spPr/>
        <p:txBody>
          <a:bodyPr/>
          <a:lstStyle/>
          <a:p>
            <a:fld id="{2FE87041-58A0-4350-99E3-BE3CCEF0E594}" type="datetime8">
              <a:rPr lang="en-US" smtClean="0"/>
              <a:t>6/23/2013 12:45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711107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Date Placeholder 4"/>
          <p:cNvSpPr>
            <a:spLocks noGrp="1"/>
          </p:cNvSpPr>
          <p:nvPr>
            <p:ph type="dt" idx="11"/>
          </p:nvPr>
        </p:nvSpPr>
        <p:spPr/>
        <p:txBody>
          <a:bodyPr/>
          <a:lstStyle/>
          <a:p>
            <a:fld id="{2FE87041-58A0-4350-99E3-BE3CCEF0E594}" type="datetime8">
              <a:rPr lang="en-US" smtClean="0"/>
              <a:t>6/23/2013 12:45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390431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Date Placeholder 4"/>
          <p:cNvSpPr>
            <a:spLocks noGrp="1"/>
          </p:cNvSpPr>
          <p:nvPr>
            <p:ph type="dt" idx="11"/>
          </p:nvPr>
        </p:nvSpPr>
        <p:spPr/>
        <p:txBody>
          <a:bodyPr/>
          <a:lstStyle/>
          <a:p>
            <a:fld id="{2FE87041-58A0-4350-99E3-BE3CCEF0E594}" type="datetime8">
              <a:rPr lang="en-US" smtClean="0"/>
              <a:t>6/23/2013 12:45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685027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Tech Ready 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E32CCCF-8C04-4968-ABDA-9001D0738E12}" type="datetime1">
              <a:rPr lang="en-US" smtClean="0"/>
              <a:t>6/23/2013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14</a:t>
            </a:fld>
            <a:endParaRPr lang="en-US" dirty="0"/>
          </a:p>
        </p:txBody>
      </p:sp>
    </p:spTree>
    <p:extLst>
      <p:ext uri="{BB962C8B-B14F-4D97-AF65-F5344CB8AC3E}">
        <p14:creationId xmlns:p14="http://schemas.microsoft.com/office/powerpoint/2010/main" val="108319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Tech Ready 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0E4C6CF-8F87-4088-A3C6-1FE2AD685318}" type="datetime1">
              <a:rPr lang="en-US" smtClean="0"/>
              <a:t>6/23/2013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15</a:t>
            </a:fld>
            <a:endParaRPr lang="en-US" dirty="0"/>
          </a:p>
        </p:txBody>
      </p:sp>
    </p:spTree>
    <p:extLst>
      <p:ext uri="{BB962C8B-B14F-4D97-AF65-F5344CB8AC3E}">
        <p14:creationId xmlns:p14="http://schemas.microsoft.com/office/powerpoint/2010/main" val="2449394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 Ready 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D40B1F0-187D-45FD-AF29-50078E3D39C9}" type="datetime1">
              <a:rPr lang="en-US" smtClean="0"/>
              <a:t>6/23/2013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16</a:t>
            </a:fld>
            <a:endParaRPr lang="en-US" dirty="0"/>
          </a:p>
        </p:txBody>
      </p:sp>
    </p:spTree>
    <p:extLst>
      <p:ext uri="{BB962C8B-B14F-4D97-AF65-F5344CB8AC3E}">
        <p14:creationId xmlns:p14="http://schemas.microsoft.com/office/powerpoint/2010/main" val="2373703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Date Placeholder 4"/>
          <p:cNvSpPr>
            <a:spLocks noGrp="1"/>
          </p:cNvSpPr>
          <p:nvPr>
            <p:ph type="dt" idx="11"/>
          </p:nvPr>
        </p:nvSpPr>
        <p:spPr/>
        <p:txBody>
          <a:bodyPr/>
          <a:lstStyle/>
          <a:p>
            <a:fld id="{2FE87041-58A0-4350-99E3-BE3CCEF0E594}" type="datetime8">
              <a:rPr lang="en-US" smtClean="0"/>
              <a:t>6/23/2013 12:45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80996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Date Placeholder 4"/>
          <p:cNvSpPr>
            <a:spLocks noGrp="1"/>
          </p:cNvSpPr>
          <p:nvPr>
            <p:ph type="dt" idx="11"/>
          </p:nvPr>
        </p:nvSpPr>
        <p:spPr/>
        <p:txBody>
          <a:bodyPr/>
          <a:lstStyle/>
          <a:p>
            <a:fld id="{2FE87041-58A0-4350-99E3-BE3CCEF0E594}" type="datetime8">
              <a:rPr lang="en-US" smtClean="0"/>
              <a:t>6/23/2013 12:45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540722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Date Placeholder 4"/>
          <p:cNvSpPr>
            <a:spLocks noGrp="1"/>
          </p:cNvSpPr>
          <p:nvPr>
            <p:ph type="dt" idx="11"/>
          </p:nvPr>
        </p:nvSpPr>
        <p:spPr/>
        <p:txBody>
          <a:bodyPr/>
          <a:lstStyle/>
          <a:p>
            <a:fld id="{2FE87041-58A0-4350-99E3-BE3CCEF0E594}" type="datetime8">
              <a:rPr lang="en-US" smtClean="0"/>
              <a:t>6/23/2013 12:45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9743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7AC86BA3-8EB8-45B6-9E4E-0E8171DCAAA7}" type="datetime8">
              <a:rPr lang="en-US" smtClean="0"/>
              <a:t>6/23/2013 12:44 PM</a:t>
            </a:fld>
            <a:endParaRPr lang="en-US" dirty="0"/>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Date Placeholder 4"/>
          <p:cNvSpPr>
            <a:spLocks noGrp="1"/>
          </p:cNvSpPr>
          <p:nvPr>
            <p:ph type="dt" idx="11"/>
          </p:nvPr>
        </p:nvSpPr>
        <p:spPr/>
        <p:txBody>
          <a:bodyPr/>
          <a:lstStyle/>
          <a:p>
            <a:fld id="{2FE87041-58A0-4350-99E3-BE3CCEF0E594}" type="datetime8">
              <a:rPr lang="en-US" smtClean="0"/>
              <a:t>6/23/2013 12:45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189533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CB52693D-1A91-E04D-8013-FD8B22020F21}" type="slidenum">
              <a:rPr lang="en-US"/>
              <a:pPr>
                <a:defRPr/>
              </a:pPr>
              <a:t>21</a:t>
            </a:fld>
            <a:endParaRPr lang="en-US" dirty="0"/>
          </a:p>
        </p:txBody>
      </p:sp>
    </p:spTree>
    <p:extLst>
      <p:ext uri="{BB962C8B-B14F-4D97-AF65-F5344CB8AC3E}">
        <p14:creationId xmlns:p14="http://schemas.microsoft.com/office/powerpoint/2010/main" val="403096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Date Placeholder 4"/>
          <p:cNvSpPr>
            <a:spLocks noGrp="1"/>
          </p:cNvSpPr>
          <p:nvPr>
            <p:ph type="dt" idx="11"/>
          </p:nvPr>
        </p:nvSpPr>
        <p:spPr/>
        <p:txBody>
          <a:bodyPr/>
          <a:lstStyle/>
          <a:p>
            <a:fld id="{2FE87041-58A0-4350-99E3-BE3CCEF0E594}" type="datetime8">
              <a:rPr lang="en-US" smtClean="0"/>
              <a:t>6/23/2013 12:45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762477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Date Placeholder 4"/>
          <p:cNvSpPr>
            <a:spLocks noGrp="1"/>
          </p:cNvSpPr>
          <p:nvPr>
            <p:ph type="dt" idx="11"/>
          </p:nvPr>
        </p:nvSpPr>
        <p:spPr/>
        <p:txBody>
          <a:bodyPr/>
          <a:lstStyle/>
          <a:p>
            <a:fld id="{2FE87041-58A0-4350-99E3-BE3CCEF0E594}" type="datetime8">
              <a:rPr lang="en-US" smtClean="0"/>
              <a:t>6/23/2013 12:45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851803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Date Placeholder 4"/>
          <p:cNvSpPr>
            <a:spLocks noGrp="1"/>
          </p:cNvSpPr>
          <p:nvPr>
            <p:ph type="dt" idx="11"/>
          </p:nvPr>
        </p:nvSpPr>
        <p:spPr/>
        <p:txBody>
          <a:bodyPr/>
          <a:lstStyle/>
          <a:p>
            <a:fld id="{2FE87041-58A0-4350-99E3-BE3CCEF0E594}" type="datetime8">
              <a:rPr lang="en-US" smtClean="0"/>
              <a:t>6/23/2013 12:45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4023470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5B68B-FCE8-483C-B0AB-DC68E0A1100E}" type="slidenum">
              <a:rPr lang="en-US" smtClean="0"/>
              <a:t>25</a:t>
            </a:fld>
            <a:endParaRPr lang="en-US"/>
          </a:p>
        </p:txBody>
      </p:sp>
    </p:spTree>
    <p:extLst>
      <p:ext uri="{BB962C8B-B14F-4D97-AF65-F5344CB8AC3E}">
        <p14:creationId xmlns:p14="http://schemas.microsoft.com/office/powerpoint/2010/main" val="2361257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26</a:t>
            </a:fld>
            <a:endParaRPr lang="en-US"/>
          </a:p>
        </p:txBody>
      </p:sp>
    </p:spTree>
    <p:extLst>
      <p:ext uri="{BB962C8B-B14F-4D97-AF65-F5344CB8AC3E}">
        <p14:creationId xmlns:p14="http://schemas.microsoft.com/office/powerpoint/2010/main" val="2959890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27</a:t>
            </a:fld>
            <a:endParaRPr lang="en-US"/>
          </a:p>
        </p:txBody>
      </p:sp>
    </p:spTree>
    <p:extLst>
      <p:ext uri="{BB962C8B-B14F-4D97-AF65-F5344CB8AC3E}">
        <p14:creationId xmlns:p14="http://schemas.microsoft.com/office/powerpoint/2010/main" val="3059958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7D486-1F0E-4B17-B511-A29516C60A66}" type="slidenum">
              <a:rPr lang="en-US" smtClean="0"/>
              <a:t>28</a:t>
            </a:fld>
            <a:endParaRPr lang="en-US"/>
          </a:p>
        </p:txBody>
      </p:sp>
    </p:spTree>
    <p:extLst>
      <p:ext uri="{BB962C8B-B14F-4D97-AF65-F5344CB8AC3E}">
        <p14:creationId xmlns:p14="http://schemas.microsoft.com/office/powerpoint/2010/main" val="3501033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ED32D-8919-D244-AD40-60376734925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83546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6/23/2013</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390844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6/23/2013 12:45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388887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90BAADBF-FC5D-49D2-B135-0409820DEF8C}" type="datetime8">
              <a:rPr lang="en-US" smtClean="0"/>
              <a:t>6/23/2013 12:45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12:45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476956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11" name="Date Placeholder 10"/>
          <p:cNvSpPr>
            <a:spLocks noGrp="1"/>
          </p:cNvSpPr>
          <p:nvPr>
            <p:ph type="dt" idx="14"/>
          </p:nvPr>
        </p:nvSpPr>
        <p:spPr/>
        <p:txBody>
          <a:bodyPr/>
          <a:lstStyle/>
          <a:p>
            <a:fld id="{EBE2277D-5AE8-4C8F-A8C9-C6E99D4D3B1B}" type="datetime8">
              <a:rPr lang="en-US" smtClean="0"/>
              <a:t>6/23/2013 12:45 PM</a:t>
            </a:fld>
            <a:endParaRPr lang="en-US" dirty="0"/>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dirty="0"/>
          </a:p>
        </p:txBody>
      </p:sp>
      <p:sp>
        <p:nvSpPr>
          <p:cNvPr id="4" name="Slide Number Placeholder 3"/>
          <p:cNvSpPr>
            <a:spLocks noGrp="1"/>
          </p:cNvSpPr>
          <p:nvPr>
            <p:ph type="sldNum" sz="quarter" idx="10"/>
          </p:nvPr>
        </p:nvSpPr>
        <p:spPr/>
        <p:txBody>
          <a:bodyPr/>
          <a:lstStyle/>
          <a:p>
            <a:fld id="{553ED32D-8919-D244-AD40-60376734925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790605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ED32D-8919-D244-AD40-60376734925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2195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txBox="1">
            <a:spLocks noGrp="1"/>
          </p:cNvSpPr>
          <p:nvPr>
            <p:ph type="body" sz="quarter" idx="1"/>
          </p:nvPr>
        </p:nvSpPr>
        <p:spPr/>
        <p:txBody>
          <a:bodyPr/>
          <a:lstStyle/>
          <a:p>
            <a:pPr lvl="0"/>
            <a:endParaRPr lang="en-US" dirty="0"/>
          </a:p>
        </p:txBody>
      </p:sp>
      <p:sp>
        <p:nvSpPr>
          <p:cNvPr id="4" name="Slide Number Placeholder 3"/>
          <p:cNvSpPr txBox="1"/>
          <p:nvPr/>
        </p:nvSpPr>
        <p:spPr>
          <a:xfrm>
            <a:off x="3884608" y="8685208"/>
            <a:ext cx="2971800" cy="457200"/>
          </a:xfrm>
          <a:prstGeom prst="rect">
            <a:avLst/>
          </a:prstGeom>
          <a:noFill/>
          <a:ln>
            <a:noFill/>
          </a:ln>
          <a:effectLst>
            <a:outerShdw dist="22997" dir="5400000" algn="tl">
              <a:srgbClr val="000000">
                <a:alpha val="35000"/>
              </a:srgbClr>
            </a:outerShdw>
          </a:effectLst>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B8003B-EF3B-46F7-97D7-AA3BE5414EEC}" type="slidenum">
              <a:t>6</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3913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Date Placeholder 4"/>
          <p:cNvSpPr>
            <a:spLocks noGrp="1"/>
          </p:cNvSpPr>
          <p:nvPr>
            <p:ph type="dt" idx="11"/>
          </p:nvPr>
        </p:nvSpPr>
        <p:spPr/>
        <p:txBody>
          <a:bodyPr/>
          <a:lstStyle/>
          <a:p>
            <a:fld id="{2FE87041-58A0-4350-99E3-BE3CCEF0E594}" type="datetime8">
              <a:rPr lang="en-US" smtClean="0"/>
              <a:t>6/23/2013 12:44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663271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ED32D-8919-D244-AD40-60376734925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57012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Date Placeholder 4"/>
          <p:cNvSpPr>
            <a:spLocks noGrp="1"/>
          </p:cNvSpPr>
          <p:nvPr>
            <p:ph type="dt" idx="11"/>
          </p:nvPr>
        </p:nvSpPr>
        <p:spPr/>
        <p:txBody>
          <a:bodyPr/>
          <a:lstStyle/>
          <a:p>
            <a:fld id="{2FE87041-58A0-4350-99E3-BE3CCEF0E594}" type="datetime8">
              <a:rPr lang="en-US" smtClean="0"/>
              <a:t>6/23/2013 12:45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169843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35343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60041" y="2172837"/>
            <a:ext cx="7669160" cy="1499290"/>
          </a:xfrm>
        </p:spPr>
        <p:txBody>
          <a:bodyPr>
            <a:noAutofit/>
          </a:bodyPr>
          <a:lstStyle>
            <a:lvl1pPr algn="l">
              <a:defRPr sz="7300">
                <a:solidFill>
                  <a:srgbClr val="ED8000"/>
                </a:solidFill>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4663678" y="4222621"/>
            <a:ext cx="7565522" cy="777169"/>
          </a:xfrm>
        </p:spPr>
        <p:txBody>
          <a:bodyPr>
            <a:normAutofit/>
          </a:bodyPr>
          <a:lstStyle>
            <a:lvl1pPr marL="0" indent="0" algn="l">
              <a:buNone/>
              <a:defRPr sz="2700">
                <a:solidFill>
                  <a:schemeClr val="bg1"/>
                </a:solidFill>
              </a:defRPr>
            </a:lvl1pPr>
            <a:lvl2pPr marL="621792" indent="0" algn="ctr">
              <a:buNone/>
              <a:defRPr>
                <a:solidFill>
                  <a:schemeClr val="tx1">
                    <a:tint val="75000"/>
                  </a:schemeClr>
                </a:solidFill>
              </a:defRPr>
            </a:lvl2pPr>
            <a:lvl3pPr marL="1243584" indent="0" algn="ctr">
              <a:buNone/>
              <a:defRPr>
                <a:solidFill>
                  <a:schemeClr val="tx1">
                    <a:tint val="75000"/>
                  </a:schemeClr>
                </a:solidFill>
              </a:defRPr>
            </a:lvl3pPr>
            <a:lvl4pPr marL="1865376" indent="0" algn="ctr">
              <a:buNone/>
              <a:defRPr>
                <a:solidFill>
                  <a:schemeClr val="tx1">
                    <a:tint val="75000"/>
                  </a:schemeClr>
                </a:solidFill>
              </a:defRPr>
            </a:lvl4pPr>
            <a:lvl5pPr marL="2487168" indent="0" algn="ctr">
              <a:buNone/>
              <a:defRPr>
                <a:solidFill>
                  <a:schemeClr val="tx1">
                    <a:tint val="75000"/>
                  </a:schemeClr>
                </a:solidFill>
              </a:defRPr>
            </a:lvl5pPr>
            <a:lvl6pPr marL="3108960" indent="0" algn="ctr">
              <a:buNone/>
              <a:defRPr>
                <a:solidFill>
                  <a:schemeClr val="tx1">
                    <a:tint val="75000"/>
                  </a:schemeClr>
                </a:solidFill>
              </a:defRPr>
            </a:lvl6pPr>
            <a:lvl7pPr marL="3730752" indent="0" algn="ctr">
              <a:buNone/>
              <a:defRPr>
                <a:solidFill>
                  <a:schemeClr val="tx1">
                    <a:tint val="75000"/>
                  </a:schemeClr>
                </a:solidFill>
              </a:defRPr>
            </a:lvl7pPr>
            <a:lvl8pPr marL="4352544" indent="0" algn="ctr">
              <a:buNone/>
              <a:defRPr>
                <a:solidFill>
                  <a:schemeClr val="tx1">
                    <a:tint val="75000"/>
                  </a:schemeClr>
                </a:solidFill>
              </a:defRPr>
            </a:lvl8pPr>
            <a:lvl9pPr marL="4974336" indent="0" algn="ctr">
              <a:buNone/>
              <a:defRPr>
                <a:solidFill>
                  <a:schemeClr val="tx1">
                    <a:tint val="75000"/>
                  </a:schemeClr>
                </a:solidFill>
              </a:defRPr>
            </a:lvl9pPr>
          </a:lstStyle>
          <a:p>
            <a:r>
              <a:rPr lang="en-US" dirty="0" smtClean="0"/>
              <a:t>Presenter</a:t>
            </a:r>
            <a:endParaRPr lang="en-US" dirty="0"/>
          </a:p>
        </p:txBody>
      </p:sp>
      <p:pic>
        <p:nvPicPr>
          <p:cNvPr id="8" name="Picture 2" descr="C:\Users\petern\Desktop\Design Stuff\Icons\MEC\MEC-triangle-grey.png"/>
          <p:cNvPicPr>
            <a:picLocks noChangeAspect="1" noChangeArrowheads="1"/>
          </p:cNvPicPr>
          <p:nvPr userDrawn="1"/>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4356" y="1204613"/>
            <a:ext cx="6745328" cy="5840984"/>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userDrawn="1"/>
        </p:nvSpPr>
        <p:spPr>
          <a:xfrm rot="5400000">
            <a:off x="4154086" y="2750339"/>
            <a:ext cx="397363" cy="34260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a:p>
        </p:txBody>
      </p:sp>
      <p:pic>
        <p:nvPicPr>
          <p:cNvPr id="9" name="Picture 2" descr="W:\Open Engagements\Microsoft\Resources\Design\New Microsoft Logo\MSFT_logo_rgb_W-Wh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35630" y="6153175"/>
            <a:ext cx="2287890" cy="8413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userDrawn="1"/>
        </p:nvGrpSpPr>
        <p:grpSpPr>
          <a:xfrm>
            <a:off x="310912" y="167427"/>
            <a:ext cx="2561740" cy="868799"/>
            <a:chOff x="302876" y="201163"/>
            <a:chExt cx="1883536" cy="638881"/>
          </a:xfrm>
        </p:grpSpPr>
        <p:pic>
          <p:nvPicPr>
            <p:cNvPr id="11" name="Picture 7" descr="W:\Open Engagements\Microsoft\Open\#1662 MEC Templates and On-Site Support\Art Source Files\lost-conf-whi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325" y="432452"/>
              <a:ext cx="1110087" cy="4075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petern\Desktop\Design Stuff\Icons\MEC\MEC-Triangle-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876" y="201163"/>
              <a:ext cx="737693" cy="6388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2315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bg>
      <p:bgPr>
        <a:solidFill>
          <a:srgbClr val="353435"/>
        </a:solidFill>
        <a:effectLst/>
      </p:bgPr>
    </p:bg>
    <p:spTree>
      <p:nvGrpSpPr>
        <p:cNvPr id="1" name=""/>
        <p:cNvGrpSpPr/>
        <p:nvPr/>
      </p:nvGrpSpPr>
      <p:grpSpPr>
        <a:xfrm>
          <a:off x="0" y="0"/>
          <a:ext cx="0" cy="0"/>
          <a:chOff x="0" y="0"/>
          <a:chExt cx="0" cy="0"/>
        </a:xfrm>
      </p:grpSpPr>
      <p:pic>
        <p:nvPicPr>
          <p:cNvPr id="7" name="Picture 2" descr="C:\Users\petern\Desktop\Design Stuff\Icons\MEC\MEC-triangle-grey.png"/>
          <p:cNvPicPr>
            <a:picLocks noChangeAspect="1" noChangeArrowheads="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64356" y="1204613"/>
            <a:ext cx="6745328" cy="58409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82396" y="4494631"/>
            <a:ext cx="10571004" cy="1389190"/>
          </a:xfrm>
        </p:spPr>
        <p:txBody>
          <a:bodyPr anchor="t">
            <a:noAutofit/>
          </a:bodyPr>
          <a:lstStyle>
            <a:lvl1pPr algn="l">
              <a:defRPr sz="6500" b="0"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82396" y="3936016"/>
            <a:ext cx="10571004" cy="558614"/>
          </a:xfrm>
        </p:spPr>
        <p:txBody>
          <a:bodyPr anchor="b"/>
          <a:lstStyle>
            <a:lvl1pPr marL="0" indent="0">
              <a:buNone/>
              <a:defRPr sz="2700">
                <a:solidFill>
                  <a:schemeClr val="bg2"/>
                </a:solidFill>
              </a:defRPr>
            </a:lvl1pPr>
            <a:lvl2pPr marL="621792" indent="0">
              <a:buNone/>
              <a:defRPr sz="2400">
                <a:solidFill>
                  <a:schemeClr val="tx1">
                    <a:tint val="75000"/>
                  </a:schemeClr>
                </a:solidFill>
              </a:defRPr>
            </a:lvl2pPr>
            <a:lvl3pPr marL="1243584" indent="0">
              <a:buNone/>
              <a:defRPr sz="2200">
                <a:solidFill>
                  <a:schemeClr val="tx1">
                    <a:tint val="75000"/>
                  </a:schemeClr>
                </a:solidFill>
              </a:defRPr>
            </a:lvl3pPr>
            <a:lvl4pPr marL="1865376" indent="0">
              <a:buNone/>
              <a:defRPr sz="1900">
                <a:solidFill>
                  <a:schemeClr val="tx1">
                    <a:tint val="75000"/>
                  </a:schemeClr>
                </a:solidFill>
              </a:defRPr>
            </a:lvl4pPr>
            <a:lvl5pPr marL="2487168" indent="0">
              <a:buNone/>
              <a:defRPr sz="1900">
                <a:solidFill>
                  <a:schemeClr val="tx1">
                    <a:tint val="75000"/>
                  </a:schemeClr>
                </a:solidFill>
              </a:defRPr>
            </a:lvl5pPr>
            <a:lvl6pPr marL="3108960" indent="0">
              <a:buNone/>
              <a:defRPr sz="1900">
                <a:solidFill>
                  <a:schemeClr val="tx1">
                    <a:tint val="75000"/>
                  </a:schemeClr>
                </a:solidFill>
              </a:defRPr>
            </a:lvl6pPr>
            <a:lvl7pPr marL="3730752" indent="0">
              <a:buNone/>
              <a:defRPr sz="1900">
                <a:solidFill>
                  <a:schemeClr val="tx1">
                    <a:tint val="75000"/>
                  </a:schemeClr>
                </a:solidFill>
              </a:defRPr>
            </a:lvl7pPr>
            <a:lvl8pPr marL="4352544" indent="0">
              <a:buNone/>
              <a:defRPr sz="1900">
                <a:solidFill>
                  <a:schemeClr val="tx1">
                    <a:tint val="75000"/>
                  </a:schemeClr>
                </a:solidFill>
              </a:defRPr>
            </a:lvl8pPr>
            <a:lvl9pPr marL="4974336" indent="0">
              <a:buNone/>
              <a:defRPr sz="1900">
                <a:solidFill>
                  <a:schemeClr val="tx1">
                    <a:tint val="75000"/>
                  </a:schemeClr>
                </a:solidFill>
              </a:defRPr>
            </a:lvl9pPr>
          </a:lstStyle>
          <a:p>
            <a:pPr lvl="0"/>
            <a:r>
              <a:rPr lang="en-US" smtClean="0"/>
              <a:t>Click to edit Master text styles</a:t>
            </a:r>
          </a:p>
        </p:txBody>
      </p:sp>
      <p:grpSp>
        <p:nvGrpSpPr>
          <p:cNvPr id="8" name="Group 7"/>
          <p:cNvGrpSpPr/>
          <p:nvPr userDrawn="1"/>
        </p:nvGrpSpPr>
        <p:grpSpPr>
          <a:xfrm>
            <a:off x="10211930" y="6164520"/>
            <a:ext cx="2102141" cy="718016"/>
            <a:chOff x="366890" y="276674"/>
            <a:chExt cx="1545613" cy="528001"/>
          </a:xfrm>
        </p:grpSpPr>
        <p:pic>
          <p:nvPicPr>
            <p:cNvPr id="9" name="Picture 7" descr="W:\Open Engagements\Microsoft\Open\#1662 MEC Templates and On-Site Support\Art Source Files\lost-conf-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076" y="467822"/>
              <a:ext cx="917427" cy="3368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petern\Desktop\Design Stuff\Icons\MEC\MEC-Triangle-Whi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890" y="276674"/>
              <a:ext cx="609664" cy="5280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7968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1824" y="1486337"/>
            <a:ext cx="5492776" cy="3461642"/>
          </a:xfrm>
        </p:spPr>
        <p:txBody>
          <a:bodyPr>
            <a:normAutofit/>
          </a:bodyPr>
          <a:lstStyle>
            <a:lvl1pPr>
              <a:defRPr sz="2700"/>
            </a:lvl1pPr>
            <a:lvl2pPr>
              <a:defRPr sz="2400"/>
            </a:lvl2pPr>
            <a:lvl3pPr>
              <a:defRPr sz="2200"/>
            </a:lvl3pPr>
            <a:lvl4pPr>
              <a:defRPr sz="1900"/>
            </a:lvl4pPr>
            <a:lvl5pPr>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1875" y="1486337"/>
            <a:ext cx="5492776" cy="3461642"/>
          </a:xfrm>
        </p:spPr>
        <p:txBody>
          <a:bodyPr>
            <a:normAutofit/>
          </a:bodyPr>
          <a:lstStyle>
            <a:lvl1pPr>
              <a:defRPr sz="2700"/>
            </a:lvl1pPr>
            <a:lvl2pPr>
              <a:defRPr sz="2400"/>
            </a:lvl2pPr>
            <a:lvl3pPr>
              <a:defRPr sz="2200"/>
            </a:lvl3pPr>
            <a:lvl4pPr>
              <a:defRPr sz="1900"/>
            </a:lvl4pPr>
            <a:lvl5pPr>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4"/>
          <p:cNvSpPr>
            <a:spLocks noGrp="1"/>
          </p:cNvSpPr>
          <p:nvPr>
            <p:ph type="ftr" sz="quarter" idx="11"/>
          </p:nvPr>
        </p:nvSpPr>
        <p:spPr>
          <a:xfrm>
            <a:off x="621824" y="6482889"/>
            <a:ext cx="7565522" cy="372394"/>
          </a:xfrm>
          <a:prstGeom prst="rect">
            <a:avLst/>
          </a:prstGeom>
        </p:spPr>
        <p:txBody>
          <a:bodyPr lIns="124358" tIns="62179" rIns="124358" bIns="62179"/>
          <a:lstStyle>
            <a:lvl1pPr algn="l">
              <a:defRPr/>
            </a:lvl1pPr>
          </a:lstStyle>
          <a:p>
            <a:r>
              <a:rPr lang="en-US" dirty="0" smtClean="0"/>
              <a:t>Session Title</a:t>
            </a:r>
            <a:endParaRPr lang="en-US" dirty="0"/>
          </a:p>
        </p:txBody>
      </p:sp>
      <p:grpSp>
        <p:nvGrpSpPr>
          <p:cNvPr id="12" name="Group 11"/>
          <p:cNvGrpSpPr/>
          <p:nvPr userDrawn="1"/>
        </p:nvGrpSpPr>
        <p:grpSpPr>
          <a:xfrm>
            <a:off x="10211929" y="6164519"/>
            <a:ext cx="2105330" cy="717542"/>
            <a:chOff x="5919227" y="5549298"/>
            <a:chExt cx="1547958" cy="527652"/>
          </a:xfrm>
        </p:grpSpPr>
        <p:pic>
          <p:nvPicPr>
            <p:cNvPr id="13" name="Picture 6" descr="W:\Open Engagements\Microsoft\Open\#1662 MEC Templates and On-Site Support\Art Source Files\lost-conf-gre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49758" y="5740097"/>
              <a:ext cx="917427" cy="3368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petern\Desktop\Design Stuff\Icons\MEC\MEC-triangle-grey.png"/>
            <p:cNvPicPr>
              <a:picLocks noChangeAspect="1" noChangeArrowheads="1"/>
            </p:cNvPicPr>
            <p:nvPr userDrawn="1"/>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919227" y="5549298"/>
              <a:ext cx="609260" cy="5276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21931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102114"/>
          </a:xfrm>
        </p:spPr>
        <p:txBody>
          <a:bodyPr/>
          <a:lstStyle>
            <a:lvl1pPr marL="0" indent="0">
              <a:buNone/>
              <a:defRPr>
                <a:gradFill>
                  <a:gsLst>
                    <a:gs pos="1250">
                      <a:schemeClr val="tx2"/>
                    </a:gs>
                    <a:gs pos="99000">
                      <a:schemeClr val="tx2"/>
                    </a:gs>
                  </a:gsLst>
                  <a:lin ang="5400000" scaled="0"/>
                </a:gradFill>
              </a:defRPr>
            </a:lvl1pPr>
            <a:lvl2pPr marL="0" indent="0">
              <a:spcAft>
                <a:spcPts val="600"/>
              </a:spcAft>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28469027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4" r:id="rId23"/>
    <p:sldLayoutId id="2147484197" r:id="rId24"/>
    <p:sldLayoutId id="2147484198" r:id="rId25"/>
    <p:sldLayoutId id="2147484199" r:id="rId2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office.microsoft.com/en-us/store/results.aspx?qu=outlook&amp;avg=zol&amp;av=mow150"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hyperlink" Target="http://blogs.msdn.com/b/officeapps/archive/2012/10/01/10340497.aspx" TargetMode="External"/><Relationship Id="rId4" Type="http://schemas.openxmlformats.org/officeDocument/2006/relationships/hyperlink" Target="http://msdn.microsoft.com/en-us/library/exchange/jj190901.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office.microsoft.com/en-us/support/using-outlook-web-app-offline-HA102828007.aspx"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office.com/redir/HA102824601.aspx"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community.office365.com/en-us/wikis/manage/office-365-and-internet-explorer-8.asp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blogs.technet.com/b/exchange/archive/2013/01/25/exchange-2013-client-access-server-role.aspx"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hyperlink" Target="http://blogs.technet.com/b/exchange/archive/2013/04/22/updated-exchange-server-2013-deployment-assistant.aspx" TargetMode="External"/><Relationship Id="rId4" Type="http://schemas.openxmlformats.org/officeDocument/2006/relationships/hyperlink" Target="http://blogs.technet.com/b/exchange/archive/2013/01/23/exchange-2013-server-role-architecture.aspx" TargetMode="Externa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oleObject" Target="../embeddings/oleObject1.bin"/><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hyperlink" Target="http://fasttrack.office.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39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Mail Highlights</a:t>
            </a:r>
            <a:endParaRPr lang="en-US" dirty="0"/>
          </a:p>
        </p:txBody>
      </p:sp>
      <p:sp>
        <p:nvSpPr>
          <p:cNvPr id="5" name="Text Placeholder 4"/>
          <p:cNvSpPr>
            <a:spLocks noGrp="1"/>
          </p:cNvSpPr>
          <p:nvPr>
            <p:ph sz="quarter" idx="10"/>
          </p:nvPr>
        </p:nvSpPr>
        <p:spPr>
          <a:xfrm>
            <a:off x="274638" y="1214438"/>
            <a:ext cx="11887200" cy="2092881"/>
          </a:xfrm>
        </p:spPr>
        <p:txBody>
          <a:bodyPr/>
          <a:lstStyle/>
          <a:p>
            <a:r>
              <a:rPr lang="en-US" dirty="0" smtClean="0">
                <a:solidFill>
                  <a:schemeClr val="tx1"/>
                </a:solidFill>
              </a:rPr>
              <a:t>New – Win8 look, built for mobile</a:t>
            </a:r>
          </a:p>
          <a:p>
            <a:r>
              <a:rPr lang="en-US" dirty="0" smtClean="0">
                <a:solidFill>
                  <a:schemeClr val="tx1"/>
                </a:solidFill>
              </a:rPr>
              <a:t>Streamlined- inline compose, hover actions, pivots</a:t>
            </a:r>
          </a:p>
          <a:p>
            <a:r>
              <a:rPr lang="en-US" dirty="0" smtClean="0">
                <a:solidFill>
                  <a:schemeClr val="tx1"/>
                </a:solidFill>
              </a:rPr>
              <a:t>Integrated- Office Web Apps, people search</a:t>
            </a:r>
          </a:p>
        </p:txBody>
      </p:sp>
      <p:sp>
        <p:nvSpPr>
          <p:cNvPr id="7" name="Content Placeholder 5"/>
          <p:cNvSpPr txBox="1">
            <a:spLocks/>
          </p:cNvSpPr>
          <p:nvPr/>
        </p:nvSpPr>
        <p:spPr>
          <a:xfrm>
            <a:off x="6313880" y="1735679"/>
            <a:ext cx="6122596" cy="414490"/>
          </a:xfrm>
          <a:prstGeom prst="rect">
            <a:avLst/>
          </a:prstGeom>
        </p:spPr>
        <p:txBody>
          <a:bodyPr vert="horz" lIns="124358" tIns="62179" rIns="124358" bIns="62179" rtlCol="0">
            <a:noAutofit/>
          </a:bodyPr>
          <a:lstStyle>
            <a:lvl1pPr marL="0" indent="0" algn="l" defTabSz="914400" rtl="0" eaLnBrk="1" latinLnBrk="0" hangingPunct="1">
              <a:spcBef>
                <a:spcPts val="901"/>
              </a:spcBef>
              <a:buFont typeface="Arial" pitchFamily="34" charset="0"/>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685678" indent="-285699" algn="l" defTabSz="914400" rtl="0" eaLnBrk="1" latinLnBrk="0" hangingPunct="1">
              <a:spcBef>
                <a:spcPct val="20000"/>
              </a:spcBef>
              <a:buFont typeface="Arial" pitchFamily="34" charset="0"/>
              <a:buChar char="–"/>
              <a:defRPr lang="en-US" sz="1600" kern="1200" dirty="0" smtClean="0">
                <a:solidFill>
                  <a:schemeClr val="bg2">
                    <a:lumMod val="50000"/>
                  </a:schemeClr>
                </a:solidFill>
                <a:latin typeface="+mn-lt"/>
                <a:ea typeface="+mn-ea"/>
                <a:cs typeface="Arial" pitchFamily="34" charset="0"/>
              </a:defRPr>
            </a:lvl2pPr>
            <a:lvl3pPr marL="685678" indent="-171420" algn="l" defTabSz="914400" rtl="0" eaLnBrk="1" latinLnBrk="0" hangingPunct="1">
              <a:spcBef>
                <a:spcPct val="20000"/>
              </a:spcBef>
              <a:buFont typeface="Arial" pitchFamily="34" charset="0"/>
              <a:buChar char="•"/>
              <a:defRPr lang="en-US" sz="1400" kern="1200" dirty="0" smtClean="0">
                <a:solidFill>
                  <a:schemeClr val="bg2">
                    <a:lumMod val="50000"/>
                  </a:schemeClr>
                </a:solidFill>
                <a:latin typeface="+mn-lt"/>
                <a:ea typeface="+mn-ea"/>
                <a:cs typeface="Arial" pitchFamily="34" charset="0"/>
              </a:defRPr>
            </a:lvl3pPr>
            <a:lvl4pPr marL="914238" indent="-171420" algn="l" defTabSz="914400" rtl="0" eaLnBrk="1" latinLnBrk="0" hangingPunct="1">
              <a:spcBef>
                <a:spcPct val="20000"/>
              </a:spcBef>
              <a:buFont typeface="Arial" pitchFamily="34" charset="0"/>
              <a:buChar char="–"/>
              <a:defRPr lang="en-US" sz="1200" kern="1200" dirty="0" smtClean="0">
                <a:solidFill>
                  <a:schemeClr val="bg2">
                    <a:lumMod val="50000"/>
                  </a:schemeClr>
                </a:solidFill>
                <a:latin typeface="+mn-lt"/>
                <a:ea typeface="+mn-ea"/>
                <a:cs typeface="Arial" pitchFamily="34" charset="0"/>
              </a:defRPr>
            </a:lvl4pPr>
            <a:lvl5pPr marL="1085658" indent="-171420" algn="l" defTabSz="914400" rtl="0" eaLnBrk="1" latinLnBrk="0" hangingPunct="1">
              <a:spcBef>
                <a:spcPct val="20000"/>
              </a:spcBef>
              <a:buFont typeface="Arial" pitchFamily="34" charset="0"/>
              <a:buChar char="»"/>
              <a:defRPr lang="en-US" sz="1200" kern="1200" dirty="0">
                <a:solidFill>
                  <a:schemeClr val="bg2">
                    <a:lumMod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713577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Calendar Highlights</a:t>
            </a:r>
            <a:endParaRPr lang="en-US" dirty="0"/>
          </a:p>
        </p:txBody>
      </p:sp>
      <p:sp>
        <p:nvSpPr>
          <p:cNvPr id="5" name="Text Placeholder 4"/>
          <p:cNvSpPr>
            <a:spLocks noGrp="1"/>
          </p:cNvSpPr>
          <p:nvPr>
            <p:ph sz="quarter" idx="10"/>
          </p:nvPr>
        </p:nvSpPr>
        <p:spPr>
          <a:xfrm>
            <a:off x="274638" y="1214438"/>
            <a:ext cx="11887200" cy="2092881"/>
          </a:xfrm>
        </p:spPr>
        <p:txBody>
          <a:bodyPr/>
          <a:lstStyle/>
          <a:p>
            <a:r>
              <a:rPr lang="en-US" dirty="0">
                <a:solidFill>
                  <a:schemeClr val="tx1"/>
                </a:solidFill>
              </a:rPr>
              <a:t>Rich </a:t>
            </a:r>
            <a:r>
              <a:rPr lang="en-US" dirty="0" smtClean="0">
                <a:solidFill>
                  <a:schemeClr val="tx1"/>
                </a:solidFill>
              </a:rPr>
              <a:t>– </a:t>
            </a:r>
            <a:r>
              <a:rPr lang="en-US" dirty="0" err="1" smtClean="0">
                <a:solidFill>
                  <a:schemeClr val="tx1"/>
                </a:solidFill>
              </a:rPr>
              <a:t>month+agenda</a:t>
            </a:r>
            <a:r>
              <a:rPr lang="en-US" dirty="0">
                <a:solidFill>
                  <a:schemeClr val="tx1"/>
                </a:solidFill>
              </a:rPr>
              <a:t>, overlay, schedule</a:t>
            </a:r>
          </a:p>
          <a:p>
            <a:r>
              <a:rPr lang="en-US" dirty="0">
                <a:solidFill>
                  <a:schemeClr val="tx1"/>
                </a:solidFill>
              </a:rPr>
              <a:t>Quick – type, peek, drag, repeat</a:t>
            </a:r>
          </a:p>
          <a:p>
            <a:r>
              <a:rPr lang="en-US" dirty="0">
                <a:solidFill>
                  <a:schemeClr val="tx1"/>
                </a:solidFill>
              </a:rPr>
              <a:t>Useful – location, sharing</a:t>
            </a:r>
          </a:p>
        </p:txBody>
      </p:sp>
      <p:sp>
        <p:nvSpPr>
          <p:cNvPr id="7" name="Content Placeholder 5"/>
          <p:cNvSpPr txBox="1">
            <a:spLocks/>
          </p:cNvSpPr>
          <p:nvPr/>
        </p:nvSpPr>
        <p:spPr>
          <a:xfrm>
            <a:off x="6313880" y="1735679"/>
            <a:ext cx="6122596" cy="414490"/>
          </a:xfrm>
          <a:prstGeom prst="rect">
            <a:avLst/>
          </a:prstGeom>
        </p:spPr>
        <p:txBody>
          <a:bodyPr vert="horz" lIns="124358" tIns="62179" rIns="124358" bIns="62179" rtlCol="0">
            <a:noAutofit/>
          </a:bodyPr>
          <a:lstStyle>
            <a:lvl1pPr marL="0" indent="0" algn="l" defTabSz="914400" rtl="0" eaLnBrk="1" latinLnBrk="0" hangingPunct="1">
              <a:spcBef>
                <a:spcPts val="901"/>
              </a:spcBef>
              <a:buFont typeface="Arial" pitchFamily="34" charset="0"/>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685678" indent="-285699" algn="l" defTabSz="914400" rtl="0" eaLnBrk="1" latinLnBrk="0" hangingPunct="1">
              <a:spcBef>
                <a:spcPct val="20000"/>
              </a:spcBef>
              <a:buFont typeface="Arial" pitchFamily="34" charset="0"/>
              <a:buChar char="–"/>
              <a:defRPr lang="en-US" sz="1600" kern="1200" dirty="0" smtClean="0">
                <a:solidFill>
                  <a:schemeClr val="bg2">
                    <a:lumMod val="50000"/>
                  </a:schemeClr>
                </a:solidFill>
                <a:latin typeface="+mn-lt"/>
                <a:ea typeface="+mn-ea"/>
                <a:cs typeface="Arial" pitchFamily="34" charset="0"/>
              </a:defRPr>
            </a:lvl2pPr>
            <a:lvl3pPr marL="685678" indent="-171420" algn="l" defTabSz="914400" rtl="0" eaLnBrk="1" latinLnBrk="0" hangingPunct="1">
              <a:spcBef>
                <a:spcPct val="20000"/>
              </a:spcBef>
              <a:buFont typeface="Arial" pitchFamily="34" charset="0"/>
              <a:buChar char="•"/>
              <a:defRPr lang="en-US" sz="1400" kern="1200" dirty="0" smtClean="0">
                <a:solidFill>
                  <a:schemeClr val="bg2">
                    <a:lumMod val="50000"/>
                  </a:schemeClr>
                </a:solidFill>
                <a:latin typeface="+mn-lt"/>
                <a:ea typeface="+mn-ea"/>
                <a:cs typeface="Arial" pitchFamily="34" charset="0"/>
              </a:defRPr>
            </a:lvl3pPr>
            <a:lvl4pPr marL="914238" indent="-171420" algn="l" defTabSz="914400" rtl="0" eaLnBrk="1" latinLnBrk="0" hangingPunct="1">
              <a:spcBef>
                <a:spcPct val="20000"/>
              </a:spcBef>
              <a:buFont typeface="Arial" pitchFamily="34" charset="0"/>
              <a:buChar char="–"/>
              <a:defRPr lang="en-US" sz="1200" kern="1200" dirty="0" smtClean="0">
                <a:solidFill>
                  <a:schemeClr val="bg2">
                    <a:lumMod val="50000"/>
                  </a:schemeClr>
                </a:solidFill>
                <a:latin typeface="+mn-lt"/>
                <a:ea typeface="+mn-ea"/>
                <a:cs typeface="Arial" pitchFamily="34" charset="0"/>
              </a:defRPr>
            </a:lvl4pPr>
            <a:lvl5pPr marL="1085658" indent="-171420" algn="l" defTabSz="914400" rtl="0" eaLnBrk="1" latinLnBrk="0" hangingPunct="1">
              <a:spcBef>
                <a:spcPct val="20000"/>
              </a:spcBef>
              <a:buFont typeface="Arial" pitchFamily="34" charset="0"/>
              <a:buChar char="»"/>
              <a:defRPr lang="en-US" sz="1200" kern="1200" dirty="0">
                <a:solidFill>
                  <a:schemeClr val="bg2">
                    <a:lumMod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186900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Highlights</a:t>
            </a:r>
            <a:r>
              <a:rPr lang="en-US" dirty="0"/>
              <a:t/>
            </a:r>
            <a:br>
              <a:rPr lang="en-US" dirty="0"/>
            </a:br>
            <a:endParaRPr lang="en-US" dirty="0"/>
          </a:p>
        </p:txBody>
      </p:sp>
      <p:sp>
        <p:nvSpPr>
          <p:cNvPr id="6" name="Content Placeholder 5"/>
          <p:cNvSpPr>
            <a:spLocks noGrp="1"/>
          </p:cNvSpPr>
          <p:nvPr>
            <p:ph sz="quarter" idx="10"/>
          </p:nvPr>
        </p:nvSpPr>
        <p:spPr/>
        <p:txBody>
          <a:bodyPr/>
          <a:lstStyle/>
          <a:p>
            <a:r>
              <a:rPr lang="en-US" dirty="0" smtClean="0"/>
              <a:t>Unified – one view, linking</a:t>
            </a:r>
          </a:p>
          <a:p>
            <a:r>
              <a:rPr lang="en-US" dirty="0" smtClean="0"/>
              <a:t>Beautiful – photos everywhere</a:t>
            </a:r>
          </a:p>
          <a:p>
            <a:r>
              <a:rPr lang="en-US" dirty="0" smtClean="0"/>
              <a:t>Connected – Lync, LinkedIn</a:t>
            </a:r>
            <a:endParaRPr lang="en-US" dirty="0"/>
          </a:p>
        </p:txBody>
      </p:sp>
    </p:spTree>
    <p:extLst>
      <p:ext uri="{BB962C8B-B14F-4D97-AF65-F5344CB8AC3E}">
        <p14:creationId xmlns:p14="http://schemas.microsoft.com/office/powerpoint/2010/main" val="1370678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Platform</a:t>
            </a:r>
            <a:endParaRPr lang="en-US" dirty="0"/>
          </a:p>
        </p:txBody>
      </p:sp>
    </p:spTree>
    <p:extLst>
      <p:ext uri="{BB962C8B-B14F-4D97-AF65-F5344CB8AC3E}">
        <p14:creationId xmlns:p14="http://schemas.microsoft.com/office/powerpoint/2010/main" val="62377304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Mail a</a:t>
            </a:r>
            <a:r>
              <a:rPr lang="en-US" dirty="0" smtClean="0"/>
              <a:t>pps</a:t>
            </a:r>
            <a:endParaRPr lang="en-US" dirty="0"/>
          </a:p>
        </p:txBody>
      </p:sp>
      <p:sp>
        <p:nvSpPr>
          <p:cNvPr id="6" name="Text Placeholder 5"/>
          <p:cNvSpPr>
            <a:spLocks noGrp="1"/>
          </p:cNvSpPr>
          <p:nvPr>
            <p:ph sz="quarter" idx="10"/>
          </p:nvPr>
        </p:nvSpPr>
        <p:spPr/>
        <p:txBody>
          <a:bodyPr>
            <a:noAutofit/>
          </a:bodyPr>
          <a:lstStyle/>
          <a:p>
            <a:r>
              <a:rPr lang="en-US" sz="4000" dirty="0">
                <a:gradFill>
                  <a:gsLst>
                    <a:gs pos="1250">
                      <a:schemeClr val="tx2"/>
                    </a:gs>
                    <a:gs pos="99000">
                      <a:schemeClr val="tx2"/>
                    </a:gs>
                  </a:gsLst>
                  <a:lin ang="5400000" scaled="0"/>
                </a:gradFill>
              </a:rPr>
              <a:t>Built with web </a:t>
            </a:r>
            <a:r>
              <a:rPr lang="en-US" sz="4000" dirty="0" smtClean="0">
                <a:gradFill>
                  <a:gsLst>
                    <a:gs pos="1250">
                      <a:schemeClr val="tx2"/>
                    </a:gs>
                    <a:gs pos="99000">
                      <a:schemeClr val="tx2"/>
                    </a:gs>
                  </a:gsLst>
                  <a:lin ang="5400000" scaled="0"/>
                </a:gradFill>
              </a:rPr>
              <a:t>technologies</a:t>
            </a:r>
            <a:endParaRPr lang="en-US" sz="4000" dirty="0" smtClean="0">
              <a:gradFill>
                <a:gsLst>
                  <a:gs pos="1250">
                    <a:schemeClr val="tx2"/>
                  </a:gs>
                  <a:gs pos="99000">
                    <a:schemeClr val="tx2"/>
                  </a:gs>
                </a:gsLst>
                <a:lin ang="5400000" scaled="0"/>
              </a:gradFill>
              <a:latin typeface="+mj-lt"/>
            </a:endParaRPr>
          </a:p>
          <a:p>
            <a:r>
              <a:rPr lang="en-US" sz="4000" dirty="0" smtClean="0">
                <a:gradFill>
                  <a:gsLst>
                    <a:gs pos="1250">
                      <a:schemeClr val="tx2"/>
                    </a:gs>
                    <a:gs pos="99000">
                      <a:schemeClr val="tx2"/>
                    </a:gs>
                  </a:gsLst>
                  <a:lin ang="5400000" scaled="0"/>
                </a:gradFill>
              </a:rPr>
              <a:t>Contextual activation</a:t>
            </a:r>
            <a:endParaRPr lang="en-US" sz="4000" dirty="0" smtClean="0">
              <a:gradFill>
                <a:gsLst>
                  <a:gs pos="1250">
                    <a:schemeClr val="tx2"/>
                  </a:gs>
                  <a:gs pos="99000">
                    <a:schemeClr val="tx2"/>
                  </a:gs>
                </a:gsLst>
                <a:lin ang="5400000" scaled="0"/>
              </a:gradFill>
              <a:latin typeface="+mj-lt"/>
            </a:endParaRPr>
          </a:p>
          <a:p>
            <a:r>
              <a:rPr lang="en-US" sz="4000" dirty="0" smtClean="0">
                <a:gradFill>
                  <a:gsLst>
                    <a:gs pos="1250">
                      <a:schemeClr val="tx2"/>
                    </a:gs>
                    <a:gs pos="99000">
                      <a:schemeClr val="tx2"/>
                    </a:gs>
                  </a:gsLst>
                  <a:lin ang="5400000" scaled="0"/>
                </a:gradFill>
              </a:rPr>
              <a:t>Write </a:t>
            </a:r>
            <a:r>
              <a:rPr lang="en-US" sz="4000" dirty="0">
                <a:gradFill>
                  <a:gsLst>
                    <a:gs pos="1250">
                      <a:schemeClr val="tx2"/>
                    </a:gs>
                    <a:gs pos="99000">
                      <a:schemeClr val="tx2"/>
                    </a:gs>
                  </a:gsLst>
                  <a:lin ang="5400000" scaled="0"/>
                </a:gradFill>
              </a:rPr>
              <a:t>once, run </a:t>
            </a:r>
            <a:r>
              <a:rPr lang="en-US" sz="4000" dirty="0" smtClean="0">
                <a:gradFill>
                  <a:gsLst>
                    <a:gs pos="1250">
                      <a:schemeClr val="tx2"/>
                    </a:gs>
                    <a:gs pos="99000">
                      <a:schemeClr val="tx2"/>
                    </a:gs>
                  </a:gsLst>
                  <a:lin ang="5400000" scaled="0"/>
                </a:gradFill>
              </a:rPr>
              <a:t>everywhere</a:t>
            </a:r>
          </a:p>
          <a:p>
            <a:r>
              <a:rPr lang="en-US" dirty="0" smtClean="0">
                <a:gradFill>
                  <a:gsLst>
                    <a:gs pos="1250">
                      <a:schemeClr val="tx2"/>
                    </a:gs>
                    <a:gs pos="99000">
                      <a:schemeClr val="tx2"/>
                    </a:gs>
                  </a:gsLst>
                  <a:lin ang="5400000" scaled="0"/>
                </a:gradFill>
              </a:rPr>
              <a:t>Build your own LOB apps</a:t>
            </a:r>
            <a:endParaRPr lang="en-US" sz="4000" dirty="0">
              <a:gradFill>
                <a:gsLst>
                  <a:gs pos="1250">
                    <a:schemeClr val="tx2"/>
                  </a:gs>
                  <a:gs pos="99000">
                    <a:schemeClr val="tx2"/>
                  </a:gs>
                </a:gsLst>
                <a:lin ang="5400000" scaled="0"/>
              </a:gradFill>
            </a:endParaRPr>
          </a:p>
        </p:txBody>
      </p:sp>
      <p:pic>
        <p:nvPicPr>
          <p:cNvPr id="2" name="Picture 1"/>
          <p:cNvPicPr>
            <a:picLocks noChangeAspect="1"/>
          </p:cNvPicPr>
          <p:nvPr/>
        </p:nvPicPr>
        <p:blipFill rotWithShape="1">
          <a:blip r:embed="rId3"/>
          <a:srcRect l="41825" t="11896" b="6813"/>
          <a:stretch/>
        </p:blipFill>
        <p:spPr>
          <a:xfrm>
            <a:off x="6861849" y="1360487"/>
            <a:ext cx="5468155" cy="4295245"/>
          </a:xfrm>
          <a:prstGeom prst="rect">
            <a:avLst/>
          </a:prstGeom>
          <a:solidFill>
            <a:schemeClr val="tx1">
              <a:lumMod val="85000"/>
            </a:schemeClr>
          </a:solidFill>
          <a:ln w="28575">
            <a:solidFill>
              <a:schemeClr val="bg1"/>
            </a:solidFill>
          </a:ln>
          <a:effectLst/>
        </p:spPr>
      </p:pic>
    </p:spTree>
    <p:extLst>
      <p:ext uri="{BB962C8B-B14F-4D97-AF65-F5344CB8AC3E}">
        <p14:creationId xmlns:p14="http://schemas.microsoft.com/office/powerpoint/2010/main" val="184176515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it </a:t>
            </a:r>
            <a:r>
              <a:rPr lang="en-US" dirty="0"/>
              <a:t>w</a:t>
            </a:r>
            <a:r>
              <a:rPr lang="en-US" dirty="0" smtClean="0"/>
              <a:t>orks</a:t>
            </a:r>
            <a:endParaRPr lang="en-US" dirty="0"/>
          </a:p>
        </p:txBody>
      </p:sp>
      <p:sp>
        <p:nvSpPr>
          <p:cNvPr id="7" name="Text Placeholder 6"/>
          <p:cNvSpPr>
            <a:spLocks noGrp="1"/>
          </p:cNvSpPr>
          <p:nvPr>
            <p:ph sz="quarter" idx="10"/>
          </p:nvPr>
        </p:nvSpPr>
        <p:spPr/>
        <p:txBody>
          <a:bodyPr/>
          <a:lstStyle/>
          <a:p>
            <a:r>
              <a:rPr lang="en-US" dirty="0"/>
              <a:t>Exchange hosts manifest</a:t>
            </a:r>
          </a:p>
          <a:p>
            <a:r>
              <a:rPr lang="en-US" dirty="0"/>
              <a:t>Client creates frame to app</a:t>
            </a:r>
          </a:p>
          <a:p>
            <a:r>
              <a:rPr lang="en-US" dirty="0"/>
              <a:t>App loads Office JS library</a:t>
            </a:r>
          </a:p>
          <a:p>
            <a:endParaRPr lang="en-US" dirty="0"/>
          </a:p>
        </p:txBody>
      </p:sp>
      <p:sp>
        <p:nvSpPr>
          <p:cNvPr id="6" name="Rectangle 5"/>
          <p:cNvSpPr/>
          <p:nvPr/>
        </p:nvSpPr>
        <p:spPr>
          <a:xfrm>
            <a:off x="285927" y="5143896"/>
            <a:ext cx="4358777" cy="494904"/>
          </a:xfrm>
          <a:prstGeom prst="rect">
            <a:avLst/>
          </a:prstGeom>
        </p:spPr>
        <p:txBody>
          <a:bodyPr wrap="square" lIns="124358" tIns="62179" rIns="124358" bIns="62179">
            <a:spAutoFit/>
          </a:bodyPr>
          <a:lstStyle/>
          <a:p>
            <a:r>
              <a:rPr lang="en-US" sz="2400" dirty="0" smtClean="0"/>
              <a:t>Get apps </a:t>
            </a:r>
            <a:r>
              <a:rPr lang="en-US" sz="2400" dirty="0" smtClean="0">
                <a:hlinkClick r:id="rId3"/>
              </a:rPr>
              <a:t>here</a:t>
            </a:r>
            <a:endParaRPr lang="en-US" sz="2400" dirty="0"/>
          </a:p>
        </p:txBody>
      </p:sp>
      <p:sp>
        <p:nvSpPr>
          <p:cNvPr id="8" name="Rectangle 7"/>
          <p:cNvSpPr/>
          <p:nvPr/>
        </p:nvSpPr>
        <p:spPr>
          <a:xfrm>
            <a:off x="274638" y="4648992"/>
            <a:ext cx="5567362" cy="494904"/>
          </a:xfrm>
          <a:prstGeom prst="rect">
            <a:avLst/>
          </a:prstGeom>
        </p:spPr>
        <p:txBody>
          <a:bodyPr wrap="square" lIns="124358" tIns="62179" rIns="124358" bIns="62179">
            <a:spAutoFit/>
          </a:bodyPr>
          <a:lstStyle/>
          <a:p>
            <a:r>
              <a:rPr lang="en-US" sz="2400" dirty="0" smtClean="0"/>
              <a:t>Get started via MSDN </a:t>
            </a:r>
            <a:r>
              <a:rPr lang="en-US" sz="2400" dirty="0" smtClean="0">
                <a:hlinkClick r:id="rId4"/>
              </a:rPr>
              <a:t>here</a:t>
            </a:r>
            <a:r>
              <a:rPr lang="en-US" sz="2400" dirty="0" smtClean="0"/>
              <a:t> and </a:t>
            </a:r>
            <a:r>
              <a:rPr lang="en-US" sz="2400" dirty="0" smtClean="0">
                <a:hlinkClick r:id="rId5"/>
              </a:rPr>
              <a:t>here </a:t>
            </a:r>
            <a:endParaRPr lang="en-US" sz="2400" dirty="0"/>
          </a:p>
        </p:txBody>
      </p:sp>
      <p:pic>
        <p:nvPicPr>
          <p:cNvPr id="9" name="Picture 8" descr="Screen Clippin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635301" y="1360489"/>
            <a:ext cx="5682176" cy="4278312"/>
          </a:xfrm>
          <a:prstGeom prst="rect">
            <a:avLst/>
          </a:prstGeom>
          <a:solidFill>
            <a:schemeClr val="tx1">
              <a:lumMod val="85000"/>
            </a:schemeClr>
          </a:solidFill>
          <a:ln w="28575">
            <a:solidFill>
              <a:schemeClr val="bg1"/>
            </a:solidFill>
          </a:ln>
          <a:effectLst/>
        </p:spPr>
      </p:pic>
    </p:spTree>
    <p:extLst>
      <p:ext uri="{BB962C8B-B14F-4D97-AF65-F5344CB8AC3E}">
        <p14:creationId xmlns:p14="http://schemas.microsoft.com/office/powerpoint/2010/main" val="141209936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Managing apps</a:t>
            </a:r>
            <a:endParaRPr lang="en-US" dirty="0"/>
          </a:p>
        </p:txBody>
      </p:sp>
      <p:sp>
        <p:nvSpPr>
          <p:cNvPr id="2" name="Text Placeholder 1"/>
          <p:cNvSpPr>
            <a:spLocks noGrp="1"/>
          </p:cNvSpPr>
          <p:nvPr>
            <p:ph sz="quarter" idx="10"/>
          </p:nvPr>
        </p:nvSpPr>
        <p:spPr>
          <a:xfrm>
            <a:off x="274638" y="1214438"/>
            <a:ext cx="11887200" cy="3582519"/>
          </a:xfrm>
        </p:spPr>
        <p:txBody>
          <a:bodyPr/>
          <a:lstStyle/>
          <a:p>
            <a:pPr marL="0" indent="0">
              <a:buNone/>
            </a:pPr>
            <a:r>
              <a:rPr lang="en-US" dirty="0"/>
              <a:t>End-users can…</a:t>
            </a:r>
          </a:p>
          <a:p>
            <a:pPr lvl="1"/>
            <a:r>
              <a:rPr lang="en-US" sz="2100" dirty="0">
                <a:latin typeface="+mj-lt"/>
              </a:rPr>
              <a:t>Install apps from marketplace</a:t>
            </a:r>
          </a:p>
          <a:p>
            <a:pPr lvl="1"/>
            <a:r>
              <a:rPr lang="en-US" sz="2100" dirty="0" smtClean="0">
                <a:latin typeface="+mj-lt"/>
              </a:rPr>
              <a:t>Enable/disable </a:t>
            </a:r>
            <a:r>
              <a:rPr lang="en-US" sz="2100" dirty="0">
                <a:latin typeface="+mj-lt"/>
              </a:rPr>
              <a:t>apps installed by admins</a:t>
            </a:r>
          </a:p>
          <a:p>
            <a:pPr marL="0" indent="0">
              <a:buNone/>
            </a:pPr>
            <a:r>
              <a:rPr lang="en-US" dirty="0"/>
              <a:t>Admins can…</a:t>
            </a:r>
          </a:p>
          <a:p>
            <a:pPr lvl="1"/>
            <a:r>
              <a:rPr lang="en-US" sz="2100" dirty="0">
                <a:latin typeface="+mj-lt"/>
              </a:rPr>
              <a:t>Install apps from marketplace, or individual manifests</a:t>
            </a:r>
          </a:p>
          <a:p>
            <a:pPr lvl="1"/>
            <a:r>
              <a:rPr lang="en-US" sz="2100" dirty="0">
                <a:latin typeface="+mj-lt"/>
              </a:rPr>
              <a:t>Install apps for entire org, or individual users (PS)</a:t>
            </a:r>
          </a:p>
          <a:p>
            <a:pPr lvl="1"/>
            <a:r>
              <a:rPr lang="en-US" sz="2100" dirty="0">
                <a:latin typeface="+mj-lt"/>
              </a:rPr>
              <a:t>Block users from installing apps (PS)</a:t>
            </a:r>
          </a:p>
          <a:p>
            <a:pPr lvl="1"/>
            <a:endParaRPr lang="en-US" dirty="0"/>
          </a:p>
        </p:txBody>
      </p:sp>
      <p:sp>
        <p:nvSpPr>
          <p:cNvPr id="8" name="Text Placeholder 4"/>
          <p:cNvSpPr txBox="1">
            <a:spLocks/>
          </p:cNvSpPr>
          <p:nvPr/>
        </p:nvSpPr>
        <p:spPr>
          <a:xfrm>
            <a:off x="6824319" y="674681"/>
            <a:ext cx="5480632" cy="3250205"/>
          </a:xfrm>
          <a:prstGeom prst="rect">
            <a:avLst/>
          </a:prstGeom>
          <a:solidFill>
            <a:schemeClr val="accent1"/>
          </a:solidFill>
          <a:ln w="28575">
            <a:solidFill>
              <a:schemeClr val="bg1"/>
            </a:solidFill>
          </a:ln>
          <a:effectLst/>
        </p:spPr>
        <p:style>
          <a:lnRef idx="0">
            <a:schemeClr val="accent1"/>
          </a:lnRef>
          <a:fillRef idx="3">
            <a:schemeClr val="accent1"/>
          </a:fillRef>
          <a:effectRef idx="3">
            <a:schemeClr val="accent1"/>
          </a:effectRef>
          <a:fontRef idx="minor">
            <a:schemeClr val="lt1"/>
          </a:fontRef>
        </p:style>
        <p:txBody>
          <a:bodyPr lIns="124358" tIns="62179" rIns="124358" bIns="62179">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//Install a mandatory app for all users</a:t>
            </a:r>
          </a:p>
          <a:p>
            <a:pPr marL="228600" indent="0">
              <a:buNone/>
            </a:pPr>
            <a:r>
              <a:rPr lang="en-US" sz="1200" dirty="0">
                <a:latin typeface="Courier New" pitchFamily="49" charset="0"/>
                <a:cs typeface="Courier New" pitchFamily="49" charset="0"/>
              </a:rPr>
              <a:t>New-App –</a:t>
            </a:r>
            <a:r>
              <a:rPr lang="en-US" sz="1200" dirty="0" err="1">
                <a:latin typeface="Courier New" pitchFamily="49" charset="0"/>
                <a:cs typeface="Courier New" pitchFamily="49" charset="0"/>
              </a:rPr>
              <a:t>OrganizationApp</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Url</a:t>
            </a:r>
            <a:r>
              <a:rPr lang="en-US" sz="1200" dirty="0">
                <a:latin typeface="Courier New" pitchFamily="49" charset="0"/>
                <a:cs typeface="Courier New" pitchFamily="49" charset="0"/>
              </a:rPr>
              <a:t> “https://server.com/manifest.xml” -</a:t>
            </a:r>
            <a:r>
              <a:rPr lang="en-US" sz="1200" dirty="0" err="1">
                <a:latin typeface="Courier New" pitchFamily="49" charset="0"/>
                <a:cs typeface="Courier New" pitchFamily="49" charset="0"/>
              </a:rPr>
              <a:t>DefaultStateForUser</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AlwaysEnabled</a:t>
            </a:r>
            <a:endParaRPr lang="en-US" sz="1200" dirty="0">
              <a:latin typeface="Courier New" pitchFamily="49" charset="0"/>
              <a:cs typeface="Courier New" pitchFamily="49" charset="0"/>
            </a:endParaRPr>
          </a:p>
          <a:p>
            <a:pPr marL="0" indent="0">
              <a:buNone/>
            </a:pPr>
            <a:endParaRPr lang="en-US" sz="1200" dirty="0"/>
          </a:p>
          <a:p>
            <a:pPr marL="0" indent="0">
              <a:buNone/>
            </a:pPr>
            <a:r>
              <a:rPr lang="en-US" sz="1800" dirty="0"/>
              <a:t>//Set a marketplace app enabled for some users</a:t>
            </a:r>
          </a:p>
          <a:p>
            <a:pPr marL="228600" indent="-228600">
              <a:buNone/>
            </a:pPr>
            <a:r>
              <a:rPr lang="en-US" sz="1200" dirty="0" smtClean="0">
                <a:latin typeface="Courier New" pitchFamily="49" charset="0"/>
                <a:cs typeface="Courier New" pitchFamily="49" charset="0"/>
              </a:rPr>
              <a:t>	Get-App </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OrganizationApp</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fl</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displayname,AppID</a:t>
            </a:r>
            <a:endParaRPr lang="en-US" sz="1200" dirty="0">
              <a:latin typeface="Courier New" pitchFamily="49" charset="0"/>
              <a:cs typeface="Courier New" pitchFamily="49" charset="0"/>
            </a:endParaRPr>
          </a:p>
          <a:p>
            <a:pPr marL="228600" indent="-228600">
              <a:buNone/>
            </a:pPr>
            <a:r>
              <a:rPr lang="en-US" sz="1200" dirty="0" smtClean="0">
                <a:latin typeface="Courier New" pitchFamily="49" charset="0"/>
                <a:cs typeface="Courier New" pitchFamily="49" charset="0"/>
              </a:rPr>
              <a:t>	Set-App </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OrganizationApp</a:t>
            </a:r>
            <a:r>
              <a:rPr lang="en-US" sz="1200" dirty="0">
                <a:latin typeface="Courier New" pitchFamily="49" charset="0"/>
                <a:cs typeface="Courier New" pitchFamily="49" charset="0"/>
              </a:rPr>
              <a:t> –Identity [</a:t>
            </a:r>
            <a:r>
              <a:rPr lang="en-US" sz="1200" dirty="0" err="1">
                <a:latin typeface="Courier New" pitchFamily="49" charset="0"/>
                <a:cs typeface="Courier New" pitchFamily="49" charset="0"/>
              </a:rPr>
              <a:t>AppId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DefaultStateForUser</a:t>
            </a:r>
            <a:r>
              <a:rPr lang="en-US" sz="1200" dirty="0">
                <a:latin typeface="Courier New" pitchFamily="49" charset="0"/>
                <a:cs typeface="Courier New" pitchFamily="49" charset="0"/>
              </a:rPr>
              <a:t> enabled –</a:t>
            </a:r>
            <a:r>
              <a:rPr lang="en-US" sz="1200" dirty="0" err="1">
                <a:latin typeface="Courier New" pitchFamily="49" charset="0"/>
                <a:cs typeface="Courier New" pitchFamily="49" charset="0"/>
              </a:rPr>
              <a:t>ProvidedTo</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specificusers</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UserList</a:t>
            </a:r>
            <a:r>
              <a:rPr lang="en-US" sz="1200" dirty="0">
                <a:latin typeface="Courier New" pitchFamily="49" charset="0"/>
                <a:cs typeface="Courier New" pitchFamily="49" charset="0"/>
              </a:rPr>
              <a:t> alias1,alias2,alias3</a:t>
            </a:r>
          </a:p>
          <a:p>
            <a:pPr marL="0" indent="0">
              <a:buNone/>
            </a:pPr>
            <a:endParaRPr lang="en-US" sz="1200" dirty="0"/>
          </a:p>
          <a:p>
            <a:pPr marL="0" indent="0">
              <a:buNone/>
            </a:pPr>
            <a:r>
              <a:rPr lang="en-US" sz="1800" dirty="0"/>
              <a:t>//Remove an organization app</a:t>
            </a:r>
          </a:p>
          <a:p>
            <a:pPr marL="228600" indent="0">
              <a:buNone/>
            </a:pPr>
            <a:r>
              <a:rPr lang="en-US" sz="1200" dirty="0">
                <a:latin typeface="Courier New" pitchFamily="49" charset="0"/>
                <a:cs typeface="Courier New" pitchFamily="49" charset="0"/>
              </a:rPr>
              <a:t>Remove-App –</a:t>
            </a:r>
            <a:r>
              <a:rPr lang="en-US" sz="1200" dirty="0" err="1">
                <a:latin typeface="Courier New" pitchFamily="49" charset="0"/>
                <a:cs typeface="Courier New" pitchFamily="49" charset="0"/>
              </a:rPr>
              <a:t>OrganizationApp</a:t>
            </a:r>
            <a:r>
              <a:rPr lang="en-US" sz="1200" dirty="0">
                <a:latin typeface="Courier New" pitchFamily="49" charset="0"/>
                <a:cs typeface="Courier New" pitchFamily="49" charset="0"/>
              </a:rPr>
              <a:t> –Identity [</a:t>
            </a:r>
            <a:r>
              <a:rPr lang="en-US" sz="1200" dirty="0" err="1">
                <a:latin typeface="Courier New" pitchFamily="49" charset="0"/>
                <a:cs typeface="Courier New" pitchFamily="49" charset="0"/>
              </a:rPr>
              <a:t>AppId</a:t>
            </a:r>
            <a:r>
              <a:rPr lang="en-US" sz="1200" dirty="0">
                <a:latin typeface="Courier New" pitchFamily="49" charset="0"/>
                <a:cs typeface="Courier New" pitchFamily="49" charset="0"/>
              </a:rPr>
              <a:t>]</a:t>
            </a:r>
          </a:p>
        </p:txBody>
      </p:sp>
      <p:pic>
        <p:nvPicPr>
          <p:cNvPr id="6" name="Picture 5"/>
          <p:cNvPicPr>
            <a:picLocks noChangeAspect="1"/>
          </p:cNvPicPr>
          <p:nvPr/>
        </p:nvPicPr>
        <p:blipFill rotWithShape="1">
          <a:blip r:embed="rId3"/>
          <a:srcRect l="660" t="6387" r="609" b="38148"/>
          <a:stretch/>
        </p:blipFill>
        <p:spPr>
          <a:xfrm>
            <a:off x="6824319" y="4226442"/>
            <a:ext cx="5480632" cy="2047505"/>
          </a:xfrm>
          <a:prstGeom prst="rect">
            <a:avLst/>
          </a:prstGeom>
          <a:ln>
            <a:solidFill>
              <a:schemeClr val="tx1"/>
            </a:solidFill>
          </a:ln>
        </p:spPr>
      </p:pic>
      <p:sp>
        <p:nvSpPr>
          <p:cNvPr id="7" name="5. Rich"/>
          <p:cNvSpPr txBox="1"/>
          <p:nvPr/>
        </p:nvSpPr>
        <p:spPr>
          <a:xfrm>
            <a:off x="3476860" y="5873077"/>
            <a:ext cx="2480791" cy="415484"/>
          </a:xfrm>
          <a:prstGeom prst="rect">
            <a:avLst/>
          </a:prstGeom>
          <a:solidFill>
            <a:srgbClr val="0072C6"/>
          </a:solidFill>
          <a:ln>
            <a:noFill/>
          </a:ln>
        </p:spPr>
        <p:style>
          <a:lnRef idx="1">
            <a:schemeClr val="accent3"/>
          </a:lnRef>
          <a:fillRef idx="3">
            <a:schemeClr val="accent3"/>
          </a:fillRef>
          <a:effectRef idx="2">
            <a:schemeClr val="accent3"/>
          </a:effectRef>
          <a:fontRef idx="minor">
            <a:schemeClr val="lt1"/>
          </a:fontRef>
        </p:style>
        <p:txBody>
          <a:bodyPr wrap="square" lIns="76187" tIns="38093" rIns="76187" bIns="38093" rtlCol="0" anchor="ctr" anchorCtr="0">
            <a:spAutoFit/>
          </a:bodyPr>
          <a:lstStyle>
            <a:defPPr>
              <a:defRPr lang="en-US"/>
            </a:defPPr>
            <a:lvl1pPr marR="0" lvl="0" indent="0" algn="r" defTabSz="685886" fontAlgn="base">
              <a:lnSpc>
                <a:spcPct val="90000"/>
              </a:lnSpc>
              <a:spcBef>
                <a:spcPct val="20000"/>
              </a:spcBef>
              <a:spcAft>
                <a:spcPct val="0"/>
              </a:spcAft>
              <a:buClr>
                <a:srgbClr val="F69F1E"/>
              </a:buClr>
              <a:buSzPct val="90000"/>
              <a:buFontTx/>
              <a:buNone/>
              <a:tabLst/>
              <a:defRPr kumimoji="0" sz="1400" b="0" i="0" u="none" strike="noStrike" kern="0" cap="none" normalizeH="0" baseline="0">
                <a:ln>
                  <a:noFill/>
                </a:ln>
                <a:solidFill>
                  <a:srgbClr val="EE7816">
                    <a:alpha val="99000"/>
                  </a:srgbClr>
                </a:solidFill>
                <a:effectLst/>
                <a:uLnTx/>
                <a:uFillTx/>
              </a:defRPr>
            </a:lvl1pPr>
          </a:lstStyle>
          <a:p>
            <a:pPr marL="0" lvl="1" algn="ctr" defTabSz="914363">
              <a:lnSpc>
                <a:spcPct val="100000"/>
              </a:lnSpc>
              <a:spcBef>
                <a:spcPts val="0"/>
              </a:spcBef>
            </a:pPr>
            <a:r>
              <a:rPr lang="en-US" sz="1100" dirty="0" smtClean="0">
                <a:solidFill>
                  <a:schemeClr val="tx1"/>
                </a:solidFill>
              </a:rPr>
              <a:t>Manage apps straight from the Exchange Administration Center</a:t>
            </a:r>
            <a:endParaRPr lang="en-US" sz="1100" dirty="0">
              <a:solidFill>
                <a:schemeClr val="tx1"/>
              </a:solidFill>
            </a:endParaRPr>
          </a:p>
        </p:txBody>
      </p:sp>
      <p:cxnSp>
        <p:nvCxnSpPr>
          <p:cNvPr id="9" name="Straight Connector 8"/>
          <p:cNvCxnSpPr>
            <a:stCxn id="7" idx="3"/>
          </p:cNvCxnSpPr>
          <p:nvPr/>
        </p:nvCxnSpPr>
        <p:spPr>
          <a:xfrm flipV="1">
            <a:off x="5957651" y="6077243"/>
            <a:ext cx="866668" cy="3576"/>
          </a:xfrm>
          <a:prstGeom prst="line">
            <a:avLst/>
          </a:prstGeom>
          <a:ln w="25400">
            <a:solidFill>
              <a:schemeClr val="accent1"/>
            </a:solidFill>
            <a:prstDash val="solid"/>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7860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a:t>
            </a:r>
            <a:endParaRPr lang="en-US" dirty="0"/>
          </a:p>
        </p:txBody>
      </p:sp>
    </p:spTree>
    <p:extLst>
      <p:ext uri="{BB962C8B-B14F-4D97-AF65-F5344CB8AC3E}">
        <p14:creationId xmlns:p14="http://schemas.microsoft.com/office/powerpoint/2010/main" val="287454227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6" name="Content Placeholder 5"/>
          <p:cNvSpPr>
            <a:spLocks noGrp="1"/>
          </p:cNvSpPr>
          <p:nvPr>
            <p:ph sz="quarter" idx="10"/>
          </p:nvPr>
        </p:nvSpPr>
        <p:spPr>
          <a:xfrm>
            <a:off x="274638" y="1214438"/>
            <a:ext cx="11887200" cy="1969770"/>
          </a:xfrm>
        </p:spPr>
        <p:txBody>
          <a:bodyPr/>
          <a:lstStyle/>
          <a:p>
            <a:r>
              <a:rPr lang="en-US" dirty="0">
                <a:solidFill>
                  <a:schemeClr val="tx1"/>
                </a:solidFill>
              </a:rPr>
              <a:t>Further our “Anytime, Anywhere” commitment</a:t>
            </a:r>
          </a:p>
          <a:p>
            <a:r>
              <a:rPr lang="en-US" dirty="0">
                <a:solidFill>
                  <a:schemeClr val="tx1"/>
                </a:solidFill>
              </a:rPr>
              <a:t>Evolve </a:t>
            </a:r>
            <a:r>
              <a:rPr lang="en-US" strike="sngStrike" dirty="0">
                <a:solidFill>
                  <a:schemeClr val="tx1"/>
                </a:solidFill>
              </a:rPr>
              <a:t>with </a:t>
            </a:r>
            <a:r>
              <a:rPr lang="en-US" dirty="0">
                <a:solidFill>
                  <a:schemeClr val="tx1"/>
                </a:solidFill>
              </a:rPr>
              <a:t>the browser, </a:t>
            </a:r>
            <a:br>
              <a:rPr lang="en-US" dirty="0">
                <a:solidFill>
                  <a:schemeClr val="tx1"/>
                </a:solidFill>
              </a:rPr>
            </a:br>
            <a:r>
              <a:rPr lang="en-US" dirty="0" smtClean="0">
                <a:solidFill>
                  <a:schemeClr val="tx1"/>
                </a:solidFill>
              </a:rPr>
              <a:t>evolve </a:t>
            </a:r>
            <a:r>
              <a:rPr lang="en-US" strike="sngStrike" dirty="0">
                <a:solidFill>
                  <a:schemeClr val="tx1"/>
                </a:solidFill>
              </a:rPr>
              <a:t>with</a:t>
            </a:r>
            <a:r>
              <a:rPr lang="en-US" dirty="0">
                <a:solidFill>
                  <a:schemeClr val="tx1"/>
                </a:solidFill>
              </a:rPr>
              <a:t> the </a:t>
            </a:r>
            <a:r>
              <a:rPr lang="en-US" dirty="0" smtClean="0">
                <a:solidFill>
                  <a:schemeClr val="tx1"/>
                </a:solidFill>
              </a:rPr>
              <a:t>web</a:t>
            </a:r>
          </a:p>
        </p:txBody>
      </p:sp>
    </p:spTree>
    <p:extLst>
      <p:ext uri="{BB962C8B-B14F-4D97-AF65-F5344CB8AC3E}">
        <p14:creationId xmlns:p14="http://schemas.microsoft.com/office/powerpoint/2010/main" val="2697884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User See?</a:t>
            </a:r>
            <a:endParaRPr lang="en-US" dirty="0"/>
          </a:p>
        </p:txBody>
      </p:sp>
      <p:sp>
        <p:nvSpPr>
          <p:cNvPr id="6" name="Content Placeholder 5"/>
          <p:cNvSpPr>
            <a:spLocks noGrp="1"/>
          </p:cNvSpPr>
          <p:nvPr>
            <p:ph sz="quarter" idx="10"/>
          </p:nvPr>
        </p:nvSpPr>
        <p:spPr>
          <a:xfrm>
            <a:off x="274638" y="1214438"/>
            <a:ext cx="11887200" cy="5207579"/>
          </a:xfrm>
        </p:spPr>
        <p:txBody>
          <a:bodyPr/>
          <a:lstStyle/>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pPr marL="0" indent="0">
              <a:buNone/>
            </a:pPr>
            <a:r>
              <a:rPr lang="en-US" sz="2400" dirty="0" smtClean="0">
                <a:solidFill>
                  <a:schemeClr val="tx1"/>
                </a:solidFill>
                <a:latin typeface="+mn-lt"/>
              </a:rPr>
              <a:t>More info available </a:t>
            </a:r>
            <a:r>
              <a:rPr lang="en-US" sz="2400" dirty="0" smtClean="0">
                <a:solidFill>
                  <a:schemeClr val="tx1"/>
                </a:solidFill>
                <a:latin typeface="+mn-lt"/>
                <a:hlinkClick r:id="rId3"/>
              </a:rPr>
              <a:t>here</a:t>
            </a:r>
            <a:endParaRPr lang="en-US" sz="2400" dirty="0">
              <a:solidFill>
                <a:schemeClr val="tx1"/>
              </a:solidFill>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309" y="1833737"/>
            <a:ext cx="2360491" cy="342502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3436" y="1833738"/>
            <a:ext cx="4070163" cy="3424105"/>
          </a:xfrm>
          <a:prstGeom prst="rect">
            <a:avLst/>
          </a:prstGeom>
        </p:spPr>
      </p:pic>
    </p:spTree>
    <p:extLst>
      <p:ext uri="{BB962C8B-B14F-4D97-AF65-F5344CB8AC3E}">
        <p14:creationId xmlns:p14="http://schemas.microsoft.com/office/powerpoint/2010/main" val="187447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new Outlook Web App</a:t>
            </a:r>
            <a:endParaRPr lang="en-US" dirty="0"/>
          </a:p>
        </p:txBody>
      </p:sp>
      <p:sp>
        <p:nvSpPr>
          <p:cNvPr id="5" name="Text Placeholder 4"/>
          <p:cNvSpPr>
            <a:spLocks noGrp="1"/>
          </p:cNvSpPr>
          <p:nvPr>
            <p:ph type="body" sz="quarter" idx="12"/>
          </p:nvPr>
        </p:nvSpPr>
        <p:spPr/>
        <p:txBody>
          <a:bodyPr/>
          <a:lstStyle/>
          <a:p>
            <a:r>
              <a:rPr lang="en-US" dirty="0"/>
              <a:t>Eduardo </a:t>
            </a:r>
            <a:r>
              <a:rPr lang="en-US" dirty="0" err="1" smtClean="0"/>
              <a:t>Melo</a:t>
            </a:r>
            <a:endParaRPr lang="en-US" dirty="0" smtClean="0"/>
          </a:p>
          <a:p>
            <a:r>
              <a:rPr lang="en-US" dirty="0" smtClean="0"/>
              <a:t>Paul </a:t>
            </a:r>
            <a:r>
              <a:rPr lang="en-US" dirty="0" err="1"/>
              <a:t>Limont</a:t>
            </a:r>
            <a:endParaRPr lang="en-US" dirty="0"/>
          </a:p>
        </p:txBody>
      </p:sp>
      <p:sp>
        <p:nvSpPr>
          <p:cNvPr id="14" name="Text Placeholder 13"/>
          <p:cNvSpPr>
            <a:spLocks noGrp="1"/>
          </p:cNvSpPr>
          <p:nvPr>
            <p:ph type="body" sz="quarter" idx="13"/>
          </p:nvPr>
        </p:nvSpPr>
        <p:spPr/>
        <p:txBody>
          <a:bodyPr/>
          <a:lstStyle/>
          <a:p>
            <a:r>
              <a:rPr lang="en-US" dirty="0" smtClean="0"/>
              <a:t>UOC-B207</a:t>
            </a:r>
            <a:endParaRPr lang="en-US" dirty="0"/>
          </a:p>
        </p:txBody>
      </p:sp>
    </p:spTree>
    <p:extLst>
      <p:ext uri="{BB962C8B-B14F-4D97-AF65-F5344CB8AC3E}">
        <p14:creationId xmlns:p14="http://schemas.microsoft.com/office/powerpoint/2010/main" val="272628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4072734" y="2657577"/>
            <a:ext cx="1450922" cy="2671237"/>
            <a:chOff x="8001000" y="2346126"/>
            <a:chExt cx="685800" cy="1749624"/>
          </a:xfrm>
        </p:grpSpPr>
        <p:sp>
          <p:nvSpPr>
            <p:cNvPr id="32" name="Rounded Rectangle 31"/>
            <p:cNvSpPr/>
            <p:nvPr/>
          </p:nvSpPr>
          <p:spPr>
            <a:xfrm>
              <a:off x="8001000" y="2346126"/>
              <a:ext cx="685800" cy="1749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32319" y="3007657"/>
              <a:ext cx="258538" cy="95235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p:cNvSpPr>
            <a:spLocks noGrp="1"/>
          </p:cNvSpPr>
          <p:nvPr>
            <p:ph type="title"/>
          </p:nvPr>
        </p:nvSpPr>
        <p:spPr/>
        <p:txBody>
          <a:bodyPr/>
          <a:lstStyle/>
          <a:p>
            <a:r>
              <a:rPr lang="en-US" dirty="0" smtClean="0"/>
              <a:t>How Does It Work?</a:t>
            </a:r>
            <a:endParaRPr lang="en-US" dirty="0"/>
          </a:p>
        </p:txBody>
      </p:sp>
      <p:sp>
        <p:nvSpPr>
          <p:cNvPr id="6" name="Content Placeholder 5"/>
          <p:cNvSpPr>
            <a:spLocks noGrp="1"/>
          </p:cNvSpPr>
          <p:nvPr>
            <p:ph sz="quarter" idx="10"/>
          </p:nvPr>
        </p:nvSpPr>
        <p:spPr>
          <a:xfrm>
            <a:off x="5997161" y="2545700"/>
            <a:ext cx="6528865" cy="2974660"/>
          </a:xfrm>
        </p:spPr>
        <p:txBody>
          <a:bodyPr/>
          <a:lstStyle/>
          <a:p>
            <a:pPr marL="1243584" lvl="1" indent="-621792">
              <a:buFont typeface="+mj-lt"/>
              <a:buAutoNum type="arabicPeriod"/>
            </a:pPr>
            <a:r>
              <a:rPr lang="en-US" sz="3700" dirty="0">
                <a:solidFill>
                  <a:schemeClr val="tx2"/>
                </a:solidFill>
                <a:latin typeface="+mj-lt"/>
              </a:rPr>
              <a:t>Data is sourced locally</a:t>
            </a:r>
          </a:p>
          <a:p>
            <a:pPr marL="1243584" lvl="1" indent="-621792">
              <a:buFont typeface="+mj-lt"/>
              <a:buAutoNum type="arabicPeriod"/>
            </a:pPr>
            <a:r>
              <a:rPr lang="en-US" sz="3700" dirty="0">
                <a:solidFill>
                  <a:schemeClr val="tx2"/>
                </a:solidFill>
                <a:latin typeface="+mj-lt"/>
              </a:rPr>
              <a:t>Activity is queued &amp; replayed</a:t>
            </a:r>
          </a:p>
          <a:p>
            <a:pPr marL="1243584" lvl="1" indent="-621792">
              <a:buFont typeface="+mj-lt"/>
              <a:buAutoNum type="arabicPeriod"/>
            </a:pPr>
            <a:r>
              <a:rPr lang="en-US" sz="3700" dirty="0">
                <a:solidFill>
                  <a:schemeClr val="tx2"/>
                </a:solidFill>
                <a:latin typeface="+mj-lt"/>
              </a:rPr>
              <a:t>Server updates are copied as they </a:t>
            </a:r>
            <a:r>
              <a:rPr lang="en-US" sz="3700" dirty="0" smtClean="0">
                <a:solidFill>
                  <a:schemeClr val="tx2"/>
                </a:solidFill>
                <a:latin typeface="+mj-lt"/>
              </a:rPr>
              <a:t>happen</a:t>
            </a:r>
            <a:endParaRPr lang="en-US" sz="3700" dirty="0">
              <a:solidFill>
                <a:schemeClr val="tx2"/>
              </a:solidFill>
              <a:latin typeface="+mj-lt"/>
            </a:endParaRPr>
          </a:p>
        </p:txBody>
      </p:sp>
      <p:grpSp>
        <p:nvGrpSpPr>
          <p:cNvPr id="2" name="Group 1"/>
          <p:cNvGrpSpPr/>
          <p:nvPr/>
        </p:nvGrpSpPr>
        <p:grpSpPr>
          <a:xfrm>
            <a:off x="859978" y="2661842"/>
            <a:ext cx="3702150" cy="2666972"/>
            <a:chOff x="4876800" y="1993087"/>
            <a:chExt cx="2722030" cy="1961187"/>
          </a:xfrm>
        </p:grpSpPr>
        <p:sp>
          <p:nvSpPr>
            <p:cNvPr id="7" name="Rectangle 6"/>
            <p:cNvSpPr/>
            <p:nvPr/>
          </p:nvSpPr>
          <p:spPr>
            <a:xfrm>
              <a:off x="4876800" y="1993087"/>
              <a:ext cx="1423182" cy="19611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00" dirty="0" smtClean="0">
                  <a:solidFill>
                    <a:schemeClr val="tx1"/>
                  </a:solidFill>
                </a:rPr>
                <a:t>OWA Client</a:t>
              </a:r>
              <a:endParaRPr lang="en-US" sz="2200" dirty="0">
                <a:solidFill>
                  <a:schemeClr val="tx1"/>
                </a:solidFill>
              </a:endParaRPr>
            </a:p>
          </p:txBody>
        </p:sp>
        <p:cxnSp>
          <p:nvCxnSpPr>
            <p:cNvPr id="10" name="Straight Arrow Connector 9"/>
            <p:cNvCxnSpPr/>
            <p:nvPr/>
          </p:nvCxnSpPr>
          <p:spPr>
            <a:xfrm>
              <a:off x="6042074" y="3296906"/>
              <a:ext cx="1556756" cy="0"/>
            </a:xfrm>
            <a:prstGeom prst="straightConnector1">
              <a:avLst/>
            </a:prstGeom>
            <a:ln w="28575">
              <a:solidFill>
                <a:schemeClr val="tx2"/>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2"/>
            <p:cNvCxnSpPr/>
            <p:nvPr/>
          </p:nvCxnSpPr>
          <p:spPr>
            <a:xfrm flipH="1">
              <a:off x="6042080" y="3596560"/>
              <a:ext cx="1556750" cy="11681"/>
            </a:xfrm>
            <a:prstGeom prst="straightConnector1">
              <a:avLst/>
            </a:prstGeom>
            <a:ln w="28575">
              <a:solidFill>
                <a:schemeClr val="tx2"/>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00700" y="2266950"/>
              <a:ext cx="0" cy="620524"/>
            </a:xfrm>
            <a:prstGeom prst="straightConnector1">
              <a:avLst/>
            </a:prstGeom>
            <a:ln w="28575">
              <a:solidFill>
                <a:schemeClr val="tx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22" name="Flowchart: Magnetic Disk 21"/>
          <p:cNvSpPr/>
          <p:nvPr/>
        </p:nvSpPr>
        <p:spPr>
          <a:xfrm>
            <a:off x="1244232" y="3878097"/>
            <a:ext cx="1200599" cy="134709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2200"/>
              <a:t>Offline Store</a:t>
            </a:r>
          </a:p>
        </p:txBody>
      </p:sp>
      <p:sp>
        <p:nvSpPr>
          <p:cNvPr id="37" name="TextBox 36"/>
          <p:cNvSpPr txBox="1"/>
          <p:nvPr/>
        </p:nvSpPr>
        <p:spPr>
          <a:xfrm>
            <a:off x="4072734" y="2738249"/>
            <a:ext cx="1450922" cy="795222"/>
          </a:xfrm>
          <a:prstGeom prst="rect">
            <a:avLst/>
          </a:prstGeom>
          <a:noFill/>
        </p:spPr>
        <p:txBody>
          <a:bodyPr wrap="square" lIns="124358" tIns="62179" rIns="124358" bIns="62179" rtlCol="0">
            <a:spAutoFit/>
          </a:bodyPr>
          <a:lstStyle/>
          <a:p>
            <a:pPr algn="ctr"/>
            <a:r>
              <a:rPr lang="en-US" sz="2200"/>
              <a:t>Exchange</a:t>
            </a:r>
            <a:br>
              <a:rPr lang="en-US" sz="2200"/>
            </a:br>
            <a:r>
              <a:rPr lang="en-US" sz="2200"/>
              <a:t>Server</a:t>
            </a:r>
          </a:p>
        </p:txBody>
      </p:sp>
      <p:cxnSp>
        <p:nvCxnSpPr>
          <p:cNvPr id="15" name="Straight Arrow Connector 14"/>
          <p:cNvCxnSpPr/>
          <p:nvPr/>
        </p:nvCxnSpPr>
        <p:spPr>
          <a:xfrm>
            <a:off x="2207262" y="3217037"/>
            <a:ext cx="2354865" cy="901062"/>
          </a:xfrm>
          <a:prstGeom prst="straightConnector1">
            <a:avLst/>
          </a:prstGeom>
          <a:ln w="28575">
            <a:solidFill>
              <a:schemeClr val="tx2"/>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71531" y="3274456"/>
            <a:ext cx="330540" cy="430886"/>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200" b="1" dirty="0">
                <a:latin typeface="+mj-lt"/>
              </a:rPr>
              <a:t>1</a:t>
            </a:r>
          </a:p>
        </p:txBody>
      </p:sp>
      <p:sp>
        <p:nvSpPr>
          <p:cNvPr id="19" name="TextBox 18"/>
          <p:cNvSpPr txBox="1"/>
          <p:nvPr/>
        </p:nvSpPr>
        <p:spPr>
          <a:xfrm>
            <a:off x="3272195" y="4941166"/>
            <a:ext cx="330540" cy="430886"/>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200" b="1" dirty="0" smtClean="0">
                <a:latin typeface="+mj-lt"/>
              </a:rPr>
              <a:t>2</a:t>
            </a:r>
            <a:endParaRPr lang="en-US" sz="2200" b="1" dirty="0">
              <a:latin typeface="+mj-lt"/>
            </a:endParaRPr>
          </a:p>
        </p:txBody>
      </p:sp>
      <p:sp>
        <p:nvSpPr>
          <p:cNvPr id="20" name="TextBox 19"/>
          <p:cNvSpPr txBox="1"/>
          <p:nvPr/>
        </p:nvSpPr>
        <p:spPr>
          <a:xfrm>
            <a:off x="3272195" y="3928201"/>
            <a:ext cx="330540" cy="43088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200" b="1" dirty="0">
                <a:latin typeface="+mj-lt"/>
              </a:rPr>
              <a:t>3</a:t>
            </a:r>
          </a:p>
        </p:txBody>
      </p:sp>
    </p:spTree>
    <p:extLst>
      <p:ext uri="{BB962C8B-B14F-4D97-AF65-F5344CB8AC3E}">
        <p14:creationId xmlns:p14="http://schemas.microsoft.com/office/powerpoint/2010/main" val="4282057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5596416" y="1321188"/>
            <a:ext cx="6114599" cy="5077507"/>
          </a:xfrm>
          <a:prstGeom prst="roundRect">
            <a:avLst>
              <a:gd name="adj" fmla="val 7401"/>
            </a:avLst>
          </a:prstGeom>
        </p:spPr>
        <p:style>
          <a:lnRef idx="1">
            <a:schemeClr val="accent3"/>
          </a:lnRef>
          <a:fillRef idx="2">
            <a:schemeClr val="accent3"/>
          </a:fillRef>
          <a:effectRef idx="1">
            <a:schemeClr val="accent3"/>
          </a:effectRef>
          <a:fontRef idx="minor">
            <a:schemeClr val="dk1"/>
          </a:fontRef>
        </p:style>
        <p:txBody>
          <a:bodyPr lIns="124358" tIns="124358" rIns="124358" bIns="62179" rtlCol="0" anchor="t"/>
          <a:lstStyle/>
          <a:p>
            <a:pPr algn="r"/>
            <a:r>
              <a:rPr lang="en-US" b="1" dirty="0" smtClean="0">
                <a:solidFill>
                  <a:schemeClr val="tx1"/>
                </a:solidFill>
              </a:rPr>
              <a:t>  </a:t>
            </a:r>
            <a:r>
              <a:rPr lang="en-US" b="1" dirty="0" smtClean="0">
                <a:solidFill>
                  <a:schemeClr val="accent1">
                    <a:lumMod val="50000"/>
                  </a:schemeClr>
                </a:solidFill>
              </a:rPr>
              <a:t>Browser</a:t>
            </a:r>
            <a:endParaRPr lang="en-US" b="1"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endParaRPr>
          </a:p>
        </p:txBody>
      </p:sp>
      <p:sp>
        <p:nvSpPr>
          <p:cNvPr id="16" name="Rounded Rectangle 15"/>
          <p:cNvSpPr/>
          <p:nvPr/>
        </p:nvSpPr>
        <p:spPr>
          <a:xfrm>
            <a:off x="5803688" y="1424810"/>
            <a:ext cx="4145492" cy="4334762"/>
          </a:xfrm>
          <a:prstGeom prst="roundRect">
            <a:avLst>
              <a:gd name="adj" fmla="val 7748"/>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t"/>
          <a:lstStyle/>
          <a:p>
            <a:pPr algn="r"/>
            <a:r>
              <a:rPr lang="en-US" b="1" dirty="0" smtClean="0">
                <a:solidFill>
                  <a:schemeClr val="accent1">
                    <a:lumMod val="50000"/>
                  </a:schemeClr>
                </a:solidFill>
              </a:rPr>
              <a:t>Outlook</a:t>
            </a:r>
          </a:p>
          <a:p>
            <a:pPr algn="r"/>
            <a:r>
              <a:rPr lang="en-US" b="1" dirty="0">
                <a:solidFill>
                  <a:schemeClr val="accent1">
                    <a:lumMod val="50000"/>
                  </a:schemeClr>
                </a:solidFill>
              </a:rPr>
              <a:t>Web</a:t>
            </a:r>
          </a:p>
          <a:p>
            <a:pPr algn="r"/>
            <a:r>
              <a:rPr lang="en-US" b="1" dirty="0">
                <a:solidFill>
                  <a:schemeClr val="accent1">
                    <a:lumMod val="50000"/>
                  </a:schemeClr>
                </a:solidFill>
              </a:rPr>
              <a:t>App</a:t>
            </a:r>
          </a:p>
        </p:txBody>
      </p:sp>
      <p:sp>
        <p:nvSpPr>
          <p:cNvPr id="3" name="Title 2"/>
          <p:cNvSpPr>
            <a:spLocks noGrp="1"/>
          </p:cNvSpPr>
          <p:nvPr>
            <p:ph type="title"/>
          </p:nvPr>
        </p:nvSpPr>
        <p:spPr/>
        <p:txBody>
          <a:bodyPr/>
          <a:lstStyle/>
          <a:p>
            <a:r>
              <a:rPr lang="en-US" dirty="0" smtClean="0"/>
              <a:t>Storage</a:t>
            </a:r>
            <a:endParaRPr lang="en-US" dirty="0"/>
          </a:p>
        </p:txBody>
      </p:sp>
      <p:sp>
        <p:nvSpPr>
          <p:cNvPr id="5" name="Rectangle 4"/>
          <p:cNvSpPr/>
          <p:nvPr/>
        </p:nvSpPr>
        <p:spPr bwMode="auto">
          <a:xfrm>
            <a:off x="593714" y="1321188"/>
            <a:ext cx="4484513" cy="507750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6" tIns="46636" rIns="46636" bIns="46636" numCol="1" spcCol="0" rtlCol="0" fromWordArt="0" anchor="t" anchorCtr="0" forceAA="0" compatLnSpc="1">
            <a:prstTxWarp prst="textNoShape">
              <a:avLst/>
            </a:prstTxWarp>
            <a:noAutofit/>
          </a:bodyPr>
          <a:lstStyle/>
          <a:p>
            <a:pPr marL="235332" indent="2160"/>
            <a:r>
              <a:rPr lang="en-US" sz="2700" dirty="0">
                <a:solidFill>
                  <a:schemeClr val="accent1">
                    <a:lumMod val="50000"/>
                  </a:schemeClr>
                </a:solidFill>
              </a:rPr>
              <a:t>What</a:t>
            </a:r>
            <a:endParaRPr lang="en-US" sz="3800" dirty="0">
              <a:solidFill>
                <a:schemeClr val="accent1">
                  <a:lumMod val="50000"/>
                </a:schemeClr>
              </a:solidFill>
            </a:endParaRPr>
          </a:p>
          <a:p>
            <a:pPr marL="235332" indent="2160">
              <a:buFont typeface="Arial" pitchFamily="34" charset="0"/>
              <a:buChar char="•"/>
            </a:pPr>
            <a:r>
              <a:rPr lang="en-US" sz="2200" dirty="0">
                <a:solidFill>
                  <a:schemeClr val="accent1">
                    <a:lumMod val="50000"/>
                  </a:schemeClr>
                </a:solidFill>
              </a:rPr>
              <a:t>  150-400 items per folder</a:t>
            </a:r>
          </a:p>
          <a:p>
            <a:pPr marL="235332" indent="2160">
              <a:buFont typeface="Arial" pitchFamily="34" charset="0"/>
              <a:buChar char="•"/>
            </a:pPr>
            <a:r>
              <a:rPr lang="en-US" sz="2200" dirty="0">
                <a:solidFill>
                  <a:schemeClr val="accent1">
                    <a:lumMod val="50000"/>
                  </a:schemeClr>
                </a:solidFill>
              </a:rPr>
              <a:t>  Inbox, Drafts, recently used</a:t>
            </a:r>
          </a:p>
          <a:p>
            <a:pPr marL="235332" indent="2160">
              <a:buFont typeface="Arial" pitchFamily="34" charset="0"/>
              <a:buChar char="•"/>
            </a:pPr>
            <a:r>
              <a:rPr lang="en-US" sz="2200" dirty="0">
                <a:solidFill>
                  <a:schemeClr val="accent1">
                    <a:lumMod val="50000"/>
                  </a:schemeClr>
                </a:solidFill>
              </a:rPr>
              <a:t>  All Contacts</a:t>
            </a:r>
          </a:p>
          <a:p>
            <a:pPr marL="235332" indent="2160">
              <a:buFont typeface="Arial" pitchFamily="34" charset="0"/>
              <a:buChar char="•"/>
            </a:pPr>
            <a:r>
              <a:rPr lang="en-US" sz="2200" dirty="0">
                <a:solidFill>
                  <a:schemeClr val="accent1">
                    <a:lumMod val="50000"/>
                  </a:schemeClr>
                </a:solidFill>
              </a:rPr>
              <a:t>  A year of calendar</a:t>
            </a:r>
          </a:p>
          <a:p>
            <a:pPr marL="235332" indent="2160"/>
            <a:endParaRPr lang="en-US" dirty="0" smtClean="0">
              <a:solidFill>
                <a:schemeClr val="accent1">
                  <a:lumMod val="50000"/>
                </a:schemeClr>
              </a:solidFill>
            </a:endParaRPr>
          </a:p>
          <a:p>
            <a:pPr marL="235332" indent="2160"/>
            <a:r>
              <a:rPr lang="en-US" sz="2700" dirty="0">
                <a:solidFill>
                  <a:schemeClr val="accent1">
                    <a:lumMod val="50000"/>
                  </a:schemeClr>
                </a:solidFill>
              </a:rPr>
              <a:t>How</a:t>
            </a:r>
          </a:p>
          <a:p>
            <a:pPr marL="235332" indent="2160">
              <a:buFont typeface="Arial" pitchFamily="34" charset="0"/>
              <a:buChar char="•"/>
            </a:pPr>
            <a:r>
              <a:rPr lang="en-US" sz="2200" dirty="0">
                <a:solidFill>
                  <a:schemeClr val="accent1">
                    <a:lumMod val="50000"/>
                  </a:schemeClr>
                </a:solidFill>
              </a:rPr>
              <a:t>  </a:t>
            </a:r>
            <a:r>
              <a:rPr lang="en-US" sz="2200" dirty="0" err="1">
                <a:solidFill>
                  <a:schemeClr val="accent1">
                    <a:lumMod val="50000"/>
                  </a:schemeClr>
                </a:solidFill>
              </a:rPr>
              <a:t>AppCache</a:t>
            </a:r>
            <a:r>
              <a:rPr lang="en-US" sz="2200" dirty="0">
                <a:solidFill>
                  <a:schemeClr val="accent1">
                    <a:lumMod val="50000"/>
                  </a:schemeClr>
                </a:solidFill>
              </a:rPr>
              <a:t> </a:t>
            </a:r>
          </a:p>
          <a:p>
            <a:pPr marL="235332" indent="2160">
              <a:buFont typeface="Arial" pitchFamily="34" charset="0"/>
              <a:buChar char="•"/>
            </a:pPr>
            <a:r>
              <a:rPr lang="en-US" sz="2200" dirty="0">
                <a:solidFill>
                  <a:schemeClr val="accent1">
                    <a:lumMod val="50000"/>
                  </a:schemeClr>
                </a:solidFill>
              </a:rPr>
              <a:t>  </a:t>
            </a:r>
            <a:r>
              <a:rPr lang="en-US" sz="2200" dirty="0" err="1">
                <a:solidFill>
                  <a:schemeClr val="accent1">
                    <a:lumMod val="50000"/>
                  </a:schemeClr>
                </a:solidFill>
              </a:rPr>
              <a:t>IndexedDB</a:t>
            </a:r>
            <a:r>
              <a:rPr lang="en-US" sz="2200" dirty="0">
                <a:solidFill>
                  <a:schemeClr val="accent1">
                    <a:lumMod val="50000"/>
                  </a:schemeClr>
                </a:solidFill>
              </a:rPr>
              <a:t> or </a:t>
            </a:r>
            <a:r>
              <a:rPr lang="en-US" sz="2200" dirty="0" err="1">
                <a:solidFill>
                  <a:schemeClr val="accent1">
                    <a:lumMod val="50000"/>
                  </a:schemeClr>
                </a:solidFill>
              </a:rPr>
              <a:t>WebSQL</a:t>
            </a:r>
            <a:endParaRPr lang="en-US" sz="2200" dirty="0">
              <a:solidFill>
                <a:schemeClr val="accent1">
                  <a:lumMod val="50000"/>
                </a:schemeClr>
              </a:solidFill>
            </a:endParaRPr>
          </a:p>
          <a:p>
            <a:pPr marL="235332" indent="2160"/>
            <a:endParaRPr lang="en-US" sz="1900" dirty="0">
              <a:solidFill>
                <a:schemeClr val="accent1">
                  <a:lumMod val="50000"/>
                </a:schemeClr>
              </a:solidFill>
            </a:endParaRPr>
          </a:p>
          <a:p>
            <a:pPr marL="235332" indent="2160"/>
            <a:r>
              <a:rPr lang="en-US" sz="2700" dirty="0">
                <a:solidFill>
                  <a:schemeClr val="accent1">
                    <a:lumMod val="50000"/>
                  </a:schemeClr>
                </a:solidFill>
              </a:rPr>
              <a:t>Where</a:t>
            </a:r>
          </a:p>
          <a:p>
            <a:pPr marL="235332" indent="2160">
              <a:buFont typeface="Arial" pitchFamily="34" charset="0"/>
              <a:buChar char="•"/>
            </a:pPr>
            <a:r>
              <a:rPr lang="en-US" sz="2200" dirty="0">
                <a:solidFill>
                  <a:schemeClr val="accent1">
                    <a:lumMod val="50000"/>
                  </a:schemeClr>
                </a:solidFill>
              </a:rPr>
              <a:t>  Browser’s choice</a:t>
            </a:r>
          </a:p>
          <a:p>
            <a:pPr marL="235332" indent="2160">
              <a:buFont typeface="Arial" pitchFamily="34" charset="0"/>
              <a:buChar char="•"/>
            </a:pPr>
            <a:r>
              <a:rPr lang="en-US" sz="2200" dirty="0">
                <a:solidFill>
                  <a:schemeClr val="accent1">
                    <a:lumMod val="50000"/>
                  </a:schemeClr>
                </a:solidFill>
              </a:rPr>
              <a:t>  Per URL, browser, user, machine</a:t>
            </a:r>
          </a:p>
          <a:p>
            <a:endParaRPr lang="en-US" sz="2200" dirty="0">
              <a:solidFill>
                <a:schemeClr val="accent2"/>
              </a:solidFill>
            </a:endParaRPr>
          </a:p>
          <a:p>
            <a:endParaRPr lang="en-US" sz="2200" dirty="0">
              <a:solidFill>
                <a:schemeClr val="accent2"/>
              </a:solidFill>
            </a:endParaRPr>
          </a:p>
        </p:txBody>
      </p:sp>
      <p:sp>
        <p:nvSpPr>
          <p:cNvPr id="27" name="TextBox 4"/>
          <p:cNvSpPr txBox="1"/>
          <p:nvPr/>
        </p:nvSpPr>
        <p:spPr>
          <a:xfrm>
            <a:off x="10052817" y="4061942"/>
            <a:ext cx="1554559" cy="1967066"/>
          </a:xfrm>
          <a:prstGeom prst="rect">
            <a:avLst/>
          </a:prstGeom>
          <a:solidFill>
            <a:schemeClr val="bg2"/>
          </a:solidFill>
          <a:ln w="19050">
            <a:solidFill>
              <a:schemeClr val="accent2"/>
            </a:solidFill>
            <a:prstDash val="solid"/>
            <a:miter lim="800000"/>
          </a:ln>
          <a:effectLst/>
        </p:spPr>
        <p:txBody>
          <a:bodyPr wrap="square" lIns="58281" tIns="29141" rIns="93252" bIns="29141"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r>
              <a:rPr lang="en-US" sz="1900" dirty="0">
                <a:solidFill>
                  <a:schemeClr val="tx2"/>
                </a:solidFill>
              </a:rPr>
              <a:t>In IE:</a:t>
            </a:r>
            <a:r>
              <a:rPr lang="en-US" sz="1500" b="1" dirty="0">
                <a:solidFill>
                  <a:schemeClr val="tx2"/>
                </a:solidFill>
              </a:rPr>
              <a:t> </a:t>
            </a:r>
          </a:p>
          <a:p>
            <a:r>
              <a:rPr lang="en-US" sz="1500" dirty="0">
                <a:solidFill>
                  <a:schemeClr val="tx2"/>
                </a:solidFill>
              </a:rPr>
              <a:t>%username%\</a:t>
            </a:r>
            <a:br>
              <a:rPr lang="en-US" sz="1500" dirty="0">
                <a:solidFill>
                  <a:schemeClr val="tx2"/>
                </a:solidFill>
              </a:rPr>
            </a:br>
            <a:r>
              <a:rPr lang="en-US" sz="1500" dirty="0">
                <a:solidFill>
                  <a:schemeClr val="tx2"/>
                </a:solidFill>
              </a:rPr>
              <a:t>Local Settings\</a:t>
            </a:r>
            <a:br>
              <a:rPr lang="en-US" sz="1500" dirty="0">
                <a:solidFill>
                  <a:schemeClr val="tx2"/>
                </a:solidFill>
              </a:rPr>
            </a:br>
            <a:r>
              <a:rPr lang="en-US" sz="1500" dirty="0">
                <a:solidFill>
                  <a:schemeClr val="tx2"/>
                </a:solidFill>
              </a:rPr>
              <a:t>Microsoft\</a:t>
            </a:r>
            <a:br>
              <a:rPr lang="en-US" sz="1500" dirty="0">
                <a:solidFill>
                  <a:schemeClr val="tx2"/>
                </a:solidFill>
              </a:rPr>
            </a:br>
            <a:r>
              <a:rPr lang="en-US" sz="1500" dirty="0">
                <a:solidFill>
                  <a:schemeClr val="tx2"/>
                </a:solidFill>
              </a:rPr>
              <a:t>Internet Explorer\</a:t>
            </a:r>
            <a:br>
              <a:rPr lang="en-US" sz="1500" dirty="0">
                <a:solidFill>
                  <a:schemeClr val="tx2"/>
                </a:solidFill>
              </a:rPr>
            </a:br>
            <a:r>
              <a:rPr lang="en-US" sz="1500" dirty="0">
                <a:solidFill>
                  <a:schemeClr val="tx2"/>
                </a:solidFill>
              </a:rPr>
              <a:t>Indexed DB\</a:t>
            </a:r>
            <a:br>
              <a:rPr lang="en-US" sz="1500" dirty="0">
                <a:solidFill>
                  <a:schemeClr val="tx2"/>
                </a:solidFill>
              </a:rPr>
            </a:br>
            <a:r>
              <a:rPr lang="en-US" sz="1500" dirty="0" err="1">
                <a:solidFill>
                  <a:schemeClr val="tx2"/>
                </a:solidFill>
              </a:rPr>
              <a:t>Internet.edb</a:t>
            </a:r>
            <a:endParaRPr lang="en-US" sz="1500" dirty="0">
              <a:solidFill>
                <a:schemeClr val="tx2"/>
              </a:solidFill>
            </a:endParaRPr>
          </a:p>
        </p:txBody>
      </p:sp>
      <p:sp>
        <p:nvSpPr>
          <p:cNvPr id="2" name="Rounded Rectangle 1"/>
          <p:cNvSpPr/>
          <p:nvPr/>
        </p:nvSpPr>
        <p:spPr>
          <a:xfrm>
            <a:off x="6075409" y="2771904"/>
            <a:ext cx="2733761" cy="2383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mtClean="0"/>
              <a:t>Offline Store +</a:t>
            </a:r>
          </a:p>
          <a:p>
            <a:pPr algn="ctr"/>
            <a:r>
              <a:rPr lang="en-US" smtClean="0"/>
              <a:t>Business Logic</a:t>
            </a:r>
          </a:p>
          <a:p>
            <a:pPr marL="388620" indent="-388620">
              <a:buFont typeface="Arial" pitchFamily="34" charset="0"/>
              <a:buChar char="•"/>
            </a:pPr>
            <a:r>
              <a:rPr lang="en-US" sz="1900"/>
              <a:t>Folders &amp; Items</a:t>
            </a:r>
          </a:p>
          <a:p>
            <a:pPr marL="388620" indent="-388620">
              <a:buFont typeface="Arial" pitchFamily="34" charset="0"/>
              <a:buChar char="•"/>
            </a:pPr>
            <a:r>
              <a:rPr lang="en-US" sz="1900"/>
              <a:t>Views</a:t>
            </a:r>
          </a:p>
          <a:p>
            <a:pPr marL="388620" indent="-388620">
              <a:buFont typeface="Arial" pitchFamily="34" charset="0"/>
              <a:buChar char="•"/>
            </a:pPr>
            <a:r>
              <a:rPr lang="en-US" sz="1900"/>
              <a:t>Notifications</a:t>
            </a:r>
          </a:p>
          <a:p>
            <a:pPr marL="388620" indent="-388620">
              <a:buFont typeface="Arial" pitchFamily="34" charset="0"/>
              <a:buChar char="•"/>
            </a:pPr>
            <a:r>
              <a:rPr lang="en-US" sz="1900"/>
              <a:t>Queued Actions</a:t>
            </a:r>
          </a:p>
        </p:txBody>
      </p:sp>
      <p:sp>
        <p:nvSpPr>
          <p:cNvPr id="6" name="Rounded Rectangle 5"/>
          <p:cNvSpPr/>
          <p:nvPr/>
        </p:nvSpPr>
        <p:spPr>
          <a:xfrm>
            <a:off x="6075409" y="5155224"/>
            <a:ext cx="2733761" cy="391307"/>
          </a:xfrm>
          <a:prstGeom prst="roundRect">
            <a:avLst>
              <a:gd name="adj" fmla="val 35686"/>
            </a:avLst>
          </a:prstGeom>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mtClean="0"/>
              <a:t>DB Abstraction</a:t>
            </a:r>
            <a:endParaRPr lang="en-US"/>
          </a:p>
        </p:txBody>
      </p:sp>
      <p:sp>
        <p:nvSpPr>
          <p:cNvPr id="13" name="Rounded Rectangle 12"/>
          <p:cNvSpPr/>
          <p:nvPr/>
        </p:nvSpPr>
        <p:spPr>
          <a:xfrm>
            <a:off x="6128628" y="5937996"/>
            <a:ext cx="1125982" cy="357076"/>
          </a:xfrm>
          <a:prstGeom prst="roundRect">
            <a:avLst>
              <a:gd name="adj" fmla="val 35686"/>
            </a:avLst>
          </a:prstGeom>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600"/>
              <a:t>WebSQL</a:t>
            </a:r>
            <a:endParaRPr lang="en-US"/>
          </a:p>
        </p:txBody>
      </p:sp>
      <p:sp>
        <p:nvSpPr>
          <p:cNvPr id="14" name="Rounded Rectangle 13"/>
          <p:cNvSpPr/>
          <p:nvPr/>
        </p:nvSpPr>
        <p:spPr>
          <a:xfrm>
            <a:off x="7669160" y="5937996"/>
            <a:ext cx="1140010" cy="357076"/>
          </a:xfrm>
          <a:prstGeom prst="roundRect">
            <a:avLst>
              <a:gd name="adj" fmla="val 35686"/>
            </a:avLst>
          </a:prstGeom>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1600"/>
              <a:t>IDB</a:t>
            </a:r>
            <a:endParaRPr lang="en-US"/>
          </a:p>
        </p:txBody>
      </p:sp>
      <p:sp>
        <p:nvSpPr>
          <p:cNvPr id="15" name="Rounded Rectangle 14"/>
          <p:cNvSpPr/>
          <p:nvPr/>
        </p:nvSpPr>
        <p:spPr>
          <a:xfrm>
            <a:off x="6109021" y="1632056"/>
            <a:ext cx="2733761" cy="518113"/>
          </a:xfrm>
          <a:prstGeom prst="roundRect">
            <a:avLst>
              <a:gd name="adj" fmla="val 35686"/>
            </a:avLst>
          </a:prstGeom>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mtClean="0"/>
              <a:t>UI</a:t>
            </a:r>
          </a:p>
        </p:txBody>
      </p:sp>
      <p:cxnSp>
        <p:nvCxnSpPr>
          <p:cNvPr id="8" name="Straight Arrow Connector 7"/>
          <p:cNvCxnSpPr>
            <a:stCxn id="15" idx="2"/>
          </p:cNvCxnSpPr>
          <p:nvPr/>
        </p:nvCxnSpPr>
        <p:spPr>
          <a:xfrm>
            <a:off x="7475902" y="2150169"/>
            <a:ext cx="0" cy="621736"/>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36424" y="2249742"/>
            <a:ext cx="1140010" cy="418539"/>
          </a:xfrm>
          <a:prstGeom prst="rect">
            <a:avLst/>
          </a:prstGeom>
          <a:noFill/>
        </p:spPr>
        <p:txBody>
          <a:bodyPr wrap="square" lIns="124358" tIns="62179" rIns="124358" bIns="62179" rtlCol="0">
            <a:spAutoFit/>
          </a:bodyPr>
          <a:lstStyle/>
          <a:p>
            <a:r>
              <a:rPr lang="en-US" sz="1900" dirty="0">
                <a:solidFill>
                  <a:schemeClr val="accent1">
                    <a:lumMod val="50000"/>
                  </a:schemeClr>
                </a:solidFill>
              </a:rPr>
              <a:t>JSON</a:t>
            </a:r>
          </a:p>
        </p:txBody>
      </p:sp>
      <p:cxnSp>
        <p:nvCxnSpPr>
          <p:cNvPr id="19" name="Straight Arrow Connector 18"/>
          <p:cNvCxnSpPr/>
          <p:nvPr/>
        </p:nvCxnSpPr>
        <p:spPr>
          <a:xfrm>
            <a:off x="6943699" y="5546531"/>
            <a:ext cx="0" cy="426082"/>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980071" y="5546531"/>
            <a:ext cx="0" cy="426082"/>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601895" y="5832081"/>
            <a:ext cx="1450922" cy="284454"/>
          </a:xfrm>
          <a:prstGeom prst="line">
            <a:avLst/>
          </a:prstGeom>
          <a:ln w="1905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200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security</a:t>
            </a:r>
            <a:br>
              <a:rPr lang="en-US" dirty="0"/>
            </a:br>
            <a:endParaRPr lang="en-US" dirty="0"/>
          </a:p>
        </p:txBody>
      </p:sp>
      <p:sp>
        <p:nvSpPr>
          <p:cNvPr id="6" name="Content Placeholder 5"/>
          <p:cNvSpPr>
            <a:spLocks noGrp="1"/>
          </p:cNvSpPr>
          <p:nvPr>
            <p:ph sz="quarter" idx="10"/>
          </p:nvPr>
        </p:nvSpPr>
        <p:spPr/>
        <p:txBody>
          <a:bodyPr/>
          <a:lstStyle/>
          <a:p>
            <a:r>
              <a:rPr lang="en-US" dirty="0" smtClean="0"/>
              <a:t>Browser DB </a:t>
            </a:r>
            <a:r>
              <a:rPr lang="en-US" dirty="0"/>
              <a:t>is </a:t>
            </a:r>
            <a:r>
              <a:rPr lang="en-US" dirty="0" smtClean="0"/>
              <a:t>an emerging standard</a:t>
            </a:r>
          </a:p>
          <a:p>
            <a:r>
              <a:rPr lang="en-US" dirty="0" smtClean="0"/>
              <a:t>Specific </a:t>
            </a:r>
            <a:r>
              <a:rPr lang="en-US" dirty="0"/>
              <a:t>to a Windows user </a:t>
            </a:r>
            <a:r>
              <a:rPr lang="en-US" dirty="0" smtClean="0"/>
              <a:t>account</a:t>
            </a:r>
            <a:endParaRPr lang="en-US" dirty="0"/>
          </a:p>
          <a:p>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958434" y="4235580"/>
            <a:ext cx="3801825" cy="1633945"/>
          </a:xfrm>
          <a:prstGeom prst="rect">
            <a:avLst/>
          </a:prstGeom>
          <a:ln w="9525">
            <a:solidFill>
              <a:schemeClr val="tx1">
                <a:lumMod val="60000"/>
                <a:lumOff val="40000"/>
              </a:schemeClr>
            </a:solidFill>
            <a:miter lim="800000"/>
            <a:headEnd/>
            <a:tailEnd/>
          </a:ln>
          <a:effectLst>
            <a:glow rad="63500">
              <a:schemeClr val="accent6">
                <a:satMod val="175000"/>
                <a:alpha val="40000"/>
              </a:schemeClr>
            </a:glo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5976811" y="4235580"/>
            <a:ext cx="5622289" cy="1587511"/>
          </a:xfrm>
          <a:prstGeom prst="rect">
            <a:avLst/>
          </a:prstGeom>
          <a:ln>
            <a:solidFill>
              <a:schemeClr val="tx1">
                <a:lumMod val="60000"/>
                <a:lumOff val="40000"/>
              </a:schemeClr>
            </a:solidFill>
          </a:ln>
          <a:effectLst>
            <a:glow rad="101600">
              <a:schemeClr val="bg1">
                <a:lumMod val="95000"/>
                <a:alpha val="60000"/>
              </a:schemeClr>
            </a:glow>
          </a:effectLst>
        </p:spPr>
        <p:style>
          <a:lnRef idx="1">
            <a:schemeClr val="accent1"/>
          </a:lnRef>
          <a:fillRef idx="1001">
            <a:schemeClr val="lt1"/>
          </a:fillRef>
          <a:effectRef idx="1">
            <a:schemeClr val="accent1"/>
          </a:effectRef>
          <a:fontRef idx="minor">
            <a:schemeClr val="dk1"/>
          </a:fontRef>
        </p:style>
        <p:txBody>
          <a:bodyPr wrap="square" lIns="124358" tIns="62179" rIns="124358" bIns="62179" rtlCol="0">
            <a:spAutoFit/>
          </a:bodyPr>
          <a:lstStyle/>
          <a:p>
            <a:r>
              <a:rPr lang="en-US" sz="1900" b="1" dirty="0"/>
              <a:t>Set-</a:t>
            </a:r>
            <a:r>
              <a:rPr lang="en-US" sz="1900" b="1" dirty="0" err="1"/>
              <a:t>OwaMailboxPolicy</a:t>
            </a:r>
            <a:r>
              <a:rPr lang="en-US" sz="1900" dirty="0"/>
              <a:t>       –</a:t>
            </a:r>
            <a:r>
              <a:rPr lang="en-US" sz="1900" dirty="0" err="1"/>
              <a:t>AllowOfflineOn</a:t>
            </a:r>
            <a:r>
              <a:rPr lang="en-US" sz="1900" dirty="0"/>
              <a:t> [</a:t>
            </a:r>
            <a:r>
              <a:rPr lang="en-US" sz="1900" dirty="0" err="1"/>
              <a:t>NoComputers|AllComputers|PrivateComputers</a:t>
            </a:r>
            <a:r>
              <a:rPr lang="en-US" sz="1900" dirty="0"/>
              <a:t>]</a:t>
            </a:r>
          </a:p>
          <a:p>
            <a:endParaRPr lang="en-US" sz="1900" dirty="0"/>
          </a:p>
          <a:p>
            <a:r>
              <a:rPr lang="en-US" sz="1900" b="1" dirty="0"/>
              <a:t>Set-</a:t>
            </a:r>
            <a:r>
              <a:rPr lang="en-US" sz="1900" b="1" dirty="0" err="1"/>
              <a:t>OwaVirtualDirectory</a:t>
            </a:r>
            <a:r>
              <a:rPr lang="en-US" sz="1900" dirty="0"/>
              <a:t>   –</a:t>
            </a:r>
            <a:r>
              <a:rPr lang="en-US" sz="1900" dirty="0" err="1"/>
              <a:t>AllowOfflineOn</a:t>
            </a:r>
            <a:r>
              <a:rPr lang="en-US" sz="1900" dirty="0"/>
              <a:t> [</a:t>
            </a:r>
            <a:r>
              <a:rPr lang="en-US" sz="1900" dirty="0" err="1"/>
              <a:t>NoComputers|AllComputers|PrivateComputers</a:t>
            </a:r>
            <a:r>
              <a:rPr lang="en-US" sz="1900" dirty="0"/>
              <a:t>]</a:t>
            </a:r>
          </a:p>
        </p:txBody>
      </p:sp>
      <p:sp>
        <p:nvSpPr>
          <p:cNvPr id="8" name="TextBox 4"/>
          <p:cNvSpPr txBox="1"/>
          <p:nvPr/>
        </p:nvSpPr>
        <p:spPr>
          <a:xfrm>
            <a:off x="3526873" y="3353658"/>
            <a:ext cx="1233386" cy="309969"/>
          </a:xfrm>
          <a:prstGeom prst="rect">
            <a:avLst/>
          </a:prstGeom>
          <a:solidFill>
            <a:schemeClr val="accent2"/>
          </a:solidFill>
          <a:ln w="19050">
            <a:solidFill>
              <a:schemeClr val="accent2"/>
            </a:solidFill>
            <a:prstDash val="solid"/>
            <a:miter lim="800000"/>
          </a:ln>
          <a:effectLst/>
        </p:spPr>
        <p:txBody>
          <a:bodyPr wrap="square" lIns="58281" tIns="29141" rIns="93252" bIns="29141"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600">
                <a:solidFill>
                  <a:schemeClr val="bg1"/>
                </a:solidFill>
                <a:latin typeface="+mj-lt"/>
              </a:rPr>
              <a:t>User sees</a:t>
            </a:r>
            <a:endParaRPr lang="en-US" sz="1600" dirty="0">
              <a:solidFill>
                <a:schemeClr val="bg1"/>
              </a:solidFill>
              <a:latin typeface="+mj-lt"/>
            </a:endParaRPr>
          </a:p>
        </p:txBody>
      </p:sp>
      <p:cxnSp>
        <p:nvCxnSpPr>
          <p:cNvPr id="9" name="Straight Connector 8"/>
          <p:cNvCxnSpPr>
            <a:stCxn id="8" idx="2"/>
          </p:cNvCxnSpPr>
          <p:nvPr/>
        </p:nvCxnSpPr>
        <p:spPr>
          <a:xfrm>
            <a:off x="4143566" y="3663627"/>
            <a:ext cx="0" cy="571953"/>
          </a:xfrm>
          <a:prstGeom prst="line">
            <a:avLst/>
          </a:prstGeom>
          <a:ln w="1905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2" name="TextBox 4"/>
          <p:cNvSpPr txBox="1"/>
          <p:nvPr/>
        </p:nvSpPr>
        <p:spPr>
          <a:xfrm>
            <a:off x="5976811" y="3353659"/>
            <a:ext cx="1338216" cy="309968"/>
          </a:xfrm>
          <a:prstGeom prst="rect">
            <a:avLst/>
          </a:prstGeom>
          <a:solidFill>
            <a:schemeClr val="accent2"/>
          </a:solidFill>
          <a:ln w="19050">
            <a:solidFill>
              <a:schemeClr val="accent2"/>
            </a:solidFill>
            <a:prstDash val="solid"/>
            <a:miter lim="800000"/>
          </a:ln>
          <a:effectLst/>
        </p:spPr>
        <p:txBody>
          <a:bodyPr wrap="square" lIns="58281" tIns="29141" rIns="93252" bIns="29141"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600" dirty="0">
                <a:solidFill>
                  <a:schemeClr val="bg1"/>
                </a:solidFill>
                <a:latin typeface="+mj-lt"/>
              </a:rPr>
              <a:t>Admins can</a:t>
            </a:r>
          </a:p>
        </p:txBody>
      </p:sp>
      <p:cxnSp>
        <p:nvCxnSpPr>
          <p:cNvPr id="13" name="Straight Connector 12"/>
          <p:cNvCxnSpPr/>
          <p:nvPr/>
        </p:nvCxnSpPr>
        <p:spPr>
          <a:xfrm>
            <a:off x="6588373" y="3663627"/>
            <a:ext cx="0" cy="571953"/>
          </a:xfrm>
          <a:prstGeom prst="line">
            <a:avLst/>
          </a:prstGeom>
          <a:ln w="1905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600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and Monitoring</a:t>
            </a:r>
            <a:endParaRPr lang="en-US" dirty="0"/>
          </a:p>
        </p:txBody>
      </p:sp>
    </p:spTree>
    <p:extLst>
      <p:ext uri="{BB962C8B-B14F-4D97-AF65-F5344CB8AC3E}">
        <p14:creationId xmlns:p14="http://schemas.microsoft.com/office/powerpoint/2010/main" val="309376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Things to be aware of</a:t>
            </a:r>
            <a:endParaRPr lang="en-US" dirty="0"/>
          </a:p>
        </p:txBody>
      </p:sp>
      <p:sp>
        <p:nvSpPr>
          <p:cNvPr id="5" name="Content Placeholder 4"/>
          <p:cNvSpPr>
            <a:spLocks noGrp="1"/>
          </p:cNvSpPr>
          <p:nvPr>
            <p:ph idx="4294967295"/>
          </p:nvPr>
        </p:nvSpPr>
        <p:spPr>
          <a:xfrm>
            <a:off x="621823" y="1632056"/>
            <a:ext cx="11814652" cy="5149744"/>
          </a:xfrm>
          <a:prstGeom prst="rect">
            <a:avLst/>
          </a:prstGeom>
        </p:spPr>
        <p:txBody>
          <a:bodyPr lIns="124358" tIns="62179" rIns="124358" bIns="62179">
            <a:normAutofit fontScale="77500" lnSpcReduction="20000"/>
          </a:bodyPr>
          <a:lstStyle/>
          <a:p>
            <a:pPr marL="0" indent="0">
              <a:buNone/>
            </a:pPr>
            <a:r>
              <a:rPr lang="en-US" sz="4300" dirty="0" smtClean="0"/>
              <a:t>Spellcheck via the browser, not the server</a:t>
            </a:r>
            <a:endParaRPr lang="en-US" sz="4300" dirty="0"/>
          </a:p>
          <a:p>
            <a:pPr lvl="1"/>
            <a:r>
              <a:rPr lang="en-US" dirty="0" smtClean="0">
                <a:latin typeface="+mj-lt"/>
              </a:rPr>
              <a:t>For IE </a:t>
            </a:r>
            <a:r>
              <a:rPr lang="en-US" dirty="0">
                <a:latin typeface="+mj-lt"/>
              </a:rPr>
              <a:t>users that means </a:t>
            </a:r>
            <a:r>
              <a:rPr lang="en-US" dirty="0" smtClean="0">
                <a:latin typeface="+mj-lt"/>
              </a:rPr>
              <a:t>IE10</a:t>
            </a:r>
            <a:endParaRPr lang="en-US" dirty="0">
              <a:latin typeface="+mj-lt"/>
            </a:endParaRPr>
          </a:p>
          <a:p>
            <a:pPr marL="0" indent="0">
              <a:buNone/>
            </a:pPr>
            <a:endParaRPr lang="en-US" dirty="0" smtClean="0"/>
          </a:p>
          <a:p>
            <a:pPr marL="0" indent="0">
              <a:buNone/>
            </a:pPr>
            <a:r>
              <a:rPr lang="en-US" sz="4300" dirty="0" smtClean="0"/>
              <a:t>Features only supported in Outlook 2013 for now</a:t>
            </a:r>
          </a:p>
          <a:p>
            <a:pPr lvl="1"/>
            <a:r>
              <a:rPr lang="en-US" dirty="0" smtClean="0">
                <a:latin typeface="+mj-lt"/>
              </a:rPr>
              <a:t>Public Folders (but existing Public Folders can be added under Favorites)</a:t>
            </a:r>
          </a:p>
          <a:p>
            <a:pPr lvl="1"/>
            <a:r>
              <a:rPr lang="en-US" dirty="0" smtClean="0">
                <a:latin typeface="+mj-lt"/>
              </a:rPr>
              <a:t>S/MIME</a:t>
            </a:r>
          </a:p>
          <a:p>
            <a:pPr lvl="1"/>
            <a:r>
              <a:rPr lang="en-US" dirty="0" smtClean="0">
                <a:latin typeface="+mj-lt"/>
              </a:rPr>
              <a:t>Shared email folders</a:t>
            </a:r>
          </a:p>
          <a:p>
            <a:pPr lvl="1"/>
            <a:r>
              <a:rPr lang="en-US" dirty="0" smtClean="0">
                <a:latin typeface="+mj-lt"/>
              </a:rPr>
              <a:t>DL </a:t>
            </a:r>
            <a:r>
              <a:rPr lang="en-US" dirty="0" err="1" smtClean="0">
                <a:latin typeface="+mj-lt"/>
              </a:rPr>
              <a:t>moderationCreate</a:t>
            </a:r>
            <a:r>
              <a:rPr lang="en-US" dirty="0" smtClean="0">
                <a:latin typeface="+mj-lt"/>
              </a:rPr>
              <a:t>/edit Personal Distribution Lists</a:t>
            </a:r>
          </a:p>
          <a:p>
            <a:pPr lvl="1"/>
            <a:endParaRPr lang="en-US" sz="4000" dirty="0"/>
          </a:p>
          <a:p>
            <a:pPr marL="0" indent="0">
              <a:buNone/>
            </a:pPr>
            <a:r>
              <a:rPr lang="en-US" sz="4300" dirty="0" smtClean="0"/>
              <a:t>Pay attention to the </a:t>
            </a:r>
            <a:r>
              <a:rPr lang="en-US" sz="4300" dirty="0" smtClean="0">
                <a:hlinkClick r:id="rId3"/>
              </a:rPr>
              <a:t>Browser Support Matrix</a:t>
            </a:r>
            <a:endParaRPr lang="en-US" sz="4300" dirty="0" smtClean="0"/>
          </a:p>
          <a:p>
            <a:pPr lvl="1"/>
            <a:r>
              <a:rPr lang="en-US" sz="2500" dirty="0" smtClean="0">
                <a:latin typeface="+mj-lt"/>
              </a:rPr>
              <a:t>IE7 </a:t>
            </a:r>
            <a:r>
              <a:rPr lang="en-US" sz="2500" dirty="0">
                <a:latin typeface="+mj-lt"/>
              </a:rPr>
              <a:t>now gets OWA </a:t>
            </a:r>
            <a:r>
              <a:rPr lang="en-US" sz="2500" dirty="0" smtClean="0">
                <a:latin typeface="+mj-lt"/>
              </a:rPr>
              <a:t>Light</a:t>
            </a:r>
          </a:p>
          <a:p>
            <a:endParaRPr lang="en-US" dirty="0" smtClean="0"/>
          </a:p>
          <a:p>
            <a:endParaRPr lang="en-US" sz="400" dirty="0" smtClean="0"/>
          </a:p>
          <a:p>
            <a:pPr marL="0" indent="0">
              <a:buNone/>
            </a:pPr>
            <a:r>
              <a:rPr lang="en-US" sz="4300" dirty="0" smtClean="0"/>
              <a:t>Office 365 Policy: IE8 Not Supported After April 2014</a:t>
            </a:r>
          </a:p>
          <a:p>
            <a:pPr lvl="1"/>
            <a:r>
              <a:rPr lang="en-US" sz="2500" dirty="0" smtClean="0">
                <a:latin typeface="+mj-lt"/>
              </a:rPr>
              <a:t>More info </a:t>
            </a:r>
            <a:r>
              <a:rPr lang="en-US" sz="2500" dirty="0" smtClean="0">
                <a:latin typeface="+mj-lt"/>
                <a:hlinkClick r:id="rId4"/>
              </a:rPr>
              <a:t>here</a:t>
            </a:r>
            <a:endParaRPr lang="en-US" sz="2500" dirty="0">
              <a:latin typeface="+mj-lt"/>
            </a:endParaRPr>
          </a:p>
          <a:p>
            <a:pPr lvl="1"/>
            <a:endParaRPr lang="en-US" dirty="0" smtClean="0"/>
          </a:p>
          <a:p>
            <a:pPr marL="621792" lvl="1" indent="0">
              <a:buNone/>
            </a:pPr>
            <a:endParaRPr lang="en-US" dirty="0" smtClean="0"/>
          </a:p>
        </p:txBody>
      </p:sp>
    </p:spTree>
    <p:extLst>
      <p:ext uri="{BB962C8B-B14F-4D97-AF65-F5344CB8AC3E}">
        <p14:creationId xmlns:p14="http://schemas.microsoft.com/office/powerpoint/2010/main" val="168246388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a:t>
            </a:r>
            <a:endParaRPr lang="en-US" dirty="0"/>
          </a:p>
        </p:txBody>
      </p:sp>
      <p:sp>
        <p:nvSpPr>
          <p:cNvPr id="4" name="Text Placeholder 3"/>
          <p:cNvSpPr>
            <a:spLocks noGrp="1"/>
          </p:cNvSpPr>
          <p:nvPr>
            <p:ph type="body" sz="quarter" idx="10"/>
          </p:nvPr>
        </p:nvSpPr>
        <p:spPr>
          <a:xfrm>
            <a:off x="274638" y="1613683"/>
            <a:ext cx="5554662" cy="5016758"/>
          </a:xfrm>
        </p:spPr>
        <p:txBody>
          <a:bodyPr/>
          <a:lstStyle/>
          <a:p>
            <a:r>
              <a:rPr lang="en-US" dirty="0"/>
              <a:t>Know the </a:t>
            </a:r>
            <a:r>
              <a:rPr lang="en-US" dirty="0" smtClean="0"/>
              <a:t>roles</a:t>
            </a:r>
          </a:p>
          <a:p>
            <a:pPr marL="342900" indent="-342900">
              <a:buFont typeface="Arial" pitchFamily="34" charset="0"/>
              <a:buChar char="•"/>
            </a:pPr>
            <a:r>
              <a:rPr lang="en-US" sz="2000" dirty="0">
                <a:solidFill>
                  <a:schemeClr val="tx1"/>
                </a:solidFill>
              </a:rPr>
              <a:t>Stateless </a:t>
            </a:r>
            <a:r>
              <a:rPr lang="en-US" sz="2000" dirty="0">
                <a:solidFill>
                  <a:schemeClr val="tx1"/>
                </a:solidFill>
                <a:hlinkClick r:id="rId3"/>
              </a:rPr>
              <a:t>CAS</a:t>
            </a:r>
            <a:endParaRPr lang="en-US" sz="2000" dirty="0">
              <a:solidFill>
                <a:schemeClr val="tx1"/>
              </a:solidFill>
            </a:endParaRPr>
          </a:p>
          <a:p>
            <a:pPr marL="342900" indent="-342900">
              <a:buFont typeface="Arial" pitchFamily="34" charset="0"/>
              <a:buChar char="•"/>
            </a:pPr>
            <a:r>
              <a:rPr lang="en-US" sz="2000" dirty="0" smtClean="0">
                <a:solidFill>
                  <a:schemeClr val="tx1"/>
                </a:solidFill>
              </a:rPr>
              <a:t>Processing and storage on </a:t>
            </a:r>
            <a:r>
              <a:rPr lang="en-US" sz="2000" dirty="0" smtClean="0">
                <a:solidFill>
                  <a:schemeClr val="tx1"/>
                </a:solidFill>
                <a:hlinkClick r:id="rId4"/>
              </a:rPr>
              <a:t>Mailbox </a:t>
            </a:r>
            <a:r>
              <a:rPr lang="en-US" sz="2000" dirty="0">
                <a:solidFill>
                  <a:schemeClr val="tx1"/>
                </a:solidFill>
                <a:hlinkClick r:id="rId4"/>
              </a:rPr>
              <a:t>Server</a:t>
            </a:r>
            <a:endParaRPr lang="en-US" sz="2000" dirty="0">
              <a:solidFill>
                <a:schemeClr val="tx1"/>
              </a:solidFill>
            </a:endParaRPr>
          </a:p>
          <a:p>
            <a:endParaRPr lang="en-US" sz="2000" dirty="0" smtClean="0"/>
          </a:p>
          <a:p>
            <a:r>
              <a:rPr lang="en-US" dirty="0" smtClean="0"/>
              <a:t>Get </a:t>
            </a:r>
            <a:r>
              <a:rPr lang="en-US" dirty="0"/>
              <a:t>help</a:t>
            </a:r>
          </a:p>
          <a:p>
            <a:pPr marL="342900" lvl="1" indent="-342900">
              <a:buFont typeface="Arial" pitchFamily="34" charset="0"/>
              <a:buChar char="•"/>
            </a:pPr>
            <a:r>
              <a:rPr lang="en-US" dirty="0">
                <a:latin typeface="+mj-lt"/>
              </a:rPr>
              <a:t>2013 </a:t>
            </a:r>
            <a:r>
              <a:rPr lang="en-US" dirty="0">
                <a:latin typeface="+mj-lt"/>
                <a:hlinkClick r:id="rId5"/>
              </a:rPr>
              <a:t>Deployment </a:t>
            </a:r>
            <a:r>
              <a:rPr lang="en-US" dirty="0" smtClean="0">
                <a:latin typeface="+mj-lt"/>
                <a:hlinkClick r:id="rId5"/>
              </a:rPr>
              <a:t>Assistant</a:t>
            </a:r>
            <a:endParaRPr lang="en-US" dirty="0" smtClean="0">
              <a:latin typeface="+mj-lt"/>
            </a:endParaRPr>
          </a:p>
          <a:p>
            <a:pPr marL="342900" lvl="1" indent="-342900">
              <a:buFont typeface="Arial" pitchFamily="34" charset="0"/>
              <a:buChar char="•"/>
            </a:pPr>
            <a:endParaRPr lang="en-US" dirty="0"/>
          </a:p>
          <a:p>
            <a:r>
              <a:rPr lang="en-US" dirty="0"/>
              <a:t>Configure IM, </a:t>
            </a:r>
            <a:r>
              <a:rPr lang="en-US" dirty="0" smtClean="0"/>
              <a:t>Office Web Apps</a:t>
            </a:r>
            <a:endParaRPr lang="en-US" dirty="0"/>
          </a:p>
          <a:p>
            <a:endParaRPr lang="en-US" dirty="0"/>
          </a:p>
        </p:txBody>
      </p:sp>
      <p:sp>
        <p:nvSpPr>
          <p:cNvPr id="6" name="Text Placeholder 4"/>
          <p:cNvSpPr txBox="1">
            <a:spLocks/>
          </p:cNvSpPr>
          <p:nvPr/>
        </p:nvSpPr>
        <p:spPr>
          <a:xfrm>
            <a:off x="5625490" y="1160072"/>
            <a:ext cx="6711712" cy="4933433"/>
          </a:xfrm>
          <a:prstGeom prst="rect">
            <a:avLst/>
          </a:prstGeom>
          <a:solidFill>
            <a:schemeClr val="accent1"/>
          </a:solidFill>
          <a:ln w="28575">
            <a:solidFill>
              <a:schemeClr val="bg1"/>
            </a:solidFill>
          </a:ln>
          <a:effectLst/>
        </p:spPr>
        <p:style>
          <a:lnRef idx="0">
            <a:schemeClr val="accent1"/>
          </a:lnRef>
          <a:fillRef idx="3">
            <a:schemeClr val="accent1"/>
          </a:fillRef>
          <a:effectRef idx="3">
            <a:schemeClr val="accent1"/>
          </a:effectRef>
          <a:fontRef idx="minor">
            <a:schemeClr val="lt1"/>
          </a:fontRef>
        </p:style>
        <p:txBody>
          <a:bodyPr lIns="124358" tIns="62179" rIns="124358" bIns="62179">
            <a:noAutofit/>
          </a:bodyPr>
          <a:lstStyle>
            <a:defPPr>
              <a:defRPr lang="en-US"/>
            </a:defPPr>
            <a:lvl1pPr indent="0" defTabSz="914400">
              <a:spcBef>
                <a:spcPct val="20000"/>
              </a:spcBef>
              <a:buFont typeface="Arial" pitchFamily="34" charset="0"/>
              <a:buNone/>
              <a:defRPr>
                <a:solidFill>
                  <a:schemeClr val="tx1"/>
                </a:solidFill>
                <a:latin typeface="Segoe UI" pitchFamily="34" charset="0"/>
                <a:ea typeface="Segoe UI" pitchFamily="34" charset="0"/>
                <a:cs typeface="Segoe UI" pitchFamily="34" charset="0"/>
              </a:defRPr>
            </a:lvl1pPr>
            <a:lvl2pPr marL="742950" indent="-285750" defTabSz="914400">
              <a:spcBef>
                <a:spcPct val="20000"/>
              </a:spcBef>
              <a:buFont typeface="Arial" pitchFamily="34" charset="0"/>
              <a:buChar char="–"/>
              <a:defRPr>
                <a:solidFill>
                  <a:schemeClr val="tx1"/>
                </a:solidFill>
                <a:latin typeface="Segoe UI" pitchFamily="34" charset="0"/>
                <a:ea typeface="Segoe UI" pitchFamily="34" charset="0"/>
                <a:cs typeface="Segoe UI" pitchFamily="34" charset="0"/>
              </a:defRPr>
            </a:lvl2pPr>
            <a:lvl3pPr marL="1143000" indent="-228600" defTabSz="914400">
              <a:spcBef>
                <a:spcPct val="20000"/>
              </a:spcBef>
              <a:buFont typeface="Arial" pitchFamily="34" charset="0"/>
              <a:buChar char="•"/>
              <a:defRPr sz="1600">
                <a:solidFill>
                  <a:schemeClr val="tx1"/>
                </a:solidFill>
                <a:latin typeface="Segoe UI" pitchFamily="34" charset="0"/>
                <a:ea typeface="Segoe UI" pitchFamily="34" charset="0"/>
                <a:cs typeface="Segoe UI" pitchFamily="34" charset="0"/>
              </a:defRPr>
            </a:lvl3pPr>
            <a:lvl4pPr marL="1600200" indent="-228600" defTabSz="914400">
              <a:spcBef>
                <a:spcPct val="20000"/>
              </a:spcBef>
              <a:buFont typeface="Arial" pitchFamily="34" charset="0"/>
              <a:buChar char="–"/>
              <a:defRPr sz="1400">
                <a:solidFill>
                  <a:schemeClr val="tx1"/>
                </a:solidFill>
                <a:latin typeface="Segoe UI" pitchFamily="34" charset="0"/>
                <a:ea typeface="Segoe UI" pitchFamily="34" charset="0"/>
                <a:cs typeface="Segoe UI" pitchFamily="34" charset="0"/>
              </a:defRPr>
            </a:lvl4pPr>
            <a:lvl5pPr marL="2057400" indent="-228600" defTabSz="914400">
              <a:spcBef>
                <a:spcPct val="20000"/>
              </a:spcBef>
              <a:buFont typeface="Arial" pitchFamily="34" charset="0"/>
              <a:buChar char="»"/>
              <a:defRPr sz="1400">
                <a:solidFill>
                  <a:schemeClr val="tx1"/>
                </a:solidFill>
                <a:latin typeface="Segoe UI" pitchFamily="34" charset="0"/>
                <a:ea typeface="Segoe UI" pitchFamily="34" charset="0"/>
                <a:cs typeface="Segoe UI" pitchFamily="34" charset="0"/>
              </a:defRPr>
            </a:lvl5pPr>
            <a:lvl6pPr marL="2514600" indent="-228600" defTabSz="914400">
              <a:spcBef>
                <a:spcPct val="20000"/>
              </a:spcBef>
              <a:buFont typeface="Arial" pitchFamily="34" charset="0"/>
              <a:buChar char="•"/>
              <a:defRPr sz="2000">
                <a:solidFill>
                  <a:schemeClr val="tx1"/>
                </a:solidFill>
              </a:defRPr>
            </a:lvl6pPr>
            <a:lvl7pPr marL="2971800" indent="-228600" defTabSz="914400">
              <a:spcBef>
                <a:spcPct val="20000"/>
              </a:spcBef>
              <a:buFont typeface="Arial" pitchFamily="34" charset="0"/>
              <a:buChar char="•"/>
              <a:defRPr sz="2000">
                <a:solidFill>
                  <a:schemeClr val="tx1"/>
                </a:solidFill>
              </a:defRPr>
            </a:lvl7pPr>
            <a:lvl8pPr marL="3429000" indent="-228600" defTabSz="914400">
              <a:spcBef>
                <a:spcPct val="20000"/>
              </a:spcBef>
              <a:buFont typeface="Arial" pitchFamily="34" charset="0"/>
              <a:buChar char="•"/>
              <a:defRPr sz="2000">
                <a:solidFill>
                  <a:schemeClr val="tx1"/>
                </a:solidFill>
              </a:defRPr>
            </a:lvl8pPr>
            <a:lvl9pPr marL="3886200" indent="-228600" defTabSz="914400">
              <a:spcBef>
                <a:spcPct val="20000"/>
              </a:spcBef>
              <a:buFont typeface="Arial" pitchFamily="34" charset="0"/>
              <a:buChar char="•"/>
              <a:defRPr sz="2000">
                <a:solidFill>
                  <a:schemeClr val="tx1"/>
                </a:solidFill>
              </a:defRPr>
            </a:lvl9pPr>
          </a:lstStyle>
          <a:p>
            <a:pPr>
              <a:spcBef>
                <a:spcPts val="200"/>
              </a:spcBef>
            </a:pPr>
            <a:r>
              <a:rPr lang="en-US" sz="2400" dirty="0"/>
              <a:t>Lync</a:t>
            </a:r>
            <a:endParaRPr lang="en-US" sz="1600" dirty="0"/>
          </a:p>
          <a:p>
            <a:pPr>
              <a:spcBef>
                <a:spcPts val="200"/>
              </a:spcBef>
            </a:pPr>
            <a:r>
              <a:rPr lang="en-US" sz="1600" dirty="0"/>
              <a:t>Meet Pre-</a:t>
            </a:r>
            <a:r>
              <a:rPr lang="en-US" sz="1600" dirty="0" err="1"/>
              <a:t>Req</a:t>
            </a:r>
            <a:r>
              <a:rPr lang="en-US" sz="1600" dirty="0"/>
              <a:t>: </a:t>
            </a:r>
          </a:p>
          <a:p>
            <a:pPr marL="457200" lvl="1" indent="0">
              <a:spcBef>
                <a:spcPts val="200"/>
              </a:spcBef>
              <a:buNone/>
            </a:pPr>
            <a:r>
              <a:rPr lang="en-US" sz="1600" dirty="0"/>
              <a:t>	</a:t>
            </a:r>
            <a:r>
              <a:rPr lang="en-US" sz="1600" dirty="0" smtClean="0"/>
              <a:t>Install </a:t>
            </a:r>
            <a:r>
              <a:rPr lang="en-US" sz="1600" dirty="0"/>
              <a:t>Unified Communications Managed API 4.0</a:t>
            </a:r>
          </a:p>
          <a:p>
            <a:pPr>
              <a:spcBef>
                <a:spcPts val="200"/>
              </a:spcBef>
            </a:pPr>
            <a:r>
              <a:rPr lang="en-US" sz="1600" dirty="0"/>
              <a:t>Enable IM</a:t>
            </a:r>
          </a:p>
          <a:p>
            <a:pPr marL="457200" lvl="1" indent="0">
              <a:spcBef>
                <a:spcPts val="200"/>
              </a:spcBef>
              <a:buNone/>
            </a:pPr>
            <a:r>
              <a:rPr lang="en-US" sz="1600" dirty="0"/>
              <a:t>	</a:t>
            </a:r>
            <a:r>
              <a:rPr lang="en-US" sz="1600" dirty="0" smtClean="0"/>
              <a:t>Set-</a:t>
            </a:r>
            <a:r>
              <a:rPr lang="en-US" sz="1600" dirty="0" err="1" smtClean="0"/>
              <a:t>OwaVirtualDirectory</a:t>
            </a:r>
            <a:r>
              <a:rPr lang="en-US" sz="1600" dirty="0" smtClean="0"/>
              <a:t> </a:t>
            </a:r>
            <a:r>
              <a:rPr lang="en-US" sz="1600" dirty="0"/>
              <a:t>–</a:t>
            </a:r>
            <a:r>
              <a:rPr lang="en-US" sz="1600" dirty="0" err="1"/>
              <a:t>InstantMessagingType</a:t>
            </a:r>
            <a:r>
              <a:rPr lang="en-US" sz="1600" dirty="0"/>
              <a:t> OCS –	</a:t>
            </a:r>
            <a:r>
              <a:rPr lang="en-US" sz="1600" dirty="0" err="1"/>
              <a:t>InstantMessagingEnabled</a:t>
            </a:r>
            <a:r>
              <a:rPr lang="en-US" sz="1600" dirty="0"/>
              <a:t> $true  </a:t>
            </a:r>
          </a:p>
          <a:p>
            <a:pPr>
              <a:spcBef>
                <a:spcPts val="200"/>
              </a:spcBef>
            </a:pPr>
            <a:r>
              <a:rPr lang="en-US" sz="1600" dirty="0"/>
              <a:t>Add keys</a:t>
            </a:r>
          </a:p>
          <a:p>
            <a:pPr>
              <a:spcBef>
                <a:spcPts val="200"/>
              </a:spcBef>
            </a:pPr>
            <a:r>
              <a:rPr lang="en-US" sz="1600" dirty="0"/>
              <a:t>    	&lt;add key="</a:t>
            </a:r>
            <a:r>
              <a:rPr lang="en-US" sz="1600" dirty="0" err="1"/>
              <a:t>IMCertificateThumbprint</a:t>
            </a:r>
            <a:r>
              <a:rPr lang="en-US" sz="1600" dirty="0"/>
              <a:t>" value="&lt;Exchange 	Certificate thumbprint&gt;" /&gt; </a:t>
            </a:r>
          </a:p>
          <a:p>
            <a:pPr>
              <a:spcBef>
                <a:spcPts val="200"/>
              </a:spcBef>
            </a:pPr>
            <a:r>
              <a:rPr lang="en-US" sz="1600" dirty="0"/>
              <a:t>    	&lt;add key="</a:t>
            </a:r>
            <a:r>
              <a:rPr lang="en-US" sz="1600" dirty="0" err="1"/>
              <a:t>IMServerName</a:t>
            </a:r>
            <a:r>
              <a:rPr lang="en-US" sz="1600" dirty="0"/>
              <a:t>" value="&lt;Lync server FQDN&gt;" /&gt; </a:t>
            </a:r>
          </a:p>
          <a:p>
            <a:pPr>
              <a:spcBef>
                <a:spcPts val="200"/>
              </a:spcBef>
            </a:pPr>
            <a:r>
              <a:rPr lang="en-US" sz="1600" dirty="0"/>
              <a:t>	 to OWA </a:t>
            </a:r>
            <a:r>
              <a:rPr lang="en-US" sz="1600" dirty="0" err="1"/>
              <a:t>web.config</a:t>
            </a:r>
            <a:r>
              <a:rPr lang="en-US" sz="1600" dirty="0"/>
              <a:t> on MBX server</a:t>
            </a:r>
          </a:p>
          <a:p>
            <a:pPr>
              <a:spcBef>
                <a:spcPts val="200"/>
              </a:spcBef>
            </a:pPr>
            <a:r>
              <a:rPr lang="en-US" sz="1600" dirty="0"/>
              <a:t>Recycle the </a:t>
            </a:r>
            <a:r>
              <a:rPr lang="en-US" sz="1600" dirty="0" err="1" smtClean="0"/>
              <a:t>OWAAppPool</a:t>
            </a:r>
            <a:endParaRPr lang="en-US" sz="1600" dirty="0"/>
          </a:p>
          <a:p>
            <a:pPr>
              <a:spcBef>
                <a:spcPts val="200"/>
              </a:spcBef>
            </a:pPr>
            <a:endParaRPr lang="en-US" sz="1600" dirty="0" smtClean="0"/>
          </a:p>
          <a:p>
            <a:pPr>
              <a:spcBef>
                <a:spcPts val="200"/>
              </a:spcBef>
            </a:pPr>
            <a:r>
              <a:rPr lang="en-US" sz="2400" dirty="0" smtClean="0"/>
              <a:t>Office </a:t>
            </a:r>
            <a:r>
              <a:rPr lang="en-US" sz="2400" dirty="0"/>
              <a:t>Web Apps</a:t>
            </a:r>
          </a:p>
          <a:p>
            <a:pPr>
              <a:spcBef>
                <a:spcPts val="200"/>
              </a:spcBef>
            </a:pPr>
            <a:r>
              <a:rPr lang="en-US" sz="1600" dirty="0"/>
              <a:t>Enable </a:t>
            </a:r>
          </a:p>
          <a:p>
            <a:pPr marL="457200" lvl="1" indent="0">
              <a:spcBef>
                <a:spcPts val="200"/>
              </a:spcBef>
              <a:buNone/>
            </a:pPr>
            <a:r>
              <a:rPr lang="en-US" sz="1600" dirty="0"/>
              <a:t>	</a:t>
            </a:r>
            <a:r>
              <a:rPr lang="en-US" sz="1600" dirty="0" smtClean="0"/>
              <a:t>Set-</a:t>
            </a:r>
            <a:r>
              <a:rPr lang="en-US" sz="1600" dirty="0" err="1" smtClean="0"/>
              <a:t>OrganizationConfig</a:t>
            </a:r>
            <a:r>
              <a:rPr lang="en-US" sz="1600" dirty="0" smtClean="0"/>
              <a:t> </a:t>
            </a:r>
            <a:r>
              <a:rPr lang="en-US" sz="1600" dirty="0"/>
              <a:t>–</a:t>
            </a:r>
            <a:r>
              <a:rPr lang="en-US" sz="1600" dirty="0" err="1"/>
              <a:t>WACDiscoveryEndpoint</a:t>
            </a:r>
            <a:r>
              <a:rPr lang="en-US" sz="1600" dirty="0"/>
              <a:t> “&lt;Office </a:t>
            </a:r>
            <a:r>
              <a:rPr lang="en-US" sz="1600" dirty="0" smtClean="0"/>
              <a:t>	Web </a:t>
            </a:r>
            <a:r>
              <a:rPr lang="en-US" sz="1600" dirty="0"/>
              <a:t>App 	Server URL&gt;</a:t>
            </a:r>
          </a:p>
        </p:txBody>
      </p:sp>
    </p:spTree>
    <p:extLst>
      <p:ext uri="{BB962C8B-B14F-4D97-AF65-F5344CB8AC3E}">
        <p14:creationId xmlns:p14="http://schemas.microsoft.com/office/powerpoint/2010/main" val="385949944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Monitoring Overview</a:t>
            </a:r>
            <a:endParaRPr lang="en-US" dirty="0"/>
          </a:p>
        </p:txBody>
      </p:sp>
      <p:sp>
        <p:nvSpPr>
          <p:cNvPr id="3" name="Text Placeholder 2"/>
          <p:cNvSpPr>
            <a:spLocks noGrp="1"/>
          </p:cNvSpPr>
          <p:nvPr>
            <p:ph type="body" sz="quarter" idx="10"/>
          </p:nvPr>
        </p:nvSpPr>
        <p:spPr>
          <a:xfrm>
            <a:off x="237060" y="1413266"/>
            <a:ext cx="11887200" cy="4074962"/>
          </a:xfrm>
        </p:spPr>
        <p:txBody>
          <a:bodyPr/>
          <a:lstStyle/>
          <a:p>
            <a:r>
              <a:rPr lang="en-US" dirty="0"/>
              <a:t>A new suite of probes that</a:t>
            </a:r>
          </a:p>
          <a:p>
            <a:pPr marL="342900" lvl="1" indent="-342900">
              <a:buFont typeface="Arial" pitchFamily="34" charset="0"/>
              <a:buChar char="•"/>
            </a:pPr>
            <a:r>
              <a:rPr lang="en-US" sz="2400" dirty="0" smtClean="0">
                <a:latin typeface="+mj-lt"/>
              </a:rPr>
              <a:t>Run automatically via </a:t>
            </a:r>
            <a:r>
              <a:rPr lang="en-US" sz="2400" dirty="0" err="1" smtClean="0">
                <a:latin typeface="+mj-lt"/>
              </a:rPr>
              <a:t>MSExchangeHM</a:t>
            </a:r>
            <a:r>
              <a:rPr lang="en-US" sz="2400" dirty="0" smtClean="0">
                <a:latin typeface="+mj-lt"/>
              </a:rPr>
              <a:t> service</a:t>
            </a:r>
            <a:endParaRPr lang="en-US" sz="2400" dirty="0">
              <a:latin typeface="+mj-lt"/>
            </a:endParaRPr>
          </a:p>
          <a:p>
            <a:pPr marL="342900" lvl="1" indent="-342900">
              <a:buFont typeface="Arial" pitchFamily="34" charset="0"/>
              <a:buChar char="•"/>
            </a:pPr>
            <a:r>
              <a:rPr lang="en-US" sz="2400" dirty="0">
                <a:latin typeface="+mj-lt"/>
              </a:rPr>
              <a:t>Recover automatically when </a:t>
            </a:r>
            <a:r>
              <a:rPr lang="en-US" sz="2400" dirty="0" smtClean="0">
                <a:latin typeface="+mj-lt"/>
              </a:rPr>
              <a:t>possible</a:t>
            </a:r>
          </a:p>
          <a:p>
            <a:pPr marL="571500" lvl="2" indent="-342900">
              <a:lnSpc>
                <a:spcPct val="100000"/>
              </a:lnSpc>
              <a:buFont typeface="Arial" pitchFamily="34" charset="0"/>
              <a:buChar char="•"/>
            </a:pPr>
            <a:r>
              <a:rPr lang="en-US" sz="2000" dirty="0" smtClean="0">
                <a:latin typeface="+mj-lt"/>
              </a:rPr>
              <a:t>restart </a:t>
            </a:r>
            <a:r>
              <a:rPr lang="en-US" sz="2000" dirty="0">
                <a:latin typeface="+mj-lt"/>
              </a:rPr>
              <a:t>the application </a:t>
            </a:r>
            <a:r>
              <a:rPr lang="en-US" sz="2000" dirty="0" smtClean="0">
                <a:latin typeface="+mj-lt"/>
              </a:rPr>
              <a:t>pool</a:t>
            </a:r>
          </a:p>
          <a:p>
            <a:pPr marL="571500" lvl="2" indent="-342900">
              <a:lnSpc>
                <a:spcPct val="100000"/>
              </a:lnSpc>
              <a:buFont typeface="Arial" pitchFamily="34" charset="0"/>
              <a:buChar char="•"/>
            </a:pPr>
            <a:r>
              <a:rPr lang="en-US" sz="2000" dirty="0" smtClean="0">
                <a:latin typeface="+mj-lt"/>
              </a:rPr>
              <a:t>restart service</a:t>
            </a:r>
            <a:endParaRPr lang="en-US" sz="2000" dirty="0">
              <a:latin typeface="+mj-lt"/>
            </a:endParaRPr>
          </a:p>
          <a:p>
            <a:pPr marL="571500" lvl="2" indent="-342900">
              <a:lnSpc>
                <a:spcPct val="100000"/>
              </a:lnSpc>
              <a:buFont typeface="Arial" pitchFamily="34" charset="0"/>
              <a:buChar char="•"/>
            </a:pPr>
            <a:r>
              <a:rPr lang="en-US" sz="2000" dirty="0" smtClean="0">
                <a:latin typeface="+mj-lt"/>
              </a:rPr>
              <a:t>restart </a:t>
            </a:r>
            <a:r>
              <a:rPr lang="en-US" sz="2000" dirty="0">
                <a:latin typeface="+mj-lt"/>
              </a:rPr>
              <a:t>the </a:t>
            </a:r>
            <a:r>
              <a:rPr lang="en-US" sz="2000" dirty="0" smtClean="0">
                <a:latin typeface="+mj-lt"/>
              </a:rPr>
              <a:t>server</a:t>
            </a:r>
            <a:endParaRPr lang="en-US" sz="2000" dirty="0">
              <a:latin typeface="+mj-lt"/>
            </a:endParaRPr>
          </a:p>
          <a:p>
            <a:pPr marL="571500" lvl="2" indent="-342900">
              <a:lnSpc>
                <a:spcPct val="100000"/>
              </a:lnSpc>
              <a:buFont typeface="Arial" pitchFamily="34" charset="0"/>
              <a:buChar char="•"/>
            </a:pPr>
            <a:r>
              <a:rPr lang="en-US" sz="2000" dirty="0">
                <a:latin typeface="+mj-lt"/>
              </a:rPr>
              <a:t>e</a:t>
            </a:r>
            <a:r>
              <a:rPr lang="en-US" sz="2000" dirty="0" smtClean="0">
                <a:latin typeface="+mj-lt"/>
              </a:rPr>
              <a:t>scalate</a:t>
            </a:r>
          </a:p>
          <a:p>
            <a:pPr marL="571500" lvl="2" indent="-342900">
              <a:lnSpc>
                <a:spcPct val="100000"/>
              </a:lnSpc>
              <a:buFont typeface="Arial" pitchFamily="34" charset="0"/>
              <a:buChar char="•"/>
            </a:pPr>
            <a:endParaRPr lang="en-US" dirty="0"/>
          </a:p>
          <a:p>
            <a:r>
              <a:rPr lang="en-US" dirty="0"/>
              <a:t>We use it in Office </a:t>
            </a:r>
            <a:r>
              <a:rPr lang="en-US" dirty="0" smtClean="0"/>
              <a:t>365!</a:t>
            </a:r>
          </a:p>
        </p:txBody>
      </p:sp>
    </p:spTree>
    <p:custDataLst>
      <p:tags r:id="rId1"/>
    </p:custDataLst>
    <p:extLst>
      <p:ext uri="{BB962C8B-B14F-4D97-AF65-F5344CB8AC3E}">
        <p14:creationId xmlns:p14="http://schemas.microsoft.com/office/powerpoint/2010/main" val="229224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93505010"/>
              </p:ext>
            </p:extLst>
          </p:nvPr>
        </p:nvGraphicFramePr>
        <p:xfrm>
          <a:off x="457199" y="1360488"/>
          <a:ext cx="2134937" cy="5070475"/>
        </p:xfrm>
        <a:graphic>
          <a:graphicData uri="http://schemas.openxmlformats.org/presentationml/2006/ole">
            <mc:AlternateContent xmlns:mc="http://schemas.openxmlformats.org/markup-compatibility/2006">
              <mc:Choice xmlns:v="urn:schemas-microsoft-com:vml" Requires="v">
                <p:oleObj spid="_x0000_s5147" name="Visio" r:id="rId5" imgW="2351160" imgH="5586840" progId="Visio.Drawing.11">
                  <p:embed/>
                </p:oleObj>
              </mc:Choice>
              <mc:Fallback>
                <p:oleObj name="Visio" r:id="rId5" imgW="2351160" imgH="5586840" progId="Visio.Drawing.11">
                  <p:embed/>
                  <p:pic>
                    <p:nvPicPr>
                      <p:cNvPr id="0" name=""/>
                      <p:cNvPicPr>
                        <a:picLocks noChangeAspect="1" noChangeArrowheads="1"/>
                      </p:cNvPicPr>
                      <p:nvPr/>
                    </p:nvPicPr>
                    <p:blipFill>
                      <a:blip r:embed="rId6"/>
                      <a:srcRect/>
                      <a:stretch>
                        <a:fillRect/>
                      </a:stretch>
                    </p:blipFill>
                    <p:spPr bwMode="auto">
                      <a:xfrm>
                        <a:off x="457199" y="1360488"/>
                        <a:ext cx="2134937" cy="5070475"/>
                      </a:xfrm>
                      <a:prstGeom prst="rect">
                        <a:avLst/>
                      </a:prstGeom>
                      <a:solidFill>
                        <a:schemeClr val="tx1">
                          <a:lumMod val="85000"/>
                          <a:alpha val="52000"/>
                        </a:schemeClr>
                      </a:solidFill>
                      <a:ln>
                        <a:noFill/>
                      </a:ln>
                      <a:extLst/>
                    </p:spPr>
                  </p:pic>
                </p:oleObj>
              </mc:Fallback>
            </mc:AlternateContent>
          </a:graphicData>
        </a:graphic>
      </p:graphicFrame>
      <p:sp>
        <p:nvSpPr>
          <p:cNvPr id="6" name="Text Placeholder 3"/>
          <p:cNvSpPr txBox="1">
            <a:spLocks/>
          </p:cNvSpPr>
          <p:nvPr/>
        </p:nvSpPr>
        <p:spPr>
          <a:xfrm>
            <a:off x="3017838" y="1758047"/>
            <a:ext cx="9144000" cy="5595620"/>
          </a:xfrm>
          <a:prstGeom prst="rect">
            <a:avLst/>
          </a:prstGeom>
        </p:spPr>
        <p:txBody>
          <a:bodyPr lIns="124358" tIns="62179" rIns="124358" bIns="62179">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buSzPct val="90000"/>
              <a:buNone/>
            </a:pPr>
            <a:r>
              <a:rPr lang="en-US" sz="4000" dirty="0" err="1">
                <a:gradFill>
                  <a:gsLst>
                    <a:gs pos="1250">
                      <a:schemeClr val="tx2"/>
                    </a:gs>
                    <a:gs pos="99000">
                      <a:schemeClr val="tx2"/>
                    </a:gs>
                  </a:gsLst>
                  <a:lin ang="5400000" scaled="0"/>
                </a:gradFill>
                <a:latin typeface="+mj-lt"/>
              </a:rPr>
              <a:t>OwaSelfTest</a:t>
            </a:r>
            <a:endParaRPr lang="en-US" sz="4000" dirty="0">
              <a:gradFill>
                <a:gsLst>
                  <a:gs pos="1250">
                    <a:schemeClr val="tx2"/>
                  </a:gs>
                  <a:gs pos="99000">
                    <a:schemeClr val="tx2"/>
                  </a:gs>
                </a:gsLst>
                <a:lin ang="5400000" scaled="0"/>
              </a:gradFill>
              <a:latin typeface="+mj-lt"/>
            </a:endParaRPr>
          </a:p>
          <a:p>
            <a:pPr marL="285750" lvl="1" defTabSz="932742">
              <a:lnSpc>
                <a:spcPct val="90000"/>
              </a:lnSpc>
              <a:spcBef>
                <a:spcPts val="0"/>
              </a:spcBef>
              <a:buSzPct val="90000"/>
            </a:pPr>
            <a:r>
              <a:rPr lang="en-US" sz="1800" dirty="0">
                <a:gradFill>
                  <a:gsLst>
                    <a:gs pos="1250">
                      <a:schemeClr val="tx1"/>
                    </a:gs>
                    <a:gs pos="100000">
                      <a:schemeClr val="tx1"/>
                    </a:gs>
                  </a:gsLst>
                  <a:lin ang="5400000" scaled="0"/>
                </a:gradFill>
              </a:rPr>
              <a:t>Verifies that the app pool is up and able to process requests (no user logon)</a:t>
            </a:r>
          </a:p>
          <a:p>
            <a:pPr marL="285750" lvl="1" defTabSz="932742">
              <a:lnSpc>
                <a:spcPct val="90000"/>
              </a:lnSpc>
              <a:spcBef>
                <a:spcPts val="0"/>
              </a:spcBef>
              <a:buSzPct val="90000"/>
            </a:pPr>
            <a:r>
              <a:rPr lang="en-US" sz="1800" dirty="0">
                <a:gradFill>
                  <a:gsLst>
                    <a:gs pos="1250">
                      <a:schemeClr val="tx1"/>
                    </a:gs>
                    <a:gs pos="100000">
                      <a:schemeClr val="tx1"/>
                    </a:gs>
                  </a:gsLst>
                  <a:lin ang="5400000" scaled="0"/>
                </a:gradFill>
              </a:rPr>
              <a:t>1 instance per MBX server</a:t>
            </a:r>
          </a:p>
          <a:p>
            <a:pPr marL="0" indent="0">
              <a:lnSpc>
                <a:spcPct val="90000"/>
              </a:lnSpc>
              <a:spcBef>
                <a:spcPts val="600"/>
              </a:spcBef>
              <a:buSzPct val="90000"/>
              <a:buNone/>
            </a:pPr>
            <a:r>
              <a:rPr lang="en-US" sz="4000" dirty="0" err="1">
                <a:gradFill>
                  <a:gsLst>
                    <a:gs pos="1250">
                      <a:schemeClr val="tx2"/>
                    </a:gs>
                    <a:gs pos="99000">
                      <a:schemeClr val="tx2"/>
                    </a:gs>
                  </a:gsLst>
                  <a:lin ang="5400000" scaled="0"/>
                </a:gradFill>
                <a:latin typeface="+mj-lt"/>
              </a:rPr>
              <a:t>OwaDeepTest</a:t>
            </a:r>
            <a:endParaRPr lang="en-US" sz="4000" dirty="0">
              <a:gradFill>
                <a:gsLst>
                  <a:gs pos="1250">
                    <a:schemeClr val="tx2"/>
                  </a:gs>
                  <a:gs pos="99000">
                    <a:schemeClr val="tx2"/>
                  </a:gs>
                </a:gsLst>
                <a:lin ang="5400000" scaled="0"/>
              </a:gradFill>
              <a:latin typeface="+mj-lt"/>
            </a:endParaRPr>
          </a:p>
          <a:p>
            <a:pPr marL="285750" lvl="1" defTabSz="932742">
              <a:lnSpc>
                <a:spcPct val="90000"/>
              </a:lnSpc>
              <a:spcBef>
                <a:spcPts val="0"/>
              </a:spcBef>
              <a:buSzPct val="90000"/>
            </a:pPr>
            <a:r>
              <a:rPr lang="en-US" sz="1800" dirty="0">
                <a:gradFill>
                  <a:gsLst>
                    <a:gs pos="1250">
                      <a:schemeClr val="tx1"/>
                    </a:gs>
                    <a:gs pos="100000">
                      <a:schemeClr val="tx1"/>
                    </a:gs>
                  </a:gsLst>
                  <a:lin ang="5400000" scaled="0"/>
                </a:gradFill>
              </a:rPr>
              <a:t>Full logon through </a:t>
            </a:r>
            <a:r>
              <a:rPr lang="en-US" sz="1800" dirty="0" smtClean="0">
                <a:gradFill>
                  <a:gsLst>
                    <a:gs pos="1250">
                      <a:schemeClr val="tx1"/>
                    </a:gs>
                    <a:gs pos="100000">
                      <a:schemeClr val="tx1"/>
                    </a:gs>
                  </a:gsLst>
                  <a:lin ang="5400000" scaled="0"/>
                </a:gradFill>
              </a:rPr>
              <a:t>Outlook web App from </a:t>
            </a:r>
            <a:r>
              <a:rPr lang="en-US" sz="1800" dirty="0">
                <a:gradFill>
                  <a:gsLst>
                    <a:gs pos="1250">
                      <a:schemeClr val="tx1"/>
                    </a:gs>
                    <a:gs pos="100000">
                      <a:schemeClr val="tx1"/>
                    </a:gs>
                  </a:gsLst>
                  <a:lin ang="5400000" scaled="0"/>
                </a:gradFill>
              </a:rPr>
              <a:t>the MBX server</a:t>
            </a:r>
          </a:p>
          <a:p>
            <a:pPr marL="285750" lvl="1" defTabSz="932742">
              <a:lnSpc>
                <a:spcPct val="90000"/>
              </a:lnSpc>
              <a:spcBef>
                <a:spcPts val="0"/>
              </a:spcBef>
              <a:buSzPct val="90000"/>
            </a:pPr>
            <a:r>
              <a:rPr lang="en-US" sz="1800" dirty="0">
                <a:gradFill>
                  <a:gsLst>
                    <a:gs pos="1250">
                      <a:schemeClr val="tx1"/>
                    </a:gs>
                    <a:gs pos="100000">
                      <a:schemeClr val="tx1"/>
                    </a:gs>
                  </a:gsLst>
                  <a:lin ang="5400000" scaled="0"/>
                </a:gradFill>
              </a:rPr>
              <a:t>1 instance per MDB</a:t>
            </a:r>
          </a:p>
          <a:p>
            <a:pPr marL="0" indent="0">
              <a:lnSpc>
                <a:spcPct val="90000"/>
              </a:lnSpc>
              <a:spcBef>
                <a:spcPts val="600"/>
              </a:spcBef>
              <a:buSzPct val="90000"/>
              <a:buNone/>
            </a:pPr>
            <a:r>
              <a:rPr lang="en-US" sz="4000" dirty="0" err="1">
                <a:gradFill>
                  <a:gsLst>
                    <a:gs pos="1250">
                      <a:schemeClr val="tx2"/>
                    </a:gs>
                    <a:gs pos="99000">
                      <a:schemeClr val="tx2"/>
                    </a:gs>
                  </a:gsLst>
                  <a:lin ang="5400000" scaled="0"/>
                </a:gradFill>
                <a:latin typeface="+mj-lt"/>
              </a:rPr>
              <a:t>OwaProxyTest</a:t>
            </a:r>
            <a:endParaRPr lang="en-US" sz="4000" dirty="0">
              <a:gradFill>
                <a:gsLst>
                  <a:gs pos="1250">
                    <a:schemeClr val="tx2"/>
                  </a:gs>
                  <a:gs pos="99000">
                    <a:schemeClr val="tx2"/>
                  </a:gs>
                </a:gsLst>
                <a:lin ang="5400000" scaled="0"/>
              </a:gradFill>
              <a:latin typeface="+mj-lt"/>
            </a:endParaRPr>
          </a:p>
          <a:p>
            <a:pPr marL="285750" lvl="1" defTabSz="932742">
              <a:lnSpc>
                <a:spcPct val="90000"/>
              </a:lnSpc>
              <a:spcBef>
                <a:spcPts val="0"/>
              </a:spcBef>
              <a:buSzPct val="90000"/>
            </a:pPr>
            <a:r>
              <a:rPr lang="en-US" sz="1800" dirty="0">
                <a:gradFill>
                  <a:gsLst>
                    <a:gs pos="1250">
                      <a:schemeClr val="tx1"/>
                    </a:gs>
                    <a:gs pos="100000">
                      <a:schemeClr val="tx1"/>
                    </a:gs>
                  </a:gsLst>
                  <a:lin ang="5400000" scaled="0"/>
                </a:gradFill>
              </a:rPr>
              <a:t>Verifies that app pool is up and able to process and route requests</a:t>
            </a:r>
          </a:p>
          <a:p>
            <a:pPr marL="0" indent="0">
              <a:lnSpc>
                <a:spcPct val="90000"/>
              </a:lnSpc>
              <a:spcBef>
                <a:spcPts val="600"/>
              </a:spcBef>
              <a:buSzPct val="90000"/>
              <a:buNone/>
            </a:pPr>
            <a:r>
              <a:rPr lang="en-US" sz="4000" dirty="0" err="1">
                <a:gradFill>
                  <a:gsLst>
                    <a:gs pos="1250">
                      <a:schemeClr val="tx2"/>
                    </a:gs>
                    <a:gs pos="99000">
                      <a:schemeClr val="tx2"/>
                    </a:gs>
                  </a:gsLst>
                  <a:lin ang="5400000" scaled="0"/>
                </a:gradFill>
                <a:latin typeface="+mj-lt"/>
              </a:rPr>
              <a:t>OwaCtp</a:t>
            </a:r>
            <a:endParaRPr lang="en-US" sz="4000" dirty="0">
              <a:gradFill>
                <a:gsLst>
                  <a:gs pos="1250">
                    <a:schemeClr val="tx2"/>
                  </a:gs>
                  <a:gs pos="99000">
                    <a:schemeClr val="tx2"/>
                  </a:gs>
                </a:gsLst>
                <a:lin ang="5400000" scaled="0"/>
              </a:gradFill>
              <a:latin typeface="+mj-lt"/>
            </a:endParaRPr>
          </a:p>
          <a:p>
            <a:pPr marL="285750" lvl="1" defTabSz="932742">
              <a:lnSpc>
                <a:spcPct val="90000"/>
              </a:lnSpc>
              <a:spcBef>
                <a:spcPts val="0"/>
              </a:spcBef>
              <a:buSzPct val="90000"/>
            </a:pPr>
            <a:r>
              <a:rPr lang="en-US" sz="1800" dirty="0">
                <a:gradFill>
                  <a:gsLst>
                    <a:gs pos="1250">
                      <a:schemeClr val="tx1"/>
                    </a:gs>
                    <a:gs pos="100000">
                      <a:schemeClr val="tx1"/>
                    </a:gs>
                  </a:gsLst>
                  <a:lin ang="5400000" scaled="0"/>
                </a:gradFill>
              </a:rPr>
              <a:t>Runs from the CAS machines, validates </a:t>
            </a:r>
            <a:r>
              <a:rPr lang="en-US" sz="1800" dirty="0" smtClean="0">
                <a:gradFill>
                  <a:gsLst>
                    <a:gs pos="1250">
                      <a:schemeClr val="tx1"/>
                    </a:gs>
                    <a:gs pos="100000">
                      <a:schemeClr val="tx1"/>
                    </a:gs>
                  </a:gsLst>
                  <a:lin ang="5400000" scaled="0"/>
                </a:gradFill>
              </a:rPr>
              <a:t>Outlook Web App end-to-end</a:t>
            </a:r>
            <a:endParaRPr lang="en-US" sz="1800" dirty="0">
              <a:gradFill>
                <a:gsLst>
                  <a:gs pos="1250">
                    <a:schemeClr val="tx1"/>
                  </a:gs>
                  <a:gs pos="100000">
                    <a:schemeClr val="tx1"/>
                  </a:gs>
                </a:gsLst>
                <a:lin ang="5400000" scaled="0"/>
              </a:gradFill>
            </a:endParaRPr>
          </a:p>
          <a:p>
            <a:pPr marL="285750" lvl="1" defTabSz="932742">
              <a:lnSpc>
                <a:spcPct val="90000"/>
              </a:lnSpc>
              <a:spcBef>
                <a:spcPts val="0"/>
              </a:spcBef>
              <a:buSzPct val="90000"/>
            </a:pPr>
            <a:r>
              <a:rPr lang="en-US" sz="1800" dirty="0">
                <a:gradFill>
                  <a:gsLst>
                    <a:gs pos="1250">
                      <a:schemeClr val="tx1"/>
                    </a:gs>
                    <a:gs pos="100000">
                      <a:schemeClr val="tx1"/>
                    </a:gs>
                  </a:gsLst>
                  <a:lin ang="5400000" scaled="0"/>
                </a:gradFill>
              </a:rPr>
              <a:t>1 instance per CAS server</a:t>
            </a:r>
          </a:p>
        </p:txBody>
      </p:sp>
      <p:sp>
        <p:nvSpPr>
          <p:cNvPr id="5" name="Title 4"/>
          <p:cNvSpPr>
            <a:spLocks noGrp="1"/>
          </p:cNvSpPr>
          <p:nvPr>
            <p:ph type="title"/>
          </p:nvPr>
        </p:nvSpPr>
        <p:spPr/>
        <p:txBody>
          <a:bodyPr/>
          <a:lstStyle/>
          <a:p>
            <a:r>
              <a:rPr lang="en-US" dirty="0" smtClean="0"/>
              <a:t>Monitoring Tests </a:t>
            </a:r>
            <a:endParaRPr lang="en-US" dirty="0"/>
          </a:p>
        </p:txBody>
      </p:sp>
    </p:spTree>
    <p:custDataLst>
      <p:tags r:id="rId2"/>
    </p:custDataLst>
    <p:extLst>
      <p:ext uri="{BB962C8B-B14F-4D97-AF65-F5344CB8AC3E}">
        <p14:creationId xmlns:p14="http://schemas.microsoft.com/office/powerpoint/2010/main" val="17468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Wrap</a:t>
            </a:r>
            <a:endParaRPr lang="en-US" dirty="0"/>
          </a:p>
        </p:txBody>
      </p:sp>
    </p:spTree>
    <p:extLst>
      <p:ext uri="{BB962C8B-B14F-4D97-AF65-F5344CB8AC3E}">
        <p14:creationId xmlns:p14="http://schemas.microsoft.com/office/powerpoint/2010/main" val="303597437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What’s </a:t>
            </a:r>
            <a:r>
              <a:rPr lang="en-US" dirty="0" smtClean="0"/>
              <a:t>new*</a:t>
            </a:r>
            <a:endParaRPr lang="en-US" dirty="0"/>
          </a:p>
        </p:txBody>
      </p:sp>
      <p:sp>
        <p:nvSpPr>
          <p:cNvPr id="2" name="Content Placeholder 1"/>
          <p:cNvSpPr>
            <a:spLocks noGrp="1"/>
          </p:cNvSpPr>
          <p:nvPr>
            <p:ph idx="4294967295"/>
          </p:nvPr>
        </p:nvSpPr>
        <p:spPr>
          <a:xfrm>
            <a:off x="464498" y="1878656"/>
            <a:ext cx="3481388" cy="4999037"/>
          </a:xfrm>
          <a:prstGeom prst="rect">
            <a:avLst/>
          </a:prstGeom>
        </p:spPr>
        <p:txBody>
          <a:bodyPr lIns="124358" tIns="62179" rIns="124358" bIns="62179">
            <a:noAutofit/>
          </a:bodyPr>
          <a:lstStyle/>
          <a:p>
            <a:pPr marL="0" indent="0">
              <a:buNone/>
            </a:pPr>
            <a:r>
              <a:rPr lang="en-US" sz="2000" dirty="0">
                <a:latin typeface="+mn-lt"/>
              </a:rPr>
              <a:t>Apps</a:t>
            </a:r>
          </a:p>
          <a:p>
            <a:pPr marL="0" indent="0">
              <a:buNone/>
            </a:pPr>
            <a:r>
              <a:rPr lang="en-US" sz="2000" dirty="0">
                <a:latin typeface="+mn-lt"/>
              </a:rPr>
              <a:t>Compose</a:t>
            </a:r>
          </a:p>
          <a:p>
            <a:pPr marL="0" indent="0">
              <a:buNone/>
            </a:pPr>
            <a:r>
              <a:rPr lang="en-US" sz="1800" dirty="0">
                <a:latin typeface="+mn-lt"/>
              </a:rPr>
              <a:t>   </a:t>
            </a:r>
            <a:r>
              <a:rPr lang="en-US" sz="1600" dirty="0">
                <a:latin typeface="+mn-lt"/>
              </a:rPr>
              <a:t>Inline compose </a:t>
            </a:r>
          </a:p>
          <a:p>
            <a:pPr marL="0" indent="0">
              <a:buNone/>
            </a:pPr>
            <a:r>
              <a:rPr lang="en-US" sz="1600" dirty="0">
                <a:latin typeface="+mn-lt"/>
              </a:rPr>
              <a:t>   List view draft management</a:t>
            </a:r>
          </a:p>
          <a:p>
            <a:pPr marL="0" indent="0">
              <a:buNone/>
            </a:pPr>
            <a:r>
              <a:rPr lang="en-US" sz="2000" dirty="0">
                <a:latin typeface="+mn-lt"/>
              </a:rPr>
              <a:t>Triage </a:t>
            </a:r>
          </a:p>
          <a:p>
            <a:pPr marL="0" indent="0">
              <a:buNone/>
            </a:pPr>
            <a:r>
              <a:rPr lang="en-US" sz="2000" dirty="0">
                <a:latin typeface="+mn-lt"/>
              </a:rPr>
              <a:t>  </a:t>
            </a:r>
            <a:r>
              <a:rPr lang="en-US" sz="1600" dirty="0" smtClean="0">
                <a:latin typeface="+mn-lt"/>
              </a:rPr>
              <a:t>Unread/Flagged</a:t>
            </a:r>
            <a:r>
              <a:rPr lang="en-US" sz="1600" dirty="0">
                <a:latin typeface="+mn-lt"/>
              </a:rPr>
              <a:t>/… filters</a:t>
            </a:r>
          </a:p>
          <a:p>
            <a:pPr marL="0" indent="0">
              <a:buNone/>
            </a:pPr>
            <a:r>
              <a:rPr lang="en-US" sz="1600" dirty="0">
                <a:latin typeface="+mn-lt"/>
              </a:rPr>
              <a:t>  </a:t>
            </a:r>
            <a:r>
              <a:rPr lang="en-US" sz="1600" dirty="0" smtClean="0">
                <a:latin typeface="+mn-lt"/>
              </a:rPr>
              <a:t>List </a:t>
            </a:r>
            <a:r>
              <a:rPr lang="en-US" sz="1600" dirty="0">
                <a:latin typeface="+mn-lt"/>
              </a:rPr>
              <a:t>view inline delete</a:t>
            </a:r>
          </a:p>
          <a:p>
            <a:pPr marL="0" indent="0">
              <a:buNone/>
            </a:pPr>
            <a:r>
              <a:rPr lang="en-US" sz="1600" dirty="0">
                <a:latin typeface="+mn-lt"/>
              </a:rPr>
              <a:t>  </a:t>
            </a:r>
            <a:r>
              <a:rPr lang="en-US" sz="1600" dirty="0" smtClean="0">
                <a:latin typeface="+mn-lt"/>
              </a:rPr>
              <a:t>List </a:t>
            </a:r>
            <a:r>
              <a:rPr lang="en-US" sz="1600" dirty="0">
                <a:latin typeface="+mn-lt"/>
              </a:rPr>
              <a:t>view preview text</a:t>
            </a:r>
          </a:p>
          <a:p>
            <a:pPr marL="0" indent="0">
              <a:buNone/>
            </a:pPr>
            <a:r>
              <a:rPr lang="en-US" sz="2000" dirty="0">
                <a:latin typeface="+mn-lt"/>
              </a:rPr>
              <a:t>Attachments</a:t>
            </a:r>
          </a:p>
          <a:p>
            <a:pPr marL="0" indent="0">
              <a:buNone/>
            </a:pPr>
            <a:r>
              <a:rPr lang="en-US" sz="2000" dirty="0">
                <a:latin typeface="+mn-lt"/>
              </a:rPr>
              <a:t>  </a:t>
            </a:r>
            <a:r>
              <a:rPr lang="en-US" sz="1600" dirty="0" smtClean="0">
                <a:latin typeface="+mn-lt"/>
              </a:rPr>
              <a:t>Win8 style filmstrip</a:t>
            </a:r>
            <a:endParaRPr lang="en-US" sz="1600" dirty="0">
              <a:latin typeface="+mn-lt"/>
            </a:endParaRPr>
          </a:p>
          <a:p>
            <a:pPr marL="0" indent="0">
              <a:buNone/>
            </a:pPr>
            <a:r>
              <a:rPr lang="en-US" sz="1600" dirty="0">
                <a:latin typeface="+mn-lt"/>
              </a:rPr>
              <a:t>   Photo preview</a:t>
            </a:r>
          </a:p>
          <a:p>
            <a:pPr marL="0" indent="0">
              <a:buNone/>
            </a:pPr>
            <a:r>
              <a:rPr lang="en-US" sz="1600" dirty="0">
                <a:latin typeface="+mn-lt"/>
              </a:rPr>
              <a:t>   Open in </a:t>
            </a:r>
            <a:r>
              <a:rPr lang="en-US" sz="1600" dirty="0" smtClean="0">
                <a:latin typeface="+mn-lt"/>
              </a:rPr>
              <a:t>Office Web Apps</a:t>
            </a:r>
            <a:endParaRPr lang="en-US" sz="1600" dirty="0">
              <a:latin typeface="+mn-lt"/>
            </a:endParaRPr>
          </a:p>
          <a:p>
            <a:pPr marL="0" indent="0">
              <a:buNone/>
            </a:pPr>
            <a:r>
              <a:rPr lang="en-US" sz="2000" dirty="0">
                <a:latin typeface="+mn-lt"/>
              </a:rPr>
              <a:t>Search </a:t>
            </a:r>
          </a:p>
          <a:p>
            <a:pPr marL="0" indent="0">
              <a:buNone/>
            </a:pPr>
            <a:r>
              <a:rPr lang="en-US" sz="2000" dirty="0">
                <a:latin typeface="+mn-lt"/>
              </a:rPr>
              <a:t>  </a:t>
            </a:r>
            <a:r>
              <a:rPr lang="en-US" sz="1600" dirty="0" smtClean="0">
                <a:latin typeface="+mn-lt"/>
              </a:rPr>
              <a:t>Suggestions </a:t>
            </a:r>
            <a:r>
              <a:rPr lang="en-US" sz="1600" dirty="0">
                <a:latin typeface="+mn-lt"/>
              </a:rPr>
              <a:t>drop-down</a:t>
            </a:r>
          </a:p>
          <a:p>
            <a:pPr marL="0" indent="0">
              <a:buNone/>
            </a:pPr>
            <a:r>
              <a:rPr lang="en-US" sz="1600" dirty="0">
                <a:latin typeface="+mn-lt"/>
              </a:rPr>
              <a:t>   Refiners</a:t>
            </a:r>
          </a:p>
          <a:p>
            <a:pPr marL="0" indent="0">
              <a:buNone/>
            </a:pPr>
            <a:r>
              <a:rPr lang="en-US" sz="1600" dirty="0">
                <a:latin typeface="+mn-lt"/>
              </a:rPr>
              <a:t>   Hit highlighting</a:t>
            </a:r>
          </a:p>
        </p:txBody>
      </p:sp>
      <p:sp>
        <p:nvSpPr>
          <p:cNvPr id="3" name="TextBox 2"/>
          <p:cNvSpPr txBox="1"/>
          <p:nvPr/>
        </p:nvSpPr>
        <p:spPr>
          <a:xfrm>
            <a:off x="459328" y="1190270"/>
            <a:ext cx="1865471" cy="741126"/>
          </a:xfrm>
          <a:prstGeom prst="rect">
            <a:avLst/>
          </a:prstGeom>
          <a:noFill/>
        </p:spPr>
        <p:txBody>
          <a:bodyPr wrap="square" lIns="124358" tIns="62179" rIns="124358" bIns="62179" rtlCol="0">
            <a:spAutoFit/>
          </a:bodyPr>
          <a:lstStyle/>
          <a:p>
            <a:pPr defTabSz="621792">
              <a:spcBef>
                <a:spcPct val="0"/>
              </a:spcBef>
            </a:pPr>
            <a:r>
              <a:rPr lang="en-US" sz="4000" dirty="0">
                <a:gradFill>
                  <a:gsLst>
                    <a:gs pos="1250">
                      <a:schemeClr val="tx2"/>
                    </a:gs>
                    <a:gs pos="99000">
                      <a:schemeClr val="tx2"/>
                    </a:gs>
                  </a:gsLst>
                  <a:lin ang="5400000" scaled="0"/>
                </a:gradFill>
                <a:latin typeface="+mj-lt"/>
              </a:rPr>
              <a:t>Mail</a:t>
            </a:r>
          </a:p>
        </p:txBody>
      </p:sp>
      <p:sp>
        <p:nvSpPr>
          <p:cNvPr id="8" name="TextBox 7"/>
          <p:cNvSpPr txBox="1"/>
          <p:nvPr/>
        </p:nvSpPr>
        <p:spPr>
          <a:xfrm>
            <a:off x="4371467" y="1190270"/>
            <a:ext cx="1865471" cy="741126"/>
          </a:xfrm>
          <a:prstGeom prst="rect">
            <a:avLst/>
          </a:prstGeom>
          <a:noFill/>
        </p:spPr>
        <p:txBody>
          <a:bodyPr wrap="square" lIns="124358" tIns="62179" rIns="124358" bIns="62179" rtlCol="0">
            <a:spAutoFit/>
          </a:bodyPr>
          <a:lstStyle/>
          <a:p>
            <a:r>
              <a:rPr lang="en-US" sz="4000" dirty="0">
                <a:gradFill>
                  <a:gsLst>
                    <a:gs pos="1250">
                      <a:schemeClr val="tx2"/>
                    </a:gs>
                    <a:gs pos="99000">
                      <a:schemeClr val="tx2"/>
                    </a:gs>
                  </a:gsLst>
                  <a:lin ang="5400000" scaled="0"/>
                </a:gradFill>
                <a:latin typeface="+mj-lt"/>
              </a:rPr>
              <a:t>People</a:t>
            </a:r>
          </a:p>
        </p:txBody>
      </p:sp>
      <p:sp>
        <p:nvSpPr>
          <p:cNvPr id="9" name="TextBox 8"/>
          <p:cNvSpPr txBox="1"/>
          <p:nvPr/>
        </p:nvSpPr>
        <p:spPr>
          <a:xfrm>
            <a:off x="8418079" y="1190270"/>
            <a:ext cx="2288822" cy="741126"/>
          </a:xfrm>
          <a:prstGeom prst="rect">
            <a:avLst/>
          </a:prstGeom>
          <a:noFill/>
        </p:spPr>
        <p:txBody>
          <a:bodyPr wrap="square" lIns="124358" tIns="62179" rIns="124358" bIns="62179" rtlCol="0">
            <a:spAutoFit/>
          </a:bodyPr>
          <a:lstStyle/>
          <a:p>
            <a:r>
              <a:rPr lang="en-US" sz="4000" dirty="0" smtClean="0">
                <a:gradFill>
                  <a:gsLst>
                    <a:gs pos="1250">
                      <a:schemeClr val="tx2"/>
                    </a:gs>
                    <a:gs pos="99000">
                      <a:schemeClr val="tx2"/>
                    </a:gs>
                  </a:gsLst>
                  <a:lin ang="5400000" scaled="0"/>
                </a:gradFill>
                <a:latin typeface="+mj-lt"/>
              </a:rPr>
              <a:t>Calendar</a:t>
            </a:r>
            <a:endParaRPr lang="en-US" sz="4000" dirty="0">
              <a:gradFill>
                <a:gsLst>
                  <a:gs pos="1250">
                    <a:schemeClr val="tx2"/>
                  </a:gs>
                  <a:gs pos="99000">
                    <a:schemeClr val="tx2"/>
                  </a:gs>
                </a:gsLst>
                <a:lin ang="5400000" scaled="0"/>
              </a:gradFill>
              <a:latin typeface="+mj-lt"/>
            </a:endParaRPr>
          </a:p>
        </p:txBody>
      </p:sp>
      <p:sp>
        <p:nvSpPr>
          <p:cNvPr id="10" name="Content Placeholder 1"/>
          <p:cNvSpPr txBox="1">
            <a:spLocks/>
          </p:cNvSpPr>
          <p:nvPr/>
        </p:nvSpPr>
        <p:spPr>
          <a:xfrm>
            <a:off x="4391939" y="1851360"/>
            <a:ext cx="3730943" cy="5023109"/>
          </a:xfrm>
          <a:prstGeom prst="rect">
            <a:avLst/>
          </a:prstGeom>
        </p:spPr>
        <p:txBody>
          <a:bodyPr vert="horz" lIns="124358" tIns="62179" rIns="124358" bIns="62179" rtlCol="0">
            <a:normAutofit/>
          </a:bodyPr>
          <a:lstStyle>
            <a:lvl1pPr marL="0" indent="0" algn="l" defTabSz="457200" rtl="0" eaLnBrk="1" latinLnBrk="0" hangingPunct="1">
              <a:spcBef>
                <a:spcPct val="20000"/>
              </a:spcBef>
              <a:buFont typeface="Arial"/>
              <a:buNone/>
              <a:defRPr sz="2800" kern="1200">
                <a:solidFill>
                  <a:schemeClr val="tx1"/>
                </a:solidFill>
                <a:latin typeface="Segoe UI Semilight"/>
                <a:ea typeface="+mn-ea"/>
                <a:cs typeface="Segoe UI Semilight"/>
              </a:defRPr>
            </a:lvl1pPr>
            <a:lvl2pPr marL="742950" indent="-285750" algn="l" defTabSz="457200" rtl="0" eaLnBrk="1" latinLnBrk="0" hangingPunct="1">
              <a:spcBef>
                <a:spcPct val="20000"/>
              </a:spcBef>
              <a:buFont typeface="Arial"/>
              <a:buChar char="–"/>
              <a:defRPr sz="2400" kern="1200">
                <a:solidFill>
                  <a:schemeClr val="tx1"/>
                </a:solidFill>
                <a:latin typeface="Segoe UI Semilight"/>
                <a:ea typeface="+mn-ea"/>
                <a:cs typeface="Segoe UI Semilight"/>
              </a:defRPr>
            </a:lvl2pPr>
            <a:lvl3pPr marL="1143000" indent="-228600" algn="l" defTabSz="457200" rtl="0" eaLnBrk="1" latinLnBrk="0" hangingPunct="1">
              <a:spcBef>
                <a:spcPct val="20000"/>
              </a:spcBef>
              <a:buFont typeface="Arial"/>
              <a:buChar char="•"/>
              <a:defRPr sz="2000" kern="1200">
                <a:solidFill>
                  <a:schemeClr val="tx1"/>
                </a:solidFill>
                <a:latin typeface="Segoe UI Semilight"/>
                <a:ea typeface="+mn-ea"/>
                <a:cs typeface="Segoe UI Semilight"/>
              </a:defRPr>
            </a:lvl3pPr>
            <a:lvl4pPr marL="1600200" indent="-228600" algn="l" defTabSz="457200" rtl="0" eaLnBrk="1" latinLnBrk="0" hangingPunct="1">
              <a:spcBef>
                <a:spcPct val="20000"/>
              </a:spcBef>
              <a:buFont typeface="Arial"/>
              <a:buChar char="–"/>
              <a:defRPr sz="2000" kern="1200">
                <a:solidFill>
                  <a:schemeClr val="tx1"/>
                </a:solidFill>
                <a:latin typeface="Segoe UI Semilight"/>
                <a:ea typeface="+mn-ea"/>
                <a:cs typeface="Segoe UI Semilight"/>
              </a:defRPr>
            </a:lvl4pPr>
            <a:lvl5pPr marL="2057400" indent="-228600" algn="l" defTabSz="457200" rtl="0" eaLnBrk="1" latinLnBrk="0" hangingPunct="1">
              <a:spcBef>
                <a:spcPct val="20000"/>
              </a:spcBef>
              <a:buFont typeface="Arial"/>
              <a:buChar char="»"/>
              <a:defRPr sz="2000" kern="1200">
                <a:solidFill>
                  <a:schemeClr val="tx1"/>
                </a:solidFill>
                <a:latin typeface="Segoe UI Semilight"/>
                <a:ea typeface="+mn-ea"/>
                <a:cs typeface="Segoe UI Semi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gradFill>
                  <a:gsLst>
                    <a:gs pos="1250">
                      <a:schemeClr val="tx1"/>
                    </a:gs>
                    <a:gs pos="100000">
                      <a:schemeClr val="tx1"/>
                    </a:gs>
                  </a:gsLst>
                  <a:lin ang="5400000" scaled="0"/>
                </a:gradFill>
                <a:latin typeface="+mn-lt"/>
                <a:cs typeface="+mn-cs"/>
              </a:rPr>
              <a:t>People-Centric</a:t>
            </a:r>
            <a:endParaRPr lang="en-US" sz="2000" dirty="0">
              <a:gradFill>
                <a:gsLst>
                  <a:gs pos="1250">
                    <a:schemeClr val="tx1"/>
                  </a:gs>
                  <a:gs pos="100000">
                    <a:schemeClr val="tx1"/>
                  </a:gs>
                </a:gsLst>
                <a:lin ang="5400000" scaled="0"/>
              </a:gradFill>
              <a:latin typeface="+mn-lt"/>
              <a:cs typeface="+mn-cs"/>
            </a:endParaRPr>
          </a:p>
          <a:p>
            <a:r>
              <a:rPr lang="en-US" sz="1600" dirty="0" smtClean="0">
                <a:gradFill>
                  <a:gsLst>
                    <a:gs pos="1250">
                      <a:schemeClr val="tx1"/>
                    </a:gs>
                    <a:gs pos="100000">
                      <a:schemeClr val="tx1"/>
                    </a:gs>
                  </a:gsLst>
                  <a:lin ang="5400000" scaled="0"/>
                </a:gradFill>
                <a:latin typeface="+mn-lt"/>
                <a:cs typeface="+mn-cs"/>
              </a:rPr>
              <a:t>   High-definition photos</a:t>
            </a:r>
            <a:endParaRPr lang="en-US" sz="1600" dirty="0">
              <a:gradFill>
                <a:gsLst>
                  <a:gs pos="1250">
                    <a:schemeClr val="tx1"/>
                  </a:gs>
                  <a:gs pos="100000">
                    <a:schemeClr val="tx1"/>
                  </a:gs>
                </a:gsLst>
                <a:lin ang="5400000" scaled="0"/>
              </a:gradFill>
              <a:latin typeface="+mn-lt"/>
              <a:cs typeface="+mn-cs"/>
            </a:endParaRPr>
          </a:p>
          <a:p>
            <a:r>
              <a:rPr lang="en-US" sz="1600" dirty="0" smtClean="0">
                <a:gradFill>
                  <a:gsLst>
                    <a:gs pos="1250">
                      <a:schemeClr val="tx1"/>
                    </a:gs>
                    <a:gs pos="100000">
                      <a:schemeClr val="tx1"/>
                    </a:gs>
                  </a:gsLst>
                  <a:lin ang="5400000" scaled="0"/>
                </a:gradFill>
                <a:latin typeface="+mn-lt"/>
                <a:cs typeface="+mn-cs"/>
              </a:rPr>
              <a:t>   Hover card</a:t>
            </a:r>
            <a:endParaRPr lang="en-US" sz="1600" dirty="0">
              <a:gradFill>
                <a:gsLst>
                  <a:gs pos="1250">
                    <a:schemeClr val="tx1"/>
                  </a:gs>
                  <a:gs pos="100000">
                    <a:schemeClr val="tx1"/>
                  </a:gs>
                </a:gsLst>
                <a:lin ang="5400000" scaled="0"/>
              </a:gradFill>
              <a:latin typeface="+mn-lt"/>
              <a:cs typeface="+mn-cs"/>
            </a:endParaRPr>
          </a:p>
          <a:p>
            <a:r>
              <a:rPr lang="en-US" sz="1600" dirty="0" smtClean="0">
                <a:gradFill>
                  <a:gsLst>
                    <a:gs pos="1250">
                      <a:schemeClr val="tx1"/>
                    </a:gs>
                    <a:gs pos="100000">
                      <a:schemeClr val="tx1"/>
                    </a:gs>
                  </a:gsLst>
                  <a:lin ang="5400000" scaled="0"/>
                </a:gradFill>
                <a:latin typeface="+mn-lt"/>
                <a:cs typeface="+mn-cs"/>
              </a:rPr>
              <a:t>   Person card</a:t>
            </a:r>
            <a:endParaRPr lang="en-US" sz="1600" dirty="0">
              <a:gradFill>
                <a:gsLst>
                  <a:gs pos="1250">
                    <a:schemeClr val="tx1"/>
                  </a:gs>
                  <a:gs pos="100000">
                    <a:schemeClr val="tx1"/>
                  </a:gs>
                </a:gsLst>
                <a:lin ang="5400000" scaled="0"/>
              </a:gradFill>
              <a:latin typeface="+mn-lt"/>
              <a:cs typeface="+mn-cs"/>
            </a:endParaRPr>
          </a:p>
          <a:p>
            <a:r>
              <a:rPr lang="en-US" sz="1600" dirty="0" smtClean="0">
                <a:gradFill>
                  <a:gsLst>
                    <a:gs pos="1250">
                      <a:schemeClr val="tx1"/>
                    </a:gs>
                    <a:gs pos="100000">
                      <a:schemeClr val="tx1"/>
                    </a:gs>
                  </a:gsLst>
                  <a:lin ang="5400000" scaled="0"/>
                </a:gradFill>
                <a:latin typeface="+mn-lt"/>
                <a:cs typeface="+mn-cs"/>
              </a:rPr>
              <a:t>   People </a:t>
            </a:r>
            <a:r>
              <a:rPr lang="en-US" sz="1600" dirty="0">
                <a:gradFill>
                  <a:gsLst>
                    <a:gs pos="1250">
                      <a:schemeClr val="tx1"/>
                    </a:gs>
                    <a:gs pos="100000">
                      <a:schemeClr val="tx1"/>
                    </a:gs>
                  </a:gsLst>
                  <a:lin ang="5400000" scaled="0"/>
                </a:gradFill>
                <a:latin typeface="+mn-lt"/>
                <a:cs typeface="+mn-cs"/>
              </a:rPr>
              <a:t>s</a:t>
            </a:r>
            <a:r>
              <a:rPr lang="en-US" sz="1600" dirty="0" smtClean="0">
                <a:gradFill>
                  <a:gsLst>
                    <a:gs pos="1250">
                      <a:schemeClr val="tx1"/>
                    </a:gs>
                    <a:gs pos="100000">
                      <a:schemeClr val="tx1"/>
                    </a:gs>
                  </a:gsLst>
                  <a:lin ang="5400000" scaled="0"/>
                </a:gradFill>
                <a:latin typeface="+mn-lt"/>
                <a:cs typeface="+mn-cs"/>
              </a:rPr>
              <a:t>earch</a:t>
            </a:r>
            <a:endParaRPr lang="en-US" sz="1600" dirty="0">
              <a:gradFill>
                <a:gsLst>
                  <a:gs pos="1250">
                    <a:schemeClr val="tx1"/>
                  </a:gs>
                  <a:gs pos="100000">
                    <a:schemeClr val="tx1"/>
                  </a:gs>
                </a:gsLst>
                <a:lin ang="5400000" scaled="0"/>
              </a:gradFill>
              <a:latin typeface="+mn-lt"/>
              <a:cs typeface="+mn-cs"/>
            </a:endParaRPr>
          </a:p>
          <a:p>
            <a:r>
              <a:rPr lang="en-US" sz="2000" dirty="0">
                <a:gradFill>
                  <a:gsLst>
                    <a:gs pos="1250">
                      <a:schemeClr val="tx1"/>
                    </a:gs>
                    <a:gs pos="100000">
                      <a:schemeClr val="tx1"/>
                    </a:gs>
                  </a:gsLst>
                  <a:lin ang="5400000" scaled="0"/>
                </a:gradFill>
                <a:latin typeface="+mn-lt"/>
                <a:cs typeface="+mn-cs"/>
              </a:rPr>
              <a:t>Simplify Collecting People</a:t>
            </a:r>
          </a:p>
          <a:p>
            <a:r>
              <a:rPr lang="en-US" sz="1600" dirty="0" smtClean="0">
                <a:gradFill>
                  <a:gsLst>
                    <a:gs pos="1250">
                      <a:schemeClr val="tx1"/>
                    </a:gs>
                    <a:gs pos="100000">
                      <a:schemeClr val="tx1"/>
                    </a:gs>
                  </a:gsLst>
                  <a:lin ang="5400000" scaled="0"/>
                </a:gradFill>
                <a:latin typeface="+mn-lt"/>
                <a:cs typeface="+mn-cs"/>
              </a:rPr>
              <a:t>   People </a:t>
            </a:r>
            <a:r>
              <a:rPr lang="en-US" sz="1600" dirty="0">
                <a:gradFill>
                  <a:gsLst>
                    <a:gs pos="1250">
                      <a:schemeClr val="tx1"/>
                    </a:gs>
                    <a:gs pos="100000">
                      <a:schemeClr val="tx1"/>
                    </a:gs>
                  </a:gsLst>
                  <a:lin ang="5400000" scaled="0"/>
                </a:gradFill>
                <a:latin typeface="+mn-lt"/>
                <a:cs typeface="+mn-cs"/>
              </a:rPr>
              <a:t>Hub</a:t>
            </a:r>
          </a:p>
          <a:p>
            <a:r>
              <a:rPr lang="en-US" sz="1600" dirty="0" smtClean="0">
                <a:gradFill>
                  <a:gsLst>
                    <a:gs pos="1250">
                      <a:schemeClr val="tx1"/>
                    </a:gs>
                    <a:gs pos="100000">
                      <a:schemeClr val="tx1"/>
                    </a:gs>
                  </a:gsLst>
                  <a:lin ang="5400000" scaled="0"/>
                </a:gradFill>
                <a:latin typeface="+mn-lt"/>
                <a:cs typeface="+mn-cs"/>
              </a:rPr>
              <a:t>   Contact </a:t>
            </a:r>
            <a:r>
              <a:rPr lang="en-US" sz="1600" dirty="0">
                <a:gradFill>
                  <a:gsLst>
                    <a:gs pos="1250">
                      <a:schemeClr val="tx1"/>
                    </a:gs>
                    <a:gs pos="100000">
                      <a:schemeClr val="tx1"/>
                    </a:gs>
                  </a:gsLst>
                  <a:lin ang="5400000" scaled="0"/>
                </a:gradFill>
                <a:latin typeface="+mn-lt"/>
                <a:cs typeface="+mn-cs"/>
              </a:rPr>
              <a:t>Linking</a:t>
            </a:r>
          </a:p>
          <a:p>
            <a:r>
              <a:rPr lang="en-US" sz="2000" dirty="0">
                <a:gradFill>
                  <a:gsLst>
                    <a:gs pos="1250">
                      <a:schemeClr val="tx1"/>
                    </a:gs>
                    <a:gs pos="100000">
                      <a:schemeClr val="tx1"/>
                    </a:gs>
                  </a:gsLst>
                  <a:lin ang="5400000" scaled="0"/>
                </a:gradFill>
                <a:latin typeface="+mn-lt"/>
                <a:cs typeface="+mn-cs"/>
              </a:rPr>
              <a:t>Socially Connected</a:t>
            </a:r>
          </a:p>
          <a:p>
            <a:r>
              <a:rPr lang="en-US" sz="1600" dirty="0" smtClean="0">
                <a:gradFill>
                  <a:gsLst>
                    <a:gs pos="1250">
                      <a:schemeClr val="tx1"/>
                    </a:gs>
                    <a:gs pos="100000">
                      <a:schemeClr val="tx1"/>
                    </a:gs>
                  </a:gsLst>
                  <a:lin ang="5400000" scaled="0"/>
                </a:gradFill>
                <a:latin typeface="+mn-lt"/>
                <a:cs typeface="+mn-cs"/>
              </a:rPr>
              <a:t>   Connect </a:t>
            </a:r>
            <a:r>
              <a:rPr lang="en-US" sz="1600" dirty="0">
                <a:gradFill>
                  <a:gsLst>
                    <a:gs pos="1250">
                      <a:schemeClr val="tx1"/>
                    </a:gs>
                    <a:gs pos="100000">
                      <a:schemeClr val="tx1"/>
                    </a:gs>
                  </a:gsLst>
                  <a:lin ang="5400000" scaled="0"/>
                </a:gradFill>
                <a:latin typeface="+mn-lt"/>
                <a:cs typeface="+mn-cs"/>
              </a:rPr>
              <a:t>to </a:t>
            </a:r>
            <a:r>
              <a:rPr lang="en-US" sz="1600" dirty="0" smtClean="0">
                <a:gradFill>
                  <a:gsLst>
                    <a:gs pos="1250">
                      <a:schemeClr val="tx1"/>
                    </a:gs>
                    <a:gs pos="100000">
                      <a:schemeClr val="tx1"/>
                    </a:gs>
                  </a:gsLst>
                  <a:lin ang="5400000" scaled="0"/>
                </a:gradFill>
                <a:latin typeface="+mn-lt"/>
                <a:cs typeface="+mn-cs"/>
              </a:rPr>
              <a:t>LinkedIn</a:t>
            </a:r>
            <a:r>
              <a:rPr lang="en-US" sz="1600" dirty="0" smtClean="0">
                <a:gradFill>
                  <a:gsLst>
                    <a:gs pos="1250">
                      <a:schemeClr val="tx1"/>
                    </a:gs>
                    <a:gs pos="100000">
                      <a:schemeClr val="tx1"/>
                    </a:gs>
                  </a:gsLst>
                  <a:lin ang="5400000" scaled="0"/>
                </a:gradFill>
              </a:rPr>
              <a:t>*</a:t>
            </a:r>
          </a:p>
          <a:p>
            <a:r>
              <a:rPr lang="en-US" sz="1600" dirty="0" smtClean="0">
                <a:gradFill>
                  <a:gsLst>
                    <a:gs pos="1250">
                      <a:schemeClr val="tx1"/>
                    </a:gs>
                    <a:gs pos="100000">
                      <a:schemeClr val="tx1"/>
                    </a:gs>
                  </a:gsLst>
                  <a:lin ang="5400000" scaled="0"/>
                </a:gradFill>
                <a:latin typeface="+mn-lt"/>
                <a:cs typeface="+mn-cs"/>
              </a:rPr>
              <a:t>   Connect to Facebook*</a:t>
            </a:r>
            <a:endParaRPr lang="en-US" sz="1600" dirty="0">
              <a:gradFill>
                <a:gsLst>
                  <a:gs pos="1250">
                    <a:schemeClr val="tx1"/>
                  </a:gs>
                  <a:gs pos="100000">
                    <a:schemeClr val="tx1"/>
                  </a:gs>
                </a:gsLst>
                <a:lin ang="5400000" scaled="0"/>
              </a:gradFill>
              <a:latin typeface="+mn-lt"/>
              <a:cs typeface="+mn-cs"/>
            </a:endParaRPr>
          </a:p>
        </p:txBody>
      </p:sp>
      <p:sp>
        <p:nvSpPr>
          <p:cNvPr id="11" name="Content Placeholder 1"/>
          <p:cNvSpPr txBox="1">
            <a:spLocks/>
          </p:cNvSpPr>
          <p:nvPr/>
        </p:nvSpPr>
        <p:spPr>
          <a:xfrm>
            <a:off x="8418079" y="1846751"/>
            <a:ext cx="3316393" cy="5308071"/>
          </a:xfrm>
          <a:prstGeom prst="rect">
            <a:avLst/>
          </a:prstGeom>
        </p:spPr>
        <p:txBody>
          <a:bodyPr vert="horz" lIns="124358" tIns="62179" rIns="124358" bIns="62179" rtlCol="0">
            <a:normAutofit/>
          </a:bodyPr>
          <a:lstStyle>
            <a:lvl1pPr marL="0" indent="0" algn="l" defTabSz="457200" rtl="0" eaLnBrk="1" latinLnBrk="0" hangingPunct="1">
              <a:spcBef>
                <a:spcPct val="20000"/>
              </a:spcBef>
              <a:buFont typeface="Arial"/>
              <a:buNone/>
              <a:defRPr sz="2800" kern="1200">
                <a:solidFill>
                  <a:schemeClr val="tx1"/>
                </a:solidFill>
                <a:latin typeface="Segoe UI Semilight"/>
                <a:ea typeface="+mn-ea"/>
                <a:cs typeface="Segoe UI Semilight"/>
              </a:defRPr>
            </a:lvl1pPr>
            <a:lvl2pPr marL="742950" indent="-285750" algn="l" defTabSz="457200" rtl="0" eaLnBrk="1" latinLnBrk="0" hangingPunct="1">
              <a:spcBef>
                <a:spcPct val="20000"/>
              </a:spcBef>
              <a:buFont typeface="Arial"/>
              <a:buChar char="–"/>
              <a:defRPr sz="2400" kern="1200">
                <a:solidFill>
                  <a:schemeClr val="tx1"/>
                </a:solidFill>
                <a:latin typeface="Segoe UI Semilight"/>
                <a:ea typeface="+mn-ea"/>
                <a:cs typeface="Segoe UI Semilight"/>
              </a:defRPr>
            </a:lvl2pPr>
            <a:lvl3pPr marL="1143000" indent="-228600" algn="l" defTabSz="457200" rtl="0" eaLnBrk="1" latinLnBrk="0" hangingPunct="1">
              <a:spcBef>
                <a:spcPct val="20000"/>
              </a:spcBef>
              <a:buFont typeface="Arial"/>
              <a:buChar char="•"/>
              <a:defRPr sz="2000" kern="1200">
                <a:solidFill>
                  <a:schemeClr val="tx1"/>
                </a:solidFill>
                <a:latin typeface="Segoe UI Semilight"/>
                <a:ea typeface="+mn-ea"/>
                <a:cs typeface="Segoe UI Semilight"/>
              </a:defRPr>
            </a:lvl3pPr>
            <a:lvl4pPr marL="1600200" indent="-228600" algn="l" defTabSz="457200" rtl="0" eaLnBrk="1" latinLnBrk="0" hangingPunct="1">
              <a:spcBef>
                <a:spcPct val="20000"/>
              </a:spcBef>
              <a:buFont typeface="Arial"/>
              <a:buChar char="–"/>
              <a:defRPr sz="2000" kern="1200">
                <a:solidFill>
                  <a:schemeClr val="tx1"/>
                </a:solidFill>
                <a:latin typeface="Segoe UI Semilight"/>
                <a:ea typeface="+mn-ea"/>
                <a:cs typeface="Segoe UI Semilight"/>
              </a:defRPr>
            </a:lvl4pPr>
            <a:lvl5pPr marL="2057400" indent="-228600" algn="l" defTabSz="457200" rtl="0" eaLnBrk="1" latinLnBrk="0" hangingPunct="1">
              <a:spcBef>
                <a:spcPct val="20000"/>
              </a:spcBef>
              <a:buFont typeface="Arial"/>
              <a:buChar char="»"/>
              <a:defRPr sz="2000" kern="1200">
                <a:solidFill>
                  <a:schemeClr val="tx1"/>
                </a:solidFill>
                <a:latin typeface="Segoe UI Semilight"/>
                <a:ea typeface="+mn-ea"/>
                <a:cs typeface="Segoe UI Semi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gradFill>
                  <a:gsLst>
                    <a:gs pos="1250">
                      <a:schemeClr val="tx1"/>
                    </a:gs>
                    <a:gs pos="100000">
                      <a:schemeClr val="tx1"/>
                    </a:gs>
                  </a:gsLst>
                  <a:lin ang="5400000" scaled="0"/>
                </a:gradFill>
                <a:latin typeface="+mn-lt"/>
                <a:cs typeface="+mn-cs"/>
              </a:rPr>
              <a:t>Capture and </a:t>
            </a:r>
            <a:r>
              <a:rPr lang="en-US" sz="2000" dirty="0" smtClean="0">
                <a:gradFill>
                  <a:gsLst>
                    <a:gs pos="1250">
                      <a:schemeClr val="tx1"/>
                    </a:gs>
                    <a:gs pos="100000">
                      <a:schemeClr val="tx1"/>
                    </a:gs>
                  </a:gsLst>
                  <a:lin ang="5400000" scaled="0"/>
                </a:gradFill>
                <a:latin typeface="+mn-lt"/>
                <a:cs typeface="+mn-cs"/>
              </a:rPr>
              <a:t>View Activities</a:t>
            </a:r>
            <a:endParaRPr lang="en-US" sz="2000" dirty="0">
              <a:gradFill>
                <a:gsLst>
                  <a:gs pos="1250">
                    <a:schemeClr val="tx1"/>
                  </a:gs>
                  <a:gs pos="100000">
                    <a:schemeClr val="tx1"/>
                  </a:gs>
                </a:gsLst>
                <a:lin ang="5400000" scaled="0"/>
              </a:gradFill>
              <a:latin typeface="+mn-lt"/>
              <a:cs typeface="+mn-cs"/>
            </a:endParaRPr>
          </a:p>
          <a:p>
            <a:r>
              <a:rPr lang="en-US" sz="1600" dirty="0" smtClean="0">
                <a:gradFill>
                  <a:gsLst>
                    <a:gs pos="1250">
                      <a:schemeClr val="tx1"/>
                    </a:gs>
                    <a:gs pos="100000">
                      <a:schemeClr val="tx1"/>
                    </a:gs>
                  </a:gsLst>
                  <a:lin ang="5400000" scaled="0"/>
                </a:gradFill>
                <a:latin typeface="+mn-lt"/>
                <a:cs typeface="+mn-cs"/>
              </a:rPr>
              <a:t>   </a:t>
            </a:r>
            <a:r>
              <a:rPr lang="en-US" sz="1600" dirty="0" err="1" smtClean="0">
                <a:gradFill>
                  <a:gsLst>
                    <a:gs pos="1250">
                      <a:schemeClr val="tx1"/>
                    </a:gs>
                    <a:gs pos="100000">
                      <a:schemeClr val="tx1"/>
                    </a:gs>
                  </a:gsLst>
                  <a:lin ang="5400000" scaled="0"/>
                </a:gradFill>
                <a:latin typeface="+mn-lt"/>
                <a:cs typeface="+mn-cs"/>
              </a:rPr>
              <a:t>Month+Agenda</a:t>
            </a:r>
            <a:r>
              <a:rPr lang="en-US" sz="1600" dirty="0" smtClean="0">
                <a:gradFill>
                  <a:gsLst>
                    <a:gs pos="1250">
                      <a:schemeClr val="tx1"/>
                    </a:gs>
                    <a:gs pos="100000">
                      <a:schemeClr val="tx1"/>
                    </a:gs>
                  </a:gsLst>
                  <a:lin ang="5400000" scaled="0"/>
                </a:gradFill>
                <a:latin typeface="+mn-lt"/>
                <a:cs typeface="+mn-cs"/>
              </a:rPr>
              <a:t> view</a:t>
            </a:r>
            <a:endParaRPr lang="en-US" sz="1600" dirty="0">
              <a:gradFill>
                <a:gsLst>
                  <a:gs pos="1250">
                    <a:schemeClr val="tx1"/>
                  </a:gs>
                  <a:gs pos="100000">
                    <a:schemeClr val="tx1"/>
                  </a:gs>
                </a:gsLst>
                <a:lin ang="5400000" scaled="0"/>
              </a:gradFill>
              <a:latin typeface="+mn-lt"/>
              <a:cs typeface="+mn-cs"/>
            </a:endParaRPr>
          </a:p>
          <a:p>
            <a:r>
              <a:rPr lang="en-US" sz="1600" dirty="0" smtClean="0">
                <a:gradFill>
                  <a:gsLst>
                    <a:gs pos="1250">
                      <a:schemeClr val="tx1"/>
                    </a:gs>
                    <a:gs pos="100000">
                      <a:schemeClr val="tx1"/>
                    </a:gs>
                  </a:gsLst>
                  <a:lin ang="5400000" scaled="0"/>
                </a:gradFill>
                <a:latin typeface="+mn-lt"/>
                <a:cs typeface="+mn-cs"/>
              </a:rPr>
              <a:t>   Overlaid </a:t>
            </a:r>
            <a:r>
              <a:rPr lang="en-US" sz="1600" dirty="0">
                <a:gradFill>
                  <a:gsLst>
                    <a:gs pos="1250">
                      <a:schemeClr val="tx1"/>
                    </a:gs>
                    <a:gs pos="100000">
                      <a:schemeClr val="tx1"/>
                    </a:gs>
                  </a:gsLst>
                  <a:lin ang="5400000" scaled="0"/>
                </a:gradFill>
                <a:latin typeface="+mn-lt"/>
                <a:cs typeface="+mn-cs"/>
              </a:rPr>
              <a:t>calendars</a:t>
            </a:r>
          </a:p>
          <a:p>
            <a:r>
              <a:rPr lang="en-US" sz="1600" dirty="0" smtClean="0">
                <a:gradFill>
                  <a:gsLst>
                    <a:gs pos="1250">
                      <a:schemeClr val="tx1"/>
                    </a:gs>
                    <a:gs pos="100000">
                      <a:schemeClr val="tx1"/>
                    </a:gs>
                  </a:gsLst>
                  <a:lin ang="5400000" scaled="0"/>
                </a:gradFill>
                <a:latin typeface="+mn-lt"/>
                <a:cs typeface="+mn-cs"/>
              </a:rPr>
              <a:t>   Peeks</a:t>
            </a:r>
            <a:endParaRPr lang="en-US" sz="1600" dirty="0">
              <a:gradFill>
                <a:gsLst>
                  <a:gs pos="1250">
                    <a:schemeClr val="tx1"/>
                  </a:gs>
                  <a:gs pos="100000">
                    <a:schemeClr val="tx1"/>
                  </a:gs>
                </a:gsLst>
                <a:lin ang="5400000" scaled="0"/>
              </a:gradFill>
              <a:latin typeface="+mn-lt"/>
              <a:cs typeface="+mn-cs"/>
            </a:endParaRPr>
          </a:p>
          <a:p>
            <a:r>
              <a:rPr lang="en-US" sz="1600" dirty="0" smtClean="0">
                <a:gradFill>
                  <a:gsLst>
                    <a:gs pos="1250">
                      <a:schemeClr val="tx1"/>
                    </a:gs>
                    <a:gs pos="100000">
                      <a:schemeClr val="tx1"/>
                    </a:gs>
                  </a:gsLst>
                  <a:lin ang="5400000" scaled="0"/>
                </a:gradFill>
                <a:latin typeface="+mn-lt"/>
                <a:cs typeface="+mn-cs"/>
              </a:rPr>
              <a:t>   Natural </a:t>
            </a:r>
            <a:r>
              <a:rPr lang="en-US" sz="1600" dirty="0">
                <a:gradFill>
                  <a:gsLst>
                    <a:gs pos="1250">
                      <a:schemeClr val="tx1"/>
                    </a:gs>
                    <a:gs pos="100000">
                      <a:schemeClr val="tx1"/>
                    </a:gs>
                  </a:gsLst>
                  <a:lin ang="5400000" scaled="0"/>
                </a:gradFill>
                <a:latin typeface="+mn-lt"/>
                <a:cs typeface="+mn-cs"/>
              </a:rPr>
              <a:t>input</a:t>
            </a:r>
          </a:p>
          <a:p>
            <a:r>
              <a:rPr lang="en-US" sz="1600" dirty="0" smtClean="0">
                <a:gradFill>
                  <a:gsLst>
                    <a:gs pos="1250">
                      <a:schemeClr val="tx1"/>
                    </a:gs>
                    <a:gs pos="100000">
                      <a:schemeClr val="tx1"/>
                    </a:gs>
                  </a:gsLst>
                  <a:lin ang="5400000" scaled="0"/>
                </a:gradFill>
                <a:latin typeface="+mn-lt"/>
                <a:cs typeface="+mn-cs"/>
              </a:rPr>
              <a:t>   Simplified </a:t>
            </a:r>
            <a:r>
              <a:rPr lang="en-US" sz="1600" dirty="0">
                <a:gradFill>
                  <a:gsLst>
                    <a:gs pos="1250">
                      <a:schemeClr val="tx1"/>
                    </a:gs>
                    <a:gs pos="100000">
                      <a:schemeClr val="tx1"/>
                    </a:gs>
                  </a:gsLst>
                  <a:lin ang="5400000" scaled="0"/>
                </a:gradFill>
                <a:latin typeface="+mn-lt"/>
                <a:cs typeface="+mn-cs"/>
              </a:rPr>
              <a:t>recurrence</a:t>
            </a:r>
          </a:p>
          <a:p>
            <a:r>
              <a:rPr lang="en-US" sz="2000" dirty="0">
                <a:gradFill>
                  <a:gsLst>
                    <a:gs pos="1250">
                      <a:schemeClr val="tx1"/>
                    </a:gs>
                    <a:gs pos="100000">
                      <a:schemeClr val="tx1"/>
                    </a:gs>
                  </a:gsLst>
                  <a:lin ang="5400000" scaled="0"/>
                </a:gradFill>
                <a:latin typeface="+mn-lt"/>
                <a:cs typeface="+mn-cs"/>
              </a:rPr>
              <a:t>Schedule and Share</a:t>
            </a:r>
          </a:p>
          <a:p>
            <a:r>
              <a:rPr lang="en-US" sz="1600" dirty="0" smtClean="0">
                <a:gradFill>
                  <a:gsLst>
                    <a:gs pos="1250">
                      <a:schemeClr val="tx1"/>
                    </a:gs>
                    <a:gs pos="100000">
                      <a:schemeClr val="tx1"/>
                    </a:gs>
                  </a:gsLst>
                  <a:lin ang="5400000" scaled="0"/>
                </a:gradFill>
                <a:latin typeface="+mn-lt"/>
                <a:cs typeface="+mn-cs"/>
              </a:rPr>
              <a:t>   Improved </a:t>
            </a:r>
            <a:r>
              <a:rPr lang="en-US" sz="1600" dirty="0">
                <a:gradFill>
                  <a:gsLst>
                    <a:gs pos="1250">
                      <a:schemeClr val="tx1"/>
                    </a:gs>
                    <a:gs pos="100000">
                      <a:schemeClr val="tx1"/>
                    </a:gs>
                  </a:gsLst>
                  <a:lin ang="5400000" scaled="0"/>
                </a:gradFill>
                <a:latin typeface="+mn-lt"/>
                <a:cs typeface="+mn-cs"/>
              </a:rPr>
              <a:t>scheduling</a:t>
            </a:r>
          </a:p>
          <a:p>
            <a:r>
              <a:rPr lang="en-US" sz="1600" dirty="0" smtClean="0">
                <a:gradFill>
                  <a:gsLst>
                    <a:gs pos="1250">
                      <a:schemeClr val="tx1"/>
                    </a:gs>
                    <a:gs pos="100000">
                      <a:schemeClr val="tx1"/>
                    </a:gs>
                  </a:gsLst>
                  <a:lin ang="5400000" scaled="0"/>
                </a:gradFill>
                <a:latin typeface="+mn-lt"/>
                <a:cs typeface="+mn-cs"/>
              </a:rPr>
              <a:t>   Location Card* </a:t>
            </a:r>
            <a:endParaRPr lang="en-US" sz="1600" dirty="0">
              <a:gradFill>
                <a:gsLst>
                  <a:gs pos="1250">
                    <a:schemeClr val="tx1"/>
                  </a:gs>
                  <a:gs pos="100000">
                    <a:schemeClr val="tx1"/>
                  </a:gs>
                </a:gsLst>
                <a:lin ang="5400000" scaled="0"/>
              </a:gradFill>
              <a:latin typeface="+mn-lt"/>
              <a:cs typeface="+mn-cs"/>
            </a:endParaRPr>
          </a:p>
          <a:p>
            <a:r>
              <a:rPr lang="en-US" sz="1600" dirty="0" smtClean="0">
                <a:gradFill>
                  <a:gsLst>
                    <a:gs pos="1250">
                      <a:schemeClr val="tx1"/>
                    </a:gs>
                    <a:gs pos="100000">
                      <a:schemeClr val="tx1"/>
                    </a:gs>
                  </a:gsLst>
                  <a:lin ang="5400000" scaled="0"/>
                </a:gradFill>
                <a:latin typeface="+mn-lt"/>
                <a:cs typeface="+mn-cs"/>
              </a:rPr>
              <a:t>   Simplified </a:t>
            </a:r>
            <a:r>
              <a:rPr lang="en-US" sz="1600" dirty="0">
                <a:gradFill>
                  <a:gsLst>
                    <a:gs pos="1250">
                      <a:schemeClr val="tx1"/>
                    </a:gs>
                    <a:gs pos="100000">
                      <a:schemeClr val="tx1"/>
                    </a:gs>
                  </a:gsLst>
                  <a:lin ang="5400000" scaled="0"/>
                </a:gradFill>
                <a:latin typeface="+mn-lt"/>
                <a:cs typeface="+mn-cs"/>
              </a:rPr>
              <a:t>sharing</a:t>
            </a:r>
          </a:p>
        </p:txBody>
      </p:sp>
      <p:sp>
        <p:nvSpPr>
          <p:cNvPr id="6" name="Rectangle 5"/>
          <p:cNvSpPr/>
          <p:nvPr/>
        </p:nvSpPr>
        <p:spPr>
          <a:xfrm>
            <a:off x="3918591" y="5417481"/>
            <a:ext cx="8229510" cy="741126"/>
          </a:xfrm>
          <a:prstGeom prst="rect">
            <a:avLst/>
          </a:prstGeom>
        </p:spPr>
        <p:txBody>
          <a:bodyPr wrap="square" lIns="124358" tIns="62179" rIns="124358" bIns="62179">
            <a:spAutoFit/>
          </a:bodyPr>
          <a:lstStyle/>
          <a:p>
            <a:r>
              <a:rPr lang="en-US" sz="4000" dirty="0" smtClean="0">
                <a:gradFill>
                  <a:gsLst>
                    <a:gs pos="1250">
                      <a:schemeClr val="tx2"/>
                    </a:gs>
                    <a:gs pos="99000">
                      <a:schemeClr val="tx2"/>
                    </a:gs>
                  </a:gsLst>
                  <a:lin ang="5400000" scaled="0"/>
                </a:gradFill>
                <a:latin typeface="+mj-lt"/>
              </a:rPr>
              <a:t>+ Windows </a:t>
            </a:r>
            <a:r>
              <a:rPr lang="en-US" sz="4000" dirty="0">
                <a:gradFill>
                  <a:gsLst>
                    <a:gs pos="1250">
                      <a:schemeClr val="tx2"/>
                    </a:gs>
                    <a:gs pos="99000">
                      <a:schemeClr val="tx2"/>
                    </a:gs>
                  </a:gsLst>
                  <a:lin ang="5400000" scaled="0"/>
                </a:gradFill>
                <a:latin typeface="+mj-lt"/>
              </a:rPr>
              <a:t>8 </a:t>
            </a:r>
            <a:r>
              <a:rPr lang="en-US" sz="4000" dirty="0" smtClean="0">
                <a:gradFill>
                  <a:gsLst>
                    <a:gs pos="1250">
                      <a:schemeClr val="tx2"/>
                    </a:gs>
                    <a:gs pos="99000">
                      <a:schemeClr val="tx2"/>
                    </a:gs>
                  </a:gsLst>
                  <a:lin ang="5400000" scaled="0"/>
                </a:gradFill>
                <a:latin typeface="+mj-lt"/>
              </a:rPr>
              <a:t>Design</a:t>
            </a:r>
            <a:r>
              <a:rPr lang="en-US" sz="4000" dirty="0">
                <a:gradFill>
                  <a:gsLst>
                    <a:gs pos="1250">
                      <a:schemeClr val="tx2"/>
                    </a:gs>
                    <a:gs pos="99000">
                      <a:schemeClr val="tx2"/>
                    </a:gs>
                  </a:gsLst>
                  <a:lin ang="5400000" scaled="0"/>
                </a:gradFill>
                <a:latin typeface="+mj-lt"/>
              </a:rPr>
              <a:t>, Touch, Offline</a:t>
            </a:r>
          </a:p>
        </p:txBody>
      </p:sp>
      <p:sp>
        <p:nvSpPr>
          <p:cNvPr id="5" name="TextBox 4"/>
          <p:cNvSpPr txBox="1"/>
          <p:nvPr/>
        </p:nvSpPr>
        <p:spPr>
          <a:xfrm>
            <a:off x="10333038" y="6436229"/>
            <a:ext cx="1948294" cy="376684"/>
          </a:xfrm>
          <a:prstGeom prst="rect">
            <a:avLst/>
          </a:prstGeom>
          <a:noFill/>
        </p:spPr>
        <p:txBody>
          <a:bodyPr wrap="square" lIns="124358" tIns="62179" rIns="124358" bIns="62179" rtlCol="0">
            <a:spAutoFit/>
          </a:bodyPr>
          <a:lstStyle/>
          <a:p>
            <a:r>
              <a:rPr lang="en-US" sz="1600" dirty="0"/>
              <a:t>* Office 365 only</a:t>
            </a:r>
          </a:p>
        </p:txBody>
      </p:sp>
      <p:sp>
        <p:nvSpPr>
          <p:cNvPr id="12" name="Title 1"/>
          <p:cNvSpPr txBox="1">
            <a:spLocks/>
          </p:cNvSpPr>
          <p:nvPr/>
        </p:nvSpPr>
        <p:spPr>
          <a:xfrm>
            <a:off x="427039" y="44767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dirty="0"/>
          </a:p>
        </p:txBody>
      </p:sp>
      <p:pic>
        <p:nvPicPr>
          <p:cNvPr id="13" name="Picture 12"/>
          <p:cNvPicPr>
            <a:picLocks noChangeAspect="1"/>
          </p:cNvPicPr>
          <p:nvPr/>
        </p:nvPicPr>
        <p:blipFill rotWithShape="1">
          <a:blip r:embed="rId3"/>
          <a:srcRect t="12945"/>
          <a:stretch/>
        </p:blipFill>
        <p:spPr>
          <a:xfrm>
            <a:off x="2074010" y="1640665"/>
            <a:ext cx="8337694" cy="3673958"/>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
          </a:effectLst>
        </p:spPr>
      </p:pic>
    </p:spTree>
    <p:extLst>
      <p:ext uri="{BB962C8B-B14F-4D97-AF65-F5344CB8AC3E}">
        <p14:creationId xmlns:p14="http://schemas.microsoft.com/office/powerpoint/2010/main" val="55124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a:t>
            </a:r>
            <a:r>
              <a:rPr lang="en-US" dirty="0" smtClean="0"/>
              <a:t>objectives and takeaways</a:t>
            </a:r>
            <a:endParaRPr lang="en-US" dirty="0"/>
          </a:p>
        </p:txBody>
      </p:sp>
      <p:sp>
        <p:nvSpPr>
          <p:cNvPr id="5" name="Text Placeholder 4"/>
          <p:cNvSpPr>
            <a:spLocks noGrp="1"/>
          </p:cNvSpPr>
          <p:nvPr>
            <p:ph sz="quarter" idx="10"/>
          </p:nvPr>
        </p:nvSpPr>
        <p:spPr>
          <a:xfrm>
            <a:off x="650419" y="1615271"/>
            <a:ext cx="11887200" cy="3371692"/>
          </a:xfrm>
        </p:spPr>
        <p:txBody>
          <a:bodyPr/>
          <a:lstStyle/>
          <a:p>
            <a:pPr marL="0" indent="0">
              <a:buNone/>
            </a:pPr>
            <a:r>
              <a:rPr lang="en-US" sz="3700" dirty="0" smtClean="0"/>
              <a:t>To </a:t>
            </a:r>
            <a:r>
              <a:rPr lang="en-US" sz="3700" dirty="0"/>
              <a:t>a</a:t>
            </a:r>
            <a:r>
              <a:rPr lang="en-US" sz="3700" dirty="0" smtClean="0"/>
              <a:t>nswer the questions </a:t>
            </a:r>
            <a:endParaRPr lang="en-US" sz="3700" dirty="0"/>
          </a:p>
          <a:p>
            <a:pPr marL="342900" lvl="1" indent="-342900">
              <a:buFont typeface="Arial" pitchFamily="34" charset="0"/>
              <a:buChar char="•"/>
            </a:pPr>
            <a:r>
              <a:rPr lang="en-US" sz="2100" dirty="0" smtClean="0">
                <a:latin typeface="+mj-lt"/>
              </a:rPr>
              <a:t>What’s new in Outlook Web App 2013, and why?</a:t>
            </a:r>
          </a:p>
          <a:p>
            <a:pPr marL="342900" lvl="1" indent="-342900">
              <a:buFont typeface="Arial" pitchFamily="34" charset="0"/>
              <a:buChar char="•"/>
            </a:pPr>
            <a:r>
              <a:rPr lang="en-US" sz="2100" dirty="0" smtClean="0">
                <a:latin typeface="+mj-lt"/>
              </a:rPr>
              <a:t>Why should I upgrade or switch to Outlook Web App 2013?</a:t>
            </a:r>
          </a:p>
          <a:p>
            <a:pPr marL="0" indent="0">
              <a:spcBef>
                <a:spcPts val="3000"/>
              </a:spcBef>
              <a:buNone/>
            </a:pPr>
            <a:r>
              <a:rPr lang="en-US" sz="3700" dirty="0" smtClean="0"/>
              <a:t>To also demonstrate</a:t>
            </a:r>
          </a:p>
          <a:p>
            <a:r>
              <a:rPr lang="en-US" sz="2100" dirty="0" smtClean="0">
                <a:gradFill>
                  <a:gsLst>
                    <a:gs pos="1250">
                      <a:schemeClr val="tx1"/>
                    </a:gs>
                    <a:gs pos="100000">
                      <a:schemeClr val="tx1"/>
                    </a:gs>
                  </a:gsLst>
                  <a:lin ang="5400000" scaled="0"/>
                </a:gradFill>
                <a:latin typeface="+mj-lt"/>
              </a:rPr>
              <a:t>Anytime, anywhere, any device</a:t>
            </a:r>
            <a:endParaRPr lang="en-US" sz="2100" dirty="0">
              <a:gradFill>
                <a:gsLst>
                  <a:gs pos="1250">
                    <a:schemeClr val="tx1"/>
                  </a:gs>
                  <a:gs pos="100000">
                    <a:schemeClr val="tx1"/>
                  </a:gs>
                </a:gsLst>
                <a:lin ang="5400000" scaled="0"/>
              </a:gradFill>
              <a:latin typeface="+mj-lt"/>
            </a:endParaRPr>
          </a:p>
          <a:p>
            <a:r>
              <a:rPr lang="en-US" sz="2100" dirty="0">
                <a:gradFill>
                  <a:gsLst>
                    <a:gs pos="1250">
                      <a:schemeClr val="tx1"/>
                    </a:gs>
                    <a:gs pos="100000">
                      <a:schemeClr val="tx1"/>
                    </a:gs>
                  </a:gsLst>
                  <a:lin ang="5400000" scaled="0"/>
                </a:gradFill>
                <a:latin typeface="+mj-lt"/>
              </a:rPr>
              <a:t>With offline, great as a primary client</a:t>
            </a:r>
          </a:p>
          <a:p>
            <a:r>
              <a:rPr lang="en-US" sz="2100" dirty="0" smtClean="0">
                <a:gradFill>
                  <a:gsLst>
                    <a:gs pos="1250">
                      <a:schemeClr val="tx1"/>
                    </a:gs>
                    <a:gs pos="100000">
                      <a:schemeClr val="tx1"/>
                    </a:gs>
                  </a:gsLst>
                  <a:lin ang="5400000" scaled="0"/>
                </a:gradFill>
                <a:latin typeface="+mj-lt"/>
              </a:rPr>
              <a:t>More </a:t>
            </a:r>
            <a:r>
              <a:rPr lang="en-US" sz="2100" dirty="0">
                <a:gradFill>
                  <a:gsLst>
                    <a:gs pos="1250">
                      <a:schemeClr val="tx1"/>
                    </a:gs>
                    <a:gs pos="100000">
                      <a:schemeClr val="tx1"/>
                    </a:gs>
                  </a:gsLst>
                  <a:lin ang="5400000" scaled="0"/>
                </a:gradFill>
                <a:latin typeface="+mj-lt"/>
              </a:rPr>
              <a:t>manageable, more extensible </a:t>
            </a:r>
          </a:p>
        </p:txBody>
      </p:sp>
    </p:spTree>
    <p:extLst>
      <p:ext uri="{BB962C8B-B14F-4D97-AF65-F5344CB8AC3E}">
        <p14:creationId xmlns:p14="http://schemas.microsoft.com/office/powerpoint/2010/main" val="171636556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2430" y="1162267"/>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69779" y="1292264"/>
            <a:ext cx="11790169" cy="954107"/>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Office 365 </a:t>
            </a:r>
            <a:r>
              <a:rPr lang="en-US" sz="2800" dirty="0">
                <a:gradFill>
                  <a:gsLst>
                    <a:gs pos="1250">
                      <a:schemeClr val="tx1"/>
                    </a:gs>
                    <a:gs pos="100000">
                      <a:schemeClr val="tx1"/>
                    </a:gs>
                  </a:gsLst>
                  <a:lin ang="5400000" scaled="0"/>
                </a:gradFill>
                <a:latin typeface="+mj-lt"/>
              </a:rPr>
              <a:t>Blog: </a:t>
            </a:r>
            <a:endParaRPr lang="en-US" sz="2800" dirty="0" smtClean="0">
              <a:gradFill>
                <a:gsLst>
                  <a:gs pos="1250">
                    <a:schemeClr val="tx1"/>
                  </a:gs>
                  <a:gs pos="100000">
                    <a:schemeClr val="tx1"/>
                  </a:gs>
                </a:gsLst>
                <a:lin ang="5400000" scaled="0"/>
              </a:gradFill>
              <a:latin typeface="+mj-lt"/>
            </a:endParaRPr>
          </a:p>
          <a:p>
            <a:pPr lvl="0">
              <a:lnSpc>
                <a:spcPct val="90000"/>
              </a:lnSpc>
              <a:spcBef>
                <a:spcPct val="20000"/>
              </a:spcBef>
              <a:buSzPct val="105000"/>
            </a:pPr>
            <a:r>
              <a:rPr lang="en-US" sz="2800" dirty="0">
                <a:gradFill>
                  <a:gsLst>
                    <a:gs pos="1250">
                      <a:schemeClr val="tx1"/>
                    </a:gs>
                    <a:gs pos="100000">
                      <a:schemeClr val="tx1"/>
                    </a:gs>
                  </a:gsLst>
                  <a:lin ang="5400000" scaled="0"/>
                </a:gradFill>
                <a:latin typeface="+mj-lt"/>
              </a:rPr>
              <a:t>	</a:t>
            </a:r>
            <a:r>
              <a:rPr lang="en-US" sz="2800" dirty="0" smtClean="0">
                <a:gradFill>
                  <a:gsLst>
                    <a:gs pos="1250">
                      <a:schemeClr val="tx1"/>
                    </a:gs>
                    <a:gs pos="100000">
                      <a:schemeClr val="tx1"/>
                    </a:gs>
                  </a:gsLst>
                  <a:lin ang="5400000" scaled="0"/>
                </a:gradFill>
                <a:latin typeface="+mj-lt"/>
              </a:rPr>
              <a:t>http</a:t>
            </a:r>
            <a:r>
              <a:rPr lang="en-US" sz="2800" dirty="0">
                <a:gradFill>
                  <a:gsLst>
                    <a:gs pos="1250">
                      <a:schemeClr val="tx1"/>
                    </a:gs>
                    <a:gs pos="100000">
                      <a:schemeClr val="tx1"/>
                    </a:gs>
                  </a:gsLst>
                  <a:lin ang="5400000" scaled="0"/>
                </a:gradFill>
                <a:latin typeface="+mj-lt"/>
              </a:rPr>
              <a:t>://blogs.office.com/b/microsoft_office_365_blog/</a:t>
            </a:r>
          </a:p>
        </p:txBody>
      </p:sp>
      <p:sp>
        <p:nvSpPr>
          <p:cNvPr id="8" name="Rectangle 7"/>
          <p:cNvSpPr/>
          <p:nvPr/>
        </p:nvSpPr>
        <p:spPr bwMode="invGray">
          <a:xfrm>
            <a:off x="369779" y="2459715"/>
            <a:ext cx="11790169" cy="954107"/>
          </a:xfrm>
          <a:prstGeom prst="rect">
            <a:avLst/>
          </a:prstGeom>
        </p:spPr>
        <p:txBody>
          <a:bodyPr wrap="square">
            <a:spAutoFit/>
          </a:bodyPr>
          <a:lstStyle/>
          <a:p>
            <a:pPr marL="57150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Twitter: </a:t>
            </a:r>
          </a:p>
          <a:p>
            <a:pPr>
              <a:lnSpc>
                <a:spcPct val="90000"/>
              </a:lnSpc>
              <a:spcBef>
                <a:spcPct val="20000"/>
              </a:spcBef>
              <a:buSzPct val="105000"/>
              <a:tabLst>
                <a:tab pos="576263" algn="l"/>
              </a:tabLst>
            </a:pPr>
            <a:r>
              <a:rPr lang="en-US" sz="2800" dirty="0" smtClean="0">
                <a:gradFill>
                  <a:gsLst>
                    <a:gs pos="1250">
                      <a:schemeClr val="tx1"/>
                    </a:gs>
                    <a:gs pos="100000">
                      <a:schemeClr val="tx1"/>
                    </a:gs>
                  </a:gsLst>
                  <a:lin ang="5400000" scaled="0"/>
                </a:gradFill>
                <a:latin typeface="+mj-lt"/>
              </a:rPr>
              <a:t>	Follow @ </a:t>
            </a:r>
            <a:r>
              <a:rPr lang="en-US" sz="2800" dirty="0">
                <a:gradFill>
                  <a:gsLst>
                    <a:gs pos="1250">
                      <a:schemeClr val="tx1"/>
                    </a:gs>
                    <a:gs pos="100000">
                      <a:schemeClr val="tx1"/>
                    </a:gs>
                  </a:gsLst>
                  <a:lin ang="5400000" scaled="0"/>
                </a:gradFill>
                <a:latin typeface="+mj-lt"/>
              </a:rPr>
              <a:t>https://twitter.com/Office365</a:t>
            </a:r>
          </a:p>
        </p:txBody>
      </p:sp>
      <p:sp>
        <p:nvSpPr>
          <p:cNvPr id="9" name="Rectangle 8"/>
          <p:cNvSpPr/>
          <p:nvPr/>
        </p:nvSpPr>
        <p:spPr bwMode="invGray">
          <a:xfrm>
            <a:off x="369779" y="5034836"/>
            <a:ext cx="11790169" cy="2037481"/>
          </a:xfrm>
          <a:prstGeom prst="rect">
            <a:avLst/>
          </a:prstGeom>
        </p:spPr>
        <p:txBody>
          <a:bodyPr wrap="square">
            <a:spAutoFit/>
          </a:bodyPr>
          <a:lstStyle/>
          <a:p>
            <a:pPr marL="57150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Check out: </a:t>
            </a:r>
          </a:p>
          <a:p>
            <a:pPr>
              <a:lnSpc>
                <a:spcPct val="90000"/>
              </a:lnSpc>
              <a:spcBef>
                <a:spcPct val="20000"/>
              </a:spcBef>
              <a:buSzPct val="105000"/>
            </a:pPr>
            <a:r>
              <a:rPr lang="en-US" sz="2800" dirty="0" smtClean="0">
                <a:gradFill>
                  <a:gsLst>
                    <a:gs pos="1250">
                      <a:schemeClr val="tx1"/>
                    </a:gs>
                    <a:gs pos="100000">
                      <a:schemeClr val="tx1"/>
                    </a:gs>
                  </a:gsLst>
                  <a:lin ang="5400000" scaled="0"/>
                </a:gradFill>
                <a:latin typeface="+mj-lt"/>
              </a:rPr>
              <a:t>	Garage Series for IT Pros: </a:t>
            </a:r>
            <a:r>
              <a:rPr lang="en-US" sz="2800" dirty="0">
                <a:gradFill>
                  <a:gsLst>
                    <a:gs pos="1250">
                      <a:schemeClr val="tx1"/>
                    </a:gs>
                    <a:gs pos="100000">
                      <a:schemeClr val="tx1"/>
                    </a:gs>
                  </a:gsLst>
                  <a:lin ang="5400000" scaled="0"/>
                </a:gradFill>
                <a:latin typeface="+mj-lt"/>
              </a:rPr>
              <a:t>www.microsoft.com/garage</a:t>
            </a:r>
          </a:p>
          <a:p>
            <a:pPr>
              <a:lnSpc>
                <a:spcPct val="90000"/>
              </a:lnSpc>
              <a:spcBef>
                <a:spcPct val="20000"/>
              </a:spcBef>
              <a:buSzPct val="105000"/>
            </a:pPr>
            <a:r>
              <a:rPr lang="en-US" sz="2800" dirty="0" smtClean="0">
                <a:gradFill>
                  <a:gsLst>
                    <a:gs pos="1250">
                      <a:schemeClr val="tx1"/>
                    </a:gs>
                    <a:gs pos="100000">
                      <a:schemeClr val="tx1"/>
                    </a:gs>
                  </a:gsLst>
                  <a:lin ang="5400000" scaled="0"/>
                </a:gradFill>
                <a:latin typeface="+mj-lt"/>
              </a:rPr>
              <a:t>	Office 365 </a:t>
            </a:r>
            <a:r>
              <a:rPr lang="en-US" sz="2800" dirty="0" err="1" smtClean="0">
                <a:gradFill>
                  <a:gsLst>
                    <a:gs pos="1250">
                      <a:schemeClr val="tx1"/>
                    </a:gs>
                    <a:gs pos="100000">
                      <a:schemeClr val="tx1"/>
                    </a:gs>
                  </a:gsLst>
                  <a:lin ang="5400000" scaled="0"/>
                </a:gradFill>
                <a:latin typeface="+mj-lt"/>
              </a:rPr>
              <a:t>FastTrack</a:t>
            </a:r>
            <a:r>
              <a:rPr lang="en-US" sz="2800" dirty="0" smtClean="0"/>
              <a:t>: </a:t>
            </a:r>
            <a:r>
              <a:rPr lang="en-US" sz="2800" dirty="0">
                <a:gradFill>
                  <a:gsLst>
                    <a:gs pos="1250">
                      <a:schemeClr val="tx1"/>
                    </a:gs>
                    <a:gs pos="100000">
                      <a:schemeClr val="tx1"/>
                    </a:gs>
                  </a:gsLst>
                  <a:lin ang="5400000" scaled="0"/>
                </a:gradFill>
                <a:latin typeface="+mj-lt"/>
              </a:rPr>
              <a:t>http://fasttrack.office.com/</a:t>
            </a:r>
            <a:r>
              <a:rPr lang="en-US" sz="2800" dirty="0">
                <a:gradFill>
                  <a:gsLst>
                    <a:gs pos="1250">
                      <a:schemeClr val="tx1"/>
                    </a:gs>
                    <a:gs pos="100000">
                      <a:schemeClr val="tx1"/>
                    </a:gs>
                  </a:gsLst>
                  <a:lin ang="5400000" scaled="0"/>
                </a:gradFill>
                <a:latin typeface="+mj-lt"/>
                <a:hlinkClick r:id="rId4"/>
              </a:rPr>
              <a:t>/</a:t>
            </a:r>
            <a:endParaRPr lang="en-US" sz="2800" dirty="0">
              <a:gradFill>
                <a:gsLst>
                  <a:gs pos="1250">
                    <a:schemeClr val="tx1"/>
                  </a:gs>
                  <a:gs pos="100000">
                    <a:schemeClr val="tx1"/>
                  </a:gs>
                </a:gsLst>
                <a:lin ang="5400000" scaled="0"/>
              </a:gradFill>
              <a:latin typeface="+mj-lt"/>
            </a:endParaRPr>
          </a:p>
          <a:p>
            <a:pPr>
              <a:lnSpc>
                <a:spcPct val="90000"/>
              </a:lnSpc>
              <a:spcBef>
                <a:spcPct val="20000"/>
              </a:spcBef>
              <a:buSzPct val="105000"/>
            </a:pPr>
            <a:r>
              <a:rPr lang="en-US" sz="3600" dirty="0" smtClean="0">
                <a:gradFill>
                  <a:gsLst>
                    <a:gs pos="1250">
                      <a:schemeClr val="tx1"/>
                    </a:gs>
                    <a:gs pos="100000">
                      <a:schemeClr val="tx1"/>
                    </a:gs>
                  </a:gsLst>
                  <a:lin ang="5400000" scaled="0"/>
                </a:gradFill>
                <a:latin typeface="+mj-lt"/>
              </a:rPr>
              <a:t>	 </a:t>
            </a:r>
            <a:endParaRPr lang="en-US" sz="3600" b="1"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invGray">
          <a:xfrm>
            <a:off x="369779" y="3731662"/>
            <a:ext cx="11790169" cy="954107"/>
          </a:xfrm>
          <a:prstGeom prst="rect">
            <a:avLst/>
          </a:prstGeom>
        </p:spPr>
        <p:txBody>
          <a:bodyPr wrap="square">
            <a:spAutoFit/>
          </a:bodyPr>
          <a:lstStyle/>
          <a:p>
            <a:pPr marL="57150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Connect: </a:t>
            </a:r>
          </a:p>
          <a:p>
            <a:pPr defTabSz="576263">
              <a:lnSpc>
                <a:spcPct val="90000"/>
              </a:lnSpc>
              <a:spcBef>
                <a:spcPct val="20000"/>
              </a:spcBef>
              <a:buSzPct val="105000"/>
            </a:pPr>
            <a:r>
              <a:rPr lang="en-US" sz="2800" dirty="0" smtClean="0">
                <a:gradFill>
                  <a:gsLst>
                    <a:gs pos="1250">
                      <a:schemeClr val="tx1"/>
                    </a:gs>
                    <a:gs pos="100000">
                      <a:schemeClr val="tx1"/>
                    </a:gs>
                  </a:gsLst>
                  <a:lin ang="5400000" scaled="0"/>
                </a:gradFill>
                <a:latin typeface="+mj-lt"/>
              </a:rPr>
              <a:t>	</a:t>
            </a:r>
            <a:r>
              <a:rPr lang="en-US" sz="2800" dirty="0">
                <a:gradFill>
                  <a:gsLst>
                    <a:gs pos="1250">
                      <a:schemeClr val="tx1"/>
                    </a:gs>
                    <a:gs pos="100000">
                      <a:schemeClr val="tx1"/>
                    </a:gs>
                  </a:gsLst>
                  <a:lin ang="5400000" scaled="0"/>
                </a:gradFill>
                <a:latin typeface="+mj-lt"/>
              </a:rPr>
              <a:t>http://www.linkedin.com/groups/Microsoft-Office-365-3724282 </a:t>
            </a:r>
          </a:p>
        </p:txBody>
      </p:sp>
    </p:spTree>
    <p:extLst>
      <p:ext uri="{BB962C8B-B14F-4D97-AF65-F5344CB8AC3E}">
        <p14:creationId xmlns:p14="http://schemas.microsoft.com/office/powerpoint/2010/main" val="326747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0-#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03827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20784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36174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Outlook Web App Over the Years</a:t>
            </a:r>
            <a:endParaRPr lang="en-US" dirty="0"/>
          </a:p>
        </p:txBody>
      </p:sp>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80620" y="1424811"/>
            <a:ext cx="4793225" cy="3594409"/>
          </a:xfrm>
          <a:prstGeom prst="rect">
            <a:avLst/>
          </a:prstGeom>
          <a:noFill/>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2451788" y="1904358"/>
            <a:ext cx="4648964" cy="3620962"/>
          </a:xfrm>
          <a:prstGeom prst="rect">
            <a:avLst/>
          </a:prstGeom>
          <a:noFill/>
        </p:spPr>
      </p:pic>
      <p:pic>
        <p:nvPicPr>
          <p:cNvPr id="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960503" y="2612659"/>
            <a:ext cx="4856967" cy="3147301"/>
          </a:xfrm>
          <a:prstGeom prst="rect">
            <a:avLst/>
          </a:prstGeom>
          <a:noFill/>
        </p:spPr>
      </p:pic>
      <p:pic>
        <p:nvPicPr>
          <p:cNvPr id="9" name="Content Placehold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2037" y="3222015"/>
            <a:ext cx="4875329" cy="3298628"/>
          </a:xfrm>
          <a:prstGeom prst="rect">
            <a:avLst/>
          </a:prstGeom>
          <a:noFill/>
          <a:ln>
            <a:noFill/>
          </a:ln>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8178" y="3714839"/>
            <a:ext cx="5229225"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575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3000"/>
                            </p:stCondLst>
                            <p:childTnLst>
                              <p:par>
                                <p:cTn id="13" presetID="10" presetClass="entr" presetSubtype="0" fill="hold" nodeType="afterEffect">
                                  <p:stCondLst>
                                    <p:cond delay="2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500"/>
                            </p:stCondLst>
                            <p:childTnLst>
                              <p:par>
                                <p:cTn id="17" presetID="10" presetClass="entr" presetSubtype="0" fill="hold"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8000"/>
                            </p:stCondLst>
                            <p:childTnLst>
                              <p:par>
                                <p:cTn id="21" presetID="10" presetClass="entr" presetSubtype="0" fill="hold" nodeType="afterEffect">
                                  <p:stCondLst>
                                    <p:cond delay="200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Outlook Web App User Experience Goals</a:t>
            </a:r>
            <a:endParaRPr lang="en-US" dirty="0"/>
          </a:p>
        </p:txBody>
      </p:sp>
      <p:sp>
        <p:nvSpPr>
          <p:cNvPr id="2" name="Content Placeholder 1"/>
          <p:cNvSpPr>
            <a:spLocks noGrp="1"/>
          </p:cNvSpPr>
          <p:nvPr>
            <p:ph idx="4294967295"/>
          </p:nvPr>
        </p:nvSpPr>
        <p:spPr>
          <a:xfrm>
            <a:off x="621824" y="1519323"/>
            <a:ext cx="11192828" cy="4616063"/>
          </a:xfrm>
          <a:prstGeom prst="rect">
            <a:avLst/>
          </a:prstGeom>
        </p:spPr>
        <p:txBody>
          <a:bodyPr lIns="124358" tIns="62179" rIns="124358" bIns="62179">
            <a:normAutofit fontScale="92500" lnSpcReduction="10000"/>
          </a:bodyPr>
          <a:lstStyle/>
          <a:p>
            <a:pPr marL="0" indent="0">
              <a:buNone/>
            </a:pPr>
            <a:endParaRPr lang="en-US" sz="2200" dirty="0">
              <a:solidFill>
                <a:schemeClr val="tx2"/>
              </a:solidFill>
            </a:endParaRPr>
          </a:p>
          <a:p>
            <a:pPr marL="0" indent="0">
              <a:buNone/>
            </a:pPr>
            <a:r>
              <a:rPr lang="en-US" dirty="0" smtClean="0">
                <a:solidFill>
                  <a:schemeClr val="tx2"/>
                </a:solidFill>
              </a:rPr>
              <a:t>Fresh</a:t>
            </a:r>
            <a:r>
              <a:rPr lang="en-US" dirty="0">
                <a:solidFill>
                  <a:schemeClr val="tx2"/>
                </a:solidFill>
              </a:rPr>
              <a:t>, Clean, </a:t>
            </a:r>
            <a:r>
              <a:rPr lang="en-US" dirty="0" smtClean="0">
                <a:solidFill>
                  <a:schemeClr val="tx2"/>
                </a:solidFill>
              </a:rPr>
              <a:t>Modern</a:t>
            </a:r>
          </a:p>
          <a:p>
            <a:r>
              <a:rPr lang="en-US" sz="2300" dirty="0">
                <a:solidFill>
                  <a:schemeClr val="tx2"/>
                </a:solidFill>
              </a:rPr>
              <a:t>Alignment to Windows 8 design language </a:t>
            </a:r>
            <a:endParaRPr lang="en-US" sz="2300" dirty="0" smtClean="0">
              <a:solidFill>
                <a:schemeClr val="tx2"/>
              </a:solidFill>
            </a:endParaRPr>
          </a:p>
          <a:p>
            <a:r>
              <a:rPr lang="en-US" sz="2300" dirty="0">
                <a:solidFill>
                  <a:schemeClr val="tx2"/>
                </a:solidFill>
              </a:rPr>
              <a:t>L</a:t>
            </a:r>
            <a:r>
              <a:rPr lang="en-US" sz="2300" dirty="0" smtClean="0">
                <a:solidFill>
                  <a:schemeClr val="tx2"/>
                </a:solidFill>
              </a:rPr>
              <a:t>ighter</a:t>
            </a:r>
            <a:r>
              <a:rPr lang="en-US" sz="2300" dirty="0">
                <a:solidFill>
                  <a:schemeClr val="tx2"/>
                </a:solidFill>
              </a:rPr>
              <a:t>, open feel focused on communication </a:t>
            </a:r>
            <a:r>
              <a:rPr lang="en-US" sz="2300" dirty="0" smtClean="0">
                <a:solidFill>
                  <a:schemeClr val="tx2"/>
                </a:solidFill>
              </a:rPr>
              <a:t>content</a:t>
            </a:r>
            <a:endParaRPr lang="en-US" sz="2300" dirty="0">
              <a:solidFill>
                <a:schemeClr val="tx2"/>
              </a:solidFill>
            </a:endParaRPr>
          </a:p>
          <a:p>
            <a:pPr marL="0" indent="0">
              <a:buNone/>
            </a:pPr>
            <a:endParaRPr lang="en-US" sz="2400" dirty="0">
              <a:solidFill>
                <a:schemeClr val="tx2"/>
              </a:solidFill>
            </a:endParaRPr>
          </a:p>
          <a:p>
            <a:pPr marL="0" indent="0">
              <a:buNone/>
            </a:pPr>
            <a:r>
              <a:rPr lang="en-US" dirty="0">
                <a:solidFill>
                  <a:schemeClr val="tx2"/>
                </a:solidFill>
              </a:rPr>
              <a:t>Built for </a:t>
            </a:r>
            <a:r>
              <a:rPr lang="en-US" dirty="0" smtClean="0">
                <a:solidFill>
                  <a:schemeClr val="tx2"/>
                </a:solidFill>
              </a:rPr>
              <a:t>Touch, Too</a:t>
            </a:r>
            <a:endParaRPr lang="en-US" dirty="0">
              <a:solidFill>
                <a:schemeClr val="tx2"/>
              </a:solidFill>
            </a:endParaRPr>
          </a:p>
          <a:p>
            <a:pPr marL="342900" lvl="1" indent="-342900"/>
            <a:r>
              <a:rPr lang="en-US" sz="2300" dirty="0">
                <a:solidFill>
                  <a:schemeClr val="tx2"/>
                </a:solidFill>
                <a:latin typeface="+mj-lt"/>
              </a:rPr>
              <a:t>Outlook Web App slate and phone UX is built from the ground up for touch and tablet/phone screen sizes.</a:t>
            </a:r>
          </a:p>
          <a:p>
            <a:pPr marL="0" lvl="1" indent="0">
              <a:buNone/>
            </a:pPr>
            <a:endParaRPr lang="en-US" dirty="0" smtClean="0">
              <a:solidFill>
                <a:schemeClr val="tx2"/>
              </a:solidFill>
            </a:endParaRPr>
          </a:p>
          <a:p>
            <a:pPr marL="0" indent="0">
              <a:buNone/>
            </a:pPr>
            <a:r>
              <a:rPr lang="en-US" dirty="0" smtClean="0">
                <a:solidFill>
                  <a:schemeClr val="tx2"/>
                </a:solidFill>
              </a:rPr>
              <a:t>Works like Outlook on any screen</a:t>
            </a:r>
            <a:endParaRPr lang="en-US" dirty="0">
              <a:solidFill>
                <a:schemeClr val="tx2"/>
              </a:solidFill>
            </a:endParaRPr>
          </a:p>
          <a:p>
            <a:r>
              <a:rPr lang="en-US" sz="2300" dirty="0">
                <a:solidFill>
                  <a:schemeClr val="tx2"/>
                </a:solidFill>
              </a:rPr>
              <a:t>Feel at home &amp; productive wherever you are</a:t>
            </a:r>
          </a:p>
          <a:p>
            <a:pPr marL="0" indent="0">
              <a:buNone/>
            </a:pPr>
            <a:endParaRPr lang="en-US" dirty="0" smtClean="0">
              <a:solidFill>
                <a:schemeClr val="tx2"/>
              </a:solidFill>
            </a:endParaRPr>
          </a:p>
          <a:p>
            <a:pPr marL="1632204" lvl="1" indent="-621792"/>
            <a:endParaRPr lang="en-US" dirty="0" smtClean="0">
              <a:solidFill>
                <a:schemeClr val="tx2"/>
              </a:solidFill>
            </a:endParaRPr>
          </a:p>
          <a:p>
            <a:pPr marL="1632204" lvl="1" indent="-621792"/>
            <a:endParaRPr lang="en-US" dirty="0" smtClean="0">
              <a:solidFill>
                <a:schemeClr val="tx2"/>
              </a:solidFill>
            </a:endParaRPr>
          </a:p>
        </p:txBody>
      </p:sp>
    </p:spTree>
    <p:extLst>
      <p:ext uri="{BB962C8B-B14F-4D97-AF65-F5344CB8AC3E}">
        <p14:creationId xmlns:p14="http://schemas.microsoft.com/office/powerpoint/2010/main" val="205504839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Grp="1"/>
          </p:cNvSpPr>
          <p:nvPr>
            <p:ph type="title"/>
          </p:nvPr>
        </p:nvSpPr>
        <p:spPr/>
        <p:txBody>
          <a:bodyPr>
            <a:noAutofit/>
          </a:bodyPr>
          <a:lstStyle/>
          <a:p>
            <a:pPr lvl="0"/>
            <a:r>
              <a:rPr lang="en-US" dirty="0" smtClean="0"/>
              <a:t>Outlook Web App + Outlook 2013</a:t>
            </a:r>
            <a:endParaRPr lang="en-US" dirty="0"/>
          </a:p>
        </p:txBody>
      </p:sp>
      <p:sp>
        <p:nvSpPr>
          <p:cNvPr id="5" name="Content Placeholder 4"/>
          <p:cNvSpPr>
            <a:spLocks noGrp="1"/>
          </p:cNvSpPr>
          <p:nvPr>
            <p:ph sz="quarter" idx="10"/>
          </p:nvPr>
        </p:nvSpPr>
        <p:spPr/>
        <p:txBody>
          <a:bodyPr/>
          <a:lstStyle/>
          <a:p>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1824" y="1579112"/>
            <a:ext cx="7000642" cy="3730413"/>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974590" y="2931824"/>
            <a:ext cx="7132259" cy="38002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83305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Anytime, Anywhere, Any Device</a:t>
            </a:r>
            <a:endParaRPr lang="en-US" dirty="0"/>
          </a:p>
        </p:txBody>
      </p:sp>
      <p:sp>
        <p:nvSpPr>
          <p:cNvPr id="3" name="Content Placeholder 2"/>
          <p:cNvSpPr>
            <a:spLocks noGrp="1"/>
          </p:cNvSpPr>
          <p:nvPr>
            <p:ph idx="4294967295"/>
          </p:nvPr>
        </p:nvSpPr>
        <p:spPr>
          <a:xfrm>
            <a:off x="621824" y="1632057"/>
            <a:ext cx="11192828" cy="5044316"/>
          </a:xfrm>
          <a:prstGeom prst="rect">
            <a:avLst/>
          </a:prstGeom>
        </p:spPr>
        <p:txBody>
          <a:bodyPr lIns="124358" tIns="62179" rIns="124358" bIns="62179">
            <a:noAutofit/>
          </a:bodyPr>
          <a:lstStyle/>
          <a:p>
            <a:pPr marL="0" indent="0">
              <a:spcBef>
                <a:spcPts val="816"/>
              </a:spcBef>
              <a:buNone/>
            </a:pPr>
            <a:r>
              <a:rPr lang="en-US" sz="3700" dirty="0" smtClean="0">
                <a:solidFill>
                  <a:schemeClr val="tx2"/>
                </a:solidFill>
              </a:rPr>
              <a:t>One </a:t>
            </a:r>
            <a:r>
              <a:rPr lang="en-US" sz="3700" dirty="0">
                <a:solidFill>
                  <a:schemeClr val="tx2"/>
                </a:solidFill>
              </a:rPr>
              <a:t>e</a:t>
            </a:r>
            <a:r>
              <a:rPr lang="en-US" sz="3700" dirty="0" smtClean="0">
                <a:solidFill>
                  <a:schemeClr val="tx2"/>
                </a:solidFill>
              </a:rPr>
              <a:t>xperience </a:t>
            </a:r>
            <a:r>
              <a:rPr lang="en-US" sz="3700" dirty="0">
                <a:solidFill>
                  <a:schemeClr val="tx2"/>
                </a:solidFill>
              </a:rPr>
              <a:t>a</a:t>
            </a:r>
            <a:r>
              <a:rPr lang="en-US" sz="3700" dirty="0" smtClean="0">
                <a:solidFill>
                  <a:schemeClr val="tx2"/>
                </a:solidFill>
              </a:rPr>
              <a:t>cross </a:t>
            </a:r>
            <a:r>
              <a:rPr lang="en-US" sz="3700" dirty="0">
                <a:solidFill>
                  <a:schemeClr val="tx2"/>
                </a:solidFill>
              </a:rPr>
              <a:t>s</a:t>
            </a:r>
            <a:r>
              <a:rPr lang="en-US" sz="3700" dirty="0" smtClean="0">
                <a:solidFill>
                  <a:schemeClr val="tx2"/>
                </a:solidFill>
              </a:rPr>
              <a:t>creens</a:t>
            </a:r>
          </a:p>
          <a:p>
            <a:pPr>
              <a:spcBef>
                <a:spcPts val="0"/>
              </a:spcBef>
            </a:pPr>
            <a:r>
              <a:rPr lang="en-US" sz="2100" dirty="0">
                <a:solidFill>
                  <a:schemeClr val="tx2"/>
                </a:solidFill>
              </a:rPr>
              <a:t>Visually &amp; functionally - feel at home and productive with whatever device you’re using </a:t>
            </a:r>
            <a:endParaRPr lang="en-US" sz="2100" dirty="0" smtClean="0">
              <a:solidFill>
                <a:schemeClr val="tx2"/>
              </a:solidFill>
            </a:endParaRPr>
          </a:p>
          <a:p>
            <a:pPr>
              <a:spcBef>
                <a:spcPts val="0"/>
              </a:spcBef>
            </a:pPr>
            <a:endParaRPr lang="en-US" sz="2200" dirty="0">
              <a:solidFill>
                <a:schemeClr val="tx2"/>
              </a:solidFill>
            </a:endParaRPr>
          </a:p>
          <a:p>
            <a:pPr marL="0" indent="0">
              <a:spcBef>
                <a:spcPts val="816"/>
              </a:spcBef>
              <a:buNone/>
            </a:pPr>
            <a:r>
              <a:rPr lang="en-US" sz="3700" dirty="0" smtClean="0">
                <a:solidFill>
                  <a:schemeClr val="tx2"/>
                </a:solidFill>
              </a:rPr>
              <a:t>Offline or online</a:t>
            </a:r>
            <a:endParaRPr lang="en-US" sz="3700" dirty="0">
              <a:solidFill>
                <a:schemeClr val="tx2"/>
              </a:solidFill>
            </a:endParaRPr>
          </a:p>
          <a:p>
            <a:pPr>
              <a:spcBef>
                <a:spcPts val="0"/>
              </a:spcBef>
            </a:pPr>
            <a:r>
              <a:rPr lang="en-US" sz="2100" dirty="0">
                <a:solidFill>
                  <a:schemeClr val="tx2"/>
                </a:solidFill>
              </a:rPr>
              <a:t>Stay productive whether you are connected or </a:t>
            </a:r>
            <a:r>
              <a:rPr lang="en-US" sz="2100" dirty="0" smtClean="0">
                <a:solidFill>
                  <a:schemeClr val="tx2"/>
                </a:solidFill>
              </a:rPr>
              <a:t>not</a:t>
            </a:r>
          </a:p>
          <a:p>
            <a:pPr>
              <a:spcBef>
                <a:spcPts val="0"/>
              </a:spcBef>
            </a:pPr>
            <a:endParaRPr lang="en-US" sz="2200" dirty="0">
              <a:solidFill>
                <a:schemeClr val="tx2"/>
              </a:solidFill>
            </a:endParaRPr>
          </a:p>
          <a:p>
            <a:pPr marL="0" indent="0">
              <a:buNone/>
            </a:pPr>
            <a:r>
              <a:rPr lang="en-US" sz="3700" dirty="0" smtClean="0">
                <a:solidFill>
                  <a:schemeClr val="tx2"/>
                </a:solidFill>
              </a:rPr>
              <a:t>Platform</a:t>
            </a:r>
          </a:p>
          <a:p>
            <a:r>
              <a:rPr lang="en-US" sz="2100" dirty="0">
                <a:solidFill>
                  <a:schemeClr val="tx2"/>
                </a:solidFill>
              </a:rPr>
              <a:t>Access the 3</a:t>
            </a:r>
            <a:r>
              <a:rPr lang="en-US" sz="2100" baseline="30000" dirty="0">
                <a:solidFill>
                  <a:schemeClr val="tx2"/>
                </a:solidFill>
              </a:rPr>
              <a:t>rd</a:t>
            </a:r>
            <a:r>
              <a:rPr lang="en-US" sz="2100" dirty="0">
                <a:solidFill>
                  <a:schemeClr val="tx2"/>
                </a:solidFill>
              </a:rPr>
              <a:t> party content that makes your communications more effective &amp; efficient</a:t>
            </a:r>
          </a:p>
          <a:p>
            <a:pPr marL="0" indent="0">
              <a:buNone/>
            </a:pPr>
            <a:endParaRPr lang="en-US" sz="2200" dirty="0">
              <a:solidFill>
                <a:schemeClr val="tx2"/>
              </a:solidFill>
            </a:endParaRPr>
          </a:p>
          <a:p>
            <a:pPr marL="0" indent="0">
              <a:buNone/>
            </a:pPr>
            <a:r>
              <a:rPr lang="en-US" dirty="0">
                <a:solidFill>
                  <a:schemeClr val="tx2"/>
                </a:solidFill>
              </a:rPr>
              <a:t>…All built on an Office365 datacenter hardened architecture &amp; monitoring system</a:t>
            </a:r>
          </a:p>
        </p:txBody>
      </p:sp>
    </p:spTree>
    <p:extLst>
      <p:ext uri="{BB962C8B-B14F-4D97-AF65-F5344CB8AC3E}">
        <p14:creationId xmlns:p14="http://schemas.microsoft.com/office/powerpoint/2010/main" val="3343302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2945"/>
          <a:stretch/>
        </p:blipFill>
        <p:spPr>
          <a:xfrm>
            <a:off x="2074010" y="1640665"/>
            <a:ext cx="8337694" cy="3673958"/>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
          </a:effectLst>
        </p:spPr>
      </p:pic>
      <p:sp>
        <p:nvSpPr>
          <p:cNvPr id="2" name="Title 1"/>
          <p:cNvSpPr>
            <a:spLocks noGrp="1"/>
          </p:cNvSpPr>
          <p:nvPr>
            <p:ph type="title"/>
          </p:nvPr>
        </p:nvSpPr>
        <p:spPr/>
        <p:txBody>
          <a:bodyPr/>
          <a:lstStyle/>
          <a:p>
            <a:r>
              <a:rPr lang="en-US" dirty="0" smtClean="0"/>
              <a:t>Across Any Device</a:t>
            </a:r>
            <a:endParaRPr lang="en-US" dirty="0"/>
          </a:p>
        </p:txBody>
      </p:sp>
    </p:spTree>
    <p:extLst>
      <p:ext uri="{BB962C8B-B14F-4D97-AF65-F5344CB8AC3E}">
        <p14:creationId xmlns:p14="http://schemas.microsoft.com/office/powerpoint/2010/main" val="74193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ext Placeholder 2"/>
          <p:cNvSpPr>
            <a:spLocks noGrp="1"/>
          </p:cNvSpPr>
          <p:nvPr>
            <p:ph type="body" sz="quarter" idx="12"/>
          </p:nvPr>
        </p:nvSpPr>
        <p:spPr/>
        <p:txBody>
          <a:bodyPr/>
          <a:lstStyle/>
          <a:p>
            <a:r>
              <a:rPr lang="en-US" dirty="0"/>
              <a:t>Tour de </a:t>
            </a:r>
            <a:r>
              <a:rPr lang="en-US" dirty="0" smtClean="0"/>
              <a:t>Outlook Web App</a:t>
            </a:r>
            <a:endParaRPr lang="en-US" dirty="0"/>
          </a:p>
        </p:txBody>
      </p:sp>
    </p:spTree>
    <p:extLst>
      <p:ext uri="{BB962C8B-B14F-4D97-AF65-F5344CB8AC3E}">
        <p14:creationId xmlns:p14="http://schemas.microsoft.com/office/powerpoint/2010/main" val="2402179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A9AC97D97CED4BAD2FD5BD95F29504" ma:contentTypeVersion="0" ma:contentTypeDescription="Create a new document." ma:contentTypeScope="" ma:versionID="e064c9beeeb09e71a7707f34e1cbbea0">
  <xsd:schema xmlns:xsd="http://www.w3.org/2001/XMLSchema" xmlns:xs="http://www.w3.org/2001/XMLSchema" xmlns:p="http://schemas.microsoft.com/office/2006/metadata/properties" targetNamespace="http://schemas.microsoft.com/office/2006/metadata/properties" ma:root="true" ma:fieldsID="8150d4de2c0e13116acaf5ed6958a18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EB032F-6942-47FD-8CBB-6625A09D7D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4186</TotalTime>
  <Words>1874</Words>
  <Application>Microsoft Office PowerPoint</Application>
  <PresentationFormat>Custom</PresentationFormat>
  <Paragraphs>366</Paragraphs>
  <Slides>33</Slides>
  <Notes>33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4" baseType="lpstr">
      <vt:lpstr>Segoe Semibold</vt:lpstr>
      <vt:lpstr>Courier New</vt:lpstr>
      <vt:lpstr>Consolas</vt:lpstr>
      <vt:lpstr>Calibri</vt:lpstr>
      <vt:lpstr>Wingdings</vt:lpstr>
      <vt:lpstr>Arial</vt:lpstr>
      <vt:lpstr>Segoe UI Semilight</vt:lpstr>
      <vt:lpstr>Segoe UI Light</vt:lpstr>
      <vt:lpstr>Segoe UI</vt:lpstr>
      <vt:lpstr>TechEd_2013_Template_r09</vt:lpstr>
      <vt:lpstr>Visio</vt:lpstr>
      <vt:lpstr>PowerPoint Presentation</vt:lpstr>
      <vt:lpstr>The new Outlook Web App</vt:lpstr>
      <vt:lpstr>Session objectives and takeaways</vt:lpstr>
      <vt:lpstr>Outlook Web App Over the Years</vt:lpstr>
      <vt:lpstr>Outlook Web App User Experience Goals</vt:lpstr>
      <vt:lpstr>Outlook Web App + Outlook 2013</vt:lpstr>
      <vt:lpstr>Anytime, Anywhere, Any Device</vt:lpstr>
      <vt:lpstr>Across Any Device</vt:lpstr>
      <vt:lpstr>Demo</vt:lpstr>
      <vt:lpstr>Mail Highlights</vt:lpstr>
      <vt:lpstr>Calendar Highlights</vt:lpstr>
      <vt:lpstr>People Highlights </vt:lpstr>
      <vt:lpstr>App Platform</vt:lpstr>
      <vt:lpstr>Mail apps</vt:lpstr>
      <vt:lpstr>How it works</vt:lpstr>
      <vt:lpstr>Managing apps</vt:lpstr>
      <vt:lpstr>Offline</vt:lpstr>
      <vt:lpstr>Why?</vt:lpstr>
      <vt:lpstr>What Does the User See?</vt:lpstr>
      <vt:lpstr>How Does It Work?</vt:lpstr>
      <vt:lpstr>Storage</vt:lpstr>
      <vt:lpstr>Data security </vt:lpstr>
      <vt:lpstr>Deployment and Monitoring</vt:lpstr>
      <vt:lpstr>Things to be aware of</vt:lpstr>
      <vt:lpstr>Deployment</vt:lpstr>
      <vt:lpstr>Monitoring Overview</vt:lpstr>
      <vt:lpstr>Monitoring Tests </vt:lpstr>
      <vt:lpstr>Wrap</vt:lpstr>
      <vt:lpstr>What’s new*</vt:lpstr>
      <vt:lpstr>Track resources</vt:lpstr>
      <vt:lpstr>Resources</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OUC-B207:  The new Outlook Web App</dc:title>
  <dc:subject>TechEd 2013</dc:subject>
  <dc:creator>Eduardo Melo;Paul Limont</dc:creator>
  <cp:keywords>TechEd 2013</cp:keywords>
  <dc:description>Template by: Jordan Cayabyab, Artitudes Design, Inc.
Formatting by: Priscila Mandryk, Silver Fox Productions, Inc. 
Audience Type: Internal/External</dc:description>
  <cp:lastModifiedBy>Shows</cp:lastModifiedBy>
  <cp:revision>201</cp:revision>
  <cp:lastPrinted>2013-06-04T21:54:45Z</cp:lastPrinted>
  <dcterms:created xsi:type="dcterms:W3CDTF">2013-04-23T17:53:56Z</dcterms:created>
  <dcterms:modified xsi:type="dcterms:W3CDTF">2013-06-23T10:45:52Z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0x010100C2A9AC97D97CED4BAD2FD5BD95F29504</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