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5" r:id="rId5"/>
    <p:sldMasterId id="2147484228" r:id="rId6"/>
    <p:sldMasterId id="2147484262" r:id="rId7"/>
    <p:sldMasterId id="2147484276" r:id="rId8"/>
  </p:sldMasterIdLst>
  <p:notesMasterIdLst>
    <p:notesMasterId r:id="rId32"/>
  </p:notesMasterIdLst>
  <p:handoutMasterIdLst>
    <p:handoutMasterId r:id="rId33"/>
  </p:handoutMasterIdLst>
  <p:sldIdLst>
    <p:sldId id="1135" r:id="rId9"/>
    <p:sldId id="1054" r:id="rId10"/>
    <p:sldId id="1156" r:id="rId11"/>
    <p:sldId id="1157" r:id="rId12"/>
    <p:sldId id="1161" r:id="rId13"/>
    <p:sldId id="1159" r:id="rId14"/>
    <p:sldId id="1160" r:id="rId15"/>
    <p:sldId id="1165" r:id="rId16"/>
    <p:sldId id="1162" r:id="rId17"/>
    <p:sldId id="1164" r:id="rId18"/>
    <p:sldId id="1170" r:id="rId19"/>
    <p:sldId id="1171" r:id="rId20"/>
    <p:sldId id="1177" r:id="rId21"/>
    <p:sldId id="1168" r:id="rId22"/>
    <p:sldId id="1173" r:id="rId23"/>
    <p:sldId id="1176" r:id="rId24"/>
    <p:sldId id="1167" r:id="rId25"/>
    <p:sldId id="1175" r:id="rId26"/>
    <p:sldId id="1166" r:id="rId27"/>
    <p:sldId id="1172" r:id="rId28"/>
    <p:sldId id="1150" r:id="rId29"/>
    <p:sldId id="1179" r:id="rId30"/>
    <p:sldId id="1076" r:id="rId3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56"/>
            <p14:sldId id="1157"/>
            <p14:sldId id="1161"/>
            <p14:sldId id="1159"/>
            <p14:sldId id="1160"/>
            <p14:sldId id="1165"/>
            <p14:sldId id="1162"/>
            <p14:sldId id="1164"/>
            <p14:sldId id="1170"/>
            <p14:sldId id="1171"/>
            <p14:sldId id="1177"/>
            <p14:sldId id="1168"/>
            <p14:sldId id="1173"/>
            <p14:sldId id="1176"/>
            <p14:sldId id="1167"/>
            <p14:sldId id="1175"/>
            <p14:sldId id="1166"/>
            <p14:sldId id="1172"/>
          </p14:sldIdLst>
        </p14:section>
        <p14:section name="Special content" id="{6925D2A1-AD53-4951-AB34-79DFA02CD676}">
          <p14:sldIdLst>
            <p14:sldId id="1150"/>
            <p14:sldId id="1179"/>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FFFFFF"/>
    <a:srgbClr val="7FBA00"/>
    <a:srgbClr val="007233"/>
    <a:srgbClr val="0072C6"/>
    <a:srgbClr val="B4009E"/>
    <a:srgbClr val="B0B186"/>
    <a:srgbClr val="FF66FF"/>
    <a:srgbClr val="0000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3441" autoAdjust="0"/>
  </p:normalViewPr>
  <p:slideViewPr>
    <p:cSldViewPr snapToGrid="0">
      <p:cViewPr varScale="1">
        <p:scale>
          <a:sx n="81" d="100"/>
          <a:sy n="81" d="100"/>
        </p:scale>
        <p:origin x="768" y="8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822"/>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2:11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2:05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2:05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r>
              <a:rPr lang="en-US" dirty="0" smtClean="0"/>
              <a:t>TechEd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10</a:t>
            </a:fld>
            <a:endParaRPr lang="en-US" dirty="0"/>
          </a:p>
        </p:txBody>
      </p:sp>
      <p:sp>
        <p:nvSpPr>
          <p:cNvPr id="10" name="Date Placeholder 9"/>
          <p:cNvSpPr>
            <a:spLocks noGrp="1"/>
          </p:cNvSpPr>
          <p:nvPr>
            <p:ph type="dt" idx="13"/>
          </p:nvPr>
        </p:nvSpPr>
        <p:spPr/>
        <p:txBody>
          <a:bodyPr/>
          <a:lstStyle/>
          <a:p>
            <a:fld id="{BBAE7D8C-9E2F-45FA-96B6-A943807ADE88}" type="datetime8">
              <a:rPr lang="en-US" smtClean="0"/>
              <a:t>6/23/2013 2:11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6300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299272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505BD5-07C7-4FB6-AFBC-1B7B235D23A5}" type="datetime1">
              <a:rPr lang="en-US" smtClean="0"/>
              <a:t>6/23/2013</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12</a:t>
            </a:fld>
            <a:endParaRPr lang="en-US" dirty="0"/>
          </a:p>
        </p:txBody>
      </p:sp>
    </p:spTree>
    <p:extLst>
      <p:ext uri="{BB962C8B-B14F-4D97-AF65-F5344CB8AC3E}">
        <p14:creationId xmlns:p14="http://schemas.microsoft.com/office/powerpoint/2010/main" val="297486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505BD5-07C7-4FB6-AFBC-1B7B235D23A5}" type="datetime1">
              <a:rPr lang="en-US" smtClean="0"/>
              <a:t>6/23/2013</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13</a:t>
            </a:fld>
            <a:endParaRPr lang="en-US" dirty="0"/>
          </a:p>
        </p:txBody>
      </p:sp>
    </p:spTree>
    <p:extLst>
      <p:ext uri="{BB962C8B-B14F-4D97-AF65-F5344CB8AC3E}">
        <p14:creationId xmlns:p14="http://schemas.microsoft.com/office/powerpoint/2010/main" val="312562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44931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425963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MGXFY13</a:t>
            </a:r>
          </a:p>
          <a:p>
            <a:endParaRPr lang="en-US" dirty="0"/>
          </a:p>
        </p:txBody>
      </p:sp>
      <p:sp>
        <p:nvSpPr>
          <p:cNvPr id="5" name="Footer Placeholder 4"/>
          <p:cNvSpPr>
            <a:spLocks noGrp="1"/>
          </p:cNvSpPr>
          <p:nvPr>
            <p:ph type="ftr" sz="quarter" idx="11"/>
          </p:nvPr>
        </p:nvSpPr>
        <p:spPr/>
        <p:txBody>
          <a:bodyPr/>
          <a:lstStyle/>
          <a:p>
            <a:pPr defTabSz="9328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CA69398-4F72-47A0-9262-BBD59C746158}" type="datetime1">
              <a:rPr lang="en-US" smtClean="0"/>
              <a:t>6/23/2013</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18</a:t>
            </a:fld>
            <a:endParaRPr lang="en-US" dirty="0"/>
          </a:p>
        </p:txBody>
      </p:sp>
    </p:spTree>
    <p:extLst>
      <p:ext uri="{BB962C8B-B14F-4D97-AF65-F5344CB8AC3E}">
        <p14:creationId xmlns:p14="http://schemas.microsoft.com/office/powerpoint/2010/main" val="330180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63702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664E1CB-81CD-41FB-B16E-5AD459C02E37}"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20</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8944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6/23/2013 2:11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6/23/2013 2:05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2:11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235646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2:11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
        <p:nvSpPr>
          <p:cNvPr id="10" name="Date Placeholder 9"/>
          <p:cNvSpPr>
            <a:spLocks noGrp="1"/>
          </p:cNvSpPr>
          <p:nvPr>
            <p:ph type="dt" idx="13"/>
          </p:nvPr>
        </p:nvSpPr>
        <p:spPr/>
        <p:txBody>
          <a:bodyPr/>
          <a:lstStyle/>
          <a:p>
            <a:fld id="{BBAE7D8C-9E2F-45FA-96B6-A943807ADE88}" type="datetime8">
              <a:rPr lang="en-US" smtClean="0">
                <a:solidFill>
                  <a:prstClr val="black"/>
                </a:solidFill>
              </a:rPr>
              <a:pPr/>
              <a:t>6/23/2013 2:05 AM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4897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6238" y="479425"/>
            <a:ext cx="3717925" cy="2092325"/>
          </a:xfrm>
        </p:spPr>
      </p:sp>
      <p:sp>
        <p:nvSpPr>
          <p:cNvPr id="3" name="Notes Placeholder 2"/>
          <p:cNvSpPr>
            <a:spLocks noGrp="1"/>
          </p:cNvSpPr>
          <p:nvPr>
            <p:ph type="body" idx="1"/>
          </p:nvPr>
        </p:nvSpPr>
        <p:spPr>
          <a:xfrm>
            <a:off x="195315" y="3213391"/>
            <a:ext cx="6543040" cy="4195613"/>
          </a:xfrm>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14979F40-820F-4F3D-8332-FDAADAF68E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2001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5</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6260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12675F0-B1E5-446A-9F86-8AEC9B13B278}" type="datetime1">
              <a:rPr lang="en-US" smtClean="0">
                <a:solidFill>
                  <a:prstClr val="black"/>
                </a:solidFill>
              </a:rPr>
              <a:pPr/>
              <a:t>6/23/2013</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4ED4314-266A-4E1A-A14B-80BE5EF4B63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90493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18361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Date Placeholder 3"/>
          <p:cNvSpPr>
            <a:spLocks noGrp="1"/>
          </p:cNvSpPr>
          <p:nvPr>
            <p:ph type="dt" idx="10"/>
          </p:nvPr>
        </p:nvSpPr>
        <p:spPr/>
        <p:txBody>
          <a:bodyPr/>
          <a:lstStyle/>
          <a:p>
            <a:fld id="{8B3BF366-4CEF-487C-9876-AF2728B1B365}"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8</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570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9</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6/23/2013 2:11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041277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696619"/>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p:cNvSpPr/>
          <p:nvPr userDrawn="1"/>
        </p:nvSpPr>
        <p:spPr bwMode="auto">
          <a:xfrm>
            <a:off x="9911384" y="6067978"/>
            <a:ext cx="2525092" cy="92654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
        <p:nvSpPr>
          <p:cNvPr id="5"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7481959"/>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855" y="445255"/>
            <a:ext cx="11629836" cy="453349"/>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5" y="1222426"/>
            <a:ext cx="11629836" cy="13615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05384" y="6471256"/>
            <a:ext cx="1399468" cy="445553"/>
          </a:xfrm>
          <a:prstGeom prst="rect">
            <a:avLst/>
          </a:prstGeom>
        </p:spPr>
      </p:pic>
    </p:spTree>
    <p:extLst>
      <p:ext uri="{BB962C8B-B14F-4D97-AF65-F5344CB8AC3E}">
        <p14:creationId xmlns:p14="http://schemas.microsoft.com/office/powerpoint/2010/main" val="2443308266"/>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29484847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1154311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997419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51944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4503441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68111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289503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08611072"/>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0142603"/>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48758747"/>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3231188"/>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1695811"/>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4866202"/>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669753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7208691"/>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2151973"/>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847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595222"/>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696201"/>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02685"/>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1918598"/>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188799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79983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138297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8" y="445258"/>
            <a:ext cx="11629837" cy="45908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8" y="1222428"/>
            <a:ext cx="11629837"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5384" y="6471256"/>
            <a:ext cx="1399468" cy="445553"/>
          </a:xfrm>
          <a:prstGeom prst="rect">
            <a:avLst/>
          </a:prstGeom>
        </p:spPr>
      </p:pic>
    </p:spTree>
    <p:extLst>
      <p:ext uri="{BB962C8B-B14F-4D97-AF65-F5344CB8AC3E}">
        <p14:creationId xmlns:p14="http://schemas.microsoft.com/office/powerpoint/2010/main" val="39035763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124472478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3"/>
          <p:cNvSpPr/>
          <p:nvPr userDrawn="1"/>
        </p:nvSpPr>
        <p:spPr bwMode="auto">
          <a:xfrm>
            <a:off x="9911384" y="6067978"/>
            <a:ext cx="2525092" cy="92654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
        <p:nvSpPr>
          <p:cNvPr id="5"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8270112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9724" y="4971002"/>
            <a:ext cx="4450767" cy="2087525"/>
          </a:xfrm>
          <a:prstGeom prst="rect">
            <a:avLst/>
          </a:prstGeom>
        </p:spPr>
      </p:pic>
    </p:spTree>
    <p:extLst>
      <p:ext uri="{BB962C8B-B14F-4D97-AF65-F5344CB8AC3E}">
        <p14:creationId xmlns:p14="http://schemas.microsoft.com/office/powerpoint/2010/main" val="1741294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875735"/>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225198166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spTree>
    <p:extLst>
      <p:ext uri="{BB962C8B-B14F-4D97-AF65-F5344CB8AC3E}">
        <p14:creationId xmlns:p14="http://schemas.microsoft.com/office/powerpoint/2010/main" val="26271195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63166484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21360568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85566606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590623553"/>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07312515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55494722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1" y="1476622"/>
            <a:ext cx="5504574"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69354439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98670886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03148936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9159862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21049957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135121427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139601472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71265309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405260920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27126061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52673340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3253101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427086360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9431344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8209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0996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49"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916146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2"/>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0"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6884801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2" y="3975034"/>
            <a:ext cx="12436475" cy="3019494"/>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7680" tIns="38840" rIns="77680" bIns="38840" anchor="ctr"/>
          <a:lstStyle/>
          <a:p>
            <a:pPr algn="ctr" defTabSz="776540">
              <a:defRPr/>
            </a:pPr>
            <a:endParaRPr lang="en-US" sz="153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30857" y="445106"/>
            <a:ext cx="11629838" cy="494398"/>
          </a:xfrm>
        </p:spPr>
        <p:txBody>
          <a:bodyPr/>
          <a:lstStyle>
            <a:lvl1pPr algn="l" defTabSz="932271" rtl="0" eaLnBrk="1" latinLnBrk="0" hangingPunct="1">
              <a:lnSpc>
                <a:spcPct val="90000"/>
              </a:lnSpc>
              <a:spcBef>
                <a:spcPct val="0"/>
              </a:spcBef>
              <a:buNone/>
              <a:defRPr lang="en-US" sz="356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30855" y="1222428"/>
            <a:ext cx="11629837" cy="2027818"/>
          </a:xfrm>
          <a:noFill/>
          <a:ln w="9525">
            <a:noFill/>
            <a:miter lim="800000"/>
            <a:headEnd/>
            <a:tailEnd/>
          </a:ln>
        </p:spPr>
        <p:txBody>
          <a:bodyPr vert="horz" wrap="square" lIns="0" tIns="0" rIns="0" bIns="0" numCol="1" anchor="t" anchorCtr="0" compatLnSpc="1">
            <a:prstTxWarp prst="textNoShape">
              <a:avLst/>
            </a:prstTxWarp>
            <a:spAutoFit/>
          </a:bodyPr>
          <a:lstStyle>
            <a:lvl1pPr marL="388397" indent="-388397">
              <a:buFont typeface="Arial" pitchFamily="34" charset="0"/>
              <a:buChar char="•"/>
              <a:defRPr lang="en-US" dirty="0" smtClean="0"/>
            </a:lvl1pPr>
            <a:lvl2pPr marL="674302" indent="-280509">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630218" y="6651293"/>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10" name="Rectangle 9"/>
          <p:cNvSpPr/>
          <p:nvPr userDrawn="1"/>
        </p:nvSpPr>
        <p:spPr>
          <a:xfrm>
            <a:off x="5640062" y="6651293"/>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4055606754"/>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6038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623606" y="1478242"/>
            <a:ext cx="11195743" cy="2027991"/>
          </a:xfrm>
        </p:spPr>
        <p:txBody>
          <a:bodyPr>
            <a:spAutoFit/>
          </a:bodyPr>
          <a:lstStyle>
            <a:lvl1pPr>
              <a:defRPr>
                <a:latin typeface="Segoe UI"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5104306"/>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9230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1"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701" tIns="38850" rIns="77701" bIns="38850" numCol="1" rtlCol="0" anchor="ctr" anchorCtr="0" compatLnSpc="1">
            <a:prstTxWarp prst="textNoShape">
              <a:avLst/>
            </a:prstTxWarp>
          </a:bodyPr>
          <a:lstStyle/>
          <a:p>
            <a:pPr algn="ctr" defTabSz="776772"/>
            <a:endParaRPr lang="en-US" sz="1938"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3"/>
          <p:cNvSpPr txBox="1">
            <a:spLocks/>
          </p:cNvSpPr>
          <p:nvPr userDrawn="1"/>
        </p:nvSpPr>
        <p:spPr>
          <a:xfrm>
            <a:off x="8630218" y="6651291"/>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8" name="Rectangle 7"/>
          <p:cNvSpPr/>
          <p:nvPr userDrawn="1"/>
        </p:nvSpPr>
        <p:spPr>
          <a:xfrm>
            <a:off x="5640062" y="6651291"/>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372258883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9724" y="4971002"/>
            <a:ext cx="4450767" cy="2087525"/>
          </a:xfrm>
          <a:prstGeom prst="rect">
            <a:avLst/>
          </a:prstGeom>
        </p:spPr>
      </p:pic>
    </p:spTree>
    <p:extLst>
      <p:ext uri="{BB962C8B-B14F-4D97-AF65-F5344CB8AC3E}">
        <p14:creationId xmlns:p14="http://schemas.microsoft.com/office/powerpoint/2010/main" val="3136568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875735"/>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1928674987"/>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spTree>
    <p:extLst>
      <p:ext uri="{BB962C8B-B14F-4D97-AF65-F5344CB8AC3E}">
        <p14:creationId xmlns:p14="http://schemas.microsoft.com/office/powerpoint/2010/main" val="176634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50447407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67748065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981335975"/>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45344064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355825603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13623847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1" y="1476622"/>
            <a:ext cx="5504574"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272470187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308833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340193813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64781730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93416836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23601448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2009352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16005593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298001921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2257734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106294762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426722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597494658"/>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18672385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901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59805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49"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144369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2"/>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0"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803966094"/>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2" y="3975034"/>
            <a:ext cx="12436475" cy="3019494"/>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7680" tIns="38840" rIns="77680" bIns="38840" anchor="ctr"/>
          <a:lstStyle/>
          <a:p>
            <a:pPr algn="ctr" defTabSz="776540">
              <a:defRPr/>
            </a:pPr>
            <a:endParaRPr lang="en-US" sz="153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30857" y="445106"/>
            <a:ext cx="11629838" cy="494398"/>
          </a:xfrm>
        </p:spPr>
        <p:txBody>
          <a:bodyPr/>
          <a:lstStyle>
            <a:lvl1pPr algn="l" defTabSz="932271" rtl="0" eaLnBrk="1" latinLnBrk="0" hangingPunct="1">
              <a:lnSpc>
                <a:spcPct val="90000"/>
              </a:lnSpc>
              <a:spcBef>
                <a:spcPct val="0"/>
              </a:spcBef>
              <a:buNone/>
              <a:defRPr lang="en-US" sz="356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30855" y="1222428"/>
            <a:ext cx="11629837" cy="2027818"/>
          </a:xfrm>
          <a:noFill/>
          <a:ln w="9525">
            <a:noFill/>
            <a:miter lim="800000"/>
            <a:headEnd/>
            <a:tailEnd/>
          </a:ln>
        </p:spPr>
        <p:txBody>
          <a:bodyPr vert="horz" wrap="square" lIns="0" tIns="0" rIns="0" bIns="0" numCol="1" anchor="t" anchorCtr="0" compatLnSpc="1">
            <a:prstTxWarp prst="textNoShape">
              <a:avLst/>
            </a:prstTxWarp>
            <a:spAutoFit/>
          </a:bodyPr>
          <a:lstStyle>
            <a:lvl1pPr marL="388397" indent="-388397">
              <a:buFont typeface="Arial" pitchFamily="34" charset="0"/>
              <a:buChar char="•"/>
              <a:defRPr lang="en-US" dirty="0" smtClean="0"/>
            </a:lvl1pPr>
            <a:lvl2pPr marL="674302" indent="-280509">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630218" y="6651293"/>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10" name="Rectangle 9"/>
          <p:cNvSpPr/>
          <p:nvPr userDrawn="1"/>
        </p:nvSpPr>
        <p:spPr>
          <a:xfrm>
            <a:off x="5640062" y="6651293"/>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197032668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141943"/>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623606" y="1478242"/>
            <a:ext cx="11195743" cy="2027991"/>
          </a:xfrm>
        </p:spPr>
        <p:txBody>
          <a:bodyPr>
            <a:spAutoFit/>
          </a:bodyPr>
          <a:lstStyle>
            <a:lvl1pPr>
              <a:defRPr>
                <a:latin typeface="Segoe UI"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510989"/>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69072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1"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701" tIns="38850" rIns="77701" bIns="38850" numCol="1" rtlCol="0" anchor="ctr" anchorCtr="0" compatLnSpc="1">
            <a:prstTxWarp prst="textNoShape">
              <a:avLst/>
            </a:prstTxWarp>
          </a:bodyPr>
          <a:lstStyle/>
          <a:p>
            <a:pPr algn="ctr" defTabSz="776772"/>
            <a:endParaRPr lang="en-US" sz="1938"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3"/>
          <p:cNvSpPr txBox="1">
            <a:spLocks/>
          </p:cNvSpPr>
          <p:nvPr userDrawn="1"/>
        </p:nvSpPr>
        <p:spPr>
          <a:xfrm>
            <a:off x="8630218" y="6651291"/>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8" name="Rectangle 7"/>
          <p:cNvSpPr/>
          <p:nvPr userDrawn="1"/>
        </p:nvSpPr>
        <p:spPr>
          <a:xfrm>
            <a:off x="5640062" y="6651291"/>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119364614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8" y="445258"/>
            <a:ext cx="11629837" cy="45908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8" y="1222428"/>
            <a:ext cx="11629837" cy="13644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5384" y="6471256"/>
            <a:ext cx="1399468" cy="445553"/>
          </a:xfrm>
          <a:prstGeom prst="rect">
            <a:avLst/>
          </a:prstGeom>
        </p:spPr>
      </p:pic>
    </p:spTree>
    <p:extLst>
      <p:ext uri="{BB962C8B-B14F-4D97-AF65-F5344CB8AC3E}">
        <p14:creationId xmlns:p14="http://schemas.microsoft.com/office/powerpoint/2010/main" val="2813324285"/>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9958" y="2696777"/>
            <a:ext cx="7028033" cy="1360047"/>
          </a:xfrm>
        </p:spPr>
        <p:txBody>
          <a:bodyPr vert="horz" wrap="square" lIns="0" tIns="0" rIns="0" bIns="0" rtlCol="0" anchor="b">
            <a:noAutofit/>
          </a:bodyPr>
          <a:lstStyle>
            <a:lvl1pPr>
              <a:defRPr lang="en-US" sz="6833" dirty="0">
                <a:solidFill>
                  <a:schemeClr val="tx2">
                    <a:alpha val="99000"/>
                  </a:schemeClr>
                </a:solidFill>
                <a:latin typeface="Segoe UI Light" pitchFamily="34" charset="0"/>
              </a:defRPr>
            </a:lvl1pPr>
          </a:lstStyle>
          <a:p>
            <a:pPr lvl="0"/>
            <a:r>
              <a:rPr lang="en-US" dirty="0" smtClean="0"/>
              <a:t>Click to edit Master title style</a:t>
            </a:r>
            <a:endParaRPr lang="en-US" dirty="0"/>
          </a:p>
        </p:txBody>
      </p:sp>
      <p:sp>
        <p:nvSpPr>
          <p:cNvPr id="3" name="Subtitle 2"/>
          <p:cNvSpPr>
            <a:spLocks noGrp="1"/>
          </p:cNvSpPr>
          <p:nvPr>
            <p:ph type="subTitle" idx="1"/>
          </p:nvPr>
        </p:nvSpPr>
        <p:spPr>
          <a:xfrm>
            <a:off x="5269956" y="3932479"/>
            <a:ext cx="7028261" cy="472477"/>
          </a:xfrm>
        </p:spPr>
        <p:txBody>
          <a:bodyPr anchor="ctr">
            <a:noAutofit/>
          </a:bodyPr>
          <a:lstStyle>
            <a:lvl1pPr marL="0" indent="0" algn="l">
              <a:lnSpc>
                <a:spcPct val="90000"/>
              </a:lnSpc>
              <a:spcBef>
                <a:spcPts val="0"/>
              </a:spcBef>
              <a:buNone/>
              <a:defRPr sz="2040">
                <a:solidFill>
                  <a:schemeClr val="tx2">
                    <a:alpha val="99000"/>
                  </a:schemeClr>
                </a:solidFill>
              </a:defRPr>
            </a:lvl1pPr>
            <a:lvl2pPr marL="466121" indent="0" algn="ctr">
              <a:buNone/>
              <a:defRPr>
                <a:solidFill>
                  <a:schemeClr val="tx1">
                    <a:tint val="75000"/>
                  </a:schemeClr>
                </a:solidFill>
              </a:defRPr>
            </a:lvl2pPr>
            <a:lvl3pPr marL="932242" indent="0" algn="ctr">
              <a:buNone/>
              <a:defRPr>
                <a:solidFill>
                  <a:schemeClr val="tx1">
                    <a:tint val="75000"/>
                  </a:schemeClr>
                </a:solidFill>
              </a:defRPr>
            </a:lvl3pPr>
            <a:lvl4pPr marL="1398362" indent="0" algn="ctr">
              <a:buNone/>
              <a:defRPr>
                <a:solidFill>
                  <a:schemeClr val="tx1">
                    <a:tint val="75000"/>
                  </a:schemeClr>
                </a:solidFill>
              </a:defRPr>
            </a:lvl4pPr>
            <a:lvl5pPr marL="1864484" indent="0" algn="ctr">
              <a:buNone/>
              <a:defRPr>
                <a:solidFill>
                  <a:schemeClr val="tx1">
                    <a:tint val="75000"/>
                  </a:schemeClr>
                </a:solidFill>
              </a:defRPr>
            </a:lvl5pPr>
            <a:lvl6pPr marL="2330606" indent="0" algn="ctr">
              <a:buNone/>
              <a:defRPr>
                <a:solidFill>
                  <a:schemeClr val="tx1">
                    <a:tint val="75000"/>
                  </a:schemeClr>
                </a:solidFill>
              </a:defRPr>
            </a:lvl6pPr>
            <a:lvl7pPr marL="2796726" indent="0" algn="ctr">
              <a:buNone/>
              <a:defRPr>
                <a:solidFill>
                  <a:schemeClr val="tx1">
                    <a:tint val="75000"/>
                  </a:schemeClr>
                </a:solidFill>
              </a:defRPr>
            </a:lvl7pPr>
            <a:lvl8pPr marL="3262847" indent="0" algn="ctr">
              <a:buNone/>
              <a:defRPr>
                <a:solidFill>
                  <a:schemeClr val="tx1">
                    <a:tint val="75000"/>
                  </a:schemeClr>
                </a:solidFill>
              </a:defRPr>
            </a:lvl8pPr>
            <a:lvl9pPr marL="3728968"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4772" y="6155521"/>
            <a:ext cx="2189866" cy="697195"/>
          </a:xfrm>
          <a:prstGeom prst="rect">
            <a:avLst/>
          </a:prstGeom>
        </p:spPr>
      </p:pic>
    </p:spTree>
    <p:extLst>
      <p:ext uri="{BB962C8B-B14F-4D97-AF65-F5344CB8AC3E}">
        <p14:creationId xmlns:p14="http://schemas.microsoft.com/office/powerpoint/2010/main" val="3801958390"/>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Slide 3">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642156"/>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3_Title Slide 3">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309" y="6120461"/>
            <a:ext cx="1521700" cy="484468"/>
          </a:xfrm>
          <a:prstGeom prst="rect">
            <a:avLst/>
          </a:prstGeom>
        </p:spPr>
      </p:pic>
      <p:sp>
        <p:nvSpPr>
          <p:cNvPr id="8" name="Title 1"/>
          <p:cNvSpPr>
            <a:spLocks noGrp="1"/>
          </p:cNvSpPr>
          <p:nvPr>
            <p:ph type="title"/>
          </p:nvPr>
        </p:nvSpPr>
        <p:spPr>
          <a:xfrm>
            <a:off x="1569102" y="4260301"/>
            <a:ext cx="10491591" cy="452021"/>
          </a:xfrm>
        </p:spPr>
        <p:txBody>
          <a:bodyPr>
            <a:spAutoFit/>
          </a:bodyPr>
          <a:lstStyle>
            <a:lvl1pPr algn="r">
              <a:defRPr>
                <a:solidFill>
                  <a:schemeClr val="accent1">
                    <a:alpha val="99000"/>
                  </a:schemeClr>
                </a:solidFill>
              </a:defRPr>
            </a:lvl1pPr>
          </a:lstStyle>
          <a:p>
            <a:r>
              <a:rPr lang="en-US" smtClean="0"/>
              <a:t>Click to edit Master title style</a:t>
            </a:r>
            <a:endParaRPr lang="en-US" dirty="0"/>
          </a:p>
        </p:txBody>
      </p:sp>
      <p:sp>
        <p:nvSpPr>
          <p:cNvPr id="10" name="Subtitle 2"/>
          <p:cNvSpPr>
            <a:spLocks noGrp="1"/>
          </p:cNvSpPr>
          <p:nvPr>
            <p:ph type="subTitle" idx="1"/>
          </p:nvPr>
        </p:nvSpPr>
        <p:spPr>
          <a:xfrm>
            <a:off x="1588228" y="4804324"/>
            <a:ext cx="10472467" cy="282513"/>
          </a:xfrm>
        </p:spPr>
        <p:txBody>
          <a:bodyPr anchor="t">
            <a:spAutoFit/>
          </a:bodyPr>
          <a:lstStyle>
            <a:lvl1pPr marL="0" indent="0" algn="r">
              <a:lnSpc>
                <a:spcPct val="90000"/>
              </a:lnSpc>
              <a:spcBef>
                <a:spcPts val="0"/>
              </a:spcBef>
              <a:buNone/>
              <a:defRPr sz="2040">
                <a:solidFill>
                  <a:schemeClr val="tx2">
                    <a:alpha val="99000"/>
                  </a:schemeClr>
                </a:solidFill>
              </a:defRPr>
            </a:lvl1pPr>
            <a:lvl2pPr marL="466121" indent="0" algn="ctr">
              <a:buNone/>
              <a:defRPr>
                <a:solidFill>
                  <a:schemeClr val="tx1">
                    <a:tint val="75000"/>
                  </a:schemeClr>
                </a:solidFill>
              </a:defRPr>
            </a:lvl2pPr>
            <a:lvl3pPr marL="932242" indent="0" algn="ctr">
              <a:buNone/>
              <a:defRPr>
                <a:solidFill>
                  <a:schemeClr val="tx1">
                    <a:tint val="75000"/>
                  </a:schemeClr>
                </a:solidFill>
              </a:defRPr>
            </a:lvl3pPr>
            <a:lvl4pPr marL="1398362" indent="0" algn="ctr">
              <a:buNone/>
              <a:defRPr>
                <a:solidFill>
                  <a:schemeClr val="tx1">
                    <a:tint val="75000"/>
                  </a:schemeClr>
                </a:solidFill>
              </a:defRPr>
            </a:lvl4pPr>
            <a:lvl5pPr marL="1864484" indent="0" algn="ctr">
              <a:buNone/>
              <a:defRPr>
                <a:solidFill>
                  <a:schemeClr val="tx1">
                    <a:tint val="75000"/>
                  </a:schemeClr>
                </a:solidFill>
              </a:defRPr>
            </a:lvl5pPr>
            <a:lvl6pPr marL="2330606" indent="0" algn="ctr">
              <a:buNone/>
              <a:defRPr>
                <a:solidFill>
                  <a:schemeClr val="tx1">
                    <a:tint val="75000"/>
                  </a:schemeClr>
                </a:solidFill>
              </a:defRPr>
            </a:lvl6pPr>
            <a:lvl7pPr marL="2796726" indent="0" algn="ctr">
              <a:buNone/>
              <a:defRPr>
                <a:solidFill>
                  <a:schemeClr val="tx1">
                    <a:tint val="75000"/>
                  </a:schemeClr>
                </a:solidFill>
              </a:defRPr>
            </a:lvl7pPr>
            <a:lvl8pPr marL="3262847" indent="0" algn="ctr">
              <a:buNone/>
              <a:defRPr>
                <a:solidFill>
                  <a:schemeClr val="tx1">
                    <a:tint val="75000"/>
                  </a:schemeClr>
                </a:solidFill>
              </a:defRPr>
            </a:lvl8pPr>
            <a:lvl9pPr marL="3728968" indent="0" algn="ctr">
              <a:buNone/>
              <a:defRPr>
                <a:solidFill>
                  <a:schemeClr val="tx1">
                    <a:tint val="75000"/>
                  </a:schemeClr>
                </a:solidFill>
              </a:defRPr>
            </a:lvl9pPr>
          </a:lstStyle>
          <a:p>
            <a:r>
              <a:rPr lang="en-US" smtClean="0"/>
              <a:t>Click to edit Master subtitle style</a:t>
            </a:r>
            <a:endParaRPr lang="en-US" dirty="0"/>
          </a:p>
        </p:txBody>
      </p:sp>
      <p:sp>
        <p:nvSpPr>
          <p:cNvPr id="3" name="Text Placeholder 2"/>
          <p:cNvSpPr>
            <a:spLocks noGrp="1"/>
          </p:cNvSpPr>
          <p:nvPr>
            <p:ph type="body" sz="quarter" idx="10" hasCustomPrompt="1"/>
          </p:nvPr>
        </p:nvSpPr>
        <p:spPr>
          <a:xfrm>
            <a:off x="1508346" y="3190120"/>
            <a:ext cx="10538210" cy="776911"/>
          </a:xfrm>
        </p:spPr>
        <p:txBody>
          <a:bodyPr anchor="ctr">
            <a:spAutoFit/>
          </a:bodyPr>
          <a:lstStyle>
            <a:lvl1pPr marL="0" indent="0" algn="r">
              <a:buFontTx/>
              <a:buNone/>
              <a:defRPr lang="en-US" sz="5609" kern="1200" dirty="0" smtClean="0">
                <a:solidFill>
                  <a:schemeClr val="accent2">
                    <a:alpha val="99000"/>
                  </a:schemeClr>
                </a:solidFill>
                <a:latin typeface="+mn-lt"/>
                <a:ea typeface="+mn-ea"/>
                <a:cs typeface="+mn-cs"/>
              </a:defRPr>
            </a:lvl1pPr>
            <a:lvl2pPr marL="469377" indent="0">
              <a:buFontTx/>
              <a:buNone/>
              <a:defRPr lang="en-US" sz="11729" kern="1200" dirty="0" smtClean="0">
                <a:solidFill>
                  <a:schemeClr val="accent2">
                    <a:alpha val="99000"/>
                  </a:schemeClr>
                </a:solidFill>
                <a:latin typeface="+mn-lt"/>
                <a:ea typeface="+mn-ea"/>
                <a:cs typeface="+mn-cs"/>
              </a:defRPr>
            </a:lvl2pPr>
            <a:lvl3pPr marL="872394" indent="0">
              <a:buFontTx/>
              <a:buNone/>
              <a:defRPr lang="en-US" sz="11729" kern="1200" dirty="0" smtClean="0">
                <a:solidFill>
                  <a:schemeClr val="accent2">
                    <a:alpha val="99000"/>
                  </a:schemeClr>
                </a:solidFill>
                <a:latin typeface="+mn-lt"/>
                <a:ea typeface="+mn-ea"/>
                <a:cs typeface="+mn-cs"/>
              </a:defRPr>
            </a:lvl3pPr>
            <a:lvl4pPr marL="1283502" indent="0">
              <a:buFontTx/>
              <a:buNone/>
              <a:defRPr lang="en-US" sz="11729" kern="1200" dirty="0" smtClean="0">
                <a:solidFill>
                  <a:schemeClr val="accent2">
                    <a:alpha val="99000"/>
                  </a:schemeClr>
                </a:solidFill>
                <a:latin typeface="+mn-lt"/>
                <a:ea typeface="+mn-ea"/>
                <a:cs typeface="+mn-cs"/>
              </a:defRPr>
            </a:lvl4pPr>
            <a:lvl5pPr marL="1636345" indent="0">
              <a:buFontTx/>
              <a:buNone/>
              <a:defRPr lang="en-US" sz="11729" kern="1200" dirty="0">
                <a:solidFill>
                  <a:schemeClr val="accent2">
                    <a:alpha val="99000"/>
                  </a:schemeClr>
                </a:solidFill>
                <a:latin typeface="+mn-lt"/>
                <a:ea typeface="+mn-ea"/>
                <a:cs typeface="+mn-cs"/>
              </a:defRPr>
            </a:lvl5pPr>
          </a:lstStyle>
          <a:p>
            <a:pPr lvl="0"/>
            <a:r>
              <a:rPr lang="en-US" dirty="0" smtClean="0"/>
              <a:t>EDIT</a:t>
            </a:r>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4772" y="6155521"/>
            <a:ext cx="2189866" cy="697195"/>
          </a:xfrm>
          <a:prstGeom prst="rect">
            <a:avLst/>
          </a:prstGeom>
        </p:spPr>
      </p:pic>
    </p:spTree>
    <p:extLst>
      <p:ext uri="{BB962C8B-B14F-4D97-AF65-F5344CB8AC3E}">
        <p14:creationId xmlns:p14="http://schemas.microsoft.com/office/powerpoint/2010/main" val="2544017804"/>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5" y="445255"/>
            <a:ext cx="11629836" cy="453349"/>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30855" y="1222427"/>
            <a:ext cx="11629836" cy="13615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2518491"/>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30855" y="1222427"/>
            <a:ext cx="11629836" cy="136155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1510696"/>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79174997"/>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_no logo">
    <p:spTree>
      <p:nvGrpSpPr>
        <p:cNvPr id="1" name=""/>
        <p:cNvGrpSpPr/>
        <p:nvPr/>
      </p:nvGrpSpPr>
      <p:grpSpPr>
        <a:xfrm>
          <a:off x="0" y="0"/>
          <a:ext cx="0" cy="0"/>
          <a:chOff x="0" y="0"/>
          <a:chExt cx="0" cy="0"/>
        </a:xfrm>
      </p:grpSpPr>
      <p:sp>
        <p:nvSpPr>
          <p:cNvPr id="2"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
        <p:nvSpPr>
          <p:cNvPr id="3" name="Rectangle 2"/>
          <p:cNvSpPr/>
          <p:nvPr userDrawn="1"/>
        </p:nvSpPr>
        <p:spPr bwMode="auto">
          <a:xfrm>
            <a:off x="9712546" y="5918445"/>
            <a:ext cx="2723929" cy="1076081"/>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12470324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bwMode="auto">
          <a:xfrm>
            <a:off x="9712546" y="5918445"/>
            <a:ext cx="2723929" cy="1076081"/>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4180793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theme" Target="../theme/theme3.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5.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3" r:id="rId23"/>
    <p:sldLayoutId id="2147484194" r:id="rId24"/>
    <p:sldLayoutId id="2147484274" r:id="rId25"/>
    <p:sldLayoutId id="2147484275"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7519585"/>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 id="2147484214" r:id="rId19"/>
    <p:sldLayoutId id="2147484215" r:id="rId20"/>
    <p:sldLayoutId id="2147484216" r:id="rId21"/>
    <p:sldLayoutId id="2147484217" r:id="rId22"/>
    <p:sldLayoutId id="2147484218" r:id="rId23"/>
    <p:sldLayoutId id="2147484219" r:id="rId24"/>
    <p:sldLayoutId id="2147484220" r:id="rId25"/>
    <p:sldLayoutId id="2147484221" r:id="rId26"/>
    <p:sldLayoutId id="2147484222" r:id="rId27"/>
    <p:sldLayoutId id="2147484223" r:id="rId28"/>
    <p:sldLayoutId id="2147484224" r:id="rId29"/>
    <p:sldLayoutId id="2147484225" r:id="rId30"/>
    <p:sldLayoutId id="2147484226" r:id="rId31"/>
    <p:sldLayoutId id="2147484227" r:id="rId32"/>
  </p:sldLayoutIdLst>
  <p:transition>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9751240"/>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 id="2147484252" r:id="rId24"/>
    <p:sldLayoutId id="2147484253" r:id="rId25"/>
    <p:sldLayoutId id="2147484254" r:id="rId26"/>
    <p:sldLayoutId id="2147484255" r:id="rId27"/>
    <p:sldLayoutId id="2147484256" r:id="rId28"/>
    <p:sldLayoutId id="2147484257" r:id="rId29"/>
    <p:sldLayoutId id="2147484258" r:id="rId30"/>
    <p:sldLayoutId id="2147484259" r:id="rId31"/>
    <p:sldLayoutId id="2147484260" r:id="rId32"/>
    <p:sldLayoutId id="2147484261" r:id="rId33"/>
  </p:sldLayoutIdLst>
  <p:transition>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854" y="445105"/>
            <a:ext cx="11629838" cy="452021"/>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0855" y="1222275"/>
            <a:ext cx="11629837" cy="135292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964772" y="6155521"/>
            <a:ext cx="2189866" cy="697195"/>
          </a:xfrm>
          <a:prstGeom prst="rect">
            <a:avLst/>
          </a:prstGeom>
        </p:spPr>
      </p:pic>
    </p:spTree>
    <p:extLst>
      <p:ext uri="{BB962C8B-B14F-4D97-AF65-F5344CB8AC3E}">
        <p14:creationId xmlns:p14="http://schemas.microsoft.com/office/powerpoint/2010/main" val="3156413292"/>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ransition>
    <p:fade/>
  </p:transition>
  <p:timing>
    <p:tnLst>
      <p:par>
        <p:cTn id="1" dur="indefinite" restart="never" nodeType="tmRoot"/>
      </p:par>
    </p:tnLst>
  </p:timing>
  <p:txStyles>
    <p:titleStyle>
      <a:lvl1pPr algn="l" defTabSz="932348" rtl="0" eaLnBrk="1" latinLnBrk="0" hangingPunct="1">
        <a:lnSpc>
          <a:spcPct val="90000"/>
        </a:lnSpc>
        <a:spcBef>
          <a:spcPct val="0"/>
        </a:spcBef>
        <a:buNone/>
        <a:defRPr lang="en-US" sz="3264" b="0" kern="1200" cap="none" spc="0" baseline="0" dirty="0" smtClean="0">
          <a:ln w="3175">
            <a:noFill/>
          </a:ln>
          <a:solidFill>
            <a:srgbClr val="EE7816">
              <a:alpha val="99000"/>
            </a:srgbClr>
          </a:solidFill>
          <a:effectLst/>
          <a:latin typeface="Segoe UI Light" pitchFamily="34" charset="0"/>
          <a:ea typeface="+mn-ea"/>
          <a:cs typeface="Arial" charset="0"/>
        </a:defRPr>
      </a:lvl1pPr>
    </p:titleStyle>
    <p:bodyStyle>
      <a:lvl1pPr marL="296227" indent="-296227" algn="l" defTabSz="932348" rtl="0" eaLnBrk="1" latinLnBrk="0" hangingPunct="1">
        <a:lnSpc>
          <a:spcPct val="90000"/>
        </a:lnSpc>
        <a:spcBef>
          <a:spcPct val="20000"/>
        </a:spcBef>
        <a:buClr>
          <a:srgbClr val="F69F1E"/>
        </a:buClr>
        <a:buSzPct val="90000"/>
        <a:buFont typeface="Arial" pitchFamily="34" charset="0"/>
        <a:buChar char="•"/>
        <a:defRPr sz="2040" kern="1200">
          <a:solidFill>
            <a:schemeClr val="tx2">
              <a:alpha val="99000"/>
            </a:schemeClr>
          </a:solidFill>
          <a:latin typeface="+mn-lt"/>
          <a:ea typeface="+mn-ea"/>
          <a:cs typeface="+mn-cs"/>
        </a:defRPr>
      </a:lvl1pPr>
      <a:lvl2pPr marL="579504" indent="-283277" algn="l" defTabSz="932348" rtl="0" eaLnBrk="1" latinLnBrk="0" hangingPunct="1">
        <a:lnSpc>
          <a:spcPct val="90000"/>
        </a:lnSpc>
        <a:spcBef>
          <a:spcPct val="20000"/>
        </a:spcBef>
        <a:buClr>
          <a:srgbClr val="F69F1E"/>
        </a:buClr>
        <a:buSzPct val="90000"/>
        <a:buFont typeface="Arial" pitchFamily="34" charset="0"/>
        <a:buChar char="•"/>
        <a:defRPr sz="1836" kern="1200">
          <a:solidFill>
            <a:schemeClr val="tx2">
              <a:alpha val="99000"/>
            </a:schemeClr>
          </a:solidFill>
          <a:latin typeface="+mn-lt"/>
          <a:ea typeface="+mn-ea"/>
          <a:cs typeface="+mn-cs"/>
        </a:defRPr>
      </a:lvl2pPr>
      <a:lvl3pPr marL="875730" indent="-296227" algn="l" defTabSz="932348" rtl="0" eaLnBrk="1" latinLnBrk="0" hangingPunct="1">
        <a:lnSpc>
          <a:spcPct val="90000"/>
        </a:lnSpc>
        <a:spcBef>
          <a:spcPct val="20000"/>
        </a:spcBef>
        <a:buClr>
          <a:srgbClr val="F69F1E"/>
        </a:buClr>
        <a:buSzPct val="90000"/>
        <a:buFont typeface="Arial" pitchFamily="34" charset="0"/>
        <a:buChar char="•"/>
        <a:defRPr sz="1632" kern="1200">
          <a:solidFill>
            <a:schemeClr val="tx2">
              <a:alpha val="99000"/>
            </a:schemeClr>
          </a:solidFill>
          <a:latin typeface="+mn-lt"/>
          <a:ea typeface="+mn-ea"/>
          <a:cs typeface="+mn-cs"/>
        </a:defRPr>
      </a:lvl3pPr>
      <a:lvl4pPr marL="1171957" indent="-296227" algn="l" defTabSz="932348" rtl="0" eaLnBrk="1" latinLnBrk="0" hangingPunct="1">
        <a:lnSpc>
          <a:spcPct val="90000"/>
        </a:lnSpc>
        <a:spcBef>
          <a:spcPct val="20000"/>
        </a:spcBef>
        <a:buClr>
          <a:srgbClr val="F69F1E"/>
        </a:buClr>
        <a:buSzPct val="90000"/>
        <a:buFont typeface="Arial" pitchFamily="34" charset="0"/>
        <a:buChar char="•"/>
        <a:defRPr sz="1428" kern="1200">
          <a:solidFill>
            <a:schemeClr val="tx2">
              <a:alpha val="99000"/>
            </a:schemeClr>
          </a:solidFill>
          <a:latin typeface="+mn-lt"/>
          <a:ea typeface="+mn-ea"/>
          <a:cs typeface="+mn-cs"/>
        </a:defRPr>
      </a:lvl4pPr>
      <a:lvl5pPr marL="1455234" indent="-283277" algn="l" defTabSz="932348" rtl="0" eaLnBrk="1" latinLnBrk="0" hangingPunct="1">
        <a:lnSpc>
          <a:spcPct val="90000"/>
        </a:lnSpc>
        <a:spcBef>
          <a:spcPct val="20000"/>
        </a:spcBef>
        <a:buClr>
          <a:srgbClr val="F69F1E"/>
        </a:buClr>
        <a:buSzPct val="90000"/>
        <a:buFont typeface="Arial" pitchFamily="34" charset="0"/>
        <a:buChar char="•"/>
        <a:tabLst/>
        <a:defRPr sz="1428" kern="1200">
          <a:solidFill>
            <a:schemeClr val="tx2">
              <a:alpha val="99000"/>
            </a:schemeClr>
          </a:solidFill>
          <a:latin typeface="+mn-lt"/>
          <a:ea typeface="+mn-ea"/>
          <a:cs typeface="+mn-cs"/>
        </a:defRPr>
      </a:lvl5pPr>
      <a:lvl6pPr marL="2563956"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130"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304"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2479"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348" rtl="0" eaLnBrk="1" latinLnBrk="0" hangingPunct="1">
        <a:defRPr sz="1836" kern="1200">
          <a:solidFill>
            <a:schemeClr val="tx1"/>
          </a:solidFill>
          <a:latin typeface="+mn-lt"/>
          <a:ea typeface="+mn-ea"/>
          <a:cs typeface="+mn-cs"/>
        </a:defRPr>
      </a:lvl1pPr>
      <a:lvl2pPr marL="466174" algn="l" defTabSz="932348" rtl="0" eaLnBrk="1" latinLnBrk="0" hangingPunct="1">
        <a:defRPr sz="1836" kern="1200">
          <a:solidFill>
            <a:schemeClr val="tx1"/>
          </a:solidFill>
          <a:latin typeface="+mn-lt"/>
          <a:ea typeface="+mn-ea"/>
          <a:cs typeface="+mn-cs"/>
        </a:defRPr>
      </a:lvl2pPr>
      <a:lvl3pPr marL="932348" algn="l" defTabSz="932348" rtl="0" eaLnBrk="1" latinLnBrk="0" hangingPunct="1">
        <a:defRPr sz="1836" kern="1200">
          <a:solidFill>
            <a:schemeClr val="tx1"/>
          </a:solidFill>
          <a:latin typeface="+mn-lt"/>
          <a:ea typeface="+mn-ea"/>
          <a:cs typeface="+mn-cs"/>
        </a:defRPr>
      </a:lvl3pPr>
      <a:lvl4pPr marL="1398521" algn="l" defTabSz="932348" rtl="0" eaLnBrk="1" latinLnBrk="0" hangingPunct="1">
        <a:defRPr sz="1836" kern="1200">
          <a:solidFill>
            <a:schemeClr val="tx1"/>
          </a:solidFill>
          <a:latin typeface="+mn-lt"/>
          <a:ea typeface="+mn-ea"/>
          <a:cs typeface="+mn-cs"/>
        </a:defRPr>
      </a:lvl4pPr>
      <a:lvl5pPr marL="1864696" algn="l" defTabSz="932348" rtl="0" eaLnBrk="1" latinLnBrk="0" hangingPunct="1">
        <a:defRPr sz="1836" kern="1200">
          <a:solidFill>
            <a:schemeClr val="tx1"/>
          </a:solidFill>
          <a:latin typeface="+mn-lt"/>
          <a:ea typeface="+mn-ea"/>
          <a:cs typeface="+mn-cs"/>
        </a:defRPr>
      </a:lvl5pPr>
      <a:lvl6pPr marL="2330870" algn="l" defTabSz="932348" rtl="0" eaLnBrk="1" latinLnBrk="0" hangingPunct="1">
        <a:defRPr sz="1836" kern="1200">
          <a:solidFill>
            <a:schemeClr val="tx1"/>
          </a:solidFill>
          <a:latin typeface="+mn-lt"/>
          <a:ea typeface="+mn-ea"/>
          <a:cs typeface="+mn-cs"/>
        </a:defRPr>
      </a:lvl6pPr>
      <a:lvl7pPr marL="2797043" algn="l" defTabSz="932348" rtl="0" eaLnBrk="1" latinLnBrk="0" hangingPunct="1">
        <a:defRPr sz="1836" kern="1200">
          <a:solidFill>
            <a:schemeClr val="tx1"/>
          </a:solidFill>
          <a:latin typeface="+mn-lt"/>
          <a:ea typeface="+mn-ea"/>
          <a:cs typeface="+mn-cs"/>
        </a:defRPr>
      </a:lvl7pPr>
      <a:lvl8pPr marL="3263217" algn="l" defTabSz="932348" rtl="0" eaLnBrk="1" latinLnBrk="0" hangingPunct="1">
        <a:defRPr sz="1836" kern="1200">
          <a:solidFill>
            <a:schemeClr val="tx1"/>
          </a:solidFill>
          <a:latin typeface="+mn-lt"/>
          <a:ea typeface="+mn-ea"/>
          <a:cs typeface="+mn-cs"/>
        </a:defRPr>
      </a:lvl8pPr>
      <a:lvl9pPr marL="3729391" algn="l" defTabSz="932348"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980568"/>
      </p:ext>
    </p:extLst>
  </p:cSld>
  <p:clrMap bg1="dk1" tx1="lt1" bg2="dk2"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hyperlink" Target="http://go.microsoft.com/fwlink/?LinkID=296592&amp;clcid=0x409"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18.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9.jpe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spsites.microsoft.com/sites/bosm/boswiki/Pages/majorsu-Office365ProPlus.aspx"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Upgrades</a:t>
            </a:r>
            <a:endParaRPr lang="en-US" dirty="0"/>
          </a:p>
        </p:txBody>
      </p:sp>
    </p:spTree>
    <p:extLst>
      <p:ext uri="{BB962C8B-B14F-4D97-AF65-F5344CB8AC3E}">
        <p14:creationId xmlns:p14="http://schemas.microsoft.com/office/powerpoint/2010/main" val="86065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 Upgrade Cadence</a:t>
            </a:r>
            <a:endParaRPr lang="en-US" dirty="0"/>
          </a:p>
        </p:txBody>
      </p:sp>
      <p:sp>
        <p:nvSpPr>
          <p:cNvPr id="16" name="TextBox 15"/>
          <p:cNvSpPr txBox="1"/>
          <p:nvPr/>
        </p:nvSpPr>
        <p:spPr>
          <a:xfrm>
            <a:off x="6356844" y="1888053"/>
            <a:ext cx="1461297" cy="307777"/>
          </a:xfrm>
          <a:prstGeom prst="rect">
            <a:avLst/>
          </a:prstGeom>
          <a:noFill/>
        </p:spPr>
        <p:txBody>
          <a:bodyPr wrap="non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Monthly RTW</a:t>
            </a:r>
          </a:p>
        </p:txBody>
      </p:sp>
      <p:sp>
        <p:nvSpPr>
          <p:cNvPr id="9" name="TextBox 8"/>
          <p:cNvSpPr txBox="1"/>
          <p:nvPr/>
        </p:nvSpPr>
        <p:spPr>
          <a:xfrm>
            <a:off x="8132870" y="2334475"/>
            <a:ext cx="2548532" cy="1231106"/>
          </a:xfrm>
          <a:prstGeom prst="rect">
            <a:avLst/>
          </a:prstGeom>
          <a:noFill/>
        </p:spPr>
        <p:txBody>
          <a:bodyPr wrap="squar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Upgrades may include small features/product changes built entirely in that window</a:t>
            </a:r>
          </a:p>
        </p:txBody>
      </p:sp>
      <p:sp>
        <p:nvSpPr>
          <p:cNvPr id="3" name="Right Arrow 2"/>
          <p:cNvSpPr/>
          <p:nvPr/>
        </p:nvSpPr>
        <p:spPr bwMode="auto">
          <a:xfrm>
            <a:off x="3808311" y="3565582"/>
            <a:ext cx="2272407" cy="42270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2" name="Right Arrow 21"/>
          <p:cNvSpPr/>
          <p:nvPr/>
        </p:nvSpPr>
        <p:spPr bwMode="auto">
          <a:xfrm>
            <a:off x="6080718" y="3575398"/>
            <a:ext cx="2131665" cy="422706"/>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3" name="Right Arrow 22"/>
          <p:cNvSpPr/>
          <p:nvPr/>
        </p:nvSpPr>
        <p:spPr bwMode="auto">
          <a:xfrm>
            <a:off x="3814131" y="4449583"/>
            <a:ext cx="6587836" cy="42270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 name="TextBox 25"/>
          <p:cNvSpPr txBox="1"/>
          <p:nvPr/>
        </p:nvSpPr>
        <p:spPr>
          <a:xfrm>
            <a:off x="5601639" y="4834193"/>
            <a:ext cx="3600283" cy="923330"/>
          </a:xfrm>
          <a:prstGeom prst="rect">
            <a:avLst/>
          </a:prstGeom>
          <a:noFill/>
        </p:spPr>
        <p:txBody>
          <a:bodyPr wrap="squar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Features that take longer to implement are in progress simultaneously</a:t>
            </a:r>
          </a:p>
        </p:txBody>
      </p:sp>
      <p:sp>
        <p:nvSpPr>
          <p:cNvPr id="12" name="TextBox 11"/>
          <p:cNvSpPr txBox="1"/>
          <p:nvPr/>
        </p:nvSpPr>
        <p:spPr>
          <a:xfrm>
            <a:off x="380840" y="3423313"/>
            <a:ext cx="3509102" cy="615553"/>
          </a:xfrm>
          <a:prstGeom prst="rect">
            <a:avLst/>
          </a:prstGeom>
          <a:noFill/>
        </p:spPr>
        <p:txBody>
          <a:bodyPr wrap="square" lIns="0" tIns="0" rIns="0" bIns="0" rtlCol="0">
            <a:spAutoFit/>
          </a:bodyPr>
          <a:lstStyle/>
          <a:p>
            <a:r>
              <a:rPr lang="en-US" sz="4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Minor Upgrade</a:t>
            </a:r>
          </a:p>
        </p:txBody>
      </p:sp>
      <p:sp>
        <p:nvSpPr>
          <p:cNvPr id="13" name="TextBox 12"/>
          <p:cNvSpPr txBox="1"/>
          <p:nvPr/>
        </p:nvSpPr>
        <p:spPr>
          <a:xfrm>
            <a:off x="380840" y="4293413"/>
            <a:ext cx="3402582" cy="615553"/>
          </a:xfrm>
          <a:prstGeom prst="rect">
            <a:avLst/>
          </a:prstGeom>
          <a:noFill/>
        </p:spPr>
        <p:txBody>
          <a:bodyPr wrap="square" lIns="0" tIns="0" rIns="0" bIns="0" rtlCol="0">
            <a:spAutoFit/>
          </a:bodyPr>
          <a:lstStyle/>
          <a:p>
            <a:r>
              <a:rPr lang="en-US" sz="4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Major Upgrade</a:t>
            </a:r>
          </a:p>
        </p:txBody>
      </p:sp>
      <p:sp>
        <p:nvSpPr>
          <p:cNvPr id="14" name="Right Arrow 13"/>
          <p:cNvSpPr/>
          <p:nvPr/>
        </p:nvSpPr>
        <p:spPr bwMode="auto">
          <a:xfrm>
            <a:off x="8212383" y="3565581"/>
            <a:ext cx="2131665" cy="422706"/>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5" name="TextBox 14"/>
          <p:cNvSpPr txBox="1"/>
          <p:nvPr/>
        </p:nvSpPr>
        <p:spPr>
          <a:xfrm>
            <a:off x="3808311" y="2766841"/>
            <a:ext cx="2548532" cy="615553"/>
          </a:xfrm>
          <a:prstGeom prst="rect">
            <a:avLst/>
          </a:prstGeom>
          <a:noFill/>
        </p:spPr>
        <p:txBody>
          <a:bodyPr wrap="squar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More releases will ship with features turned off</a:t>
            </a:r>
          </a:p>
        </p:txBody>
      </p:sp>
      <p:sp>
        <p:nvSpPr>
          <p:cNvPr id="17" name="TextBox 16"/>
          <p:cNvSpPr txBox="1"/>
          <p:nvPr/>
        </p:nvSpPr>
        <p:spPr>
          <a:xfrm>
            <a:off x="114962" y="6560909"/>
            <a:ext cx="746083" cy="323669"/>
          </a:xfrm>
          <a:prstGeom prst="rect">
            <a:avLst/>
          </a:prstGeom>
          <a:noFill/>
        </p:spPr>
        <p:txBody>
          <a:bodyPr wrap="square" lIns="0" tIns="0" rIns="0" bIns="0" rtlCol="0">
            <a:noAutofit/>
          </a:bodyPr>
          <a:lstStyle/>
          <a:p>
            <a:pPr algn="ctr"/>
            <a:fld id="{7182E656-D673-40FD-A13C-11060A6852B9}" type="slidenum">
              <a:rPr lang="en-US" sz="1224">
                <a:solidFill>
                  <a:schemeClr val="bg2">
                    <a:lumMod val="75000"/>
                  </a:schemeClr>
                </a:solidFill>
              </a:rPr>
              <a:pPr algn="ctr"/>
              <a:t>11</a:t>
            </a:fld>
            <a:endParaRPr lang="en-US" sz="1224" dirty="0">
              <a:solidFill>
                <a:schemeClr val="bg2">
                  <a:lumMod val="75000"/>
                </a:schemeClr>
              </a:solidFill>
            </a:endParaRPr>
          </a:p>
        </p:txBody>
      </p:sp>
    </p:spTree>
    <p:extLst>
      <p:ext uri="{BB962C8B-B14F-4D97-AF65-F5344CB8AC3E}">
        <p14:creationId xmlns:p14="http://schemas.microsoft.com/office/powerpoint/2010/main" val="2780499134"/>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1948" y="1476620"/>
            <a:ext cx="7006589" cy="4784002"/>
          </a:xfrm>
        </p:spPr>
        <p:txBody>
          <a:bodyPr/>
          <a:lstStyle/>
          <a:p>
            <a:r>
              <a:rPr lang="en-US" sz="4000" dirty="0" smtClean="0"/>
              <a:t>It’s not a big IT project</a:t>
            </a:r>
          </a:p>
          <a:p>
            <a:pPr lvl="1"/>
            <a:r>
              <a:rPr lang="en-US" sz="2000" dirty="0" smtClean="0">
                <a:solidFill>
                  <a:schemeClr val="tx1"/>
                </a:solidFill>
              </a:rPr>
              <a:t>All services will be upgraded in the background</a:t>
            </a:r>
          </a:p>
          <a:p>
            <a:pPr lvl="1"/>
            <a:r>
              <a:rPr lang="en-US" sz="2000" dirty="0" smtClean="0">
                <a:solidFill>
                  <a:schemeClr val="tx1"/>
                </a:solidFill>
              </a:rPr>
              <a:t>Minimal desktop remediation required</a:t>
            </a:r>
          </a:p>
          <a:p>
            <a:r>
              <a:rPr lang="en-US" sz="4000" dirty="0" smtClean="0"/>
              <a:t>No end-user disruption</a:t>
            </a:r>
          </a:p>
          <a:p>
            <a:pPr lvl="1"/>
            <a:r>
              <a:rPr lang="en-US" sz="2000" dirty="0">
                <a:solidFill>
                  <a:schemeClr val="tx1"/>
                </a:solidFill>
              </a:rPr>
              <a:t>Email clients—from PCs to mobile phones—stay connected </a:t>
            </a:r>
          </a:p>
          <a:p>
            <a:pPr lvl="1"/>
            <a:r>
              <a:rPr lang="en-US" sz="2000" dirty="0">
                <a:solidFill>
                  <a:schemeClr val="tx1"/>
                </a:solidFill>
              </a:rPr>
              <a:t>Only Portal and OWA show immediate </a:t>
            </a:r>
            <a:r>
              <a:rPr lang="en-US" sz="2000" dirty="0" smtClean="0">
                <a:solidFill>
                  <a:schemeClr val="tx1"/>
                </a:solidFill>
              </a:rPr>
              <a:t>post-upgrade change</a:t>
            </a:r>
          </a:p>
          <a:p>
            <a:r>
              <a:rPr lang="en-US" sz="4000" dirty="0" smtClean="0"/>
              <a:t>Upgrade </a:t>
            </a:r>
            <a:r>
              <a:rPr lang="en-US" sz="4000" dirty="0"/>
              <a:t>on your </a:t>
            </a:r>
            <a:r>
              <a:rPr lang="en-US" sz="4000" dirty="0" smtClean="0"/>
              <a:t>terms</a:t>
            </a:r>
          </a:p>
          <a:p>
            <a:pPr lvl="1"/>
            <a:r>
              <a:rPr lang="en-US" sz="2000" dirty="0">
                <a:solidFill>
                  <a:schemeClr val="tx1"/>
                </a:solidFill>
              </a:rPr>
              <a:t>Upgrade rich clients and SharePoint sites at your own pace</a:t>
            </a:r>
          </a:p>
          <a:p>
            <a:pPr lvl="1"/>
            <a:r>
              <a:rPr lang="en-US" sz="2000" dirty="0">
                <a:solidFill>
                  <a:schemeClr val="tx1"/>
                </a:solidFill>
              </a:rPr>
              <a:t>“Pilot” the service </a:t>
            </a:r>
            <a:r>
              <a:rPr lang="en-US" sz="2000" dirty="0" smtClean="0">
                <a:solidFill>
                  <a:schemeClr val="tx1"/>
                </a:solidFill>
              </a:rPr>
              <a:t>upgrade </a:t>
            </a:r>
            <a:r>
              <a:rPr lang="en-US" sz="2000" dirty="0">
                <a:solidFill>
                  <a:schemeClr val="tx1"/>
                </a:solidFill>
              </a:rPr>
              <a:t>and postpone if you </a:t>
            </a:r>
            <a:r>
              <a:rPr lang="en-US" sz="2000" dirty="0" smtClean="0">
                <a:solidFill>
                  <a:schemeClr val="tx1"/>
                </a:solidFill>
              </a:rPr>
              <a:t>want</a:t>
            </a:r>
            <a:endParaRPr lang="en-US" sz="2000" dirty="0">
              <a:solidFill>
                <a:schemeClr val="tx1"/>
              </a:solidFill>
            </a:endParaRPr>
          </a:p>
        </p:txBody>
      </p:sp>
      <p:sp>
        <p:nvSpPr>
          <p:cNvPr id="17" name="Title 16"/>
          <p:cNvSpPr>
            <a:spLocks noGrp="1"/>
          </p:cNvSpPr>
          <p:nvPr>
            <p:ph type="title"/>
          </p:nvPr>
        </p:nvSpPr>
        <p:spPr/>
        <p:txBody>
          <a:bodyPr/>
          <a:lstStyle/>
          <a:p>
            <a:r>
              <a:rPr lang="en-US" dirty="0" smtClean="0"/>
              <a:t>Office 365 service upgrade in 2013</a:t>
            </a:r>
            <a:endParaRPr lang="en-US" dirty="0"/>
          </a:p>
        </p:txBody>
      </p:sp>
      <p:sp>
        <p:nvSpPr>
          <p:cNvPr id="5" name="Rectangle 4"/>
          <p:cNvSpPr/>
          <p:nvPr/>
        </p:nvSpPr>
        <p:spPr bwMode="auto">
          <a:xfrm>
            <a:off x="9665330" y="3835675"/>
            <a:ext cx="1916997" cy="19169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7643435" y="1808234"/>
            <a:ext cx="1916997" cy="19169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8" name="Picture 7" descr="\\MAGNUM\Projects\Microsoft\Cloud Power FY12\Design\ICONS_PNG\Control.png"/>
          <p:cNvPicPr>
            <a:picLocks noChangeAspect="1" noChangeArrowheads="1"/>
          </p:cNvPicPr>
          <p:nvPr/>
        </p:nvPicPr>
        <p:blipFill>
          <a:blip r:embed="rId3" cstate="print">
            <a:lum bright="100000"/>
          </a:blip>
          <a:srcRect/>
          <a:stretch>
            <a:fillRect/>
          </a:stretch>
        </p:blipFill>
        <p:spPr bwMode="auto">
          <a:xfrm>
            <a:off x="9665329" y="3840448"/>
            <a:ext cx="1919153" cy="1919153"/>
          </a:xfrm>
          <a:prstGeom prst="rect">
            <a:avLst/>
          </a:prstGeom>
          <a:solidFill>
            <a:schemeClr val="accent2"/>
          </a:solidFill>
        </p:spPr>
      </p:pic>
      <p:pic>
        <p:nvPicPr>
          <p:cNvPr id="9" name="Picture 3" descr="\\MAGNUM\Projects\Microsoft\Cloud Power FY12\Design\Icons\PNGs\Public_Cloud_Productivity.png"/>
          <p:cNvPicPr>
            <a:picLocks noChangeAspect="1" noChangeArrowheads="1"/>
          </p:cNvPicPr>
          <p:nvPr/>
        </p:nvPicPr>
        <p:blipFill>
          <a:blip r:embed="rId4" cstate="print">
            <a:lum bright="100000"/>
          </a:blip>
          <a:srcRect/>
          <a:stretch>
            <a:fillRect/>
          </a:stretch>
        </p:blipFill>
        <p:spPr bwMode="auto">
          <a:xfrm>
            <a:off x="7637728" y="1802527"/>
            <a:ext cx="1922704" cy="1922704"/>
          </a:xfrm>
          <a:prstGeom prst="rect">
            <a:avLst/>
          </a:prstGeom>
          <a:solidFill>
            <a:schemeClr val="accent2"/>
          </a:solidFill>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3573"/>
          <a:stretch/>
        </p:blipFill>
        <p:spPr>
          <a:xfrm>
            <a:off x="7638254" y="3835676"/>
            <a:ext cx="1927358" cy="192392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5070" r="7393"/>
          <a:stretch/>
        </p:blipFill>
        <p:spPr>
          <a:xfrm>
            <a:off x="9659623" y="1811287"/>
            <a:ext cx="1911825" cy="1910891"/>
          </a:xfrm>
          <a:prstGeom prst="rect">
            <a:avLst/>
          </a:prstGeom>
        </p:spPr>
      </p:pic>
    </p:spTree>
    <p:extLst>
      <p:ext uri="{BB962C8B-B14F-4D97-AF65-F5344CB8AC3E}">
        <p14:creationId xmlns:p14="http://schemas.microsoft.com/office/powerpoint/2010/main" val="969698885"/>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1948" y="1476620"/>
            <a:ext cx="7006589" cy="4985980"/>
          </a:xfrm>
        </p:spPr>
        <p:txBody>
          <a:bodyPr/>
          <a:lstStyle/>
          <a:p>
            <a:r>
              <a:rPr lang="en-US" sz="4000" dirty="0"/>
              <a:t>Get more with Office 365</a:t>
            </a:r>
          </a:p>
          <a:p>
            <a:pPr lvl="1"/>
            <a:r>
              <a:rPr lang="en-US" sz="2000" dirty="0">
                <a:solidFill>
                  <a:schemeClr val="tx1"/>
                </a:solidFill>
              </a:rPr>
              <a:t>Group collaboration, instant messaging, and conferencing through Lync Online and SharePoint Online, compliment the existing Exchange Online service for communication</a:t>
            </a:r>
          </a:p>
          <a:p>
            <a:r>
              <a:rPr lang="en-US" sz="4000" dirty="0"/>
              <a:t>No end-user disruption</a:t>
            </a:r>
          </a:p>
          <a:p>
            <a:pPr lvl="1"/>
            <a:r>
              <a:rPr lang="en-US" sz="2000" dirty="0">
                <a:solidFill>
                  <a:schemeClr val="tx1"/>
                </a:solidFill>
              </a:rPr>
              <a:t>Email clients—from PCs to mobile phones—stay connected </a:t>
            </a:r>
          </a:p>
          <a:p>
            <a:pPr lvl="1"/>
            <a:r>
              <a:rPr lang="en-US" sz="2000" dirty="0" smtClean="0">
                <a:solidFill>
                  <a:schemeClr val="tx1"/>
                </a:solidFill>
              </a:rPr>
              <a:t>Outlook Web App interface generally unchanged</a:t>
            </a:r>
            <a:endParaRPr lang="en-US" sz="2000" dirty="0">
              <a:solidFill>
                <a:schemeClr val="tx1"/>
              </a:solidFill>
            </a:endParaRPr>
          </a:p>
          <a:p>
            <a:r>
              <a:rPr lang="en-US" sz="4000" dirty="0" smtClean="0"/>
              <a:t>Prepare for Office 365</a:t>
            </a:r>
          </a:p>
          <a:p>
            <a:pPr lvl="1"/>
            <a:r>
              <a:rPr lang="en-US" sz="2000" dirty="0" smtClean="0">
                <a:solidFill>
                  <a:schemeClr val="tx1"/>
                </a:solidFill>
              </a:rPr>
              <a:t>All services will be upgraded automatically</a:t>
            </a:r>
          </a:p>
          <a:p>
            <a:pPr lvl="1"/>
            <a:r>
              <a:rPr lang="en-US" sz="2000" dirty="0" smtClean="0">
                <a:solidFill>
                  <a:schemeClr val="tx1"/>
                </a:solidFill>
              </a:rPr>
              <a:t>Work required to prepare for federation, identity and provisioning requirements on Office 365</a:t>
            </a:r>
          </a:p>
        </p:txBody>
      </p:sp>
      <p:sp>
        <p:nvSpPr>
          <p:cNvPr id="17" name="Title 16"/>
          <p:cNvSpPr>
            <a:spLocks noGrp="1"/>
          </p:cNvSpPr>
          <p:nvPr>
            <p:ph type="title"/>
          </p:nvPr>
        </p:nvSpPr>
        <p:spPr/>
        <p:txBody>
          <a:bodyPr/>
          <a:lstStyle/>
          <a:p>
            <a:r>
              <a:rPr lang="en-US" dirty="0" err="1" smtClean="0"/>
              <a:t>Live@edu</a:t>
            </a:r>
            <a:r>
              <a:rPr lang="en-US" dirty="0" smtClean="0"/>
              <a:t> to Office 365 upgrade</a:t>
            </a:r>
            <a:endParaRPr lang="en-US" dirty="0"/>
          </a:p>
        </p:txBody>
      </p:sp>
      <p:sp>
        <p:nvSpPr>
          <p:cNvPr id="5" name="Rectangle 4"/>
          <p:cNvSpPr/>
          <p:nvPr/>
        </p:nvSpPr>
        <p:spPr bwMode="auto">
          <a:xfrm>
            <a:off x="7630927" y="3835676"/>
            <a:ext cx="1916997" cy="19169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9665329" y="1799473"/>
            <a:ext cx="1916997" cy="19169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9" name="Picture 3" descr="\\MAGNUM\Projects\Microsoft\Cloud Power FY12\Design\Icons\PNGs\Public_Cloud_Productivity.png"/>
          <p:cNvPicPr>
            <a:picLocks noChangeAspect="1" noChangeArrowheads="1"/>
          </p:cNvPicPr>
          <p:nvPr/>
        </p:nvPicPr>
        <p:blipFill>
          <a:blip r:embed="rId3" cstate="print">
            <a:lum bright="100000"/>
          </a:blip>
          <a:srcRect/>
          <a:stretch>
            <a:fillRect/>
          </a:stretch>
        </p:blipFill>
        <p:spPr bwMode="auto">
          <a:xfrm>
            <a:off x="9659623" y="1799473"/>
            <a:ext cx="1922704" cy="1922704"/>
          </a:xfrm>
          <a:prstGeom prst="rect">
            <a:avLst/>
          </a:prstGeom>
          <a:solidFill>
            <a:schemeClr val="accent1"/>
          </a:solidFill>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573"/>
          <a:stretch/>
        </p:blipFill>
        <p:spPr>
          <a:xfrm>
            <a:off x="9640314" y="3828748"/>
            <a:ext cx="1927358" cy="1923926"/>
          </a:xfrm>
          <a:prstGeom prst="rect">
            <a:avLst/>
          </a:prstGeom>
        </p:spPr>
      </p:pic>
      <p:pic>
        <p:nvPicPr>
          <p:cNvPr id="12" name="Picture 3" descr="W:\Open Engagements\Design Resources\Designer Resources\MS Resources\images\MS Brand 2012\online\MSC12_Erin_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38254" y="1811287"/>
            <a:ext cx="1911825" cy="1910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v-junyo\Documents\Jun_Mesh\Microsoft Files\DesignTools\Brand Photos\Office Brand - No_exp\On Campus\people college students computer typing library campus lab study homework working.jpg"/>
          <p:cNvPicPr>
            <a:picLocks noChangeAspect="1" noChangeArrowheads="1"/>
          </p:cNvPicPr>
          <p:nvPr/>
        </p:nvPicPr>
        <p:blipFill rotWithShape="1">
          <a:blip r:embed="rId6">
            <a:extLst>
              <a:ext uri="{28A0092B-C50C-407E-A947-70E740481C1C}">
                <a14:useLocalDpi xmlns:a14="http://schemas.microsoft.com/office/drawing/2010/main" val="0"/>
              </a:ext>
            </a:extLst>
          </a:blip>
          <a:srcRect l="3819" t="-1" r="13939" b="467"/>
          <a:stretch/>
        </p:blipFill>
        <p:spPr bwMode="auto">
          <a:xfrm>
            <a:off x="9640314" y="3834454"/>
            <a:ext cx="1942012" cy="191822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4"/>
          <p:cNvSpPr>
            <a:spLocks noChangeAspect="1" noEditPoints="1"/>
          </p:cNvSpPr>
          <p:nvPr/>
        </p:nvSpPr>
        <p:spPr bwMode="auto">
          <a:xfrm>
            <a:off x="7961474" y="4436483"/>
            <a:ext cx="1255902" cy="708455"/>
          </a:xfrm>
          <a:custGeom>
            <a:avLst/>
            <a:gdLst>
              <a:gd name="T0" fmla="*/ 580 w 1244"/>
              <a:gd name="T1" fmla="*/ 384 h 702"/>
              <a:gd name="T2" fmla="*/ 8 w 1244"/>
              <a:gd name="T3" fmla="*/ 43 h 702"/>
              <a:gd name="T4" fmla="*/ 77 w 1244"/>
              <a:gd name="T5" fmla="*/ 0 h 702"/>
              <a:gd name="T6" fmla="*/ 1167 w 1244"/>
              <a:gd name="T7" fmla="*/ 0 h 702"/>
              <a:gd name="T8" fmla="*/ 1236 w 1244"/>
              <a:gd name="T9" fmla="*/ 43 h 702"/>
              <a:gd name="T10" fmla="*/ 665 w 1244"/>
              <a:gd name="T11" fmla="*/ 383 h 702"/>
              <a:gd name="T12" fmla="*/ 664 w 1244"/>
              <a:gd name="T13" fmla="*/ 384 h 702"/>
              <a:gd name="T14" fmla="*/ 622 w 1244"/>
              <a:gd name="T15" fmla="*/ 394 h 702"/>
              <a:gd name="T16" fmla="*/ 580 w 1244"/>
              <a:gd name="T17" fmla="*/ 384 h 702"/>
              <a:gd name="T18" fmla="*/ 1244 w 1244"/>
              <a:gd name="T19" fmla="*/ 517 h 702"/>
              <a:gd name="T20" fmla="*/ 1244 w 1244"/>
              <a:gd name="T21" fmla="*/ 105 h 702"/>
              <a:gd name="T22" fmla="*/ 898 w 1244"/>
              <a:gd name="T23" fmla="*/ 311 h 702"/>
              <a:gd name="T24" fmla="*/ 1244 w 1244"/>
              <a:gd name="T25" fmla="*/ 517 h 702"/>
              <a:gd name="T26" fmla="*/ 0 w 1244"/>
              <a:gd name="T27" fmla="*/ 625 h 702"/>
              <a:gd name="T28" fmla="*/ 77 w 1244"/>
              <a:gd name="T29" fmla="*/ 702 h 702"/>
              <a:gd name="T30" fmla="*/ 1167 w 1244"/>
              <a:gd name="T31" fmla="*/ 702 h 702"/>
              <a:gd name="T32" fmla="*/ 1244 w 1244"/>
              <a:gd name="T33" fmla="*/ 625 h 702"/>
              <a:gd name="T34" fmla="*/ 1244 w 1244"/>
              <a:gd name="T35" fmla="*/ 584 h 702"/>
              <a:gd name="T36" fmla="*/ 842 w 1244"/>
              <a:gd name="T37" fmla="*/ 344 h 702"/>
              <a:gd name="T38" fmla="*/ 694 w 1244"/>
              <a:gd name="T39" fmla="*/ 432 h 702"/>
              <a:gd name="T40" fmla="*/ 622 w 1244"/>
              <a:gd name="T41" fmla="*/ 452 h 702"/>
              <a:gd name="T42" fmla="*/ 622 w 1244"/>
              <a:gd name="T43" fmla="*/ 452 h 702"/>
              <a:gd name="T44" fmla="*/ 550 w 1244"/>
              <a:gd name="T45" fmla="*/ 432 h 702"/>
              <a:gd name="T46" fmla="*/ 402 w 1244"/>
              <a:gd name="T47" fmla="*/ 344 h 702"/>
              <a:gd name="T48" fmla="*/ 0 w 1244"/>
              <a:gd name="T49" fmla="*/ 584 h 702"/>
              <a:gd name="T50" fmla="*/ 0 w 1244"/>
              <a:gd name="T51" fmla="*/ 625 h 702"/>
              <a:gd name="T52" fmla="*/ 346 w 1244"/>
              <a:gd name="T53" fmla="*/ 311 h 702"/>
              <a:gd name="T54" fmla="*/ 0 w 1244"/>
              <a:gd name="T55" fmla="*/ 105 h 702"/>
              <a:gd name="T56" fmla="*/ 0 w 1244"/>
              <a:gd name="T57" fmla="*/ 517 h 702"/>
              <a:gd name="T58" fmla="*/ 346 w 1244"/>
              <a:gd name="T59" fmla="*/ 31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4" h="702">
                <a:moveTo>
                  <a:pt x="580" y="384"/>
                </a:moveTo>
                <a:cubicBezTo>
                  <a:pt x="8" y="43"/>
                  <a:pt x="8" y="43"/>
                  <a:pt x="8" y="43"/>
                </a:cubicBezTo>
                <a:cubicBezTo>
                  <a:pt x="20" y="17"/>
                  <a:pt x="46" y="0"/>
                  <a:pt x="77" y="0"/>
                </a:cubicBezTo>
                <a:cubicBezTo>
                  <a:pt x="1167" y="0"/>
                  <a:pt x="1167" y="0"/>
                  <a:pt x="1167" y="0"/>
                </a:cubicBezTo>
                <a:cubicBezTo>
                  <a:pt x="1198" y="0"/>
                  <a:pt x="1224" y="17"/>
                  <a:pt x="1236" y="43"/>
                </a:cubicBezTo>
                <a:cubicBezTo>
                  <a:pt x="665" y="383"/>
                  <a:pt x="665" y="383"/>
                  <a:pt x="665" y="383"/>
                </a:cubicBezTo>
                <a:cubicBezTo>
                  <a:pt x="664" y="384"/>
                  <a:pt x="664" y="384"/>
                  <a:pt x="664" y="384"/>
                </a:cubicBezTo>
                <a:cubicBezTo>
                  <a:pt x="653" y="391"/>
                  <a:pt x="638" y="394"/>
                  <a:pt x="622" y="394"/>
                </a:cubicBezTo>
                <a:cubicBezTo>
                  <a:pt x="606" y="394"/>
                  <a:pt x="591" y="391"/>
                  <a:pt x="580" y="384"/>
                </a:cubicBezTo>
                <a:close/>
                <a:moveTo>
                  <a:pt x="1244" y="517"/>
                </a:moveTo>
                <a:cubicBezTo>
                  <a:pt x="1244" y="105"/>
                  <a:pt x="1244" y="105"/>
                  <a:pt x="1244" y="105"/>
                </a:cubicBezTo>
                <a:cubicBezTo>
                  <a:pt x="898" y="311"/>
                  <a:pt x="898" y="311"/>
                  <a:pt x="898" y="311"/>
                </a:cubicBezTo>
                <a:lnTo>
                  <a:pt x="1244" y="517"/>
                </a:lnTo>
                <a:close/>
                <a:moveTo>
                  <a:pt x="0" y="625"/>
                </a:moveTo>
                <a:cubicBezTo>
                  <a:pt x="0" y="667"/>
                  <a:pt x="34" y="702"/>
                  <a:pt x="77" y="702"/>
                </a:cubicBezTo>
                <a:cubicBezTo>
                  <a:pt x="1167" y="702"/>
                  <a:pt x="1167" y="702"/>
                  <a:pt x="1167" y="702"/>
                </a:cubicBezTo>
                <a:cubicBezTo>
                  <a:pt x="1210" y="702"/>
                  <a:pt x="1244" y="667"/>
                  <a:pt x="1244" y="625"/>
                </a:cubicBezTo>
                <a:cubicBezTo>
                  <a:pt x="1244" y="584"/>
                  <a:pt x="1244" y="584"/>
                  <a:pt x="1244" y="584"/>
                </a:cubicBezTo>
                <a:cubicBezTo>
                  <a:pt x="842" y="344"/>
                  <a:pt x="842" y="344"/>
                  <a:pt x="842" y="344"/>
                </a:cubicBezTo>
                <a:cubicBezTo>
                  <a:pt x="694" y="432"/>
                  <a:pt x="694" y="432"/>
                  <a:pt x="694" y="432"/>
                </a:cubicBezTo>
                <a:cubicBezTo>
                  <a:pt x="675" y="445"/>
                  <a:pt x="649" y="452"/>
                  <a:pt x="622" y="452"/>
                </a:cubicBezTo>
                <a:cubicBezTo>
                  <a:pt x="622" y="452"/>
                  <a:pt x="622" y="452"/>
                  <a:pt x="622" y="452"/>
                </a:cubicBezTo>
                <a:cubicBezTo>
                  <a:pt x="595" y="452"/>
                  <a:pt x="569" y="445"/>
                  <a:pt x="550" y="432"/>
                </a:cubicBezTo>
                <a:cubicBezTo>
                  <a:pt x="402" y="344"/>
                  <a:pt x="402" y="344"/>
                  <a:pt x="402" y="344"/>
                </a:cubicBezTo>
                <a:cubicBezTo>
                  <a:pt x="0" y="584"/>
                  <a:pt x="0" y="584"/>
                  <a:pt x="0" y="584"/>
                </a:cubicBezTo>
                <a:lnTo>
                  <a:pt x="0" y="625"/>
                </a:lnTo>
                <a:close/>
                <a:moveTo>
                  <a:pt x="346" y="311"/>
                </a:moveTo>
                <a:cubicBezTo>
                  <a:pt x="0" y="105"/>
                  <a:pt x="0" y="105"/>
                  <a:pt x="0" y="105"/>
                </a:cubicBezTo>
                <a:cubicBezTo>
                  <a:pt x="0" y="517"/>
                  <a:pt x="0" y="517"/>
                  <a:pt x="0" y="517"/>
                </a:cubicBezTo>
                <a:lnTo>
                  <a:pt x="346" y="311"/>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spTree>
    <p:extLst>
      <p:ext uri="{BB962C8B-B14F-4D97-AF65-F5344CB8AC3E}">
        <p14:creationId xmlns:p14="http://schemas.microsoft.com/office/powerpoint/2010/main" val="1232290514"/>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bwMode="auto">
          <a:xfrm>
            <a:off x="6859248" y="1581901"/>
            <a:ext cx="4888645" cy="799377"/>
          </a:xfrm>
          <a:prstGeom prst="homePlate">
            <a:avLst>
              <a:gd name="adj" fmla="val 25151"/>
            </a:avLst>
          </a:prstGeom>
          <a:solidFill>
            <a:schemeClr val="accent1"/>
          </a:solidFill>
          <a:ln w="28575">
            <a:solidFill>
              <a:schemeClr val="bg2"/>
            </a:soli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lvl="1"/>
            <a:r>
              <a:rPr lang="en-US" sz="2000" dirty="0">
                <a:solidFill>
                  <a:schemeClr val="tx2">
                    <a:alpha val="99000"/>
                  </a:schemeClr>
                </a:solidFill>
                <a:latin typeface="Segoe UI Light" pitchFamily="34" charset="0"/>
              </a:rPr>
              <a:t>Start the Upgrade</a:t>
            </a:r>
          </a:p>
        </p:txBody>
      </p:sp>
      <p:sp>
        <p:nvSpPr>
          <p:cNvPr id="16" name="Pentagon 15"/>
          <p:cNvSpPr/>
          <p:nvPr/>
        </p:nvSpPr>
        <p:spPr bwMode="auto">
          <a:xfrm>
            <a:off x="2016509" y="1581901"/>
            <a:ext cx="4842739" cy="799377"/>
          </a:xfrm>
          <a:prstGeom prst="homePlate">
            <a:avLst>
              <a:gd name="adj" fmla="val 25151"/>
            </a:avLst>
          </a:prstGeom>
          <a:solidFill>
            <a:schemeClr val="accent1"/>
          </a:solidFill>
          <a:ln w="28575">
            <a:solidFill>
              <a:schemeClr val="bg2"/>
            </a:soli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marL="229911" indent="-108480"/>
            <a:r>
              <a:rPr lang="en-US" sz="2000" dirty="0">
                <a:solidFill>
                  <a:schemeClr val="tx2">
                    <a:alpha val="99000"/>
                  </a:schemeClr>
                </a:solidFill>
                <a:latin typeface="Segoe UI Light" pitchFamily="34" charset="0"/>
              </a:rPr>
              <a:t>Prepare customer space in Office 365</a:t>
            </a:r>
          </a:p>
        </p:txBody>
      </p:sp>
      <p:graphicFrame>
        <p:nvGraphicFramePr>
          <p:cNvPr id="6" name="Table 5"/>
          <p:cNvGraphicFramePr>
            <a:graphicFrameLocks noGrp="1"/>
          </p:cNvGraphicFramePr>
          <p:nvPr>
            <p:extLst>
              <p:ext uri="{D42A27DB-BD31-4B8C-83A1-F6EECF244321}">
                <p14:modId xmlns:p14="http://schemas.microsoft.com/office/powerpoint/2010/main" val="1291929361"/>
              </p:ext>
            </p:extLst>
          </p:nvPr>
        </p:nvGraphicFramePr>
        <p:xfrm>
          <a:off x="428308" y="2381278"/>
          <a:ext cx="11184211" cy="4493640"/>
        </p:xfrm>
        <a:graphic>
          <a:graphicData uri="http://schemas.openxmlformats.org/drawingml/2006/table">
            <a:tbl>
              <a:tblPr>
                <a:tableStyleId>{3B4B98B0-60AC-42C2-AFA5-B58CD77FA1E5}</a:tableStyleId>
              </a:tblPr>
              <a:tblGrid>
                <a:gridCol w="1565139"/>
                <a:gridCol w="4809536"/>
                <a:gridCol w="4809536"/>
              </a:tblGrid>
              <a:tr h="1464187">
                <a:tc>
                  <a:txBody>
                    <a:bodyPr/>
                    <a:lstStyle/>
                    <a:p>
                      <a:pPr algn="ctr">
                        <a:lnSpc>
                          <a:spcPct val="100000"/>
                        </a:lnSpc>
                      </a:pPr>
                      <a:r>
                        <a:rPr lang="en-US" sz="2000" b="1" i="0" u="none" strike="noStrike" kern="1200" dirty="0" smtClean="0">
                          <a:solidFill>
                            <a:schemeClr val="tx1">
                              <a:alpha val="99000"/>
                            </a:schemeClr>
                          </a:solidFill>
                          <a:effectLst/>
                          <a:latin typeface="+mj-lt"/>
                          <a:ea typeface="+mn-ea"/>
                          <a:cs typeface="+mn-cs"/>
                        </a:rPr>
                        <a:t>Admin</a:t>
                      </a:r>
                    </a:p>
                  </a:txBody>
                  <a:tcPr marL="46630" marR="46630" marT="46630" marB="46630" anchor="ctr" anchorCtr="1">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 </a:t>
                      </a:r>
                      <a:r>
                        <a:rPr lang="en-US" sz="1400" b="0" u="none" strike="noStrike" kern="1200" dirty="0" smtClean="0">
                          <a:solidFill>
                            <a:schemeClr val="tx2">
                              <a:alpha val="99000"/>
                            </a:schemeClr>
                          </a:solidFill>
                          <a:effectLst/>
                          <a:latin typeface="+mj-lt"/>
                          <a:ea typeface="+mn-ea"/>
                          <a:cs typeface="+mn-cs"/>
                        </a:rPr>
                        <a:t>None</a:t>
                      </a:r>
                      <a:endParaRPr lang="en-US" sz="1400" u="none" strike="noStrike" kern="1200" dirty="0" smtClean="0">
                        <a:solidFill>
                          <a:schemeClr val="tx2">
                            <a:alpha val="99000"/>
                          </a:schemeClr>
                        </a:solidFill>
                        <a:effectLst/>
                        <a:latin typeface="+mj-lt"/>
                        <a:ea typeface="+mn-ea"/>
                        <a:cs typeface="+mn-cs"/>
                      </a:endParaRPr>
                    </a:p>
                    <a:p>
                      <a:pPr algn="l" defTabSz="740368">
                        <a:lnSpc>
                          <a:spcPct val="100000"/>
                        </a:lnSpc>
                        <a:spcBef>
                          <a:spcPct val="0"/>
                        </a:spcBef>
                        <a:spcAft>
                          <a:spcPts val="0"/>
                        </a:spcAft>
                      </a:pPr>
                      <a:r>
                        <a:rPr lang="en-US" sz="1400" b="1" u="none" strike="noStrike" kern="1200" dirty="0" smtClean="0">
                          <a:solidFill>
                            <a:schemeClr val="tx2">
                              <a:alpha val="99000"/>
                            </a:schemeClr>
                          </a:solidFill>
                          <a:effectLst/>
                          <a:latin typeface="+mn-lt"/>
                          <a:ea typeface="+mn-ea"/>
                          <a:cs typeface="+mn-cs"/>
                        </a:rPr>
                        <a:t>Impact: </a:t>
                      </a:r>
                      <a:r>
                        <a:rPr lang="en-US" sz="1400" u="none" strike="noStrike" kern="1200" dirty="0" smtClean="0">
                          <a:solidFill>
                            <a:schemeClr val="tx2">
                              <a:alpha val="99000"/>
                            </a:schemeClr>
                          </a:solidFill>
                          <a:effectLst/>
                          <a:latin typeface="+mn-lt"/>
                          <a:ea typeface="+mn-ea"/>
                          <a:cs typeface="+mn-cs"/>
                        </a:rPr>
                        <a:t>Tasks unavailable for</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Domain management</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Co-branding</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Institution address</a:t>
                      </a:r>
                      <a:r>
                        <a:rPr lang="en-US" sz="1400" u="none" strike="noStrike" kern="1200" baseline="0" dirty="0" smtClean="0">
                          <a:solidFill>
                            <a:schemeClr val="tx2">
                              <a:alpha val="99000"/>
                            </a:schemeClr>
                          </a:solidFill>
                          <a:effectLst/>
                          <a:latin typeface="+mn-lt"/>
                          <a:ea typeface="+mn-ea"/>
                          <a:cs typeface="+mn-cs"/>
                        </a:rPr>
                        <a:t> and phone </a:t>
                      </a:r>
                      <a:endParaRPr lang="en-US" sz="1400" u="none" strike="noStrike" kern="1200" dirty="0" smtClean="0">
                        <a:solidFill>
                          <a:schemeClr val="tx2">
                            <a:alpha val="99000"/>
                          </a:schemeClr>
                        </a:solidFill>
                        <a:effectLst/>
                        <a:latin typeface="+mn-lt"/>
                        <a:ea typeface="+mn-ea"/>
                        <a:cs typeface="+mn-cs"/>
                      </a:endParaRP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Enabling SSO</a:t>
                      </a:r>
                    </a:p>
                    <a:p>
                      <a:pPr algn="l" defTabSz="740368">
                        <a:lnSpc>
                          <a:spcPct val="100000"/>
                        </a:lnSpc>
                        <a:spcBef>
                          <a:spcPct val="0"/>
                        </a:spcBef>
                        <a:spcAft>
                          <a:spcPct val="35000"/>
                        </a:spcAft>
                      </a:pPr>
                      <a:endParaRPr lang="en-US" sz="1400" u="none" strike="noStrike" kern="1200" dirty="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a:t>
                      </a:r>
                    </a:p>
                    <a:p>
                      <a:pPr marL="228600" indent="-228600" algn="l" defTabSz="740368">
                        <a:lnSpc>
                          <a:spcPct val="100000"/>
                        </a:lnSpc>
                        <a:spcBef>
                          <a:spcPct val="0"/>
                        </a:spcBef>
                        <a:spcAft>
                          <a:spcPct val="35000"/>
                        </a:spcAft>
                        <a:buAutoNum type="arabicPeriod"/>
                      </a:pPr>
                      <a:r>
                        <a:rPr lang="en-US" sz="1400" u="none" strike="noStrike" kern="1200" dirty="0" smtClean="0">
                          <a:solidFill>
                            <a:schemeClr val="tx2">
                              <a:alpha val="99000"/>
                            </a:schemeClr>
                          </a:solidFill>
                          <a:effectLst/>
                          <a:latin typeface="+mj-lt"/>
                          <a:ea typeface="+mn-ea"/>
                          <a:cs typeface="+mn-cs"/>
                        </a:rPr>
                        <a:t>Communicate to users.</a:t>
                      </a:r>
                      <a:r>
                        <a:rPr lang="en-US" sz="1400" u="none" strike="noStrike" kern="1200" baseline="0" dirty="0" smtClean="0">
                          <a:solidFill>
                            <a:schemeClr val="tx2">
                              <a:alpha val="99000"/>
                            </a:schemeClr>
                          </a:solidFill>
                          <a:effectLst/>
                          <a:latin typeface="+mj-lt"/>
                          <a:ea typeface="+mn-ea"/>
                          <a:cs typeface="+mn-cs"/>
                        </a:rPr>
                        <a:t> </a:t>
                      </a:r>
                    </a:p>
                    <a:p>
                      <a:pPr marL="228600" indent="-228600" algn="l" defTabSz="740368">
                        <a:lnSpc>
                          <a:spcPct val="100000"/>
                        </a:lnSpc>
                        <a:spcBef>
                          <a:spcPct val="0"/>
                        </a:spcBef>
                        <a:spcAft>
                          <a:spcPct val="35000"/>
                        </a:spcAft>
                        <a:buAutoNum type="arabicPeriod"/>
                      </a:pPr>
                      <a:r>
                        <a:rPr lang="en-US" sz="1400" u="none" strike="noStrike" kern="1200" baseline="0" dirty="0" smtClean="0">
                          <a:solidFill>
                            <a:schemeClr val="tx2">
                              <a:alpha val="99000"/>
                            </a:schemeClr>
                          </a:solidFill>
                          <a:effectLst/>
                          <a:latin typeface="+mj-lt"/>
                          <a:ea typeface="+mn-ea"/>
                          <a:cs typeface="+mn-cs"/>
                        </a:rPr>
                        <a:t>Start the upgrade prior to scheduled date or wait for Microsoft to start the upgrade automatically.</a:t>
                      </a:r>
                    </a:p>
                    <a:p>
                      <a:pPr marL="228600" indent="-228600" algn="l" defTabSz="740368">
                        <a:lnSpc>
                          <a:spcPct val="100000"/>
                        </a:lnSpc>
                        <a:spcBef>
                          <a:spcPct val="0"/>
                        </a:spcBef>
                        <a:spcAft>
                          <a:spcPct val="35000"/>
                        </a:spcAft>
                        <a:buAutoNum type="arabicPeriod"/>
                      </a:pPr>
                      <a:r>
                        <a:rPr lang="en-US" sz="1400" u="none" strike="noStrike" kern="1200" baseline="0" dirty="0" smtClean="0">
                          <a:solidFill>
                            <a:schemeClr val="tx2">
                              <a:alpha val="99000"/>
                            </a:schemeClr>
                          </a:solidFill>
                          <a:effectLst/>
                          <a:latin typeface="+mj-lt"/>
                          <a:ea typeface="+mn-ea"/>
                          <a:cs typeface="+mn-cs"/>
                        </a:rPr>
                        <a:t>Ensure ready to move to new provisioning and federation technology.</a:t>
                      </a:r>
                      <a:endParaRPr lang="en-US" sz="1400" u="none" strike="noStrike" kern="1200" dirty="0" smtClean="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r>
              <a:tr h="1131088">
                <a:tc>
                  <a:txBody>
                    <a:bodyPr/>
                    <a:lstStyle/>
                    <a:p>
                      <a:pPr algn="ctr">
                        <a:lnSpc>
                          <a:spcPct val="100000"/>
                        </a:lnSpc>
                      </a:pPr>
                      <a:r>
                        <a:rPr lang="en-US" sz="2000" b="1" i="0" u="none" strike="noStrike" kern="1200" dirty="0" smtClean="0">
                          <a:solidFill>
                            <a:schemeClr val="tx1">
                              <a:alpha val="99000"/>
                            </a:schemeClr>
                          </a:solidFill>
                          <a:effectLst/>
                          <a:latin typeface="+mj-lt"/>
                          <a:ea typeface="+mn-ea"/>
                          <a:cs typeface="+mn-cs"/>
                        </a:rPr>
                        <a:t>End</a:t>
                      </a:r>
                      <a:r>
                        <a:rPr lang="en-US" sz="2000" b="1" i="0" u="none" strike="noStrike" kern="1200" baseline="0" dirty="0" smtClean="0">
                          <a:solidFill>
                            <a:schemeClr val="tx1">
                              <a:alpha val="99000"/>
                            </a:schemeClr>
                          </a:solidFill>
                          <a:effectLst/>
                          <a:latin typeface="+mj-lt"/>
                          <a:ea typeface="+mn-ea"/>
                          <a:cs typeface="+mn-cs"/>
                        </a:rPr>
                        <a:t> </a:t>
                      </a:r>
                      <a:r>
                        <a:rPr lang="en-US" sz="2000" b="1" i="0" u="none" strike="noStrike" kern="1200" dirty="0" smtClean="0">
                          <a:solidFill>
                            <a:schemeClr val="tx1">
                              <a:alpha val="99000"/>
                            </a:schemeClr>
                          </a:solidFill>
                          <a:effectLst/>
                          <a:latin typeface="+mj-lt"/>
                          <a:ea typeface="+mn-ea"/>
                          <a:cs typeface="+mn-cs"/>
                        </a:rPr>
                        <a:t>User</a:t>
                      </a:r>
                      <a:endParaRPr lang="en-US" sz="2000" b="1" i="0" u="none" strike="noStrike" kern="1200" dirty="0">
                        <a:solidFill>
                          <a:schemeClr val="tx1">
                            <a:alpha val="99000"/>
                          </a:schemeClr>
                        </a:solidFill>
                        <a:effectLst/>
                        <a:latin typeface="+mj-lt"/>
                        <a:ea typeface="+mn-ea"/>
                        <a:cs typeface="+mn-cs"/>
                      </a:endParaRPr>
                    </a:p>
                  </a:txBody>
                  <a:tcPr marL="46630" marR="46630" marT="46630" marB="46630" anchor="ctr" anchorCtr="1">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a:t>
                      </a:r>
                      <a:r>
                        <a:rPr lang="en-US" sz="1400" dirty="0" smtClean="0">
                          <a:solidFill>
                            <a:schemeClr val="tx2"/>
                          </a:solidFill>
                          <a:latin typeface="+mj-lt"/>
                        </a:rPr>
                        <a:t>None</a:t>
                      </a:r>
                    </a:p>
                    <a:p>
                      <a:pPr marL="0" marR="0" indent="0" algn="l" defTabSz="740368" rtl="0" eaLnBrk="1" fontAlgn="auto" latinLnBrk="0" hangingPunct="1">
                        <a:lnSpc>
                          <a:spcPct val="100000"/>
                        </a:lnSpc>
                        <a:spcBef>
                          <a:spcPct val="0"/>
                        </a:spcBef>
                        <a:spcAft>
                          <a:spcPct val="35000"/>
                        </a:spcAft>
                        <a:buClrTx/>
                        <a:buSzTx/>
                        <a:buFontTx/>
                        <a:buNone/>
                        <a:tabLst/>
                        <a:defRPr/>
                      </a:pPr>
                      <a:r>
                        <a:rPr lang="en-US" sz="1400" b="1" u="none" strike="noStrike" kern="1200" dirty="0" smtClean="0">
                          <a:solidFill>
                            <a:schemeClr val="tx2">
                              <a:alpha val="99000"/>
                            </a:schemeClr>
                          </a:solidFill>
                          <a:effectLst/>
                          <a:latin typeface="+mn-lt"/>
                          <a:ea typeface="+mn-ea"/>
                          <a:cs typeface="+mn-cs"/>
                        </a:rPr>
                        <a:t>Impact: </a:t>
                      </a:r>
                      <a:r>
                        <a:rPr lang="en-US" sz="1400" u="none" strike="noStrike" kern="1200" dirty="0" smtClean="0">
                          <a:solidFill>
                            <a:schemeClr val="tx2">
                              <a:alpha val="99000"/>
                            </a:schemeClr>
                          </a:solidFill>
                          <a:effectLst/>
                          <a:latin typeface="+mj-lt"/>
                          <a:ea typeface="+mn-ea"/>
                          <a:cs typeface="+mn-cs"/>
                        </a:rPr>
                        <a:t>None</a:t>
                      </a:r>
                    </a:p>
                    <a:p>
                      <a:pPr algn="l" defTabSz="740368">
                        <a:lnSpc>
                          <a:spcPct val="100000"/>
                        </a:lnSpc>
                        <a:spcBef>
                          <a:spcPct val="0"/>
                        </a:spcBef>
                        <a:spcAft>
                          <a:spcPct val="35000"/>
                        </a:spcAft>
                      </a:pPr>
                      <a:endParaRPr lang="en-US" sz="1400" dirty="0" smtClean="0">
                        <a:solidFill>
                          <a:schemeClr val="tx2"/>
                        </a:solidFill>
                        <a:latin typeface="+mj-lt"/>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marL="0" marR="0" indent="0" algn="l" defTabSz="740368" rtl="0" eaLnBrk="1" fontAlgn="auto" latinLnBrk="0" hangingPunct="1">
                        <a:lnSpc>
                          <a:spcPct val="100000"/>
                        </a:lnSpc>
                        <a:spcBef>
                          <a:spcPct val="0"/>
                        </a:spcBef>
                        <a:spcAft>
                          <a:spcPct val="35000"/>
                        </a:spcAft>
                        <a:buClrTx/>
                        <a:buSzTx/>
                        <a:buFontTx/>
                        <a:buNone/>
                        <a:tabLst/>
                        <a:defRPr/>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a:t>
                      </a:r>
                      <a:r>
                        <a:rPr lang="en-US" sz="1400" dirty="0" smtClean="0">
                          <a:solidFill>
                            <a:schemeClr val="tx2"/>
                          </a:solidFill>
                          <a:latin typeface="+mj-lt"/>
                        </a:rPr>
                        <a:t>None</a:t>
                      </a:r>
                    </a:p>
                    <a:p>
                      <a:pPr marL="0" marR="0" indent="0" algn="l" defTabSz="740368" rtl="0" eaLnBrk="1" fontAlgn="auto" latinLnBrk="0" hangingPunct="1">
                        <a:lnSpc>
                          <a:spcPct val="100000"/>
                        </a:lnSpc>
                        <a:spcBef>
                          <a:spcPct val="0"/>
                        </a:spcBef>
                        <a:spcAft>
                          <a:spcPct val="35000"/>
                        </a:spcAft>
                        <a:buClrTx/>
                        <a:buSzTx/>
                        <a:buFontTx/>
                        <a:buNone/>
                        <a:tabLst/>
                        <a:defRPr/>
                      </a:pPr>
                      <a:r>
                        <a:rPr lang="en-US" sz="1400" b="1" u="none" strike="noStrike" kern="1200" dirty="0" smtClean="0">
                          <a:solidFill>
                            <a:schemeClr val="tx2">
                              <a:alpha val="99000"/>
                            </a:schemeClr>
                          </a:solidFill>
                          <a:effectLst/>
                          <a:latin typeface="+mn-lt"/>
                          <a:ea typeface="+mn-ea"/>
                          <a:cs typeface="+mn-cs"/>
                        </a:rPr>
                        <a:t>Impact: </a:t>
                      </a:r>
                      <a:r>
                        <a:rPr lang="en-US" sz="1400" u="none" strike="noStrike" kern="1200" dirty="0" smtClean="0">
                          <a:solidFill>
                            <a:schemeClr val="tx2">
                              <a:alpha val="99000"/>
                            </a:schemeClr>
                          </a:solidFill>
                          <a:effectLst/>
                          <a:latin typeface="+mj-lt"/>
                          <a:ea typeface="+mn-ea"/>
                          <a:cs typeface="+mn-cs"/>
                        </a:rPr>
                        <a:t>Connecting through new URL</a:t>
                      </a:r>
                    </a:p>
                    <a:p>
                      <a:pPr marL="0" marR="0" indent="0" algn="l" defTabSz="740368" rtl="0" eaLnBrk="1" fontAlgn="auto" latinLnBrk="0" hangingPunct="1">
                        <a:lnSpc>
                          <a:spcPct val="100000"/>
                        </a:lnSpc>
                        <a:spcBef>
                          <a:spcPct val="0"/>
                        </a:spcBef>
                        <a:spcAft>
                          <a:spcPct val="35000"/>
                        </a:spcAft>
                        <a:buClrTx/>
                        <a:buSzTx/>
                        <a:buFontTx/>
                        <a:buNone/>
                        <a:tabLst/>
                        <a:defRPr/>
                      </a:pPr>
                      <a:endParaRPr lang="en-US" sz="1400" u="none" strike="noStrike" kern="1200" dirty="0" smtClean="0">
                        <a:solidFill>
                          <a:schemeClr val="tx2">
                            <a:alpha val="99000"/>
                          </a:schemeClr>
                        </a:solidFill>
                        <a:effectLst/>
                        <a:latin typeface="+mj-lt"/>
                        <a:ea typeface="+mn-ea"/>
                        <a:cs typeface="+mn-cs"/>
                      </a:endParaRPr>
                    </a:p>
                    <a:p>
                      <a:pPr algn="l" defTabSz="740368">
                        <a:lnSpc>
                          <a:spcPct val="100000"/>
                        </a:lnSpc>
                        <a:spcBef>
                          <a:spcPct val="0"/>
                        </a:spcBef>
                        <a:spcAft>
                          <a:spcPct val="35000"/>
                        </a:spcAft>
                      </a:pPr>
                      <a:endParaRPr lang="en-US" sz="1400" u="none" strike="noStrike" kern="1200" dirty="0" smtClean="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r>
              <a:tr h="1280901">
                <a:tc>
                  <a:txBody>
                    <a:bodyPr/>
                    <a:lstStyle/>
                    <a:p>
                      <a:pPr algn="ctr" fontAlgn="t">
                        <a:lnSpc>
                          <a:spcPct val="100000"/>
                        </a:lnSpc>
                      </a:pPr>
                      <a:r>
                        <a:rPr lang="en-US" sz="2000" b="1" i="0" u="none" strike="noStrike" dirty="0" smtClean="0">
                          <a:solidFill>
                            <a:schemeClr val="tx1">
                              <a:alpha val="99000"/>
                            </a:schemeClr>
                          </a:solidFill>
                          <a:effectLst/>
                          <a:latin typeface="+mj-lt"/>
                        </a:rPr>
                        <a:t>Microsoft</a:t>
                      </a:r>
                    </a:p>
                  </a:txBody>
                  <a:tcPr marL="46630" marR="46630" marT="46630" marB="46630" anchor="ctr" anchorCtr="1">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marL="0" indent="0" algn="l" defTabSz="740368" rtl="0" eaLnBrk="1" latinLnBrk="0" hangingPunct="1">
                        <a:lnSpc>
                          <a:spcPct val="100000"/>
                        </a:lnSpc>
                        <a:spcBef>
                          <a:spcPct val="0"/>
                        </a:spcBef>
                        <a:spcAft>
                          <a:spcPts val="0"/>
                        </a:spcAft>
                        <a:buFont typeface="+mj-lt"/>
                        <a:buNone/>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Prepare</a:t>
                      </a:r>
                      <a:r>
                        <a:rPr lang="en-US" sz="1400" b="1" baseline="0" dirty="0" smtClean="0">
                          <a:solidFill>
                            <a:schemeClr val="tx2"/>
                          </a:solidFill>
                          <a:latin typeface="+mj-lt"/>
                        </a:rPr>
                        <a:t> customer in Office 365</a:t>
                      </a:r>
                      <a:endParaRPr lang="en-US" sz="1400" b="1" dirty="0" smtClean="0">
                        <a:solidFill>
                          <a:schemeClr val="tx2"/>
                        </a:solidFill>
                        <a:latin typeface="+mj-lt"/>
                      </a:endParaRP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Create tenant in Office 365 and sync</a:t>
                      </a:r>
                      <a:r>
                        <a:rPr lang="en-US" sz="1400" u="none" strike="noStrike" kern="1200" baseline="0" dirty="0" smtClean="0">
                          <a:solidFill>
                            <a:schemeClr val="tx2">
                              <a:alpha val="99000"/>
                            </a:schemeClr>
                          </a:solidFill>
                          <a:effectLst/>
                          <a:latin typeface="+mn-lt"/>
                          <a:ea typeface="+mn-ea"/>
                          <a:cs typeface="+mn-cs"/>
                        </a:rPr>
                        <a:t> all Exchange Online objects into Office 365 directory store.</a:t>
                      </a:r>
                      <a:endParaRPr lang="en-US" sz="1400" u="none" strike="noStrike" kern="1200" dirty="0" smtClean="0">
                        <a:solidFill>
                          <a:schemeClr val="tx2">
                            <a:alpha val="99000"/>
                          </a:schemeClr>
                        </a:solidFill>
                        <a:effectLst/>
                        <a:latin typeface="+mn-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5000"/>
                      </a:schemeClr>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a:t>
                      </a:r>
                      <a:r>
                        <a:rPr lang="en-US" sz="1400" b="1" baseline="0" dirty="0" smtClean="0">
                          <a:solidFill>
                            <a:schemeClr val="tx2"/>
                          </a:solidFill>
                          <a:latin typeface="+mj-lt"/>
                        </a:rPr>
                        <a:t> Upgrade customer to Office 365</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Enroll tenant in Office 365 Exchange Online Plan 1 subscription </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Assign Office 365 licenses</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Decouple from Windows Live </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Enable Office 365 admin account </a:t>
                      </a:r>
                    </a:p>
                    <a:p>
                      <a:pPr algn="l" defTabSz="740368">
                        <a:lnSpc>
                          <a:spcPct val="100000"/>
                        </a:lnSpc>
                        <a:spcBef>
                          <a:spcPct val="0"/>
                        </a:spcBef>
                        <a:spcAft>
                          <a:spcPct val="35000"/>
                        </a:spcAft>
                      </a:pPr>
                      <a:endParaRPr lang="en-US" sz="1400" u="none" strike="noStrike" kern="1200" dirty="0" smtClean="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5000"/>
                      </a:schemeClr>
                    </a:solidFill>
                  </a:tcPr>
                </a:tc>
              </a:tr>
            </a:tbl>
          </a:graphicData>
        </a:graphic>
      </p:graphicFrame>
      <p:sp>
        <p:nvSpPr>
          <p:cNvPr id="4" name="TextBox 3"/>
          <p:cNvSpPr txBox="1"/>
          <p:nvPr/>
        </p:nvSpPr>
        <p:spPr>
          <a:xfrm>
            <a:off x="6859248" y="1330239"/>
            <a:ext cx="423064" cy="1302700"/>
          </a:xfrm>
          <a:prstGeom prst="rect">
            <a:avLst/>
          </a:prstGeom>
          <a:noFill/>
        </p:spPr>
        <p:txBody>
          <a:bodyPr wrap="square" lIns="0" tIns="0" rIns="0" bIns="0" rtlCol="0">
            <a:spAutoFit/>
          </a:bodyPr>
          <a:lstStyle/>
          <a:p>
            <a:r>
              <a:rPr lang="en-US" sz="8261" dirty="0">
                <a:solidFill>
                  <a:schemeClr val="accent3">
                    <a:lumMod val="60000"/>
                    <a:lumOff val="40000"/>
                  </a:schemeClr>
                </a:solidFill>
                <a:latin typeface="Segoe UI Light" pitchFamily="34" charset="0"/>
              </a:rPr>
              <a:t>1</a:t>
            </a:r>
          </a:p>
        </p:txBody>
      </p:sp>
      <p:sp>
        <p:nvSpPr>
          <p:cNvPr id="2" name="Title 1"/>
          <p:cNvSpPr>
            <a:spLocks noGrp="1"/>
          </p:cNvSpPr>
          <p:nvPr>
            <p:ph type="title"/>
          </p:nvPr>
        </p:nvSpPr>
        <p:spPr/>
        <p:txBody>
          <a:bodyPr/>
          <a:lstStyle/>
          <a:p>
            <a:r>
              <a:rPr lang="en-US" dirty="0" err="1" smtClean="0"/>
              <a:t>Live@edu</a:t>
            </a:r>
            <a:r>
              <a:rPr lang="en-US" dirty="0" smtClean="0"/>
              <a:t> Upgrade Experience Overview</a:t>
            </a:r>
            <a:endParaRPr lang="en-US" dirty="0"/>
          </a:p>
        </p:txBody>
      </p:sp>
    </p:spTree>
    <p:extLst>
      <p:ext uri="{BB962C8B-B14F-4D97-AF65-F5344CB8AC3E}">
        <p14:creationId xmlns:p14="http://schemas.microsoft.com/office/powerpoint/2010/main" val="74533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538380900"/>
              </p:ext>
            </p:extLst>
          </p:nvPr>
        </p:nvGraphicFramePr>
        <p:xfrm>
          <a:off x="658487" y="1531246"/>
          <a:ext cx="11258530" cy="5038145"/>
        </p:xfrm>
        <a:graphic>
          <a:graphicData uri="http://schemas.openxmlformats.org/drawingml/2006/table">
            <a:tbl>
              <a:tblPr>
                <a:tableStyleId>{3B4B98B0-60AC-42C2-AFA5-B58CD77FA1E5}</a:tableStyleId>
              </a:tblPr>
              <a:tblGrid>
                <a:gridCol w="2764244"/>
                <a:gridCol w="8494286"/>
              </a:tblGrid>
              <a:tr h="313458">
                <a:tc>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Email</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lnSpc>
                          <a:spcPct val="100000"/>
                        </a:lnSpc>
                        <a:spcAft>
                          <a:spcPts val="600"/>
                        </a:spcAft>
                      </a:pPr>
                      <a:r>
                        <a:rPr lang="en-US" sz="2000" u="none" strike="noStrike" dirty="0" smtClean="0">
                          <a:solidFill>
                            <a:schemeClr val="tx2">
                              <a:alpha val="99000"/>
                            </a:schemeClr>
                          </a:solidFill>
                          <a:effectLst/>
                          <a:latin typeface="+mj-lt"/>
                        </a:rPr>
                        <a:t>Upgrading to Office 365 for education doesn’t require moving any email, calendars, or contacts</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313458">
                <a:tc>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Windows Live</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lnSpc>
                          <a:spcPct val="100000"/>
                        </a:lnSpc>
                        <a:spcAft>
                          <a:spcPts val="600"/>
                        </a:spcAft>
                      </a:pPr>
                      <a:r>
                        <a:rPr lang="en-US" sz="2000" u="none" strike="noStrike" dirty="0" smtClean="0">
                          <a:solidFill>
                            <a:schemeClr val="tx2">
                              <a:alpha val="99000"/>
                            </a:schemeClr>
                          </a:solidFill>
                          <a:effectLst/>
                          <a:latin typeface="+mj-lt"/>
                        </a:rPr>
                        <a:t>All windows live services are de-coupled and end users take ownership of account and content</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745791">
                <a:tc rowSpan="2">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Password</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nSpc>
                          <a:spcPct val="100000"/>
                        </a:lnSpc>
                        <a:buFont typeface="Arial" pitchFamily="34" charset="0"/>
                        <a:buNone/>
                      </a:pPr>
                      <a:r>
                        <a:rPr lang="en-US" sz="2000" u="none" strike="noStrike" kern="1200" dirty="0" smtClean="0">
                          <a:solidFill>
                            <a:schemeClr val="tx2">
                              <a:alpha val="99000"/>
                            </a:schemeClr>
                          </a:solidFill>
                          <a:effectLst/>
                          <a:latin typeface="+mj-lt"/>
                          <a:ea typeface="+mn-ea"/>
                          <a:cs typeface="+mn-cs"/>
                        </a:rPr>
                        <a:t>End users sign in to Office 365 with the same password used on Live@edu. Passwords are copied from Windows Live.</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399687">
                <a:tc vMerge="1">
                  <a:txBody>
                    <a:bodyPr/>
                    <a:lstStyle/>
                    <a:p>
                      <a:pPr algn="ctr"/>
                      <a:endParaRPr lang="en-US" sz="1600" b="0" i="0" u="none" strike="noStrike" kern="1200" dirty="0" smtClean="0">
                        <a:solidFill>
                          <a:schemeClr val="bg1">
                            <a:alpha val="99000"/>
                          </a:schemeClr>
                        </a:solidFill>
                        <a:effectLst/>
                        <a:latin typeface="Calibri"/>
                        <a:ea typeface="+mn-ea"/>
                        <a:cs typeface="+mn-cs"/>
                      </a:endParaRPr>
                    </a:p>
                  </a:txBody>
                  <a:tcPr marL="76180" marR="76180" marT="38100" marB="38100" vert="vert27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fontAlgn="t">
                        <a:lnSpc>
                          <a:spcPct val="100000"/>
                        </a:lnSpc>
                        <a:spcAft>
                          <a:spcPts val="0"/>
                        </a:spcAft>
                      </a:pPr>
                      <a:r>
                        <a:rPr lang="en-US" sz="2000" b="0" i="0" u="none" strike="noStrike" dirty="0" smtClean="0">
                          <a:solidFill>
                            <a:schemeClr val="tx2">
                              <a:alpha val="99000"/>
                            </a:schemeClr>
                          </a:solidFill>
                          <a:effectLst/>
                          <a:latin typeface="+mj-lt"/>
                        </a:rPr>
                        <a:t>Customers moving to federation bypass the password experience</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646030">
                <a:tc>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Provisioning</a:t>
                      </a:r>
                      <a:endParaRPr lang="en-US" sz="2000" b="0" i="0" u="none" strike="noStrike" kern="1200" dirty="0">
                        <a:solidFill>
                          <a:schemeClr val="tx1">
                            <a:alpha val="99000"/>
                          </a:schemeClr>
                        </a:solidFill>
                        <a:effectLst/>
                        <a:latin typeface="+mj-lt"/>
                        <a:ea typeface="+mn-ea"/>
                        <a:cs typeface="+mn-cs"/>
                      </a:endParaRP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225425" marR="0" indent="-225425"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u="none" strike="noStrike" kern="1200" dirty="0" smtClean="0">
                          <a:solidFill>
                            <a:schemeClr val="tx2">
                              <a:alpha val="99000"/>
                            </a:schemeClr>
                          </a:solidFill>
                          <a:effectLst/>
                          <a:latin typeface="+mj-lt"/>
                          <a:ea typeface="+mn-ea"/>
                          <a:cs typeface="+mn-cs"/>
                        </a:rPr>
                        <a:t>Run the OLMA/</a:t>
                      </a:r>
                      <a:r>
                        <a:rPr lang="en-US" sz="2000" u="none" strike="noStrike" kern="1200" dirty="0" err="1" smtClean="0">
                          <a:solidFill>
                            <a:schemeClr val="tx2">
                              <a:alpha val="99000"/>
                            </a:schemeClr>
                          </a:solidFill>
                          <a:effectLst/>
                          <a:latin typeface="+mj-lt"/>
                          <a:ea typeface="+mn-ea"/>
                          <a:cs typeface="+mn-cs"/>
                        </a:rPr>
                        <a:t>OLSync</a:t>
                      </a:r>
                      <a:r>
                        <a:rPr lang="en-US" sz="2000" u="none" strike="noStrike" kern="1200" dirty="0" smtClean="0">
                          <a:solidFill>
                            <a:schemeClr val="tx2">
                              <a:alpha val="99000"/>
                            </a:schemeClr>
                          </a:solidFill>
                          <a:effectLst/>
                          <a:latin typeface="+mj-lt"/>
                          <a:ea typeface="+mn-ea"/>
                          <a:cs typeface="+mn-cs"/>
                        </a:rPr>
                        <a:t> cleanup tool post upgrade</a:t>
                      </a:r>
                    </a:p>
                    <a:p>
                      <a:pPr marL="225425" marR="0" indent="-225425"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u="none" strike="noStrike" kern="1200" dirty="0" smtClean="0">
                          <a:solidFill>
                            <a:schemeClr val="tx2">
                              <a:alpha val="99000"/>
                            </a:schemeClr>
                          </a:solidFill>
                          <a:effectLst/>
                          <a:latin typeface="+mj-lt"/>
                          <a:ea typeface="+mn-ea"/>
                          <a:cs typeface="+mn-cs"/>
                        </a:rPr>
                        <a:t>Deploy Office 365 provisioning tools: </a:t>
                      </a:r>
                      <a:r>
                        <a:rPr lang="en-US" sz="2000" u="none" strike="noStrike" kern="1200" dirty="0" err="1" smtClean="0">
                          <a:solidFill>
                            <a:schemeClr val="tx2">
                              <a:alpha val="99000"/>
                            </a:schemeClr>
                          </a:solidFill>
                          <a:effectLst/>
                          <a:latin typeface="+mj-lt"/>
                          <a:ea typeface="+mn-ea"/>
                          <a:cs typeface="+mn-cs"/>
                        </a:rPr>
                        <a:t>DirSync</a:t>
                      </a:r>
                      <a:r>
                        <a:rPr lang="en-US" sz="2000" u="none" strike="noStrike" kern="1200" baseline="0" dirty="0" smtClean="0">
                          <a:solidFill>
                            <a:schemeClr val="tx2">
                              <a:alpha val="99000"/>
                            </a:schemeClr>
                          </a:solidFill>
                          <a:effectLst/>
                          <a:latin typeface="+mj-lt"/>
                          <a:ea typeface="+mn-ea"/>
                          <a:cs typeface="+mn-cs"/>
                        </a:rPr>
                        <a:t> (AD), </a:t>
                      </a:r>
                      <a:r>
                        <a:rPr lang="en-US" sz="2000" u="none" strike="noStrike" kern="1200" dirty="0" smtClean="0">
                          <a:solidFill>
                            <a:schemeClr val="tx2">
                              <a:alpha val="99000"/>
                            </a:schemeClr>
                          </a:solidFill>
                          <a:effectLst/>
                          <a:latin typeface="+mj-lt"/>
                          <a:ea typeface="+mn-ea"/>
                          <a:cs typeface="+mn-cs"/>
                        </a:rPr>
                        <a:t>MSOMA (non-AD) or PowerShell</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753854">
                <a:tc>
                  <a:txBody>
                    <a:bodyPr/>
                    <a:lstStyle/>
                    <a:p>
                      <a:pPr algn="ctr" fontAlgn="t">
                        <a:lnSpc>
                          <a:spcPct val="100000"/>
                        </a:lnSpc>
                      </a:pPr>
                      <a:r>
                        <a:rPr lang="en-US" sz="2000" b="0" i="0" u="none" strike="noStrike" dirty="0" smtClean="0">
                          <a:solidFill>
                            <a:schemeClr val="tx1">
                              <a:alpha val="99000"/>
                            </a:schemeClr>
                          </a:solidFill>
                          <a:effectLst/>
                          <a:latin typeface="+mj-lt"/>
                        </a:rPr>
                        <a:t>Single Sign-On</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342900" marR="0" indent="-342900"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u="none" strike="noStrike" kern="1200" dirty="0" smtClean="0">
                          <a:solidFill>
                            <a:schemeClr val="tx2">
                              <a:alpha val="99000"/>
                            </a:schemeClr>
                          </a:solidFill>
                          <a:effectLst/>
                          <a:latin typeface="+mj-lt"/>
                          <a:ea typeface="+mn-ea"/>
                          <a:cs typeface="+mn-cs"/>
                        </a:rPr>
                        <a:t>SSO Toolkit limited support</a:t>
                      </a:r>
                    </a:p>
                    <a:p>
                      <a:pPr marL="342900" indent="-342900">
                        <a:lnSpc>
                          <a:spcPct val="100000"/>
                        </a:lnSpc>
                        <a:buFont typeface="Arial" pitchFamily="34" charset="0"/>
                        <a:buChar char="•"/>
                      </a:pPr>
                      <a:r>
                        <a:rPr lang="en-US" sz="2000" u="none" strike="noStrike" kern="1200" dirty="0" smtClean="0">
                          <a:solidFill>
                            <a:schemeClr val="tx2">
                              <a:alpha val="99000"/>
                            </a:schemeClr>
                          </a:solidFill>
                          <a:effectLst/>
                          <a:latin typeface="+mj-lt"/>
                          <a:ea typeface="+mn-ea"/>
                          <a:cs typeface="+mn-cs"/>
                        </a:rPr>
                        <a:t>Move to supported federation technologies: ADFS 2.0 or Shibboleth</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725433">
                <a:tc>
                  <a:txBody>
                    <a:bodyPr/>
                    <a:lstStyle/>
                    <a:p>
                      <a:pPr algn="ctr" fontAlgn="t">
                        <a:lnSpc>
                          <a:spcPct val="100000"/>
                        </a:lnSpc>
                      </a:pPr>
                      <a:r>
                        <a:rPr lang="en-US" sz="2000" b="0" i="0" u="none" strike="noStrike" baseline="0" dirty="0" smtClean="0">
                          <a:solidFill>
                            <a:schemeClr val="tx1">
                              <a:alpha val="99000"/>
                            </a:schemeClr>
                          </a:solidFill>
                          <a:effectLst/>
                          <a:latin typeface="+mj-lt"/>
                        </a:rPr>
                        <a:t>Office 365 service upgrade</a:t>
                      </a:r>
                      <a:endParaRPr lang="en-US" sz="2000" b="0" i="0" u="none" strike="noStrike" dirty="0" smtClean="0">
                        <a:solidFill>
                          <a:schemeClr val="tx1">
                            <a:alpha val="99000"/>
                          </a:schemeClr>
                        </a:solidFill>
                        <a:effectLst/>
                        <a:latin typeface="+mj-lt"/>
                      </a:endParaRP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gn="l" rtl="0" eaLnBrk="1" latinLnBrk="0" hangingPunct="1">
                        <a:lnSpc>
                          <a:spcPct val="100000"/>
                        </a:lnSpc>
                        <a:buFont typeface="Arial" pitchFamily="34" charset="0"/>
                        <a:buNone/>
                      </a:pPr>
                      <a:r>
                        <a:rPr lang="en-US" sz="2000" u="none" strike="noStrike" kern="1200" dirty="0" smtClean="0">
                          <a:solidFill>
                            <a:schemeClr val="tx2">
                              <a:alpha val="99000"/>
                            </a:schemeClr>
                          </a:solidFill>
                          <a:effectLst/>
                          <a:latin typeface="+mj-lt"/>
                          <a:ea typeface="+mn-ea"/>
                          <a:cs typeface="+mn-cs"/>
                        </a:rPr>
                        <a:t>The service upgrade for</a:t>
                      </a:r>
                      <a:r>
                        <a:rPr lang="en-US" sz="2000" u="none" strike="noStrike" kern="1200" baseline="0" dirty="0" smtClean="0">
                          <a:solidFill>
                            <a:schemeClr val="tx2">
                              <a:alpha val="99000"/>
                            </a:schemeClr>
                          </a:solidFill>
                          <a:effectLst/>
                          <a:latin typeface="+mj-lt"/>
                          <a:ea typeface="+mn-ea"/>
                          <a:cs typeface="+mn-cs"/>
                        </a:rPr>
                        <a:t> institutions </a:t>
                      </a:r>
                      <a:r>
                        <a:rPr lang="en-US" sz="2000" u="none" strike="noStrike" kern="1200" dirty="0" smtClean="0">
                          <a:solidFill>
                            <a:schemeClr val="tx2">
                              <a:alpha val="99000"/>
                            </a:schemeClr>
                          </a:solidFill>
                          <a:effectLst/>
                          <a:latin typeface="+mj-lt"/>
                          <a:ea typeface="+mn-ea"/>
                          <a:cs typeface="+mn-cs"/>
                        </a:rPr>
                        <a:t>will begin after the move to Office 365 and is automatic.  There is nothing school</a:t>
                      </a:r>
                      <a:r>
                        <a:rPr lang="en-US" sz="2000" u="none" strike="noStrike" kern="1200" baseline="0" dirty="0" smtClean="0">
                          <a:solidFill>
                            <a:schemeClr val="tx2">
                              <a:alpha val="99000"/>
                            </a:schemeClr>
                          </a:solidFill>
                          <a:effectLst/>
                          <a:latin typeface="+mj-lt"/>
                          <a:ea typeface="+mn-ea"/>
                          <a:cs typeface="+mn-cs"/>
                        </a:rPr>
                        <a:t> administrators or users </a:t>
                      </a:r>
                      <a:r>
                        <a:rPr lang="en-US" sz="2000" u="none" strike="noStrike" kern="1200" dirty="0" smtClean="0">
                          <a:solidFill>
                            <a:schemeClr val="tx2">
                              <a:alpha val="99000"/>
                            </a:schemeClr>
                          </a:solidFill>
                          <a:effectLst/>
                          <a:latin typeface="+mj-lt"/>
                          <a:ea typeface="+mn-ea"/>
                          <a:cs typeface="+mn-cs"/>
                        </a:rPr>
                        <a:t>need to do.</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bl>
          </a:graphicData>
        </a:graphic>
      </p:graphicFrame>
      <p:sp>
        <p:nvSpPr>
          <p:cNvPr id="2" name="Title 1"/>
          <p:cNvSpPr>
            <a:spLocks noGrp="1"/>
          </p:cNvSpPr>
          <p:nvPr>
            <p:ph type="title"/>
          </p:nvPr>
        </p:nvSpPr>
        <p:spPr/>
        <p:txBody>
          <a:bodyPr/>
          <a:lstStyle/>
          <a:p>
            <a:r>
              <a:rPr lang="en-US" dirty="0"/>
              <a:t>Upgrade experience: </a:t>
            </a:r>
            <a:r>
              <a:rPr lang="en-US" dirty="0" smtClean="0"/>
              <a:t>by workload</a:t>
            </a:r>
            <a:endParaRPr lang="en-US" dirty="0"/>
          </a:p>
        </p:txBody>
      </p:sp>
    </p:spTree>
    <p:extLst>
      <p:ext uri="{BB962C8B-B14F-4D97-AF65-F5344CB8AC3E}">
        <p14:creationId xmlns:p14="http://schemas.microsoft.com/office/powerpoint/2010/main" val="93253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Cloud 63"/>
          <p:cNvSpPr/>
          <p:nvPr/>
        </p:nvSpPr>
        <p:spPr bwMode="auto">
          <a:xfrm>
            <a:off x="9329316" y="2377783"/>
            <a:ext cx="2987052" cy="1598509"/>
          </a:xfrm>
          <a:prstGeom prst="cloud">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endParaRPr lang="en-US" sz="1836" dirty="0">
              <a:gradFill>
                <a:gsLst>
                  <a:gs pos="0">
                    <a:srgbClr val="FFFFFF"/>
                  </a:gs>
                  <a:gs pos="100000">
                    <a:srgbClr val="FFFFFF"/>
                  </a:gs>
                </a:gsLst>
                <a:lin ang="5400000" scaled="0"/>
              </a:gradFill>
            </a:endParaRPr>
          </a:p>
        </p:txBody>
      </p:sp>
      <p:sp>
        <p:nvSpPr>
          <p:cNvPr id="9" name="Cloud 8"/>
          <p:cNvSpPr/>
          <p:nvPr/>
        </p:nvSpPr>
        <p:spPr bwMode="auto">
          <a:xfrm>
            <a:off x="123699" y="2377783"/>
            <a:ext cx="4848714" cy="1598509"/>
          </a:xfrm>
          <a:prstGeom prst="cloud">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endParaRPr lang="en-US" sz="1836" dirty="0">
              <a:gradFill>
                <a:gsLst>
                  <a:gs pos="0">
                    <a:srgbClr val="FFFFFF"/>
                  </a:gs>
                  <a:gs pos="100000">
                    <a:srgbClr val="FFFFFF"/>
                  </a:gs>
                </a:gsLst>
                <a:lin ang="5400000" scaled="0"/>
              </a:gradFill>
            </a:endParaRPr>
          </a:p>
        </p:txBody>
      </p:sp>
      <p:cxnSp>
        <p:nvCxnSpPr>
          <p:cNvPr id="29" name="Straight Arrow Connector 28"/>
          <p:cNvCxnSpPr>
            <a:stCxn id="38" idx="0"/>
          </p:cNvCxnSpPr>
          <p:nvPr/>
        </p:nvCxnSpPr>
        <p:spPr>
          <a:xfrm flipH="1" flipV="1">
            <a:off x="1911377" y="3721222"/>
            <a:ext cx="823450" cy="59881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8" idx="0"/>
          </p:cNvCxnSpPr>
          <p:nvPr/>
        </p:nvCxnSpPr>
        <p:spPr>
          <a:xfrm flipV="1">
            <a:off x="2734827" y="3721222"/>
            <a:ext cx="735025" cy="59881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410314" y="4320040"/>
            <a:ext cx="2649026" cy="1208493"/>
          </a:xfrm>
          <a:prstGeom prst="rect">
            <a:avLst/>
          </a:prstGeom>
          <a:solidFill>
            <a:schemeClr val="bg2">
              <a:lumMod val="95000"/>
            </a:schemeClr>
          </a:solidFill>
        </p:spPr>
        <p:txBody>
          <a:bodyPr wrap="square" lIns="93260" tIns="93260" rIns="93260" bIns="93260" rtlCol="0">
            <a:spAutoFit/>
          </a:bodyPr>
          <a:lstStyle/>
          <a:p>
            <a:pPr algn="ctr" defTabSz="931973"/>
            <a:r>
              <a:rPr lang="en-US" sz="1326" b="1" dirty="0">
                <a:solidFill>
                  <a:schemeClr val="tx2"/>
                </a:solidFill>
              </a:rPr>
              <a:t>Live@edu Identity</a:t>
            </a:r>
          </a:p>
          <a:p>
            <a:pPr algn="ctr" defTabSz="931973"/>
            <a:r>
              <a:rPr lang="en-US" sz="1326" b="1" dirty="0">
                <a:solidFill>
                  <a:schemeClr val="tx2"/>
                </a:solidFill>
              </a:rPr>
              <a:t>Microsoft </a:t>
            </a:r>
            <a:r>
              <a:rPr lang="en-US" sz="1326" b="1" dirty="0" smtClean="0">
                <a:solidFill>
                  <a:schemeClr val="tx2"/>
                </a:solidFill>
              </a:rPr>
              <a:t>account – </a:t>
            </a:r>
            <a:r>
              <a:rPr lang="en-US" sz="1326" b="1" dirty="0">
                <a:solidFill>
                  <a:schemeClr val="accent1"/>
                </a:solidFill>
              </a:rPr>
              <a:t>Managed</a:t>
            </a:r>
          </a:p>
          <a:p>
            <a:pPr defTabSz="931973"/>
            <a:r>
              <a:rPr lang="en-US" sz="1326" b="1" dirty="0">
                <a:solidFill>
                  <a:schemeClr val="tx2"/>
                </a:solidFill>
              </a:rPr>
              <a:t>ID: </a:t>
            </a:r>
            <a:r>
              <a:rPr lang="en-US" sz="1326" dirty="0">
                <a:solidFill>
                  <a:schemeClr val="tx2"/>
                </a:solidFill>
              </a:rPr>
              <a:t>sarah@contoso.edu</a:t>
            </a:r>
          </a:p>
          <a:p>
            <a:pPr defTabSz="931973"/>
            <a:r>
              <a:rPr lang="en-US" sz="1326" b="1" dirty="0">
                <a:solidFill>
                  <a:schemeClr val="tx2"/>
                </a:solidFill>
              </a:rPr>
              <a:t>PWD: </a:t>
            </a:r>
            <a:r>
              <a:rPr lang="en-US" sz="1326" dirty="0" err="1">
                <a:solidFill>
                  <a:schemeClr val="tx2"/>
                </a:solidFill>
              </a:rPr>
              <a:t>APassWord</a:t>
            </a:r>
            <a:r>
              <a:rPr lang="en-US" sz="1326" dirty="0">
                <a:solidFill>
                  <a:schemeClr val="tx2"/>
                </a:solidFill>
              </a:rPr>
              <a:t>!</a:t>
            </a:r>
          </a:p>
          <a:p>
            <a:pPr defTabSz="931973"/>
            <a:r>
              <a:rPr lang="en-US" sz="1326" b="1" dirty="0">
                <a:solidFill>
                  <a:schemeClr val="tx2"/>
                </a:solidFill>
              </a:rPr>
              <a:t>WLID PUID</a:t>
            </a:r>
            <a:r>
              <a:rPr lang="en-US" sz="1326" dirty="0">
                <a:solidFill>
                  <a:schemeClr val="tx2"/>
                </a:solidFill>
              </a:rPr>
              <a:t>: 1234</a:t>
            </a:r>
          </a:p>
        </p:txBody>
      </p:sp>
      <p:sp>
        <p:nvSpPr>
          <p:cNvPr id="10" name="TextBox 9"/>
          <p:cNvSpPr txBox="1"/>
          <p:nvPr/>
        </p:nvSpPr>
        <p:spPr>
          <a:xfrm>
            <a:off x="1868805" y="2447746"/>
            <a:ext cx="1601047" cy="368177"/>
          </a:xfrm>
          <a:prstGeom prst="rect">
            <a:avLst/>
          </a:prstGeom>
          <a:noFill/>
        </p:spPr>
        <p:txBody>
          <a:bodyPr wrap="square" lIns="110935" tIns="55468" rIns="110935" bIns="55468" rtlCol="0">
            <a:spAutoFit/>
          </a:bodyPr>
          <a:lstStyle/>
          <a:p>
            <a:pPr algn="ctr" defTabSz="1109079"/>
            <a:r>
              <a:rPr lang="en-US" sz="1632" b="1" dirty="0">
                <a:solidFill>
                  <a:schemeClr val="tx2"/>
                </a:solidFill>
              </a:rPr>
              <a:t>Windows</a:t>
            </a:r>
            <a:endParaRPr lang="en-US" sz="1224" b="1" dirty="0">
              <a:solidFill>
                <a:schemeClr val="tx2"/>
              </a:solidFill>
            </a:endParaRPr>
          </a:p>
        </p:txBody>
      </p:sp>
      <p:sp>
        <p:nvSpPr>
          <p:cNvPr id="16" name="Rectangle 15"/>
          <p:cNvSpPr/>
          <p:nvPr/>
        </p:nvSpPr>
        <p:spPr bwMode="auto">
          <a:xfrm>
            <a:off x="2799400" y="3239393"/>
            <a:ext cx="1355855" cy="393232"/>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Live@edu Outlook Live</a:t>
            </a:r>
          </a:p>
        </p:txBody>
      </p:sp>
      <p:sp>
        <p:nvSpPr>
          <p:cNvPr id="79" name="Cloud 78"/>
          <p:cNvSpPr/>
          <p:nvPr/>
        </p:nvSpPr>
        <p:spPr bwMode="auto">
          <a:xfrm>
            <a:off x="5881571" y="2377783"/>
            <a:ext cx="2987052" cy="1598509"/>
          </a:xfrm>
          <a:prstGeom prst="cloud">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endParaRPr lang="en-US" sz="1836" dirty="0">
              <a:gradFill>
                <a:gsLst>
                  <a:gs pos="0">
                    <a:srgbClr val="FFFFFF"/>
                  </a:gs>
                  <a:gs pos="100000">
                    <a:srgbClr val="FFFFFF"/>
                  </a:gs>
                </a:gsLst>
                <a:lin ang="5400000" scaled="0"/>
              </a:gradFill>
            </a:endParaRPr>
          </a:p>
        </p:txBody>
      </p:sp>
      <p:sp>
        <p:nvSpPr>
          <p:cNvPr id="80" name="TextBox 79"/>
          <p:cNvSpPr txBox="1"/>
          <p:nvPr/>
        </p:nvSpPr>
        <p:spPr>
          <a:xfrm>
            <a:off x="6590422" y="2447746"/>
            <a:ext cx="1569351" cy="368177"/>
          </a:xfrm>
          <a:prstGeom prst="rect">
            <a:avLst/>
          </a:prstGeom>
          <a:noFill/>
        </p:spPr>
        <p:txBody>
          <a:bodyPr wrap="square" lIns="110935" tIns="55468" rIns="110935" bIns="55468" rtlCol="0">
            <a:spAutoFit/>
          </a:bodyPr>
          <a:lstStyle/>
          <a:p>
            <a:pPr algn="ctr" defTabSz="1109079"/>
            <a:r>
              <a:rPr lang="en-US" sz="1632" b="1" dirty="0">
                <a:solidFill>
                  <a:schemeClr val="tx2"/>
                </a:solidFill>
              </a:rPr>
              <a:t>Windows</a:t>
            </a:r>
            <a:endParaRPr lang="en-US" sz="1224" b="1" dirty="0">
              <a:solidFill>
                <a:schemeClr val="tx2"/>
              </a:solidFill>
            </a:endParaRPr>
          </a:p>
        </p:txBody>
      </p:sp>
      <p:sp>
        <p:nvSpPr>
          <p:cNvPr id="87" name="TextBox 86"/>
          <p:cNvSpPr txBox="1"/>
          <p:nvPr/>
        </p:nvSpPr>
        <p:spPr>
          <a:xfrm>
            <a:off x="6116082" y="4314682"/>
            <a:ext cx="2735016" cy="1208493"/>
          </a:xfrm>
          <a:prstGeom prst="rect">
            <a:avLst/>
          </a:prstGeom>
          <a:solidFill>
            <a:schemeClr val="bg2">
              <a:lumMod val="95000"/>
            </a:schemeClr>
          </a:solidFill>
        </p:spPr>
        <p:txBody>
          <a:bodyPr wrap="square" lIns="93260" tIns="93260" rIns="93260" bIns="93260" rtlCol="0">
            <a:spAutoFit/>
          </a:bodyPr>
          <a:lstStyle/>
          <a:p>
            <a:pPr algn="ctr" defTabSz="931973"/>
            <a:r>
              <a:rPr lang="en-US" sz="1326" b="1" dirty="0">
                <a:solidFill>
                  <a:schemeClr val="tx2"/>
                </a:solidFill>
              </a:rPr>
              <a:t>Personal Identity</a:t>
            </a:r>
          </a:p>
          <a:p>
            <a:pPr algn="ctr" defTabSz="931973"/>
            <a:r>
              <a:rPr lang="en-US" sz="1326" b="1" dirty="0">
                <a:solidFill>
                  <a:schemeClr val="tx2"/>
                </a:solidFill>
              </a:rPr>
              <a:t>Microsoft </a:t>
            </a:r>
            <a:r>
              <a:rPr lang="en-US" sz="1326" b="1" dirty="0" smtClean="0">
                <a:solidFill>
                  <a:schemeClr val="tx2"/>
                </a:solidFill>
              </a:rPr>
              <a:t>account – </a:t>
            </a:r>
            <a:r>
              <a:rPr lang="en-US" sz="1326" b="1" dirty="0" smtClean="0">
                <a:solidFill>
                  <a:schemeClr val="accent1"/>
                </a:solidFill>
              </a:rPr>
              <a:t>Consumer</a:t>
            </a:r>
            <a:endParaRPr lang="en-US" sz="1326" b="1" dirty="0">
              <a:solidFill>
                <a:schemeClr val="accent1"/>
              </a:solidFill>
            </a:endParaRPr>
          </a:p>
          <a:p>
            <a:pPr defTabSz="931973"/>
            <a:r>
              <a:rPr lang="en-US" sz="1326" b="1" dirty="0">
                <a:solidFill>
                  <a:schemeClr val="tx2"/>
                </a:solidFill>
              </a:rPr>
              <a:t>ID: </a:t>
            </a:r>
            <a:r>
              <a:rPr lang="en-US" sz="1326" dirty="0">
                <a:solidFill>
                  <a:schemeClr val="tx2"/>
                </a:solidFill>
              </a:rPr>
              <a:t>sarah@contoso.edu</a:t>
            </a:r>
            <a:endParaRPr lang="en-US" sz="1326" b="1" dirty="0">
              <a:solidFill>
                <a:schemeClr val="tx2"/>
              </a:solidFill>
            </a:endParaRPr>
          </a:p>
          <a:p>
            <a:pPr defTabSz="931973"/>
            <a:r>
              <a:rPr lang="en-US" sz="1326" b="1" dirty="0">
                <a:solidFill>
                  <a:schemeClr val="tx2"/>
                </a:solidFill>
              </a:rPr>
              <a:t>PWD: </a:t>
            </a:r>
            <a:r>
              <a:rPr lang="en-US" sz="1326" dirty="0" err="1">
                <a:solidFill>
                  <a:schemeClr val="tx2"/>
                </a:solidFill>
              </a:rPr>
              <a:t>APassWord</a:t>
            </a:r>
            <a:r>
              <a:rPr lang="en-US" sz="1326" dirty="0">
                <a:solidFill>
                  <a:schemeClr val="tx2"/>
                </a:solidFill>
              </a:rPr>
              <a:t>!</a:t>
            </a:r>
          </a:p>
          <a:p>
            <a:pPr defTabSz="931973"/>
            <a:r>
              <a:rPr lang="en-US" sz="1326" b="1" dirty="0">
                <a:solidFill>
                  <a:schemeClr val="tx2"/>
                </a:solidFill>
              </a:rPr>
              <a:t>WLID PUID</a:t>
            </a:r>
            <a:r>
              <a:rPr lang="en-US" sz="1326" dirty="0">
                <a:solidFill>
                  <a:schemeClr val="tx2"/>
                </a:solidFill>
              </a:rPr>
              <a:t>: 1234</a:t>
            </a:r>
          </a:p>
        </p:txBody>
      </p:sp>
      <p:sp>
        <p:nvSpPr>
          <p:cNvPr id="91" name="TextBox 90"/>
          <p:cNvSpPr txBox="1"/>
          <p:nvPr/>
        </p:nvSpPr>
        <p:spPr>
          <a:xfrm>
            <a:off x="10153185" y="2447746"/>
            <a:ext cx="1309820" cy="368177"/>
          </a:xfrm>
          <a:prstGeom prst="rect">
            <a:avLst/>
          </a:prstGeom>
          <a:noFill/>
        </p:spPr>
        <p:txBody>
          <a:bodyPr wrap="square" lIns="110935" tIns="55468" rIns="110935" bIns="55468" rtlCol="0">
            <a:spAutoFit/>
          </a:bodyPr>
          <a:lstStyle/>
          <a:p>
            <a:pPr algn="ctr" defTabSz="1109079"/>
            <a:r>
              <a:rPr lang="en-US" sz="1632" b="1" dirty="0">
                <a:solidFill>
                  <a:schemeClr val="tx2"/>
                </a:solidFill>
              </a:rPr>
              <a:t>Office 365</a:t>
            </a:r>
            <a:endParaRPr lang="en-US" sz="1224" b="1" dirty="0">
              <a:solidFill>
                <a:schemeClr val="tx2"/>
              </a:solidFill>
            </a:endParaRPr>
          </a:p>
        </p:txBody>
      </p:sp>
      <p:sp>
        <p:nvSpPr>
          <p:cNvPr id="95" name="TextBox 94"/>
          <p:cNvSpPr txBox="1"/>
          <p:nvPr/>
        </p:nvSpPr>
        <p:spPr>
          <a:xfrm>
            <a:off x="9549080" y="4320040"/>
            <a:ext cx="2518029" cy="1228802"/>
          </a:xfrm>
          <a:prstGeom prst="rect">
            <a:avLst/>
          </a:prstGeom>
          <a:solidFill>
            <a:schemeClr val="accent4"/>
          </a:solidFill>
        </p:spPr>
        <p:txBody>
          <a:bodyPr wrap="square" lIns="93260" tIns="93260" rIns="93260" bIns="93260" rtlCol="0">
            <a:spAutoFit/>
          </a:bodyPr>
          <a:lstStyle/>
          <a:p>
            <a:pPr algn="ctr" defTabSz="931973"/>
            <a:r>
              <a:rPr lang="en-US" sz="1326" b="1" dirty="0">
                <a:solidFill>
                  <a:schemeClr val="bg1"/>
                </a:solidFill>
              </a:rPr>
              <a:t>Institution Identity</a:t>
            </a:r>
          </a:p>
          <a:p>
            <a:pPr algn="ctr" defTabSz="931973"/>
            <a:r>
              <a:rPr lang="en-US" sz="1326" b="1" dirty="0">
                <a:solidFill>
                  <a:schemeClr val="bg1"/>
                </a:solidFill>
              </a:rPr>
              <a:t>Organization ID – </a:t>
            </a:r>
            <a:r>
              <a:rPr lang="en-US" sz="1326" b="1" dirty="0">
                <a:solidFill>
                  <a:schemeClr val="accent1"/>
                </a:solidFill>
              </a:rPr>
              <a:t>Managed</a:t>
            </a:r>
          </a:p>
          <a:p>
            <a:pPr defTabSz="931973"/>
            <a:r>
              <a:rPr lang="en-US" sz="1326" b="1" dirty="0">
                <a:solidFill>
                  <a:schemeClr val="bg1"/>
                </a:solidFill>
              </a:rPr>
              <a:t>ID: </a:t>
            </a:r>
            <a:r>
              <a:rPr lang="en-US" sz="1326" dirty="0">
                <a:solidFill>
                  <a:schemeClr val="bg1"/>
                </a:solidFill>
              </a:rPr>
              <a:t>sarah@contoso.edu</a:t>
            </a:r>
          </a:p>
          <a:p>
            <a:pPr defTabSz="931973"/>
            <a:r>
              <a:rPr lang="en-US" sz="1326" b="1" dirty="0">
                <a:solidFill>
                  <a:schemeClr val="bg1"/>
                </a:solidFill>
              </a:rPr>
              <a:t>PWD: </a:t>
            </a:r>
            <a:r>
              <a:rPr lang="en-US" sz="1326" dirty="0" err="1">
                <a:solidFill>
                  <a:schemeClr val="bg1"/>
                </a:solidFill>
              </a:rPr>
              <a:t>APassWord</a:t>
            </a:r>
            <a:r>
              <a:rPr lang="en-US" sz="1326" dirty="0">
                <a:solidFill>
                  <a:schemeClr val="bg1"/>
                </a:solidFill>
              </a:rPr>
              <a:t>!</a:t>
            </a:r>
          </a:p>
          <a:p>
            <a:pPr defTabSz="931973"/>
            <a:r>
              <a:rPr lang="en-US" sz="1326" b="1" dirty="0" err="1">
                <a:solidFill>
                  <a:schemeClr val="bg1"/>
                </a:solidFill>
              </a:rPr>
              <a:t>OrgID</a:t>
            </a:r>
            <a:r>
              <a:rPr lang="en-US" sz="1326" b="1" dirty="0">
                <a:solidFill>
                  <a:schemeClr val="bg1"/>
                </a:solidFill>
              </a:rPr>
              <a:t> PUID</a:t>
            </a:r>
            <a:r>
              <a:rPr lang="en-US" sz="1326" dirty="0">
                <a:solidFill>
                  <a:schemeClr val="bg1"/>
                </a:solidFill>
              </a:rPr>
              <a:t>: </a:t>
            </a:r>
            <a:r>
              <a:rPr lang="en-US" sz="1326" b="1" dirty="0">
                <a:solidFill>
                  <a:schemeClr val="accent1"/>
                </a:solidFill>
              </a:rPr>
              <a:t>5678</a:t>
            </a:r>
          </a:p>
        </p:txBody>
      </p:sp>
      <p:cxnSp>
        <p:nvCxnSpPr>
          <p:cNvPr id="71" name="Straight Arrow Connector 70"/>
          <p:cNvCxnSpPr>
            <a:stCxn id="87" idx="0"/>
          </p:cNvCxnSpPr>
          <p:nvPr/>
        </p:nvCxnSpPr>
        <p:spPr>
          <a:xfrm flipH="1" flipV="1">
            <a:off x="7375098" y="3697308"/>
            <a:ext cx="108492" cy="61737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95" idx="0"/>
          </p:cNvCxnSpPr>
          <p:nvPr/>
        </p:nvCxnSpPr>
        <p:spPr>
          <a:xfrm flipV="1">
            <a:off x="10808095" y="3697309"/>
            <a:ext cx="0" cy="62273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284479" y="2031617"/>
            <a:ext cx="3029843" cy="320182"/>
          </a:xfrm>
          <a:prstGeom prst="rect">
            <a:avLst/>
          </a:prstGeom>
          <a:noFill/>
        </p:spPr>
        <p:txBody>
          <a:bodyPr wrap="square" lIns="0" tIns="0" rIns="0" bIns="0" rtlCol="0">
            <a:spAutoFit/>
          </a:bodyPr>
          <a:lstStyle/>
          <a:p>
            <a:pPr algn="ctr" defTabSz="931973"/>
            <a:r>
              <a:rPr lang="en-US" sz="2040" b="1" dirty="0">
                <a:solidFill>
                  <a:schemeClr val="tx2"/>
                </a:solidFill>
              </a:rPr>
              <a:t>Before Upgrade</a:t>
            </a:r>
            <a:endParaRPr lang="en-US" sz="1632" b="1" dirty="0">
              <a:solidFill>
                <a:schemeClr val="tx2"/>
              </a:solidFill>
            </a:endParaRPr>
          </a:p>
        </p:txBody>
      </p:sp>
      <p:sp>
        <p:nvSpPr>
          <p:cNvPr id="108" name="TextBox 107"/>
          <p:cNvSpPr txBox="1"/>
          <p:nvPr/>
        </p:nvSpPr>
        <p:spPr>
          <a:xfrm>
            <a:off x="7941541" y="2031616"/>
            <a:ext cx="3029843" cy="320182"/>
          </a:xfrm>
          <a:prstGeom prst="rect">
            <a:avLst/>
          </a:prstGeom>
          <a:noFill/>
        </p:spPr>
        <p:txBody>
          <a:bodyPr wrap="square" lIns="0" tIns="0" rIns="0" bIns="0" rtlCol="0">
            <a:spAutoFit/>
          </a:bodyPr>
          <a:lstStyle/>
          <a:p>
            <a:pPr algn="ctr" defTabSz="931973"/>
            <a:r>
              <a:rPr lang="en-US" sz="2040" b="1" dirty="0">
                <a:solidFill>
                  <a:schemeClr val="tx2"/>
                </a:solidFill>
              </a:rPr>
              <a:t>After Upgrade</a:t>
            </a:r>
            <a:endParaRPr lang="en-US" sz="1632" b="1" dirty="0">
              <a:solidFill>
                <a:schemeClr val="tx2"/>
              </a:solidFill>
            </a:endParaRPr>
          </a:p>
        </p:txBody>
      </p:sp>
      <p:sp>
        <p:nvSpPr>
          <p:cNvPr id="2" name="Title 1"/>
          <p:cNvSpPr>
            <a:spLocks noGrp="1"/>
          </p:cNvSpPr>
          <p:nvPr>
            <p:ph type="title"/>
          </p:nvPr>
        </p:nvSpPr>
        <p:spPr/>
        <p:txBody>
          <a:bodyPr/>
          <a:lstStyle/>
          <a:p>
            <a:r>
              <a:rPr lang="en-US" dirty="0"/>
              <a:t>Dual </a:t>
            </a:r>
            <a:r>
              <a:rPr lang="en-US" dirty="0" smtClean="0"/>
              <a:t>identity</a:t>
            </a:r>
            <a:r>
              <a:rPr lang="en-US" dirty="0"/>
              <a:t>: </a:t>
            </a:r>
            <a:r>
              <a:rPr lang="en-US" dirty="0" smtClean="0"/>
              <a:t>end-user </a:t>
            </a:r>
            <a:r>
              <a:rPr lang="en-US" dirty="0"/>
              <a:t>e</a:t>
            </a:r>
            <a:r>
              <a:rPr lang="en-US" dirty="0" smtClean="0"/>
              <a:t>xperience</a:t>
            </a:r>
            <a:endParaRPr lang="en-US" dirty="0"/>
          </a:p>
        </p:txBody>
      </p:sp>
      <p:cxnSp>
        <p:nvCxnSpPr>
          <p:cNvPr id="56" name="Straight Connector 55"/>
          <p:cNvCxnSpPr/>
          <p:nvPr/>
        </p:nvCxnSpPr>
        <p:spPr>
          <a:xfrm>
            <a:off x="5426848" y="2031617"/>
            <a:ext cx="0" cy="456598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auto">
          <a:xfrm>
            <a:off x="1615452" y="2825050"/>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smtClean="0">
                <a:solidFill>
                  <a:schemeClr val="tx1"/>
                </a:solidFill>
              </a:rPr>
              <a:t>Skype</a:t>
            </a:r>
            <a:endParaRPr lang="en-US" sz="1224" dirty="0">
              <a:solidFill>
                <a:schemeClr val="tx1"/>
              </a:solidFill>
            </a:endParaRPr>
          </a:p>
        </p:txBody>
      </p:sp>
      <p:sp>
        <p:nvSpPr>
          <p:cNvPr id="54" name="Rectangle 53"/>
          <p:cNvSpPr/>
          <p:nvPr/>
        </p:nvSpPr>
        <p:spPr bwMode="auto">
          <a:xfrm>
            <a:off x="1117079" y="3260526"/>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SkyDrive</a:t>
            </a:r>
          </a:p>
        </p:txBody>
      </p:sp>
      <p:sp>
        <p:nvSpPr>
          <p:cNvPr id="55" name="Rectangle 54"/>
          <p:cNvSpPr/>
          <p:nvPr/>
        </p:nvSpPr>
        <p:spPr bwMode="auto">
          <a:xfrm>
            <a:off x="627850" y="2825050"/>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Microsoft </a:t>
            </a:r>
            <a:r>
              <a:rPr lang="en-US" sz="1224" dirty="0" smtClean="0">
                <a:solidFill>
                  <a:schemeClr val="tx1"/>
                </a:solidFill>
              </a:rPr>
              <a:t>account</a:t>
            </a:r>
            <a:endParaRPr lang="en-US" sz="1224" dirty="0">
              <a:solidFill>
                <a:schemeClr val="tx1"/>
              </a:solidFill>
            </a:endParaRPr>
          </a:p>
        </p:txBody>
      </p:sp>
      <p:sp>
        <p:nvSpPr>
          <p:cNvPr id="57" name="Rectangle 56"/>
          <p:cNvSpPr/>
          <p:nvPr/>
        </p:nvSpPr>
        <p:spPr bwMode="auto">
          <a:xfrm>
            <a:off x="7411797" y="2824108"/>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smtClean="0">
                <a:solidFill>
                  <a:schemeClr val="tx1"/>
                </a:solidFill>
              </a:rPr>
              <a:t>Skype</a:t>
            </a:r>
            <a:endParaRPr lang="en-US" sz="1224" dirty="0">
              <a:solidFill>
                <a:schemeClr val="tx1"/>
              </a:solidFill>
            </a:endParaRPr>
          </a:p>
        </p:txBody>
      </p:sp>
      <p:sp>
        <p:nvSpPr>
          <p:cNvPr id="58" name="Rectangle 57"/>
          <p:cNvSpPr/>
          <p:nvPr/>
        </p:nvSpPr>
        <p:spPr bwMode="auto">
          <a:xfrm>
            <a:off x="6928713" y="3259584"/>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SkyDrive</a:t>
            </a:r>
          </a:p>
        </p:txBody>
      </p:sp>
      <p:sp>
        <p:nvSpPr>
          <p:cNvPr id="60" name="Rectangle 59"/>
          <p:cNvSpPr/>
          <p:nvPr/>
        </p:nvSpPr>
        <p:spPr bwMode="auto">
          <a:xfrm>
            <a:off x="6424195" y="2824108"/>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Microsoft </a:t>
            </a:r>
            <a:r>
              <a:rPr lang="en-US" sz="1224" dirty="0" smtClean="0">
                <a:solidFill>
                  <a:schemeClr val="tx1"/>
                </a:solidFill>
              </a:rPr>
              <a:t>account</a:t>
            </a:r>
            <a:endParaRPr lang="en-US" sz="1224" dirty="0">
              <a:solidFill>
                <a:schemeClr val="tx1"/>
              </a:solidFill>
            </a:endParaRPr>
          </a:p>
        </p:txBody>
      </p:sp>
      <p:sp>
        <p:nvSpPr>
          <p:cNvPr id="62" name="Rectangle 61"/>
          <p:cNvSpPr/>
          <p:nvPr/>
        </p:nvSpPr>
        <p:spPr bwMode="auto">
          <a:xfrm>
            <a:off x="9994585" y="3233018"/>
            <a:ext cx="1675549" cy="373041"/>
          </a:xfrm>
          <a:prstGeom prst="rect">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Exchange Online</a:t>
            </a:r>
          </a:p>
          <a:p>
            <a:pPr algn="ctr" defTabSz="776291"/>
            <a:r>
              <a:rPr lang="en-US" sz="1224" dirty="0">
                <a:solidFill>
                  <a:schemeClr val="tx1"/>
                </a:solidFill>
              </a:rPr>
              <a:t>Tenant</a:t>
            </a:r>
          </a:p>
        </p:txBody>
      </p:sp>
      <p:sp>
        <p:nvSpPr>
          <p:cNvPr id="63" name="Rectangle 62"/>
          <p:cNvSpPr/>
          <p:nvPr/>
        </p:nvSpPr>
        <p:spPr bwMode="auto">
          <a:xfrm>
            <a:off x="9994585" y="2797542"/>
            <a:ext cx="1675549" cy="373041"/>
          </a:xfrm>
          <a:prstGeom prst="rect">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MSOID</a:t>
            </a:r>
          </a:p>
        </p:txBody>
      </p:sp>
      <p:pic>
        <p:nvPicPr>
          <p:cNvPr id="65" name="Picture 5" descr="\\MAGNUM\Projects\Microsoft\Cloud Power FY12\Design\Icons\PNGs\Self_Service.pn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081754" y="5463130"/>
            <a:ext cx="1288955" cy="1298893"/>
          </a:xfrm>
          <a:prstGeom prst="rect">
            <a:avLst/>
          </a:prstGeom>
          <a:noFill/>
          <a:ln>
            <a:noFill/>
          </a:ln>
        </p:spPr>
      </p:pic>
      <p:pic>
        <p:nvPicPr>
          <p:cNvPr id="66" name="Picture 5" descr="\\MAGNUM\Projects\Microsoft\Cloud Power FY12\Design\Icons\PNGs\Self_Service.pn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442587" y="5463130"/>
            <a:ext cx="1288955" cy="1298893"/>
          </a:xfrm>
          <a:prstGeom prst="rect">
            <a:avLst/>
          </a:prstGeom>
          <a:noFill/>
          <a:ln>
            <a:noFill/>
          </a:ln>
        </p:spPr>
      </p:pic>
      <p:sp>
        <p:nvSpPr>
          <p:cNvPr id="74" name="TextBox 73"/>
          <p:cNvSpPr txBox="1"/>
          <p:nvPr/>
        </p:nvSpPr>
        <p:spPr>
          <a:xfrm>
            <a:off x="449938" y="1189184"/>
            <a:ext cx="11568799" cy="637723"/>
          </a:xfrm>
          <a:prstGeom prst="rect">
            <a:avLst/>
          </a:prstGeom>
          <a:solidFill>
            <a:schemeClr val="bg2"/>
          </a:solidFill>
        </p:spPr>
        <p:txBody>
          <a:bodyPr wrap="square" lIns="124255" tIns="62129" rIns="124255" bIns="62129" rtlCol="0">
            <a:spAutoFit/>
          </a:bodyPr>
          <a:lstStyle/>
          <a:p>
            <a:pPr marL="291436" indent="-291436">
              <a:lnSpc>
                <a:spcPct val="90000"/>
              </a:lnSpc>
              <a:spcBef>
                <a:spcPct val="20000"/>
              </a:spcBef>
              <a:buClr>
                <a:schemeClr val="accent1"/>
              </a:buClr>
              <a:buSzPct val="100000"/>
              <a:buFont typeface="Arial" pitchFamily="34" charset="0"/>
              <a:buChar char="•"/>
            </a:pPr>
            <a:r>
              <a:rPr lang="en-US" sz="1632" spc="-54" dirty="0"/>
              <a:t>A  self-managed personal Microsoft account, with continued access post-graduation. </a:t>
            </a:r>
          </a:p>
          <a:p>
            <a:pPr marL="291436" indent="-291436">
              <a:lnSpc>
                <a:spcPct val="90000"/>
              </a:lnSpc>
              <a:spcBef>
                <a:spcPct val="20000"/>
              </a:spcBef>
              <a:buClr>
                <a:schemeClr val="accent1"/>
              </a:buClr>
              <a:buSzPct val="100000"/>
              <a:buFont typeface="Arial" pitchFamily="34" charset="0"/>
              <a:buChar char="•"/>
            </a:pPr>
            <a:r>
              <a:rPr lang="en-US" sz="1632" spc="-54" dirty="0"/>
              <a:t>An organization managed Office 365 account </a:t>
            </a:r>
          </a:p>
        </p:txBody>
      </p:sp>
    </p:spTree>
    <p:extLst>
      <p:ext uri="{BB962C8B-B14F-4D97-AF65-F5344CB8AC3E}">
        <p14:creationId xmlns:p14="http://schemas.microsoft.com/office/powerpoint/2010/main" val="17748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13102"/>
              </p:ext>
            </p:extLst>
          </p:nvPr>
        </p:nvGraphicFramePr>
        <p:xfrm>
          <a:off x="463554" y="1643232"/>
          <a:ext cx="11481115" cy="3474087"/>
        </p:xfrm>
        <a:graphic>
          <a:graphicData uri="http://schemas.openxmlformats.org/drawingml/2006/table">
            <a:tbl>
              <a:tblPr firstRow="1" bandRow="1">
                <a:tableStyleId>{5C22544A-7EE6-4342-B048-85BDC9FD1C3A}</a:tableStyleId>
              </a:tblPr>
              <a:tblGrid>
                <a:gridCol w="2373093"/>
                <a:gridCol w="9108022"/>
              </a:tblGrid>
              <a:tr h="638778">
                <a:tc>
                  <a:txBody>
                    <a:bodyPr/>
                    <a:lstStyle/>
                    <a:p>
                      <a:pPr algn="ctr"/>
                      <a:r>
                        <a:rPr lang="en-US" sz="2000" b="0" dirty="0" smtClean="0">
                          <a:solidFill>
                            <a:schemeClr val="tx1"/>
                          </a:solidFill>
                        </a:rPr>
                        <a:t>Client</a:t>
                      </a:r>
                      <a:endParaRPr lang="en-US" sz="2000" b="0" dirty="0">
                        <a:solidFill>
                          <a:schemeClr val="tx1"/>
                        </a:solidFill>
                      </a:endParaRP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marR="0" indent="-285750" algn="l" defTabSz="914156" rtl="0" eaLnBrk="1" fontAlgn="auto" latinLnBrk="0" hangingPunct="1">
                        <a:lnSpc>
                          <a:spcPct val="100000"/>
                        </a:lnSpc>
                        <a:spcBef>
                          <a:spcPts val="0"/>
                        </a:spcBef>
                        <a:spcAft>
                          <a:spcPts val="0"/>
                        </a:spcAft>
                        <a:buClrTx/>
                        <a:buSzTx/>
                        <a:buFont typeface="Arial" pitchFamily="34" charset="0"/>
                        <a:buChar char="•"/>
                        <a:tabLst/>
                        <a:defRPr/>
                      </a:pPr>
                      <a:r>
                        <a:rPr lang="en-US" sz="1600" b="0" kern="1200" dirty="0" smtClean="0">
                          <a:solidFill>
                            <a:schemeClr val="tx2"/>
                          </a:solidFill>
                          <a:latin typeface="+mn-lt"/>
                          <a:ea typeface="+mn-ea"/>
                          <a:cs typeface="+mn-cs"/>
                        </a:rPr>
                        <a:t>Internet Explorer 9 or newer supported</a:t>
                      </a:r>
                    </a:p>
                    <a:p>
                      <a:pPr marL="285750" marR="0" indent="-285750" algn="l" defTabSz="914156" rtl="0" eaLnBrk="1" fontAlgn="auto" latinLnBrk="0" hangingPunct="1">
                        <a:lnSpc>
                          <a:spcPct val="100000"/>
                        </a:lnSpc>
                        <a:spcBef>
                          <a:spcPts val="0"/>
                        </a:spcBef>
                        <a:spcAft>
                          <a:spcPts val="0"/>
                        </a:spcAft>
                        <a:buClrTx/>
                        <a:buSzTx/>
                        <a:buFont typeface="Arial" pitchFamily="34" charset="0"/>
                        <a:buChar char="•"/>
                        <a:tabLst/>
                        <a:defRPr/>
                      </a:pPr>
                      <a:r>
                        <a:rPr lang="en-US" sz="1600" b="0" kern="1200" dirty="0" smtClean="0">
                          <a:solidFill>
                            <a:schemeClr val="tx2"/>
                          </a:solidFill>
                          <a:latin typeface="+mn-lt"/>
                          <a:ea typeface="+mn-ea"/>
                          <a:cs typeface="+mn-cs"/>
                        </a:rPr>
                        <a:t>Windows XP and Windows Vista will be supported until end of 2013. </a:t>
                      </a: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420249">
                <a:tc>
                  <a:txBody>
                    <a:bodyPr/>
                    <a:lstStyle/>
                    <a:p>
                      <a:pPr algn="ctr"/>
                      <a:r>
                        <a:rPr lang="en-US" sz="2000" b="0" dirty="0" smtClean="0">
                          <a:solidFill>
                            <a:schemeClr val="tx1"/>
                          </a:solidFill>
                        </a:rPr>
                        <a:t>Desktop</a:t>
                      </a:r>
                      <a:endParaRPr lang="en-US" sz="2000" b="0" dirty="0">
                        <a:solidFill>
                          <a:schemeClr val="tx1"/>
                        </a:solidFill>
                      </a:endParaRP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defTabSz="914156"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2"/>
                          </a:solidFill>
                          <a:latin typeface="+mn-lt"/>
                          <a:ea typeface="+mn-ea"/>
                          <a:cs typeface="+mn-cs"/>
                        </a:rPr>
                        <a:t>Office 2007 and newer supported</a:t>
                      </a: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1834120">
                <a:tc>
                  <a:txBody>
                    <a:bodyPr/>
                    <a:lstStyle/>
                    <a:p>
                      <a:pPr marL="0" marR="0" indent="0" algn="ctr" defTabSz="914156"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Provisioning</a:t>
                      </a: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marR="0" indent="-285750" algn="l" defTabSz="1097364" rtl="0" eaLnBrk="1" fontAlgn="auto" latinLnBrk="0" hangingPunct="1">
                        <a:lnSpc>
                          <a:spcPct val="100000"/>
                        </a:lnSpc>
                        <a:spcBef>
                          <a:spcPts val="0"/>
                        </a:spcBef>
                        <a:spcAft>
                          <a:spcPts val="0"/>
                        </a:spcAft>
                        <a:buClrTx/>
                        <a:buSzTx/>
                        <a:buFont typeface="Arial" pitchFamily="34" charset="0"/>
                        <a:buChar char="•"/>
                        <a:tabLst/>
                        <a:defRPr/>
                      </a:pPr>
                      <a:r>
                        <a:rPr lang="en-US" sz="1600" kern="1200" dirty="0" smtClean="0">
                          <a:solidFill>
                            <a:schemeClr val="tx2"/>
                          </a:solidFill>
                          <a:latin typeface="+mn-lt"/>
                          <a:ea typeface="+mn-ea"/>
                          <a:cs typeface="+mn-cs"/>
                        </a:rPr>
                        <a:t>Upgrade to Office</a:t>
                      </a:r>
                      <a:r>
                        <a:rPr lang="en-US" sz="1600" kern="1200" baseline="0" dirty="0" smtClean="0">
                          <a:solidFill>
                            <a:schemeClr val="tx2"/>
                          </a:solidFill>
                          <a:latin typeface="+mn-lt"/>
                          <a:ea typeface="+mn-ea"/>
                          <a:cs typeface="+mn-cs"/>
                        </a:rPr>
                        <a:t> 365 supported provisioning tool</a:t>
                      </a:r>
                      <a:endParaRPr lang="en-US" sz="1600" kern="1200" dirty="0" smtClean="0">
                        <a:solidFill>
                          <a:schemeClr val="tx2"/>
                        </a:solidFill>
                        <a:latin typeface="+mn-lt"/>
                        <a:ea typeface="+mn-ea"/>
                        <a:cs typeface="+mn-cs"/>
                      </a:endParaRPr>
                    </a:p>
                    <a:p>
                      <a:pPr marL="285750" marR="0" indent="-285750" algn="l" defTabSz="1097364" rtl="0" eaLnBrk="1" fontAlgn="auto" latinLnBrk="0" hangingPunct="1">
                        <a:lnSpc>
                          <a:spcPct val="100000"/>
                        </a:lnSpc>
                        <a:spcBef>
                          <a:spcPts val="0"/>
                        </a:spcBef>
                        <a:spcAft>
                          <a:spcPts val="0"/>
                        </a:spcAft>
                        <a:buClrTx/>
                        <a:buSzTx/>
                        <a:buFont typeface="Arial" pitchFamily="34" charset="0"/>
                        <a:buChar char="•"/>
                        <a:tabLst/>
                        <a:defRPr/>
                      </a:pPr>
                      <a:r>
                        <a:rPr lang="en-US" sz="1600" kern="1200" dirty="0" smtClean="0">
                          <a:solidFill>
                            <a:schemeClr val="tx2"/>
                          </a:solidFill>
                          <a:latin typeface="+mn-lt"/>
                          <a:ea typeface="+mn-ea"/>
                          <a:cs typeface="+mn-cs"/>
                        </a:rPr>
                        <a:t>If</a:t>
                      </a:r>
                      <a:r>
                        <a:rPr lang="en-US" sz="1600" kern="1200" baseline="0" dirty="0" smtClean="0">
                          <a:solidFill>
                            <a:schemeClr val="tx2"/>
                          </a:solidFill>
                          <a:latin typeface="+mn-lt"/>
                          <a:ea typeface="+mn-ea"/>
                          <a:cs typeface="+mn-cs"/>
                        </a:rPr>
                        <a:t> using Outlook Live Management Agent (OLMA) or </a:t>
                      </a:r>
                      <a:r>
                        <a:rPr lang="en-US" sz="1600" kern="1200" baseline="0" dirty="0" err="1" smtClean="0">
                          <a:solidFill>
                            <a:schemeClr val="tx2"/>
                          </a:solidFill>
                          <a:latin typeface="+mn-lt"/>
                          <a:ea typeface="+mn-ea"/>
                          <a:cs typeface="+mn-cs"/>
                        </a:rPr>
                        <a:t>OLSync</a:t>
                      </a:r>
                      <a:r>
                        <a:rPr lang="en-US" sz="1600" kern="1200" baseline="0" dirty="0" smtClean="0">
                          <a:solidFill>
                            <a:schemeClr val="tx2"/>
                          </a:solidFill>
                          <a:latin typeface="+mn-lt"/>
                          <a:ea typeface="+mn-ea"/>
                          <a:cs typeface="+mn-cs"/>
                        </a:rPr>
                        <a:t>, run a clean up script post upgrade.</a:t>
                      </a:r>
                      <a:endParaRPr lang="en-US" sz="1600" kern="1200" dirty="0" smtClean="0">
                        <a:solidFill>
                          <a:schemeClr val="tx2"/>
                        </a:solidFill>
                        <a:latin typeface="+mn-lt"/>
                        <a:ea typeface="+mn-ea"/>
                        <a:cs typeface="+mn-cs"/>
                      </a:endParaRPr>
                    </a:p>
                    <a:p>
                      <a:pPr marL="285750" marR="0" indent="-285750" algn="l" defTabSz="1097364" rtl="0" eaLnBrk="1" fontAlgn="auto" latinLnBrk="0" hangingPunct="1">
                        <a:lnSpc>
                          <a:spcPct val="100000"/>
                        </a:lnSpc>
                        <a:spcBef>
                          <a:spcPts val="0"/>
                        </a:spcBef>
                        <a:spcAft>
                          <a:spcPts val="0"/>
                        </a:spcAft>
                        <a:buClrTx/>
                        <a:buSzTx/>
                        <a:buFont typeface="Arial" pitchFamily="34" charset="0"/>
                        <a:buChar char="•"/>
                        <a:tabLst/>
                        <a:defRPr/>
                      </a:pPr>
                      <a:r>
                        <a:rPr lang="en-US" sz="1600" kern="1200" dirty="0" smtClean="0">
                          <a:solidFill>
                            <a:schemeClr val="tx2"/>
                          </a:solidFill>
                          <a:latin typeface="+mn-lt"/>
                          <a:ea typeface="+mn-ea"/>
                          <a:cs typeface="+mn-cs"/>
                        </a:rPr>
                        <a:t>If using OLMA/</a:t>
                      </a:r>
                      <a:r>
                        <a:rPr lang="en-US" sz="1600" kern="1200" dirty="0" err="1" smtClean="0">
                          <a:solidFill>
                            <a:schemeClr val="tx2"/>
                          </a:solidFill>
                          <a:latin typeface="+mn-lt"/>
                          <a:ea typeface="+mn-ea"/>
                          <a:cs typeface="+mn-cs"/>
                        </a:rPr>
                        <a:t>OLSync</a:t>
                      </a:r>
                      <a:r>
                        <a:rPr lang="en-US" sz="1600" kern="1200" dirty="0" smtClean="0">
                          <a:solidFill>
                            <a:schemeClr val="tx2"/>
                          </a:solidFill>
                          <a:latin typeface="+mn-lt"/>
                          <a:ea typeface="+mn-ea"/>
                          <a:cs typeface="+mn-cs"/>
                        </a:rPr>
                        <a:t> with ILM, install</a:t>
                      </a:r>
                      <a:r>
                        <a:rPr lang="en-US" sz="1600" kern="1200" baseline="0" dirty="0" smtClean="0">
                          <a:solidFill>
                            <a:schemeClr val="tx2"/>
                          </a:solidFill>
                          <a:latin typeface="+mn-lt"/>
                          <a:ea typeface="+mn-ea"/>
                          <a:cs typeface="+mn-cs"/>
                        </a:rPr>
                        <a:t> Windows </a:t>
                      </a:r>
                      <a:r>
                        <a:rPr lang="en-US" sz="1600" kern="1200" dirty="0" smtClean="0">
                          <a:solidFill>
                            <a:schemeClr val="tx2"/>
                          </a:solidFill>
                          <a:latin typeface="+mn-lt"/>
                          <a:ea typeface="+mn-ea"/>
                          <a:cs typeface="+mn-cs"/>
                        </a:rPr>
                        <a:t>Directory Synchronization (</a:t>
                      </a:r>
                      <a:r>
                        <a:rPr lang="en-US" sz="1600" kern="1200" dirty="0" err="1" smtClean="0">
                          <a:solidFill>
                            <a:schemeClr val="tx2"/>
                          </a:solidFill>
                          <a:latin typeface="+mn-lt"/>
                          <a:ea typeface="+mn-ea"/>
                          <a:cs typeface="+mn-cs"/>
                        </a:rPr>
                        <a:t>DirSync</a:t>
                      </a:r>
                      <a:r>
                        <a:rPr lang="en-US" sz="1600" kern="1200" dirty="0" smtClean="0">
                          <a:solidFill>
                            <a:schemeClr val="tx2"/>
                          </a:solidFill>
                          <a:latin typeface="+mn-lt"/>
                          <a:ea typeface="+mn-ea"/>
                          <a:cs typeface="+mn-cs"/>
                        </a:rPr>
                        <a:t>) or use</a:t>
                      </a:r>
                      <a:r>
                        <a:rPr lang="en-US" sz="1600" kern="1200" baseline="0" dirty="0" smtClean="0">
                          <a:solidFill>
                            <a:schemeClr val="tx2"/>
                          </a:solidFill>
                          <a:latin typeface="+mn-lt"/>
                          <a:ea typeface="+mn-ea"/>
                          <a:cs typeface="+mn-cs"/>
                        </a:rPr>
                        <a:t> custom PowerShell.</a:t>
                      </a:r>
                      <a:endParaRPr lang="en-US" sz="1600" kern="1200" dirty="0" smtClean="0">
                        <a:solidFill>
                          <a:schemeClr val="tx2"/>
                        </a:solidFill>
                        <a:latin typeface="+mn-lt"/>
                        <a:ea typeface="+mn-ea"/>
                        <a:cs typeface="+mn-cs"/>
                      </a:endParaRP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520502">
                <a:tc>
                  <a:txBody>
                    <a:bodyPr/>
                    <a:lstStyle/>
                    <a:p>
                      <a:pPr marL="0" marR="0" indent="0" algn="ctr" defTabSz="914156"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Single </a:t>
                      </a:r>
                      <a:r>
                        <a:rPr lang="en-US" sz="2000" b="0" baseline="0" dirty="0" smtClean="0">
                          <a:solidFill>
                            <a:schemeClr val="tx1"/>
                          </a:solidFill>
                        </a:rPr>
                        <a:t>Sign On</a:t>
                      </a:r>
                      <a:endParaRPr lang="en-US" sz="2000" b="0" dirty="0" smtClean="0">
                        <a:solidFill>
                          <a:schemeClr val="tx1"/>
                        </a:solidFill>
                      </a:endParaRP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marR="0" indent="-285750" algn="l" defTabSz="914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solidFill>
                            <a:schemeClr val="tx2"/>
                          </a:solidFill>
                        </a:rPr>
                        <a:t>ADFS 2.0 or Shibboleth Federation services replaces the Single Sign On Toolkit.</a:t>
                      </a:r>
                    </a:p>
                    <a:p>
                      <a:pPr marL="285750" marR="0" indent="-285750" algn="l" defTabSz="914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solidFill>
                            <a:schemeClr val="tx2"/>
                          </a:solidFill>
                        </a:rPr>
                        <a:t>Note: Single Sign-On Toolkit 4.5 available for existing SSO Toolkit organizations</a:t>
                      </a:r>
                      <a:endParaRPr lang="en-US" sz="1600" dirty="0" smtClean="0">
                        <a:solidFill>
                          <a:schemeClr val="tx2"/>
                        </a:solidFill>
                      </a:endParaRP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bl>
          </a:graphicData>
        </a:graphic>
      </p:graphicFrame>
      <p:sp>
        <p:nvSpPr>
          <p:cNvPr id="4" name="TextBox 3"/>
          <p:cNvSpPr txBox="1"/>
          <p:nvPr/>
        </p:nvSpPr>
        <p:spPr>
          <a:xfrm>
            <a:off x="462746" y="5079317"/>
            <a:ext cx="11480347" cy="370461"/>
          </a:xfrm>
          <a:prstGeom prst="rect">
            <a:avLst/>
          </a:prstGeom>
          <a:solidFill>
            <a:schemeClr val="tx2"/>
          </a:solidFill>
        </p:spPr>
        <p:txBody>
          <a:bodyPr wrap="square" lIns="124270" tIns="62136" rIns="124270" bIns="62136" rtlCol="0">
            <a:spAutoFit/>
          </a:bodyPr>
          <a:lstStyle/>
          <a:p>
            <a:pPr>
              <a:lnSpc>
                <a:spcPct val="90000"/>
              </a:lnSpc>
              <a:spcBef>
                <a:spcPct val="20000"/>
              </a:spcBef>
              <a:buClr>
                <a:srgbClr val="F69F1E"/>
              </a:buClr>
              <a:buSzPct val="90000"/>
            </a:pPr>
            <a:r>
              <a:rPr lang="en-US" sz="1734" dirty="0">
                <a:solidFill>
                  <a:schemeClr val="bg2"/>
                </a:solidFill>
                <a:latin typeface="+mj-lt"/>
              </a:rPr>
              <a:t>The following changes will be required:</a:t>
            </a:r>
          </a:p>
        </p:txBody>
      </p:sp>
      <p:sp>
        <p:nvSpPr>
          <p:cNvPr id="5" name="TextBox 4"/>
          <p:cNvSpPr txBox="1"/>
          <p:nvPr/>
        </p:nvSpPr>
        <p:spPr>
          <a:xfrm>
            <a:off x="462746" y="5440296"/>
            <a:ext cx="11480347" cy="669847"/>
          </a:xfrm>
          <a:prstGeom prst="rect">
            <a:avLst/>
          </a:prstGeom>
          <a:solidFill>
            <a:schemeClr val="bg2">
              <a:lumMod val="95000"/>
            </a:schemeClr>
          </a:solidFill>
        </p:spPr>
        <p:txBody>
          <a:bodyPr wrap="square" lIns="124270" tIns="62136" rIns="124270" bIns="62136" rtlCol="0">
            <a:spAutoFit/>
          </a:bodyPr>
          <a:lstStyle/>
          <a:p>
            <a:pPr marL="291267" indent="-291267">
              <a:lnSpc>
                <a:spcPct val="90000"/>
              </a:lnSpc>
              <a:spcBef>
                <a:spcPct val="20000"/>
              </a:spcBef>
              <a:buSzPct val="90000"/>
              <a:buFont typeface="Arial" pitchFamily="34" charset="0"/>
              <a:buChar char="•"/>
            </a:pPr>
            <a:r>
              <a:rPr lang="en-US" sz="1734" dirty="0">
                <a:solidFill>
                  <a:schemeClr val="tx2"/>
                </a:solidFill>
                <a:latin typeface="+mj-lt"/>
              </a:rPr>
              <a:t>Update URL from outlook.com to outlook.com/[</a:t>
            </a:r>
            <a:r>
              <a:rPr lang="en-US" sz="1734" dirty="0" err="1">
                <a:solidFill>
                  <a:schemeClr val="tx2"/>
                </a:solidFill>
                <a:latin typeface="+mj-lt"/>
              </a:rPr>
              <a:t>domain_name</a:t>
            </a:r>
            <a:r>
              <a:rPr lang="en-US" sz="1734" dirty="0">
                <a:solidFill>
                  <a:schemeClr val="tx2"/>
                </a:solidFill>
                <a:latin typeface="+mj-lt"/>
              </a:rPr>
              <a:t>]</a:t>
            </a:r>
          </a:p>
          <a:p>
            <a:pPr marL="291267" indent="-291267">
              <a:lnSpc>
                <a:spcPct val="90000"/>
              </a:lnSpc>
              <a:spcBef>
                <a:spcPct val="20000"/>
              </a:spcBef>
              <a:buSzPct val="90000"/>
              <a:buFont typeface="Arial" pitchFamily="34" charset="0"/>
              <a:buChar char="•"/>
            </a:pPr>
            <a:r>
              <a:rPr lang="en-US" sz="1734" dirty="0">
                <a:solidFill>
                  <a:schemeClr val="tx2"/>
                </a:solidFill>
              </a:rPr>
              <a:t>Learn more: </a:t>
            </a:r>
            <a:r>
              <a:rPr lang="en-US" sz="1734" b="1" dirty="0" smtClean="0">
                <a:solidFill>
                  <a:schemeClr val="tx2"/>
                </a:solidFill>
                <a:hlinkClick r:id="rId2"/>
              </a:rPr>
              <a:t>http://go.microsoft.com/fwlink/?LinkID=296592&amp;clcid=0x409</a:t>
            </a:r>
            <a:r>
              <a:rPr lang="en-US" sz="1734" b="1" dirty="0" smtClean="0">
                <a:solidFill>
                  <a:schemeClr val="tx2"/>
                </a:solidFill>
              </a:rPr>
              <a:t> </a:t>
            </a:r>
            <a:endParaRPr lang="en-US" sz="1734" b="1" dirty="0">
              <a:solidFill>
                <a:schemeClr val="tx2"/>
              </a:solidFill>
            </a:endParaRPr>
          </a:p>
        </p:txBody>
      </p:sp>
      <p:sp>
        <p:nvSpPr>
          <p:cNvPr id="6" name="Title 5"/>
          <p:cNvSpPr>
            <a:spLocks noGrp="1"/>
          </p:cNvSpPr>
          <p:nvPr>
            <p:ph type="title"/>
          </p:nvPr>
        </p:nvSpPr>
        <p:spPr/>
        <p:txBody>
          <a:bodyPr/>
          <a:lstStyle/>
          <a:p>
            <a:r>
              <a:rPr lang="en-US" dirty="0" smtClean="0"/>
              <a:t>Upgrade experience: system requirements</a:t>
            </a:r>
            <a:endParaRPr lang="en-US" dirty="0"/>
          </a:p>
        </p:txBody>
      </p:sp>
    </p:spTree>
    <p:extLst>
      <p:ext uri="{BB962C8B-B14F-4D97-AF65-F5344CB8AC3E}">
        <p14:creationId xmlns:p14="http://schemas.microsoft.com/office/powerpoint/2010/main" val="229955364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5712786" y="1078946"/>
            <a:ext cx="6345557" cy="5611571"/>
          </a:xfrm>
          <a:prstGeom prst="rect">
            <a:avLst/>
          </a:prstGeom>
          <a:solidFill>
            <a:schemeClr val="bg2">
              <a:lumMod val="95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82" tIns="38842" rIns="77682" bIns="38842" numCol="1" rtlCol="0" anchor="ctr" anchorCtr="0" compatLnSpc="1">
            <a:prstTxWarp prst="textNoShape">
              <a:avLst/>
            </a:prstTxWarp>
          </a:bodyPr>
          <a:lstStyle/>
          <a:p>
            <a:pPr defTabSz="776603">
              <a:lnSpc>
                <a:spcPct val="90000"/>
              </a:lnSpc>
              <a:spcAft>
                <a:spcPts val="1020"/>
              </a:spcAft>
            </a:pPr>
            <a:endParaRPr lang="en-US" sz="2448" dirty="0">
              <a:solidFill>
                <a:schemeClr val="tx2">
                  <a:alpha val="99000"/>
                </a:schemeClr>
              </a:solidFill>
              <a:latin typeface="Segoe UI Light" pitchFamily="34" charset="0"/>
            </a:endParaRPr>
          </a:p>
        </p:txBody>
      </p:sp>
      <p:sp>
        <p:nvSpPr>
          <p:cNvPr id="30" name="Rectangle 29"/>
          <p:cNvSpPr/>
          <p:nvPr/>
        </p:nvSpPr>
        <p:spPr bwMode="auto">
          <a:xfrm>
            <a:off x="1115263" y="4554159"/>
            <a:ext cx="4241724" cy="2104511"/>
          </a:xfrm>
          <a:prstGeom prst="rect">
            <a:avLst/>
          </a:prstGeom>
          <a:solidFill>
            <a:schemeClr val="accent1"/>
          </a:solidFill>
          <a:ln w="38100">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70" tIns="38836" rIns="77670" bIns="38836" numCol="1" rtlCol="0" anchor="ctr" anchorCtr="0" compatLnSpc="1">
            <a:prstTxWarp prst="textNoShape">
              <a:avLst/>
            </a:prstTxWarp>
          </a:bodyPr>
          <a:lstStyle/>
          <a:p>
            <a:pPr algn="ctr" defTabSz="776476"/>
            <a:endParaRPr lang="en-US" sz="1836" dirty="0">
              <a:ln>
                <a:solidFill>
                  <a:schemeClr val="tx2"/>
                </a:solidFill>
              </a:ln>
              <a:solidFill>
                <a:schemeClr val="tx1"/>
              </a:solidFill>
            </a:endParaRPr>
          </a:p>
        </p:txBody>
      </p:sp>
      <p:sp>
        <p:nvSpPr>
          <p:cNvPr id="35" name="Rounded Rectangle 34"/>
          <p:cNvSpPr/>
          <p:nvPr/>
        </p:nvSpPr>
        <p:spPr bwMode="auto">
          <a:xfrm>
            <a:off x="1186476" y="4983151"/>
            <a:ext cx="1968318" cy="597096"/>
          </a:xfrm>
          <a:prstGeom prst="roundRect">
            <a:avLst/>
          </a:prstGeom>
          <a:solidFill>
            <a:schemeClr val="accent1"/>
          </a:solidFill>
          <a:ln w="25400" cap="flat" cmpd="sng" algn="ctr">
            <a:noFill/>
            <a:prstDash val="solid"/>
          </a:ln>
          <a:effectLst/>
        </p:spPr>
        <p:txBody>
          <a:bodyPr lIns="110946" tIns="55473" rIns="110946" bIns="55473" rtlCol="0" anchor="ctr" anchorCtr="0">
            <a:noAutofit/>
          </a:bodyPr>
          <a:lstStyle/>
          <a:p>
            <a:pPr algn="r" defTabSz="932101">
              <a:lnSpc>
                <a:spcPct val="90000"/>
              </a:lnSpc>
            </a:pPr>
            <a:r>
              <a:rPr lang="en-US" sz="918" b="1" dirty="0">
                <a:ln>
                  <a:solidFill>
                    <a:prstClr val="white">
                      <a:alpha val="0"/>
                    </a:prstClr>
                  </a:solidFill>
                </a:ln>
              </a:rPr>
              <a:t>Email, calendar, AV/AS, Personal Archive</a:t>
            </a:r>
          </a:p>
        </p:txBody>
      </p:sp>
      <p:cxnSp>
        <p:nvCxnSpPr>
          <p:cNvPr id="45" name="Straight Connector 44"/>
          <p:cNvCxnSpPr/>
          <p:nvPr/>
        </p:nvCxnSpPr>
        <p:spPr>
          <a:xfrm>
            <a:off x="1126985" y="1628218"/>
            <a:ext cx="8460009"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bwMode="auto">
          <a:xfrm>
            <a:off x="3639640" y="4997928"/>
            <a:ext cx="1450340" cy="598914"/>
          </a:xfrm>
          <a:prstGeom prst="rect">
            <a:avLst/>
          </a:prstGeom>
          <a:solidFill>
            <a:schemeClr val="accent2"/>
          </a:solidFill>
          <a:ln w="25400" cap="flat" cmpd="sng" algn="ctr">
            <a:noFill/>
            <a:prstDash val="solid"/>
          </a:ln>
          <a:effectLst/>
        </p:spPr>
        <p:txBody>
          <a:bodyPr lIns="55473" tIns="55473" rIns="55473" bIns="55473" rtlCol="0" anchor="ctr" anchorCtr="0"/>
          <a:lstStyle/>
          <a:p>
            <a:pPr algn="ctr" defTabSz="932101">
              <a:lnSpc>
                <a:spcPct val="90000"/>
              </a:lnSpc>
            </a:pPr>
            <a:r>
              <a:rPr lang="en-US" sz="1224" b="1" dirty="0">
                <a:ln>
                  <a:solidFill>
                    <a:prstClr val="white">
                      <a:alpha val="0"/>
                    </a:prstClr>
                  </a:solidFill>
                </a:ln>
              </a:rPr>
              <a:t>Exchange Plan 1</a:t>
            </a:r>
          </a:p>
        </p:txBody>
      </p:sp>
      <p:graphicFrame>
        <p:nvGraphicFramePr>
          <p:cNvPr id="49" name="Table 48"/>
          <p:cNvGraphicFramePr>
            <a:graphicFrameLocks noGrp="1"/>
          </p:cNvGraphicFramePr>
          <p:nvPr>
            <p:extLst>
              <p:ext uri="{D42A27DB-BD31-4B8C-83A1-F6EECF244321}">
                <p14:modId xmlns:p14="http://schemas.microsoft.com/office/powerpoint/2010/main" val="2991029280"/>
              </p:ext>
            </p:extLst>
          </p:nvPr>
        </p:nvGraphicFramePr>
        <p:xfrm>
          <a:off x="1484986" y="5658493"/>
          <a:ext cx="9654044" cy="936458"/>
        </p:xfrm>
        <a:graphic>
          <a:graphicData uri="http://schemas.openxmlformats.org/drawingml/2006/table">
            <a:tbl>
              <a:tblPr>
                <a:tableStyleId>{5C22544A-7EE6-4342-B048-85BDC9FD1C3A}</a:tableStyleId>
              </a:tblPr>
              <a:tblGrid>
                <a:gridCol w="1609007"/>
                <a:gridCol w="1706278"/>
                <a:gridCol w="868730"/>
                <a:gridCol w="2317505"/>
                <a:gridCol w="1660097"/>
                <a:gridCol w="1492427"/>
              </a:tblGrid>
              <a:tr h="306088">
                <a:tc>
                  <a:txBody>
                    <a:bodyPr/>
                    <a:lstStyle/>
                    <a:p>
                      <a:pPr algn="r"/>
                      <a:r>
                        <a:rPr lang="en-US" sz="1200" b="1" dirty="0" smtClean="0">
                          <a:solidFill>
                            <a:schemeClr val="tx1">
                              <a:alpha val="99000"/>
                            </a:schemeClr>
                          </a:solidFill>
                        </a:rPr>
                        <a:t>Students</a:t>
                      </a:r>
                      <a:endParaRPr lang="en-US" sz="1200" b="1" dirty="0">
                        <a:solidFill>
                          <a:schemeClr val="tx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solidFill>
                            <a:schemeClr val="tx1">
                              <a:alpha val="99000"/>
                            </a:schemeClr>
                          </a:solidFill>
                        </a:rPr>
                        <a:t>Free</a:t>
                      </a:r>
                      <a:endParaRPr lang="en-US" sz="1200" b="1" dirty="0">
                        <a:solidFill>
                          <a:schemeClr val="tx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Free</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$2.50/month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$3/month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5185">
                <a:tc>
                  <a:txBody>
                    <a:bodyPr/>
                    <a:lstStyle/>
                    <a:p>
                      <a:pPr algn="r"/>
                      <a:r>
                        <a:rPr lang="en-US" sz="1200" b="1" dirty="0" smtClean="0">
                          <a:solidFill>
                            <a:schemeClr val="tx1">
                              <a:alpha val="99000"/>
                            </a:schemeClr>
                          </a:solidFill>
                        </a:rPr>
                        <a:t>Faculty/Staff</a:t>
                      </a:r>
                      <a:endParaRPr lang="en-US" sz="1200" b="1" dirty="0">
                        <a:solidFill>
                          <a:schemeClr val="tx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1">
                              <a:alpha val="99000"/>
                            </a:schemeClr>
                          </a:solidFill>
                        </a:rPr>
                        <a:t>Free</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1" dirty="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Free</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$4.50/month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$6/month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5185">
                <a:tc>
                  <a:txBody>
                    <a:bodyPr/>
                    <a:lstStyle/>
                    <a:p>
                      <a:pPr algn="r"/>
                      <a:endParaRPr lang="en-US" sz="1200" b="1" dirty="0">
                        <a:solidFill>
                          <a:schemeClr val="bg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bg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1" dirty="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0" name="TextBox 49"/>
          <p:cNvSpPr txBox="1"/>
          <p:nvPr/>
        </p:nvSpPr>
        <p:spPr>
          <a:xfrm>
            <a:off x="1301139" y="4618921"/>
            <a:ext cx="3788841" cy="272181"/>
          </a:xfrm>
          <a:prstGeom prst="rect">
            <a:avLst/>
          </a:prstGeom>
          <a:noFill/>
        </p:spPr>
        <p:txBody>
          <a:bodyPr wrap="square" lIns="0" tIns="0" rIns="0" bIns="0" rtlCol="0">
            <a:spAutoFit/>
          </a:bodyPr>
          <a:lstStyle/>
          <a:p>
            <a:pPr algn="ctr"/>
            <a:r>
              <a:rPr lang="en-US" sz="1734" b="1" dirty="0"/>
              <a:t>Upgrade from Live@edu </a:t>
            </a:r>
          </a:p>
        </p:txBody>
      </p:sp>
      <p:sp>
        <p:nvSpPr>
          <p:cNvPr id="34" name="Rectangle 33"/>
          <p:cNvSpPr/>
          <p:nvPr/>
        </p:nvSpPr>
        <p:spPr bwMode="auto">
          <a:xfrm>
            <a:off x="1126984" y="2903658"/>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Office Web Apps</a:t>
            </a:r>
          </a:p>
        </p:txBody>
      </p:sp>
      <p:sp>
        <p:nvSpPr>
          <p:cNvPr id="36" name="Rectangle 35"/>
          <p:cNvSpPr/>
          <p:nvPr/>
        </p:nvSpPr>
        <p:spPr bwMode="auto">
          <a:xfrm>
            <a:off x="1126984" y="3723951"/>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Collaboration Portal</a:t>
            </a:r>
          </a:p>
        </p:txBody>
      </p:sp>
      <p:sp>
        <p:nvSpPr>
          <p:cNvPr id="37" name="Rectangle 36"/>
          <p:cNvSpPr/>
          <p:nvPr/>
        </p:nvSpPr>
        <p:spPr bwMode="auto">
          <a:xfrm>
            <a:off x="1126984" y="4134096"/>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Conferencing</a:t>
            </a:r>
          </a:p>
        </p:txBody>
      </p:sp>
      <p:sp>
        <p:nvSpPr>
          <p:cNvPr id="38" name="Rectangle 37"/>
          <p:cNvSpPr/>
          <p:nvPr/>
        </p:nvSpPr>
        <p:spPr bwMode="auto">
          <a:xfrm>
            <a:off x="1126984" y="3313804"/>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IM &amp; Presence</a:t>
            </a:r>
          </a:p>
        </p:txBody>
      </p:sp>
      <p:sp>
        <p:nvSpPr>
          <p:cNvPr id="39" name="Rectangle 38"/>
          <p:cNvSpPr/>
          <p:nvPr/>
        </p:nvSpPr>
        <p:spPr bwMode="auto">
          <a:xfrm>
            <a:off x="1126984" y="1703035"/>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Office Pro Plus</a:t>
            </a:r>
          </a:p>
        </p:txBody>
      </p:sp>
      <p:sp>
        <p:nvSpPr>
          <p:cNvPr id="40" name="Rectangle 39"/>
          <p:cNvSpPr/>
          <p:nvPr/>
        </p:nvSpPr>
        <p:spPr bwMode="auto">
          <a:xfrm>
            <a:off x="1126984" y="2493511"/>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Access, Excel, Forms, </a:t>
            </a:r>
          </a:p>
          <a:p>
            <a:pPr algn="ctr" defTabSz="932101"/>
            <a:r>
              <a:rPr lang="en-US" sz="918" b="1" dirty="0">
                <a:ln>
                  <a:solidFill>
                    <a:prstClr val="white">
                      <a:alpha val="0"/>
                    </a:prstClr>
                  </a:solidFill>
                </a:ln>
              </a:rPr>
              <a:t>Visio Services</a:t>
            </a:r>
          </a:p>
        </p:txBody>
      </p:sp>
      <p:sp>
        <p:nvSpPr>
          <p:cNvPr id="41" name="Rectangle 40"/>
          <p:cNvSpPr/>
          <p:nvPr/>
        </p:nvSpPr>
        <p:spPr bwMode="auto">
          <a:xfrm>
            <a:off x="1126984" y="2093304"/>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Voicemail &amp; Compliance Archiving</a:t>
            </a:r>
          </a:p>
        </p:txBody>
      </p:sp>
      <p:cxnSp>
        <p:nvCxnSpPr>
          <p:cNvPr id="44" name="Straight Connector 43"/>
          <p:cNvCxnSpPr/>
          <p:nvPr/>
        </p:nvCxnSpPr>
        <p:spPr>
          <a:xfrm>
            <a:off x="1115264" y="2872127"/>
            <a:ext cx="648276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15267" y="3266432"/>
            <a:ext cx="4861847" cy="15664"/>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bwMode="auto">
          <a:xfrm>
            <a:off x="1126984" y="1263071"/>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Voice</a:t>
            </a:r>
          </a:p>
        </p:txBody>
      </p:sp>
      <p:sp>
        <p:nvSpPr>
          <p:cNvPr id="42" name="Rectangle 41"/>
          <p:cNvSpPr/>
          <p:nvPr/>
        </p:nvSpPr>
        <p:spPr bwMode="auto">
          <a:xfrm>
            <a:off x="9688695" y="1263072"/>
            <a:ext cx="1450340" cy="4333773"/>
          </a:xfrm>
          <a:prstGeom prst="rect">
            <a:avLst/>
          </a:prstGeom>
          <a:solidFill>
            <a:schemeClr val="accent2"/>
          </a:solidFill>
          <a:ln w="25400" cap="flat" cmpd="sng" algn="ctr">
            <a:noFill/>
            <a:prstDash val="solid"/>
          </a:ln>
          <a:effectLst/>
        </p:spPr>
        <p:txBody>
          <a:bodyPr lIns="55473" tIns="55473" rIns="55473" bIns="186521" rtlCol="0" anchor="b" anchorCtr="0"/>
          <a:lstStyle/>
          <a:p>
            <a:pPr algn="ctr" defTabSz="932101"/>
            <a:r>
              <a:rPr lang="en-US" sz="1734" b="1" dirty="0">
                <a:ln>
                  <a:solidFill>
                    <a:prstClr val="white">
                      <a:alpha val="0"/>
                    </a:prstClr>
                  </a:solidFill>
                </a:ln>
              </a:rPr>
              <a:t>Plan A4</a:t>
            </a: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1224" b="1" dirty="0">
              <a:ln>
                <a:solidFill>
                  <a:prstClr val="white">
                    <a:alpha val="0"/>
                  </a:prstClr>
                </a:solidFill>
              </a:ln>
            </a:endParaRPr>
          </a:p>
          <a:p>
            <a:pPr algn="ctr" defTabSz="932101"/>
            <a:r>
              <a:rPr lang="en-US" sz="1200" i="1" dirty="0">
                <a:ln>
                  <a:solidFill>
                    <a:prstClr val="white">
                      <a:alpha val="0"/>
                    </a:prstClr>
                  </a:solidFill>
                </a:ln>
              </a:rPr>
              <a:t>Includes:</a:t>
            </a:r>
          </a:p>
          <a:p>
            <a:pPr algn="ctr" defTabSz="932101"/>
            <a:r>
              <a:rPr lang="en-US" sz="1200" i="1" dirty="0">
                <a:ln>
                  <a:solidFill>
                    <a:prstClr val="white">
                      <a:alpha val="0"/>
                    </a:prstClr>
                  </a:solidFill>
                </a:ln>
              </a:rPr>
              <a:t>Exchange Plan 2</a:t>
            </a:r>
          </a:p>
          <a:p>
            <a:pPr algn="ctr" defTabSz="932101"/>
            <a:r>
              <a:rPr lang="en-US" sz="1200" i="1" dirty="0">
                <a:ln>
                  <a:solidFill>
                    <a:prstClr val="white">
                      <a:alpha val="0"/>
                    </a:prstClr>
                  </a:solidFill>
                </a:ln>
              </a:rPr>
              <a:t>SharePoint Plan 2</a:t>
            </a:r>
          </a:p>
          <a:p>
            <a:pPr algn="ctr" defTabSz="932101"/>
            <a:r>
              <a:rPr lang="en-US" sz="1200" i="1" dirty="0">
                <a:ln>
                  <a:solidFill>
                    <a:prstClr val="white">
                      <a:alpha val="0"/>
                    </a:prstClr>
                  </a:solidFill>
                </a:ln>
              </a:rPr>
              <a:t>Lync Plan 3</a:t>
            </a:r>
          </a:p>
          <a:p>
            <a:pPr algn="ctr" defTabSz="932101"/>
            <a:r>
              <a:rPr lang="en-US" sz="1200" i="1" dirty="0">
                <a:ln>
                  <a:solidFill>
                    <a:prstClr val="white">
                      <a:alpha val="0"/>
                    </a:prstClr>
                  </a:solidFill>
                </a:ln>
              </a:rPr>
              <a:t>Office ProPlus</a:t>
            </a:r>
          </a:p>
          <a:p>
            <a:pPr algn="ctr" defTabSz="932101"/>
            <a:r>
              <a:rPr lang="en-US" sz="1200" i="1" dirty="0">
                <a:ln>
                  <a:solidFill>
                    <a:prstClr val="white">
                      <a:alpha val="0"/>
                    </a:prstClr>
                  </a:solidFill>
                </a:ln>
              </a:rPr>
              <a:t>Office Web Apps</a:t>
            </a:r>
          </a:p>
          <a:p>
            <a:pPr algn="ctr" defTabSz="932101"/>
            <a:r>
              <a:rPr lang="en-US" sz="1200" i="1" dirty="0">
                <a:ln>
                  <a:solidFill>
                    <a:prstClr val="white">
                      <a:alpha val="0"/>
                    </a:prstClr>
                  </a:solidFill>
                </a:ln>
              </a:rPr>
              <a:t>Lync Plus (Voice)</a:t>
            </a:r>
          </a:p>
        </p:txBody>
      </p:sp>
      <p:sp>
        <p:nvSpPr>
          <p:cNvPr id="43" name="Rectangle 42"/>
          <p:cNvSpPr/>
          <p:nvPr/>
        </p:nvSpPr>
        <p:spPr bwMode="auto">
          <a:xfrm>
            <a:off x="6168501" y="2949439"/>
            <a:ext cx="1450340" cy="2647405"/>
          </a:xfrm>
          <a:prstGeom prst="rect">
            <a:avLst/>
          </a:prstGeom>
          <a:solidFill>
            <a:schemeClr val="accent2"/>
          </a:solidFill>
          <a:ln w="25400" cap="flat" cmpd="sng" algn="ctr">
            <a:noFill/>
            <a:prstDash val="solid"/>
          </a:ln>
          <a:effectLst/>
        </p:spPr>
        <p:txBody>
          <a:bodyPr lIns="55473" tIns="55473" rIns="55473" bIns="186521" rtlCol="0" anchor="b" anchorCtr="0"/>
          <a:lstStyle/>
          <a:p>
            <a:pPr algn="ctr" defTabSz="932101"/>
            <a:r>
              <a:rPr lang="en-US" sz="1734" b="1" dirty="0">
                <a:ln>
                  <a:solidFill>
                    <a:prstClr val="white">
                      <a:alpha val="0"/>
                    </a:prstClr>
                  </a:solidFill>
                </a:ln>
              </a:rPr>
              <a:t>Plan A2</a:t>
            </a:r>
          </a:p>
          <a:p>
            <a:pPr algn="ctr" defTabSz="932101"/>
            <a:endParaRPr lang="en-US" sz="510" b="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r>
              <a:rPr lang="en-US" sz="1200" i="1" dirty="0">
                <a:ln>
                  <a:solidFill>
                    <a:prstClr val="white">
                      <a:alpha val="0"/>
                    </a:prstClr>
                  </a:solidFill>
                </a:ln>
              </a:rPr>
              <a:t>Includes:</a:t>
            </a:r>
          </a:p>
          <a:p>
            <a:pPr algn="ctr" defTabSz="932101"/>
            <a:r>
              <a:rPr lang="en-US" sz="1200" i="1" dirty="0">
                <a:ln>
                  <a:solidFill>
                    <a:prstClr val="white">
                      <a:alpha val="0"/>
                    </a:prstClr>
                  </a:solidFill>
                </a:ln>
              </a:rPr>
              <a:t>Exchange Plan 1</a:t>
            </a:r>
          </a:p>
          <a:p>
            <a:pPr algn="ctr" defTabSz="932101"/>
            <a:r>
              <a:rPr lang="en-US" sz="1200" i="1" dirty="0">
                <a:ln>
                  <a:solidFill>
                    <a:prstClr val="white">
                      <a:alpha val="0"/>
                    </a:prstClr>
                  </a:solidFill>
                </a:ln>
              </a:rPr>
              <a:t>SharePoint Plan 1</a:t>
            </a:r>
          </a:p>
          <a:p>
            <a:pPr algn="ctr" defTabSz="932101"/>
            <a:r>
              <a:rPr lang="en-US" sz="1200" i="1" dirty="0">
                <a:ln>
                  <a:solidFill>
                    <a:prstClr val="white">
                      <a:alpha val="0"/>
                    </a:prstClr>
                  </a:solidFill>
                </a:ln>
              </a:rPr>
              <a:t>Lync Plan 2</a:t>
            </a:r>
          </a:p>
          <a:p>
            <a:pPr algn="ctr" defTabSz="932101"/>
            <a:r>
              <a:rPr lang="en-US" sz="1200" i="1" dirty="0">
                <a:ln>
                  <a:solidFill>
                    <a:prstClr val="white">
                      <a:alpha val="0"/>
                    </a:prstClr>
                  </a:solidFill>
                </a:ln>
              </a:rPr>
              <a:t>Office Web Apps</a:t>
            </a:r>
          </a:p>
        </p:txBody>
      </p:sp>
      <p:sp>
        <p:nvSpPr>
          <p:cNvPr id="51" name="Rectangle 50"/>
          <p:cNvSpPr/>
          <p:nvPr/>
        </p:nvSpPr>
        <p:spPr bwMode="auto">
          <a:xfrm>
            <a:off x="7947319" y="1764768"/>
            <a:ext cx="1450340" cy="3808744"/>
          </a:xfrm>
          <a:prstGeom prst="rect">
            <a:avLst/>
          </a:prstGeom>
          <a:solidFill>
            <a:schemeClr val="accent2"/>
          </a:solidFill>
          <a:ln w="25400" cap="flat" cmpd="sng" algn="ctr">
            <a:noFill/>
            <a:prstDash val="solid"/>
          </a:ln>
          <a:effectLst/>
        </p:spPr>
        <p:txBody>
          <a:bodyPr lIns="55473" tIns="55473" rIns="55473" bIns="186521" rtlCol="0" anchor="b" anchorCtr="0"/>
          <a:lstStyle/>
          <a:p>
            <a:pPr algn="ctr" defTabSz="932101"/>
            <a:r>
              <a:rPr lang="en-US" sz="1734" b="1" dirty="0">
                <a:ln>
                  <a:solidFill>
                    <a:prstClr val="white">
                      <a:alpha val="0"/>
                    </a:prstClr>
                  </a:solidFill>
                </a:ln>
              </a:rPr>
              <a:t>Plan A3</a:t>
            </a: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1224" b="1" dirty="0">
              <a:ln>
                <a:solidFill>
                  <a:prstClr val="white">
                    <a:alpha val="0"/>
                  </a:prstClr>
                </a:solidFill>
              </a:ln>
            </a:endParaRPr>
          </a:p>
          <a:p>
            <a:pPr algn="ctr" defTabSz="932101"/>
            <a:r>
              <a:rPr lang="en-US" sz="1200" i="1" dirty="0">
                <a:ln>
                  <a:solidFill>
                    <a:prstClr val="white">
                      <a:alpha val="0"/>
                    </a:prstClr>
                  </a:solidFill>
                </a:ln>
              </a:rPr>
              <a:t>Includes:</a:t>
            </a:r>
          </a:p>
          <a:p>
            <a:pPr algn="ctr" defTabSz="932101"/>
            <a:r>
              <a:rPr lang="en-US" sz="1200" i="1" dirty="0">
                <a:ln>
                  <a:solidFill>
                    <a:prstClr val="white">
                      <a:alpha val="0"/>
                    </a:prstClr>
                  </a:solidFill>
                </a:ln>
              </a:rPr>
              <a:t>Exchange Plan 2</a:t>
            </a:r>
          </a:p>
          <a:p>
            <a:pPr algn="ctr" defTabSz="932101"/>
            <a:r>
              <a:rPr lang="en-US" sz="1200" i="1" dirty="0">
                <a:ln>
                  <a:solidFill>
                    <a:prstClr val="white">
                      <a:alpha val="0"/>
                    </a:prstClr>
                  </a:solidFill>
                </a:ln>
              </a:rPr>
              <a:t>SharePoint Plan 2</a:t>
            </a:r>
          </a:p>
          <a:p>
            <a:pPr algn="ctr" defTabSz="932101"/>
            <a:r>
              <a:rPr lang="en-US" sz="1200" i="1" dirty="0">
                <a:ln>
                  <a:solidFill>
                    <a:prstClr val="white">
                      <a:alpha val="0"/>
                    </a:prstClr>
                  </a:solidFill>
                </a:ln>
              </a:rPr>
              <a:t>Lync Plan 2</a:t>
            </a:r>
          </a:p>
          <a:p>
            <a:pPr algn="ctr" defTabSz="932101"/>
            <a:r>
              <a:rPr lang="en-US" sz="1200" i="1" dirty="0">
                <a:ln>
                  <a:solidFill>
                    <a:prstClr val="white">
                      <a:alpha val="0"/>
                    </a:prstClr>
                  </a:solidFill>
                </a:ln>
              </a:rPr>
              <a:t>Office </a:t>
            </a:r>
            <a:r>
              <a:rPr lang="en-US" sz="1200" i="1" dirty="0" err="1">
                <a:ln>
                  <a:solidFill>
                    <a:prstClr val="white">
                      <a:alpha val="0"/>
                    </a:prstClr>
                  </a:solidFill>
                </a:ln>
              </a:rPr>
              <a:t>ProPlus</a:t>
            </a:r>
            <a:endParaRPr lang="en-US" sz="1200" i="1" dirty="0">
              <a:ln>
                <a:solidFill>
                  <a:prstClr val="white">
                    <a:alpha val="0"/>
                  </a:prstClr>
                </a:solidFill>
              </a:ln>
            </a:endParaRPr>
          </a:p>
          <a:p>
            <a:pPr algn="ctr" defTabSz="932101"/>
            <a:r>
              <a:rPr lang="en-US" sz="1200" i="1" dirty="0">
                <a:ln>
                  <a:solidFill>
                    <a:prstClr val="white">
                      <a:alpha val="0"/>
                    </a:prstClr>
                  </a:solidFill>
                </a:ln>
              </a:rPr>
              <a:t>Office Web Apps</a:t>
            </a:r>
          </a:p>
        </p:txBody>
      </p:sp>
      <p:sp>
        <p:nvSpPr>
          <p:cNvPr id="52" name="TextBox 51"/>
          <p:cNvSpPr txBox="1"/>
          <p:nvPr/>
        </p:nvSpPr>
        <p:spPr>
          <a:xfrm>
            <a:off x="5850382" y="1188050"/>
            <a:ext cx="2008035" cy="1633084"/>
          </a:xfrm>
          <a:prstGeom prst="rect">
            <a:avLst/>
          </a:prstGeom>
          <a:solidFill>
            <a:schemeClr val="bg2">
              <a:lumMod val="95000"/>
            </a:schemeClr>
          </a:solidFill>
        </p:spPr>
        <p:txBody>
          <a:bodyPr wrap="square" lIns="46630" tIns="0" rIns="0" bIns="0" rtlCol="0">
            <a:spAutoFit/>
          </a:bodyPr>
          <a:lstStyle/>
          <a:p>
            <a:r>
              <a:rPr lang="en-US" sz="1734" dirty="0">
                <a:solidFill>
                  <a:schemeClr val="tx2">
                    <a:alpha val="99000"/>
                  </a:schemeClr>
                </a:solidFill>
              </a:rPr>
              <a:t>EES or MOSA service agreement needed post upgrade to add on a stand-alone or suite subscription</a:t>
            </a:r>
          </a:p>
        </p:txBody>
      </p:sp>
      <p:sp>
        <p:nvSpPr>
          <p:cNvPr id="5" name="Title 4"/>
          <p:cNvSpPr>
            <a:spLocks noGrp="1"/>
          </p:cNvSpPr>
          <p:nvPr>
            <p:ph type="title"/>
          </p:nvPr>
        </p:nvSpPr>
        <p:spPr/>
        <p:txBody>
          <a:bodyPr/>
          <a:lstStyle/>
          <a:p>
            <a:r>
              <a:rPr lang="en-US" dirty="0"/>
              <a:t>Office 365 for education: licensing</a:t>
            </a:r>
          </a:p>
        </p:txBody>
      </p:sp>
      <p:sp>
        <p:nvSpPr>
          <p:cNvPr id="32" name="TextBox 31"/>
          <p:cNvSpPr txBox="1"/>
          <p:nvPr/>
        </p:nvSpPr>
        <p:spPr>
          <a:xfrm>
            <a:off x="4191573" y="6307030"/>
            <a:ext cx="7221095" cy="3870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24279" tIns="62139" rIns="124279" bIns="62139" rtlCol="0">
            <a:spAutoFit/>
          </a:bodyPr>
          <a:lstStyle>
            <a:defPPr>
              <a:defRPr lang="en-US"/>
            </a:defPPr>
            <a:lvl1pPr marL="285750" indent="-285750">
              <a:lnSpc>
                <a:spcPts val="2000"/>
              </a:lnSpc>
              <a:buFont typeface="Arial" pitchFamily="34" charset="0"/>
              <a:buChar char="•"/>
              <a:defRPr sz="1400">
                <a:solidFill>
                  <a:schemeClr val="tx1"/>
                </a:solidFill>
              </a:defRPr>
            </a:lvl1pPr>
          </a:lstStyle>
          <a:p>
            <a:pPr marL="0" indent="0" algn="r">
              <a:buNone/>
            </a:pPr>
            <a:r>
              <a:rPr lang="en-US" sz="918" i="1" dirty="0">
                <a:solidFill>
                  <a:schemeClr val="tx2">
                    <a:alpha val="99000"/>
                  </a:schemeClr>
                </a:solidFill>
              </a:rPr>
              <a:t>Estimated retail prices listed above per user, per month</a:t>
            </a:r>
          </a:p>
        </p:txBody>
      </p:sp>
    </p:spTree>
    <p:extLst>
      <p:ext uri="{BB962C8B-B14F-4D97-AF65-F5344CB8AC3E}">
        <p14:creationId xmlns:p14="http://schemas.microsoft.com/office/powerpoint/2010/main" val="220980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txBox="1">
            <a:spLocks/>
          </p:cNvSpPr>
          <p:nvPr/>
        </p:nvSpPr>
        <p:spPr>
          <a:xfrm>
            <a:off x="14196146" y="6399217"/>
            <a:ext cx="555839" cy="372394"/>
          </a:xfrm>
          <a:prstGeom prst="rect">
            <a:avLst/>
          </a:prstGeom>
        </p:spPr>
        <p:txBody>
          <a:bodyPr lIns="77686" tIns="38842" rIns="77686" bIns="38842"/>
          <a:lstStyle>
            <a:defPPr>
              <a:defRPr lang="en-US"/>
            </a:defPPr>
            <a:lvl1pPr marL="0" algn="l" defTabSz="1097034" rtl="0" eaLnBrk="1" latinLnBrk="0" hangingPunct="1">
              <a:defRPr sz="2100" kern="1200">
                <a:solidFill>
                  <a:schemeClr val="tx1"/>
                </a:solidFill>
                <a:latin typeface="+mn-lt"/>
                <a:ea typeface="+mn-ea"/>
                <a:cs typeface="+mn-cs"/>
              </a:defRPr>
            </a:lvl1pPr>
            <a:lvl2pPr marL="548520" algn="l" defTabSz="1097034" rtl="0" eaLnBrk="1" latinLnBrk="0" hangingPunct="1">
              <a:defRPr sz="2100" kern="1200">
                <a:solidFill>
                  <a:schemeClr val="tx1"/>
                </a:solidFill>
                <a:latin typeface="+mn-lt"/>
                <a:ea typeface="+mn-ea"/>
                <a:cs typeface="+mn-cs"/>
              </a:defRPr>
            </a:lvl2pPr>
            <a:lvl3pPr marL="1097034" algn="l" defTabSz="1097034" rtl="0" eaLnBrk="1" latinLnBrk="0" hangingPunct="1">
              <a:defRPr sz="2100" kern="1200">
                <a:solidFill>
                  <a:schemeClr val="tx1"/>
                </a:solidFill>
                <a:latin typeface="+mn-lt"/>
                <a:ea typeface="+mn-ea"/>
                <a:cs typeface="+mn-cs"/>
              </a:defRPr>
            </a:lvl3pPr>
            <a:lvl4pPr marL="1645551" algn="l" defTabSz="1097034" rtl="0" eaLnBrk="1" latinLnBrk="0" hangingPunct="1">
              <a:defRPr sz="2100" kern="1200">
                <a:solidFill>
                  <a:schemeClr val="tx1"/>
                </a:solidFill>
                <a:latin typeface="+mn-lt"/>
                <a:ea typeface="+mn-ea"/>
                <a:cs typeface="+mn-cs"/>
              </a:defRPr>
            </a:lvl4pPr>
            <a:lvl5pPr marL="2194069" algn="l" defTabSz="1097034" rtl="0" eaLnBrk="1" latinLnBrk="0" hangingPunct="1">
              <a:defRPr sz="2100" kern="1200">
                <a:solidFill>
                  <a:schemeClr val="tx1"/>
                </a:solidFill>
                <a:latin typeface="+mn-lt"/>
                <a:ea typeface="+mn-ea"/>
                <a:cs typeface="+mn-cs"/>
              </a:defRPr>
            </a:lvl5pPr>
            <a:lvl6pPr marL="2742589" algn="l" defTabSz="1097034" rtl="0" eaLnBrk="1" latinLnBrk="0" hangingPunct="1">
              <a:defRPr sz="2100" kern="1200">
                <a:solidFill>
                  <a:schemeClr val="tx1"/>
                </a:solidFill>
                <a:latin typeface="+mn-lt"/>
                <a:ea typeface="+mn-ea"/>
                <a:cs typeface="+mn-cs"/>
              </a:defRPr>
            </a:lvl6pPr>
            <a:lvl7pPr marL="3291108" algn="l" defTabSz="1097034" rtl="0" eaLnBrk="1" latinLnBrk="0" hangingPunct="1">
              <a:defRPr sz="2100" kern="1200">
                <a:solidFill>
                  <a:schemeClr val="tx1"/>
                </a:solidFill>
                <a:latin typeface="+mn-lt"/>
                <a:ea typeface="+mn-ea"/>
                <a:cs typeface="+mn-cs"/>
              </a:defRPr>
            </a:lvl7pPr>
            <a:lvl8pPr marL="3839622" algn="l" defTabSz="1097034" rtl="0" eaLnBrk="1" latinLnBrk="0" hangingPunct="1">
              <a:defRPr sz="2100" kern="1200">
                <a:solidFill>
                  <a:schemeClr val="tx1"/>
                </a:solidFill>
                <a:latin typeface="+mn-lt"/>
                <a:ea typeface="+mn-ea"/>
                <a:cs typeface="+mn-cs"/>
              </a:defRPr>
            </a:lvl8pPr>
            <a:lvl9pPr marL="4388139" algn="l" defTabSz="1097034" rtl="0" eaLnBrk="1" latinLnBrk="0" hangingPunct="1">
              <a:defRPr sz="2100" kern="1200">
                <a:solidFill>
                  <a:schemeClr val="tx1"/>
                </a:solidFill>
                <a:latin typeface="+mn-lt"/>
                <a:ea typeface="+mn-ea"/>
                <a:cs typeface="+mn-cs"/>
              </a:defRPr>
            </a:lvl9pPr>
          </a:lstStyle>
          <a:p>
            <a:fld id="{11FB0F83-10ED-4FB9-A408-6B17D08D5DBD}" type="slidenum">
              <a:rPr lang="en-US" sz="2142">
                <a:solidFill>
                  <a:prstClr val="black">
                    <a:tint val="75000"/>
                  </a:prstClr>
                </a:solidFill>
              </a:rPr>
              <a:pPr/>
              <a:t>19</a:t>
            </a:fld>
            <a:endParaRPr lang="en-US" sz="2142" dirty="0">
              <a:solidFill>
                <a:prstClr val="black">
                  <a:tint val="75000"/>
                </a:prstClr>
              </a:solidFill>
            </a:endParaRPr>
          </a:p>
        </p:txBody>
      </p:sp>
      <p:sp>
        <p:nvSpPr>
          <p:cNvPr id="30" name="Flowchart: Or 29"/>
          <p:cNvSpPr/>
          <p:nvPr/>
        </p:nvSpPr>
        <p:spPr bwMode="auto">
          <a:xfrm>
            <a:off x="605634" y="1011822"/>
            <a:ext cx="5779475" cy="5779475"/>
          </a:xfrm>
          <a:prstGeom prst="flowChartOr">
            <a:avLst/>
          </a:prstGeom>
          <a:solidFill>
            <a:schemeClr val="accent2"/>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77682" tIns="38842" rIns="77682" bIns="38842" numCol="1" rtlCol="0" anchor="ctr" anchorCtr="0" compatLnSpc="1">
            <a:prstTxWarp prst="textNoShape">
              <a:avLst/>
            </a:prstTxWarp>
          </a:bodyPr>
          <a:lstStyle/>
          <a:p>
            <a:pPr algn="ctr" defTabSz="776603"/>
            <a:endParaRPr lang="en-US" sz="1836" dirty="0">
              <a:gradFill>
                <a:gsLst>
                  <a:gs pos="0">
                    <a:srgbClr val="FFFFFF"/>
                  </a:gs>
                  <a:gs pos="100000">
                    <a:srgbClr val="FFFFFF"/>
                  </a:gs>
                </a:gsLst>
                <a:lin ang="5400000" scaled="0"/>
              </a:gradFill>
            </a:endParaRPr>
          </a:p>
        </p:txBody>
      </p:sp>
      <p:sp>
        <p:nvSpPr>
          <p:cNvPr id="12" name="Flowchart: Or 11"/>
          <p:cNvSpPr/>
          <p:nvPr/>
        </p:nvSpPr>
        <p:spPr bwMode="auto">
          <a:xfrm>
            <a:off x="1022967" y="1432481"/>
            <a:ext cx="4966736" cy="4966736"/>
          </a:xfrm>
          <a:prstGeom prst="flowChartOr">
            <a:avLst/>
          </a:prstGeom>
          <a:solidFill>
            <a:schemeClr val="bg2"/>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77682" tIns="38842" rIns="77682" bIns="38842" numCol="1" rtlCol="0" anchor="ctr" anchorCtr="0" compatLnSpc="1">
            <a:prstTxWarp prst="textNoShape">
              <a:avLst/>
            </a:prstTxWarp>
          </a:bodyPr>
          <a:lstStyle/>
          <a:p>
            <a:pPr algn="ctr" defTabSz="776603"/>
            <a:endParaRPr lang="en-US" sz="1836" dirty="0">
              <a:gradFill>
                <a:gsLst>
                  <a:gs pos="0">
                    <a:srgbClr val="FFFFFF"/>
                  </a:gs>
                  <a:gs pos="100000">
                    <a:srgbClr val="FFFFFF"/>
                  </a:gs>
                </a:gsLst>
                <a:lin ang="5400000" scaled="0"/>
              </a:gradFill>
            </a:endParaRPr>
          </a:p>
        </p:txBody>
      </p:sp>
      <p:sp>
        <p:nvSpPr>
          <p:cNvPr id="13" name="Oval 12"/>
          <p:cNvSpPr/>
          <p:nvPr/>
        </p:nvSpPr>
        <p:spPr bwMode="auto">
          <a:xfrm>
            <a:off x="2502025" y="2908212"/>
            <a:ext cx="1986694" cy="1986694"/>
          </a:xfrm>
          <a:prstGeom prst="ellipse">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77682" tIns="38842" rIns="77682" bIns="38842" numCol="1" rtlCol="0" anchor="ctr" anchorCtr="0" compatLnSpc="1">
            <a:prstTxWarp prst="textNoShape">
              <a:avLst/>
            </a:prstTxWarp>
          </a:bodyPr>
          <a:lstStyle/>
          <a:p>
            <a:pPr algn="ctr" defTabSz="776603"/>
            <a:endParaRPr lang="en-US" sz="1836" dirty="0">
              <a:gradFill>
                <a:gsLst>
                  <a:gs pos="0">
                    <a:srgbClr val="FFFFFF"/>
                  </a:gs>
                  <a:gs pos="100000">
                    <a:srgbClr val="FFFFFF"/>
                  </a:gs>
                </a:gsLst>
                <a:lin ang="5400000" scaled="0"/>
              </a:gradFill>
            </a:endParaRPr>
          </a:p>
        </p:txBody>
      </p:sp>
      <p:pic>
        <p:nvPicPr>
          <p:cNvPr id="14" name="Picture 5" descr="C:\Users\v-kachu\AppData\Local\Microsoft\Windows\Temporary Internet Files\Low\Content.IE5\L6DUVR60\MC900433925[1].PNG"/>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3455714" y="3271086"/>
            <a:ext cx="973091" cy="9733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v-kachu\AppData\Local\Microsoft\Windows\Temporary Internet Files\Low\Content.IE5\JI3DSNMM\MC900433934[1].PNG"/>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2669199" y="3276494"/>
            <a:ext cx="967685" cy="9679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737289" y="4309728"/>
            <a:ext cx="1460485" cy="286535"/>
          </a:xfrm>
          <a:prstGeom prst="rect">
            <a:avLst/>
          </a:prstGeom>
        </p:spPr>
        <p:txBody>
          <a:bodyPr wrap="square" lIns="77686" tIns="38842" rIns="77686" bIns="38842">
            <a:spAutoFit/>
          </a:bodyPr>
          <a:lstStyle/>
          <a:p>
            <a:pPr algn="ctr" defTabSz="932302">
              <a:defRPr/>
            </a:pPr>
            <a:r>
              <a:rPr lang="en-US" sz="1326" b="1" dirty="0">
                <a:solidFill>
                  <a:schemeClr val="bg2"/>
                </a:solidFill>
              </a:rPr>
              <a:t>Got questions?</a:t>
            </a:r>
          </a:p>
        </p:txBody>
      </p:sp>
      <p:cxnSp>
        <p:nvCxnSpPr>
          <p:cNvPr id="20" name="Straight Connector 19"/>
          <p:cNvCxnSpPr>
            <a:stCxn id="13" idx="1"/>
            <a:endCxn id="30" idx="1"/>
          </p:cNvCxnSpPr>
          <p:nvPr/>
        </p:nvCxnSpPr>
        <p:spPr>
          <a:xfrm flipH="1" flipV="1">
            <a:off x="1452019" y="1858207"/>
            <a:ext cx="1340951" cy="134095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034887" y="2112092"/>
            <a:ext cx="1460485" cy="286535"/>
          </a:xfrm>
          <a:prstGeom prst="rect">
            <a:avLst/>
          </a:prstGeom>
        </p:spPr>
        <p:txBody>
          <a:bodyPr wrap="square" lIns="77686" tIns="38842" rIns="77686" bIns="38842">
            <a:spAutoFit/>
          </a:bodyPr>
          <a:lstStyle/>
          <a:p>
            <a:pPr algn="ctr" defTabSz="932302">
              <a:defRPr/>
            </a:pPr>
            <a:r>
              <a:rPr lang="en-US" sz="1326" b="1" dirty="0">
                <a:solidFill>
                  <a:schemeClr val="tx2"/>
                </a:solidFill>
              </a:rPr>
              <a:t>Partners</a:t>
            </a:r>
          </a:p>
        </p:txBody>
      </p:sp>
      <p:sp>
        <p:nvSpPr>
          <p:cNvPr id="23" name="Rectangle 22"/>
          <p:cNvSpPr/>
          <p:nvPr/>
        </p:nvSpPr>
        <p:spPr>
          <a:xfrm>
            <a:off x="1094787" y="2995887"/>
            <a:ext cx="1460485" cy="286535"/>
          </a:xfrm>
          <a:prstGeom prst="rect">
            <a:avLst/>
          </a:prstGeom>
        </p:spPr>
        <p:txBody>
          <a:bodyPr wrap="square" lIns="77686" tIns="38842" rIns="77686" bIns="38842">
            <a:spAutoFit/>
          </a:bodyPr>
          <a:lstStyle/>
          <a:p>
            <a:pPr algn="ctr" defTabSz="932302">
              <a:defRPr/>
            </a:pPr>
            <a:r>
              <a:rPr lang="en-US" sz="1326" b="1" dirty="0">
                <a:solidFill>
                  <a:schemeClr val="tx2"/>
                </a:solidFill>
              </a:rPr>
              <a:t>Support</a:t>
            </a:r>
          </a:p>
        </p:txBody>
      </p:sp>
      <p:sp>
        <p:nvSpPr>
          <p:cNvPr id="24" name="Rectangle 23"/>
          <p:cNvSpPr/>
          <p:nvPr/>
        </p:nvSpPr>
        <p:spPr>
          <a:xfrm>
            <a:off x="1390733" y="4541632"/>
            <a:ext cx="1460485" cy="702718"/>
          </a:xfrm>
          <a:prstGeom prst="rect">
            <a:avLst/>
          </a:prstGeom>
        </p:spPr>
        <p:txBody>
          <a:bodyPr wrap="square" lIns="77686" tIns="38842" rIns="77686" bIns="38842">
            <a:spAutoFit/>
          </a:bodyPr>
          <a:lstStyle/>
          <a:p>
            <a:pPr algn="ctr" defTabSz="932302">
              <a:defRPr/>
            </a:pPr>
            <a:r>
              <a:rPr lang="en-US" sz="1326" b="1" dirty="0">
                <a:solidFill>
                  <a:schemeClr val="tx2"/>
                </a:solidFill>
              </a:rPr>
              <a:t>Forum/ Help content (wiki) / Technical blog</a:t>
            </a:r>
          </a:p>
        </p:txBody>
      </p:sp>
      <p:sp>
        <p:nvSpPr>
          <p:cNvPr id="26" name="Rectangle 25"/>
          <p:cNvSpPr/>
          <p:nvPr/>
        </p:nvSpPr>
        <p:spPr>
          <a:xfrm>
            <a:off x="3586973" y="1932551"/>
            <a:ext cx="1460485" cy="494627"/>
          </a:xfrm>
          <a:prstGeom prst="rect">
            <a:avLst/>
          </a:prstGeom>
        </p:spPr>
        <p:txBody>
          <a:bodyPr wrap="square" lIns="77686" tIns="38842" rIns="77686" bIns="38842">
            <a:spAutoFit/>
          </a:bodyPr>
          <a:lstStyle/>
          <a:p>
            <a:pPr algn="ctr" defTabSz="932302">
              <a:defRPr/>
            </a:pPr>
            <a:r>
              <a:rPr lang="en-US" sz="1326" b="1" dirty="0">
                <a:solidFill>
                  <a:schemeClr val="tx2"/>
                </a:solidFill>
              </a:rPr>
              <a:t>Live@edu Upgrade Center</a:t>
            </a:r>
          </a:p>
        </p:txBody>
      </p:sp>
      <p:sp>
        <p:nvSpPr>
          <p:cNvPr id="27" name="Rectangle 26"/>
          <p:cNvSpPr/>
          <p:nvPr/>
        </p:nvSpPr>
        <p:spPr>
          <a:xfrm>
            <a:off x="4395427" y="3098680"/>
            <a:ext cx="1460485" cy="286535"/>
          </a:xfrm>
          <a:prstGeom prst="rect">
            <a:avLst/>
          </a:prstGeom>
        </p:spPr>
        <p:txBody>
          <a:bodyPr wrap="square" lIns="77686" tIns="38842" rIns="77686" bIns="38842">
            <a:spAutoFit/>
          </a:bodyPr>
          <a:lstStyle/>
          <a:p>
            <a:pPr algn="ctr" defTabSz="932302">
              <a:defRPr/>
            </a:pPr>
            <a:r>
              <a:rPr lang="en-US" sz="1326" b="1" dirty="0">
                <a:solidFill>
                  <a:schemeClr val="tx2"/>
                </a:solidFill>
              </a:rPr>
              <a:t>Upgrade FAQs</a:t>
            </a:r>
          </a:p>
        </p:txBody>
      </p:sp>
      <p:sp>
        <p:nvSpPr>
          <p:cNvPr id="28" name="Rectangle 27"/>
          <p:cNvSpPr/>
          <p:nvPr/>
        </p:nvSpPr>
        <p:spPr>
          <a:xfrm>
            <a:off x="3152094" y="5344905"/>
            <a:ext cx="1612358" cy="494627"/>
          </a:xfrm>
          <a:prstGeom prst="rect">
            <a:avLst/>
          </a:prstGeom>
        </p:spPr>
        <p:txBody>
          <a:bodyPr wrap="square" lIns="77686" tIns="38842" rIns="77686" bIns="38842">
            <a:spAutoFit/>
          </a:bodyPr>
          <a:lstStyle/>
          <a:p>
            <a:pPr algn="ctr" defTabSz="932302">
              <a:defRPr/>
            </a:pPr>
            <a:r>
              <a:rPr lang="en-US" sz="1326" b="1" dirty="0">
                <a:solidFill>
                  <a:schemeClr val="tx2"/>
                </a:solidFill>
              </a:rPr>
              <a:t>Customer Communications</a:t>
            </a:r>
          </a:p>
        </p:txBody>
      </p:sp>
      <p:sp>
        <p:nvSpPr>
          <p:cNvPr id="31" name="Rectangle 30"/>
          <p:cNvSpPr/>
          <p:nvPr/>
        </p:nvSpPr>
        <p:spPr>
          <a:xfrm rot="20309097">
            <a:off x="1737048" y="1288167"/>
            <a:ext cx="1460485" cy="318579"/>
          </a:xfrm>
          <a:prstGeom prst="rect">
            <a:avLst/>
          </a:prstGeom>
        </p:spPr>
        <p:txBody>
          <a:bodyPr wrap="square" lIns="77686" tIns="38842" rIns="77686" bIns="38842">
            <a:spAutoFit/>
          </a:bodyPr>
          <a:lstStyle/>
          <a:p>
            <a:pPr algn="ctr" defTabSz="932302">
              <a:defRPr/>
            </a:pPr>
            <a:r>
              <a:rPr lang="en-US" sz="1530" b="1" dirty="0"/>
              <a:t>In Person</a:t>
            </a:r>
          </a:p>
        </p:txBody>
      </p:sp>
      <p:sp>
        <p:nvSpPr>
          <p:cNvPr id="32" name="Rectangle 31"/>
          <p:cNvSpPr/>
          <p:nvPr/>
        </p:nvSpPr>
        <p:spPr>
          <a:xfrm rot="19999897">
            <a:off x="3791231" y="6186920"/>
            <a:ext cx="1460485" cy="318579"/>
          </a:xfrm>
          <a:prstGeom prst="rect">
            <a:avLst/>
          </a:prstGeom>
        </p:spPr>
        <p:txBody>
          <a:bodyPr wrap="square" lIns="77686" tIns="38842" rIns="77686" bIns="38842">
            <a:spAutoFit/>
          </a:bodyPr>
          <a:lstStyle/>
          <a:p>
            <a:pPr algn="ctr" defTabSz="932302">
              <a:defRPr/>
            </a:pPr>
            <a:r>
              <a:rPr lang="en-US" sz="1530" b="1" dirty="0"/>
              <a:t>E-mail</a:t>
            </a:r>
          </a:p>
        </p:txBody>
      </p:sp>
      <p:sp>
        <p:nvSpPr>
          <p:cNvPr id="33" name="Rectangle 32"/>
          <p:cNvSpPr/>
          <p:nvPr/>
        </p:nvSpPr>
        <p:spPr>
          <a:xfrm rot="17650689">
            <a:off x="289348" y="2736666"/>
            <a:ext cx="1460865" cy="318579"/>
          </a:xfrm>
          <a:prstGeom prst="rect">
            <a:avLst/>
          </a:prstGeom>
        </p:spPr>
        <p:txBody>
          <a:bodyPr wrap="square" lIns="77686" tIns="38842" rIns="77686" bIns="38842">
            <a:spAutoFit/>
          </a:bodyPr>
          <a:lstStyle/>
          <a:p>
            <a:pPr algn="ctr" defTabSz="932302">
              <a:defRPr/>
            </a:pPr>
            <a:r>
              <a:rPr lang="en-US" sz="1530" b="1" dirty="0"/>
              <a:t>Phone</a:t>
            </a:r>
          </a:p>
        </p:txBody>
      </p:sp>
      <p:sp>
        <p:nvSpPr>
          <p:cNvPr id="34" name="Rectangle 33"/>
          <p:cNvSpPr/>
          <p:nvPr/>
        </p:nvSpPr>
        <p:spPr>
          <a:xfrm rot="4333073">
            <a:off x="5248308" y="2694741"/>
            <a:ext cx="1460865" cy="318579"/>
          </a:xfrm>
          <a:prstGeom prst="rect">
            <a:avLst/>
          </a:prstGeom>
        </p:spPr>
        <p:txBody>
          <a:bodyPr wrap="square" lIns="77686" tIns="38842" rIns="77686" bIns="38842">
            <a:spAutoFit/>
          </a:bodyPr>
          <a:lstStyle/>
          <a:p>
            <a:pPr algn="ctr" defTabSz="932302">
              <a:defRPr/>
            </a:pPr>
            <a:r>
              <a:rPr lang="en-US" sz="1530" b="1" dirty="0"/>
              <a:t>Online</a:t>
            </a:r>
          </a:p>
        </p:txBody>
      </p:sp>
      <p:sp>
        <p:nvSpPr>
          <p:cNvPr id="35" name="Rectangle 34"/>
          <p:cNvSpPr/>
          <p:nvPr/>
        </p:nvSpPr>
        <p:spPr>
          <a:xfrm rot="2615082">
            <a:off x="819704" y="5573387"/>
            <a:ext cx="1460485" cy="318579"/>
          </a:xfrm>
          <a:prstGeom prst="rect">
            <a:avLst/>
          </a:prstGeom>
        </p:spPr>
        <p:txBody>
          <a:bodyPr wrap="square" lIns="77686" tIns="38842" rIns="77686" bIns="38842">
            <a:spAutoFit/>
          </a:bodyPr>
          <a:lstStyle/>
          <a:p>
            <a:pPr algn="ctr" defTabSz="932302">
              <a:defRPr/>
            </a:pPr>
            <a:r>
              <a:rPr lang="en-US" sz="1530" b="1" dirty="0"/>
              <a:t>Community</a:t>
            </a:r>
          </a:p>
        </p:txBody>
      </p:sp>
      <p:cxnSp>
        <p:nvCxnSpPr>
          <p:cNvPr id="36" name="Straight Connector 35"/>
          <p:cNvCxnSpPr>
            <a:stCxn id="13" idx="5"/>
            <a:endCxn id="30" idx="5"/>
          </p:cNvCxnSpPr>
          <p:nvPr/>
        </p:nvCxnSpPr>
        <p:spPr>
          <a:xfrm>
            <a:off x="4197774" y="4603962"/>
            <a:ext cx="1340951" cy="134095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3" idx="0"/>
            <a:endCxn id="30" idx="0"/>
          </p:cNvCxnSpPr>
          <p:nvPr/>
        </p:nvCxnSpPr>
        <p:spPr>
          <a:xfrm flipV="1">
            <a:off x="3495372" y="1011823"/>
            <a:ext cx="0" cy="189639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502025" y="4820257"/>
            <a:ext cx="645743" cy="176515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0" idx="2"/>
            <a:endCxn id="13" idx="2"/>
          </p:cNvCxnSpPr>
          <p:nvPr/>
        </p:nvCxnSpPr>
        <p:spPr>
          <a:xfrm>
            <a:off x="605635" y="3901559"/>
            <a:ext cx="189639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4086743" y="2074197"/>
            <a:ext cx="1617153" cy="1073734"/>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83898" y="3783175"/>
            <a:ext cx="1483880" cy="54538"/>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423399" y="4095194"/>
            <a:ext cx="1460485" cy="702718"/>
          </a:xfrm>
          <a:prstGeom prst="rect">
            <a:avLst/>
          </a:prstGeom>
        </p:spPr>
        <p:txBody>
          <a:bodyPr wrap="square" lIns="77686" tIns="38842" rIns="77686" bIns="38842">
            <a:spAutoFit/>
          </a:bodyPr>
          <a:lstStyle/>
          <a:p>
            <a:pPr algn="ctr" defTabSz="932302">
              <a:defRPr/>
            </a:pPr>
            <a:r>
              <a:rPr lang="en-US" sz="1326" b="1" dirty="0">
                <a:solidFill>
                  <a:schemeClr val="tx2"/>
                </a:solidFill>
              </a:rPr>
              <a:t>Link to online support and partners</a:t>
            </a:r>
          </a:p>
        </p:txBody>
      </p:sp>
      <p:pic>
        <p:nvPicPr>
          <p:cNvPr id="3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0355" y="1075125"/>
            <a:ext cx="3467318" cy="2484207"/>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962" y="2005543"/>
            <a:ext cx="2895415" cy="2811199"/>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7512" y="3930673"/>
            <a:ext cx="3336971" cy="2302364"/>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0355" y="4250374"/>
            <a:ext cx="2143796" cy="2744606"/>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itle 2"/>
          <p:cNvSpPr txBox="1">
            <a:spLocks/>
          </p:cNvSpPr>
          <p:nvPr/>
        </p:nvSpPr>
        <p:spPr>
          <a:xfrm>
            <a:off x="531947" y="296868"/>
            <a:ext cx="11370961"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5507" dirty="0" smtClean="0"/>
              <a:t>Resources and Support Available</a:t>
            </a:r>
            <a:endParaRPr lang="en-US" sz="5507" dirty="0"/>
          </a:p>
        </p:txBody>
      </p:sp>
    </p:spTree>
    <p:extLst>
      <p:ext uri="{BB962C8B-B14F-4D97-AF65-F5344CB8AC3E}">
        <p14:creationId xmlns:p14="http://schemas.microsoft.com/office/powerpoint/2010/main" val="9764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Microsoft Office 365 Education: Overview and Upgrades</a:t>
            </a:r>
            <a:endParaRPr lang="en-US" sz="5400" dirty="0"/>
          </a:p>
        </p:txBody>
      </p:sp>
      <p:sp>
        <p:nvSpPr>
          <p:cNvPr id="5" name="Text Placeholder 4"/>
          <p:cNvSpPr>
            <a:spLocks noGrp="1"/>
          </p:cNvSpPr>
          <p:nvPr>
            <p:ph type="body" sz="quarter" idx="12"/>
          </p:nvPr>
        </p:nvSpPr>
        <p:spPr/>
        <p:txBody>
          <a:bodyPr/>
          <a:lstStyle/>
          <a:p>
            <a:r>
              <a:rPr lang="en-US" dirty="0" smtClean="0"/>
              <a:t>Jim Lucey</a:t>
            </a:r>
          </a:p>
          <a:p>
            <a:r>
              <a:rPr lang="en-US" dirty="0" smtClean="0"/>
              <a:t>Sr. Technical Product </a:t>
            </a:r>
            <a:r>
              <a:rPr lang="en-US" dirty="0" err="1" smtClean="0"/>
              <a:t>Mgr</a:t>
            </a:r>
            <a:endParaRPr lang="en-US" dirty="0" smtClean="0"/>
          </a:p>
          <a:p>
            <a:r>
              <a:rPr lang="en-US" dirty="0" smtClean="0"/>
              <a:t>jlucey@Microsoft.com</a:t>
            </a:r>
            <a:endParaRPr lang="en-US" dirty="0"/>
          </a:p>
        </p:txBody>
      </p:sp>
      <p:sp>
        <p:nvSpPr>
          <p:cNvPr id="14" name="Text Placeholder 13"/>
          <p:cNvSpPr>
            <a:spLocks noGrp="1"/>
          </p:cNvSpPr>
          <p:nvPr>
            <p:ph type="body" sz="quarter" idx="13"/>
          </p:nvPr>
        </p:nvSpPr>
        <p:spPr/>
        <p:txBody>
          <a:bodyPr/>
          <a:lstStyle/>
          <a:p>
            <a:r>
              <a:rPr lang="en-US" dirty="0" smtClean="0"/>
              <a:t>OUC-B209</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Educational Value of Your Modern Office</a:t>
            </a:r>
            <a:endParaRPr lang="en-US" dirty="0"/>
          </a:p>
        </p:txBody>
      </p:sp>
      <p:grpSp>
        <p:nvGrpSpPr>
          <p:cNvPr id="2" name="Group 1"/>
          <p:cNvGrpSpPr/>
          <p:nvPr/>
        </p:nvGrpSpPr>
        <p:grpSpPr>
          <a:xfrm>
            <a:off x="506044" y="2229834"/>
            <a:ext cx="2611288" cy="2586770"/>
            <a:chOff x="493714" y="1157156"/>
            <a:chExt cx="2560319" cy="2536279"/>
          </a:xfrm>
        </p:grpSpPr>
        <p:pic>
          <p:nvPicPr>
            <p:cNvPr id="19"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3714" y="1157156"/>
              <a:ext cx="2560319" cy="253338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493714" y="2873685"/>
              <a:ext cx="2560319"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Best experience across devices</a:t>
              </a:r>
            </a:p>
          </p:txBody>
        </p:sp>
      </p:grpSp>
      <p:grpSp>
        <p:nvGrpSpPr>
          <p:cNvPr id="24" name="Group 23"/>
          <p:cNvGrpSpPr/>
          <p:nvPr/>
        </p:nvGrpSpPr>
        <p:grpSpPr>
          <a:xfrm>
            <a:off x="3420428" y="2207623"/>
            <a:ext cx="2611289" cy="2611290"/>
            <a:chOff x="3347579" y="1156871"/>
            <a:chExt cx="2615434" cy="2560321"/>
          </a:xfrm>
        </p:grpSpPr>
        <p:pic>
          <p:nvPicPr>
            <p:cNvPr id="29" name="Picture 28"/>
            <p:cNvPicPr>
              <a:picLocks/>
            </p:cNvPicPr>
            <p:nvPr/>
          </p:nvPicPr>
          <p:blipFill rotWithShape="1">
            <a:blip r:embed="rId4">
              <a:extLst>
                <a:ext uri="{28A0092B-C50C-407E-A947-70E740481C1C}">
                  <a14:useLocalDpi xmlns:a14="http://schemas.microsoft.com/office/drawing/2010/main" val="0"/>
                </a:ext>
              </a:extLst>
            </a:blip>
            <a:srcRect b="-43"/>
            <a:stretch/>
          </p:blipFill>
          <p:spPr>
            <a:xfrm>
              <a:off x="3347579" y="1156871"/>
              <a:ext cx="2606040" cy="2560320"/>
            </a:xfrm>
            <a:prstGeom prst="rect">
              <a:avLst/>
            </a:prstGeom>
            <a:gradFill flip="none" rotWithShape="1">
              <a:gsLst>
                <a:gs pos="0">
                  <a:schemeClr val="tx1"/>
                </a:gs>
                <a:gs pos="76000">
                  <a:schemeClr val="tx1">
                    <a:alpha val="54000"/>
                  </a:schemeClr>
                </a:gs>
                <a:gs pos="100000">
                  <a:schemeClr val="tx1">
                    <a:tint val="23500"/>
                    <a:satMod val="160000"/>
                    <a:alpha val="0"/>
                  </a:schemeClr>
                </a:gs>
              </a:gsLst>
              <a:lin ang="16200000" scaled="1"/>
              <a:tileRect/>
            </a:gradFill>
            <a:ln>
              <a:noFill/>
              <a:headEnd type="none" w="med" len="med"/>
              <a:tailEnd type="none" w="med" len="med"/>
            </a:ln>
          </p:spPr>
        </p:pic>
        <p:sp>
          <p:nvSpPr>
            <p:cNvPr id="39" name="Rectangle 38"/>
            <p:cNvSpPr/>
            <p:nvPr/>
          </p:nvSpPr>
          <p:spPr bwMode="auto">
            <a:xfrm>
              <a:off x="3354250" y="2897442"/>
              <a:ext cx="2608763"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Anytime, anywhere learning</a:t>
              </a:r>
            </a:p>
          </p:txBody>
        </p:sp>
      </p:grpSp>
      <p:grpSp>
        <p:nvGrpSpPr>
          <p:cNvPr id="40" name="Group 39"/>
          <p:cNvGrpSpPr/>
          <p:nvPr/>
        </p:nvGrpSpPr>
        <p:grpSpPr>
          <a:xfrm>
            <a:off x="6334814" y="2216532"/>
            <a:ext cx="2611289" cy="2611290"/>
            <a:chOff x="6236625" y="2059080"/>
            <a:chExt cx="2604345" cy="2560321"/>
          </a:xfrm>
        </p:grpSpPr>
        <p:pic>
          <p:nvPicPr>
            <p:cNvPr id="41" name="Picture 2" descr="C:\Users\v-junyo\Documents\Jun_Mesh\Microsoft Files\DesignTools\Brand Photos\Office Brand - No_exp\In the Office\girl computer sit office smile female male blur laptop background.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46019" y="2059080"/>
              <a:ext cx="2594951" cy="256032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bwMode="auto">
            <a:xfrm>
              <a:off x="6236625" y="3799651"/>
              <a:ext cx="2604345"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Security without compromise</a:t>
              </a:r>
            </a:p>
          </p:txBody>
        </p:sp>
      </p:grpSp>
      <p:grpSp>
        <p:nvGrpSpPr>
          <p:cNvPr id="43" name="Group 42"/>
          <p:cNvGrpSpPr/>
          <p:nvPr/>
        </p:nvGrpSpPr>
        <p:grpSpPr>
          <a:xfrm>
            <a:off x="9291619" y="2207624"/>
            <a:ext cx="2611289" cy="2611289"/>
            <a:chOff x="9083138" y="1156872"/>
            <a:chExt cx="2619273" cy="2560320"/>
          </a:xfrm>
        </p:grpSpPr>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083138" y="1156872"/>
              <a:ext cx="2619273" cy="2560320"/>
            </a:xfrm>
            <a:prstGeom prst="rect">
              <a:avLst/>
            </a:prstGeom>
          </p:spPr>
        </p:pic>
        <p:sp>
          <p:nvSpPr>
            <p:cNvPr id="45" name="Rectangle 44"/>
            <p:cNvSpPr/>
            <p:nvPr/>
          </p:nvSpPr>
          <p:spPr bwMode="auto">
            <a:xfrm>
              <a:off x="9088127" y="2897442"/>
              <a:ext cx="2614284"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Run it on your terms</a:t>
              </a:r>
            </a:p>
          </p:txBody>
        </p:sp>
      </p:grpSp>
    </p:spTree>
    <p:extLst>
      <p:ext uri="{BB962C8B-B14F-4D97-AF65-F5344CB8AC3E}">
        <p14:creationId xmlns:p14="http://schemas.microsoft.com/office/powerpoint/2010/main" val="3069147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rgbClr val="FFFFFF"/>
                    </a:gs>
                    <a:gs pos="100000">
                      <a:srgbClr val="0072C6">
                        <a:lumMod val="30000"/>
                        <a:lumOff val="70000"/>
                      </a:srgbClr>
                    </a:gs>
                  </a:gsLst>
                  <a:lin ang="5400000" scaled="1"/>
                </a:gradFill>
              </a:rPr>
              <a:t>Scan </a:t>
            </a:r>
            <a:r>
              <a:rPr lang="en-US" sz="4400" b="1" dirty="0">
                <a:gradFill>
                  <a:gsLst>
                    <a:gs pos="83000">
                      <a:srgbClr val="FFFFFF"/>
                    </a:gs>
                    <a:gs pos="100000">
                      <a:srgbClr val="0072C6">
                        <a:lumMod val="30000"/>
                        <a:lumOff val="70000"/>
                      </a:srgbClr>
                    </a:gs>
                  </a:gsLst>
                  <a:lin ang="5400000" scaled="1"/>
                </a:gradFill>
              </a:rPr>
              <a:t>this QR code </a:t>
            </a:r>
            <a:r>
              <a:rPr lang="en-US" sz="4400" dirty="0">
                <a:gradFill>
                  <a:gsLst>
                    <a:gs pos="83000">
                      <a:srgbClr val="FFFFFF"/>
                    </a:gs>
                    <a:gs pos="100000">
                      <a:srgbClr val="0072C6">
                        <a:lumMod val="30000"/>
                        <a:lumOff val="70000"/>
                      </a:srgbClr>
                    </a:gs>
                  </a:gsLst>
                  <a:lin ang="5400000" scaled="1"/>
                </a:gradFill>
              </a:rPr>
              <a:t>to </a:t>
            </a:r>
          </a:p>
          <a:p>
            <a:r>
              <a:rPr lang="en-US" sz="4400" dirty="0">
                <a:gradFill>
                  <a:gsLst>
                    <a:gs pos="83000">
                      <a:srgbClr val="FFFFFF"/>
                    </a:gs>
                    <a:gs pos="100000">
                      <a:srgbClr val="0072C6">
                        <a:lumMod val="30000"/>
                        <a:lumOff val="70000"/>
                      </a:srgb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20719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new Office</a:t>
            </a:r>
            <a:br>
              <a:rPr lang="en-US" dirty="0" smtClean="0"/>
            </a:br>
            <a:r>
              <a:rPr lang="en-US" sz="4000" dirty="0" smtClean="0"/>
              <a:t>Productivity and collaboration in education</a:t>
            </a:r>
            <a:endParaRPr lang="en-US" sz="7200" dirty="0"/>
          </a:p>
        </p:txBody>
      </p:sp>
    </p:spTree>
    <p:extLst>
      <p:ext uri="{BB962C8B-B14F-4D97-AF65-F5344CB8AC3E}">
        <p14:creationId xmlns:p14="http://schemas.microsoft.com/office/powerpoint/2010/main" val="10234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06043" y="2003465"/>
            <a:ext cx="5595620" cy="3195013"/>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43" y="2003466"/>
            <a:ext cx="5595620" cy="3727546"/>
          </a:xfrm>
          <a:prstGeom prst="rect">
            <a:avLst/>
          </a:prstGeom>
        </p:spPr>
      </p:pic>
      <p:grpSp>
        <p:nvGrpSpPr>
          <p:cNvPr id="25" name="Group 24"/>
          <p:cNvGrpSpPr/>
          <p:nvPr/>
        </p:nvGrpSpPr>
        <p:grpSpPr>
          <a:xfrm>
            <a:off x="506043" y="5198478"/>
            <a:ext cx="5595620" cy="1305645"/>
            <a:chOff x="493713" y="5118030"/>
            <a:chExt cx="5486400" cy="1280160"/>
          </a:xfrm>
          <a:solidFill>
            <a:schemeClr val="accent2"/>
          </a:solidFill>
        </p:grpSpPr>
        <p:sp>
          <p:nvSpPr>
            <p:cNvPr id="18" name="Rectangle 17"/>
            <p:cNvSpPr/>
            <p:nvPr/>
          </p:nvSpPr>
          <p:spPr bwMode="auto">
            <a:xfrm>
              <a:off x="493713" y="5118030"/>
              <a:ext cx="5486400" cy="128016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a:xfrm>
              <a:off x="651363" y="5219863"/>
              <a:ext cx="3534757" cy="502317"/>
            </a:xfrm>
            <a:prstGeom prst="rect">
              <a:avLst/>
            </a:prstGeom>
            <a:grpFill/>
          </p:spPr>
          <p:txBody>
            <a:bodyPr wrap="square" lIns="0" tIns="0" rIns="0" bIns="0">
              <a:spAutoFit/>
            </a:bodyPr>
            <a:lstStyle/>
            <a:p>
              <a:pPr defTabSz="1988437" fontAlgn="base">
                <a:spcBef>
                  <a:spcPct val="0"/>
                </a:spcBef>
                <a:spcAft>
                  <a:spcPct val="0"/>
                </a:spcAft>
              </a:pPr>
              <a:r>
                <a:rPr lang="en-US" sz="3264" dirty="0">
                  <a:ln w="3175">
                    <a:noFill/>
                  </a:ln>
                  <a:latin typeface="Segoe UI Light"/>
                  <a:cs typeface="Arial" charset="0"/>
                </a:rPr>
                <a:t>Educators</a:t>
              </a:r>
              <a:endParaRPr lang="en-US" sz="4896" dirty="0">
                <a:ln w="3175">
                  <a:noFill/>
                </a:ln>
                <a:latin typeface="Segoe UI Light"/>
                <a:cs typeface="Arial" charset="0"/>
              </a:endParaRPr>
            </a:p>
          </p:txBody>
        </p:sp>
        <p:sp>
          <p:nvSpPr>
            <p:cNvPr id="6" name="Rectangle 5"/>
            <p:cNvSpPr/>
            <p:nvPr/>
          </p:nvSpPr>
          <p:spPr>
            <a:xfrm>
              <a:off x="651363" y="5740909"/>
              <a:ext cx="5058938" cy="508473"/>
            </a:xfrm>
            <a:prstGeom prst="rect">
              <a:avLst/>
            </a:prstGeom>
            <a:grpFill/>
          </p:spPr>
          <p:txBody>
            <a:bodyPr wrap="square" lIns="0" tIns="0" rIns="0" bIns="0">
              <a:spAutoFit/>
            </a:bodyPr>
            <a:lstStyle/>
            <a:p>
              <a:pPr defTabSz="1988437" fontAlgn="base">
                <a:lnSpc>
                  <a:spcPct val="90000"/>
                </a:lnSpc>
                <a:spcBef>
                  <a:spcPct val="0"/>
                </a:spcBef>
                <a:spcAft>
                  <a:spcPct val="0"/>
                </a:spcAft>
              </a:pPr>
              <a:r>
                <a:rPr lang="en-US" sz="1836" dirty="0">
                  <a:ea typeface="Segoe UI" pitchFamily="34" charset="0"/>
                  <a:cs typeface="Segoe UI" pitchFamily="34" charset="0"/>
                </a:rPr>
                <a:t>Own the classroom experience </a:t>
              </a:r>
              <a:r>
                <a:rPr lang="en-US" sz="1836" dirty="0" smtClean="0">
                  <a:ea typeface="Segoe UI" pitchFamily="34" charset="0"/>
                  <a:cs typeface="Segoe UI" pitchFamily="34" charset="0"/>
                </a:rPr>
                <a:t>– Look </a:t>
              </a:r>
              <a:r>
                <a:rPr lang="en-US" sz="1836" dirty="0">
                  <a:ea typeface="Segoe UI" pitchFamily="34" charset="0"/>
                  <a:cs typeface="Segoe UI" pitchFamily="34" charset="0"/>
                </a:rPr>
                <a:t>to be  unique and </a:t>
              </a:r>
              <a:r>
                <a:rPr lang="en-US" sz="1836" b="1" dirty="0">
                  <a:ea typeface="Segoe UI" pitchFamily="34" charset="0"/>
                  <a:cs typeface="Segoe UI" pitchFamily="34" charset="0"/>
                </a:rPr>
                <a:t>innovative</a:t>
              </a:r>
              <a:endParaRPr lang="en-US" sz="1836" b="1" dirty="0">
                <a:cs typeface="Segoe UI Semibold" pitchFamily="34" charset="0"/>
              </a:endParaRPr>
            </a:p>
          </p:txBody>
        </p:sp>
      </p:grpSp>
      <p:sp>
        <p:nvSpPr>
          <p:cNvPr id="19" name="Rectangle 18"/>
          <p:cNvSpPr/>
          <p:nvPr/>
        </p:nvSpPr>
        <p:spPr>
          <a:xfrm>
            <a:off x="6233376" y="1350030"/>
            <a:ext cx="5801537" cy="640363"/>
          </a:xfrm>
          <a:prstGeom prst="rect">
            <a:avLst/>
          </a:prstGeom>
        </p:spPr>
        <p:txBody>
          <a:bodyPr wrap="square" lIns="0" tIns="0" rIns="0" bIns="0">
            <a:spAutoFit/>
          </a:bodyPr>
          <a:lstStyle/>
          <a:p>
            <a:pPr defTabSz="1243193"/>
            <a:r>
              <a:rPr lang="en-US" sz="4080" dirty="0">
                <a:solidFill>
                  <a:schemeClr val="tx1">
                    <a:alpha val="99000"/>
                  </a:schemeClr>
                </a:solidFill>
                <a:latin typeface="+mj-lt"/>
              </a:rPr>
              <a:t>Instruction</a:t>
            </a:r>
          </a:p>
        </p:txBody>
      </p:sp>
      <p:sp>
        <p:nvSpPr>
          <p:cNvPr id="20" name="Rectangle 19"/>
          <p:cNvSpPr/>
          <p:nvPr/>
        </p:nvSpPr>
        <p:spPr>
          <a:xfrm>
            <a:off x="506043" y="1345847"/>
            <a:ext cx="2829845" cy="640363"/>
          </a:xfrm>
          <a:prstGeom prst="rect">
            <a:avLst/>
          </a:prstGeom>
        </p:spPr>
        <p:txBody>
          <a:bodyPr wrap="square" lIns="0" tIns="0" rIns="0" bIns="0">
            <a:spAutoFit/>
          </a:bodyPr>
          <a:lstStyle/>
          <a:p>
            <a:pPr defTabSz="1243193"/>
            <a:r>
              <a:rPr lang="en-US" sz="4080" dirty="0">
                <a:solidFill>
                  <a:schemeClr val="tx1">
                    <a:alpha val="99000"/>
                  </a:schemeClr>
                </a:solidFill>
                <a:latin typeface="+mj-lt"/>
              </a:rPr>
              <a:t>Architects</a:t>
            </a:r>
          </a:p>
        </p:txBody>
      </p:sp>
      <p:sp>
        <p:nvSpPr>
          <p:cNvPr id="10" name="Title 9"/>
          <p:cNvSpPr>
            <a:spLocks noGrp="1"/>
          </p:cNvSpPr>
          <p:nvPr>
            <p:ph type="title"/>
          </p:nvPr>
        </p:nvSpPr>
        <p:spPr/>
        <p:txBody>
          <a:bodyPr/>
          <a:lstStyle/>
          <a:p>
            <a:r>
              <a:rPr lang="en-US" dirty="0" smtClean="0"/>
              <a:t>Technology shifts in education</a:t>
            </a:r>
            <a:endParaRPr lang="en-US" dirty="0"/>
          </a:p>
        </p:txBody>
      </p:sp>
      <p:grpSp>
        <p:nvGrpSpPr>
          <p:cNvPr id="7" name="Group 6"/>
          <p:cNvGrpSpPr/>
          <p:nvPr/>
        </p:nvGrpSpPr>
        <p:grpSpPr>
          <a:xfrm>
            <a:off x="6233375" y="2003465"/>
            <a:ext cx="5595621" cy="4500658"/>
            <a:chOff x="6109254" y="1964360"/>
            <a:chExt cx="5486401" cy="4412810"/>
          </a:xfrm>
        </p:grpSpPr>
        <p:pic>
          <p:nvPicPr>
            <p:cNvPr id="2052" name="Picture 4" descr="http://collegeplanningadvisors.files.wordpress.com/2010/11/longwood-university-virginia.jpg"/>
            <p:cNvPicPr>
              <a:picLocks noChangeAspect="1" noChangeArrowheads="1"/>
            </p:cNvPicPr>
            <p:nvPr/>
          </p:nvPicPr>
          <p:blipFill rotWithShape="1">
            <a:blip r:embed="rId4">
              <a:extLst>
                <a:ext uri="{28A0092B-C50C-407E-A947-70E740481C1C}">
                  <a14:useLocalDpi xmlns:a14="http://schemas.microsoft.com/office/drawing/2010/main" val="0"/>
                </a:ext>
              </a:extLst>
            </a:blip>
            <a:srcRect r="3843" b="26794"/>
            <a:stretch/>
          </p:blipFill>
          <p:spPr bwMode="auto">
            <a:xfrm>
              <a:off x="6109254" y="1964360"/>
              <a:ext cx="5486401" cy="313265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6109255" y="5097010"/>
              <a:ext cx="5486400" cy="1280160"/>
              <a:chOff x="6109255" y="5118030"/>
              <a:chExt cx="5486400" cy="1280160"/>
            </a:xfrm>
          </p:grpSpPr>
          <p:sp>
            <p:nvSpPr>
              <p:cNvPr id="23" name="Rectangle 22"/>
              <p:cNvSpPr/>
              <p:nvPr/>
            </p:nvSpPr>
            <p:spPr bwMode="auto">
              <a:xfrm>
                <a:off x="6109255" y="5118030"/>
                <a:ext cx="5486400" cy="1280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a:xfrm>
                <a:off x="6289993" y="5219863"/>
                <a:ext cx="3534644" cy="502317"/>
              </a:xfrm>
              <a:prstGeom prst="rect">
                <a:avLst/>
              </a:prstGeom>
            </p:spPr>
            <p:txBody>
              <a:bodyPr wrap="square" lIns="0" tIns="0" rIns="0" bIns="0">
                <a:spAutoFit/>
              </a:bodyPr>
              <a:lstStyle/>
              <a:p>
                <a:pPr defTabSz="1988437" fontAlgn="base">
                  <a:spcBef>
                    <a:spcPct val="0"/>
                  </a:spcBef>
                  <a:spcAft>
                    <a:spcPct val="0"/>
                  </a:spcAft>
                </a:pPr>
                <a:r>
                  <a:rPr lang="en-US" sz="3264" dirty="0">
                    <a:ln w="3175">
                      <a:noFill/>
                    </a:ln>
                    <a:latin typeface="Segoe UI Light"/>
                    <a:cs typeface="Arial" charset="0"/>
                  </a:rPr>
                  <a:t>Institutions </a:t>
                </a:r>
                <a:endParaRPr lang="en-US" sz="4488" dirty="0">
                  <a:ln w="3175">
                    <a:noFill/>
                  </a:ln>
                  <a:latin typeface="Segoe UI Light"/>
                  <a:cs typeface="Arial" charset="0"/>
                </a:endParaRPr>
              </a:p>
            </p:txBody>
          </p:sp>
          <p:sp>
            <p:nvSpPr>
              <p:cNvPr id="3" name="Rectangle 2"/>
              <p:cNvSpPr/>
              <p:nvPr/>
            </p:nvSpPr>
            <p:spPr>
              <a:xfrm>
                <a:off x="6289993" y="5740909"/>
                <a:ext cx="5186045" cy="508473"/>
              </a:xfrm>
              <a:prstGeom prst="rect">
                <a:avLst/>
              </a:prstGeom>
            </p:spPr>
            <p:txBody>
              <a:bodyPr wrap="square" lIns="0" tIns="0" bIns="0">
                <a:spAutoFit/>
              </a:bodyPr>
              <a:lstStyle/>
              <a:p>
                <a:pPr defTabSz="1988437" fontAlgn="base">
                  <a:lnSpc>
                    <a:spcPct val="90000"/>
                  </a:lnSpc>
                  <a:spcBef>
                    <a:spcPct val="0"/>
                  </a:spcBef>
                  <a:spcAft>
                    <a:spcPct val="0"/>
                  </a:spcAft>
                </a:pPr>
                <a:r>
                  <a:rPr lang="en-US" sz="1836" dirty="0">
                    <a:latin typeface="Segoe UI" pitchFamily="34" charset="0"/>
                    <a:ea typeface="Segoe UI" pitchFamily="34" charset="0"/>
                    <a:cs typeface="Segoe UI" pitchFamily="34" charset="0"/>
                  </a:rPr>
                  <a:t>Integrating technology seamlessly with teaching practices delivering </a:t>
                </a:r>
                <a:r>
                  <a:rPr lang="en-US" sz="1836" b="1" dirty="0">
                    <a:latin typeface="Segoe UI" pitchFamily="34" charset="0"/>
                    <a:ea typeface="Segoe UI" pitchFamily="34" charset="0"/>
                    <a:cs typeface="Segoe UI" pitchFamily="34" charset="0"/>
                  </a:rPr>
                  <a:t>impact</a:t>
                </a:r>
                <a:r>
                  <a:rPr lang="en-US" sz="1836" dirty="0">
                    <a:latin typeface="Segoe UI" pitchFamily="34" charset="0"/>
                    <a:ea typeface="Segoe UI" pitchFamily="34" charset="0"/>
                    <a:cs typeface="Segoe UI" pitchFamily="34" charset="0"/>
                  </a:rPr>
                  <a:t> to learning outcomes</a:t>
                </a:r>
              </a:p>
            </p:txBody>
          </p:sp>
        </p:grpSp>
        <p:sp>
          <p:nvSpPr>
            <p:cNvPr id="5" name="Rectangle 4"/>
            <p:cNvSpPr/>
            <p:nvPr/>
          </p:nvSpPr>
          <p:spPr bwMode="auto">
            <a:xfrm>
              <a:off x="6109255" y="1964360"/>
              <a:ext cx="5486400" cy="3132650"/>
            </a:xfrm>
            <a:prstGeom prst="rect">
              <a:avLst/>
            </a:prstGeom>
            <a:gradFill flip="none" rotWithShape="1">
              <a:gsLst>
                <a:gs pos="0">
                  <a:schemeClr val="tx1">
                    <a:alpha val="0"/>
                  </a:schemeClr>
                </a:gs>
                <a:gs pos="50000">
                  <a:schemeClr val="tx1">
                    <a:alpha val="0"/>
                  </a:schemeClr>
                </a:gs>
                <a:gs pos="100000">
                  <a:schemeClr val="tx1">
                    <a:alpha val="4400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331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Introducing | Your Modern Office</a:t>
            </a:r>
            <a:endParaRPr lang="en-US" dirty="0"/>
          </a:p>
        </p:txBody>
      </p:sp>
      <p:grpSp>
        <p:nvGrpSpPr>
          <p:cNvPr id="10" name="Group 9"/>
          <p:cNvGrpSpPr/>
          <p:nvPr/>
        </p:nvGrpSpPr>
        <p:grpSpPr>
          <a:xfrm>
            <a:off x="417726" y="1251029"/>
            <a:ext cx="2800607" cy="3646026"/>
            <a:chOff x="493712" y="1226611"/>
            <a:chExt cx="2745942" cy="3574860"/>
          </a:xfrm>
        </p:grpSpPr>
        <p:grpSp>
          <p:nvGrpSpPr>
            <p:cNvPr id="4" name="Group 3"/>
            <p:cNvGrpSpPr/>
            <p:nvPr/>
          </p:nvGrpSpPr>
          <p:grpSpPr>
            <a:xfrm>
              <a:off x="493712" y="1226611"/>
              <a:ext cx="2745942" cy="3574860"/>
              <a:chOff x="493712" y="1226611"/>
              <a:chExt cx="2745942" cy="3574860"/>
            </a:xfrm>
          </p:grpSpPr>
          <p:sp>
            <p:nvSpPr>
              <p:cNvPr id="37" name="Rectangle 36"/>
              <p:cNvSpPr/>
              <p:nvPr/>
            </p:nvSpPr>
            <p:spPr bwMode="auto">
              <a:xfrm>
                <a:off x="493712" y="3887071"/>
                <a:ext cx="2745941" cy="9144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t" anchorCtr="0" compatLnSpc="1">
                <a:prstTxWarp prst="textNoShape">
                  <a:avLst/>
                </a:prstTxWarp>
              </a:bodyPr>
              <a:lstStyle/>
              <a:p>
                <a:pPr defTabSz="932290" fontAlgn="base">
                  <a:lnSpc>
                    <a:spcPct val="90000"/>
                  </a:lnSpc>
                  <a:spcBef>
                    <a:spcPct val="0"/>
                  </a:spcBef>
                  <a:spcAft>
                    <a:spcPct val="0"/>
                  </a:spcAft>
                </a:pPr>
                <a:endParaRPr lang="en-US" sz="2856" dirty="0">
                  <a:gradFill>
                    <a:gsLst>
                      <a:gs pos="0">
                        <a:srgbClr val="FFFFFF"/>
                      </a:gs>
                      <a:gs pos="100000">
                        <a:srgbClr val="FFFFFF"/>
                      </a:gs>
                    </a:gsLst>
                    <a:lin ang="5400000" scaled="0"/>
                  </a:gradFill>
                  <a:latin typeface="+mj-lt"/>
                  <a:ea typeface="Segoe UI" pitchFamily="34" charset="0"/>
                  <a:cs typeface="Segoe UI" pitchFamily="34" charset="0"/>
                </a:endParaRPr>
              </a:p>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Devices</a:t>
                </a:r>
              </a:p>
            </p:txBody>
          </p:sp>
          <p:pic>
            <p:nvPicPr>
              <p:cNvPr id="38" name="Picture 37"/>
              <p:cNvPicPr>
                <a:picLocks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6454" y="1226611"/>
                <a:ext cx="2743200" cy="27432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876" y="4120846"/>
              <a:ext cx="823034" cy="532262"/>
            </a:xfrm>
            <a:prstGeom prst="rect">
              <a:avLst/>
            </a:prstGeom>
          </p:spPr>
        </p:pic>
      </p:grpSp>
      <p:grpSp>
        <p:nvGrpSpPr>
          <p:cNvPr id="8" name="Group 7"/>
          <p:cNvGrpSpPr/>
          <p:nvPr/>
        </p:nvGrpSpPr>
        <p:grpSpPr>
          <a:xfrm>
            <a:off x="6274775" y="1257133"/>
            <a:ext cx="2800607" cy="3647537"/>
            <a:chOff x="6219568" y="1705134"/>
            <a:chExt cx="2745942" cy="3576341"/>
          </a:xfrm>
        </p:grpSpPr>
        <p:sp>
          <p:nvSpPr>
            <p:cNvPr id="59" name="Rectangle 58"/>
            <p:cNvSpPr/>
            <p:nvPr/>
          </p:nvSpPr>
          <p:spPr bwMode="auto">
            <a:xfrm>
              <a:off x="6219569" y="4451874"/>
              <a:ext cx="2745941" cy="829601"/>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b" anchorCtr="0" compatLnSpc="1">
              <a:prstTxWarp prst="textNoShape">
                <a:avLst/>
              </a:prstTxWarp>
            </a:bodyPr>
            <a:lstStyle/>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Social</a:t>
              </a:r>
            </a:p>
          </p:txBody>
        </p:sp>
        <p:grpSp>
          <p:nvGrpSpPr>
            <p:cNvPr id="2" name="Group 1"/>
            <p:cNvGrpSpPr/>
            <p:nvPr/>
          </p:nvGrpSpPr>
          <p:grpSpPr>
            <a:xfrm>
              <a:off x="8062754" y="4553228"/>
              <a:ext cx="639749" cy="598446"/>
              <a:chOff x="7962395" y="4519775"/>
              <a:chExt cx="639749" cy="598446"/>
            </a:xfrm>
          </p:grpSpPr>
          <p:grpSp>
            <p:nvGrpSpPr>
              <p:cNvPr id="60" name="Group 59"/>
              <p:cNvGrpSpPr/>
              <p:nvPr/>
            </p:nvGrpSpPr>
            <p:grpSpPr>
              <a:xfrm>
                <a:off x="7962395" y="4519775"/>
                <a:ext cx="639749" cy="592391"/>
                <a:chOff x="4823943" y="3934642"/>
                <a:chExt cx="639749" cy="592391"/>
              </a:xfrm>
            </p:grpSpPr>
            <p:sp>
              <p:nvSpPr>
                <p:cNvPr id="61" name="Freeform 114"/>
                <p:cNvSpPr>
                  <a:spLocks noChangeAspect="1" noEditPoints="1"/>
                </p:cNvSpPr>
                <p:nvPr/>
              </p:nvSpPr>
              <p:spPr bwMode="black">
                <a:xfrm>
                  <a:off x="5175824" y="3934642"/>
                  <a:ext cx="287868" cy="22745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defTabSz="932559"/>
                  <a:endParaRPr lang="en-US" sz="1836">
                    <a:solidFill>
                      <a:srgbClr val="000000"/>
                    </a:solidFill>
                  </a:endParaRPr>
                </a:p>
              </p:txBody>
            </p:sp>
            <p:sp>
              <p:nvSpPr>
                <p:cNvPr id="62" name="Freeform 12"/>
                <p:cNvSpPr>
                  <a:spLocks noChangeAspect="1"/>
                </p:cNvSpPr>
                <p:nvPr/>
              </p:nvSpPr>
              <p:spPr bwMode="black">
                <a:xfrm>
                  <a:off x="5249438" y="4257751"/>
                  <a:ext cx="193895" cy="269282"/>
                </a:xfrm>
                <a:custGeom>
                  <a:avLst/>
                  <a:gdLst>
                    <a:gd name="T0" fmla="*/ 642 w 811"/>
                    <a:gd name="T1" fmla="*/ 692 h 1128"/>
                    <a:gd name="T2" fmla="*/ 499 w 811"/>
                    <a:gd name="T3" fmla="*/ 758 h 1128"/>
                    <a:gd name="T4" fmla="*/ 465 w 811"/>
                    <a:gd name="T5" fmla="*/ 735 h 1128"/>
                    <a:gd name="T6" fmla="*/ 301 w 811"/>
                    <a:gd name="T7" fmla="*/ 382 h 1128"/>
                    <a:gd name="T8" fmla="*/ 305 w 811"/>
                    <a:gd name="T9" fmla="*/ 341 h 1128"/>
                    <a:gd name="T10" fmla="*/ 459 w 811"/>
                    <a:gd name="T11" fmla="*/ 269 h 1128"/>
                    <a:gd name="T12" fmla="*/ 474 w 811"/>
                    <a:gd name="T13" fmla="*/ 232 h 1128"/>
                    <a:gd name="T14" fmla="*/ 378 w 811"/>
                    <a:gd name="T15" fmla="*/ 19 h 1128"/>
                    <a:gd name="T16" fmla="*/ 341 w 811"/>
                    <a:gd name="T17" fmla="*/ 0 h 1128"/>
                    <a:gd name="T18" fmla="*/ 236 w 811"/>
                    <a:gd name="T19" fmla="*/ 28 h 1128"/>
                    <a:gd name="T20" fmla="*/ 192 w 811"/>
                    <a:gd name="T21" fmla="*/ 49 h 1128"/>
                    <a:gd name="T22" fmla="*/ 117 w 811"/>
                    <a:gd name="T23" fmla="*/ 543 h 1128"/>
                    <a:gd name="T24" fmla="*/ 313 w 811"/>
                    <a:gd name="T25" fmla="*/ 932 h 1128"/>
                    <a:gd name="T26" fmla="*/ 686 w 811"/>
                    <a:gd name="T27" fmla="*/ 1060 h 1128"/>
                    <a:gd name="T28" fmla="*/ 730 w 811"/>
                    <a:gd name="T29" fmla="*/ 1039 h 1128"/>
                    <a:gd name="T30" fmla="*/ 789 w 811"/>
                    <a:gd name="T31" fmla="*/ 999 h 1128"/>
                    <a:gd name="T32" fmla="*/ 796 w 811"/>
                    <a:gd name="T33" fmla="*/ 944 h 1128"/>
                    <a:gd name="T34" fmla="*/ 689 w 811"/>
                    <a:gd name="T35" fmla="*/ 708 h 1128"/>
                    <a:gd name="T36" fmla="*/ 642 w 811"/>
                    <a:gd name="T37" fmla="*/ 69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1" h="1128">
                      <a:moveTo>
                        <a:pt x="642" y="692"/>
                      </a:moveTo>
                      <a:cubicBezTo>
                        <a:pt x="616" y="704"/>
                        <a:pt x="499" y="758"/>
                        <a:pt x="499" y="758"/>
                      </a:cubicBezTo>
                      <a:cubicBezTo>
                        <a:pt x="488" y="763"/>
                        <a:pt x="473" y="753"/>
                        <a:pt x="465" y="735"/>
                      </a:cubicBezTo>
                      <a:cubicBezTo>
                        <a:pt x="301" y="382"/>
                        <a:pt x="301" y="382"/>
                        <a:pt x="301" y="382"/>
                      </a:cubicBezTo>
                      <a:cubicBezTo>
                        <a:pt x="292" y="364"/>
                        <a:pt x="294" y="346"/>
                        <a:pt x="305" y="341"/>
                      </a:cubicBezTo>
                      <a:cubicBezTo>
                        <a:pt x="305" y="341"/>
                        <a:pt x="441" y="279"/>
                        <a:pt x="459" y="269"/>
                      </a:cubicBezTo>
                      <a:cubicBezTo>
                        <a:pt x="470" y="264"/>
                        <a:pt x="483" y="251"/>
                        <a:pt x="474" y="232"/>
                      </a:cubicBezTo>
                      <a:cubicBezTo>
                        <a:pt x="452" y="180"/>
                        <a:pt x="385" y="29"/>
                        <a:pt x="378" y="19"/>
                      </a:cubicBezTo>
                      <a:cubicBezTo>
                        <a:pt x="369" y="8"/>
                        <a:pt x="363" y="0"/>
                        <a:pt x="341" y="0"/>
                      </a:cubicBezTo>
                      <a:cubicBezTo>
                        <a:pt x="306" y="0"/>
                        <a:pt x="269" y="13"/>
                        <a:pt x="236" y="28"/>
                      </a:cubicBezTo>
                      <a:cubicBezTo>
                        <a:pt x="192" y="49"/>
                        <a:pt x="192" y="49"/>
                        <a:pt x="192" y="49"/>
                      </a:cubicBezTo>
                      <a:cubicBezTo>
                        <a:pt x="0" y="158"/>
                        <a:pt x="62" y="427"/>
                        <a:pt x="117" y="543"/>
                      </a:cubicBezTo>
                      <a:cubicBezTo>
                        <a:pt x="173" y="662"/>
                        <a:pt x="313" y="932"/>
                        <a:pt x="313" y="932"/>
                      </a:cubicBezTo>
                      <a:cubicBezTo>
                        <a:pt x="381" y="1070"/>
                        <a:pt x="547" y="1128"/>
                        <a:pt x="686" y="1060"/>
                      </a:cubicBezTo>
                      <a:cubicBezTo>
                        <a:pt x="730" y="1039"/>
                        <a:pt x="730" y="1039"/>
                        <a:pt x="730" y="1039"/>
                      </a:cubicBezTo>
                      <a:cubicBezTo>
                        <a:pt x="756" y="1026"/>
                        <a:pt x="769" y="1018"/>
                        <a:pt x="789" y="999"/>
                      </a:cubicBezTo>
                      <a:cubicBezTo>
                        <a:pt x="795" y="994"/>
                        <a:pt x="811" y="977"/>
                        <a:pt x="796" y="944"/>
                      </a:cubicBezTo>
                      <a:cubicBezTo>
                        <a:pt x="767" y="880"/>
                        <a:pt x="698" y="726"/>
                        <a:pt x="689" y="708"/>
                      </a:cubicBezTo>
                      <a:cubicBezTo>
                        <a:pt x="680" y="693"/>
                        <a:pt x="661" y="684"/>
                        <a:pt x="642" y="692"/>
                      </a:cubicBezTo>
                      <a:close/>
                    </a:path>
                  </a:pathLst>
                </a:custGeom>
                <a:solidFill>
                  <a:srgbClr val="FFFFFF"/>
                </a:solidFill>
                <a:ln>
                  <a:noFill/>
                </a:ln>
                <a:extLst/>
              </p:spPr>
              <p:txBody>
                <a:bodyPr vert="horz" wrap="square" lIns="83943" tIns="41972" rIns="83943" bIns="41972" numCol="1" anchor="t" anchorCtr="0" compatLnSpc="1">
                  <a:prstTxWarp prst="textNoShape">
                    <a:avLst/>
                  </a:prstTxWarp>
                </a:bodyPr>
                <a:lstStyle/>
                <a:p>
                  <a:pPr defTabSz="932559"/>
                  <a:endParaRPr lang="en-US" sz="1632">
                    <a:solidFill>
                      <a:srgbClr val="000000"/>
                    </a:solidFill>
                  </a:endParaRPr>
                </a:p>
              </p:txBody>
            </p:sp>
            <p:sp>
              <p:nvSpPr>
                <p:cNvPr id="63" name="Freeform 95"/>
                <p:cNvSpPr>
                  <a:spLocks/>
                </p:cNvSpPr>
                <p:nvPr/>
              </p:nvSpPr>
              <p:spPr bwMode="black">
                <a:xfrm>
                  <a:off x="4823943" y="3965320"/>
                  <a:ext cx="268767" cy="236704"/>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defTabSz="932559"/>
                  <a:endParaRPr lang="en-US" sz="1836">
                    <a:solidFill>
                      <a:srgbClr val="000000"/>
                    </a:solidFill>
                  </a:endParaRPr>
                </a:p>
              </p:txBody>
            </p:sp>
          </p:grpSp>
          <p:sp>
            <p:nvSpPr>
              <p:cNvPr id="73" name="Freeform 14"/>
              <p:cNvSpPr>
                <a:spLocks noEditPoints="1"/>
              </p:cNvSpPr>
              <p:nvPr/>
            </p:nvSpPr>
            <p:spPr bwMode="black">
              <a:xfrm>
                <a:off x="7991518" y="4859152"/>
                <a:ext cx="244800" cy="25906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3940" tIns="41970" rIns="83940" bIns="41970" numCol="1" rtlCol="0" anchor="ctr" anchorCtr="0" compatLnSpc="1">
                <a:prstTxWarp prst="textNoShape">
                  <a:avLst/>
                </a:prstTxWarp>
              </a:bodyPr>
              <a:lstStyle/>
              <a:p>
                <a:pPr defTabSz="755481"/>
                <a:endParaRPr lang="en-US" sz="1020" spc="-124">
                  <a:solidFill>
                    <a:schemeClr val="tx1">
                      <a:lumMod val="50000"/>
                    </a:schemeClr>
                  </a:solidFill>
                  <a:latin typeface="Segoe Light" pitchFamily="34" charset="0"/>
                </a:endParaRPr>
              </a:p>
            </p:txBody>
          </p:sp>
        </p:grpSp>
        <p:pic>
          <p:nvPicPr>
            <p:cNvPr id="5122" name="Picture 2" descr="C:\Users\v-junyo\Documents\Jun_Mesh\Microsoft Files\DesignTools\Brand Photos\Office Brand - No_exp\NEW\OFF12_Joi_01.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19568" y="1705134"/>
              <a:ext cx="2745941" cy="2746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346251" y="1257135"/>
            <a:ext cx="2800606" cy="3639924"/>
            <a:chOff x="3365076" y="1232597"/>
            <a:chExt cx="2745941" cy="3568877"/>
          </a:xfrm>
        </p:grpSpPr>
        <p:pic>
          <p:nvPicPr>
            <p:cNvPr id="39" name="Picture 4" descr="http://farm7.staticflickr.com/6198/6149648253_a3f453cb9e_z.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 t="5733" r="18331" b="39762"/>
            <a:stretch/>
          </p:blipFill>
          <p:spPr bwMode="auto">
            <a:xfrm>
              <a:off x="3365076" y="1232597"/>
              <a:ext cx="2745941" cy="27467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65076" y="3979336"/>
              <a:ext cx="2745941" cy="822138"/>
              <a:chOff x="3346615" y="4451875"/>
              <a:chExt cx="2745941" cy="822138"/>
            </a:xfrm>
          </p:grpSpPr>
          <p:sp>
            <p:nvSpPr>
              <p:cNvPr id="53" name="Rectangle 52"/>
              <p:cNvSpPr/>
              <p:nvPr/>
            </p:nvSpPr>
            <p:spPr bwMode="auto">
              <a:xfrm>
                <a:off x="3346615" y="4451875"/>
                <a:ext cx="2745941" cy="822138"/>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b" anchorCtr="0" compatLnSpc="1">
                <a:prstTxWarp prst="textNoShape">
                  <a:avLst/>
                </a:prstTxWarp>
              </a:bodyPr>
              <a:lstStyle/>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Cloud</a:t>
                </a:r>
              </a:p>
            </p:txBody>
          </p:sp>
          <p:pic>
            <p:nvPicPr>
              <p:cNvPr id="72" name="Picture 71"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36006" y="4538785"/>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ectangle 29"/>
          <p:cNvSpPr/>
          <p:nvPr/>
        </p:nvSpPr>
        <p:spPr bwMode="auto">
          <a:xfrm>
            <a:off x="408595" y="4906176"/>
            <a:ext cx="2793138" cy="193699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Fast and fluid experience with touch, pen, mouse &amp; keyboard</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Immersive touch-optimized Windows 8 apps</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Support for Windows phone, </a:t>
            </a:r>
            <a:r>
              <a:rPr lang="en-US" sz="1632" spc="-71" dirty="0" err="1">
                <a:solidFill>
                  <a:schemeClr val="tx1"/>
                </a:solidFill>
                <a:latin typeface="Segoe UI" pitchFamily="34" charset="0"/>
                <a:ea typeface="Segoe UI" pitchFamily="34" charset="0"/>
                <a:cs typeface="Segoe UI" pitchFamily="34" charset="0"/>
              </a:rPr>
              <a:t>iOS</a:t>
            </a:r>
            <a:r>
              <a:rPr lang="en-US" sz="1632" spc="-71" dirty="0">
                <a:solidFill>
                  <a:schemeClr val="tx1"/>
                </a:solidFill>
                <a:latin typeface="Segoe UI" pitchFamily="34" charset="0"/>
                <a:ea typeface="Segoe UI" pitchFamily="34" charset="0"/>
                <a:cs typeface="Segoe UI" pitchFamily="34" charset="0"/>
              </a:rPr>
              <a:t> &amp; Android phones</a:t>
            </a:r>
          </a:p>
        </p:txBody>
      </p:sp>
      <p:sp>
        <p:nvSpPr>
          <p:cNvPr id="31" name="Rectangle 30"/>
          <p:cNvSpPr/>
          <p:nvPr/>
        </p:nvSpPr>
        <p:spPr bwMode="auto">
          <a:xfrm>
            <a:off x="3334630" y="4906176"/>
            <a:ext cx="2400806" cy="20027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Office - on demand,  roaming &amp; up-to-date</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New cloud app development model</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Enterprise-grade reliability  and standards</a:t>
            </a:r>
          </a:p>
        </p:txBody>
      </p:sp>
      <p:sp>
        <p:nvSpPr>
          <p:cNvPr id="33" name="Rectangle 32"/>
          <p:cNvSpPr/>
          <p:nvPr/>
        </p:nvSpPr>
        <p:spPr bwMode="auto">
          <a:xfrm>
            <a:off x="6258931" y="4906175"/>
            <a:ext cx="2739735" cy="193699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Newsfeeds &amp; microblogging</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Pervasive social capabilities across Office</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Multiparty HD video &amp; Skype federation</a:t>
            </a:r>
          </a:p>
        </p:txBody>
      </p:sp>
      <p:sp>
        <p:nvSpPr>
          <p:cNvPr id="34" name="Rectangle 33"/>
          <p:cNvSpPr/>
          <p:nvPr/>
        </p:nvSpPr>
        <p:spPr bwMode="auto">
          <a:xfrm>
            <a:off x="9208278" y="4906176"/>
            <a:ext cx="2634205" cy="184530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DLP, data retention &amp; unified </a:t>
            </a:r>
            <a:r>
              <a:rPr lang="en-US" sz="1632" spc="-71" dirty="0" err="1">
                <a:solidFill>
                  <a:schemeClr val="tx1"/>
                </a:solidFill>
                <a:latin typeface="Segoe UI" pitchFamily="34" charset="0"/>
                <a:ea typeface="Segoe UI" pitchFamily="34" charset="0"/>
                <a:cs typeface="Segoe UI" pitchFamily="34" charset="0"/>
              </a:rPr>
              <a:t>eDiscovery</a:t>
            </a:r>
            <a:endParaRPr lang="en-US" sz="1632" spc="-71" dirty="0">
              <a:solidFill>
                <a:schemeClr val="tx1"/>
              </a:solidFill>
              <a:latin typeface="Segoe UI" pitchFamily="34" charset="0"/>
              <a:ea typeface="Segoe UI" pitchFamily="34" charset="0"/>
              <a:cs typeface="Segoe UI" pitchFamily="34" charset="0"/>
            </a:endParaRP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Reimagined deployment model for Office apps</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Common management experience across Office 365</a:t>
            </a:r>
          </a:p>
        </p:txBody>
      </p:sp>
      <p:grpSp>
        <p:nvGrpSpPr>
          <p:cNvPr id="3" name="Group 2"/>
          <p:cNvGrpSpPr/>
          <p:nvPr/>
        </p:nvGrpSpPr>
        <p:grpSpPr>
          <a:xfrm>
            <a:off x="9203302" y="1257132"/>
            <a:ext cx="2800606" cy="3637967"/>
            <a:chOff x="9107804" y="1232595"/>
            <a:chExt cx="2745941" cy="3566958"/>
          </a:xfrm>
        </p:grpSpPr>
        <p:grpSp>
          <p:nvGrpSpPr>
            <p:cNvPr id="6" name="Group 5"/>
            <p:cNvGrpSpPr/>
            <p:nvPr/>
          </p:nvGrpSpPr>
          <p:grpSpPr>
            <a:xfrm>
              <a:off x="9107804" y="1232595"/>
              <a:ext cx="2745941" cy="3566958"/>
              <a:chOff x="9107804" y="1705134"/>
              <a:chExt cx="2745941" cy="3566958"/>
            </a:xfrm>
          </p:grpSpPr>
          <p:sp>
            <p:nvSpPr>
              <p:cNvPr id="65" name="Rectangle 64"/>
              <p:cNvSpPr/>
              <p:nvPr/>
            </p:nvSpPr>
            <p:spPr bwMode="auto">
              <a:xfrm>
                <a:off x="9107804" y="4451873"/>
                <a:ext cx="2745941" cy="8202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b" anchorCtr="0" compatLnSpc="1">
                <a:prstTxWarp prst="textNoShape">
                  <a:avLst/>
                </a:prstTxWarp>
              </a:bodyPr>
              <a:lstStyle/>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Control</a:t>
                </a:r>
              </a:p>
            </p:txBody>
          </p:sp>
          <p:pic>
            <p:nvPicPr>
              <p:cNvPr id="5123" name="Picture 3" descr="C:\Users\v-junyo\Documents\Jun_Mesh\Microsoft Files\DesignTools\Brand Photos\Windows 7\Commercial\COMMERCIAL\WIN12_Kiki_01.png"/>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107804" y="1705134"/>
                <a:ext cx="2745941" cy="274673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11054479" y="3968185"/>
              <a:ext cx="799266" cy="799266"/>
            </a:xfrm>
            <a:prstGeom prst="rect">
              <a:avLst/>
            </a:prstGeom>
            <a:noFill/>
          </p:spPr>
        </p:pic>
      </p:grpSp>
    </p:spTree>
    <p:extLst>
      <p:ext uri="{BB962C8B-B14F-4D97-AF65-F5344CB8AC3E}">
        <p14:creationId xmlns:p14="http://schemas.microsoft.com/office/powerpoint/2010/main" val="2294495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3" grpId="0"/>
      <p:bldP spid="33" grpId="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ISVR2\Shared\ADI_Projects\Microsoft\MS_12-01542_Office_Licensing\Working_Art\office365-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501" y="1029085"/>
            <a:ext cx="6134447" cy="2909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DISVR2\Shared\ADI_Projects\Microsoft\MS_12-01542_Office_Licensing\Working_Art\office365-2.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289535" y="1029084"/>
            <a:ext cx="6144440" cy="2909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ISVR2\Shared\ADI_Projects\Microsoft\MS_12-01542_Office_Licensing\Working_Art\office365-3.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501" y="4110850"/>
            <a:ext cx="6134449" cy="28836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DISVR2\Shared\ADI_Projects\Microsoft\MS_12-01542_Office_Licensing\Working_Art\office36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535" y="4110851"/>
            <a:ext cx="6144440" cy="2890631"/>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57"/>
          <p:cNvSpPr>
            <a:spLocks noGrp="1"/>
          </p:cNvSpPr>
          <p:nvPr>
            <p:ph type="title"/>
          </p:nvPr>
        </p:nvSpPr>
        <p:spPr>
          <a:xfrm>
            <a:off x="529664" y="236222"/>
            <a:ext cx="11625160" cy="459084"/>
          </a:xfrm>
        </p:spPr>
        <p:txBody>
          <a:bodyPr/>
          <a:lstStyle/>
          <a:p>
            <a:r>
              <a:rPr lang="en-US" dirty="0" smtClean="0"/>
              <a:t>Office 365 At a Glance</a:t>
            </a:r>
            <a:endParaRPr lang="en-US" dirty="0"/>
          </a:p>
        </p:txBody>
      </p:sp>
      <p:sp>
        <p:nvSpPr>
          <p:cNvPr id="5" name="Rectangle 4"/>
          <p:cNvSpPr/>
          <p:nvPr/>
        </p:nvSpPr>
        <p:spPr bwMode="auto">
          <a:xfrm>
            <a:off x="6289534" y="1029083"/>
            <a:ext cx="6144440" cy="2909724"/>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a:xfrm>
            <a:off x="6610824" y="1830445"/>
            <a:ext cx="5310797" cy="1631252"/>
          </a:xfrm>
          <a:prstGeom prst="rect">
            <a:avLst/>
          </a:prstGeom>
        </p:spPr>
        <p:txBody>
          <a:bodyPr wrap="square">
            <a:spAutoFit/>
          </a:bodyPr>
          <a:lstStyle/>
          <a:p>
            <a:pPr algn="r" defTabSz="1242694" fontAlgn="base">
              <a:lnSpc>
                <a:spcPct val="150000"/>
              </a:lnSpc>
              <a:spcBef>
                <a:spcPct val="0"/>
              </a:spcBef>
              <a:spcAft>
                <a:spcPct val="0"/>
              </a:spcAft>
            </a:pPr>
            <a:r>
              <a:rPr lang="en-US" sz="1632" spc="-24" dirty="0">
                <a:solidFill>
                  <a:srgbClr val="595959">
                    <a:lumMod val="75000"/>
                    <a:alpha val="99000"/>
                  </a:srgbClr>
                </a:solidFill>
              </a:rPr>
              <a:t>Online meeting with desktop sharing</a:t>
            </a:r>
          </a:p>
          <a:p>
            <a:pPr algn="r" defTabSz="1242694" fontAlgn="base">
              <a:lnSpc>
                <a:spcPct val="150000"/>
              </a:lnSpc>
              <a:spcBef>
                <a:spcPct val="0"/>
              </a:spcBef>
              <a:spcAft>
                <a:spcPct val="0"/>
              </a:spcAft>
            </a:pPr>
            <a:r>
              <a:rPr lang="en-US" sz="1632" spc="-24" dirty="0">
                <a:solidFill>
                  <a:srgbClr val="595959">
                    <a:lumMod val="75000"/>
                    <a:alpha val="99000"/>
                  </a:srgbClr>
                </a:solidFill>
              </a:rPr>
              <a:t>IM &amp; Presence across firewalls</a:t>
            </a:r>
          </a:p>
          <a:p>
            <a:pPr algn="r" defTabSz="1242694" fontAlgn="base">
              <a:lnSpc>
                <a:spcPct val="150000"/>
              </a:lnSpc>
              <a:spcBef>
                <a:spcPct val="0"/>
              </a:spcBef>
              <a:spcAft>
                <a:spcPct val="0"/>
              </a:spcAft>
            </a:pPr>
            <a:r>
              <a:rPr lang="en-US" sz="1632" spc="-24" dirty="0">
                <a:solidFill>
                  <a:srgbClr val="595959">
                    <a:lumMod val="75000"/>
                    <a:alpha val="99000"/>
                  </a:srgbClr>
                </a:solidFill>
              </a:rPr>
              <a:t>GAL search with contact card</a:t>
            </a:r>
          </a:p>
          <a:p>
            <a:pPr algn="r" defTabSz="1242694" fontAlgn="base">
              <a:lnSpc>
                <a:spcPct val="150000"/>
              </a:lnSpc>
              <a:spcBef>
                <a:spcPct val="0"/>
              </a:spcBef>
              <a:spcAft>
                <a:spcPct val="0"/>
              </a:spcAft>
            </a:pPr>
            <a:r>
              <a:rPr lang="en-US" sz="1632" spc="-24" dirty="0">
                <a:solidFill>
                  <a:srgbClr val="595959">
                    <a:lumMod val="75000"/>
                    <a:alpha val="99000"/>
                  </a:srgbClr>
                </a:solidFill>
              </a:rPr>
              <a:t>Windows Live federation</a:t>
            </a:r>
          </a:p>
        </p:txBody>
      </p:sp>
      <p:pic>
        <p:nvPicPr>
          <p:cNvPr id="43" name="Picture 4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401373" y="1027588"/>
            <a:ext cx="2595902" cy="908565"/>
          </a:xfrm>
          <a:prstGeom prst="rect">
            <a:avLst/>
          </a:prstGeom>
        </p:spPr>
      </p:pic>
      <p:sp>
        <p:nvSpPr>
          <p:cNvPr id="22" name="Rectangle 21"/>
          <p:cNvSpPr/>
          <p:nvPr/>
        </p:nvSpPr>
        <p:spPr bwMode="auto">
          <a:xfrm>
            <a:off x="2501" y="4110851"/>
            <a:ext cx="6134447" cy="2883674"/>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a:xfrm>
            <a:off x="496071" y="4999592"/>
            <a:ext cx="5310797" cy="1631252"/>
          </a:xfrm>
          <a:prstGeom prst="rect">
            <a:avLst/>
          </a:prstGeom>
        </p:spPr>
        <p:txBody>
          <a:bodyPr wrap="square">
            <a:spAutoFit/>
          </a:bodyPr>
          <a:lstStyle/>
          <a:p>
            <a:pPr defTabSz="1242694" fontAlgn="base">
              <a:lnSpc>
                <a:spcPct val="150000"/>
              </a:lnSpc>
              <a:spcBef>
                <a:spcPct val="0"/>
              </a:spcBef>
              <a:spcAft>
                <a:spcPct val="0"/>
              </a:spcAft>
            </a:pPr>
            <a:r>
              <a:rPr lang="en-US" sz="1632" spc="-24" dirty="0">
                <a:solidFill>
                  <a:srgbClr val="595959">
                    <a:lumMod val="75000"/>
                    <a:alpha val="99000"/>
                  </a:srgbClr>
                </a:solidFill>
              </a:rPr>
              <a:t>Access documents offline</a:t>
            </a:r>
          </a:p>
          <a:p>
            <a:pPr defTabSz="1242694" fontAlgn="base">
              <a:lnSpc>
                <a:spcPct val="150000"/>
              </a:lnSpc>
              <a:spcBef>
                <a:spcPct val="0"/>
              </a:spcBef>
              <a:spcAft>
                <a:spcPct val="0"/>
              </a:spcAft>
            </a:pPr>
            <a:r>
              <a:rPr lang="en-US" sz="1632" spc="-24" dirty="0">
                <a:solidFill>
                  <a:srgbClr val="595959">
                    <a:lumMod val="75000"/>
                    <a:alpha val="99000"/>
                  </a:srgbClr>
                </a:solidFill>
              </a:rPr>
              <a:t>Document-level permissions</a:t>
            </a:r>
          </a:p>
          <a:p>
            <a:pPr defTabSz="1242694" fontAlgn="base">
              <a:lnSpc>
                <a:spcPct val="150000"/>
              </a:lnSpc>
              <a:spcBef>
                <a:spcPct val="0"/>
              </a:spcBef>
              <a:spcAft>
                <a:spcPct val="0"/>
              </a:spcAft>
            </a:pPr>
            <a:r>
              <a:rPr lang="en-US" sz="1632" spc="-24" dirty="0">
                <a:solidFill>
                  <a:srgbClr val="595959">
                    <a:lumMod val="75000"/>
                    <a:alpha val="99000"/>
                  </a:srgbClr>
                </a:solidFill>
              </a:rPr>
              <a:t>My Sites to manage and share documents</a:t>
            </a:r>
          </a:p>
          <a:p>
            <a:pPr defTabSz="1242694" fontAlgn="base">
              <a:lnSpc>
                <a:spcPct val="150000"/>
              </a:lnSpc>
              <a:spcBef>
                <a:spcPct val="0"/>
              </a:spcBef>
              <a:spcAft>
                <a:spcPct val="0"/>
              </a:spcAft>
            </a:pPr>
            <a:r>
              <a:rPr lang="en-US" sz="1632" spc="-24" dirty="0">
                <a:solidFill>
                  <a:srgbClr val="595959">
                    <a:lumMod val="75000"/>
                    <a:alpha val="99000"/>
                  </a:srgbClr>
                </a:solidFill>
              </a:rPr>
              <a:t>Share documents securely with Extranet Sites</a:t>
            </a:r>
          </a:p>
        </p:txBody>
      </p:sp>
      <p:pic>
        <p:nvPicPr>
          <p:cNvPr id="50" name="Picture 49"/>
          <p:cNvPicPr>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555738" y="4324640"/>
            <a:ext cx="3308989" cy="5734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6289533" y="4110850"/>
            <a:ext cx="6144442" cy="2883675"/>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a:xfrm>
            <a:off x="6610824" y="4999592"/>
            <a:ext cx="5310797" cy="1631252"/>
          </a:xfrm>
          <a:prstGeom prst="rect">
            <a:avLst/>
          </a:prstGeom>
        </p:spPr>
        <p:txBody>
          <a:bodyPr wrap="square">
            <a:spAutoFit/>
          </a:bodyPr>
          <a:lstStyle/>
          <a:p>
            <a:pPr algn="r" defTabSz="1242694" fontAlgn="base">
              <a:lnSpc>
                <a:spcPct val="150000"/>
              </a:lnSpc>
              <a:spcBef>
                <a:spcPct val="0"/>
              </a:spcBef>
              <a:spcAft>
                <a:spcPct val="0"/>
              </a:spcAft>
            </a:pPr>
            <a:r>
              <a:rPr lang="en-US" sz="1632" spc="-24" dirty="0">
                <a:solidFill>
                  <a:srgbClr val="595959">
                    <a:lumMod val="75000"/>
                    <a:alpha val="99000"/>
                  </a:srgbClr>
                </a:solidFill>
              </a:rPr>
              <a:t>Free/busy coexistence</a:t>
            </a:r>
          </a:p>
          <a:p>
            <a:pPr algn="r" defTabSz="1242694" fontAlgn="base">
              <a:lnSpc>
                <a:spcPct val="150000"/>
              </a:lnSpc>
              <a:spcBef>
                <a:spcPct val="0"/>
              </a:spcBef>
              <a:spcAft>
                <a:spcPct val="0"/>
              </a:spcAft>
            </a:pPr>
            <a:r>
              <a:rPr lang="en-US" sz="1632" spc="-24" dirty="0">
                <a:solidFill>
                  <a:srgbClr val="595959">
                    <a:lumMod val="75000"/>
                    <a:alpha val="99000"/>
                  </a:srgbClr>
                </a:solidFill>
              </a:rPr>
              <a:t>Integrated personal archiving</a:t>
            </a:r>
          </a:p>
          <a:p>
            <a:pPr algn="r" defTabSz="1242694" fontAlgn="base">
              <a:lnSpc>
                <a:spcPct val="150000"/>
              </a:lnSpc>
              <a:spcBef>
                <a:spcPct val="0"/>
              </a:spcBef>
              <a:spcAft>
                <a:spcPct val="0"/>
              </a:spcAft>
            </a:pPr>
            <a:r>
              <a:rPr lang="en-US" sz="1632" spc="-24" dirty="0">
                <a:solidFill>
                  <a:srgbClr val="595959">
                    <a:lumMod val="75000"/>
                    <a:alpha val="99000"/>
                  </a:srgbClr>
                </a:solidFill>
              </a:rPr>
              <a:t>Retention policies and legal hold</a:t>
            </a:r>
          </a:p>
          <a:p>
            <a:pPr algn="r" defTabSz="1242694" fontAlgn="base">
              <a:lnSpc>
                <a:spcPct val="150000"/>
              </a:lnSpc>
              <a:spcBef>
                <a:spcPct val="0"/>
              </a:spcBef>
              <a:spcAft>
                <a:spcPct val="0"/>
              </a:spcAft>
            </a:pPr>
            <a:r>
              <a:rPr lang="en-US" sz="1632" spc="-24" dirty="0">
                <a:solidFill>
                  <a:srgbClr val="595959">
                    <a:lumMod val="75000"/>
                    <a:alpha val="99000"/>
                  </a:srgbClr>
                </a:solidFill>
              </a:rPr>
              <a:t>25Gb mailbox with voicemail &amp; unified messaging</a:t>
            </a:r>
          </a:p>
        </p:txBody>
      </p:sp>
      <p:pic>
        <p:nvPicPr>
          <p:cNvPr id="52" name="Picture 51"/>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8686755" y="4400533"/>
            <a:ext cx="3124865" cy="589201"/>
          </a:xfrm>
          <a:prstGeom prst="rect">
            <a:avLst/>
          </a:prstGeom>
          <a:noFill/>
          <a:ln w="9525">
            <a:noFill/>
            <a:miter lim="800000"/>
            <a:headEnd/>
            <a:tailEnd/>
          </a:ln>
        </p:spPr>
      </p:pic>
      <p:grpSp>
        <p:nvGrpSpPr>
          <p:cNvPr id="8" name="Group 7"/>
          <p:cNvGrpSpPr/>
          <p:nvPr/>
        </p:nvGrpSpPr>
        <p:grpSpPr>
          <a:xfrm>
            <a:off x="2501" y="1027588"/>
            <a:ext cx="6134449" cy="2918956"/>
            <a:chOff x="0" y="1008998"/>
            <a:chExt cx="6014712" cy="2861981"/>
          </a:xfrm>
        </p:grpSpPr>
        <p:sp>
          <p:nvSpPr>
            <p:cNvPr id="19" name="Rectangle 18"/>
            <p:cNvSpPr/>
            <p:nvPr/>
          </p:nvSpPr>
          <p:spPr bwMode="auto">
            <a:xfrm>
              <a:off x="0" y="1008998"/>
              <a:ext cx="6014712" cy="2861981"/>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a:xfrm>
              <a:off x="483936" y="1794717"/>
              <a:ext cx="5483477" cy="1599412"/>
            </a:xfrm>
            <a:prstGeom prst="rect">
              <a:avLst/>
            </a:prstGeom>
          </p:spPr>
          <p:txBody>
            <a:bodyPr wrap="square">
              <a:spAutoFit/>
            </a:bodyPr>
            <a:lstStyle/>
            <a:p>
              <a:pPr defTabSz="1242694" fontAlgn="base">
                <a:lnSpc>
                  <a:spcPct val="150000"/>
                </a:lnSpc>
                <a:spcBef>
                  <a:spcPct val="0"/>
                </a:spcBef>
                <a:spcAft>
                  <a:spcPct val="0"/>
                </a:spcAft>
              </a:pPr>
              <a:r>
                <a:rPr lang="en-US" sz="1632" spc="-24" dirty="0">
                  <a:solidFill>
                    <a:srgbClr val="595959">
                      <a:lumMod val="75000"/>
                      <a:alpha val="99000"/>
                    </a:srgbClr>
                  </a:solidFill>
                </a:rPr>
                <a:t>Familiar and full Office user experience</a:t>
              </a:r>
              <a:br>
                <a:rPr lang="en-US" sz="1632" spc="-24" dirty="0">
                  <a:solidFill>
                    <a:srgbClr val="595959">
                      <a:lumMod val="75000"/>
                      <a:alpha val="99000"/>
                    </a:srgbClr>
                  </a:solidFill>
                </a:rPr>
              </a:br>
              <a:r>
                <a:rPr lang="en-US" sz="1632" spc="-24" dirty="0">
                  <a:solidFill>
                    <a:srgbClr val="595959">
                      <a:lumMod val="75000"/>
                      <a:alpha val="99000"/>
                    </a:srgbClr>
                  </a:solidFill>
                </a:rPr>
                <a:t>Fast deployment and broad management controls</a:t>
              </a:r>
            </a:p>
            <a:p>
              <a:pPr defTabSz="1242694" fontAlgn="base">
                <a:lnSpc>
                  <a:spcPct val="150000"/>
                </a:lnSpc>
                <a:spcBef>
                  <a:spcPct val="0"/>
                </a:spcBef>
                <a:spcAft>
                  <a:spcPct val="0"/>
                </a:spcAft>
              </a:pPr>
              <a:r>
                <a:rPr lang="en-US" sz="1632" spc="-24" dirty="0">
                  <a:solidFill>
                    <a:srgbClr val="595959">
                      <a:lumMod val="75000"/>
                      <a:alpha val="99000"/>
                    </a:srgbClr>
                  </a:solidFill>
                </a:rPr>
                <a:t>Works with your on premises email and storage</a:t>
              </a:r>
            </a:p>
            <a:p>
              <a:pPr defTabSz="1242694" fontAlgn="base">
                <a:lnSpc>
                  <a:spcPct val="150000"/>
                </a:lnSpc>
                <a:spcBef>
                  <a:spcPct val="0"/>
                </a:spcBef>
                <a:spcAft>
                  <a:spcPct val="0"/>
                </a:spcAft>
                <a:tabLst>
                  <a:tab pos="632618" algn="l"/>
                </a:tabLst>
              </a:pPr>
              <a:r>
                <a:rPr lang="en-US" sz="1632" spc="-24" dirty="0">
                  <a:solidFill>
                    <a:srgbClr val="595959">
                      <a:lumMod val="75000"/>
                      <a:alpha val="99000"/>
                    </a:srgbClr>
                  </a:solidFill>
                </a:rPr>
                <a:t>Per-user licensing</a:t>
              </a:r>
            </a:p>
          </p:txBody>
        </p:sp>
      </p:grpSp>
      <p:sp>
        <p:nvSpPr>
          <p:cNvPr id="6" name="Rectangle 5"/>
          <p:cNvSpPr/>
          <p:nvPr/>
        </p:nvSpPr>
        <p:spPr bwMode="auto">
          <a:xfrm>
            <a:off x="4972239" y="2765804"/>
            <a:ext cx="2491996" cy="249199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06869" y="1153813"/>
            <a:ext cx="3663752" cy="7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5134794" y="2926085"/>
            <a:ext cx="2166887" cy="2171437"/>
          </a:xfrm>
          <a:prstGeom prst="rect">
            <a:avLst/>
          </a:prstGeom>
          <a:solidFill>
            <a:schemeClr val="accent2"/>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1242835"/>
            <a:endParaRPr lang="en-US" sz="2448" dirty="0">
              <a:solidFill>
                <a:srgbClr val="EB3C00"/>
              </a:solidFill>
            </a:endParaRPr>
          </a:p>
        </p:txBody>
      </p:sp>
      <p:pic>
        <p:nvPicPr>
          <p:cNvPr id="4" name="Picture 3"/>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126349" y="3633574"/>
            <a:ext cx="2183774" cy="756455"/>
          </a:xfrm>
          <a:prstGeom prst="rect">
            <a:avLst/>
          </a:prstGeom>
        </p:spPr>
      </p:pic>
    </p:spTree>
    <p:extLst>
      <p:ext uri="{BB962C8B-B14F-4D97-AF65-F5344CB8AC3E}">
        <p14:creationId xmlns:p14="http://schemas.microsoft.com/office/powerpoint/2010/main" val="217757780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31948" y="233150"/>
            <a:ext cx="11902027" cy="763329"/>
          </a:xfrm>
          <a:solidFill>
            <a:schemeClr val="bg2"/>
          </a:solidFill>
        </p:spPr>
        <p:txBody>
          <a:bodyPr/>
          <a:lstStyle/>
          <a:p>
            <a:r>
              <a:rPr lang="en-US" dirty="0" smtClean="0"/>
              <a:t>Office 365 </a:t>
            </a:r>
            <a:r>
              <a:rPr lang="en-US" dirty="0" err="1" smtClean="0"/>
              <a:t>ProPlus</a:t>
            </a:r>
            <a:r>
              <a:rPr lang="en-US" dirty="0" smtClean="0"/>
              <a:t/>
            </a:r>
            <a:br>
              <a:rPr lang="en-US" dirty="0" smtClean="0"/>
            </a:br>
            <a:r>
              <a:rPr lang="en-US" sz="2856" dirty="0">
                <a:solidFill>
                  <a:schemeClr val="tx1"/>
                </a:solidFill>
              </a:rPr>
              <a:t>The Best Office Client Experience</a:t>
            </a:r>
            <a:endParaRPr lang="en-US" sz="4488" dirty="0">
              <a:solidFill>
                <a:schemeClr val="tx1"/>
              </a:solidFill>
            </a:endParaRPr>
          </a:p>
        </p:txBody>
      </p:sp>
      <p:pic>
        <p:nvPicPr>
          <p:cNvPr id="15" name="Picture 2" descr="C:\Users\kwaldher\Desktop\laptop-airport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33567" y="1476621"/>
            <a:ext cx="3730414" cy="473353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bwMode="auto">
          <a:xfrm>
            <a:off x="523208" y="1476621"/>
            <a:ext cx="3740773" cy="4740963"/>
          </a:xfrm>
          <a:prstGeom prst="rect">
            <a:avLst/>
          </a:prstGeom>
          <a:solidFill>
            <a:schemeClr val="tx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533567" y="1476621"/>
            <a:ext cx="3730415" cy="47409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39891" rIns="46630" bIns="0" numCol="1" spcCol="0" rtlCol="0" fromWordArt="0" anchor="t" anchorCtr="0" forceAA="0" compatLnSpc="1">
            <a:prstTxWarp prst="textNoShape">
              <a:avLst/>
            </a:prstTxWarp>
            <a:noAutofit/>
          </a:bodyPr>
          <a:lstStyle/>
          <a:p>
            <a:pPr defTabSz="932290" fontAlgn="base">
              <a:lnSpc>
                <a:spcPts val="4284"/>
              </a:lnSpc>
              <a:spcBef>
                <a:spcPct val="0"/>
              </a:spcBef>
              <a:spcAft>
                <a:spcPct val="0"/>
              </a:spcAft>
            </a:pPr>
            <a:r>
              <a:rPr lang="en-US" sz="4488" spc="-102" dirty="0">
                <a:gradFill>
                  <a:gsLst>
                    <a:gs pos="0">
                      <a:srgbClr val="000000">
                        <a:lumMod val="85000"/>
                        <a:lumOff val="15000"/>
                      </a:srgbClr>
                    </a:gs>
                    <a:gs pos="100000">
                      <a:srgbClr val="000000">
                        <a:lumMod val="85000"/>
                        <a:lumOff val="15000"/>
                      </a:srgbClr>
                    </a:gs>
                  </a:gsLst>
                  <a:lin ang="5400000" scaled="0"/>
                </a:gradFill>
                <a:latin typeface="Segoe UI Light" pitchFamily="34" charset="0"/>
                <a:ea typeface="Segoe UI" pitchFamily="34" charset="0"/>
                <a:cs typeface="Segoe UI" pitchFamily="34" charset="0"/>
              </a:rPr>
              <a:t>Office 365</a:t>
            </a:r>
          </a:p>
          <a:p>
            <a:pPr defTabSz="932290" fontAlgn="base">
              <a:lnSpc>
                <a:spcPts val="4284"/>
              </a:lnSpc>
              <a:spcBef>
                <a:spcPct val="0"/>
              </a:spcBef>
              <a:spcAft>
                <a:spcPct val="0"/>
              </a:spcAft>
            </a:pPr>
            <a:r>
              <a:rPr lang="en-US" sz="4488" spc="-102" dirty="0" err="1">
                <a:gradFill>
                  <a:gsLst>
                    <a:gs pos="0">
                      <a:srgbClr val="000000">
                        <a:lumMod val="85000"/>
                        <a:lumOff val="15000"/>
                      </a:srgbClr>
                    </a:gs>
                    <a:gs pos="100000">
                      <a:srgbClr val="000000">
                        <a:lumMod val="85000"/>
                        <a:lumOff val="15000"/>
                      </a:srgbClr>
                    </a:gs>
                  </a:gsLst>
                  <a:lin ang="5400000" scaled="0"/>
                </a:gradFill>
                <a:latin typeface="Segoe UI Light" pitchFamily="34" charset="0"/>
                <a:ea typeface="Segoe UI" pitchFamily="34" charset="0"/>
                <a:cs typeface="Segoe UI" pitchFamily="34" charset="0"/>
              </a:rPr>
              <a:t>ProPlus</a:t>
            </a:r>
            <a:endParaRPr lang="en-US" sz="4488" dirty="0">
              <a:gradFill>
                <a:gsLst>
                  <a:gs pos="0">
                    <a:srgbClr val="000000">
                      <a:lumMod val="85000"/>
                      <a:lumOff val="15000"/>
                    </a:srgbClr>
                  </a:gs>
                  <a:gs pos="100000">
                    <a:srgbClr val="000000">
                      <a:lumMod val="85000"/>
                      <a:lumOff val="15000"/>
                    </a:srgbClr>
                  </a:gs>
                </a:gsLst>
                <a:lin ang="5400000" scaled="0"/>
              </a:gradFill>
              <a:latin typeface="Segoe UI Light" pitchFamily="34" charset="0"/>
            </a:endParaRPr>
          </a:p>
        </p:txBody>
      </p:sp>
      <p:grpSp>
        <p:nvGrpSpPr>
          <p:cNvPr id="17" name="Group 16"/>
          <p:cNvGrpSpPr/>
          <p:nvPr/>
        </p:nvGrpSpPr>
        <p:grpSpPr>
          <a:xfrm>
            <a:off x="4344911" y="1476622"/>
            <a:ext cx="2424769" cy="2331508"/>
            <a:chOff x="4431157" y="1450411"/>
            <a:chExt cx="2377440" cy="2286000"/>
          </a:xfrm>
          <a:solidFill>
            <a:schemeClr val="accent2"/>
          </a:solidFill>
        </p:grpSpPr>
        <p:sp>
          <p:nvSpPr>
            <p:cNvPr id="18" name="Rectangle 17"/>
            <p:cNvSpPr/>
            <p:nvPr/>
          </p:nvSpPr>
          <p:spPr bwMode="auto">
            <a:xfrm>
              <a:off x="4431157" y="1450411"/>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93260" numCol="1" spcCol="0" rtlCol="0" fromWordArt="0" anchor="b" anchorCtr="0" forceAA="0" compatLnSpc="1">
              <a:prstTxWarp prst="textNoShape">
                <a:avLst/>
              </a:prstTxWarp>
              <a:noAutofit/>
            </a:bodyPr>
            <a:lstStyle/>
            <a:p>
              <a:pPr algn="ctr" defTabSz="932559"/>
              <a:r>
                <a:rPr lang="en-US" sz="2040" dirty="0">
                  <a:solidFill>
                    <a:schemeClr val="tx1"/>
                  </a:solidFill>
                </a:rPr>
                <a:t>Office as a Service</a:t>
              </a:r>
            </a:p>
          </p:txBody>
        </p:sp>
        <p:pic>
          <p:nvPicPr>
            <p:cNvPr id="19" name="Picture 4" descr="\\MAGNUM\Projects\Microsoft\Cloud Power FY12\Design\ICONS_PNG\Connect_to_Cloud_Services.png"/>
            <p:cNvPicPr>
              <a:picLocks noChangeAspect="1" noChangeArrowheads="1"/>
            </p:cNvPicPr>
            <p:nvPr/>
          </p:nvPicPr>
          <p:blipFill>
            <a:blip r:embed="rId4" cstate="screen">
              <a:lum bright="100000"/>
              <a:extLst>
                <a:ext uri="{28A0092B-C50C-407E-A947-70E740481C1C}">
                  <a14:useLocalDpi xmlns:a14="http://schemas.microsoft.com/office/drawing/2010/main" val="0"/>
                </a:ext>
              </a:extLst>
            </a:blip>
            <a:srcRect/>
            <a:stretch>
              <a:fillRect/>
            </a:stretch>
          </p:blipFill>
          <p:spPr bwMode="auto">
            <a:xfrm>
              <a:off x="4960724" y="1796278"/>
              <a:ext cx="1352985" cy="1352985"/>
            </a:xfrm>
            <a:prstGeom prst="rect">
              <a:avLst/>
            </a:prstGeom>
            <a:grpFill/>
          </p:spPr>
        </p:pic>
      </p:grpSp>
      <p:sp>
        <p:nvSpPr>
          <p:cNvPr id="21" name="Rectangle 20"/>
          <p:cNvSpPr/>
          <p:nvPr/>
        </p:nvSpPr>
        <p:spPr bwMode="auto">
          <a:xfrm>
            <a:off x="6864512" y="1476622"/>
            <a:ext cx="2424769" cy="233770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User Across Devices</a:t>
            </a:r>
          </a:p>
        </p:txBody>
      </p:sp>
      <p:sp>
        <p:nvSpPr>
          <p:cNvPr id="30" name="Rectangle 29"/>
          <p:cNvSpPr/>
          <p:nvPr/>
        </p:nvSpPr>
        <p:spPr bwMode="auto">
          <a:xfrm>
            <a:off x="9384114" y="1476622"/>
            <a:ext cx="2424769" cy="23337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Office on Demand </a:t>
            </a:r>
          </a:p>
        </p:txBody>
      </p:sp>
      <p:grpSp>
        <p:nvGrpSpPr>
          <p:cNvPr id="31" name="Group 30"/>
          <p:cNvGrpSpPr/>
          <p:nvPr/>
        </p:nvGrpSpPr>
        <p:grpSpPr bwMode="black">
          <a:xfrm>
            <a:off x="10062781" y="2030624"/>
            <a:ext cx="1128589" cy="1059162"/>
            <a:chOff x="2462213" y="1598613"/>
            <a:chExt cx="4222750" cy="3667125"/>
          </a:xfrm>
        </p:grpSpPr>
        <p:sp>
          <p:nvSpPr>
            <p:cNvPr id="32" name="Rectangle 6"/>
            <p:cNvSpPr>
              <a:spLocks noChangeArrowheads="1"/>
            </p:cNvSpPr>
            <p:nvPr/>
          </p:nvSpPr>
          <p:spPr bwMode="black">
            <a:xfrm>
              <a:off x="5564188"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3" name="Rectangle 7"/>
            <p:cNvSpPr>
              <a:spLocks noChangeArrowheads="1"/>
            </p:cNvSpPr>
            <p:nvPr/>
          </p:nvSpPr>
          <p:spPr bwMode="black">
            <a:xfrm>
              <a:off x="5795963" y="3346451"/>
              <a:ext cx="112713"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4" name="Rectangle 8"/>
            <p:cNvSpPr>
              <a:spLocks noChangeArrowheads="1"/>
            </p:cNvSpPr>
            <p:nvPr/>
          </p:nvSpPr>
          <p:spPr bwMode="black">
            <a:xfrm>
              <a:off x="3092451"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5" name="Rectangle 9"/>
            <p:cNvSpPr>
              <a:spLocks noChangeArrowheads="1"/>
            </p:cNvSpPr>
            <p:nvPr/>
          </p:nvSpPr>
          <p:spPr bwMode="black">
            <a:xfrm>
              <a:off x="3324226" y="3346451"/>
              <a:ext cx="117475"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6" name="Freeform 10"/>
            <p:cNvSpPr>
              <a:spLocks/>
            </p:cNvSpPr>
            <p:nvPr/>
          </p:nvSpPr>
          <p:spPr bwMode="black">
            <a:xfrm>
              <a:off x="3902076" y="2506663"/>
              <a:ext cx="101600" cy="123825"/>
            </a:xfrm>
            <a:custGeom>
              <a:avLst/>
              <a:gdLst>
                <a:gd name="T0" fmla="*/ 36 w 64"/>
                <a:gd name="T1" fmla="*/ 78 h 78"/>
                <a:gd name="T2" fmla="*/ 64 w 64"/>
                <a:gd name="T3" fmla="*/ 64 h 78"/>
                <a:gd name="T4" fmla="*/ 26 w 64"/>
                <a:gd name="T5" fmla="*/ 0 h 78"/>
                <a:gd name="T6" fmla="*/ 0 w 64"/>
                <a:gd name="T7" fmla="*/ 17 h 78"/>
                <a:gd name="T8" fmla="*/ 36 w 64"/>
                <a:gd name="T9" fmla="*/ 78 h 78"/>
              </a:gdLst>
              <a:ahLst/>
              <a:cxnLst>
                <a:cxn ang="0">
                  <a:pos x="T0" y="T1"/>
                </a:cxn>
                <a:cxn ang="0">
                  <a:pos x="T2" y="T3"/>
                </a:cxn>
                <a:cxn ang="0">
                  <a:pos x="T4" y="T5"/>
                </a:cxn>
                <a:cxn ang="0">
                  <a:pos x="T6" y="T7"/>
                </a:cxn>
                <a:cxn ang="0">
                  <a:pos x="T8" y="T9"/>
                </a:cxn>
              </a:cxnLst>
              <a:rect l="0" t="0" r="r" b="b"/>
              <a:pathLst>
                <a:path w="64" h="78">
                  <a:moveTo>
                    <a:pt x="36" y="78"/>
                  </a:moveTo>
                  <a:lnTo>
                    <a:pt x="64" y="64"/>
                  </a:lnTo>
                  <a:lnTo>
                    <a:pt x="26" y="0"/>
                  </a:lnTo>
                  <a:lnTo>
                    <a:pt x="0" y="17"/>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8" name="Freeform 11"/>
            <p:cNvSpPr>
              <a:spLocks/>
            </p:cNvSpPr>
            <p:nvPr/>
          </p:nvSpPr>
          <p:spPr bwMode="black">
            <a:xfrm>
              <a:off x="4017963" y="2709863"/>
              <a:ext cx="98425" cy="123825"/>
            </a:xfrm>
            <a:custGeom>
              <a:avLst/>
              <a:gdLst>
                <a:gd name="T0" fmla="*/ 36 w 62"/>
                <a:gd name="T1" fmla="*/ 78 h 78"/>
                <a:gd name="T2" fmla="*/ 62 w 62"/>
                <a:gd name="T3" fmla="*/ 61 h 78"/>
                <a:gd name="T4" fmla="*/ 26 w 62"/>
                <a:gd name="T5" fmla="*/ 0 h 78"/>
                <a:gd name="T6" fmla="*/ 0 w 62"/>
                <a:gd name="T7" fmla="*/ 14 h 78"/>
                <a:gd name="T8" fmla="*/ 36 w 62"/>
                <a:gd name="T9" fmla="*/ 78 h 78"/>
              </a:gdLst>
              <a:ahLst/>
              <a:cxnLst>
                <a:cxn ang="0">
                  <a:pos x="T0" y="T1"/>
                </a:cxn>
                <a:cxn ang="0">
                  <a:pos x="T2" y="T3"/>
                </a:cxn>
                <a:cxn ang="0">
                  <a:pos x="T4" y="T5"/>
                </a:cxn>
                <a:cxn ang="0">
                  <a:pos x="T6" y="T7"/>
                </a:cxn>
                <a:cxn ang="0">
                  <a:pos x="T8" y="T9"/>
                </a:cxn>
              </a:cxnLst>
              <a:rect l="0" t="0" r="r" b="b"/>
              <a:pathLst>
                <a:path w="62" h="78">
                  <a:moveTo>
                    <a:pt x="36" y="78"/>
                  </a:moveTo>
                  <a:lnTo>
                    <a:pt x="62" y="61"/>
                  </a:lnTo>
                  <a:lnTo>
                    <a:pt x="26" y="0"/>
                  </a:lnTo>
                  <a:lnTo>
                    <a:pt x="0" y="14"/>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9" name="Freeform 12"/>
            <p:cNvSpPr>
              <a:spLocks/>
            </p:cNvSpPr>
            <p:nvPr/>
          </p:nvSpPr>
          <p:spPr bwMode="black">
            <a:xfrm>
              <a:off x="4873626" y="2709863"/>
              <a:ext cx="98425" cy="123825"/>
            </a:xfrm>
            <a:custGeom>
              <a:avLst/>
              <a:gdLst>
                <a:gd name="T0" fmla="*/ 26 w 62"/>
                <a:gd name="T1" fmla="*/ 78 h 78"/>
                <a:gd name="T2" fmla="*/ 62 w 62"/>
                <a:gd name="T3" fmla="*/ 14 h 78"/>
                <a:gd name="T4" fmla="*/ 36 w 62"/>
                <a:gd name="T5" fmla="*/ 0 h 78"/>
                <a:gd name="T6" fmla="*/ 0 w 62"/>
                <a:gd name="T7" fmla="*/ 61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4"/>
                  </a:lnTo>
                  <a:lnTo>
                    <a:pt x="36" y="0"/>
                  </a:lnTo>
                  <a:lnTo>
                    <a:pt x="0" y="61"/>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0" name="Freeform 13"/>
            <p:cNvSpPr>
              <a:spLocks/>
            </p:cNvSpPr>
            <p:nvPr/>
          </p:nvSpPr>
          <p:spPr bwMode="black">
            <a:xfrm>
              <a:off x="4989513" y="2506663"/>
              <a:ext cx="98425" cy="123825"/>
            </a:xfrm>
            <a:custGeom>
              <a:avLst/>
              <a:gdLst>
                <a:gd name="T0" fmla="*/ 26 w 62"/>
                <a:gd name="T1" fmla="*/ 78 h 78"/>
                <a:gd name="T2" fmla="*/ 62 w 62"/>
                <a:gd name="T3" fmla="*/ 17 h 78"/>
                <a:gd name="T4" fmla="*/ 36 w 62"/>
                <a:gd name="T5" fmla="*/ 0 h 78"/>
                <a:gd name="T6" fmla="*/ 0 w 62"/>
                <a:gd name="T7" fmla="*/ 64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7"/>
                  </a:lnTo>
                  <a:lnTo>
                    <a:pt x="36" y="0"/>
                  </a:lnTo>
                  <a:lnTo>
                    <a:pt x="0" y="64"/>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1" name="Freeform 14"/>
            <p:cNvSpPr>
              <a:spLocks/>
            </p:cNvSpPr>
            <p:nvPr/>
          </p:nvSpPr>
          <p:spPr bwMode="black">
            <a:xfrm>
              <a:off x="4017963" y="3990976"/>
              <a:ext cx="98425" cy="123825"/>
            </a:xfrm>
            <a:custGeom>
              <a:avLst/>
              <a:gdLst>
                <a:gd name="T0" fmla="*/ 0 w 62"/>
                <a:gd name="T1" fmla="*/ 64 h 78"/>
                <a:gd name="T2" fmla="*/ 26 w 62"/>
                <a:gd name="T3" fmla="*/ 78 h 78"/>
                <a:gd name="T4" fmla="*/ 62 w 62"/>
                <a:gd name="T5" fmla="*/ 14 h 78"/>
                <a:gd name="T6" fmla="*/ 36 w 62"/>
                <a:gd name="T7" fmla="*/ 0 h 78"/>
                <a:gd name="T8" fmla="*/ 0 w 62"/>
                <a:gd name="T9" fmla="*/ 64 h 78"/>
              </a:gdLst>
              <a:ahLst/>
              <a:cxnLst>
                <a:cxn ang="0">
                  <a:pos x="T0" y="T1"/>
                </a:cxn>
                <a:cxn ang="0">
                  <a:pos x="T2" y="T3"/>
                </a:cxn>
                <a:cxn ang="0">
                  <a:pos x="T4" y="T5"/>
                </a:cxn>
                <a:cxn ang="0">
                  <a:pos x="T6" y="T7"/>
                </a:cxn>
                <a:cxn ang="0">
                  <a:pos x="T8" y="T9"/>
                </a:cxn>
              </a:cxnLst>
              <a:rect l="0" t="0" r="r" b="b"/>
              <a:pathLst>
                <a:path w="62" h="78">
                  <a:moveTo>
                    <a:pt x="0" y="64"/>
                  </a:moveTo>
                  <a:lnTo>
                    <a:pt x="26" y="78"/>
                  </a:lnTo>
                  <a:lnTo>
                    <a:pt x="62" y="14"/>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2" name="Freeform 15"/>
            <p:cNvSpPr>
              <a:spLocks/>
            </p:cNvSpPr>
            <p:nvPr/>
          </p:nvSpPr>
          <p:spPr bwMode="black">
            <a:xfrm>
              <a:off x="3902076" y="4189413"/>
              <a:ext cx="101600" cy="128588"/>
            </a:xfrm>
            <a:custGeom>
              <a:avLst/>
              <a:gdLst>
                <a:gd name="T0" fmla="*/ 0 w 64"/>
                <a:gd name="T1" fmla="*/ 64 h 81"/>
                <a:gd name="T2" fmla="*/ 26 w 64"/>
                <a:gd name="T3" fmla="*/ 81 h 81"/>
                <a:gd name="T4" fmla="*/ 64 w 64"/>
                <a:gd name="T5" fmla="*/ 17 h 81"/>
                <a:gd name="T6" fmla="*/ 36 w 64"/>
                <a:gd name="T7" fmla="*/ 0 h 81"/>
                <a:gd name="T8" fmla="*/ 0 w 64"/>
                <a:gd name="T9" fmla="*/ 64 h 81"/>
              </a:gdLst>
              <a:ahLst/>
              <a:cxnLst>
                <a:cxn ang="0">
                  <a:pos x="T0" y="T1"/>
                </a:cxn>
                <a:cxn ang="0">
                  <a:pos x="T2" y="T3"/>
                </a:cxn>
                <a:cxn ang="0">
                  <a:pos x="T4" y="T5"/>
                </a:cxn>
                <a:cxn ang="0">
                  <a:pos x="T6" y="T7"/>
                </a:cxn>
                <a:cxn ang="0">
                  <a:pos x="T8" y="T9"/>
                </a:cxn>
              </a:cxnLst>
              <a:rect l="0" t="0" r="r" b="b"/>
              <a:pathLst>
                <a:path w="64" h="81">
                  <a:moveTo>
                    <a:pt x="0" y="64"/>
                  </a:moveTo>
                  <a:lnTo>
                    <a:pt x="26" y="81"/>
                  </a:lnTo>
                  <a:lnTo>
                    <a:pt x="64" y="17"/>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3" name="Freeform 16"/>
            <p:cNvSpPr>
              <a:spLocks/>
            </p:cNvSpPr>
            <p:nvPr/>
          </p:nvSpPr>
          <p:spPr bwMode="black">
            <a:xfrm>
              <a:off x="4989513" y="4189413"/>
              <a:ext cx="98425" cy="128588"/>
            </a:xfrm>
            <a:custGeom>
              <a:avLst/>
              <a:gdLst>
                <a:gd name="T0" fmla="*/ 26 w 62"/>
                <a:gd name="T1" fmla="*/ 0 h 81"/>
                <a:gd name="T2" fmla="*/ 0 w 62"/>
                <a:gd name="T3" fmla="*/ 17 h 81"/>
                <a:gd name="T4" fmla="*/ 36 w 62"/>
                <a:gd name="T5" fmla="*/ 81 h 81"/>
                <a:gd name="T6" fmla="*/ 62 w 62"/>
                <a:gd name="T7" fmla="*/ 64 h 81"/>
                <a:gd name="T8" fmla="*/ 26 w 62"/>
                <a:gd name="T9" fmla="*/ 0 h 81"/>
              </a:gdLst>
              <a:ahLst/>
              <a:cxnLst>
                <a:cxn ang="0">
                  <a:pos x="T0" y="T1"/>
                </a:cxn>
                <a:cxn ang="0">
                  <a:pos x="T2" y="T3"/>
                </a:cxn>
                <a:cxn ang="0">
                  <a:pos x="T4" y="T5"/>
                </a:cxn>
                <a:cxn ang="0">
                  <a:pos x="T6" y="T7"/>
                </a:cxn>
                <a:cxn ang="0">
                  <a:pos x="T8" y="T9"/>
                </a:cxn>
              </a:cxnLst>
              <a:rect l="0" t="0" r="r" b="b"/>
              <a:pathLst>
                <a:path w="62" h="81">
                  <a:moveTo>
                    <a:pt x="26" y="0"/>
                  </a:moveTo>
                  <a:lnTo>
                    <a:pt x="0" y="17"/>
                  </a:lnTo>
                  <a:lnTo>
                    <a:pt x="36" y="81"/>
                  </a:lnTo>
                  <a:lnTo>
                    <a:pt x="62" y="64"/>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4" name="Freeform 17"/>
            <p:cNvSpPr>
              <a:spLocks/>
            </p:cNvSpPr>
            <p:nvPr/>
          </p:nvSpPr>
          <p:spPr bwMode="black">
            <a:xfrm>
              <a:off x="4873626" y="3990976"/>
              <a:ext cx="98425" cy="123825"/>
            </a:xfrm>
            <a:custGeom>
              <a:avLst/>
              <a:gdLst>
                <a:gd name="T0" fmla="*/ 0 w 62"/>
                <a:gd name="T1" fmla="*/ 14 h 78"/>
                <a:gd name="T2" fmla="*/ 36 w 62"/>
                <a:gd name="T3" fmla="*/ 78 h 78"/>
                <a:gd name="T4" fmla="*/ 62 w 62"/>
                <a:gd name="T5" fmla="*/ 64 h 78"/>
                <a:gd name="T6" fmla="*/ 26 w 62"/>
                <a:gd name="T7" fmla="*/ 0 h 78"/>
                <a:gd name="T8" fmla="*/ 0 w 62"/>
                <a:gd name="T9" fmla="*/ 14 h 78"/>
              </a:gdLst>
              <a:ahLst/>
              <a:cxnLst>
                <a:cxn ang="0">
                  <a:pos x="T0" y="T1"/>
                </a:cxn>
                <a:cxn ang="0">
                  <a:pos x="T2" y="T3"/>
                </a:cxn>
                <a:cxn ang="0">
                  <a:pos x="T4" y="T5"/>
                </a:cxn>
                <a:cxn ang="0">
                  <a:pos x="T6" y="T7"/>
                </a:cxn>
                <a:cxn ang="0">
                  <a:pos x="T8" y="T9"/>
                </a:cxn>
              </a:cxnLst>
              <a:rect l="0" t="0" r="r" b="b"/>
              <a:pathLst>
                <a:path w="62" h="78">
                  <a:moveTo>
                    <a:pt x="0" y="14"/>
                  </a:moveTo>
                  <a:lnTo>
                    <a:pt x="36" y="78"/>
                  </a:lnTo>
                  <a:lnTo>
                    <a:pt x="62" y="64"/>
                  </a:lnTo>
                  <a:lnTo>
                    <a:pt x="26"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5" name="Freeform 18"/>
            <p:cNvSpPr>
              <a:spLocks/>
            </p:cNvSpPr>
            <p:nvPr/>
          </p:nvSpPr>
          <p:spPr bwMode="black">
            <a:xfrm>
              <a:off x="3579813" y="2892426"/>
              <a:ext cx="1833563" cy="1068388"/>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6" name="Freeform 19"/>
            <p:cNvSpPr>
              <a:spLocks noEditPoints="1"/>
            </p:cNvSpPr>
            <p:nvPr/>
          </p:nvSpPr>
          <p:spPr bwMode="black">
            <a:xfrm>
              <a:off x="3321051" y="1598613"/>
              <a:ext cx="750888" cy="522288"/>
            </a:xfrm>
            <a:custGeom>
              <a:avLst/>
              <a:gdLst>
                <a:gd name="T0" fmla="*/ 174 w 200"/>
                <a:gd name="T1" fmla="*/ 0 h 139"/>
                <a:gd name="T2" fmla="*/ 26 w 200"/>
                <a:gd name="T3" fmla="*/ 0 h 139"/>
                <a:gd name="T4" fmla="*/ 0 w 200"/>
                <a:gd name="T5" fmla="*/ 27 h 139"/>
                <a:gd name="T6" fmla="*/ 0 w 200"/>
                <a:gd name="T7" fmla="*/ 113 h 139"/>
                <a:gd name="T8" fmla="*/ 26 w 200"/>
                <a:gd name="T9" fmla="*/ 139 h 139"/>
                <a:gd name="T10" fmla="*/ 174 w 200"/>
                <a:gd name="T11" fmla="*/ 139 h 139"/>
                <a:gd name="T12" fmla="*/ 200 w 200"/>
                <a:gd name="T13" fmla="*/ 113 h 139"/>
                <a:gd name="T14" fmla="*/ 200 w 200"/>
                <a:gd name="T15" fmla="*/ 27 h 139"/>
                <a:gd name="T16" fmla="*/ 174 w 200"/>
                <a:gd name="T17" fmla="*/ 0 h 139"/>
                <a:gd name="T18" fmla="*/ 185 w 200"/>
                <a:gd name="T19" fmla="*/ 113 h 139"/>
                <a:gd name="T20" fmla="*/ 174 w 200"/>
                <a:gd name="T21" fmla="*/ 124 h 139"/>
                <a:gd name="T22" fmla="*/ 26 w 200"/>
                <a:gd name="T23" fmla="*/ 124 h 139"/>
                <a:gd name="T24" fmla="*/ 15 w 200"/>
                <a:gd name="T25" fmla="*/ 113 h 139"/>
                <a:gd name="T26" fmla="*/ 15 w 200"/>
                <a:gd name="T27" fmla="*/ 27 h 139"/>
                <a:gd name="T28" fmla="*/ 26 w 200"/>
                <a:gd name="T29" fmla="*/ 16 h 139"/>
                <a:gd name="T30" fmla="*/ 174 w 200"/>
                <a:gd name="T31" fmla="*/ 16 h 139"/>
                <a:gd name="T32" fmla="*/ 185 w 200"/>
                <a:gd name="T33" fmla="*/ 27 h 139"/>
                <a:gd name="T34" fmla="*/ 185 w 200"/>
                <a:gd name="T35"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9">
                  <a:moveTo>
                    <a:pt x="174" y="0"/>
                  </a:moveTo>
                  <a:cubicBezTo>
                    <a:pt x="26" y="0"/>
                    <a:pt x="26" y="0"/>
                    <a:pt x="26" y="0"/>
                  </a:cubicBezTo>
                  <a:cubicBezTo>
                    <a:pt x="12" y="0"/>
                    <a:pt x="0" y="12"/>
                    <a:pt x="0" y="27"/>
                  </a:cubicBezTo>
                  <a:cubicBezTo>
                    <a:pt x="0" y="113"/>
                    <a:pt x="0" y="113"/>
                    <a:pt x="0" y="113"/>
                  </a:cubicBezTo>
                  <a:cubicBezTo>
                    <a:pt x="0" y="127"/>
                    <a:pt x="12" y="139"/>
                    <a:pt x="26" y="139"/>
                  </a:cubicBezTo>
                  <a:cubicBezTo>
                    <a:pt x="174" y="139"/>
                    <a:pt x="174" y="139"/>
                    <a:pt x="174" y="139"/>
                  </a:cubicBezTo>
                  <a:cubicBezTo>
                    <a:pt x="188" y="139"/>
                    <a:pt x="200" y="127"/>
                    <a:pt x="200" y="113"/>
                  </a:cubicBezTo>
                  <a:cubicBezTo>
                    <a:pt x="200" y="27"/>
                    <a:pt x="200" y="27"/>
                    <a:pt x="200" y="27"/>
                  </a:cubicBezTo>
                  <a:cubicBezTo>
                    <a:pt x="200" y="12"/>
                    <a:pt x="188" y="0"/>
                    <a:pt x="174" y="0"/>
                  </a:cubicBezTo>
                  <a:moveTo>
                    <a:pt x="185" y="113"/>
                  </a:moveTo>
                  <a:cubicBezTo>
                    <a:pt x="185" y="119"/>
                    <a:pt x="180" y="124"/>
                    <a:pt x="174" y="124"/>
                  </a:cubicBezTo>
                  <a:cubicBezTo>
                    <a:pt x="26" y="124"/>
                    <a:pt x="26" y="124"/>
                    <a:pt x="26" y="124"/>
                  </a:cubicBezTo>
                  <a:cubicBezTo>
                    <a:pt x="20" y="124"/>
                    <a:pt x="15" y="119"/>
                    <a:pt x="15" y="113"/>
                  </a:cubicBezTo>
                  <a:cubicBezTo>
                    <a:pt x="15" y="27"/>
                    <a:pt x="15" y="27"/>
                    <a:pt x="15" y="27"/>
                  </a:cubicBezTo>
                  <a:cubicBezTo>
                    <a:pt x="15" y="21"/>
                    <a:pt x="20" y="16"/>
                    <a:pt x="26" y="16"/>
                  </a:cubicBezTo>
                  <a:cubicBezTo>
                    <a:pt x="174" y="16"/>
                    <a:pt x="174" y="16"/>
                    <a:pt x="174" y="16"/>
                  </a:cubicBezTo>
                  <a:cubicBezTo>
                    <a:pt x="180" y="16"/>
                    <a:pt x="185" y="21"/>
                    <a:pt x="185" y="27"/>
                  </a:cubicBezTo>
                  <a:lnTo>
                    <a:pt x="185"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7" name="Freeform 20"/>
            <p:cNvSpPr>
              <a:spLocks/>
            </p:cNvSpPr>
            <p:nvPr/>
          </p:nvSpPr>
          <p:spPr bwMode="black">
            <a:xfrm>
              <a:off x="3178176" y="2154238"/>
              <a:ext cx="1035050" cy="239713"/>
            </a:xfrm>
            <a:custGeom>
              <a:avLst/>
              <a:gdLst>
                <a:gd name="T0" fmla="*/ 7 w 276"/>
                <a:gd name="T1" fmla="*/ 64 h 64"/>
                <a:gd name="T2" fmla="*/ 269 w 276"/>
                <a:gd name="T3" fmla="*/ 64 h 64"/>
                <a:gd name="T4" fmla="*/ 276 w 276"/>
                <a:gd name="T5" fmla="*/ 57 h 64"/>
                <a:gd name="T6" fmla="*/ 276 w 276"/>
                <a:gd name="T7" fmla="*/ 54 h 64"/>
                <a:gd name="T8" fmla="*/ 272 w 276"/>
                <a:gd name="T9" fmla="*/ 42 h 64"/>
                <a:gd name="T10" fmla="*/ 240 w 276"/>
                <a:gd name="T11" fmla="*/ 5 h 64"/>
                <a:gd name="T12" fmla="*/ 229 w 276"/>
                <a:gd name="T13" fmla="*/ 0 h 64"/>
                <a:gd name="T14" fmla="*/ 47 w 276"/>
                <a:gd name="T15" fmla="*/ 0 h 64"/>
                <a:gd name="T16" fmla="*/ 36 w 276"/>
                <a:gd name="T17" fmla="*/ 5 h 64"/>
                <a:gd name="T18" fmla="*/ 4 w 276"/>
                <a:gd name="T19" fmla="*/ 42 h 64"/>
                <a:gd name="T20" fmla="*/ 0 w 276"/>
                <a:gd name="T21" fmla="*/ 54 h 64"/>
                <a:gd name="T22" fmla="*/ 0 w 276"/>
                <a:gd name="T23" fmla="*/ 57 h 64"/>
                <a:gd name="T24" fmla="*/ 7 w 27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64">
                  <a:moveTo>
                    <a:pt x="7" y="64"/>
                  </a:moveTo>
                  <a:cubicBezTo>
                    <a:pt x="269" y="64"/>
                    <a:pt x="269" y="64"/>
                    <a:pt x="269" y="64"/>
                  </a:cubicBezTo>
                  <a:cubicBezTo>
                    <a:pt x="273" y="64"/>
                    <a:pt x="276" y="61"/>
                    <a:pt x="276" y="57"/>
                  </a:cubicBezTo>
                  <a:cubicBezTo>
                    <a:pt x="276" y="54"/>
                    <a:pt x="276" y="54"/>
                    <a:pt x="276" y="54"/>
                  </a:cubicBezTo>
                  <a:cubicBezTo>
                    <a:pt x="276" y="50"/>
                    <a:pt x="274" y="45"/>
                    <a:pt x="272" y="42"/>
                  </a:cubicBezTo>
                  <a:cubicBezTo>
                    <a:pt x="240" y="5"/>
                    <a:pt x="240" y="5"/>
                    <a:pt x="240" y="5"/>
                  </a:cubicBezTo>
                  <a:cubicBezTo>
                    <a:pt x="238" y="2"/>
                    <a:pt x="233" y="0"/>
                    <a:pt x="229" y="0"/>
                  </a:cubicBezTo>
                  <a:cubicBezTo>
                    <a:pt x="47" y="0"/>
                    <a:pt x="47" y="0"/>
                    <a:pt x="47" y="0"/>
                  </a:cubicBezTo>
                  <a:cubicBezTo>
                    <a:pt x="43" y="0"/>
                    <a:pt x="38" y="2"/>
                    <a:pt x="36" y="5"/>
                  </a:cubicBezTo>
                  <a:cubicBezTo>
                    <a:pt x="4" y="42"/>
                    <a:pt x="4" y="42"/>
                    <a:pt x="4" y="42"/>
                  </a:cubicBezTo>
                  <a:cubicBezTo>
                    <a:pt x="2" y="45"/>
                    <a:pt x="0" y="50"/>
                    <a:pt x="0" y="54"/>
                  </a:cubicBezTo>
                  <a:cubicBezTo>
                    <a:pt x="0" y="57"/>
                    <a:pt x="0" y="57"/>
                    <a:pt x="0" y="57"/>
                  </a:cubicBezTo>
                  <a:cubicBezTo>
                    <a:pt x="0" y="61"/>
                    <a:pt x="3" y="64"/>
                    <a:pt x="7"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8" name="Freeform 21"/>
            <p:cNvSpPr>
              <a:spLocks noEditPoints="1"/>
            </p:cNvSpPr>
            <p:nvPr/>
          </p:nvSpPr>
          <p:spPr bwMode="black">
            <a:xfrm>
              <a:off x="4730751" y="1639888"/>
              <a:ext cx="781050" cy="608013"/>
            </a:xfrm>
            <a:custGeom>
              <a:avLst/>
              <a:gdLst>
                <a:gd name="T0" fmla="*/ 177 w 208"/>
                <a:gd name="T1" fmla="*/ 0 h 162"/>
                <a:gd name="T2" fmla="*/ 31 w 208"/>
                <a:gd name="T3" fmla="*/ 0 h 162"/>
                <a:gd name="T4" fmla="*/ 0 w 208"/>
                <a:gd name="T5" fmla="*/ 31 h 162"/>
                <a:gd name="T6" fmla="*/ 0 w 208"/>
                <a:gd name="T7" fmla="*/ 131 h 162"/>
                <a:gd name="T8" fmla="*/ 31 w 208"/>
                <a:gd name="T9" fmla="*/ 162 h 162"/>
                <a:gd name="T10" fmla="*/ 177 w 208"/>
                <a:gd name="T11" fmla="*/ 162 h 162"/>
                <a:gd name="T12" fmla="*/ 208 w 208"/>
                <a:gd name="T13" fmla="*/ 131 h 162"/>
                <a:gd name="T14" fmla="*/ 208 w 208"/>
                <a:gd name="T15" fmla="*/ 31 h 162"/>
                <a:gd name="T16" fmla="*/ 177 w 208"/>
                <a:gd name="T17" fmla="*/ 0 h 162"/>
                <a:gd name="T18" fmla="*/ 190 w 208"/>
                <a:gd name="T19" fmla="*/ 131 h 162"/>
                <a:gd name="T20" fmla="*/ 177 w 208"/>
                <a:gd name="T21" fmla="*/ 144 h 162"/>
                <a:gd name="T22" fmla="*/ 31 w 208"/>
                <a:gd name="T23" fmla="*/ 144 h 162"/>
                <a:gd name="T24" fmla="*/ 18 w 208"/>
                <a:gd name="T25" fmla="*/ 131 h 162"/>
                <a:gd name="T26" fmla="*/ 18 w 208"/>
                <a:gd name="T27" fmla="*/ 31 h 162"/>
                <a:gd name="T28" fmla="*/ 31 w 208"/>
                <a:gd name="T29" fmla="*/ 18 h 162"/>
                <a:gd name="T30" fmla="*/ 177 w 208"/>
                <a:gd name="T31" fmla="*/ 18 h 162"/>
                <a:gd name="T32" fmla="*/ 190 w 208"/>
                <a:gd name="T33" fmla="*/ 31 h 162"/>
                <a:gd name="T34" fmla="*/ 190 w 208"/>
                <a:gd name="T35" fmla="*/ 13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62">
                  <a:moveTo>
                    <a:pt x="177" y="0"/>
                  </a:moveTo>
                  <a:cubicBezTo>
                    <a:pt x="31" y="0"/>
                    <a:pt x="31" y="0"/>
                    <a:pt x="31" y="0"/>
                  </a:cubicBezTo>
                  <a:cubicBezTo>
                    <a:pt x="14" y="0"/>
                    <a:pt x="0" y="14"/>
                    <a:pt x="0" y="31"/>
                  </a:cubicBezTo>
                  <a:cubicBezTo>
                    <a:pt x="0" y="131"/>
                    <a:pt x="0" y="131"/>
                    <a:pt x="0" y="131"/>
                  </a:cubicBezTo>
                  <a:cubicBezTo>
                    <a:pt x="0" y="148"/>
                    <a:pt x="14" y="162"/>
                    <a:pt x="31" y="162"/>
                  </a:cubicBezTo>
                  <a:cubicBezTo>
                    <a:pt x="177" y="162"/>
                    <a:pt x="177" y="162"/>
                    <a:pt x="177" y="162"/>
                  </a:cubicBezTo>
                  <a:cubicBezTo>
                    <a:pt x="194" y="162"/>
                    <a:pt x="208" y="148"/>
                    <a:pt x="208" y="131"/>
                  </a:cubicBezTo>
                  <a:cubicBezTo>
                    <a:pt x="208" y="31"/>
                    <a:pt x="208" y="31"/>
                    <a:pt x="208" y="31"/>
                  </a:cubicBezTo>
                  <a:cubicBezTo>
                    <a:pt x="208" y="14"/>
                    <a:pt x="194" y="0"/>
                    <a:pt x="177" y="0"/>
                  </a:cubicBezTo>
                  <a:moveTo>
                    <a:pt x="190" y="131"/>
                  </a:moveTo>
                  <a:cubicBezTo>
                    <a:pt x="190" y="138"/>
                    <a:pt x="184" y="144"/>
                    <a:pt x="177" y="144"/>
                  </a:cubicBezTo>
                  <a:cubicBezTo>
                    <a:pt x="31" y="144"/>
                    <a:pt x="31" y="144"/>
                    <a:pt x="31" y="144"/>
                  </a:cubicBezTo>
                  <a:cubicBezTo>
                    <a:pt x="24" y="144"/>
                    <a:pt x="18" y="138"/>
                    <a:pt x="18" y="131"/>
                  </a:cubicBezTo>
                  <a:cubicBezTo>
                    <a:pt x="18" y="31"/>
                    <a:pt x="18" y="31"/>
                    <a:pt x="18" y="31"/>
                  </a:cubicBezTo>
                  <a:cubicBezTo>
                    <a:pt x="18" y="24"/>
                    <a:pt x="24" y="18"/>
                    <a:pt x="31" y="18"/>
                  </a:cubicBezTo>
                  <a:cubicBezTo>
                    <a:pt x="177" y="18"/>
                    <a:pt x="177" y="18"/>
                    <a:pt x="177" y="18"/>
                  </a:cubicBezTo>
                  <a:cubicBezTo>
                    <a:pt x="184" y="18"/>
                    <a:pt x="190" y="24"/>
                    <a:pt x="190" y="31"/>
                  </a:cubicBezTo>
                  <a:lnTo>
                    <a:pt x="190" y="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9" name="Freeform 22"/>
            <p:cNvSpPr>
              <a:spLocks/>
            </p:cNvSpPr>
            <p:nvPr/>
          </p:nvSpPr>
          <p:spPr bwMode="black">
            <a:xfrm>
              <a:off x="4911726" y="2289176"/>
              <a:ext cx="419100" cy="104775"/>
            </a:xfrm>
            <a:custGeom>
              <a:avLst/>
              <a:gdLst>
                <a:gd name="T0" fmla="*/ 112 w 112"/>
                <a:gd name="T1" fmla="*/ 25 h 28"/>
                <a:gd name="T2" fmla="*/ 112 w 112"/>
                <a:gd name="T3" fmla="*/ 23 h 28"/>
                <a:gd name="T4" fmla="*/ 110 w 112"/>
                <a:gd name="T5" fmla="*/ 18 h 28"/>
                <a:gd name="T6" fmla="*/ 96 w 112"/>
                <a:gd name="T7" fmla="*/ 2 h 28"/>
                <a:gd name="T8" fmla="*/ 91 w 112"/>
                <a:gd name="T9" fmla="*/ 0 h 28"/>
                <a:gd name="T10" fmla="*/ 21 w 112"/>
                <a:gd name="T11" fmla="*/ 0 h 28"/>
                <a:gd name="T12" fmla="*/ 16 w 112"/>
                <a:gd name="T13" fmla="*/ 2 h 28"/>
                <a:gd name="T14" fmla="*/ 2 w 112"/>
                <a:gd name="T15" fmla="*/ 18 h 28"/>
                <a:gd name="T16" fmla="*/ 0 w 112"/>
                <a:gd name="T17" fmla="*/ 23 h 28"/>
                <a:gd name="T18" fmla="*/ 0 w 112"/>
                <a:gd name="T19" fmla="*/ 25 h 28"/>
                <a:gd name="T20" fmla="*/ 3 w 112"/>
                <a:gd name="T21" fmla="*/ 28 h 28"/>
                <a:gd name="T22" fmla="*/ 109 w 112"/>
                <a:gd name="T23" fmla="*/ 28 h 28"/>
                <a:gd name="T24" fmla="*/ 112 w 112"/>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8">
                  <a:moveTo>
                    <a:pt x="112" y="25"/>
                  </a:moveTo>
                  <a:cubicBezTo>
                    <a:pt x="112" y="23"/>
                    <a:pt x="112" y="23"/>
                    <a:pt x="112" y="23"/>
                  </a:cubicBezTo>
                  <a:cubicBezTo>
                    <a:pt x="112" y="22"/>
                    <a:pt x="111" y="20"/>
                    <a:pt x="110" y="18"/>
                  </a:cubicBezTo>
                  <a:cubicBezTo>
                    <a:pt x="96" y="2"/>
                    <a:pt x="96" y="2"/>
                    <a:pt x="96" y="2"/>
                  </a:cubicBezTo>
                  <a:cubicBezTo>
                    <a:pt x="95" y="1"/>
                    <a:pt x="93" y="0"/>
                    <a:pt x="91" y="0"/>
                  </a:cubicBezTo>
                  <a:cubicBezTo>
                    <a:pt x="21" y="0"/>
                    <a:pt x="21" y="0"/>
                    <a:pt x="21" y="0"/>
                  </a:cubicBezTo>
                  <a:cubicBezTo>
                    <a:pt x="19" y="0"/>
                    <a:pt x="17" y="1"/>
                    <a:pt x="16" y="2"/>
                  </a:cubicBezTo>
                  <a:cubicBezTo>
                    <a:pt x="2" y="18"/>
                    <a:pt x="2" y="18"/>
                    <a:pt x="2" y="18"/>
                  </a:cubicBezTo>
                  <a:cubicBezTo>
                    <a:pt x="1" y="20"/>
                    <a:pt x="0" y="22"/>
                    <a:pt x="0" y="23"/>
                  </a:cubicBezTo>
                  <a:cubicBezTo>
                    <a:pt x="0" y="25"/>
                    <a:pt x="0" y="25"/>
                    <a:pt x="0" y="25"/>
                  </a:cubicBezTo>
                  <a:cubicBezTo>
                    <a:pt x="0" y="26"/>
                    <a:pt x="1" y="28"/>
                    <a:pt x="3" y="28"/>
                  </a:cubicBezTo>
                  <a:cubicBezTo>
                    <a:pt x="109" y="28"/>
                    <a:pt x="109" y="28"/>
                    <a:pt x="109" y="28"/>
                  </a:cubicBezTo>
                  <a:cubicBezTo>
                    <a:pt x="111" y="28"/>
                    <a:pt x="112" y="26"/>
                    <a:pt x="112"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2" name="Freeform 23"/>
            <p:cNvSpPr>
              <a:spLocks noEditPoints="1"/>
            </p:cNvSpPr>
            <p:nvPr/>
          </p:nvSpPr>
          <p:spPr bwMode="black">
            <a:xfrm>
              <a:off x="5586413" y="1639888"/>
              <a:ext cx="385763" cy="754063"/>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3" name="Freeform 24"/>
            <p:cNvSpPr>
              <a:spLocks noEditPoints="1"/>
            </p:cNvSpPr>
            <p:nvPr/>
          </p:nvSpPr>
          <p:spPr bwMode="black">
            <a:xfrm>
              <a:off x="2462213" y="3032126"/>
              <a:ext cx="525463" cy="804863"/>
            </a:xfrm>
            <a:custGeom>
              <a:avLst/>
              <a:gdLst>
                <a:gd name="T0" fmla="*/ 109 w 140"/>
                <a:gd name="T1" fmla="*/ 0 h 215"/>
                <a:gd name="T2" fmla="*/ 31 w 140"/>
                <a:gd name="T3" fmla="*/ 0 h 215"/>
                <a:gd name="T4" fmla="*/ 0 w 140"/>
                <a:gd name="T5" fmla="*/ 30 h 215"/>
                <a:gd name="T6" fmla="*/ 0 w 140"/>
                <a:gd name="T7" fmla="*/ 184 h 215"/>
                <a:gd name="T8" fmla="*/ 31 w 140"/>
                <a:gd name="T9" fmla="*/ 215 h 215"/>
                <a:gd name="T10" fmla="*/ 109 w 140"/>
                <a:gd name="T11" fmla="*/ 215 h 215"/>
                <a:gd name="T12" fmla="*/ 140 w 140"/>
                <a:gd name="T13" fmla="*/ 184 h 215"/>
                <a:gd name="T14" fmla="*/ 140 w 140"/>
                <a:gd name="T15" fmla="*/ 30 h 215"/>
                <a:gd name="T16" fmla="*/ 109 w 140"/>
                <a:gd name="T17" fmla="*/ 0 h 215"/>
                <a:gd name="T18" fmla="*/ 122 w 140"/>
                <a:gd name="T19" fmla="*/ 177 h 215"/>
                <a:gd name="T20" fmla="*/ 109 w 140"/>
                <a:gd name="T21" fmla="*/ 195 h 215"/>
                <a:gd name="T22" fmla="*/ 31 w 140"/>
                <a:gd name="T23" fmla="*/ 195 h 215"/>
                <a:gd name="T24" fmla="*/ 18 w 140"/>
                <a:gd name="T25" fmla="*/ 177 h 215"/>
                <a:gd name="T26" fmla="*/ 18 w 140"/>
                <a:gd name="T27" fmla="*/ 35 h 215"/>
                <a:gd name="T28" fmla="*/ 31 w 140"/>
                <a:gd name="T29" fmla="*/ 18 h 215"/>
                <a:gd name="T30" fmla="*/ 109 w 140"/>
                <a:gd name="T31" fmla="*/ 18 h 215"/>
                <a:gd name="T32" fmla="*/ 122 w 140"/>
                <a:gd name="T33" fmla="*/ 35 h 215"/>
                <a:gd name="T34" fmla="*/ 122 w 140"/>
                <a:gd name="T35"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15">
                  <a:moveTo>
                    <a:pt x="109" y="0"/>
                  </a:moveTo>
                  <a:cubicBezTo>
                    <a:pt x="31" y="0"/>
                    <a:pt x="31" y="0"/>
                    <a:pt x="31" y="0"/>
                  </a:cubicBezTo>
                  <a:cubicBezTo>
                    <a:pt x="14" y="0"/>
                    <a:pt x="0" y="13"/>
                    <a:pt x="0" y="30"/>
                  </a:cubicBezTo>
                  <a:cubicBezTo>
                    <a:pt x="0" y="184"/>
                    <a:pt x="0" y="184"/>
                    <a:pt x="0" y="184"/>
                  </a:cubicBezTo>
                  <a:cubicBezTo>
                    <a:pt x="0" y="201"/>
                    <a:pt x="14" y="215"/>
                    <a:pt x="31" y="215"/>
                  </a:cubicBezTo>
                  <a:cubicBezTo>
                    <a:pt x="109" y="215"/>
                    <a:pt x="109" y="215"/>
                    <a:pt x="109" y="215"/>
                  </a:cubicBezTo>
                  <a:cubicBezTo>
                    <a:pt x="126" y="215"/>
                    <a:pt x="140" y="201"/>
                    <a:pt x="140" y="184"/>
                  </a:cubicBezTo>
                  <a:cubicBezTo>
                    <a:pt x="140" y="30"/>
                    <a:pt x="140" y="30"/>
                    <a:pt x="140" y="30"/>
                  </a:cubicBezTo>
                  <a:cubicBezTo>
                    <a:pt x="140" y="13"/>
                    <a:pt x="126" y="0"/>
                    <a:pt x="109" y="0"/>
                  </a:cubicBezTo>
                  <a:moveTo>
                    <a:pt x="122" y="177"/>
                  </a:moveTo>
                  <a:cubicBezTo>
                    <a:pt x="122" y="187"/>
                    <a:pt x="116" y="195"/>
                    <a:pt x="109" y="195"/>
                  </a:cubicBezTo>
                  <a:cubicBezTo>
                    <a:pt x="31" y="195"/>
                    <a:pt x="31" y="195"/>
                    <a:pt x="31" y="195"/>
                  </a:cubicBezTo>
                  <a:cubicBezTo>
                    <a:pt x="24" y="195"/>
                    <a:pt x="18" y="187"/>
                    <a:pt x="18" y="177"/>
                  </a:cubicBezTo>
                  <a:cubicBezTo>
                    <a:pt x="18" y="35"/>
                    <a:pt x="18" y="35"/>
                    <a:pt x="18" y="35"/>
                  </a:cubicBezTo>
                  <a:cubicBezTo>
                    <a:pt x="18" y="26"/>
                    <a:pt x="24" y="18"/>
                    <a:pt x="31" y="18"/>
                  </a:cubicBezTo>
                  <a:cubicBezTo>
                    <a:pt x="109" y="18"/>
                    <a:pt x="109" y="18"/>
                    <a:pt x="109" y="18"/>
                  </a:cubicBezTo>
                  <a:cubicBezTo>
                    <a:pt x="116" y="18"/>
                    <a:pt x="122" y="26"/>
                    <a:pt x="122" y="35"/>
                  </a:cubicBezTo>
                  <a:lnTo>
                    <a:pt x="122"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4" name="Freeform 25"/>
            <p:cNvSpPr>
              <a:spLocks noEditPoints="1"/>
            </p:cNvSpPr>
            <p:nvPr/>
          </p:nvSpPr>
          <p:spPr bwMode="black">
            <a:xfrm>
              <a:off x="5049838" y="4411663"/>
              <a:ext cx="739775" cy="854075"/>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5" name="Freeform 26"/>
            <p:cNvSpPr>
              <a:spLocks noEditPoints="1"/>
            </p:cNvSpPr>
            <p:nvPr/>
          </p:nvSpPr>
          <p:spPr bwMode="black">
            <a:xfrm>
              <a:off x="6043613" y="2960688"/>
              <a:ext cx="641350" cy="876300"/>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6" name="Oval 27"/>
            <p:cNvSpPr>
              <a:spLocks noChangeArrowheads="1"/>
            </p:cNvSpPr>
            <p:nvPr/>
          </p:nvSpPr>
          <p:spPr bwMode="black">
            <a:xfrm>
              <a:off x="62245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7" name="Oval 28"/>
            <p:cNvSpPr>
              <a:spLocks noChangeArrowheads="1"/>
            </p:cNvSpPr>
            <p:nvPr/>
          </p:nvSpPr>
          <p:spPr bwMode="black">
            <a:xfrm>
              <a:off x="64531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8" name="Oval 29"/>
            <p:cNvSpPr>
              <a:spLocks noChangeArrowheads="1"/>
            </p:cNvSpPr>
            <p:nvPr/>
          </p:nvSpPr>
          <p:spPr bwMode="black">
            <a:xfrm>
              <a:off x="6340476"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9" name="Freeform 30"/>
            <p:cNvSpPr>
              <a:spLocks/>
            </p:cNvSpPr>
            <p:nvPr/>
          </p:nvSpPr>
          <p:spPr bwMode="black">
            <a:xfrm>
              <a:off x="3425826" y="4279901"/>
              <a:ext cx="442913" cy="161925"/>
            </a:xfrm>
            <a:custGeom>
              <a:avLst/>
              <a:gdLst>
                <a:gd name="T0" fmla="*/ 0 w 118"/>
                <a:gd name="T1" fmla="*/ 43 h 43"/>
                <a:gd name="T2" fmla="*/ 14 w 118"/>
                <a:gd name="T3" fmla="*/ 39 h 43"/>
                <a:gd name="T4" fmla="*/ 108 w 118"/>
                <a:gd name="T5" fmla="*/ 39 h 43"/>
                <a:gd name="T6" fmla="*/ 118 w 118"/>
                <a:gd name="T7" fmla="*/ 41 h 43"/>
                <a:gd name="T8" fmla="*/ 105 w 118"/>
                <a:gd name="T9" fmla="*/ 15 h 43"/>
                <a:gd name="T10" fmla="*/ 81 w 118"/>
                <a:gd name="T11" fmla="*/ 0 h 43"/>
                <a:gd name="T12" fmla="*/ 39 w 118"/>
                <a:gd name="T13" fmla="*/ 0 h 43"/>
                <a:gd name="T14" fmla="*/ 15 w 118"/>
                <a:gd name="T15" fmla="*/ 15 h 43"/>
                <a:gd name="T16" fmla="*/ 0 w 11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43">
                  <a:moveTo>
                    <a:pt x="0" y="43"/>
                  </a:moveTo>
                  <a:cubicBezTo>
                    <a:pt x="4" y="40"/>
                    <a:pt x="9" y="39"/>
                    <a:pt x="14" y="39"/>
                  </a:cubicBezTo>
                  <a:cubicBezTo>
                    <a:pt x="108" y="39"/>
                    <a:pt x="108" y="39"/>
                    <a:pt x="108" y="39"/>
                  </a:cubicBezTo>
                  <a:cubicBezTo>
                    <a:pt x="111" y="39"/>
                    <a:pt x="115" y="40"/>
                    <a:pt x="118" y="41"/>
                  </a:cubicBezTo>
                  <a:cubicBezTo>
                    <a:pt x="105" y="15"/>
                    <a:pt x="105" y="15"/>
                    <a:pt x="105" y="15"/>
                  </a:cubicBezTo>
                  <a:cubicBezTo>
                    <a:pt x="101" y="7"/>
                    <a:pt x="90" y="0"/>
                    <a:pt x="81" y="0"/>
                  </a:cubicBezTo>
                  <a:cubicBezTo>
                    <a:pt x="39" y="0"/>
                    <a:pt x="39" y="0"/>
                    <a:pt x="39" y="0"/>
                  </a:cubicBezTo>
                  <a:cubicBezTo>
                    <a:pt x="30" y="0"/>
                    <a:pt x="19" y="7"/>
                    <a:pt x="15" y="15"/>
                  </a:cubicBez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60" name="Freeform 31"/>
            <p:cNvSpPr>
              <a:spLocks noEditPoints="1"/>
            </p:cNvSpPr>
            <p:nvPr/>
          </p:nvSpPr>
          <p:spPr bwMode="black">
            <a:xfrm>
              <a:off x="3414713" y="4456113"/>
              <a:ext cx="476250" cy="809625"/>
            </a:xfrm>
            <a:custGeom>
              <a:avLst/>
              <a:gdLst>
                <a:gd name="T0" fmla="*/ 119 w 127"/>
                <a:gd name="T1" fmla="*/ 2 h 216"/>
                <a:gd name="T2" fmla="*/ 111 w 127"/>
                <a:gd name="T3" fmla="*/ 0 h 216"/>
                <a:gd name="T4" fmla="*/ 17 w 127"/>
                <a:gd name="T5" fmla="*/ 0 h 216"/>
                <a:gd name="T6" fmla="*/ 9 w 127"/>
                <a:gd name="T7" fmla="*/ 2 h 216"/>
                <a:gd name="T8" fmla="*/ 0 w 127"/>
                <a:gd name="T9" fmla="*/ 17 h 216"/>
                <a:gd name="T10" fmla="*/ 0 w 127"/>
                <a:gd name="T11" fmla="*/ 199 h 216"/>
                <a:gd name="T12" fmla="*/ 17 w 127"/>
                <a:gd name="T13" fmla="*/ 216 h 216"/>
                <a:gd name="T14" fmla="*/ 111 w 127"/>
                <a:gd name="T15" fmla="*/ 216 h 216"/>
                <a:gd name="T16" fmla="*/ 127 w 127"/>
                <a:gd name="T17" fmla="*/ 199 h 216"/>
                <a:gd name="T18" fmla="*/ 127 w 127"/>
                <a:gd name="T19" fmla="*/ 17 h 216"/>
                <a:gd name="T20" fmla="*/ 119 w 127"/>
                <a:gd name="T21" fmla="*/ 2 h 216"/>
                <a:gd name="T22" fmla="*/ 105 w 127"/>
                <a:gd name="T23" fmla="*/ 180 h 216"/>
                <a:gd name="T24" fmla="*/ 29 w 127"/>
                <a:gd name="T25" fmla="*/ 180 h 216"/>
                <a:gd name="T26" fmla="*/ 22 w 127"/>
                <a:gd name="T27" fmla="*/ 173 h 216"/>
                <a:gd name="T28" fmla="*/ 29 w 127"/>
                <a:gd name="T29" fmla="*/ 166 h 216"/>
                <a:gd name="T30" fmla="*/ 105 w 127"/>
                <a:gd name="T31" fmla="*/ 166 h 216"/>
                <a:gd name="T32" fmla="*/ 111 w 127"/>
                <a:gd name="T33" fmla="*/ 173 h 216"/>
                <a:gd name="T34" fmla="*/ 105 w 127"/>
                <a:gd name="T35" fmla="*/ 180 h 216"/>
                <a:gd name="T36" fmla="*/ 105 w 127"/>
                <a:gd name="T37" fmla="*/ 149 h 216"/>
                <a:gd name="T38" fmla="*/ 29 w 127"/>
                <a:gd name="T39" fmla="*/ 149 h 216"/>
                <a:gd name="T40" fmla="*/ 22 w 127"/>
                <a:gd name="T41" fmla="*/ 143 h 216"/>
                <a:gd name="T42" fmla="*/ 29 w 127"/>
                <a:gd name="T43" fmla="*/ 136 h 216"/>
                <a:gd name="T44" fmla="*/ 105 w 127"/>
                <a:gd name="T45" fmla="*/ 136 h 216"/>
                <a:gd name="T46" fmla="*/ 111 w 127"/>
                <a:gd name="T47" fmla="*/ 143 h 216"/>
                <a:gd name="T48" fmla="*/ 105 w 127"/>
                <a:gd name="T49" fmla="*/ 149 h 216"/>
                <a:gd name="T50" fmla="*/ 105 w 127"/>
                <a:gd name="T51" fmla="*/ 119 h 216"/>
                <a:gd name="T52" fmla="*/ 29 w 127"/>
                <a:gd name="T53" fmla="*/ 119 h 216"/>
                <a:gd name="T54" fmla="*/ 22 w 127"/>
                <a:gd name="T55" fmla="*/ 112 h 216"/>
                <a:gd name="T56" fmla="*/ 29 w 127"/>
                <a:gd name="T57" fmla="*/ 106 h 216"/>
                <a:gd name="T58" fmla="*/ 105 w 127"/>
                <a:gd name="T59" fmla="*/ 106 h 216"/>
                <a:gd name="T60" fmla="*/ 111 w 127"/>
                <a:gd name="T61" fmla="*/ 112 h 216"/>
                <a:gd name="T62" fmla="*/ 105 w 127"/>
                <a:gd name="T63" fmla="*/ 119 h 216"/>
                <a:gd name="T64" fmla="*/ 102 w 127"/>
                <a:gd name="T65" fmla="*/ 40 h 216"/>
                <a:gd name="T66" fmla="*/ 93 w 127"/>
                <a:gd name="T67" fmla="*/ 31 h 216"/>
                <a:gd name="T68" fmla="*/ 102 w 127"/>
                <a:gd name="T69" fmla="*/ 22 h 216"/>
                <a:gd name="T70" fmla="*/ 111 w 127"/>
                <a:gd name="T71" fmla="*/ 31 h 216"/>
                <a:gd name="T72" fmla="*/ 102 w 127"/>
                <a:gd name="T73" fmla="*/ 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16">
                  <a:moveTo>
                    <a:pt x="119" y="2"/>
                  </a:moveTo>
                  <a:cubicBezTo>
                    <a:pt x="116" y="1"/>
                    <a:pt x="114" y="0"/>
                    <a:pt x="111" y="0"/>
                  </a:cubicBezTo>
                  <a:cubicBezTo>
                    <a:pt x="17" y="0"/>
                    <a:pt x="17" y="0"/>
                    <a:pt x="17" y="0"/>
                  </a:cubicBezTo>
                  <a:cubicBezTo>
                    <a:pt x="14" y="0"/>
                    <a:pt x="11" y="1"/>
                    <a:pt x="9" y="2"/>
                  </a:cubicBezTo>
                  <a:cubicBezTo>
                    <a:pt x="4" y="5"/>
                    <a:pt x="0" y="10"/>
                    <a:pt x="0" y="17"/>
                  </a:cubicBezTo>
                  <a:cubicBezTo>
                    <a:pt x="0" y="199"/>
                    <a:pt x="0" y="199"/>
                    <a:pt x="0" y="199"/>
                  </a:cubicBezTo>
                  <a:cubicBezTo>
                    <a:pt x="0" y="208"/>
                    <a:pt x="8" y="216"/>
                    <a:pt x="17" y="216"/>
                  </a:cubicBezTo>
                  <a:cubicBezTo>
                    <a:pt x="111" y="216"/>
                    <a:pt x="111" y="216"/>
                    <a:pt x="111" y="216"/>
                  </a:cubicBezTo>
                  <a:cubicBezTo>
                    <a:pt x="120" y="216"/>
                    <a:pt x="127" y="208"/>
                    <a:pt x="127" y="199"/>
                  </a:cubicBezTo>
                  <a:cubicBezTo>
                    <a:pt x="127" y="17"/>
                    <a:pt x="127" y="17"/>
                    <a:pt x="127" y="17"/>
                  </a:cubicBezTo>
                  <a:cubicBezTo>
                    <a:pt x="127" y="10"/>
                    <a:pt x="124" y="5"/>
                    <a:pt x="119" y="2"/>
                  </a:cubicBezTo>
                  <a:moveTo>
                    <a:pt x="105" y="180"/>
                  </a:moveTo>
                  <a:cubicBezTo>
                    <a:pt x="29" y="180"/>
                    <a:pt x="29" y="180"/>
                    <a:pt x="29" y="180"/>
                  </a:cubicBezTo>
                  <a:cubicBezTo>
                    <a:pt x="25" y="180"/>
                    <a:pt x="22" y="177"/>
                    <a:pt x="22" y="173"/>
                  </a:cubicBezTo>
                  <a:cubicBezTo>
                    <a:pt x="22" y="169"/>
                    <a:pt x="25" y="166"/>
                    <a:pt x="29" y="166"/>
                  </a:cubicBezTo>
                  <a:cubicBezTo>
                    <a:pt x="105" y="166"/>
                    <a:pt x="105" y="166"/>
                    <a:pt x="105" y="166"/>
                  </a:cubicBezTo>
                  <a:cubicBezTo>
                    <a:pt x="108" y="166"/>
                    <a:pt x="111" y="169"/>
                    <a:pt x="111" y="173"/>
                  </a:cubicBezTo>
                  <a:cubicBezTo>
                    <a:pt x="111" y="177"/>
                    <a:pt x="108" y="180"/>
                    <a:pt x="105" y="180"/>
                  </a:cubicBezTo>
                  <a:moveTo>
                    <a:pt x="105" y="149"/>
                  </a:moveTo>
                  <a:cubicBezTo>
                    <a:pt x="29" y="149"/>
                    <a:pt x="29" y="149"/>
                    <a:pt x="29" y="149"/>
                  </a:cubicBezTo>
                  <a:cubicBezTo>
                    <a:pt x="25" y="149"/>
                    <a:pt x="22" y="146"/>
                    <a:pt x="22" y="143"/>
                  </a:cubicBezTo>
                  <a:cubicBezTo>
                    <a:pt x="22" y="139"/>
                    <a:pt x="25" y="136"/>
                    <a:pt x="29" y="136"/>
                  </a:cubicBezTo>
                  <a:cubicBezTo>
                    <a:pt x="105" y="136"/>
                    <a:pt x="105" y="136"/>
                    <a:pt x="105" y="136"/>
                  </a:cubicBezTo>
                  <a:cubicBezTo>
                    <a:pt x="108" y="136"/>
                    <a:pt x="111" y="139"/>
                    <a:pt x="111" y="143"/>
                  </a:cubicBezTo>
                  <a:cubicBezTo>
                    <a:pt x="111" y="146"/>
                    <a:pt x="108" y="149"/>
                    <a:pt x="105" y="149"/>
                  </a:cubicBezTo>
                  <a:moveTo>
                    <a:pt x="105" y="119"/>
                  </a:moveTo>
                  <a:cubicBezTo>
                    <a:pt x="29" y="119"/>
                    <a:pt x="29" y="119"/>
                    <a:pt x="29" y="119"/>
                  </a:cubicBezTo>
                  <a:cubicBezTo>
                    <a:pt x="25" y="119"/>
                    <a:pt x="22" y="116"/>
                    <a:pt x="22" y="112"/>
                  </a:cubicBezTo>
                  <a:cubicBezTo>
                    <a:pt x="22" y="109"/>
                    <a:pt x="25" y="106"/>
                    <a:pt x="29" y="106"/>
                  </a:cubicBezTo>
                  <a:cubicBezTo>
                    <a:pt x="105" y="106"/>
                    <a:pt x="105" y="106"/>
                    <a:pt x="105" y="106"/>
                  </a:cubicBezTo>
                  <a:cubicBezTo>
                    <a:pt x="108" y="106"/>
                    <a:pt x="111" y="109"/>
                    <a:pt x="111" y="112"/>
                  </a:cubicBezTo>
                  <a:cubicBezTo>
                    <a:pt x="111" y="116"/>
                    <a:pt x="108" y="119"/>
                    <a:pt x="105" y="119"/>
                  </a:cubicBezTo>
                  <a:moveTo>
                    <a:pt x="102" y="40"/>
                  </a:moveTo>
                  <a:cubicBezTo>
                    <a:pt x="97" y="40"/>
                    <a:pt x="93" y="36"/>
                    <a:pt x="93" y="31"/>
                  </a:cubicBezTo>
                  <a:cubicBezTo>
                    <a:pt x="93" y="26"/>
                    <a:pt x="97" y="22"/>
                    <a:pt x="102" y="22"/>
                  </a:cubicBezTo>
                  <a:cubicBezTo>
                    <a:pt x="107" y="22"/>
                    <a:pt x="111" y="26"/>
                    <a:pt x="111" y="31"/>
                  </a:cubicBezTo>
                  <a:cubicBezTo>
                    <a:pt x="111" y="36"/>
                    <a:pt x="107" y="40"/>
                    <a:pt x="102"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grpSp>
      <p:sp>
        <p:nvSpPr>
          <p:cNvPr id="2" name="Rectangle 1"/>
          <p:cNvSpPr/>
          <p:nvPr/>
        </p:nvSpPr>
        <p:spPr bwMode="auto">
          <a:xfrm>
            <a:off x="10112342" y="5783435"/>
            <a:ext cx="2321633" cy="121108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61" name="Group 60"/>
          <p:cNvGrpSpPr/>
          <p:nvPr/>
        </p:nvGrpSpPr>
        <p:grpSpPr>
          <a:xfrm>
            <a:off x="4344911" y="3878648"/>
            <a:ext cx="2424769" cy="2331508"/>
            <a:chOff x="4431157" y="3805553"/>
            <a:chExt cx="2377440" cy="2286000"/>
          </a:xfrm>
          <a:solidFill>
            <a:schemeClr val="accent1"/>
          </a:solidFill>
        </p:grpSpPr>
        <p:sp>
          <p:nvSpPr>
            <p:cNvPr id="62" name="Rectangle 61"/>
            <p:cNvSpPr/>
            <p:nvPr/>
          </p:nvSpPr>
          <p:spPr bwMode="auto">
            <a:xfrm>
              <a:off x="4431157" y="3805553"/>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Click To Run</a:t>
              </a:r>
            </a:p>
          </p:txBody>
        </p:sp>
        <p:pic>
          <p:nvPicPr>
            <p:cNvPr id="63" name="Picture 7" descr="\\MAGNUM\Projects\Microsoft\Cloud Power FY12\Design\ICONS_PNG\Physical_Virtual.png"/>
            <p:cNvPicPr>
              <a:picLocks noChangeAspect="1" noChangeArrowheads="1"/>
            </p:cNvPicPr>
            <p:nvPr/>
          </p:nvPicPr>
          <p:blipFill>
            <a:blip r:embed="rId5" cstate="screen">
              <a:lum bright="100000"/>
              <a:extLst>
                <a:ext uri="{28A0092B-C50C-407E-A947-70E740481C1C}">
                  <a14:useLocalDpi xmlns:a14="http://schemas.microsoft.com/office/drawing/2010/main" val="0"/>
                </a:ext>
              </a:extLst>
            </a:blip>
            <a:srcRect/>
            <a:stretch>
              <a:fillRect/>
            </a:stretch>
          </p:blipFill>
          <p:spPr bwMode="auto">
            <a:xfrm>
              <a:off x="5044099" y="4252855"/>
              <a:ext cx="1151557" cy="1151557"/>
            </a:xfrm>
            <a:prstGeom prst="rect">
              <a:avLst/>
            </a:prstGeom>
            <a:grpFill/>
          </p:spPr>
        </p:pic>
      </p:grpSp>
      <p:grpSp>
        <p:nvGrpSpPr>
          <p:cNvPr id="4" name="Group 3"/>
          <p:cNvGrpSpPr/>
          <p:nvPr/>
        </p:nvGrpSpPr>
        <p:grpSpPr>
          <a:xfrm>
            <a:off x="6864512" y="3886077"/>
            <a:ext cx="2424769" cy="2331508"/>
            <a:chOff x="6728073" y="3810226"/>
            <a:chExt cx="2377440" cy="2286000"/>
          </a:xfrm>
          <a:solidFill>
            <a:schemeClr val="accent2"/>
          </a:solidFill>
        </p:grpSpPr>
        <p:sp>
          <p:nvSpPr>
            <p:cNvPr id="65" name="Rectangle 64"/>
            <p:cNvSpPr/>
            <p:nvPr/>
          </p:nvSpPr>
          <p:spPr bwMode="auto">
            <a:xfrm>
              <a:off x="6728073" y="3810226"/>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Save to Cloud </a:t>
              </a:r>
            </a:p>
          </p:txBody>
        </p:sp>
        <p:sp>
          <p:nvSpPr>
            <p:cNvPr id="66" name="Freeform 79"/>
            <p:cNvSpPr>
              <a:spLocks noEditPoints="1"/>
            </p:cNvSpPr>
            <p:nvPr/>
          </p:nvSpPr>
          <p:spPr bwMode="black">
            <a:xfrm>
              <a:off x="7593101" y="4413032"/>
              <a:ext cx="647383" cy="88188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tx1"/>
            </a:solidFill>
            <a:ln>
              <a:noFill/>
            </a:ln>
          </p:spPr>
          <p:txBody>
            <a:bodyPr vert="horz" wrap="square" lIns="62966" tIns="31484" rIns="62966" bIns="31484" numCol="1" anchor="t" anchorCtr="0" compatLnSpc="1">
              <a:prstTxWarp prst="textNoShape">
                <a:avLst/>
              </a:prstTxWarp>
            </a:bodyPr>
            <a:lstStyle/>
            <a:p>
              <a:pPr defTabSz="932559"/>
              <a:endParaRPr lang="en-US" sz="1224">
                <a:solidFill>
                  <a:srgbClr val="000000"/>
                </a:solidFill>
              </a:endParaRPr>
            </a:p>
          </p:txBody>
        </p:sp>
      </p:grpSp>
      <p:grpSp>
        <p:nvGrpSpPr>
          <p:cNvPr id="67" name="Group 66"/>
          <p:cNvGrpSpPr/>
          <p:nvPr/>
        </p:nvGrpSpPr>
        <p:grpSpPr>
          <a:xfrm>
            <a:off x="9384114" y="3886077"/>
            <a:ext cx="2424769" cy="2331508"/>
            <a:chOff x="9372001" y="3812837"/>
            <a:chExt cx="2377440" cy="2286000"/>
          </a:xfrm>
          <a:solidFill>
            <a:schemeClr val="accent1"/>
          </a:solidFill>
        </p:grpSpPr>
        <p:sp>
          <p:nvSpPr>
            <p:cNvPr id="68" name="Rectangle 67"/>
            <p:cNvSpPr/>
            <p:nvPr/>
          </p:nvSpPr>
          <p:spPr bwMode="auto">
            <a:xfrm>
              <a:off x="9372001" y="3812837"/>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Upgrades Included</a:t>
              </a:r>
            </a:p>
          </p:txBody>
        </p:sp>
        <p:sp>
          <p:nvSpPr>
            <p:cNvPr id="69" name="Freeform 11"/>
            <p:cNvSpPr>
              <a:spLocks noChangeAspect="1" noEditPoints="1"/>
            </p:cNvSpPr>
            <p:nvPr/>
          </p:nvSpPr>
          <p:spPr bwMode="black">
            <a:xfrm>
              <a:off x="10115221" y="4415643"/>
              <a:ext cx="891000" cy="881881"/>
            </a:xfrm>
            <a:custGeom>
              <a:avLst/>
              <a:gdLst>
                <a:gd name="T0" fmla="*/ 213 w 709"/>
                <a:gd name="T1" fmla="*/ 522 h 709"/>
                <a:gd name="T2" fmla="*/ 213 w 709"/>
                <a:gd name="T3" fmla="*/ 709 h 709"/>
                <a:gd name="T4" fmla="*/ 0 w 709"/>
                <a:gd name="T5" fmla="*/ 709 h 709"/>
                <a:gd name="T6" fmla="*/ 0 w 709"/>
                <a:gd name="T7" fmla="*/ 496 h 709"/>
                <a:gd name="T8" fmla="*/ 88 w 709"/>
                <a:gd name="T9" fmla="*/ 496 h 709"/>
                <a:gd name="T10" fmla="*/ 67 w 709"/>
                <a:gd name="T11" fmla="*/ 522 h 709"/>
                <a:gd name="T12" fmla="*/ 213 w 709"/>
                <a:gd name="T13" fmla="*/ 522 h 709"/>
                <a:gd name="T14" fmla="*/ 619 w 709"/>
                <a:gd name="T15" fmla="*/ 496 h 709"/>
                <a:gd name="T16" fmla="*/ 643 w 709"/>
                <a:gd name="T17" fmla="*/ 522 h 709"/>
                <a:gd name="T18" fmla="*/ 496 w 709"/>
                <a:gd name="T19" fmla="*/ 522 h 709"/>
                <a:gd name="T20" fmla="*/ 496 w 709"/>
                <a:gd name="T21" fmla="*/ 709 h 709"/>
                <a:gd name="T22" fmla="*/ 709 w 709"/>
                <a:gd name="T23" fmla="*/ 709 h 709"/>
                <a:gd name="T24" fmla="*/ 709 w 709"/>
                <a:gd name="T25" fmla="*/ 496 h 709"/>
                <a:gd name="T26" fmla="*/ 619 w 709"/>
                <a:gd name="T27" fmla="*/ 496 h 709"/>
                <a:gd name="T28" fmla="*/ 355 w 709"/>
                <a:gd name="T29" fmla="*/ 182 h 709"/>
                <a:gd name="T30" fmla="*/ 381 w 709"/>
                <a:gd name="T31" fmla="*/ 213 h 709"/>
                <a:gd name="T32" fmla="*/ 461 w 709"/>
                <a:gd name="T33" fmla="*/ 213 h 709"/>
                <a:gd name="T34" fmla="*/ 461 w 709"/>
                <a:gd name="T35" fmla="*/ 0 h 709"/>
                <a:gd name="T36" fmla="*/ 248 w 709"/>
                <a:gd name="T37" fmla="*/ 0 h 709"/>
                <a:gd name="T38" fmla="*/ 248 w 709"/>
                <a:gd name="T39" fmla="*/ 213 h 709"/>
                <a:gd name="T40" fmla="*/ 329 w 709"/>
                <a:gd name="T41" fmla="*/ 213 h 709"/>
                <a:gd name="T42" fmla="*/ 355 w 709"/>
                <a:gd name="T43" fmla="*/ 182 h 709"/>
                <a:gd name="T44" fmla="*/ 123 w 709"/>
                <a:gd name="T45" fmla="*/ 248 h 709"/>
                <a:gd name="T46" fmla="*/ 123 w 709"/>
                <a:gd name="T47" fmla="*/ 454 h 709"/>
                <a:gd name="T48" fmla="*/ 298 w 709"/>
                <a:gd name="T49" fmla="*/ 248 h 709"/>
                <a:gd name="T50" fmla="*/ 123 w 709"/>
                <a:gd name="T51" fmla="*/ 248 h 709"/>
                <a:gd name="T52" fmla="*/ 355 w 709"/>
                <a:gd name="T53" fmla="*/ 225 h 709"/>
                <a:gd name="T54" fmla="*/ 128 w 709"/>
                <a:gd name="T55" fmla="*/ 494 h 709"/>
                <a:gd name="T56" fmla="*/ 248 w 709"/>
                <a:gd name="T57" fmla="*/ 494 h 709"/>
                <a:gd name="T58" fmla="*/ 248 w 709"/>
                <a:gd name="T59" fmla="*/ 709 h 709"/>
                <a:gd name="T60" fmla="*/ 461 w 709"/>
                <a:gd name="T61" fmla="*/ 709 h 709"/>
                <a:gd name="T62" fmla="*/ 461 w 709"/>
                <a:gd name="T63" fmla="*/ 494 h 709"/>
                <a:gd name="T64" fmla="*/ 581 w 709"/>
                <a:gd name="T65" fmla="*/ 494 h 709"/>
                <a:gd name="T66" fmla="*/ 355 w 709"/>
                <a:gd name="T67" fmla="*/ 225 h 709"/>
                <a:gd name="T68" fmla="*/ 584 w 709"/>
                <a:gd name="T69" fmla="*/ 248 h 709"/>
                <a:gd name="T70" fmla="*/ 411 w 709"/>
                <a:gd name="T71" fmla="*/ 248 h 709"/>
                <a:gd name="T72" fmla="*/ 584 w 709"/>
                <a:gd name="T73" fmla="*/ 454 h 709"/>
                <a:gd name="T74" fmla="*/ 584 w 709"/>
                <a:gd name="T75" fmla="*/ 24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9" h="709">
                  <a:moveTo>
                    <a:pt x="213" y="522"/>
                  </a:moveTo>
                  <a:lnTo>
                    <a:pt x="213" y="709"/>
                  </a:lnTo>
                  <a:lnTo>
                    <a:pt x="0" y="709"/>
                  </a:lnTo>
                  <a:lnTo>
                    <a:pt x="0" y="496"/>
                  </a:lnTo>
                  <a:lnTo>
                    <a:pt x="88" y="496"/>
                  </a:lnTo>
                  <a:lnTo>
                    <a:pt x="67" y="522"/>
                  </a:lnTo>
                  <a:lnTo>
                    <a:pt x="213" y="522"/>
                  </a:lnTo>
                  <a:close/>
                  <a:moveTo>
                    <a:pt x="619" y="496"/>
                  </a:moveTo>
                  <a:lnTo>
                    <a:pt x="643" y="522"/>
                  </a:lnTo>
                  <a:lnTo>
                    <a:pt x="496" y="522"/>
                  </a:lnTo>
                  <a:lnTo>
                    <a:pt x="496" y="709"/>
                  </a:lnTo>
                  <a:lnTo>
                    <a:pt x="709" y="709"/>
                  </a:lnTo>
                  <a:lnTo>
                    <a:pt x="709" y="496"/>
                  </a:lnTo>
                  <a:lnTo>
                    <a:pt x="619" y="496"/>
                  </a:lnTo>
                  <a:close/>
                  <a:moveTo>
                    <a:pt x="355" y="182"/>
                  </a:moveTo>
                  <a:lnTo>
                    <a:pt x="381" y="213"/>
                  </a:lnTo>
                  <a:lnTo>
                    <a:pt x="461" y="213"/>
                  </a:lnTo>
                  <a:lnTo>
                    <a:pt x="461" y="0"/>
                  </a:lnTo>
                  <a:lnTo>
                    <a:pt x="248" y="0"/>
                  </a:lnTo>
                  <a:lnTo>
                    <a:pt x="248" y="213"/>
                  </a:lnTo>
                  <a:lnTo>
                    <a:pt x="329" y="213"/>
                  </a:lnTo>
                  <a:lnTo>
                    <a:pt x="355" y="182"/>
                  </a:lnTo>
                  <a:close/>
                  <a:moveTo>
                    <a:pt x="123" y="248"/>
                  </a:moveTo>
                  <a:lnTo>
                    <a:pt x="123" y="454"/>
                  </a:lnTo>
                  <a:lnTo>
                    <a:pt x="298" y="248"/>
                  </a:lnTo>
                  <a:lnTo>
                    <a:pt x="123" y="248"/>
                  </a:lnTo>
                  <a:close/>
                  <a:moveTo>
                    <a:pt x="355" y="225"/>
                  </a:moveTo>
                  <a:lnTo>
                    <a:pt x="128" y="494"/>
                  </a:lnTo>
                  <a:lnTo>
                    <a:pt x="248" y="494"/>
                  </a:lnTo>
                  <a:lnTo>
                    <a:pt x="248" y="709"/>
                  </a:lnTo>
                  <a:lnTo>
                    <a:pt x="461" y="709"/>
                  </a:lnTo>
                  <a:lnTo>
                    <a:pt x="461" y="494"/>
                  </a:lnTo>
                  <a:lnTo>
                    <a:pt x="581" y="494"/>
                  </a:lnTo>
                  <a:lnTo>
                    <a:pt x="355" y="225"/>
                  </a:lnTo>
                  <a:close/>
                  <a:moveTo>
                    <a:pt x="584" y="248"/>
                  </a:moveTo>
                  <a:lnTo>
                    <a:pt x="411" y="248"/>
                  </a:lnTo>
                  <a:lnTo>
                    <a:pt x="584" y="454"/>
                  </a:lnTo>
                  <a:lnTo>
                    <a:pt x="584" y="248"/>
                  </a:lnTo>
                  <a:close/>
                </a:path>
              </a:pathLst>
            </a:custGeom>
            <a:solidFill>
              <a:schemeClr val="tx1"/>
            </a:solidFill>
            <a:ln>
              <a:noFill/>
            </a:ln>
          </p:spPr>
          <p:txBody>
            <a:bodyPr vert="horz" wrap="square" lIns="62966" tIns="31484" rIns="62966" bIns="31484" numCol="1" anchor="t" anchorCtr="0" compatLnSpc="1">
              <a:prstTxWarp prst="textNoShape">
                <a:avLst/>
              </a:prstTxWarp>
            </a:bodyPr>
            <a:lstStyle/>
            <a:p>
              <a:pPr defTabSz="932559"/>
              <a:endParaRPr lang="en-US" sz="1224">
                <a:solidFill>
                  <a:srgbClr val="000000"/>
                </a:solidFill>
              </a:endParaRPr>
            </a:p>
          </p:txBody>
        </p:sp>
      </p:grpSp>
      <p:sp>
        <p:nvSpPr>
          <p:cNvPr id="70" name="Freeform 6"/>
          <p:cNvSpPr>
            <a:spLocks noEditPoints="1"/>
          </p:cNvSpPr>
          <p:nvPr/>
        </p:nvSpPr>
        <p:spPr bwMode="black">
          <a:xfrm>
            <a:off x="7240744" y="2348817"/>
            <a:ext cx="1672306" cy="528253"/>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836">
              <a:solidFill>
                <a:srgbClr val="000000"/>
              </a:solidFill>
            </a:endParaRPr>
          </a:p>
        </p:txBody>
      </p:sp>
      <p:sp>
        <p:nvSpPr>
          <p:cNvPr id="5" name="TextBox 4"/>
          <p:cNvSpPr txBox="1"/>
          <p:nvPr/>
        </p:nvSpPr>
        <p:spPr>
          <a:xfrm>
            <a:off x="6919709" y="6343705"/>
            <a:ext cx="5028148" cy="288137"/>
          </a:xfrm>
          <a:prstGeom prst="rect">
            <a:avLst/>
          </a:prstGeom>
          <a:noFill/>
        </p:spPr>
        <p:txBody>
          <a:bodyPr wrap="none" lIns="0" tIns="0" rIns="0" bIns="0" rtlCol="0">
            <a:spAutoFit/>
          </a:bodyPr>
          <a:lstStyle/>
          <a:p>
            <a:r>
              <a:rPr lang="en-US" sz="1836" i="1" spc="-71" dirty="0"/>
              <a:t>See </a:t>
            </a:r>
            <a:r>
              <a:rPr lang="en-US" sz="1836" i="1" spc="-71" dirty="0">
                <a:gradFill>
                  <a:gsLst>
                    <a:gs pos="2917">
                      <a:schemeClr val="bg2"/>
                    </a:gs>
                    <a:gs pos="95000">
                      <a:schemeClr val="bg2"/>
                    </a:gs>
                  </a:gsLst>
                  <a:lin ang="5400000" scaled="0"/>
                </a:gradFill>
                <a:hlinkClick r:id="rId6"/>
              </a:rPr>
              <a:t>FAQ </a:t>
            </a:r>
            <a:r>
              <a:rPr lang="en-US" sz="1836" i="1" spc="-71" dirty="0"/>
              <a:t>for Office 365 Pro Plus upgrade requirement</a:t>
            </a:r>
          </a:p>
        </p:txBody>
      </p:sp>
    </p:spTree>
    <p:extLst>
      <p:ext uri="{BB962C8B-B14F-4D97-AF65-F5344CB8AC3E}">
        <p14:creationId xmlns:p14="http://schemas.microsoft.com/office/powerpoint/2010/main" val="262701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31947" y="296868"/>
            <a:ext cx="11370961"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5507" dirty="0"/>
              <a:t>The Office 365 platform</a:t>
            </a:r>
          </a:p>
        </p:txBody>
      </p:sp>
      <p:sp>
        <p:nvSpPr>
          <p:cNvPr id="4" name="TextBox 4"/>
          <p:cNvSpPr txBox="1"/>
          <p:nvPr/>
        </p:nvSpPr>
        <p:spPr>
          <a:xfrm>
            <a:off x="2730989" y="1976621"/>
            <a:ext cx="6967701" cy="610571"/>
          </a:xfrm>
          <a:prstGeom prst="rect">
            <a:avLst/>
          </a:prstGeom>
          <a:noFill/>
        </p:spPr>
        <p:txBody>
          <a:bodyPr wrap="square" lIns="100986" tIns="50492" rIns="100986" bIns="50492" rtlCol="0">
            <a:spAutoFit/>
          </a:bodyPr>
          <a:lstStyle>
            <a:defPPr>
              <a:defRPr lang="en-US"/>
            </a:defPPr>
            <a:lvl1pPr algn="ctr" defTabSz="914259" fontAlgn="base">
              <a:lnSpc>
                <a:spcPct val="90000"/>
              </a:lnSpc>
              <a:spcBef>
                <a:spcPct val="20000"/>
              </a:spcBef>
              <a:spcAft>
                <a:spcPct val="0"/>
              </a:spcAft>
              <a:buClr>
                <a:srgbClr val="F69F1E"/>
              </a:buClr>
              <a:buSzPct val="90000"/>
              <a:defRPr sz="3600">
                <a:solidFill>
                  <a:schemeClr val="bg2"/>
                </a:solidFill>
                <a:latin typeface="Segoe UI Light" pitchFamily="34" charset="0"/>
              </a:defRPr>
            </a:lvl1pPr>
          </a:lstStyle>
          <a:p>
            <a:r>
              <a:rPr lang="en-US" sz="3672" dirty="0">
                <a:solidFill>
                  <a:schemeClr val="tx1">
                    <a:lumMod val="65000"/>
                    <a:lumOff val="35000"/>
                  </a:schemeClr>
                </a:solidFill>
              </a:rPr>
              <a:t>Integrated best-of-breed solutions</a:t>
            </a:r>
          </a:p>
        </p:txBody>
      </p:sp>
      <p:grpSp>
        <p:nvGrpSpPr>
          <p:cNvPr id="60" name="Group 59"/>
          <p:cNvGrpSpPr/>
          <p:nvPr/>
        </p:nvGrpSpPr>
        <p:grpSpPr>
          <a:xfrm>
            <a:off x="506046" y="2543840"/>
            <a:ext cx="11417588" cy="759130"/>
            <a:chOff x="493716" y="2866343"/>
            <a:chExt cx="11194730" cy="744313"/>
          </a:xfrm>
          <a:solidFill>
            <a:schemeClr val="accent2"/>
          </a:solidFill>
        </p:grpSpPr>
        <p:sp>
          <p:nvSpPr>
            <p:cNvPr id="59" name="Isosceles Triangle 58"/>
            <p:cNvSpPr/>
            <p:nvPr/>
          </p:nvSpPr>
          <p:spPr bwMode="auto">
            <a:xfrm rot="5400000" flipH="1">
              <a:off x="5718924" y="-2358865"/>
              <a:ext cx="744313" cy="11194730"/>
            </a:xfrm>
            <a:custGeom>
              <a:avLst/>
              <a:gdLst/>
              <a:ahLst/>
              <a:cxnLst/>
              <a:rect l="l" t="t" r="r" b="b"/>
              <a:pathLst>
                <a:path w="744313" h="11194730">
                  <a:moveTo>
                    <a:pt x="744313" y="593407"/>
                  </a:moveTo>
                  <a:lnTo>
                    <a:pt x="372157" y="0"/>
                  </a:lnTo>
                  <a:lnTo>
                    <a:pt x="0" y="593407"/>
                  </a:lnTo>
                  <a:close/>
                  <a:moveTo>
                    <a:pt x="744313" y="10601323"/>
                  </a:moveTo>
                  <a:lnTo>
                    <a:pt x="626386" y="10601323"/>
                  </a:lnTo>
                  <a:cubicBezTo>
                    <a:pt x="586603" y="9224520"/>
                    <a:pt x="548519" y="7437778"/>
                    <a:pt x="548520" y="5645432"/>
                  </a:cubicBezTo>
                  <a:cubicBezTo>
                    <a:pt x="548519" y="3824979"/>
                    <a:pt x="586799" y="2000304"/>
                    <a:pt x="626693" y="593724"/>
                  </a:cubicBezTo>
                  <a:lnTo>
                    <a:pt x="117725" y="593724"/>
                  </a:lnTo>
                  <a:cubicBezTo>
                    <a:pt x="156700" y="1995579"/>
                    <a:pt x="194034" y="3812720"/>
                    <a:pt x="194034" y="5627055"/>
                  </a:cubicBezTo>
                  <a:cubicBezTo>
                    <a:pt x="194034" y="7425537"/>
                    <a:pt x="156628" y="9219804"/>
                    <a:pt x="117618" y="10601323"/>
                  </a:cubicBezTo>
                  <a:lnTo>
                    <a:pt x="0" y="10601323"/>
                  </a:lnTo>
                  <a:lnTo>
                    <a:pt x="372157" y="1119473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1617395" y="3088564"/>
              <a:ext cx="587325"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LMS</a:t>
              </a:r>
            </a:p>
          </p:txBody>
        </p:sp>
        <p:sp>
          <p:nvSpPr>
            <p:cNvPr id="14" name="Rectangle 13"/>
            <p:cNvSpPr/>
            <p:nvPr/>
          </p:nvSpPr>
          <p:spPr bwMode="auto">
            <a:xfrm>
              <a:off x="2722935" y="3088564"/>
              <a:ext cx="599440"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SIS</a:t>
              </a:r>
            </a:p>
          </p:txBody>
        </p:sp>
        <p:sp>
          <p:nvSpPr>
            <p:cNvPr id="15" name="Rectangle 14"/>
            <p:cNvSpPr/>
            <p:nvPr/>
          </p:nvSpPr>
          <p:spPr bwMode="auto">
            <a:xfrm>
              <a:off x="3840590" y="3088564"/>
              <a:ext cx="548641"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ERP</a:t>
              </a:r>
            </a:p>
          </p:txBody>
        </p:sp>
        <p:sp>
          <p:nvSpPr>
            <p:cNvPr id="16" name="Rectangle 15"/>
            <p:cNvSpPr/>
            <p:nvPr/>
          </p:nvSpPr>
          <p:spPr bwMode="auto">
            <a:xfrm>
              <a:off x="4907446" y="3088564"/>
              <a:ext cx="933223"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MOOC</a:t>
              </a:r>
            </a:p>
          </p:txBody>
        </p:sp>
        <p:sp>
          <p:nvSpPr>
            <p:cNvPr id="17" name="Rectangle 16"/>
            <p:cNvSpPr/>
            <p:nvPr/>
          </p:nvSpPr>
          <p:spPr bwMode="auto">
            <a:xfrm>
              <a:off x="6358884" y="3088564"/>
              <a:ext cx="1530181"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Recruitment</a:t>
              </a:r>
            </a:p>
          </p:txBody>
        </p:sp>
        <p:sp>
          <p:nvSpPr>
            <p:cNvPr id="18" name="Rectangle 17"/>
            <p:cNvSpPr/>
            <p:nvPr/>
          </p:nvSpPr>
          <p:spPr bwMode="auto">
            <a:xfrm>
              <a:off x="8407280" y="3088564"/>
              <a:ext cx="1082102"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Grants</a:t>
              </a:r>
            </a:p>
          </p:txBody>
        </p:sp>
        <p:sp>
          <p:nvSpPr>
            <p:cNvPr id="19" name="Rectangle 18"/>
            <p:cNvSpPr/>
            <p:nvPr/>
          </p:nvSpPr>
          <p:spPr bwMode="auto">
            <a:xfrm>
              <a:off x="10007599" y="3088564"/>
              <a:ext cx="670561"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etc…</a:t>
              </a:r>
            </a:p>
          </p:txBody>
        </p:sp>
      </p:grpSp>
      <p:sp>
        <p:nvSpPr>
          <p:cNvPr id="20" name="Rectangle 19"/>
          <p:cNvSpPr/>
          <p:nvPr/>
        </p:nvSpPr>
        <p:spPr bwMode="auto">
          <a:xfrm>
            <a:off x="531946" y="3368068"/>
            <a:ext cx="11424568" cy="46630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040" b="1" dirty="0">
                <a:gradFill>
                  <a:gsLst>
                    <a:gs pos="0">
                      <a:srgbClr val="FFFFFF"/>
                    </a:gs>
                    <a:gs pos="100000">
                      <a:srgbClr val="FFFFFF"/>
                    </a:gs>
                  </a:gsLst>
                  <a:lin ang="5400000" scaled="0"/>
                </a:gradFill>
                <a:ea typeface="Segoe UI" pitchFamily="34" charset="0"/>
                <a:cs typeface="Segoe UI" pitchFamily="34" charset="0"/>
              </a:rPr>
              <a:t>APIs and Web Services</a:t>
            </a:r>
          </a:p>
        </p:txBody>
      </p:sp>
      <p:grpSp>
        <p:nvGrpSpPr>
          <p:cNvPr id="39" name="Group 38"/>
          <p:cNvGrpSpPr/>
          <p:nvPr/>
        </p:nvGrpSpPr>
        <p:grpSpPr>
          <a:xfrm>
            <a:off x="8179436" y="3882873"/>
            <a:ext cx="1865207" cy="1865207"/>
            <a:chOff x="8017331" y="4179240"/>
            <a:chExt cx="1828800" cy="1828800"/>
          </a:xfrm>
          <a:solidFill>
            <a:schemeClr val="accent2"/>
          </a:solidFill>
        </p:grpSpPr>
        <p:sp>
          <p:nvSpPr>
            <p:cNvPr id="34" name="Rectangle 33"/>
            <p:cNvSpPr/>
            <p:nvPr/>
          </p:nvSpPr>
          <p:spPr bwMode="auto">
            <a:xfrm>
              <a:off x="8017331"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Enterprise</a:t>
              </a:r>
            </a:p>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Social</a:t>
              </a:r>
            </a:p>
          </p:txBody>
        </p:sp>
        <p:grpSp>
          <p:nvGrpSpPr>
            <p:cNvPr id="23" name="Group 22"/>
            <p:cNvGrpSpPr/>
            <p:nvPr/>
          </p:nvGrpSpPr>
          <p:grpSpPr>
            <a:xfrm>
              <a:off x="8448497" y="4477716"/>
              <a:ext cx="966468" cy="672817"/>
              <a:chOff x="7196004" y="5140747"/>
              <a:chExt cx="385104" cy="268094"/>
            </a:xfrm>
            <a:grpFill/>
          </p:grpSpPr>
          <p:sp>
            <p:nvSpPr>
              <p:cNvPr id="24" name="Freeform 168"/>
              <p:cNvSpPr>
                <a:spLocks noEditPoints="1"/>
              </p:cNvSpPr>
              <p:nvPr/>
            </p:nvSpPr>
            <p:spPr bwMode="black">
              <a:xfrm>
                <a:off x="7196004" y="5140747"/>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chemeClr val="tx1"/>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p>
                <a:pPr defTabSz="770515"/>
                <a:endParaRPr lang="en-US" sz="1873" spc="-126" dirty="0">
                  <a:solidFill>
                    <a:srgbClr val="072B60">
                      <a:lumMod val="50000"/>
                    </a:srgbClr>
                  </a:solidFill>
                  <a:latin typeface="Segoe Light" pitchFamily="34" charset="0"/>
                </a:endParaRPr>
              </a:p>
            </p:txBody>
          </p:sp>
          <p:sp>
            <p:nvSpPr>
              <p:cNvPr id="25" name="Freeform 169"/>
              <p:cNvSpPr>
                <a:spLocks/>
              </p:cNvSpPr>
              <p:nvPr/>
            </p:nvSpPr>
            <p:spPr bwMode="black">
              <a:xfrm>
                <a:off x="7353155" y="5201567"/>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chemeClr val="tx1"/>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p>
                <a:pPr defTabSz="770515"/>
                <a:endParaRPr lang="en-US" sz="1873" spc="-126" dirty="0">
                  <a:solidFill>
                    <a:srgbClr val="072B60">
                      <a:lumMod val="50000"/>
                    </a:srgbClr>
                  </a:solidFill>
                  <a:latin typeface="Segoe Light" pitchFamily="34" charset="0"/>
                </a:endParaRPr>
              </a:p>
            </p:txBody>
          </p:sp>
        </p:grpSp>
      </p:grpSp>
      <p:grpSp>
        <p:nvGrpSpPr>
          <p:cNvPr id="43" name="Group 42"/>
          <p:cNvGrpSpPr/>
          <p:nvPr/>
        </p:nvGrpSpPr>
        <p:grpSpPr>
          <a:xfrm>
            <a:off x="531946" y="3882873"/>
            <a:ext cx="1865207" cy="1865207"/>
            <a:chOff x="519111" y="4179240"/>
            <a:chExt cx="1828800" cy="1828800"/>
          </a:xfrm>
          <a:solidFill>
            <a:schemeClr val="accent2"/>
          </a:solidFill>
        </p:grpSpPr>
        <p:sp>
          <p:nvSpPr>
            <p:cNvPr id="2" name="Rectangle 1"/>
            <p:cNvSpPr/>
            <p:nvPr/>
          </p:nvSpPr>
          <p:spPr bwMode="auto">
            <a:xfrm>
              <a:off x="519111"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Identity</a:t>
              </a:r>
            </a:p>
          </p:txBody>
        </p:sp>
        <p:sp>
          <p:nvSpPr>
            <p:cNvPr id="26" name="Freeform 154"/>
            <p:cNvSpPr>
              <a:spLocks noChangeAspect="1" noEditPoints="1"/>
            </p:cNvSpPr>
            <p:nvPr/>
          </p:nvSpPr>
          <p:spPr bwMode="auto">
            <a:xfrm>
              <a:off x="1168147" y="4588125"/>
              <a:ext cx="530729" cy="788934"/>
            </a:xfrm>
            <a:custGeom>
              <a:avLst/>
              <a:gdLst>
                <a:gd name="T0" fmla="*/ 613 w 739"/>
                <a:gd name="T1" fmla="*/ 1015 h 1099"/>
                <a:gd name="T2" fmla="*/ 538 w 739"/>
                <a:gd name="T3" fmla="*/ 957 h 1099"/>
                <a:gd name="T4" fmla="*/ 348 w 739"/>
                <a:gd name="T5" fmla="*/ 423 h 1099"/>
                <a:gd name="T6" fmla="*/ 472 w 739"/>
                <a:gd name="T7" fmla="*/ 1094 h 1099"/>
                <a:gd name="T8" fmla="*/ 273 w 739"/>
                <a:gd name="T9" fmla="*/ 909 h 1099"/>
                <a:gd name="T10" fmla="*/ 516 w 739"/>
                <a:gd name="T11" fmla="*/ 737 h 1099"/>
                <a:gd name="T12" fmla="*/ 617 w 739"/>
                <a:gd name="T13" fmla="*/ 1009 h 1099"/>
                <a:gd name="T14" fmla="*/ 347 w 739"/>
                <a:gd name="T15" fmla="*/ 478 h 1099"/>
                <a:gd name="T16" fmla="*/ 508 w 739"/>
                <a:gd name="T17" fmla="*/ 1083 h 1099"/>
                <a:gd name="T18" fmla="*/ 379 w 739"/>
                <a:gd name="T19" fmla="*/ 898 h 1099"/>
                <a:gd name="T20" fmla="*/ 425 w 739"/>
                <a:gd name="T21" fmla="*/ 850 h 1099"/>
                <a:gd name="T22" fmla="*/ 581 w 739"/>
                <a:gd name="T23" fmla="*/ 1042 h 1099"/>
                <a:gd name="T24" fmla="*/ 261 w 739"/>
                <a:gd name="T25" fmla="*/ 1061 h 1099"/>
                <a:gd name="T26" fmla="*/ 350 w 739"/>
                <a:gd name="T27" fmla="*/ 236 h 1099"/>
                <a:gd name="T28" fmla="*/ 613 w 739"/>
                <a:gd name="T29" fmla="*/ 781 h 1099"/>
                <a:gd name="T30" fmla="*/ 689 w 739"/>
                <a:gd name="T31" fmla="*/ 918 h 1099"/>
                <a:gd name="T32" fmla="*/ 651 w 739"/>
                <a:gd name="T33" fmla="*/ 627 h 1099"/>
                <a:gd name="T34" fmla="*/ 68 w 739"/>
                <a:gd name="T35" fmla="*/ 754 h 1099"/>
                <a:gd name="T36" fmla="*/ 261 w 739"/>
                <a:gd name="T37" fmla="*/ 1061 h 1099"/>
                <a:gd name="T38" fmla="*/ 580 w 739"/>
                <a:gd name="T39" fmla="*/ 658 h 1099"/>
                <a:gd name="T40" fmla="*/ 170 w 739"/>
                <a:gd name="T41" fmla="*/ 862 h 1099"/>
                <a:gd name="T42" fmla="*/ 379 w 739"/>
                <a:gd name="T43" fmla="*/ 1098 h 1099"/>
                <a:gd name="T44" fmla="*/ 341 w 739"/>
                <a:gd name="T45" fmla="*/ 327 h 1099"/>
                <a:gd name="T46" fmla="*/ 576 w 739"/>
                <a:gd name="T47" fmla="*/ 910 h 1099"/>
                <a:gd name="T48" fmla="*/ 656 w 739"/>
                <a:gd name="T49" fmla="*/ 967 h 1099"/>
                <a:gd name="T50" fmla="*/ 3 w 739"/>
                <a:gd name="T51" fmla="*/ 592 h 1099"/>
                <a:gd name="T52" fmla="*/ 346 w 739"/>
                <a:gd name="T53" fmla="*/ 151 h 1099"/>
                <a:gd name="T54" fmla="*/ 678 w 739"/>
                <a:gd name="T55" fmla="*/ 804 h 1099"/>
                <a:gd name="T56" fmla="*/ 718 w 739"/>
                <a:gd name="T57" fmla="*/ 861 h 1099"/>
                <a:gd name="T58" fmla="*/ 726 w 739"/>
                <a:gd name="T59" fmla="*/ 589 h 1099"/>
                <a:gd name="T60" fmla="*/ 3 w 739"/>
                <a:gd name="T61" fmla="*/ 482 h 1099"/>
                <a:gd name="T62" fmla="*/ 3 w 739"/>
                <a:gd name="T63" fmla="*/ 592 h 1099"/>
                <a:gd name="T64" fmla="*/ 338 w 739"/>
                <a:gd name="T65" fmla="*/ 12 h 1099"/>
                <a:gd name="T66" fmla="*/ 339 w 739"/>
                <a:gd name="T67" fmla="*/ 61 h 1099"/>
                <a:gd name="T68" fmla="*/ 394 w 739"/>
                <a:gd name="T69" fmla="*/ 853 h 1099"/>
                <a:gd name="T70" fmla="*/ 359 w 739"/>
                <a:gd name="T71" fmla="*/ 562 h 1099"/>
                <a:gd name="T72" fmla="*/ 342 w 739"/>
                <a:gd name="T73" fmla="*/ 582 h 1099"/>
                <a:gd name="T74" fmla="*/ 394 w 739"/>
                <a:gd name="T75" fmla="*/ 853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9" h="1099">
                  <a:moveTo>
                    <a:pt x="617" y="1009"/>
                  </a:moveTo>
                  <a:cubicBezTo>
                    <a:pt x="613" y="1015"/>
                    <a:pt x="613" y="1015"/>
                    <a:pt x="613" y="1015"/>
                  </a:cubicBezTo>
                  <a:cubicBezTo>
                    <a:pt x="610" y="1018"/>
                    <a:pt x="605" y="1021"/>
                    <a:pt x="603" y="1024"/>
                  </a:cubicBezTo>
                  <a:cubicBezTo>
                    <a:pt x="597" y="1019"/>
                    <a:pt x="570" y="999"/>
                    <a:pt x="538" y="957"/>
                  </a:cubicBezTo>
                  <a:cubicBezTo>
                    <a:pt x="500" y="911"/>
                    <a:pt x="483" y="821"/>
                    <a:pt x="484" y="736"/>
                  </a:cubicBezTo>
                  <a:cubicBezTo>
                    <a:pt x="488" y="582"/>
                    <a:pt x="459" y="409"/>
                    <a:pt x="348" y="423"/>
                  </a:cubicBezTo>
                  <a:cubicBezTo>
                    <a:pt x="226" y="438"/>
                    <a:pt x="191" y="695"/>
                    <a:pt x="303" y="890"/>
                  </a:cubicBezTo>
                  <a:cubicBezTo>
                    <a:pt x="360" y="990"/>
                    <a:pt x="430" y="1059"/>
                    <a:pt x="472" y="1094"/>
                  </a:cubicBezTo>
                  <a:cubicBezTo>
                    <a:pt x="462" y="1095"/>
                    <a:pt x="452" y="1098"/>
                    <a:pt x="441" y="1099"/>
                  </a:cubicBezTo>
                  <a:cubicBezTo>
                    <a:pt x="397" y="1061"/>
                    <a:pt x="335" y="1011"/>
                    <a:pt x="273" y="909"/>
                  </a:cubicBezTo>
                  <a:cubicBezTo>
                    <a:pt x="130" y="675"/>
                    <a:pt x="202" y="390"/>
                    <a:pt x="345" y="379"/>
                  </a:cubicBezTo>
                  <a:cubicBezTo>
                    <a:pt x="495" y="368"/>
                    <a:pt x="525" y="549"/>
                    <a:pt x="516" y="737"/>
                  </a:cubicBezTo>
                  <a:cubicBezTo>
                    <a:pt x="512" y="825"/>
                    <a:pt x="526" y="900"/>
                    <a:pt x="558" y="945"/>
                  </a:cubicBezTo>
                  <a:cubicBezTo>
                    <a:pt x="590" y="989"/>
                    <a:pt x="620" y="1006"/>
                    <a:pt x="617" y="1009"/>
                  </a:cubicBezTo>
                  <a:close/>
                  <a:moveTo>
                    <a:pt x="456" y="843"/>
                  </a:moveTo>
                  <a:cubicBezTo>
                    <a:pt x="442" y="759"/>
                    <a:pt x="477" y="473"/>
                    <a:pt x="347" y="478"/>
                  </a:cubicBezTo>
                  <a:cubicBezTo>
                    <a:pt x="266" y="481"/>
                    <a:pt x="213" y="702"/>
                    <a:pt x="354" y="914"/>
                  </a:cubicBezTo>
                  <a:cubicBezTo>
                    <a:pt x="408" y="997"/>
                    <a:pt x="472" y="1053"/>
                    <a:pt x="508" y="1083"/>
                  </a:cubicBezTo>
                  <a:cubicBezTo>
                    <a:pt x="516" y="1080"/>
                    <a:pt x="523" y="1076"/>
                    <a:pt x="531" y="1073"/>
                  </a:cubicBezTo>
                  <a:cubicBezTo>
                    <a:pt x="500" y="1045"/>
                    <a:pt x="433" y="987"/>
                    <a:pt x="379" y="898"/>
                  </a:cubicBezTo>
                  <a:cubicBezTo>
                    <a:pt x="279" y="746"/>
                    <a:pt x="285" y="526"/>
                    <a:pt x="350" y="521"/>
                  </a:cubicBezTo>
                  <a:cubicBezTo>
                    <a:pt x="436" y="515"/>
                    <a:pt x="404" y="742"/>
                    <a:pt x="425" y="850"/>
                  </a:cubicBezTo>
                  <a:cubicBezTo>
                    <a:pt x="450" y="969"/>
                    <a:pt x="525" y="1032"/>
                    <a:pt x="561" y="1054"/>
                  </a:cubicBezTo>
                  <a:cubicBezTo>
                    <a:pt x="568" y="1051"/>
                    <a:pt x="573" y="1048"/>
                    <a:pt x="581" y="1042"/>
                  </a:cubicBezTo>
                  <a:cubicBezTo>
                    <a:pt x="556" y="1024"/>
                    <a:pt x="475" y="962"/>
                    <a:pt x="456" y="843"/>
                  </a:cubicBezTo>
                  <a:close/>
                  <a:moveTo>
                    <a:pt x="261" y="1061"/>
                  </a:moveTo>
                  <a:cubicBezTo>
                    <a:pt x="204" y="1002"/>
                    <a:pt x="120" y="887"/>
                    <a:pt x="96" y="747"/>
                  </a:cubicBezTo>
                  <a:cubicBezTo>
                    <a:pt x="60" y="483"/>
                    <a:pt x="150" y="251"/>
                    <a:pt x="350" y="236"/>
                  </a:cubicBezTo>
                  <a:cubicBezTo>
                    <a:pt x="531" y="222"/>
                    <a:pt x="620" y="421"/>
                    <a:pt x="619" y="624"/>
                  </a:cubicBezTo>
                  <a:cubicBezTo>
                    <a:pt x="621" y="679"/>
                    <a:pt x="609" y="729"/>
                    <a:pt x="613" y="781"/>
                  </a:cubicBezTo>
                  <a:cubicBezTo>
                    <a:pt x="617" y="869"/>
                    <a:pt x="643" y="905"/>
                    <a:pt x="677" y="938"/>
                  </a:cubicBezTo>
                  <a:cubicBezTo>
                    <a:pt x="682" y="932"/>
                    <a:pt x="684" y="927"/>
                    <a:pt x="689" y="918"/>
                  </a:cubicBezTo>
                  <a:cubicBezTo>
                    <a:pt x="669" y="892"/>
                    <a:pt x="642" y="848"/>
                    <a:pt x="639" y="782"/>
                  </a:cubicBezTo>
                  <a:cubicBezTo>
                    <a:pt x="639" y="738"/>
                    <a:pt x="645" y="686"/>
                    <a:pt x="651" y="627"/>
                  </a:cubicBezTo>
                  <a:cubicBezTo>
                    <a:pt x="664" y="451"/>
                    <a:pt x="580" y="175"/>
                    <a:pt x="346" y="190"/>
                  </a:cubicBezTo>
                  <a:cubicBezTo>
                    <a:pt x="174" y="200"/>
                    <a:pt x="6" y="391"/>
                    <a:pt x="68" y="754"/>
                  </a:cubicBezTo>
                  <a:cubicBezTo>
                    <a:pt x="86" y="852"/>
                    <a:pt x="131" y="933"/>
                    <a:pt x="175" y="996"/>
                  </a:cubicBezTo>
                  <a:cubicBezTo>
                    <a:pt x="203" y="1024"/>
                    <a:pt x="231" y="1044"/>
                    <a:pt x="261" y="1061"/>
                  </a:cubicBezTo>
                  <a:close/>
                  <a:moveTo>
                    <a:pt x="599" y="900"/>
                  </a:moveTo>
                  <a:cubicBezTo>
                    <a:pt x="573" y="842"/>
                    <a:pt x="569" y="754"/>
                    <a:pt x="580" y="658"/>
                  </a:cubicBezTo>
                  <a:cubicBezTo>
                    <a:pt x="591" y="495"/>
                    <a:pt x="543" y="268"/>
                    <a:pt x="337" y="284"/>
                  </a:cubicBezTo>
                  <a:cubicBezTo>
                    <a:pt x="171" y="296"/>
                    <a:pt x="44" y="578"/>
                    <a:pt x="170" y="862"/>
                  </a:cubicBezTo>
                  <a:cubicBezTo>
                    <a:pt x="220" y="970"/>
                    <a:pt x="289" y="1048"/>
                    <a:pt x="336" y="1091"/>
                  </a:cubicBezTo>
                  <a:cubicBezTo>
                    <a:pt x="350" y="1095"/>
                    <a:pt x="363" y="1097"/>
                    <a:pt x="379" y="1098"/>
                  </a:cubicBezTo>
                  <a:cubicBezTo>
                    <a:pt x="334" y="1061"/>
                    <a:pt x="252" y="973"/>
                    <a:pt x="197" y="846"/>
                  </a:cubicBezTo>
                  <a:cubicBezTo>
                    <a:pt x="101" y="614"/>
                    <a:pt x="190" y="341"/>
                    <a:pt x="341" y="327"/>
                  </a:cubicBezTo>
                  <a:cubicBezTo>
                    <a:pt x="476" y="314"/>
                    <a:pt x="557" y="456"/>
                    <a:pt x="551" y="652"/>
                  </a:cubicBezTo>
                  <a:cubicBezTo>
                    <a:pt x="540" y="748"/>
                    <a:pt x="545" y="847"/>
                    <a:pt x="576" y="910"/>
                  </a:cubicBezTo>
                  <a:cubicBezTo>
                    <a:pt x="598" y="955"/>
                    <a:pt x="628" y="975"/>
                    <a:pt x="642" y="985"/>
                  </a:cubicBezTo>
                  <a:cubicBezTo>
                    <a:pt x="646" y="979"/>
                    <a:pt x="651" y="973"/>
                    <a:pt x="656" y="967"/>
                  </a:cubicBezTo>
                  <a:cubicBezTo>
                    <a:pt x="645" y="960"/>
                    <a:pt x="618" y="943"/>
                    <a:pt x="599" y="900"/>
                  </a:cubicBezTo>
                  <a:close/>
                  <a:moveTo>
                    <a:pt x="3" y="592"/>
                  </a:moveTo>
                  <a:cubicBezTo>
                    <a:pt x="6" y="633"/>
                    <a:pt x="12" y="671"/>
                    <a:pt x="22" y="708"/>
                  </a:cubicBezTo>
                  <a:cubicBezTo>
                    <a:pt x="7" y="438"/>
                    <a:pt x="75" y="166"/>
                    <a:pt x="346" y="151"/>
                  </a:cubicBezTo>
                  <a:cubicBezTo>
                    <a:pt x="569" y="134"/>
                    <a:pt x="695" y="377"/>
                    <a:pt x="687" y="586"/>
                  </a:cubicBezTo>
                  <a:cubicBezTo>
                    <a:pt x="685" y="666"/>
                    <a:pt x="673" y="744"/>
                    <a:pt x="678" y="804"/>
                  </a:cubicBezTo>
                  <a:cubicBezTo>
                    <a:pt x="681" y="850"/>
                    <a:pt x="699" y="879"/>
                    <a:pt x="705" y="890"/>
                  </a:cubicBezTo>
                  <a:cubicBezTo>
                    <a:pt x="710" y="881"/>
                    <a:pt x="714" y="870"/>
                    <a:pt x="718" y="861"/>
                  </a:cubicBezTo>
                  <a:cubicBezTo>
                    <a:pt x="709" y="845"/>
                    <a:pt x="703" y="829"/>
                    <a:pt x="703" y="802"/>
                  </a:cubicBezTo>
                  <a:cubicBezTo>
                    <a:pt x="700" y="750"/>
                    <a:pt x="720" y="674"/>
                    <a:pt x="726" y="589"/>
                  </a:cubicBezTo>
                  <a:cubicBezTo>
                    <a:pt x="739" y="377"/>
                    <a:pt x="609" y="76"/>
                    <a:pt x="342" y="97"/>
                  </a:cubicBezTo>
                  <a:cubicBezTo>
                    <a:pt x="129" y="116"/>
                    <a:pt x="27" y="288"/>
                    <a:pt x="3" y="482"/>
                  </a:cubicBezTo>
                  <a:cubicBezTo>
                    <a:pt x="0" y="518"/>
                    <a:pt x="0" y="554"/>
                    <a:pt x="3" y="589"/>
                  </a:cubicBezTo>
                  <a:cubicBezTo>
                    <a:pt x="3" y="592"/>
                    <a:pt x="3" y="592"/>
                    <a:pt x="3" y="592"/>
                  </a:cubicBezTo>
                  <a:close/>
                  <a:moveTo>
                    <a:pt x="657" y="193"/>
                  </a:moveTo>
                  <a:cubicBezTo>
                    <a:pt x="604" y="112"/>
                    <a:pt x="496" y="0"/>
                    <a:pt x="338" y="12"/>
                  </a:cubicBezTo>
                  <a:cubicBezTo>
                    <a:pt x="242" y="19"/>
                    <a:pt x="173" y="74"/>
                    <a:pt x="120" y="138"/>
                  </a:cubicBezTo>
                  <a:cubicBezTo>
                    <a:pt x="125" y="135"/>
                    <a:pt x="201" y="72"/>
                    <a:pt x="339" y="61"/>
                  </a:cubicBezTo>
                  <a:cubicBezTo>
                    <a:pt x="536" y="46"/>
                    <a:pt x="657" y="193"/>
                    <a:pt x="657" y="193"/>
                  </a:cubicBezTo>
                  <a:close/>
                  <a:moveTo>
                    <a:pt x="394" y="853"/>
                  </a:moveTo>
                  <a:cubicBezTo>
                    <a:pt x="386" y="815"/>
                    <a:pt x="385" y="768"/>
                    <a:pt x="384" y="722"/>
                  </a:cubicBezTo>
                  <a:cubicBezTo>
                    <a:pt x="382" y="662"/>
                    <a:pt x="379" y="582"/>
                    <a:pt x="359" y="562"/>
                  </a:cubicBezTo>
                  <a:cubicBezTo>
                    <a:pt x="359" y="562"/>
                    <a:pt x="359" y="562"/>
                    <a:pt x="353" y="562"/>
                  </a:cubicBezTo>
                  <a:cubicBezTo>
                    <a:pt x="353" y="562"/>
                    <a:pt x="346" y="566"/>
                    <a:pt x="342" y="582"/>
                  </a:cubicBezTo>
                  <a:cubicBezTo>
                    <a:pt x="325" y="636"/>
                    <a:pt x="334" y="756"/>
                    <a:pt x="391" y="853"/>
                  </a:cubicBezTo>
                  <a:cubicBezTo>
                    <a:pt x="392" y="856"/>
                    <a:pt x="394" y="856"/>
                    <a:pt x="394" y="853"/>
                  </a:cubicBez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grpSp>
        <p:nvGrpSpPr>
          <p:cNvPr id="42" name="Group 41"/>
          <p:cNvGrpSpPr/>
          <p:nvPr/>
        </p:nvGrpSpPr>
        <p:grpSpPr>
          <a:xfrm>
            <a:off x="2443819" y="3882873"/>
            <a:ext cx="1865207" cy="1865207"/>
            <a:chOff x="2393666" y="4179240"/>
            <a:chExt cx="1828800" cy="1828800"/>
          </a:xfrm>
          <a:solidFill>
            <a:schemeClr val="accent2"/>
          </a:solidFill>
        </p:grpSpPr>
        <p:sp>
          <p:nvSpPr>
            <p:cNvPr id="31" name="Rectangle 30"/>
            <p:cNvSpPr/>
            <p:nvPr/>
          </p:nvSpPr>
          <p:spPr bwMode="auto">
            <a:xfrm>
              <a:off x="2393666"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Messaging</a:t>
              </a:r>
            </a:p>
          </p:txBody>
        </p:sp>
        <p:sp>
          <p:nvSpPr>
            <p:cNvPr id="27" name="Freeform 134"/>
            <p:cNvSpPr>
              <a:spLocks noChangeAspect="1" noEditPoints="1"/>
            </p:cNvSpPr>
            <p:nvPr/>
          </p:nvSpPr>
          <p:spPr bwMode="auto">
            <a:xfrm>
              <a:off x="2896586" y="4686301"/>
              <a:ext cx="822960" cy="464232"/>
            </a:xfrm>
            <a:custGeom>
              <a:avLst/>
              <a:gdLst>
                <a:gd name="T0" fmla="*/ 580 w 1244"/>
                <a:gd name="T1" fmla="*/ 384 h 702"/>
                <a:gd name="T2" fmla="*/ 8 w 1244"/>
                <a:gd name="T3" fmla="*/ 43 h 702"/>
                <a:gd name="T4" fmla="*/ 77 w 1244"/>
                <a:gd name="T5" fmla="*/ 0 h 702"/>
                <a:gd name="T6" fmla="*/ 1167 w 1244"/>
                <a:gd name="T7" fmla="*/ 0 h 702"/>
                <a:gd name="T8" fmla="*/ 1236 w 1244"/>
                <a:gd name="T9" fmla="*/ 43 h 702"/>
                <a:gd name="T10" fmla="*/ 665 w 1244"/>
                <a:gd name="T11" fmla="*/ 383 h 702"/>
                <a:gd name="T12" fmla="*/ 664 w 1244"/>
                <a:gd name="T13" fmla="*/ 384 h 702"/>
                <a:gd name="T14" fmla="*/ 622 w 1244"/>
                <a:gd name="T15" fmla="*/ 394 h 702"/>
                <a:gd name="T16" fmla="*/ 580 w 1244"/>
                <a:gd name="T17" fmla="*/ 384 h 702"/>
                <a:gd name="T18" fmla="*/ 1244 w 1244"/>
                <a:gd name="T19" fmla="*/ 517 h 702"/>
                <a:gd name="T20" fmla="*/ 1244 w 1244"/>
                <a:gd name="T21" fmla="*/ 105 h 702"/>
                <a:gd name="T22" fmla="*/ 898 w 1244"/>
                <a:gd name="T23" fmla="*/ 311 h 702"/>
                <a:gd name="T24" fmla="*/ 1244 w 1244"/>
                <a:gd name="T25" fmla="*/ 517 h 702"/>
                <a:gd name="T26" fmla="*/ 0 w 1244"/>
                <a:gd name="T27" fmla="*/ 625 h 702"/>
                <a:gd name="T28" fmla="*/ 77 w 1244"/>
                <a:gd name="T29" fmla="*/ 702 h 702"/>
                <a:gd name="T30" fmla="*/ 1167 w 1244"/>
                <a:gd name="T31" fmla="*/ 702 h 702"/>
                <a:gd name="T32" fmla="*/ 1244 w 1244"/>
                <a:gd name="T33" fmla="*/ 625 h 702"/>
                <a:gd name="T34" fmla="*/ 1244 w 1244"/>
                <a:gd name="T35" fmla="*/ 584 h 702"/>
                <a:gd name="T36" fmla="*/ 842 w 1244"/>
                <a:gd name="T37" fmla="*/ 344 h 702"/>
                <a:gd name="T38" fmla="*/ 694 w 1244"/>
                <a:gd name="T39" fmla="*/ 432 h 702"/>
                <a:gd name="T40" fmla="*/ 622 w 1244"/>
                <a:gd name="T41" fmla="*/ 452 h 702"/>
                <a:gd name="T42" fmla="*/ 622 w 1244"/>
                <a:gd name="T43" fmla="*/ 452 h 702"/>
                <a:gd name="T44" fmla="*/ 550 w 1244"/>
                <a:gd name="T45" fmla="*/ 432 h 702"/>
                <a:gd name="T46" fmla="*/ 402 w 1244"/>
                <a:gd name="T47" fmla="*/ 344 h 702"/>
                <a:gd name="T48" fmla="*/ 0 w 1244"/>
                <a:gd name="T49" fmla="*/ 584 h 702"/>
                <a:gd name="T50" fmla="*/ 0 w 1244"/>
                <a:gd name="T51" fmla="*/ 625 h 702"/>
                <a:gd name="T52" fmla="*/ 346 w 1244"/>
                <a:gd name="T53" fmla="*/ 311 h 702"/>
                <a:gd name="T54" fmla="*/ 0 w 1244"/>
                <a:gd name="T55" fmla="*/ 105 h 702"/>
                <a:gd name="T56" fmla="*/ 0 w 1244"/>
                <a:gd name="T57" fmla="*/ 517 h 702"/>
                <a:gd name="T58" fmla="*/ 346 w 1244"/>
                <a:gd name="T59" fmla="*/ 31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4" h="702">
                  <a:moveTo>
                    <a:pt x="580" y="384"/>
                  </a:moveTo>
                  <a:cubicBezTo>
                    <a:pt x="8" y="43"/>
                    <a:pt x="8" y="43"/>
                    <a:pt x="8" y="43"/>
                  </a:cubicBezTo>
                  <a:cubicBezTo>
                    <a:pt x="20" y="17"/>
                    <a:pt x="46" y="0"/>
                    <a:pt x="77" y="0"/>
                  </a:cubicBezTo>
                  <a:cubicBezTo>
                    <a:pt x="1167" y="0"/>
                    <a:pt x="1167" y="0"/>
                    <a:pt x="1167" y="0"/>
                  </a:cubicBezTo>
                  <a:cubicBezTo>
                    <a:pt x="1198" y="0"/>
                    <a:pt x="1224" y="17"/>
                    <a:pt x="1236" y="43"/>
                  </a:cubicBezTo>
                  <a:cubicBezTo>
                    <a:pt x="665" y="383"/>
                    <a:pt x="665" y="383"/>
                    <a:pt x="665" y="383"/>
                  </a:cubicBezTo>
                  <a:cubicBezTo>
                    <a:pt x="664" y="384"/>
                    <a:pt x="664" y="384"/>
                    <a:pt x="664" y="384"/>
                  </a:cubicBezTo>
                  <a:cubicBezTo>
                    <a:pt x="653" y="391"/>
                    <a:pt x="638" y="394"/>
                    <a:pt x="622" y="394"/>
                  </a:cubicBezTo>
                  <a:cubicBezTo>
                    <a:pt x="606" y="394"/>
                    <a:pt x="591" y="391"/>
                    <a:pt x="580" y="384"/>
                  </a:cubicBezTo>
                  <a:close/>
                  <a:moveTo>
                    <a:pt x="1244" y="517"/>
                  </a:moveTo>
                  <a:cubicBezTo>
                    <a:pt x="1244" y="105"/>
                    <a:pt x="1244" y="105"/>
                    <a:pt x="1244" y="105"/>
                  </a:cubicBezTo>
                  <a:cubicBezTo>
                    <a:pt x="898" y="311"/>
                    <a:pt x="898" y="311"/>
                    <a:pt x="898" y="311"/>
                  </a:cubicBezTo>
                  <a:lnTo>
                    <a:pt x="1244" y="517"/>
                  </a:lnTo>
                  <a:close/>
                  <a:moveTo>
                    <a:pt x="0" y="625"/>
                  </a:moveTo>
                  <a:cubicBezTo>
                    <a:pt x="0" y="667"/>
                    <a:pt x="34" y="702"/>
                    <a:pt x="77" y="702"/>
                  </a:cubicBezTo>
                  <a:cubicBezTo>
                    <a:pt x="1167" y="702"/>
                    <a:pt x="1167" y="702"/>
                    <a:pt x="1167" y="702"/>
                  </a:cubicBezTo>
                  <a:cubicBezTo>
                    <a:pt x="1210" y="702"/>
                    <a:pt x="1244" y="667"/>
                    <a:pt x="1244" y="625"/>
                  </a:cubicBezTo>
                  <a:cubicBezTo>
                    <a:pt x="1244" y="584"/>
                    <a:pt x="1244" y="584"/>
                    <a:pt x="1244" y="584"/>
                  </a:cubicBezTo>
                  <a:cubicBezTo>
                    <a:pt x="842" y="344"/>
                    <a:pt x="842" y="344"/>
                    <a:pt x="842" y="344"/>
                  </a:cubicBezTo>
                  <a:cubicBezTo>
                    <a:pt x="694" y="432"/>
                    <a:pt x="694" y="432"/>
                    <a:pt x="694" y="432"/>
                  </a:cubicBezTo>
                  <a:cubicBezTo>
                    <a:pt x="675" y="445"/>
                    <a:pt x="649" y="452"/>
                    <a:pt x="622" y="452"/>
                  </a:cubicBezTo>
                  <a:cubicBezTo>
                    <a:pt x="622" y="452"/>
                    <a:pt x="622" y="452"/>
                    <a:pt x="622" y="452"/>
                  </a:cubicBezTo>
                  <a:cubicBezTo>
                    <a:pt x="595" y="452"/>
                    <a:pt x="569" y="445"/>
                    <a:pt x="550" y="432"/>
                  </a:cubicBezTo>
                  <a:cubicBezTo>
                    <a:pt x="402" y="344"/>
                    <a:pt x="402" y="344"/>
                    <a:pt x="402" y="344"/>
                  </a:cubicBezTo>
                  <a:cubicBezTo>
                    <a:pt x="0" y="584"/>
                    <a:pt x="0" y="584"/>
                    <a:pt x="0" y="584"/>
                  </a:cubicBezTo>
                  <a:lnTo>
                    <a:pt x="0" y="625"/>
                  </a:lnTo>
                  <a:close/>
                  <a:moveTo>
                    <a:pt x="346" y="311"/>
                  </a:moveTo>
                  <a:cubicBezTo>
                    <a:pt x="0" y="105"/>
                    <a:pt x="0" y="105"/>
                    <a:pt x="0" y="105"/>
                  </a:cubicBezTo>
                  <a:cubicBezTo>
                    <a:pt x="0" y="517"/>
                    <a:pt x="0" y="517"/>
                    <a:pt x="0" y="517"/>
                  </a:cubicBezTo>
                  <a:lnTo>
                    <a:pt x="346" y="311"/>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grpSp>
        <p:nvGrpSpPr>
          <p:cNvPr id="41" name="Group 40"/>
          <p:cNvGrpSpPr/>
          <p:nvPr/>
        </p:nvGrpSpPr>
        <p:grpSpPr>
          <a:xfrm>
            <a:off x="4355691" y="3882873"/>
            <a:ext cx="1865207" cy="1865207"/>
            <a:chOff x="4268221" y="4179240"/>
            <a:chExt cx="1828800" cy="1828800"/>
          </a:xfrm>
          <a:solidFill>
            <a:schemeClr val="accent2"/>
          </a:solidFill>
        </p:grpSpPr>
        <p:sp>
          <p:nvSpPr>
            <p:cNvPr id="32" name="Rectangle 31"/>
            <p:cNvSpPr/>
            <p:nvPr/>
          </p:nvSpPr>
          <p:spPr bwMode="auto">
            <a:xfrm>
              <a:off x="4268221"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Voice &amp; Video</a:t>
              </a:r>
            </a:p>
          </p:txBody>
        </p:sp>
        <p:pic>
          <p:nvPicPr>
            <p:cNvPr id="28" name="Picture 27"/>
            <p:cNvPicPr>
              <a:picLocks noChangeAspect="1"/>
            </p:cNvPicPr>
            <p:nvPr/>
          </p:nvPicPr>
          <p:blipFill>
            <a:blip r:embed="rId3"/>
            <a:stretch>
              <a:fillRect/>
            </a:stretch>
          </p:blipFill>
          <p:spPr>
            <a:xfrm>
              <a:off x="4868519" y="4515795"/>
              <a:ext cx="628205" cy="804618"/>
            </a:xfrm>
            <a:prstGeom prst="rect">
              <a:avLst/>
            </a:prstGeom>
            <a:grpFill/>
          </p:spPr>
        </p:pic>
      </p:grpSp>
      <p:grpSp>
        <p:nvGrpSpPr>
          <p:cNvPr id="40" name="Group 39"/>
          <p:cNvGrpSpPr/>
          <p:nvPr/>
        </p:nvGrpSpPr>
        <p:grpSpPr>
          <a:xfrm>
            <a:off x="6267564" y="3882873"/>
            <a:ext cx="1865207" cy="1865207"/>
            <a:chOff x="6142776" y="4179240"/>
            <a:chExt cx="1828800" cy="1828800"/>
          </a:xfrm>
          <a:solidFill>
            <a:schemeClr val="accent2"/>
          </a:solidFill>
        </p:grpSpPr>
        <p:sp>
          <p:nvSpPr>
            <p:cNvPr id="33" name="Rectangle 32"/>
            <p:cNvSpPr/>
            <p:nvPr/>
          </p:nvSpPr>
          <p:spPr bwMode="auto">
            <a:xfrm>
              <a:off x="6142776"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Content </a:t>
              </a:r>
            </a:p>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Management</a:t>
              </a:r>
            </a:p>
          </p:txBody>
        </p:sp>
        <p:sp>
          <p:nvSpPr>
            <p:cNvPr id="29" name="Freeform 26"/>
            <p:cNvSpPr>
              <a:spLocks noEditPoints="1"/>
            </p:cNvSpPr>
            <p:nvPr/>
          </p:nvSpPr>
          <p:spPr bwMode="auto">
            <a:xfrm>
              <a:off x="6683782" y="4475667"/>
              <a:ext cx="746789" cy="674866"/>
            </a:xfrm>
            <a:custGeom>
              <a:avLst/>
              <a:gdLst>
                <a:gd name="T0" fmla="*/ 977 w 1169"/>
                <a:gd name="T1" fmla="*/ 520 h 1057"/>
                <a:gd name="T2" fmla="*/ 785 w 1169"/>
                <a:gd name="T3" fmla="*/ 712 h 1057"/>
                <a:gd name="T4" fmla="*/ 810 w 1169"/>
                <a:gd name="T5" fmla="*/ 806 h 1057"/>
                <a:gd name="T6" fmla="*/ 653 w 1169"/>
                <a:gd name="T7" fmla="*/ 963 h 1057"/>
                <a:gd name="T8" fmla="*/ 653 w 1169"/>
                <a:gd name="T9" fmla="*/ 1036 h 1057"/>
                <a:gd name="T10" fmla="*/ 727 w 1169"/>
                <a:gd name="T11" fmla="*/ 1036 h 1057"/>
                <a:gd name="T12" fmla="*/ 883 w 1169"/>
                <a:gd name="T13" fmla="*/ 880 h 1057"/>
                <a:gd name="T14" fmla="*/ 977 w 1169"/>
                <a:gd name="T15" fmla="*/ 904 h 1057"/>
                <a:gd name="T16" fmla="*/ 1169 w 1169"/>
                <a:gd name="T17" fmla="*/ 712 h 1057"/>
                <a:gd name="T18" fmla="*/ 977 w 1169"/>
                <a:gd name="T19" fmla="*/ 520 h 1057"/>
                <a:gd name="T20" fmla="*/ 977 w 1169"/>
                <a:gd name="T21" fmla="*/ 829 h 1057"/>
                <a:gd name="T22" fmla="*/ 860 w 1169"/>
                <a:gd name="T23" fmla="*/ 712 h 1057"/>
                <a:gd name="T24" fmla="*/ 977 w 1169"/>
                <a:gd name="T25" fmla="*/ 595 h 1057"/>
                <a:gd name="T26" fmla="*/ 1094 w 1169"/>
                <a:gd name="T27" fmla="*/ 712 h 1057"/>
                <a:gd name="T28" fmla="*/ 977 w 1169"/>
                <a:gd name="T29" fmla="*/ 829 h 1057"/>
                <a:gd name="T30" fmla="*/ 713 w 1169"/>
                <a:gd name="T31" fmla="*/ 864 h 1057"/>
                <a:gd name="T32" fmla="*/ 103 w 1169"/>
                <a:gd name="T33" fmla="*/ 864 h 1057"/>
                <a:gd name="T34" fmla="*/ 47 w 1169"/>
                <a:gd name="T35" fmla="*/ 811 h 1057"/>
                <a:gd name="T36" fmla="*/ 2 w 1169"/>
                <a:gd name="T37" fmla="*/ 170 h 1057"/>
                <a:gd name="T38" fmla="*/ 50 w 1169"/>
                <a:gd name="T39" fmla="*/ 118 h 1057"/>
                <a:gd name="T40" fmla="*/ 1107 w 1169"/>
                <a:gd name="T41" fmla="*/ 118 h 1057"/>
                <a:gd name="T42" fmla="*/ 1156 w 1169"/>
                <a:gd name="T43" fmla="*/ 170 h 1057"/>
                <a:gd name="T44" fmla="*/ 1129 w 1169"/>
                <a:gd name="T45" fmla="*/ 553 h 1057"/>
                <a:gd name="T46" fmla="*/ 977 w 1169"/>
                <a:gd name="T47" fmla="*/ 492 h 1057"/>
                <a:gd name="T48" fmla="*/ 757 w 1169"/>
                <a:gd name="T49" fmla="*/ 712 h 1057"/>
                <a:gd name="T50" fmla="*/ 776 w 1169"/>
                <a:gd name="T51" fmla="*/ 801 h 1057"/>
                <a:gd name="T52" fmla="*/ 713 w 1169"/>
                <a:gd name="T53" fmla="*/ 864 h 1057"/>
                <a:gd name="T54" fmla="*/ 508 w 1169"/>
                <a:gd name="T55" fmla="*/ 92 h 1057"/>
                <a:gd name="T56" fmla="*/ 51 w 1169"/>
                <a:gd name="T57" fmla="*/ 92 h 1057"/>
                <a:gd name="T58" fmla="*/ 51 w 1169"/>
                <a:gd name="T59" fmla="*/ 53 h 1057"/>
                <a:gd name="T60" fmla="*/ 104 w 1169"/>
                <a:gd name="T61" fmla="*/ 0 h 1057"/>
                <a:gd name="T62" fmla="*/ 456 w 1169"/>
                <a:gd name="T63" fmla="*/ 0 h 1057"/>
                <a:gd name="T64" fmla="*/ 508 w 1169"/>
                <a:gd name="T65" fmla="*/ 53 h 1057"/>
                <a:gd name="T66" fmla="*/ 508 w 1169"/>
                <a:gd name="T67" fmla="*/ 92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9" h="1057">
                  <a:moveTo>
                    <a:pt x="977" y="520"/>
                  </a:moveTo>
                  <a:cubicBezTo>
                    <a:pt x="871" y="520"/>
                    <a:pt x="785" y="606"/>
                    <a:pt x="785" y="712"/>
                  </a:cubicBezTo>
                  <a:cubicBezTo>
                    <a:pt x="785" y="746"/>
                    <a:pt x="794" y="778"/>
                    <a:pt x="810" y="806"/>
                  </a:cubicBezTo>
                  <a:cubicBezTo>
                    <a:pt x="653" y="963"/>
                    <a:pt x="653" y="963"/>
                    <a:pt x="653" y="963"/>
                  </a:cubicBezTo>
                  <a:cubicBezTo>
                    <a:pt x="633" y="983"/>
                    <a:pt x="633" y="1016"/>
                    <a:pt x="653" y="1036"/>
                  </a:cubicBezTo>
                  <a:cubicBezTo>
                    <a:pt x="674" y="1057"/>
                    <a:pt x="706" y="1057"/>
                    <a:pt x="727" y="1036"/>
                  </a:cubicBezTo>
                  <a:cubicBezTo>
                    <a:pt x="883" y="880"/>
                    <a:pt x="883" y="880"/>
                    <a:pt x="883" y="880"/>
                  </a:cubicBezTo>
                  <a:cubicBezTo>
                    <a:pt x="911" y="895"/>
                    <a:pt x="943" y="904"/>
                    <a:pt x="977" y="904"/>
                  </a:cubicBezTo>
                  <a:cubicBezTo>
                    <a:pt x="1083" y="904"/>
                    <a:pt x="1169" y="818"/>
                    <a:pt x="1169" y="712"/>
                  </a:cubicBezTo>
                  <a:cubicBezTo>
                    <a:pt x="1169" y="606"/>
                    <a:pt x="1083" y="520"/>
                    <a:pt x="977" y="520"/>
                  </a:cubicBezTo>
                  <a:close/>
                  <a:moveTo>
                    <a:pt x="977" y="829"/>
                  </a:moveTo>
                  <a:cubicBezTo>
                    <a:pt x="913" y="829"/>
                    <a:pt x="860" y="777"/>
                    <a:pt x="860" y="712"/>
                  </a:cubicBezTo>
                  <a:cubicBezTo>
                    <a:pt x="860" y="648"/>
                    <a:pt x="913" y="595"/>
                    <a:pt x="977" y="595"/>
                  </a:cubicBezTo>
                  <a:cubicBezTo>
                    <a:pt x="1042" y="595"/>
                    <a:pt x="1094" y="648"/>
                    <a:pt x="1094" y="712"/>
                  </a:cubicBezTo>
                  <a:cubicBezTo>
                    <a:pt x="1094" y="777"/>
                    <a:pt x="1042" y="829"/>
                    <a:pt x="977" y="829"/>
                  </a:cubicBezTo>
                  <a:close/>
                  <a:moveTo>
                    <a:pt x="713" y="864"/>
                  </a:moveTo>
                  <a:cubicBezTo>
                    <a:pt x="103" y="864"/>
                    <a:pt x="103" y="864"/>
                    <a:pt x="103" y="864"/>
                  </a:cubicBezTo>
                  <a:cubicBezTo>
                    <a:pt x="74" y="864"/>
                    <a:pt x="49" y="840"/>
                    <a:pt x="47" y="811"/>
                  </a:cubicBezTo>
                  <a:cubicBezTo>
                    <a:pt x="2" y="170"/>
                    <a:pt x="2" y="170"/>
                    <a:pt x="2" y="170"/>
                  </a:cubicBezTo>
                  <a:cubicBezTo>
                    <a:pt x="0" y="141"/>
                    <a:pt x="21" y="118"/>
                    <a:pt x="50" y="118"/>
                  </a:cubicBezTo>
                  <a:cubicBezTo>
                    <a:pt x="1107" y="118"/>
                    <a:pt x="1107" y="118"/>
                    <a:pt x="1107" y="118"/>
                  </a:cubicBezTo>
                  <a:cubicBezTo>
                    <a:pt x="1136" y="118"/>
                    <a:pt x="1158" y="141"/>
                    <a:pt x="1156" y="170"/>
                  </a:cubicBezTo>
                  <a:cubicBezTo>
                    <a:pt x="1129" y="553"/>
                    <a:pt x="1129" y="553"/>
                    <a:pt x="1129" y="553"/>
                  </a:cubicBezTo>
                  <a:cubicBezTo>
                    <a:pt x="1089" y="516"/>
                    <a:pt x="1036" y="492"/>
                    <a:pt x="977" y="492"/>
                  </a:cubicBezTo>
                  <a:cubicBezTo>
                    <a:pt x="856" y="492"/>
                    <a:pt x="757" y="591"/>
                    <a:pt x="757" y="712"/>
                  </a:cubicBezTo>
                  <a:cubicBezTo>
                    <a:pt x="757" y="743"/>
                    <a:pt x="764" y="773"/>
                    <a:pt x="776" y="801"/>
                  </a:cubicBezTo>
                  <a:lnTo>
                    <a:pt x="713" y="864"/>
                  </a:lnTo>
                  <a:close/>
                  <a:moveTo>
                    <a:pt x="508" y="92"/>
                  </a:moveTo>
                  <a:cubicBezTo>
                    <a:pt x="51" y="92"/>
                    <a:pt x="51" y="92"/>
                    <a:pt x="51" y="92"/>
                  </a:cubicBezTo>
                  <a:cubicBezTo>
                    <a:pt x="51" y="53"/>
                    <a:pt x="51" y="53"/>
                    <a:pt x="51" y="53"/>
                  </a:cubicBezTo>
                  <a:cubicBezTo>
                    <a:pt x="51" y="24"/>
                    <a:pt x="75" y="0"/>
                    <a:pt x="104" y="0"/>
                  </a:cubicBezTo>
                  <a:cubicBezTo>
                    <a:pt x="456" y="0"/>
                    <a:pt x="456" y="0"/>
                    <a:pt x="456" y="0"/>
                  </a:cubicBezTo>
                  <a:cubicBezTo>
                    <a:pt x="485" y="0"/>
                    <a:pt x="508" y="24"/>
                    <a:pt x="508" y="53"/>
                  </a:cubicBezTo>
                  <a:lnTo>
                    <a:pt x="508" y="92"/>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grpSp>
        <p:nvGrpSpPr>
          <p:cNvPr id="38" name="Group 37"/>
          <p:cNvGrpSpPr/>
          <p:nvPr/>
        </p:nvGrpSpPr>
        <p:grpSpPr>
          <a:xfrm>
            <a:off x="10091308" y="3882873"/>
            <a:ext cx="1865207" cy="1865207"/>
            <a:chOff x="9891885" y="4179240"/>
            <a:chExt cx="1828800" cy="1828800"/>
          </a:xfrm>
          <a:solidFill>
            <a:schemeClr val="accent2"/>
          </a:solidFill>
        </p:grpSpPr>
        <p:sp>
          <p:nvSpPr>
            <p:cNvPr id="35" name="Rectangle 34"/>
            <p:cNvSpPr/>
            <p:nvPr/>
          </p:nvSpPr>
          <p:spPr bwMode="auto">
            <a:xfrm>
              <a:off x="9891885"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Reporting </a:t>
              </a:r>
            </a:p>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&amp; Analytics </a:t>
              </a:r>
            </a:p>
          </p:txBody>
        </p:sp>
        <p:sp>
          <p:nvSpPr>
            <p:cNvPr id="30" name="Freeform 172"/>
            <p:cNvSpPr>
              <a:spLocks noEditPoints="1"/>
            </p:cNvSpPr>
            <p:nvPr/>
          </p:nvSpPr>
          <p:spPr bwMode="auto">
            <a:xfrm>
              <a:off x="10283061" y="4515795"/>
              <a:ext cx="1046448" cy="573993"/>
            </a:xfrm>
            <a:custGeom>
              <a:avLst/>
              <a:gdLst>
                <a:gd name="T0" fmla="*/ 352 w 3242"/>
                <a:gd name="T1" fmla="*/ 1779 h 1779"/>
                <a:gd name="T2" fmla="*/ 3 w 3242"/>
                <a:gd name="T3" fmla="*/ 1608 h 1779"/>
                <a:gd name="T4" fmla="*/ 303 w 3242"/>
                <a:gd name="T5" fmla="*/ 954 h 1779"/>
                <a:gd name="T6" fmla="*/ 352 w 3242"/>
                <a:gd name="T7" fmla="*/ 1037 h 1779"/>
                <a:gd name="T8" fmla="*/ 3242 w 3242"/>
                <a:gd name="T9" fmla="*/ 295 h 1779"/>
                <a:gd name="T10" fmla="*/ 2738 w 3242"/>
                <a:gd name="T11" fmla="*/ 177 h 1779"/>
                <a:gd name="T12" fmla="*/ 1290 w 3242"/>
                <a:gd name="T13" fmla="*/ 515 h 1779"/>
                <a:gd name="T14" fmla="*/ 643 w 3242"/>
                <a:gd name="T15" fmla="*/ 919 h 1779"/>
                <a:gd name="T16" fmla="*/ 0 w 3242"/>
                <a:gd name="T17" fmla="*/ 871 h 1779"/>
                <a:gd name="T18" fmla="*/ 298 w 3242"/>
                <a:gd name="T19" fmla="*/ 789 h 1779"/>
                <a:gd name="T20" fmla="*/ 1087 w 3242"/>
                <a:gd name="T21" fmla="*/ 635 h 1779"/>
                <a:gd name="T22" fmla="*/ 1619 w 3242"/>
                <a:gd name="T23" fmla="*/ 411 h 1779"/>
                <a:gd name="T24" fmla="*/ 2738 w 3242"/>
                <a:gd name="T25" fmla="*/ 586 h 1779"/>
                <a:gd name="T26" fmla="*/ 3242 w 3242"/>
                <a:gd name="T27" fmla="*/ 295 h 1779"/>
                <a:gd name="T28" fmla="*/ 1097 w 3242"/>
                <a:gd name="T29" fmla="*/ 765 h 1779"/>
                <a:gd name="T30" fmla="*/ 846 w 3242"/>
                <a:gd name="T31" fmla="*/ 1779 h 1779"/>
                <a:gd name="T32" fmla="*/ 1193 w 3242"/>
                <a:gd name="T33" fmla="*/ 890 h 1779"/>
                <a:gd name="T34" fmla="*/ 1097 w 3242"/>
                <a:gd name="T35" fmla="*/ 765 h 1779"/>
                <a:gd name="T36" fmla="*/ 1687 w 3242"/>
                <a:gd name="T37" fmla="*/ 489 h 1779"/>
                <a:gd name="T38" fmla="*/ 2034 w 3242"/>
                <a:gd name="T39" fmla="*/ 1779 h 1779"/>
                <a:gd name="T40" fmla="*/ 1687 w 3242"/>
                <a:gd name="T41" fmla="*/ 489 h 1779"/>
                <a:gd name="T42" fmla="*/ 1687 w 3242"/>
                <a:gd name="T43" fmla="*/ 489 h 1779"/>
                <a:gd name="T44" fmla="*/ 2110 w 3242"/>
                <a:gd name="T45" fmla="*/ 1779 h 1779"/>
                <a:gd name="T46" fmla="*/ 2457 w 3242"/>
                <a:gd name="T47" fmla="*/ 489 h 1779"/>
                <a:gd name="T48" fmla="*/ 2110 w 3242"/>
                <a:gd name="T49" fmla="*/ 489 h 1779"/>
                <a:gd name="T50" fmla="*/ 1390 w 3242"/>
                <a:gd name="T51" fmla="*/ 968 h 1779"/>
                <a:gd name="T52" fmla="*/ 1264 w 3242"/>
                <a:gd name="T53" fmla="*/ 982 h 1779"/>
                <a:gd name="T54" fmla="*/ 1616 w 3242"/>
                <a:gd name="T55" fmla="*/ 1779 h 1779"/>
                <a:gd name="T56" fmla="*/ 1390 w 3242"/>
                <a:gd name="T57" fmla="*/ 968 h 1779"/>
                <a:gd name="T58" fmla="*/ 1390 w 3242"/>
                <a:gd name="T59" fmla="*/ 968 h 1779"/>
                <a:gd name="T60" fmla="*/ 638 w 3242"/>
                <a:gd name="T61" fmla="*/ 1533 h 1779"/>
                <a:gd name="T62" fmla="*/ 423 w 3242"/>
                <a:gd name="T63" fmla="*/ 1160 h 1779"/>
                <a:gd name="T64" fmla="*/ 775 w 3242"/>
                <a:gd name="T65" fmla="*/ 1779 h 1779"/>
                <a:gd name="T66" fmla="*/ 702 w 3242"/>
                <a:gd name="T67" fmla="*/ 1422 h 1779"/>
                <a:gd name="T68" fmla="*/ 702 w 3242"/>
                <a:gd name="T69" fmla="*/ 1422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2" h="1779">
                  <a:moveTo>
                    <a:pt x="352" y="1037"/>
                  </a:moveTo>
                  <a:lnTo>
                    <a:pt x="352" y="1779"/>
                  </a:lnTo>
                  <a:lnTo>
                    <a:pt x="3" y="1779"/>
                  </a:lnTo>
                  <a:lnTo>
                    <a:pt x="3" y="1608"/>
                  </a:lnTo>
                  <a:lnTo>
                    <a:pt x="3" y="1601"/>
                  </a:lnTo>
                  <a:lnTo>
                    <a:pt x="303" y="954"/>
                  </a:lnTo>
                  <a:lnTo>
                    <a:pt x="352" y="1037"/>
                  </a:lnTo>
                  <a:lnTo>
                    <a:pt x="352" y="1037"/>
                  </a:lnTo>
                  <a:lnTo>
                    <a:pt x="352" y="1037"/>
                  </a:lnTo>
                  <a:close/>
                  <a:moveTo>
                    <a:pt x="3242" y="295"/>
                  </a:moveTo>
                  <a:lnTo>
                    <a:pt x="2738" y="0"/>
                  </a:lnTo>
                  <a:lnTo>
                    <a:pt x="2738" y="177"/>
                  </a:lnTo>
                  <a:lnTo>
                    <a:pt x="1484" y="177"/>
                  </a:lnTo>
                  <a:lnTo>
                    <a:pt x="1290" y="515"/>
                  </a:lnTo>
                  <a:lnTo>
                    <a:pt x="1063" y="219"/>
                  </a:lnTo>
                  <a:lnTo>
                    <a:pt x="643" y="919"/>
                  </a:lnTo>
                  <a:lnTo>
                    <a:pt x="274" y="274"/>
                  </a:lnTo>
                  <a:lnTo>
                    <a:pt x="0" y="871"/>
                  </a:lnTo>
                  <a:lnTo>
                    <a:pt x="0" y="1429"/>
                  </a:lnTo>
                  <a:lnTo>
                    <a:pt x="298" y="789"/>
                  </a:lnTo>
                  <a:lnTo>
                    <a:pt x="638" y="1382"/>
                  </a:lnTo>
                  <a:lnTo>
                    <a:pt x="1087" y="635"/>
                  </a:lnTo>
                  <a:lnTo>
                    <a:pt x="1323" y="930"/>
                  </a:lnTo>
                  <a:lnTo>
                    <a:pt x="1619" y="411"/>
                  </a:lnTo>
                  <a:lnTo>
                    <a:pt x="2738" y="411"/>
                  </a:lnTo>
                  <a:lnTo>
                    <a:pt x="2738" y="586"/>
                  </a:lnTo>
                  <a:lnTo>
                    <a:pt x="3242" y="295"/>
                  </a:lnTo>
                  <a:lnTo>
                    <a:pt x="3242" y="295"/>
                  </a:lnTo>
                  <a:lnTo>
                    <a:pt x="3242" y="295"/>
                  </a:lnTo>
                  <a:close/>
                  <a:moveTo>
                    <a:pt x="1097" y="765"/>
                  </a:moveTo>
                  <a:lnTo>
                    <a:pt x="846" y="1188"/>
                  </a:lnTo>
                  <a:lnTo>
                    <a:pt x="846" y="1779"/>
                  </a:lnTo>
                  <a:lnTo>
                    <a:pt x="1193" y="1779"/>
                  </a:lnTo>
                  <a:lnTo>
                    <a:pt x="1193" y="890"/>
                  </a:lnTo>
                  <a:lnTo>
                    <a:pt x="1097" y="765"/>
                  </a:lnTo>
                  <a:lnTo>
                    <a:pt x="1097" y="765"/>
                  </a:lnTo>
                  <a:lnTo>
                    <a:pt x="1097" y="765"/>
                  </a:lnTo>
                  <a:close/>
                  <a:moveTo>
                    <a:pt x="1687" y="489"/>
                  </a:moveTo>
                  <a:lnTo>
                    <a:pt x="1687" y="1779"/>
                  </a:lnTo>
                  <a:lnTo>
                    <a:pt x="2034" y="1779"/>
                  </a:lnTo>
                  <a:lnTo>
                    <a:pt x="2034" y="489"/>
                  </a:lnTo>
                  <a:lnTo>
                    <a:pt x="1687" y="489"/>
                  </a:lnTo>
                  <a:lnTo>
                    <a:pt x="1687" y="489"/>
                  </a:lnTo>
                  <a:lnTo>
                    <a:pt x="1687" y="489"/>
                  </a:lnTo>
                  <a:close/>
                  <a:moveTo>
                    <a:pt x="2110" y="489"/>
                  </a:moveTo>
                  <a:lnTo>
                    <a:pt x="2110" y="1779"/>
                  </a:lnTo>
                  <a:lnTo>
                    <a:pt x="2457" y="1779"/>
                  </a:lnTo>
                  <a:lnTo>
                    <a:pt x="2457" y="489"/>
                  </a:lnTo>
                  <a:lnTo>
                    <a:pt x="2110" y="489"/>
                  </a:lnTo>
                  <a:lnTo>
                    <a:pt x="2110" y="489"/>
                  </a:lnTo>
                  <a:lnTo>
                    <a:pt x="2110" y="489"/>
                  </a:lnTo>
                  <a:close/>
                  <a:moveTo>
                    <a:pt x="1390" y="968"/>
                  </a:moveTo>
                  <a:lnTo>
                    <a:pt x="1333" y="1067"/>
                  </a:lnTo>
                  <a:lnTo>
                    <a:pt x="1264" y="982"/>
                  </a:lnTo>
                  <a:lnTo>
                    <a:pt x="1264" y="1779"/>
                  </a:lnTo>
                  <a:lnTo>
                    <a:pt x="1616" y="1779"/>
                  </a:lnTo>
                  <a:lnTo>
                    <a:pt x="1616" y="571"/>
                  </a:lnTo>
                  <a:lnTo>
                    <a:pt x="1390" y="968"/>
                  </a:lnTo>
                  <a:lnTo>
                    <a:pt x="1390" y="968"/>
                  </a:lnTo>
                  <a:lnTo>
                    <a:pt x="1390" y="968"/>
                  </a:lnTo>
                  <a:close/>
                  <a:moveTo>
                    <a:pt x="702" y="1422"/>
                  </a:moveTo>
                  <a:lnTo>
                    <a:pt x="638" y="1533"/>
                  </a:lnTo>
                  <a:lnTo>
                    <a:pt x="572" y="1422"/>
                  </a:lnTo>
                  <a:lnTo>
                    <a:pt x="423" y="1160"/>
                  </a:lnTo>
                  <a:lnTo>
                    <a:pt x="423" y="1779"/>
                  </a:lnTo>
                  <a:lnTo>
                    <a:pt x="775" y="1779"/>
                  </a:lnTo>
                  <a:lnTo>
                    <a:pt x="775" y="1304"/>
                  </a:lnTo>
                  <a:lnTo>
                    <a:pt x="702" y="1422"/>
                  </a:lnTo>
                  <a:lnTo>
                    <a:pt x="702" y="1422"/>
                  </a:lnTo>
                  <a:lnTo>
                    <a:pt x="702" y="1422"/>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spTree>
    <p:extLst>
      <p:ext uri="{BB962C8B-B14F-4D97-AF65-F5344CB8AC3E}">
        <p14:creationId xmlns:p14="http://schemas.microsoft.com/office/powerpoint/2010/main" val="66195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anim calcmode="lin" valueType="num">
                                      <p:cBhvr>
                                        <p:cTn id="24" dur="500" fill="hold"/>
                                        <p:tgtEl>
                                          <p:spTgt spid="41"/>
                                        </p:tgtEl>
                                        <p:attrNameLst>
                                          <p:attrName>ppt_x</p:attrName>
                                        </p:attrNameLst>
                                      </p:cBhvr>
                                      <p:tavLst>
                                        <p:tav tm="0">
                                          <p:val>
                                            <p:strVal val="#ppt_x"/>
                                          </p:val>
                                        </p:tav>
                                        <p:tav tm="100000">
                                          <p:val>
                                            <p:strVal val="#ppt_x"/>
                                          </p:val>
                                        </p:tav>
                                      </p:tavLst>
                                    </p:anim>
                                    <p:anim calcmode="lin" valueType="num">
                                      <p:cBhvr>
                                        <p:cTn id="25" dur="500" fill="hold"/>
                                        <p:tgtEl>
                                          <p:spTgt spid="4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anim calcmode="lin" valueType="num">
                                      <p:cBhvr>
                                        <p:cTn id="29" dur="500" fill="hold"/>
                                        <p:tgtEl>
                                          <p:spTgt spid="40"/>
                                        </p:tgtEl>
                                        <p:attrNameLst>
                                          <p:attrName>ppt_x</p:attrName>
                                        </p:attrNameLst>
                                      </p:cBhvr>
                                      <p:tavLst>
                                        <p:tav tm="0">
                                          <p:val>
                                            <p:strVal val="#ppt_x"/>
                                          </p:val>
                                        </p:tav>
                                        <p:tav tm="100000">
                                          <p:val>
                                            <p:strVal val="#ppt_x"/>
                                          </p:val>
                                        </p:tav>
                                      </p:tavLst>
                                    </p:anim>
                                    <p:anim calcmode="lin" valueType="num">
                                      <p:cBhvr>
                                        <p:cTn id="30" dur="500" fill="hold"/>
                                        <p:tgtEl>
                                          <p:spTgt spid="4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anim calcmode="lin" valueType="num">
                                      <p:cBhvr>
                                        <p:cTn id="34" dur="500" fill="hold"/>
                                        <p:tgtEl>
                                          <p:spTgt spid="39"/>
                                        </p:tgtEl>
                                        <p:attrNameLst>
                                          <p:attrName>ppt_x</p:attrName>
                                        </p:attrNameLst>
                                      </p:cBhvr>
                                      <p:tavLst>
                                        <p:tav tm="0">
                                          <p:val>
                                            <p:strVal val="#ppt_x"/>
                                          </p:val>
                                        </p:tav>
                                        <p:tav tm="100000">
                                          <p:val>
                                            <p:strVal val="#ppt_x"/>
                                          </p:val>
                                        </p:tav>
                                      </p:tavLst>
                                    </p:anim>
                                    <p:anim calcmode="lin" valueType="num">
                                      <p:cBhvr>
                                        <p:cTn id="35" dur="5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anim calcmode="lin" valueType="num">
                                      <p:cBhvr>
                                        <p:cTn id="39" dur="500" fill="hold"/>
                                        <p:tgtEl>
                                          <p:spTgt spid="38"/>
                                        </p:tgtEl>
                                        <p:attrNameLst>
                                          <p:attrName>ppt_x</p:attrName>
                                        </p:attrNameLst>
                                      </p:cBhvr>
                                      <p:tavLst>
                                        <p:tav tm="0">
                                          <p:val>
                                            <p:strVal val="#ppt_x"/>
                                          </p:val>
                                        </p:tav>
                                        <p:tav tm="100000">
                                          <p:val>
                                            <p:strVal val="#ppt_x"/>
                                          </p:val>
                                        </p:tav>
                                      </p:tavLst>
                                    </p:anim>
                                    <p:anim calcmode="lin" valueType="num">
                                      <p:cBhvr>
                                        <p:cTn id="40" dur="5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outVertical)">
                                      <p:cBhvr>
                                        <p:cTn id="44" dur="500"/>
                                        <p:tgtEl>
                                          <p:spTgt spid="60"/>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Office 365 Education</a:t>
            </a:r>
            <a:endParaRPr lang="en-US" dirty="0"/>
          </a:p>
        </p:txBody>
      </p:sp>
    </p:spTree>
    <p:extLst>
      <p:ext uri="{BB962C8B-B14F-4D97-AF65-F5344CB8AC3E}">
        <p14:creationId xmlns:p14="http://schemas.microsoft.com/office/powerpoint/2010/main" val="1219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3.xml><?xml version="1.0" encoding="utf-8"?>
<a:theme xmlns:a="http://schemas.openxmlformats.org/drawingml/2006/main" name="1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4.xml><?xml version="1.0" encoding="utf-8"?>
<a:theme xmlns:a="http://schemas.openxmlformats.org/drawingml/2006/main" name="5_MS1094_PPT_Template_Light_16x9">
  <a:themeElements>
    <a:clrScheme name="Custom 37">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473A8"/>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Europe_2013_Speaker_PPT_Template.potx" id="{AF8D925A-DB13-4D66-BFED-96786326D843}" vid="{785F7DAE-011A-4F0A-BDEB-E162962B4AB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10250</TotalTime>
  <Words>3020</Words>
  <Application>Microsoft Office PowerPoint</Application>
  <PresentationFormat>Custom</PresentationFormat>
  <Paragraphs>386</Paragraphs>
  <Slides>23</Slides>
  <Notes>21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23</vt:i4>
      </vt:variant>
    </vt:vector>
  </HeadingPairs>
  <TitlesOfParts>
    <vt:vector size="36" baseType="lpstr">
      <vt:lpstr>Arial</vt:lpstr>
      <vt:lpstr>Calibri</vt:lpstr>
      <vt:lpstr>Consolas</vt:lpstr>
      <vt:lpstr>Segoe Light</vt:lpstr>
      <vt:lpstr>Segoe UI</vt:lpstr>
      <vt:lpstr>Segoe UI Light</vt:lpstr>
      <vt:lpstr>Segoe UI Semibold</vt:lpstr>
      <vt:lpstr>Wingdings</vt:lpstr>
      <vt:lpstr>TechEd_2013_Template_16x9</vt:lpstr>
      <vt:lpstr>5-30055_Office Template 2012 - 16x9 - White Background</vt:lpstr>
      <vt:lpstr>1_5-30055_Office Template 2012 - 16x9 - White Background</vt:lpstr>
      <vt:lpstr>5_MS1094_PPT_Template_Light_16x9</vt:lpstr>
      <vt:lpstr>1_TechEd_2013_Template_16x9</vt:lpstr>
      <vt:lpstr>PowerPoint Presentation</vt:lpstr>
      <vt:lpstr>Microsoft Office 365 Education: Overview and Upgrades</vt:lpstr>
      <vt:lpstr>The new Office Productivity and collaboration in education</vt:lpstr>
      <vt:lpstr>Technology shifts in education</vt:lpstr>
      <vt:lpstr>Introducing | Your Modern Office</vt:lpstr>
      <vt:lpstr>Office 365 At a Glance</vt:lpstr>
      <vt:lpstr>Office 365 ProPlus The Best Office Client Experience</vt:lpstr>
      <vt:lpstr>PowerPoint Presentation</vt:lpstr>
      <vt:lpstr>Demo</vt:lpstr>
      <vt:lpstr>Service Upgrades</vt:lpstr>
      <vt:lpstr>Office 365 Upgrade Cadence</vt:lpstr>
      <vt:lpstr>Office 365 service upgrade in 2013</vt:lpstr>
      <vt:lpstr>Live@edu to Office 365 upgrade</vt:lpstr>
      <vt:lpstr>Live@edu Upgrade Experience Overview</vt:lpstr>
      <vt:lpstr>Upgrade experience: by workload</vt:lpstr>
      <vt:lpstr>Dual identity: end-user experience</vt:lpstr>
      <vt:lpstr>Upgrade experience: system requirements</vt:lpstr>
      <vt:lpstr>Office 365 for education: licensing</vt:lpstr>
      <vt:lpstr>PowerPoint Presentation</vt:lpstr>
      <vt:lpstr>Educational Value of Your Modern Office</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UOC-B209: Microsoft Office 365 Education: Overview and Upgrades</dc:title>
  <dc:subject>TechEd 2013</dc:subject>
  <dc:creator>Jim Lucey</dc:creator>
  <cp:keywords>TechEd 2013</cp:keywords>
  <dc:description>Template by: Jordan Cayabyab, Artitudes Design, Inc.
Formatting by: Jeremy Jenkins, Silver Fox Productions, Inc.
Audience Type: Internal/External</dc:description>
  <cp:lastModifiedBy>Jeremy Jenkins</cp:lastModifiedBy>
  <cp:revision>59</cp:revision>
  <dcterms:created xsi:type="dcterms:W3CDTF">2013-04-23T17:53:56Z</dcterms:created>
  <dcterms:modified xsi:type="dcterms:W3CDTF">2013-06-23T00:11:29Z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