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sdx" ContentType="application/vnd.ms-visio.drawing"/>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Lst>
  <p:notesMasterIdLst>
    <p:notesMasterId r:id="rId79"/>
  </p:notesMasterIdLst>
  <p:handoutMasterIdLst>
    <p:handoutMasterId r:id="rId80"/>
  </p:handoutMasterIdLst>
  <p:sldIdLst>
    <p:sldId id="1135" r:id="rId5"/>
    <p:sldId id="1211" r:id="rId6"/>
    <p:sldId id="1224" r:id="rId7"/>
    <p:sldId id="1222" r:id="rId8"/>
    <p:sldId id="1212" r:id="rId9"/>
    <p:sldId id="1213" r:id="rId10"/>
    <p:sldId id="1214" r:id="rId11"/>
    <p:sldId id="1223" r:id="rId12"/>
    <p:sldId id="1217" r:id="rId13"/>
    <p:sldId id="1218" r:id="rId14"/>
    <p:sldId id="1219" r:id="rId15"/>
    <p:sldId id="1220" r:id="rId16"/>
    <p:sldId id="1215" r:id="rId17"/>
    <p:sldId id="1216" r:id="rId18"/>
    <p:sldId id="1221" r:id="rId19"/>
    <p:sldId id="1151" r:id="rId20"/>
    <p:sldId id="1208" r:id="rId21"/>
    <p:sldId id="1209" r:id="rId22"/>
    <p:sldId id="1157" r:id="rId23"/>
    <p:sldId id="1168" r:id="rId24"/>
    <p:sldId id="1158" r:id="rId25"/>
    <p:sldId id="1169" r:id="rId26"/>
    <p:sldId id="1170" r:id="rId27"/>
    <p:sldId id="1159" r:id="rId28"/>
    <p:sldId id="1173" r:id="rId29"/>
    <p:sldId id="1175" r:id="rId30"/>
    <p:sldId id="1176" r:id="rId31"/>
    <p:sldId id="1177" r:id="rId32"/>
    <p:sldId id="1178" r:id="rId33"/>
    <p:sldId id="1160" r:id="rId34"/>
    <p:sldId id="1179" r:id="rId35"/>
    <p:sldId id="1226" r:id="rId36"/>
    <p:sldId id="1161" r:id="rId37"/>
    <p:sldId id="1180" r:id="rId38"/>
    <p:sldId id="1181" r:id="rId39"/>
    <p:sldId id="1182" r:id="rId40"/>
    <p:sldId id="1183" r:id="rId41"/>
    <p:sldId id="1184" r:id="rId42"/>
    <p:sldId id="1187" r:id="rId43"/>
    <p:sldId id="1186" r:id="rId44"/>
    <p:sldId id="1189" r:id="rId45"/>
    <p:sldId id="1191" r:id="rId46"/>
    <p:sldId id="1192" r:id="rId47"/>
    <p:sldId id="1190" r:id="rId48"/>
    <p:sldId id="1162" r:id="rId49"/>
    <p:sldId id="1193" r:id="rId50"/>
    <p:sldId id="1195" r:id="rId51"/>
    <p:sldId id="1194" r:id="rId52"/>
    <p:sldId id="1206" r:id="rId53"/>
    <p:sldId id="1207" r:id="rId54"/>
    <p:sldId id="1196" r:id="rId55"/>
    <p:sldId id="1197" r:id="rId56"/>
    <p:sldId id="1210" r:id="rId57"/>
    <p:sldId id="1205" r:id="rId58"/>
    <p:sldId id="1163" r:id="rId59"/>
    <p:sldId id="1198" r:id="rId60"/>
    <p:sldId id="1164" r:id="rId61"/>
    <p:sldId id="1199" r:id="rId62"/>
    <p:sldId id="1165" r:id="rId63"/>
    <p:sldId id="1200" r:id="rId64"/>
    <p:sldId id="1201" r:id="rId65"/>
    <p:sldId id="1202" r:id="rId66"/>
    <p:sldId id="1166" r:id="rId67"/>
    <p:sldId id="1203" r:id="rId68"/>
    <p:sldId id="1167" r:id="rId69"/>
    <p:sldId id="1172" r:id="rId70"/>
    <p:sldId id="1225" r:id="rId71"/>
    <p:sldId id="1171" r:id="rId72"/>
    <p:sldId id="1204" r:id="rId73"/>
    <p:sldId id="1227" r:id="rId74"/>
    <p:sldId id="1144" r:id="rId75"/>
    <p:sldId id="1150" r:id="rId76"/>
    <p:sldId id="1228" r:id="rId77"/>
    <p:sldId id="1076" r:id="rId78"/>
  </p:sldIdLst>
  <p:sldSz cx="12436475" cy="6994525"/>
  <p:notesSz cx="6858000" cy="9144000"/>
  <p:embeddedFontLst>
    <p:embeddedFont>
      <p:font typeface="Segoe UI Light" panose="020B0502040204020203" pitchFamily="34" charset="0"/>
      <p:regular r:id="rId81"/>
      <p:italic r:id="rId82"/>
    </p:embeddedFont>
    <p:embeddedFont>
      <p:font typeface="Segoe UI" panose="020B0502040204020203" pitchFamily="34" charset="0"/>
      <p:regular r:id="rId83"/>
      <p:bold r:id="rId84"/>
      <p:italic r:id="rId85"/>
      <p:boldItalic r:id="rId86"/>
    </p:embeddedFont>
    <p:embeddedFont>
      <p:font typeface="Consolas" panose="020B0609020204030204" pitchFamily="49" charset="0"/>
      <p:regular r:id="rId87"/>
      <p:bold r:id="rId88"/>
      <p:italic r:id="rId89"/>
      <p:boldItalic r:id="rId90"/>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211"/>
            <p14:sldId id="1224"/>
            <p14:sldId id="1222"/>
            <p14:sldId id="1212"/>
            <p14:sldId id="1213"/>
            <p14:sldId id="1214"/>
            <p14:sldId id="1223"/>
            <p14:sldId id="1217"/>
            <p14:sldId id="1218"/>
            <p14:sldId id="1219"/>
            <p14:sldId id="1220"/>
            <p14:sldId id="1215"/>
            <p14:sldId id="1216"/>
            <p14:sldId id="1221"/>
            <p14:sldId id="1151"/>
            <p14:sldId id="1208"/>
            <p14:sldId id="1209"/>
            <p14:sldId id="1157"/>
            <p14:sldId id="1168"/>
            <p14:sldId id="1158"/>
            <p14:sldId id="1169"/>
            <p14:sldId id="1170"/>
            <p14:sldId id="1159"/>
            <p14:sldId id="1173"/>
            <p14:sldId id="1175"/>
            <p14:sldId id="1176"/>
            <p14:sldId id="1177"/>
            <p14:sldId id="1178"/>
            <p14:sldId id="1160"/>
            <p14:sldId id="1179"/>
            <p14:sldId id="1226"/>
            <p14:sldId id="1161"/>
            <p14:sldId id="1180"/>
            <p14:sldId id="1181"/>
            <p14:sldId id="1182"/>
            <p14:sldId id="1183"/>
            <p14:sldId id="1184"/>
            <p14:sldId id="1187"/>
            <p14:sldId id="1186"/>
            <p14:sldId id="1189"/>
            <p14:sldId id="1191"/>
            <p14:sldId id="1192"/>
            <p14:sldId id="1190"/>
            <p14:sldId id="1162"/>
            <p14:sldId id="1193"/>
            <p14:sldId id="1195"/>
            <p14:sldId id="1194"/>
            <p14:sldId id="1206"/>
            <p14:sldId id="1207"/>
            <p14:sldId id="1196"/>
            <p14:sldId id="1197"/>
            <p14:sldId id="1210"/>
            <p14:sldId id="1205"/>
            <p14:sldId id="1163"/>
            <p14:sldId id="1198"/>
            <p14:sldId id="1164"/>
            <p14:sldId id="1199"/>
            <p14:sldId id="1165"/>
            <p14:sldId id="1200"/>
            <p14:sldId id="1201"/>
            <p14:sldId id="1202"/>
            <p14:sldId id="1166"/>
            <p14:sldId id="1203"/>
            <p14:sldId id="1167"/>
            <p14:sldId id="1172"/>
            <p14:sldId id="1225"/>
            <p14:sldId id="1171"/>
            <p14:sldId id="1204"/>
            <p14:sldId id="1227"/>
          </p14:sldIdLst>
        </p14:section>
        <p14:section name="Special content" id="{6925D2A1-AD53-4951-AB34-79DFA02CD676}">
          <p14:sldIdLst>
            <p14:sldId id="1144"/>
            <p14:sldId id="1150"/>
            <p14:sldId id="1228"/>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32" autoAdjust="0"/>
    <p:restoredTop sz="96323" autoAdjust="0"/>
  </p:normalViewPr>
  <p:slideViewPr>
    <p:cSldViewPr snapToGrid="0">
      <p:cViewPr varScale="1">
        <p:scale>
          <a:sx n="87" d="100"/>
          <a:sy n="87" d="100"/>
        </p:scale>
        <p:origin x="1020" y="8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41" d="100"/>
          <a:sy n="41" d="100"/>
        </p:scale>
        <p:origin x="-2952" y="-53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4.fntdata"/><Relationship Id="rId89"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87" Type="http://schemas.openxmlformats.org/officeDocument/2006/relationships/font" Target="fonts/font7.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2:34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2:34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2:34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r>
              <a:rPr lang="en-US" dirty="0" smtClean="0"/>
              <a:t>TechEd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24</a:t>
            </a:fld>
            <a:endParaRPr lang="en-US" dirty="0"/>
          </a:p>
        </p:txBody>
      </p:sp>
      <p:sp>
        <p:nvSpPr>
          <p:cNvPr id="10" name="Date Placeholder 9"/>
          <p:cNvSpPr>
            <a:spLocks noGrp="1"/>
          </p:cNvSpPr>
          <p:nvPr>
            <p:ph type="dt" idx="13"/>
          </p:nvPr>
        </p:nvSpPr>
        <p:spPr/>
        <p:txBody>
          <a:bodyPr/>
          <a:lstStyle/>
          <a:p>
            <a:fld id="{0D046133-B40E-4F18-BD39-DC756E7BE64C}"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718427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6/23/2013 2:40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881445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30</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11591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44</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72356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45</a:t>
            </a:fld>
            <a:endParaRPr lang="en-US" dirty="0"/>
          </a:p>
        </p:txBody>
      </p:sp>
      <p:sp>
        <p:nvSpPr>
          <p:cNvPr id="10" name="Date Placeholder 9"/>
          <p:cNvSpPr>
            <a:spLocks noGrp="1"/>
          </p:cNvSpPr>
          <p:nvPr>
            <p:ph type="dt" idx="13"/>
          </p:nvPr>
        </p:nvSpPr>
        <p:spPr/>
        <p:txBody>
          <a:bodyPr/>
          <a:lstStyle/>
          <a:p>
            <a:fld id="{0D046133-B40E-4F18-BD39-DC756E7BE64C}"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98621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6/23/2013 2:40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225746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6/23/2013 2:40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277485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55</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718306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57</a:t>
            </a:fld>
            <a:endParaRPr lang="en-US" dirty="0"/>
          </a:p>
        </p:txBody>
      </p:sp>
      <p:sp>
        <p:nvSpPr>
          <p:cNvPr id="10" name="Date Placeholder 9"/>
          <p:cNvSpPr>
            <a:spLocks noGrp="1"/>
          </p:cNvSpPr>
          <p:nvPr>
            <p:ph type="dt" idx="13"/>
          </p:nvPr>
        </p:nvSpPr>
        <p:spPr/>
        <p:txBody>
          <a:bodyPr/>
          <a:lstStyle/>
          <a:p>
            <a:fld id="{BBAE7D8C-9E2F-45FA-96B6-A943807ADE88}"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7704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59</a:t>
            </a:fld>
            <a:endParaRPr lang="en-US" dirty="0"/>
          </a:p>
        </p:txBody>
      </p:sp>
      <p:sp>
        <p:nvSpPr>
          <p:cNvPr id="10" name="Date Placeholder 9"/>
          <p:cNvSpPr>
            <a:spLocks noGrp="1"/>
          </p:cNvSpPr>
          <p:nvPr>
            <p:ph type="dt" idx="13"/>
          </p:nvPr>
        </p:nvSpPr>
        <p:spPr/>
        <p:txBody>
          <a:bodyPr/>
          <a:lstStyle/>
          <a:p>
            <a:fld id="{0D046133-B40E-4F18-BD39-DC756E7BE64C}"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12319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16</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6/23/2013 2:35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63</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843633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68</a:t>
            </a:fld>
            <a:endParaRPr lang="en-US" dirty="0"/>
          </a:p>
        </p:txBody>
      </p:sp>
      <p:sp>
        <p:nvSpPr>
          <p:cNvPr id="10" name="Date Placeholder 9"/>
          <p:cNvSpPr>
            <a:spLocks noGrp="1"/>
          </p:cNvSpPr>
          <p:nvPr>
            <p:ph type="dt" idx="13"/>
          </p:nvPr>
        </p:nvSpPr>
        <p:spPr/>
        <p:txBody>
          <a:bodyPr/>
          <a:lstStyle/>
          <a:p>
            <a:fld id="{0D046133-B40E-4F18-BD39-DC756E7BE64C}" type="datetime8">
              <a:rPr lang="en-US" smtClean="0"/>
              <a:t>6/23/2013 2:40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126208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71</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6/23/2013 2:40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6/23/2013 2:40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72</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2:40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154078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74</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2:40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2:35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38199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6/23/2013 2:35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553386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2:35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0085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6/23/2013 2:35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036170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21</a:t>
            </a:fld>
            <a:endParaRPr lang="en-US" dirty="0"/>
          </a:p>
        </p:txBody>
      </p:sp>
      <p:sp>
        <p:nvSpPr>
          <p:cNvPr id="10" name="Date Placeholder 9"/>
          <p:cNvSpPr>
            <a:spLocks noGrp="1"/>
          </p:cNvSpPr>
          <p:nvPr>
            <p:ph type="dt" idx="13"/>
          </p:nvPr>
        </p:nvSpPr>
        <p:spPr/>
        <p:txBody>
          <a:bodyPr/>
          <a:lstStyle/>
          <a:p>
            <a:fld id="{BBAE7D8C-9E2F-45FA-96B6-A943807ADE88}" type="datetime8">
              <a:rPr lang="en-US" smtClean="0"/>
              <a:t>6/23/2013 2:35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39938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22</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6/23/2013 2:35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90030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6/23/2013 2:40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42352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Microsoft_Visio_2003-2010_Drawing11.vsd"/><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package" Target="../embeddings/Microsoft_Visio_Drawing11.vsdx"/></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package" Target="../embeddings/Microsoft_Visio_Drawing22.vsdx"/></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1.xml"/><Relationship Id="rId1" Type="http://schemas.openxmlformats.org/officeDocument/2006/relationships/vmlDrawing" Target="../drawings/vmlDrawing4.vml"/><Relationship Id="rId5" Type="http://schemas.openxmlformats.org/officeDocument/2006/relationships/image" Target="../media/image26.emf"/><Relationship Id="rId4" Type="http://schemas.openxmlformats.org/officeDocument/2006/relationships/package" Target="../embeddings/Microsoft_Visio_Drawing33.vsdx"/></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xml"/><Relationship Id="rId1" Type="http://schemas.openxmlformats.org/officeDocument/2006/relationships/vmlDrawing" Target="../drawings/vmlDrawing5.vml"/><Relationship Id="rId5" Type="http://schemas.openxmlformats.org/officeDocument/2006/relationships/image" Target="../media/image27.emf"/><Relationship Id="rId4" Type="http://schemas.openxmlformats.org/officeDocument/2006/relationships/oleObject" Target="../embeddings/Microsoft_Visio_2003-2010_Drawing22.vsd"/></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88" y="102753"/>
            <a:ext cx="10198099" cy="6789019"/>
          </a:xfrm>
          <a:prstGeom prst="rect">
            <a:avLst/>
          </a:prstGeom>
        </p:spPr>
      </p:pic>
      <p:sp>
        <p:nvSpPr>
          <p:cNvPr id="5" name="Rectangle 4"/>
          <p:cNvSpPr/>
          <p:nvPr/>
        </p:nvSpPr>
        <p:spPr>
          <a:xfrm>
            <a:off x="9829266" y="6361180"/>
            <a:ext cx="2607510" cy="646331"/>
          </a:xfrm>
          <a:prstGeom prst="rect">
            <a:avLst/>
          </a:prstGeom>
        </p:spPr>
        <p:txBody>
          <a:bodyPr wrap="none">
            <a:spAutoFit/>
          </a:bodyPr>
          <a:lstStyle/>
          <a:p>
            <a:pPr algn="r"/>
            <a:r>
              <a:rPr lang="en-GB" dirty="0"/>
              <a:t>Source:</a:t>
            </a:r>
            <a:endParaRPr lang="en-GB" dirty="0" smtClean="0"/>
          </a:p>
          <a:p>
            <a:pPr algn="r"/>
            <a:r>
              <a:rPr lang="en-GB" dirty="0"/>
              <a:t>makingitreallywork.com</a:t>
            </a:r>
          </a:p>
        </p:txBody>
      </p:sp>
    </p:spTree>
    <p:extLst>
      <p:ext uri="{BB962C8B-B14F-4D97-AF65-F5344CB8AC3E}">
        <p14:creationId xmlns:p14="http://schemas.microsoft.com/office/powerpoint/2010/main" val="224175267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227"/>
            <a:ext cx="12436475" cy="6698070"/>
          </a:xfrm>
          <a:prstGeom prst="rect">
            <a:avLst/>
          </a:prstGeom>
        </p:spPr>
      </p:pic>
      <p:sp>
        <p:nvSpPr>
          <p:cNvPr id="5" name="Rectangle 4"/>
          <p:cNvSpPr/>
          <p:nvPr/>
        </p:nvSpPr>
        <p:spPr>
          <a:xfrm>
            <a:off x="11509727" y="6361180"/>
            <a:ext cx="927049" cy="646331"/>
          </a:xfrm>
          <a:prstGeom prst="rect">
            <a:avLst/>
          </a:prstGeom>
        </p:spPr>
        <p:txBody>
          <a:bodyPr wrap="none">
            <a:spAutoFit/>
          </a:bodyPr>
          <a:lstStyle/>
          <a:p>
            <a:pPr algn="r"/>
            <a:r>
              <a:rPr lang="en-GB" dirty="0"/>
              <a:t>Source:</a:t>
            </a:r>
            <a:endParaRPr lang="en-GB" dirty="0" smtClean="0"/>
          </a:p>
          <a:p>
            <a:pPr algn="r"/>
            <a:r>
              <a:rPr lang="en-GB" dirty="0"/>
              <a:t>froot.nl</a:t>
            </a:r>
          </a:p>
        </p:txBody>
      </p:sp>
    </p:spTree>
    <p:extLst>
      <p:ext uri="{BB962C8B-B14F-4D97-AF65-F5344CB8AC3E}">
        <p14:creationId xmlns:p14="http://schemas.microsoft.com/office/powerpoint/2010/main" val="367473709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43" y="0"/>
            <a:ext cx="10491788" cy="6994525"/>
          </a:xfrm>
          <a:prstGeom prst="rect">
            <a:avLst/>
          </a:prstGeom>
        </p:spPr>
      </p:pic>
      <p:sp>
        <p:nvSpPr>
          <p:cNvPr id="5" name="Rectangle 4"/>
          <p:cNvSpPr/>
          <p:nvPr/>
        </p:nvSpPr>
        <p:spPr>
          <a:xfrm>
            <a:off x="10988944" y="6361180"/>
            <a:ext cx="1447832" cy="646331"/>
          </a:xfrm>
          <a:prstGeom prst="rect">
            <a:avLst/>
          </a:prstGeom>
        </p:spPr>
        <p:txBody>
          <a:bodyPr wrap="none">
            <a:spAutoFit/>
          </a:bodyPr>
          <a:lstStyle/>
          <a:p>
            <a:pPr algn="r"/>
            <a:r>
              <a:rPr lang="en-GB" dirty="0">
                <a:solidFill>
                  <a:schemeClr val="accent4"/>
                </a:solidFill>
              </a:rPr>
              <a:t>Source:</a:t>
            </a:r>
            <a:endParaRPr lang="en-GB" dirty="0" smtClean="0">
              <a:solidFill>
                <a:schemeClr val="accent4"/>
              </a:solidFill>
            </a:endParaRPr>
          </a:p>
          <a:p>
            <a:pPr algn="r"/>
            <a:r>
              <a:rPr lang="en-GB" dirty="0">
                <a:solidFill>
                  <a:schemeClr val="accent4"/>
                </a:solidFill>
              </a:rPr>
              <a:t>hcocinc.com</a:t>
            </a:r>
          </a:p>
        </p:txBody>
      </p:sp>
    </p:spTree>
    <p:extLst>
      <p:ext uri="{BB962C8B-B14F-4D97-AF65-F5344CB8AC3E}">
        <p14:creationId xmlns:p14="http://schemas.microsoft.com/office/powerpoint/2010/main" val="341986543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72" y="0"/>
            <a:ext cx="10456931" cy="6994525"/>
          </a:xfrm>
          <a:prstGeom prst="rect">
            <a:avLst/>
          </a:prstGeom>
        </p:spPr>
      </p:pic>
      <p:sp>
        <p:nvSpPr>
          <p:cNvPr id="6" name="Rectangle 5"/>
          <p:cNvSpPr/>
          <p:nvPr/>
        </p:nvSpPr>
        <p:spPr>
          <a:xfrm>
            <a:off x="10624998" y="6361180"/>
            <a:ext cx="1811778" cy="646331"/>
          </a:xfrm>
          <a:prstGeom prst="rect">
            <a:avLst/>
          </a:prstGeom>
        </p:spPr>
        <p:txBody>
          <a:bodyPr wrap="none">
            <a:spAutoFit/>
          </a:bodyPr>
          <a:lstStyle/>
          <a:p>
            <a:pPr algn="r"/>
            <a:r>
              <a:rPr lang="en-GB" dirty="0" smtClean="0"/>
              <a:t>Source: </a:t>
            </a:r>
          </a:p>
          <a:p>
            <a:pPr algn="r"/>
            <a:r>
              <a:rPr lang="en-GB" dirty="0" smtClean="0"/>
              <a:t>dawnkinzer.com</a:t>
            </a:r>
            <a:endParaRPr lang="en-GB" dirty="0"/>
          </a:p>
        </p:txBody>
      </p:sp>
    </p:spTree>
    <p:extLst>
      <p:ext uri="{BB962C8B-B14F-4D97-AF65-F5344CB8AC3E}">
        <p14:creationId xmlns:p14="http://schemas.microsoft.com/office/powerpoint/2010/main" val="9584206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43" y="-1"/>
            <a:ext cx="4660102" cy="6994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988" y="0"/>
            <a:ext cx="4628043" cy="6994525"/>
          </a:xfrm>
          <a:prstGeom prst="rect">
            <a:avLst/>
          </a:prstGeom>
        </p:spPr>
      </p:pic>
      <p:sp>
        <p:nvSpPr>
          <p:cNvPr id="6" name="Rectangle 5"/>
          <p:cNvSpPr/>
          <p:nvPr/>
        </p:nvSpPr>
        <p:spPr>
          <a:xfrm>
            <a:off x="7751776" y="6361180"/>
            <a:ext cx="4685000" cy="646331"/>
          </a:xfrm>
          <a:prstGeom prst="rect">
            <a:avLst/>
          </a:prstGeom>
        </p:spPr>
        <p:txBody>
          <a:bodyPr wrap="none">
            <a:spAutoFit/>
          </a:bodyPr>
          <a:lstStyle/>
          <a:p>
            <a:pPr algn="r"/>
            <a:r>
              <a:rPr lang="en-GB" dirty="0" smtClean="0"/>
              <a:t>Source:</a:t>
            </a:r>
          </a:p>
          <a:p>
            <a:pPr algn="r"/>
            <a:r>
              <a:rPr lang="en-GB" dirty="0" smtClean="0"/>
              <a:t>highestfive.com and virtualcareeradvice.com</a:t>
            </a:r>
            <a:endParaRPr lang="en-GB" dirty="0"/>
          </a:p>
        </p:txBody>
      </p:sp>
    </p:spTree>
    <p:extLst>
      <p:ext uri="{BB962C8B-B14F-4D97-AF65-F5344CB8AC3E}">
        <p14:creationId xmlns:p14="http://schemas.microsoft.com/office/powerpoint/2010/main" val="2927416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087" y="25400"/>
            <a:ext cx="9258300" cy="6943725"/>
          </a:xfrm>
          <a:prstGeom prst="rect">
            <a:avLst/>
          </a:prstGeom>
        </p:spPr>
      </p:pic>
      <p:sp>
        <p:nvSpPr>
          <p:cNvPr id="5" name="Rectangle 4"/>
          <p:cNvSpPr/>
          <p:nvPr/>
        </p:nvSpPr>
        <p:spPr>
          <a:xfrm>
            <a:off x="10265284" y="6361180"/>
            <a:ext cx="2171492" cy="646331"/>
          </a:xfrm>
          <a:prstGeom prst="rect">
            <a:avLst/>
          </a:prstGeom>
        </p:spPr>
        <p:txBody>
          <a:bodyPr wrap="none">
            <a:spAutoFit/>
          </a:bodyPr>
          <a:lstStyle/>
          <a:p>
            <a:pPr algn="r"/>
            <a:r>
              <a:rPr lang="en-GB" dirty="0" smtClean="0"/>
              <a:t>Source:</a:t>
            </a:r>
          </a:p>
          <a:p>
            <a:pPr algn="r"/>
            <a:r>
              <a:rPr lang="en-GB" dirty="0" smtClean="0"/>
              <a:t>newslacostera.com</a:t>
            </a:r>
            <a:endParaRPr lang="en-GB" dirty="0"/>
          </a:p>
        </p:txBody>
      </p:sp>
    </p:spTree>
    <p:extLst>
      <p:ext uri="{BB962C8B-B14F-4D97-AF65-F5344CB8AC3E}">
        <p14:creationId xmlns:p14="http://schemas.microsoft.com/office/powerpoint/2010/main" val="183815486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200" dirty="0"/>
              <a:t>Designing for High Availability and Disaster Recovery in Microsoft Lync Server 2013</a:t>
            </a:r>
          </a:p>
        </p:txBody>
      </p:sp>
      <p:sp>
        <p:nvSpPr>
          <p:cNvPr id="5" name="Text Placeholder 4"/>
          <p:cNvSpPr>
            <a:spLocks noGrp="1"/>
          </p:cNvSpPr>
          <p:nvPr>
            <p:ph type="body" sz="quarter" idx="12"/>
          </p:nvPr>
        </p:nvSpPr>
        <p:spPr/>
        <p:txBody>
          <a:bodyPr/>
          <a:lstStyle/>
          <a:p>
            <a:r>
              <a:rPr lang="en-US" sz="3300" dirty="0"/>
              <a:t>Justin Morris</a:t>
            </a:r>
          </a:p>
          <a:p>
            <a:r>
              <a:rPr lang="en-US" sz="3300" dirty="0"/>
              <a:t>Lync MVP and Senior Consultant</a:t>
            </a:r>
          </a:p>
          <a:p>
            <a:r>
              <a:rPr lang="en-US" sz="3300" dirty="0"/>
              <a:t>Modality Systems</a:t>
            </a:r>
          </a:p>
          <a:p>
            <a:endParaRPr lang="en-US" dirty="0"/>
          </a:p>
        </p:txBody>
      </p:sp>
      <p:sp>
        <p:nvSpPr>
          <p:cNvPr id="9" name="Text Placeholder 8"/>
          <p:cNvSpPr>
            <a:spLocks noGrp="1"/>
          </p:cNvSpPr>
          <p:nvPr>
            <p:ph type="body" sz="quarter" idx="13"/>
          </p:nvPr>
        </p:nvSpPr>
        <p:spPr>
          <a:xfrm>
            <a:off x="6492620" y="434695"/>
            <a:ext cx="5486400" cy="923330"/>
          </a:xfrm>
        </p:spPr>
        <p:txBody>
          <a:bodyPr/>
          <a:lstStyle/>
          <a:p>
            <a:r>
              <a:rPr lang="en-US" dirty="0" smtClean="0"/>
              <a:t>OUC-B303</a:t>
            </a:r>
            <a:endParaRPr lang="en-US" dirty="0"/>
          </a:p>
        </p:txBody>
      </p:sp>
    </p:spTree>
    <p:extLst>
      <p:ext uri="{BB962C8B-B14F-4D97-AF65-F5344CB8AC3E}">
        <p14:creationId xmlns:p14="http://schemas.microsoft.com/office/powerpoint/2010/main" val="13083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smtClean="0"/>
              <a:t>Agenda</a:t>
            </a:r>
            <a:endParaRPr lang="nb-NO" dirty="0"/>
          </a:p>
        </p:txBody>
      </p:sp>
    </p:spTree>
    <p:extLst>
      <p:ext uri="{BB962C8B-B14F-4D97-AF65-F5344CB8AC3E}">
        <p14:creationId xmlns:p14="http://schemas.microsoft.com/office/powerpoint/2010/main" val="15250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Agenda</a:t>
            </a:r>
            <a:endParaRPr lang="en-US" dirty="0"/>
          </a:p>
        </p:txBody>
      </p:sp>
      <p:sp>
        <p:nvSpPr>
          <p:cNvPr id="6" name="Text Placeholder 5"/>
          <p:cNvSpPr>
            <a:spLocks noGrp="1"/>
          </p:cNvSpPr>
          <p:nvPr>
            <p:ph type="body" sz="quarter" idx="10"/>
          </p:nvPr>
        </p:nvSpPr>
        <p:spPr>
          <a:xfrm>
            <a:off x="274638" y="1212850"/>
            <a:ext cx="11887200" cy="5386090"/>
          </a:xfrm>
        </p:spPr>
        <p:txBody>
          <a:bodyPr/>
          <a:lstStyle/>
          <a:p>
            <a:r>
              <a:rPr lang="nb-NO" sz="2600" dirty="0"/>
              <a:t>Defining High Availability &amp; Disaster Recovery in Lync Server 2013</a:t>
            </a:r>
          </a:p>
          <a:p>
            <a:r>
              <a:rPr lang="nb-NO" sz="2600" dirty="0"/>
              <a:t>The story so far – what was available previously?</a:t>
            </a:r>
          </a:p>
          <a:p>
            <a:r>
              <a:rPr lang="nb-NO" sz="2600" dirty="0"/>
              <a:t>Changes in Front End Server Architecture</a:t>
            </a:r>
          </a:p>
          <a:p>
            <a:r>
              <a:rPr lang="nb-NO" sz="2600" dirty="0"/>
              <a:t>Hardware and DNS Load Balancing</a:t>
            </a:r>
          </a:p>
          <a:p>
            <a:r>
              <a:rPr lang="nb-NO" sz="2600" dirty="0"/>
              <a:t>New Pool Back End Resiliency Features</a:t>
            </a:r>
          </a:p>
          <a:p>
            <a:r>
              <a:rPr lang="nb-NO" sz="2600" dirty="0"/>
              <a:t>New Site Resiliency Features</a:t>
            </a:r>
          </a:p>
          <a:p>
            <a:r>
              <a:rPr lang="nb-NO" sz="2600" dirty="0"/>
              <a:t>Scenarios that are no longer supported</a:t>
            </a:r>
          </a:p>
          <a:p>
            <a:r>
              <a:rPr lang="nb-NO" sz="2600" dirty="0"/>
              <a:t>File Share High Availability</a:t>
            </a:r>
          </a:p>
          <a:p>
            <a:r>
              <a:rPr lang="nb-NO" sz="2600" dirty="0"/>
              <a:t>Persistent Chat Resiliency</a:t>
            </a:r>
          </a:p>
          <a:p>
            <a:r>
              <a:rPr lang="nb-NO" sz="2600" dirty="0"/>
              <a:t>Edge Server </a:t>
            </a:r>
            <a:r>
              <a:rPr lang="nb-NO" sz="2600" dirty="0" smtClean="0"/>
              <a:t>Resiliency</a:t>
            </a:r>
          </a:p>
          <a:p>
            <a:r>
              <a:rPr lang="nb-NO" sz="2600" dirty="0" smtClean="0"/>
              <a:t>Branch Office Resiliency</a:t>
            </a:r>
            <a:endParaRPr lang="nb-NO" sz="2600" dirty="0"/>
          </a:p>
          <a:p>
            <a:r>
              <a:rPr lang="nb-NO" sz="2600" dirty="0"/>
              <a:t>Key Takeaways</a:t>
            </a:r>
          </a:p>
        </p:txBody>
      </p:sp>
    </p:spTree>
    <p:extLst>
      <p:ext uri="{BB962C8B-B14F-4D97-AF65-F5344CB8AC3E}">
        <p14:creationId xmlns:p14="http://schemas.microsoft.com/office/powerpoint/2010/main" val="266096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Defining High Availability &amp; Disaster Recovery in Lync Server 2013</a:t>
            </a:r>
          </a:p>
        </p:txBody>
      </p:sp>
    </p:spTree>
    <p:extLst>
      <p:ext uri="{BB962C8B-B14F-4D97-AF65-F5344CB8AC3E}">
        <p14:creationId xmlns:p14="http://schemas.microsoft.com/office/powerpoint/2010/main" val="326035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21" y="0"/>
            <a:ext cx="9326033" cy="6994525"/>
          </a:xfrm>
          <a:prstGeom prst="rect">
            <a:avLst/>
          </a:prstGeom>
        </p:spPr>
      </p:pic>
      <p:sp>
        <p:nvSpPr>
          <p:cNvPr id="5" name="Rectangle 4"/>
          <p:cNvSpPr/>
          <p:nvPr/>
        </p:nvSpPr>
        <p:spPr>
          <a:xfrm>
            <a:off x="10730302" y="6348194"/>
            <a:ext cx="1706173" cy="646331"/>
          </a:xfrm>
          <a:prstGeom prst="rect">
            <a:avLst/>
          </a:prstGeom>
        </p:spPr>
        <p:txBody>
          <a:bodyPr wrap="none">
            <a:spAutoFit/>
          </a:bodyPr>
          <a:lstStyle/>
          <a:p>
            <a:pPr algn="r"/>
            <a:r>
              <a:rPr lang="en-GB" dirty="0" smtClean="0"/>
              <a:t>Source: </a:t>
            </a:r>
          </a:p>
          <a:p>
            <a:pPr algn="r"/>
            <a:r>
              <a:rPr lang="en-GB" dirty="0" smtClean="0"/>
              <a:t>deviantart.com</a:t>
            </a:r>
            <a:endParaRPr lang="en-GB" dirty="0"/>
          </a:p>
        </p:txBody>
      </p:sp>
    </p:spTree>
    <p:extLst>
      <p:ext uri="{BB962C8B-B14F-4D97-AF65-F5344CB8AC3E}">
        <p14:creationId xmlns:p14="http://schemas.microsoft.com/office/powerpoint/2010/main" val="85699816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Defining HA and DR in Lync Server 2013</a:t>
            </a:r>
          </a:p>
        </p:txBody>
      </p:sp>
      <p:sp>
        <p:nvSpPr>
          <p:cNvPr id="6" name="Text Placeholder 5"/>
          <p:cNvSpPr>
            <a:spLocks noGrp="1"/>
          </p:cNvSpPr>
          <p:nvPr>
            <p:ph type="body" sz="quarter" idx="10"/>
          </p:nvPr>
        </p:nvSpPr>
        <p:spPr>
          <a:xfrm>
            <a:off x="274638" y="1212850"/>
            <a:ext cx="11887200" cy="3447098"/>
          </a:xfrm>
        </p:spPr>
        <p:txBody>
          <a:bodyPr/>
          <a:lstStyle/>
          <a:p>
            <a:r>
              <a:rPr lang="en-US" dirty="0"/>
              <a:t>High Availability</a:t>
            </a:r>
          </a:p>
          <a:p>
            <a:pPr lvl="1"/>
            <a:r>
              <a:rPr lang="en-US" dirty="0" smtClean="0"/>
              <a:t>Quick, usually automated recovery of an application or service</a:t>
            </a:r>
          </a:p>
          <a:p>
            <a:pPr lvl="1"/>
            <a:r>
              <a:rPr lang="en-US" dirty="0" smtClean="0"/>
              <a:t>Automatic </a:t>
            </a:r>
            <a:r>
              <a:rPr lang="en-US" dirty="0"/>
              <a:t>failover of data/server unit</a:t>
            </a:r>
          </a:p>
          <a:p>
            <a:pPr lvl="1"/>
            <a:r>
              <a:rPr lang="en-US" dirty="0" smtClean="0"/>
              <a:t>Each component within </a:t>
            </a:r>
            <a:r>
              <a:rPr lang="en-US" dirty="0"/>
              <a:t>the same data </a:t>
            </a:r>
            <a:r>
              <a:rPr lang="en-US" dirty="0" smtClean="0"/>
              <a:t>center is resilient</a:t>
            </a:r>
            <a:endParaRPr lang="en-US" dirty="0"/>
          </a:p>
          <a:p>
            <a:r>
              <a:rPr lang="en-US" dirty="0"/>
              <a:t>Disaster </a:t>
            </a:r>
            <a:r>
              <a:rPr lang="en-US" dirty="0" smtClean="0"/>
              <a:t>Recovery</a:t>
            </a:r>
          </a:p>
          <a:p>
            <a:pPr lvl="1"/>
            <a:r>
              <a:rPr lang="en-US" dirty="0" smtClean="0"/>
              <a:t>Only activated when things have really gone bad</a:t>
            </a:r>
          </a:p>
          <a:p>
            <a:pPr lvl="1"/>
            <a:r>
              <a:rPr lang="en-US" dirty="0" smtClean="0"/>
              <a:t>Manually activated failover/recovery </a:t>
            </a:r>
            <a:r>
              <a:rPr lang="en-US" dirty="0"/>
              <a:t>of an entire </a:t>
            </a:r>
            <a:r>
              <a:rPr lang="en-US" dirty="0" smtClean="0"/>
              <a:t>pool or site</a:t>
            </a:r>
            <a:endParaRPr lang="en-US" dirty="0"/>
          </a:p>
          <a:p>
            <a:pPr lvl="1"/>
            <a:r>
              <a:rPr lang="en-US" dirty="0" smtClean="0"/>
              <a:t>Outside </a:t>
            </a:r>
            <a:r>
              <a:rPr lang="en-US" dirty="0"/>
              <a:t>of the primary data </a:t>
            </a:r>
            <a:r>
              <a:rPr lang="en-US" dirty="0" smtClean="0"/>
              <a:t>center</a:t>
            </a:r>
            <a:endParaRPr lang="en-US" dirty="0"/>
          </a:p>
        </p:txBody>
      </p:sp>
    </p:spTree>
    <p:extLst>
      <p:ext uri="{BB962C8B-B14F-4D97-AF65-F5344CB8AC3E}">
        <p14:creationId xmlns:p14="http://schemas.microsoft.com/office/powerpoint/2010/main" val="1236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The S</a:t>
            </a:r>
            <a:r>
              <a:rPr lang="nb-NO" dirty="0" smtClean="0"/>
              <a:t>tory So </a:t>
            </a:r>
            <a:r>
              <a:rPr lang="nb-NO" dirty="0"/>
              <a:t>F</a:t>
            </a:r>
            <a:r>
              <a:rPr lang="nb-NO" dirty="0" smtClean="0"/>
              <a:t>ar</a:t>
            </a:r>
            <a:endParaRPr lang="nb-NO" dirty="0"/>
          </a:p>
        </p:txBody>
      </p:sp>
    </p:spTree>
    <p:extLst>
      <p:ext uri="{BB962C8B-B14F-4D97-AF65-F5344CB8AC3E}">
        <p14:creationId xmlns:p14="http://schemas.microsoft.com/office/powerpoint/2010/main" val="243837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The Story So Far</a:t>
            </a:r>
            <a:endParaRPr lang="en-US" dirty="0"/>
          </a:p>
        </p:txBody>
      </p:sp>
      <p:sp>
        <p:nvSpPr>
          <p:cNvPr id="6" name="Text Placeholder 5"/>
          <p:cNvSpPr>
            <a:spLocks noGrp="1"/>
          </p:cNvSpPr>
          <p:nvPr>
            <p:ph type="body" sz="quarter" idx="10"/>
          </p:nvPr>
        </p:nvSpPr>
        <p:spPr>
          <a:xfrm>
            <a:off x="274638" y="1212850"/>
            <a:ext cx="11887200" cy="3785652"/>
          </a:xfrm>
        </p:spPr>
        <p:txBody>
          <a:bodyPr/>
          <a:lstStyle/>
          <a:p>
            <a:r>
              <a:rPr lang="en-US" dirty="0" smtClean="0"/>
              <a:t>Office Communications Server </a:t>
            </a:r>
            <a:r>
              <a:rPr lang="en-US" dirty="0"/>
              <a:t>2007 R2</a:t>
            </a:r>
          </a:p>
          <a:p>
            <a:pPr lvl="1"/>
            <a:r>
              <a:rPr lang="en-US" dirty="0"/>
              <a:t>Enterprise Edition </a:t>
            </a:r>
            <a:r>
              <a:rPr lang="en-US" dirty="0" smtClean="0"/>
              <a:t>Pool - HA</a:t>
            </a:r>
            <a:endParaRPr lang="en-US" dirty="0"/>
          </a:p>
          <a:p>
            <a:pPr lvl="1"/>
            <a:r>
              <a:rPr lang="en-US" dirty="0"/>
              <a:t>Metropolitan </a:t>
            </a:r>
            <a:r>
              <a:rPr lang="en-US" dirty="0" smtClean="0"/>
              <a:t>Site Resiliency Solution – HA/DR</a:t>
            </a:r>
            <a:endParaRPr lang="en-US" dirty="0"/>
          </a:p>
          <a:p>
            <a:pPr lvl="1"/>
            <a:r>
              <a:rPr lang="en-US" dirty="0" smtClean="0"/>
              <a:t>Recovering from backup </a:t>
            </a:r>
            <a:r>
              <a:rPr lang="en-US" dirty="0"/>
              <a:t>was </a:t>
            </a:r>
            <a:r>
              <a:rPr lang="en-US" dirty="0" smtClean="0"/>
              <a:t>most organizations only </a:t>
            </a:r>
            <a:r>
              <a:rPr lang="en-US" dirty="0"/>
              <a:t>real option</a:t>
            </a:r>
          </a:p>
          <a:p>
            <a:r>
              <a:rPr lang="en-US" dirty="0"/>
              <a:t>Lync Server 2010</a:t>
            </a:r>
          </a:p>
          <a:p>
            <a:pPr lvl="1"/>
            <a:r>
              <a:rPr lang="en-US" dirty="0"/>
              <a:t>Enterprise Edition </a:t>
            </a:r>
            <a:r>
              <a:rPr lang="en-US" dirty="0" smtClean="0"/>
              <a:t>Pool - HA</a:t>
            </a:r>
            <a:endParaRPr lang="en-US" dirty="0"/>
          </a:p>
          <a:p>
            <a:pPr lvl="1"/>
            <a:r>
              <a:rPr lang="en-US" dirty="0"/>
              <a:t>Metropolitan </a:t>
            </a:r>
            <a:r>
              <a:rPr lang="en-US" dirty="0" smtClean="0"/>
              <a:t>Site Resiliency </a:t>
            </a:r>
            <a:r>
              <a:rPr lang="en-US" dirty="0"/>
              <a:t>Solution – </a:t>
            </a:r>
            <a:r>
              <a:rPr lang="en-US" dirty="0" smtClean="0"/>
              <a:t>HA/DR</a:t>
            </a:r>
            <a:endParaRPr lang="en-US" dirty="0"/>
          </a:p>
          <a:p>
            <a:pPr lvl="1"/>
            <a:r>
              <a:rPr lang="en-US" dirty="0"/>
              <a:t>Backup Registrar – voice resiliency was </a:t>
            </a:r>
            <a:r>
              <a:rPr lang="en-US" dirty="0" smtClean="0"/>
              <a:t>priority – HA</a:t>
            </a:r>
          </a:p>
          <a:p>
            <a:pPr lvl="1"/>
            <a:r>
              <a:rPr lang="en-US" dirty="0" smtClean="0"/>
              <a:t>Restoring non-voice workloads required recovering from backup</a:t>
            </a:r>
          </a:p>
        </p:txBody>
      </p:sp>
    </p:spTree>
    <p:extLst>
      <p:ext uri="{BB962C8B-B14F-4D97-AF65-F5344CB8AC3E}">
        <p14:creationId xmlns:p14="http://schemas.microsoft.com/office/powerpoint/2010/main" val="175237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What did Metropolitan Site Resiliency Look Like?</a:t>
            </a:r>
            <a:endParaRPr lang="en-GB" sz="4000" dirty="0"/>
          </a:p>
        </p:txBody>
      </p:sp>
      <p:sp>
        <p:nvSpPr>
          <p:cNvPr id="3" name="Text Placeholder 2"/>
          <p:cNvSpPr>
            <a:spLocks noGrp="1"/>
          </p:cNvSpPr>
          <p:nvPr>
            <p:ph type="body" sz="quarter" idx="10"/>
          </p:nvPr>
        </p:nvSpPr>
        <p:spPr>
          <a:xfrm>
            <a:off x="274638" y="1212850"/>
            <a:ext cx="5732462" cy="5909310"/>
          </a:xfrm>
        </p:spPr>
        <p:txBody>
          <a:bodyPr/>
          <a:lstStyle/>
          <a:p>
            <a:r>
              <a:rPr lang="en-GB" dirty="0" smtClean="0"/>
              <a:t>2 Data </a:t>
            </a:r>
            <a:r>
              <a:rPr lang="en-US" dirty="0" smtClean="0"/>
              <a:t>Centers</a:t>
            </a:r>
          </a:p>
          <a:p>
            <a:r>
              <a:rPr lang="en-GB" dirty="0" smtClean="0"/>
              <a:t>Under 20 ms network latency</a:t>
            </a:r>
          </a:p>
          <a:p>
            <a:r>
              <a:rPr lang="en-GB" dirty="0" smtClean="0"/>
              <a:t>1 Gbps bandwidth</a:t>
            </a:r>
          </a:p>
          <a:p>
            <a:r>
              <a:rPr lang="en-GB" dirty="0" smtClean="0"/>
              <a:t>Stretched VLAN</a:t>
            </a:r>
          </a:p>
          <a:p>
            <a:r>
              <a:rPr lang="en-GB" dirty="0" smtClean="0"/>
              <a:t>SQL Cluster</a:t>
            </a:r>
          </a:p>
          <a:p>
            <a:r>
              <a:rPr lang="en-GB" dirty="0" smtClean="0"/>
              <a:t>Synchronous SAN Replication</a:t>
            </a:r>
          </a:p>
          <a:p>
            <a:endParaRPr lang="en-GB" dirty="0"/>
          </a:p>
        </p:txBody>
      </p:sp>
      <p:sp>
        <p:nvSpPr>
          <p:cNvPr id="4" name="Rectangle 3"/>
          <p:cNvSpPr/>
          <p:nvPr/>
        </p:nvSpPr>
        <p:spPr bwMode="auto">
          <a:xfrm>
            <a:off x="5664200" y="1184275"/>
            <a:ext cx="6019800" cy="5546725"/>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382041821"/>
              </p:ext>
            </p:extLst>
          </p:nvPr>
        </p:nvGraphicFramePr>
        <p:xfrm>
          <a:off x="5924551" y="1184275"/>
          <a:ext cx="5772150" cy="5526088"/>
        </p:xfrm>
        <a:graphic>
          <a:graphicData uri="http://schemas.openxmlformats.org/presentationml/2006/ole">
            <mc:AlternateContent xmlns:mc="http://schemas.openxmlformats.org/markup-compatibility/2006">
              <mc:Choice xmlns:v="urn:schemas-microsoft-com:vml" Requires="v">
                <p:oleObj spid="_x0000_s5173" name="Visio" r:id="rId5" imgW="8696417" imgH="8324850" progId="Visio.Drawing.11">
                  <p:embed/>
                </p:oleObj>
              </mc:Choice>
              <mc:Fallback>
                <p:oleObj name="Visio" r:id="rId5" imgW="8696417" imgH="8324850" progId="Visio.Drawing.11">
                  <p:embed/>
                  <p:pic>
                    <p:nvPicPr>
                      <p:cNvPr id="0" name=""/>
                      <p:cNvPicPr/>
                      <p:nvPr/>
                    </p:nvPicPr>
                    <p:blipFill>
                      <a:blip r:embed="rId6"/>
                      <a:stretch>
                        <a:fillRect/>
                      </a:stretch>
                    </p:blipFill>
                    <p:spPr>
                      <a:xfrm>
                        <a:off x="5924551" y="1184275"/>
                        <a:ext cx="5772150" cy="5526088"/>
                      </a:xfrm>
                      <a:prstGeom prst="rect">
                        <a:avLst/>
                      </a:prstGeom>
                    </p:spPr>
                  </p:pic>
                </p:oleObj>
              </mc:Fallback>
            </mc:AlternateContent>
          </a:graphicData>
        </a:graphic>
      </p:graphicFrame>
      <p:sp>
        <p:nvSpPr>
          <p:cNvPr id="6" name="Rectangle 5"/>
          <p:cNvSpPr/>
          <p:nvPr/>
        </p:nvSpPr>
        <p:spPr>
          <a:xfrm>
            <a:off x="10470276" y="6361180"/>
            <a:ext cx="1966500" cy="646331"/>
          </a:xfrm>
          <a:prstGeom prst="rect">
            <a:avLst/>
          </a:prstGeom>
        </p:spPr>
        <p:txBody>
          <a:bodyPr wrap="none">
            <a:spAutoFit/>
          </a:bodyPr>
          <a:lstStyle/>
          <a:p>
            <a:pPr algn="r"/>
            <a:r>
              <a:rPr lang="en-GB" dirty="0" smtClean="0"/>
              <a:t>Source:</a:t>
            </a:r>
          </a:p>
          <a:p>
            <a:pPr algn="r"/>
            <a:r>
              <a:rPr lang="en-GB" dirty="0" smtClean="0"/>
              <a:t>Modality Systems</a:t>
            </a:r>
            <a:endParaRPr lang="en-GB" dirty="0"/>
          </a:p>
        </p:txBody>
      </p:sp>
    </p:spTree>
    <p:extLst>
      <p:ext uri="{BB962C8B-B14F-4D97-AF65-F5344CB8AC3E}">
        <p14:creationId xmlns:p14="http://schemas.microsoft.com/office/powerpoint/2010/main" val="344895459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Changes in Front End Server Architecture</a:t>
            </a:r>
          </a:p>
        </p:txBody>
      </p:sp>
    </p:spTree>
    <p:extLst>
      <p:ext uri="{BB962C8B-B14F-4D97-AF65-F5344CB8AC3E}">
        <p14:creationId xmlns:p14="http://schemas.microsoft.com/office/powerpoint/2010/main" val="71411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Front End Pool Architecture in Lync Server 2010</a:t>
            </a:r>
            <a:endParaRPr lang="en-GB" sz="4800" dirty="0"/>
          </a:p>
        </p:txBody>
      </p:sp>
      <p:sp>
        <p:nvSpPr>
          <p:cNvPr id="3" name="Text Placeholder 2"/>
          <p:cNvSpPr>
            <a:spLocks noGrp="1"/>
          </p:cNvSpPr>
          <p:nvPr>
            <p:ph type="body" sz="quarter" idx="10"/>
          </p:nvPr>
        </p:nvSpPr>
        <p:spPr>
          <a:xfrm>
            <a:off x="274638" y="1212850"/>
            <a:ext cx="7358062" cy="4308872"/>
          </a:xfrm>
        </p:spPr>
        <p:txBody>
          <a:bodyPr/>
          <a:lstStyle/>
          <a:p>
            <a:r>
              <a:rPr lang="en-US" dirty="0" smtClean="0"/>
              <a:t>Centralized </a:t>
            </a:r>
            <a:r>
              <a:rPr lang="en-US" dirty="0"/>
              <a:t>design with Front Ends tightly coupled to SQL </a:t>
            </a:r>
            <a:r>
              <a:rPr lang="en-US" dirty="0" smtClean="0"/>
              <a:t>databases</a:t>
            </a:r>
            <a:endParaRPr lang="en-US" dirty="0"/>
          </a:p>
          <a:p>
            <a:r>
              <a:rPr lang="en-US" dirty="0"/>
              <a:t>All user data stored in SQL. Every transaction has to be </a:t>
            </a:r>
            <a:r>
              <a:rPr lang="en-US" dirty="0" smtClean="0"/>
              <a:t>committed</a:t>
            </a:r>
            <a:endParaRPr lang="en-US" dirty="0"/>
          </a:p>
          <a:p>
            <a:r>
              <a:rPr lang="en-US" dirty="0"/>
              <a:t>Hard limit of 10 </a:t>
            </a:r>
            <a:r>
              <a:rPr lang="en-US" dirty="0" smtClean="0"/>
              <a:t>Front End servers </a:t>
            </a:r>
            <a:r>
              <a:rPr lang="en-US" dirty="0"/>
              <a:t>in a </a:t>
            </a:r>
            <a:r>
              <a:rPr lang="en-US" dirty="0" smtClean="0"/>
              <a:t>pool</a:t>
            </a:r>
            <a:endParaRPr lang="en-US" dirty="0"/>
          </a:p>
        </p:txBody>
      </p:sp>
      <p:pic>
        <p:nvPicPr>
          <p:cNvPr id="4" name="Content Placeholder 3"/>
          <p:cNvPicPr>
            <a:picLocks noChangeAspect="1"/>
          </p:cNvPicPr>
          <p:nvPr/>
        </p:nvPicPr>
        <p:blipFill>
          <a:blip r:embed="rId2"/>
          <a:srcRect l="-145808" r="-145808"/>
          <a:stretch>
            <a:fillRect/>
          </a:stretch>
        </p:blipFill>
        <p:spPr>
          <a:xfrm>
            <a:off x="2492565" y="1442433"/>
            <a:ext cx="14119267" cy="4843285"/>
          </a:xfrm>
          <a:prstGeom prst="rect">
            <a:avLst/>
          </a:prstGeom>
        </p:spPr>
      </p:pic>
      <p:sp>
        <p:nvSpPr>
          <p:cNvPr id="5" name="Rectangle 4"/>
          <p:cNvSpPr/>
          <p:nvPr/>
        </p:nvSpPr>
        <p:spPr>
          <a:xfrm>
            <a:off x="11286909" y="6361180"/>
            <a:ext cx="1149867" cy="646331"/>
          </a:xfrm>
          <a:prstGeom prst="rect">
            <a:avLst/>
          </a:prstGeom>
        </p:spPr>
        <p:txBody>
          <a:bodyPr wrap="none">
            <a:spAutoFit/>
          </a:bodyPr>
          <a:lstStyle/>
          <a:p>
            <a:pPr algn="r"/>
            <a:r>
              <a:rPr lang="en-GB" dirty="0" smtClean="0"/>
              <a:t>Source:</a:t>
            </a:r>
          </a:p>
          <a:p>
            <a:pPr algn="r"/>
            <a:r>
              <a:rPr lang="en-GB" dirty="0" smtClean="0"/>
              <a:t>Microsoft</a:t>
            </a:r>
            <a:endParaRPr lang="en-GB" dirty="0"/>
          </a:p>
        </p:txBody>
      </p:sp>
    </p:spTree>
    <p:extLst>
      <p:ext uri="{BB962C8B-B14F-4D97-AF65-F5344CB8AC3E}">
        <p14:creationId xmlns:p14="http://schemas.microsoft.com/office/powerpoint/2010/main" val="152716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Front End Pool Architecture in Lync Server 2013</a:t>
            </a:r>
            <a:endParaRPr lang="en-GB" sz="4800" dirty="0"/>
          </a:p>
        </p:txBody>
      </p:sp>
      <p:sp>
        <p:nvSpPr>
          <p:cNvPr id="3" name="Text Placeholder 2"/>
          <p:cNvSpPr>
            <a:spLocks noGrp="1"/>
          </p:cNvSpPr>
          <p:nvPr>
            <p:ph type="body" sz="quarter" idx="10"/>
          </p:nvPr>
        </p:nvSpPr>
        <p:spPr>
          <a:xfrm>
            <a:off x="274638" y="1212850"/>
            <a:ext cx="5427662" cy="5392245"/>
          </a:xfrm>
        </p:spPr>
        <p:txBody>
          <a:bodyPr/>
          <a:lstStyle/>
          <a:p>
            <a:r>
              <a:rPr lang="en-US" sz="3600" dirty="0"/>
              <a:t>User and presence data now stored on FE </a:t>
            </a:r>
            <a:r>
              <a:rPr lang="en-US" sz="3600" dirty="0" smtClean="0"/>
              <a:t>servers</a:t>
            </a:r>
            <a:endParaRPr lang="en-US" sz="3600" dirty="0"/>
          </a:p>
          <a:p>
            <a:r>
              <a:rPr lang="en-US" sz="3600" dirty="0">
                <a:solidFill>
                  <a:srgbClr val="FFFFFF"/>
                </a:solidFill>
              </a:rPr>
              <a:t>Lync </a:t>
            </a:r>
            <a:r>
              <a:rPr lang="en-US" sz="3600" dirty="0" smtClean="0">
                <a:solidFill>
                  <a:srgbClr val="FFFFFF"/>
                </a:solidFill>
              </a:rPr>
              <a:t>users </a:t>
            </a:r>
            <a:r>
              <a:rPr lang="en-US" sz="3600" dirty="0">
                <a:solidFill>
                  <a:srgbClr val="FFFFFF"/>
                </a:solidFill>
              </a:rPr>
              <a:t>are automatically mapped to “UserGroups</a:t>
            </a:r>
            <a:r>
              <a:rPr lang="en-US" sz="3600" dirty="0" smtClean="0">
                <a:solidFill>
                  <a:srgbClr val="FFFFFF"/>
                </a:solidFill>
              </a:rPr>
              <a:t>”</a:t>
            </a:r>
            <a:endParaRPr lang="en-US" sz="3600" dirty="0">
              <a:solidFill>
                <a:srgbClr val="FFFFFF"/>
              </a:solidFill>
            </a:endParaRPr>
          </a:p>
          <a:p>
            <a:r>
              <a:rPr lang="en-US" sz="3600" dirty="0">
                <a:solidFill>
                  <a:srgbClr val="FFFFFF"/>
                </a:solidFill>
              </a:rPr>
              <a:t>Each </a:t>
            </a:r>
            <a:r>
              <a:rPr lang="en-US" sz="3600" dirty="0" smtClean="0">
                <a:solidFill>
                  <a:srgbClr val="FFFFFF"/>
                </a:solidFill>
              </a:rPr>
              <a:t>UserGroup </a:t>
            </a:r>
            <a:r>
              <a:rPr lang="en-US" sz="3600" dirty="0">
                <a:solidFill>
                  <a:srgbClr val="FFFFFF"/>
                </a:solidFill>
              </a:rPr>
              <a:t>is dynamically assigned to 3 </a:t>
            </a:r>
            <a:r>
              <a:rPr lang="en-US" sz="3600" dirty="0" smtClean="0">
                <a:solidFill>
                  <a:srgbClr val="FFFFFF"/>
                </a:solidFill>
              </a:rPr>
              <a:t>Front End </a:t>
            </a:r>
            <a:r>
              <a:rPr lang="en-US" sz="3600" dirty="0">
                <a:solidFill>
                  <a:srgbClr val="FFFFFF"/>
                </a:solidFill>
              </a:rPr>
              <a:t>servers within a Pool (a Primary, a Secondary and a Tertiary</a:t>
            </a:r>
            <a:r>
              <a:rPr lang="en-US" sz="3600" dirty="0" smtClean="0">
                <a:solidFill>
                  <a:srgbClr val="FFFFFF"/>
                </a:solidFill>
              </a:rPr>
              <a:t>)</a:t>
            </a:r>
            <a:endParaRPr lang="en-US" sz="3600" dirty="0"/>
          </a:p>
        </p:txBody>
      </p:sp>
      <p:pic>
        <p:nvPicPr>
          <p:cNvPr id="4" name="Content Placeholder 6"/>
          <p:cNvPicPr>
            <a:picLocks noChangeAspect="1"/>
          </p:cNvPicPr>
          <p:nvPr/>
        </p:nvPicPr>
        <p:blipFill>
          <a:blip r:embed="rId2"/>
          <a:srcRect l="-69259" r="-69259"/>
          <a:stretch>
            <a:fillRect/>
          </a:stretch>
        </p:blipFill>
        <p:spPr>
          <a:xfrm>
            <a:off x="1961796" y="1648496"/>
            <a:ext cx="13757261" cy="4719107"/>
          </a:xfrm>
          <a:prstGeom prst="rect">
            <a:avLst/>
          </a:prstGeom>
        </p:spPr>
      </p:pic>
      <p:sp>
        <p:nvSpPr>
          <p:cNvPr id="5" name="Rectangle 4"/>
          <p:cNvSpPr/>
          <p:nvPr/>
        </p:nvSpPr>
        <p:spPr>
          <a:xfrm>
            <a:off x="11286909" y="6361180"/>
            <a:ext cx="1149867" cy="646331"/>
          </a:xfrm>
          <a:prstGeom prst="rect">
            <a:avLst/>
          </a:prstGeom>
        </p:spPr>
        <p:txBody>
          <a:bodyPr wrap="none">
            <a:spAutoFit/>
          </a:bodyPr>
          <a:lstStyle/>
          <a:p>
            <a:pPr algn="r"/>
            <a:r>
              <a:rPr lang="en-GB" dirty="0" smtClean="0"/>
              <a:t>Source:</a:t>
            </a:r>
          </a:p>
          <a:p>
            <a:pPr algn="r"/>
            <a:r>
              <a:rPr lang="en-GB" dirty="0" smtClean="0"/>
              <a:t>Microsoft</a:t>
            </a:r>
            <a:endParaRPr lang="en-GB" dirty="0"/>
          </a:p>
        </p:txBody>
      </p:sp>
    </p:spTree>
    <p:extLst>
      <p:ext uri="{BB962C8B-B14F-4D97-AF65-F5344CB8AC3E}">
        <p14:creationId xmlns:p14="http://schemas.microsoft.com/office/powerpoint/2010/main" val="10697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Front End Pool Architecture in Lync Server 2013</a:t>
            </a:r>
            <a:endParaRPr lang="en-GB" sz="4800" dirty="0"/>
          </a:p>
        </p:txBody>
      </p:sp>
      <p:sp>
        <p:nvSpPr>
          <p:cNvPr id="3" name="Text Placeholder 2"/>
          <p:cNvSpPr>
            <a:spLocks noGrp="1"/>
          </p:cNvSpPr>
          <p:nvPr>
            <p:ph type="body" sz="quarter" idx="10"/>
          </p:nvPr>
        </p:nvSpPr>
        <p:spPr>
          <a:xfrm>
            <a:off x="274638" y="1212850"/>
            <a:ext cx="11887200" cy="3754874"/>
          </a:xfrm>
        </p:spPr>
        <p:txBody>
          <a:bodyPr/>
          <a:lstStyle/>
          <a:p>
            <a:r>
              <a:rPr lang="en-GB" dirty="0"/>
              <a:t>All user data in RtcLocal </a:t>
            </a:r>
            <a:r>
              <a:rPr lang="en-GB" dirty="0" smtClean="0"/>
              <a:t>database on </a:t>
            </a:r>
            <a:r>
              <a:rPr lang="en-GB" dirty="0"/>
              <a:t>3x FEs (User Group). Replicated by </a:t>
            </a:r>
            <a:r>
              <a:rPr lang="en-GB" dirty="0" smtClean="0"/>
              <a:t>Windows Fabric</a:t>
            </a:r>
          </a:p>
          <a:p>
            <a:r>
              <a:rPr lang="en-GB" dirty="0" smtClean="0"/>
              <a:t>Sync </a:t>
            </a:r>
            <a:r>
              <a:rPr lang="en-GB" dirty="0"/>
              <a:t>Agent backs up data from RtcLocal DB on FEs to RtcXds XML blob store in </a:t>
            </a:r>
            <a:r>
              <a:rPr lang="en-GB" dirty="0" smtClean="0"/>
              <a:t>back end </a:t>
            </a:r>
            <a:r>
              <a:rPr lang="en-GB" dirty="0"/>
              <a:t>every 30 seconds (lazy backup</a:t>
            </a:r>
            <a:r>
              <a:rPr lang="en-GB" dirty="0" smtClean="0"/>
              <a:t>)</a:t>
            </a:r>
          </a:p>
          <a:p>
            <a:r>
              <a:rPr lang="en-GB" dirty="0" smtClean="0"/>
              <a:t>= far less dependency on backend SQL</a:t>
            </a:r>
            <a:endParaRPr lang="en-GB" dirty="0"/>
          </a:p>
        </p:txBody>
      </p:sp>
    </p:spTree>
    <p:extLst>
      <p:ext uri="{BB962C8B-B14F-4D97-AF65-F5344CB8AC3E}">
        <p14:creationId xmlns:p14="http://schemas.microsoft.com/office/powerpoint/2010/main" val="1132938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Front End Pool Architecture in Lync Server 2013</a:t>
            </a:r>
            <a:endParaRPr lang="en-GB" sz="4800" dirty="0"/>
          </a:p>
        </p:txBody>
      </p:sp>
      <p:sp>
        <p:nvSpPr>
          <p:cNvPr id="3" name="Text Placeholder 2"/>
          <p:cNvSpPr>
            <a:spLocks noGrp="1"/>
          </p:cNvSpPr>
          <p:nvPr>
            <p:ph type="body" sz="quarter" idx="10"/>
          </p:nvPr>
        </p:nvSpPr>
        <p:spPr>
          <a:xfrm>
            <a:off x="274638" y="1212850"/>
            <a:ext cx="11887200" cy="3200876"/>
          </a:xfrm>
        </p:spPr>
        <p:txBody>
          <a:bodyPr/>
          <a:lstStyle/>
          <a:p>
            <a:r>
              <a:rPr lang="en-GB" dirty="0"/>
              <a:t>Pool Quorum – all nodes need to be able to connect to 50% of the </a:t>
            </a:r>
            <a:r>
              <a:rPr lang="en-GB" dirty="0" smtClean="0"/>
              <a:t>pool. Backend holds quorum</a:t>
            </a:r>
          </a:p>
          <a:p>
            <a:r>
              <a:rPr lang="en-GB" dirty="0" smtClean="0"/>
              <a:t>Recommended minimum number of Front End servers in a pool is three</a:t>
            </a:r>
            <a:endParaRPr lang="en-GB" dirty="0"/>
          </a:p>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173636531"/>
              </p:ext>
            </p:extLst>
          </p:nvPr>
        </p:nvGraphicFramePr>
        <p:xfrm>
          <a:off x="2085446" y="3810000"/>
          <a:ext cx="8290984" cy="2865120"/>
        </p:xfrm>
        <a:graphic>
          <a:graphicData uri="http://schemas.openxmlformats.org/drawingml/2006/table">
            <a:tbl>
              <a:tblPr firstRow="1" bandRow="1">
                <a:tableStyleId>{5C22544A-7EE6-4342-B048-85BDC9FD1C3A}</a:tableStyleId>
              </a:tblPr>
              <a:tblGrid>
                <a:gridCol w="4145492"/>
                <a:gridCol w="4145492"/>
              </a:tblGrid>
              <a:tr h="329741">
                <a:tc>
                  <a:txBody>
                    <a:bodyPr/>
                    <a:lstStyle/>
                    <a:p>
                      <a:r>
                        <a:rPr lang="en-GB" dirty="0" smtClean="0"/>
                        <a:t>Total number</a:t>
                      </a:r>
                      <a:r>
                        <a:rPr lang="en-GB" baseline="0" dirty="0" smtClean="0"/>
                        <a:t> of Front End servers in the pool</a:t>
                      </a:r>
                      <a:endParaRPr lang="en-GB" dirty="0"/>
                    </a:p>
                  </a:txBody>
                  <a:tcPr/>
                </a:tc>
                <a:tc>
                  <a:txBody>
                    <a:bodyPr/>
                    <a:lstStyle/>
                    <a:p>
                      <a:r>
                        <a:rPr lang="en-GB" dirty="0" smtClean="0"/>
                        <a:t>Number of servers that must be running for pool to be functional</a:t>
                      </a:r>
                      <a:endParaRPr lang="en-GB" dirty="0"/>
                    </a:p>
                  </a:txBody>
                  <a:tcPr/>
                </a:tc>
              </a:tr>
              <a:tr h="370840">
                <a:tc>
                  <a:txBody>
                    <a:bodyPr/>
                    <a:lstStyle/>
                    <a:p>
                      <a:r>
                        <a:rPr lang="en-GB" dirty="0" smtClean="0"/>
                        <a:t>1-2</a:t>
                      </a:r>
                      <a:endParaRPr lang="en-GB" dirty="0"/>
                    </a:p>
                  </a:txBody>
                  <a:tcPr/>
                </a:tc>
                <a:tc>
                  <a:txBody>
                    <a:bodyPr/>
                    <a:lstStyle/>
                    <a:p>
                      <a:r>
                        <a:rPr lang="en-GB" dirty="0" smtClean="0"/>
                        <a:t>1</a:t>
                      </a:r>
                      <a:endParaRPr lang="en-GB" dirty="0"/>
                    </a:p>
                  </a:txBody>
                  <a:tcPr/>
                </a:tc>
              </a:tr>
              <a:tr h="370840">
                <a:tc>
                  <a:txBody>
                    <a:bodyPr/>
                    <a:lstStyle/>
                    <a:p>
                      <a:r>
                        <a:rPr lang="en-GB" dirty="0" smtClean="0"/>
                        <a:t>3-4</a:t>
                      </a:r>
                      <a:endParaRPr lang="en-GB" dirty="0"/>
                    </a:p>
                  </a:txBody>
                  <a:tcPr/>
                </a:tc>
                <a:tc>
                  <a:txBody>
                    <a:bodyPr/>
                    <a:lstStyle/>
                    <a:p>
                      <a:r>
                        <a:rPr lang="en-GB" dirty="0" smtClean="0"/>
                        <a:t>2</a:t>
                      </a:r>
                      <a:endParaRPr lang="en-GB" dirty="0"/>
                    </a:p>
                  </a:txBody>
                  <a:tcPr/>
                </a:tc>
              </a:tr>
              <a:tr h="370840">
                <a:tc>
                  <a:txBody>
                    <a:bodyPr/>
                    <a:lstStyle/>
                    <a:p>
                      <a:r>
                        <a:rPr lang="en-GB" dirty="0" smtClean="0"/>
                        <a:t>5-6</a:t>
                      </a:r>
                      <a:endParaRPr lang="en-GB" dirty="0"/>
                    </a:p>
                  </a:txBody>
                  <a:tcPr/>
                </a:tc>
                <a:tc>
                  <a:txBody>
                    <a:bodyPr/>
                    <a:lstStyle/>
                    <a:p>
                      <a:r>
                        <a:rPr lang="en-GB" dirty="0" smtClean="0"/>
                        <a:t>3</a:t>
                      </a:r>
                      <a:endParaRPr lang="en-GB" dirty="0"/>
                    </a:p>
                  </a:txBody>
                  <a:tcPr/>
                </a:tc>
              </a:tr>
              <a:tr h="370840">
                <a:tc>
                  <a:txBody>
                    <a:bodyPr/>
                    <a:lstStyle/>
                    <a:p>
                      <a:r>
                        <a:rPr lang="en-GB" dirty="0" smtClean="0"/>
                        <a:t>7-8</a:t>
                      </a:r>
                      <a:endParaRPr lang="en-GB" dirty="0"/>
                    </a:p>
                  </a:txBody>
                  <a:tcPr/>
                </a:tc>
                <a:tc>
                  <a:txBody>
                    <a:bodyPr/>
                    <a:lstStyle/>
                    <a:p>
                      <a:r>
                        <a:rPr lang="en-GB" dirty="0" smtClean="0"/>
                        <a:t>4</a:t>
                      </a:r>
                      <a:endParaRPr lang="en-GB" dirty="0"/>
                    </a:p>
                  </a:txBody>
                  <a:tcPr/>
                </a:tc>
              </a:tr>
              <a:tr h="370840">
                <a:tc>
                  <a:txBody>
                    <a:bodyPr/>
                    <a:lstStyle/>
                    <a:p>
                      <a:r>
                        <a:rPr lang="en-GB" dirty="0" smtClean="0"/>
                        <a:t>9-10</a:t>
                      </a:r>
                      <a:endParaRPr lang="en-GB" dirty="0"/>
                    </a:p>
                  </a:txBody>
                  <a:tcPr/>
                </a:tc>
                <a:tc>
                  <a:txBody>
                    <a:bodyPr/>
                    <a:lstStyle/>
                    <a:p>
                      <a:r>
                        <a:rPr lang="en-GB" dirty="0" smtClean="0"/>
                        <a:t>5</a:t>
                      </a:r>
                      <a:endParaRPr lang="en-GB" dirty="0"/>
                    </a:p>
                  </a:txBody>
                  <a:tcPr/>
                </a:tc>
              </a:tr>
              <a:tr h="370840">
                <a:tc>
                  <a:txBody>
                    <a:bodyPr/>
                    <a:lstStyle/>
                    <a:p>
                      <a:r>
                        <a:rPr lang="en-GB" dirty="0" smtClean="0"/>
                        <a:t>11-12</a:t>
                      </a:r>
                      <a:endParaRPr lang="en-GB" dirty="0"/>
                    </a:p>
                  </a:txBody>
                  <a:tcPr/>
                </a:tc>
                <a:tc>
                  <a:txBody>
                    <a:bodyPr/>
                    <a:lstStyle/>
                    <a:p>
                      <a:r>
                        <a:rPr lang="en-GB" dirty="0" smtClean="0"/>
                        <a:t>6</a:t>
                      </a:r>
                      <a:endParaRPr lang="en-GB" dirty="0"/>
                    </a:p>
                  </a:txBody>
                  <a:tcPr/>
                </a:tc>
              </a:tr>
            </a:tbl>
          </a:graphicData>
        </a:graphic>
      </p:graphicFrame>
    </p:spTree>
    <p:extLst>
      <p:ext uri="{BB962C8B-B14F-4D97-AF65-F5344CB8AC3E}">
        <p14:creationId xmlns:p14="http://schemas.microsoft.com/office/powerpoint/2010/main" val="53227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t>Front End Pools with Two Front End Servers</a:t>
            </a:r>
            <a:endParaRPr lang="en-GB" sz="4800" dirty="0"/>
          </a:p>
        </p:txBody>
      </p:sp>
      <p:sp>
        <p:nvSpPr>
          <p:cNvPr id="3" name="Text Placeholder 2"/>
          <p:cNvSpPr>
            <a:spLocks noGrp="1"/>
          </p:cNvSpPr>
          <p:nvPr>
            <p:ph type="body" sz="quarter" idx="10"/>
          </p:nvPr>
        </p:nvSpPr>
        <p:spPr>
          <a:xfrm>
            <a:off x="274638" y="1212850"/>
            <a:ext cx="11887200" cy="3754874"/>
          </a:xfrm>
        </p:spPr>
        <p:txBody>
          <a:bodyPr/>
          <a:lstStyle/>
          <a:p>
            <a:r>
              <a:rPr lang="en-GB" dirty="0"/>
              <a:t>If one of the two Front End Servers goes down, </a:t>
            </a:r>
            <a:r>
              <a:rPr lang="en-GB" dirty="0" smtClean="0"/>
              <a:t>bring it back up ASAP</a:t>
            </a:r>
          </a:p>
          <a:p>
            <a:r>
              <a:rPr lang="en-GB" dirty="0" smtClean="0"/>
              <a:t>If you need to take both down at once, plan this carefully. Front Ends check Back End for start up order</a:t>
            </a:r>
            <a:endParaRPr lang="en-GB" dirty="0"/>
          </a:p>
          <a:p>
            <a:r>
              <a:rPr lang="en-GB" dirty="0" smtClean="0"/>
              <a:t>If you can’t deploy a Front End Pool with 3 Front End servers, consider paired Standard Edition servers</a:t>
            </a:r>
            <a:endParaRPr lang="en-GB" dirty="0"/>
          </a:p>
        </p:txBody>
      </p:sp>
    </p:spTree>
    <p:extLst>
      <p:ext uri="{BB962C8B-B14F-4D97-AF65-F5344CB8AC3E}">
        <p14:creationId xmlns:p14="http://schemas.microsoft.com/office/powerpoint/2010/main" val="71146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687" y="12027"/>
            <a:ext cx="8801100" cy="6970471"/>
          </a:xfrm>
          <a:prstGeom prst="rect">
            <a:avLst/>
          </a:prstGeom>
        </p:spPr>
      </p:pic>
      <p:sp>
        <p:nvSpPr>
          <p:cNvPr id="5" name="Rectangle 4"/>
          <p:cNvSpPr/>
          <p:nvPr/>
        </p:nvSpPr>
        <p:spPr>
          <a:xfrm>
            <a:off x="11397211" y="6335780"/>
            <a:ext cx="1031244" cy="646331"/>
          </a:xfrm>
          <a:prstGeom prst="rect">
            <a:avLst/>
          </a:prstGeom>
        </p:spPr>
        <p:txBody>
          <a:bodyPr wrap="none">
            <a:spAutoFit/>
          </a:bodyPr>
          <a:lstStyle/>
          <a:p>
            <a:pPr algn="r"/>
            <a:r>
              <a:rPr lang="en-GB" dirty="0"/>
              <a:t>Source:</a:t>
            </a:r>
            <a:endParaRPr lang="en-GB" dirty="0" smtClean="0"/>
          </a:p>
          <a:p>
            <a:pPr algn="r"/>
            <a:r>
              <a:rPr lang="en-GB" dirty="0" smtClean="0"/>
              <a:t>green.cx</a:t>
            </a:r>
            <a:endParaRPr lang="en-GB" dirty="0"/>
          </a:p>
        </p:txBody>
      </p:sp>
    </p:spTree>
    <p:extLst>
      <p:ext uri="{BB962C8B-B14F-4D97-AF65-F5344CB8AC3E}">
        <p14:creationId xmlns:p14="http://schemas.microsoft.com/office/powerpoint/2010/main" val="42574800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Hardware and DNS Load Balancing</a:t>
            </a:r>
          </a:p>
        </p:txBody>
      </p:sp>
    </p:spTree>
    <p:extLst>
      <p:ext uri="{BB962C8B-B14F-4D97-AF65-F5344CB8AC3E}">
        <p14:creationId xmlns:p14="http://schemas.microsoft.com/office/powerpoint/2010/main" val="228818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and DNS Load Balancing</a:t>
            </a:r>
            <a:endParaRPr lang="en-GB" dirty="0"/>
          </a:p>
        </p:txBody>
      </p:sp>
      <p:sp>
        <p:nvSpPr>
          <p:cNvPr id="3" name="Text Placeholder 2"/>
          <p:cNvSpPr>
            <a:spLocks noGrp="1"/>
          </p:cNvSpPr>
          <p:nvPr>
            <p:ph type="body" sz="quarter" idx="10"/>
          </p:nvPr>
        </p:nvSpPr>
        <p:spPr>
          <a:xfrm>
            <a:off x="274638" y="1212850"/>
            <a:ext cx="11887200" cy="2646878"/>
          </a:xfrm>
        </p:spPr>
        <p:txBody>
          <a:bodyPr/>
          <a:lstStyle/>
          <a:p>
            <a:r>
              <a:rPr lang="en-US" dirty="0" smtClean="0"/>
              <a:t>Provides node level resiliency</a:t>
            </a:r>
          </a:p>
          <a:p>
            <a:r>
              <a:rPr lang="en-US" dirty="0" smtClean="0"/>
              <a:t>DNS load balancing introduced in Lync Server 2010</a:t>
            </a:r>
          </a:p>
          <a:p>
            <a:r>
              <a:rPr lang="en-US" dirty="0"/>
              <a:t>DNS LB load balances all SIP/media traffic for Front End, Director, Edge, Mediation Server </a:t>
            </a:r>
            <a:r>
              <a:rPr lang="en-US" dirty="0" smtClean="0"/>
              <a:t>pools</a:t>
            </a:r>
          </a:p>
        </p:txBody>
      </p:sp>
    </p:spTree>
    <p:extLst>
      <p:ext uri="{BB962C8B-B14F-4D97-AF65-F5344CB8AC3E}">
        <p14:creationId xmlns:p14="http://schemas.microsoft.com/office/powerpoint/2010/main" val="887031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and DNS Load Balancing</a:t>
            </a:r>
            <a:endParaRPr lang="en-GB" dirty="0"/>
          </a:p>
        </p:txBody>
      </p:sp>
      <p:sp>
        <p:nvSpPr>
          <p:cNvPr id="3" name="Text Placeholder 2"/>
          <p:cNvSpPr>
            <a:spLocks noGrp="1"/>
          </p:cNvSpPr>
          <p:nvPr>
            <p:ph type="body" sz="quarter" idx="10"/>
          </p:nvPr>
        </p:nvSpPr>
        <p:spPr>
          <a:xfrm>
            <a:off x="274638" y="1212850"/>
            <a:ext cx="11887200" cy="3323987"/>
          </a:xfrm>
        </p:spPr>
        <p:txBody>
          <a:bodyPr/>
          <a:lstStyle/>
          <a:p>
            <a:r>
              <a:rPr lang="en-US" dirty="0"/>
              <a:t>HLB traditionally a pain point for Lync deployments</a:t>
            </a:r>
          </a:p>
          <a:p>
            <a:r>
              <a:rPr lang="en-US" dirty="0"/>
              <a:t>HLB still required for Front End/Director web traffic</a:t>
            </a:r>
          </a:p>
          <a:p>
            <a:r>
              <a:rPr lang="en-GB" dirty="0"/>
              <a:t>HLB required for new Office Web Apps farm</a:t>
            </a:r>
          </a:p>
          <a:p>
            <a:r>
              <a:rPr lang="en-GB" dirty="0"/>
              <a:t>HLB required for backwards compatibility with </a:t>
            </a:r>
            <a:r>
              <a:rPr lang="en-GB" dirty="0" smtClean="0"/>
              <a:t>OCS/Exchange 2010 (Pre SP1)</a:t>
            </a:r>
            <a:endParaRPr lang="en-US" dirty="0"/>
          </a:p>
        </p:txBody>
      </p:sp>
    </p:spTree>
    <p:extLst>
      <p:ext uri="{BB962C8B-B14F-4D97-AF65-F5344CB8AC3E}">
        <p14:creationId xmlns:p14="http://schemas.microsoft.com/office/powerpoint/2010/main" val="3814071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New Pool Back End Resiliency Features</a:t>
            </a:r>
          </a:p>
        </p:txBody>
      </p:sp>
    </p:spTree>
    <p:extLst>
      <p:ext uri="{BB962C8B-B14F-4D97-AF65-F5344CB8AC3E}">
        <p14:creationId xmlns:p14="http://schemas.microsoft.com/office/powerpoint/2010/main" val="338862188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Pool Backend Resiliency Features</a:t>
            </a:r>
            <a:endParaRPr lang="en-GB" dirty="0"/>
          </a:p>
        </p:txBody>
      </p:sp>
      <p:sp>
        <p:nvSpPr>
          <p:cNvPr id="3" name="Text Placeholder 2"/>
          <p:cNvSpPr>
            <a:spLocks noGrp="1"/>
          </p:cNvSpPr>
          <p:nvPr>
            <p:ph type="body" sz="quarter" idx="10"/>
          </p:nvPr>
        </p:nvSpPr>
        <p:spPr>
          <a:xfrm>
            <a:off x="274638" y="1212850"/>
            <a:ext cx="11887200" cy="4001095"/>
          </a:xfrm>
        </p:spPr>
        <p:txBody>
          <a:bodyPr/>
          <a:lstStyle/>
          <a:p>
            <a:r>
              <a:rPr lang="en-US" dirty="0"/>
              <a:t>SQL Mirroring now supported</a:t>
            </a:r>
            <a:r>
              <a:rPr lang="en-US" dirty="0" smtClean="0"/>
              <a:t>!</a:t>
            </a:r>
          </a:p>
          <a:p>
            <a:r>
              <a:rPr lang="en-US" dirty="0" smtClean="0"/>
              <a:t>Principal + Mirror Nodes in Active/Passive</a:t>
            </a:r>
            <a:endParaRPr lang="en-US" dirty="0"/>
          </a:p>
          <a:p>
            <a:r>
              <a:rPr lang="en-US" dirty="0"/>
              <a:t>In-site deployment supported </a:t>
            </a:r>
            <a:r>
              <a:rPr lang="en-US" dirty="0" smtClean="0"/>
              <a:t>only. Cannot stretch across data centers</a:t>
            </a:r>
            <a:endParaRPr lang="en-US" dirty="0"/>
          </a:p>
          <a:p>
            <a:r>
              <a:rPr lang="en-US" dirty="0"/>
              <a:t>Deploy an optional witness for automatic </a:t>
            </a:r>
            <a:r>
              <a:rPr lang="en-US" dirty="0" smtClean="0"/>
              <a:t>failover</a:t>
            </a:r>
            <a:endParaRPr lang="en-US" dirty="0"/>
          </a:p>
          <a:p>
            <a:r>
              <a:rPr lang="en-GB" dirty="0" smtClean="0"/>
              <a:t>RTO/RPO of 5 minutes</a:t>
            </a:r>
            <a:endParaRPr lang="en-GB" dirty="0"/>
          </a:p>
        </p:txBody>
      </p:sp>
    </p:spTree>
    <p:extLst>
      <p:ext uri="{BB962C8B-B14F-4D97-AF65-F5344CB8AC3E}">
        <p14:creationId xmlns:p14="http://schemas.microsoft.com/office/powerpoint/2010/main" val="1139110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t>
            </a:r>
            <a:r>
              <a:rPr lang="en-US" dirty="0" smtClean="0"/>
              <a:t>Lync 2013 utilizes </a:t>
            </a:r>
            <a:r>
              <a:rPr lang="en-US" dirty="0"/>
              <a:t>SQL Mirroring</a:t>
            </a:r>
            <a:endParaRPr lang="en-GB" dirty="0"/>
          </a:p>
        </p:txBody>
      </p:sp>
      <p:sp>
        <p:nvSpPr>
          <p:cNvPr id="3" name="Text Placeholder 2"/>
          <p:cNvSpPr>
            <a:spLocks noGrp="1"/>
          </p:cNvSpPr>
          <p:nvPr>
            <p:ph type="body" sz="quarter" idx="10"/>
          </p:nvPr>
        </p:nvSpPr>
        <p:spPr>
          <a:xfrm>
            <a:off x="274638" y="1212850"/>
            <a:ext cx="11887200" cy="3662541"/>
          </a:xfrm>
        </p:spPr>
        <p:txBody>
          <a:bodyPr/>
          <a:lstStyle/>
          <a:p>
            <a:r>
              <a:rPr lang="en-US" dirty="0"/>
              <a:t>Synchronous </a:t>
            </a:r>
            <a:r>
              <a:rPr lang="en-US" dirty="0" smtClean="0"/>
              <a:t>mirroring (high safety mode)</a:t>
            </a:r>
            <a:endParaRPr lang="en-US" dirty="0"/>
          </a:p>
          <a:p>
            <a:r>
              <a:rPr lang="en-US" dirty="0"/>
              <a:t>All databases (including CMS) </a:t>
            </a:r>
            <a:r>
              <a:rPr lang="en-US" dirty="0" smtClean="0"/>
              <a:t>can be mirrored</a:t>
            </a:r>
          </a:p>
          <a:p>
            <a:r>
              <a:rPr lang="en-US" dirty="0" smtClean="0"/>
              <a:t>Principal and mirror servers must be same version and edition of SQL Server</a:t>
            </a:r>
            <a:endParaRPr lang="en-US" dirty="0"/>
          </a:p>
          <a:p>
            <a:r>
              <a:rPr lang="en-US" dirty="0"/>
              <a:t>A single witness can be used for multiple </a:t>
            </a:r>
            <a:r>
              <a:rPr lang="en-US" dirty="0" smtClean="0"/>
              <a:t>pools</a:t>
            </a:r>
          </a:p>
          <a:p>
            <a:pPr lvl="1"/>
            <a:r>
              <a:rPr lang="en-US" dirty="0" smtClean="0"/>
              <a:t>Witness can be different version, including SQL Express</a:t>
            </a:r>
            <a:endParaRPr lang="en-US" dirty="0"/>
          </a:p>
        </p:txBody>
      </p:sp>
    </p:spTree>
    <p:extLst>
      <p:ext uri="{BB962C8B-B14F-4D97-AF65-F5344CB8AC3E}">
        <p14:creationId xmlns:p14="http://schemas.microsoft.com/office/powerpoint/2010/main" val="4191537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SQL Mirroring setup?</a:t>
            </a:r>
            <a:endParaRPr lang="en-GB" dirty="0"/>
          </a:p>
        </p:txBody>
      </p:sp>
      <p:sp>
        <p:nvSpPr>
          <p:cNvPr id="3" name="Text Placeholder 2"/>
          <p:cNvSpPr>
            <a:spLocks noGrp="1"/>
          </p:cNvSpPr>
          <p:nvPr>
            <p:ph type="body" sz="quarter" idx="10"/>
          </p:nvPr>
        </p:nvSpPr>
        <p:spPr>
          <a:xfrm>
            <a:off x="274638" y="1212850"/>
            <a:ext cx="5884862" cy="5626156"/>
          </a:xfrm>
        </p:spPr>
        <p:txBody>
          <a:bodyPr/>
          <a:lstStyle/>
          <a:p>
            <a:r>
              <a:rPr lang="en-US" sz="3600" dirty="0"/>
              <a:t>Deployed and configured within Lync Server Topology </a:t>
            </a:r>
            <a:r>
              <a:rPr lang="en-US" sz="3600" dirty="0" smtClean="0"/>
              <a:t>Builder</a:t>
            </a:r>
            <a:endParaRPr lang="en-US" sz="3600" dirty="0"/>
          </a:p>
          <a:p>
            <a:r>
              <a:rPr lang="en-US" sz="3600" dirty="0"/>
              <a:t>No configuration in SQL Management Studio </a:t>
            </a:r>
            <a:r>
              <a:rPr lang="en-US" sz="3600" dirty="0" smtClean="0"/>
              <a:t>required</a:t>
            </a:r>
            <a:endParaRPr lang="en-US" sz="3600" dirty="0"/>
          </a:p>
          <a:p>
            <a:r>
              <a:rPr lang="en-US" sz="3600" dirty="0"/>
              <a:t>Management via cmdlets in </a:t>
            </a:r>
            <a:r>
              <a:rPr lang="en-US" sz="3600" dirty="0" smtClean="0"/>
              <a:t>LSMS</a:t>
            </a:r>
            <a:endParaRPr lang="en-US" sz="3600" dirty="0"/>
          </a:p>
          <a:p>
            <a:r>
              <a:rPr lang="en-US" sz="3600" dirty="0"/>
              <a:t>Can be </a:t>
            </a:r>
            <a:r>
              <a:rPr lang="en-US" sz="3600" dirty="0" smtClean="0"/>
              <a:t>configured </a:t>
            </a:r>
            <a:r>
              <a:rPr lang="en-US" sz="3600" dirty="0"/>
              <a:t>after initial </a:t>
            </a:r>
            <a:r>
              <a:rPr lang="en-US" sz="3600" dirty="0" smtClean="0"/>
              <a:t>deployment</a:t>
            </a:r>
            <a:endParaRPr lang="en-US" sz="3600" dirty="0"/>
          </a:p>
        </p:txBody>
      </p:sp>
      <p:pic>
        <p:nvPicPr>
          <p:cNvPr id="4" name="Picture 3" descr="define new front end po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32524"/>
            <a:ext cx="5828089" cy="4581951"/>
          </a:xfrm>
          <a:prstGeom prst="rect">
            <a:avLst/>
          </a:prstGeom>
        </p:spPr>
      </p:pic>
      <p:sp>
        <p:nvSpPr>
          <p:cNvPr id="5" name="Rectangle 4"/>
          <p:cNvSpPr/>
          <p:nvPr/>
        </p:nvSpPr>
        <p:spPr>
          <a:xfrm>
            <a:off x="10470276" y="6361180"/>
            <a:ext cx="1966500" cy="646331"/>
          </a:xfrm>
          <a:prstGeom prst="rect">
            <a:avLst/>
          </a:prstGeom>
        </p:spPr>
        <p:txBody>
          <a:bodyPr wrap="none">
            <a:spAutoFit/>
          </a:bodyPr>
          <a:lstStyle/>
          <a:p>
            <a:pPr algn="r"/>
            <a:r>
              <a:rPr lang="en-GB" dirty="0" smtClean="0"/>
              <a:t>Source:</a:t>
            </a:r>
          </a:p>
          <a:p>
            <a:pPr algn="r"/>
            <a:r>
              <a:rPr lang="en-GB" dirty="0" smtClean="0"/>
              <a:t>Modality Systems</a:t>
            </a:r>
            <a:endParaRPr lang="en-GB" dirty="0"/>
          </a:p>
        </p:txBody>
      </p:sp>
    </p:spTree>
    <p:extLst>
      <p:ext uri="{BB962C8B-B14F-4D97-AF65-F5344CB8AC3E}">
        <p14:creationId xmlns:p14="http://schemas.microsoft.com/office/powerpoint/2010/main" val="1207362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Failing over a Mirrored </a:t>
            </a:r>
            <a:r>
              <a:rPr lang="en-US" dirty="0" smtClean="0"/>
              <a:t>Database</a:t>
            </a:r>
            <a:endParaRPr lang="en-GB" dirty="0"/>
          </a:p>
        </p:txBody>
      </p:sp>
      <p:sp>
        <p:nvSpPr>
          <p:cNvPr id="3" name="Text Placeholder 2"/>
          <p:cNvSpPr>
            <a:spLocks noGrp="1"/>
          </p:cNvSpPr>
          <p:nvPr>
            <p:ph type="body" sz="quarter" idx="10"/>
          </p:nvPr>
        </p:nvSpPr>
        <p:spPr>
          <a:xfrm>
            <a:off x="274638" y="1212850"/>
            <a:ext cx="11887200" cy="2769989"/>
          </a:xfrm>
        </p:spPr>
        <p:txBody>
          <a:bodyPr/>
          <a:lstStyle/>
          <a:p>
            <a:r>
              <a:rPr lang="en-US" dirty="0" smtClean="0"/>
              <a:t>Can be controlled on a per database type basis</a:t>
            </a:r>
          </a:p>
          <a:p>
            <a:r>
              <a:rPr lang="en-US" dirty="0" smtClean="0"/>
              <a:t>Witness </a:t>
            </a:r>
            <a:r>
              <a:rPr lang="en-US" dirty="0"/>
              <a:t>deployed? Sit back and relax. </a:t>
            </a:r>
            <a:r>
              <a:rPr lang="en-US" dirty="0">
                <a:sym typeface="Wingdings"/>
              </a:rPr>
              <a:t></a:t>
            </a:r>
          </a:p>
          <a:p>
            <a:r>
              <a:rPr lang="en-US" dirty="0">
                <a:sym typeface="Wingdings"/>
              </a:rPr>
              <a:t>No witness requires manual intervention:</a:t>
            </a:r>
          </a:p>
          <a:p>
            <a:pPr lvl="1"/>
            <a:r>
              <a:rPr lang="en-US" dirty="0"/>
              <a:t>First check which server currently hosts the </a:t>
            </a:r>
            <a:r>
              <a:rPr lang="en-US" dirty="0" smtClean="0"/>
              <a:t>databases</a:t>
            </a:r>
            <a:endParaRPr lang="en-US" dirty="0"/>
          </a:p>
          <a:p>
            <a:pPr lvl="1"/>
            <a:r>
              <a:rPr lang="en-US" dirty="0"/>
              <a:t>Then invoke a manual failover of </a:t>
            </a:r>
            <a:r>
              <a:rPr lang="en-US" dirty="0" smtClean="0"/>
              <a:t>the user, CMS and application databases</a:t>
            </a:r>
            <a:endParaRPr lang="en-US" dirty="0"/>
          </a:p>
        </p:txBody>
      </p:sp>
    </p:spTree>
    <p:extLst>
      <p:ext uri="{BB962C8B-B14F-4D97-AF65-F5344CB8AC3E}">
        <p14:creationId xmlns:p14="http://schemas.microsoft.com/office/powerpoint/2010/main" val="4137888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Manually failing over a mirrored database</a:t>
            </a:r>
            <a:endParaRPr lang="en-GB" dirty="0"/>
          </a:p>
        </p:txBody>
      </p:sp>
      <p:sp>
        <p:nvSpPr>
          <p:cNvPr id="3" name="Text Placeholder 2"/>
          <p:cNvSpPr>
            <a:spLocks noGrp="1"/>
          </p:cNvSpPr>
          <p:nvPr>
            <p:ph type="body" sz="quarter" idx="10"/>
          </p:nvPr>
        </p:nvSpPr>
        <p:spPr>
          <a:xfrm>
            <a:off x="274638" y="1212850"/>
            <a:ext cx="11887200" cy="4431983"/>
          </a:xfrm>
        </p:spPr>
        <p:txBody>
          <a:bodyPr/>
          <a:lstStyle/>
          <a:p>
            <a:r>
              <a:rPr lang="en-US" dirty="0"/>
              <a:t>Get-CsDatabaseMirrorState -PoolFqdn &lt;</a:t>
            </a:r>
            <a:r>
              <a:rPr lang="en-US" i="1" dirty="0"/>
              <a:t>poolFQDN</a:t>
            </a:r>
            <a:r>
              <a:rPr lang="en-US" dirty="0"/>
              <a:t>&gt; </a:t>
            </a:r>
          </a:p>
          <a:p>
            <a:r>
              <a:rPr lang="en-US" dirty="0"/>
              <a:t>Invoke-CsDatabaseFailover -PoolFqdn &lt;</a:t>
            </a:r>
            <a:r>
              <a:rPr lang="en-US" i="1" dirty="0"/>
              <a:t>poolFQDN</a:t>
            </a:r>
            <a:r>
              <a:rPr lang="en-US" dirty="0"/>
              <a:t>&gt; </a:t>
            </a:r>
            <a:br>
              <a:rPr lang="en-US" dirty="0"/>
            </a:br>
            <a:r>
              <a:rPr lang="en-US" dirty="0"/>
              <a:t>-DatabaseType User -NewPrincipal </a:t>
            </a:r>
            <a:r>
              <a:rPr lang="en-US" dirty="0" smtClean="0"/>
              <a:t>mirror</a:t>
            </a:r>
            <a:endParaRPr lang="en-US" dirty="0"/>
          </a:p>
          <a:p>
            <a:r>
              <a:rPr lang="en-US" dirty="0"/>
              <a:t>Invoke-CsDatabaseFailover -PoolFqdn &lt;</a:t>
            </a:r>
            <a:r>
              <a:rPr lang="en-US" i="1" dirty="0"/>
              <a:t>poolFQDN</a:t>
            </a:r>
            <a:r>
              <a:rPr lang="en-US" dirty="0"/>
              <a:t>&gt; </a:t>
            </a:r>
            <a:br>
              <a:rPr lang="en-US" dirty="0"/>
            </a:br>
            <a:r>
              <a:rPr lang="en-US" dirty="0"/>
              <a:t>-DatabaseType Application -NewPrincipal </a:t>
            </a:r>
            <a:r>
              <a:rPr lang="en-US" dirty="0" smtClean="0"/>
              <a:t>mirror</a:t>
            </a:r>
            <a:endParaRPr lang="en-US" dirty="0"/>
          </a:p>
          <a:p>
            <a:r>
              <a:rPr lang="en-US" dirty="0"/>
              <a:t>Invoke-CsDatabaseFailover -PoolFqdn &lt;</a:t>
            </a:r>
            <a:r>
              <a:rPr lang="en-US" i="1" dirty="0"/>
              <a:t>poolFQDN</a:t>
            </a:r>
            <a:r>
              <a:rPr lang="en-US" dirty="0"/>
              <a:t>&gt; </a:t>
            </a:r>
            <a:br>
              <a:rPr lang="en-US" dirty="0"/>
            </a:br>
            <a:r>
              <a:rPr lang="en-US" dirty="0"/>
              <a:t>-DatabaseType CentralMgmt -NewPrincipal </a:t>
            </a:r>
            <a:r>
              <a:rPr lang="en-US" dirty="0" smtClean="0"/>
              <a:t>mirror</a:t>
            </a:r>
            <a:endParaRPr lang="en-US" dirty="0"/>
          </a:p>
        </p:txBody>
      </p:sp>
    </p:spTree>
    <p:extLst>
      <p:ext uri="{BB962C8B-B14F-4D97-AF65-F5344CB8AC3E}">
        <p14:creationId xmlns:p14="http://schemas.microsoft.com/office/powerpoint/2010/main" val="283358918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Backend Server Failover - Before</a:t>
            </a:r>
            <a:endParaRPr lang="en-GB" dirty="0"/>
          </a:p>
        </p:txBody>
      </p:sp>
      <p:sp>
        <p:nvSpPr>
          <p:cNvPr id="3" name="Text Placeholder 2"/>
          <p:cNvSpPr>
            <a:spLocks noGrp="1"/>
          </p:cNvSpPr>
          <p:nvPr>
            <p:ph type="body" sz="quarter" idx="10"/>
          </p:nvPr>
        </p:nvSpPr>
        <p:spPr>
          <a:xfrm>
            <a:off x="274638" y="1212850"/>
            <a:ext cx="5541962" cy="1969770"/>
          </a:xfrm>
        </p:spPr>
        <p:txBody>
          <a:bodyPr/>
          <a:lstStyle/>
          <a:p>
            <a:r>
              <a:rPr lang="en-US" dirty="0"/>
              <a:t>Front End Servers are connected to the SQL Principal Node.</a:t>
            </a:r>
          </a:p>
          <a:p>
            <a:r>
              <a:rPr lang="en-US" dirty="0"/>
              <a:t>Mirror node is up to date with database state</a:t>
            </a:r>
            <a:r>
              <a:rPr lang="en-US" dirty="0" smtClean="0"/>
              <a:t>.</a:t>
            </a:r>
            <a:endParaRPr lang="en-US" dirty="0"/>
          </a:p>
        </p:txBody>
      </p:sp>
      <p:sp>
        <p:nvSpPr>
          <p:cNvPr id="4" name="Rectangle 3"/>
          <p:cNvSpPr/>
          <p:nvPr/>
        </p:nvSpPr>
        <p:spPr bwMode="auto">
          <a:xfrm>
            <a:off x="6642101" y="1212850"/>
            <a:ext cx="4483100" cy="5518150"/>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22768268"/>
              </p:ext>
            </p:extLst>
          </p:nvPr>
        </p:nvGraphicFramePr>
        <p:xfrm>
          <a:off x="5946775" y="981075"/>
          <a:ext cx="5780088" cy="5526088"/>
        </p:xfrm>
        <a:graphic>
          <a:graphicData uri="http://schemas.openxmlformats.org/presentationml/2006/ole">
            <mc:AlternateContent xmlns:mc="http://schemas.openxmlformats.org/markup-compatibility/2006">
              <mc:Choice xmlns:v="urn:schemas-microsoft-com:vml" Requires="v">
                <p:oleObj spid="_x0000_s2110" name="Visio" r:id="rId4" imgW="11249012" imgH="10753725" progId="Visio.Drawing.15">
                  <p:embed/>
                </p:oleObj>
              </mc:Choice>
              <mc:Fallback>
                <p:oleObj name="Visio" r:id="rId4" imgW="11249012" imgH="10753725" progId="Visio.Drawing.15">
                  <p:embed/>
                  <p:pic>
                    <p:nvPicPr>
                      <p:cNvPr id="0" name=""/>
                      <p:cNvPicPr/>
                      <p:nvPr/>
                    </p:nvPicPr>
                    <p:blipFill>
                      <a:blip r:embed="rId5"/>
                      <a:stretch>
                        <a:fillRect/>
                      </a:stretch>
                    </p:blipFill>
                    <p:spPr>
                      <a:xfrm>
                        <a:off x="5946775" y="981075"/>
                        <a:ext cx="5780088" cy="5526088"/>
                      </a:xfrm>
                      <a:prstGeom prst="rect">
                        <a:avLst/>
                      </a:prstGeom>
                    </p:spPr>
                  </p:pic>
                </p:oleObj>
              </mc:Fallback>
            </mc:AlternateContent>
          </a:graphicData>
        </a:graphic>
      </p:graphicFrame>
      <p:sp>
        <p:nvSpPr>
          <p:cNvPr id="6" name="Rectangle 5"/>
          <p:cNvSpPr/>
          <p:nvPr/>
        </p:nvSpPr>
        <p:spPr>
          <a:xfrm>
            <a:off x="10470276" y="6361180"/>
            <a:ext cx="1966500" cy="646331"/>
          </a:xfrm>
          <a:prstGeom prst="rect">
            <a:avLst/>
          </a:prstGeom>
        </p:spPr>
        <p:txBody>
          <a:bodyPr wrap="none">
            <a:spAutoFit/>
          </a:bodyPr>
          <a:lstStyle/>
          <a:p>
            <a:pPr algn="r"/>
            <a:r>
              <a:rPr lang="en-GB" dirty="0" smtClean="0"/>
              <a:t>Source:</a:t>
            </a:r>
          </a:p>
          <a:p>
            <a:pPr algn="r"/>
            <a:r>
              <a:rPr lang="en-GB" dirty="0" smtClean="0"/>
              <a:t>Modality Systems</a:t>
            </a:r>
            <a:endParaRPr lang="en-GB" dirty="0"/>
          </a:p>
        </p:txBody>
      </p:sp>
    </p:spTree>
    <p:extLst>
      <p:ext uri="{BB962C8B-B14F-4D97-AF65-F5344CB8AC3E}">
        <p14:creationId xmlns:p14="http://schemas.microsoft.com/office/powerpoint/2010/main" val="412523884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837" y="124897"/>
            <a:ext cx="6654800" cy="6744730"/>
          </a:xfrm>
          <a:prstGeom prst="rect">
            <a:avLst/>
          </a:prstGeom>
        </p:spPr>
      </p:pic>
      <p:sp>
        <p:nvSpPr>
          <p:cNvPr id="5" name="Rectangle 4"/>
          <p:cNvSpPr/>
          <p:nvPr/>
        </p:nvSpPr>
        <p:spPr>
          <a:xfrm>
            <a:off x="10121719" y="6361180"/>
            <a:ext cx="2315057" cy="646331"/>
          </a:xfrm>
          <a:prstGeom prst="rect">
            <a:avLst/>
          </a:prstGeom>
        </p:spPr>
        <p:txBody>
          <a:bodyPr wrap="none">
            <a:spAutoFit/>
          </a:bodyPr>
          <a:lstStyle/>
          <a:p>
            <a:pPr algn="r"/>
            <a:r>
              <a:rPr lang="en-GB" dirty="0"/>
              <a:t>Source:</a:t>
            </a:r>
            <a:endParaRPr lang="en-GB" dirty="0" smtClean="0"/>
          </a:p>
          <a:p>
            <a:pPr algn="r"/>
            <a:r>
              <a:rPr lang="en-GB" dirty="0" smtClean="0"/>
              <a:t>knowyourmeme.com</a:t>
            </a:r>
            <a:endParaRPr lang="en-GB" dirty="0"/>
          </a:p>
        </p:txBody>
      </p:sp>
    </p:spTree>
    <p:extLst>
      <p:ext uri="{BB962C8B-B14F-4D97-AF65-F5344CB8AC3E}">
        <p14:creationId xmlns:p14="http://schemas.microsoft.com/office/powerpoint/2010/main" val="747357510"/>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Backend Server Failover - After</a:t>
            </a:r>
            <a:endParaRPr lang="en-GB" dirty="0"/>
          </a:p>
        </p:txBody>
      </p:sp>
      <p:sp>
        <p:nvSpPr>
          <p:cNvPr id="3" name="Text Placeholder 2"/>
          <p:cNvSpPr>
            <a:spLocks noGrp="1"/>
          </p:cNvSpPr>
          <p:nvPr>
            <p:ph type="body" sz="quarter" idx="10"/>
          </p:nvPr>
        </p:nvSpPr>
        <p:spPr>
          <a:xfrm>
            <a:off x="274638" y="1212850"/>
            <a:ext cx="5795962" cy="2431435"/>
          </a:xfrm>
        </p:spPr>
        <p:txBody>
          <a:bodyPr/>
          <a:lstStyle/>
          <a:p>
            <a:r>
              <a:rPr lang="en-US" dirty="0"/>
              <a:t>With witness:</a:t>
            </a:r>
          </a:p>
          <a:p>
            <a:pPr lvl="1"/>
            <a:r>
              <a:rPr lang="en-US" dirty="0"/>
              <a:t>SQL witness detects Principal node failure and fails over databases to the Mirror </a:t>
            </a:r>
            <a:r>
              <a:rPr lang="en-US" dirty="0" smtClean="0"/>
              <a:t>node</a:t>
            </a:r>
            <a:endParaRPr lang="en-US" dirty="0"/>
          </a:p>
          <a:p>
            <a:pPr lvl="1"/>
            <a:r>
              <a:rPr lang="en-US" dirty="0"/>
              <a:t>Front End servers detect failure and redirect SQL connectivity to Mirror </a:t>
            </a:r>
            <a:r>
              <a:rPr lang="en-US" dirty="0" smtClean="0"/>
              <a:t>node</a:t>
            </a:r>
            <a:endParaRPr lang="en-US" dirty="0"/>
          </a:p>
          <a:p>
            <a:r>
              <a:rPr lang="en-US" dirty="0"/>
              <a:t>Without witness:</a:t>
            </a:r>
          </a:p>
          <a:p>
            <a:pPr lvl="1"/>
            <a:r>
              <a:rPr lang="en-US" dirty="0"/>
              <a:t>Administrator must manually invoke </a:t>
            </a:r>
            <a:r>
              <a:rPr lang="en-US" dirty="0" smtClean="0"/>
              <a:t>failover</a:t>
            </a:r>
            <a:endParaRPr lang="en-US" dirty="0"/>
          </a:p>
        </p:txBody>
      </p:sp>
      <p:sp>
        <p:nvSpPr>
          <p:cNvPr id="4" name="Rectangle 3"/>
          <p:cNvSpPr/>
          <p:nvPr/>
        </p:nvSpPr>
        <p:spPr bwMode="auto">
          <a:xfrm>
            <a:off x="6642101" y="1212850"/>
            <a:ext cx="4483100" cy="551815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37199652"/>
              </p:ext>
            </p:extLst>
          </p:nvPr>
        </p:nvGraphicFramePr>
        <p:xfrm>
          <a:off x="5959475" y="993775"/>
          <a:ext cx="5780088" cy="5526088"/>
        </p:xfrm>
        <a:graphic>
          <a:graphicData uri="http://schemas.openxmlformats.org/presentationml/2006/ole">
            <mc:AlternateContent xmlns:mc="http://schemas.openxmlformats.org/markup-compatibility/2006">
              <mc:Choice xmlns:v="urn:schemas-microsoft-com:vml" Requires="v">
                <p:oleObj spid="_x0000_s3134" name="Visio" r:id="rId4" imgW="11249012" imgH="10753725" progId="Visio.Drawing.15">
                  <p:embed/>
                </p:oleObj>
              </mc:Choice>
              <mc:Fallback>
                <p:oleObj name="Visio" r:id="rId4" imgW="11249012" imgH="10753725" progId="Visio.Drawing.15">
                  <p:embed/>
                  <p:pic>
                    <p:nvPicPr>
                      <p:cNvPr id="0" name=""/>
                      <p:cNvPicPr/>
                      <p:nvPr/>
                    </p:nvPicPr>
                    <p:blipFill>
                      <a:blip r:embed="rId5"/>
                      <a:stretch>
                        <a:fillRect/>
                      </a:stretch>
                    </p:blipFill>
                    <p:spPr>
                      <a:xfrm>
                        <a:off x="5959475" y="993775"/>
                        <a:ext cx="5780088" cy="5526088"/>
                      </a:xfrm>
                      <a:prstGeom prst="rect">
                        <a:avLst/>
                      </a:prstGeom>
                    </p:spPr>
                  </p:pic>
                </p:oleObj>
              </mc:Fallback>
            </mc:AlternateContent>
          </a:graphicData>
        </a:graphic>
      </p:graphicFrame>
      <p:sp>
        <p:nvSpPr>
          <p:cNvPr id="6" name="Rectangle 5"/>
          <p:cNvSpPr/>
          <p:nvPr/>
        </p:nvSpPr>
        <p:spPr>
          <a:xfrm>
            <a:off x="10470276" y="6361180"/>
            <a:ext cx="1966500" cy="646331"/>
          </a:xfrm>
          <a:prstGeom prst="rect">
            <a:avLst/>
          </a:prstGeom>
        </p:spPr>
        <p:txBody>
          <a:bodyPr wrap="none">
            <a:spAutoFit/>
          </a:bodyPr>
          <a:lstStyle/>
          <a:p>
            <a:pPr algn="r"/>
            <a:r>
              <a:rPr lang="en-GB" dirty="0" smtClean="0"/>
              <a:t>Source:</a:t>
            </a:r>
          </a:p>
          <a:p>
            <a:pPr algn="r"/>
            <a:r>
              <a:rPr lang="en-GB" dirty="0" smtClean="0"/>
              <a:t>Modality Systems</a:t>
            </a:r>
            <a:endParaRPr lang="en-GB" dirty="0"/>
          </a:p>
        </p:txBody>
      </p:sp>
    </p:spTree>
    <p:extLst>
      <p:ext uri="{BB962C8B-B14F-4D97-AF65-F5344CB8AC3E}">
        <p14:creationId xmlns:p14="http://schemas.microsoft.com/office/powerpoint/2010/main" val="97066269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User Experience During Backend Server Failure</a:t>
            </a:r>
            <a:endParaRPr lang="en-GB" sz="4800" dirty="0"/>
          </a:p>
        </p:txBody>
      </p:sp>
      <p:sp>
        <p:nvSpPr>
          <p:cNvPr id="3" name="Text Placeholder 2"/>
          <p:cNvSpPr>
            <a:spLocks noGrp="1"/>
          </p:cNvSpPr>
          <p:nvPr>
            <p:ph type="body" sz="quarter" idx="10"/>
          </p:nvPr>
        </p:nvSpPr>
        <p:spPr>
          <a:xfrm>
            <a:off x="274638" y="1212850"/>
            <a:ext cx="11887200" cy="2708434"/>
          </a:xfrm>
        </p:spPr>
        <p:txBody>
          <a:bodyPr/>
          <a:lstStyle/>
          <a:p>
            <a:r>
              <a:rPr lang="en-US" dirty="0"/>
              <a:t>If a witness is </a:t>
            </a:r>
            <a:r>
              <a:rPr lang="en-US" dirty="0" smtClean="0"/>
              <a:t>configured</a:t>
            </a:r>
            <a:endParaRPr lang="en-US" dirty="0"/>
          </a:p>
          <a:p>
            <a:pPr lvl="1"/>
            <a:r>
              <a:rPr lang="en-US" dirty="0"/>
              <a:t>Failover happens automatically and the user shouldn’t see much change to </a:t>
            </a:r>
            <a:r>
              <a:rPr lang="en-US" dirty="0" smtClean="0"/>
              <a:t>service</a:t>
            </a:r>
            <a:endParaRPr lang="en-US" dirty="0"/>
          </a:p>
          <a:p>
            <a:r>
              <a:rPr lang="en-US" dirty="0"/>
              <a:t>If no witness is </a:t>
            </a:r>
            <a:r>
              <a:rPr lang="en-US" dirty="0" smtClean="0"/>
              <a:t>configured</a:t>
            </a:r>
            <a:endParaRPr lang="en-US" dirty="0"/>
          </a:p>
          <a:p>
            <a:pPr lvl="1"/>
            <a:r>
              <a:rPr lang="en-US" dirty="0"/>
              <a:t>Administrator must manually invoke </a:t>
            </a:r>
            <a:r>
              <a:rPr lang="en-US" dirty="0" smtClean="0"/>
              <a:t>failover</a:t>
            </a:r>
            <a:endParaRPr lang="en-US" dirty="0"/>
          </a:p>
          <a:p>
            <a:pPr lvl="1"/>
            <a:r>
              <a:rPr lang="en-US" dirty="0"/>
              <a:t>Sessions will continue </a:t>
            </a:r>
            <a:r>
              <a:rPr lang="en-US" dirty="0" smtClean="0"/>
              <a:t>for 30 minutes until </a:t>
            </a:r>
            <a:r>
              <a:rPr lang="en-US" dirty="0"/>
              <a:t>client </a:t>
            </a:r>
            <a:r>
              <a:rPr lang="en-US" dirty="0" smtClean="0"/>
              <a:t>realizes </a:t>
            </a:r>
            <a:r>
              <a:rPr lang="en-US" dirty="0"/>
              <a:t>the back end is unavailable, at which point Lync will go into resiliency </a:t>
            </a:r>
            <a:r>
              <a:rPr lang="en-US" dirty="0" smtClean="0"/>
              <a:t>mode</a:t>
            </a:r>
            <a:endParaRPr lang="en-US" dirty="0"/>
          </a:p>
        </p:txBody>
      </p:sp>
    </p:spTree>
    <p:extLst>
      <p:ext uri="{BB962C8B-B14F-4D97-AF65-F5344CB8AC3E}">
        <p14:creationId xmlns:p14="http://schemas.microsoft.com/office/powerpoint/2010/main" val="1525882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Failing back a mirrored database</a:t>
            </a:r>
            <a:endParaRPr lang="en-GB" dirty="0"/>
          </a:p>
        </p:txBody>
      </p:sp>
      <p:sp>
        <p:nvSpPr>
          <p:cNvPr id="3" name="Text Placeholder 2"/>
          <p:cNvSpPr>
            <a:spLocks noGrp="1"/>
          </p:cNvSpPr>
          <p:nvPr>
            <p:ph type="body" sz="quarter" idx="10"/>
          </p:nvPr>
        </p:nvSpPr>
        <p:spPr>
          <a:xfrm>
            <a:off x="274638" y="1212850"/>
            <a:ext cx="11887200" cy="4431983"/>
          </a:xfrm>
        </p:spPr>
        <p:txBody>
          <a:bodyPr/>
          <a:lstStyle/>
          <a:p>
            <a:r>
              <a:rPr lang="en-US" dirty="0"/>
              <a:t>Get-CsDatabaseMirrorState -PoolFqdn &lt;</a:t>
            </a:r>
            <a:r>
              <a:rPr lang="en-US" i="1" dirty="0"/>
              <a:t>poolFQDN</a:t>
            </a:r>
            <a:r>
              <a:rPr lang="en-US" dirty="0"/>
              <a:t>&gt; </a:t>
            </a:r>
          </a:p>
          <a:p>
            <a:r>
              <a:rPr lang="en-US" dirty="0"/>
              <a:t>Invoke-CsDatabaseFailover -PoolFqdn &lt;</a:t>
            </a:r>
            <a:r>
              <a:rPr lang="en-US" i="1" dirty="0"/>
              <a:t>poolFQDN</a:t>
            </a:r>
            <a:r>
              <a:rPr lang="en-US" dirty="0"/>
              <a:t>&gt; </a:t>
            </a:r>
            <a:br>
              <a:rPr lang="en-US" dirty="0"/>
            </a:br>
            <a:r>
              <a:rPr lang="en-US" dirty="0"/>
              <a:t>-DatabaseType User -NewPrincipal primary</a:t>
            </a:r>
          </a:p>
          <a:p>
            <a:r>
              <a:rPr lang="en-US" dirty="0"/>
              <a:t>Invoke-CsDatabaseFailover -PoolFqdn &lt;</a:t>
            </a:r>
            <a:r>
              <a:rPr lang="en-US" i="1" dirty="0"/>
              <a:t>poolFQDN</a:t>
            </a:r>
            <a:r>
              <a:rPr lang="en-US" dirty="0"/>
              <a:t>&gt; </a:t>
            </a:r>
            <a:br>
              <a:rPr lang="en-US" dirty="0"/>
            </a:br>
            <a:r>
              <a:rPr lang="en-US" dirty="0"/>
              <a:t>-DatabaseType Application -NewPrincipal primary</a:t>
            </a:r>
          </a:p>
          <a:p>
            <a:r>
              <a:rPr lang="en-US" dirty="0"/>
              <a:t>Invoke-CsDatabaseFailover -PoolFqdn &lt;</a:t>
            </a:r>
            <a:r>
              <a:rPr lang="en-US" i="1" dirty="0"/>
              <a:t>poolFQDN</a:t>
            </a:r>
            <a:r>
              <a:rPr lang="en-US" dirty="0"/>
              <a:t>&gt; </a:t>
            </a:r>
            <a:br>
              <a:rPr lang="en-US" dirty="0"/>
            </a:br>
            <a:r>
              <a:rPr lang="en-US" dirty="0"/>
              <a:t>-DatabaseType CentralMgmt -NewPrincipal </a:t>
            </a:r>
            <a:r>
              <a:rPr lang="en-US" dirty="0" smtClean="0"/>
              <a:t>primary</a:t>
            </a:r>
            <a:endParaRPr lang="en-US" dirty="0"/>
          </a:p>
        </p:txBody>
      </p:sp>
    </p:spTree>
    <p:extLst>
      <p:ext uri="{BB962C8B-B14F-4D97-AF65-F5344CB8AC3E}">
        <p14:creationId xmlns:p14="http://schemas.microsoft.com/office/powerpoint/2010/main" val="147316952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Backend Database Mirroring Rocks</a:t>
            </a:r>
            <a:endParaRPr lang="en-GB" dirty="0"/>
          </a:p>
        </p:txBody>
      </p:sp>
      <p:sp>
        <p:nvSpPr>
          <p:cNvPr id="3" name="Text Placeholder 2"/>
          <p:cNvSpPr>
            <a:spLocks noGrp="1"/>
          </p:cNvSpPr>
          <p:nvPr>
            <p:ph type="body" sz="quarter" idx="10"/>
          </p:nvPr>
        </p:nvSpPr>
        <p:spPr>
          <a:xfrm>
            <a:off x="274638" y="1212850"/>
            <a:ext cx="11887200" cy="3200876"/>
          </a:xfrm>
        </p:spPr>
        <p:txBody>
          <a:bodyPr/>
          <a:lstStyle/>
          <a:p>
            <a:r>
              <a:rPr lang="en-US" dirty="0"/>
              <a:t>Makes SQL database/server maintenance </a:t>
            </a:r>
            <a:r>
              <a:rPr lang="en-US" dirty="0" smtClean="0"/>
              <a:t>easy</a:t>
            </a:r>
            <a:endParaRPr lang="en-US" dirty="0"/>
          </a:p>
          <a:p>
            <a:r>
              <a:rPr lang="en-US" dirty="0"/>
              <a:t>Monitoring and management of database failover/failback is owned by Lync admins, not SQL </a:t>
            </a:r>
            <a:r>
              <a:rPr lang="en-US" dirty="0" smtClean="0"/>
              <a:t>team</a:t>
            </a:r>
            <a:endParaRPr lang="en-US" dirty="0"/>
          </a:p>
          <a:p>
            <a:r>
              <a:rPr lang="en-US" dirty="0"/>
              <a:t>No more dependency on shared </a:t>
            </a:r>
            <a:r>
              <a:rPr lang="en-US" dirty="0" smtClean="0"/>
              <a:t>storage</a:t>
            </a:r>
            <a:endParaRPr lang="en-US" dirty="0"/>
          </a:p>
        </p:txBody>
      </p:sp>
    </p:spTree>
    <p:extLst>
      <p:ext uri="{BB962C8B-B14F-4D97-AF65-F5344CB8AC3E}">
        <p14:creationId xmlns:p14="http://schemas.microsoft.com/office/powerpoint/2010/main" val="755896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3028833"/>
            <a:ext cx="10056812" cy="2751698"/>
          </a:xfrm>
        </p:spPr>
        <p:txBody>
          <a:bodyPr/>
          <a:lstStyle/>
          <a:p>
            <a:r>
              <a:rPr lang="en-US" dirty="0" smtClean="0"/>
              <a:t>Demo – SQL Database Mirroring</a:t>
            </a:r>
            <a:endParaRPr lang="en-US" dirty="0"/>
          </a:p>
        </p:txBody>
      </p:sp>
      <p:sp>
        <p:nvSpPr>
          <p:cNvPr id="5" name="Text Placeholder 4"/>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89653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New Site Resiliency Features</a:t>
            </a:r>
          </a:p>
        </p:txBody>
      </p:sp>
    </p:spTree>
    <p:extLst>
      <p:ext uri="{BB962C8B-B14F-4D97-AF65-F5344CB8AC3E}">
        <p14:creationId xmlns:p14="http://schemas.microsoft.com/office/powerpoint/2010/main" val="280368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Site Resiliency Features</a:t>
            </a:r>
            <a:endParaRPr lang="en-GB" dirty="0"/>
          </a:p>
        </p:txBody>
      </p:sp>
      <p:sp>
        <p:nvSpPr>
          <p:cNvPr id="3" name="Text Placeholder 2"/>
          <p:cNvSpPr>
            <a:spLocks noGrp="1"/>
          </p:cNvSpPr>
          <p:nvPr>
            <p:ph type="body" sz="quarter" idx="10"/>
          </p:nvPr>
        </p:nvSpPr>
        <p:spPr>
          <a:xfrm>
            <a:off x="274638" y="1212850"/>
            <a:ext cx="11887200" cy="2092881"/>
          </a:xfrm>
        </p:spPr>
        <p:txBody>
          <a:bodyPr/>
          <a:lstStyle/>
          <a:p>
            <a:r>
              <a:rPr lang="en-US" dirty="0"/>
              <a:t>Front End Pool Pairing</a:t>
            </a:r>
          </a:p>
          <a:p>
            <a:pPr lvl="1"/>
            <a:r>
              <a:rPr lang="en-US" dirty="0" smtClean="0"/>
              <a:t>Provides full disaster recovery of Lync functionality across data centers</a:t>
            </a:r>
          </a:p>
          <a:p>
            <a:pPr lvl="1"/>
            <a:r>
              <a:rPr lang="en-US" dirty="0" smtClean="0"/>
              <a:t>User </a:t>
            </a:r>
            <a:r>
              <a:rPr lang="en-US" dirty="0"/>
              <a:t>data is shared across both </a:t>
            </a:r>
            <a:r>
              <a:rPr lang="en-US" dirty="0" smtClean="0"/>
              <a:t>Front End pools</a:t>
            </a:r>
            <a:endParaRPr lang="en-US" dirty="0"/>
          </a:p>
          <a:p>
            <a:pPr lvl="1"/>
            <a:r>
              <a:rPr lang="en-US" dirty="0" smtClean="0"/>
              <a:t>Paired pools should be located in the same world region (e.g. both in North America or Europe)</a:t>
            </a:r>
            <a:endParaRPr lang="en-US" dirty="0"/>
          </a:p>
          <a:p>
            <a:pPr lvl="1"/>
            <a:r>
              <a:rPr lang="en-US" dirty="0"/>
              <a:t>Backup Service installed on each Front End server replicates user </a:t>
            </a:r>
            <a:r>
              <a:rPr lang="en-US" dirty="0" smtClean="0"/>
              <a:t>data</a:t>
            </a:r>
            <a:endParaRPr lang="en-US" dirty="0"/>
          </a:p>
        </p:txBody>
      </p:sp>
    </p:spTree>
    <p:extLst>
      <p:ext uri="{BB962C8B-B14F-4D97-AF65-F5344CB8AC3E}">
        <p14:creationId xmlns:p14="http://schemas.microsoft.com/office/powerpoint/2010/main" val="1312875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a:t>
            </a:r>
            <a:r>
              <a:rPr lang="en-US" dirty="0"/>
              <a:t>End </a:t>
            </a:r>
            <a:r>
              <a:rPr lang="en-US" dirty="0" smtClean="0"/>
              <a:t>Pool Pairing Requirements</a:t>
            </a:r>
            <a:endParaRPr lang="en-GB" dirty="0"/>
          </a:p>
        </p:txBody>
      </p:sp>
      <p:sp>
        <p:nvSpPr>
          <p:cNvPr id="3" name="Text Placeholder 2"/>
          <p:cNvSpPr>
            <a:spLocks noGrp="1"/>
          </p:cNvSpPr>
          <p:nvPr>
            <p:ph type="body" sz="quarter" idx="10"/>
          </p:nvPr>
        </p:nvSpPr>
        <p:spPr>
          <a:xfrm>
            <a:off x="274638" y="1212850"/>
            <a:ext cx="11887200" cy="3323987"/>
          </a:xfrm>
        </p:spPr>
        <p:txBody>
          <a:bodyPr/>
          <a:lstStyle/>
          <a:p>
            <a:r>
              <a:rPr lang="en-US" dirty="0" smtClean="0"/>
              <a:t>Pair only two pools of the same version </a:t>
            </a:r>
            <a:br>
              <a:rPr lang="en-US" dirty="0" smtClean="0"/>
            </a:br>
            <a:r>
              <a:rPr lang="en-US" dirty="0" smtClean="0"/>
              <a:t>e.g. Enterprise + Enterprise or Standard + Standard</a:t>
            </a:r>
            <a:endParaRPr lang="en-US" dirty="0"/>
          </a:p>
          <a:p>
            <a:r>
              <a:rPr lang="en-US" dirty="0"/>
              <a:t>Physical with physical, virtual with </a:t>
            </a:r>
            <a:r>
              <a:rPr lang="en-US" dirty="0" smtClean="0"/>
              <a:t>virtual</a:t>
            </a:r>
          </a:p>
          <a:p>
            <a:r>
              <a:rPr lang="en-US" dirty="0" smtClean="0"/>
              <a:t>Best </a:t>
            </a:r>
            <a:r>
              <a:rPr lang="en-US" dirty="0"/>
              <a:t>practice: size each pools to take the load of </a:t>
            </a:r>
            <a:r>
              <a:rPr lang="en-US" dirty="0" smtClean="0"/>
              <a:t>both</a:t>
            </a:r>
          </a:p>
          <a:p>
            <a:r>
              <a:rPr lang="en-US" dirty="0" smtClean="0"/>
              <a:t>RTO/RPO of 30 minutes</a:t>
            </a:r>
            <a:endParaRPr lang="en-US" dirty="0"/>
          </a:p>
        </p:txBody>
      </p:sp>
    </p:spTree>
    <p:extLst>
      <p:ext uri="{BB962C8B-B14F-4D97-AF65-F5344CB8AC3E}">
        <p14:creationId xmlns:p14="http://schemas.microsoft.com/office/powerpoint/2010/main" val="1056843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Experience During Pool </a:t>
            </a:r>
            <a:r>
              <a:rPr lang="en-US" dirty="0" smtClean="0"/>
              <a:t>Failover</a:t>
            </a:r>
            <a:endParaRPr lang="en-GB" dirty="0"/>
          </a:p>
        </p:txBody>
      </p:sp>
      <p:sp>
        <p:nvSpPr>
          <p:cNvPr id="3" name="Text Placeholder 2"/>
          <p:cNvSpPr>
            <a:spLocks noGrp="1"/>
          </p:cNvSpPr>
          <p:nvPr>
            <p:ph type="body" sz="quarter" idx="10"/>
          </p:nvPr>
        </p:nvSpPr>
        <p:spPr>
          <a:xfrm>
            <a:off x="274638" y="1212850"/>
            <a:ext cx="11887200" cy="3877985"/>
          </a:xfrm>
        </p:spPr>
        <p:txBody>
          <a:bodyPr/>
          <a:lstStyle/>
          <a:p>
            <a:r>
              <a:rPr lang="en-US" dirty="0" smtClean="0"/>
              <a:t>Clients are logged out</a:t>
            </a:r>
            <a:endParaRPr lang="en-US" dirty="0"/>
          </a:p>
          <a:p>
            <a:r>
              <a:rPr lang="en-US" dirty="0"/>
              <a:t>Users cannot log back in until failover is invoked by </a:t>
            </a:r>
            <a:r>
              <a:rPr lang="en-US" dirty="0" smtClean="0"/>
              <a:t>admin</a:t>
            </a:r>
          </a:p>
          <a:p>
            <a:r>
              <a:rPr lang="en-US" dirty="0" smtClean="0"/>
              <a:t>Will be in resiliency mode until failover is completed</a:t>
            </a:r>
            <a:endParaRPr lang="en-US" dirty="0"/>
          </a:p>
          <a:p>
            <a:r>
              <a:rPr lang="en-US" dirty="0" smtClean="0"/>
              <a:t>Once failover is completed, clients </a:t>
            </a:r>
            <a:r>
              <a:rPr lang="en-US" dirty="0"/>
              <a:t>recover from Limited Functionality </a:t>
            </a:r>
            <a:r>
              <a:rPr lang="en-US" dirty="0" smtClean="0"/>
              <a:t>Mode</a:t>
            </a:r>
            <a:endParaRPr lang="en-US" dirty="0"/>
          </a:p>
        </p:txBody>
      </p:sp>
    </p:spTree>
    <p:extLst>
      <p:ext uri="{BB962C8B-B14F-4D97-AF65-F5344CB8AC3E}">
        <p14:creationId xmlns:p14="http://schemas.microsoft.com/office/powerpoint/2010/main" val="3527704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End Pool Failover - Before</a:t>
            </a:r>
            <a:endParaRPr lang="en-GB" dirty="0"/>
          </a:p>
        </p:txBody>
      </p:sp>
      <p:sp>
        <p:nvSpPr>
          <p:cNvPr id="3" name="Text Placeholder 2"/>
          <p:cNvSpPr>
            <a:spLocks noGrp="1"/>
          </p:cNvSpPr>
          <p:nvPr>
            <p:ph type="body" sz="quarter" idx="10"/>
          </p:nvPr>
        </p:nvSpPr>
        <p:spPr>
          <a:xfrm>
            <a:off x="274638" y="1212850"/>
            <a:ext cx="4957762" cy="1415772"/>
          </a:xfrm>
        </p:spPr>
        <p:txBody>
          <a:bodyPr/>
          <a:lstStyle/>
          <a:p>
            <a:r>
              <a:rPr lang="en-US" dirty="0"/>
              <a:t>All users connected to their primary </a:t>
            </a:r>
            <a:r>
              <a:rPr lang="en-US" dirty="0" smtClean="0"/>
              <a:t>pool</a:t>
            </a:r>
            <a:endParaRPr lang="en-US" dirty="0"/>
          </a:p>
          <a:p>
            <a:r>
              <a:rPr lang="en-US" dirty="0"/>
              <a:t>User data is being replicated between the paired </a:t>
            </a:r>
            <a:r>
              <a:rPr lang="en-US" dirty="0" smtClean="0"/>
              <a:t>pools</a:t>
            </a:r>
            <a:endParaRPr lang="en-US" dirty="0"/>
          </a:p>
        </p:txBody>
      </p:sp>
      <p:sp>
        <p:nvSpPr>
          <p:cNvPr id="10" name="Rectangle 9"/>
          <p:cNvSpPr/>
          <p:nvPr/>
        </p:nvSpPr>
        <p:spPr bwMode="auto">
          <a:xfrm>
            <a:off x="5391893" y="1701207"/>
            <a:ext cx="6642099" cy="4633132"/>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Rectangle 5"/>
          <p:cNvSpPr/>
          <p:nvPr/>
        </p:nvSpPr>
        <p:spPr>
          <a:xfrm>
            <a:off x="10470276" y="6361180"/>
            <a:ext cx="1966500" cy="646331"/>
          </a:xfrm>
          <a:prstGeom prst="rect">
            <a:avLst/>
          </a:prstGeom>
        </p:spPr>
        <p:txBody>
          <a:bodyPr wrap="none">
            <a:spAutoFit/>
          </a:bodyPr>
          <a:lstStyle/>
          <a:p>
            <a:pPr algn="r"/>
            <a:r>
              <a:rPr lang="en-GB" dirty="0" smtClean="0"/>
              <a:t>Source:</a:t>
            </a:r>
          </a:p>
          <a:p>
            <a:pPr algn="r"/>
            <a:r>
              <a:rPr lang="en-GB" dirty="0" smtClean="0"/>
              <a:t>Modality Systems</a:t>
            </a: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059366607"/>
              </p:ext>
            </p:extLst>
          </p:nvPr>
        </p:nvGraphicFramePr>
        <p:xfrm>
          <a:off x="4844469" y="1494822"/>
          <a:ext cx="8289925" cy="4600575"/>
        </p:xfrm>
        <a:graphic>
          <a:graphicData uri="http://schemas.openxmlformats.org/presentationml/2006/ole">
            <mc:AlternateContent xmlns:mc="http://schemas.openxmlformats.org/markup-compatibility/2006">
              <mc:Choice xmlns:v="urn:schemas-microsoft-com:vml" Requires="v">
                <p:oleObj spid="_x0000_s1085" name="Visio" r:id="rId4" imgW="19669217" imgH="10915650" progId="Visio.Drawing.15">
                  <p:embed/>
                </p:oleObj>
              </mc:Choice>
              <mc:Fallback>
                <p:oleObj name="Visio" r:id="rId4" imgW="19669217" imgH="10915650" progId="Visio.Drawing.15">
                  <p:embed/>
                  <p:pic>
                    <p:nvPicPr>
                      <p:cNvPr id="0" name=""/>
                      <p:cNvPicPr/>
                      <p:nvPr/>
                    </p:nvPicPr>
                    <p:blipFill>
                      <a:blip r:embed="rId5"/>
                      <a:stretch>
                        <a:fillRect/>
                      </a:stretch>
                    </p:blipFill>
                    <p:spPr>
                      <a:xfrm>
                        <a:off x="4844469" y="1494822"/>
                        <a:ext cx="8289925" cy="4600575"/>
                      </a:xfrm>
                      <a:prstGeom prst="rect">
                        <a:avLst/>
                      </a:prstGeom>
                    </p:spPr>
                  </p:pic>
                </p:oleObj>
              </mc:Fallback>
            </mc:AlternateContent>
          </a:graphicData>
        </a:graphic>
      </p:graphicFrame>
    </p:spTree>
    <p:extLst>
      <p:ext uri="{BB962C8B-B14F-4D97-AF65-F5344CB8AC3E}">
        <p14:creationId xmlns:p14="http://schemas.microsoft.com/office/powerpoint/2010/main" val="93619215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937" y="6945"/>
            <a:ext cx="9372600" cy="6980635"/>
          </a:xfrm>
          <a:prstGeom prst="rect">
            <a:avLst/>
          </a:prstGeom>
        </p:spPr>
      </p:pic>
      <p:sp>
        <p:nvSpPr>
          <p:cNvPr id="5" name="Rectangle 4"/>
          <p:cNvSpPr/>
          <p:nvPr/>
        </p:nvSpPr>
        <p:spPr>
          <a:xfrm>
            <a:off x="11101089" y="6361180"/>
            <a:ext cx="1335687" cy="646331"/>
          </a:xfrm>
          <a:prstGeom prst="rect">
            <a:avLst/>
          </a:prstGeom>
        </p:spPr>
        <p:txBody>
          <a:bodyPr wrap="none">
            <a:spAutoFit/>
          </a:bodyPr>
          <a:lstStyle/>
          <a:p>
            <a:pPr algn="r"/>
            <a:r>
              <a:rPr lang="en-GB" dirty="0"/>
              <a:t>Source:</a:t>
            </a:r>
            <a:endParaRPr lang="en-GB" dirty="0" smtClean="0"/>
          </a:p>
          <a:p>
            <a:pPr algn="r"/>
            <a:r>
              <a:rPr lang="en-GB" dirty="0" smtClean="0"/>
              <a:t>tumblr.com</a:t>
            </a:r>
            <a:endParaRPr lang="en-GB" dirty="0"/>
          </a:p>
        </p:txBody>
      </p:sp>
    </p:spTree>
    <p:extLst>
      <p:ext uri="{BB962C8B-B14F-4D97-AF65-F5344CB8AC3E}">
        <p14:creationId xmlns:p14="http://schemas.microsoft.com/office/powerpoint/2010/main" val="378017935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End Pool Failover - After</a:t>
            </a:r>
            <a:endParaRPr lang="en-GB" dirty="0"/>
          </a:p>
        </p:txBody>
      </p:sp>
      <p:sp>
        <p:nvSpPr>
          <p:cNvPr id="3" name="Text Placeholder 2"/>
          <p:cNvSpPr>
            <a:spLocks noGrp="1"/>
          </p:cNvSpPr>
          <p:nvPr>
            <p:ph type="body" sz="quarter" idx="10"/>
          </p:nvPr>
        </p:nvSpPr>
        <p:spPr>
          <a:xfrm>
            <a:off x="274638" y="1212850"/>
            <a:ext cx="4957762" cy="1969770"/>
          </a:xfrm>
        </p:spPr>
        <p:txBody>
          <a:bodyPr/>
          <a:lstStyle/>
          <a:p>
            <a:r>
              <a:rPr lang="en-US" dirty="0"/>
              <a:t>Clients re-register with backup </a:t>
            </a:r>
            <a:r>
              <a:rPr lang="en-US" dirty="0" smtClean="0"/>
              <a:t>pool</a:t>
            </a:r>
            <a:endParaRPr lang="en-US" dirty="0"/>
          </a:p>
          <a:p>
            <a:r>
              <a:rPr lang="en-US" dirty="0"/>
              <a:t>Users are not re-homed to the backup pool, rather are “temporarily serviced” by the backup </a:t>
            </a:r>
            <a:r>
              <a:rPr lang="en-US" dirty="0" smtClean="0"/>
              <a:t>pool</a:t>
            </a:r>
            <a:endParaRPr lang="en-US" dirty="0"/>
          </a:p>
        </p:txBody>
      </p:sp>
      <p:sp>
        <p:nvSpPr>
          <p:cNvPr id="4" name="Rectangle 3"/>
          <p:cNvSpPr/>
          <p:nvPr/>
        </p:nvSpPr>
        <p:spPr bwMode="auto">
          <a:xfrm>
            <a:off x="5253663" y="1612900"/>
            <a:ext cx="6963144" cy="4748279"/>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Rectangle 5"/>
          <p:cNvSpPr/>
          <p:nvPr/>
        </p:nvSpPr>
        <p:spPr>
          <a:xfrm>
            <a:off x="10470276" y="6361180"/>
            <a:ext cx="1966500" cy="646331"/>
          </a:xfrm>
          <a:prstGeom prst="rect">
            <a:avLst/>
          </a:prstGeom>
        </p:spPr>
        <p:txBody>
          <a:bodyPr wrap="none">
            <a:spAutoFit/>
          </a:bodyPr>
          <a:lstStyle/>
          <a:p>
            <a:pPr algn="r"/>
            <a:r>
              <a:rPr lang="en-GB" dirty="0" smtClean="0"/>
              <a:t>Source:</a:t>
            </a:r>
          </a:p>
          <a:p>
            <a:pPr algn="r"/>
            <a:r>
              <a:rPr lang="en-GB" dirty="0" smtClean="0"/>
              <a:t>Modality Systems</a:t>
            </a:r>
            <a:endParaRPr lang="en-GB" dirty="0"/>
          </a:p>
        </p:txBody>
      </p:sp>
      <p:graphicFrame>
        <p:nvGraphicFramePr>
          <p:cNvPr id="7" name="Object 6"/>
          <p:cNvGraphicFramePr>
            <a:graphicFrameLocks noChangeAspect="1"/>
          </p:cNvGraphicFramePr>
          <p:nvPr>
            <p:extLst>
              <p:ext uri="{D42A27DB-BD31-4B8C-83A1-F6EECF244321}">
                <p14:modId xmlns:p14="http://schemas.microsoft.com/office/powerpoint/2010/main" val="2157591150"/>
              </p:ext>
            </p:extLst>
          </p:nvPr>
        </p:nvGraphicFramePr>
        <p:xfrm>
          <a:off x="5036957" y="1401019"/>
          <a:ext cx="8289925" cy="4773613"/>
        </p:xfrm>
        <a:graphic>
          <a:graphicData uri="http://schemas.openxmlformats.org/presentationml/2006/ole">
            <mc:AlternateContent xmlns:mc="http://schemas.openxmlformats.org/markup-compatibility/2006">
              <mc:Choice xmlns:v="urn:schemas-microsoft-com:vml" Requires="v">
                <p:oleObj spid="_x0000_s4153" name="Visio" r:id="rId4" imgW="18973958" imgH="10925175" progId="Visio.Drawing.11">
                  <p:embed/>
                </p:oleObj>
              </mc:Choice>
              <mc:Fallback>
                <p:oleObj name="Visio" r:id="rId4" imgW="18973958" imgH="10925175" progId="Visio.Drawing.11">
                  <p:embed/>
                  <p:pic>
                    <p:nvPicPr>
                      <p:cNvPr id="0" name=""/>
                      <p:cNvPicPr/>
                      <p:nvPr/>
                    </p:nvPicPr>
                    <p:blipFill>
                      <a:blip r:embed="rId5"/>
                      <a:stretch>
                        <a:fillRect/>
                      </a:stretch>
                    </p:blipFill>
                    <p:spPr>
                      <a:xfrm>
                        <a:off x="5036957" y="1401019"/>
                        <a:ext cx="8289925" cy="4773613"/>
                      </a:xfrm>
                      <a:prstGeom prst="rect">
                        <a:avLst/>
                      </a:prstGeom>
                    </p:spPr>
                  </p:pic>
                </p:oleObj>
              </mc:Fallback>
            </mc:AlternateContent>
          </a:graphicData>
        </a:graphic>
      </p:graphicFrame>
    </p:spTree>
    <p:extLst>
      <p:ext uri="{BB962C8B-B14F-4D97-AF65-F5344CB8AC3E}">
        <p14:creationId xmlns:p14="http://schemas.microsoft.com/office/powerpoint/2010/main" val="88326667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Invoking a </a:t>
            </a:r>
            <a:r>
              <a:rPr lang="en-US" dirty="0" smtClean="0"/>
              <a:t>Pool Failover</a:t>
            </a:r>
            <a:endParaRPr lang="en-GB" dirty="0"/>
          </a:p>
        </p:txBody>
      </p:sp>
      <p:sp>
        <p:nvSpPr>
          <p:cNvPr id="3" name="Text Placeholder 2"/>
          <p:cNvSpPr>
            <a:spLocks noGrp="1"/>
          </p:cNvSpPr>
          <p:nvPr>
            <p:ph type="body" sz="quarter" idx="10"/>
          </p:nvPr>
        </p:nvSpPr>
        <p:spPr>
          <a:xfrm>
            <a:off x="274638" y="1212850"/>
            <a:ext cx="11887200" cy="4985980"/>
          </a:xfrm>
        </p:spPr>
        <p:txBody>
          <a:bodyPr/>
          <a:lstStyle/>
          <a:p>
            <a:r>
              <a:rPr lang="en-US" dirty="0"/>
              <a:t>Invoke-CsPoolFailover –PoolFQDN &lt;</a:t>
            </a:r>
            <a:r>
              <a:rPr lang="en-US" i="1" dirty="0"/>
              <a:t>PoolFQDN</a:t>
            </a:r>
            <a:r>
              <a:rPr lang="en-US" dirty="0"/>
              <a:t>&gt; -DisasterMode</a:t>
            </a:r>
          </a:p>
          <a:p>
            <a:r>
              <a:rPr lang="en-US" dirty="0"/>
              <a:t>Process will take several minutes to complete (depending on number of users</a:t>
            </a:r>
            <a:r>
              <a:rPr lang="en-US" dirty="0" smtClean="0"/>
              <a:t>)</a:t>
            </a:r>
          </a:p>
          <a:p>
            <a:r>
              <a:rPr lang="en-US" dirty="0" smtClean="0"/>
              <a:t>Same </a:t>
            </a:r>
            <a:r>
              <a:rPr lang="en-US" dirty="0"/>
              <a:t>cmdlet for failover and </a:t>
            </a:r>
            <a:r>
              <a:rPr lang="en-US" dirty="0" smtClean="0"/>
              <a:t>failback</a:t>
            </a:r>
          </a:p>
          <a:p>
            <a:r>
              <a:rPr lang="en-GB" dirty="0"/>
              <a:t>Pool failback takes longer because data from the backup pool needs to be backed up to the recovered primary pool before failover can </a:t>
            </a:r>
            <a:r>
              <a:rPr lang="en-GB" dirty="0" smtClean="0"/>
              <a:t>occur</a:t>
            </a:r>
            <a:endParaRPr lang="en-GB" dirty="0"/>
          </a:p>
        </p:txBody>
      </p:sp>
    </p:spTree>
    <p:extLst>
      <p:ext uri="{BB962C8B-B14F-4D97-AF65-F5344CB8AC3E}">
        <p14:creationId xmlns:p14="http://schemas.microsoft.com/office/powerpoint/2010/main" val="3258859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new Backup Service</a:t>
            </a:r>
            <a:endParaRPr lang="en-GB" dirty="0"/>
          </a:p>
        </p:txBody>
      </p:sp>
      <p:sp>
        <p:nvSpPr>
          <p:cNvPr id="3" name="Text Placeholder 2"/>
          <p:cNvSpPr>
            <a:spLocks noGrp="1"/>
          </p:cNvSpPr>
          <p:nvPr>
            <p:ph type="body" sz="quarter" idx="10"/>
          </p:nvPr>
        </p:nvSpPr>
        <p:spPr>
          <a:xfrm>
            <a:off x="274638" y="1212850"/>
            <a:ext cx="11887200" cy="4893647"/>
          </a:xfrm>
        </p:spPr>
        <p:txBody>
          <a:bodyPr/>
          <a:lstStyle/>
          <a:p>
            <a:r>
              <a:rPr lang="en-US" dirty="0"/>
              <a:t>Installed by </a:t>
            </a:r>
            <a:r>
              <a:rPr lang="en-US" dirty="0" smtClean="0"/>
              <a:t>Deployment Wizard </a:t>
            </a:r>
            <a:r>
              <a:rPr lang="en-US" dirty="0"/>
              <a:t>after pool pair is created in Topology </a:t>
            </a:r>
            <a:r>
              <a:rPr lang="en-US" dirty="0" smtClean="0"/>
              <a:t>Builder</a:t>
            </a:r>
            <a:endParaRPr lang="en-US" dirty="0"/>
          </a:p>
          <a:p>
            <a:r>
              <a:rPr lang="en-US" dirty="0" smtClean="0"/>
              <a:t>Synchronizes </a:t>
            </a:r>
            <a:r>
              <a:rPr lang="en-US" dirty="0"/>
              <a:t>all user and conference data between paired </a:t>
            </a:r>
            <a:r>
              <a:rPr lang="en-US" dirty="0" smtClean="0"/>
              <a:t>pools</a:t>
            </a:r>
            <a:endParaRPr lang="en-US" dirty="0"/>
          </a:p>
          <a:p>
            <a:r>
              <a:rPr lang="en-US" dirty="0"/>
              <a:t>Runs on every Front End </a:t>
            </a:r>
            <a:r>
              <a:rPr lang="en-US" dirty="0" smtClean="0"/>
              <a:t>server</a:t>
            </a:r>
            <a:endParaRPr lang="en-US" dirty="0"/>
          </a:p>
          <a:p>
            <a:r>
              <a:rPr lang="en-US" dirty="0"/>
              <a:t>Cmdlets to monitor/manage:</a:t>
            </a:r>
          </a:p>
          <a:p>
            <a:pPr lvl="1"/>
            <a:r>
              <a:rPr lang="en-US" dirty="0"/>
              <a:t>Get-CsBackupServiceConfiguration / Set-CsBackupServiceConfiguration</a:t>
            </a:r>
          </a:p>
          <a:p>
            <a:pPr lvl="1"/>
            <a:r>
              <a:rPr lang="en-US" dirty="0"/>
              <a:t>Get-CsBackupServiceStatus</a:t>
            </a:r>
          </a:p>
          <a:p>
            <a:pPr lvl="1"/>
            <a:r>
              <a:rPr lang="en-US" dirty="0" smtClean="0"/>
              <a:t>Invoke-CsBackupServiceSync</a:t>
            </a:r>
            <a:endParaRPr lang="en-US" dirty="0"/>
          </a:p>
        </p:txBody>
      </p:sp>
    </p:spTree>
    <p:extLst>
      <p:ext uri="{BB962C8B-B14F-4D97-AF65-F5344CB8AC3E}">
        <p14:creationId xmlns:p14="http://schemas.microsoft.com/office/powerpoint/2010/main" val="3741535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new Backup Service</a:t>
            </a:r>
            <a:endParaRPr lang="en-GB" dirty="0"/>
          </a:p>
        </p:txBody>
      </p:sp>
      <p:sp>
        <p:nvSpPr>
          <p:cNvPr id="3" name="Text Placeholder 2"/>
          <p:cNvSpPr>
            <a:spLocks noGrp="1"/>
          </p:cNvSpPr>
          <p:nvPr>
            <p:ph type="body" sz="quarter" idx="10"/>
          </p:nvPr>
        </p:nvSpPr>
        <p:spPr>
          <a:xfrm>
            <a:off x="274638" y="1212850"/>
            <a:ext cx="11887200" cy="3200876"/>
          </a:xfrm>
        </p:spPr>
        <p:txBody>
          <a:bodyPr/>
          <a:lstStyle/>
          <a:p>
            <a:r>
              <a:rPr lang="en-GB" dirty="0" smtClean="0"/>
              <a:t>Backup Agent writes from RtcXds DB in primary pool to file share</a:t>
            </a:r>
          </a:p>
          <a:p>
            <a:r>
              <a:rPr lang="en-GB" dirty="0" smtClean="0"/>
              <a:t>Data is copied to backup pool</a:t>
            </a:r>
          </a:p>
          <a:p>
            <a:r>
              <a:rPr lang="en-GB" dirty="0" smtClean="0"/>
              <a:t>Sync Agent on backup pool writes data into RtcLocal DB on FE servers</a:t>
            </a:r>
            <a:endParaRPr lang="en-GB" dirty="0"/>
          </a:p>
        </p:txBody>
      </p:sp>
    </p:spTree>
    <p:extLst>
      <p:ext uri="{BB962C8B-B14F-4D97-AF65-F5344CB8AC3E}">
        <p14:creationId xmlns:p14="http://schemas.microsoft.com/office/powerpoint/2010/main" val="3741349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3028828"/>
            <a:ext cx="10056812" cy="2751698"/>
          </a:xfrm>
        </p:spPr>
        <p:txBody>
          <a:bodyPr/>
          <a:lstStyle/>
          <a:p>
            <a:r>
              <a:rPr lang="en-GB" dirty="0" smtClean="0"/>
              <a:t>Demo – Pool Pair Failover</a:t>
            </a:r>
            <a:endParaRPr lang="en-GB" dirty="0"/>
          </a:p>
        </p:txBody>
      </p:sp>
      <p:sp>
        <p:nvSpPr>
          <p:cNvPr id="3" name="Text Placeholder 2"/>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1909328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Scenarios </a:t>
            </a:r>
            <a:r>
              <a:rPr lang="nb-NO" dirty="0" smtClean="0"/>
              <a:t>That Are No Longer Supported</a:t>
            </a:r>
            <a:endParaRPr lang="nb-NO" dirty="0"/>
          </a:p>
        </p:txBody>
      </p:sp>
    </p:spTree>
    <p:extLst>
      <p:ext uri="{BB962C8B-B14F-4D97-AF65-F5344CB8AC3E}">
        <p14:creationId xmlns:p14="http://schemas.microsoft.com/office/powerpoint/2010/main" val="381180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Scenarios </a:t>
            </a:r>
            <a:r>
              <a:rPr lang="en-US" dirty="0" smtClean="0"/>
              <a:t>That Are No Longer Supported</a:t>
            </a:r>
            <a:endParaRPr lang="en-GB" dirty="0"/>
          </a:p>
        </p:txBody>
      </p:sp>
      <p:sp>
        <p:nvSpPr>
          <p:cNvPr id="3" name="Text Placeholder 2"/>
          <p:cNvSpPr>
            <a:spLocks noGrp="1"/>
          </p:cNvSpPr>
          <p:nvPr>
            <p:ph type="body" sz="quarter" idx="10"/>
          </p:nvPr>
        </p:nvSpPr>
        <p:spPr>
          <a:xfrm>
            <a:off x="274638" y="1212850"/>
            <a:ext cx="11887200" cy="4031873"/>
          </a:xfrm>
        </p:spPr>
        <p:txBody>
          <a:bodyPr/>
          <a:lstStyle/>
          <a:p>
            <a:r>
              <a:rPr lang="en-US" dirty="0"/>
              <a:t>SQL clustering no longer supported </a:t>
            </a:r>
            <a:r>
              <a:rPr lang="en-US" dirty="0" smtClean="0"/>
              <a:t>– path </a:t>
            </a:r>
            <a:r>
              <a:rPr lang="en-US" dirty="0"/>
              <a:t>is to migrate to SQL </a:t>
            </a:r>
            <a:r>
              <a:rPr lang="en-US" dirty="0" smtClean="0"/>
              <a:t>mirroring</a:t>
            </a:r>
          </a:p>
          <a:p>
            <a:pPr lvl="1"/>
            <a:r>
              <a:rPr lang="en-US" dirty="0" smtClean="0"/>
              <a:t>Migrated Lync 2010 pools (not OCS 2007 R2) can still use SQL clustering</a:t>
            </a:r>
            <a:endParaRPr lang="en-US" dirty="0"/>
          </a:p>
          <a:p>
            <a:r>
              <a:rPr lang="en-US" dirty="0"/>
              <a:t>Metropolitan Site Resiliency Solution no longer supported - </a:t>
            </a:r>
            <a:r>
              <a:rPr lang="en-US" dirty="0" smtClean="0"/>
              <a:t>path </a:t>
            </a:r>
            <a:r>
              <a:rPr lang="en-US" dirty="0"/>
              <a:t>is to migrate to Front End pool </a:t>
            </a:r>
            <a:r>
              <a:rPr lang="en-US" dirty="0" smtClean="0"/>
              <a:t>pairing</a:t>
            </a:r>
          </a:p>
          <a:p>
            <a:pPr lvl="1"/>
            <a:r>
              <a:rPr lang="en-GB" dirty="0" smtClean="0"/>
              <a:t>No </a:t>
            </a:r>
            <a:r>
              <a:rPr lang="en-GB" dirty="0"/>
              <a:t>longer supported because of </a:t>
            </a:r>
            <a:r>
              <a:rPr lang="en-GB" dirty="0" smtClean="0"/>
              <a:t>quorum. </a:t>
            </a:r>
            <a:r>
              <a:rPr lang="en-GB" dirty="0"/>
              <a:t>I</a:t>
            </a:r>
            <a:r>
              <a:rPr lang="en-GB" dirty="0" smtClean="0"/>
              <a:t>f </a:t>
            </a:r>
            <a:r>
              <a:rPr lang="en-GB" dirty="0"/>
              <a:t>one site fails, 50% of the pool is gone and </a:t>
            </a:r>
            <a:r>
              <a:rPr lang="en-GB" dirty="0" smtClean="0"/>
              <a:t>all Front End servers </a:t>
            </a:r>
            <a:r>
              <a:rPr lang="en-GB" dirty="0"/>
              <a:t>will shut themselves </a:t>
            </a:r>
            <a:r>
              <a:rPr lang="en-GB" dirty="0" smtClean="0"/>
              <a:t>down</a:t>
            </a:r>
            <a:endParaRPr lang="en-GB" dirty="0"/>
          </a:p>
        </p:txBody>
      </p:sp>
    </p:spTree>
    <p:extLst>
      <p:ext uri="{BB962C8B-B14F-4D97-AF65-F5344CB8AC3E}">
        <p14:creationId xmlns:p14="http://schemas.microsoft.com/office/powerpoint/2010/main" val="1555562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File Share </a:t>
            </a:r>
            <a:r>
              <a:rPr lang="nb-NO" dirty="0" smtClean="0"/>
              <a:t/>
            </a:r>
            <a:br>
              <a:rPr lang="nb-NO" dirty="0" smtClean="0"/>
            </a:br>
            <a:r>
              <a:rPr lang="nb-NO" dirty="0" smtClean="0"/>
              <a:t>High </a:t>
            </a:r>
            <a:r>
              <a:rPr lang="nb-NO" dirty="0"/>
              <a:t>Availability</a:t>
            </a:r>
          </a:p>
        </p:txBody>
      </p:sp>
    </p:spTree>
    <p:extLst>
      <p:ext uri="{BB962C8B-B14F-4D97-AF65-F5344CB8AC3E}">
        <p14:creationId xmlns:p14="http://schemas.microsoft.com/office/powerpoint/2010/main" val="4383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Share High Availability</a:t>
            </a:r>
            <a:endParaRPr lang="en-GB" dirty="0"/>
          </a:p>
        </p:txBody>
      </p:sp>
      <p:sp>
        <p:nvSpPr>
          <p:cNvPr id="3" name="Text Placeholder 2"/>
          <p:cNvSpPr>
            <a:spLocks noGrp="1"/>
          </p:cNvSpPr>
          <p:nvPr>
            <p:ph type="body" sz="quarter" idx="10"/>
          </p:nvPr>
        </p:nvSpPr>
        <p:spPr>
          <a:xfrm>
            <a:off x="274638" y="1212850"/>
            <a:ext cx="11887200" cy="2769989"/>
          </a:xfrm>
        </p:spPr>
        <p:txBody>
          <a:bodyPr/>
          <a:lstStyle/>
          <a:p>
            <a:r>
              <a:rPr lang="en-US" dirty="0"/>
              <a:t>Distributed File System (DFS) </a:t>
            </a:r>
            <a:r>
              <a:rPr lang="en-US" dirty="0" smtClean="0"/>
              <a:t>supported</a:t>
            </a:r>
            <a:endParaRPr lang="en-US" dirty="0"/>
          </a:p>
          <a:p>
            <a:pPr lvl="1"/>
            <a:r>
              <a:rPr lang="en-US" dirty="0"/>
              <a:t>Replication within a single data </a:t>
            </a:r>
            <a:r>
              <a:rPr lang="en-US" dirty="0" smtClean="0"/>
              <a:t>center only</a:t>
            </a:r>
          </a:p>
          <a:p>
            <a:pPr lvl="1"/>
            <a:r>
              <a:rPr lang="en-US" dirty="0" smtClean="0"/>
              <a:t>Best effort</a:t>
            </a:r>
          </a:p>
          <a:p>
            <a:r>
              <a:rPr lang="en-US" dirty="0" smtClean="0"/>
              <a:t>Clustered File Server still supported</a:t>
            </a:r>
            <a:endParaRPr lang="en-US" dirty="0"/>
          </a:p>
          <a:p>
            <a:r>
              <a:rPr lang="en-GB" dirty="0" smtClean="0"/>
              <a:t>Keep a backup </a:t>
            </a:r>
            <a:r>
              <a:rPr lang="en-GB" dirty="0" smtClean="0">
                <a:sym typeface="Wingdings" panose="05000000000000000000" pitchFamily="2" charset="2"/>
              </a:rPr>
              <a:t></a:t>
            </a:r>
            <a:endParaRPr lang="en-GB" dirty="0"/>
          </a:p>
        </p:txBody>
      </p:sp>
    </p:spTree>
    <p:extLst>
      <p:ext uri="{BB962C8B-B14F-4D97-AF65-F5344CB8AC3E}">
        <p14:creationId xmlns:p14="http://schemas.microsoft.com/office/powerpoint/2010/main" val="1781433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Persistent Chat Resiliency</a:t>
            </a:r>
          </a:p>
        </p:txBody>
      </p:sp>
    </p:spTree>
    <p:extLst>
      <p:ext uri="{BB962C8B-B14F-4D97-AF65-F5344CB8AC3E}">
        <p14:creationId xmlns:p14="http://schemas.microsoft.com/office/powerpoint/2010/main" val="88923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237" y="-23178"/>
            <a:ext cx="9144000" cy="7040880"/>
          </a:xfrm>
          <a:prstGeom prst="rect">
            <a:avLst/>
          </a:prstGeom>
        </p:spPr>
      </p:pic>
      <p:sp>
        <p:nvSpPr>
          <p:cNvPr id="5" name="Rectangle 4"/>
          <p:cNvSpPr/>
          <p:nvPr/>
        </p:nvSpPr>
        <p:spPr>
          <a:xfrm>
            <a:off x="10790237" y="5789680"/>
            <a:ext cx="1646539" cy="923330"/>
          </a:xfrm>
          <a:prstGeom prst="rect">
            <a:avLst/>
          </a:prstGeom>
        </p:spPr>
        <p:txBody>
          <a:bodyPr wrap="square">
            <a:spAutoFit/>
          </a:bodyPr>
          <a:lstStyle/>
          <a:p>
            <a:pPr algn="r"/>
            <a:r>
              <a:rPr lang="en-GB" dirty="0"/>
              <a:t>Source:</a:t>
            </a:r>
            <a:endParaRPr lang="en-GB" dirty="0" smtClean="0"/>
          </a:p>
          <a:p>
            <a:pPr algn="r"/>
            <a:r>
              <a:rPr lang="en-GB" dirty="0"/>
              <a:t>mergerecords.com</a:t>
            </a:r>
          </a:p>
        </p:txBody>
      </p:sp>
    </p:spTree>
    <p:extLst>
      <p:ext uri="{BB962C8B-B14F-4D97-AF65-F5344CB8AC3E}">
        <p14:creationId xmlns:p14="http://schemas.microsoft.com/office/powerpoint/2010/main" val="5481347"/>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Persistent Chat Resiliency</a:t>
            </a:r>
            <a:endParaRPr lang="en-GB" dirty="0"/>
          </a:p>
        </p:txBody>
      </p:sp>
      <p:sp>
        <p:nvSpPr>
          <p:cNvPr id="3" name="Text Placeholder 2"/>
          <p:cNvSpPr>
            <a:spLocks noGrp="1"/>
          </p:cNvSpPr>
          <p:nvPr>
            <p:ph type="body" sz="quarter" idx="10"/>
          </p:nvPr>
        </p:nvSpPr>
        <p:spPr>
          <a:xfrm>
            <a:off x="274638" y="1212850"/>
            <a:ext cx="11887200" cy="3323987"/>
          </a:xfrm>
        </p:spPr>
        <p:txBody>
          <a:bodyPr/>
          <a:lstStyle/>
          <a:p>
            <a:r>
              <a:rPr lang="en-US" dirty="0"/>
              <a:t>Stretched </a:t>
            </a:r>
            <a:r>
              <a:rPr lang="en-US" dirty="0" smtClean="0"/>
              <a:t>Persistent Chat pool </a:t>
            </a:r>
            <a:r>
              <a:rPr lang="en-US" dirty="0"/>
              <a:t>across </a:t>
            </a:r>
            <a:r>
              <a:rPr lang="en-US" dirty="0" smtClean="0"/>
              <a:t>sites</a:t>
            </a:r>
            <a:endParaRPr lang="en-US" dirty="0"/>
          </a:p>
          <a:p>
            <a:r>
              <a:rPr lang="en-US" dirty="0"/>
              <a:t>SQL mirror pair in one site, backup DB in the other using log </a:t>
            </a:r>
            <a:r>
              <a:rPr lang="en-US" dirty="0" smtClean="0"/>
              <a:t>shipping</a:t>
            </a:r>
            <a:endParaRPr lang="en-US" dirty="0"/>
          </a:p>
          <a:p>
            <a:r>
              <a:rPr lang="en-US" dirty="0"/>
              <a:t>Two topology options:</a:t>
            </a:r>
          </a:p>
          <a:p>
            <a:pPr lvl="1"/>
            <a:r>
              <a:rPr lang="en-US" dirty="0"/>
              <a:t>Two data </a:t>
            </a:r>
            <a:r>
              <a:rPr lang="en-US" dirty="0" smtClean="0"/>
              <a:t>centers </a:t>
            </a:r>
            <a:r>
              <a:rPr lang="en-US" dirty="0"/>
              <a:t>with high bandwidth, low latency </a:t>
            </a:r>
            <a:r>
              <a:rPr lang="en-US" dirty="0" smtClean="0"/>
              <a:t>links</a:t>
            </a:r>
            <a:endParaRPr lang="en-US" dirty="0"/>
          </a:p>
          <a:p>
            <a:pPr lvl="1"/>
            <a:r>
              <a:rPr lang="en-US" dirty="0"/>
              <a:t>Two data </a:t>
            </a:r>
            <a:r>
              <a:rPr lang="en-US" dirty="0" smtClean="0"/>
              <a:t>centers </a:t>
            </a:r>
            <a:r>
              <a:rPr lang="en-US" dirty="0"/>
              <a:t>with low bandwidth, high latency </a:t>
            </a:r>
            <a:r>
              <a:rPr lang="en-US" dirty="0" smtClean="0"/>
              <a:t>links</a:t>
            </a:r>
            <a:endParaRPr lang="en-US" dirty="0"/>
          </a:p>
        </p:txBody>
      </p:sp>
    </p:spTree>
    <p:extLst>
      <p:ext uri="{BB962C8B-B14F-4D97-AF65-F5344CB8AC3E}">
        <p14:creationId xmlns:p14="http://schemas.microsoft.com/office/powerpoint/2010/main" val="1036468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Bandwidth</a:t>
            </a:r>
            <a:r>
              <a:rPr lang="en-US" dirty="0"/>
              <a:t>, </a:t>
            </a:r>
            <a:r>
              <a:rPr lang="en-US" dirty="0" smtClean="0"/>
              <a:t>Low </a:t>
            </a:r>
            <a:r>
              <a:rPr lang="en-US" dirty="0"/>
              <a:t>L</a:t>
            </a:r>
            <a:r>
              <a:rPr lang="en-US" dirty="0" smtClean="0"/>
              <a:t>atency Topology</a:t>
            </a:r>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Content Placeholder 6"/>
          <p:cNvPicPr>
            <a:picLocks noGrp="1" noChangeAspect="1"/>
          </p:cNvPicPr>
          <p:nvPr>
            <p:ph idx="1"/>
          </p:nvPr>
        </p:nvPicPr>
        <p:blipFill>
          <a:blip r:embed="rId2"/>
          <a:srcRect l="-29243" r="-29243"/>
          <a:stretch>
            <a:fillRect/>
          </a:stretch>
        </p:blipFill>
        <p:spPr>
          <a:xfrm>
            <a:off x="-1582589" y="1219200"/>
            <a:ext cx="15623855" cy="5359399"/>
          </a:xfrm>
        </p:spPr>
      </p:pic>
      <p:pic>
        <p:nvPicPr>
          <p:cNvPr id="5" name="Content Placeholder 6"/>
          <p:cNvPicPr>
            <a:picLocks noChangeAspect="1"/>
          </p:cNvPicPr>
          <p:nvPr/>
        </p:nvPicPr>
        <p:blipFill>
          <a:blip r:embed="rId2"/>
          <a:srcRect l="-29243" r="-29243"/>
          <a:stretch>
            <a:fillRect/>
          </a:stretch>
        </p:blipFill>
        <p:spPr>
          <a:xfrm>
            <a:off x="-1610892" y="1219200"/>
            <a:ext cx="15658258" cy="5371200"/>
          </a:xfrm>
          <a:prstGeom prst="rect">
            <a:avLst/>
          </a:prstGeom>
        </p:spPr>
      </p:pic>
      <p:sp>
        <p:nvSpPr>
          <p:cNvPr id="6" name="Rectangle 5"/>
          <p:cNvSpPr/>
          <p:nvPr/>
        </p:nvSpPr>
        <p:spPr>
          <a:xfrm>
            <a:off x="11286909" y="6361180"/>
            <a:ext cx="1149867" cy="646331"/>
          </a:xfrm>
          <a:prstGeom prst="rect">
            <a:avLst/>
          </a:prstGeom>
        </p:spPr>
        <p:txBody>
          <a:bodyPr wrap="none">
            <a:spAutoFit/>
          </a:bodyPr>
          <a:lstStyle/>
          <a:p>
            <a:pPr algn="r"/>
            <a:r>
              <a:rPr lang="en-GB" dirty="0" smtClean="0"/>
              <a:t>Source:</a:t>
            </a:r>
          </a:p>
          <a:p>
            <a:pPr algn="r"/>
            <a:r>
              <a:rPr lang="en-GB" dirty="0" smtClean="0"/>
              <a:t>Microsoft</a:t>
            </a:r>
            <a:endParaRPr lang="en-GB" dirty="0"/>
          </a:p>
        </p:txBody>
      </p:sp>
    </p:spTree>
    <p:extLst>
      <p:ext uri="{BB962C8B-B14F-4D97-AF65-F5344CB8AC3E}">
        <p14:creationId xmlns:p14="http://schemas.microsoft.com/office/powerpoint/2010/main" val="53629600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Bandwidth</a:t>
            </a:r>
            <a:r>
              <a:rPr lang="en-US" dirty="0"/>
              <a:t>, </a:t>
            </a:r>
            <a:r>
              <a:rPr lang="en-US" dirty="0" smtClean="0"/>
              <a:t>High </a:t>
            </a:r>
            <a:r>
              <a:rPr lang="en-US" dirty="0"/>
              <a:t>Latency Topology</a:t>
            </a:r>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Content Placeholder 6"/>
          <p:cNvPicPr>
            <a:picLocks noChangeAspect="1"/>
          </p:cNvPicPr>
          <p:nvPr/>
        </p:nvPicPr>
        <p:blipFill>
          <a:blip r:embed="rId2"/>
          <a:srcRect l="-27683" r="-27683"/>
          <a:stretch>
            <a:fillRect/>
          </a:stretch>
        </p:blipFill>
        <p:spPr>
          <a:xfrm>
            <a:off x="-1612202" y="1219200"/>
            <a:ext cx="15660879" cy="5372099"/>
          </a:xfrm>
          <a:prstGeom prst="rect">
            <a:avLst/>
          </a:prstGeom>
        </p:spPr>
      </p:pic>
      <p:sp>
        <p:nvSpPr>
          <p:cNvPr id="5" name="Rectangle 4"/>
          <p:cNvSpPr/>
          <p:nvPr/>
        </p:nvSpPr>
        <p:spPr>
          <a:xfrm>
            <a:off x="11286909" y="6361180"/>
            <a:ext cx="1149867" cy="646331"/>
          </a:xfrm>
          <a:prstGeom prst="rect">
            <a:avLst/>
          </a:prstGeom>
        </p:spPr>
        <p:txBody>
          <a:bodyPr wrap="none">
            <a:spAutoFit/>
          </a:bodyPr>
          <a:lstStyle/>
          <a:p>
            <a:pPr algn="r"/>
            <a:r>
              <a:rPr lang="en-GB" dirty="0" smtClean="0"/>
              <a:t>Source:</a:t>
            </a:r>
          </a:p>
          <a:p>
            <a:pPr algn="r"/>
            <a:r>
              <a:rPr lang="en-GB" dirty="0" smtClean="0"/>
              <a:t>Microsoft</a:t>
            </a:r>
            <a:endParaRPr lang="en-GB" dirty="0"/>
          </a:p>
        </p:txBody>
      </p:sp>
    </p:spTree>
    <p:extLst>
      <p:ext uri="{BB962C8B-B14F-4D97-AF65-F5344CB8AC3E}">
        <p14:creationId xmlns:p14="http://schemas.microsoft.com/office/powerpoint/2010/main" val="2295990525"/>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Edge Server Resiliency</a:t>
            </a:r>
          </a:p>
        </p:txBody>
      </p:sp>
    </p:spTree>
    <p:extLst>
      <p:ext uri="{BB962C8B-B14F-4D97-AF65-F5344CB8AC3E}">
        <p14:creationId xmlns:p14="http://schemas.microsoft.com/office/powerpoint/2010/main" val="302119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Edge Server Resiliency</a:t>
            </a:r>
            <a:endParaRPr lang="en-GB" dirty="0"/>
          </a:p>
        </p:txBody>
      </p:sp>
      <p:sp>
        <p:nvSpPr>
          <p:cNvPr id="3" name="Text Placeholder 2"/>
          <p:cNvSpPr>
            <a:spLocks noGrp="1"/>
          </p:cNvSpPr>
          <p:nvPr>
            <p:ph type="body" sz="quarter" idx="10"/>
          </p:nvPr>
        </p:nvSpPr>
        <p:spPr>
          <a:xfrm>
            <a:off x="274638" y="1212850"/>
            <a:ext cx="11887200" cy="4431983"/>
          </a:xfrm>
        </p:spPr>
        <p:txBody>
          <a:bodyPr/>
          <a:lstStyle/>
          <a:p>
            <a:r>
              <a:rPr lang="en-US" dirty="0"/>
              <a:t>Determine your HA requirements for remote </a:t>
            </a:r>
            <a:r>
              <a:rPr lang="en-US" dirty="0" smtClean="0"/>
              <a:t>access, federation and PIC</a:t>
            </a:r>
            <a:endParaRPr lang="en-US" dirty="0"/>
          </a:p>
          <a:p>
            <a:r>
              <a:rPr lang="en-US" dirty="0"/>
              <a:t>Deploy a multiple computer Edge Server pool in each site with DNS load </a:t>
            </a:r>
            <a:r>
              <a:rPr lang="en-US" dirty="0" smtClean="0"/>
              <a:t>balancing</a:t>
            </a:r>
            <a:endParaRPr lang="en-US" dirty="0"/>
          </a:p>
          <a:p>
            <a:r>
              <a:rPr lang="en-US" dirty="0"/>
              <a:t>Some route modifications required in Topology Builder when failures </a:t>
            </a:r>
            <a:r>
              <a:rPr lang="en-US" dirty="0" smtClean="0"/>
              <a:t>occur</a:t>
            </a:r>
          </a:p>
          <a:p>
            <a:r>
              <a:rPr lang="en-US" dirty="0" smtClean="0"/>
              <a:t>Global Server Load Balancing an option</a:t>
            </a:r>
            <a:endParaRPr lang="en-US" dirty="0"/>
          </a:p>
        </p:txBody>
      </p:sp>
    </p:spTree>
    <p:extLst>
      <p:ext uri="{BB962C8B-B14F-4D97-AF65-F5344CB8AC3E}">
        <p14:creationId xmlns:p14="http://schemas.microsoft.com/office/powerpoint/2010/main" val="4197995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Branch Office Resiliency</a:t>
            </a:r>
            <a:endParaRPr lang="en-GB" dirty="0"/>
          </a:p>
        </p:txBody>
      </p:sp>
    </p:spTree>
    <p:extLst>
      <p:ext uri="{BB962C8B-B14F-4D97-AF65-F5344CB8AC3E}">
        <p14:creationId xmlns:p14="http://schemas.microsoft.com/office/powerpoint/2010/main" val="3327244577"/>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Branch Office Resiliency</a:t>
            </a:r>
            <a:endParaRPr lang="en-GB" dirty="0"/>
          </a:p>
        </p:txBody>
      </p:sp>
      <p:sp>
        <p:nvSpPr>
          <p:cNvPr id="3" name="Text Placeholder 2"/>
          <p:cNvSpPr>
            <a:spLocks noGrp="1"/>
          </p:cNvSpPr>
          <p:nvPr>
            <p:ph type="body" sz="quarter" idx="10"/>
          </p:nvPr>
        </p:nvSpPr>
        <p:spPr>
          <a:xfrm>
            <a:off x="274638" y="1212850"/>
            <a:ext cx="11887200" cy="4124206"/>
          </a:xfrm>
        </p:spPr>
        <p:txBody>
          <a:bodyPr/>
          <a:lstStyle/>
          <a:p>
            <a:r>
              <a:rPr lang="en-GB" dirty="0" smtClean="0"/>
              <a:t>Survivable Branch Appliance</a:t>
            </a:r>
          </a:p>
          <a:p>
            <a:pPr lvl="1"/>
            <a:r>
              <a:rPr lang="en-GB" dirty="0" smtClean="0"/>
              <a:t>Provide local Registrar and Mediation services for voice in the end of WAN failure</a:t>
            </a:r>
          </a:p>
          <a:p>
            <a:pPr lvl="1"/>
            <a:r>
              <a:rPr lang="en-GB" dirty="0" smtClean="0"/>
              <a:t>For 25 – 1000 users</a:t>
            </a:r>
          </a:p>
          <a:p>
            <a:r>
              <a:rPr lang="en-GB" dirty="0" smtClean="0"/>
              <a:t>Survivable Branch Server + Gateway</a:t>
            </a:r>
          </a:p>
          <a:p>
            <a:pPr lvl="1"/>
            <a:r>
              <a:rPr lang="en-GB" dirty="0" smtClean="0"/>
              <a:t>For 1000 - 2000 users</a:t>
            </a:r>
          </a:p>
          <a:p>
            <a:r>
              <a:rPr lang="en-GB" dirty="0" smtClean="0"/>
              <a:t>Configure failover voice routes</a:t>
            </a:r>
          </a:p>
          <a:p>
            <a:r>
              <a:rPr lang="en-GB" dirty="0" smtClean="0"/>
              <a:t>Backup Registrar</a:t>
            </a:r>
          </a:p>
          <a:p>
            <a:pPr lvl="1"/>
            <a:r>
              <a:rPr lang="en-GB" dirty="0" smtClean="0"/>
              <a:t>Functionality is still many to one (many SBAs to one Front End pool)</a:t>
            </a:r>
          </a:p>
        </p:txBody>
      </p:sp>
    </p:spTree>
    <p:extLst>
      <p:ext uri="{BB962C8B-B14F-4D97-AF65-F5344CB8AC3E}">
        <p14:creationId xmlns:p14="http://schemas.microsoft.com/office/powerpoint/2010/main" val="2408516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Branch Office Resiliency</a:t>
            </a:r>
          </a:p>
        </p:txBody>
      </p:sp>
      <p:sp>
        <p:nvSpPr>
          <p:cNvPr id="3" name="Text Placeholder 2"/>
          <p:cNvSpPr>
            <a:spLocks noGrp="1"/>
          </p:cNvSpPr>
          <p:nvPr>
            <p:ph type="body" sz="quarter" idx="10"/>
          </p:nvPr>
        </p:nvSpPr>
        <p:spPr>
          <a:xfrm>
            <a:off x="274638" y="1212850"/>
            <a:ext cx="11887200" cy="3108543"/>
          </a:xfrm>
        </p:spPr>
        <p:txBody>
          <a:bodyPr/>
          <a:lstStyle/>
          <a:p>
            <a:r>
              <a:rPr lang="en-GB" dirty="0"/>
              <a:t>New Remote Branch Appliance</a:t>
            </a:r>
          </a:p>
          <a:p>
            <a:pPr lvl="1"/>
            <a:r>
              <a:rPr lang="en-GB" dirty="0"/>
              <a:t>Branch survivability using 3G/4G </a:t>
            </a:r>
            <a:r>
              <a:rPr lang="en-GB" dirty="0" smtClean="0"/>
              <a:t>failover</a:t>
            </a:r>
          </a:p>
          <a:p>
            <a:r>
              <a:rPr lang="en-GB" dirty="0" smtClean="0"/>
              <a:t>SBA v2 Specifications</a:t>
            </a:r>
          </a:p>
          <a:p>
            <a:pPr lvl="1"/>
            <a:r>
              <a:rPr lang="en-GB" dirty="0" smtClean="0"/>
              <a:t>&lt;25 users</a:t>
            </a:r>
          </a:p>
          <a:p>
            <a:pPr lvl="1"/>
            <a:r>
              <a:rPr lang="en-GB" dirty="0" smtClean="0"/>
              <a:t>Virtualization</a:t>
            </a:r>
            <a:endParaRPr lang="en-GB" dirty="0"/>
          </a:p>
          <a:p>
            <a:endParaRPr lang="en-GB" dirty="0"/>
          </a:p>
        </p:txBody>
      </p:sp>
    </p:spTree>
    <p:extLst>
      <p:ext uri="{BB962C8B-B14F-4D97-AF65-F5344CB8AC3E}">
        <p14:creationId xmlns:p14="http://schemas.microsoft.com/office/powerpoint/2010/main" val="3941287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smtClean="0"/>
              <a:t>Key Takeaways</a:t>
            </a:r>
            <a:endParaRPr lang="nb-NO" dirty="0"/>
          </a:p>
        </p:txBody>
      </p:sp>
    </p:spTree>
    <p:extLst>
      <p:ext uri="{BB962C8B-B14F-4D97-AF65-F5344CB8AC3E}">
        <p14:creationId xmlns:p14="http://schemas.microsoft.com/office/powerpoint/2010/main" val="267649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endParaRPr lang="en-GB" dirty="0"/>
          </a:p>
        </p:txBody>
      </p:sp>
      <p:sp>
        <p:nvSpPr>
          <p:cNvPr id="3" name="Text Placeholder 2"/>
          <p:cNvSpPr>
            <a:spLocks noGrp="1"/>
          </p:cNvSpPr>
          <p:nvPr>
            <p:ph type="body" sz="quarter" idx="10"/>
          </p:nvPr>
        </p:nvSpPr>
        <p:spPr>
          <a:xfrm>
            <a:off x="274638" y="1212850"/>
            <a:ext cx="11887200" cy="4001095"/>
          </a:xfrm>
        </p:spPr>
        <p:txBody>
          <a:bodyPr/>
          <a:lstStyle/>
          <a:p>
            <a:r>
              <a:rPr lang="en-US" dirty="0"/>
              <a:t>Determine your HA requirements before deploying</a:t>
            </a:r>
          </a:p>
          <a:p>
            <a:r>
              <a:rPr lang="en-US" dirty="0" smtClean="0"/>
              <a:t>High </a:t>
            </a:r>
            <a:r>
              <a:rPr lang="en-US" dirty="0"/>
              <a:t>Availability in Lync Server 2013 has stepped up a </a:t>
            </a:r>
            <a:r>
              <a:rPr lang="en-US" dirty="0" smtClean="0"/>
              <a:t>gear – SQL mirroring and pool pairing</a:t>
            </a:r>
            <a:endParaRPr lang="en-US" dirty="0"/>
          </a:p>
          <a:p>
            <a:r>
              <a:rPr lang="en-US" dirty="0"/>
              <a:t>Front End Architecture has changed </a:t>
            </a:r>
            <a:r>
              <a:rPr lang="en-US" dirty="0" smtClean="0"/>
              <a:t>radically</a:t>
            </a:r>
            <a:endParaRPr lang="en-US" dirty="0"/>
          </a:p>
          <a:p>
            <a:r>
              <a:rPr lang="en-US" dirty="0"/>
              <a:t>More resiliency intelligence built into the </a:t>
            </a:r>
            <a:r>
              <a:rPr lang="en-US" dirty="0" smtClean="0"/>
              <a:t>product</a:t>
            </a:r>
            <a:endParaRPr lang="en-US" dirty="0"/>
          </a:p>
          <a:p>
            <a:r>
              <a:rPr lang="en-US" dirty="0"/>
              <a:t>Persistent Chat has its own specific HA </a:t>
            </a:r>
            <a:r>
              <a:rPr lang="en-US" dirty="0" smtClean="0"/>
              <a:t>requirements</a:t>
            </a:r>
            <a:endParaRPr lang="en-US" dirty="0"/>
          </a:p>
        </p:txBody>
      </p:sp>
    </p:spTree>
    <p:extLst>
      <p:ext uri="{BB962C8B-B14F-4D97-AF65-F5344CB8AC3E}">
        <p14:creationId xmlns:p14="http://schemas.microsoft.com/office/powerpoint/2010/main" val="2118947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617" y="0"/>
            <a:ext cx="11191240" cy="6994525"/>
          </a:xfrm>
          <a:prstGeom prst="rect">
            <a:avLst/>
          </a:prstGeom>
        </p:spPr>
      </p:pic>
      <p:sp>
        <p:nvSpPr>
          <p:cNvPr id="5" name="Rectangle 4"/>
          <p:cNvSpPr/>
          <p:nvPr/>
        </p:nvSpPr>
        <p:spPr>
          <a:xfrm>
            <a:off x="9980462" y="6361180"/>
            <a:ext cx="2456314" cy="646331"/>
          </a:xfrm>
          <a:prstGeom prst="rect">
            <a:avLst/>
          </a:prstGeom>
        </p:spPr>
        <p:txBody>
          <a:bodyPr wrap="none">
            <a:spAutoFit/>
          </a:bodyPr>
          <a:lstStyle/>
          <a:p>
            <a:pPr algn="r"/>
            <a:r>
              <a:rPr lang="en-GB" dirty="0"/>
              <a:t>Source:</a:t>
            </a:r>
            <a:endParaRPr lang="en-GB" dirty="0" smtClean="0"/>
          </a:p>
          <a:p>
            <a:pPr algn="r"/>
            <a:r>
              <a:rPr lang="en-GB" dirty="0"/>
              <a:t>w</a:t>
            </a:r>
            <a:r>
              <a:rPr lang="en-GB" dirty="0" smtClean="0"/>
              <a:t>allpapersuggest.com</a:t>
            </a:r>
            <a:endParaRPr lang="en-GB" dirty="0"/>
          </a:p>
        </p:txBody>
      </p:sp>
    </p:spTree>
    <p:extLst>
      <p:ext uri="{BB962C8B-B14F-4D97-AF65-F5344CB8AC3E}">
        <p14:creationId xmlns:p14="http://schemas.microsoft.com/office/powerpoint/2010/main" val="2982615506"/>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74638" y="2125662"/>
            <a:ext cx="11887200" cy="183197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nb-NO" sz="8800" dirty="0" smtClean="0"/>
              <a:t>Q&amp;A</a:t>
            </a:r>
            <a:endParaRPr lang="nb-NO" sz="8800" dirty="0"/>
          </a:p>
        </p:txBody>
      </p:sp>
    </p:spTree>
    <p:extLst>
      <p:ext uri="{BB962C8B-B14F-4D97-AF65-F5344CB8AC3E}">
        <p14:creationId xmlns:p14="http://schemas.microsoft.com/office/powerpoint/2010/main" val="8524678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Breakout Sessions (session codes and titles)</a:t>
            </a:r>
            <a:endParaRPr lang="en-US" sz="3600"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Hands-on Labs (session codes and titles)</a:t>
            </a:r>
            <a:endParaRPr lang="en-US" sz="3600"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a:gradFill>
                  <a:gsLst>
                    <a:gs pos="1250">
                      <a:schemeClr val="tx1"/>
                    </a:gs>
                    <a:gs pos="100000">
                      <a:schemeClr val="tx1"/>
                    </a:gs>
                  </a:gsLst>
                  <a:lin ang="5400000" scaled="0"/>
                </a:gradFill>
                <a:latin typeface="+mj-lt"/>
              </a:rPr>
              <a:t>Book - Lync Server 2013 Unleashed</a:t>
            </a:r>
          </a:p>
        </p:txBody>
      </p:sp>
      <p:sp>
        <p:nvSpPr>
          <p:cNvPr id="10" name="Rectangle 9"/>
          <p:cNvSpPr/>
          <p:nvPr/>
        </p:nvSpPr>
        <p:spPr>
          <a:xfrm>
            <a:off x="371669" y="4130880"/>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Related Certification Exam</a:t>
            </a:r>
            <a:endParaRPr lang="en-US" sz="3600" dirty="0">
              <a:gradFill>
                <a:gsLst>
                  <a:gs pos="1250">
                    <a:schemeClr val="tx1"/>
                  </a:gs>
                  <a:gs pos="100000">
                    <a:schemeClr val="tx1"/>
                  </a:gs>
                </a:gsLst>
                <a:lin ang="5400000" scaled="0"/>
              </a:gradFill>
              <a:latin typeface="+mj-lt"/>
            </a:endParaRPr>
          </a:p>
        </p:txBody>
      </p:sp>
      <p:sp>
        <p:nvSpPr>
          <p:cNvPr id="12" name="Rectangle 11"/>
          <p:cNvSpPr/>
          <p:nvPr/>
        </p:nvSpPr>
        <p:spPr>
          <a:xfrm>
            <a:off x="371668" y="5042512"/>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 the Lync both in </a:t>
            </a:r>
            <a:r>
              <a:rPr lang="en-US" sz="3600" dirty="0" err="1" smtClean="0">
                <a:gradFill>
                  <a:gsLst>
                    <a:gs pos="1250">
                      <a:schemeClr val="tx1"/>
                    </a:gs>
                    <a:gs pos="100000">
                      <a:schemeClr val="tx1"/>
                    </a:gs>
                  </a:gsLst>
                  <a:lin ang="5400000" scaled="0"/>
                </a:gradFill>
                <a:latin typeface="+mj-lt"/>
              </a:rPr>
              <a:t>TechExpo</a:t>
            </a:r>
            <a:r>
              <a:rPr lang="en-US" sz="3600" dirty="0" smtClean="0">
                <a:gradFill>
                  <a:gsLst>
                    <a:gs pos="1250">
                      <a:schemeClr val="tx1"/>
                    </a:gs>
                    <a:gs pos="100000">
                      <a:schemeClr val="tx1"/>
                    </a:gs>
                  </a:gsLst>
                  <a:lin ang="5400000" scaled="0"/>
                </a:gradFill>
                <a:latin typeface="+mj-lt"/>
              </a:rPr>
              <a:t> and on twitter @</a:t>
            </a:r>
            <a:r>
              <a:rPr lang="en-US" sz="3600" dirty="0" err="1" smtClean="0">
                <a:gradFill>
                  <a:gsLst>
                    <a:gs pos="1250">
                      <a:schemeClr val="tx1"/>
                    </a:gs>
                    <a:gs pos="100000">
                      <a:schemeClr val="tx1"/>
                    </a:gs>
                  </a:gsLst>
                  <a:lin ang="5400000" scaled="0"/>
                </a:gradFill>
                <a:latin typeface="+mj-lt"/>
              </a:rPr>
              <a:t>justimorris</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0-#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558988830"/>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14" y="7757"/>
            <a:ext cx="11889246" cy="6979011"/>
          </a:xfrm>
          <a:prstGeom prst="rect">
            <a:avLst/>
          </a:prstGeom>
        </p:spPr>
      </p:pic>
      <p:sp>
        <p:nvSpPr>
          <p:cNvPr id="5" name="Rectangle 4"/>
          <p:cNvSpPr/>
          <p:nvPr/>
        </p:nvSpPr>
        <p:spPr>
          <a:xfrm>
            <a:off x="10979133" y="6361180"/>
            <a:ext cx="1457643" cy="646331"/>
          </a:xfrm>
          <a:prstGeom prst="rect">
            <a:avLst/>
          </a:prstGeom>
        </p:spPr>
        <p:txBody>
          <a:bodyPr wrap="none">
            <a:spAutoFit/>
          </a:bodyPr>
          <a:lstStyle/>
          <a:p>
            <a:pPr algn="r"/>
            <a:r>
              <a:rPr lang="en-GB" dirty="0"/>
              <a:t>Source:</a:t>
            </a:r>
            <a:endParaRPr lang="en-GB" dirty="0" smtClean="0"/>
          </a:p>
          <a:p>
            <a:pPr algn="r"/>
            <a:r>
              <a:rPr lang="en-GB" dirty="0" smtClean="0"/>
              <a:t>moroch.com</a:t>
            </a:r>
            <a:endParaRPr lang="en-GB" dirty="0"/>
          </a:p>
        </p:txBody>
      </p:sp>
    </p:spTree>
    <p:extLst>
      <p:ext uri="{BB962C8B-B14F-4D97-AF65-F5344CB8AC3E}">
        <p14:creationId xmlns:p14="http://schemas.microsoft.com/office/powerpoint/2010/main" val="405677966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37" y="16047"/>
            <a:ext cx="10007600" cy="6962430"/>
          </a:xfrm>
          <a:prstGeom prst="rect">
            <a:avLst/>
          </a:prstGeom>
        </p:spPr>
      </p:pic>
      <p:sp>
        <p:nvSpPr>
          <p:cNvPr id="5" name="Rectangle 4"/>
          <p:cNvSpPr/>
          <p:nvPr/>
        </p:nvSpPr>
        <p:spPr>
          <a:xfrm>
            <a:off x="10484190" y="6361180"/>
            <a:ext cx="1952586" cy="646331"/>
          </a:xfrm>
          <a:prstGeom prst="rect">
            <a:avLst/>
          </a:prstGeom>
        </p:spPr>
        <p:txBody>
          <a:bodyPr wrap="none">
            <a:spAutoFit/>
          </a:bodyPr>
          <a:lstStyle/>
          <a:p>
            <a:pPr algn="r"/>
            <a:r>
              <a:rPr lang="en-GB" dirty="0" smtClean="0">
                <a:solidFill>
                  <a:schemeClr val="accent4"/>
                </a:solidFill>
              </a:rPr>
              <a:t>Source:</a:t>
            </a:r>
          </a:p>
          <a:p>
            <a:pPr algn="r"/>
            <a:r>
              <a:rPr lang="en-GB" dirty="0" smtClean="0">
                <a:solidFill>
                  <a:schemeClr val="accent4"/>
                </a:solidFill>
              </a:rPr>
              <a:t>visualphotos.com</a:t>
            </a:r>
            <a:endParaRPr lang="en-GB" dirty="0">
              <a:solidFill>
                <a:schemeClr val="accent4"/>
              </a:solidFill>
            </a:endParaRPr>
          </a:p>
        </p:txBody>
      </p:sp>
    </p:spTree>
    <p:extLst>
      <p:ext uri="{BB962C8B-B14F-4D97-AF65-F5344CB8AC3E}">
        <p14:creationId xmlns:p14="http://schemas.microsoft.com/office/powerpoint/2010/main" val="189095512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TechEd 2013 Speaker PPT Template</Template>
  <TotalTime>6601</TotalTime>
  <Words>4906</Words>
  <Application>Microsoft Office PowerPoint</Application>
  <PresentationFormat>Custom</PresentationFormat>
  <Paragraphs>393</Paragraphs>
  <Slides>74</Slides>
  <Notes>25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1" baseType="lpstr">
      <vt:lpstr>Wingdings</vt:lpstr>
      <vt:lpstr>Arial</vt:lpstr>
      <vt:lpstr>Segoe UI Light</vt:lpstr>
      <vt:lpstr>Segoe UI</vt:lpstr>
      <vt:lpstr>Consolas</vt:lpstr>
      <vt:lpstr>TechEd_2013_Template_r09</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Designing for High Availability and Disaster Recovery in Microsoft Lync Server 2013</vt:lpstr>
      <vt:lpstr>Agenda</vt:lpstr>
      <vt:lpstr>Agenda</vt:lpstr>
      <vt:lpstr>Defining High Availability &amp; Disaster Recovery in Lync Server 2013</vt:lpstr>
      <vt:lpstr>Defining HA and DR in Lync Server 2013</vt:lpstr>
      <vt:lpstr>The Story So Far</vt:lpstr>
      <vt:lpstr>The Story So Far</vt:lpstr>
      <vt:lpstr>What did Metropolitan Site Resiliency Look Like?</vt:lpstr>
      <vt:lpstr>Changes in Front End Server Architecture</vt:lpstr>
      <vt:lpstr>Front End Pool Architecture in Lync Server 2010</vt:lpstr>
      <vt:lpstr>Front End Pool Architecture in Lync Server 2013</vt:lpstr>
      <vt:lpstr>Front End Pool Architecture in Lync Server 2013</vt:lpstr>
      <vt:lpstr>Front End Pool Architecture in Lync Server 2013</vt:lpstr>
      <vt:lpstr>Front End Pools with Two Front End Servers</vt:lpstr>
      <vt:lpstr>Hardware and DNS Load Balancing</vt:lpstr>
      <vt:lpstr>Hardware and DNS Load Balancing</vt:lpstr>
      <vt:lpstr>Hardware and DNS Load Balancing</vt:lpstr>
      <vt:lpstr>New Pool Back End Resiliency Features</vt:lpstr>
      <vt:lpstr>New Pool Backend Resiliency Features</vt:lpstr>
      <vt:lpstr>How Lync 2013 utilizes SQL Mirroring</vt:lpstr>
      <vt:lpstr>How is SQL Mirroring setup?</vt:lpstr>
      <vt:lpstr>Failing over a Mirrored Database</vt:lpstr>
      <vt:lpstr>Manually failing over a mirrored database</vt:lpstr>
      <vt:lpstr>Backend Server Failover - Before</vt:lpstr>
      <vt:lpstr>Backend Server Failover - After</vt:lpstr>
      <vt:lpstr>User Experience During Backend Server Failure</vt:lpstr>
      <vt:lpstr>Failing back a mirrored database</vt:lpstr>
      <vt:lpstr>Why Backend Database Mirroring Rocks</vt:lpstr>
      <vt:lpstr>Demo – SQL Database Mirroring</vt:lpstr>
      <vt:lpstr>New Site Resiliency Features</vt:lpstr>
      <vt:lpstr>New Site Resiliency Features</vt:lpstr>
      <vt:lpstr>Front End Pool Pairing Requirements</vt:lpstr>
      <vt:lpstr>User Experience During Pool Failover</vt:lpstr>
      <vt:lpstr>Front End Pool Failover - Before</vt:lpstr>
      <vt:lpstr>Front End Pool Failover - After</vt:lpstr>
      <vt:lpstr>Invoking a Pool Failover</vt:lpstr>
      <vt:lpstr>Understanding the new Backup Service</vt:lpstr>
      <vt:lpstr>Understanding the new Backup Service</vt:lpstr>
      <vt:lpstr>Demo – Pool Pair Failover</vt:lpstr>
      <vt:lpstr>Scenarios That Are No Longer Supported</vt:lpstr>
      <vt:lpstr>Scenarios That Are No Longer Supported</vt:lpstr>
      <vt:lpstr>File Share  High Availability</vt:lpstr>
      <vt:lpstr>File Share High Availability</vt:lpstr>
      <vt:lpstr>Persistent Chat Resiliency</vt:lpstr>
      <vt:lpstr>Persistent Chat Resiliency</vt:lpstr>
      <vt:lpstr>High Bandwidth, Low Latency Topology</vt:lpstr>
      <vt:lpstr>Low Bandwidth, High Latency Topology</vt:lpstr>
      <vt:lpstr>Edge Server Resiliency</vt:lpstr>
      <vt:lpstr>Edge Server Resiliency</vt:lpstr>
      <vt:lpstr>Branch Office Resiliency</vt:lpstr>
      <vt:lpstr>Branch Office Resiliency</vt:lpstr>
      <vt:lpstr>Branch Office Resiliency</vt:lpstr>
      <vt:lpstr>Key Takeaways</vt:lpstr>
      <vt:lpstr>Key Takeaways</vt:lpstr>
      <vt:lpstr>PowerPoint Presentation</vt:lpstr>
      <vt:lpstr>Related content</vt:lpstr>
      <vt:lpstr>Resources</vt:lpstr>
      <vt:lpstr>Evaluate this session</vt:lpstr>
      <vt:lpstr>PowerPoint Presentation</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OUC-B303: Designing for High Availability and Disaster Recovery in Microsoft Lync Server 2013</dc:title>
  <dc:subject>TechEd 2013</dc:subject>
  <dc:creator>Justin Morris</dc:creator>
  <cp:keywords>TechEd 2013</cp:keywords>
  <dc:description>Template by: Jordan Cayabyab, Artitudes Design, Inc.
Formatting by: Jeremy Jenkins, Silver Fox Productions, Inc.
Audience Type: Internal/External</dc:description>
  <cp:lastModifiedBy>Jeremy Jenkins</cp:lastModifiedBy>
  <cp:revision>107</cp:revision>
  <dcterms:created xsi:type="dcterms:W3CDTF">2013-04-28T19:05:24Z</dcterms:created>
  <dcterms:modified xsi:type="dcterms:W3CDTF">2013-06-23T00:41:20Z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