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0" r:id="rId5"/>
  </p:sldMasterIdLst>
  <p:notesMasterIdLst>
    <p:notesMasterId r:id="rId61"/>
  </p:notesMasterIdLst>
  <p:handoutMasterIdLst>
    <p:handoutMasterId r:id="rId62"/>
  </p:handoutMasterIdLst>
  <p:sldIdLst>
    <p:sldId id="1135" r:id="rId6"/>
    <p:sldId id="1151" r:id="rId7"/>
    <p:sldId id="1156" r:id="rId8"/>
    <p:sldId id="1157" r:id="rId9"/>
    <p:sldId id="1158" r:id="rId10"/>
    <p:sldId id="1256" r:id="rId11"/>
    <p:sldId id="1268" r:id="rId12"/>
    <p:sldId id="1257" r:id="rId13"/>
    <p:sldId id="1258" r:id="rId14"/>
    <p:sldId id="1259" r:id="rId15"/>
    <p:sldId id="1260" r:id="rId16"/>
    <p:sldId id="1261" r:id="rId17"/>
    <p:sldId id="1262" r:id="rId18"/>
    <p:sldId id="1263" r:id="rId19"/>
    <p:sldId id="1174" r:id="rId20"/>
    <p:sldId id="1164" r:id="rId21"/>
    <p:sldId id="1181" r:id="rId22"/>
    <p:sldId id="1249" r:id="rId23"/>
    <p:sldId id="1250" r:id="rId24"/>
    <p:sldId id="1252" r:id="rId25"/>
    <p:sldId id="1192" r:id="rId26"/>
    <p:sldId id="1269" r:id="rId27"/>
    <p:sldId id="1247" r:id="rId28"/>
    <p:sldId id="1199" r:id="rId29"/>
    <p:sldId id="1204" r:id="rId30"/>
    <p:sldId id="1205" r:id="rId31"/>
    <p:sldId id="1208" r:id="rId32"/>
    <p:sldId id="1248" r:id="rId33"/>
    <p:sldId id="1210" r:id="rId34"/>
    <p:sldId id="1212" r:id="rId35"/>
    <p:sldId id="1213" r:id="rId36"/>
    <p:sldId id="1217" r:id="rId37"/>
    <p:sldId id="1219" r:id="rId38"/>
    <p:sldId id="1233" r:id="rId39"/>
    <p:sldId id="1234" r:id="rId40"/>
    <p:sldId id="1235" r:id="rId41"/>
    <p:sldId id="1236" r:id="rId42"/>
    <p:sldId id="1239" r:id="rId43"/>
    <p:sldId id="1237" r:id="rId44"/>
    <p:sldId id="1240" r:id="rId45"/>
    <p:sldId id="1241" r:id="rId46"/>
    <p:sldId id="1242" r:id="rId47"/>
    <p:sldId id="1238" r:id="rId48"/>
    <p:sldId id="1183" r:id="rId49"/>
    <p:sldId id="1184" r:id="rId50"/>
    <p:sldId id="1185" r:id="rId51"/>
    <p:sldId id="1187" r:id="rId52"/>
    <p:sldId id="1188" r:id="rId53"/>
    <p:sldId id="1244" r:id="rId54"/>
    <p:sldId id="1264" r:id="rId55"/>
    <p:sldId id="1165" r:id="rId56"/>
    <p:sldId id="1255" r:id="rId57"/>
    <p:sldId id="1270" r:id="rId58"/>
    <p:sldId id="1271" r:id="rId59"/>
    <p:sldId id="1076" r:id="rId60"/>
  </p:sldIdLst>
  <p:sldSz cx="12436475" cy="6994525"/>
  <p:notesSz cx="6858000" cy="9144000"/>
  <p:embeddedFontLst>
    <p:embeddedFont>
      <p:font typeface="Webdings" panose="05030102010509060703" pitchFamily="18" charset="2"/>
      <p:regular r:id="rId63"/>
    </p:embeddedFont>
    <p:embeddedFont>
      <p:font typeface="Calibri" panose="020F0502020204030204" pitchFamily="34" charset="0"/>
      <p:regular r:id="rId64"/>
      <p:bold r:id="rId65"/>
      <p:italic r:id="rId66"/>
      <p:boldItalic r:id="rId67"/>
    </p:embeddedFont>
    <p:embeddedFont>
      <p:font typeface="Segoe UI Light" panose="020B0502040204020203" pitchFamily="34" charset="0"/>
      <p:regular r:id="rId68"/>
      <p:italic r:id="rId69"/>
    </p:embeddedFont>
    <p:embeddedFont>
      <p:font typeface="Segoe UI" panose="020B0502040204020203" pitchFamily="34" charset="0"/>
      <p:regular r:id="rId70"/>
      <p:bold r:id="rId71"/>
      <p:italic r:id="rId72"/>
      <p:boldItalic r:id="rId73"/>
    </p:embeddedFont>
    <p:embeddedFont>
      <p:font typeface="Consolas" panose="020B0609020204030204" pitchFamily="49" charset="0"/>
      <p:regular r:id="rId74"/>
      <p:bold r:id="rId75"/>
      <p:italic r:id="rId76"/>
      <p:boldItalic r:id="rId77"/>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56"/>
            <p14:sldId id="1157"/>
            <p14:sldId id="1158"/>
            <p14:sldId id="1256"/>
            <p14:sldId id="1268"/>
            <p14:sldId id="1257"/>
            <p14:sldId id="1258"/>
            <p14:sldId id="1259"/>
            <p14:sldId id="1260"/>
            <p14:sldId id="1261"/>
            <p14:sldId id="1262"/>
            <p14:sldId id="1263"/>
            <p14:sldId id="1174"/>
            <p14:sldId id="1164"/>
            <p14:sldId id="1181"/>
            <p14:sldId id="1249"/>
            <p14:sldId id="1250"/>
            <p14:sldId id="1252"/>
            <p14:sldId id="1192"/>
            <p14:sldId id="1269"/>
            <p14:sldId id="1247"/>
            <p14:sldId id="1199"/>
            <p14:sldId id="1204"/>
            <p14:sldId id="1205"/>
            <p14:sldId id="1208"/>
            <p14:sldId id="1248"/>
            <p14:sldId id="1210"/>
            <p14:sldId id="1212"/>
            <p14:sldId id="1213"/>
            <p14:sldId id="1217"/>
            <p14:sldId id="1219"/>
            <p14:sldId id="1233"/>
            <p14:sldId id="1234"/>
            <p14:sldId id="1235"/>
            <p14:sldId id="1236"/>
            <p14:sldId id="1239"/>
            <p14:sldId id="1237"/>
            <p14:sldId id="1240"/>
            <p14:sldId id="1241"/>
            <p14:sldId id="1242"/>
            <p14:sldId id="1238"/>
            <p14:sldId id="1183"/>
            <p14:sldId id="1184"/>
            <p14:sldId id="1185"/>
            <p14:sldId id="1187"/>
            <p14:sldId id="1188"/>
            <p14:sldId id="1244"/>
            <p14:sldId id="1264"/>
            <p14:sldId id="1165"/>
            <p14:sldId id="1255"/>
            <p14:sldId id="1270"/>
          </p14:sldIdLst>
        </p14:section>
        <p14:section name="Special content" id="{6925D2A1-AD53-4951-AB34-79DFA02CD676}">
          <p14:sldIdLst>
            <p14:sldId id="1271"/>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2" autoAdjust="0"/>
    <p:restoredTop sz="96323" autoAdjust="0"/>
  </p:normalViewPr>
  <p:slideViewPr>
    <p:cSldViewPr snapToGrid="0">
      <p:cViewPr varScale="1">
        <p:scale>
          <a:sx n="111" d="100"/>
          <a:sy n="111" d="100"/>
        </p:scale>
        <p:origin x="474"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41" d="100"/>
          <a:sy n="41" d="100"/>
        </p:scale>
        <p:origin x="-2952" y="-5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font" Target="fonts/font14.fntdata"/><Relationship Id="rId7" Type="http://schemas.openxmlformats.org/officeDocument/2006/relationships/slide" Target="slides/slide2.xml"/><Relationship Id="rId71"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notesMaster" Target="notesMasters/notesMaster1.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0.fntdata"/><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6/26/2013 2:00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6/26/2013 2:00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6/26/2013 2:00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2:01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904815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2:01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1509191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53</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2:01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818945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2:01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78193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55</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6/26/2013 2:01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2:00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2:01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185748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2:01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39310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2:01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5427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2:01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55990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2:01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11425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2:01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7837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2:01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287212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98025104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647944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589589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64709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907177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668572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2390940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4724484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5169228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7174601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963938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399730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598095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658437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155143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674498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90303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05778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74832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44160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228497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5383443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45913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0464008"/>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 id="2147484209" r:id="rId19"/>
    <p:sldLayoutId id="2147484210" r:id="rId20"/>
    <p:sldLayoutId id="2147484211" r:id="rId21"/>
    <p:sldLayoutId id="2147484212" r:id="rId22"/>
    <p:sldLayoutId id="214748421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migrationwiz.co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oleObject" Target="../embeddings/oleObject1.bin"/><Relationship Id="rId4" Type="http://schemas.openxmlformats.org/officeDocument/2006/relationships/image" Target="../media/image27.pn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www.jaapwesselius.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8.xml"/><Relationship Id="rId5" Type="http://schemas.openxmlformats.org/officeDocument/2006/relationships/image" Target="../media/image33.png"/><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NIST Deployment Models</a:t>
            </a:r>
            <a:endParaRPr lang="nl-NL"/>
          </a:p>
        </p:txBody>
      </p:sp>
      <p:sp>
        <p:nvSpPr>
          <p:cNvPr id="3" name="Content Placeholder 2"/>
          <p:cNvSpPr>
            <a:spLocks noGrp="1"/>
          </p:cNvSpPr>
          <p:nvPr>
            <p:ph sz="quarter" idx="10"/>
          </p:nvPr>
        </p:nvSpPr>
        <p:spPr>
          <a:xfrm>
            <a:off x="274638" y="1214438"/>
            <a:ext cx="11887200" cy="4542782"/>
          </a:xfrm>
        </p:spPr>
        <p:txBody>
          <a:bodyPr/>
          <a:lstStyle/>
          <a:p>
            <a:r>
              <a:rPr lang="nl-NL" smtClean="0"/>
              <a:t>Private Cloud – dedicated for one customer</a:t>
            </a:r>
          </a:p>
          <a:p>
            <a:pPr lvl="1"/>
            <a:r>
              <a:rPr lang="nl-NL" smtClean="0"/>
              <a:t>Can be located on-premises or in hoster datacenter</a:t>
            </a:r>
          </a:p>
          <a:p>
            <a:r>
              <a:rPr lang="nl-NL" smtClean="0"/>
              <a:t>Public Cloud – available to everyone</a:t>
            </a:r>
          </a:p>
          <a:p>
            <a:pPr lvl="1"/>
            <a:r>
              <a:rPr lang="nl-NL" smtClean="0"/>
              <a:t>Compare to electricy from wall outlet</a:t>
            </a:r>
          </a:p>
          <a:p>
            <a:r>
              <a:rPr lang="nl-NL" smtClean="0"/>
              <a:t>Community Cloud – shared amongst multiple organizations or users</a:t>
            </a:r>
          </a:p>
          <a:p>
            <a:r>
              <a:rPr lang="nl-NL" smtClean="0"/>
              <a:t>Hybrid Cloud – Combination of these three models</a:t>
            </a:r>
          </a:p>
          <a:p>
            <a:pPr lvl="1"/>
            <a:r>
              <a:rPr lang="nl-NL" smtClean="0"/>
              <a:t>Office 365 can be hybrid, combination of Public Cloud and Private Cloud</a:t>
            </a:r>
            <a:endParaRPr lang="nl-NL"/>
          </a:p>
        </p:txBody>
      </p:sp>
    </p:spTree>
    <p:extLst>
      <p:ext uri="{BB962C8B-B14F-4D97-AF65-F5344CB8AC3E}">
        <p14:creationId xmlns:p14="http://schemas.microsoft.com/office/powerpoint/2010/main" val="164614362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Exchange in the cloud?</a:t>
            </a:r>
            <a:endParaRPr lang="nl-NL"/>
          </a:p>
        </p:txBody>
      </p:sp>
      <p:sp>
        <p:nvSpPr>
          <p:cNvPr id="3" name="Content Placeholder 2"/>
          <p:cNvSpPr>
            <a:spLocks noGrp="1"/>
          </p:cNvSpPr>
          <p:nvPr>
            <p:ph sz="quarter" idx="10"/>
          </p:nvPr>
        </p:nvSpPr>
        <p:spPr>
          <a:xfrm>
            <a:off x="274638" y="1214438"/>
            <a:ext cx="11887200" cy="4665893"/>
          </a:xfrm>
        </p:spPr>
        <p:txBody>
          <a:bodyPr/>
          <a:lstStyle/>
          <a:p>
            <a:r>
              <a:rPr lang="nl-NL" smtClean="0"/>
              <a:t>Public (Hybrid) Cloud – Office 365 or local hoster</a:t>
            </a:r>
          </a:p>
          <a:p>
            <a:pPr lvl="1"/>
            <a:r>
              <a:rPr lang="nl-NL" smtClean="0"/>
              <a:t>x number of mailboxes in shared platform</a:t>
            </a:r>
          </a:p>
          <a:p>
            <a:pPr lvl="1"/>
            <a:r>
              <a:rPr lang="nl-NL" smtClean="0"/>
              <a:t>On-demand self service</a:t>
            </a:r>
          </a:p>
          <a:p>
            <a:pPr lvl="1"/>
            <a:r>
              <a:rPr lang="nl-NL" smtClean="0"/>
              <a:t>Federated with on-premises Exchange (if needed)</a:t>
            </a:r>
          </a:p>
          <a:p>
            <a:r>
              <a:rPr lang="nl-NL" smtClean="0"/>
              <a:t>Private Cloud – local hoster</a:t>
            </a:r>
          </a:p>
          <a:p>
            <a:pPr lvl="1"/>
            <a:r>
              <a:rPr lang="nl-NL" smtClean="0"/>
              <a:t>Azure officially does not support installing Exchange server</a:t>
            </a:r>
          </a:p>
          <a:p>
            <a:pPr lvl="1"/>
            <a:r>
              <a:rPr lang="nl-NL" smtClean="0"/>
              <a:t>X number of servers</a:t>
            </a:r>
          </a:p>
          <a:p>
            <a:pPr lvl="1"/>
            <a:r>
              <a:rPr lang="nl-NL" smtClean="0"/>
              <a:t>On-demand self service</a:t>
            </a:r>
          </a:p>
          <a:p>
            <a:pPr lvl="1"/>
            <a:r>
              <a:rPr lang="nl-NL" smtClean="0"/>
              <a:t>Dedicated Exchange environment</a:t>
            </a:r>
          </a:p>
          <a:p>
            <a:pPr lvl="1"/>
            <a:r>
              <a:rPr lang="nl-NL" smtClean="0"/>
              <a:t>Connected to on-premises Active Directory (if needed)</a:t>
            </a:r>
            <a:endParaRPr lang="nl-NL"/>
          </a:p>
        </p:txBody>
      </p:sp>
    </p:spTree>
    <p:extLst>
      <p:ext uri="{BB962C8B-B14F-4D97-AF65-F5344CB8AC3E}">
        <p14:creationId xmlns:p14="http://schemas.microsoft.com/office/powerpoint/2010/main" val="377647439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Exchange in Private Cloud</a:t>
            </a:r>
            <a:endParaRPr lang="nl-NL"/>
          </a:p>
        </p:txBody>
      </p:sp>
      <p:sp>
        <p:nvSpPr>
          <p:cNvPr id="3" name="Content Placeholder 2"/>
          <p:cNvSpPr>
            <a:spLocks noGrp="1"/>
          </p:cNvSpPr>
          <p:nvPr>
            <p:ph sz="quarter" idx="10"/>
          </p:nvPr>
        </p:nvSpPr>
        <p:spPr>
          <a:xfrm>
            <a:off x="274638" y="1214438"/>
            <a:ext cx="11887200" cy="4838248"/>
          </a:xfrm>
        </p:spPr>
        <p:txBody>
          <a:bodyPr/>
          <a:lstStyle/>
          <a:p>
            <a:r>
              <a:rPr lang="nl-NL" smtClean="0"/>
              <a:t>Exchange in Private Cloud is ‘extension’ of local network</a:t>
            </a:r>
          </a:p>
          <a:p>
            <a:pPr lvl="1"/>
            <a:r>
              <a:rPr lang="nl-NL" smtClean="0"/>
              <a:t>Can be on-premises or in (hoster) datacenter</a:t>
            </a:r>
          </a:p>
          <a:p>
            <a:r>
              <a:rPr lang="nl-NL" smtClean="0"/>
              <a:t>IaaS </a:t>
            </a:r>
            <a:r>
              <a:rPr lang="nl-NL" smtClean="0">
                <a:sym typeface="Wingdings" pitchFamily="2" charset="2"/>
              </a:rPr>
              <a:t> you are still responsible for OS, Exchange and all services</a:t>
            </a:r>
          </a:p>
          <a:p>
            <a:r>
              <a:rPr lang="nl-NL">
                <a:sym typeface="Wingdings" pitchFamily="2" charset="2"/>
              </a:rPr>
              <a:t>P</a:t>
            </a:r>
            <a:r>
              <a:rPr lang="nl-NL" smtClean="0">
                <a:sym typeface="Wingdings" pitchFamily="2" charset="2"/>
              </a:rPr>
              <a:t>aas  Service Provider is responsible for OS, you are reponsible for Exchange and all services</a:t>
            </a:r>
          </a:p>
          <a:p>
            <a:r>
              <a:rPr lang="nl-NL" smtClean="0">
                <a:sym typeface="Wingdings" pitchFamily="2" charset="2"/>
              </a:rPr>
              <a:t>Very flexible, self-service and measured</a:t>
            </a:r>
            <a:endParaRPr lang="nl-NL" smtClean="0"/>
          </a:p>
        </p:txBody>
      </p:sp>
    </p:spTree>
    <p:extLst>
      <p:ext uri="{BB962C8B-B14F-4D97-AF65-F5344CB8AC3E}">
        <p14:creationId xmlns:p14="http://schemas.microsoft.com/office/powerpoint/2010/main" val="30400680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Exchange in Public Cloud</a:t>
            </a:r>
            <a:endParaRPr lang="nl-NL"/>
          </a:p>
        </p:txBody>
      </p:sp>
      <p:sp>
        <p:nvSpPr>
          <p:cNvPr id="3" name="Content Placeholder 2"/>
          <p:cNvSpPr>
            <a:spLocks noGrp="1"/>
          </p:cNvSpPr>
          <p:nvPr>
            <p:ph sz="quarter" idx="10"/>
          </p:nvPr>
        </p:nvSpPr>
        <p:spPr>
          <a:xfrm>
            <a:off x="274638" y="1214438"/>
            <a:ext cx="11887200" cy="4961358"/>
          </a:xfrm>
        </p:spPr>
        <p:txBody>
          <a:bodyPr/>
          <a:lstStyle/>
          <a:p>
            <a:r>
              <a:rPr lang="nl-NL" smtClean="0"/>
              <a:t>Exchange is shared platform</a:t>
            </a:r>
          </a:p>
          <a:p>
            <a:r>
              <a:rPr lang="nl-NL" smtClean="0"/>
              <a:t>Can be Office 365 or local Service Provider</a:t>
            </a:r>
          </a:p>
          <a:p>
            <a:pPr lvl="1"/>
            <a:r>
              <a:rPr lang="nl-NL" smtClean="0"/>
              <a:t>Often combined with other services</a:t>
            </a:r>
          </a:p>
          <a:p>
            <a:r>
              <a:rPr lang="nl-NL" smtClean="0"/>
              <a:t>Exchange is (large) shared platform</a:t>
            </a:r>
          </a:p>
          <a:p>
            <a:r>
              <a:rPr lang="nl-NL" smtClean="0"/>
              <a:t>Provider is responsible for OS, Exchange and all services</a:t>
            </a:r>
          </a:p>
          <a:p>
            <a:r>
              <a:rPr lang="nl-NL" smtClean="0"/>
              <a:t>You are responsible for Identies, Mailboxes and Migration of data and end-user support</a:t>
            </a:r>
            <a:endParaRPr lang="nl-NL"/>
          </a:p>
        </p:txBody>
      </p:sp>
    </p:spTree>
    <p:extLst>
      <p:ext uri="{BB962C8B-B14F-4D97-AF65-F5344CB8AC3E}">
        <p14:creationId xmlns:p14="http://schemas.microsoft.com/office/powerpoint/2010/main" val="358344015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Key take aways</a:t>
            </a:r>
            <a:endParaRPr lang="nl-NL"/>
          </a:p>
        </p:txBody>
      </p:sp>
      <p:sp>
        <p:nvSpPr>
          <p:cNvPr id="3" name="Content Placeholder 2"/>
          <p:cNvSpPr>
            <a:spLocks noGrp="1"/>
          </p:cNvSpPr>
          <p:nvPr>
            <p:ph sz="quarter" idx="10"/>
          </p:nvPr>
        </p:nvSpPr>
        <p:spPr>
          <a:xfrm>
            <a:off x="274638" y="1214438"/>
            <a:ext cx="11887200" cy="5478423"/>
          </a:xfrm>
        </p:spPr>
        <p:txBody>
          <a:bodyPr/>
          <a:lstStyle/>
          <a:p>
            <a:r>
              <a:rPr lang="nl-NL" smtClean="0"/>
              <a:t>Definition of Cloud according to NIST</a:t>
            </a:r>
          </a:p>
          <a:p>
            <a:pPr lvl="1"/>
            <a:r>
              <a:rPr lang="nl-NL" smtClean="0"/>
              <a:t>Characteristics</a:t>
            </a:r>
          </a:p>
          <a:p>
            <a:pPr lvl="1"/>
            <a:r>
              <a:rPr lang="nl-NL" smtClean="0"/>
              <a:t>Service Models</a:t>
            </a:r>
          </a:p>
          <a:p>
            <a:pPr lvl="1"/>
            <a:r>
              <a:rPr lang="nl-NL" smtClean="0"/>
              <a:t>Deployment Models</a:t>
            </a:r>
          </a:p>
          <a:p>
            <a:r>
              <a:rPr lang="nl-NL" smtClean="0"/>
              <a:t>Cloud technology means flexibility</a:t>
            </a:r>
          </a:p>
          <a:p>
            <a:r>
              <a:rPr lang="nl-NL" smtClean="0"/>
              <a:t>Private Cloud (Azure) is dedicated</a:t>
            </a:r>
          </a:p>
          <a:p>
            <a:pPr lvl="1"/>
            <a:r>
              <a:rPr lang="nl-NL" smtClean="0"/>
              <a:t>Exchange Administrator job not likely to change much</a:t>
            </a:r>
          </a:p>
          <a:p>
            <a:r>
              <a:rPr lang="nl-NL" smtClean="0"/>
              <a:t>Public Cloud (Office 365) is shared</a:t>
            </a:r>
          </a:p>
          <a:p>
            <a:pPr lvl="1"/>
            <a:r>
              <a:rPr lang="nl-NL" smtClean="0"/>
              <a:t>Exchange Administrator job very likely to change</a:t>
            </a:r>
          </a:p>
          <a:p>
            <a:endParaRPr lang="nl-NL"/>
          </a:p>
        </p:txBody>
      </p:sp>
    </p:spTree>
    <p:extLst>
      <p:ext uri="{BB962C8B-B14F-4D97-AF65-F5344CB8AC3E}">
        <p14:creationId xmlns:p14="http://schemas.microsoft.com/office/powerpoint/2010/main" val="424843147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smtClean="0"/>
              <a:t>Identities &amp; Migrations</a:t>
            </a:r>
            <a:endParaRPr lang="nl-NL"/>
          </a:p>
        </p:txBody>
      </p:sp>
    </p:spTree>
    <p:extLst>
      <p:ext uri="{BB962C8B-B14F-4D97-AF65-F5344CB8AC3E}">
        <p14:creationId xmlns:p14="http://schemas.microsoft.com/office/powerpoint/2010/main" val="284592433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Understanding Identities</a:t>
            </a:r>
            <a:endParaRPr lang="nl-NL"/>
          </a:p>
        </p:txBody>
      </p:sp>
      <p:sp>
        <p:nvSpPr>
          <p:cNvPr id="4" name="Content Placeholder 18"/>
          <p:cNvSpPr txBox="1">
            <a:spLocks/>
          </p:cNvSpPr>
          <p:nvPr/>
        </p:nvSpPr>
        <p:spPr>
          <a:xfrm>
            <a:off x="520701" y="2058368"/>
            <a:ext cx="5484812" cy="4003898"/>
          </a:xfrm>
          <a:prstGeom prst="rect">
            <a:avLst/>
          </a:prstGeom>
          <a:solidFill>
            <a:srgbClr val="D9D9D9">
              <a:alpha val="50196"/>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228536" rIns="91440" bIns="26662" numCol="1" rtlCol="0" anchor="t" anchorCtr="0" compatLnSpc="1">
            <a:prstTxWarp prst="textNoShape">
              <a:avLst/>
            </a:prstTxWarp>
          </a:bodyPr>
          <a:lstStyle>
            <a:defPPr>
              <a:defRPr lang="en-US"/>
            </a:defPPr>
            <a:lvl1pPr marL="225425" indent="-225425" defTabSz="1097418">
              <a:spcBef>
                <a:spcPct val="20000"/>
              </a:spcBef>
              <a:spcAft>
                <a:spcPts val="600"/>
              </a:spcAft>
              <a:buClr>
                <a:schemeClr val="tx1"/>
              </a:buClr>
              <a:buSzPct val="100000"/>
              <a:buFont typeface="Arial" pitchFamily="34" charset="0"/>
              <a:buChar char="•"/>
              <a:defRPr sz="1600">
                <a:solidFill>
                  <a:schemeClr val="tx1">
                    <a:alpha val="99000"/>
                  </a:schemeClr>
                </a:solidFill>
              </a:defRPr>
            </a:lvl1pPr>
            <a:lvl2pPr marL="463550" lvl="1" indent="-238125" defTabSz="1097418">
              <a:spcBef>
                <a:spcPts val="480"/>
              </a:spcBef>
              <a:spcAft>
                <a:spcPts val="600"/>
              </a:spcAft>
              <a:buClr>
                <a:schemeClr val="tx1"/>
              </a:buClr>
              <a:buSzPct val="100000"/>
              <a:buFont typeface="Arial" pitchFamily="34" charset="0"/>
              <a:buChar char="•"/>
              <a:defRPr sz="1600">
                <a:solidFill>
                  <a:schemeClr val="tx1">
                    <a:alpha val="99000"/>
                  </a:schemeClr>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42900" lvl="1" indent="-342900">
              <a:spcBef>
                <a:spcPts val="0"/>
              </a:spcBef>
              <a:spcAft>
                <a:spcPts val="500"/>
              </a:spcAft>
            </a:pPr>
            <a:r>
              <a:rPr lang="en-US" sz="2400" dirty="0">
                <a:solidFill>
                  <a:schemeClr val="tx1">
                    <a:lumMod val="75000"/>
                    <a:lumOff val="25000"/>
                  </a:schemeClr>
                </a:solidFill>
              </a:rPr>
              <a:t>Separate credential from </a:t>
            </a:r>
            <a:r>
              <a:rPr lang="en-US" sz="2400" dirty="0" smtClean="0">
                <a:solidFill>
                  <a:schemeClr val="tx1">
                    <a:lumMod val="75000"/>
                    <a:lumOff val="25000"/>
                  </a:schemeClr>
                </a:solidFill>
              </a:rPr>
              <a:t>on-premises credential</a:t>
            </a:r>
            <a:endParaRPr lang="en-US" sz="2400" dirty="0">
              <a:solidFill>
                <a:schemeClr val="tx1">
                  <a:lumMod val="75000"/>
                  <a:lumOff val="25000"/>
                </a:schemeClr>
              </a:solidFill>
            </a:endParaRPr>
          </a:p>
          <a:p>
            <a:pPr marL="342900" lvl="1" indent="-342900">
              <a:spcBef>
                <a:spcPts val="0"/>
              </a:spcBef>
              <a:spcAft>
                <a:spcPts val="500"/>
              </a:spcAft>
            </a:pPr>
            <a:r>
              <a:rPr lang="en-US" sz="2400" dirty="0">
                <a:solidFill>
                  <a:schemeClr val="tx1">
                    <a:lumMod val="75000"/>
                    <a:lumOff val="25000"/>
                  </a:schemeClr>
                </a:solidFill>
              </a:rPr>
              <a:t>Authentication occurs via cloud directory service</a:t>
            </a:r>
          </a:p>
          <a:p>
            <a:pPr marL="342900" lvl="1" indent="-342900">
              <a:spcBef>
                <a:spcPts val="0"/>
              </a:spcBef>
              <a:spcAft>
                <a:spcPts val="500"/>
              </a:spcAft>
            </a:pPr>
            <a:r>
              <a:rPr lang="en-US" sz="2400" dirty="0">
                <a:solidFill>
                  <a:schemeClr val="tx1">
                    <a:lumMod val="75000"/>
                    <a:lumOff val="25000"/>
                  </a:schemeClr>
                </a:solidFill>
              </a:rPr>
              <a:t>Password policy is stored in Office </a:t>
            </a:r>
            <a:r>
              <a:rPr lang="en-US" sz="2400" dirty="0" smtClean="0">
                <a:solidFill>
                  <a:schemeClr val="tx1">
                    <a:lumMod val="75000"/>
                    <a:lumOff val="25000"/>
                  </a:schemeClr>
                </a:solidFill>
              </a:rPr>
              <a:t>365</a:t>
            </a:r>
          </a:p>
          <a:p>
            <a:pPr marL="342900" lvl="1" indent="-342900">
              <a:spcBef>
                <a:spcPts val="0"/>
              </a:spcBef>
              <a:spcAft>
                <a:spcPts val="500"/>
              </a:spcAft>
            </a:pPr>
            <a:r>
              <a:rPr lang="en-US" sz="2400" dirty="0" smtClean="0">
                <a:solidFill>
                  <a:schemeClr val="tx1">
                    <a:lumMod val="75000"/>
                    <a:lumOff val="25000"/>
                  </a:schemeClr>
                </a:solidFill>
              </a:rPr>
              <a:t>Does not require on-premises server deployment</a:t>
            </a:r>
            <a:endParaRPr lang="en-US" sz="2400" dirty="0">
              <a:solidFill>
                <a:schemeClr val="tx1">
                  <a:lumMod val="75000"/>
                  <a:lumOff val="25000"/>
                </a:schemeClr>
              </a:solidFill>
            </a:endParaRPr>
          </a:p>
        </p:txBody>
      </p:sp>
      <p:sp>
        <p:nvSpPr>
          <p:cNvPr id="5" name="Content Placeholder 18"/>
          <p:cNvSpPr txBox="1">
            <a:spLocks/>
          </p:cNvSpPr>
          <p:nvPr/>
        </p:nvSpPr>
        <p:spPr>
          <a:xfrm>
            <a:off x="6186488" y="2058368"/>
            <a:ext cx="5484812" cy="4003898"/>
          </a:xfrm>
          <a:prstGeom prst="rect">
            <a:avLst/>
          </a:prstGeom>
          <a:solidFill>
            <a:srgbClr val="D9D9D9">
              <a:alpha val="50196"/>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228536" rIns="91440" bIns="26662" numCol="1" rtlCol="0" anchor="t" anchorCtr="0" compatLnSpc="1">
            <a:prstTxWarp prst="textNoShape">
              <a:avLst/>
            </a:prstTxWarp>
          </a:bodyPr>
          <a:lstStyle>
            <a:defPPr>
              <a:defRPr lang="en-US"/>
            </a:defPPr>
            <a:lvl1pPr marL="225425" indent="-225425" defTabSz="1097418">
              <a:spcBef>
                <a:spcPct val="20000"/>
              </a:spcBef>
              <a:spcAft>
                <a:spcPts val="600"/>
              </a:spcAft>
              <a:buClr>
                <a:schemeClr val="tx1"/>
              </a:buClr>
              <a:buSzPct val="100000"/>
              <a:buFont typeface="Arial" pitchFamily="34" charset="0"/>
              <a:buChar char="•"/>
              <a:defRPr sz="1600">
                <a:solidFill>
                  <a:schemeClr val="tx1">
                    <a:alpha val="99000"/>
                  </a:schemeClr>
                </a:solidFill>
              </a:defRPr>
            </a:lvl1pPr>
            <a:lvl2pPr marL="463550" lvl="1" indent="-238125" defTabSz="1097418">
              <a:spcBef>
                <a:spcPts val="480"/>
              </a:spcBef>
              <a:spcAft>
                <a:spcPts val="600"/>
              </a:spcAft>
              <a:buClr>
                <a:schemeClr val="tx1"/>
              </a:buClr>
              <a:buSzPct val="100000"/>
              <a:buFont typeface="Arial" pitchFamily="34" charset="0"/>
              <a:buChar char="•"/>
              <a:defRPr sz="1600">
                <a:solidFill>
                  <a:schemeClr val="tx1">
                    <a:alpha val="99000"/>
                  </a:schemeClr>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42900" lvl="1" indent="-342900">
              <a:spcBef>
                <a:spcPts val="0"/>
              </a:spcBef>
              <a:spcAft>
                <a:spcPts val="500"/>
              </a:spcAft>
            </a:pPr>
            <a:r>
              <a:rPr lang="en-US" sz="2400" dirty="0">
                <a:solidFill>
                  <a:schemeClr val="tx1">
                    <a:lumMod val="75000"/>
                    <a:lumOff val="25000"/>
                  </a:schemeClr>
                </a:solidFill>
              </a:rPr>
              <a:t>Same credential as </a:t>
            </a:r>
            <a:r>
              <a:rPr lang="en-US" sz="2400" dirty="0" smtClean="0">
                <a:solidFill>
                  <a:schemeClr val="tx1">
                    <a:lumMod val="75000"/>
                    <a:lumOff val="25000"/>
                  </a:schemeClr>
                </a:solidFill>
              </a:rPr>
              <a:t>on-premises credential</a:t>
            </a:r>
            <a:endParaRPr lang="en-US" sz="2400" dirty="0">
              <a:solidFill>
                <a:schemeClr val="tx1">
                  <a:lumMod val="75000"/>
                  <a:lumOff val="25000"/>
                </a:schemeClr>
              </a:solidFill>
            </a:endParaRPr>
          </a:p>
          <a:p>
            <a:pPr marL="342900" lvl="1" indent="-342900">
              <a:spcBef>
                <a:spcPts val="0"/>
              </a:spcBef>
              <a:spcAft>
                <a:spcPts val="500"/>
              </a:spcAft>
            </a:pPr>
            <a:r>
              <a:rPr lang="en-US" sz="2400" dirty="0">
                <a:solidFill>
                  <a:schemeClr val="tx1">
                    <a:lumMod val="75000"/>
                    <a:lumOff val="25000"/>
                  </a:schemeClr>
                </a:solidFill>
              </a:rPr>
              <a:t>Authentication occurs via on-premises d</a:t>
            </a:r>
            <a:r>
              <a:rPr lang="en-US" sz="2400" dirty="0" smtClean="0">
                <a:solidFill>
                  <a:schemeClr val="tx1">
                    <a:lumMod val="75000"/>
                    <a:lumOff val="25000"/>
                  </a:schemeClr>
                </a:solidFill>
              </a:rPr>
              <a:t>irectory </a:t>
            </a:r>
            <a:r>
              <a:rPr lang="en-US" sz="2400" dirty="0">
                <a:solidFill>
                  <a:schemeClr val="tx1">
                    <a:lumMod val="75000"/>
                    <a:lumOff val="25000"/>
                  </a:schemeClr>
                </a:solidFill>
              </a:rPr>
              <a:t>service</a:t>
            </a:r>
          </a:p>
          <a:p>
            <a:pPr marL="342900" lvl="1" indent="-342900">
              <a:spcBef>
                <a:spcPts val="0"/>
              </a:spcBef>
              <a:spcAft>
                <a:spcPts val="500"/>
              </a:spcAft>
            </a:pPr>
            <a:r>
              <a:rPr lang="en-US" sz="2400" dirty="0">
                <a:solidFill>
                  <a:schemeClr val="tx1">
                    <a:lumMod val="75000"/>
                    <a:lumOff val="25000"/>
                  </a:schemeClr>
                </a:solidFill>
              </a:rPr>
              <a:t>Password policy is stored on-premises</a:t>
            </a:r>
          </a:p>
          <a:p>
            <a:pPr marL="342900" lvl="1" indent="-342900">
              <a:spcBef>
                <a:spcPts val="0"/>
              </a:spcBef>
              <a:spcAft>
                <a:spcPts val="500"/>
              </a:spcAft>
            </a:pPr>
            <a:r>
              <a:rPr lang="en-US" sz="2400" dirty="0">
                <a:solidFill>
                  <a:schemeClr val="tx1">
                    <a:lumMod val="75000"/>
                    <a:lumOff val="25000"/>
                  </a:schemeClr>
                </a:solidFill>
              </a:rPr>
              <a:t>Requires </a:t>
            </a:r>
            <a:r>
              <a:rPr lang="en-US" sz="2400" dirty="0" smtClean="0">
                <a:solidFill>
                  <a:schemeClr val="tx1">
                    <a:lumMod val="75000"/>
                    <a:lumOff val="25000"/>
                  </a:schemeClr>
                </a:solidFill>
              </a:rPr>
              <a:t>on-premises </a:t>
            </a:r>
            <a:r>
              <a:rPr lang="en-US" sz="2400" dirty="0" err="1" smtClean="0">
                <a:solidFill>
                  <a:schemeClr val="tx1">
                    <a:lumMod val="75000"/>
                    <a:lumOff val="25000"/>
                  </a:schemeClr>
                </a:solidFill>
              </a:rPr>
              <a:t>DirSync</a:t>
            </a:r>
            <a:r>
              <a:rPr lang="en-US" sz="2400" dirty="0" smtClean="0">
                <a:solidFill>
                  <a:schemeClr val="tx1">
                    <a:lumMod val="75000"/>
                    <a:lumOff val="25000"/>
                  </a:schemeClr>
                </a:solidFill>
              </a:rPr>
              <a:t> server</a:t>
            </a:r>
          </a:p>
          <a:p>
            <a:pPr marL="342900" lvl="1" indent="-342900">
              <a:spcBef>
                <a:spcPts val="0"/>
              </a:spcBef>
              <a:spcAft>
                <a:spcPts val="500"/>
              </a:spcAft>
            </a:pPr>
            <a:r>
              <a:rPr lang="en-US" sz="2400" dirty="0" smtClean="0">
                <a:solidFill>
                  <a:schemeClr val="tx1">
                    <a:lumMod val="75000"/>
                    <a:lumOff val="25000"/>
                  </a:schemeClr>
                </a:solidFill>
              </a:rPr>
              <a:t>Requires on-premises ADFS server</a:t>
            </a:r>
            <a:endParaRPr lang="en-US" sz="2400" dirty="0">
              <a:solidFill>
                <a:schemeClr val="tx1">
                  <a:lumMod val="75000"/>
                  <a:lumOff val="25000"/>
                </a:schemeClr>
              </a:solidFill>
            </a:endParaRPr>
          </a:p>
        </p:txBody>
      </p:sp>
      <p:sp>
        <p:nvSpPr>
          <p:cNvPr id="6" name="Rectangle 5"/>
          <p:cNvSpPr/>
          <p:nvPr/>
        </p:nvSpPr>
        <p:spPr bwMode="auto">
          <a:xfrm>
            <a:off x="519248" y="1459901"/>
            <a:ext cx="5486265" cy="5858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 Identity</a:t>
            </a:r>
          </a:p>
        </p:txBody>
      </p:sp>
      <p:sp>
        <p:nvSpPr>
          <p:cNvPr id="7" name="Rectangle 6"/>
          <p:cNvSpPr/>
          <p:nvPr/>
        </p:nvSpPr>
        <p:spPr bwMode="auto">
          <a:xfrm>
            <a:off x="6186488" y="1445496"/>
            <a:ext cx="5483225" cy="6128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Federated Identity</a:t>
            </a:r>
          </a:p>
        </p:txBody>
      </p:sp>
    </p:spTree>
    <p:extLst>
      <p:ext uri="{BB962C8B-B14F-4D97-AF65-F5344CB8AC3E}">
        <p14:creationId xmlns:p14="http://schemas.microsoft.com/office/powerpoint/2010/main" val="313877892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Understanding Identities</a:t>
            </a:r>
            <a:endParaRPr lang="nl-NL"/>
          </a:p>
        </p:txBody>
      </p:sp>
      <p:graphicFrame>
        <p:nvGraphicFramePr>
          <p:cNvPr id="4" name="Table 3"/>
          <p:cNvGraphicFramePr>
            <a:graphicFrameLocks noGrp="1"/>
          </p:cNvGraphicFramePr>
          <p:nvPr>
            <p:extLst>
              <p:ext uri="{D42A27DB-BD31-4B8C-83A1-F6EECF244321}">
                <p14:modId xmlns:p14="http://schemas.microsoft.com/office/powerpoint/2010/main" val="1696247482"/>
              </p:ext>
            </p:extLst>
          </p:nvPr>
        </p:nvGraphicFramePr>
        <p:xfrm>
          <a:off x="520042" y="1260674"/>
          <a:ext cx="11151916" cy="4642842"/>
        </p:xfrm>
        <a:graphic>
          <a:graphicData uri="http://schemas.openxmlformats.org/drawingml/2006/table">
            <a:tbl>
              <a:tblPr firstRow="1" firstCol="1" bandRow="1">
                <a:tableStyleId>{B301B821-A1FF-4177-AEE7-76D212191A09}</a:tableStyleId>
              </a:tblPr>
              <a:tblGrid>
                <a:gridCol w="1296734"/>
                <a:gridCol w="3094874"/>
                <a:gridCol w="3354218"/>
                <a:gridCol w="3406090"/>
              </a:tblGrid>
              <a:tr h="476937">
                <a:tc>
                  <a:txBody>
                    <a:bodyPr/>
                    <a:lstStyle/>
                    <a:p>
                      <a:pPr marL="0" marR="0">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tc>
                <a:tc>
                  <a:txBody>
                    <a:bodyPr/>
                    <a:lstStyle/>
                    <a:p>
                      <a:pPr marL="0" marR="0" algn="ctr">
                        <a:spcBef>
                          <a:spcPts val="0"/>
                        </a:spcBef>
                        <a:spcAft>
                          <a:spcPts val="0"/>
                        </a:spcAft>
                      </a:pPr>
                      <a:r>
                        <a:rPr lang="de-DE" sz="2000" dirty="0">
                          <a:effectLst/>
                        </a:rPr>
                        <a:t>Cloud Identity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nchor="ctr"/>
                </a:tc>
                <a:tc>
                  <a:txBody>
                    <a:bodyPr/>
                    <a:lstStyle/>
                    <a:p>
                      <a:pPr marL="0" marR="0" algn="ctr">
                        <a:spcBef>
                          <a:spcPts val="0"/>
                        </a:spcBef>
                        <a:spcAft>
                          <a:spcPts val="0"/>
                        </a:spcAft>
                      </a:pPr>
                      <a:r>
                        <a:rPr lang="de-DE" sz="2000" dirty="0">
                          <a:effectLst/>
                        </a:rPr>
                        <a:t>Cloud Identity + DirSync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nchor="ctr"/>
                </a:tc>
                <a:tc>
                  <a:txBody>
                    <a:bodyPr/>
                    <a:lstStyle/>
                    <a:p>
                      <a:pPr marL="0" marR="0" algn="ctr">
                        <a:spcBef>
                          <a:spcPts val="0"/>
                        </a:spcBef>
                        <a:spcAft>
                          <a:spcPts val="0"/>
                        </a:spcAft>
                      </a:pPr>
                      <a:r>
                        <a:rPr lang="en-US" sz="2000" dirty="0">
                          <a:effectLst/>
                        </a:rPr>
                        <a:t>Federated </a:t>
                      </a:r>
                      <a:r>
                        <a:rPr lang="en-US" sz="2000" dirty="0" smtClean="0">
                          <a:effectLst/>
                        </a:rPr>
                        <a:t>Identity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nchor="ctr"/>
                </a:tc>
              </a:tr>
              <a:tr h="739740">
                <a:tc>
                  <a:txBody>
                    <a:bodyPr/>
                    <a:lstStyle/>
                    <a:p>
                      <a:pPr marL="0" marR="0">
                        <a:spcBef>
                          <a:spcPts val="0"/>
                        </a:spcBef>
                        <a:spcAft>
                          <a:spcPts val="0"/>
                        </a:spcAft>
                      </a:pPr>
                      <a:r>
                        <a:rPr lang="en-US" sz="1600" dirty="0">
                          <a:effectLst/>
                        </a:rPr>
                        <a:t>Scenario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nchor="ctr"/>
                </a:tc>
                <a:tc>
                  <a:txBody>
                    <a:bodyPr/>
                    <a:lstStyle/>
                    <a:p>
                      <a:pPr marL="171450" marR="0" lvl="0" indent="-171450">
                        <a:spcBef>
                          <a:spcPts val="0"/>
                        </a:spcBef>
                        <a:spcAft>
                          <a:spcPts val="0"/>
                        </a:spcAft>
                        <a:buFont typeface="Wingdings" panose="05000000000000000000" pitchFamily="2" charset="2"/>
                        <a:buChar char="§"/>
                        <a:tabLst>
                          <a:tab pos="457200" algn="l"/>
                        </a:tabLst>
                      </a:pPr>
                      <a:r>
                        <a:rPr lang="en-US" sz="1200" dirty="0">
                          <a:effectLst/>
                        </a:rPr>
                        <a:t>Smaller organizations </a:t>
                      </a:r>
                      <a:r>
                        <a:rPr lang="en-US" sz="1200" dirty="0" smtClean="0">
                          <a:effectLst/>
                        </a:rPr>
                        <a:t>with or without </a:t>
                      </a:r>
                      <a:r>
                        <a:rPr lang="en-US" sz="1200" dirty="0">
                          <a:effectLst/>
                        </a:rPr>
                        <a:t>on-premises Active Directory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tc>
                <a:tc>
                  <a:txBody>
                    <a:bodyPr/>
                    <a:lstStyle/>
                    <a:p>
                      <a:pPr marL="171450" marR="0" lvl="0" indent="-171450">
                        <a:spcBef>
                          <a:spcPts val="0"/>
                        </a:spcBef>
                        <a:spcAft>
                          <a:spcPts val="0"/>
                        </a:spcAft>
                        <a:buFont typeface="Wingdings" panose="05000000000000000000" pitchFamily="2" charset="2"/>
                        <a:buChar char="§"/>
                        <a:tabLst>
                          <a:tab pos="457200" algn="l"/>
                        </a:tabLst>
                      </a:pPr>
                      <a:r>
                        <a:rPr lang="en-US" sz="1200" dirty="0">
                          <a:effectLst/>
                        </a:rPr>
                        <a:t>Medium to Large organizations with Active Directory on-premises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tc>
                <a:tc>
                  <a:txBody>
                    <a:bodyPr/>
                    <a:lstStyle/>
                    <a:p>
                      <a:pPr marL="171450" marR="0" lvl="0" indent="-171450">
                        <a:spcBef>
                          <a:spcPts val="0"/>
                        </a:spcBef>
                        <a:spcAft>
                          <a:spcPts val="0"/>
                        </a:spcAft>
                        <a:buFont typeface="Wingdings" panose="05000000000000000000" pitchFamily="2" charset="2"/>
                        <a:buChar char="§"/>
                        <a:tabLst>
                          <a:tab pos="457200" algn="l"/>
                        </a:tabLst>
                      </a:pPr>
                      <a:r>
                        <a:rPr lang="en-US" sz="1200" dirty="0">
                          <a:effectLst/>
                        </a:rPr>
                        <a:t>Large enterprise organizations with Active Directory on-premises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tc>
              </a:tr>
              <a:tr h="1489215">
                <a:tc>
                  <a:txBody>
                    <a:bodyPr/>
                    <a:lstStyle/>
                    <a:p>
                      <a:pPr marL="0" marR="0">
                        <a:spcBef>
                          <a:spcPts val="0"/>
                        </a:spcBef>
                        <a:spcAft>
                          <a:spcPts val="0"/>
                        </a:spcAft>
                      </a:pPr>
                      <a:r>
                        <a:rPr lang="en-US" sz="1600" dirty="0" smtClean="0">
                          <a:effectLst/>
                        </a:rPr>
                        <a:t>Benefits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nchor="ctr"/>
                </a:tc>
                <a:tc>
                  <a:txBody>
                    <a:bodyPr/>
                    <a:lstStyle/>
                    <a:p>
                      <a:pPr marL="171450" marR="0" lvl="0" indent="-171450">
                        <a:spcBef>
                          <a:spcPts val="0"/>
                        </a:spcBef>
                        <a:spcAft>
                          <a:spcPts val="0"/>
                        </a:spcAft>
                        <a:buFont typeface="Wingdings" panose="05000000000000000000" pitchFamily="2" charset="2"/>
                        <a:buChar char="§"/>
                        <a:tabLst>
                          <a:tab pos="457200" algn="l"/>
                        </a:tabLst>
                      </a:pPr>
                      <a:r>
                        <a:rPr lang="en-US" sz="1200" dirty="0">
                          <a:effectLst/>
                        </a:rPr>
                        <a:t>Does not require on-premises server deployment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tc>
                <a:tc>
                  <a:txBody>
                    <a:bodyPr/>
                    <a:lstStyle/>
                    <a:p>
                      <a:pPr marL="171450" marR="0" lvl="0" indent="-171450">
                        <a:spcBef>
                          <a:spcPts val="0"/>
                        </a:spcBef>
                        <a:spcAft>
                          <a:spcPts val="0"/>
                        </a:spcAft>
                        <a:buFont typeface="Wingdings" panose="05000000000000000000" pitchFamily="2" charset="2"/>
                        <a:buChar char="§"/>
                        <a:tabLst>
                          <a:tab pos="457200" algn="l"/>
                        </a:tabLst>
                      </a:pPr>
                      <a:r>
                        <a:rPr lang="en-US" sz="1200" dirty="0">
                          <a:effectLst/>
                        </a:rPr>
                        <a:t>“Source of Authority” is </a:t>
                      </a:r>
                      <a:r>
                        <a:rPr lang="en-US" sz="1200" dirty="0" smtClean="0">
                          <a:effectLst/>
                        </a:rPr>
                        <a:t>on-premises</a:t>
                      </a:r>
                    </a:p>
                    <a:p>
                      <a:pPr marL="171450" marR="0" lvl="0" indent="-171450">
                        <a:spcBef>
                          <a:spcPts val="0"/>
                        </a:spcBef>
                        <a:spcAft>
                          <a:spcPts val="0"/>
                        </a:spcAft>
                        <a:buFont typeface="Wingdings" panose="05000000000000000000" pitchFamily="2" charset="2"/>
                        <a:buChar char="§"/>
                        <a:tabLst>
                          <a:tab pos="457200" algn="l"/>
                        </a:tabLst>
                      </a:pPr>
                      <a:endParaRPr lang="en-US" sz="1200" dirty="0">
                        <a:effectLst/>
                      </a:endParaRPr>
                    </a:p>
                    <a:p>
                      <a:pPr marL="171450" marR="0" lvl="0" indent="-171450">
                        <a:spcBef>
                          <a:spcPts val="0"/>
                        </a:spcBef>
                        <a:spcAft>
                          <a:spcPts val="0"/>
                        </a:spcAft>
                        <a:buFont typeface="Wingdings" panose="05000000000000000000" pitchFamily="2" charset="2"/>
                        <a:buChar char="§"/>
                        <a:tabLst>
                          <a:tab pos="457200" algn="l"/>
                        </a:tabLst>
                      </a:pPr>
                      <a:r>
                        <a:rPr lang="en-US" sz="1200" dirty="0">
                          <a:effectLst/>
                        </a:rPr>
                        <a:t>Enables coexistence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tc>
                <a:tc>
                  <a:txBody>
                    <a:bodyPr/>
                    <a:lstStyle/>
                    <a:p>
                      <a:pPr marL="171450" marR="0" lvl="0" indent="-171450">
                        <a:spcBef>
                          <a:spcPts val="0"/>
                        </a:spcBef>
                        <a:spcAft>
                          <a:spcPts val="0"/>
                        </a:spcAft>
                        <a:buFont typeface="Wingdings" panose="05000000000000000000" pitchFamily="2" charset="2"/>
                        <a:buChar char="§"/>
                        <a:tabLst>
                          <a:tab pos="457200" algn="l"/>
                        </a:tabLst>
                      </a:pPr>
                      <a:r>
                        <a:rPr lang="en-US" sz="1200" dirty="0">
                          <a:effectLst/>
                        </a:rPr>
                        <a:t>Single Sign-On experience</a:t>
                      </a:r>
                    </a:p>
                    <a:p>
                      <a:pPr marL="171450" marR="0" lvl="0" indent="-171450">
                        <a:spcBef>
                          <a:spcPts val="0"/>
                        </a:spcBef>
                        <a:spcAft>
                          <a:spcPts val="0"/>
                        </a:spcAft>
                        <a:buFont typeface="Wingdings" panose="05000000000000000000" pitchFamily="2" charset="2"/>
                        <a:buChar char="§"/>
                        <a:tabLst>
                          <a:tab pos="457200" algn="l"/>
                        </a:tabLst>
                      </a:pPr>
                      <a:endParaRPr lang="en-US" sz="1200" dirty="0" smtClean="0">
                        <a:effectLst/>
                      </a:endParaRPr>
                    </a:p>
                    <a:p>
                      <a:pPr marL="171450" marR="0" lvl="0" indent="-171450">
                        <a:spcBef>
                          <a:spcPts val="0"/>
                        </a:spcBef>
                        <a:spcAft>
                          <a:spcPts val="0"/>
                        </a:spcAft>
                        <a:buFont typeface="Wingdings" panose="05000000000000000000" pitchFamily="2" charset="2"/>
                        <a:buChar char="§"/>
                        <a:tabLst>
                          <a:tab pos="457200" algn="l"/>
                        </a:tabLst>
                      </a:pPr>
                      <a:r>
                        <a:rPr lang="en-US" sz="1200" dirty="0" smtClean="0">
                          <a:effectLst/>
                        </a:rPr>
                        <a:t>“</a:t>
                      </a:r>
                      <a:r>
                        <a:rPr lang="en-US" sz="1200" dirty="0">
                          <a:effectLst/>
                        </a:rPr>
                        <a:t>Source of Authority” is on-premises</a:t>
                      </a:r>
                    </a:p>
                    <a:p>
                      <a:pPr marL="171450" marR="0" lvl="0" indent="-171450">
                        <a:spcBef>
                          <a:spcPts val="0"/>
                        </a:spcBef>
                        <a:spcAft>
                          <a:spcPts val="0"/>
                        </a:spcAft>
                        <a:buFont typeface="Wingdings" panose="05000000000000000000" pitchFamily="2" charset="2"/>
                        <a:buChar char="§"/>
                        <a:tabLst>
                          <a:tab pos="457200" algn="l"/>
                        </a:tabLst>
                      </a:pPr>
                      <a:endParaRPr lang="en-US" sz="1200" dirty="0" smtClean="0">
                        <a:effectLst/>
                      </a:endParaRPr>
                    </a:p>
                    <a:p>
                      <a:pPr marL="171450" marR="0" lvl="0" indent="-171450">
                        <a:spcBef>
                          <a:spcPts val="0"/>
                        </a:spcBef>
                        <a:spcAft>
                          <a:spcPts val="0"/>
                        </a:spcAft>
                        <a:buFont typeface="Wingdings" panose="05000000000000000000" pitchFamily="2" charset="2"/>
                        <a:buChar char="§"/>
                        <a:tabLst>
                          <a:tab pos="457200" algn="l"/>
                        </a:tabLst>
                      </a:pPr>
                      <a:r>
                        <a:rPr lang="en-US" sz="1200" dirty="0" smtClean="0">
                          <a:effectLst/>
                        </a:rPr>
                        <a:t>2 </a:t>
                      </a:r>
                      <a:r>
                        <a:rPr lang="en-US" sz="1200" dirty="0">
                          <a:effectLst/>
                        </a:rPr>
                        <a:t>Factor Authentication options</a:t>
                      </a:r>
                    </a:p>
                    <a:p>
                      <a:pPr marL="171450" marR="0" lvl="0" indent="-171450">
                        <a:spcBef>
                          <a:spcPts val="0"/>
                        </a:spcBef>
                        <a:spcAft>
                          <a:spcPts val="0"/>
                        </a:spcAft>
                        <a:buFont typeface="Wingdings" panose="05000000000000000000" pitchFamily="2" charset="2"/>
                        <a:buChar char="§"/>
                        <a:tabLst>
                          <a:tab pos="457200" algn="l"/>
                        </a:tabLst>
                      </a:pPr>
                      <a:endParaRPr lang="en-US" sz="1200" dirty="0" smtClean="0">
                        <a:effectLst/>
                      </a:endParaRPr>
                    </a:p>
                    <a:p>
                      <a:pPr marL="171450" marR="0" lvl="0" indent="-171450">
                        <a:spcBef>
                          <a:spcPts val="0"/>
                        </a:spcBef>
                        <a:spcAft>
                          <a:spcPts val="0"/>
                        </a:spcAft>
                        <a:buFont typeface="Wingdings" panose="05000000000000000000" pitchFamily="2" charset="2"/>
                        <a:buChar char="§"/>
                        <a:tabLst>
                          <a:tab pos="457200" algn="l"/>
                        </a:tabLst>
                      </a:pPr>
                      <a:r>
                        <a:rPr lang="en-US" sz="1200" dirty="0" smtClean="0">
                          <a:effectLst/>
                        </a:rPr>
                        <a:t>Enables </a:t>
                      </a:r>
                      <a:r>
                        <a:rPr lang="en-US" sz="1200" dirty="0">
                          <a:effectLst/>
                        </a:rPr>
                        <a:t>coexistence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tc>
              </a:tr>
              <a:tr h="1936950">
                <a:tc>
                  <a:txBody>
                    <a:bodyPr/>
                    <a:lstStyle/>
                    <a:p>
                      <a:pPr marL="0" marR="0">
                        <a:spcBef>
                          <a:spcPts val="0"/>
                        </a:spcBef>
                        <a:spcAft>
                          <a:spcPts val="0"/>
                        </a:spcAft>
                      </a:pPr>
                      <a:r>
                        <a:rPr lang="en-US" sz="1600" dirty="0" smtClean="0">
                          <a:effectLst/>
                        </a:rPr>
                        <a:t>Limitations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nchor="ctr"/>
                </a:tc>
                <a:tc>
                  <a:txBody>
                    <a:bodyPr/>
                    <a:lstStyle/>
                    <a:p>
                      <a:pPr marL="171450" marR="0" lvl="0" indent="-171450">
                        <a:spcBef>
                          <a:spcPts val="0"/>
                        </a:spcBef>
                        <a:spcAft>
                          <a:spcPts val="0"/>
                        </a:spcAft>
                        <a:buFont typeface="Wingdings" panose="05000000000000000000" pitchFamily="2" charset="2"/>
                        <a:buChar char="§"/>
                        <a:tabLst>
                          <a:tab pos="457200" algn="l"/>
                        </a:tabLst>
                      </a:pPr>
                      <a:r>
                        <a:rPr lang="en-US" sz="1200" dirty="0">
                          <a:effectLst/>
                        </a:rPr>
                        <a:t>No Single </a:t>
                      </a:r>
                      <a:r>
                        <a:rPr lang="en-US" sz="1200" dirty="0" smtClean="0">
                          <a:effectLst/>
                        </a:rPr>
                        <a:t>Sign-On</a:t>
                      </a:r>
                    </a:p>
                    <a:p>
                      <a:pPr marL="171450" marR="0" lvl="0" indent="-171450">
                        <a:spcBef>
                          <a:spcPts val="0"/>
                        </a:spcBef>
                        <a:spcAft>
                          <a:spcPts val="0"/>
                        </a:spcAft>
                        <a:buFont typeface="Wingdings" panose="05000000000000000000" pitchFamily="2" charset="2"/>
                        <a:buChar char="§"/>
                        <a:tabLst>
                          <a:tab pos="457200" algn="l"/>
                        </a:tabLst>
                      </a:pPr>
                      <a:endParaRPr lang="en-US" sz="1200" dirty="0">
                        <a:effectLst/>
                      </a:endParaRPr>
                    </a:p>
                    <a:p>
                      <a:pPr marL="171450" marR="0" lvl="0" indent="-171450">
                        <a:spcBef>
                          <a:spcPts val="0"/>
                        </a:spcBef>
                        <a:spcAft>
                          <a:spcPts val="0"/>
                        </a:spcAft>
                        <a:buFont typeface="Wingdings" panose="05000000000000000000" pitchFamily="2" charset="2"/>
                        <a:buChar char="§"/>
                        <a:tabLst>
                          <a:tab pos="457200" algn="l"/>
                        </a:tabLst>
                      </a:pPr>
                      <a:r>
                        <a:rPr lang="en-US" sz="1200" dirty="0">
                          <a:effectLst/>
                        </a:rPr>
                        <a:t>No 2 Factor Authentication options</a:t>
                      </a:r>
                    </a:p>
                    <a:p>
                      <a:pPr marL="171450" marR="0" lvl="0" indent="-171450">
                        <a:spcBef>
                          <a:spcPts val="0"/>
                        </a:spcBef>
                        <a:spcAft>
                          <a:spcPts val="0"/>
                        </a:spcAft>
                        <a:buFont typeface="Wingdings" panose="05000000000000000000" pitchFamily="2" charset="2"/>
                        <a:buChar char="§"/>
                        <a:tabLst>
                          <a:tab pos="457200" algn="l"/>
                        </a:tabLst>
                      </a:pPr>
                      <a:endParaRPr lang="en-US" sz="1200" dirty="0" smtClean="0">
                        <a:effectLst/>
                      </a:endParaRPr>
                    </a:p>
                    <a:p>
                      <a:pPr marL="171450" marR="0" lvl="0" indent="-171450">
                        <a:spcBef>
                          <a:spcPts val="0"/>
                        </a:spcBef>
                        <a:spcAft>
                          <a:spcPts val="0"/>
                        </a:spcAft>
                        <a:buFont typeface="Wingdings" panose="05000000000000000000" pitchFamily="2" charset="2"/>
                        <a:buChar char="§"/>
                        <a:tabLst>
                          <a:tab pos="457200" algn="l"/>
                        </a:tabLst>
                      </a:pPr>
                      <a:r>
                        <a:rPr lang="en-US" sz="1200" dirty="0" smtClean="0">
                          <a:effectLst/>
                        </a:rPr>
                        <a:t>Two </a:t>
                      </a:r>
                      <a:r>
                        <a:rPr lang="en-US" sz="1200" dirty="0">
                          <a:effectLst/>
                        </a:rPr>
                        <a:t>sets of credentials to manage </a:t>
                      </a:r>
                      <a:endParaRPr lang="en-US" sz="1200" dirty="0" smtClean="0">
                        <a:effectLst/>
                      </a:endParaRPr>
                    </a:p>
                    <a:p>
                      <a:pPr marL="171450" marR="0" lvl="0" indent="-171450">
                        <a:spcBef>
                          <a:spcPts val="0"/>
                        </a:spcBef>
                        <a:spcAft>
                          <a:spcPts val="0"/>
                        </a:spcAft>
                        <a:buFont typeface="Wingdings" panose="05000000000000000000" pitchFamily="2" charset="2"/>
                        <a:buChar char="§"/>
                        <a:tabLst>
                          <a:tab pos="457200" algn="l"/>
                        </a:tabLst>
                      </a:pPr>
                      <a:endParaRPr lang="en-US" sz="1200" dirty="0" smtClean="0">
                        <a:effectLst/>
                      </a:endParaRPr>
                    </a:p>
                    <a:p>
                      <a:pPr marL="171450" marR="0" lvl="0" indent="-171450">
                        <a:spcBef>
                          <a:spcPts val="0"/>
                        </a:spcBef>
                        <a:spcAft>
                          <a:spcPts val="0"/>
                        </a:spcAft>
                        <a:buFont typeface="Wingdings" panose="05000000000000000000" pitchFamily="2" charset="2"/>
                        <a:buChar char="§"/>
                        <a:tabLst>
                          <a:tab pos="457200" algn="l"/>
                        </a:tabLst>
                      </a:pPr>
                      <a:r>
                        <a:rPr lang="en-US" sz="1200" dirty="0" smtClean="0">
                          <a:effectLst/>
                        </a:rPr>
                        <a:t>Different </a:t>
                      </a:r>
                      <a:r>
                        <a:rPr lang="en-US" sz="1200" dirty="0">
                          <a:effectLst/>
                        </a:rPr>
                        <a:t>password policies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tc>
                <a:tc>
                  <a:txBody>
                    <a:bodyPr/>
                    <a:lstStyle/>
                    <a:p>
                      <a:pPr marL="171450" marR="0" lvl="0" indent="-171450">
                        <a:spcBef>
                          <a:spcPts val="0"/>
                        </a:spcBef>
                        <a:spcAft>
                          <a:spcPts val="0"/>
                        </a:spcAft>
                        <a:buFont typeface="Wingdings" panose="05000000000000000000" pitchFamily="2" charset="2"/>
                        <a:buChar char="§"/>
                        <a:tabLst>
                          <a:tab pos="457200" algn="l"/>
                        </a:tabLst>
                      </a:pPr>
                      <a:r>
                        <a:rPr lang="en-US" sz="1200" dirty="0">
                          <a:effectLst/>
                        </a:rPr>
                        <a:t>No Single Sign-On</a:t>
                      </a:r>
                    </a:p>
                    <a:p>
                      <a:pPr marL="171450" marR="0" lvl="0" indent="-171450">
                        <a:spcBef>
                          <a:spcPts val="0"/>
                        </a:spcBef>
                        <a:spcAft>
                          <a:spcPts val="0"/>
                        </a:spcAft>
                        <a:buFont typeface="Wingdings" panose="05000000000000000000" pitchFamily="2" charset="2"/>
                        <a:buChar char="§"/>
                        <a:tabLst>
                          <a:tab pos="457200" algn="l"/>
                        </a:tabLst>
                      </a:pPr>
                      <a:endParaRPr lang="en-US" sz="1200" dirty="0" smtClean="0">
                        <a:effectLst/>
                      </a:endParaRPr>
                    </a:p>
                    <a:p>
                      <a:pPr marL="171450" marR="0" lvl="0" indent="-171450">
                        <a:spcBef>
                          <a:spcPts val="0"/>
                        </a:spcBef>
                        <a:spcAft>
                          <a:spcPts val="0"/>
                        </a:spcAft>
                        <a:buFont typeface="Wingdings" panose="05000000000000000000" pitchFamily="2" charset="2"/>
                        <a:buChar char="§"/>
                        <a:tabLst>
                          <a:tab pos="457200" algn="l"/>
                        </a:tabLst>
                      </a:pPr>
                      <a:r>
                        <a:rPr lang="en-US" sz="1200" dirty="0" smtClean="0">
                          <a:effectLst/>
                        </a:rPr>
                        <a:t>No </a:t>
                      </a:r>
                      <a:r>
                        <a:rPr lang="en-US" sz="1200" dirty="0">
                          <a:effectLst/>
                        </a:rPr>
                        <a:t>2 Factor Authentication options</a:t>
                      </a:r>
                    </a:p>
                    <a:p>
                      <a:pPr marL="171450" marR="0" lvl="0" indent="-171450">
                        <a:spcBef>
                          <a:spcPts val="0"/>
                        </a:spcBef>
                        <a:spcAft>
                          <a:spcPts val="0"/>
                        </a:spcAft>
                        <a:buFont typeface="Wingdings" panose="05000000000000000000" pitchFamily="2" charset="2"/>
                        <a:buChar char="§"/>
                        <a:tabLst>
                          <a:tab pos="457200" algn="l"/>
                        </a:tabLst>
                      </a:pPr>
                      <a:endParaRPr lang="en-US" sz="1200" dirty="0" smtClean="0">
                        <a:effectLst/>
                      </a:endParaRPr>
                    </a:p>
                    <a:p>
                      <a:pPr marL="171450" marR="0" lvl="0" indent="-171450">
                        <a:spcBef>
                          <a:spcPts val="0"/>
                        </a:spcBef>
                        <a:spcAft>
                          <a:spcPts val="0"/>
                        </a:spcAft>
                        <a:buFont typeface="Wingdings" panose="05000000000000000000" pitchFamily="2" charset="2"/>
                        <a:buChar char="§"/>
                        <a:tabLst>
                          <a:tab pos="457200" algn="l"/>
                        </a:tabLst>
                      </a:pPr>
                      <a:r>
                        <a:rPr lang="en-US" sz="1200" dirty="0" smtClean="0">
                          <a:effectLst/>
                        </a:rPr>
                        <a:t>Two </a:t>
                      </a:r>
                      <a:r>
                        <a:rPr lang="en-US" sz="1200" dirty="0">
                          <a:effectLst/>
                        </a:rPr>
                        <a:t>sets of credentials to </a:t>
                      </a:r>
                      <a:r>
                        <a:rPr lang="en-US" sz="1200" dirty="0" smtClean="0">
                          <a:effectLst/>
                        </a:rPr>
                        <a:t>manage</a:t>
                      </a:r>
                    </a:p>
                    <a:p>
                      <a:pPr marL="171450" marR="0" lvl="0" indent="-171450">
                        <a:spcBef>
                          <a:spcPts val="0"/>
                        </a:spcBef>
                        <a:spcAft>
                          <a:spcPts val="0"/>
                        </a:spcAft>
                        <a:buFont typeface="Wingdings" panose="05000000000000000000" pitchFamily="2" charset="2"/>
                        <a:buChar char="§"/>
                        <a:tabLst>
                          <a:tab pos="457200" algn="l"/>
                        </a:tabLst>
                      </a:pPr>
                      <a:endParaRPr lang="en-US" sz="1200" dirty="0" smtClean="0">
                        <a:effectLst/>
                      </a:endParaRPr>
                    </a:p>
                    <a:p>
                      <a:pPr marL="171450" marR="0" lvl="0" indent="-171450">
                        <a:spcBef>
                          <a:spcPts val="0"/>
                        </a:spcBef>
                        <a:spcAft>
                          <a:spcPts val="0"/>
                        </a:spcAft>
                        <a:buFont typeface="Wingdings" panose="05000000000000000000" pitchFamily="2" charset="2"/>
                        <a:buChar char="§"/>
                        <a:tabLst>
                          <a:tab pos="457200" algn="l"/>
                        </a:tabLst>
                      </a:pPr>
                      <a:r>
                        <a:rPr lang="en-US" sz="1200" dirty="0" smtClean="0">
                          <a:effectLst/>
                        </a:rPr>
                        <a:t>Different </a:t>
                      </a:r>
                      <a:r>
                        <a:rPr lang="en-US" sz="1200" dirty="0">
                          <a:effectLst/>
                        </a:rPr>
                        <a:t>password policies</a:t>
                      </a:r>
                    </a:p>
                    <a:p>
                      <a:pPr marL="171450" marR="0" lvl="0" indent="-171450">
                        <a:spcBef>
                          <a:spcPts val="0"/>
                        </a:spcBef>
                        <a:spcAft>
                          <a:spcPts val="0"/>
                        </a:spcAft>
                        <a:buFont typeface="Wingdings" panose="05000000000000000000" pitchFamily="2" charset="2"/>
                        <a:buChar char="§"/>
                        <a:tabLst>
                          <a:tab pos="457200" algn="l"/>
                        </a:tabLst>
                      </a:pPr>
                      <a:endParaRPr lang="en-US" sz="1200" dirty="0" smtClean="0">
                        <a:effectLst/>
                      </a:endParaRPr>
                    </a:p>
                    <a:p>
                      <a:pPr marL="171450" marR="0" lvl="0" indent="-171450">
                        <a:spcBef>
                          <a:spcPts val="0"/>
                        </a:spcBef>
                        <a:spcAft>
                          <a:spcPts val="0"/>
                        </a:spcAft>
                        <a:buFont typeface="Wingdings" panose="05000000000000000000" pitchFamily="2" charset="2"/>
                        <a:buChar char="§"/>
                        <a:tabLst>
                          <a:tab pos="457200" algn="l"/>
                        </a:tabLst>
                      </a:pPr>
                      <a:r>
                        <a:rPr lang="en-US" sz="1200" dirty="0" smtClean="0">
                          <a:effectLst/>
                        </a:rPr>
                        <a:t>Requires </a:t>
                      </a:r>
                      <a:r>
                        <a:rPr lang="en-US" sz="1200" dirty="0">
                          <a:effectLst/>
                        </a:rPr>
                        <a:t>on-premises </a:t>
                      </a:r>
                      <a:r>
                        <a:rPr lang="en-US" sz="1200" dirty="0" err="1" smtClean="0">
                          <a:effectLst/>
                        </a:rPr>
                        <a:t>DirSync</a:t>
                      </a:r>
                      <a:r>
                        <a:rPr lang="en-US" sz="1200" dirty="0" smtClean="0">
                          <a:effectLst/>
                        </a:rPr>
                        <a:t> server </a:t>
                      </a:r>
                      <a:r>
                        <a:rPr lang="en-US" sz="1200" dirty="0">
                          <a:effectLst/>
                        </a:rPr>
                        <a:t>deployment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031" marR="31031" marT="4310" marB="0"/>
                </a:tc>
                <a:tc>
                  <a:txBody>
                    <a:bodyPr/>
                    <a:lstStyle/>
                    <a:p>
                      <a:pPr marL="171450" marR="0" lvl="0" indent="-171450">
                        <a:spcBef>
                          <a:spcPts val="0"/>
                        </a:spcBef>
                        <a:spcAft>
                          <a:spcPts val="0"/>
                        </a:spcAft>
                        <a:buFont typeface="Wingdings" panose="05000000000000000000" pitchFamily="2" charset="2"/>
                        <a:buChar char="§"/>
                        <a:tabLst>
                          <a:tab pos="457200" algn="l"/>
                        </a:tabLst>
                      </a:pPr>
                      <a:r>
                        <a:rPr lang="en-US" sz="1200" dirty="0">
                          <a:effectLst/>
                        </a:rPr>
                        <a:t>Requires </a:t>
                      </a:r>
                      <a:r>
                        <a:rPr lang="en-US" sz="1200" dirty="0" smtClean="0">
                          <a:effectLst/>
                        </a:rPr>
                        <a:t>on-premises ADFS </a:t>
                      </a:r>
                      <a:r>
                        <a:rPr lang="en-US" sz="1200" dirty="0">
                          <a:effectLst/>
                        </a:rPr>
                        <a:t>server deployment in high availability </a:t>
                      </a:r>
                      <a:r>
                        <a:rPr lang="en-US" sz="1200" dirty="0" smtClean="0">
                          <a:effectLst/>
                        </a:rPr>
                        <a:t>scenario</a:t>
                      </a:r>
                    </a:p>
                    <a:p>
                      <a:pPr marL="171450" marR="0" lvl="0" indent="-171450">
                        <a:spcBef>
                          <a:spcPts val="0"/>
                        </a:spcBef>
                        <a:spcAft>
                          <a:spcPts val="0"/>
                        </a:spcAft>
                        <a:buFont typeface="Wingdings" panose="05000000000000000000" pitchFamily="2" charset="2"/>
                        <a:buChar char="§"/>
                        <a:tabLst>
                          <a:tab pos="457200" algn="l"/>
                        </a:tabLst>
                      </a:pPr>
                      <a:endParaRPr lang="en-US" sz="1200" dirty="0" smtClean="0">
                        <a:effectLst/>
                      </a:endParaRPr>
                    </a:p>
                    <a:p>
                      <a:pPr marL="171450" marR="0" lvl="0" indent="-171450">
                        <a:spcBef>
                          <a:spcPts val="0"/>
                        </a:spcBef>
                        <a:spcAft>
                          <a:spcPts val="0"/>
                        </a:spcAft>
                        <a:buFont typeface="Wingdings" panose="05000000000000000000" pitchFamily="2" charset="2"/>
                        <a:buChar char="§"/>
                        <a:tabLst>
                          <a:tab pos="457200" algn="l"/>
                        </a:tabLst>
                      </a:pPr>
                      <a:r>
                        <a:rPr lang="en-US" sz="1200" dirty="0" smtClean="0">
                          <a:effectLst/>
                        </a:rPr>
                        <a:t>Requires on-premises </a:t>
                      </a:r>
                      <a:r>
                        <a:rPr lang="en-US" sz="1200" dirty="0" err="1" smtClean="0">
                          <a:effectLst/>
                        </a:rPr>
                        <a:t>DirSync</a:t>
                      </a:r>
                      <a:r>
                        <a:rPr lang="en-US" sz="1200" dirty="0" smtClean="0">
                          <a:effectLst/>
                        </a:rPr>
                        <a:t> server deployment</a:t>
                      </a:r>
                      <a:endParaRPr lang="en-US" sz="1200" dirty="0">
                        <a:effectLst/>
                        <a:latin typeface="+mn-lt"/>
                        <a:ea typeface="Calibri" panose="020F0502020204030204" pitchFamily="34" charset="0"/>
                        <a:cs typeface="Times New Roman" panose="02020603050405020304" pitchFamily="18" charset="0"/>
                      </a:endParaRPr>
                    </a:p>
                  </a:txBody>
                  <a:tcPr marL="31031" marR="31031" marT="4310" marB="0"/>
                </a:tc>
              </a:tr>
            </a:tbl>
          </a:graphicData>
        </a:graphic>
      </p:graphicFrame>
    </p:spTree>
    <p:extLst>
      <p:ext uri="{BB962C8B-B14F-4D97-AF65-F5344CB8AC3E}">
        <p14:creationId xmlns:p14="http://schemas.microsoft.com/office/powerpoint/2010/main" val="226374524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Provision Identies</a:t>
            </a:r>
            <a:endParaRPr lang="nl-NL"/>
          </a:p>
        </p:txBody>
      </p:sp>
      <p:sp>
        <p:nvSpPr>
          <p:cNvPr id="3" name="Content Placeholder 2"/>
          <p:cNvSpPr>
            <a:spLocks noGrp="1"/>
          </p:cNvSpPr>
          <p:nvPr>
            <p:ph sz="quarter" idx="10"/>
          </p:nvPr>
        </p:nvSpPr>
        <p:spPr>
          <a:xfrm>
            <a:off x="274638" y="1214438"/>
            <a:ext cx="11887200" cy="2092881"/>
          </a:xfrm>
        </p:spPr>
        <p:txBody>
          <a:bodyPr/>
          <a:lstStyle/>
          <a:p>
            <a:r>
              <a:rPr lang="nl-NL" smtClean="0"/>
              <a:t>Manually using Control Panel</a:t>
            </a:r>
          </a:p>
          <a:p>
            <a:r>
              <a:rPr lang="nl-NL" smtClean="0"/>
              <a:t>Batched via CSV file (Control Panel)</a:t>
            </a:r>
          </a:p>
          <a:p>
            <a:r>
              <a:rPr lang="nl-NL" smtClean="0"/>
              <a:t>Directory Synchronization (DirSync)</a:t>
            </a:r>
            <a:endParaRPr lang="nl-NL"/>
          </a:p>
        </p:txBody>
      </p:sp>
    </p:spTree>
    <p:extLst>
      <p:ext uri="{BB962C8B-B14F-4D97-AF65-F5344CB8AC3E}">
        <p14:creationId xmlns:p14="http://schemas.microsoft.com/office/powerpoint/2010/main" val="205484553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Directory Synchronization</a:t>
            </a:r>
            <a:endParaRPr lang="nl-NL"/>
          </a:p>
        </p:txBody>
      </p:sp>
      <p:sp>
        <p:nvSpPr>
          <p:cNvPr id="3" name="Content Placeholder 2"/>
          <p:cNvSpPr>
            <a:spLocks noGrp="1"/>
          </p:cNvSpPr>
          <p:nvPr>
            <p:ph sz="quarter" idx="10"/>
          </p:nvPr>
        </p:nvSpPr>
        <p:spPr>
          <a:xfrm>
            <a:off x="274638" y="1214438"/>
            <a:ext cx="11887200" cy="4592026"/>
          </a:xfrm>
        </p:spPr>
        <p:txBody>
          <a:bodyPr/>
          <a:lstStyle/>
          <a:p>
            <a:r>
              <a:rPr lang="nl-NL" dirty="0" err="1" smtClean="0"/>
              <a:t>What</a:t>
            </a:r>
            <a:r>
              <a:rPr lang="nl-NL" dirty="0" smtClean="0"/>
              <a:t> is </a:t>
            </a:r>
            <a:r>
              <a:rPr lang="nl-NL" dirty="0" err="1" smtClean="0"/>
              <a:t>DirSync</a:t>
            </a:r>
            <a:endParaRPr lang="nl-NL" dirty="0" smtClean="0"/>
          </a:p>
          <a:p>
            <a:pPr lvl="1"/>
            <a:r>
              <a:rPr lang="en-US" dirty="0"/>
              <a:t>Application that synchronizes on-premises Active Directory with Office 365</a:t>
            </a:r>
          </a:p>
          <a:p>
            <a:pPr lvl="1"/>
            <a:r>
              <a:rPr lang="en-US" dirty="0"/>
              <a:t>Synchronizes adds/deletes/modifications of users, groups, and contacts from </a:t>
            </a:r>
            <a:r>
              <a:rPr lang="en-US" dirty="0" err="1"/>
              <a:t>on-premise</a:t>
            </a:r>
            <a:r>
              <a:rPr lang="en-US" dirty="0"/>
              <a:t> to Office </a:t>
            </a:r>
            <a:r>
              <a:rPr lang="en-US" dirty="0" smtClean="0"/>
              <a:t>365</a:t>
            </a:r>
          </a:p>
          <a:p>
            <a:pPr lvl="1"/>
            <a:r>
              <a:rPr lang="en-US" i="1" dirty="0" smtClean="0"/>
              <a:t>New version released: also performs password synchronization!</a:t>
            </a:r>
            <a:endParaRPr lang="en-US" i="1" dirty="0"/>
          </a:p>
          <a:p>
            <a:pPr lvl="1"/>
            <a:r>
              <a:rPr lang="en-US" dirty="0" smtClean="0"/>
              <a:t>Designed </a:t>
            </a:r>
            <a:r>
              <a:rPr lang="en-US" dirty="0"/>
              <a:t>as a software based “appliance”</a:t>
            </a:r>
          </a:p>
          <a:p>
            <a:pPr lvl="1"/>
            <a:r>
              <a:rPr lang="en-US" dirty="0"/>
              <a:t>“Set it and forget it”</a:t>
            </a:r>
          </a:p>
          <a:p>
            <a:pPr lvl="1"/>
            <a:r>
              <a:rPr lang="en-US" dirty="0"/>
              <a:t>x64 version based on FIM 2010</a:t>
            </a:r>
          </a:p>
          <a:p>
            <a:pPr lvl="1"/>
            <a:r>
              <a:rPr lang="en-US" dirty="0"/>
              <a:t>Bundled with SQL Server 2008 R2 Express Edition</a:t>
            </a:r>
          </a:p>
          <a:p>
            <a:endParaRPr lang="nl-NL" dirty="0"/>
          </a:p>
        </p:txBody>
      </p:sp>
    </p:spTree>
    <p:extLst>
      <p:ext uri="{BB962C8B-B14F-4D97-AF65-F5344CB8AC3E}">
        <p14:creationId xmlns:p14="http://schemas.microsoft.com/office/powerpoint/2010/main" val="39274745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b="1" dirty="0"/>
              <a:t>Exchange in the cloud. Scared of losing your job</a:t>
            </a:r>
            <a:r>
              <a:rPr lang="nl-NL" b="1" dirty="0" smtClean="0"/>
              <a:t>?</a:t>
            </a:r>
            <a:endParaRPr lang="en-US" dirty="0"/>
          </a:p>
        </p:txBody>
      </p:sp>
      <p:sp>
        <p:nvSpPr>
          <p:cNvPr id="5" name="Text Placeholder 4"/>
          <p:cNvSpPr>
            <a:spLocks noGrp="1"/>
          </p:cNvSpPr>
          <p:nvPr>
            <p:ph type="body" sz="quarter" idx="12"/>
          </p:nvPr>
        </p:nvSpPr>
        <p:spPr/>
        <p:txBody>
          <a:bodyPr/>
          <a:lstStyle/>
          <a:p>
            <a:r>
              <a:rPr lang="en-US" dirty="0" err="1" smtClean="0"/>
              <a:t>Jaap</a:t>
            </a:r>
            <a:r>
              <a:rPr lang="en-US" dirty="0" smtClean="0"/>
              <a:t> </a:t>
            </a:r>
            <a:r>
              <a:rPr lang="en-US" dirty="0" err="1" smtClean="0"/>
              <a:t>Wesselius</a:t>
            </a:r>
            <a:endParaRPr lang="en-US" dirty="0"/>
          </a:p>
        </p:txBody>
      </p:sp>
      <p:sp>
        <p:nvSpPr>
          <p:cNvPr id="9" name="Text Placeholder 8"/>
          <p:cNvSpPr>
            <a:spLocks noGrp="1"/>
          </p:cNvSpPr>
          <p:nvPr>
            <p:ph type="body" sz="quarter" idx="13"/>
          </p:nvPr>
        </p:nvSpPr>
        <p:spPr/>
        <p:txBody>
          <a:bodyPr/>
          <a:lstStyle/>
          <a:p>
            <a:r>
              <a:rPr lang="en-US" dirty="0" smtClean="0"/>
              <a:t>OUC-B312</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Purpose of DirSync</a:t>
            </a:r>
            <a:endParaRPr lang="nl-NL"/>
          </a:p>
        </p:txBody>
      </p:sp>
      <p:sp>
        <p:nvSpPr>
          <p:cNvPr id="3" name="Content Placeholder 2"/>
          <p:cNvSpPr>
            <a:spLocks noGrp="1"/>
          </p:cNvSpPr>
          <p:nvPr>
            <p:ph sz="quarter" idx="10"/>
          </p:nvPr>
        </p:nvSpPr>
        <p:spPr>
          <a:xfrm>
            <a:off x="274638" y="1214438"/>
            <a:ext cx="11887200" cy="4555093"/>
          </a:xfrm>
        </p:spPr>
        <p:txBody>
          <a:bodyPr/>
          <a:lstStyle/>
          <a:p>
            <a:r>
              <a:rPr lang="en-US"/>
              <a:t>Enables “run state” administration and management of users, groups, and contacts</a:t>
            </a:r>
          </a:p>
          <a:p>
            <a:r>
              <a:rPr lang="en-US"/>
              <a:t>Synchronizes adds/deletes/modifications of users, groups, and contacts from on-premise to Office 365</a:t>
            </a:r>
          </a:p>
          <a:p>
            <a:r>
              <a:rPr lang="en-US"/>
              <a:t>Enabler for Single Sign-On</a:t>
            </a:r>
          </a:p>
          <a:p>
            <a:r>
              <a:rPr lang="en-US"/>
              <a:t>Not intended as a single use bulk upload tool</a:t>
            </a:r>
          </a:p>
          <a:p>
            <a:endParaRPr lang="nl-NL"/>
          </a:p>
        </p:txBody>
      </p:sp>
    </p:spTree>
    <p:extLst>
      <p:ext uri="{BB962C8B-B14F-4D97-AF65-F5344CB8AC3E}">
        <p14:creationId xmlns:p14="http://schemas.microsoft.com/office/powerpoint/2010/main" val="313243685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Standard Microsoft migration options</a:t>
            </a:r>
            <a:endParaRPr lang="nl-NL"/>
          </a:p>
        </p:txBody>
      </p:sp>
      <p:graphicFrame>
        <p:nvGraphicFramePr>
          <p:cNvPr id="4" name="Table 3"/>
          <p:cNvGraphicFramePr>
            <a:graphicFrameLocks noGrp="1"/>
          </p:cNvGraphicFramePr>
          <p:nvPr>
            <p:extLst>
              <p:ext uri="{D42A27DB-BD31-4B8C-83A1-F6EECF244321}">
                <p14:modId xmlns:p14="http://schemas.microsoft.com/office/powerpoint/2010/main" val="2985256157"/>
              </p:ext>
            </p:extLst>
          </p:nvPr>
        </p:nvGraphicFramePr>
        <p:xfrm>
          <a:off x="7654362" y="1280160"/>
          <a:ext cx="3555077" cy="4637827"/>
        </p:xfrm>
        <a:graphic>
          <a:graphicData uri="http://schemas.openxmlformats.org/drawingml/2006/table">
            <a:tbl>
              <a:tblPr firstRow="1" bandRow="1">
                <a:tableStyleId>{5C22544A-7EE6-4342-B048-85BDC9FD1C3A}</a:tableStyleId>
              </a:tblPr>
              <a:tblGrid>
                <a:gridCol w="1483207"/>
                <a:gridCol w="481262"/>
                <a:gridCol w="309581"/>
                <a:gridCol w="427009"/>
                <a:gridCol w="427009"/>
                <a:gridCol w="427009"/>
              </a:tblGrid>
              <a:tr h="1949491">
                <a:tc>
                  <a:txBody>
                    <a:bodyPr/>
                    <a:lstStyle/>
                    <a:p>
                      <a:endParaRPr lang="en-US" sz="1600" dirty="0">
                        <a:solidFill>
                          <a:schemeClr val="tx1"/>
                        </a:solidFill>
                      </a:endParaRPr>
                    </a:p>
                  </a:txBody>
                  <a:tcPr marL="12189" marR="12189"/>
                </a:tc>
                <a:tc>
                  <a:txBody>
                    <a:bodyPr/>
                    <a:lstStyle/>
                    <a:p>
                      <a:pPr algn="ctr"/>
                      <a:r>
                        <a:rPr lang="en-US" sz="1600" dirty="0" smtClean="0"/>
                        <a:t> IMAP migration</a:t>
                      </a:r>
                      <a:endParaRPr lang="en-US" sz="1600" dirty="0" smtClean="0">
                        <a:solidFill>
                          <a:schemeClr val="tx1"/>
                        </a:solidFill>
                      </a:endParaRPr>
                    </a:p>
                  </a:txBody>
                  <a:tcPr marL="12189" marR="12189" vert="vert270" anchor="ctr" anchorCtr="1"/>
                </a:tc>
                <a:tc>
                  <a:txBody>
                    <a:bodyPr/>
                    <a:lstStyle/>
                    <a:p>
                      <a:pPr algn="ctr"/>
                      <a:r>
                        <a:rPr lang="en-US" sz="1600" dirty="0" smtClean="0"/>
                        <a:t>Cutover migration</a:t>
                      </a:r>
                      <a:endParaRPr lang="en-US" sz="1600" dirty="0">
                        <a:solidFill>
                          <a:schemeClr val="tx1"/>
                        </a:solidFill>
                      </a:endParaRPr>
                    </a:p>
                  </a:txBody>
                  <a:tcPr marL="12189" marR="12189" vert="vert270" anchor="ctr" anchorCtr="1"/>
                </a:tc>
                <a:tc>
                  <a:txBody>
                    <a:bodyPr/>
                    <a:lstStyle/>
                    <a:p>
                      <a:pPr algn="ctr"/>
                      <a:r>
                        <a:rPr lang="en-US" sz="1600" dirty="0" smtClean="0"/>
                        <a:t>Staged migration</a:t>
                      </a:r>
                      <a:endParaRPr lang="en-US" sz="1600" dirty="0" smtClean="0">
                        <a:solidFill>
                          <a:schemeClr val="tx1"/>
                        </a:solidFill>
                      </a:endParaRPr>
                    </a:p>
                  </a:txBody>
                  <a:tcPr marL="12189" marR="12189" vert="vert270" anchor="ctr" anchorCtr="1"/>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2010 Hybrid</a:t>
                      </a:r>
                    </a:p>
                  </a:txBody>
                  <a:tcPr marL="12189" marR="12189" vert="vert270" anchor="ctr" anchorCtr="1"/>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600" dirty="0" smtClean="0"/>
                        <a:t>2013 Hybrid</a:t>
                      </a:r>
                      <a:endParaRPr lang="en-US" sz="1600" dirty="0" smtClean="0">
                        <a:solidFill>
                          <a:schemeClr val="tx1"/>
                        </a:solidFill>
                      </a:endParaRPr>
                    </a:p>
                  </a:txBody>
                  <a:tcPr marL="12189" marR="12189" vert="vert270" anchor="ctr" anchorCtr="1"/>
                </a:tc>
              </a:tr>
              <a:tr h="29743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Exchange 5.5</a:t>
                      </a:r>
                      <a:endParaRPr lang="en-US" sz="1600" b="1" dirty="0" smtClean="0">
                        <a:solidFill>
                          <a:schemeClr val="tx1"/>
                        </a:solidFill>
                      </a:endParaRPr>
                    </a:p>
                  </a:txBody>
                  <a:tcPr marL="60944" marR="36567" marT="27432" marB="27432">
                    <a:solidFill>
                      <a:schemeClr val="tx1">
                        <a:lumMod val="65000"/>
                      </a:schemeClr>
                    </a:solidFill>
                  </a:tcPr>
                </a:tc>
                <a:tc>
                  <a:txBody>
                    <a:bodyPr/>
                    <a:lstStyle/>
                    <a:p>
                      <a:pPr algn="ctr"/>
                      <a:r>
                        <a:rPr lang="en-US" sz="1200" dirty="0" smtClean="0">
                          <a:solidFill>
                            <a:schemeClr val="tx1"/>
                          </a:solidFill>
                          <a:sym typeface="Webdings"/>
                        </a:rPr>
                        <a:t></a:t>
                      </a:r>
                      <a:endParaRPr lang="en-US" sz="1200" dirty="0">
                        <a:solidFill>
                          <a:schemeClr val="tx1"/>
                        </a:solidFill>
                      </a:endParaRPr>
                    </a:p>
                  </a:txBody>
                  <a:tcPr marL="60944" marR="36567" marT="27432" marB="27432">
                    <a:solidFill>
                      <a:schemeClr val="tx1">
                        <a:lumMod val="65000"/>
                      </a:schemeClr>
                    </a:solidFill>
                  </a:tcPr>
                </a:tc>
                <a:tc>
                  <a:txBody>
                    <a:bodyPr/>
                    <a:lstStyle/>
                    <a:p>
                      <a:pPr algn="ctr"/>
                      <a:endParaRPr lang="en-US" sz="1200" dirty="0">
                        <a:solidFill>
                          <a:schemeClr val="tx1"/>
                        </a:solidFill>
                      </a:endParaRPr>
                    </a:p>
                  </a:txBody>
                  <a:tcPr marL="60944" marR="36567" marT="27432" marB="27432">
                    <a:solidFill>
                      <a:schemeClr val="tx1">
                        <a:lumMod val="65000"/>
                      </a:schemeClr>
                    </a:solidFill>
                  </a:tcPr>
                </a:tc>
                <a:tc>
                  <a:txBody>
                    <a:bodyPr/>
                    <a:lstStyle/>
                    <a:p>
                      <a:pPr algn="ctr"/>
                      <a:endParaRPr lang="en-US" sz="1200" dirty="0">
                        <a:solidFill>
                          <a:schemeClr val="tx1"/>
                        </a:solidFill>
                      </a:endParaRPr>
                    </a:p>
                  </a:txBody>
                  <a:tcPr marL="60944" marR="36567" marT="27432" marB="27432">
                    <a:solidFill>
                      <a:schemeClr val="tx1">
                        <a:lumMod val="65000"/>
                      </a:schemeClr>
                    </a:solidFill>
                  </a:tcPr>
                </a:tc>
                <a:tc>
                  <a:txBody>
                    <a:bodyPr/>
                    <a:lstStyle/>
                    <a:p>
                      <a:pPr algn="ctr"/>
                      <a:endParaRPr lang="en-US" sz="1200" dirty="0">
                        <a:solidFill>
                          <a:schemeClr val="tx1"/>
                        </a:solidFill>
                      </a:endParaRPr>
                    </a:p>
                  </a:txBody>
                  <a:tcPr marL="60944" marR="36567" marT="27432" marB="27432">
                    <a:solidFill>
                      <a:schemeClr val="tx1">
                        <a:lumMod val="65000"/>
                      </a:schemeClr>
                    </a:solidFill>
                  </a:tcPr>
                </a:tc>
                <a:tc>
                  <a:txBody>
                    <a:bodyPr/>
                    <a:lstStyle/>
                    <a:p>
                      <a:pPr algn="ctr"/>
                      <a:endParaRPr lang="en-US" sz="1200" dirty="0">
                        <a:solidFill>
                          <a:schemeClr val="tx1"/>
                        </a:solidFill>
                      </a:endParaRPr>
                    </a:p>
                  </a:txBody>
                  <a:tcPr marL="60944" marR="36567" marT="27432" marB="27432">
                    <a:solidFill>
                      <a:schemeClr val="tx1">
                        <a:lumMod val="65000"/>
                      </a:schemeClr>
                    </a:solidFill>
                  </a:tcPr>
                </a:tc>
              </a:tr>
              <a:tr h="29743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Exchange 2000</a:t>
                      </a:r>
                      <a:endParaRPr lang="en-US" sz="1600" b="1" dirty="0" smtClean="0">
                        <a:solidFill>
                          <a:schemeClr val="tx1"/>
                        </a:solidFill>
                      </a:endParaRPr>
                    </a:p>
                  </a:txBody>
                  <a:tcPr marL="60944" marR="36567" marT="27432" marB="27432">
                    <a:solidFill>
                      <a:schemeClr val="bg2">
                        <a:lumMod val="25000"/>
                        <a:lumOff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sym typeface="Webdings"/>
                        </a:rPr>
                        <a:t></a:t>
                      </a:r>
                      <a:endParaRPr lang="en-US" sz="1200" dirty="0" smtClean="0">
                        <a:solidFill>
                          <a:schemeClr val="tx1"/>
                        </a:solidFill>
                      </a:endParaRPr>
                    </a:p>
                  </a:txBody>
                  <a:tcPr marL="60944" marR="36567" marT="27432" marB="27432">
                    <a:solidFill>
                      <a:schemeClr val="bg2">
                        <a:lumMod val="25000"/>
                        <a:lumOff val="75000"/>
                      </a:schemeClr>
                    </a:solidFill>
                  </a:tcPr>
                </a:tc>
                <a:tc>
                  <a:txBody>
                    <a:bodyPr/>
                    <a:lstStyle/>
                    <a:p>
                      <a:pPr algn="ctr"/>
                      <a:endParaRPr lang="en-US" sz="1200" dirty="0">
                        <a:solidFill>
                          <a:schemeClr val="tx1"/>
                        </a:solidFill>
                      </a:endParaRPr>
                    </a:p>
                  </a:txBody>
                  <a:tcPr marL="60944" marR="36567" marT="27432" marB="27432">
                    <a:solidFill>
                      <a:schemeClr val="bg2">
                        <a:lumMod val="25000"/>
                        <a:lumOff val="75000"/>
                      </a:schemeClr>
                    </a:solidFill>
                  </a:tcPr>
                </a:tc>
                <a:tc>
                  <a:txBody>
                    <a:bodyPr/>
                    <a:lstStyle/>
                    <a:p>
                      <a:pPr algn="ctr"/>
                      <a:endParaRPr lang="en-US" sz="1200" dirty="0">
                        <a:solidFill>
                          <a:schemeClr val="tx1"/>
                        </a:solidFill>
                      </a:endParaRPr>
                    </a:p>
                  </a:txBody>
                  <a:tcPr marL="60944" marR="36567" marT="27432" marB="27432">
                    <a:solidFill>
                      <a:schemeClr val="bg2">
                        <a:lumMod val="25000"/>
                        <a:lumOff val="75000"/>
                      </a:schemeClr>
                    </a:solidFill>
                  </a:tcPr>
                </a:tc>
                <a:tc>
                  <a:txBody>
                    <a:bodyPr/>
                    <a:lstStyle/>
                    <a:p>
                      <a:pPr algn="ctr"/>
                      <a:endParaRPr lang="en-US" sz="1200" dirty="0">
                        <a:solidFill>
                          <a:schemeClr val="tx1"/>
                        </a:solidFill>
                      </a:endParaRPr>
                    </a:p>
                  </a:txBody>
                  <a:tcPr marL="60944" marR="36567" marT="27432" marB="27432">
                    <a:solidFill>
                      <a:schemeClr val="bg2">
                        <a:lumMod val="25000"/>
                        <a:lumOff val="75000"/>
                      </a:schemeClr>
                    </a:solidFill>
                  </a:tcPr>
                </a:tc>
                <a:tc>
                  <a:txBody>
                    <a:bodyPr/>
                    <a:lstStyle/>
                    <a:p>
                      <a:pPr algn="ctr"/>
                      <a:endParaRPr lang="en-US" sz="1200" dirty="0">
                        <a:solidFill>
                          <a:schemeClr val="tx1"/>
                        </a:solidFill>
                      </a:endParaRPr>
                    </a:p>
                  </a:txBody>
                  <a:tcPr marL="60944" marR="36567" marT="27432" marB="27432">
                    <a:solidFill>
                      <a:schemeClr val="bg2">
                        <a:lumMod val="25000"/>
                        <a:lumOff val="75000"/>
                      </a:schemeClr>
                    </a:solidFill>
                  </a:tcPr>
                </a:tc>
              </a:tr>
              <a:tr h="29743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Exchange 2003</a:t>
                      </a:r>
                      <a:endParaRPr lang="en-US" sz="1600" b="1" dirty="0" smtClean="0">
                        <a:solidFill>
                          <a:schemeClr val="tx1"/>
                        </a:solidFill>
                      </a:endParaRPr>
                    </a:p>
                  </a:txBody>
                  <a:tcPr marL="60944" marR="36567" marT="27432" marB="27432">
                    <a:solidFill>
                      <a:schemeClr val="tx1">
                        <a:lumMod val="6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sym typeface="Webdings"/>
                        </a:rPr>
                        <a:t></a:t>
                      </a:r>
                      <a:endParaRPr lang="en-US" sz="1200" dirty="0">
                        <a:solidFill>
                          <a:schemeClr val="tx1"/>
                        </a:solidFill>
                      </a:endParaRPr>
                    </a:p>
                  </a:txBody>
                  <a:tcPr marL="60944" marR="36567" marT="27432" marB="27432">
                    <a:solidFill>
                      <a:schemeClr val="tx1">
                        <a:lumMod val="65000"/>
                      </a:schemeClr>
                    </a:solidFill>
                  </a:tcPr>
                </a:tc>
                <a:tc>
                  <a:txBody>
                    <a:bodyPr/>
                    <a:lstStyle/>
                    <a:p>
                      <a:pPr algn="ctr"/>
                      <a:r>
                        <a:rPr lang="en-US" sz="1200" dirty="0" smtClean="0">
                          <a:solidFill>
                            <a:schemeClr val="tx1"/>
                          </a:solidFill>
                          <a:sym typeface="Webdings"/>
                        </a:rPr>
                        <a:t></a:t>
                      </a:r>
                      <a:endParaRPr lang="en-US" sz="1200" dirty="0">
                        <a:solidFill>
                          <a:schemeClr val="tx1"/>
                        </a:solidFill>
                      </a:endParaRPr>
                    </a:p>
                  </a:txBody>
                  <a:tcPr marL="60944" marR="36567" marT="27432" marB="27432">
                    <a:solidFill>
                      <a:schemeClr val="tx1">
                        <a:lumMod val="65000"/>
                      </a:schemeClr>
                    </a:solidFill>
                  </a:tcPr>
                </a:tc>
                <a:tc>
                  <a:txBody>
                    <a:bodyPr/>
                    <a:lstStyle/>
                    <a:p>
                      <a:pPr algn="ctr"/>
                      <a:r>
                        <a:rPr lang="en-US" sz="1200" dirty="0" smtClean="0">
                          <a:solidFill>
                            <a:schemeClr val="tx1"/>
                          </a:solidFill>
                          <a:sym typeface="Webdings"/>
                        </a:rPr>
                        <a:t></a:t>
                      </a:r>
                      <a:endParaRPr lang="en-US" sz="1200" dirty="0">
                        <a:solidFill>
                          <a:schemeClr val="tx1"/>
                        </a:solidFill>
                      </a:endParaRPr>
                    </a:p>
                  </a:txBody>
                  <a:tcPr marL="60944" marR="36567" marT="27432" marB="27432">
                    <a:solidFill>
                      <a:schemeClr val="tx1">
                        <a:lumMod val="65000"/>
                      </a:schemeClr>
                    </a:solidFill>
                  </a:tcPr>
                </a:tc>
                <a:tc>
                  <a:txBody>
                    <a:bodyPr/>
                    <a:lstStyle/>
                    <a:p>
                      <a:pPr algn="ctr"/>
                      <a:r>
                        <a:rPr lang="en-US" sz="1200" dirty="0" smtClean="0">
                          <a:solidFill>
                            <a:schemeClr val="tx1"/>
                          </a:solidFill>
                          <a:sym typeface="Webdings"/>
                        </a:rPr>
                        <a:t></a:t>
                      </a:r>
                      <a:endParaRPr lang="en-US" sz="1200" dirty="0">
                        <a:solidFill>
                          <a:schemeClr val="tx1"/>
                        </a:solidFill>
                      </a:endParaRPr>
                    </a:p>
                  </a:txBody>
                  <a:tcPr marL="60944" marR="36567" marT="27432" marB="27432">
                    <a:solidFill>
                      <a:schemeClr val="tx1">
                        <a:lumMod val="65000"/>
                      </a:schemeClr>
                    </a:solidFill>
                  </a:tcPr>
                </a:tc>
                <a:tc>
                  <a:txBody>
                    <a:bodyPr/>
                    <a:lstStyle/>
                    <a:p>
                      <a:pPr algn="ctr"/>
                      <a:endParaRPr lang="en-US" sz="1200" dirty="0">
                        <a:solidFill>
                          <a:schemeClr val="tx1"/>
                        </a:solidFill>
                      </a:endParaRPr>
                    </a:p>
                  </a:txBody>
                  <a:tcPr marL="60944" marR="36567" marT="27432" marB="27432">
                    <a:solidFill>
                      <a:schemeClr val="tx1">
                        <a:lumMod val="65000"/>
                      </a:schemeClr>
                    </a:solidFill>
                  </a:tcPr>
                </a:tc>
              </a:tr>
              <a:tr h="29743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Exchange</a:t>
                      </a:r>
                      <a:r>
                        <a:rPr lang="en-US" sz="1600" baseline="0" dirty="0" smtClean="0"/>
                        <a:t> </a:t>
                      </a:r>
                      <a:r>
                        <a:rPr lang="en-US" sz="1600" dirty="0" smtClean="0"/>
                        <a:t>2007</a:t>
                      </a:r>
                      <a:endParaRPr lang="en-US" sz="1600" b="1" dirty="0">
                        <a:solidFill>
                          <a:schemeClr val="tx1"/>
                        </a:solidFill>
                      </a:endParaRPr>
                    </a:p>
                  </a:txBody>
                  <a:tcPr marL="60944" marR="36567" marT="27432" marB="27432">
                    <a:solidFill>
                      <a:schemeClr val="bg2">
                        <a:lumMod val="25000"/>
                        <a:lumOff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sym typeface="Webdings"/>
                        </a:rPr>
                        <a:t></a:t>
                      </a:r>
                      <a:endParaRPr lang="en-US" sz="1200" dirty="0" smtClean="0">
                        <a:solidFill>
                          <a:schemeClr val="tx1"/>
                        </a:solidFill>
                      </a:endParaRPr>
                    </a:p>
                  </a:txBody>
                  <a:tcPr marL="60944" marR="36567" marT="27432" marB="27432">
                    <a:solidFill>
                      <a:schemeClr val="bg2">
                        <a:lumMod val="25000"/>
                        <a:lumOff val="75000"/>
                      </a:schemeClr>
                    </a:solidFill>
                  </a:tcPr>
                </a:tc>
                <a:tc>
                  <a:txBody>
                    <a:bodyPr/>
                    <a:lstStyle/>
                    <a:p>
                      <a:pPr algn="ctr"/>
                      <a:r>
                        <a:rPr lang="en-US" sz="1200" dirty="0" smtClean="0">
                          <a:solidFill>
                            <a:schemeClr val="tx1"/>
                          </a:solidFill>
                          <a:sym typeface="Webdings"/>
                        </a:rPr>
                        <a:t></a:t>
                      </a:r>
                      <a:endParaRPr lang="en-US" sz="1200" dirty="0">
                        <a:solidFill>
                          <a:schemeClr val="tx1"/>
                        </a:solidFill>
                      </a:endParaRPr>
                    </a:p>
                  </a:txBody>
                  <a:tcPr marL="60944" marR="36567" marT="27432" marB="27432">
                    <a:solidFill>
                      <a:schemeClr val="bg2">
                        <a:lumMod val="25000"/>
                        <a:lumOff val="75000"/>
                      </a:schemeClr>
                    </a:solidFill>
                  </a:tcPr>
                </a:tc>
                <a:tc>
                  <a:txBody>
                    <a:bodyPr/>
                    <a:lstStyle/>
                    <a:p>
                      <a:pPr algn="ctr"/>
                      <a:r>
                        <a:rPr lang="en-US" sz="1200" dirty="0" smtClean="0">
                          <a:solidFill>
                            <a:schemeClr val="tx1"/>
                          </a:solidFill>
                          <a:sym typeface="Webdings"/>
                        </a:rPr>
                        <a:t></a:t>
                      </a:r>
                      <a:endParaRPr lang="en-US" sz="1200" dirty="0">
                        <a:solidFill>
                          <a:schemeClr val="tx1"/>
                        </a:solidFill>
                      </a:endParaRPr>
                    </a:p>
                  </a:txBody>
                  <a:tcPr marL="60944" marR="36567" marT="27432" marB="27432">
                    <a:solidFill>
                      <a:schemeClr val="bg2">
                        <a:lumMod val="25000"/>
                        <a:lumOff val="75000"/>
                      </a:schemeClr>
                    </a:solidFill>
                  </a:tcPr>
                </a:tc>
                <a:tc>
                  <a:txBody>
                    <a:bodyPr/>
                    <a:lstStyle/>
                    <a:p>
                      <a:pPr algn="ctr"/>
                      <a:r>
                        <a:rPr lang="en-US" sz="1200" dirty="0" smtClean="0">
                          <a:solidFill>
                            <a:schemeClr val="tx1"/>
                          </a:solidFill>
                          <a:sym typeface="Webdings"/>
                        </a:rPr>
                        <a:t></a:t>
                      </a:r>
                      <a:endParaRPr lang="en-US" sz="1200" dirty="0">
                        <a:solidFill>
                          <a:schemeClr val="tx1"/>
                        </a:solidFill>
                      </a:endParaRPr>
                    </a:p>
                  </a:txBody>
                  <a:tcPr marL="60944" marR="36567" marT="27432" marB="27432">
                    <a:solidFill>
                      <a:schemeClr val="bg2">
                        <a:lumMod val="25000"/>
                        <a:lumOff val="75000"/>
                      </a:schemeClr>
                    </a:solidFill>
                  </a:tcPr>
                </a:tc>
                <a:tc>
                  <a:txBody>
                    <a:bodyPr/>
                    <a:lstStyle/>
                    <a:p>
                      <a:pPr algn="ctr"/>
                      <a:r>
                        <a:rPr lang="en-US" sz="1200" dirty="0" smtClean="0">
                          <a:solidFill>
                            <a:schemeClr val="tx1"/>
                          </a:solidFill>
                          <a:sym typeface="Webdings"/>
                        </a:rPr>
                        <a:t></a:t>
                      </a:r>
                      <a:endParaRPr lang="en-US" sz="1200" dirty="0">
                        <a:solidFill>
                          <a:schemeClr val="tx1"/>
                        </a:solidFill>
                      </a:endParaRPr>
                    </a:p>
                  </a:txBody>
                  <a:tcPr marL="60944" marR="36567" marT="27432" marB="27432">
                    <a:solidFill>
                      <a:schemeClr val="bg2">
                        <a:lumMod val="25000"/>
                        <a:lumOff val="75000"/>
                      </a:schemeClr>
                    </a:solidFill>
                  </a:tcPr>
                </a:tc>
              </a:tr>
              <a:tr h="29743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Exchange</a:t>
                      </a:r>
                      <a:r>
                        <a:rPr lang="en-US" sz="1600" baseline="0" dirty="0" smtClean="0"/>
                        <a:t> </a:t>
                      </a:r>
                      <a:r>
                        <a:rPr lang="en-US" sz="1600" dirty="0" smtClean="0"/>
                        <a:t>2010</a:t>
                      </a:r>
                      <a:endParaRPr lang="en-US" sz="1600" b="1" dirty="0" smtClean="0">
                        <a:solidFill>
                          <a:schemeClr val="tx1"/>
                        </a:solidFill>
                      </a:endParaRPr>
                    </a:p>
                  </a:txBody>
                  <a:tcPr marL="60944" marR="36567" marT="27432" marB="27432">
                    <a:solidFill>
                      <a:schemeClr val="tx1">
                        <a:lumMod val="6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sym typeface="Webdings"/>
                        </a:rPr>
                        <a:t></a:t>
                      </a:r>
                      <a:endParaRPr lang="en-US" sz="1200" dirty="0" smtClean="0">
                        <a:solidFill>
                          <a:schemeClr val="tx1"/>
                        </a:solidFill>
                      </a:endParaRPr>
                    </a:p>
                  </a:txBody>
                  <a:tcPr marL="60944" marR="36567" marT="27432" marB="27432">
                    <a:solidFill>
                      <a:schemeClr val="tx1">
                        <a:lumMod val="65000"/>
                      </a:schemeClr>
                    </a:solidFill>
                  </a:tcPr>
                </a:tc>
                <a:tc>
                  <a:txBody>
                    <a:bodyPr/>
                    <a:lstStyle/>
                    <a:p>
                      <a:pPr algn="ctr"/>
                      <a:r>
                        <a:rPr lang="en-US" sz="1200" dirty="0" smtClean="0">
                          <a:solidFill>
                            <a:schemeClr val="tx1"/>
                          </a:solidFill>
                          <a:sym typeface="Webdings"/>
                        </a:rPr>
                        <a:t></a:t>
                      </a:r>
                      <a:endParaRPr lang="en-US" sz="1200" dirty="0">
                        <a:solidFill>
                          <a:schemeClr val="tx1"/>
                        </a:solidFill>
                      </a:endParaRPr>
                    </a:p>
                  </a:txBody>
                  <a:tcPr marL="60944" marR="36567" marT="27432" marB="27432">
                    <a:solidFill>
                      <a:schemeClr val="tx1">
                        <a:lumMod val="65000"/>
                      </a:schemeClr>
                    </a:solidFill>
                  </a:tcPr>
                </a:tc>
                <a:tc>
                  <a:txBody>
                    <a:bodyPr/>
                    <a:lstStyle/>
                    <a:p>
                      <a:pPr algn="ctr"/>
                      <a:endParaRPr lang="en-US" sz="1200" dirty="0">
                        <a:solidFill>
                          <a:schemeClr val="tx1"/>
                        </a:solidFill>
                      </a:endParaRPr>
                    </a:p>
                  </a:txBody>
                  <a:tcPr marL="60944" marR="36567" marT="27432" marB="27432">
                    <a:solidFill>
                      <a:schemeClr val="tx1">
                        <a:lumMod val="65000"/>
                      </a:schemeClr>
                    </a:solidFill>
                  </a:tcPr>
                </a:tc>
                <a:tc>
                  <a:txBody>
                    <a:bodyPr/>
                    <a:lstStyle/>
                    <a:p>
                      <a:pPr algn="ctr"/>
                      <a:r>
                        <a:rPr lang="en-US" sz="1200" dirty="0" smtClean="0">
                          <a:solidFill>
                            <a:schemeClr val="tx1"/>
                          </a:solidFill>
                          <a:sym typeface="Webdings"/>
                        </a:rPr>
                        <a:t></a:t>
                      </a:r>
                      <a:endParaRPr lang="en-US" sz="1200" dirty="0" smtClean="0"/>
                    </a:p>
                  </a:txBody>
                  <a:tcPr marL="60944" marR="36567" marT="27432" marB="27432">
                    <a:solidFill>
                      <a:schemeClr val="tx1">
                        <a:lumMod val="65000"/>
                      </a:schemeClr>
                    </a:solidFill>
                  </a:tcPr>
                </a:tc>
                <a:tc>
                  <a:txBody>
                    <a:bodyPr/>
                    <a:lstStyle/>
                    <a:p>
                      <a:pPr algn="ctr"/>
                      <a:r>
                        <a:rPr lang="en-US" sz="1200" dirty="0" smtClean="0">
                          <a:solidFill>
                            <a:schemeClr val="tx1"/>
                          </a:solidFill>
                          <a:sym typeface="Webdings"/>
                        </a:rPr>
                        <a:t></a:t>
                      </a:r>
                      <a:endParaRPr lang="en-US" sz="1200" dirty="0" smtClean="0"/>
                    </a:p>
                  </a:txBody>
                  <a:tcPr marL="60944" marR="36567" marT="27432" marB="27432">
                    <a:solidFill>
                      <a:schemeClr val="tx1">
                        <a:lumMod val="65000"/>
                      </a:schemeClr>
                    </a:solidFill>
                  </a:tcPr>
                </a:tc>
              </a:tr>
              <a:tr h="29743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rPr>
                        <a:t>Exchange</a:t>
                      </a:r>
                      <a:r>
                        <a:rPr lang="en-US" sz="1600" b="0" baseline="0" dirty="0" smtClean="0">
                          <a:solidFill>
                            <a:schemeClr val="bg1"/>
                          </a:solidFill>
                        </a:rPr>
                        <a:t> 2013</a:t>
                      </a:r>
                      <a:endParaRPr lang="en-US" sz="1600" b="0" dirty="0" smtClean="0">
                        <a:solidFill>
                          <a:schemeClr val="bg1"/>
                        </a:solidFill>
                      </a:endParaRPr>
                    </a:p>
                  </a:txBody>
                  <a:tcPr marL="60944" marR="36567" marT="27432" marB="27432">
                    <a:solidFill>
                      <a:schemeClr val="bg2">
                        <a:lumMod val="25000"/>
                        <a:lumOff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sym typeface="Webdings"/>
                        </a:rPr>
                        <a:t></a:t>
                      </a:r>
                      <a:endParaRPr lang="en-US" sz="1200" dirty="0" smtClean="0">
                        <a:solidFill>
                          <a:schemeClr val="tx1"/>
                        </a:solidFill>
                      </a:endParaRPr>
                    </a:p>
                  </a:txBody>
                  <a:tcPr marL="60944" marR="36567" marT="27432" marB="27432">
                    <a:solidFill>
                      <a:schemeClr val="bg2">
                        <a:lumMod val="25000"/>
                        <a:lumOff val="75000"/>
                      </a:schemeClr>
                    </a:solidFill>
                  </a:tcPr>
                </a:tc>
                <a:tc>
                  <a:txBody>
                    <a:bodyPr/>
                    <a:lstStyle/>
                    <a:p>
                      <a:pPr algn="ctr"/>
                      <a:r>
                        <a:rPr lang="en-US" sz="1200" dirty="0" smtClean="0">
                          <a:solidFill>
                            <a:schemeClr val="tx1"/>
                          </a:solidFill>
                          <a:sym typeface="Webdings"/>
                        </a:rPr>
                        <a:t></a:t>
                      </a:r>
                      <a:endParaRPr lang="en-US" sz="1200" dirty="0">
                        <a:solidFill>
                          <a:schemeClr val="tx1"/>
                        </a:solidFill>
                      </a:endParaRPr>
                    </a:p>
                  </a:txBody>
                  <a:tcPr marL="60944" marR="36567" marT="27432" marB="27432">
                    <a:solidFill>
                      <a:schemeClr val="bg2">
                        <a:lumMod val="25000"/>
                        <a:lumOff val="75000"/>
                      </a:schemeClr>
                    </a:solidFill>
                  </a:tcPr>
                </a:tc>
                <a:tc>
                  <a:txBody>
                    <a:bodyPr/>
                    <a:lstStyle/>
                    <a:p>
                      <a:pPr algn="ctr"/>
                      <a:endParaRPr lang="en-US" sz="1200" dirty="0">
                        <a:solidFill>
                          <a:schemeClr val="tx1"/>
                        </a:solidFill>
                      </a:endParaRPr>
                    </a:p>
                  </a:txBody>
                  <a:tcPr marL="60944" marR="36567" marT="27432" marB="27432">
                    <a:solidFill>
                      <a:schemeClr val="bg2">
                        <a:lumMod val="25000"/>
                        <a:lumOff val="75000"/>
                      </a:schemeClr>
                    </a:solidFill>
                  </a:tcPr>
                </a:tc>
                <a:tc>
                  <a:txBody>
                    <a:bodyPr/>
                    <a:lstStyle/>
                    <a:p>
                      <a:pPr algn="ctr"/>
                      <a:endParaRPr lang="en-US" sz="1200" dirty="0" smtClean="0"/>
                    </a:p>
                  </a:txBody>
                  <a:tcPr marL="60944" marR="36567" marT="27432" marB="27432">
                    <a:solidFill>
                      <a:schemeClr val="bg2">
                        <a:lumMod val="25000"/>
                        <a:lumOff val="75000"/>
                      </a:schemeClr>
                    </a:solidFill>
                  </a:tcPr>
                </a:tc>
                <a:tc>
                  <a:txBody>
                    <a:bodyPr/>
                    <a:lstStyle/>
                    <a:p>
                      <a:pPr algn="ctr"/>
                      <a:r>
                        <a:rPr lang="en-US" sz="1200" dirty="0" smtClean="0">
                          <a:solidFill>
                            <a:schemeClr val="tx1"/>
                          </a:solidFill>
                          <a:sym typeface="Webdings"/>
                        </a:rPr>
                        <a:t></a:t>
                      </a:r>
                      <a:endParaRPr lang="en-US" sz="1200" dirty="0" smtClean="0"/>
                    </a:p>
                  </a:txBody>
                  <a:tcPr marL="60944" marR="36567" marT="27432" marB="27432">
                    <a:solidFill>
                      <a:schemeClr val="bg2">
                        <a:lumMod val="25000"/>
                        <a:lumOff val="75000"/>
                      </a:schemeClr>
                    </a:solidFill>
                  </a:tcPr>
                </a:tc>
              </a:tr>
              <a:tr h="29743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Notes/Domino</a:t>
                      </a:r>
                      <a:endParaRPr lang="en-US" sz="1600" b="1" dirty="0" smtClean="0">
                        <a:solidFill>
                          <a:schemeClr val="tx1"/>
                        </a:solidFill>
                      </a:endParaRPr>
                    </a:p>
                  </a:txBody>
                  <a:tcPr marL="60944" marR="36567" marT="27432" marB="27432">
                    <a:solidFill>
                      <a:schemeClr val="tx1">
                        <a:lumMod val="6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sym typeface="Webdings"/>
                        </a:rPr>
                        <a:t></a:t>
                      </a:r>
                      <a:endParaRPr lang="en-US" sz="1200" dirty="0">
                        <a:solidFill>
                          <a:schemeClr val="tx1"/>
                        </a:solidFill>
                      </a:endParaRPr>
                    </a:p>
                  </a:txBody>
                  <a:tcPr marL="60944" marR="36567" marT="27432" marB="27432">
                    <a:solidFill>
                      <a:schemeClr val="tx1">
                        <a:lumMod val="65000"/>
                      </a:schemeClr>
                    </a:solidFill>
                  </a:tcPr>
                </a:tc>
                <a:tc>
                  <a:txBody>
                    <a:bodyPr/>
                    <a:lstStyle/>
                    <a:p>
                      <a:pPr algn="ctr"/>
                      <a:endParaRPr lang="en-US" sz="1200" dirty="0">
                        <a:solidFill>
                          <a:schemeClr val="tx1"/>
                        </a:solidFill>
                      </a:endParaRPr>
                    </a:p>
                  </a:txBody>
                  <a:tcPr marL="60944" marR="36567" marT="27432" marB="27432">
                    <a:solidFill>
                      <a:schemeClr val="tx1">
                        <a:lumMod val="6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marL="60944" marR="36567" marT="27432" marB="27432">
                    <a:solidFill>
                      <a:schemeClr val="tx1">
                        <a:lumMod val="6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marL="60944" marR="36567" marT="27432" marB="27432">
                    <a:solidFill>
                      <a:schemeClr val="tx1">
                        <a:lumMod val="6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marL="60944" marR="36567" marT="27432" marB="27432">
                    <a:solidFill>
                      <a:schemeClr val="tx1">
                        <a:lumMod val="65000"/>
                      </a:schemeClr>
                    </a:solidFill>
                  </a:tcPr>
                </a:tc>
              </a:tr>
              <a:tr h="27255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t>GroupWise</a:t>
                      </a:r>
                      <a:endParaRPr lang="en-US" sz="1600" b="1" dirty="0" smtClean="0">
                        <a:solidFill>
                          <a:schemeClr val="tx1"/>
                        </a:solidFill>
                      </a:endParaRPr>
                    </a:p>
                  </a:txBody>
                  <a:tcPr marL="60944" marR="36567" marT="27432" marB="27432">
                    <a:solidFill>
                      <a:schemeClr val="bg2">
                        <a:lumMod val="25000"/>
                        <a:lumOff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sym typeface="Webdings"/>
                        </a:rPr>
                        <a:t></a:t>
                      </a:r>
                      <a:endParaRPr lang="en-US" sz="1200" dirty="0">
                        <a:solidFill>
                          <a:schemeClr val="tx1"/>
                        </a:solidFill>
                      </a:endParaRPr>
                    </a:p>
                  </a:txBody>
                  <a:tcPr marL="60944" marR="36567" marT="27432" marB="27432">
                    <a:solidFill>
                      <a:schemeClr val="bg2">
                        <a:lumMod val="25000"/>
                        <a:lumOff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marL="60944" marR="36567" marT="27432" marB="27432">
                    <a:solidFill>
                      <a:schemeClr val="bg2">
                        <a:lumMod val="25000"/>
                        <a:lumOff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marL="60944" marR="36567" marT="27432" marB="27432">
                    <a:solidFill>
                      <a:schemeClr val="bg2">
                        <a:lumMod val="25000"/>
                        <a:lumOff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marL="60944" marR="36567" marT="27432" marB="27432">
                    <a:solidFill>
                      <a:schemeClr val="bg2">
                        <a:lumMod val="25000"/>
                        <a:lumOff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marL="60944" marR="36567" marT="27432" marB="27432">
                    <a:solidFill>
                      <a:schemeClr val="bg2">
                        <a:lumMod val="25000"/>
                        <a:lumOff val="75000"/>
                      </a:schemeClr>
                    </a:solidFill>
                  </a:tcPr>
                </a:tc>
              </a:tr>
              <a:tr h="297435">
                <a:tc>
                  <a:txBody>
                    <a:bodyPr/>
                    <a:lstStyle/>
                    <a:p>
                      <a:r>
                        <a:rPr lang="en-US" sz="1600" dirty="0" smtClean="0"/>
                        <a:t>Other</a:t>
                      </a:r>
                      <a:endParaRPr lang="en-US" sz="1600" b="1" dirty="0">
                        <a:solidFill>
                          <a:schemeClr val="tx1"/>
                        </a:solidFill>
                      </a:endParaRPr>
                    </a:p>
                  </a:txBody>
                  <a:tcPr marL="60944" marR="36567" marT="27432" marB="27432">
                    <a:solidFill>
                      <a:schemeClr val="tx1">
                        <a:lumMod val="6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sym typeface="Webdings"/>
                        </a:rPr>
                        <a:t></a:t>
                      </a:r>
                      <a:endParaRPr lang="en-US" sz="1200" dirty="0">
                        <a:solidFill>
                          <a:schemeClr val="tx1"/>
                        </a:solidFill>
                      </a:endParaRPr>
                    </a:p>
                  </a:txBody>
                  <a:tcPr marL="60944" marR="36567" marT="27432" marB="27432">
                    <a:solidFill>
                      <a:schemeClr val="tx1">
                        <a:lumMod val="65000"/>
                      </a:schemeClr>
                    </a:solidFill>
                  </a:tcPr>
                </a:tc>
                <a:tc>
                  <a:txBody>
                    <a:bodyPr/>
                    <a:lstStyle/>
                    <a:p>
                      <a:pPr algn="ctr"/>
                      <a:endParaRPr lang="en-US" sz="1200" dirty="0">
                        <a:solidFill>
                          <a:schemeClr val="tx1"/>
                        </a:solidFill>
                      </a:endParaRPr>
                    </a:p>
                  </a:txBody>
                  <a:tcPr marL="60944" marR="36567" marT="27432" marB="27432">
                    <a:solidFill>
                      <a:schemeClr val="tx1">
                        <a:lumMod val="65000"/>
                      </a:schemeClr>
                    </a:solidFill>
                  </a:tcPr>
                </a:tc>
                <a:tc>
                  <a:txBody>
                    <a:bodyPr/>
                    <a:lstStyle/>
                    <a:p>
                      <a:pPr algn="ctr"/>
                      <a:endParaRPr lang="en-US" sz="1200" dirty="0">
                        <a:solidFill>
                          <a:schemeClr val="tx1"/>
                        </a:solidFill>
                      </a:endParaRPr>
                    </a:p>
                  </a:txBody>
                  <a:tcPr marL="60944" marR="36567" marT="27432" marB="27432">
                    <a:solidFill>
                      <a:schemeClr val="tx1">
                        <a:lumMod val="65000"/>
                      </a:schemeClr>
                    </a:solidFill>
                  </a:tcPr>
                </a:tc>
                <a:tc>
                  <a:txBody>
                    <a:bodyPr/>
                    <a:lstStyle/>
                    <a:p>
                      <a:pPr algn="ctr"/>
                      <a:endParaRPr lang="en-US" sz="1200" dirty="0">
                        <a:solidFill>
                          <a:schemeClr val="tx1"/>
                        </a:solidFill>
                      </a:endParaRPr>
                    </a:p>
                  </a:txBody>
                  <a:tcPr marL="60944" marR="36567" marT="27432" marB="27432">
                    <a:solidFill>
                      <a:schemeClr val="tx1">
                        <a:lumMod val="65000"/>
                      </a:schemeClr>
                    </a:solidFill>
                  </a:tcPr>
                </a:tc>
                <a:tc>
                  <a:txBody>
                    <a:bodyPr/>
                    <a:lstStyle/>
                    <a:p>
                      <a:pPr algn="ctr"/>
                      <a:endParaRPr lang="en-US" sz="1200" dirty="0">
                        <a:solidFill>
                          <a:schemeClr val="tx1"/>
                        </a:solidFill>
                      </a:endParaRPr>
                    </a:p>
                  </a:txBody>
                  <a:tcPr marL="60944" marR="36567" marT="27432" marB="27432">
                    <a:solidFill>
                      <a:schemeClr val="tx1">
                        <a:lumMod val="65000"/>
                      </a:schemeClr>
                    </a:solidFill>
                  </a:tcPr>
                </a:tc>
              </a:tr>
            </a:tbl>
          </a:graphicData>
        </a:graphic>
      </p:graphicFrame>
      <p:sp>
        <p:nvSpPr>
          <p:cNvPr id="5" name="TextBox 4"/>
          <p:cNvSpPr txBox="1"/>
          <p:nvPr/>
        </p:nvSpPr>
        <p:spPr>
          <a:xfrm>
            <a:off x="762614" y="5993040"/>
            <a:ext cx="6357699" cy="246221"/>
          </a:xfrm>
          <a:prstGeom prst="rect">
            <a:avLst/>
          </a:prstGeom>
          <a:noFill/>
        </p:spPr>
        <p:txBody>
          <a:bodyPr wrap="square" lIns="0" tIns="0" rIns="0" bIns="0" rtlCol="0">
            <a:spAutoFit/>
          </a:bodyPr>
          <a:lstStyle/>
          <a:p>
            <a:r>
              <a:rPr lang="en-US" sz="1600" dirty="0">
                <a:gradFill>
                  <a:gsLst>
                    <a:gs pos="0">
                      <a:schemeClr val="tx1"/>
                    </a:gs>
                    <a:gs pos="86000">
                      <a:schemeClr val="tx1"/>
                    </a:gs>
                  </a:gsLst>
                  <a:lin ang="5400000" scaled="0"/>
                </a:gradFill>
              </a:rPr>
              <a:t>* Additional options available with tools from migration partners</a:t>
            </a:r>
          </a:p>
        </p:txBody>
      </p:sp>
      <p:sp>
        <p:nvSpPr>
          <p:cNvPr id="6" name="Rectangle 5"/>
          <p:cNvSpPr/>
          <p:nvPr/>
        </p:nvSpPr>
        <p:spPr bwMode="auto">
          <a:xfrm>
            <a:off x="670033" y="1280160"/>
            <a:ext cx="6434876" cy="1040533"/>
          </a:xfrm>
          <a:prstGeom prst="rect">
            <a:avLst/>
          </a:prstGeom>
          <a:solidFill>
            <a:srgbClr val="FFC000"/>
          </a:solidFill>
          <a:ln w="9525" cap="flat" cmpd="sng" algn="ctr">
            <a:solidFill>
              <a:srgbClr val="D2D2D2"/>
            </a:solidFill>
            <a:prstDash val="solid"/>
            <a:headEnd type="none" w="med" len="med"/>
            <a:tailEnd type="none" w="med" len="med"/>
          </a:ln>
          <a:effectLst/>
        </p:spPr>
        <p:txBody>
          <a:bodyPr vert="horz" wrap="square" lIns="89987" tIns="44994" rIns="89987" bIns="44994" numCol="1" rtlCol="0" anchor="ctr" anchorCtr="0" compatLnSpc="1">
            <a:prstTxWarp prst="textNoShape">
              <a:avLst/>
            </a:prstTxWarp>
          </a:bodyPr>
          <a:lstStyle/>
          <a:p>
            <a:pPr marL="0" marR="0" lvl="0" indent="0" algn="ctr" defTabSz="899624" eaLnBrk="1" fontAlgn="base" latinLnBrk="0" hangingPunct="1">
              <a:lnSpc>
                <a:spcPct val="85000"/>
              </a:lnSpc>
              <a:spcBef>
                <a:spcPct val="0"/>
              </a:spcBef>
              <a:spcAft>
                <a:spcPct val="0"/>
              </a:spcAft>
              <a:buClrTx/>
              <a:buSzTx/>
              <a:buFontTx/>
              <a:buNone/>
              <a:tabLst/>
              <a:defRPr/>
            </a:pPr>
            <a:endParaRPr kumimoji="0" lang="en-US" sz="2100" b="0" i="0" u="none" strike="noStrike" kern="0" cap="none" spc="0" normalizeH="0" baseline="0" noProof="0" dirty="0">
              <a:ln>
                <a:noFill/>
              </a:ln>
              <a:solidFill>
                <a:srgbClr val="000000">
                  <a:alpha val="99000"/>
                </a:srgbClr>
              </a:solidFill>
              <a:effectLst/>
              <a:uLnTx/>
              <a:uFillTx/>
              <a:latin typeface="Segoe UI"/>
              <a:ea typeface="+mn-ea"/>
              <a:cs typeface="+mn-cs"/>
            </a:endParaRPr>
          </a:p>
        </p:txBody>
      </p:sp>
      <p:sp>
        <p:nvSpPr>
          <p:cNvPr id="7" name="Rectangle 6"/>
          <p:cNvSpPr/>
          <p:nvPr/>
        </p:nvSpPr>
        <p:spPr bwMode="auto">
          <a:xfrm>
            <a:off x="670033" y="3339796"/>
            <a:ext cx="6434876" cy="1001259"/>
          </a:xfrm>
          <a:prstGeom prst="rect">
            <a:avLst/>
          </a:prstGeom>
          <a:solidFill>
            <a:srgbClr val="969696">
              <a:shade val="80000"/>
              <a:satMod val="180000"/>
            </a:srgbClr>
          </a:solidFill>
          <a:ln w="9525" cap="flat" cmpd="sng" algn="ctr">
            <a:solidFill>
              <a:srgbClr val="969696"/>
            </a:solidFill>
            <a:prstDash val="solid"/>
            <a:headEnd type="none" w="med" len="med"/>
            <a:tailEnd type="none" w="med" len="med"/>
          </a:ln>
          <a:effectLst/>
        </p:spPr>
        <p:txBody>
          <a:bodyPr vert="horz" wrap="square" lIns="89987" tIns="44994" rIns="89987" bIns="44994" numCol="1" rtlCol="0" anchor="ctr" anchorCtr="0" compatLnSpc="1">
            <a:prstTxWarp prst="textNoShape">
              <a:avLst/>
            </a:prstTxWarp>
          </a:bodyPr>
          <a:lstStyle/>
          <a:p>
            <a:pPr marL="0" marR="0" lvl="0" indent="0" algn="ctr" defTabSz="899624" eaLnBrk="1" fontAlgn="base" latinLnBrk="0" hangingPunct="1">
              <a:lnSpc>
                <a:spcPct val="100000"/>
              </a:lnSpc>
              <a:spcBef>
                <a:spcPct val="0"/>
              </a:spcBef>
              <a:spcAft>
                <a:spcPct val="0"/>
              </a:spcAft>
              <a:buClr>
                <a:srgbClr val="FFFFFF">
                  <a:lumMod val="50000"/>
                </a:srgbClr>
              </a:buClr>
              <a:buSzPct val="125000"/>
              <a:buFontTx/>
              <a:buNone/>
              <a:tabLst/>
              <a:defRPr/>
            </a:pPr>
            <a:endParaRPr kumimoji="0" lang="en-US" sz="21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 name="Rectangle 7"/>
          <p:cNvSpPr/>
          <p:nvPr/>
        </p:nvSpPr>
        <p:spPr bwMode="auto">
          <a:xfrm>
            <a:off x="670033" y="2322106"/>
            <a:ext cx="6434876" cy="1015791"/>
          </a:xfrm>
          <a:prstGeom prst="rect">
            <a:avLst/>
          </a:prstGeom>
          <a:solidFill>
            <a:srgbClr val="00B050"/>
          </a:solidFill>
          <a:ln w="9525" cap="flat" cmpd="sng" algn="ctr">
            <a:noFill/>
            <a:prstDash val="solid"/>
            <a:headEnd type="none" w="med" len="med"/>
            <a:tailEnd type="none" w="med" len="med"/>
          </a:ln>
          <a:effectLst/>
        </p:spPr>
        <p:txBody>
          <a:bodyPr vert="horz" wrap="square" lIns="89987" tIns="44994" rIns="89987" bIns="44994" numCol="1" rtlCol="0" anchor="ctr" anchorCtr="0" compatLnSpc="1">
            <a:prstTxWarp prst="textNoShape">
              <a:avLst/>
            </a:prstTxWarp>
          </a:bodyPr>
          <a:lstStyle/>
          <a:p>
            <a:pPr marL="0" marR="0" lvl="0" indent="-168735" algn="ctr" defTabSz="899624" eaLnBrk="1" fontAlgn="base" latinLnBrk="0" hangingPunct="1">
              <a:lnSpc>
                <a:spcPct val="100000"/>
              </a:lnSpc>
              <a:spcBef>
                <a:spcPct val="0"/>
              </a:spcBef>
              <a:spcAft>
                <a:spcPct val="0"/>
              </a:spcAft>
              <a:buClr>
                <a:srgbClr val="FFFFFF">
                  <a:lumMod val="50000"/>
                </a:srgbClr>
              </a:buClr>
              <a:buSzPct val="125000"/>
              <a:buFont typeface="Arial" pitchFamily="34" charset="0"/>
              <a:buChar char="•"/>
              <a:tabLst/>
              <a:defRPr/>
            </a:pPr>
            <a:endParaRPr kumimoji="0" lang="en-US" sz="21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9" name="Rectangle 8"/>
          <p:cNvSpPr/>
          <p:nvPr/>
        </p:nvSpPr>
        <p:spPr bwMode="auto">
          <a:xfrm>
            <a:off x="670039" y="4509272"/>
            <a:ext cx="6434872" cy="1387651"/>
          </a:xfrm>
          <a:prstGeom prst="rect">
            <a:avLst/>
          </a:prstGeom>
          <a:solidFill>
            <a:srgbClr val="0072C6">
              <a:shade val="80000"/>
              <a:satMod val="180000"/>
            </a:srgbClr>
          </a:solidFill>
          <a:ln w="9525" cap="flat" cmpd="sng" algn="ctr">
            <a:solidFill>
              <a:srgbClr val="0072C6"/>
            </a:solidFill>
            <a:prstDash val="solid"/>
            <a:headEnd type="none" w="med" len="med"/>
            <a:tailEnd type="none" w="med" len="med"/>
          </a:ln>
          <a:effectLst/>
        </p:spPr>
        <p:txBody>
          <a:bodyPr vert="horz" wrap="square" lIns="89987" tIns="44994" rIns="89987" bIns="44994" numCol="1" rtlCol="0" anchor="ctr" anchorCtr="0" compatLnSpc="1">
            <a:prstTxWarp prst="textNoShape">
              <a:avLst/>
            </a:prstTxWarp>
          </a:bodyPr>
          <a:lstStyle/>
          <a:p>
            <a:pPr marL="0" marR="0" lvl="0" indent="-168735" algn="ctr" defTabSz="899624" eaLnBrk="1" fontAlgn="base" latinLnBrk="0" hangingPunct="1">
              <a:lnSpc>
                <a:spcPct val="100000"/>
              </a:lnSpc>
              <a:spcBef>
                <a:spcPct val="0"/>
              </a:spcBef>
              <a:spcAft>
                <a:spcPct val="0"/>
              </a:spcAft>
              <a:buClr>
                <a:srgbClr val="FFFFFF">
                  <a:lumMod val="50000"/>
                </a:srgbClr>
              </a:buClr>
              <a:buSzPct val="125000"/>
              <a:buFont typeface="Arial" pitchFamily="34" charset="0"/>
              <a:buChar char="•"/>
              <a:tabLst/>
              <a:defRPr/>
            </a:pPr>
            <a:endParaRPr kumimoji="0" lang="en-US" sz="2100" b="0" i="0" u="none" strike="noStrike" kern="0" cap="none" spc="0" normalizeH="0" baseline="0" noProof="0" dirty="0">
              <a:ln>
                <a:noFill/>
              </a:ln>
              <a:solidFill>
                <a:srgbClr val="000000">
                  <a:alpha val="99000"/>
                </a:srgbClr>
              </a:solidFill>
              <a:effectLst/>
              <a:uLnTx/>
              <a:uFillTx/>
              <a:latin typeface="Segoe UI"/>
              <a:ea typeface="+mn-ea"/>
              <a:cs typeface="+mn-cs"/>
            </a:endParaRPr>
          </a:p>
        </p:txBody>
      </p:sp>
      <p:sp>
        <p:nvSpPr>
          <p:cNvPr id="10" name="Rectangle 9"/>
          <p:cNvSpPr/>
          <p:nvPr/>
        </p:nvSpPr>
        <p:spPr bwMode="auto">
          <a:xfrm rot="16200000">
            <a:off x="-547118" y="2501672"/>
            <a:ext cx="3056544" cy="622230"/>
          </a:xfrm>
          <a:prstGeom prst="rect">
            <a:avLst/>
          </a:prstGeom>
          <a:solidFill>
            <a:srgbClr val="505050">
              <a:shade val="80000"/>
              <a:satMod val="180000"/>
            </a:srgbClr>
          </a:solidFill>
          <a:ln w="9525" cap="flat" cmpd="sng" algn="ctr">
            <a:solidFill>
              <a:srgbClr val="505050"/>
            </a:solidFill>
            <a:prstDash val="solid"/>
            <a:headEnd type="none" w="med" len="med"/>
            <a:tailEnd type="none" w="med" len="med"/>
          </a:ln>
          <a:effectLst/>
        </p:spPr>
        <p:txBody>
          <a:bodyPr vert="horz" wrap="square" lIns="89987" tIns="44994" rIns="89987" bIns="44994" numCol="1" rtlCol="0" anchor="ctr" anchorCtr="0" compatLnSpc="1">
            <a:prstTxWarp prst="textNoShape">
              <a:avLst/>
            </a:prstTxWarp>
          </a:bodyPr>
          <a:lstStyle/>
          <a:p>
            <a:pPr marL="0" marR="0" lvl="0" indent="0" algn="ctr" defTabSz="899624" eaLnBrk="1" fontAlgn="base" latinLnBrk="0" hangingPunct="1">
              <a:lnSpc>
                <a:spcPct val="85000"/>
              </a:lnSpc>
              <a:spcBef>
                <a:spcPct val="0"/>
              </a:spcBef>
              <a:spcAft>
                <a:spcPct val="0"/>
              </a:spcAft>
              <a:buClrTx/>
              <a:buSzTx/>
              <a:buFontTx/>
              <a:buNone/>
              <a:tabLst/>
              <a:defRPr/>
            </a:pPr>
            <a:r>
              <a:rPr kumimoji="0" lang="en-US" sz="2100" b="1" i="0" u="none" strike="noStrike" kern="0" cap="none" spc="0" normalizeH="0" baseline="0" noProof="0" dirty="0" smtClean="0">
                <a:ln>
                  <a:noFill/>
                </a:ln>
                <a:solidFill>
                  <a:srgbClr val="969696">
                    <a:lumMod val="40000"/>
                    <a:lumOff val="60000"/>
                  </a:srgbClr>
                </a:solidFill>
                <a:effectLst/>
                <a:uLnTx/>
                <a:uFillTx/>
                <a:latin typeface="Segoe UI"/>
                <a:ea typeface="+mn-ea"/>
                <a:cs typeface="+mn-cs"/>
              </a:rPr>
              <a:t>Simple Migrations</a:t>
            </a:r>
            <a:endParaRPr kumimoji="0" lang="en-US" sz="2100" b="1" i="0" u="none" strike="noStrike" kern="0" cap="none" spc="0" normalizeH="0" baseline="0" noProof="0" dirty="0">
              <a:ln>
                <a:noFill/>
              </a:ln>
              <a:solidFill>
                <a:srgbClr val="969696">
                  <a:lumMod val="40000"/>
                  <a:lumOff val="60000"/>
                </a:srgbClr>
              </a:solidFill>
              <a:effectLst/>
              <a:uLnTx/>
              <a:uFillTx/>
              <a:latin typeface="Segoe UI"/>
              <a:ea typeface="+mn-ea"/>
              <a:cs typeface="+mn-cs"/>
            </a:endParaRPr>
          </a:p>
        </p:txBody>
      </p:sp>
      <p:sp>
        <p:nvSpPr>
          <p:cNvPr id="11" name="Rectangle 10"/>
          <p:cNvSpPr/>
          <p:nvPr/>
        </p:nvSpPr>
        <p:spPr bwMode="auto">
          <a:xfrm rot="16200000">
            <a:off x="287327" y="4891982"/>
            <a:ext cx="1387653" cy="622230"/>
          </a:xfrm>
          <a:prstGeom prst="rect">
            <a:avLst/>
          </a:prstGeom>
          <a:solidFill>
            <a:srgbClr val="505050">
              <a:shade val="80000"/>
              <a:satMod val="180000"/>
            </a:srgbClr>
          </a:solidFill>
          <a:ln w="9525" cap="flat" cmpd="sng" algn="ctr">
            <a:solidFill>
              <a:srgbClr val="505050"/>
            </a:solidFill>
            <a:prstDash val="solid"/>
            <a:headEnd type="none" w="med" len="med"/>
            <a:tailEnd type="none" w="med" len="med"/>
          </a:ln>
          <a:effectLst/>
        </p:spPr>
        <p:txBody>
          <a:bodyPr vert="horz" wrap="square" lIns="89987" tIns="44994" rIns="89987" bIns="44994" numCol="1" rtlCol="0" anchor="ctr" anchorCtr="0" compatLnSpc="1">
            <a:prstTxWarp prst="textNoShape">
              <a:avLst/>
            </a:prstTxWarp>
          </a:bodyPr>
          <a:lstStyle/>
          <a:p>
            <a:pPr marL="0" marR="0" lvl="0" indent="0" algn="ctr" defTabSz="899624" eaLnBrk="1" fontAlgn="base" latinLnBrk="0" hangingPunct="1">
              <a:lnSpc>
                <a:spcPct val="85000"/>
              </a:lnSpc>
              <a:spcBef>
                <a:spcPct val="0"/>
              </a:spcBef>
              <a:spcAft>
                <a:spcPct val="0"/>
              </a:spcAft>
              <a:buClrTx/>
              <a:buSzTx/>
              <a:buFontTx/>
              <a:buNone/>
              <a:tabLst/>
              <a:defRPr/>
            </a:pPr>
            <a:r>
              <a:rPr kumimoji="0" lang="en-US" sz="2100" b="1" i="0" u="none" strike="noStrike" kern="0" cap="none" spc="0" normalizeH="0" baseline="0" noProof="0" dirty="0">
                <a:ln>
                  <a:noFill/>
                </a:ln>
                <a:solidFill>
                  <a:srgbClr val="969696">
                    <a:lumMod val="40000"/>
                    <a:lumOff val="60000"/>
                  </a:srgbClr>
                </a:solidFill>
                <a:effectLst/>
                <a:uLnTx/>
                <a:uFillTx/>
                <a:latin typeface="Segoe UI"/>
                <a:ea typeface="+mn-ea"/>
                <a:cs typeface="+mn-cs"/>
              </a:rPr>
              <a:t>Hybrid</a:t>
            </a:r>
          </a:p>
        </p:txBody>
      </p:sp>
      <p:sp>
        <p:nvSpPr>
          <p:cNvPr id="12" name="Text Placeholder 2"/>
          <p:cNvSpPr txBox="1">
            <a:spLocks/>
          </p:cNvSpPr>
          <p:nvPr/>
        </p:nvSpPr>
        <p:spPr>
          <a:xfrm>
            <a:off x="1473085" y="1369314"/>
            <a:ext cx="5742791" cy="2948499"/>
          </a:xfrm>
          <a:prstGeom prst="rect">
            <a:avLst/>
          </a:prstGeom>
        </p:spPr>
        <p:txBody>
          <a:bodyPr vert="horz" wrap="square" lIns="0" tIns="0" rIns="0" bIns="0" rtlCol="0">
            <a:spAutoFit/>
          </a:bodyPr>
          <a:lstStyle/>
          <a:p>
            <a:pPr marL="0" marR="0" lvl="0" indent="0" defTabSz="914400" eaLnBrk="1" fontAlgn="auto" latinLnBrk="0" hangingPunct="1">
              <a:lnSpc>
                <a:spcPct val="90000"/>
              </a:lnSpc>
              <a:spcBef>
                <a:spcPct val="20000"/>
              </a:spcBef>
              <a:spcAft>
                <a:spcPts val="0"/>
              </a:spcAft>
              <a:buClrTx/>
              <a:buSzPct val="90000"/>
              <a:buFontTx/>
              <a:buNone/>
              <a:tabLst/>
              <a:defRPr/>
            </a:pPr>
            <a:r>
              <a:rPr kumimoji="0" lang="en-US" sz="2000" b="1" i="0" u="none" strike="noStrike" kern="0" cap="none" spc="0" normalizeH="0" baseline="0" noProof="0" dirty="0">
                <a:ln>
                  <a:noFill/>
                </a:ln>
                <a:solidFill>
                  <a:srgbClr val="FFFFFF"/>
                </a:solidFill>
                <a:effectLst/>
                <a:uLnTx/>
                <a:uFillTx/>
              </a:rPr>
              <a:t>IMAP </a:t>
            </a:r>
            <a:r>
              <a:rPr lang="en-US" sz="2000" b="1" kern="0" dirty="0" smtClean="0">
                <a:solidFill>
                  <a:srgbClr val="FFFFFF"/>
                </a:solidFill>
              </a:rPr>
              <a:t>Migration</a:t>
            </a:r>
            <a:endParaRPr kumimoji="0" lang="en-US" sz="2000" b="1" i="0" u="none" strike="noStrike" kern="0" cap="none" spc="0" normalizeH="0" baseline="0" noProof="0" dirty="0">
              <a:ln>
                <a:noFill/>
              </a:ln>
              <a:solidFill>
                <a:srgbClr val="FFFFFF"/>
              </a:solidFill>
              <a:effectLst/>
              <a:uLnTx/>
              <a:uFillTx/>
            </a:endParaRPr>
          </a:p>
          <a:p>
            <a:pPr marL="109366" marR="0" lvl="1" indent="0" defTabSz="914400" eaLnBrk="1" fontAlgn="auto" latinLnBrk="0" hangingPunct="1">
              <a:lnSpc>
                <a:spcPct val="90000"/>
              </a:lnSpc>
              <a:spcBef>
                <a:spcPct val="20000"/>
              </a:spcBef>
              <a:spcAft>
                <a:spcPts val="0"/>
              </a:spcAft>
              <a:buClrTx/>
              <a:buSzPct val="90000"/>
              <a:buFontTx/>
              <a:buNone/>
              <a:tabLst/>
              <a:defRPr/>
            </a:pPr>
            <a:r>
              <a:rPr kumimoji="0" lang="en-US" sz="1600" b="0" i="0" u="none" strike="noStrike" kern="0" cap="none" spc="0" normalizeH="0" baseline="0" noProof="0" dirty="0">
                <a:ln>
                  <a:noFill/>
                </a:ln>
                <a:solidFill>
                  <a:srgbClr val="FFFFFF"/>
                </a:solidFill>
                <a:effectLst/>
                <a:uLnTx/>
                <a:uFillTx/>
              </a:rPr>
              <a:t>Supports wide range of email platforms</a:t>
            </a:r>
          </a:p>
          <a:p>
            <a:pPr marL="109366" marR="0" lvl="1" indent="0" defTabSz="914400" eaLnBrk="1" fontAlgn="auto" latinLnBrk="0" hangingPunct="1">
              <a:lnSpc>
                <a:spcPct val="90000"/>
              </a:lnSpc>
              <a:spcBef>
                <a:spcPct val="20000"/>
              </a:spcBef>
              <a:spcAft>
                <a:spcPts val="0"/>
              </a:spcAft>
              <a:buClrTx/>
              <a:buSzPct val="90000"/>
              <a:buFontTx/>
              <a:buNone/>
              <a:tabLst/>
              <a:defRPr/>
            </a:pPr>
            <a:r>
              <a:rPr kumimoji="0" lang="en-US" sz="1600" b="0" i="0" u="none" strike="noStrike" kern="0" cap="none" spc="0" normalizeH="0" baseline="0" noProof="0" dirty="0">
                <a:ln>
                  <a:noFill/>
                </a:ln>
                <a:solidFill>
                  <a:srgbClr val="FFFFFF"/>
                </a:solidFill>
                <a:effectLst/>
                <a:uLnTx/>
                <a:uFillTx/>
              </a:rPr>
              <a:t>Email only (no calendar, contacts, or tasks)</a:t>
            </a:r>
          </a:p>
          <a:p>
            <a:pPr marL="0" marR="0" lvl="0" indent="0" defTabSz="914400" eaLnBrk="1" fontAlgn="auto" latinLnBrk="0" hangingPunct="1">
              <a:lnSpc>
                <a:spcPct val="150000"/>
              </a:lnSpc>
              <a:spcBef>
                <a:spcPct val="20000"/>
              </a:spcBef>
              <a:spcAft>
                <a:spcPts val="0"/>
              </a:spcAft>
              <a:buClrTx/>
              <a:buSzPct val="90000"/>
              <a:buFontTx/>
              <a:buNone/>
              <a:tabLst/>
              <a:defRPr/>
            </a:pPr>
            <a:r>
              <a:rPr kumimoji="0" lang="en-US" sz="2000" b="1" i="0" u="none" strike="noStrike" kern="0" cap="none" spc="0" normalizeH="0" baseline="0" noProof="0" dirty="0">
                <a:ln>
                  <a:noFill/>
                </a:ln>
                <a:solidFill>
                  <a:srgbClr val="FFFFFF"/>
                </a:solidFill>
                <a:effectLst/>
                <a:uLnTx/>
                <a:uFillTx/>
              </a:rPr>
              <a:t>Cutover Exchange </a:t>
            </a:r>
            <a:r>
              <a:rPr lang="en-US" sz="2000" b="1" kern="0" dirty="0" smtClean="0">
                <a:solidFill>
                  <a:srgbClr val="FFFFFF"/>
                </a:solidFill>
              </a:rPr>
              <a:t>Migration </a:t>
            </a:r>
            <a:r>
              <a:rPr kumimoji="0" lang="en-US" sz="2000" b="1" i="0" u="none" strike="noStrike" kern="0" cap="none" spc="0" normalizeH="0" baseline="0" noProof="0" dirty="0" smtClean="0">
                <a:ln>
                  <a:noFill/>
                </a:ln>
                <a:solidFill>
                  <a:srgbClr val="FFFFFF"/>
                </a:solidFill>
                <a:effectLst/>
                <a:uLnTx/>
                <a:uFillTx/>
              </a:rPr>
              <a:t>(CEM)</a:t>
            </a:r>
            <a:endParaRPr kumimoji="0" lang="en-US" sz="2000" b="1" i="0" u="none" strike="noStrike" kern="0" cap="none" spc="0" normalizeH="0" baseline="0" noProof="0" dirty="0">
              <a:ln>
                <a:noFill/>
              </a:ln>
              <a:solidFill>
                <a:srgbClr val="FFFFFF"/>
              </a:solidFill>
              <a:effectLst/>
              <a:uLnTx/>
              <a:uFillTx/>
            </a:endParaRPr>
          </a:p>
          <a:p>
            <a:pPr marL="109366" marR="0" lvl="1" indent="0" defTabSz="914400" eaLnBrk="1" fontAlgn="auto" latinLnBrk="0" hangingPunct="1">
              <a:lnSpc>
                <a:spcPct val="90000"/>
              </a:lnSpc>
              <a:spcBef>
                <a:spcPct val="20000"/>
              </a:spcBef>
              <a:spcAft>
                <a:spcPts val="0"/>
              </a:spcAft>
              <a:buClrTx/>
              <a:buSzPct val="90000"/>
              <a:buFontTx/>
              <a:buNone/>
              <a:tabLst/>
              <a:defRPr/>
            </a:pPr>
            <a:r>
              <a:rPr kumimoji="0" lang="en-US" sz="1600" b="0" i="0" u="none" strike="noStrike" kern="0" cap="none" spc="0" normalizeH="0" baseline="0" noProof="0" smtClean="0">
                <a:ln>
                  <a:noFill/>
                </a:ln>
                <a:solidFill>
                  <a:srgbClr val="FFFFFF"/>
                </a:solidFill>
                <a:effectLst/>
                <a:uLnTx/>
                <a:uFillTx/>
              </a:rPr>
              <a:t>Good for fast, cutover migrations</a:t>
            </a:r>
          </a:p>
          <a:p>
            <a:pPr marL="109366" marR="0" lvl="1" indent="0" defTabSz="914400" eaLnBrk="1" fontAlgn="auto" latinLnBrk="0" hangingPunct="1">
              <a:lnSpc>
                <a:spcPct val="90000"/>
              </a:lnSpc>
              <a:spcBef>
                <a:spcPct val="20000"/>
              </a:spcBef>
              <a:spcAft>
                <a:spcPts val="0"/>
              </a:spcAft>
              <a:buClrTx/>
              <a:buSzPct val="90000"/>
              <a:buFontTx/>
              <a:buNone/>
              <a:tabLst/>
              <a:defRPr/>
            </a:pPr>
            <a:r>
              <a:rPr kumimoji="0" lang="en-US" sz="1600" b="0" i="0" u="none" strike="noStrike" kern="0" cap="none" spc="0" normalizeH="0" baseline="0" noProof="0" smtClean="0">
                <a:ln>
                  <a:noFill/>
                </a:ln>
                <a:solidFill>
                  <a:srgbClr val="FFFFFF"/>
                </a:solidFill>
                <a:effectLst/>
                <a:uLnTx/>
                <a:uFillTx/>
              </a:rPr>
              <a:t>No </a:t>
            </a:r>
            <a:r>
              <a:rPr kumimoji="0" lang="en-US" sz="1600" b="0" i="0" u="none" strike="noStrike" kern="0" cap="none" spc="0" normalizeH="0" baseline="0" noProof="0" dirty="0" smtClean="0">
                <a:ln>
                  <a:noFill/>
                </a:ln>
                <a:solidFill>
                  <a:srgbClr val="FFFFFF"/>
                </a:solidFill>
                <a:effectLst/>
                <a:uLnTx/>
                <a:uFillTx/>
              </a:rPr>
              <a:t>migration tool or computer required </a:t>
            </a:r>
            <a:r>
              <a:rPr kumimoji="0" lang="en-US" sz="1600" b="0" i="0" u="none" strike="noStrike" kern="0" cap="none" spc="0" normalizeH="0" baseline="0" noProof="0" dirty="0">
                <a:ln>
                  <a:noFill/>
                </a:ln>
                <a:solidFill>
                  <a:srgbClr val="FFFFFF"/>
                </a:solidFill>
                <a:effectLst/>
                <a:uLnTx/>
                <a:uFillTx/>
              </a:rPr>
              <a:t>on-premises</a:t>
            </a:r>
          </a:p>
          <a:p>
            <a:pPr marL="0" marR="0" lvl="0" indent="0" defTabSz="914400" eaLnBrk="1" fontAlgn="auto" latinLnBrk="0" hangingPunct="1">
              <a:lnSpc>
                <a:spcPct val="150000"/>
              </a:lnSpc>
              <a:spcBef>
                <a:spcPct val="20000"/>
              </a:spcBef>
              <a:spcAft>
                <a:spcPts val="0"/>
              </a:spcAft>
              <a:buClrTx/>
              <a:buSzPct val="90000"/>
              <a:buFontTx/>
              <a:buNone/>
              <a:tabLst/>
              <a:defRPr/>
            </a:pPr>
            <a:r>
              <a:rPr kumimoji="0" lang="en-US" sz="2000" b="1" i="0" u="none" strike="noStrike" kern="0" cap="none" spc="0" normalizeH="0" baseline="0" noProof="0" dirty="0">
                <a:ln>
                  <a:noFill/>
                </a:ln>
                <a:solidFill>
                  <a:srgbClr val="FFFFFF"/>
                </a:solidFill>
                <a:effectLst/>
                <a:uLnTx/>
                <a:uFillTx/>
              </a:rPr>
              <a:t>Staged Exchange </a:t>
            </a:r>
            <a:r>
              <a:rPr kumimoji="0" lang="en-US" sz="2000" b="1" i="0" u="none" strike="noStrike" kern="0" cap="none" spc="0" normalizeH="0" baseline="0" noProof="0" dirty="0" smtClean="0">
                <a:ln>
                  <a:noFill/>
                </a:ln>
                <a:solidFill>
                  <a:srgbClr val="FFFFFF"/>
                </a:solidFill>
                <a:effectLst/>
                <a:uLnTx/>
                <a:uFillTx/>
              </a:rPr>
              <a:t>Migration (SEM)</a:t>
            </a:r>
            <a:endParaRPr kumimoji="0" lang="en-US" sz="2000" b="1" i="0" u="none" strike="noStrike" kern="0" cap="none" spc="0" normalizeH="0" baseline="0" noProof="0" dirty="0">
              <a:ln>
                <a:noFill/>
              </a:ln>
              <a:solidFill>
                <a:srgbClr val="FFFFFF"/>
              </a:solidFill>
              <a:effectLst/>
              <a:uLnTx/>
              <a:uFillTx/>
            </a:endParaRPr>
          </a:p>
          <a:p>
            <a:pPr marL="109366" lvl="1" defTabSz="914400">
              <a:lnSpc>
                <a:spcPct val="90000"/>
              </a:lnSpc>
              <a:spcBef>
                <a:spcPct val="20000"/>
              </a:spcBef>
              <a:buSzPct val="90000"/>
            </a:pPr>
            <a:r>
              <a:rPr lang="en-US" sz="1600" kern="0" smtClean="0">
                <a:solidFill>
                  <a:srgbClr val="FFFFFF"/>
                </a:solidFill>
              </a:rPr>
              <a:t>No migration tool or computer required on-premises</a:t>
            </a:r>
            <a:endParaRPr kumimoji="0" lang="en-US" sz="1600" b="0" i="0" u="none" strike="noStrike" kern="0" cap="none" spc="0" normalizeH="0" baseline="0" noProof="0" smtClean="0">
              <a:ln>
                <a:noFill/>
              </a:ln>
              <a:solidFill>
                <a:srgbClr val="FFFFFF"/>
              </a:solidFill>
              <a:effectLst/>
              <a:uLnTx/>
              <a:uFillTx/>
            </a:endParaRPr>
          </a:p>
          <a:p>
            <a:pPr marL="109366" marR="0" lvl="1" indent="0" defTabSz="914400" eaLnBrk="1" fontAlgn="auto" latinLnBrk="0" hangingPunct="1">
              <a:lnSpc>
                <a:spcPct val="90000"/>
              </a:lnSpc>
              <a:spcBef>
                <a:spcPct val="20000"/>
              </a:spcBef>
              <a:spcAft>
                <a:spcPts val="0"/>
              </a:spcAft>
              <a:buClrTx/>
              <a:buSzPct val="90000"/>
              <a:buFontTx/>
              <a:buNone/>
              <a:tabLst/>
              <a:defRPr/>
            </a:pPr>
            <a:r>
              <a:rPr kumimoji="0" lang="en-US" sz="1600" b="0" i="0" u="none" strike="noStrike" kern="0" cap="none" spc="0" normalizeH="0" baseline="0" noProof="0" smtClean="0">
                <a:ln>
                  <a:noFill/>
                </a:ln>
                <a:solidFill>
                  <a:srgbClr val="FFFFFF"/>
                </a:solidFill>
                <a:effectLst/>
                <a:uLnTx/>
                <a:uFillTx/>
              </a:rPr>
              <a:t>Requires </a:t>
            </a:r>
            <a:r>
              <a:rPr kumimoji="0" lang="en-US" sz="1600" b="0" i="0" u="none" strike="noStrike" kern="0" cap="none" spc="0" normalizeH="0" baseline="0" noProof="0" dirty="0" smtClean="0">
                <a:ln>
                  <a:noFill/>
                </a:ln>
                <a:solidFill>
                  <a:srgbClr val="FFFFFF"/>
                </a:solidFill>
                <a:effectLst/>
                <a:uLnTx/>
                <a:uFillTx/>
              </a:rPr>
              <a:t>Directory Synchronization</a:t>
            </a:r>
            <a:r>
              <a:rPr kumimoji="0" lang="en-US" sz="1600" b="0" i="0" u="none" strike="noStrike" kern="0" cap="none" spc="0" normalizeH="0" noProof="0" dirty="0" smtClean="0">
                <a:ln>
                  <a:noFill/>
                </a:ln>
                <a:solidFill>
                  <a:srgbClr val="FFFFFF"/>
                </a:solidFill>
                <a:effectLst/>
                <a:uLnTx/>
                <a:uFillTx/>
              </a:rPr>
              <a:t> with on-premises AD</a:t>
            </a:r>
            <a:endParaRPr kumimoji="0" lang="en-US" sz="1600" b="0" i="0" u="none" strike="noStrike" kern="0" cap="none" spc="0" normalizeH="0" baseline="0" noProof="0" dirty="0">
              <a:ln>
                <a:noFill/>
              </a:ln>
              <a:solidFill>
                <a:srgbClr val="FFFFFF"/>
              </a:solidFill>
              <a:effectLst/>
              <a:uLnTx/>
              <a:uFillTx/>
            </a:endParaRPr>
          </a:p>
        </p:txBody>
      </p:sp>
      <p:sp>
        <p:nvSpPr>
          <p:cNvPr id="13" name="Text Placeholder 2"/>
          <p:cNvSpPr txBox="1">
            <a:spLocks/>
          </p:cNvSpPr>
          <p:nvPr/>
        </p:nvSpPr>
        <p:spPr>
          <a:xfrm>
            <a:off x="1473085" y="4551663"/>
            <a:ext cx="5409895" cy="1217000"/>
          </a:xfrm>
          <a:prstGeom prst="rect">
            <a:avLst/>
          </a:prstGeom>
        </p:spPr>
        <p:txBody>
          <a:bodyPr vert="horz" wrap="square" lIns="0" tIns="0" rIns="0" bIns="0" rtlCol="0">
            <a:spAutoFit/>
          </a:bodyPr>
          <a:lstStyle/>
          <a:p>
            <a:pPr marL="0" marR="0" lvl="0" indent="0" defTabSz="914400" eaLnBrk="1" fontAlgn="auto" latinLnBrk="0" hangingPunct="1">
              <a:lnSpc>
                <a:spcPct val="150000"/>
              </a:lnSpc>
              <a:spcBef>
                <a:spcPct val="20000"/>
              </a:spcBef>
              <a:spcAft>
                <a:spcPts val="0"/>
              </a:spcAft>
              <a:buClrTx/>
              <a:buSzPct val="90000"/>
              <a:buFontTx/>
              <a:buNone/>
              <a:tabLst/>
              <a:defRPr/>
            </a:pPr>
            <a:r>
              <a:rPr kumimoji="0" lang="en-US" sz="2000" b="1" i="0" u="none" strike="noStrike" kern="0" cap="none" spc="0" normalizeH="0" baseline="0" noProof="0" dirty="0">
                <a:ln>
                  <a:noFill/>
                </a:ln>
                <a:solidFill>
                  <a:srgbClr val="FFFFFF"/>
                </a:solidFill>
                <a:effectLst/>
                <a:uLnTx/>
                <a:uFillTx/>
              </a:rPr>
              <a:t>Hybrid </a:t>
            </a:r>
            <a:r>
              <a:rPr kumimoji="0" lang="en-US" sz="2000" b="1" i="0" u="none" strike="noStrike" kern="0" cap="none" spc="0" normalizeH="0" baseline="0" noProof="0" dirty="0" smtClean="0">
                <a:ln>
                  <a:noFill/>
                </a:ln>
                <a:solidFill>
                  <a:srgbClr val="FFFFFF"/>
                </a:solidFill>
                <a:effectLst/>
                <a:uLnTx/>
                <a:uFillTx/>
              </a:rPr>
              <a:t>Deployment</a:t>
            </a:r>
            <a:endParaRPr kumimoji="0" lang="en-US" sz="2000" b="1" i="0" u="none" strike="noStrike" kern="0" cap="none" spc="0" normalizeH="0" baseline="0" noProof="0" dirty="0">
              <a:ln>
                <a:noFill/>
              </a:ln>
              <a:solidFill>
                <a:srgbClr val="FFFFFF"/>
              </a:solidFill>
              <a:effectLst/>
              <a:uLnTx/>
              <a:uFillTx/>
            </a:endParaRPr>
          </a:p>
          <a:p>
            <a:pPr marL="109366" marR="0" lvl="1" indent="0" defTabSz="914400" eaLnBrk="1" fontAlgn="auto" latinLnBrk="0" hangingPunct="1">
              <a:lnSpc>
                <a:spcPct val="90000"/>
              </a:lnSpc>
              <a:spcBef>
                <a:spcPct val="20000"/>
              </a:spcBef>
              <a:spcAft>
                <a:spcPts val="0"/>
              </a:spcAft>
              <a:buClrTx/>
              <a:buSzPct val="90000"/>
              <a:buFontTx/>
              <a:buNone/>
              <a:tabLst/>
              <a:defRPr/>
            </a:pPr>
            <a:r>
              <a:rPr kumimoji="0" lang="en-US" sz="1600" b="0" i="0" u="none" strike="noStrike" kern="0" cap="none" spc="0" normalizeH="0" baseline="0" noProof="0" dirty="0">
                <a:ln>
                  <a:noFill/>
                </a:ln>
                <a:solidFill>
                  <a:srgbClr val="FFFFFF"/>
                </a:solidFill>
                <a:effectLst/>
                <a:uLnTx/>
                <a:uFillTx/>
              </a:rPr>
              <a:t>Manage users on-premises and online</a:t>
            </a:r>
          </a:p>
          <a:p>
            <a:pPr marL="109366" marR="0" lvl="1" indent="0" defTabSz="914400" eaLnBrk="1" fontAlgn="auto" latinLnBrk="0" hangingPunct="1">
              <a:lnSpc>
                <a:spcPct val="90000"/>
              </a:lnSpc>
              <a:spcBef>
                <a:spcPct val="20000"/>
              </a:spcBef>
              <a:spcAft>
                <a:spcPts val="0"/>
              </a:spcAft>
              <a:buClrTx/>
              <a:buSzPct val="90000"/>
              <a:buFontTx/>
              <a:buNone/>
              <a:tabLst/>
              <a:defRPr/>
            </a:pPr>
            <a:r>
              <a:rPr kumimoji="0" lang="en-US" sz="1600" b="0" i="0" u="none" strike="noStrike" kern="0" cap="none" spc="0" normalizeH="0" baseline="0" noProof="0" dirty="0">
                <a:ln>
                  <a:noFill/>
                </a:ln>
                <a:solidFill>
                  <a:srgbClr val="FFFFFF"/>
                </a:solidFill>
                <a:effectLst/>
                <a:uLnTx/>
                <a:uFillTx/>
              </a:rPr>
              <a:t>Enables cross-premises calendaring, smooth migration, and easy off-boarding</a:t>
            </a:r>
          </a:p>
        </p:txBody>
      </p:sp>
    </p:spTree>
    <p:extLst>
      <p:ext uri="{BB962C8B-B14F-4D97-AF65-F5344CB8AC3E}">
        <p14:creationId xmlns:p14="http://schemas.microsoft.com/office/powerpoint/2010/main" val="357250514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3</a:t>
            </a:r>
            <a:r>
              <a:rPr lang="nl-NL" baseline="30000" smtClean="0"/>
              <a:t>rd</a:t>
            </a:r>
            <a:r>
              <a:rPr lang="nl-NL" smtClean="0"/>
              <a:t> Party migration options</a:t>
            </a:r>
            <a:endParaRPr lang="nl-NL"/>
          </a:p>
        </p:txBody>
      </p:sp>
      <p:sp>
        <p:nvSpPr>
          <p:cNvPr id="3" name="Content Placeholder 2"/>
          <p:cNvSpPr>
            <a:spLocks noGrp="1"/>
          </p:cNvSpPr>
          <p:nvPr>
            <p:ph sz="quarter" idx="10"/>
          </p:nvPr>
        </p:nvSpPr>
        <p:spPr>
          <a:xfrm>
            <a:off x="274638" y="1214438"/>
            <a:ext cx="11887200" cy="1415772"/>
          </a:xfrm>
        </p:spPr>
        <p:txBody>
          <a:bodyPr/>
          <a:lstStyle/>
          <a:p>
            <a:r>
              <a:rPr lang="nl-NL" smtClean="0"/>
              <a:t>Migrationwiz (</a:t>
            </a:r>
            <a:r>
              <a:rPr lang="nl-NL" smtClean="0">
                <a:hlinkClick r:id="rId3"/>
              </a:rPr>
              <a:t>www.migrationwiz.com</a:t>
            </a:r>
            <a:r>
              <a:rPr lang="nl-NL" smtClean="0"/>
              <a:t>)</a:t>
            </a:r>
          </a:p>
          <a:p>
            <a:r>
              <a:rPr lang="nl-NL" smtClean="0"/>
              <a:t>Real cloud migration service</a:t>
            </a:r>
            <a:endParaRPr lang="nl-NL"/>
          </a:p>
        </p:txBody>
      </p:sp>
      <p:pic>
        <p:nvPicPr>
          <p:cNvPr id="4" name="Picture 3"/>
          <p:cNvPicPr>
            <a:picLocks noChangeAspect="1"/>
          </p:cNvPicPr>
          <p:nvPr/>
        </p:nvPicPr>
        <p:blipFill>
          <a:blip r:embed="rId4"/>
          <a:stretch>
            <a:fillRect/>
          </a:stretch>
        </p:blipFill>
        <p:spPr>
          <a:xfrm>
            <a:off x="1635263" y="182725"/>
            <a:ext cx="7727397" cy="6701287"/>
          </a:xfrm>
          <a:prstGeom prst="rect">
            <a:avLst/>
          </a:prstGeom>
        </p:spPr>
      </p:pic>
    </p:spTree>
    <p:extLst>
      <p:ext uri="{BB962C8B-B14F-4D97-AF65-F5344CB8AC3E}">
        <p14:creationId xmlns:p14="http://schemas.microsoft.com/office/powerpoint/2010/main" val="1584200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smtClean="0"/>
              <a:t>Cutover Exchange Migration</a:t>
            </a:r>
            <a:endParaRPr lang="nl-NL"/>
          </a:p>
        </p:txBody>
      </p:sp>
    </p:spTree>
    <p:extLst>
      <p:ext uri="{BB962C8B-B14F-4D97-AF65-F5344CB8AC3E}">
        <p14:creationId xmlns:p14="http://schemas.microsoft.com/office/powerpoint/2010/main" val="410124925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Cutover Exchange Migration (CEM)</a:t>
            </a:r>
            <a:endParaRPr lang="nl-NL"/>
          </a:p>
        </p:txBody>
      </p:sp>
      <p:sp>
        <p:nvSpPr>
          <p:cNvPr id="3" name="Content Placeholder 2"/>
          <p:cNvSpPr>
            <a:spLocks noGrp="1"/>
          </p:cNvSpPr>
          <p:nvPr>
            <p:ph sz="quarter" idx="10"/>
          </p:nvPr>
        </p:nvSpPr>
        <p:spPr>
          <a:xfrm>
            <a:off x="274638" y="1214438"/>
            <a:ext cx="11887200" cy="4745915"/>
          </a:xfrm>
        </p:spPr>
        <p:txBody>
          <a:bodyPr/>
          <a:lstStyle/>
          <a:p>
            <a:r>
              <a:rPr lang="en-US" sz="3600"/>
              <a:t>Simple and quick migration solution</a:t>
            </a:r>
          </a:p>
          <a:p>
            <a:r>
              <a:rPr lang="en-US" sz="3600"/>
              <a:t>High-fidelity solution – all mailbox content is migrated</a:t>
            </a:r>
          </a:p>
          <a:p>
            <a:r>
              <a:rPr lang="en-US" sz="3600"/>
              <a:t>Typically best suited to small and medium </a:t>
            </a:r>
            <a:r>
              <a:rPr lang="en-US" sz="3600" smtClean="0"/>
              <a:t>organizations</a:t>
            </a:r>
          </a:p>
          <a:p>
            <a:pPr lvl="1"/>
            <a:r>
              <a:rPr lang="en-US" sz="2000" smtClean="0"/>
              <a:t>Up to 1,000 mailboxes</a:t>
            </a:r>
            <a:endParaRPr lang="en-US" sz="2000"/>
          </a:p>
          <a:p>
            <a:r>
              <a:rPr lang="en-US" sz="3600"/>
              <a:t>Users are provisioned automatically during migration</a:t>
            </a:r>
          </a:p>
          <a:p>
            <a:r>
              <a:rPr lang="en-US" sz="3600"/>
              <a:t>Works with Exchange 2003 and newer</a:t>
            </a:r>
          </a:p>
          <a:p>
            <a:r>
              <a:rPr lang="en-US" sz="3600"/>
              <a:t>Works with on-premises or hosted Exchange systems</a:t>
            </a:r>
          </a:p>
          <a:p>
            <a:endParaRPr lang="nl-NL"/>
          </a:p>
        </p:txBody>
      </p:sp>
    </p:spTree>
    <p:extLst>
      <p:ext uri="{BB962C8B-B14F-4D97-AF65-F5344CB8AC3E}">
        <p14:creationId xmlns:p14="http://schemas.microsoft.com/office/powerpoint/2010/main" val="166705449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CEM - Architecture</a:t>
            </a:r>
            <a:endParaRPr lang="nl-NL"/>
          </a:p>
        </p:txBody>
      </p:sp>
      <p:sp>
        <p:nvSpPr>
          <p:cNvPr id="4" name="Rounded Rectangle 3"/>
          <p:cNvSpPr/>
          <p:nvPr/>
        </p:nvSpPr>
        <p:spPr>
          <a:xfrm>
            <a:off x="548640" y="1600200"/>
            <a:ext cx="3657600" cy="3657600"/>
          </a:xfrm>
          <a:prstGeom prst="roundRect">
            <a:avLst>
              <a:gd name="adj" fmla="val 7498"/>
            </a:avLst>
          </a:prstGeom>
          <a:solidFill>
            <a:srgbClr val="0072C6"/>
          </a:solidFill>
          <a:ln w="25400" cap="flat" cmpd="sng" algn="ctr">
            <a:noFill/>
            <a:prstDash val="solid"/>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ysClr val="window" lastClr="FFFFFF"/>
                </a:solidFill>
                <a:effectLst/>
                <a:uLnTx/>
                <a:uFillTx/>
                <a:latin typeface="Segoe UI Light"/>
              </a:rPr>
              <a:t>On-premises Exchange Org</a:t>
            </a:r>
          </a:p>
        </p:txBody>
      </p:sp>
      <p:sp>
        <p:nvSpPr>
          <p:cNvPr id="5" name="Right Arrow 4"/>
          <p:cNvSpPr/>
          <p:nvPr/>
        </p:nvSpPr>
        <p:spPr>
          <a:xfrm>
            <a:off x="3382097" y="2016032"/>
            <a:ext cx="4481743" cy="1371600"/>
          </a:xfrm>
          <a:prstGeom prst="rightArrow">
            <a:avLst/>
          </a:prstGeom>
          <a:solidFill>
            <a:srgbClr val="FFB900"/>
          </a:solidFill>
          <a:ln w="25400" cap="flat" cmpd="sng" algn="ctr">
            <a:solidFill>
              <a:srgbClr val="FFB9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53435"/>
                </a:solidFill>
                <a:effectLst/>
                <a:uLnTx/>
                <a:uFillTx/>
                <a:latin typeface="+mj-lt"/>
                <a:ea typeface="+mn-ea"/>
                <a:cs typeface="+mn-cs"/>
              </a:rPr>
              <a:t>Users, Groups,</a:t>
            </a:r>
            <a:r>
              <a:rPr kumimoji="0" lang="en-US" sz="2000" b="0" i="0" u="none" strike="noStrike" kern="1200" cap="none" spc="0" normalizeH="0" noProof="0" dirty="0" smtClean="0">
                <a:ln>
                  <a:noFill/>
                </a:ln>
                <a:solidFill>
                  <a:srgbClr val="353435"/>
                </a:solidFill>
                <a:effectLst/>
                <a:uLnTx/>
                <a:uFillTx/>
                <a:latin typeface="+mj-lt"/>
                <a:ea typeface="+mn-ea"/>
                <a:cs typeface="+mn-cs"/>
              </a:rPr>
              <a:t> </a:t>
            </a:r>
            <a:r>
              <a:rPr kumimoji="0" lang="en-US" sz="2000" b="0" i="0" u="none" strike="noStrike" kern="1200" cap="none" spc="0" normalizeH="0" baseline="0" noProof="0" dirty="0" smtClean="0">
                <a:ln>
                  <a:noFill/>
                </a:ln>
                <a:solidFill>
                  <a:srgbClr val="353435"/>
                </a:solidFill>
                <a:effectLst/>
                <a:uLnTx/>
                <a:uFillTx/>
                <a:latin typeface="+mj-lt"/>
                <a:ea typeface="+mn-ea"/>
                <a:cs typeface="+mn-cs"/>
              </a:rPr>
              <a:t>Contacts</a:t>
            </a:r>
            <a:r>
              <a:rPr kumimoji="0" lang="en-US" sz="2000" b="0" i="0" u="none" strike="noStrike" kern="1200" cap="none" spc="0" normalizeH="0" noProof="0" dirty="0" smtClean="0">
                <a:ln>
                  <a:noFill/>
                </a:ln>
                <a:solidFill>
                  <a:srgbClr val="353435"/>
                </a:solidFill>
                <a:effectLst/>
                <a:uLnTx/>
                <a:uFillTx/>
                <a:latin typeface="+mj-lt"/>
                <a:ea typeface="+mn-ea"/>
                <a:cs typeface="+mn-cs"/>
              </a:rPr>
              <a:t> </a:t>
            </a:r>
            <a:r>
              <a:rPr kumimoji="0" lang="en-US" sz="2000" b="0" i="0" u="none" strike="noStrike" kern="1200" cap="none" spc="0" normalizeH="0" baseline="0" noProof="0" dirty="0" smtClean="0">
                <a:ln>
                  <a:noFill/>
                </a:ln>
                <a:solidFill>
                  <a:srgbClr val="353435"/>
                </a:solidFill>
                <a:effectLst/>
                <a:uLnTx/>
                <a:uFillTx/>
                <a:latin typeface="+mj-lt"/>
                <a:ea typeface="+mn-ea"/>
                <a:cs typeface="+mn-cs"/>
              </a:rPr>
              <a:t>via Outlook Anywhere (NSPI)</a:t>
            </a:r>
            <a:endParaRPr kumimoji="0" lang="en-US" sz="2000" b="0" i="0" u="none" strike="noStrike" kern="1200" cap="none" spc="0" normalizeH="0" baseline="0" noProof="0" dirty="0">
              <a:ln>
                <a:noFill/>
              </a:ln>
              <a:solidFill>
                <a:srgbClr val="353435"/>
              </a:solidFill>
              <a:effectLst/>
              <a:uLnTx/>
              <a:uFillTx/>
              <a:latin typeface="+mj-lt"/>
              <a:ea typeface="+mn-ea"/>
              <a:cs typeface="+mn-cs"/>
            </a:endParaRPr>
          </a:p>
        </p:txBody>
      </p:sp>
      <p:sp>
        <p:nvSpPr>
          <p:cNvPr id="6" name="Right Arrow 5"/>
          <p:cNvSpPr/>
          <p:nvPr/>
        </p:nvSpPr>
        <p:spPr>
          <a:xfrm>
            <a:off x="3382097" y="3516082"/>
            <a:ext cx="4481743" cy="1371600"/>
          </a:xfrm>
          <a:prstGeom prst="rightArrow">
            <a:avLst/>
          </a:prstGeom>
          <a:solidFill>
            <a:srgbClr val="353435"/>
          </a:solidFill>
          <a:ln w="25400" cap="flat" cmpd="sng" algn="ctr">
            <a:solidFill>
              <a:srgbClr val="353435"/>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ysClr val="window" lastClr="FFFFFF"/>
                </a:solidFill>
                <a:effectLst/>
                <a:uLnTx/>
                <a:uFillTx/>
                <a:latin typeface="+mj-lt"/>
                <a:ea typeface="+mn-ea"/>
                <a:cs typeface="+mn-cs"/>
              </a:rPr>
              <a:t>Mailbox Data via Outlook Anywhere (RPC over HTTP)</a:t>
            </a:r>
            <a:endParaRPr kumimoji="0" lang="en-US" sz="2000" b="0" i="0" u="none" strike="noStrike" kern="1200" cap="none" spc="0" normalizeH="0" baseline="0" noProof="0" dirty="0">
              <a:ln>
                <a:noFill/>
              </a:ln>
              <a:solidFill>
                <a:sysClr val="window" lastClr="FFFFFF"/>
              </a:solidFill>
              <a:effectLst/>
              <a:uLnTx/>
              <a:uFillTx/>
              <a:latin typeface="+mj-lt"/>
              <a:ea typeface="+mn-ea"/>
              <a:cs typeface="+mn-cs"/>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01493" y="2697480"/>
            <a:ext cx="571744" cy="146304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7855472" y="1600200"/>
            <a:ext cx="3657600" cy="3657600"/>
          </a:xfrm>
          <a:prstGeom prst="roundRect">
            <a:avLst/>
          </a:prstGeom>
          <a:solidFill>
            <a:schemeClr val="tx1">
              <a:lumMod val="65000"/>
            </a:schemeClr>
          </a:solidFill>
          <a:ln w="25400" cap="flat" cmpd="sng" algn="ctr">
            <a:solidFill>
              <a:sysClr val="window" lastClr="FFFFFF"/>
            </a:solidFill>
            <a:prstDash val="sysDot"/>
            <a:bevel/>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ysClr val="window" lastClr="FFFFFF"/>
                </a:solidFill>
                <a:effectLst/>
                <a:uLnTx/>
                <a:uFillTx/>
                <a:latin typeface="+mj-lt"/>
                <a:ea typeface="+mn-ea"/>
                <a:cs typeface="+mn-cs"/>
              </a:rPr>
              <a:t>Office 365</a:t>
            </a:r>
            <a:endParaRPr kumimoji="0" lang="en-US" sz="2000" b="0" i="0" u="none" strike="noStrike" kern="1200" cap="none" spc="0" normalizeH="0" baseline="0" noProof="0" dirty="0">
              <a:ln>
                <a:noFill/>
              </a:ln>
              <a:solidFill>
                <a:sysClr val="window" lastClr="FFFFFF"/>
              </a:solidFill>
              <a:effectLst/>
              <a:uLnTx/>
              <a:uFillTx/>
              <a:latin typeface="+mj-lt"/>
              <a:ea typeface="+mn-ea"/>
              <a:cs typeface="+mn-cs"/>
            </a:endParaRPr>
          </a:p>
        </p:txBody>
      </p:sp>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620192" y="2834611"/>
            <a:ext cx="2128160" cy="11887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18994" y="2697480"/>
            <a:ext cx="571744"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62257" y="2697480"/>
            <a:ext cx="571744" cy="14630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05840" y="4212768"/>
            <a:ext cx="2356332" cy="307777"/>
          </a:xfrm>
          <a:prstGeom prst="rect">
            <a:avLst/>
          </a:prstGeom>
          <a:noFill/>
        </p:spPr>
        <p:txBody>
          <a:bodyPr wrap="square" lIns="0" tIns="0" rIns="0" bIns="0" rtlCol="0">
            <a:spAutoFit/>
          </a:bodyPr>
          <a:lstStyle/>
          <a:p>
            <a:r>
              <a:rPr lang="en-US" sz="2000" spc="-70" dirty="0" smtClean="0">
                <a:solidFill>
                  <a:schemeClr val="bg1"/>
                </a:solidFill>
                <a:latin typeface="+mj-lt"/>
              </a:rPr>
              <a:t>Exchange 2003 or later</a:t>
            </a:r>
          </a:p>
        </p:txBody>
      </p:sp>
    </p:spTree>
    <p:extLst>
      <p:ext uri="{BB962C8B-B14F-4D97-AF65-F5344CB8AC3E}">
        <p14:creationId xmlns:p14="http://schemas.microsoft.com/office/powerpoint/2010/main" val="76722340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CEM – Accounts and Passwords</a:t>
            </a:r>
            <a:endParaRPr lang="nl-NL"/>
          </a:p>
        </p:txBody>
      </p:sp>
      <p:sp>
        <p:nvSpPr>
          <p:cNvPr id="3" name="Content Placeholder 2"/>
          <p:cNvSpPr>
            <a:spLocks noGrp="1"/>
          </p:cNvSpPr>
          <p:nvPr>
            <p:ph sz="quarter" idx="10"/>
          </p:nvPr>
        </p:nvSpPr>
        <p:spPr>
          <a:xfrm>
            <a:off x="274638" y="1214438"/>
            <a:ext cx="11887200" cy="4862870"/>
          </a:xfrm>
        </p:spPr>
        <p:txBody>
          <a:bodyPr/>
          <a:lstStyle/>
          <a:p>
            <a:r>
              <a:rPr lang="en-US"/>
              <a:t>Accounts Provisioning</a:t>
            </a:r>
          </a:p>
          <a:p>
            <a:pPr lvl="1"/>
            <a:r>
              <a:rPr lang="en-US"/>
              <a:t>Migration creates users, mailboxes, DLs and contacts</a:t>
            </a:r>
          </a:p>
          <a:p>
            <a:pPr lvl="1"/>
            <a:r>
              <a:rPr lang="en-US"/>
              <a:t>Migration enables replies to migrated messages</a:t>
            </a:r>
            <a:br>
              <a:rPr lang="en-US"/>
            </a:br>
            <a:r>
              <a:rPr lang="en-US"/>
              <a:t>(i.e. provision process brings over the Legacy DNs)</a:t>
            </a:r>
          </a:p>
          <a:p>
            <a:r>
              <a:rPr lang="en-US"/>
              <a:t>Passwords</a:t>
            </a:r>
          </a:p>
          <a:p>
            <a:pPr lvl="1"/>
            <a:r>
              <a:rPr lang="en-US"/>
              <a:t>No access to passwords from source directory</a:t>
            </a:r>
          </a:p>
          <a:p>
            <a:pPr lvl="1"/>
            <a:r>
              <a:rPr lang="en-US"/>
              <a:t>New passwords created for all users </a:t>
            </a:r>
          </a:p>
          <a:p>
            <a:pPr lvl="1"/>
            <a:r>
              <a:rPr lang="en-US"/>
              <a:t>A link to download passwords is sent to admin</a:t>
            </a:r>
          </a:p>
          <a:p>
            <a:pPr lvl="1"/>
            <a:r>
              <a:rPr lang="en-US"/>
              <a:t>Users must change password on their first login </a:t>
            </a:r>
          </a:p>
          <a:p>
            <a:endParaRPr lang="nl-NL"/>
          </a:p>
        </p:txBody>
      </p:sp>
    </p:spTree>
    <p:extLst>
      <p:ext uri="{BB962C8B-B14F-4D97-AF65-F5344CB8AC3E}">
        <p14:creationId xmlns:p14="http://schemas.microsoft.com/office/powerpoint/2010/main" val="166684760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CEM – User Experience</a:t>
            </a:r>
            <a:endParaRPr lang="nl-NL"/>
          </a:p>
        </p:txBody>
      </p:sp>
      <p:sp>
        <p:nvSpPr>
          <p:cNvPr id="3" name="Content Placeholder 2"/>
          <p:cNvSpPr>
            <a:spLocks noGrp="1"/>
          </p:cNvSpPr>
          <p:nvPr>
            <p:ph sz="quarter" idx="10"/>
          </p:nvPr>
        </p:nvSpPr>
        <p:spPr>
          <a:xfrm>
            <a:off x="274638" y="1214438"/>
            <a:ext cx="11887200" cy="3877985"/>
          </a:xfrm>
        </p:spPr>
        <p:txBody>
          <a:bodyPr/>
          <a:lstStyle/>
          <a:p>
            <a:r>
              <a:rPr lang="en-US"/>
              <a:t>Admin needs to distribute new passwords to users</a:t>
            </a:r>
          </a:p>
          <a:p>
            <a:r>
              <a:rPr lang="en-US"/>
              <a:t>Users create their new Outlook profile using O365 username and new passwords (Autodiscover)</a:t>
            </a:r>
          </a:p>
          <a:p>
            <a:r>
              <a:rPr lang="en-US"/>
              <a:t>All mail is downloaded from the Office 365 mailbox </a:t>
            </a:r>
            <a:br>
              <a:rPr lang="en-US"/>
            </a:br>
            <a:r>
              <a:rPr lang="en-US"/>
              <a:t>(i.e. the OST file must be recreated)</a:t>
            </a:r>
          </a:p>
          <a:p>
            <a:endParaRPr lang="nl-NL"/>
          </a:p>
        </p:txBody>
      </p:sp>
    </p:spTree>
    <p:extLst>
      <p:ext uri="{BB962C8B-B14F-4D97-AF65-F5344CB8AC3E}">
        <p14:creationId xmlns:p14="http://schemas.microsoft.com/office/powerpoint/2010/main" val="143475273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smtClean="0"/>
              <a:t>Staged Exchange Migration</a:t>
            </a:r>
            <a:endParaRPr lang="nl-NL"/>
          </a:p>
        </p:txBody>
      </p:sp>
    </p:spTree>
    <p:extLst>
      <p:ext uri="{BB962C8B-B14F-4D97-AF65-F5344CB8AC3E}">
        <p14:creationId xmlns:p14="http://schemas.microsoft.com/office/powerpoint/2010/main" val="329336319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Staged Exchange Migration (SEM)</a:t>
            </a:r>
            <a:endParaRPr lang="nl-NL"/>
          </a:p>
        </p:txBody>
      </p:sp>
      <p:sp>
        <p:nvSpPr>
          <p:cNvPr id="3" name="Content Placeholder 2"/>
          <p:cNvSpPr>
            <a:spLocks noGrp="1"/>
          </p:cNvSpPr>
          <p:nvPr>
            <p:ph sz="quarter" idx="10"/>
          </p:nvPr>
        </p:nvSpPr>
        <p:spPr>
          <a:xfrm>
            <a:off x="274638" y="1214438"/>
            <a:ext cx="11887200" cy="5096780"/>
          </a:xfrm>
        </p:spPr>
        <p:txBody>
          <a:bodyPr/>
          <a:lstStyle/>
          <a:p>
            <a:r>
              <a:rPr lang="en-US" sz="3200"/>
              <a:t>Simple and flexible migration solution</a:t>
            </a:r>
          </a:p>
          <a:p>
            <a:r>
              <a:rPr lang="en-US" sz="3200"/>
              <a:t>High-fidelity solution – all mailbox content is migrated</a:t>
            </a:r>
          </a:p>
          <a:p>
            <a:r>
              <a:rPr lang="en-US" sz="3200"/>
              <a:t>Typically best suited to medium and large organizations</a:t>
            </a:r>
          </a:p>
          <a:p>
            <a:r>
              <a:rPr lang="en-US" sz="3200"/>
              <a:t>Users are provisioned with Directory Sync prior to migration</a:t>
            </a:r>
          </a:p>
          <a:p>
            <a:r>
              <a:rPr lang="en-US" sz="3200"/>
              <a:t>No limit on the number of mailboxes</a:t>
            </a:r>
          </a:p>
          <a:p>
            <a:r>
              <a:rPr lang="en-US" sz="3200" smtClean="0"/>
              <a:t>Works with Exch 2003 and 2007 only, on-premises or hosted</a:t>
            </a:r>
          </a:p>
          <a:p>
            <a:r>
              <a:rPr lang="en-US" sz="3200" smtClean="0"/>
              <a:t>Identity </a:t>
            </a:r>
            <a:r>
              <a:rPr lang="en-US" sz="3200"/>
              <a:t>management on-premises</a:t>
            </a:r>
          </a:p>
          <a:p>
            <a:r>
              <a:rPr lang="en-US" sz="3200"/>
              <a:t>On-premises migration tool is not required</a:t>
            </a:r>
          </a:p>
          <a:p>
            <a:endParaRPr lang="nl-NL"/>
          </a:p>
        </p:txBody>
      </p:sp>
    </p:spTree>
    <p:extLst>
      <p:ext uri="{BB962C8B-B14F-4D97-AF65-F5344CB8AC3E}">
        <p14:creationId xmlns:p14="http://schemas.microsoft.com/office/powerpoint/2010/main" val="255125419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smtClean="0"/>
              <a:t>Agenda</a:t>
            </a:r>
            <a:endParaRPr lang="nl-NL"/>
          </a:p>
        </p:txBody>
      </p:sp>
      <p:sp>
        <p:nvSpPr>
          <p:cNvPr id="6" name="Content Placeholder 5"/>
          <p:cNvSpPr>
            <a:spLocks noGrp="1"/>
          </p:cNvSpPr>
          <p:nvPr>
            <p:ph sz="quarter" idx="10"/>
          </p:nvPr>
        </p:nvSpPr>
        <p:spPr>
          <a:xfrm>
            <a:off x="274638" y="1214438"/>
            <a:ext cx="11887200" cy="4801314"/>
          </a:xfrm>
        </p:spPr>
        <p:txBody>
          <a:bodyPr/>
          <a:lstStyle/>
          <a:p>
            <a:r>
              <a:rPr lang="nl-NL" smtClean="0"/>
              <a:t>Introduction</a:t>
            </a:r>
          </a:p>
          <a:p>
            <a:r>
              <a:rPr lang="nl-NL" smtClean="0"/>
              <a:t>Public Cloud vs Private Cloud</a:t>
            </a:r>
          </a:p>
          <a:p>
            <a:r>
              <a:rPr lang="nl-NL" smtClean="0"/>
              <a:t>Identities &amp; Migration</a:t>
            </a:r>
          </a:p>
          <a:p>
            <a:r>
              <a:rPr lang="nl-NL" smtClean="0"/>
              <a:t>Coexistence</a:t>
            </a:r>
          </a:p>
          <a:p>
            <a:r>
              <a:rPr lang="nl-NL" smtClean="0"/>
              <a:t>Understanding Single Sign-on</a:t>
            </a:r>
          </a:p>
          <a:p>
            <a:r>
              <a:rPr lang="nl-NL" smtClean="0"/>
              <a:t>Summary</a:t>
            </a:r>
          </a:p>
          <a:p>
            <a:pPr marL="0" indent="0">
              <a:buNone/>
            </a:pPr>
            <a:endParaRPr lang="nl-NL"/>
          </a:p>
        </p:txBody>
      </p:sp>
    </p:spTree>
    <p:extLst>
      <p:ext uri="{BB962C8B-B14F-4D97-AF65-F5344CB8AC3E}">
        <p14:creationId xmlns:p14="http://schemas.microsoft.com/office/powerpoint/2010/main" val="304613374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SEM - Architecture</a:t>
            </a:r>
            <a:endParaRPr lang="nl-NL"/>
          </a:p>
        </p:txBody>
      </p:sp>
      <p:sp>
        <p:nvSpPr>
          <p:cNvPr id="4" name="Rounded Rectangle 3"/>
          <p:cNvSpPr/>
          <p:nvPr/>
        </p:nvSpPr>
        <p:spPr>
          <a:xfrm>
            <a:off x="548640" y="1600200"/>
            <a:ext cx="3657600" cy="3657600"/>
          </a:xfrm>
          <a:prstGeom prst="roundRect">
            <a:avLst>
              <a:gd name="adj" fmla="val 7498"/>
            </a:avLst>
          </a:prstGeom>
          <a:solidFill>
            <a:srgbClr val="0072C6"/>
          </a:solidFill>
          <a:ln w="25400" cap="flat" cmpd="sng" algn="ctr">
            <a:noFill/>
            <a:prstDash val="solid"/>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ysClr val="window" lastClr="FFFFFF"/>
                </a:solidFill>
                <a:effectLst/>
                <a:uLnTx/>
                <a:uFillTx/>
                <a:latin typeface="Segoe UI Light"/>
              </a:rPr>
              <a:t>On-premises Exchange Org</a:t>
            </a:r>
          </a:p>
        </p:txBody>
      </p:sp>
      <p:sp>
        <p:nvSpPr>
          <p:cNvPr id="5" name="Right Arrow 4"/>
          <p:cNvSpPr/>
          <p:nvPr/>
        </p:nvSpPr>
        <p:spPr>
          <a:xfrm>
            <a:off x="3382097" y="2016032"/>
            <a:ext cx="4481743" cy="1371600"/>
          </a:xfrm>
          <a:prstGeom prst="rightArrow">
            <a:avLst/>
          </a:prstGeom>
          <a:solidFill>
            <a:srgbClr val="FFB900"/>
          </a:solidFill>
          <a:ln w="25400" cap="flat" cmpd="sng" algn="ctr">
            <a:solidFill>
              <a:srgbClr val="FFB9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53435"/>
                </a:solidFill>
                <a:effectLst/>
                <a:uLnTx/>
                <a:uFillTx/>
                <a:latin typeface="+mj-lt"/>
                <a:ea typeface="+mn-ea"/>
                <a:cs typeface="+mn-cs"/>
              </a:rPr>
              <a:t>Users, Groups,</a:t>
            </a:r>
            <a:r>
              <a:rPr kumimoji="0" lang="en-US" sz="2000" b="0" i="0" u="none" strike="noStrike" kern="1200" cap="none" spc="0" normalizeH="0" noProof="0" dirty="0" smtClean="0">
                <a:ln>
                  <a:noFill/>
                </a:ln>
                <a:solidFill>
                  <a:srgbClr val="353435"/>
                </a:solidFill>
                <a:effectLst/>
                <a:uLnTx/>
                <a:uFillTx/>
                <a:latin typeface="+mj-lt"/>
                <a:ea typeface="+mn-ea"/>
                <a:cs typeface="+mn-cs"/>
              </a:rPr>
              <a:t> </a:t>
            </a:r>
            <a:r>
              <a:rPr kumimoji="0" lang="en-US" sz="2000" b="0" i="0" u="none" strike="noStrike" kern="1200" cap="none" spc="0" normalizeH="0" baseline="0" noProof="0" dirty="0" smtClean="0">
                <a:ln>
                  <a:noFill/>
                </a:ln>
                <a:solidFill>
                  <a:srgbClr val="353435"/>
                </a:solidFill>
                <a:effectLst/>
                <a:uLnTx/>
                <a:uFillTx/>
                <a:latin typeface="+mj-lt"/>
                <a:ea typeface="+mn-ea"/>
                <a:cs typeface="+mn-cs"/>
              </a:rPr>
              <a:t>Contacts</a:t>
            </a:r>
            <a:r>
              <a:rPr kumimoji="0" lang="en-US" sz="2000" b="0" i="0" u="none" strike="noStrike" kern="1200" cap="none" spc="0" normalizeH="0" noProof="0" dirty="0" smtClean="0">
                <a:ln>
                  <a:noFill/>
                </a:ln>
                <a:solidFill>
                  <a:srgbClr val="353435"/>
                </a:solidFill>
                <a:effectLst/>
                <a:uLnTx/>
                <a:uFillTx/>
                <a:latin typeface="+mj-lt"/>
                <a:ea typeface="+mn-ea"/>
                <a:cs typeface="+mn-cs"/>
              </a:rPr>
              <a:t> </a:t>
            </a:r>
            <a:r>
              <a:rPr kumimoji="0" lang="en-US" sz="2000" b="0" i="0" u="none" strike="noStrike" kern="1200" cap="none" spc="0" normalizeH="0" baseline="0" noProof="0" dirty="0" smtClean="0">
                <a:ln>
                  <a:noFill/>
                </a:ln>
                <a:solidFill>
                  <a:srgbClr val="353435"/>
                </a:solidFill>
                <a:effectLst/>
                <a:uLnTx/>
                <a:uFillTx/>
                <a:latin typeface="+mj-lt"/>
                <a:ea typeface="+mn-ea"/>
                <a:cs typeface="+mn-cs"/>
              </a:rPr>
              <a:t>via </a:t>
            </a:r>
            <a:r>
              <a:rPr kumimoji="0" lang="en-US" sz="2000" b="0" i="0" u="none" strike="noStrike" kern="1200" cap="none" spc="0" normalizeH="0" baseline="0" noProof="0" dirty="0" err="1" smtClean="0">
                <a:ln>
                  <a:noFill/>
                </a:ln>
                <a:solidFill>
                  <a:srgbClr val="353435"/>
                </a:solidFill>
                <a:effectLst/>
                <a:uLnTx/>
                <a:uFillTx/>
                <a:latin typeface="+mj-lt"/>
                <a:ea typeface="+mn-ea"/>
                <a:cs typeface="+mn-cs"/>
              </a:rPr>
              <a:t>DirSync</a:t>
            </a:r>
            <a:endParaRPr kumimoji="0" lang="en-US" sz="2000" b="0" i="0" u="none" strike="noStrike" kern="1200" cap="none" spc="0" normalizeH="0" baseline="0" noProof="0" dirty="0">
              <a:ln>
                <a:noFill/>
              </a:ln>
              <a:solidFill>
                <a:srgbClr val="353435"/>
              </a:solidFill>
              <a:effectLst/>
              <a:uLnTx/>
              <a:uFillTx/>
              <a:latin typeface="+mj-lt"/>
              <a:ea typeface="+mn-ea"/>
              <a:cs typeface="+mn-cs"/>
            </a:endParaRPr>
          </a:p>
        </p:txBody>
      </p:sp>
      <p:sp>
        <p:nvSpPr>
          <p:cNvPr id="6" name="Right Arrow 5"/>
          <p:cNvSpPr/>
          <p:nvPr/>
        </p:nvSpPr>
        <p:spPr>
          <a:xfrm>
            <a:off x="3382097" y="3516082"/>
            <a:ext cx="4481743" cy="1371600"/>
          </a:xfrm>
          <a:prstGeom prst="rightArrow">
            <a:avLst/>
          </a:prstGeom>
          <a:solidFill>
            <a:srgbClr val="353435"/>
          </a:solidFill>
          <a:ln w="25400" cap="flat" cmpd="sng" algn="ctr">
            <a:solidFill>
              <a:srgbClr val="353435"/>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ysClr val="window" lastClr="FFFFFF"/>
                </a:solidFill>
                <a:effectLst/>
                <a:uLnTx/>
                <a:uFillTx/>
                <a:latin typeface="+mj-lt"/>
                <a:ea typeface="+mn-ea"/>
                <a:cs typeface="+mn-cs"/>
              </a:rPr>
              <a:t>Mailbox Data via Outlook Anywhere (RPC over HTTP)</a:t>
            </a:r>
            <a:endParaRPr kumimoji="0" lang="en-US" sz="2000" b="0" i="0" u="none" strike="noStrike" kern="1200" cap="none" spc="0" normalizeH="0" baseline="0" noProof="0" dirty="0">
              <a:ln>
                <a:noFill/>
              </a:ln>
              <a:solidFill>
                <a:sysClr val="window" lastClr="FFFFFF"/>
              </a:solidFill>
              <a:effectLst/>
              <a:uLnTx/>
              <a:uFillTx/>
              <a:latin typeface="+mj-lt"/>
              <a:ea typeface="+mn-ea"/>
              <a:cs typeface="+mn-cs"/>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66809" y="3481272"/>
            <a:ext cx="536010"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7855472" y="1600200"/>
            <a:ext cx="3657600" cy="3657600"/>
          </a:xfrm>
          <a:prstGeom prst="roundRect">
            <a:avLst/>
          </a:prstGeom>
          <a:solidFill>
            <a:schemeClr val="tx1">
              <a:lumMod val="65000"/>
            </a:schemeClr>
          </a:solidFill>
          <a:ln w="25400" cap="flat" cmpd="sng" algn="ctr">
            <a:solidFill>
              <a:sysClr val="window" lastClr="FFFFFF"/>
            </a:solidFill>
            <a:prstDash val="sysDot"/>
            <a:bevel/>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ysClr val="window" lastClr="FFFFFF"/>
                </a:solidFill>
                <a:effectLst/>
                <a:uLnTx/>
                <a:uFillTx/>
                <a:latin typeface="+mj-lt"/>
                <a:ea typeface="+mn-ea"/>
                <a:cs typeface="+mn-cs"/>
              </a:rPr>
              <a:t>Office 365</a:t>
            </a:r>
            <a:endParaRPr kumimoji="0" lang="en-US" sz="2000" b="0" i="0" u="none" strike="noStrike" kern="1200" cap="none" spc="0" normalizeH="0" baseline="0" noProof="0" dirty="0">
              <a:ln>
                <a:noFill/>
              </a:ln>
              <a:solidFill>
                <a:sysClr val="window" lastClr="FFFFFF"/>
              </a:solidFill>
              <a:effectLst/>
              <a:uLnTx/>
              <a:uFillTx/>
              <a:latin typeface="+mj-lt"/>
              <a:ea typeface="+mn-ea"/>
              <a:cs typeface="+mn-cs"/>
            </a:endParaRPr>
          </a:p>
        </p:txBody>
      </p:sp>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620192" y="2834611"/>
            <a:ext cx="2128160" cy="11887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84310" y="3481272"/>
            <a:ext cx="53601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27573" y="3481272"/>
            <a:ext cx="536010" cy="1371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05840" y="4876814"/>
            <a:ext cx="2356332" cy="307777"/>
          </a:xfrm>
          <a:prstGeom prst="rect">
            <a:avLst/>
          </a:prstGeom>
          <a:noFill/>
        </p:spPr>
        <p:txBody>
          <a:bodyPr wrap="square" lIns="0" tIns="0" rIns="0" bIns="0" rtlCol="0">
            <a:spAutoFit/>
          </a:bodyPr>
          <a:lstStyle/>
          <a:p>
            <a:r>
              <a:rPr lang="en-US" sz="2000" spc="-70" dirty="0" smtClean="0">
                <a:solidFill>
                  <a:schemeClr val="bg1"/>
                </a:solidFill>
                <a:latin typeface="+mj-lt"/>
              </a:rPr>
              <a:t>Exchange 2003 or 2007</a:t>
            </a:r>
          </a:p>
        </p:txBody>
      </p:sp>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64054" y="2051643"/>
            <a:ext cx="536015" cy="13716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27916" y="2265570"/>
            <a:ext cx="2356332" cy="923330"/>
          </a:xfrm>
          <a:prstGeom prst="rect">
            <a:avLst/>
          </a:prstGeom>
          <a:noFill/>
        </p:spPr>
        <p:txBody>
          <a:bodyPr wrap="square" lIns="0" tIns="0" rIns="0" bIns="0" rtlCol="0">
            <a:spAutoFit/>
          </a:bodyPr>
          <a:lstStyle/>
          <a:p>
            <a:pPr algn="r"/>
            <a:r>
              <a:rPr lang="en-US" sz="2000" spc="-70" dirty="0" smtClean="0">
                <a:solidFill>
                  <a:schemeClr val="bg1"/>
                </a:solidFill>
                <a:latin typeface="+mj-lt"/>
              </a:rPr>
              <a:t>Office 365 Directory Synchronization</a:t>
            </a:r>
          </a:p>
          <a:p>
            <a:pPr algn="r"/>
            <a:r>
              <a:rPr lang="en-US" sz="2000" spc="-70" dirty="0" smtClean="0">
                <a:solidFill>
                  <a:schemeClr val="bg1"/>
                </a:solidFill>
                <a:latin typeface="+mj-lt"/>
              </a:rPr>
              <a:t>App</a:t>
            </a:r>
          </a:p>
        </p:txBody>
      </p:sp>
    </p:spTree>
    <p:extLst>
      <p:ext uri="{BB962C8B-B14F-4D97-AF65-F5344CB8AC3E}">
        <p14:creationId xmlns:p14="http://schemas.microsoft.com/office/powerpoint/2010/main" val="227251698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SEM – Accounts and Passwords</a:t>
            </a:r>
            <a:endParaRPr lang="nl-NL"/>
          </a:p>
        </p:txBody>
      </p:sp>
      <p:sp>
        <p:nvSpPr>
          <p:cNvPr id="3" name="Content Placeholder 2"/>
          <p:cNvSpPr>
            <a:spLocks noGrp="1"/>
          </p:cNvSpPr>
          <p:nvPr>
            <p:ph sz="quarter" idx="10"/>
          </p:nvPr>
        </p:nvSpPr>
        <p:spPr>
          <a:xfrm>
            <a:off x="274638" y="1214438"/>
            <a:ext cx="11887200" cy="4050340"/>
          </a:xfrm>
        </p:spPr>
        <p:txBody>
          <a:bodyPr/>
          <a:lstStyle/>
          <a:p>
            <a:r>
              <a:rPr lang="en-US"/>
              <a:t>Accounts Provisioning</a:t>
            </a:r>
          </a:p>
          <a:p>
            <a:pPr lvl="1"/>
            <a:r>
              <a:rPr lang="en-US"/>
              <a:t>For every on-premises mailbox to be migrated there needs to be a MEU or Mailbox in Office 365</a:t>
            </a:r>
          </a:p>
          <a:p>
            <a:pPr lvl="1"/>
            <a:r>
              <a:rPr lang="en-US"/>
              <a:t>Migration tool relies on DirSync to do provisioning</a:t>
            </a:r>
          </a:p>
          <a:p>
            <a:r>
              <a:rPr lang="en-US"/>
              <a:t>Passwords</a:t>
            </a:r>
          </a:p>
          <a:p>
            <a:pPr lvl="1"/>
            <a:r>
              <a:rPr lang="en-US"/>
              <a:t>Target mailbox passwords must be specified for all the users</a:t>
            </a:r>
          </a:p>
          <a:p>
            <a:pPr lvl="1"/>
            <a:r>
              <a:rPr lang="en-US"/>
              <a:t>Administrators can force users to change passwords on first login</a:t>
            </a:r>
          </a:p>
          <a:p>
            <a:endParaRPr lang="nl-NL"/>
          </a:p>
        </p:txBody>
      </p:sp>
    </p:spTree>
    <p:extLst>
      <p:ext uri="{BB962C8B-B14F-4D97-AF65-F5344CB8AC3E}">
        <p14:creationId xmlns:p14="http://schemas.microsoft.com/office/powerpoint/2010/main" val="404445028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SEM – User Experience</a:t>
            </a:r>
            <a:endParaRPr lang="nl-NL"/>
          </a:p>
        </p:txBody>
      </p:sp>
      <p:sp>
        <p:nvSpPr>
          <p:cNvPr id="3" name="Content Placeholder 2"/>
          <p:cNvSpPr>
            <a:spLocks noGrp="1"/>
          </p:cNvSpPr>
          <p:nvPr>
            <p:ph sz="quarter" idx="10"/>
          </p:nvPr>
        </p:nvSpPr>
        <p:spPr>
          <a:xfrm>
            <a:off x="274638" y="1214438"/>
            <a:ext cx="11887200" cy="3877985"/>
          </a:xfrm>
        </p:spPr>
        <p:txBody>
          <a:bodyPr/>
          <a:lstStyle/>
          <a:p>
            <a:r>
              <a:rPr lang="en-US"/>
              <a:t>Admin needs to distribute new passwords to users</a:t>
            </a:r>
          </a:p>
          <a:p>
            <a:r>
              <a:rPr lang="en-US"/>
              <a:t>Users create their new Outlook profile using O365 username and new passwords (Autodiscover)</a:t>
            </a:r>
          </a:p>
          <a:p>
            <a:r>
              <a:rPr lang="en-US"/>
              <a:t>All mail is downloaded from the Office 365 </a:t>
            </a:r>
            <a:r>
              <a:rPr lang="en-US" smtClean="0"/>
              <a:t>mailbox</a:t>
            </a:r>
            <a:br>
              <a:rPr lang="en-US" smtClean="0"/>
            </a:br>
            <a:r>
              <a:rPr lang="en-US" smtClean="0"/>
              <a:t>(</a:t>
            </a:r>
            <a:r>
              <a:rPr lang="en-US"/>
              <a:t>i.e. the OST file must be recreated)</a:t>
            </a:r>
          </a:p>
          <a:p>
            <a:endParaRPr lang="nl-NL"/>
          </a:p>
        </p:txBody>
      </p:sp>
    </p:spTree>
    <p:extLst>
      <p:ext uri="{BB962C8B-B14F-4D97-AF65-F5344CB8AC3E}">
        <p14:creationId xmlns:p14="http://schemas.microsoft.com/office/powerpoint/2010/main" val="282422766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Key take aways</a:t>
            </a:r>
            <a:endParaRPr lang="nl-NL"/>
          </a:p>
        </p:txBody>
      </p:sp>
      <p:sp>
        <p:nvSpPr>
          <p:cNvPr id="3" name="Content Placeholder 2"/>
          <p:cNvSpPr>
            <a:spLocks noGrp="1"/>
          </p:cNvSpPr>
          <p:nvPr>
            <p:ph sz="quarter" idx="10"/>
          </p:nvPr>
        </p:nvSpPr>
        <p:spPr>
          <a:xfrm>
            <a:off x="274638" y="1214438"/>
            <a:ext cx="11887200" cy="4530471"/>
          </a:xfrm>
        </p:spPr>
        <p:txBody>
          <a:bodyPr/>
          <a:lstStyle/>
          <a:p>
            <a:r>
              <a:rPr lang="nl-NL" smtClean="0"/>
              <a:t>Cloud Identities versus Federated Identies</a:t>
            </a:r>
          </a:p>
          <a:p>
            <a:r>
              <a:rPr lang="nl-NL" smtClean="0"/>
              <a:t>Three different migration solutions:</a:t>
            </a:r>
          </a:p>
          <a:p>
            <a:pPr lvl="1"/>
            <a:r>
              <a:rPr lang="nl-NL" smtClean="0"/>
              <a:t>IMAP or 3</a:t>
            </a:r>
            <a:r>
              <a:rPr lang="nl-NL" baseline="30000" smtClean="0"/>
              <a:t>rd</a:t>
            </a:r>
            <a:r>
              <a:rPr lang="nl-NL" smtClean="0"/>
              <a:t> party migration </a:t>
            </a:r>
            <a:r>
              <a:rPr lang="nl-NL" smtClean="0">
                <a:sym typeface="Wingdings" pitchFamily="2" charset="2"/>
              </a:rPr>
              <a:t> Non Exchange source platform</a:t>
            </a:r>
          </a:p>
          <a:p>
            <a:pPr lvl="1"/>
            <a:r>
              <a:rPr lang="nl-NL" smtClean="0">
                <a:sym typeface="Wingdings" pitchFamily="2" charset="2"/>
              </a:rPr>
              <a:t>CEM  Big bang for smaller organizations</a:t>
            </a:r>
          </a:p>
          <a:p>
            <a:pPr lvl="1"/>
            <a:r>
              <a:rPr lang="nl-NL" smtClean="0">
                <a:sym typeface="Wingdings" pitchFamily="2" charset="2"/>
              </a:rPr>
              <a:t>SEM  Staged migration with DirSync</a:t>
            </a:r>
          </a:p>
          <a:p>
            <a:r>
              <a:rPr lang="nl-NL" smtClean="0">
                <a:sym typeface="Wingdings" pitchFamily="2" charset="2"/>
              </a:rPr>
              <a:t>What does this mean for Exchange admin?</a:t>
            </a:r>
          </a:p>
          <a:p>
            <a:pPr lvl="1"/>
            <a:r>
              <a:rPr lang="nl-NL" smtClean="0">
                <a:sym typeface="Wingdings" pitchFamily="2" charset="2"/>
              </a:rPr>
              <a:t>Migration work</a:t>
            </a:r>
          </a:p>
          <a:p>
            <a:pPr lvl="1"/>
            <a:r>
              <a:rPr lang="nl-NL" smtClean="0">
                <a:sym typeface="Wingdings" pitchFamily="2" charset="2"/>
              </a:rPr>
              <a:t>Less dedicated Exchange related activities</a:t>
            </a:r>
          </a:p>
          <a:p>
            <a:pPr lvl="1"/>
            <a:r>
              <a:rPr lang="nl-NL" smtClean="0">
                <a:sym typeface="Wingdings" pitchFamily="2" charset="2"/>
              </a:rPr>
              <a:t>More Identity and network related activities</a:t>
            </a:r>
            <a:endParaRPr lang="nl-NL"/>
          </a:p>
        </p:txBody>
      </p:sp>
    </p:spTree>
    <p:extLst>
      <p:ext uri="{BB962C8B-B14F-4D97-AF65-F5344CB8AC3E}">
        <p14:creationId xmlns:p14="http://schemas.microsoft.com/office/powerpoint/2010/main" val="176097588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smtClean="0"/>
              <a:t>Coexistence and Hybrid</a:t>
            </a:r>
            <a:endParaRPr lang="nl-NL"/>
          </a:p>
        </p:txBody>
      </p:sp>
    </p:spTree>
    <p:extLst>
      <p:ext uri="{BB962C8B-B14F-4D97-AF65-F5344CB8AC3E}">
        <p14:creationId xmlns:p14="http://schemas.microsoft.com/office/powerpoint/2010/main" val="320141543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What is coexistence</a:t>
            </a:r>
            <a:endParaRPr lang="nl-NL"/>
          </a:p>
        </p:txBody>
      </p:sp>
      <p:sp>
        <p:nvSpPr>
          <p:cNvPr id="3" name="Content Placeholder 2"/>
          <p:cNvSpPr>
            <a:spLocks noGrp="1"/>
          </p:cNvSpPr>
          <p:nvPr>
            <p:ph sz="quarter" idx="10"/>
          </p:nvPr>
        </p:nvSpPr>
        <p:spPr>
          <a:xfrm>
            <a:off x="274638" y="1214438"/>
            <a:ext cx="11887200" cy="4985980"/>
          </a:xfrm>
        </p:spPr>
        <p:txBody>
          <a:bodyPr/>
          <a:lstStyle/>
          <a:p>
            <a:r>
              <a:rPr lang="en-US"/>
              <a:t>Some users are provisioned in Office 365 while the remaining users are provisioned in the on-premises environment</a:t>
            </a:r>
          </a:p>
          <a:p>
            <a:r>
              <a:rPr lang="en-US"/>
              <a:t>Office 365 users see the same objects in the Global Address List as the on-premises users</a:t>
            </a:r>
          </a:p>
          <a:p>
            <a:r>
              <a:rPr lang="en-US"/>
              <a:t>Email messages are routed seamlessly from Office 365 users to on-premises users, and vice-versa</a:t>
            </a:r>
          </a:p>
          <a:p>
            <a:endParaRPr lang="nl-NL"/>
          </a:p>
        </p:txBody>
      </p:sp>
    </p:spTree>
    <p:extLst>
      <p:ext uri="{BB962C8B-B14F-4D97-AF65-F5344CB8AC3E}">
        <p14:creationId xmlns:p14="http://schemas.microsoft.com/office/powerpoint/2010/main" val="211344159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Simple Coexistence Deployment</a:t>
            </a:r>
            <a:endParaRPr lang="nl-NL"/>
          </a:p>
        </p:txBody>
      </p:sp>
      <p:sp>
        <p:nvSpPr>
          <p:cNvPr id="3" name="Content Placeholder 2"/>
          <p:cNvSpPr>
            <a:spLocks noGrp="1"/>
          </p:cNvSpPr>
          <p:nvPr>
            <p:ph sz="quarter" idx="10"/>
          </p:nvPr>
        </p:nvSpPr>
        <p:spPr>
          <a:xfrm>
            <a:off x="274638" y="1214438"/>
            <a:ext cx="11887200" cy="5293757"/>
          </a:xfrm>
        </p:spPr>
        <p:txBody>
          <a:bodyPr/>
          <a:lstStyle/>
          <a:p>
            <a:r>
              <a:rPr lang="en-US"/>
              <a:t>Uses Directory Synchronization for GAL synchronization</a:t>
            </a:r>
          </a:p>
          <a:p>
            <a:pPr lvl="1"/>
            <a:r>
              <a:rPr lang="en-US"/>
              <a:t>Enables mail routing between on-premises and Office 365 using a shared DNS namespace</a:t>
            </a:r>
          </a:p>
          <a:p>
            <a:r>
              <a:rPr lang="en-US"/>
              <a:t>Provides a unified GAL experience</a:t>
            </a:r>
          </a:p>
          <a:p>
            <a:r>
              <a:rPr lang="en-US"/>
              <a:t>Can be used with cloud identities or federated identities</a:t>
            </a:r>
          </a:p>
          <a:p>
            <a:r>
              <a:rPr lang="en-US"/>
              <a:t>Does not require an on-premises Hybrid server</a:t>
            </a:r>
          </a:p>
          <a:p>
            <a:endParaRPr lang="nl-NL"/>
          </a:p>
        </p:txBody>
      </p:sp>
    </p:spTree>
    <p:extLst>
      <p:ext uri="{BB962C8B-B14F-4D97-AF65-F5344CB8AC3E}">
        <p14:creationId xmlns:p14="http://schemas.microsoft.com/office/powerpoint/2010/main" val="127976149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Hybrid Deployment</a:t>
            </a:r>
            <a:endParaRPr lang="nl-NL"/>
          </a:p>
        </p:txBody>
      </p:sp>
      <p:sp>
        <p:nvSpPr>
          <p:cNvPr id="3" name="Content Placeholder 2"/>
          <p:cNvSpPr>
            <a:spLocks noGrp="1"/>
          </p:cNvSpPr>
          <p:nvPr>
            <p:ph sz="quarter" idx="10"/>
          </p:nvPr>
        </p:nvSpPr>
        <p:spPr>
          <a:xfrm>
            <a:off x="274638" y="1214438"/>
            <a:ext cx="11887200" cy="4616648"/>
          </a:xfrm>
        </p:spPr>
        <p:txBody>
          <a:bodyPr/>
          <a:lstStyle/>
          <a:p>
            <a:r>
              <a:rPr lang="en-US"/>
              <a:t>Uses Directory Synchronization for GAL synchronization</a:t>
            </a:r>
          </a:p>
          <a:p>
            <a:pPr lvl="1"/>
            <a:r>
              <a:rPr lang="en-US"/>
              <a:t>Enables mail routing between on-premises and Office 365 using a shared DNS namespace</a:t>
            </a:r>
          </a:p>
          <a:p>
            <a:r>
              <a:rPr lang="en-US"/>
              <a:t>Provides a unified GAL experience</a:t>
            </a:r>
          </a:p>
          <a:p>
            <a:r>
              <a:rPr lang="en-US"/>
              <a:t>Can be used with cloud identities or federated identities</a:t>
            </a:r>
          </a:p>
          <a:p>
            <a:endParaRPr lang="nl-NL"/>
          </a:p>
        </p:txBody>
      </p:sp>
    </p:spTree>
    <p:extLst>
      <p:ext uri="{BB962C8B-B14F-4D97-AF65-F5344CB8AC3E}">
        <p14:creationId xmlns:p14="http://schemas.microsoft.com/office/powerpoint/2010/main" val="319492053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Hybrid Coexistence Feature Example</a:t>
            </a:r>
          </a:p>
        </p:txBody>
      </p:sp>
      <p:sp>
        <p:nvSpPr>
          <p:cNvPr id="3" name="Content Placeholder 2"/>
          <p:cNvSpPr>
            <a:spLocks noGrp="1"/>
          </p:cNvSpPr>
          <p:nvPr>
            <p:ph sz="quarter" idx="10"/>
          </p:nvPr>
        </p:nvSpPr>
        <p:spPr>
          <a:xfrm>
            <a:off x="274638" y="1214438"/>
            <a:ext cx="6146944" cy="4468916"/>
          </a:xfrm>
        </p:spPr>
        <p:txBody>
          <a:bodyPr/>
          <a:lstStyle/>
          <a:p>
            <a:r>
              <a:rPr lang="en-US" sz="3200"/>
              <a:t>Cross-Premises Free/Busy and Calendar Sharing</a:t>
            </a:r>
          </a:p>
          <a:p>
            <a:r>
              <a:rPr lang="en-US" sz="3200"/>
              <a:t>Creates the look and feel of a single, seamless organization for meeting scheduling and management of calendars</a:t>
            </a:r>
          </a:p>
          <a:p>
            <a:r>
              <a:rPr lang="en-US" sz="3200"/>
              <a:t>Works with any supported Outlook client</a:t>
            </a:r>
          </a:p>
          <a:p>
            <a:endParaRPr lang="nl-NL" sz="320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0" y="1645920"/>
            <a:ext cx="4939551"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3" r="1752"/>
          <a:stretch/>
        </p:blipFill>
        <p:spPr bwMode="auto">
          <a:xfrm>
            <a:off x="6583680" y="4206240"/>
            <a:ext cx="4943154" cy="157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bwMode="auto">
          <a:xfrm>
            <a:off x="9052560" y="3566160"/>
            <a:ext cx="281354" cy="30949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975141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Hybrid Coexistence Feature Example</a:t>
            </a:r>
          </a:p>
        </p:txBody>
      </p:sp>
      <p:sp>
        <p:nvSpPr>
          <p:cNvPr id="3" name="Content Placeholder 2"/>
          <p:cNvSpPr>
            <a:spLocks noGrp="1"/>
          </p:cNvSpPr>
          <p:nvPr>
            <p:ph sz="quarter" idx="10"/>
          </p:nvPr>
        </p:nvSpPr>
        <p:spPr>
          <a:xfrm>
            <a:off x="274638" y="1214438"/>
            <a:ext cx="6178117" cy="3139321"/>
          </a:xfrm>
        </p:spPr>
        <p:txBody>
          <a:bodyPr/>
          <a:lstStyle/>
          <a:p>
            <a:r>
              <a:rPr lang="en-US" sz="3200"/>
              <a:t>Cross-Premises MailTips</a:t>
            </a:r>
          </a:p>
          <a:p>
            <a:r>
              <a:rPr lang="en-US" sz="3200"/>
              <a:t>Correct evaluation of “Internal” vs. “External” organization context</a:t>
            </a:r>
          </a:p>
          <a:p>
            <a:r>
              <a:rPr lang="en-US" sz="3200"/>
              <a:t>Allows awareness and correct Outlook representation of MailTips</a:t>
            </a:r>
          </a:p>
          <a:p>
            <a:endParaRPr lang="nl-NL" sz="320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3939"/>
          <a:stretch/>
        </p:blipFill>
        <p:spPr bwMode="auto">
          <a:xfrm>
            <a:off x="7276981" y="4146059"/>
            <a:ext cx="3921557" cy="243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4203" b="8075"/>
          <a:stretch/>
        </p:blipFill>
        <p:spPr bwMode="auto">
          <a:xfrm>
            <a:off x="7276981" y="1310619"/>
            <a:ext cx="3903090" cy="2420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bwMode="auto">
          <a:xfrm>
            <a:off x="9249989" y="3713610"/>
            <a:ext cx="281354" cy="30949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26248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smtClean="0"/>
              <a:t>Introduction</a:t>
            </a:r>
            <a:endParaRPr lang="nl-NL"/>
          </a:p>
        </p:txBody>
      </p:sp>
    </p:spTree>
    <p:extLst>
      <p:ext uri="{BB962C8B-B14F-4D97-AF65-F5344CB8AC3E}">
        <p14:creationId xmlns:p14="http://schemas.microsoft.com/office/powerpoint/2010/main" val="38223477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Hybrid Coexistence Feature Example</a:t>
            </a:r>
          </a:p>
        </p:txBody>
      </p:sp>
      <p:sp>
        <p:nvSpPr>
          <p:cNvPr id="3" name="Content Placeholder 2"/>
          <p:cNvSpPr>
            <a:spLocks noGrp="1"/>
          </p:cNvSpPr>
          <p:nvPr>
            <p:ph sz="quarter" idx="10"/>
          </p:nvPr>
        </p:nvSpPr>
        <p:spPr>
          <a:xfrm>
            <a:off x="274638" y="1214438"/>
            <a:ext cx="5720917" cy="3139321"/>
          </a:xfrm>
        </p:spPr>
        <p:txBody>
          <a:bodyPr/>
          <a:lstStyle/>
          <a:p>
            <a:r>
              <a:rPr lang="en-US" sz="3200"/>
              <a:t>Cross-Premises Mail Flow</a:t>
            </a:r>
          </a:p>
          <a:p>
            <a:r>
              <a:rPr lang="en-US" sz="3200"/>
              <a:t>Preserves internal organizational headers</a:t>
            </a:r>
            <a:br>
              <a:rPr lang="en-US" sz="3200"/>
            </a:br>
            <a:r>
              <a:rPr lang="en-US" sz="3200"/>
              <a:t>(e.g. auth header)</a:t>
            </a:r>
          </a:p>
          <a:p>
            <a:r>
              <a:rPr lang="en-US" sz="3200"/>
              <a:t>Message is considered “trusted” and resolve the sender to rich recipient information in the GAL (not SMTP address)</a:t>
            </a:r>
          </a:p>
          <a:p>
            <a:r>
              <a:rPr lang="en-US" sz="3200"/>
              <a:t>Restrictions specified for that recipient are honored</a:t>
            </a:r>
            <a:endParaRPr lang="nl-NL" sz="320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51364" y="1213414"/>
            <a:ext cx="3070860" cy="166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59811" y="3289859"/>
            <a:ext cx="3879723" cy="308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bwMode="auto">
          <a:xfrm>
            <a:off x="9052560" y="2938233"/>
            <a:ext cx="281354" cy="30949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07025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Hybrid – Architecture</a:t>
            </a:r>
          </a:p>
        </p:txBody>
      </p:sp>
      <p:sp>
        <p:nvSpPr>
          <p:cNvPr id="4" name="Rounded Rectangle 3"/>
          <p:cNvSpPr/>
          <p:nvPr/>
        </p:nvSpPr>
        <p:spPr>
          <a:xfrm>
            <a:off x="548640" y="1600200"/>
            <a:ext cx="3657600" cy="4572000"/>
          </a:xfrm>
          <a:prstGeom prst="roundRect">
            <a:avLst>
              <a:gd name="adj" fmla="val 7498"/>
            </a:avLst>
          </a:prstGeom>
          <a:solidFill>
            <a:srgbClr val="0072C6"/>
          </a:solidFill>
          <a:ln w="25400" cap="flat" cmpd="sng" algn="ctr">
            <a:noFill/>
            <a:prstDash val="solid"/>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ysClr val="window" lastClr="FFFFFF"/>
                </a:solidFill>
                <a:effectLst/>
                <a:uLnTx/>
                <a:uFillTx/>
                <a:latin typeface="Segoe UI Light"/>
              </a:rPr>
              <a:t>On-premises Exchange Org</a:t>
            </a:r>
          </a:p>
        </p:txBody>
      </p:sp>
      <p:sp>
        <p:nvSpPr>
          <p:cNvPr id="5" name="Right Arrow 4"/>
          <p:cNvSpPr/>
          <p:nvPr/>
        </p:nvSpPr>
        <p:spPr>
          <a:xfrm>
            <a:off x="3382097" y="2468880"/>
            <a:ext cx="4481743" cy="457200"/>
          </a:xfrm>
          <a:prstGeom prst="rightArrow">
            <a:avLst/>
          </a:prstGeom>
          <a:solidFill>
            <a:srgbClr val="FFB900"/>
          </a:solidFill>
          <a:ln w="25400" cap="flat" cmpd="sng" algn="ctr">
            <a:solidFill>
              <a:srgbClr val="FFB9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rgbClr val="353435"/>
                </a:solidFill>
                <a:effectLst/>
                <a:uLnTx/>
                <a:uFillTx/>
                <a:latin typeface="+mj-lt"/>
                <a:ea typeface="+mn-ea"/>
                <a:cs typeface="+mn-cs"/>
              </a:rPr>
              <a:t>Users, Groups,</a:t>
            </a:r>
            <a:r>
              <a:rPr kumimoji="0" lang="en-US" b="0" i="0" u="none" strike="noStrike" kern="1200" cap="none" spc="0" normalizeH="0" noProof="0" dirty="0" smtClean="0">
                <a:ln>
                  <a:noFill/>
                </a:ln>
                <a:solidFill>
                  <a:srgbClr val="353435"/>
                </a:solidFill>
                <a:effectLst/>
                <a:uLnTx/>
                <a:uFillTx/>
                <a:latin typeface="+mj-lt"/>
                <a:ea typeface="+mn-ea"/>
                <a:cs typeface="+mn-cs"/>
              </a:rPr>
              <a:t> </a:t>
            </a:r>
            <a:r>
              <a:rPr kumimoji="0" lang="en-US" b="0" i="0" u="none" strike="noStrike" kern="1200" cap="none" spc="0" normalizeH="0" baseline="0" noProof="0" dirty="0" smtClean="0">
                <a:ln>
                  <a:noFill/>
                </a:ln>
                <a:solidFill>
                  <a:srgbClr val="353435"/>
                </a:solidFill>
                <a:effectLst/>
                <a:uLnTx/>
                <a:uFillTx/>
                <a:latin typeface="+mj-lt"/>
                <a:ea typeface="+mn-ea"/>
                <a:cs typeface="+mn-cs"/>
              </a:rPr>
              <a:t>Contacts</a:t>
            </a:r>
            <a:r>
              <a:rPr kumimoji="0" lang="en-US" b="0" i="0" u="none" strike="noStrike" kern="1200" cap="none" spc="0" normalizeH="0" noProof="0" dirty="0" smtClean="0">
                <a:ln>
                  <a:noFill/>
                </a:ln>
                <a:solidFill>
                  <a:srgbClr val="353435"/>
                </a:solidFill>
                <a:effectLst/>
                <a:uLnTx/>
                <a:uFillTx/>
                <a:latin typeface="+mj-lt"/>
                <a:ea typeface="+mn-ea"/>
                <a:cs typeface="+mn-cs"/>
              </a:rPr>
              <a:t> </a:t>
            </a:r>
            <a:r>
              <a:rPr kumimoji="0" lang="en-US" b="0" i="0" u="none" strike="noStrike" kern="1200" cap="none" spc="0" normalizeH="0" baseline="0" noProof="0" dirty="0" smtClean="0">
                <a:ln>
                  <a:noFill/>
                </a:ln>
                <a:solidFill>
                  <a:srgbClr val="353435"/>
                </a:solidFill>
                <a:effectLst/>
                <a:uLnTx/>
                <a:uFillTx/>
                <a:latin typeface="+mj-lt"/>
                <a:ea typeface="+mn-ea"/>
                <a:cs typeface="+mn-cs"/>
              </a:rPr>
              <a:t>via </a:t>
            </a:r>
            <a:r>
              <a:rPr kumimoji="0" lang="en-US" b="0" i="0" u="none" strike="noStrike" kern="1200" cap="none" spc="0" normalizeH="0" baseline="0" noProof="0" dirty="0" err="1" smtClean="0">
                <a:ln>
                  <a:noFill/>
                </a:ln>
                <a:solidFill>
                  <a:srgbClr val="353435"/>
                </a:solidFill>
                <a:effectLst/>
                <a:uLnTx/>
                <a:uFillTx/>
                <a:latin typeface="+mj-lt"/>
                <a:ea typeface="+mn-ea"/>
                <a:cs typeface="+mn-cs"/>
              </a:rPr>
              <a:t>DirSync</a:t>
            </a:r>
            <a:endParaRPr kumimoji="0" lang="en-US" b="0" i="0" u="none" strike="noStrike" kern="1200" cap="none" spc="0" normalizeH="0" baseline="0" noProof="0" dirty="0">
              <a:ln>
                <a:noFill/>
              </a:ln>
              <a:solidFill>
                <a:srgbClr val="353435"/>
              </a:solidFill>
              <a:effectLst/>
              <a:uLnTx/>
              <a:uFillTx/>
              <a:latin typeface="+mj-lt"/>
              <a:ea typeface="+mn-ea"/>
              <a:cs typeface="+mn-cs"/>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22509" y="3481272"/>
            <a:ext cx="536010"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7855472" y="1600200"/>
            <a:ext cx="3657600" cy="4572000"/>
          </a:xfrm>
          <a:prstGeom prst="roundRect">
            <a:avLst/>
          </a:prstGeom>
          <a:solidFill>
            <a:schemeClr val="tx1">
              <a:lumMod val="65000"/>
            </a:schemeClr>
          </a:solidFill>
          <a:ln w="25400" cap="flat" cmpd="sng" algn="ctr">
            <a:solidFill>
              <a:sysClr val="window" lastClr="FFFFFF"/>
            </a:solidFill>
            <a:prstDash val="sysDot"/>
            <a:bevel/>
          </a:ln>
          <a:effectLst/>
        </p:spPr>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ysClr val="window" lastClr="FFFFFF"/>
                </a:solidFill>
                <a:effectLst/>
                <a:uLnTx/>
                <a:uFillTx/>
                <a:latin typeface="+mj-lt"/>
                <a:ea typeface="+mn-ea"/>
                <a:cs typeface="+mn-cs"/>
              </a:rPr>
              <a:t>Office 365</a:t>
            </a:r>
            <a:endParaRPr kumimoji="0" lang="en-US" sz="2000" b="1" i="0" u="none" strike="noStrike" kern="1200" cap="none" spc="0" normalizeH="0" baseline="0" noProof="0" dirty="0">
              <a:ln>
                <a:noFill/>
              </a:ln>
              <a:solidFill>
                <a:sysClr val="window" lastClr="FFFFFF"/>
              </a:solidFill>
              <a:effectLst/>
              <a:uLnTx/>
              <a:uFillTx/>
              <a:latin typeface="+mj-lt"/>
              <a:ea typeface="+mn-ea"/>
              <a:cs typeface="+mn-cs"/>
            </a:endParaRPr>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20192" y="3291811"/>
            <a:ext cx="2128160" cy="11887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720" y="3481272"/>
            <a:ext cx="53601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76439" y="3481272"/>
            <a:ext cx="536010" cy="1371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76720" y="4869891"/>
            <a:ext cx="1135729" cy="1231106"/>
          </a:xfrm>
          <a:prstGeom prst="rect">
            <a:avLst/>
          </a:prstGeom>
          <a:noFill/>
        </p:spPr>
        <p:txBody>
          <a:bodyPr wrap="square" lIns="0" tIns="0" rIns="0" bIns="0" rtlCol="0">
            <a:spAutoFit/>
          </a:bodyPr>
          <a:lstStyle/>
          <a:p>
            <a:r>
              <a:rPr lang="en-US" sz="2000" spc="-70" dirty="0" smtClean="0">
                <a:solidFill>
                  <a:schemeClr val="bg1"/>
                </a:solidFill>
                <a:latin typeface="+mj-lt"/>
              </a:rPr>
              <a:t>Existing Exchange 2007 or later</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07598" y="2062529"/>
            <a:ext cx="536015" cy="1371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60574" y="2265570"/>
            <a:ext cx="2356332" cy="923330"/>
          </a:xfrm>
          <a:prstGeom prst="rect">
            <a:avLst/>
          </a:prstGeom>
          <a:noFill/>
        </p:spPr>
        <p:txBody>
          <a:bodyPr wrap="square" lIns="0" tIns="0" rIns="0" bIns="0" rtlCol="0">
            <a:spAutoFit/>
          </a:bodyPr>
          <a:lstStyle/>
          <a:p>
            <a:pPr algn="r"/>
            <a:r>
              <a:rPr lang="en-US" sz="2000" spc="-70" dirty="0" smtClean="0">
                <a:solidFill>
                  <a:schemeClr val="bg1"/>
                </a:solidFill>
                <a:latin typeface="+mj-lt"/>
              </a:rPr>
              <a:t>Office 365 Directory Synchronization</a:t>
            </a:r>
          </a:p>
          <a:p>
            <a:pPr algn="r"/>
            <a:r>
              <a:rPr lang="en-US" sz="2000" spc="-70" dirty="0" smtClean="0">
                <a:solidFill>
                  <a:schemeClr val="bg1"/>
                </a:solidFill>
                <a:latin typeface="+mj-lt"/>
              </a:rPr>
              <a:t>App</a:t>
            </a: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12386" y="3498291"/>
            <a:ext cx="537409" cy="13716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222509" y="4869891"/>
            <a:ext cx="1135729" cy="923330"/>
          </a:xfrm>
          <a:prstGeom prst="rect">
            <a:avLst/>
          </a:prstGeom>
          <a:noFill/>
        </p:spPr>
        <p:txBody>
          <a:bodyPr wrap="square" lIns="0" tIns="0" rIns="0" bIns="0" rtlCol="0">
            <a:spAutoFit/>
          </a:bodyPr>
          <a:lstStyle/>
          <a:p>
            <a:r>
              <a:rPr lang="en-US" sz="2000" spc="-70" dirty="0" smtClean="0">
                <a:solidFill>
                  <a:schemeClr val="bg1"/>
                </a:solidFill>
                <a:latin typeface="+mj-lt"/>
              </a:rPr>
              <a:t>Exchange 2013 CAS and MBX</a:t>
            </a:r>
          </a:p>
        </p:txBody>
      </p:sp>
      <p:sp>
        <p:nvSpPr>
          <p:cNvPr id="16" name="Left-Right Arrow 15"/>
          <p:cNvSpPr/>
          <p:nvPr/>
        </p:nvSpPr>
        <p:spPr>
          <a:xfrm>
            <a:off x="3382097" y="3474720"/>
            <a:ext cx="4473375" cy="457200"/>
          </a:xfrm>
          <a:prstGeom prst="leftRightArrow">
            <a:avLst/>
          </a:prstGeom>
          <a:solidFill>
            <a:srgbClr val="D2D2D2"/>
          </a:solidFill>
          <a:ln>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bg1"/>
                </a:solidFill>
                <a:latin typeface="+mj-lt"/>
              </a:rPr>
              <a:t>Secure Mail Flow</a:t>
            </a:r>
            <a:endParaRPr lang="en-US" dirty="0">
              <a:solidFill>
                <a:schemeClr val="bg1"/>
              </a:solidFill>
              <a:latin typeface="+mj-lt"/>
            </a:endParaRPr>
          </a:p>
        </p:txBody>
      </p:sp>
      <p:sp>
        <p:nvSpPr>
          <p:cNvPr id="17" name="Left-Right Arrow 16"/>
          <p:cNvSpPr/>
          <p:nvPr/>
        </p:nvSpPr>
        <p:spPr>
          <a:xfrm>
            <a:off x="3382097" y="4027030"/>
            <a:ext cx="4473375" cy="457200"/>
          </a:xfrm>
          <a:prstGeom prst="leftRightArrow">
            <a:avLst/>
          </a:prstGeom>
          <a:solidFill>
            <a:schemeClr val="tx1">
              <a:lumMod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latin typeface="+mj-lt"/>
              </a:rPr>
              <a:t>Sharing (free/busy, MailTips, archive, etc.)</a:t>
            </a:r>
            <a:endParaRPr lang="en-US" dirty="0">
              <a:solidFill>
                <a:schemeClr val="tx1"/>
              </a:solidFill>
              <a:latin typeface="+mj-lt"/>
            </a:endParaRPr>
          </a:p>
        </p:txBody>
      </p:sp>
      <p:sp>
        <p:nvSpPr>
          <p:cNvPr id="18" name="Left-Right Arrow 17"/>
          <p:cNvSpPr/>
          <p:nvPr/>
        </p:nvSpPr>
        <p:spPr>
          <a:xfrm>
            <a:off x="3382097" y="4572000"/>
            <a:ext cx="4473375" cy="457200"/>
          </a:xfrm>
          <a:prstGeom prst="leftRightArrow">
            <a:avLst/>
          </a:prstGeom>
          <a:solidFill>
            <a:schemeClr val="tx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latin typeface="+mj-lt"/>
              </a:rPr>
              <a:t>Mailbox Data via MRS</a:t>
            </a:r>
            <a:endParaRPr lang="en-US" dirty="0">
              <a:latin typeface="+mj-lt"/>
            </a:endParaRPr>
          </a:p>
        </p:txBody>
      </p:sp>
    </p:spTree>
    <p:extLst>
      <p:ext uri="{BB962C8B-B14F-4D97-AF65-F5344CB8AC3E}">
        <p14:creationId xmlns:p14="http://schemas.microsoft.com/office/powerpoint/2010/main" val="428170341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Exchange 2013 Hybrid Deployment</a:t>
            </a:r>
            <a:endParaRPr lang="nl-NL"/>
          </a:p>
        </p:txBody>
      </p:sp>
      <p:sp>
        <p:nvSpPr>
          <p:cNvPr id="4" name="Rectangle 3"/>
          <p:cNvSpPr/>
          <p:nvPr/>
        </p:nvSpPr>
        <p:spPr>
          <a:xfrm>
            <a:off x="432635" y="2426050"/>
            <a:ext cx="4235686" cy="39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prstClr val="white"/>
              </a:solidFill>
            </a:endParaRPr>
          </a:p>
        </p:txBody>
      </p:sp>
      <p:sp>
        <p:nvSpPr>
          <p:cNvPr id="5" name="Rectangle 4"/>
          <p:cNvSpPr/>
          <p:nvPr/>
        </p:nvSpPr>
        <p:spPr>
          <a:xfrm>
            <a:off x="2740088" y="2787431"/>
            <a:ext cx="1670811" cy="3235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prstClr val="white"/>
              </a:solidFill>
            </a:endParaRPr>
          </a:p>
        </p:txBody>
      </p:sp>
      <p:sp>
        <p:nvSpPr>
          <p:cNvPr id="6" name="Rectangle 5"/>
          <p:cNvSpPr/>
          <p:nvPr/>
        </p:nvSpPr>
        <p:spPr>
          <a:xfrm>
            <a:off x="4958572" y="2426050"/>
            <a:ext cx="1812555" cy="226203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prstClr val="white"/>
              </a:solidFill>
            </a:endParaRPr>
          </a:p>
        </p:txBody>
      </p:sp>
      <p:sp>
        <p:nvSpPr>
          <p:cNvPr id="7" name="TextBox 6"/>
          <p:cNvSpPr txBox="1"/>
          <p:nvPr/>
        </p:nvSpPr>
        <p:spPr>
          <a:xfrm>
            <a:off x="6937765" y="2219676"/>
            <a:ext cx="5147250" cy="1231101"/>
          </a:xfrm>
          <a:prstGeom prst="rect">
            <a:avLst/>
          </a:prstGeom>
          <a:noFill/>
        </p:spPr>
        <p:txBody>
          <a:bodyPr wrap="square" lIns="121893" tIns="60947" rIns="121893" bIns="60947" rtlCol="0">
            <a:spAutoFit/>
          </a:bodyPr>
          <a:lstStyle/>
          <a:p>
            <a:r>
              <a:rPr lang="en-US" sz="1500" b="1" dirty="0">
                <a:solidFill>
                  <a:srgbClr val="ED8000"/>
                </a:solidFill>
                <a:latin typeface="Segoe UI"/>
              </a:rPr>
              <a:t>2. Deploy Exchange 2013 servers</a:t>
            </a:r>
          </a:p>
          <a:p>
            <a:pPr marL="228591" lvl="2">
              <a:spcBef>
                <a:spcPts val="533"/>
              </a:spcBef>
            </a:pPr>
            <a:r>
              <a:rPr lang="en-US" sz="1500" dirty="0">
                <a:latin typeface="Segoe UI"/>
              </a:rPr>
              <a:t>Install both E2013 MBX and CAS servers</a:t>
            </a:r>
          </a:p>
          <a:p>
            <a:pPr marL="228591" lvl="2">
              <a:spcBef>
                <a:spcPts val="533"/>
              </a:spcBef>
            </a:pPr>
            <a:r>
              <a:rPr lang="en-US" sz="1500" dirty="0">
                <a:latin typeface="Segoe UI"/>
              </a:rPr>
              <a:t>Install E2010 EDGE servers</a:t>
            </a:r>
          </a:p>
          <a:p>
            <a:pPr marL="228591" lvl="2">
              <a:spcBef>
                <a:spcPts val="533"/>
              </a:spcBef>
            </a:pPr>
            <a:r>
              <a:rPr lang="en-US" sz="1500" dirty="0">
                <a:latin typeface="Segoe UI"/>
              </a:rPr>
              <a:t>Set an </a:t>
            </a:r>
            <a:r>
              <a:rPr lang="en-US" sz="1500" dirty="0" err="1">
                <a:latin typeface="Segoe UI"/>
              </a:rPr>
              <a:t>ExternalUrl</a:t>
            </a:r>
            <a:r>
              <a:rPr lang="en-US" sz="1500" dirty="0">
                <a:latin typeface="Segoe UI"/>
              </a:rPr>
              <a:t> for the Exchange Web Services </a:t>
            </a:r>
            <a:r>
              <a:rPr lang="en-US" sz="1500" dirty="0" err="1">
                <a:latin typeface="Segoe UI"/>
              </a:rPr>
              <a:t>vdir</a:t>
            </a:r>
            <a:endParaRPr lang="en-US" sz="1500" dirty="0">
              <a:latin typeface="Segoe UI"/>
            </a:endParaRPr>
          </a:p>
        </p:txBody>
      </p:sp>
      <p:sp>
        <p:nvSpPr>
          <p:cNvPr id="8" name="Rectangle 7"/>
          <p:cNvSpPr/>
          <p:nvPr/>
        </p:nvSpPr>
        <p:spPr>
          <a:xfrm>
            <a:off x="759934" y="2797444"/>
            <a:ext cx="1670811" cy="323505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prstClr val="white"/>
              </a:solidFill>
            </a:endParaRPr>
          </a:p>
        </p:txBody>
      </p:sp>
      <p:sp>
        <p:nvSpPr>
          <p:cNvPr id="9" name="TextBox 8"/>
          <p:cNvSpPr txBox="1"/>
          <p:nvPr/>
        </p:nvSpPr>
        <p:spPr>
          <a:xfrm>
            <a:off x="803071" y="3517648"/>
            <a:ext cx="792268" cy="492437"/>
          </a:xfrm>
          <a:prstGeom prst="rect">
            <a:avLst/>
          </a:prstGeom>
          <a:noFill/>
        </p:spPr>
        <p:txBody>
          <a:bodyPr wrap="square" lIns="0" tIns="60947" rIns="0" bIns="60947" rtlCol="0">
            <a:spAutoFit/>
          </a:bodyPr>
          <a:lstStyle/>
          <a:p>
            <a:pPr algn="ctr"/>
            <a:r>
              <a:rPr lang="en-US" sz="1200" dirty="0">
                <a:solidFill>
                  <a:prstClr val="white"/>
                </a:solidFill>
                <a:latin typeface="Segoe UI"/>
              </a:rPr>
              <a:t>E2010 or 2007 Hub</a:t>
            </a:r>
          </a:p>
        </p:txBody>
      </p:sp>
      <p:sp>
        <p:nvSpPr>
          <p:cNvPr id="10" name="TextBox 9"/>
          <p:cNvSpPr txBox="1"/>
          <p:nvPr/>
        </p:nvSpPr>
        <p:spPr>
          <a:xfrm>
            <a:off x="447121" y="6051866"/>
            <a:ext cx="4188866" cy="358821"/>
          </a:xfrm>
          <a:prstGeom prst="rect">
            <a:avLst/>
          </a:prstGeom>
          <a:noFill/>
        </p:spPr>
        <p:txBody>
          <a:bodyPr wrap="square" lIns="121893" tIns="60947" rIns="121893" bIns="60947" rtlCol="0">
            <a:spAutoFit/>
          </a:bodyPr>
          <a:lstStyle/>
          <a:p>
            <a:pPr algn="ctr"/>
            <a:r>
              <a:rPr lang="en-US" sz="1500" dirty="0">
                <a:solidFill>
                  <a:prstClr val="white"/>
                </a:solidFill>
                <a:latin typeface="Segoe UI"/>
              </a:rPr>
              <a:t>Internet facing site</a:t>
            </a:r>
          </a:p>
        </p:txBody>
      </p:sp>
      <p:sp>
        <p:nvSpPr>
          <p:cNvPr id="11" name="TextBox 10"/>
          <p:cNvSpPr txBox="1"/>
          <p:nvPr/>
        </p:nvSpPr>
        <p:spPr>
          <a:xfrm>
            <a:off x="4958572" y="4330691"/>
            <a:ext cx="1670813" cy="359643"/>
          </a:xfrm>
          <a:prstGeom prst="rect">
            <a:avLst/>
          </a:prstGeom>
          <a:noFill/>
        </p:spPr>
        <p:txBody>
          <a:bodyPr wrap="square" lIns="121893" tIns="60947" rIns="121893" bIns="60947" rtlCol="0">
            <a:spAutoFit/>
          </a:bodyPr>
          <a:lstStyle/>
          <a:p>
            <a:pPr algn="ctr"/>
            <a:r>
              <a:rPr lang="en-US" sz="1500" dirty="0">
                <a:solidFill>
                  <a:prstClr val="white"/>
                </a:solidFill>
                <a:latin typeface="Segoe UI"/>
              </a:rPr>
              <a:t>Intranet site</a:t>
            </a:r>
          </a:p>
        </p:txBody>
      </p:sp>
      <p:sp>
        <p:nvSpPr>
          <p:cNvPr id="12" name="TextBox 11"/>
          <p:cNvSpPr txBox="1"/>
          <p:nvPr/>
        </p:nvSpPr>
        <p:spPr>
          <a:xfrm>
            <a:off x="5073768" y="3197866"/>
            <a:ext cx="1440419" cy="533473"/>
          </a:xfrm>
          <a:prstGeom prst="rect">
            <a:avLst/>
          </a:prstGeom>
          <a:noFill/>
        </p:spPr>
        <p:txBody>
          <a:bodyPr wrap="square" lIns="121893" tIns="60947" rIns="121893" bIns="60947" rtlCol="0">
            <a:spAutoFit/>
          </a:bodyPr>
          <a:lstStyle/>
          <a:p>
            <a:pPr algn="ctr"/>
            <a:r>
              <a:rPr lang="en-US" sz="1300" dirty="0">
                <a:solidFill>
                  <a:prstClr val="white"/>
                </a:solidFill>
                <a:latin typeface="Segoe UI"/>
              </a:rPr>
              <a:t>Exchange 2010 or 2007 Servers</a:t>
            </a:r>
          </a:p>
        </p:txBody>
      </p:sp>
      <p:sp>
        <p:nvSpPr>
          <p:cNvPr id="13" name="TextBox 12"/>
          <p:cNvSpPr txBox="1"/>
          <p:nvPr/>
        </p:nvSpPr>
        <p:spPr>
          <a:xfrm>
            <a:off x="6915627" y="1400960"/>
            <a:ext cx="5427470" cy="879702"/>
          </a:xfrm>
          <a:prstGeom prst="rect">
            <a:avLst/>
          </a:prstGeom>
          <a:noFill/>
        </p:spPr>
        <p:txBody>
          <a:bodyPr wrap="square" lIns="121893" tIns="60947" rIns="121893" bIns="60947" rtlCol="0">
            <a:spAutoFit/>
          </a:bodyPr>
          <a:lstStyle/>
          <a:p>
            <a:r>
              <a:rPr lang="en-US" sz="1500" b="1" dirty="0">
                <a:solidFill>
                  <a:srgbClr val="ED8000"/>
                </a:solidFill>
                <a:latin typeface="Segoe UI"/>
              </a:rPr>
              <a:t>1. Prepare</a:t>
            </a:r>
          </a:p>
          <a:p>
            <a:pPr marL="228591" lvl="2">
              <a:spcBef>
                <a:spcPts val="533"/>
              </a:spcBef>
            </a:pPr>
            <a:r>
              <a:rPr lang="en-US" sz="1500" dirty="0">
                <a:latin typeface="Segoe UI"/>
              </a:rPr>
              <a:t>Install Exchange SP and/or updates across the ORG</a:t>
            </a:r>
            <a:br>
              <a:rPr lang="en-US" sz="1500" dirty="0">
                <a:latin typeface="Segoe UI"/>
              </a:rPr>
            </a:br>
            <a:r>
              <a:rPr lang="en-US" sz="1500" dirty="0">
                <a:latin typeface="Segoe UI"/>
              </a:rPr>
              <a:t>Prepare AD with E2013 schema</a:t>
            </a:r>
          </a:p>
        </p:txBody>
      </p:sp>
      <p:sp>
        <p:nvSpPr>
          <p:cNvPr id="14" name="TextBox 13"/>
          <p:cNvSpPr txBox="1"/>
          <p:nvPr/>
        </p:nvSpPr>
        <p:spPr>
          <a:xfrm>
            <a:off x="6915627" y="4140201"/>
            <a:ext cx="5427470" cy="1174654"/>
          </a:xfrm>
          <a:prstGeom prst="rect">
            <a:avLst/>
          </a:prstGeom>
          <a:noFill/>
        </p:spPr>
        <p:txBody>
          <a:bodyPr wrap="square" lIns="121893" tIns="60947" rIns="121893" bIns="60947" rtlCol="0">
            <a:spAutoFit/>
          </a:bodyPr>
          <a:lstStyle/>
          <a:p>
            <a:r>
              <a:rPr lang="en-US" sz="1500" b="1" dirty="0">
                <a:solidFill>
                  <a:srgbClr val="ED8000"/>
                </a:solidFill>
                <a:latin typeface="Segoe UI"/>
              </a:rPr>
              <a:t>4. Publish protocols externally</a:t>
            </a:r>
          </a:p>
          <a:p>
            <a:pPr marL="228591" lvl="2">
              <a:spcBef>
                <a:spcPts val="533"/>
              </a:spcBef>
            </a:pPr>
            <a:r>
              <a:rPr lang="en-US" sz="1500" dirty="0">
                <a:latin typeface="Segoe UI"/>
              </a:rPr>
              <a:t>Create public DNS A records for the EWS and SMTP endpoints</a:t>
            </a:r>
          </a:p>
          <a:p>
            <a:pPr marL="228591" lvl="2">
              <a:spcBef>
                <a:spcPts val="533"/>
              </a:spcBef>
            </a:pPr>
            <a:r>
              <a:rPr lang="en-US" sz="1500" dirty="0">
                <a:latin typeface="Segoe UI"/>
              </a:rPr>
              <a:t>Validate using Remote Connectivity Analyzer</a:t>
            </a:r>
          </a:p>
        </p:txBody>
      </p:sp>
      <p:sp>
        <p:nvSpPr>
          <p:cNvPr id="15" name="TextBox 14"/>
          <p:cNvSpPr txBox="1"/>
          <p:nvPr/>
        </p:nvSpPr>
        <p:spPr>
          <a:xfrm>
            <a:off x="6937765" y="5195763"/>
            <a:ext cx="5147250" cy="879702"/>
          </a:xfrm>
          <a:prstGeom prst="rect">
            <a:avLst/>
          </a:prstGeom>
          <a:noFill/>
        </p:spPr>
        <p:txBody>
          <a:bodyPr wrap="square" lIns="121893" tIns="60947" rIns="121893" bIns="60947" rtlCol="0">
            <a:spAutoFit/>
          </a:bodyPr>
          <a:lstStyle/>
          <a:p>
            <a:pPr marL="150258" indent="-150258"/>
            <a:r>
              <a:rPr lang="en-US" sz="1500" b="1" dirty="0">
                <a:solidFill>
                  <a:srgbClr val="ED8000"/>
                </a:solidFill>
                <a:latin typeface="Segoe UI"/>
              </a:rPr>
              <a:t>5. Switch </a:t>
            </a:r>
            <a:r>
              <a:rPr lang="en-US" sz="1500" b="1" dirty="0" err="1">
                <a:solidFill>
                  <a:srgbClr val="ED8000"/>
                </a:solidFill>
                <a:latin typeface="Segoe UI"/>
              </a:rPr>
              <a:t>autodiscover</a:t>
            </a:r>
            <a:r>
              <a:rPr lang="en-US" sz="1500" b="1" dirty="0">
                <a:solidFill>
                  <a:srgbClr val="ED8000"/>
                </a:solidFill>
                <a:latin typeface="Segoe UI"/>
              </a:rPr>
              <a:t> namespace to E2013 CAS</a:t>
            </a:r>
          </a:p>
          <a:p>
            <a:pPr marL="228591" lvl="2">
              <a:spcBef>
                <a:spcPts val="533"/>
              </a:spcBef>
            </a:pPr>
            <a:r>
              <a:rPr lang="en-US" sz="1500" dirty="0">
                <a:latin typeface="Segoe UI"/>
              </a:rPr>
              <a:t>Change the public </a:t>
            </a:r>
            <a:r>
              <a:rPr lang="en-US" sz="1500" dirty="0" err="1">
                <a:latin typeface="Segoe UI"/>
              </a:rPr>
              <a:t>autodiscover</a:t>
            </a:r>
            <a:r>
              <a:rPr lang="en-US" sz="1500" dirty="0">
                <a:latin typeface="Segoe UI"/>
              </a:rPr>
              <a:t> DNS record to resolve to E2013 CAS</a:t>
            </a:r>
          </a:p>
        </p:txBody>
      </p:sp>
      <p:sp>
        <p:nvSpPr>
          <p:cNvPr id="16" name="TextBox 15"/>
          <p:cNvSpPr txBox="1"/>
          <p:nvPr/>
        </p:nvSpPr>
        <p:spPr>
          <a:xfrm>
            <a:off x="6937766" y="5932363"/>
            <a:ext cx="4544189" cy="353917"/>
          </a:xfrm>
          <a:prstGeom prst="rect">
            <a:avLst/>
          </a:prstGeom>
          <a:noFill/>
        </p:spPr>
        <p:txBody>
          <a:bodyPr wrap="square" lIns="121893" tIns="60947" rIns="121893" bIns="60947" rtlCol="0">
            <a:spAutoFit/>
          </a:bodyPr>
          <a:lstStyle>
            <a:defPPr>
              <a:defRPr lang="en-US"/>
            </a:defPPr>
            <a:lvl1pPr>
              <a:defRPr sz="1500" b="1">
                <a:solidFill>
                  <a:srgbClr val="ED8000"/>
                </a:solidFill>
                <a:latin typeface="Segoe UI"/>
              </a:defRPr>
            </a:lvl1pPr>
          </a:lstStyle>
          <a:p>
            <a:r>
              <a:rPr lang="en-US" dirty="0"/>
              <a:t>6. Run the Hybrid Configuration Wizard</a:t>
            </a:r>
          </a:p>
        </p:txBody>
      </p:sp>
      <p:sp>
        <p:nvSpPr>
          <p:cNvPr id="17" name="TextBox 16"/>
          <p:cNvSpPr txBox="1"/>
          <p:nvPr/>
        </p:nvSpPr>
        <p:spPr>
          <a:xfrm>
            <a:off x="2742486" y="3513657"/>
            <a:ext cx="772380" cy="533480"/>
          </a:xfrm>
          <a:prstGeom prst="rect">
            <a:avLst/>
          </a:prstGeom>
          <a:noFill/>
        </p:spPr>
        <p:txBody>
          <a:bodyPr wrap="square" lIns="121899" tIns="60949" rIns="121899" bIns="60949" rtlCol="0">
            <a:spAutoFit/>
          </a:bodyPr>
          <a:lstStyle/>
          <a:p>
            <a:pPr algn="ctr"/>
            <a:r>
              <a:rPr lang="en-US" sz="1300" dirty="0">
                <a:solidFill>
                  <a:prstClr val="white"/>
                </a:solidFill>
                <a:latin typeface="Segoe UI"/>
              </a:rPr>
              <a:t>E2013 CAS</a:t>
            </a:r>
          </a:p>
        </p:txBody>
      </p:sp>
      <p:sp>
        <p:nvSpPr>
          <p:cNvPr id="18" name="TextBox 17"/>
          <p:cNvSpPr txBox="1"/>
          <p:nvPr/>
        </p:nvSpPr>
        <p:spPr>
          <a:xfrm>
            <a:off x="6937765" y="3421147"/>
            <a:ext cx="5147250" cy="879702"/>
          </a:xfrm>
          <a:prstGeom prst="rect">
            <a:avLst/>
          </a:prstGeom>
          <a:noFill/>
        </p:spPr>
        <p:txBody>
          <a:bodyPr wrap="square" lIns="121893" tIns="60947" rIns="121893" bIns="60947" rtlCol="0">
            <a:spAutoFit/>
          </a:bodyPr>
          <a:lstStyle/>
          <a:p>
            <a:r>
              <a:rPr lang="en-US" sz="1500" b="1" dirty="0">
                <a:solidFill>
                  <a:srgbClr val="ED8000"/>
                </a:solidFill>
                <a:latin typeface="Segoe UI"/>
              </a:rPr>
              <a:t>3. Obtain and Deploy Certificates</a:t>
            </a:r>
          </a:p>
          <a:p>
            <a:pPr marL="228591" lvl="2">
              <a:spcBef>
                <a:spcPts val="533"/>
              </a:spcBef>
            </a:pPr>
            <a:r>
              <a:rPr lang="en-US" sz="1500" dirty="0">
                <a:latin typeface="Segoe UI"/>
              </a:rPr>
              <a:t>Obtain and deploy certificates on E2013 MBX and CAS servers &amp; E2010 EDGE servers</a:t>
            </a:r>
          </a:p>
        </p:txBody>
      </p:sp>
      <p:pic>
        <p:nvPicPr>
          <p:cNvPr id="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92900" y="2967018"/>
            <a:ext cx="220155" cy="5634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34545" y="2954155"/>
            <a:ext cx="220155" cy="56349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47122" y="1460208"/>
            <a:ext cx="3751584" cy="655296"/>
            <a:chOff x="335428" y="1172254"/>
            <a:chExt cx="2814421" cy="491472"/>
          </a:xfrm>
        </p:grpSpPr>
        <p:sp>
          <p:nvSpPr>
            <p:cNvPr id="22" name="Rounded Rectangle 21"/>
            <p:cNvSpPr/>
            <p:nvPr/>
          </p:nvSpPr>
          <p:spPr>
            <a:xfrm>
              <a:off x="335428" y="1179994"/>
              <a:ext cx="2660359" cy="47451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1494165" y="1172254"/>
              <a:ext cx="1090176" cy="246221"/>
            </a:xfrm>
            <a:prstGeom prst="rect">
              <a:avLst/>
            </a:prstGeom>
            <a:noFill/>
          </p:spPr>
          <p:txBody>
            <a:bodyPr wrap="square" lIns="0" tIns="0" rIns="0" bIns="0" rtlCol="0">
              <a:spAutoFit/>
            </a:bodyPr>
            <a:lstStyle/>
            <a:p>
              <a:pPr algn="ctr"/>
              <a:r>
                <a:rPr lang="en-US" sz="2100" dirty="0">
                  <a:solidFill>
                    <a:prstClr val="white"/>
                  </a:solidFill>
                  <a:latin typeface="Segoe UI"/>
                </a:rPr>
                <a:t>Clients</a:t>
              </a:r>
            </a:p>
          </p:txBody>
        </p:sp>
        <p:sp>
          <p:nvSpPr>
            <p:cNvPr id="24" name="TextBox 23"/>
            <p:cNvSpPr txBox="1"/>
            <p:nvPr/>
          </p:nvSpPr>
          <p:spPr>
            <a:xfrm>
              <a:off x="1615539" y="1340564"/>
              <a:ext cx="1534310" cy="323162"/>
            </a:xfrm>
            <a:prstGeom prst="rect">
              <a:avLst/>
            </a:prstGeom>
            <a:noFill/>
          </p:spPr>
          <p:txBody>
            <a:bodyPr wrap="square" lIns="91436" tIns="45718" rIns="91436" bIns="45718" rtlCol="0">
              <a:spAutoFit/>
            </a:bodyPr>
            <a:lstStyle/>
            <a:p>
              <a:r>
                <a:rPr lang="en-US" sz="1100" b="1" dirty="0">
                  <a:solidFill>
                    <a:prstClr val="white"/>
                  </a:solidFill>
                  <a:latin typeface="Segoe UI"/>
                </a:rPr>
                <a:t>autodiscover.contoso.com</a:t>
              </a:r>
            </a:p>
            <a:p>
              <a:r>
                <a:rPr lang="en-US" sz="1100" b="1" dirty="0">
                  <a:solidFill>
                    <a:prstClr val="white"/>
                  </a:solidFill>
                  <a:latin typeface="Segoe UI"/>
                </a:rPr>
                <a:t>mail.contoso.com</a:t>
              </a:r>
            </a:p>
          </p:txBody>
        </p:sp>
        <p:grpSp>
          <p:nvGrpSpPr>
            <p:cNvPr id="25" name="Group 24"/>
            <p:cNvGrpSpPr/>
            <p:nvPr/>
          </p:nvGrpSpPr>
          <p:grpSpPr>
            <a:xfrm>
              <a:off x="417267" y="1255741"/>
              <a:ext cx="1193465" cy="323021"/>
              <a:chOff x="813310" y="1295027"/>
              <a:chExt cx="885550" cy="239679"/>
            </a:xfrm>
          </p:grpSpPr>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65850" y="1295027"/>
                <a:ext cx="133010" cy="224454"/>
              </a:xfrm>
              <a:prstGeom prst="rect">
                <a:avLst/>
              </a:prstGeom>
              <a:noFill/>
              <a:ln>
                <a:noFill/>
              </a:ln>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813310" y="1298384"/>
                <a:ext cx="308755" cy="236322"/>
              </a:xfrm>
              <a:prstGeom prst="rect">
                <a:avLst/>
              </a:prstGeom>
              <a:noFill/>
              <a:extLst/>
            </p:spPr>
          </p:pic>
          <p:pic>
            <p:nvPicPr>
              <p:cNvPr id="28"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H="1">
                <a:off x="1155758" y="1295885"/>
                <a:ext cx="346171" cy="222739"/>
              </a:xfrm>
              <a:prstGeom prst="rect">
                <a:avLst/>
              </a:prstGeom>
              <a:noFill/>
              <a:extLst/>
            </p:spPr>
          </p:pic>
        </p:grpSp>
      </p:grpSp>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455685" y="4706706"/>
            <a:ext cx="249300" cy="6381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279099" y="4734371"/>
            <a:ext cx="249300" cy="63810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5386248" y="2668438"/>
            <a:ext cx="815461" cy="563493"/>
            <a:chOff x="4048178" y="2100481"/>
            <a:chExt cx="611755" cy="422620"/>
          </a:xfrm>
        </p:grpSpPr>
        <p:pic>
          <p:nvPicPr>
            <p:cNvPr id="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94774" y="2100481"/>
              <a:ext cx="165159" cy="4226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48178" y="2100481"/>
              <a:ext cx="165159" cy="4226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71476" y="2100481"/>
              <a:ext cx="165159" cy="42262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37657" y="2932727"/>
            <a:ext cx="220155" cy="56349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803" t="20885" r="28059" b="23018"/>
          <a:stretch/>
        </p:blipFill>
        <p:spPr bwMode="auto">
          <a:xfrm>
            <a:off x="3276876" y="3225801"/>
            <a:ext cx="260251" cy="297183"/>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609442" y="2605069"/>
            <a:ext cx="407405" cy="432110"/>
            <a:chOff x="457200" y="1885950"/>
            <a:chExt cx="305633" cy="324082"/>
          </a:xfrm>
        </p:grpSpPr>
        <p:sp>
          <p:nvSpPr>
            <p:cNvPr id="38" name="Rectangle 37"/>
            <p:cNvSpPr/>
            <p:nvPr/>
          </p:nvSpPr>
          <p:spPr>
            <a:xfrm>
              <a:off x="457200" y="1938255"/>
              <a:ext cx="305633" cy="271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a:off x="518111" y="1885950"/>
              <a:ext cx="183810" cy="276999"/>
            </a:xfrm>
            <a:prstGeom prst="rect">
              <a:avLst/>
            </a:prstGeom>
          </p:spPr>
          <p:txBody>
            <a:bodyPr wrap="square">
              <a:spAutoFit/>
            </a:bodyPr>
            <a:lstStyle/>
            <a:p>
              <a:pPr algn="ctr"/>
              <a:r>
                <a:rPr lang="en-US" b="1" dirty="0" smtClean="0">
                  <a:solidFill>
                    <a:prstClr val="white"/>
                  </a:solidFill>
                  <a:latin typeface="Segoe UI"/>
                </a:rPr>
                <a:t>1</a:t>
              </a:r>
              <a:endParaRPr lang="en-US" b="1" dirty="0">
                <a:solidFill>
                  <a:prstClr val="white"/>
                </a:solidFill>
                <a:latin typeface="Segoe UI"/>
              </a:endParaRPr>
            </a:p>
          </p:txBody>
        </p:sp>
      </p:grpSp>
      <p:grpSp>
        <p:nvGrpSpPr>
          <p:cNvPr id="40" name="Group 39"/>
          <p:cNvGrpSpPr/>
          <p:nvPr/>
        </p:nvGrpSpPr>
        <p:grpSpPr>
          <a:xfrm>
            <a:off x="2437765" y="2605070"/>
            <a:ext cx="407405" cy="432110"/>
            <a:chOff x="2013713" y="2431018"/>
            <a:chExt cx="305633" cy="324082"/>
          </a:xfrm>
        </p:grpSpPr>
        <p:sp>
          <p:nvSpPr>
            <p:cNvPr id="41" name="Rectangle 40"/>
            <p:cNvSpPr/>
            <p:nvPr/>
          </p:nvSpPr>
          <p:spPr>
            <a:xfrm>
              <a:off x="2013713" y="2483323"/>
              <a:ext cx="305633" cy="271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p:nvSpPr>
          <p:spPr>
            <a:xfrm>
              <a:off x="2074624" y="2431018"/>
              <a:ext cx="183810" cy="276999"/>
            </a:xfrm>
            <a:prstGeom prst="rect">
              <a:avLst/>
            </a:prstGeom>
          </p:spPr>
          <p:txBody>
            <a:bodyPr wrap="square">
              <a:spAutoFit/>
            </a:bodyPr>
            <a:lstStyle/>
            <a:p>
              <a:pPr algn="ctr"/>
              <a:r>
                <a:rPr lang="en-US" b="1" dirty="0" smtClean="0">
                  <a:solidFill>
                    <a:prstClr val="white"/>
                  </a:solidFill>
                  <a:latin typeface="Segoe UI"/>
                </a:rPr>
                <a:t>2</a:t>
              </a:r>
              <a:endParaRPr lang="en-US" b="1" dirty="0">
                <a:solidFill>
                  <a:prstClr val="white"/>
                </a:solidFill>
                <a:latin typeface="Segoe UI"/>
              </a:endParaRPr>
            </a:p>
          </p:txBody>
        </p:sp>
      </p:grpSp>
      <p:grpSp>
        <p:nvGrpSpPr>
          <p:cNvPr id="43" name="Group 42"/>
          <p:cNvGrpSpPr/>
          <p:nvPr/>
        </p:nvGrpSpPr>
        <p:grpSpPr>
          <a:xfrm>
            <a:off x="2437765" y="3565037"/>
            <a:ext cx="407405" cy="432110"/>
            <a:chOff x="3047167" y="2419350"/>
            <a:chExt cx="305633" cy="324082"/>
          </a:xfrm>
        </p:grpSpPr>
        <p:sp>
          <p:nvSpPr>
            <p:cNvPr id="44" name="Rectangle 43"/>
            <p:cNvSpPr/>
            <p:nvPr/>
          </p:nvSpPr>
          <p:spPr>
            <a:xfrm>
              <a:off x="3047167" y="2471655"/>
              <a:ext cx="305633" cy="271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3108078" y="2419350"/>
              <a:ext cx="183810" cy="276999"/>
            </a:xfrm>
            <a:prstGeom prst="rect">
              <a:avLst/>
            </a:prstGeom>
          </p:spPr>
          <p:txBody>
            <a:bodyPr wrap="square">
              <a:spAutoFit/>
            </a:bodyPr>
            <a:lstStyle/>
            <a:p>
              <a:pPr algn="ctr"/>
              <a:r>
                <a:rPr lang="en-US" b="1" dirty="0" smtClean="0">
                  <a:solidFill>
                    <a:prstClr val="white"/>
                  </a:solidFill>
                  <a:latin typeface="Segoe UI"/>
                </a:rPr>
                <a:t>3</a:t>
              </a:r>
              <a:endParaRPr lang="en-US" b="1" dirty="0">
                <a:solidFill>
                  <a:prstClr val="white"/>
                </a:solidFill>
                <a:latin typeface="Segoe UI"/>
              </a:endParaRPr>
            </a:p>
          </p:txBody>
        </p:sp>
      </p:grpSp>
      <p:grpSp>
        <p:nvGrpSpPr>
          <p:cNvPr id="46" name="Group 45"/>
          <p:cNvGrpSpPr/>
          <p:nvPr/>
        </p:nvGrpSpPr>
        <p:grpSpPr>
          <a:xfrm>
            <a:off x="4468126" y="2717802"/>
            <a:ext cx="407405" cy="432110"/>
            <a:chOff x="2590800" y="1657350"/>
            <a:chExt cx="305633" cy="324082"/>
          </a:xfrm>
        </p:grpSpPr>
        <p:sp>
          <p:nvSpPr>
            <p:cNvPr id="47" name="Rectangle 46"/>
            <p:cNvSpPr/>
            <p:nvPr/>
          </p:nvSpPr>
          <p:spPr>
            <a:xfrm>
              <a:off x="2590800" y="1709655"/>
              <a:ext cx="305633" cy="271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2651711" y="1657350"/>
              <a:ext cx="183810" cy="276999"/>
            </a:xfrm>
            <a:prstGeom prst="rect">
              <a:avLst/>
            </a:prstGeom>
          </p:spPr>
          <p:txBody>
            <a:bodyPr wrap="square">
              <a:spAutoFit/>
            </a:bodyPr>
            <a:lstStyle/>
            <a:p>
              <a:pPr algn="ctr"/>
              <a:r>
                <a:rPr lang="en-US" b="1" dirty="0" smtClean="0">
                  <a:solidFill>
                    <a:prstClr val="white"/>
                  </a:solidFill>
                  <a:latin typeface="Segoe UI"/>
                </a:rPr>
                <a:t>4</a:t>
              </a:r>
              <a:endParaRPr lang="en-US" b="1" dirty="0">
                <a:solidFill>
                  <a:prstClr val="white"/>
                </a:solidFill>
                <a:latin typeface="Segoe UI"/>
              </a:endParaRPr>
            </a:p>
          </p:txBody>
        </p:sp>
      </p:grpSp>
      <p:grpSp>
        <p:nvGrpSpPr>
          <p:cNvPr id="49" name="Group 48"/>
          <p:cNvGrpSpPr/>
          <p:nvPr/>
        </p:nvGrpSpPr>
        <p:grpSpPr>
          <a:xfrm>
            <a:off x="3351927" y="2159733"/>
            <a:ext cx="407405" cy="432110"/>
            <a:chOff x="1810768" y="3638111"/>
            <a:chExt cx="305633" cy="324082"/>
          </a:xfrm>
        </p:grpSpPr>
        <p:sp>
          <p:nvSpPr>
            <p:cNvPr id="50" name="Rectangle 49"/>
            <p:cNvSpPr/>
            <p:nvPr/>
          </p:nvSpPr>
          <p:spPr>
            <a:xfrm>
              <a:off x="1810768" y="3690416"/>
              <a:ext cx="305633" cy="271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p:nvSpPr>
          <p:spPr>
            <a:xfrm>
              <a:off x="1871679" y="3638111"/>
              <a:ext cx="183810" cy="276999"/>
            </a:xfrm>
            <a:prstGeom prst="rect">
              <a:avLst/>
            </a:prstGeom>
          </p:spPr>
          <p:txBody>
            <a:bodyPr wrap="square">
              <a:spAutoFit/>
            </a:bodyPr>
            <a:lstStyle/>
            <a:p>
              <a:pPr algn="ctr"/>
              <a:r>
                <a:rPr lang="en-US" b="1" dirty="0" smtClean="0">
                  <a:solidFill>
                    <a:prstClr val="white"/>
                  </a:solidFill>
                  <a:latin typeface="Segoe UI"/>
                </a:rPr>
                <a:t>5</a:t>
              </a:r>
              <a:endParaRPr lang="en-US" b="1" dirty="0">
                <a:solidFill>
                  <a:prstClr val="white"/>
                </a:solidFill>
                <a:latin typeface="Segoe UI"/>
              </a:endParaRPr>
            </a:p>
          </p:txBody>
        </p:sp>
      </p:grpSp>
      <p:grpSp>
        <p:nvGrpSpPr>
          <p:cNvPr id="52" name="Group 51"/>
          <p:cNvGrpSpPr/>
          <p:nvPr/>
        </p:nvGrpSpPr>
        <p:grpSpPr>
          <a:xfrm>
            <a:off x="2437765" y="4853860"/>
            <a:ext cx="407405" cy="432110"/>
            <a:chOff x="4152426" y="3644653"/>
            <a:chExt cx="305633" cy="324082"/>
          </a:xfrm>
        </p:grpSpPr>
        <p:sp>
          <p:nvSpPr>
            <p:cNvPr id="53" name="Rectangle 52"/>
            <p:cNvSpPr/>
            <p:nvPr/>
          </p:nvSpPr>
          <p:spPr>
            <a:xfrm>
              <a:off x="4152426" y="3696958"/>
              <a:ext cx="305633" cy="271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p:nvSpPr>
          <p:spPr>
            <a:xfrm>
              <a:off x="4213337" y="3644653"/>
              <a:ext cx="183810" cy="276999"/>
            </a:xfrm>
            <a:prstGeom prst="rect">
              <a:avLst/>
            </a:prstGeom>
          </p:spPr>
          <p:txBody>
            <a:bodyPr wrap="square">
              <a:spAutoFit/>
            </a:bodyPr>
            <a:lstStyle/>
            <a:p>
              <a:pPr algn="ctr"/>
              <a:r>
                <a:rPr lang="en-US" b="1" dirty="0" smtClean="0">
                  <a:solidFill>
                    <a:prstClr val="white"/>
                  </a:solidFill>
                  <a:latin typeface="Segoe UI"/>
                </a:rPr>
                <a:t>6</a:t>
              </a:r>
              <a:endParaRPr lang="en-US" b="1" dirty="0">
                <a:solidFill>
                  <a:prstClr val="white"/>
                </a:solidFill>
                <a:latin typeface="Segoe UI"/>
              </a:endParaRPr>
            </a:p>
          </p:txBody>
        </p:sp>
      </p:grpSp>
      <p:sp>
        <p:nvSpPr>
          <p:cNvPr id="55" name="TextBox 54"/>
          <p:cNvSpPr txBox="1"/>
          <p:nvPr/>
        </p:nvSpPr>
        <p:spPr>
          <a:xfrm>
            <a:off x="1611297" y="3517648"/>
            <a:ext cx="773435" cy="492437"/>
          </a:xfrm>
          <a:prstGeom prst="rect">
            <a:avLst/>
          </a:prstGeom>
          <a:noFill/>
        </p:spPr>
        <p:txBody>
          <a:bodyPr wrap="square" lIns="0" tIns="60947" rIns="0" bIns="60947" rtlCol="0">
            <a:spAutoFit/>
          </a:bodyPr>
          <a:lstStyle/>
          <a:p>
            <a:pPr algn="ctr"/>
            <a:r>
              <a:rPr lang="en-US" sz="1200" dirty="0">
                <a:solidFill>
                  <a:prstClr val="white"/>
                </a:solidFill>
                <a:latin typeface="Segoe UI"/>
              </a:rPr>
              <a:t>E2010 or 2007 CAS</a:t>
            </a:r>
          </a:p>
        </p:txBody>
      </p:sp>
      <p:sp>
        <p:nvSpPr>
          <p:cNvPr id="56" name="TextBox 55"/>
          <p:cNvSpPr txBox="1"/>
          <p:nvPr/>
        </p:nvSpPr>
        <p:spPr>
          <a:xfrm>
            <a:off x="1008620" y="5391078"/>
            <a:ext cx="798789" cy="677103"/>
          </a:xfrm>
          <a:prstGeom prst="rect">
            <a:avLst/>
          </a:prstGeom>
          <a:noFill/>
        </p:spPr>
        <p:txBody>
          <a:bodyPr wrap="square" lIns="121893" tIns="60947" rIns="121893" bIns="60947" rtlCol="0">
            <a:spAutoFit/>
          </a:bodyPr>
          <a:lstStyle/>
          <a:p>
            <a:pPr algn="ctr"/>
            <a:r>
              <a:rPr lang="en-US" sz="1200" dirty="0">
                <a:solidFill>
                  <a:prstClr val="white"/>
                </a:solidFill>
                <a:latin typeface="Segoe UI"/>
              </a:rPr>
              <a:t>E2010 or 2007 MBX</a:t>
            </a:r>
          </a:p>
        </p:txBody>
      </p:sp>
      <p:sp>
        <p:nvSpPr>
          <p:cNvPr id="57" name="TextBox 56"/>
          <p:cNvSpPr txBox="1"/>
          <p:nvPr/>
        </p:nvSpPr>
        <p:spPr>
          <a:xfrm>
            <a:off x="3176098" y="5424117"/>
            <a:ext cx="798789" cy="533473"/>
          </a:xfrm>
          <a:prstGeom prst="rect">
            <a:avLst/>
          </a:prstGeom>
          <a:noFill/>
        </p:spPr>
        <p:txBody>
          <a:bodyPr wrap="square" lIns="121893" tIns="60947" rIns="121893" bIns="60947" rtlCol="0">
            <a:spAutoFit/>
          </a:bodyPr>
          <a:lstStyle/>
          <a:p>
            <a:pPr algn="ctr"/>
            <a:r>
              <a:rPr lang="en-US" sz="1300" dirty="0">
                <a:solidFill>
                  <a:prstClr val="white"/>
                </a:solidFill>
                <a:latin typeface="Segoe UI"/>
              </a:rPr>
              <a:t>E2013 MBX</a:t>
            </a:r>
          </a:p>
        </p:txBody>
      </p:sp>
      <p:cxnSp>
        <p:nvCxnSpPr>
          <p:cNvPr id="58" name="Straight Connector 57"/>
          <p:cNvCxnSpPr/>
          <p:nvPr/>
        </p:nvCxnSpPr>
        <p:spPr>
          <a:xfrm flipH="1">
            <a:off x="3276878" y="2269569"/>
            <a:ext cx="921828" cy="697449"/>
          </a:xfrm>
          <a:prstGeom prst="line">
            <a:avLst/>
          </a:prstGeom>
          <a:ln w="1905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907427" y="2136020"/>
            <a:ext cx="706" cy="796707"/>
          </a:xfrm>
          <a:prstGeom prst="line">
            <a:avLst/>
          </a:prstGeom>
          <a:ln w="19050">
            <a:solidFill>
              <a:schemeClr val="accent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437765" y="2182855"/>
            <a:ext cx="690911" cy="749872"/>
          </a:xfrm>
          <a:prstGeom prst="line">
            <a:avLst/>
          </a:prstGeom>
          <a:ln w="19050">
            <a:solidFill>
              <a:schemeClr val="accent2"/>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184911" y="4163985"/>
            <a:ext cx="832623" cy="328289"/>
          </a:xfrm>
          <a:prstGeom prst="rect">
            <a:avLst/>
          </a:prstGeom>
          <a:solidFill>
            <a:schemeClr val="accent6">
              <a:lumMod val="50000"/>
            </a:schemeClr>
          </a:solidFill>
          <a:effectLst/>
        </p:spPr>
        <p:txBody>
          <a:bodyPr wrap="square" lIns="121893" tIns="60947" rIns="121893" bIns="60947" rtlCol="0">
            <a:spAutoFit/>
          </a:bodyPr>
          <a:lstStyle/>
          <a:p>
            <a:pPr algn="ctr"/>
            <a:r>
              <a:rPr lang="en-US" sz="1300" dirty="0">
                <a:solidFill>
                  <a:prstClr val="white"/>
                </a:solidFill>
                <a:latin typeface="Segoe UI"/>
              </a:rPr>
              <a:t>SP/RU</a:t>
            </a:r>
          </a:p>
        </p:txBody>
      </p:sp>
      <p:sp>
        <p:nvSpPr>
          <p:cNvPr id="62" name="TextBox 61"/>
          <p:cNvSpPr txBox="1"/>
          <p:nvPr/>
        </p:nvSpPr>
        <p:spPr>
          <a:xfrm>
            <a:off x="5515334" y="3818538"/>
            <a:ext cx="759989" cy="276973"/>
          </a:xfrm>
          <a:prstGeom prst="rect">
            <a:avLst/>
          </a:prstGeom>
          <a:solidFill>
            <a:schemeClr val="accent6">
              <a:lumMod val="50000"/>
            </a:schemeClr>
          </a:solidFill>
          <a:effectLst/>
        </p:spPr>
        <p:txBody>
          <a:bodyPr wrap="square" lIns="121893" tIns="60947" rIns="121893" bIns="60947" rtlCol="0">
            <a:spAutoFit/>
          </a:bodyPr>
          <a:lstStyle>
            <a:defPPr>
              <a:defRPr lang="en-US"/>
            </a:defPPr>
            <a:lvl1pPr algn="ctr">
              <a:defRPr sz="1000">
                <a:solidFill>
                  <a:schemeClr val="bg1"/>
                </a:solidFill>
                <a:latin typeface="+mj-lt"/>
              </a:defRPr>
            </a:lvl1pPr>
          </a:lstStyle>
          <a:p>
            <a:r>
              <a:rPr lang="en-US" dirty="0" smtClean="0">
                <a:solidFill>
                  <a:prstClr val="white"/>
                </a:solidFill>
              </a:rPr>
              <a:t>SP/RU</a:t>
            </a:r>
            <a:endParaRPr lang="en-US" dirty="0">
              <a:solidFill>
                <a:prstClr val="white"/>
              </a:solidFill>
            </a:endParaRPr>
          </a:p>
        </p:txBody>
      </p:sp>
      <p:cxnSp>
        <p:nvCxnSpPr>
          <p:cNvPr id="63" name="Straight Connector 62"/>
          <p:cNvCxnSpPr/>
          <p:nvPr/>
        </p:nvCxnSpPr>
        <p:spPr>
          <a:xfrm>
            <a:off x="1902977" y="2136020"/>
            <a:ext cx="4451" cy="796707"/>
          </a:xfrm>
          <a:prstGeom prst="line">
            <a:avLst/>
          </a:prstGeom>
          <a:ln w="1905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4410901" y="1470121"/>
            <a:ext cx="2453939" cy="633095"/>
            <a:chOff x="3309037" y="1179689"/>
            <a:chExt cx="1840934" cy="474821"/>
          </a:xfrm>
        </p:grpSpPr>
        <p:sp>
          <p:nvSpPr>
            <p:cNvPr id="65" name="Rounded Rectangle 64"/>
            <p:cNvSpPr/>
            <p:nvPr/>
          </p:nvSpPr>
          <p:spPr>
            <a:xfrm>
              <a:off x="3309037" y="1179993"/>
              <a:ext cx="1840934" cy="474517"/>
            </a:xfrm>
            <a:prstGeom prst="roundRect">
              <a:avLst/>
            </a:prstGeom>
            <a:solidFill>
              <a:srgbClr val="0088E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6" name="Picture 2" descr="C:\Users\hannahr\Desktop\Clou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3481" y="1195540"/>
              <a:ext cx="781823" cy="437114"/>
            </a:xfrm>
            <a:prstGeom prst="rect">
              <a:avLst/>
            </a:prstGeom>
            <a:noFill/>
          </p:spPr>
        </p:pic>
        <p:sp>
          <p:nvSpPr>
            <p:cNvPr id="67" name="TextBox 66"/>
            <p:cNvSpPr txBox="1"/>
            <p:nvPr/>
          </p:nvSpPr>
          <p:spPr>
            <a:xfrm>
              <a:off x="3386658" y="1179689"/>
              <a:ext cx="1090176" cy="246221"/>
            </a:xfrm>
            <a:prstGeom prst="rect">
              <a:avLst/>
            </a:prstGeom>
            <a:noFill/>
          </p:spPr>
          <p:txBody>
            <a:bodyPr wrap="square" lIns="0" tIns="0" rIns="0" bIns="0" rtlCol="0">
              <a:spAutoFit/>
            </a:bodyPr>
            <a:lstStyle/>
            <a:p>
              <a:r>
                <a:rPr lang="en-US" sz="2100" dirty="0">
                  <a:solidFill>
                    <a:prstClr val="white"/>
                  </a:solidFill>
                  <a:latin typeface="Segoe UI"/>
                </a:rPr>
                <a:t>Office 365</a:t>
              </a:r>
            </a:p>
          </p:txBody>
        </p:sp>
      </p:grpSp>
      <p:sp>
        <p:nvSpPr>
          <p:cNvPr id="68" name="TextBox 67"/>
          <p:cNvSpPr txBox="1"/>
          <p:nvPr/>
        </p:nvSpPr>
        <p:spPr>
          <a:xfrm>
            <a:off x="6937765" y="6384316"/>
            <a:ext cx="5147250" cy="353921"/>
          </a:xfrm>
          <a:prstGeom prst="rect">
            <a:avLst/>
          </a:prstGeom>
          <a:noFill/>
        </p:spPr>
        <p:txBody>
          <a:bodyPr wrap="square" lIns="121893" tIns="60947" rIns="121893" bIns="60947" rtlCol="0">
            <a:spAutoFit/>
          </a:bodyPr>
          <a:lstStyle/>
          <a:p>
            <a:r>
              <a:rPr lang="en-US" sz="1500" b="1" dirty="0">
                <a:solidFill>
                  <a:srgbClr val="ED8000"/>
                </a:solidFill>
                <a:latin typeface="Segoe UI"/>
              </a:rPr>
              <a:t>7. Move mailboxes</a:t>
            </a:r>
          </a:p>
        </p:txBody>
      </p:sp>
      <p:pic>
        <p:nvPicPr>
          <p:cNvPr id="69"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803" t="20885" r="28059" b="23018"/>
          <a:stretch/>
        </p:blipFill>
        <p:spPr bwMode="auto">
          <a:xfrm>
            <a:off x="3744858" y="5041262"/>
            <a:ext cx="260251" cy="29718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4067694" y="2039228"/>
            <a:ext cx="1447602" cy="461639"/>
          </a:xfrm>
          <a:prstGeom prst="rect">
            <a:avLst/>
          </a:prstGeom>
          <a:noFill/>
          <a:ln>
            <a:noFill/>
          </a:ln>
        </p:spPr>
        <p:txBody>
          <a:bodyPr wrap="square" lIns="60949" tIns="60947" rIns="60949" bIns="60947" rtlCol="0">
            <a:spAutoFit/>
          </a:bodyPr>
          <a:lstStyle/>
          <a:p>
            <a:r>
              <a:rPr lang="en-US" sz="1100" b="1" dirty="0">
                <a:solidFill>
                  <a:srgbClr val="353435"/>
                </a:solidFill>
                <a:latin typeface="Segoe UI"/>
              </a:rPr>
              <a:t>Autodiscover &amp; EWS</a:t>
            </a:r>
          </a:p>
        </p:txBody>
      </p:sp>
      <p:sp>
        <p:nvSpPr>
          <p:cNvPr id="71" name="TextBox 70"/>
          <p:cNvSpPr txBox="1"/>
          <p:nvPr/>
        </p:nvSpPr>
        <p:spPr>
          <a:xfrm>
            <a:off x="4600060" y="2208702"/>
            <a:ext cx="505978" cy="292361"/>
          </a:xfrm>
          <a:prstGeom prst="rect">
            <a:avLst/>
          </a:prstGeom>
          <a:noFill/>
        </p:spPr>
        <p:txBody>
          <a:bodyPr wrap="square" lIns="60949" tIns="60947" rIns="60949" bIns="60947" rtlCol="0">
            <a:spAutoFit/>
          </a:bodyPr>
          <a:lstStyle/>
          <a:p>
            <a:r>
              <a:rPr lang="en-US" sz="1100" b="1" dirty="0">
                <a:solidFill>
                  <a:srgbClr val="353435"/>
                </a:solidFill>
                <a:latin typeface="Segoe UI"/>
              </a:rPr>
              <a:t>SMTP</a:t>
            </a:r>
          </a:p>
        </p:txBody>
      </p:sp>
      <p:pic>
        <p:nvPicPr>
          <p:cNvPr id="72" name="Picture 5" descr="W:\Open Engagements\Productivity\MS-Unified Communications\#1601 BizProd MOD Team Core Content Work\New Iconography\People\GroupOfPeople_0608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54523" y="4952941"/>
            <a:ext cx="565111" cy="56525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 descr="W:\Open Engagements\Productivity\MS-Unified Communications\#1601 BizProd MOD Team Core Content Work\New Iconography\People\GroupOfPeople_0608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06016" y="2855991"/>
            <a:ext cx="565111" cy="56525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803" t="20885" r="28059" b="23018"/>
          <a:stretch/>
        </p:blipFill>
        <p:spPr bwMode="auto">
          <a:xfrm>
            <a:off x="4101506" y="3239863"/>
            <a:ext cx="260251" cy="29718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75" name="Straight Connector 74"/>
          <p:cNvCxnSpPr/>
          <p:nvPr/>
        </p:nvCxnSpPr>
        <p:spPr>
          <a:xfrm flipH="1">
            <a:off x="4101505" y="2495955"/>
            <a:ext cx="566818" cy="468067"/>
          </a:xfrm>
          <a:prstGeom prst="line">
            <a:avLst/>
          </a:prstGeom>
          <a:ln w="1905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3567115" y="2946791"/>
            <a:ext cx="772380" cy="1060674"/>
            <a:chOff x="2676033" y="2210092"/>
            <a:chExt cx="579436" cy="795505"/>
          </a:xfrm>
        </p:grpSpPr>
        <p:sp>
          <p:nvSpPr>
            <p:cNvPr id="77" name="TextBox 76"/>
            <p:cNvSpPr txBox="1"/>
            <p:nvPr/>
          </p:nvSpPr>
          <p:spPr>
            <a:xfrm>
              <a:off x="2676033" y="2636265"/>
              <a:ext cx="579436" cy="369332"/>
            </a:xfrm>
            <a:prstGeom prst="rect">
              <a:avLst/>
            </a:prstGeom>
            <a:noFill/>
          </p:spPr>
          <p:txBody>
            <a:bodyPr wrap="square" rtlCol="0">
              <a:spAutoFit/>
            </a:bodyPr>
            <a:lstStyle/>
            <a:p>
              <a:pPr algn="ctr"/>
              <a:r>
                <a:rPr lang="en-US" sz="1300" dirty="0">
                  <a:solidFill>
                    <a:prstClr val="white"/>
                  </a:solidFill>
                  <a:latin typeface="Segoe UI"/>
                </a:rPr>
                <a:t>E2010 EDGE</a:t>
              </a:r>
            </a:p>
          </p:txBody>
        </p:sp>
        <p:pic>
          <p:nvPicPr>
            <p:cNvPr id="7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97469" y="2210092"/>
              <a:ext cx="165159" cy="422620"/>
            </a:xfrm>
            <a:prstGeom prst="rect">
              <a:avLst/>
            </a:prstGeom>
            <a:noFill/>
            <a:extLst>
              <a:ext uri="{909E8E84-426E-40DD-AFC4-6F175D3DCCD1}">
                <a14:hiddenFill xmlns:a14="http://schemas.microsoft.com/office/drawing/2010/main">
                  <a:solidFill>
                    <a:srgbClr val="FFFFFF"/>
                  </a:solidFill>
                </a14:hiddenFill>
              </a:ext>
            </a:extLst>
          </p:spPr>
        </p:pic>
        <p:sp>
          <p:nvSpPr>
            <p:cNvPr id="79" name="Left-Right Arrow 78"/>
            <p:cNvSpPr/>
            <p:nvPr/>
          </p:nvSpPr>
          <p:spPr>
            <a:xfrm>
              <a:off x="2901219" y="2314575"/>
              <a:ext cx="170085" cy="116662"/>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2119238" y="5359404"/>
            <a:ext cx="407405" cy="432110"/>
            <a:chOff x="4152426" y="3644653"/>
            <a:chExt cx="305633" cy="324082"/>
          </a:xfrm>
        </p:grpSpPr>
        <p:sp>
          <p:nvSpPr>
            <p:cNvPr id="81" name="Rectangle 80"/>
            <p:cNvSpPr/>
            <p:nvPr/>
          </p:nvSpPr>
          <p:spPr>
            <a:xfrm>
              <a:off x="4152426" y="3696958"/>
              <a:ext cx="305633" cy="271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4213337" y="3644653"/>
              <a:ext cx="183810" cy="276999"/>
            </a:xfrm>
            <a:prstGeom prst="rect">
              <a:avLst/>
            </a:prstGeom>
          </p:spPr>
          <p:txBody>
            <a:bodyPr wrap="square">
              <a:spAutoFit/>
            </a:bodyPr>
            <a:lstStyle/>
            <a:p>
              <a:pPr algn="ctr"/>
              <a:r>
                <a:rPr lang="en-US" b="1" dirty="0" smtClean="0">
                  <a:solidFill>
                    <a:prstClr val="white"/>
                  </a:solidFill>
                  <a:latin typeface="Segoe UI"/>
                </a:rPr>
                <a:t>7</a:t>
              </a:r>
              <a:endParaRPr lang="en-US" b="1" dirty="0">
                <a:solidFill>
                  <a:prstClr val="white"/>
                </a:solidFill>
                <a:latin typeface="Segoe UI"/>
              </a:endParaRPr>
            </a:p>
          </p:txBody>
        </p:sp>
      </p:grpSp>
    </p:spTree>
    <p:extLst>
      <p:ext uri="{BB962C8B-B14F-4D97-AF65-F5344CB8AC3E}">
        <p14:creationId xmlns:p14="http://schemas.microsoft.com/office/powerpoint/2010/main" val="1526886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par>
                                <p:cTn id="57" presetID="10" presetClass="entr" presetSubtype="0"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500"/>
                                        <p:tgtEl>
                                          <p:spTgt spid="7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par>
                                <p:cTn id="74" presetID="22" presetClass="entr" presetSubtype="1" fill="hold"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wipe(up)">
                                      <p:cBhvr>
                                        <p:cTn id="76" dur="500"/>
                                        <p:tgtEl>
                                          <p:spTgt spid="7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0"/>
                                        <p:tgtEl>
                                          <p:spTgt spid="7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par>
                                <p:cTn id="88" presetID="22" presetClass="entr" presetSubtype="1" fill="hold" nodeType="with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wipe(up)">
                                      <p:cBhvr>
                                        <p:cTn id="90" dur="500"/>
                                        <p:tgtEl>
                                          <p:spTgt spid="60"/>
                                        </p:tgtEl>
                                      </p:cBhvr>
                                    </p:animEffect>
                                  </p:childTnLst>
                                </p:cTn>
                              </p:par>
                              <p:par>
                                <p:cTn id="91" presetID="10" presetClass="exit" presetSubtype="0" fill="hold" nodeType="withEffect">
                                  <p:stCondLst>
                                    <p:cond delay="0"/>
                                  </p:stCondLst>
                                  <p:childTnLst>
                                    <p:animEffect transition="out" filter="fade">
                                      <p:cBhvr>
                                        <p:cTn id="92" dur="500"/>
                                        <p:tgtEl>
                                          <p:spTgt spid="59"/>
                                        </p:tgtEl>
                                      </p:cBhvr>
                                    </p:animEffect>
                                    <p:set>
                                      <p:cBhvr>
                                        <p:cTn id="93" dur="1" fill="hold">
                                          <p:stCondLst>
                                            <p:cond delay="499"/>
                                          </p:stCondLst>
                                        </p:cTn>
                                        <p:tgtEl>
                                          <p:spTgt spid="59"/>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500"/>
                                        <p:tgtEl>
                                          <p:spTgt spid="1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fade">
                                      <p:cBhvr>
                                        <p:cTn id="101" dur="500"/>
                                        <p:tgtEl>
                                          <p:spTgt spid="5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500"/>
                                        <p:tgtEl>
                                          <p:spTgt spid="68"/>
                                        </p:tgtEl>
                                      </p:cBhvr>
                                    </p:animEffect>
                                  </p:childTnLst>
                                </p:cTn>
                              </p:par>
                              <p:par>
                                <p:cTn id="110" presetID="10" presetClass="entr" presetSubtype="0" fill="hold" nodeType="with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fade">
                                      <p:cBhvr>
                                        <p:cTn id="112" dur="500"/>
                                        <p:tgtEl>
                                          <p:spTgt spid="80"/>
                                        </p:tgtEl>
                                      </p:cBhvr>
                                    </p:animEffect>
                                  </p:childTnLst>
                                </p:cTn>
                              </p:par>
                              <p:par>
                                <p:cTn id="113" presetID="19" presetClass="emph" presetSubtype="0" fill="hold" nodeType="withEffect">
                                  <p:stCondLst>
                                    <p:cond delay="0"/>
                                  </p:stCondLst>
                                  <p:childTnLst>
                                    <p:animClr clrSpc="rgb" dir="cw">
                                      <p:cBhvr override="childStyle">
                                        <p:cTn id="114" dur="500" fill="hold"/>
                                        <p:tgtEl>
                                          <p:spTgt spid="72"/>
                                        </p:tgtEl>
                                        <p:attrNameLst>
                                          <p:attrName>style.color</p:attrName>
                                        </p:attrNameLst>
                                      </p:cBhvr>
                                      <p:to>
                                        <a:srgbClr val="D2D2D2"/>
                                      </p:to>
                                    </p:animClr>
                                    <p:animClr clrSpc="rgb" dir="cw">
                                      <p:cBhvr>
                                        <p:cTn id="115" dur="500" fill="hold"/>
                                        <p:tgtEl>
                                          <p:spTgt spid="72"/>
                                        </p:tgtEl>
                                        <p:attrNameLst>
                                          <p:attrName>fillcolor</p:attrName>
                                        </p:attrNameLst>
                                      </p:cBhvr>
                                      <p:to>
                                        <a:srgbClr val="D2D2D2"/>
                                      </p:to>
                                    </p:animClr>
                                    <p:set>
                                      <p:cBhvr>
                                        <p:cTn id="116" dur="500" fill="hold"/>
                                        <p:tgtEl>
                                          <p:spTgt spid="72"/>
                                        </p:tgtEl>
                                        <p:attrNameLst>
                                          <p:attrName>fill.type</p:attrName>
                                        </p:attrNameLst>
                                      </p:cBhvr>
                                      <p:to>
                                        <p:strVal val="solid"/>
                                      </p:to>
                                    </p:set>
                                    <p:set>
                                      <p:cBhvr>
                                        <p:cTn id="117" dur="500" fill="hold"/>
                                        <p:tgtEl>
                                          <p:spTgt spid="72"/>
                                        </p:tgtEl>
                                        <p:attrNameLst>
                                          <p:attrName>fill.on</p:attrName>
                                        </p:attrNameLst>
                                      </p:cBhvr>
                                      <p:to>
                                        <p:strVal val="true"/>
                                      </p:to>
                                    </p:set>
                                  </p:childTnLst>
                                </p:cTn>
                              </p:par>
                              <p:par>
                                <p:cTn id="118" presetID="19" presetClass="emph" presetSubtype="0" fill="hold" nodeType="withEffect">
                                  <p:stCondLst>
                                    <p:cond delay="0"/>
                                  </p:stCondLst>
                                  <p:childTnLst>
                                    <p:animClr clrSpc="rgb" dir="cw">
                                      <p:cBhvr override="childStyle">
                                        <p:cTn id="119" dur="500" fill="hold"/>
                                        <p:tgtEl>
                                          <p:spTgt spid="73"/>
                                        </p:tgtEl>
                                        <p:attrNameLst>
                                          <p:attrName>style.color</p:attrName>
                                        </p:attrNameLst>
                                      </p:cBhvr>
                                      <p:to>
                                        <a:srgbClr val="D2D2D2"/>
                                      </p:to>
                                    </p:animClr>
                                    <p:animClr clrSpc="rgb" dir="cw">
                                      <p:cBhvr>
                                        <p:cTn id="120" dur="500" fill="hold"/>
                                        <p:tgtEl>
                                          <p:spTgt spid="73"/>
                                        </p:tgtEl>
                                        <p:attrNameLst>
                                          <p:attrName>fillcolor</p:attrName>
                                        </p:attrNameLst>
                                      </p:cBhvr>
                                      <p:to>
                                        <a:srgbClr val="D2D2D2"/>
                                      </p:to>
                                    </p:animClr>
                                    <p:set>
                                      <p:cBhvr>
                                        <p:cTn id="121" dur="500" fill="hold"/>
                                        <p:tgtEl>
                                          <p:spTgt spid="73"/>
                                        </p:tgtEl>
                                        <p:attrNameLst>
                                          <p:attrName>fill.type</p:attrName>
                                        </p:attrNameLst>
                                      </p:cBhvr>
                                      <p:to>
                                        <p:strVal val="solid"/>
                                      </p:to>
                                    </p:set>
                                    <p:set>
                                      <p:cBhvr>
                                        <p:cTn id="122" dur="500" fill="hold"/>
                                        <p:tgtEl>
                                          <p:spTgt spid="73"/>
                                        </p:tgtEl>
                                        <p:attrNameLst>
                                          <p:attrName>fill.on</p:attrName>
                                        </p:attrNameLst>
                                      </p:cBhvr>
                                      <p:to>
                                        <p:strVal val="true"/>
                                      </p:to>
                                    </p:set>
                                  </p:childTnLst>
                                </p:cTn>
                              </p:par>
                            </p:childTnLst>
                          </p:cTn>
                        </p:par>
                        <p:par>
                          <p:cTn id="123" fill="hold">
                            <p:stCondLst>
                              <p:cond delay="500"/>
                            </p:stCondLst>
                            <p:childTnLst>
                              <p:par>
                                <p:cTn id="124" presetID="0" presetClass="path" presetSubtype="0" accel="50000" decel="50000" fill="hold" nodeType="afterEffect">
                                  <p:stCondLst>
                                    <p:cond delay="0"/>
                                  </p:stCondLst>
                                  <p:childTnLst>
                                    <p:animMotion origin="layout" path="M -0.00069 -0.00031 C 0.0066 0.05124 0.00417 0.10988 0.02327 0.1534 C 0.03108 0.1713 0.03837 0.1858 0.05139 0.19043 C 0.05695 0.18982 0.0625 0.18982 0.06806 0.18858 C 0.07032 0.18796 0.07223 0.18611 0.07431 0.18488 C 0.07674 0.18333 0.08056 0.17747 0.08056 0.17747 C 0.08646 0.16142 0.07865 0.18025 0.08577 0.17006 C 0.08681 0.16852 0.08698 0.16605 0.08785 0.16451 C 0.08872 0.16296 0.08994 0.16204 0.09098 0.1608 C 0.09167 0.15895 0.09219 0.15679 0.09306 0.15525 C 0.09393 0.15371 0.09532 0.1534 0.09619 0.15154 C 0.10018 0.14259 0.09358 0.14815 0.10035 0.14414 C 0.10139 0.13827 0.10816 0.12099 0.11077 0.11636 C 0.1132 0.1034 0.11563 0.09043 0.11806 0.07747 C 0.11875 0.07377 0.11945 0.07006 0.12014 0.06636 C 0.12049 0.06451 0.12119 0.0608 0.12119 0.0608 C 0.12709 -0.02407 0.12587 -0.11018 0.13264 -0.19475 C 0.13386 -0.20957 0.13369 -0.22469 0.13577 -0.2392 C 0.1375 -0.26697 0.14011 -0.29228 0.14514 -0.31883 C 0.14775 -0.33271 0.15174 -0.34753 0.15869 -0.35586 C 0.16007 -0.36327 0.16129 -0.36636 0.16494 -0.37068 C 0.16684 -0.38055 0.17639 -0.3929 0.18039 -0.40031 C 0.1823 -0.40339 0.18681 -0.40771 0.18681 -0.40771 C 0.18733 -0.40957 0.18803 -0.41173 0.18889 -0.41327 C 0.19063 -0.41605 0.19497 -0.42068 0.19497 -0.42068 C 0.20105 -0.43673 0.19323 -0.4179 0.20035 -0.42808 C 0.20139 -0.42963 0.20157 -0.4321 0.20244 -0.43364 C 0.20452 -0.43734 0.20608 -0.43765 0.20869 -0.4392 C 0.2125 -0.44938 0.22032 -0.4537 0.22639 -0.45957 C 0.23594 -0.46913 0.25278 -0.4858 0.26389 -0.48734 C 0.27987 -0.48981 0.29584 -0.49228 0.31181 -0.49475 C 0.32014 -0.49599 0.3375 -0.50031 0.34827 -0.50031 " pathEditMode="relative" ptsTypes="fffffffffffffffffffffffffffffffA">
                                      <p:cBhvr>
                                        <p:cTn id="125" dur="2000" fill="hold"/>
                                        <p:tgtEl>
                                          <p:spTgt spid="72"/>
                                        </p:tgtEl>
                                        <p:attrNameLst>
                                          <p:attrName>ppt_x</p:attrName>
                                          <p:attrName>ppt_y</p:attrName>
                                        </p:attrNameLst>
                                      </p:cBhvr>
                                    </p:animMotion>
                                  </p:childTnLst>
                                </p:cTn>
                              </p:par>
                              <p:par>
                                <p:cTn id="126" presetID="0" presetClass="path" presetSubtype="0" accel="50000" decel="50000" fill="hold" nodeType="withEffect">
                                  <p:stCondLst>
                                    <p:cond delay="0"/>
                                  </p:stCondLst>
                                  <p:childTnLst>
                                    <p:animMotion origin="layout" path="M 6.66667E-6 2.59259E-6 C -0.03541 -0.00185 -0.04861 -0.00371 -0.08749 2.59259E-6 C -0.0934 0.00061 -0.1144 0.01142 -0.11874 0.01666 C -0.12309 0.02191 -0.12638 0.02685 -0.13124 0.02963 C -0.13715 0.04568 -0.12934 0.02685 -0.13645 0.03703 C -0.13836 0.03981 -0.13975 0.04352 -0.14166 0.04629 C -0.14704 0.05494 -0.15121 0.06512 -0.15729 0.07222 C -0.16006 0.07963 -0.16354 0.08765 -0.1677 0.09259 C -0.16996 0.10463 -0.16684 0.0929 -0.17187 0.1 C -0.17291 0.10154 -0.17309 0.10401 -0.17395 0.10555 C -0.17482 0.1071 -0.17604 0.10802 -0.17708 0.10926 C -0.18177 0.12191 -0.19236 0.14043 -0.19479 0.1537 C -0.19618 0.16142 -0.20208 0.17592 -0.2052 0.18148 C -0.20711 0.18487 -0.21128 0.19352 -0.21458 0.19629 C -0.21666 0.19784 -0.22083 0.2 -0.22083 0.2 C -0.23211 0.19722 -0.22673 0.19907 -0.23333 0.18889 C -0.23524 0.18611 -0.23958 0.18148 -0.23958 0.18148 C -0.24201 0.175 -0.24201 0.17099 -0.24583 0.16666 C -0.24774 0.15679 -0.24965 0.14722 -0.25104 0.13703 C -0.25086 0.13117 -0.25138 0.09259 -0.24895 0.07592 C -0.24409 0.04136 -0.23298 0.00926 -0.22083 -0.01852 C -0.21736 -0.02624 -0.21493 -0.0392 -0.21041 -0.04445 C -0.2085 -0.05463 -0.2019 -0.07006 -0.19687 -0.07593 C -0.19392 -0.09167 -0.18472 -0.10062 -0.17812 -0.11111 C -0.17326 -0.11883 -0.16874 -0.12963 -0.16249 -0.13334 C -0.15815 -0.14476 -0.14843 -0.15062 -0.14166 -0.15741 C -0.13628 -0.16266 -0.13159 -0.16976 -0.12604 -0.17408 C -0.11562 -0.18241 -0.10503 -0.18488 -0.09374 -0.18704 C -0.06736 -0.18581 -0.04444 -0.18148 -0.01874 -0.17778 C -0.00642 -0.17037 0.00591 -0.17037 0.01876 -0.17037 " pathEditMode="relative" ptsTypes="fffffffffffffffffffffffffffffA">
                                      <p:cBhvr>
                                        <p:cTn id="127" dur="2000" fill="hold"/>
                                        <p:tgtEl>
                                          <p:spTgt spid="7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P spid="15" grpId="0"/>
      <p:bldP spid="16" grpId="0" animBg="1"/>
      <p:bldP spid="17" grpId="0"/>
      <p:bldP spid="57" grpId="0"/>
      <p:bldP spid="61" grpId="0" animBg="1"/>
      <p:bldP spid="62" grpId="0" animBg="1"/>
      <p:bldP spid="68" grpId="0"/>
      <p:bldP spid="70" grpId="0"/>
      <p:bldP spid="7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Hybrid – User Experience</a:t>
            </a:r>
          </a:p>
        </p:txBody>
      </p:sp>
      <p:sp>
        <p:nvSpPr>
          <p:cNvPr id="3" name="Content Placeholder 2"/>
          <p:cNvSpPr>
            <a:spLocks noGrp="1"/>
          </p:cNvSpPr>
          <p:nvPr>
            <p:ph sz="quarter" idx="10"/>
          </p:nvPr>
        </p:nvSpPr>
        <p:spPr>
          <a:xfrm>
            <a:off x="274638" y="1214438"/>
            <a:ext cx="11887200" cy="4431983"/>
          </a:xfrm>
        </p:spPr>
        <p:txBody>
          <a:bodyPr/>
          <a:lstStyle/>
          <a:p>
            <a:r>
              <a:rPr lang="en-US"/>
              <a:t>If configured for SSO, users login with their AD </a:t>
            </a:r>
            <a:r>
              <a:rPr lang="en-US" smtClean="0"/>
              <a:t>credentials</a:t>
            </a:r>
            <a:r>
              <a:rPr lang="en-US"/>
              <a:t>.  </a:t>
            </a:r>
            <a:endParaRPr lang="en-US" smtClean="0"/>
          </a:p>
          <a:p>
            <a:r>
              <a:rPr lang="en-US" smtClean="0"/>
              <a:t>Otherwise</a:t>
            </a:r>
            <a:r>
              <a:rPr lang="en-US"/>
              <a:t>, admin needs to distribute new passwords to users.</a:t>
            </a:r>
          </a:p>
          <a:p>
            <a:r>
              <a:rPr lang="en-US"/>
              <a:t>User’s current Outlook profile is updated with the Exchange Online server name via Autodiscover.</a:t>
            </a:r>
          </a:p>
          <a:p>
            <a:r>
              <a:rPr lang="en-US"/>
              <a:t>Offline files (OST files) do not have to be recreated</a:t>
            </a:r>
            <a:endParaRPr lang="nl-NL"/>
          </a:p>
        </p:txBody>
      </p:sp>
    </p:spTree>
    <p:extLst>
      <p:ext uri="{BB962C8B-B14F-4D97-AF65-F5344CB8AC3E}">
        <p14:creationId xmlns:p14="http://schemas.microsoft.com/office/powerpoint/2010/main" val="34099873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smtClean="0"/>
              <a:t>Understanding Single Sign-on</a:t>
            </a:r>
            <a:endParaRPr lang="nl-NL"/>
          </a:p>
        </p:txBody>
      </p:sp>
    </p:spTree>
    <p:extLst>
      <p:ext uri="{BB962C8B-B14F-4D97-AF65-F5344CB8AC3E}">
        <p14:creationId xmlns:p14="http://schemas.microsoft.com/office/powerpoint/2010/main" val="319749272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Purpose of Single Sign-on</a:t>
            </a:r>
            <a:endParaRPr lang="nl-NL"/>
          </a:p>
        </p:txBody>
      </p:sp>
      <p:sp>
        <p:nvSpPr>
          <p:cNvPr id="3" name="Content Placeholder 2"/>
          <p:cNvSpPr>
            <a:spLocks noGrp="1"/>
          </p:cNvSpPr>
          <p:nvPr>
            <p:ph sz="quarter" idx="10"/>
          </p:nvPr>
        </p:nvSpPr>
        <p:spPr>
          <a:xfrm>
            <a:off x="274638" y="1214438"/>
            <a:ext cx="11887200" cy="5539978"/>
          </a:xfrm>
        </p:spPr>
        <p:txBody>
          <a:bodyPr/>
          <a:lstStyle/>
          <a:p>
            <a:r>
              <a:rPr lang="en-US"/>
              <a:t>Enables users to access both the on-premises and cloud-based organizations with a single user name and password</a:t>
            </a:r>
          </a:p>
          <a:p>
            <a:r>
              <a:rPr lang="en-US"/>
              <a:t>Provides users with a familiar sign-on experience</a:t>
            </a:r>
          </a:p>
          <a:p>
            <a:r>
              <a:rPr lang="en-US"/>
              <a:t>Allows administrators to easily control account policies for cloud-based organization mailboxes by using on-premises Active Directory management tools.</a:t>
            </a:r>
          </a:p>
          <a:p>
            <a:endParaRPr lang="nl-NL"/>
          </a:p>
        </p:txBody>
      </p:sp>
    </p:spTree>
    <p:extLst>
      <p:ext uri="{BB962C8B-B14F-4D97-AF65-F5344CB8AC3E}">
        <p14:creationId xmlns:p14="http://schemas.microsoft.com/office/powerpoint/2010/main" val="131749124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Benefits of Single Sign-on</a:t>
            </a:r>
            <a:endParaRPr lang="nl-NL"/>
          </a:p>
        </p:txBody>
      </p:sp>
      <p:sp>
        <p:nvSpPr>
          <p:cNvPr id="3" name="Content Placeholder 2"/>
          <p:cNvSpPr>
            <a:spLocks noGrp="1"/>
          </p:cNvSpPr>
          <p:nvPr>
            <p:ph sz="quarter" idx="10"/>
          </p:nvPr>
        </p:nvSpPr>
        <p:spPr>
          <a:xfrm>
            <a:off x="274638" y="1214438"/>
            <a:ext cx="11887200" cy="4530471"/>
          </a:xfrm>
        </p:spPr>
        <p:txBody>
          <a:bodyPr/>
          <a:lstStyle/>
          <a:p>
            <a:r>
              <a:rPr lang="en-US"/>
              <a:t>Policy Control</a:t>
            </a:r>
          </a:p>
          <a:p>
            <a:r>
              <a:rPr lang="en-US"/>
              <a:t>Access Control</a:t>
            </a:r>
          </a:p>
          <a:p>
            <a:r>
              <a:rPr lang="en-US"/>
              <a:t>Reduced Support Calls</a:t>
            </a:r>
          </a:p>
          <a:p>
            <a:r>
              <a:rPr lang="en-US"/>
              <a:t>Security</a:t>
            </a:r>
          </a:p>
          <a:p>
            <a:r>
              <a:rPr lang="en-US"/>
              <a:t>Support for Strong Authentication</a:t>
            </a:r>
          </a:p>
          <a:p>
            <a:pPr lvl="1"/>
            <a:r>
              <a:rPr lang="en-US"/>
              <a:t>http://technet.microsoft.com/en-us/library/hh237448(WS.10).aspx</a:t>
            </a:r>
          </a:p>
          <a:p>
            <a:endParaRPr lang="nl-NL"/>
          </a:p>
        </p:txBody>
      </p:sp>
    </p:spTree>
    <p:extLst>
      <p:ext uri="{BB962C8B-B14F-4D97-AF65-F5344CB8AC3E}">
        <p14:creationId xmlns:p14="http://schemas.microsoft.com/office/powerpoint/2010/main" val="146873073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Office 365 Desktop Setup</a:t>
            </a:r>
            <a:endParaRPr lang="nl-NL"/>
          </a:p>
        </p:txBody>
      </p:sp>
      <p:sp>
        <p:nvSpPr>
          <p:cNvPr id="3" name="Content Placeholder 2"/>
          <p:cNvSpPr>
            <a:spLocks noGrp="1"/>
          </p:cNvSpPr>
          <p:nvPr>
            <p:ph sz="quarter" idx="10"/>
          </p:nvPr>
        </p:nvSpPr>
        <p:spPr>
          <a:xfrm>
            <a:off x="274638" y="1214438"/>
            <a:ext cx="11887200" cy="4985980"/>
          </a:xfrm>
        </p:spPr>
        <p:txBody>
          <a:bodyPr/>
          <a:lstStyle/>
          <a:p>
            <a:r>
              <a:rPr lang="en-US"/>
              <a:t>Installs operating system and client software updates required for connectivity with Office 365</a:t>
            </a:r>
          </a:p>
          <a:p>
            <a:r>
              <a:rPr lang="en-US"/>
              <a:t>Automatically configures Internet Explorer and rich clients for use with Office 365</a:t>
            </a:r>
          </a:p>
          <a:p>
            <a:r>
              <a:rPr lang="en-US"/>
              <a:t>Note: Office 365 Desktop Setup is not an authentication or sign-in service and should not be confused with single sign-on</a:t>
            </a:r>
          </a:p>
          <a:p>
            <a:endParaRPr lang="nl-NL"/>
          </a:p>
        </p:txBody>
      </p:sp>
    </p:spTree>
    <p:extLst>
      <p:ext uri="{BB962C8B-B14F-4D97-AF65-F5344CB8AC3E}">
        <p14:creationId xmlns:p14="http://schemas.microsoft.com/office/powerpoint/2010/main" val="293134752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Microsoft Online Sign-in assistant</a:t>
            </a:r>
            <a:endParaRPr lang="nl-NL"/>
          </a:p>
        </p:txBody>
      </p:sp>
      <p:sp>
        <p:nvSpPr>
          <p:cNvPr id="3" name="Content Placeholder 2"/>
          <p:cNvSpPr>
            <a:spLocks noGrp="1"/>
          </p:cNvSpPr>
          <p:nvPr>
            <p:ph sz="quarter" idx="10"/>
          </p:nvPr>
        </p:nvSpPr>
        <p:spPr>
          <a:xfrm>
            <a:off x="274638" y="1214438"/>
            <a:ext cx="11887200" cy="4862870"/>
          </a:xfrm>
        </p:spPr>
        <p:txBody>
          <a:bodyPr/>
          <a:lstStyle/>
          <a:p>
            <a:r>
              <a:rPr lang="en-US"/>
              <a:t>Can be installed automatically by Office 365 Desktop Setup or manually</a:t>
            </a:r>
          </a:p>
          <a:p>
            <a:r>
              <a:rPr lang="en-US"/>
              <a:t>Enables authentication support by obtaining a service token from Office 365 and returning it to a rich client (e.g. Lync)</a:t>
            </a:r>
          </a:p>
          <a:p>
            <a:r>
              <a:rPr lang="en-US" smtClean="0"/>
              <a:t>Required </a:t>
            </a:r>
            <a:r>
              <a:rPr lang="en-US"/>
              <a:t>for on-premises computers connecting to Office 365 (e.g. DirSync, Exchange, ADFS, PowerShell</a:t>
            </a:r>
            <a:r>
              <a:rPr lang="en-US" smtClean="0"/>
              <a:t>)</a:t>
            </a:r>
            <a:endParaRPr lang="en-US"/>
          </a:p>
        </p:txBody>
      </p:sp>
    </p:spTree>
    <p:extLst>
      <p:ext uri="{BB962C8B-B14F-4D97-AF65-F5344CB8AC3E}">
        <p14:creationId xmlns:p14="http://schemas.microsoft.com/office/powerpoint/2010/main" val="109519467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Authentication Flow – Active Profile</a:t>
            </a:r>
            <a:endParaRPr lang="nl-NL"/>
          </a:p>
        </p:txBody>
      </p:sp>
      <p:sp>
        <p:nvSpPr>
          <p:cNvPr id="4" name="Rectangle 3"/>
          <p:cNvSpPr>
            <a:spLocks noChangeArrowheads="1"/>
          </p:cNvSpPr>
          <p:nvPr/>
        </p:nvSpPr>
        <p:spPr bwMode="auto">
          <a:xfrm>
            <a:off x="833367" y="1767362"/>
            <a:ext cx="4333804" cy="461327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425" tIns="45713" rIns="91425" bIns="45713" anchor="ctr"/>
          <a:lstStyle/>
          <a:p>
            <a:pPr algn="ctr" eaLnBrk="0" hangingPunct="0">
              <a:lnSpc>
                <a:spcPct val="80000"/>
              </a:lnSpc>
              <a:defRPr/>
            </a:pPr>
            <a:endParaRPr lang="en-US" dirty="0">
              <a:solidFill>
                <a:srgbClr val="FFFFFF"/>
              </a:solidFill>
              <a:effectLst>
                <a:outerShdw blurRad="38100" dist="38100" dir="2700000" algn="tl">
                  <a:srgbClr val="000000"/>
                </a:outerShdw>
              </a:effectLst>
              <a:cs typeface="+mn-cs"/>
            </a:endParaRPr>
          </a:p>
        </p:txBody>
      </p:sp>
      <p:sp>
        <p:nvSpPr>
          <p:cNvPr id="5" name="Rectangle 4"/>
          <p:cNvSpPr>
            <a:spLocks noChangeArrowheads="1"/>
          </p:cNvSpPr>
          <p:nvPr/>
        </p:nvSpPr>
        <p:spPr bwMode="auto">
          <a:xfrm>
            <a:off x="6883340" y="1767362"/>
            <a:ext cx="4333804" cy="4613275"/>
          </a:xfrm>
          <a:prstGeom prst="rect">
            <a:avLst/>
          </a:prstGeom>
          <a:solidFill>
            <a:schemeClr val="accent1">
              <a:lumMod val="20000"/>
              <a:lumOff val="80000"/>
            </a:schemeClr>
          </a:solidFill>
          <a:ln w="12700" cap="flat" cmpd="sng" algn="ctr">
            <a:solidFill>
              <a:schemeClr val="tx1"/>
            </a:solidFill>
            <a:prstDash val="solid"/>
            <a:miter lim="800000"/>
            <a:headEnd type="none" w="med" len="med"/>
            <a:tailEnd type="none" w="med" len="med"/>
          </a:ln>
          <a:effectLst/>
        </p:spPr>
        <p:txBody>
          <a:bodyPr wrap="none" lIns="91425" tIns="45713" rIns="91425" bIns="45713" anchor="ctr"/>
          <a:lstStyle/>
          <a:p>
            <a:pPr algn="ctr" eaLnBrk="0" hangingPunct="0">
              <a:lnSpc>
                <a:spcPct val="80000"/>
              </a:lnSpc>
              <a:defRPr/>
            </a:pPr>
            <a:endParaRPr lang="en-US" dirty="0">
              <a:solidFill>
                <a:schemeClr val="bg1"/>
              </a:solidFill>
              <a:effectLst>
                <a:outerShdw blurRad="38100" dist="38100" dir="2700000" algn="tl">
                  <a:srgbClr val="000000"/>
                </a:outerShdw>
              </a:effectLst>
              <a:cs typeface="+mn-cs"/>
            </a:endParaRPr>
          </a:p>
        </p:txBody>
      </p:sp>
      <p:pic>
        <p:nvPicPr>
          <p:cNvPr id="6" name="Rectangle 2049"/>
          <p:cNvPicPr>
            <a:picLocks noChangeAspect="1" noChangeArrowheads="1"/>
          </p:cNvPicPr>
          <p:nvPr/>
        </p:nvPicPr>
        <p:blipFill>
          <a:blip r:embed="rId4" cstate="print"/>
          <a:srcRect/>
          <a:stretch>
            <a:fillRect/>
          </a:stretch>
        </p:blipFill>
        <p:spPr bwMode="auto">
          <a:xfrm>
            <a:off x="4551381" y="2859556"/>
            <a:ext cx="3607978" cy="2216151"/>
          </a:xfrm>
          <a:prstGeom prst="rect">
            <a:avLst/>
          </a:prstGeom>
          <a:noFill/>
          <a:ln w="9525">
            <a:noFill/>
            <a:miter lim="800000"/>
            <a:headEnd/>
            <a:tailEnd/>
          </a:ln>
        </p:spPr>
      </p:pic>
      <p:sp>
        <p:nvSpPr>
          <p:cNvPr id="7" name="Rectangle 6"/>
          <p:cNvSpPr>
            <a:spLocks noChangeArrowheads="1"/>
          </p:cNvSpPr>
          <p:nvPr/>
        </p:nvSpPr>
        <p:spPr bwMode="auto">
          <a:xfrm>
            <a:off x="833367" y="1246664"/>
            <a:ext cx="4333804" cy="525463"/>
          </a:xfrm>
          <a:prstGeom prst="rect">
            <a:avLst/>
          </a:prstGeom>
          <a:solidFill>
            <a:srgbClr val="00B050"/>
          </a:solidFill>
          <a:ln w="12700" cap="flat" cmpd="sng" algn="ctr">
            <a:solidFill>
              <a:schemeClr val="tx1"/>
            </a:solidFill>
            <a:prstDash val="solid"/>
            <a:miter lim="800000"/>
            <a:headEnd type="none" w="med" len="med"/>
            <a:tailEnd type="none" w="med" len="med"/>
          </a:ln>
          <a:effectLst/>
        </p:spPr>
        <p:txBody>
          <a:bodyPr wrap="none" lIns="91425" tIns="45713" rIns="91425" bIns="45713" anchor="ctr"/>
          <a:lstStyle/>
          <a:p>
            <a:pPr algn="ctr" eaLnBrk="0" hangingPunct="0">
              <a:lnSpc>
                <a:spcPct val="80000"/>
              </a:lnSpc>
              <a:defRPr/>
            </a:pPr>
            <a:r>
              <a:rPr lang="en-US" dirty="0" smtClean="0">
                <a:solidFill>
                  <a:srgbClr val="FFFFFF"/>
                </a:solidFill>
                <a:effectLst>
                  <a:outerShdw blurRad="38100" dist="38100" dir="2700000" algn="tl">
                    <a:srgbClr val="000000"/>
                  </a:outerShdw>
                </a:effectLst>
                <a:cs typeface="+mn-cs"/>
              </a:rPr>
              <a:t>Customer</a:t>
            </a:r>
            <a:endParaRPr lang="en-US" dirty="0">
              <a:solidFill>
                <a:srgbClr val="FFFFFF"/>
              </a:solidFill>
              <a:effectLst>
                <a:outerShdw blurRad="38100" dist="38100" dir="2700000" algn="tl">
                  <a:srgbClr val="000000"/>
                </a:outerShdw>
              </a:effectLst>
              <a:cs typeface="+mn-cs"/>
            </a:endParaRPr>
          </a:p>
        </p:txBody>
      </p:sp>
      <p:sp>
        <p:nvSpPr>
          <p:cNvPr id="8" name="Rectangle 7"/>
          <p:cNvSpPr>
            <a:spLocks noChangeArrowheads="1"/>
          </p:cNvSpPr>
          <p:nvPr/>
        </p:nvSpPr>
        <p:spPr bwMode="auto">
          <a:xfrm>
            <a:off x="6883340" y="1246664"/>
            <a:ext cx="4333804" cy="525463"/>
          </a:xfrm>
          <a:prstGeom prst="rect">
            <a:avLst/>
          </a:prstGeom>
          <a:solidFill>
            <a:srgbClr val="0070C0"/>
          </a:solidFill>
          <a:ln w="12700" cap="flat" cmpd="sng" algn="ctr">
            <a:solidFill>
              <a:schemeClr val="tx1"/>
            </a:solidFill>
            <a:prstDash val="solid"/>
            <a:miter lim="800000"/>
            <a:headEnd type="none" w="med" len="med"/>
            <a:tailEnd type="none" w="med" len="med"/>
          </a:ln>
          <a:effectLst/>
        </p:spPr>
        <p:txBody>
          <a:bodyPr wrap="none" lIns="91425" tIns="45713" rIns="91425" bIns="45713" anchor="ctr"/>
          <a:lstStyle/>
          <a:p>
            <a:pPr algn="ctr" eaLnBrk="0" hangingPunct="0">
              <a:lnSpc>
                <a:spcPct val="80000"/>
              </a:lnSpc>
              <a:defRPr/>
            </a:pPr>
            <a:r>
              <a:rPr lang="en-US" dirty="0" smtClean="0">
                <a:solidFill>
                  <a:srgbClr val="FFFFFF"/>
                </a:solidFill>
                <a:effectLst>
                  <a:outerShdw blurRad="38100" dist="38100" dir="2700000" algn="tl">
                    <a:srgbClr val="000000"/>
                  </a:outerShdw>
                </a:effectLst>
                <a:cs typeface="+mn-cs"/>
              </a:rPr>
              <a:t>Microsoft Online Services</a:t>
            </a:r>
            <a:endParaRPr lang="en-US" dirty="0">
              <a:solidFill>
                <a:srgbClr val="FFFFFF"/>
              </a:solidFill>
              <a:effectLst>
                <a:outerShdw blurRad="38100" dist="38100" dir="2700000" algn="tl">
                  <a:srgbClr val="000000"/>
                </a:outerShdw>
              </a:effectLst>
              <a:cs typeface="+mn-cs"/>
            </a:endParaRPr>
          </a:p>
        </p:txBody>
      </p:sp>
      <p:graphicFrame>
        <p:nvGraphicFramePr>
          <p:cNvPr id="9" name="Object 7"/>
          <p:cNvGraphicFramePr>
            <a:graphicFrameLocks noChangeAspect="1"/>
          </p:cNvGraphicFramePr>
          <p:nvPr>
            <p:extLst>
              <p:ext uri="{D42A27DB-BD31-4B8C-83A1-F6EECF244321}">
                <p14:modId xmlns:p14="http://schemas.microsoft.com/office/powerpoint/2010/main" val="3973895210"/>
              </p:ext>
            </p:extLst>
          </p:nvPr>
        </p:nvGraphicFramePr>
        <p:xfrm>
          <a:off x="557348" y="1270717"/>
          <a:ext cx="10254695" cy="5195888"/>
        </p:xfrm>
        <a:graphic>
          <a:graphicData uri="http://schemas.openxmlformats.org/presentationml/2006/ole">
            <mc:AlternateContent xmlns:mc="http://schemas.openxmlformats.org/markup-compatibility/2006">
              <mc:Choice xmlns:v="urn:schemas-microsoft-com:vml" Requires="v">
                <p:oleObj spid="_x0000_s5153" name="Visio" r:id="rId5" imgW="7544943" imgH="5096637" progId="Visio.Drawing.11">
                  <p:embed/>
                </p:oleObj>
              </mc:Choice>
              <mc:Fallback>
                <p:oleObj name="Visio" r:id="rId5" imgW="7544943" imgH="5096637" progId="Visio.Drawing.11">
                  <p:embed/>
                  <p:pic>
                    <p:nvPicPr>
                      <p:cNvPr id="0" name=""/>
                      <p:cNvPicPr>
                        <a:picLocks noChangeAspect="1" noChangeArrowheads="1"/>
                      </p:cNvPicPr>
                      <p:nvPr/>
                    </p:nvPicPr>
                    <p:blipFill>
                      <a:blip r:embed="rId6"/>
                      <a:srcRect/>
                      <a:stretch>
                        <a:fillRect/>
                      </a:stretch>
                    </p:blipFill>
                    <p:spPr bwMode="auto">
                      <a:xfrm>
                        <a:off x="557348" y="1270717"/>
                        <a:ext cx="10254695" cy="51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alpha val="74001"/>
                                </a:schemeClr>
                              </a:outerShdw>
                            </a:effectLst>
                          </a14:hiddenEffects>
                        </a:ext>
                      </a:extLst>
                    </p:spPr>
                  </p:pic>
                </p:oleObj>
              </mc:Fallback>
            </mc:AlternateContent>
          </a:graphicData>
        </a:graphic>
      </p:graphicFrame>
      <p:sp>
        <p:nvSpPr>
          <p:cNvPr id="10" name="TextBox 9"/>
          <p:cNvSpPr txBox="1"/>
          <p:nvPr/>
        </p:nvSpPr>
        <p:spPr>
          <a:xfrm>
            <a:off x="3957784" y="2123210"/>
            <a:ext cx="953689" cy="461665"/>
          </a:xfrm>
          <a:prstGeom prst="rect">
            <a:avLst/>
          </a:prstGeom>
          <a:noFill/>
        </p:spPr>
        <p:txBody>
          <a:bodyPr wrap="square" lIns="0" tIns="0" rIns="0" bIns="0" rtlCol="0">
            <a:spAutoFit/>
          </a:bodyPr>
          <a:lstStyle/>
          <a:p>
            <a:pPr algn="ctr"/>
            <a:r>
              <a:rPr lang="en-US" sz="1500" dirty="0">
                <a:gradFill>
                  <a:gsLst>
                    <a:gs pos="0">
                      <a:schemeClr val="tx1"/>
                    </a:gs>
                    <a:gs pos="86000">
                      <a:schemeClr val="tx1"/>
                    </a:gs>
                  </a:gsLst>
                  <a:lin ang="5400000" scaled="0"/>
                </a:gradFill>
              </a:rPr>
              <a:t>User </a:t>
            </a:r>
          </a:p>
          <a:p>
            <a:pPr algn="ctr"/>
            <a:r>
              <a:rPr lang="en-US" sz="1500" dirty="0">
                <a:gradFill>
                  <a:gsLst>
                    <a:gs pos="0">
                      <a:schemeClr val="tx1"/>
                    </a:gs>
                    <a:gs pos="86000">
                      <a:schemeClr val="tx1"/>
                    </a:gs>
                  </a:gsLst>
                  <a:lin ang="5400000" scaled="0"/>
                </a:gradFill>
              </a:rPr>
              <a:t>Source ID</a:t>
            </a:r>
          </a:p>
        </p:txBody>
      </p:sp>
      <p:pic>
        <p:nvPicPr>
          <p:cNvPr id="11" name="Rectangle 513032"/>
          <p:cNvPicPr>
            <a:picLocks noChangeAspect="1" noChangeArrowheads="1"/>
          </p:cNvPicPr>
          <p:nvPr/>
        </p:nvPicPr>
        <p:blipFill>
          <a:blip r:embed="rId7" cstate="print">
            <a:clrChange>
              <a:clrFrom>
                <a:srgbClr val="08369A"/>
              </a:clrFrom>
              <a:clrTo>
                <a:srgbClr val="08369A">
                  <a:alpha val="0"/>
                </a:srgbClr>
              </a:clrTo>
            </a:clrChange>
          </a:blip>
          <a:srcRect/>
          <a:stretch>
            <a:fillRect/>
          </a:stretch>
        </p:blipFill>
        <p:spPr bwMode="auto">
          <a:xfrm>
            <a:off x="2820407" y="5247405"/>
            <a:ext cx="672925" cy="533400"/>
          </a:xfrm>
          <a:prstGeom prst="rect">
            <a:avLst/>
          </a:prstGeom>
          <a:noFill/>
          <a:ln w="9525">
            <a:noFill/>
            <a:miter lim="800000"/>
            <a:headEnd/>
            <a:tailEnd/>
          </a:ln>
        </p:spPr>
      </p:pic>
      <p:sp>
        <p:nvSpPr>
          <p:cNvPr id="12" name="TextBox 11"/>
          <p:cNvSpPr txBox="1"/>
          <p:nvPr/>
        </p:nvSpPr>
        <p:spPr>
          <a:xfrm>
            <a:off x="4208572" y="3658876"/>
            <a:ext cx="1285085" cy="461679"/>
          </a:xfrm>
          <a:prstGeom prst="rect">
            <a:avLst/>
          </a:prstGeom>
        </p:spPr>
        <p:style>
          <a:lnRef idx="1">
            <a:schemeClr val="accent1"/>
          </a:lnRef>
          <a:fillRef idx="3">
            <a:schemeClr val="accent1"/>
          </a:fillRef>
          <a:effectRef idx="2">
            <a:schemeClr val="accent1"/>
          </a:effectRef>
          <a:fontRef idx="minor">
            <a:schemeClr val="lt1"/>
          </a:fontRef>
        </p:style>
        <p:txBody>
          <a:bodyPr wrap="none" lIns="91432" tIns="45717" rIns="91432" bIns="45717" rtlCol="0">
            <a:spAutoFit/>
          </a:bodyPr>
          <a:lstStyle/>
          <a:p>
            <a:r>
              <a:rPr lang="en-US" sz="800" dirty="0"/>
              <a:t>Logon (SAML 1.1) Token</a:t>
            </a:r>
          </a:p>
          <a:p>
            <a:r>
              <a:rPr lang="en-US" sz="800" dirty="0" err="1"/>
              <a:t>UPN:user@contoso.com</a:t>
            </a:r>
            <a:endParaRPr lang="en-US" sz="800" dirty="0"/>
          </a:p>
          <a:p>
            <a:r>
              <a:rPr lang="en-US" sz="800" dirty="0"/>
              <a:t>Source User ID: ABC123</a:t>
            </a:r>
          </a:p>
        </p:txBody>
      </p:sp>
      <p:sp>
        <p:nvSpPr>
          <p:cNvPr id="13" name="TextBox 12"/>
          <p:cNvSpPr txBox="1"/>
          <p:nvPr/>
        </p:nvSpPr>
        <p:spPr>
          <a:xfrm>
            <a:off x="8677807" y="4409208"/>
            <a:ext cx="1285913" cy="461659"/>
          </a:xfrm>
          <a:prstGeom prst="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wrap="none" lIns="91432" tIns="45717" rIns="91432" bIns="45717" rtlCol="0">
            <a:spAutoFit/>
          </a:bodyPr>
          <a:lstStyle/>
          <a:p>
            <a:r>
              <a:rPr lang="en-US" sz="800" dirty="0" err="1"/>
              <a:t>Auth</a:t>
            </a:r>
            <a:r>
              <a:rPr lang="en-US" sz="800" dirty="0"/>
              <a:t> Token</a:t>
            </a:r>
          </a:p>
          <a:p>
            <a:r>
              <a:rPr lang="en-US" sz="800" dirty="0" err="1"/>
              <a:t>UPN:user@contoso.com</a:t>
            </a:r>
            <a:endParaRPr lang="en-US" sz="800" dirty="0"/>
          </a:p>
          <a:p>
            <a:r>
              <a:rPr lang="en-US" sz="800" dirty="0"/>
              <a:t>Unique ID: 254729</a:t>
            </a:r>
          </a:p>
        </p:txBody>
      </p:sp>
      <p:pic>
        <p:nvPicPr>
          <p:cNvPr id="14"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6608" y="4473596"/>
            <a:ext cx="969805" cy="84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6412" y="4480852"/>
            <a:ext cx="526256"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420642" y="5704607"/>
            <a:ext cx="1194542" cy="338548"/>
          </a:xfrm>
          <a:prstGeom prst="rect">
            <a:avLst/>
          </a:prstGeom>
        </p:spPr>
        <p:style>
          <a:lnRef idx="1">
            <a:schemeClr val="accent6"/>
          </a:lnRef>
          <a:fillRef idx="3">
            <a:schemeClr val="accent6"/>
          </a:fillRef>
          <a:effectRef idx="2">
            <a:schemeClr val="accent6"/>
          </a:effectRef>
          <a:fontRef idx="minor">
            <a:schemeClr val="lt1"/>
          </a:fontRef>
        </p:style>
        <p:txBody>
          <a:bodyPr wrap="none" lIns="91432" tIns="45717" rIns="91432" bIns="45717" rtlCol="0">
            <a:spAutoFit/>
          </a:bodyPr>
          <a:lstStyle/>
          <a:p>
            <a:r>
              <a:rPr lang="en-US" sz="800" dirty="0"/>
              <a:t>Basic </a:t>
            </a:r>
            <a:r>
              <a:rPr lang="en-US" sz="800" err="1"/>
              <a:t>Auth</a:t>
            </a:r>
            <a:r>
              <a:rPr lang="en-US" sz="800"/>
              <a:t> </a:t>
            </a:r>
            <a:r>
              <a:rPr lang="en-US" sz="800" smtClean="0"/>
              <a:t>Credentials</a:t>
            </a:r>
            <a:endParaRPr lang="en-US" sz="800" dirty="0"/>
          </a:p>
          <a:p>
            <a:r>
              <a:rPr lang="en-US" sz="800" dirty="0"/>
              <a:t>Username/Password</a:t>
            </a:r>
          </a:p>
        </p:txBody>
      </p:sp>
      <p:pic>
        <p:nvPicPr>
          <p:cNvPr id="17" name="Rectangle 513032"/>
          <p:cNvPicPr>
            <a:picLocks noChangeAspect="1" noChangeArrowheads="1"/>
          </p:cNvPicPr>
          <p:nvPr/>
        </p:nvPicPr>
        <p:blipFill>
          <a:blip r:embed="rId7" cstate="print">
            <a:clrChange>
              <a:clrFrom>
                <a:srgbClr val="08369A"/>
              </a:clrFrom>
              <a:clrTo>
                <a:srgbClr val="08369A">
                  <a:alpha val="0"/>
                </a:srgbClr>
              </a:clrTo>
            </a:clrChange>
            <a:duotone>
              <a:schemeClr val="accent4">
                <a:shade val="45000"/>
                <a:satMod val="135000"/>
              </a:schemeClr>
              <a:prstClr val="white"/>
            </a:duotone>
          </a:blip>
          <a:srcRect/>
          <a:stretch>
            <a:fillRect/>
          </a:stretch>
        </p:blipFill>
        <p:spPr bwMode="auto">
          <a:xfrm>
            <a:off x="9050246" y="4809005"/>
            <a:ext cx="672925" cy="533400"/>
          </a:xfrm>
          <a:prstGeom prst="rect">
            <a:avLst/>
          </a:prstGeom>
          <a:noFill/>
          <a:ln w="9525">
            <a:noFill/>
            <a:miter lim="800000"/>
            <a:headEnd/>
            <a:tailEnd/>
          </a:ln>
        </p:spPr>
      </p:pic>
    </p:spTree>
    <p:extLst>
      <p:ext uri="{BB962C8B-B14F-4D97-AF65-F5344CB8AC3E}">
        <p14:creationId xmlns:p14="http://schemas.microsoft.com/office/powerpoint/2010/main" val="1666970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nodeType="clickEffect">
                                  <p:stCondLst>
                                    <p:cond delay="0"/>
                                  </p:stCondLst>
                                  <p:childTnLst>
                                    <p:animMotion origin="layout" path="M 0.00079 0.03357 L 0.11446 0.04699 C 0.13907 0.05 0.17487 0.04977 0.21224 0.04653 C 0.25495 0.0426 0.28868 0.03658 0.31276 0.02917 L 0.42448 -0.00463 " pathEditMode="relative" rAng="21360000" ptsTypes="AAAAA">
                                      <p:cBhvr>
                                        <p:cTn id="19" dur="2000" fill="hold"/>
                                        <p:tgtEl>
                                          <p:spTgt spid="11"/>
                                        </p:tgtEl>
                                        <p:attrNameLst>
                                          <p:attrName>ppt_x</p:attrName>
                                          <p:attrName>ppt_y</p:attrName>
                                        </p:attrNameLst>
                                      </p:cBhvr>
                                      <p:rCtr x="21237" y="-671"/>
                                    </p:animMotion>
                                  </p:childTnLst>
                                </p:cTn>
                              </p:par>
                            </p:childTnLst>
                          </p:cTn>
                        </p:par>
                        <p:par>
                          <p:cTn id="20" fill="hold">
                            <p:stCondLst>
                              <p:cond delay="2000"/>
                            </p:stCondLst>
                            <p:childTnLst>
                              <p:par>
                                <p:cTn id="21" presetID="37" presetClass="path" presetSubtype="0" accel="50000" decel="50000" fill="hold" nodeType="afterEffect">
                                  <p:stCondLst>
                                    <p:cond delay="0"/>
                                  </p:stCondLst>
                                  <p:childTnLst>
                                    <p:animMotion origin="layout" path="M 0.00066 0.03982 L 0.07461 0.04329 C 0.08868 0.05232 0.16237 0.04931 0.18425 0.04931 C 0.20925 0.04931 0.30417 0.0338 0.31823 0.02477 L 0.42344 -0.00416 " pathEditMode="relative" rAng="0" ptsTypes="AAAAA">
                                      <p:cBhvr>
                                        <p:cTn id="22" dur="2000" spd="-100000" fill="hold"/>
                                        <p:tgtEl>
                                          <p:spTgt spid="11"/>
                                        </p:tgtEl>
                                        <p:attrNameLst>
                                          <p:attrName>ppt_x</p:attrName>
                                          <p:attrName>ppt_y</p:attrName>
                                        </p:attrNameLst>
                                      </p:cBhvr>
                                      <p:rCtr x="21133" y="-1713"/>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7" presetClass="path" presetSubtype="0" accel="50000" decel="50000" fill="hold" nodeType="clickEffect">
                                  <p:stCondLst>
                                    <p:cond delay="0"/>
                                  </p:stCondLst>
                                  <p:childTnLst>
                                    <p:animMotion origin="layout" path="M -4.375E-6 0.02848 L 0.11224 0.04653 C 0.1349 0.05 0.16967 0.05232 0.20612 0.04908 C 0.24766 0.04653 0.28086 0.04121 0.3043 0.03473 L 0.41472 0.00301 " pathEditMode="relative" rAng="21480000" ptsTypes="AAAAA">
                                      <p:cBhvr>
                                        <p:cTn id="30" dur="2000" fill="hold"/>
                                        <p:tgtEl>
                                          <p:spTgt spid="11"/>
                                        </p:tgtEl>
                                        <p:attrNameLst>
                                          <p:attrName>ppt_x</p:attrName>
                                          <p:attrName>ppt_y</p:attrName>
                                        </p:attrNameLst>
                                      </p:cBhvr>
                                      <p:rCtr x="20768" y="370"/>
                                    </p:animMotion>
                                  </p:childTnLst>
                                </p:cTn>
                              </p:par>
                              <p:par>
                                <p:cTn id="31" presetID="37" presetClass="path" presetSubtype="0" accel="50000" decel="50000" fill="hold" grpId="0" nodeType="withEffect">
                                  <p:stCondLst>
                                    <p:cond delay="0"/>
                                  </p:stCondLst>
                                  <p:childTnLst>
                                    <p:animMotion origin="layout" path="M 0.00078 0.03356 L 0.11445 0.04699 C 0.13906 0.05 0.17487 0.04977 0.21224 0.04653 C 0.25495 0.04259 0.28867 0.03657 0.31276 0.02917 L 0.42448 -0.00463 " pathEditMode="relative" rAng="21360000" ptsTypes="AAAAA">
                                      <p:cBhvr>
                                        <p:cTn id="32" dur="2000" fill="hold"/>
                                        <p:tgtEl>
                                          <p:spTgt spid="16"/>
                                        </p:tgtEl>
                                        <p:attrNameLst>
                                          <p:attrName>ppt_x</p:attrName>
                                          <p:attrName>ppt_y</p:attrName>
                                        </p:attrNameLst>
                                      </p:cBhvr>
                                      <p:rCtr x="21237" y="-671"/>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8" presetClass="path" presetSubtype="0" accel="50000" decel="50000" fill="hold" nodeType="clickEffect">
                                  <p:stCondLst>
                                    <p:cond delay="0"/>
                                  </p:stCondLst>
                                  <p:childTnLst>
                                    <p:animMotion origin="layout" path="M -0.00182 -0.23055 L 0.01055 -0.16898 C 0.01341 -0.15601 0.01511 -0.13657 0.01511 -0.1162 C 0.01511 -0.09328 0.01341 -0.07476 0.01055 -0.0618 L -0.00182 -4.44444E-6 " pathEditMode="relative" rAng="0" ptsTypes="AAAAA">
                                      <p:cBhvr>
                                        <p:cTn id="40" dur="2000" spd="-100000" fill="hold"/>
                                        <p:tgtEl>
                                          <p:spTgt spid="17"/>
                                        </p:tgtEl>
                                        <p:attrNameLst>
                                          <p:attrName>ppt_x</p:attrName>
                                          <p:attrName>ppt_y</p:attrName>
                                        </p:attrNameLst>
                                      </p:cBhvr>
                                      <p:rCtr x="846" y="11528"/>
                                    </p:animMotion>
                                  </p:childTnLst>
                                </p:cTn>
                              </p:par>
                            </p:childTnLst>
                          </p:cTn>
                        </p:par>
                      </p:childTnLst>
                    </p:cTn>
                  </p:par>
                  <p:par>
                    <p:cTn id="41" fill="hold">
                      <p:stCondLst>
                        <p:cond delay="indefinite"/>
                      </p:stCondLst>
                      <p:childTnLst>
                        <p:par>
                          <p:cTn id="42" fill="hold">
                            <p:stCondLst>
                              <p:cond delay="0"/>
                            </p:stCondLst>
                            <p:childTnLst>
                              <p:par>
                                <p:cTn id="43" presetID="58" presetClass="path" presetSubtype="0" accel="50000" decel="50000" fill="hold" nodeType="clickEffect">
                                  <p:stCondLst>
                                    <p:cond delay="0"/>
                                  </p:stCondLst>
                                  <p:childTnLst>
                                    <p:animMotion origin="layout" path="M -0.00182 -0.23611 L 0.01068 -0.16921 C 0.01341 -0.15509 0.01511 -0.13402 0.01511 -0.11203 C 0.01511 -0.08703 0.01341 -0.06713 0.01068 -0.053 L -0.00182 0.01389 " pathEditMode="relative" rAng="0" ptsTypes="AAAAA">
                                      <p:cBhvr>
                                        <p:cTn id="44" dur="2000" fill="hold"/>
                                        <p:tgtEl>
                                          <p:spTgt spid="17"/>
                                        </p:tgtEl>
                                        <p:attrNameLst>
                                          <p:attrName>ppt_x</p:attrName>
                                          <p:attrName>ppt_y</p:attrName>
                                        </p:attrNameLst>
                                      </p:cBhvr>
                                      <p:rCtr x="846" y="12500"/>
                                    </p:animMotion>
                                  </p:childTnLst>
                                </p:cTn>
                              </p:par>
                            </p:childTnLst>
                          </p:cTn>
                        </p:par>
                      </p:childTnLst>
                    </p:cTn>
                  </p:par>
                  <p:par>
                    <p:cTn id="45" fill="hold">
                      <p:stCondLst>
                        <p:cond delay="indefinite"/>
                      </p:stCondLst>
                      <p:childTnLst>
                        <p:par>
                          <p:cTn id="46" fill="hold">
                            <p:stCondLst>
                              <p:cond delay="0"/>
                            </p:stCondLst>
                            <p:childTnLst>
                              <p:par>
                                <p:cTn id="47" presetID="37" presetClass="path" presetSubtype="0" accel="50000" decel="50000" fill="hold" nodeType="clickEffect">
                                  <p:stCondLst>
                                    <p:cond delay="0"/>
                                  </p:stCondLst>
                                  <p:childTnLst>
                                    <p:animMotion origin="layout" path="M -0.46172 -0.17963 L -0.34297 -0.09699 C -0.31836 -0.07963 -0.28047 -0.05972 -0.2401 -0.04305 C -0.19401 -0.02407 -0.1569 -0.01342 -0.13047 -0.00995 L -0.00325 0.00857 " pathEditMode="relative" rAng="780000" ptsTypes="AAAAA">
                                      <p:cBhvr>
                                        <p:cTn id="48" dur="2000" spd="-100000" fill="hold"/>
                                        <p:tgtEl>
                                          <p:spTgt spid="17"/>
                                        </p:tgtEl>
                                        <p:attrNameLst>
                                          <p:attrName>ppt_x</p:attrName>
                                          <p:attrName>ppt_y</p:attrName>
                                        </p:attrNameLst>
                                      </p:cBhvr>
                                      <p:rCtr x="22643" y="11574"/>
                                    </p:animMotion>
                                  </p:childTnLst>
                                </p:cTn>
                              </p:par>
                              <p:par>
                                <p:cTn id="49" presetID="37" presetClass="path" presetSubtype="0" accel="50000" decel="50000" fill="hold" grpId="2" nodeType="withEffect">
                                  <p:stCondLst>
                                    <p:cond delay="0"/>
                                  </p:stCondLst>
                                  <p:childTnLst>
                                    <p:animMotion origin="layout" path="M 0.04635 -0.27361 L 0.14127 -0.18426 C 0.16041 -0.16296 0.19088 -0.14028 0.22422 -0.11551 C 0.26041 -0.0912 0.29192 -0.07454 0.31419 -0.06505 L 0.41953 -0.01944 " pathEditMode="relative" rAng="1260000" ptsTypes="AAAAA">
                                      <p:cBhvr>
                                        <p:cTn id="50" dur="2000" spd="-100000" fill="hold"/>
                                        <p:tgtEl>
                                          <p:spTgt spid="16"/>
                                        </p:tgtEl>
                                        <p:attrNameLst>
                                          <p:attrName>ppt_x</p:attrName>
                                          <p:attrName>ppt_y</p:attrName>
                                        </p:attrNameLst>
                                      </p:cBhvr>
                                      <p:rCtr x="18307" y="14306"/>
                                    </p:animMotion>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3" nodeType="clickEffect">
                                  <p:stCondLst>
                                    <p:cond delay="0"/>
                                  </p:stCondLst>
                                  <p:childTnLst>
                                    <p:set>
                                      <p:cBhvr>
                                        <p:cTn id="54" dur="1" fill="hold">
                                          <p:stCondLst>
                                            <p:cond delay="0"/>
                                          </p:stCondLst>
                                        </p:cTn>
                                        <p:tgtEl>
                                          <p:spTgt spid="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7" presetClass="path" presetSubtype="0" accel="50000" decel="50000" fill="hold" nodeType="clickEffect">
                                  <p:stCondLst>
                                    <p:cond delay="0"/>
                                  </p:stCondLst>
                                  <p:childTnLst>
                                    <p:animMotion origin="layout" path="M -0.45599 -0.1787 L -0.33763 -0.09722 C -0.31315 -0.07986 -0.27565 -0.06111 -0.23398 -0.04421 C -0.18997 -0.02453 -0.15247 -0.01458 -0.12578 -0.0118 L 0.00104 0.00764 " pathEditMode="relative" rAng="780000" ptsTypes="AAAAA">
                                      <p:cBhvr>
                                        <p:cTn id="62" dur="2000" fill="hold"/>
                                        <p:tgtEl>
                                          <p:spTgt spid="17"/>
                                        </p:tgtEl>
                                        <p:attrNameLst>
                                          <p:attrName>ppt_x</p:attrName>
                                          <p:attrName>ppt_y</p:attrName>
                                        </p:attrNameLst>
                                      </p:cBhvr>
                                      <p:rCtr x="22578" y="11389"/>
                                    </p:animMotion>
                                  </p:childTnLst>
                                </p:cTn>
                              </p:par>
                              <p:par>
                                <p:cTn id="63" presetID="37" presetClass="path" presetSubtype="0" accel="50000" decel="50000" fill="hold" grpId="2" nodeType="withEffect">
                                  <p:stCondLst>
                                    <p:cond delay="0"/>
                                  </p:stCondLst>
                                  <p:childTnLst>
                                    <p:animMotion origin="layout" path="M -0.02045 0.02245 L 0.09544 0.12153 C 0.11862 0.14375 0.15586 0.16666 0.19609 0.18426 C 0.2414 0.20532 0.27825 0.2162 0.3056 0.21342 L 0.43424 0.22361 " pathEditMode="relative" rAng="840000" ptsTypes="AAAAA">
                                      <p:cBhvr>
                                        <p:cTn id="64" dur="2000" fill="hold"/>
                                        <p:tgtEl>
                                          <p:spTgt spid="12"/>
                                        </p:tgtEl>
                                        <p:attrNameLst>
                                          <p:attrName>ppt_x</p:attrName>
                                          <p:attrName>ppt_y</p:attrName>
                                        </p:attrNameLst>
                                      </p:cBhvr>
                                      <p:rCtr x="22292" y="13148"/>
                                    </p:animMotion>
                                  </p:childTnLst>
                                </p:cTn>
                              </p:par>
                            </p:childTnLst>
                          </p:cTn>
                        </p:par>
                      </p:childTnLst>
                    </p:cTn>
                  </p:par>
                  <p:par>
                    <p:cTn id="65" fill="hold">
                      <p:stCondLst>
                        <p:cond delay="indefinite"/>
                      </p:stCondLst>
                      <p:childTnLst>
                        <p:par>
                          <p:cTn id="66" fill="hold">
                            <p:stCondLst>
                              <p:cond delay="0"/>
                            </p:stCondLst>
                            <p:childTnLst>
                              <p:par>
                                <p:cTn id="67" presetID="58" presetClass="path" presetSubtype="0" accel="50000" decel="50000" fill="hold" nodeType="clickEffect">
                                  <p:stCondLst>
                                    <p:cond delay="0"/>
                                  </p:stCondLst>
                                  <p:childTnLst>
                                    <p:animMotion origin="layout" path="M -0.05416 -0.13611 L -0.03515 -0.10625 C -0.03099 -0.09953 -0.02552 -0.08958 -0.02083 -0.07638 C -0.01549 -0.06273 -0.01224 -0.05138 -0.01081 -0.04305 L -0.00143 0.00162 " pathEditMode="relative" rAng="19560000" ptsTypes="AAAAA">
                                      <p:cBhvr>
                                        <p:cTn id="68" dur="2000" spd="-100000" fill="hold"/>
                                        <p:tgtEl>
                                          <p:spTgt spid="17"/>
                                        </p:tgtEl>
                                        <p:attrNameLst>
                                          <p:attrName>ppt_x</p:attrName>
                                          <p:attrName>ppt_y</p:attrName>
                                        </p:attrNameLst>
                                      </p:cBhvr>
                                      <p:rCtr x="2982" y="6458"/>
                                    </p:animMotion>
                                  </p:childTnLst>
                                </p:cTn>
                              </p:par>
                              <p:par>
                                <p:cTn id="69" presetID="58" presetClass="path" presetSubtype="0" accel="50000" decel="50000" fill="hold" grpId="3" nodeType="withEffect">
                                  <p:stCondLst>
                                    <p:cond delay="0"/>
                                  </p:stCondLst>
                                  <p:childTnLst>
                                    <p:animMotion origin="layout" path="M 0.36718 0.10926 L 0.39453 0.12407 C 0.40091 0.12708 0.40755 0.13611 0.41302 0.14514 C 0.41953 0.15856 0.4233 0.17176 0.42461 0.18194 L 0.43138 0.23241 " pathEditMode="relative" rAng="19020000" ptsTypes="AAAAA">
                                      <p:cBhvr>
                                        <p:cTn id="70" dur="2000" spd="-100000" fill="hold"/>
                                        <p:tgtEl>
                                          <p:spTgt spid="12"/>
                                        </p:tgtEl>
                                        <p:attrNameLst>
                                          <p:attrName>ppt_x</p:attrName>
                                          <p:attrName>ppt_y</p:attrName>
                                        </p:attrNameLst>
                                      </p:cBhvr>
                                      <p:rCtr x="3932" y="4954"/>
                                    </p:animMotion>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58" presetClass="path" presetSubtype="0" accel="50000" decel="50000" fill="hold" nodeType="clickEffect">
                                  <p:stCondLst>
                                    <p:cond delay="0"/>
                                  </p:stCondLst>
                                  <p:childTnLst>
                                    <p:animMotion origin="layout" path="M -0.05143 -0.14074 L -0.03437 -0.10717 C -0.03086 -0.10046 -0.0263 -0.08888 -0.02161 -0.07685 C -0.01693 -0.06226 -0.01328 -0.05069 -0.01146 -0.04143 L -0.00182 0.00047 " pathEditMode="relative" rAng="19680000" ptsTypes="AAAAA">
                                      <p:cBhvr>
                                        <p:cTn id="82" dur="2000" fill="hold"/>
                                        <p:tgtEl>
                                          <p:spTgt spid="17"/>
                                        </p:tgtEl>
                                        <p:attrNameLst>
                                          <p:attrName>ppt_x</p:attrName>
                                          <p:attrName>ppt_y</p:attrName>
                                        </p:attrNameLst>
                                      </p:cBhvr>
                                      <p:rCtr x="2747" y="6759"/>
                                    </p:animMotion>
                                  </p:childTnLst>
                                </p:cTn>
                              </p:par>
                              <p:par>
                                <p:cTn id="83" presetID="58" presetClass="path" presetSubtype="0" accel="50000" decel="50000" fill="hold" grpId="1" nodeType="withEffect">
                                  <p:stCondLst>
                                    <p:cond delay="0"/>
                                  </p:stCondLst>
                                  <p:childTnLst>
                                    <p:animMotion origin="layout" path="M -3.125E-6 -0.00023 L 0.02526 0.02592 C 0.03073 0.03078 0.03659 0.04097 0.04141 0.05393 C 0.04714 0.06805 0.04961 0.08148 0.05039 0.09236 L 0.05456 0.14352 " pathEditMode="relative" rAng="19560000" ptsTypes="AAAAA">
                                      <p:cBhvr>
                                        <p:cTn id="84" dur="2000" fill="hold"/>
                                        <p:tgtEl>
                                          <p:spTgt spid="13"/>
                                        </p:tgtEl>
                                        <p:attrNameLst>
                                          <p:attrName>ppt_x</p:attrName>
                                          <p:attrName>ppt_y</p:attrName>
                                        </p:attrNameLst>
                                      </p:cBhvr>
                                      <p:rCtr x="3438" y="6319"/>
                                    </p:animMotion>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2" nodeType="clickEffect">
                                  <p:stCondLst>
                                    <p:cond delay="0"/>
                                  </p:stCondLst>
                                  <p:childTnLst>
                                    <p:set>
                                      <p:cBhvr>
                                        <p:cTn id="88" dur="1" fill="hold">
                                          <p:stCondLst>
                                            <p:cond delay="0"/>
                                          </p:stCondLst>
                                        </p:cTn>
                                        <p:tgtEl>
                                          <p:spTgt spid="1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1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7" presetClass="path" presetSubtype="0" accel="50000" decel="50000" fill="hold" nodeType="clickEffect">
                                  <p:stCondLst>
                                    <p:cond delay="0"/>
                                  </p:stCondLst>
                                  <p:childTnLst>
                                    <p:animMotion origin="layout" path="M 0.003 0.03635 L 0.11693 0.03704 C 0.14063 0.03727 0.17631 0.03542 0.21368 0.03195 C 0.25573 0.02801 0.29024 0.02338 0.31381 0.01852 L 0.42735 -0.00301 " pathEditMode="relative" rAng="21420000" ptsTypes="AAAAA">
                                      <p:cBhvr>
                                        <p:cTn id="96" dur="2000" spd="-100000" fill="hold"/>
                                        <p:tgtEl>
                                          <p:spTgt spid="11"/>
                                        </p:tgtEl>
                                        <p:attrNameLst>
                                          <p:attrName>ppt_x</p:attrName>
                                          <p:attrName>ppt_y</p:attrName>
                                        </p:attrNameLst>
                                      </p:cBhvr>
                                      <p:rCtr x="21237"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2" grpId="3" animBg="1"/>
      <p:bldP spid="13" grpId="0" animBg="1"/>
      <p:bldP spid="13" grpId="1" animBg="1"/>
      <p:bldP spid="13" grpId="2" animBg="1"/>
      <p:bldP spid="16" grpId="0" animBg="1"/>
      <p:bldP spid="16" grpId="1" animBg="1"/>
      <p:bldP spid="16" grpId="2" animBg="1"/>
      <p:bldP spid="16"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Introduction</a:t>
            </a:r>
            <a:endParaRPr lang="nl-NL"/>
          </a:p>
        </p:txBody>
      </p:sp>
      <p:sp>
        <p:nvSpPr>
          <p:cNvPr id="3" name="Content Placeholder 2"/>
          <p:cNvSpPr>
            <a:spLocks noGrp="1"/>
          </p:cNvSpPr>
          <p:nvPr>
            <p:ph sz="quarter" idx="10"/>
          </p:nvPr>
        </p:nvSpPr>
        <p:spPr/>
        <p:txBody>
          <a:bodyPr/>
          <a:lstStyle/>
          <a:p>
            <a:r>
              <a:rPr lang="en-US"/>
              <a:t>Jaap Wesselius</a:t>
            </a:r>
          </a:p>
          <a:p>
            <a:r>
              <a:rPr lang="en-US"/>
              <a:t>System Architect at Amsio</a:t>
            </a:r>
          </a:p>
          <a:p>
            <a:r>
              <a:rPr lang="en-US"/>
              <a:t>Exchange Server MVP</a:t>
            </a:r>
          </a:p>
          <a:p>
            <a:r>
              <a:rPr lang="en-US"/>
              <a:t>Author of the book</a:t>
            </a:r>
            <a:br>
              <a:rPr lang="en-US"/>
            </a:br>
            <a:r>
              <a:rPr lang="en-US"/>
              <a:t>“Exchange Server 2010 – A practical approach”</a:t>
            </a:r>
          </a:p>
          <a:p>
            <a:r>
              <a:rPr lang="en-US"/>
              <a:t>Frequent blogger</a:t>
            </a:r>
          </a:p>
          <a:p>
            <a:r>
              <a:rPr lang="en-US"/>
              <a:t>Frequent speaker at major events</a:t>
            </a:r>
          </a:p>
          <a:p>
            <a:endParaRPr lang="nl-NL"/>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6140" y="471036"/>
            <a:ext cx="1687200" cy="2053548"/>
          </a:xfrm>
          <a:prstGeom prst="rect">
            <a:avLst/>
          </a:prstGeom>
        </p:spPr>
      </p:pic>
      <p:pic>
        <p:nvPicPr>
          <p:cNvPr id="5" name="Picture 2" descr="http://www.jaapwesselius.com/wp-content/uploads/2012/06/Microsoft-MVP-bad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5802" y="2542950"/>
            <a:ext cx="1710380" cy="76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7782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Important components</a:t>
            </a:r>
            <a:endParaRPr lang="nl-NL"/>
          </a:p>
        </p:txBody>
      </p:sp>
      <p:sp>
        <p:nvSpPr>
          <p:cNvPr id="3" name="Content Placeholder 2"/>
          <p:cNvSpPr>
            <a:spLocks noGrp="1"/>
          </p:cNvSpPr>
          <p:nvPr>
            <p:ph sz="quarter" idx="10"/>
          </p:nvPr>
        </p:nvSpPr>
        <p:spPr>
          <a:xfrm>
            <a:off x="274638" y="1214438"/>
            <a:ext cx="11887200" cy="2769989"/>
          </a:xfrm>
        </p:spPr>
        <p:txBody>
          <a:bodyPr/>
          <a:lstStyle/>
          <a:p>
            <a:r>
              <a:rPr lang="nl-NL" smtClean="0"/>
              <a:t>Directory synchronization</a:t>
            </a:r>
          </a:p>
          <a:p>
            <a:r>
              <a:rPr lang="nl-NL" smtClean="0"/>
              <a:t>Claims based authentication </a:t>
            </a:r>
            <a:r>
              <a:rPr lang="nl-NL" smtClean="0">
                <a:sym typeface="Wingdings" pitchFamily="2" charset="2"/>
              </a:rPr>
              <a:t> ADFS</a:t>
            </a:r>
            <a:endParaRPr lang="nl-NL" smtClean="0"/>
          </a:p>
          <a:p>
            <a:r>
              <a:rPr lang="nl-NL" smtClean="0"/>
              <a:t>ADFS must be redundant and highly available</a:t>
            </a:r>
          </a:p>
          <a:p>
            <a:endParaRPr lang="nl-NL"/>
          </a:p>
        </p:txBody>
      </p:sp>
    </p:spTree>
    <p:extLst>
      <p:ext uri="{BB962C8B-B14F-4D97-AF65-F5344CB8AC3E}">
        <p14:creationId xmlns:p14="http://schemas.microsoft.com/office/powerpoint/2010/main" val="182194653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Key take aways</a:t>
            </a:r>
            <a:endParaRPr lang="nl-NL"/>
          </a:p>
        </p:txBody>
      </p:sp>
      <p:sp>
        <p:nvSpPr>
          <p:cNvPr id="3" name="Content Placeholder 2"/>
          <p:cNvSpPr>
            <a:spLocks noGrp="1"/>
          </p:cNvSpPr>
          <p:nvPr>
            <p:ph sz="quarter" idx="10"/>
          </p:nvPr>
        </p:nvSpPr>
        <p:spPr>
          <a:xfrm>
            <a:off x="274638" y="1214438"/>
            <a:ext cx="11887200" cy="4555093"/>
          </a:xfrm>
        </p:spPr>
        <p:txBody>
          <a:bodyPr/>
          <a:lstStyle/>
          <a:p>
            <a:r>
              <a:rPr lang="nl-NL" smtClean="0"/>
              <a:t>Coexistence &amp; Hybrid is Exchange on-prem and Office 365 together</a:t>
            </a:r>
          </a:p>
          <a:p>
            <a:r>
              <a:rPr lang="nl-NL" smtClean="0"/>
              <a:t>Seamless user experience</a:t>
            </a:r>
          </a:p>
          <a:p>
            <a:r>
              <a:rPr lang="nl-NL" smtClean="0"/>
              <a:t>Think about redundancy</a:t>
            </a:r>
          </a:p>
          <a:p>
            <a:r>
              <a:rPr lang="nl-NL" smtClean="0"/>
              <a:t>Exchange administrator job will shift to Identity Management!</a:t>
            </a:r>
          </a:p>
          <a:p>
            <a:endParaRPr lang="nl-NL"/>
          </a:p>
        </p:txBody>
      </p:sp>
    </p:spTree>
    <p:extLst>
      <p:ext uri="{BB962C8B-B14F-4D97-AF65-F5344CB8AC3E}">
        <p14:creationId xmlns:p14="http://schemas.microsoft.com/office/powerpoint/2010/main" val="294845872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Summary</a:t>
            </a:r>
            <a:endParaRPr lang="nl-NL"/>
          </a:p>
        </p:txBody>
      </p:sp>
      <p:sp>
        <p:nvSpPr>
          <p:cNvPr id="3" name="Content Placeholder 2"/>
          <p:cNvSpPr>
            <a:spLocks noGrp="1"/>
          </p:cNvSpPr>
          <p:nvPr>
            <p:ph sz="quarter" idx="10"/>
          </p:nvPr>
        </p:nvSpPr>
        <p:spPr>
          <a:xfrm>
            <a:off x="274638" y="1214438"/>
            <a:ext cx="11887200" cy="4678204"/>
          </a:xfrm>
        </p:spPr>
        <p:txBody>
          <a:bodyPr/>
          <a:lstStyle/>
          <a:p>
            <a:r>
              <a:rPr lang="nl-NL" smtClean="0"/>
              <a:t>Office 365, afraid of losing your job?</a:t>
            </a:r>
          </a:p>
          <a:p>
            <a:r>
              <a:rPr lang="nl-NL" smtClean="0"/>
              <a:t>Job description will change</a:t>
            </a:r>
          </a:p>
          <a:p>
            <a:r>
              <a:rPr lang="nl-NL" smtClean="0"/>
              <a:t>Smaller organizations: less worries</a:t>
            </a:r>
          </a:p>
          <a:p>
            <a:r>
              <a:rPr lang="nl-NL" smtClean="0"/>
              <a:t>Large organizations: shift from messaging to identity management</a:t>
            </a:r>
          </a:p>
          <a:p>
            <a:r>
              <a:rPr lang="nl-NL" smtClean="0"/>
              <a:t>To stand still is to regress!</a:t>
            </a:r>
          </a:p>
          <a:p>
            <a:endParaRPr lang="nl-NL"/>
          </a:p>
        </p:txBody>
      </p:sp>
    </p:spTree>
    <p:extLst>
      <p:ext uri="{BB962C8B-B14F-4D97-AF65-F5344CB8AC3E}">
        <p14:creationId xmlns:p14="http://schemas.microsoft.com/office/powerpoint/2010/main" val="61294341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sz="quarter" idx="12"/>
          </p:nvPr>
        </p:nvSpPr>
        <p:spPr/>
        <p:txBody>
          <a:bodyPr/>
          <a:lstStyle/>
          <a:p>
            <a:r>
              <a:rPr lang="en-US" dirty="0" smtClean="0"/>
              <a:t>Jaap Wesselius</a:t>
            </a:r>
          </a:p>
          <a:p>
            <a:r>
              <a:rPr lang="en-US" dirty="0" smtClean="0">
                <a:hlinkClick r:id="rId3"/>
              </a:rPr>
              <a:t>www.jaapwesselius.com</a:t>
            </a:r>
            <a:endParaRPr lang="en-US" dirty="0" smtClean="0"/>
          </a:p>
          <a:p>
            <a:r>
              <a:rPr lang="en-US" dirty="0" smtClean="0"/>
              <a:t>mail@jaapwesselius.com</a:t>
            </a:r>
            <a:endParaRPr lang="en-US" dirty="0"/>
          </a:p>
        </p:txBody>
      </p:sp>
      <p:sp>
        <p:nvSpPr>
          <p:cNvPr id="14" name="Text Placeholder 13"/>
          <p:cNvSpPr>
            <a:spLocks noGrp="1"/>
          </p:cNvSpPr>
          <p:nvPr>
            <p:ph type="body" sz="quarter" idx="13"/>
          </p:nvPr>
        </p:nvSpPr>
        <p:spPr/>
        <p:txBody>
          <a:bodyPr/>
          <a:lstStyle/>
          <a:p>
            <a:r>
              <a:rPr lang="en-US" smtClean="0"/>
              <a:t>OUC-B312</a:t>
            </a:r>
            <a:endParaRPr lang="en-US"/>
          </a:p>
        </p:txBody>
      </p:sp>
    </p:spTree>
    <p:extLst>
      <p:ext uri="{BB962C8B-B14F-4D97-AF65-F5344CB8AC3E}">
        <p14:creationId xmlns:p14="http://schemas.microsoft.com/office/powerpoint/2010/main" val="143676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03877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Starting point</a:t>
            </a:r>
            <a:endParaRPr lang="nl-NL"/>
          </a:p>
        </p:txBody>
      </p:sp>
      <p:sp>
        <p:nvSpPr>
          <p:cNvPr id="3" name="Content Placeholder 2"/>
          <p:cNvSpPr>
            <a:spLocks noGrp="1"/>
          </p:cNvSpPr>
          <p:nvPr>
            <p:ph sz="quarter" idx="10"/>
          </p:nvPr>
        </p:nvSpPr>
        <p:spPr>
          <a:xfrm>
            <a:off x="274638" y="1214438"/>
            <a:ext cx="11887200" cy="4678204"/>
          </a:xfrm>
        </p:spPr>
        <p:txBody>
          <a:bodyPr/>
          <a:lstStyle/>
          <a:p>
            <a:r>
              <a:rPr lang="nl-NL" smtClean="0"/>
              <a:t>You’re an Exchange Administrator</a:t>
            </a:r>
          </a:p>
          <a:p>
            <a:r>
              <a:rPr lang="nl-NL" smtClean="0"/>
              <a:t>You’re responsible for running Exchange (on-premises)</a:t>
            </a:r>
          </a:p>
          <a:p>
            <a:r>
              <a:rPr lang="nl-NL" smtClean="0"/>
              <a:t>You do a pretty good job (you think </a:t>
            </a:r>
            <a:r>
              <a:rPr lang="nl-NL" smtClean="0">
                <a:sym typeface="Wingdings" pitchFamily="2" charset="2"/>
              </a:rPr>
              <a:t>)</a:t>
            </a:r>
          </a:p>
          <a:p>
            <a:r>
              <a:rPr lang="nl-NL" smtClean="0">
                <a:sym typeface="Wingdings" pitchFamily="2" charset="2"/>
              </a:rPr>
              <a:t>Your manager heard about ‘the cloud’</a:t>
            </a:r>
          </a:p>
          <a:p>
            <a:r>
              <a:rPr lang="nl-NL" smtClean="0">
                <a:sym typeface="Wingdings" pitchFamily="2" charset="2"/>
              </a:rPr>
              <a:t>And wants it!</a:t>
            </a:r>
          </a:p>
          <a:p>
            <a:r>
              <a:rPr lang="nl-NL" smtClean="0">
                <a:sym typeface="Wingdings" pitchFamily="2" charset="2"/>
              </a:rPr>
              <a:t>Now what…. Afraid? Changes? Opportunities?</a:t>
            </a:r>
            <a:endParaRPr lang="nl-NL"/>
          </a:p>
        </p:txBody>
      </p:sp>
    </p:spTree>
    <p:extLst>
      <p:ext uri="{BB962C8B-B14F-4D97-AF65-F5344CB8AC3E}">
        <p14:creationId xmlns:p14="http://schemas.microsoft.com/office/powerpoint/2010/main" val="2096560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Misunderstanding about the Cloud</a:t>
            </a:r>
            <a:endParaRPr lang="nl-NL"/>
          </a:p>
        </p:txBody>
      </p:sp>
      <p:sp>
        <p:nvSpPr>
          <p:cNvPr id="3" name="Content Placeholder 2"/>
          <p:cNvSpPr>
            <a:spLocks noGrp="1"/>
          </p:cNvSpPr>
          <p:nvPr>
            <p:ph sz="quarter" idx="10"/>
          </p:nvPr>
        </p:nvSpPr>
        <p:spPr>
          <a:xfrm>
            <a:off x="274638" y="1214438"/>
            <a:ext cx="11887200" cy="4801314"/>
          </a:xfrm>
        </p:spPr>
        <p:txBody>
          <a:bodyPr/>
          <a:lstStyle/>
          <a:p>
            <a:r>
              <a:rPr lang="nl-NL" smtClean="0"/>
              <a:t>I’m going to lose my job</a:t>
            </a:r>
          </a:p>
          <a:p>
            <a:r>
              <a:rPr lang="nl-NL" smtClean="0"/>
              <a:t>The cloud means less IT Staff</a:t>
            </a:r>
          </a:p>
          <a:p>
            <a:r>
              <a:rPr lang="nl-NL"/>
              <a:t>Every loser can become an IT administrator</a:t>
            </a:r>
          </a:p>
          <a:p>
            <a:r>
              <a:rPr lang="nl-NL" smtClean="0"/>
              <a:t>Everything is moving to the Cloud</a:t>
            </a:r>
          </a:p>
          <a:p>
            <a:r>
              <a:rPr lang="nl-NL" smtClean="0"/>
              <a:t>The Cloud is much cheaper</a:t>
            </a:r>
          </a:p>
          <a:p>
            <a:r>
              <a:rPr lang="nl-NL" smtClean="0"/>
              <a:t>Even the IT Manager can manage the Cloud</a:t>
            </a:r>
          </a:p>
          <a:p>
            <a:endParaRPr lang="nl-NL"/>
          </a:p>
        </p:txBody>
      </p:sp>
    </p:spTree>
    <p:extLst>
      <p:ext uri="{BB962C8B-B14F-4D97-AF65-F5344CB8AC3E}">
        <p14:creationId xmlns:p14="http://schemas.microsoft.com/office/powerpoint/2010/main" val="217603330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Definition of Cloud Technology</a:t>
            </a:r>
            <a:endParaRPr lang="nl-NL"/>
          </a:p>
        </p:txBody>
      </p:sp>
      <p:sp>
        <p:nvSpPr>
          <p:cNvPr id="3" name="Content Placeholder 2"/>
          <p:cNvSpPr>
            <a:spLocks noGrp="1"/>
          </p:cNvSpPr>
          <p:nvPr>
            <p:ph sz="quarter" idx="10"/>
          </p:nvPr>
        </p:nvSpPr>
        <p:spPr>
          <a:xfrm>
            <a:off x="274638" y="1214438"/>
            <a:ext cx="11887200" cy="4801314"/>
          </a:xfrm>
        </p:spPr>
        <p:txBody>
          <a:bodyPr/>
          <a:lstStyle/>
          <a:p>
            <a:r>
              <a:rPr lang="nl-NL" smtClean="0"/>
              <a:t>National Institute of Standards Technology (NIST)</a:t>
            </a:r>
          </a:p>
          <a:p>
            <a:r>
              <a:rPr lang="nl-NL" smtClean="0"/>
              <a:t>NIST definition is used by Microsoft</a:t>
            </a:r>
          </a:p>
          <a:p>
            <a:r>
              <a:rPr lang="en-US"/>
              <a:t>NIST definition lists five essential </a:t>
            </a:r>
            <a:r>
              <a:rPr lang="en-US" smtClean="0"/>
              <a:t>characteristics:</a:t>
            </a:r>
          </a:p>
          <a:p>
            <a:pPr lvl="1"/>
            <a:r>
              <a:rPr lang="en-US" smtClean="0"/>
              <a:t>On-demand self service</a:t>
            </a:r>
          </a:p>
          <a:p>
            <a:pPr lvl="1"/>
            <a:r>
              <a:rPr lang="en-US" smtClean="0"/>
              <a:t>Broad network access</a:t>
            </a:r>
          </a:p>
          <a:p>
            <a:pPr lvl="1"/>
            <a:r>
              <a:rPr lang="en-US" smtClean="0"/>
              <a:t>Resource pooling</a:t>
            </a:r>
          </a:p>
          <a:p>
            <a:pPr lvl="1"/>
            <a:r>
              <a:rPr lang="en-US" smtClean="0"/>
              <a:t>Rapic elasticity or expansion</a:t>
            </a:r>
          </a:p>
          <a:p>
            <a:pPr lvl="1"/>
            <a:r>
              <a:rPr lang="en-US" smtClean="0"/>
              <a:t>Measured service</a:t>
            </a:r>
          </a:p>
          <a:p>
            <a:endParaRPr lang="nl-NL"/>
          </a:p>
        </p:txBody>
      </p:sp>
    </p:spTree>
    <p:extLst>
      <p:ext uri="{BB962C8B-B14F-4D97-AF65-F5344CB8AC3E}">
        <p14:creationId xmlns:p14="http://schemas.microsoft.com/office/powerpoint/2010/main" val="21448608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NIST Service Models</a:t>
            </a:r>
            <a:endParaRPr lang="nl-NL"/>
          </a:p>
        </p:txBody>
      </p:sp>
      <p:sp>
        <p:nvSpPr>
          <p:cNvPr id="3" name="Content Placeholder 2"/>
          <p:cNvSpPr>
            <a:spLocks noGrp="1"/>
          </p:cNvSpPr>
          <p:nvPr>
            <p:ph sz="quarter" idx="10"/>
          </p:nvPr>
        </p:nvSpPr>
        <p:spPr>
          <a:xfrm>
            <a:off x="274638" y="1214438"/>
            <a:ext cx="11887200" cy="3447098"/>
          </a:xfrm>
        </p:spPr>
        <p:txBody>
          <a:bodyPr/>
          <a:lstStyle/>
          <a:p>
            <a:r>
              <a:rPr lang="en-US"/>
              <a:t>NIST also lists three "service </a:t>
            </a:r>
            <a:r>
              <a:rPr lang="en-US" smtClean="0"/>
              <a:t>models“:</a:t>
            </a:r>
          </a:p>
          <a:p>
            <a:r>
              <a:rPr lang="en-US" smtClean="0"/>
              <a:t>Software as a Service (SaaS) – Office 365</a:t>
            </a:r>
          </a:p>
          <a:p>
            <a:r>
              <a:rPr lang="en-US" smtClean="0"/>
              <a:t>Platform as as Service (PaaS) - Azure</a:t>
            </a:r>
          </a:p>
          <a:p>
            <a:r>
              <a:rPr lang="en-US" smtClean="0"/>
              <a:t>Infrastructure as a Service (IaaS) – Plain servers</a:t>
            </a:r>
          </a:p>
          <a:p>
            <a:r>
              <a:rPr lang="en-US" smtClean="0"/>
              <a:t>Where does PaaS stop and where does IaaS start?</a:t>
            </a:r>
            <a:endParaRPr lang="nl-NL"/>
          </a:p>
        </p:txBody>
      </p:sp>
    </p:spTree>
    <p:extLst>
      <p:ext uri="{BB962C8B-B14F-4D97-AF65-F5344CB8AC3E}">
        <p14:creationId xmlns:p14="http://schemas.microsoft.com/office/powerpoint/2010/main" val="31773902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3 Speaker PPT 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847</TotalTime>
  <Words>3952</Words>
  <Application>Microsoft Office PowerPoint</Application>
  <PresentationFormat>Custom</PresentationFormat>
  <Paragraphs>481</Paragraphs>
  <Slides>55</Slides>
  <Notes>14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6" baseType="lpstr">
      <vt:lpstr>Wingdings</vt:lpstr>
      <vt:lpstr>Webdings</vt:lpstr>
      <vt:lpstr>Calibri</vt:lpstr>
      <vt:lpstr>Arial</vt:lpstr>
      <vt:lpstr>Times New Roman</vt:lpstr>
      <vt:lpstr>Segoe UI Light</vt:lpstr>
      <vt:lpstr>Segoe UI</vt:lpstr>
      <vt:lpstr>Consolas</vt:lpstr>
      <vt:lpstr>TechEd 2013 Speaker PPT Template</vt:lpstr>
      <vt:lpstr>1_TechEd_2013_Template_16x9</vt:lpstr>
      <vt:lpstr>Visio</vt:lpstr>
      <vt:lpstr>PowerPoint Presentation</vt:lpstr>
      <vt:lpstr>Exchange in the cloud. Scared of losing your job?</vt:lpstr>
      <vt:lpstr>Agenda</vt:lpstr>
      <vt:lpstr>Introduction</vt:lpstr>
      <vt:lpstr>Introduction</vt:lpstr>
      <vt:lpstr>Starting point</vt:lpstr>
      <vt:lpstr>Misunderstanding about the Cloud</vt:lpstr>
      <vt:lpstr>Definition of Cloud Technology</vt:lpstr>
      <vt:lpstr>NIST Service Models</vt:lpstr>
      <vt:lpstr>NIST Deployment Models</vt:lpstr>
      <vt:lpstr>Exchange in the cloud?</vt:lpstr>
      <vt:lpstr>Exchange in Private Cloud</vt:lpstr>
      <vt:lpstr>Exchange in Public Cloud</vt:lpstr>
      <vt:lpstr>Key take aways</vt:lpstr>
      <vt:lpstr>Identities &amp; Migrations</vt:lpstr>
      <vt:lpstr>Understanding Identities</vt:lpstr>
      <vt:lpstr>Understanding Identities</vt:lpstr>
      <vt:lpstr>Provision Identies</vt:lpstr>
      <vt:lpstr>Directory Synchronization</vt:lpstr>
      <vt:lpstr>Purpose of DirSync</vt:lpstr>
      <vt:lpstr>Standard Microsoft migration options</vt:lpstr>
      <vt:lpstr>3rd Party migration options</vt:lpstr>
      <vt:lpstr>Cutover Exchange Migration</vt:lpstr>
      <vt:lpstr>Cutover Exchange Migration (CEM)</vt:lpstr>
      <vt:lpstr>CEM - Architecture</vt:lpstr>
      <vt:lpstr>CEM – Accounts and Passwords</vt:lpstr>
      <vt:lpstr>CEM – User Experience</vt:lpstr>
      <vt:lpstr>Staged Exchange Migration</vt:lpstr>
      <vt:lpstr>Staged Exchange Migration (SEM)</vt:lpstr>
      <vt:lpstr>SEM - Architecture</vt:lpstr>
      <vt:lpstr>SEM – Accounts and Passwords</vt:lpstr>
      <vt:lpstr>SEM – User Experience</vt:lpstr>
      <vt:lpstr>Key take aways</vt:lpstr>
      <vt:lpstr>Coexistence and Hybrid</vt:lpstr>
      <vt:lpstr>What is coexistence</vt:lpstr>
      <vt:lpstr>Simple Coexistence Deployment</vt:lpstr>
      <vt:lpstr>Hybrid Deployment</vt:lpstr>
      <vt:lpstr>Hybrid Coexistence Feature Example</vt:lpstr>
      <vt:lpstr>Hybrid Coexistence Feature Example</vt:lpstr>
      <vt:lpstr>Hybrid Coexistence Feature Example</vt:lpstr>
      <vt:lpstr>Hybrid – Architecture</vt:lpstr>
      <vt:lpstr>Exchange 2013 Hybrid Deployment</vt:lpstr>
      <vt:lpstr>Hybrid – User Experience</vt:lpstr>
      <vt:lpstr>Understanding Single Sign-on</vt:lpstr>
      <vt:lpstr>Purpose of Single Sign-on</vt:lpstr>
      <vt:lpstr>Benefits of Single Sign-on</vt:lpstr>
      <vt:lpstr>Office 365 Desktop Setup</vt:lpstr>
      <vt:lpstr>Microsoft Online Sign-in assistant</vt:lpstr>
      <vt:lpstr>Authentication Flow – Active Profile</vt:lpstr>
      <vt:lpstr>Important components</vt:lpstr>
      <vt:lpstr>Key take aways</vt:lpstr>
      <vt:lpstr>Summary</vt:lpstr>
      <vt:lpstr>Thank You</vt:lpstr>
      <vt:lpstr>Evaluate this session</vt:lpstr>
      <vt:lpstr>PowerPoint Presentation</vt:lpstr>
    </vt:vector>
  </TitlesOfParts>
  <Manager>&lt;Comms manager/speech writer&gt;</Manager>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OUC-B312: Exchange in the cloud. Scared of losing your job?</dc:title>
  <dc:subject>TechEd 2013</dc:subject>
  <dc:creator>Jaap Wesselius</dc:creator>
  <cp:keywords>TechEd 2013</cp:keywords>
  <dc:description>Template by: Jordan Cayabyab, Artitudes Design, Inc.
Formatting by: Priscila Mandryk, Silver Fox Productions, Inc.
Audience Type: Internal/External</dc:description>
  <cp:lastModifiedBy>Shows</cp:lastModifiedBy>
  <cp:revision>67</cp:revision>
  <dcterms:created xsi:type="dcterms:W3CDTF">2013-05-08T12:11:17Z</dcterms:created>
  <dcterms:modified xsi:type="dcterms:W3CDTF">2013-06-26T12:02:05Z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