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50"/>
  </p:notesMasterIdLst>
  <p:handoutMasterIdLst>
    <p:handoutMasterId r:id="rId51"/>
  </p:handoutMasterIdLst>
  <p:sldIdLst>
    <p:sldId id="1135" r:id="rId5"/>
    <p:sldId id="1054" r:id="rId6"/>
    <p:sldId id="1209" r:id="rId7"/>
    <p:sldId id="1265" r:id="rId8"/>
    <p:sldId id="1210" r:id="rId9"/>
    <p:sldId id="1253" r:id="rId10"/>
    <p:sldId id="1257" r:id="rId11"/>
    <p:sldId id="1268" r:id="rId12"/>
    <p:sldId id="1266" r:id="rId13"/>
    <p:sldId id="1267" r:id="rId14"/>
    <p:sldId id="1269" r:id="rId15"/>
    <p:sldId id="1295" r:id="rId16"/>
    <p:sldId id="1296" r:id="rId17"/>
    <p:sldId id="1297" r:id="rId18"/>
    <p:sldId id="1298" r:id="rId19"/>
    <p:sldId id="1299" r:id="rId20"/>
    <p:sldId id="1300" r:id="rId21"/>
    <p:sldId id="1301" r:id="rId22"/>
    <p:sldId id="1302" r:id="rId23"/>
    <p:sldId id="1303" r:id="rId24"/>
    <p:sldId id="1304" r:id="rId25"/>
    <p:sldId id="1305" r:id="rId26"/>
    <p:sldId id="1306" r:id="rId27"/>
    <p:sldId id="1307" r:id="rId28"/>
    <p:sldId id="1308" r:id="rId29"/>
    <p:sldId id="1309" r:id="rId30"/>
    <p:sldId id="1310" r:id="rId31"/>
    <p:sldId id="1311" r:id="rId32"/>
    <p:sldId id="1312" r:id="rId33"/>
    <p:sldId id="1313" r:id="rId34"/>
    <p:sldId id="1314" r:id="rId35"/>
    <p:sldId id="1282" r:id="rId36"/>
    <p:sldId id="1283" r:id="rId37"/>
    <p:sldId id="1258" r:id="rId38"/>
    <p:sldId id="1285" r:id="rId39"/>
    <p:sldId id="1263" r:id="rId40"/>
    <p:sldId id="1293" r:id="rId41"/>
    <p:sldId id="1291" r:id="rId42"/>
    <p:sldId id="1292" r:id="rId43"/>
    <p:sldId id="1144" r:id="rId44"/>
    <p:sldId id="1251" r:id="rId45"/>
    <p:sldId id="1150" r:id="rId46"/>
    <p:sldId id="1315" r:id="rId47"/>
    <p:sldId id="1264" r:id="rId48"/>
    <p:sldId id="1076" r:id="rId49"/>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F376E1C-E566-4D04-B348-4391408A5858}">
          <p14:sldIdLst>
            <p14:sldId id="1135"/>
            <p14:sldId id="1054"/>
            <p14:sldId id="1209"/>
          </p14:sldIdLst>
        </p14:section>
        <p14:section name="Overview of the sizing process" id="{F44824D4-9DB8-4235-BFA1-29745F99BF53}">
          <p14:sldIdLst>
            <p14:sldId id="1265"/>
            <p14:sldId id="1210"/>
            <p14:sldId id="1253"/>
            <p14:sldId id="1257"/>
            <p14:sldId id="1268"/>
            <p14:sldId id="1266"/>
            <p14:sldId id="1267"/>
          </p14:sldIdLst>
        </p14:section>
        <p14:section name="What has changed (and why)" id="{85F804A1-4603-4F06-9C3D-00258ACD97B5}">
          <p14:sldIdLst>
            <p14:sldId id="1269"/>
            <p14:sldId id="1295"/>
            <p14:sldId id="1296"/>
            <p14:sldId id="1297"/>
            <p14:sldId id="1298"/>
            <p14:sldId id="1299"/>
            <p14:sldId id="1300"/>
            <p14:sldId id="1301"/>
            <p14:sldId id="1302"/>
            <p14:sldId id="1303"/>
            <p14:sldId id="1304"/>
            <p14:sldId id="1305"/>
            <p14:sldId id="1306"/>
            <p14:sldId id="1307"/>
            <p14:sldId id="1308"/>
            <p14:sldId id="1309"/>
            <p14:sldId id="1310"/>
            <p14:sldId id="1311"/>
            <p14:sldId id="1312"/>
            <p14:sldId id="1313"/>
            <p14:sldId id="1314"/>
          </p14:sldIdLst>
        </p14:section>
        <p14:section name="Using the calculator" id="{83B82F26-6CA6-481D-8C88-DE141D077DD6}">
          <p14:sldIdLst>
            <p14:sldId id="1282"/>
            <p14:sldId id="1283"/>
            <p14:sldId id="1258"/>
          </p14:sldIdLst>
        </p14:section>
        <p14:section name="Other tools &amp; resources" id="{ECCD0205-29C3-4344-8279-1DEB01D3DDD8}">
          <p14:sldIdLst>
            <p14:sldId id="1285"/>
            <p14:sldId id="1263"/>
            <p14:sldId id="1293"/>
            <p14:sldId id="1291"/>
            <p14:sldId id="1292"/>
          </p14:sldIdLst>
        </p14:section>
        <p14:section name="Wrap up" id="{626B3A47-927C-452F-A837-DD09B75FA800}">
          <p14:sldIdLst>
            <p14:sldId id="1144"/>
            <p14:sldId id="1251"/>
            <p14:sldId id="1150"/>
            <p14:sldId id="1315"/>
            <p14:sldId id="1264"/>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82" autoAdjust="0"/>
    <p:restoredTop sz="96305" autoAdjust="0"/>
  </p:normalViewPr>
  <p:slideViewPr>
    <p:cSldViewPr snapToGrid="0">
      <p:cViewPr varScale="1">
        <p:scale>
          <a:sx n="87" d="100"/>
          <a:sy n="87" d="100"/>
        </p:scale>
        <p:origin x="1020" y="84"/>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Minimum Disk Space (GB)</c:v>
                </c:pt>
              </c:strCache>
            </c:strRef>
          </c:tx>
          <c:spPr>
            <a:ln w="28575" cap="rnd">
              <a:solidFill>
                <a:schemeClr val="accent1"/>
              </a:solidFill>
              <a:round/>
            </a:ln>
            <a:effectLst/>
          </c:spPr>
          <c:marker>
            <c:symbol val="none"/>
          </c:marker>
          <c:cat>
            <c:strRef>
              <c:f>Sheet1!$A$2:$A$5</c:f>
              <c:strCache>
                <c:ptCount val="4"/>
                <c:pt idx="0">
                  <c:v>Exchange 2003</c:v>
                </c:pt>
                <c:pt idx="1">
                  <c:v>Exchange 2007</c:v>
                </c:pt>
                <c:pt idx="2">
                  <c:v>Exchange 2010</c:v>
                </c:pt>
                <c:pt idx="3">
                  <c:v>Exchange 2013</c:v>
                </c:pt>
              </c:strCache>
            </c:strRef>
          </c:cat>
          <c:val>
            <c:numRef>
              <c:f>Sheet1!$B$2:$B$5</c:f>
              <c:numCache>
                <c:formatCode>General</c:formatCode>
                <c:ptCount val="4"/>
                <c:pt idx="0">
                  <c:v>0.5</c:v>
                </c:pt>
                <c:pt idx="1">
                  <c:v>1.2</c:v>
                </c:pt>
                <c:pt idx="2">
                  <c:v>1.2</c:v>
                </c:pt>
                <c:pt idx="3">
                  <c:v>30</c:v>
                </c:pt>
              </c:numCache>
            </c:numRef>
          </c:val>
          <c:smooth val="0"/>
        </c:ser>
        <c:dLbls>
          <c:showLegendKey val="0"/>
          <c:showVal val="0"/>
          <c:showCatName val="0"/>
          <c:showSerName val="0"/>
          <c:showPercent val="0"/>
          <c:showBubbleSize val="0"/>
        </c:dLbls>
        <c:smooth val="0"/>
        <c:axId val="596810776"/>
        <c:axId val="596811560"/>
      </c:lineChart>
      <c:catAx>
        <c:axId val="596810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6811560"/>
        <c:crosses val="autoZero"/>
        <c:auto val="1"/>
        <c:lblAlgn val="ctr"/>
        <c:lblOffset val="100"/>
        <c:noMultiLvlLbl val="0"/>
      </c:catAx>
      <c:valAx>
        <c:axId val="596811560"/>
        <c:scaling>
          <c:logBase val="10"/>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6810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Exchange 2003</c:v>
                </c:pt>
              </c:strCache>
            </c:strRef>
          </c:tx>
          <c:spPr>
            <a:ln w="28575" cap="rnd">
              <a:solidFill>
                <a:schemeClr val="accent1"/>
              </a:solidFill>
              <a:round/>
            </a:ln>
            <a:effectLst/>
          </c:spPr>
          <c:marker>
            <c:symbol val="none"/>
          </c:marker>
          <c:cat>
            <c:numRef>
              <c:f>Sheet1!$A$2:$A$11</c:f>
              <c:numCache>
                <c:formatCode>General</c:formatCode>
                <c:ptCount val="10"/>
                <c:pt idx="0">
                  <c:v>50</c:v>
                </c:pt>
                <c:pt idx="1">
                  <c:v>100</c:v>
                </c:pt>
                <c:pt idx="2">
                  <c:v>150</c:v>
                </c:pt>
                <c:pt idx="3">
                  <c:v>200</c:v>
                </c:pt>
                <c:pt idx="4">
                  <c:v>250</c:v>
                </c:pt>
                <c:pt idx="5">
                  <c:v>300</c:v>
                </c:pt>
                <c:pt idx="6">
                  <c:v>350</c:v>
                </c:pt>
                <c:pt idx="7">
                  <c:v>400</c:v>
                </c:pt>
                <c:pt idx="8">
                  <c:v>450</c:v>
                </c:pt>
                <c:pt idx="9">
                  <c:v>500</c:v>
                </c:pt>
              </c:numCache>
            </c:numRef>
          </c:cat>
          <c:val>
            <c:numRef>
              <c:f>Sheet1!$B$2:$B$11</c:f>
              <c:numCache>
                <c:formatCode>General</c:formatCode>
                <c:ptCount val="10"/>
                <c:pt idx="0">
                  <c:v>0.35715000000000002</c:v>
                </c:pt>
                <c:pt idx="1">
                  <c:v>0.71430000000000005</c:v>
                </c:pt>
                <c:pt idx="2">
                  <c:v>1.07145</c:v>
                </c:pt>
                <c:pt idx="3">
                  <c:v>1.4286000000000001</c:v>
                </c:pt>
                <c:pt idx="4">
                  <c:v>1.7857499999999999</c:v>
                </c:pt>
                <c:pt idx="5">
                  <c:v>2.1429</c:v>
                </c:pt>
                <c:pt idx="6">
                  <c:v>2.5000499999999999</c:v>
                </c:pt>
                <c:pt idx="7">
                  <c:v>2.8572000000000002</c:v>
                </c:pt>
                <c:pt idx="8">
                  <c:v>3.21435</c:v>
                </c:pt>
                <c:pt idx="9">
                  <c:v>3.5714999999999999</c:v>
                </c:pt>
              </c:numCache>
            </c:numRef>
          </c:val>
          <c:smooth val="0"/>
        </c:ser>
        <c:ser>
          <c:idx val="1"/>
          <c:order val="1"/>
          <c:tx>
            <c:strRef>
              <c:f>Sheet1!$C$1</c:f>
              <c:strCache>
                <c:ptCount val="1"/>
                <c:pt idx="0">
                  <c:v>Exchange 2007</c:v>
                </c:pt>
              </c:strCache>
            </c:strRef>
          </c:tx>
          <c:spPr>
            <a:ln w="28575" cap="rnd">
              <a:solidFill>
                <a:schemeClr val="accent2"/>
              </a:solidFill>
              <a:round/>
            </a:ln>
            <a:effectLst/>
          </c:spPr>
          <c:marker>
            <c:symbol val="none"/>
          </c:marker>
          <c:cat>
            <c:numRef>
              <c:f>Sheet1!$A$2:$A$11</c:f>
              <c:numCache>
                <c:formatCode>General</c:formatCode>
                <c:ptCount val="10"/>
                <c:pt idx="0">
                  <c:v>50</c:v>
                </c:pt>
                <c:pt idx="1">
                  <c:v>100</c:v>
                </c:pt>
                <c:pt idx="2">
                  <c:v>150</c:v>
                </c:pt>
                <c:pt idx="3">
                  <c:v>200</c:v>
                </c:pt>
                <c:pt idx="4">
                  <c:v>250</c:v>
                </c:pt>
                <c:pt idx="5">
                  <c:v>300</c:v>
                </c:pt>
                <c:pt idx="6">
                  <c:v>350</c:v>
                </c:pt>
                <c:pt idx="7">
                  <c:v>400</c:v>
                </c:pt>
                <c:pt idx="8">
                  <c:v>450</c:v>
                </c:pt>
                <c:pt idx="9">
                  <c:v>500</c:v>
                </c:pt>
              </c:numCache>
            </c:numRef>
          </c:cat>
          <c:val>
            <c:numRef>
              <c:f>Sheet1!$C$2:$C$11</c:f>
              <c:numCache>
                <c:formatCode>General</c:formatCode>
                <c:ptCount val="10"/>
                <c:pt idx="0">
                  <c:v>0.18</c:v>
                </c:pt>
                <c:pt idx="1">
                  <c:v>0.36</c:v>
                </c:pt>
                <c:pt idx="2">
                  <c:v>0.54</c:v>
                </c:pt>
                <c:pt idx="3">
                  <c:v>0.72</c:v>
                </c:pt>
                <c:pt idx="4">
                  <c:v>0.9</c:v>
                </c:pt>
                <c:pt idx="5">
                  <c:v>1.08</c:v>
                </c:pt>
                <c:pt idx="6">
                  <c:v>1.26</c:v>
                </c:pt>
                <c:pt idx="7">
                  <c:v>1.44</c:v>
                </c:pt>
                <c:pt idx="8">
                  <c:v>1.6199999999999999</c:v>
                </c:pt>
                <c:pt idx="9">
                  <c:v>1.8</c:v>
                </c:pt>
              </c:numCache>
            </c:numRef>
          </c:val>
          <c:smooth val="0"/>
        </c:ser>
        <c:ser>
          <c:idx val="2"/>
          <c:order val="2"/>
          <c:tx>
            <c:strRef>
              <c:f>Sheet1!$D$1</c:f>
              <c:strCache>
                <c:ptCount val="1"/>
                <c:pt idx="0">
                  <c:v>Exchange 2010</c:v>
                </c:pt>
              </c:strCache>
            </c:strRef>
          </c:tx>
          <c:spPr>
            <a:ln w="28575" cap="rnd">
              <a:solidFill>
                <a:schemeClr val="accent3"/>
              </a:solidFill>
              <a:round/>
            </a:ln>
            <a:effectLst/>
          </c:spPr>
          <c:marker>
            <c:symbol val="none"/>
          </c:marker>
          <c:cat>
            <c:numRef>
              <c:f>Sheet1!$A$2:$A$11</c:f>
              <c:numCache>
                <c:formatCode>General</c:formatCode>
                <c:ptCount val="10"/>
                <c:pt idx="0">
                  <c:v>50</c:v>
                </c:pt>
                <c:pt idx="1">
                  <c:v>100</c:v>
                </c:pt>
                <c:pt idx="2">
                  <c:v>150</c:v>
                </c:pt>
                <c:pt idx="3">
                  <c:v>200</c:v>
                </c:pt>
                <c:pt idx="4">
                  <c:v>250</c:v>
                </c:pt>
                <c:pt idx="5">
                  <c:v>300</c:v>
                </c:pt>
                <c:pt idx="6">
                  <c:v>350</c:v>
                </c:pt>
                <c:pt idx="7">
                  <c:v>400</c:v>
                </c:pt>
                <c:pt idx="8">
                  <c:v>450</c:v>
                </c:pt>
                <c:pt idx="9">
                  <c:v>500</c:v>
                </c:pt>
              </c:numCache>
            </c:numRef>
          </c:cat>
          <c:val>
            <c:numRef>
              <c:f>Sheet1!$D$2:$D$11</c:f>
              <c:numCache>
                <c:formatCode>General</c:formatCode>
                <c:ptCount val="10"/>
                <c:pt idx="0">
                  <c:v>0.05</c:v>
                </c:pt>
                <c:pt idx="1">
                  <c:v>0.1</c:v>
                </c:pt>
                <c:pt idx="2">
                  <c:v>0.15</c:v>
                </c:pt>
                <c:pt idx="3">
                  <c:v>0.2</c:v>
                </c:pt>
                <c:pt idx="4">
                  <c:v>0.25</c:v>
                </c:pt>
                <c:pt idx="5">
                  <c:v>0.3</c:v>
                </c:pt>
                <c:pt idx="6">
                  <c:v>0.35</c:v>
                </c:pt>
                <c:pt idx="7">
                  <c:v>0.4</c:v>
                </c:pt>
                <c:pt idx="8">
                  <c:v>0.45</c:v>
                </c:pt>
                <c:pt idx="9">
                  <c:v>0.5</c:v>
                </c:pt>
              </c:numCache>
            </c:numRef>
          </c:val>
          <c:smooth val="0"/>
        </c:ser>
        <c:ser>
          <c:idx val="3"/>
          <c:order val="3"/>
          <c:tx>
            <c:strRef>
              <c:f>Sheet1!$E$1</c:f>
              <c:strCache>
                <c:ptCount val="1"/>
                <c:pt idx="0">
                  <c:v>Exchange 2013</c:v>
                </c:pt>
              </c:strCache>
            </c:strRef>
          </c:tx>
          <c:spPr>
            <a:ln w="28575" cap="rnd">
              <a:solidFill>
                <a:schemeClr val="accent5"/>
              </a:solidFill>
              <a:round/>
            </a:ln>
            <a:effectLst/>
          </c:spPr>
          <c:marker>
            <c:symbol val="none"/>
          </c:marker>
          <c:cat>
            <c:numRef>
              <c:f>Sheet1!$A$2:$A$11</c:f>
              <c:numCache>
                <c:formatCode>General</c:formatCode>
                <c:ptCount val="10"/>
                <c:pt idx="0">
                  <c:v>50</c:v>
                </c:pt>
                <c:pt idx="1">
                  <c:v>100</c:v>
                </c:pt>
                <c:pt idx="2">
                  <c:v>150</c:v>
                </c:pt>
                <c:pt idx="3">
                  <c:v>200</c:v>
                </c:pt>
                <c:pt idx="4">
                  <c:v>250</c:v>
                </c:pt>
                <c:pt idx="5">
                  <c:v>300</c:v>
                </c:pt>
                <c:pt idx="6">
                  <c:v>350</c:v>
                </c:pt>
                <c:pt idx="7">
                  <c:v>400</c:v>
                </c:pt>
                <c:pt idx="8">
                  <c:v>450</c:v>
                </c:pt>
                <c:pt idx="9">
                  <c:v>500</c:v>
                </c:pt>
              </c:numCache>
            </c:numRef>
          </c:cat>
          <c:val>
            <c:numRef>
              <c:f>Sheet1!$E$2:$E$11</c:f>
              <c:numCache>
                <c:formatCode>General</c:formatCode>
                <c:ptCount val="10"/>
                <c:pt idx="0">
                  <c:v>3.4000000000000002E-2</c:v>
                </c:pt>
                <c:pt idx="1">
                  <c:v>6.7000000000000004E-2</c:v>
                </c:pt>
                <c:pt idx="2">
                  <c:v>0.10100000000000001</c:v>
                </c:pt>
                <c:pt idx="3">
                  <c:v>0.13400000000000001</c:v>
                </c:pt>
                <c:pt idx="4">
                  <c:v>0.16800000000000001</c:v>
                </c:pt>
                <c:pt idx="5">
                  <c:v>0.20100000000000001</c:v>
                </c:pt>
                <c:pt idx="6">
                  <c:v>0.23499999999999999</c:v>
                </c:pt>
                <c:pt idx="7">
                  <c:v>0.26800000000000002</c:v>
                </c:pt>
                <c:pt idx="8">
                  <c:v>0.30199999999999999</c:v>
                </c:pt>
                <c:pt idx="9">
                  <c:v>0.33500000000000002</c:v>
                </c:pt>
              </c:numCache>
            </c:numRef>
          </c:val>
          <c:smooth val="0"/>
        </c:ser>
        <c:dLbls>
          <c:showLegendKey val="0"/>
          <c:showVal val="0"/>
          <c:showCatName val="0"/>
          <c:showSerName val="0"/>
          <c:showPercent val="0"/>
          <c:showBubbleSize val="0"/>
        </c:dLbls>
        <c:smooth val="0"/>
        <c:axId val="596800584"/>
        <c:axId val="596800976"/>
      </c:lineChart>
      <c:catAx>
        <c:axId val="59680058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Messages</a:t>
                </a:r>
                <a:r>
                  <a:rPr lang="en-US" baseline="0" dirty="0" smtClean="0"/>
                  <a:t> Sent/Received Per-User Per-Day</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6800976"/>
        <c:crosses val="autoZero"/>
        <c:auto val="0"/>
        <c:lblAlgn val="ctr"/>
        <c:lblOffset val="100"/>
        <c:noMultiLvlLbl val="0"/>
      </c:catAx>
      <c:valAx>
        <c:axId val="596800976"/>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Database</a:t>
                </a:r>
                <a:r>
                  <a:rPr lang="en-US" baseline="0" dirty="0" smtClean="0"/>
                  <a:t> IOPS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6800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368D8-FB5C-473D-AA44-BC7E1125C43D}"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E5A53861-27F6-49A3-A96D-EC42F8C05664}">
      <dgm:prSet phldrT="[Text]"/>
      <dgm:spPr>
        <a:solidFill>
          <a:schemeClr val="accent2"/>
        </a:solidFill>
      </dgm:spPr>
      <dgm:t>
        <a:bodyPr/>
        <a:lstStyle/>
        <a:p>
          <a:r>
            <a:rPr lang="en-US" dirty="0" smtClean="0"/>
            <a:t>Collect data on existing deployment</a:t>
          </a:r>
          <a:endParaRPr lang="en-US" dirty="0"/>
        </a:p>
      </dgm:t>
    </dgm:pt>
    <dgm:pt modelId="{2DC283F0-1914-422F-B614-8CC4D2537D34}" type="parTrans" cxnId="{1526E6FA-292A-4CA1-A82E-162225E08AC1}">
      <dgm:prSet/>
      <dgm:spPr/>
      <dgm:t>
        <a:bodyPr/>
        <a:lstStyle/>
        <a:p>
          <a:endParaRPr lang="en-US"/>
        </a:p>
      </dgm:t>
    </dgm:pt>
    <dgm:pt modelId="{6C638C3C-F4EB-4CF5-9F2E-8A147079E622}" type="sibTrans" cxnId="{1526E6FA-292A-4CA1-A82E-162225E08AC1}">
      <dgm:prSet/>
      <dgm:spPr>
        <a:solidFill>
          <a:schemeClr val="accent4"/>
        </a:solidFill>
      </dgm:spPr>
      <dgm:t>
        <a:bodyPr/>
        <a:lstStyle/>
        <a:p>
          <a:endParaRPr lang="en-US"/>
        </a:p>
      </dgm:t>
    </dgm:pt>
    <dgm:pt modelId="{EBE7BAC9-89D7-4B24-BF90-9CD7669FFD81}">
      <dgm:prSet phldrT="[Text]"/>
      <dgm:spPr/>
      <dgm:t>
        <a:bodyPr/>
        <a:lstStyle/>
        <a:p>
          <a:r>
            <a:rPr lang="en-US" dirty="0" smtClean="0"/>
            <a:t>User profile (messages </a:t>
          </a:r>
          <a:r>
            <a:rPr lang="en-US" dirty="0" err="1" smtClean="0"/>
            <a:t>sent+received</a:t>
          </a:r>
          <a:r>
            <a:rPr lang="en-US" dirty="0" smtClean="0"/>
            <a:t> per day)</a:t>
          </a:r>
          <a:endParaRPr lang="en-US" dirty="0"/>
        </a:p>
      </dgm:t>
    </dgm:pt>
    <dgm:pt modelId="{3BC2B980-342E-4E67-985A-8AB086069BF0}" type="parTrans" cxnId="{BDF53AB2-06A9-4129-A61E-6BD2513189B4}">
      <dgm:prSet/>
      <dgm:spPr/>
      <dgm:t>
        <a:bodyPr/>
        <a:lstStyle/>
        <a:p>
          <a:endParaRPr lang="en-US"/>
        </a:p>
      </dgm:t>
    </dgm:pt>
    <dgm:pt modelId="{230BA412-BDD0-4473-A2D5-E8FA5D3E8713}" type="sibTrans" cxnId="{BDF53AB2-06A9-4129-A61E-6BD2513189B4}">
      <dgm:prSet/>
      <dgm:spPr/>
      <dgm:t>
        <a:bodyPr/>
        <a:lstStyle/>
        <a:p>
          <a:endParaRPr lang="en-US"/>
        </a:p>
      </dgm:t>
    </dgm:pt>
    <dgm:pt modelId="{506356EC-3D8D-4DC5-B54B-D7C9FE933B38}">
      <dgm:prSet phldrT="[Text]"/>
      <dgm:spPr>
        <a:solidFill>
          <a:schemeClr val="accent3"/>
        </a:solidFill>
      </dgm:spPr>
      <dgm:t>
        <a:bodyPr/>
        <a:lstStyle/>
        <a:p>
          <a:r>
            <a:rPr lang="en-US" dirty="0" smtClean="0"/>
            <a:t>Define constraints based on customer requirements</a:t>
          </a:r>
          <a:endParaRPr lang="en-US" dirty="0"/>
        </a:p>
      </dgm:t>
    </dgm:pt>
    <dgm:pt modelId="{9406127E-7A5E-478D-97A1-BF6A1568380D}" type="parTrans" cxnId="{6590AFC1-7DE8-433F-880D-2757C9CCDACE}">
      <dgm:prSet/>
      <dgm:spPr/>
      <dgm:t>
        <a:bodyPr/>
        <a:lstStyle/>
        <a:p>
          <a:endParaRPr lang="en-US"/>
        </a:p>
      </dgm:t>
    </dgm:pt>
    <dgm:pt modelId="{50489B91-98BF-4A1B-BA2F-B74D1640EB97}" type="sibTrans" cxnId="{6590AFC1-7DE8-433F-880D-2757C9CCDACE}">
      <dgm:prSet/>
      <dgm:spPr/>
      <dgm:t>
        <a:bodyPr/>
        <a:lstStyle/>
        <a:p>
          <a:endParaRPr lang="en-US"/>
        </a:p>
      </dgm:t>
    </dgm:pt>
    <dgm:pt modelId="{D87575C8-9BC0-4CF5-9463-B98FA3DCA5E9}">
      <dgm:prSet phldrT="[Text]"/>
      <dgm:spPr/>
      <dgm:t>
        <a:bodyPr/>
        <a:lstStyle/>
        <a:p>
          <a:r>
            <a:rPr lang="en-US" dirty="0" smtClean="0"/>
            <a:t># of copies</a:t>
          </a:r>
          <a:endParaRPr lang="en-US" dirty="0"/>
        </a:p>
      </dgm:t>
    </dgm:pt>
    <dgm:pt modelId="{8470C836-9CB8-4655-97F9-ED4F5A1390BD}" type="parTrans" cxnId="{9149A8B3-51D4-4E2D-8A22-4C55F8F239A4}">
      <dgm:prSet/>
      <dgm:spPr/>
      <dgm:t>
        <a:bodyPr/>
        <a:lstStyle/>
        <a:p>
          <a:endParaRPr lang="en-US"/>
        </a:p>
      </dgm:t>
    </dgm:pt>
    <dgm:pt modelId="{65218F3D-EC70-43B2-8E4F-4CE56837EAB3}" type="sibTrans" cxnId="{9149A8B3-51D4-4E2D-8A22-4C55F8F239A4}">
      <dgm:prSet/>
      <dgm:spPr/>
      <dgm:t>
        <a:bodyPr/>
        <a:lstStyle/>
        <a:p>
          <a:endParaRPr lang="en-US"/>
        </a:p>
      </dgm:t>
    </dgm:pt>
    <dgm:pt modelId="{CA9BC5E5-328A-470B-AD51-27538EF85E2C}">
      <dgm:prSet phldrT="[Text]"/>
      <dgm:spPr/>
      <dgm:t>
        <a:bodyPr/>
        <a:lstStyle/>
        <a:p>
          <a:r>
            <a:rPr lang="en-US" dirty="0" smtClean="0"/>
            <a:t>Average message size</a:t>
          </a:r>
          <a:endParaRPr lang="en-US" dirty="0"/>
        </a:p>
      </dgm:t>
    </dgm:pt>
    <dgm:pt modelId="{9EDF4940-E27C-456B-AB4D-D8145B5C2B7C}" type="parTrans" cxnId="{1103FCD3-2835-468F-8649-820BA0C948B6}">
      <dgm:prSet/>
      <dgm:spPr/>
      <dgm:t>
        <a:bodyPr/>
        <a:lstStyle/>
        <a:p>
          <a:endParaRPr lang="en-US"/>
        </a:p>
      </dgm:t>
    </dgm:pt>
    <dgm:pt modelId="{CB865E8D-DAFB-4930-AEBD-87A8A1F82245}" type="sibTrans" cxnId="{1103FCD3-2835-468F-8649-820BA0C948B6}">
      <dgm:prSet/>
      <dgm:spPr/>
      <dgm:t>
        <a:bodyPr/>
        <a:lstStyle/>
        <a:p>
          <a:endParaRPr lang="en-US"/>
        </a:p>
      </dgm:t>
    </dgm:pt>
    <dgm:pt modelId="{C9C572BE-03CD-495F-9033-261D2E4DEB4D}">
      <dgm:prSet phldrT="[Text]"/>
      <dgm:spPr/>
      <dgm:t>
        <a:bodyPr/>
        <a:lstStyle/>
        <a:p>
          <a:r>
            <a:rPr lang="en-US" dirty="0" smtClean="0"/>
            <a:t>Backup requirements</a:t>
          </a:r>
          <a:endParaRPr lang="en-US" dirty="0"/>
        </a:p>
      </dgm:t>
    </dgm:pt>
    <dgm:pt modelId="{8AD8AB23-C3FB-4E36-A2EB-6849C741AB2A}" type="parTrans" cxnId="{A3A0CFFB-7F4A-4C9A-A4F1-EFAF635EFDD0}">
      <dgm:prSet/>
      <dgm:spPr/>
      <dgm:t>
        <a:bodyPr/>
        <a:lstStyle/>
        <a:p>
          <a:endParaRPr lang="en-US"/>
        </a:p>
      </dgm:t>
    </dgm:pt>
    <dgm:pt modelId="{BBBDE477-10FF-4EBD-9F8A-9CE27811E2C6}" type="sibTrans" cxnId="{A3A0CFFB-7F4A-4C9A-A4F1-EFAF635EFDD0}">
      <dgm:prSet/>
      <dgm:spPr/>
      <dgm:t>
        <a:bodyPr/>
        <a:lstStyle/>
        <a:p>
          <a:endParaRPr lang="en-US"/>
        </a:p>
      </dgm:t>
    </dgm:pt>
    <dgm:pt modelId="{51887AC6-8597-467B-9F15-E657EEE14001}">
      <dgm:prSet phldrT="[Text]"/>
      <dgm:spPr/>
      <dgm:t>
        <a:bodyPr/>
        <a:lstStyle/>
        <a:p>
          <a:r>
            <a:rPr lang="en-US" dirty="0" smtClean="0"/>
            <a:t>Storage architecture</a:t>
          </a:r>
          <a:endParaRPr lang="en-US" dirty="0"/>
        </a:p>
      </dgm:t>
    </dgm:pt>
    <dgm:pt modelId="{B80147EE-5FEA-4273-AB5B-41AE297A4FBC}" type="parTrans" cxnId="{ACB984E7-EE9B-4C81-8442-DEBEFD2BE4A3}">
      <dgm:prSet/>
      <dgm:spPr/>
      <dgm:t>
        <a:bodyPr/>
        <a:lstStyle/>
        <a:p>
          <a:endParaRPr lang="en-US"/>
        </a:p>
      </dgm:t>
    </dgm:pt>
    <dgm:pt modelId="{7C0E085E-1B1D-4A23-A09C-022448857252}" type="sibTrans" cxnId="{ACB984E7-EE9B-4C81-8442-DEBEFD2BE4A3}">
      <dgm:prSet/>
      <dgm:spPr/>
      <dgm:t>
        <a:bodyPr/>
        <a:lstStyle/>
        <a:p>
          <a:endParaRPr lang="en-US"/>
        </a:p>
      </dgm:t>
    </dgm:pt>
    <dgm:pt modelId="{37242F08-44B1-4BD4-AC7B-23C7AFF718F8}">
      <dgm:prSet phldrT="[Text]"/>
      <dgm:spPr/>
      <dgm:t>
        <a:bodyPr/>
        <a:lstStyle/>
        <a:p>
          <a:r>
            <a:rPr lang="en-US" dirty="0" err="1" smtClean="0"/>
            <a:t>SafetyNet</a:t>
          </a:r>
          <a:r>
            <a:rPr lang="en-US" dirty="0" smtClean="0"/>
            <a:t> duration</a:t>
          </a:r>
          <a:endParaRPr lang="en-US" dirty="0"/>
        </a:p>
      </dgm:t>
    </dgm:pt>
    <dgm:pt modelId="{900AE0AB-1F43-4B10-A223-4263FF496CE0}" type="parTrans" cxnId="{BE0931FF-5E6C-4782-895D-0F2DF8F90075}">
      <dgm:prSet/>
      <dgm:spPr/>
      <dgm:t>
        <a:bodyPr/>
        <a:lstStyle/>
        <a:p>
          <a:endParaRPr lang="en-US"/>
        </a:p>
      </dgm:t>
    </dgm:pt>
    <dgm:pt modelId="{A93DD162-0D2A-475D-BECE-8DED688E013D}" type="sibTrans" cxnId="{BE0931FF-5E6C-4782-895D-0F2DF8F90075}">
      <dgm:prSet/>
      <dgm:spPr/>
      <dgm:t>
        <a:bodyPr/>
        <a:lstStyle/>
        <a:p>
          <a:endParaRPr lang="en-US"/>
        </a:p>
      </dgm:t>
    </dgm:pt>
    <dgm:pt modelId="{19CB6F07-1390-45E5-A6CE-4A0411F88060}">
      <dgm:prSet phldrT="[Text]"/>
      <dgm:spPr/>
      <dgm:t>
        <a:bodyPr/>
        <a:lstStyle/>
        <a:p>
          <a:r>
            <a:rPr lang="en-US" dirty="0" smtClean="0"/>
            <a:t>Virtualization</a:t>
          </a:r>
          <a:endParaRPr lang="en-US" dirty="0"/>
        </a:p>
      </dgm:t>
    </dgm:pt>
    <dgm:pt modelId="{E553CD8D-5F8C-4403-87A5-396F201CBEE2}" type="parTrans" cxnId="{17F60B3C-F3B3-4AF5-9770-FECB6C7C31EC}">
      <dgm:prSet/>
      <dgm:spPr/>
      <dgm:t>
        <a:bodyPr/>
        <a:lstStyle/>
        <a:p>
          <a:endParaRPr lang="en-US"/>
        </a:p>
      </dgm:t>
    </dgm:pt>
    <dgm:pt modelId="{4DA80E89-AC24-4175-AA3D-EC12C75DD7DC}" type="sibTrans" cxnId="{17F60B3C-F3B3-4AF5-9770-FECB6C7C31EC}">
      <dgm:prSet/>
      <dgm:spPr/>
      <dgm:t>
        <a:bodyPr/>
        <a:lstStyle/>
        <a:p>
          <a:endParaRPr lang="en-US"/>
        </a:p>
      </dgm:t>
    </dgm:pt>
    <dgm:pt modelId="{3C9D1478-AEDB-41DC-A1E5-855419579A6B}">
      <dgm:prSet phldrT="[Text]"/>
      <dgm:spPr/>
      <dgm:t>
        <a:bodyPr/>
        <a:lstStyle/>
        <a:p>
          <a:r>
            <a:rPr lang="en-US" dirty="0" smtClean="0"/>
            <a:t>Growth plans</a:t>
          </a:r>
          <a:endParaRPr lang="en-US" dirty="0"/>
        </a:p>
      </dgm:t>
    </dgm:pt>
    <dgm:pt modelId="{2DC2588F-E6DA-41F1-ADF6-03F74906894D}" type="parTrans" cxnId="{44263FDF-4A78-4267-B740-A0643DAA4D09}">
      <dgm:prSet/>
      <dgm:spPr/>
      <dgm:t>
        <a:bodyPr/>
        <a:lstStyle/>
        <a:p>
          <a:endParaRPr lang="en-US"/>
        </a:p>
      </dgm:t>
    </dgm:pt>
    <dgm:pt modelId="{D0BAAF97-537A-4484-ACEF-F4B61FF086AC}" type="sibTrans" cxnId="{44263FDF-4A78-4267-B740-A0643DAA4D09}">
      <dgm:prSet/>
      <dgm:spPr/>
      <dgm:t>
        <a:bodyPr/>
        <a:lstStyle/>
        <a:p>
          <a:endParaRPr lang="en-US"/>
        </a:p>
      </dgm:t>
    </dgm:pt>
    <dgm:pt modelId="{012522D7-0B80-4FC9-AA77-677087385FBF}">
      <dgm:prSet phldrT="[Text]"/>
      <dgm:spPr/>
      <dgm:t>
        <a:bodyPr/>
        <a:lstStyle/>
        <a:p>
          <a:r>
            <a:rPr lang="en-US" dirty="0" smtClean="0"/>
            <a:t>3</a:t>
          </a:r>
          <a:r>
            <a:rPr lang="en-US" baseline="30000" dirty="0" smtClean="0"/>
            <a:t>rd</a:t>
          </a:r>
          <a:r>
            <a:rPr lang="en-US" dirty="0" smtClean="0"/>
            <a:t> party products</a:t>
          </a:r>
          <a:endParaRPr lang="en-US" dirty="0"/>
        </a:p>
      </dgm:t>
    </dgm:pt>
    <dgm:pt modelId="{6C5FBEB3-28D2-4B62-940E-44E2924BB03F}" type="parTrans" cxnId="{BFF4892E-DC7F-41B7-AFEC-3C751C7CE18D}">
      <dgm:prSet/>
      <dgm:spPr/>
      <dgm:t>
        <a:bodyPr/>
        <a:lstStyle/>
        <a:p>
          <a:endParaRPr lang="en-US"/>
        </a:p>
      </dgm:t>
    </dgm:pt>
    <dgm:pt modelId="{A4D1AC93-077E-4DC2-80AD-6186B2FA7243}" type="sibTrans" cxnId="{BFF4892E-DC7F-41B7-AFEC-3C751C7CE18D}">
      <dgm:prSet/>
      <dgm:spPr/>
      <dgm:t>
        <a:bodyPr/>
        <a:lstStyle/>
        <a:p>
          <a:endParaRPr lang="en-US"/>
        </a:p>
      </dgm:t>
    </dgm:pt>
    <dgm:pt modelId="{1F0FADDD-A5EE-4D92-A95D-681FBBF90770}">
      <dgm:prSet phldrT="[Text]"/>
      <dgm:spPr>
        <a:solidFill>
          <a:schemeClr val="accent1"/>
        </a:solidFill>
      </dgm:spPr>
      <dgm:t>
        <a:bodyPr/>
        <a:lstStyle/>
        <a:p>
          <a:r>
            <a:rPr lang="en-US" dirty="0" smtClean="0"/>
            <a:t>Read/understand sizing, scalability, capacity guidance</a:t>
          </a:r>
          <a:endParaRPr lang="en-US" dirty="0"/>
        </a:p>
      </dgm:t>
    </dgm:pt>
    <dgm:pt modelId="{1449C685-6F3C-431C-A9D5-DCC1042957D0}" type="parTrans" cxnId="{89124D6C-225B-48C0-9C55-5DC084392A90}">
      <dgm:prSet/>
      <dgm:spPr/>
      <dgm:t>
        <a:bodyPr/>
        <a:lstStyle/>
        <a:p>
          <a:endParaRPr lang="en-US"/>
        </a:p>
      </dgm:t>
    </dgm:pt>
    <dgm:pt modelId="{4A5C5197-C8F2-45ED-A630-4A746185B7F6}" type="sibTrans" cxnId="{89124D6C-225B-48C0-9C55-5DC084392A90}">
      <dgm:prSet/>
      <dgm:spPr>
        <a:solidFill>
          <a:schemeClr val="accent4"/>
        </a:solidFill>
      </dgm:spPr>
      <dgm:t>
        <a:bodyPr/>
        <a:lstStyle/>
        <a:p>
          <a:endParaRPr lang="en-US"/>
        </a:p>
      </dgm:t>
    </dgm:pt>
    <dgm:pt modelId="{4D314C39-2312-4C1C-80FD-82F67D919448}">
      <dgm:prSet phldrT="[Text]"/>
      <dgm:spPr/>
      <dgm:t>
        <a:bodyPr/>
        <a:lstStyle/>
        <a:p>
          <a:r>
            <a:rPr lang="en-US" dirty="0" smtClean="0"/>
            <a:t>Documentation on </a:t>
          </a:r>
          <a:r>
            <a:rPr lang="en-US" dirty="0" err="1" smtClean="0"/>
            <a:t>technet</a:t>
          </a:r>
          <a:r>
            <a:rPr lang="en-US" dirty="0" smtClean="0"/>
            <a:t>, Exchange team blog, etc.</a:t>
          </a:r>
          <a:endParaRPr lang="en-US" dirty="0"/>
        </a:p>
      </dgm:t>
    </dgm:pt>
    <dgm:pt modelId="{CBCC65A0-7C23-4139-A149-66A6C7A14A9A}" type="parTrans" cxnId="{2F1297ED-BCFE-480A-84FC-175A19FE347F}">
      <dgm:prSet/>
      <dgm:spPr/>
      <dgm:t>
        <a:bodyPr/>
        <a:lstStyle/>
        <a:p>
          <a:endParaRPr lang="en-US"/>
        </a:p>
      </dgm:t>
    </dgm:pt>
    <dgm:pt modelId="{97DEC464-002E-4A70-BA7C-FE2DD175B7F7}" type="sibTrans" cxnId="{2F1297ED-BCFE-480A-84FC-175A19FE347F}">
      <dgm:prSet/>
      <dgm:spPr/>
      <dgm:t>
        <a:bodyPr/>
        <a:lstStyle/>
        <a:p>
          <a:endParaRPr lang="en-US"/>
        </a:p>
      </dgm:t>
    </dgm:pt>
    <dgm:pt modelId="{19068719-6FEB-4B11-A228-4155CAD186D3}" type="pres">
      <dgm:prSet presAssocID="{1A9368D8-FB5C-473D-AA44-BC7E1125C43D}" presName="linearFlow" presStyleCnt="0">
        <dgm:presLayoutVars>
          <dgm:dir/>
          <dgm:animLvl val="lvl"/>
          <dgm:resizeHandles val="exact"/>
        </dgm:presLayoutVars>
      </dgm:prSet>
      <dgm:spPr/>
      <dgm:t>
        <a:bodyPr/>
        <a:lstStyle/>
        <a:p>
          <a:endParaRPr lang="en-US"/>
        </a:p>
      </dgm:t>
    </dgm:pt>
    <dgm:pt modelId="{82EE1C40-996D-415C-B08F-0E66D2F48464}" type="pres">
      <dgm:prSet presAssocID="{1F0FADDD-A5EE-4D92-A95D-681FBBF90770}" presName="composite" presStyleCnt="0"/>
      <dgm:spPr/>
    </dgm:pt>
    <dgm:pt modelId="{14801F02-8CAA-4031-88CB-6E6E7EE798B1}" type="pres">
      <dgm:prSet presAssocID="{1F0FADDD-A5EE-4D92-A95D-681FBBF90770}" presName="parTx" presStyleLbl="node1" presStyleIdx="0" presStyleCnt="3">
        <dgm:presLayoutVars>
          <dgm:chMax val="0"/>
          <dgm:chPref val="0"/>
          <dgm:bulletEnabled val="1"/>
        </dgm:presLayoutVars>
      </dgm:prSet>
      <dgm:spPr/>
      <dgm:t>
        <a:bodyPr/>
        <a:lstStyle/>
        <a:p>
          <a:endParaRPr lang="en-US"/>
        </a:p>
      </dgm:t>
    </dgm:pt>
    <dgm:pt modelId="{6D7B7869-39AB-49A7-B5FA-317641569846}" type="pres">
      <dgm:prSet presAssocID="{1F0FADDD-A5EE-4D92-A95D-681FBBF90770}" presName="parSh" presStyleLbl="node1" presStyleIdx="0" presStyleCnt="3"/>
      <dgm:spPr/>
      <dgm:t>
        <a:bodyPr/>
        <a:lstStyle/>
        <a:p>
          <a:endParaRPr lang="en-US"/>
        </a:p>
      </dgm:t>
    </dgm:pt>
    <dgm:pt modelId="{41182B2A-01A3-4910-B2E0-7DFEDA7F15CD}" type="pres">
      <dgm:prSet presAssocID="{1F0FADDD-A5EE-4D92-A95D-681FBBF90770}" presName="desTx" presStyleLbl="fgAcc1" presStyleIdx="0" presStyleCnt="3">
        <dgm:presLayoutVars>
          <dgm:bulletEnabled val="1"/>
        </dgm:presLayoutVars>
      </dgm:prSet>
      <dgm:spPr/>
      <dgm:t>
        <a:bodyPr/>
        <a:lstStyle/>
        <a:p>
          <a:endParaRPr lang="en-US"/>
        </a:p>
      </dgm:t>
    </dgm:pt>
    <dgm:pt modelId="{42844752-7A1F-4B9C-A892-4C50328A3753}" type="pres">
      <dgm:prSet presAssocID="{4A5C5197-C8F2-45ED-A630-4A746185B7F6}" presName="sibTrans" presStyleLbl="sibTrans2D1" presStyleIdx="0" presStyleCnt="2"/>
      <dgm:spPr/>
      <dgm:t>
        <a:bodyPr/>
        <a:lstStyle/>
        <a:p>
          <a:endParaRPr lang="en-US"/>
        </a:p>
      </dgm:t>
    </dgm:pt>
    <dgm:pt modelId="{927F363D-2429-4F85-A7F2-306EAD8F5897}" type="pres">
      <dgm:prSet presAssocID="{4A5C5197-C8F2-45ED-A630-4A746185B7F6}" presName="connTx" presStyleLbl="sibTrans2D1" presStyleIdx="0" presStyleCnt="2"/>
      <dgm:spPr/>
      <dgm:t>
        <a:bodyPr/>
        <a:lstStyle/>
        <a:p>
          <a:endParaRPr lang="en-US"/>
        </a:p>
      </dgm:t>
    </dgm:pt>
    <dgm:pt modelId="{78EA5761-C525-4BC7-BBBE-C96BAE4AC2E3}" type="pres">
      <dgm:prSet presAssocID="{E5A53861-27F6-49A3-A96D-EC42F8C05664}" presName="composite" presStyleCnt="0"/>
      <dgm:spPr/>
    </dgm:pt>
    <dgm:pt modelId="{45FFC0C0-B8AA-4C11-95B8-D3882BFEC974}" type="pres">
      <dgm:prSet presAssocID="{E5A53861-27F6-49A3-A96D-EC42F8C05664}" presName="parTx" presStyleLbl="node1" presStyleIdx="0" presStyleCnt="3">
        <dgm:presLayoutVars>
          <dgm:chMax val="0"/>
          <dgm:chPref val="0"/>
          <dgm:bulletEnabled val="1"/>
        </dgm:presLayoutVars>
      </dgm:prSet>
      <dgm:spPr/>
      <dgm:t>
        <a:bodyPr/>
        <a:lstStyle/>
        <a:p>
          <a:endParaRPr lang="en-US"/>
        </a:p>
      </dgm:t>
    </dgm:pt>
    <dgm:pt modelId="{C99542A6-D8D6-4C0C-82EC-377C74E463C0}" type="pres">
      <dgm:prSet presAssocID="{E5A53861-27F6-49A3-A96D-EC42F8C05664}" presName="parSh" presStyleLbl="node1" presStyleIdx="1" presStyleCnt="3"/>
      <dgm:spPr/>
      <dgm:t>
        <a:bodyPr/>
        <a:lstStyle/>
        <a:p>
          <a:endParaRPr lang="en-US"/>
        </a:p>
      </dgm:t>
    </dgm:pt>
    <dgm:pt modelId="{4F5376B4-E736-44E7-9281-3F51E0D2F5DE}" type="pres">
      <dgm:prSet presAssocID="{E5A53861-27F6-49A3-A96D-EC42F8C05664}" presName="desTx" presStyleLbl="fgAcc1" presStyleIdx="1" presStyleCnt="3">
        <dgm:presLayoutVars>
          <dgm:bulletEnabled val="1"/>
        </dgm:presLayoutVars>
      </dgm:prSet>
      <dgm:spPr/>
      <dgm:t>
        <a:bodyPr/>
        <a:lstStyle/>
        <a:p>
          <a:endParaRPr lang="en-US"/>
        </a:p>
      </dgm:t>
    </dgm:pt>
    <dgm:pt modelId="{A6E3B759-C0AE-4206-8859-9B4412C78306}" type="pres">
      <dgm:prSet presAssocID="{6C638C3C-F4EB-4CF5-9F2E-8A147079E622}" presName="sibTrans" presStyleLbl="sibTrans2D1" presStyleIdx="1" presStyleCnt="2"/>
      <dgm:spPr/>
      <dgm:t>
        <a:bodyPr/>
        <a:lstStyle/>
        <a:p>
          <a:endParaRPr lang="en-US"/>
        </a:p>
      </dgm:t>
    </dgm:pt>
    <dgm:pt modelId="{B9A2F20B-5484-48E9-9E6E-EB0B8447CF40}" type="pres">
      <dgm:prSet presAssocID="{6C638C3C-F4EB-4CF5-9F2E-8A147079E622}" presName="connTx" presStyleLbl="sibTrans2D1" presStyleIdx="1" presStyleCnt="2"/>
      <dgm:spPr/>
      <dgm:t>
        <a:bodyPr/>
        <a:lstStyle/>
        <a:p>
          <a:endParaRPr lang="en-US"/>
        </a:p>
      </dgm:t>
    </dgm:pt>
    <dgm:pt modelId="{16C4F0D2-D6F7-46D7-9A89-476AB89C2940}" type="pres">
      <dgm:prSet presAssocID="{506356EC-3D8D-4DC5-B54B-D7C9FE933B38}" presName="composite" presStyleCnt="0"/>
      <dgm:spPr/>
    </dgm:pt>
    <dgm:pt modelId="{0328DC8B-2111-42AC-97B1-97C2940CC3D7}" type="pres">
      <dgm:prSet presAssocID="{506356EC-3D8D-4DC5-B54B-D7C9FE933B38}" presName="parTx" presStyleLbl="node1" presStyleIdx="1" presStyleCnt="3">
        <dgm:presLayoutVars>
          <dgm:chMax val="0"/>
          <dgm:chPref val="0"/>
          <dgm:bulletEnabled val="1"/>
        </dgm:presLayoutVars>
      </dgm:prSet>
      <dgm:spPr/>
      <dgm:t>
        <a:bodyPr/>
        <a:lstStyle/>
        <a:p>
          <a:endParaRPr lang="en-US"/>
        </a:p>
      </dgm:t>
    </dgm:pt>
    <dgm:pt modelId="{A90513ED-CB65-4134-87CB-B7CE077D1D85}" type="pres">
      <dgm:prSet presAssocID="{506356EC-3D8D-4DC5-B54B-D7C9FE933B38}" presName="parSh" presStyleLbl="node1" presStyleIdx="2" presStyleCnt="3"/>
      <dgm:spPr/>
      <dgm:t>
        <a:bodyPr/>
        <a:lstStyle/>
        <a:p>
          <a:endParaRPr lang="en-US"/>
        </a:p>
      </dgm:t>
    </dgm:pt>
    <dgm:pt modelId="{5FBE4FFC-6D39-42C5-8FA4-EB8E0FB1D104}" type="pres">
      <dgm:prSet presAssocID="{506356EC-3D8D-4DC5-B54B-D7C9FE933B38}" presName="desTx" presStyleLbl="fgAcc1" presStyleIdx="2" presStyleCnt="3">
        <dgm:presLayoutVars>
          <dgm:bulletEnabled val="1"/>
        </dgm:presLayoutVars>
      </dgm:prSet>
      <dgm:spPr/>
      <dgm:t>
        <a:bodyPr/>
        <a:lstStyle/>
        <a:p>
          <a:endParaRPr lang="en-US"/>
        </a:p>
      </dgm:t>
    </dgm:pt>
  </dgm:ptLst>
  <dgm:cxnLst>
    <dgm:cxn modelId="{3F037604-1CDA-47CF-BD6F-7B628CEEE19C}" type="presOf" srcId="{19CB6F07-1390-45E5-A6CE-4A0411F88060}" destId="{5FBE4FFC-6D39-42C5-8FA4-EB8E0FB1D104}" srcOrd="0" destOrd="4" presId="urn:microsoft.com/office/officeart/2005/8/layout/process3"/>
    <dgm:cxn modelId="{DDB8CD2F-BF6E-495D-8B1F-F88BAE9FF6D2}" type="presOf" srcId="{1A9368D8-FB5C-473D-AA44-BC7E1125C43D}" destId="{19068719-6FEB-4B11-A228-4155CAD186D3}" srcOrd="0" destOrd="0" presId="urn:microsoft.com/office/officeart/2005/8/layout/process3"/>
    <dgm:cxn modelId="{F57A5CDE-94B1-4DC5-8169-F793BFC430A6}" type="presOf" srcId="{E5A53861-27F6-49A3-A96D-EC42F8C05664}" destId="{C99542A6-D8D6-4C0C-82EC-377C74E463C0}" srcOrd="1" destOrd="0" presId="urn:microsoft.com/office/officeart/2005/8/layout/process3"/>
    <dgm:cxn modelId="{E700E805-DD3B-4374-979F-2490D983C093}" type="presOf" srcId="{C9C572BE-03CD-495F-9033-261D2E4DEB4D}" destId="{5FBE4FFC-6D39-42C5-8FA4-EB8E0FB1D104}" srcOrd="0" destOrd="1" presId="urn:microsoft.com/office/officeart/2005/8/layout/process3"/>
    <dgm:cxn modelId="{6590AFC1-7DE8-433F-880D-2757C9CCDACE}" srcId="{1A9368D8-FB5C-473D-AA44-BC7E1125C43D}" destId="{506356EC-3D8D-4DC5-B54B-D7C9FE933B38}" srcOrd="2" destOrd="0" parTransId="{9406127E-7A5E-478D-97A1-BF6A1568380D}" sibTransId="{50489B91-98BF-4A1B-BA2F-B74D1640EB97}"/>
    <dgm:cxn modelId="{1415E944-4C97-4A1D-80D8-9AAE14345E59}" type="presOf" srcId="{4A5C5197-C8F2-45ED-A630-4A746185B7F6}" destId="{42844752-7A1F-4B9C-A892-4C50328A3753}" srcOrd="0" destOrd="0" presId="urn:microsoft.com/office/officeart/2005/8/layout/process3"/>
    <dgm:cxn modelId="{C5BE7C9F-923C-4D32-A685-ED9DC8954906}" type="presOf" srcId="{4D314C39-2312-4C1C-80FD-82F67D919448}" destId="{41182B2A-01A3-4910-B2E0-7DFEDA7F15CD}" srcOrd="0" destOrd="0" presId="urn:microsoft.com/office/officeart/2005/8/layout/process3"/>
    <dgm:cxn modelId="{877B0B9A-57EC-45C7-A997-F3134F660E4B}" type="presOf" srcId="{3C9D1478-AEDB-41DC-A1E5-855419579A6B}" destId="{5FBE4FFC-6D39-42C5-8FA4-EB8E0FB1D104}" srcOrd="0" destOrd="5" presId="urn:microsoft.com/office/officeart/2005/8/layout/process3"/>
    <dgm:cxn modelId="{D270D782-0CC5-4ADA-B278-B1707583E3EF}" type="presOf" srcId="{EBE7BAC9-89D7-4B24-BF90-9CD7669FFD81}" destId="{4F5376B4-E736-44E7-9281-3F51E0D2F5DE}" srcOrd="0" destOrd="0" presId="urn:microsoft.com/office/officeart/2005/8/layout/process3"/>
    <dgm:cxn modelId="{D48956A2-3E82-4935-BB56-544002EECE9A}" type="presOf" srcId="{4A5C5197-C8F2-45ED-A630-4A746185B7F6}" destId="{927F363D-2429-4F85-A7F2-306EAD8F5897}" srcOrd="1" destOrd="0" presId="urn:microsoft.com/office/officeart/2005/8/layout/process3"/>
    <dgm:cxn modelId="{7144C0CD-FF8A-4A2A-856B-F7EED991BD87}" type="presOf" srcId="{D87575C8-9BC0-4CF5-9463-B98FA3DCA5E9}" destId="{5FBE4FFC-6D39-42C5-8FA4-EB8E0FB1D104}" srcOrd="0" destOrd="0" presId="urn:microsoft.com/office/officeart/2005/8/layout/process3"/>
    <dgm:cxn modelId="{BDF53AB2-06A9-4129-A61E-6BD2513189B4}" srcId="{E5A53861-27F6-49A3-A96D-EC42F8C05664}" destId="{EBE7BAC9-89D7-4B24-BF90-9CD7669FFD81}" srcOrd="0" destOrd="0" parTransId="{3BC2B980-342E-4E67-985A-8AB086069BF0}" sibTransId="{230BA412-BDD0-4473-A2D5-E8FA5D3E8713}"/>
    <dgm:cxn modelId="{338A41FC-DE78-4252-927A-613D7BCC9C8C}" type="presOf" srcId="{CA9BC5E5-328A-470B-AD51-27538EF85E2C}" destId="{4F5376B4-E736-44E7-9281-3F51E0D2F5DE}" srcOrd="0" destOrd="1" presId="urn:microsoft.com/office/officeart/2005/8/layout/process3"/>
    <dgm:cxn modelId="{44263FDF-4A78-4267-B740-A0643DAA4D09}" srcId="{506356EC-3D8D-4DC5-B54B-D7C9FE933B38}" destId="{3C9D1478-AEDB-41DC-A1E5-855419579A6B}" srcOrd="5" destOrd="0" parTransId="{2DC2588F-E6DA-41F1-ADF6-03F74906894D}" sibTransId="{D0BAAF97-537A-4484-ACEF-F4B61FF086AC}"/>
    <dgm:cxn modelId="{7AC1453D-6781-4DFF-AE6E-428CBD8407FA}" type="presOf" srcId="{1F0FADDD-A5EE-4D92-A95D-681FBBF90770}" destId="{14801F02-8CAA-4031-88CB-6E6E7EE798B1}" srcOrd="0" destOrd="0" presId="urn:microsoft.com/office/officeart/2005/8/layout/process3"/>
    <dgm:cxn modelId="{ACB984E7-EE9B-4C81-8442-DEBEFD2BE4A3}" srcId="{506356EC-3D8D-4DC5-B54B-D7C9FE933B38}" destId="{51887AC6-8597-467B-9F15-E657EEE14001}" srcOrd="2" destOrd="0" parTransId="{B80147EE-5FEA-4273-AB5B-41AE297A4FBC}" sibTransId="{7C0E085E-1B1D-4A23-A09C-022448857252}"/>
    <dgm:cxn modelId="{D73C41D7-7A36-4A03-945E-FE13AEEC1BFE}" type="presOf" srcId="{6C638C3C-F4EB-4CF5-9F2E-8A147079E622}" destId="{A6E3B759-C0AE-4206-8859-9B4412C78306}" srcOrd="0" destOrd="0" presId="urn:microsoft.com/office/officeart/2005/8/layout/process3"/>
    <dgm:cxn modelId="{A99EC879-9C06-428E-8963-037B31BBBFDE}" type="presOf" srcId="{E5A53861-27F6-49A3-A96D-EC42F8C05664}" destId="{45FFC0C0-B8AA-4C11-95B8-D3882BFEC974}" srcOrd="0" destOrd="0" presId="urn:microsoft.com/office/officeart/2005/8/layout/process3"/>
    <dgm:cxn modelId="{1526E6FA-292A-4CA1-A82E-162225E08AC1}" srcId="{1A9368D8-FB5C-473D-AA44-BC7E1125C43D}" destId="{E5A53861-27F6-49A3-A96D-EC42F8C05664}" srcOrd="1" destOrd="0" parTransId="{2DC283F0-1914-422F-B614-8CC4D2537D34}" sibTransId="{6C638C3C-F4EB-4CF5-9F2E-8A147079E622}"/>
    <dgm:cxn modelId="{994DDFE9-704D-4983-80D7-7EFC62D972A8}" type="presOf" srcId="{506356EC-3D8D-4DC5-B54B-D7C9FE933B38}" destId="{0328DC8B-2111-42AC-97B1-97C2940CC3D7}" srcOrd="0" destOrd="0" presId="urn:microsoft.com/office/officeart/2005/8/layout/process3"/>
    <dgm:cxn modelId="{84E04408-1584-42DE-B6EE-93A1FA21EF56}" type="presOf" srcId="{506356EC-3D8D-4DC5-B54B-D7C9FE933B38}" destId="{A90513ED-CB65-4134-87CB-B7CE077D1D85}" srcOrd="1" destOrd="0" presId="urn:microsoft.com/office/officeart/2005/8/layout/process3"/>
    <dgm:cxn modelId="{1103FCD3-2835-468F-8649-820BA0C948B6}" srcId="{E5A53861-27F6-49A3-A96D-EC42F8C05664}" destId="{CA9BC5E5-328A-470B-AD51-27538EF85E2C}" srcOrd="1" destOrd="0" parTransId="{9EDF4940-E27C-456B-AB4D-D8145B5C2B7C}" sibTransId="{CB865E8D-DAFB-4930-AEBD-87A8A1F82245}"/>
    <dgm:cxn modelId="{17F60B3C-F3B3-4AF5-9770-FECB6C7C31EC}" srcId="{506356EC-3D8D-4DC5-B54B-D7C9FE933B38}" destId="{19CB6F07-1390-45E5-A6CE-4A0411F88060}" srcOrd="4" destOrd="0" parTransId="{E553CD8D-5F8C-4403-87A5-396F201CBEE2}" sibTransId="{4DA80E89-AC24-4175-AA3D-EC12C75DD7DC}"/>
    <dgm:cxn modelId="{229F7FA4-94F9-41A4-BE69-3832B381548B}" type="presOf" srcId="{51887AC6-8597-467B-9F15-E657EEE14001}" destId="{5FBE4FFC-6D39-42C5-8FA4-EB8E0FB1D104}" srcOrd="0" destOrd="2" presId="urn:microsoft.com/office/officeart/2005/8/layout/process3"/>
    <dgm:cxn modelId="{10F3DDB5-97CB-46CD-BC57-A9651E6A5130}" type="presOf" srcId="{1F0FADDD-A5EE-4D92-A95D-681FBBF90770}" destId="{6D7B7869-39AB-49A7-B5FA-317641569846}" srcOrd="1" destOrd="0" presId="urn:microsoft.com/office/officeart/2005/8/layout/process3"/>
    <dgm:cxn modelId="{9149A8B3-51D4-4E2D-8A22-4C55F8F239A4}" srcId="{506356EC-3D8D-4DC5-B54B-D7C9FE933B38}" destId="{D87575C8-9BC0-4CF5-9463-B98FA3DCA5E9}" srcOrd="0" destOrd="0" parTransId="{8470C836-9CB8-4655-97F9-ED4F5A1390BD}" sibTransId="{65218F3D-EC70-43B2-8E4F-4CE56837EAB3}"/>
    <dgm:cxn modelId="{1A69DC40-3830-4174-9C83-976696C7A381}" type="presOf" srcId="{37242F08-44B1-4BD4-AC7B-23C7AFF718F8}" destId="{5FBE4FFC-6D39-42C5-8FA4-EB8E0FB1D104}" srcOrd="0" destOrd="3" presId="urn:microsoft.com/office/officeart/2005/8/layout/process3"/>
    <dgm:cxn modelId="{A3A0CFFB-7F4A-4C9A-A4F1-EFAF635EFDD0}" srcId="{506356EC-3D8D-4DC5-B54B-D7C9FE933B38}" destId="{C9C572BE-03CD-495F-9033-261D2E4DEB4D}" srcOrd="1" destOrd="0" parTransId="{8AD8AB23-C3FB-4E36-A2EB-6849C741AB2A}" sibTransId="{BBBDE477-10FF-4EBD-9F8A-9CE27811E2C6}"/>
    <dgm:cxn modelId="{89124D6C-225B-48C0-9C55-5DC084392A90}" srcId="{1A9368D8-FB5C-473D-AA44-BC7E1125C43D}" destId="{1F0FADDD-A5EE-4D92-A95D-681FBBF90770}" srcOrd="0" destOrd="0" parTransId="{1449C685-6F3C-431C-A9D5-DCC1042957D0}" sibTransId="{4A5C5197-C8F2-45ED-A630-4A746185B7F6}"/>
    <dgm:cxn modelId="{BE0931FF-5E6C-4782-895D-0F2DF8F90075}" srcId="{506356EC-3D8D-4DC5-B54B-D7C9FE933B38}" destId="{37242F08-44B1-4BD4-AC7B-23C7AFF718F8}" srcOrd="3" destOrd="0" parTransId="{900AE0AB-1F43-4B10-A223-4263FF496CE0}" sibTransId="{A93DD162-0D2A-475D-BECE-8DED688E013D}"/>
    <dgm:cxn modelId="{C9B083CD-C3A2-4262-80DE-14F028362E57}" type="presOf" srcId="{012522D7-0B80-4FC9-AA77-677087385FBF}" destId="{5FBE4FFC-6D39-42C5-8FA4-EB8E0FB1D104}" srcOrd="0" destOrd="6" presId="urn:microsoft.com/office/officeart/2005/8/layout/process3"/>
    <dgm:cxn modelId="{4DCE2775-835C-4F40-AE5F-BF0F15A5C6AB}" type="presOf" srcId="{6C638C3C-F4EB-4CF5-9F2E-8A147079E622}" destId="{B9A2F20B-5484-48E9-9E6E-EB0B8447CF40}" srcOrd="1" destOrd="0" presId="urn:microsoft.com/office/officeart/2005/8/layout/process3"/>
    <dgm:cxn modelId="{2F1297ED-BCFE-480A-84FC-175A19FE347F}" srcId="{1F0FADDD-A5EE-4D92-A95D-681FBBF90770}" destId="{4D314C39-2312-4C1C-80FD-82F67D919448}" srcOrd="0" destOrd="0" parTransId="{CBCC65A0-7C23-4139-A149-66A6C7A14A9A}" sibTransId="{97DEC464-002E-4A70-BA7C-FE2DD175B7F7}"/>
    <dgm:cxn modelId="{BFF4892E-DC7F-41B7-AFEC-3C751C7CE18D}" srcId="{506356EC-3D8D-4DC5-B54B-D7C9FE933B38}" destId="{012522D7-0B80-4FC9-AA77-677087385FBF}" srcOrd="6" destOrd="0" parTransId="{6C5FBEB3-28D2-4B62-940E-44E2924BB03F}" sibTransId="{A4D1AC93-077E-4DC2-80AD-6186B2FA7243}"/>
    <dgm:cxn modelId="{2CFF9CFC-3A6A-4B80-A784-630DAAAC20D0}" type="presParOf" srcId="{19068719-6FEB-4B11-A228-4155CAD186D3}" destId="{82EE1C40-996D-415C-B08F-0E66D2F48464}" srcOrd="0" destOrd="0" presId="urn:microsoft.com/office/officeart/2005/8/layout/process3"/>
    <dgm:cxn modelId="{28BC41A5-1C1E-4E0D-AB94-5117E4035CDE}" type="presParOf" srcId="{82EE1C40-996D-415C-B08F-0E66D2F48464}" destId="{14801F02-8CAA-4031-88CB-6E6E7EE798B1}" srcOrd="0" destOrd="0" presId="urn:microsoft.com/office/officeart/2005/8/layout/process3"/>
    <dgm:cxn modelId="{E9BEF253-7EAC-4609-B82E-D41928DAD7AE}" type="presParOf" srcId="{82EE1C40-996D-415C-B08F-0E66D2F48464}" destId="{6D7B7869-39AB-49A7-B5FA-317641569846}" srcOrd="1" destOrd="0" presId="urn:microsoft.com/office/officeart/2005/8/layout/process3"/>
    <dgm:cxn modelId="{602A8529-0F87-4A13-820F-17C5FFAEECD5}" type="presParOf" srcId="{82EE1C40-996D-415C-B08F-0E66D2F48464}" destId="{41182B2A-01A3-4910-B2E0-7DFEDA7F15CD}" srcOrd="2" destOrd="0" presId="urn:microsoft.com/office/officeart/2005/8/layout/process3"/>
    <dgm:cxn modelId="{F2EFFA4D-8556-4612-9A0E-3ACE4F144ACA}" type="presParOf" srcId="{19068719-6FEB-4B11-A228-4155CAD186D3}" destId="{42844752-7A1F-4B9C-A892-4C50328A3753}" srcOrd="1" destOrd="0" presId="urn:microsoft.com/office/officeart/2005/8/layout/process3"/>
    <dgm:cxn modelId="{AAB363D8-84AF-49BC-99A2-3CD5BE55EEB9}" type="presParOf" srcId="{42844752-7A1F-4B9C-A892-4C50328A3753}" destId="{927F363D-2429-4F85-A7F2-306EAD8F5897}" srcOrd="0" destOrd="0" presId="urn:microsoft.com/office/officeart/2005/8/layout/process3"/>
    <dgm:cxn modelId="{453C7C01-1E42-47CC-9E4B-ACCAEC8D1EC4}" type="presParOf" srcId="{19068719-6FEB-4B11-A228-4155CAD186D3}" destId="{78EA5761-C525-4BC7-BBBE-C96BAE4AC2E3}" srcOrd="2" destOrd="0" presId="urn:microsoft.com/office/officeart/2005/8/layout/process3"/>
    <dgm:cxn modelId="{C37899E2-F272-410E-8E6F-25E77AA9057A}" type="presParOf" srcId="{78EA5761-C525-4BC7-BBBE-C96BAE4AC2E3}" destId="{45FFC0C0-B8AA-4C11-95B8-D3882BFEC974}" srcOrd="0" destOrd="0" presId="urn:microsoft.com/office/officeart/2005/8/layout/process3"/>
    <dgm:cxn modelId="{0DA490CD-4905-4E03-8EBB-B7833409D65D}" type="presParOf" srcId="{78EA5761-C525-4BC7-BBBE-C96BAE4AC2E3}" destId="{C99542A6-D8D6-4C0C-82EC-377C74E463C0}" srcOrd="1" destOrd="0" presId="urn:microsoft.com/office/officeart/2005/8/layout/process3"/>
    <dgm:cxn modelId="{98E1375D-C969-416F-8401-705752E051BC}" type="presParOf" srcId="{78EA5761-C525-4BC7-BBBE-C96BAE4AC2E3}" destId="{4F5376B4-E736-44E7-9281-3F51E0D2F5DE}" srcOrd="2" destOrd="0" presId="urn:microsoft.com/office/officeart/2005/8/layout/process3"/>
    <dgm:cxn modelId="{64EB9F86-C24D-4047-BB8C-62752794A174}" type="presParOf" srcId="{19068719-6FEB-4B11-A228-4155CAD186D3}" destId="{A6E3B759-C0AE-4206-8859-9B4412C78306}" srcOrd="3" destOrd="0" presId="urn:microsoft.com/office/officeart/2005/8/layout/process3"/>
    <dgm:cxn modelId="{2AE1A4F5-0A48-4C54-9AD7-CCA1D98F3BB7}" type="presParOf" srcId="{A6E3B759-C0AE-4206-8859-9B4412C78306}" destId="{B9A2F20B-5484-48E9-9E6E-EB0B8447CF40}" srcOrd="0" destOrd="0" presId="urn:microsoft.com/office/officeart/2005/8/layout/process3"/>
    <dgm:cxn modelId="{EF796E60-7984-4E81-ACE9-4FD3C24D332C}" type="presParOf" srcId="{19068719-6FEB-4B11-A228-4155CAD186D3}" destId="{16C4F0D2-D6F7-46D7-9A89-476AB89C2940}" srcOrd="4" destOrd="0" presId="urn:microsoft.com/office/officeart/2005/8/layout/process3"/>
    <dgm:cxn modelId="{CFEB59BF-F780-4514-AE66-6F67CE4DE937}" type="presParOf" srcId="{16C4F0D2-D6F7-46D7-9A89-476AB89C2940}" destId="{0328DC8B-2111-42AC-97B1-97C2940CC3D7}" srcOrd="0" destOrd="0" presId="urn:microsoft.com/office/officeart/2005/8/layout/process3"/>
    <dgm:cxn modelId="{491C904B-7961-4A09-817C-CF435EF25C06}" type="presParOf" srcId="{16C4F0D2-D6F7-46D7-9A89-476AB89C2940}" destId="{A90513ED-CB65-4134-87CB-B7CE077D1D85}" srcOrd="1" destOrd="0" presId="urn:microsoft.com/office/officeart/2005/8/layout/process3"/>
    <dgm:cxn modelId="{16F744D2-8DA5-43EF-A940-33DEE2735E6B}" type="presParOf" srcId="{16C4F0D2-D6F7-46D7-9A89-476AB89C2940}" destId="{5FBE4FFC-6D39-42C5-8FA4-EB8E0FB1D10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9368D8-FB5C-473D-AA44-BC7E1125C43D}"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E5A53861-27F6-49A3-A96D-EC42F8C05664}">
      <dgm:prSet phldrT="[Text]" custT="1"/>
      <dgm:spPr>
        <a:solidFill>
          <a:schemeClr val="accent1"/>
        </a:solidFill>
      </dgm:spPr>
      <dgm:t>
        <a:bodyPr/>
        <a:lstStyle/>
        <a:p>
          <a:r>
            <a:rPr lang="en-US" sz="1800" dirty="0" smtClean="0"/>
            <a:t>Input profile data and design constraints into calculator tool (or calculate manually)</a:t>
          </a:r>
          <a:endParaRPr lang="en-US" sz="1800" dirty="0"/>
        </a:p>
      </dgm:t>
    </dgm:pt>
    <dgm:pt modelId="{2DC283F0-1914-422F-B614-8CC4D2537D34}" type="parTrans" cxnId="{1526E6FA-292A-4CA1-A82E-162225E08AC1}">
      <dgm:prSet/>
      <dgm:spPr/>
      <dgm:t>
        <a:bodyPr/>
        <a:lstStyle/>
        <a:p>
          <a:endParaRPr lang="en-US" sz="2400"/>
        </a:p>
      </dgm:t>
    </dgm:pt>
    <dgm:pt modelId="{6C638C3C-F4EB-4CF5-9F2E-8A147079E622}" type="sibTrans" cxnId="{1526E6FA-292A-4CA1-A82E-162225E08AC1}">
      <dgm:prSet custT="1"/>
      <dgm:spPr>
        <a:solidFill>
          <a:schemeClr val="accent4"/>
        </a:solidFill>
      </dgm:spPr>
      <dgm:t>
        <a:bodyPr/>
        <a:lstStyle/>
        <a:p>
          <a:endParaRPr lang="en-US" sz="1600"/>
        </a:p>
      </dgm:t>
    </dgm:pt>
    <dgm:pt modelId="{EBE7BAC9-89D7-4B24-BF90-9CD7669FFD81}">
      <dgm:prSet phldrT="[Text]" custT="1"/>
      <dgm:spPr/>
      <dgm:t>
        <a:bodyPr/>
        <a:lstStyle/>
        <a:p>
          <a:r>
            <a:rPr lang="en-US" sz="1800" dirty="0" smtClean="0"/>
            <a:t>Always use the latest calculator</a:t>
          </a:r>
          <a:endParaRPr lang="en-US" sz="1800" dirty="0"/>
        </a:p>
      </dgm:t>
    </dgm:pt>
    <dgm:pt modelId="{3BC2B980-342E-4E67-985A-8AB086069BF0}" type="parTrans" cxnId="{BDF53AB2-06A9-4129-A61E-6BD2513189B4}">
      <dgm:prSet/>
      <dgm:spPr/>
      <dgm:t>
        <a:bodyPr/>
        <a:lstStyle/>
        <a:p>
          <a:endParaRPr lang="en-US" sz="2400"/>
        </a:p>
      </dgm:t>
    </dgm:pt>
    <dgm:pt modelId="{230BA412-BDD0-4473-A2D5-E8FA5D3E8713}" type="sibTrans" cxnId="{BDF53AB2-06A9-4129-A61E-6BD2513189B4}">
      <dgm:prSet/>
      <dgm:spPr/>
      <dgm:t>
        <a:bodyPr/>
        <a:lstStyle/>
        <a:p>
          <a:endParaRPr lang="en-US" sz="2400"/>
        </a:p>
      </dgm:t>
    </dgm:pt>
    <dgm:pt modelId="{9137DC8A-9B12-49FC-B7CE-7EA05EDD31E7}">
      <dgm:prSet phldrT="[Text]" custT="1"/>
      <dgm:spPr>
        <a:solidFill>
          <a:schemeClr val="accent2"/>
        </a:solidFill>
      </dgm:spPr>
      <dgm:t>
        <a:bodyPr/>
        <a:lstStyle/>
        <a:p>
          <a:r>
            <a:rPr lang="en-US" sz="1800" dirty="0" smtClean="0"/>
            <a:t>Consider impact of various options provided by sizing results</a:t>
          </a:r>
          <a:endParaRPr lang="en-US" sz="1800" dirty="0"/>
        </a:p>
      </dgm:t>
    </dgm:pt>
    <dgm:pt modelId="{4C82FFA0-F215-4264-BD56-B3C70AFB9B12}" type="parTrans" cxnId="{31A2CBD4-19A7-4551-BC38-A5041F9FC7DE}">
      <dgm:prSet/>
      <dgm:spPr/>
      <dgm:t>
        <a:bodyPr/>
        <a:lstStyle/>
        <a:p>
          <a:endParaRPr lang="en-US" sz="2400"/>
        </a:p>
      </dgm:t>
    </dgm:pt>
    <dgm:pt modelId="{15535368-9085-4769-AF5A-188F4469539E}" type="sibTrans" cxnId="{31A2CBD4-19A7-4551-BC38-A5041F9FC7DE}">
      <dgm:prSet custT="1"/>
      <dgm:spPr>
        <a:solidFill>
          <a:schemeClr val="accent4"/>
        </a:solidFill>
      </dgm:spPr>
      <dgm:t>
        <a:bodyPr/>
        <a:lstStyle/>
        <a:p>
          <a:endParaRPr lang="en-US" sz="1600"/>
        </a:p>
      </dgm:t>
    </dgm:pt>
    <dgm:pt modelId="{1E93D668-88D1-4822-90FB-2B6F5004376C}">
      <dgm:prSet phldrT="[Text]" custT="1"/>
      <dgm:spPr/>
      <dgm:t>
        <a:bodyPr/>
        <a:lstStyle/>
        <a:p>
          <a:r>
            <a:rPr lang="en-US" sz="1800" dirty="0" smtClean="0"/>
            <a:t>Cost</a:t>
          </a:r>
          <a:endParaRPr lang="en-US" sz="1800" dirty="0"/>
        </a:p>
      </dgm:t>
    </dgm:pt>
    <dgm:pt modelId="{129086E9-DF3C-4C39-9A53-87D8C4B2C7B7}" type="parTrans" cxnId="{818D9570-96DD-457C-B3F1-F867916A8B3C}">
      <dgm:prSet/>
      <dgm:spPr/>
      <dgm:t>
        <a:bodyPr/>
        <a:lstStyle/>
        <a:p>
          <a:endParaRPr lang="en-US" sz="2400"/>
        </a:p>
      </dgm:t>
    </dgm:pt>
    <dgm:pt modelId="{C1B9DCE8-6782-400C-8DB0-095926FF066E}" type="sibTrans" cxnId="{818D9570-96DD-457C-B3F1-F867916A8B3C}">
      <dgm:prSet/>
      <dgm:spPr/>
      <dgm:t>
        <a:bodyPr/>
        <a:lstStyle/>
        <a:p>
          <a:endParaRPr lang="en-US" sz="2400"/>
        </a:p>
      </dgm:t>
    </dgm:pt>
    <dgm:pt modelId="{506356EC-3D8D-4DC5-B54B-D7C9FE933B38}">
      <dgm:prSet phldrT="[Text]" custT="1"/>
      <dgm:spPr>
        <a:solidFill>
          <a:schemeClr val="accent3"/>
        </a:solidFill>
      </dgm:spPr>
      <dgm:t>
        <a:bodyPr/>
        <a:lstStyle/>
        <a:p>
          <a:r>
            <a:rPr lang="en-US" sz="1800" dirty="0" smtClean="0"/>
            <a:t>Finalize design</a:t>
          </a:r>
          <a:endParaRPr lang="en-US" sz="1800" dirty="0"/>
        </a:p>
      </dgm:t>
    </dgm:pt>
    <dgm:pt modelId="{9406127E-7A5E-478D-97A1-BF6A1568380D}" type="parTrans" cxnId="{6590AFC1-7DE8-433F-880D-2757C9CCDACE}">
      <dgm:prSet/>
      <dgm:spPr/>
      <dgm:t>
        <a:bodyPr/>
        <a:lstStyle/>
        <a:p>
          <a:endParaRPr lang="en-US" sz="2400"/>
        </a:p>
      </dgm:t>
    </dgm:pt>
    <dgm:pt modelId="{50489B91-98BF-4A1B-BA2F-B74D1640EB97}" type="sibTrans" cxnId="{6590AFC1-7DE8-433F-880D-2757C9CCDACE}">
      <dgm:prSet/>
      <dgm:spPr/>
      <dgm:t>
        <a:bodyPr/>
        <a:lstStyle/>
        <a:p>
          <a:endParaRPr lang="en-US" sz="2400"/>
        </a:p>
      </dgm:t>
    </dgm:pt>
    <dgm:pt modelId="{D87575C8-9BC0-4CF5-9463-B98FA3DCA5E9}">
      <dgm:prSet phldrT="[Text]" custT="1"/>
      <dgm:spPr/>
      <dgm:t>
        <a:bodyPr/>
        <a:lstStyle/>
        <a:p>
          <a:r>
            <a:rPr lang="en-US" sz="1800" dirty="0" smtClean="0"/>
            <a:t>Storage calculator provides configuration scripts</a:t>
          </a:r>
          <a:endParaRPr lang="en-US" sz="1800" dirty="0"/>
        </a:p>
      </dgm:t>
    </dgm:pt>
    <dgm:pt modelId="{8470C836-9CB8-4655-97F9-ED4F5A1390BD}" type="parTrans" cxnId="{9149A8B3-51D4-4E2D-8A22-4C55F8F239A4}">
      <dgm:prSet/>
      <dgm:spPr/>
      <dgm:t>
        <a:bodyPr/>
        <a:lstStyle/>
        <a:p>
          <a:endParaRPr lang="en-US" sz="2400"/>
        </a:p>
      </dgm:t>
    </dgm:pt>
    <dgm:pt modelId="{65218F3D-EC70-43B2-8E4F-4CE56837EAB3}" type="sibTrans" cxnId="{9149A8B3-51D4-4E2D-8A22-4C55F8F239A4}">
      <dgm:prSet/>
      <dgm:spPr/>
      <dgm:t>
        <a:bodyPr/>
        <a:lstStyle/>
        <a:p>
          <a:endParaRPr lang="en-US" sz="2400"/>
        </a:p>
      </dgm:t>
    </dgm:pt>
    <dgm:pt modelId="{7CF52514-350A-4B5F-B4FE-D92D959A2773}">
      <dgm:prSet phldrT="[Text]" custT="1"/>
      <dgm:spPr/>
      <dgm:t>
        <a:bodyPr/>
        <a:lstStyle/>
        <a:p>
          <a:r>
            <a:rPr lang="en-US" sz="1800" dirty="0" smtClean="0"/>
            <a:t>Rebuild times</a:t>
          </a:r>
          <a:endParaRPr lang="en-US" sz="1800" dirty="0"/>
        </a:p>
      </dgm:t>
    </dgm:pt>
    <dgm:pt modelId="{37A8CA96-5BC3-4588-B106-5B7F41720E71}" type="parTrans" cxnId="{926DFA1D-A8A3-45A7-BE81-BBB77B395114}">
      <dgm:prSet/>
      <dgm:spPr/>
      <dgm:t>
        <a:bodyPr/>
        <a:lstStyle/>
        <a:p>
          <a:endParaRPr lang="en-US" sz="2400"/>
        </a:p>
      </dgm:t>
    </dgm:pt>
    <dgm:pt modelId="{1F785DE7-A08A-402C-AE16-B88434090684}" type="sibTrans" cxnId="{926DFA1D-A8A3-45A7-BE81-BBB77B395114}">
      <dgm:prSet/>
      <dgm:spPr/>
      <dgm:t>
        <a:bodyPr/>
        <a:lstStyle/>
        <a:p>
          <a:endParaRPr lang="en-US" sz="2400"/>
        </a:p>
      </dgm:t>
    </dgm:pt>
    <dgm:pt modelId="{0A225591-C097-4E03-9CAE-83DF60D07DD0}">
      <dgm:prSet phldrT="[Text]" custT="1"/>
      <dgm:spPr/>
      <dgm:t>
        <a:bodyPr/>
        <a:lstStyle/>
        <a:p>
          <a:r>
            <a:rPr lang="en-US" sz="1800" dirty="0" smtClean="0"/>
            <a:t>Impact on high availability</a:t>
          </a:r>
          <a:endParaRPr lang="en-US" sz="1800" dirty="0"/>
        </a:p>
      </dgm:t>
    </dgm:pt>
    <dgm:pt modelId="{5470D11E-AAD4-4B8D-B560-DCECD08D08DA}" type="parTrans" cxnId="{8AF16189-2DF1-4B3A-9101-C6141BF81CB5}">
      <dgm:prSet/>
      <dgm:spPr/>
      <dgm:t>
        <a:bodyPr/>
        <a:lstStyle/>
        <a:p>
          <a:endParaRPr lang="en-US" sz="2400"/>
        </a:p>
      </dgm:t>
    </dgm:pt>
    <dgm:pt modelId="{23F21D0C-0C53-4106-AD96-975BFE9723BF}" type="sibTrans" cxnId="{8AF16189-2DF1-4B3A-9101-C6141BF81CB5}">
      <dgm:prSet/>
      <dgm:spPr/>
      <dgm:t>
        <a:bodyPr/>
        <a:lstStyle/>
        <a:p>
          <a:endParaRPr lang="en-US" sz="2400"/>
        </a:p>
      </dgm:t>
    </dgm:pt>
    <dgm:pt modelId="{6AC8788E-CE9F-47FE-B539-542E6EC6DFCD}">
      <dgm:prSet phldrT="[Text]" custT="1"/>
      <dgm:spPr/>
      <dgm:t>
        <a:bodyPr/>
        <a:lstStyle/>
        <a:p>
          <a:r>
            <a:rPr lang="en-US" sz="1800" dirty="0" smtClean="0"/>
            <a:t>Archive the calculator as documentation of the sizing process</a:t>
          </a:r>
          <a:endParaRPr lang="en-US" sz="1800" dirty="0"/>
        </a:p>
      </dgm:t>
    </dgm:pt>
    <dgm:pt modelId="{34C015C3-4739-4DE3-A016-DAD3C955D12F}" type="parTrans" cxnId="{DBB4B276-11B8-463B-ABB3-29F9E1E75130}">
      <dgm:prSet/>
      <dgm:spPr/>
      <dgm:t>
        <a:bodyPr/>
        <a:lstStyle/>
        <a:p>
          <a:endParaRPr lang="en-US" sz="2400"/>
        </a:p>
      </dgm:t>
    </dgm:pt>
    <dgm:pt modelId="{85847E7E-49A1-4E36-A2B6-FFF7C6198F40}" type="sibTrans" cxnId="{DBB4B276-11B8-463B-ABB3-29F9E1E75130}">
      <dgm:prSet/>
      <dgm:spPr/>
      <dgm:t>
        <a:bodyPr/>
        <a:lstStyle/>
        <a:p>
          <a:endParaRPr lang="en-US" sz="2400"/>
        </a:p>
      </dgm:t>
    </dgm:pt>
    <dgm:pt modelId="{19068719-6FEB-4B11-A228-4155CAD186D3}" type="pres">
      <dgm:prSet presAssocID="{1A9368D8-FB5C-473D-AA44-BC7E1125C43D}" presName="linearFlow" presStyleCnt="0">
        <dgm:presLayoutVars>
          <dgm:dir/>
          <dgm:animLvl val="lvl"/>
          <dgm:resizeHandles val="exact"/>
        </dgm:presLayoutVars>
      </dgm:prSet>
      <dgm:spPr/>
      <dgm:t>
        <a:bodyPr/>
        <a:lstStyle/>
        <a:p>
          <a:endParaRPr lang="en-US"/>
        </a:p>
      </dgm:t>
    </dgm:pt>
    <dgm:pt modelId="{78EA5761-C525-4BC7-BBBE-C96BAE4AC2E3}" type="pres">
      <dgm:prSet presAssocID="{E5A53861-27F6-49A3-A96D-EC42F8C05664}" presName="composite" presStyleCnt="0"/>
      <dgm:spPr/>
    </dgm:pt>
    <dgm:pt modelId="{45FFC0C0-B8AA-4C11-95B8-D3882BFEC974}" type="pres">
      <dgm:prSet presAssocID="{E5A53861-27F6-49A3-A96D-EC42F8C05664}" presName="parTx" presStyleLbl="node1" presStyleIdx="0" presStyleCnt="3">
        <dgm:presLayoutVars>
          <dgm:chMax val="0"/>
          <dgm:chPref val="0"/>
          <dgm:bulletEnabled val="1"/>
        </dgm:presLayoutVars>
      </dgm:prSet>
      <dgm:spPr/>
      <dgm:t>
        <a:bodyPr/>
        <a:lstStyle/>
        <a:p>
          <a:endParaRPr lang="en-US"/>
        </a:p>
      </dgm:t>
    </dgm:pt>
    <dgm:pt modelId="{C99542A6-D8D6-4C0C-82EC-377C74E463C0}" type="pres">
      <dgm:prSet presAssocID="{E5A53861-27F6-49A3-A96D-EC42F8C05664}" presName="parSh" presStyleLbl="node1" presStyleIdx="0" presStyleCnt="3"/>
      <dgm:spPr/>
      <dgm:t>
        <a:bodyPr/>
        <a:lstStyle/>
        <a:p>
          <a:endParaRPr lang="en-US"/>
        </a:p>
      </dgm:t>
    </dgm:pt>
    <dgm:pt modelId="{4F5376B4-E736-44E7-9281-3F51E0D2F5DE}" type="pres">
      <dgm:prSet presAssocID="{E5A53861-27F6-49A3-A96D-EC42F8C05664}" presName="desTx" presStyleLbl="fgAcc1" presStyleIdx="0" presStyleCnt="3" custScaleY="70480">
        <dgm:presLayoutVars>
          <dgm:bulletEnabled val="1"/>
        </dgm:presLayoutVars>
      </dgm:prSet>
      <dgm:spPr/>
      <dgm:t>
        <a:bodyPr/>
        <a:lstStyle/>
        <a:p>
          <a:endParaRPr lang="en-US"/>
        </a:p>
      </dgm:t>
    </dgm:pt>
    <dgm:pt modelId="{A6E3B759-C0AE-4206-8859-9B4412C78306}" type="pres">
      <dgm:prSet presAssocID="{6C638C3C-F4EB-4CF5-9F2E-8A147079E622}" presName="sibTrans" presStyleLbl="sibTrans2D1" presStyleIdx="0" presStyleCnt="2"/>
      <dgm:spPr/>
      <dgm:t>
        <a:bodyPr/>
        <a:lstStyle/>
        <a:p>
          <a:endParaRPr lang="en-US"/>
        </a:p>
      </dgm:t>
    </dgm:pt>
    <dgm:pt modelId="{B9A2F20B-5484-48E9-9E6E-EB0B8447CF40}" type="pres">
      <dgm:prSet presAssocID="{6C638C3C-F4EB-4CF5-9F2E-8A147079E622}" presName="connTx" presStyleLbl="sibTrans2D1" presStyleIdx="0" presStyleCnt="2"/>
      <dgm:spPr/>
      <dgm:t>
        <a:bodyPr/>
        <a:lstStyle/>
        <a:p>
          <a:endParaRPr lang="en-US"/>
        </a:p>
      </dgm:t>
    </dgm:pt>
    <dgm:pt modelId="{5ACE1422-6BCD-4212-831B-75B73C5C7BE4}" type="pres">
      <dgm:prSet presAssocID="{9137DC8A-9B12-49FC-B7CE-7EA05EDD31E7}" presName="composite" presStyleCnt="0"/>
      <dgm:spPr/>
    </dgm:pt>
    <dgm:pt modelId="{AB144FFB-3923-4DFB-B7EA-2ED704AFEEDE}" type="pres">
      <dgm:prSet presAssocID="{9137DC8A-9B12-49FC-B7CE-7EA05EDD31E7}" presName="parTx" presStyleLbl="node1" presStyleIdx="0" presStyleCnt="3">
        <dgm:presLayoutVars>
          <dgm:chMax val="0"/>
          <dgm:chPref val="0"/>
          <dgm:bulletEnabled val="1"/>
        </dgm:presLayoutVars>
      </dgm:prSet>
      <dgm:spPr/>
      <dgm:t>
        <a:bodyPr/>
        <a:lstStyle/>
        <a:p>
          <a:endParaRPr lang="en-US"/>
        </a:p>
      </dgm:t>
    </dgm:pt>
    <dgm:pt modelId="{5D70B673-CD17-4F0F-9BDC-9BED8A561524}" type="pres">
      <dgm:prSet presAssocID="{9137DC8A-9B12-49FC-B7CE-7EA05EDD31E7}" presName="parSh" presStyleLbl="node1" presStyleIdx="1" presStyleCnt="3"/>
      <dgm:spPr/>
      <dgm:t>
        <a:bodyPr/>
        <a:lstStyle/>
        <a:p>
          <a:endParaRPr lang="en-US"/>
        </a:p>
      </dgm:t>
    </dgm:pt>
    <dgm:pt modelId="{33767BE7-F50C-445C-B70A-FD6C3D168FBD}" type="pres">
      <dgm:prSet presAssocID="{9137DC8A-9B12-49FC-B7CE-7EA05EDD31E7}" presName="desTx" presStyleLbl="fgAcc1" presStyleIdx="1" presStyleCnt="3" custScaleY="70480">
        <dgm:presLayoutVars>
          <dgm:bulletEnabled val="1"/>
        </dgm:presLayoutVars>
      </dgm:prSet>
      <dgm:spPr/>
      <dgm:t>
        <a:bodyPr/>
        <a:lstStyle/>
        <a:p>
          <a:endParaRPr lang="en-US"/>
        </a:p>
      </dgm:t>
    </dgm:pt>
    <dgm:pt modelId="{3211CF5F-68C4-40E0-BBFD-EE3F69EE0589}" type="pres">
      <dgm:prSet presAssocID="{15535368-9085-4769-AF5A-188F4469539E}" presName="sibTrans" presStyleLbl="sibTrans2D1" presStyleIdx="1" presStyleCnt="2"/>
      <dgm:spPr/>
      <dgm:t>
        <a:bodyPr/>
        <a:lstStyle/>
        <a:p>
          <a:endParaRPr lang="en-US"/>
        </a:p>
      </dgm:t>
    </dgm:pt>
    <dgm:pt modelId="{C1E89FDE-13BF-4ED8-B7C7-AB51BD61B1D5}" type="pres">
      <dgm:prSet presAssocID="{15535368-9085-4769-AF5A-188F4469539E}" presName="connTx" presStyleLbl="sibTrans2D1" presStyleIdx="1" presStyleCnt="2"/>
      <dgm:spPr/>
      <dgm:t>
        <a:bodyPr/>
        <a:lstStyle/>
        <a:p>
          <a:endParaRPr lang="en-US"/>
        </a:p>
      </dgm:t>
    </dgm:pt>
    <dgm:pt modelId="{16C4F0D2-D6F7-46D7-9A89-476AB89C2940}" type="pres">
      <dgm:prSet presAssocID="{506356EC-3D8D-4DC5-B54B-D7C9FE933B38}" presName="composite" presStyleCnt="0"/>
      <dgm:spPr/>
    </dgm:pt>
    <dgm:pt modelId="{0328DC8B-2111-42AC-97B1-97C2940CC3D7}" type="pres">
      <dgm:prSet presAssocID="{506356EC-3D8D-4DC5-B54B-D7C9FE933B38}" presName="parTx" presStyleLbl="node1" presStyleIdx="1" presStyleCnt="3">
        <dgm:presLayoutVars>
          <dgm:chMax val="0"/>
          <dgm:chPref val="0"/>
          <dgm:bulletEnabled val="1"/>
        </dgm:presLayoutVars>
      </dgm:prSet>
      <dgm:spPr/>
      <dgm:t>
        <a:bodyPr/>
        <a:lstStyle/>
        <a:p>
          <a:endParaRPr lang="en-US"/>
        </a:p>
      </dgm:t>
    </dgm:pt>
    <dgm:pt modelId="{A90513ED-CB65-4134-87CB-B7CE077D1D85}" type="pres">
      <dgm:prSet presAssocID="{506356EC-3D8D-4DC5-B54B-D7C9FE933B38}" presName="parSh" presStyleLbl="node1" presStyleIdx="2" presStyleCnt="3"/>
      <dgm:spPr/>
      <dgm:t>
        <a:bodyPr/>
        <a:lstStyle/>
        <a:p>
          <a:endParaRPr lang="en-US"/>
        </a:p>
      </dgm:t>
    </dgm:pt>
    <dgm:pt modelId="{5FBE4FFC-6D39-42C5-8FA4-EB8E0FB1D104}" type="pres">
      <dgm:prSet presAssocID="{506356EC-3D8D-4DC5-B54B-D7C9FE933B38}" presName="desTx" presStyleLbl="fgAcc1" presStyleIdx="2" presStyleCnt="3" custScaleY="70480">
        <dgm:presLayoutVars>
          <dgm:bulletEnabled val="1"/>
        </dgm:presLayoutVars>
      </dgm:prSet>
      <dgm:spPr/>
      <dgm:t>
        <a:bodyPr/>
        <a:lstStyle/>
        <a:p>
          <a:endParaRPr lang="en-US"/>
        </a:p>
      </dgm:t>
    </dgm:pt>
  </dgm:ptLst>
  <dgm:cxnLst>
    <dgm:cxn modelId="{31FB8CBC-F131-45C4-A592-B3A1AF978F45}" type="presOf" srcId="{9137DC8A-9B12-49FC-B7CE-7EA05EDD31E7}" destId="{5D70B673-CD17-4F0F-9BDC-9BED8A561524}" srcOrd="1" destOrd="0" presId="urn:microsoft.com/office/officeart/2005/8/layout/process3"/>
    <dgm:cxn modelId="{818D9570-96DD-457C-B3F1-F867916A8B3C}" srcId="{9137DC8A-9B12-49FC-B7CE-7EA05EDD31E7}" destId="{1E93D668-88D1-4822-90FB-2B6F5004376C}" srcOrd="0" destOrd="0" parTransId="{129086E9-DF3C-4C39-9A53-87D8C4B2C7B7}" sibTransId="{C1B9DCE8-6782-400C-8DB0-095926FF066E}"/>
    <dgm:cxn modelId="{3D99A4FC-6D5E-40F8-9D9F-9C4E349E5C4D}" type="presOf" srcId="{506356EC-3D8D-4DC5-B54B-D7C9FE933B38}" destId="{0328DC8B-2111-42AC-97B1-97C2940CC3D7}" srcOrd="0" destOrd="0" presId="urn:microsoft.com/office/officeart/2005/8/layout/process3"/>
    <dgm:cxn modelId="{C396D0B9-7998-4EEB-8645-11C2E463C973}" type="presOf" srcId="{15535368-9085-4769-AF5A-188F4469539E}" destId="{3211CF5F-68C4-40E0-BBFD-EE3F69EE0589}" srcOrd="0" destOrd="0" presId="urn:microsoft.com/office/officeart/2005/8/layout/process3"/>
    <dgm:cxn modelId="{1A0AC5EB-4D4C-4EE0-9B89-FE0643997586}" type="presOf" srcId="{EBE7BAC9-89D7-4B24-BF90-9CD7669FFD81}" destId="{4F5376B4-E736-44E7-9281-3F51E0D2F5DE}" srcOrd="0" destOrd="0" presId="urn:microsoft.com/office/officeart/2005/8/layout/process3"/>
    <dgm:cxn modelId="{6590AFC1-7DE8-433F-880D-2757C9CCDACE}" srcId="{1A9368D8-FB5C-473D-AA44-BC7E1125C43D}" destId="{506356EC-3D8D-4DC5-B54B-D7C9FE933B38}" srcOrd="2" destOrd="0" parTransId="{9406127E-7A5E-478D-97A1-BF6A1568380D}" sibTransId="{50489B91-98BF-4A1B-BA2F-B74D1640EB97}"/>
    <dgm:cxn modelId="{BDF53AB2-06A9-4129-A61E-6BD2513189B4}" srcId="{E5A53861-27F6-49A3-A96D-EC42F8C05664}" destId="{EBE7BAC9-89D7-4B24-BF90-9CD7669FFD81}" srcOrd="0" destOrd="0" parTransId="{3BC2B980-342E-4E67-985A-8AB086069BF0}" sibTransId="{230BA412-BDD0-4473-A2D5-E8FA5D3E8713}"/>
    <dgm:cxn modelId="{30AA0DDF-9269-41AA-8BEB-CAD7FB77ADA4}" type="presOf" srcId="{506356EC-3D8D-4DC5-B54B-D7C9FE933B38}" destId="{A90513ED-CB65-4134-87CB-B7CE077D1D85}" srcOrd="1" destOrd="0" presId="urn:microsoft.com/office/officeart/2005/8/layout/process3"/>
    <dgm:cxn modelId="{D02FD5B4-9CFD-460E-A880-811ADCFE75F4}" type="presOf" srcId="{0A225591-C097-4E03-9CAE-83DF60D07DD0}" destId="{33767BE7-F50C-445C-B70A-FD6C3D168FBD}" srcOrd="0" destOrd="2" presId="urn:microsoft.com/office/officeart/2005/8/layout/process3"/>
    <dgm:cxn modelId="{A8865975-F8EC-400A-8421-FD099D22AC07}" type="presOf" srcId="{6C638C3C-F4EB-4CF5-9F2E-8A147079E622}" destId="{A6E3B759-C0AE-4206-8859-9B4412C78306}" srcOrd="0" destOrd="0" presId="urn:microsoft.com/office/officeart/2005/8/layout/process3"/>
    <dgm:cxn modelId="{FE9F5348-FEC1-4354-9B78-85C7437C5788}" type="presOf" srcId="{9137DC8A-9B12-49FC-B7CE-7EA05EDD31E7}" destId="{AB144FFB-3923-4DFB-B7EA-2ED704AFEEDE}" srcOrd="0" destOrd="0" presId="urn:microsoft.com/office/officeart/2005/8/layout/process3"/>
    <dgm:cxn modelId="{647E138C-CC9A-48B1-BB12-4FEA522660DC}" type="presOf" srcId="{7CF52514-350A-4B5F-B4FE-D92D959A2773}" destId="{33767BE7-F50C-445C-B70A-FD6C3D168FBD}" srcOrd="0" destOrd="1" presId="urn:microsoft.com/office/officeart/2005/8/layout/process3"/>
    <dgm:cxn modelId="{E90E07ED-497C-4F64-AAD9-767CDFB0F16A}" type="presOf" srcId="{15535368-9085-4769-AF5A-188F4469539E}" destId="{C1E89FDE-13BF-4ED8-B7C7-AB51BD61B1D5}" srcOrd="1" destOrd="0" presId="urn:microsoft.com/office/officeart/2005/8/layout/process3"/>
    <dgm:cxn modelId="{3275A846-65E3-457A-9E48-89CCC04553A9}" type="presOf" srcId="{6AC8788E-CE9F-47FE-B539-542E6EC6DFCD}" destId="{5FBE4FFC-6D39-42C5-8FA4-EB8E0FB1D104}" srcOrd="0" destOrd="1" presId="urn:microsoft.com/office/officeart/2005/8/layout/process3"/>
    <dgm:cxn modelId="{1526E6FA-292A-4CA1-A82E-162225E08AC1}" srcId="{1A9368D8-FB5C-473D-AA44-BC7E1125C43D}" destId="{E5A53861-27F6-49A3-A96D-EC42F8C05664}" srcOrd="0" destOrd="0" parTransId="{2DC283F0-1914-422F-B614-8CC4D2537D34}" sibTransId="{6C638C3C-F4EB-4CF5-9F2E-8A147079E622}"/>
    <dgm:cxn modelId="{8AF16189-2DF1-4B3A-9101-C6141BF81CB5}" srcId="{9137DC8A-9B12-49FC-B7CE-7EA05EDD31E7}" destId="{0A225591-C097-4E03-9CAE-83DF60D07DD0}" srcOrd="2" destOrd="0" parTransId="{5470D11E-AAD4-4B8D-B560-DCECD08D08DA}" sibTransId="{23F21D0C-0C53-4106-AD96-975BFE9723BF}"/>
    <dgm:cxn modelId="{5B87B7C4-2E98-4433-A033-588C43F0C710}" type="presOf" srcId="{1E93D668-88D1-4822-90FB-2B6F5004376C}" destId="{33767BE7-F50C-445C-B70A-FD6C3D168FBD}" srcOrd="0" destOrd="0" presId="urn:microsoft.com/office/officeart/2005/8/layout/process3"/>
    <dgm:cxn modelId="{D991C8DD-CE1D-4B2C-B1C2-E351959450A6}" type="presOf" srcId="{D87575C8-9BC0-4CF5-9463-B98FA3DCA5E9}" destId="{5FBE4FFC-6D39-42C5-8FA4-EB8E0FB1D104}" srcOrd="0" destOrd="0" presId="urn:microsoft.com/office/officeart/2005/8/layout/process3"/>
    <dgm:cxn modelId="{926DFA1D-A8A3-45A7-BE81-BBB77B395114}" srcId="{9137DC8A-9B12-49FC-B7CE-7EA05EDD31E7}" destId="{7CF52514-350A-4B5F-B4FE-D92D959A2773}" srcOrd="1" destOrd="0" parTransId="{37A8CA96-5BC3-4588-B106-5B7F41720E71}" sibTransId="{1F785DE7-A08A-402C-AE16-B88434090684}"/>
    <dgm:cxn modelId="{CBF77570-2A02-48FE-857D-EA9C93058A13}" type="presOf" srcId="{6C638C3C-F4EB-4CF5-9F2E-8A147079E622}" destId="{B9A2F20B-5484-48E9-9E6E-EB0B8447CF40}" srcOrd="1" destOrd="0" presId="urn:microsoft.com/office/officeart/2005/8/layout/process3"/>
    <dgm:cxn modelId="{9149A8B3-51D4-4E2D-8A22-4C55F8F239A4}" srcId="{506356EC-3D8D-4DC5-B54B-D7C9FE933B38}" destId="{D87575C8-9BC0-4CF5-9463-B98FA3DCA5E9}" srcOrd="0" destOrd="0" parTransId="{8470C836-9CB8-4655-97F9-ED4F5A1390BD}" sibTransId="{65218F3D-EC70-43B2-8E4F-4CE56837EAB3}"/>
    <dgm:cxn modelId="{31A2CBD4-19A7-4551-BC38-A5041F9FC7DE}" srcId="{1A9368D8-FB5C-473D-AA44-BC7E1125C43D}" destId="{9137DC8A-9B12-49FC-B7CE-7EA05EDD31E7}" srcOrd="1" destOrd="0" parTransId="{4C82FFA0-F215-4264-BD56-B3C70AFB9B12}" sibTransId="{15535368-9085-4769-AF5A-188F4469539E}"/>
    <dgm:cxn modelId="{672FF519-3A61-4C2D-B37F-AACD2F3BA836}" type="presOf" srcId="{E5A53861-27F6-49A3-A96D-EC42F8C05664}" destId="{C99542A6-D8D6-4C0C-82EC-377C74E463C0}" srcOrd="1" destOrd="0" presId="urn:microsoft.com/office/officeart/2005/8/layout/process3"/>
    <dgm:cxn modelId="{2AA6DD31-1A4D-4133-A9FB-88BD0F49D53A}" type="presOf" srcId="{1A9368D8-FB5C-473D-AA44-BC7E1125C43D}" destId="{19068719-6FEB-4B11-A228-4155CAD186D3}" srcOrd="0" destOrd="0" presId="urn:microsoft.com/office/officeart/2005/8/layout/process3"/>
    <dgm:cxn modelId="{DC356610-CA45-48E8-AA5E-373E4DC1C615}" type="presOf" srcId="{E5A53861-27F6-49A3-A96D-EC42F8C05664}" destId="{45FFC0C0-B8AA-4C11-95B8-D3882BFEC974}" srcOrd="0" destOrd="0" presId="urn:microsoft.com/office/officeart/2005/8/layout/process3"/>
    <dgm:cxn modelId="{DBB4B276-11B8-463B-ABB3-29F9E1E75130}" srcId="{506356EC-3D8D-4DC5-B54B-D7C9FE933B38}" destId="{6AC8788E-CE9F-47FE-B539-542E6EC6DFCD}" srcOrd="1" destOrd="0" parTransId="{34C015C3-4739-4DE3-A016-DAD3C955D12F}" sibTransId="{85847E7E-49A1-4E36-A2B6-FFF7C6198F40}"/>
    <dgm:cxn modelId="{15F45742-CD09-462A-9182-BE5ED7DB32AA}" type="presParOf" srcId="{19068719-6FEB-4B11-A228-4155CAD186D3}" destId="{78EA5761-C525-4BC7-BBBE-C96BAE4AC2E3}" srcOrd="0" destOrd="0" presId="urn:microsoft.com/office/officeart/2005/8/layout/process3"/>
    <dgm:cxn modelId="{E1333226-4EAD-45C9-BE5D-452BD56E222E}" type="presParOf" srcId="{78EA5761-C525-4BC7-BBBE-C96BAE4AC2E3}" destId="{45FFC0C0-B8AA-4C11-95B8-D3882BFEC974}" srcOrd="0" destOrd="0" presId="urn:microsoft.com/office/officeart/2005/8/layout/process3"/>
    <dgm:cxn modelId="{C0C49182-F006-4AB4-994A-C70520F970DF}" type="presParOf" srcId="{78EA5761-C525-4BC7-BBBE-C96BAE4AC2E3}" destId="{C99542A6-D8D6-4C0C-82EC-377C74E463C0}" srcOrd="1" destOrd="0" presId="urn:microsoft.com/office/officeart/2005/8/layout/process3"/>
    <dgm:cxn modelId="{5C14CD9E-E9C0-4786-BDCC-920157A51AE9}" type="presParOf" srcId="{78EA5761-C525-4BC7-BBBE-C96BAE4AC2E3}" destId="{4F5376B4-E736-44E7-9281-3F51E0D2F5DE}" srcOrd="2" destOrd="0" presId="urn:microsoft.com/office/officeart/2005/8/layout/process3"/>
    <dgm:cxn modelId="{9D9A853F-351B-4FDD-867D-782FAC33D2E2}" type="presParOf" srcId="{19068719-6FEB-4B11-A228-4155CAD186D3}" destId="{A6E3B759-C0AE-4206-8859-9B4412C78306}" srcOrd="1" destOrd="0" presId="urn:microsoft.com/office/officeart/2005/8/layout/process3"/>
    <dgm:cxn modelId="{13F8C61E-2270-4D4E-9BE5-65B500A032F3}" type="presParOf" srcId="{A6E3B759-C0AE-4206-8859-9B4412C78306}" destId="{B9A2F20B-5484-48E9-9E6E-EB0B8447CF40}" srcOrd="0" destOrd="0" presId="urn:microsoft.com/office/officeart/2005/8/layout/process3"/>
    <dgm:cxn modelId="{4293E7C0-0200-4EAC-B588-453048F5C7BF}" type="presParOf" srcId="{19068719-6FEB-4B11-A228-4155CAD186D3}" destId="{5ACE1422-6BCD-4212-831B-75B73C5C7BE4}" srcOrd="2" destOrd="0" presId="urn:microsoft.com/office/officeart/2005/8/layout/process3"/>
    <dgm:cxn modelId="{408F367E-958F-4E20-A862-489CEBF00CCA}" type="presParOf" srcId="{5ACE1422-6BCD-4212-831B-75B73C5C7BE4}" destId="{AB144FFB-3923-4DFB-B7EA-2ED704AFEEDE}" srcOrd="0" destOrd="0" presId="urn:microsoft.com/office/officeart/2005/8/layout/process3"/>
    <dgm:cxn modelId="{BCA40221-5879-479D-B231-0793ECF1FE13}" type="presParOf" srcId="{5ACE1422-6BCD-4212-831B-75B73C5C7BE4}" destId="{5D70B673-CD17-4F0F-9BDC-9BED8A561524}" srcOrd="1" destOrd="0" presId="urn:microsoft.com/office/officeart/2005/8/layout/process3"/>
    <dgm:cxn modelId="{D3C2470D-F97C-46F1-BC34-E53AE1A6DFA3}" type="presParOf" srcId="{5ACE1422-6BCD-4212-831B-75B73C5C7BE4}" destId="{33767BE7-F50C-445C-B70A-FD6C3D168FBD}" srcOrd="2" destOrd="0" presId="urn:microsoft.com/office/officeart/2005/8/layout/process3"/>
    <dgm:cxn modelId="{FAC275DB-7D02-4F6C-AD12-6EDFCF7BB759}" type="presParOf" srcId="{19068719-6FEB-4B11-A228-4155CAD186D3}" destId="{3211CF5F-68C4-40E0-BBFD-EE3F69EE0589}" srcOrd="3" destOrd="0" presId="urn:microsoft.com/office/officeart/2005/8/layout/process3"/>
    <dgm:cxn modelId="{11C97F61-36D3-44C7-841F-A75D992DCF81}" type="presParOf" srcId="{3211CF5F-68C4-40E0-BBFD-EE3F69EE0589}" destId="{C1E89FDE-13BF-4ED8-B7C7-AB51BD61B1D5}" srcOrd="0" destOrd="0" presId="urn:microsoft.com/office/officeart/2005/8/layout/process3"/>
    <dgm:cxn modelId="{4891A5C4-47D0-4F78-A3FE-4376B1B86ECB}" type="presParOf" srcId="{19068719-6FEB-4B11-A228-4155CAD186D3}" destId="{16C4F0D2-D6F7-46D7-9A89-476AB89C2940}" srcOrd="4" destOrd="0" presId="urn:microsoft.com/office/officeart/2005/8/layout/process3"/>
    <dgm:cxn modelId="{6BAEC38B-0A7B-48CB-93D5-F8913B9E9FFD}" type="presParOf" srcId="{16C4F0D2-D6F7-46D7-9A89-476AB89C2940}" destId="{0328DC8B-2111-42AC-97B1-97C2940CC3D7}" srcOrd="0" destOrd="0" presId="urn:microsoft.com/office/officeart/2005/8/layout/process3"/>
    <dgm:cxn modelId="{83AEE3A2-EDAF-4A6D-B51A-F650F59CC955}" type="presParOf" srcId="{16C4F0D2-D6F7-46D7-9A89-476AB89C2940}" destId="{A90513ED-CB65-4134-87CB-B7CE077D1D85}" srcOrd="1" destOrd="0" presId="urn:microsoft.com/office/officeart/2005/8/layout/process3"/>
    <dgm:cxn modelId="{37F74F5D-9CF8-4E2B-B11D-23572E23AD0A}" type="presParOf" srcId="{16C4F0D2-D6F7-46D7-9A89-476AB89C2940}" destId="{5FBE4FFC-6D39-42C5-8FA4-EB8E0FB1D10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0.90185</cdr:x>
      <cdr:y>0.04513</cdr:y>
    </cdr:from>
    <cdr:to>
      <cdr:x>0.98033</cdr:x>
      <cdr:y>0.33634</cdr:y>
    </cdr:to>
    <cdr:sp macro="" textlink="">
      <cdr:nvSpPr>
        <cdr:cNvPr id="2" name="Line Callout 1 1"/>
        <cdr:cNvSpPr/>
      </cdr:nvSpPr>
      <cdr:spPr bwMode="auto">
        <a:xfrm xmlns:a="http://schemas.openxmlformats.org/drawingml/2006/main">
          <a:off x="10069830" y="97421"/>
          <a:ext cx="876300" cy="628630"/>
        </a:xfrm>
        <a:prstGeom xmlns:a="http://schemas.openxmlformats.org/drawingml/2006/main" prst="borderCallout1">
          <a:avLst>
            <a:gd name="adj1" fmla="val 49054"/>
            <a:gd name="adj2" fmla="val -724"/>
            <a:gd name="adj3" fmla="val 92802"/>
            <a:gd name="adj4" fmla="val -27463"/>
          </a:avLst>
        </a:prstGeom>
        <a:solidFill xmlns:a="http://schemas.openxmlformats.org/drawingml/2006/main">
          <a:schemeClr val="accent2"/>
        </a:solidFill>
        <a:ln xmlns:a="http://schemas.openxmlformats.org/drawingml/2006/main">
          <a:solidFill>
            <a:schemeClr val="tx1"/>
          </a:solidFill>
          <a:headEnd type="none" w="med" len="med"/>
          <a:tailEnd type="triangle" w="med" len="med"/>
        </a:ln>
        <a:effectLst xmlns:a="http://schemas.openxmlformats.org/drawingml/2006/main"/>
      </cdr:spPr>
      <cdr:style>
        <a:lnRef xmlns:a="http://schemas.openxmlformats.org/drawingml/2006/main" idx="1">
          <a:schemeClr val="accent2"/>
        </a:lnRef>
        <a:fillRef xmlns:a="http://schemas.openxmlformats.org/drawingml/2006/main" idx="3">
          <a:schemeClr val="accent2"/>
        </a:fillRef>
        <a:effectRef xmlns:a="http://schemas.openxmlformats.org/drawingml/2006/main" idx="2">
          <a:schemeClr val="accent2"/>
        </a:effectRef>
        <a:fontRef xmlns:a="http://schemas.openxmlformats.org/drawingml/2006/main" idx="minor">
          <a:schemeClr val="lt1"/>
        </a:fontRef>
      </cdr:style>
      <cdr:txBody>
        <a:bodyPr xmlns:a="http://schemas.openxmlformats.org/drawingml/2006/main"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xmlns:a="http://schemas.openxmlformats.org/drawingml/2006/main"/>
        <a:p xmlns:a="http://schemas.openxmlformats.org/drawingml/2006/main">
          <a:pPr algn="ctr"/>
          <a:r>
            <a:rPr lang="en-US" sz="1600" dirty="0" smtClean="0"/>
            <a:t>30GB</a:t>
          </a:r>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6/23/2013 1:58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6/23/2013 1:57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6/23/2013 1:57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6/23/2013 1:58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42</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6/23/2013 1:58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325184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44</a:t>
            </a:fld>
            <a:endParaRPr lang="en-US" dirty="0"/>
          </a:p>
        </p:txBody>
      </p:sp>
      <p:sp>
        <p:nvSpPr>
          <p:cNvPr id="10" name="Date Placeholder 9"/>
          <p:cNvSpPr>
            <a:spLocks noGrp="1"/>
          </p:cNvSpPr>
          <p:nvPr>
            <p:ph type="dt" idx="13"/>
          </p:nvPr>
        </p:nvSpPr>
        <p:spPr/>
        <p:txBody>
          <a:bodyPr/>
          <a:lstStyle/>
          <a:p>
            <a:fld id="{0D046133-B40E-4F18-BD39-DC756E7BE64C}" type="datetime8">
              <a:rPr lang="en-US" smtClean="0"/>
              <a:t>6/23/2013 1:58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678400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45</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6/23/2013 1:58 AM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6/23/2013 1:57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69444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4</a:t>
            </a:fld>
            <a:endParaRPr lang="en-US" dirty="0"/>
          </a:p>
        </p:txBody>
      </p:sp>
      <p:sp>
        <p:nvSpPr>
          <p:cNvPr id="10" name="Date Placeholder 9"/>
          <p:cNvSpPr>
            <a:spLocks noGrp="1"/>
          </p:cNvSpPr>
          <p:nvPr>
            <p:ph type="dt" idx="13"/>
          </p:nvPr>
        </p:nvSpPr>
        <p:spPr/>
        <p:txBody>
          <a:bodyPr/>
          <a:lstStyle/>
          <a:p>
            <a:fld id="{20C21322-687B-4FB5-9B87-4A26FB21CF38}" type="datetime8">
              <a:rPr lang="en-US" smtClean="0"/>
              <a:t>6/23/2013 1:57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036017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A5B68B-FCE8-483C-B0AB-DC68E0A1100E}" type="slidenum">
              <a:rPr lang="en-US" smtClean="0"/>
              <a:t>14</a:t>
            </a:fld>
            <a:endParaRPr lang="en-US"/>
          </a:p>
        </p:txBody>
      </p:sp>
    </p:spTree>
    <p:extLst>
      <p:ext uri="{BB962C8B-B14F-4D97-AF65-F5344CB8AC3E}">
        <p14:creationId xmlns:p14="http://schemas.microsoft.com/office/powerpoint/2010/main" val="1903239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32</a:t>
            </a:fld>
            <a:endParaRPr lang="en-US" dirty="0"/>
          </a:p>
        </p:txBody>
      </p:sp>
      <p:sp>
        <p:nvSpPr>
          <p:cNvPr id="10" name="Date Placeholder 9"/>
          <p:cNvSpPr>
            <a:spLocks noGrp="1"/>
          </p:cNvSpPr>
          <p:nvPr>
            <p:ph type="dt" idx="13"/>
          </p:nvPr>
        </p:nvSpPr>
        <p:spPr/>
        <p:txBody>
          <a:bodyPr/>
          <a:lstStyle/>
          <a:p>
            <a:fld id="{0D046133-B40E-4F18-BD39-DC756E7BE64C}" type="datetime8">
              <a:rPr lang="en-US" smtClean="0"/>
              <a:t>6/23/2013 1:58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839284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34</a:t>
            </a:fld>
            <a:endParaRPr lang="en-US" dirty="0"/>
          </a:p>
        </p:txBody>
      </p:sp>
      <p:sp>
        <p:nvSpPr>
          <p:cNvPr id="10" name="Date Placeholder 9"/>
          <p:cNvSpPr>
            <a:spLocks noGrp="1"/>
          </p:cNvSpPr>
          <p:nvPr>
            <p:ph type="dt" idx="13"/>
          </p:nvPr>
        </p:nvSpPr>
        <p:spPr/>
        <p:txBody>
          <a:bodyPr/>
          <a:lstStyle/>
          <a:p>
            <a:fld id="{AFB65307-F325-4886-864A-056DC91B9BDE}" type="datetime8">
              <a:rPr lang="en-US" smtClean="0"/>
              <a:t>6/23/2013 1:58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900568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35</a:t>
            </a:fld>
            <a:endParaRPr lang="en-US" dirty="0"/>
          </a:p>
        </p:txBody>
      </p:sp>
      <p:sp>
        <p:nvSpPr>
          <p:cNvPr id="10" name="Date Placeholder 9"/>
          <p:cNvSpPr>
            <a:spLocks noGrp="1"/>
          </p:cNvSpPr>
          <p:nvPr>
            <p:ph type="dt" idx="13"/>
          </p:nvPr>
        </p:nvSpPr>
        <p:spPr/>
        <p:txBody>
          <a:bodyPr/>
          <a:lstStyle/>
          <a:p>
            <a:fld id="{20C21322-687B-4FB5-9B87-4A26FB21CF38}" type="datetime8">
              <a:rPr lang="en-US" smtClean="0"/>
              <a:t>6/23/2013 1:58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027388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40</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6/23/2013 1:58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658860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41</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6/23/2013 1:58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5691428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7"/>
          <p:cNvSpPr txBox="1"/>
          <p:nvPr userDrawn="1"/>
        </p:nvSpPr>
        <p:spPr bwMode="white">
          <a:xfrm>
            <a:off x="4418866" y="6697627"/>
            <a:ext cx="3598742" cy="161583"/>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50" b="0" spc="150" baseline="0" dirty="0" smtClean="0">
                <a:gradFill>
                  <a:gsLst>
                    <a:gs pos="0">
                      <a:schemeClr val="tx1">
                        <a:alpha val="50000"/>
                      </a:schemeClr>
                    </a:gs>
                    <a:gs pos="86000">
                      <a:schemeClr val="tx1">
                        <a:alpha val="50000"/>
                      </a:schemeClr>
                    </a:gs>
                  </a:gsLst>
                  <a:lin ang="5400000" scaled="0"/>
                </a:gradFill>
                <a:latin typeface="Segoe Semibold" pitchFamily="34" charset="0"/>
              </a:rPr>
              <a:t>MICROSOFT CONFIDENTIAL – INTERNAL ONLY</a:t>
            </a:r>
          </a:p>
        </p:txBody>
      </p:sp>
    </p:spTree>
    <p:extLst>
      <p:ext uri="{BB962C8B-B14F-4D97-AF65-F5344CB8AC3E}">
        <p14:creationId xmlns:p14="http://schemas.microsoft.com/office/powerpoint/2010/main" val="3276859672"/>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Box 7"/>
          <p:cNvSpPr txBox="1"/>
          <p:nvPr userDrawn="1"/>
        </p:nvSpPr>
        <p:spPr bwMode="white">
          <a:xfrm>
            <a:off x="4418866" y="6697627"/>
            <a:ext cx="3598742" cy="161583"/>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50" b="0" spc="150" baseline="0" dirty="0" smtClean="0">
                <a:gradFill>
                  <a:gsLst>
                    <a:gs pos="0">
                      <a:schemeClr val="tx1">
                        <a:alpha val="50000"/>
                      </a:schemeClr>
                    </a:gs>
                    <a:gs pos="86000">
                      <a:schemeClr val="tx1">
                        <a:alpha val="50000"/>
                      </a:schemeClr>
                    </a:gs>
                  </a:gsLst>
                  <a:lin ang="5400000" scaled="0"/>
                </a:gradFill>
                <a:latin typeface="Segoe Semibold" pitchFamily="34" charset="0"/>
              </a:rPr>
              <a:t>MICROSOFT CONFIDENTIAL – INTERNAL ONLY</a:t>
            </a:r>
          </a:p>
        </p:txBody>
      </p:sp>
    </p:spTree>
    <p:extLst>
      <p:ext uri="{BB962C8B-B14F-4D97-AF65-F5344CB8AC3E}">
        <p14:creationId xmlns:p14="http://schemas.microsoft.com/office/powerpoint/2010/main" val="1268491318"/>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 id="2147484196" r:id="rId23"/>
    <p:sldLayoutId id="2147484197" r:id="rId2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upport.microsoft.com/kb/2803755" TargetMode="External"/><Relationship Id="rId2" Type="http://schemas.openxmlformats.org/officeDocument/2006/relationships/hyperlink" Target="http://support.microsoft.com/kb/2803754" TargetMode="Externa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hyperlink" Target="http://aka.ms/E2013Calc" TargetMode="Externa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hyperlink" Target="http://aka.ms/e2013calc"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aka.ms/Exchange2013SizingGuidanceBlog" TargetMode="Externa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hyperlink" Target="http://aka.ms/ExProcQueryTool"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hyperlink" Target="http://aka.ms/Jetstress2013" TargetMode="Externa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16.xml"/><Relationship Id="rId4" Type="http://schemas.openxmlformats.org/officeDocument/2006/relationships/hyperlink" Target="http://fasttrack.office.com/"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16.xml"/><Relationship Id="rId5" Type="http://schemas.openxmlformats.org/officeDocument/2006/relationships/image" Target="../media/image23.png"/><Relationship Id="rId4" Type="http://schemas.openxmlformats.org/officeDocument/2006/relationships/image" Target="../media/image22.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to finish</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762701476"/>
              </p:ext>
            </p:extLst>
          </p:nvPr>
        </p:nvGraphicFramePr>
        <p:xfrm>
          <a:off x="159391" y="1243013"/>
          <a:ext cx="12123738"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378490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Exchange</a:t>
            </a:r>
            <a:endParaRPr lang="en-US" dirty="0"/>
          </a:p>
        </p:txBody>
      </p:sp>
    </p:spTree>
    <p:extLst>
      <p:ext uri="{BB962C8B-B14F-4D97-AF65-F5344CB8AC3E}">
        <p14:creationId xmlns:p14="http://schemas.microsoft.com/office/powerpoint/2010/main" val="253747965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Review of architectural changes</a:t>
            </a:r>
            <a:endParaRPr lang="en-US" dirty="0"/>
          </a:p>
        </p:txBody>
      </p:sp>
      <p:sp>
        <p:nvSpPr>
          <p:cNvPr id="5" name="Text Placeholder 4"/>
          <p:cNvSpPr>
            <a:spLocks noGrp="1"/>
          </p:cNvSpPr>
          <p:nvPr>
            <p:ph type="body" sz="quarter" idx="10"/>
          </p:nvPr>
        </p:nvSpPr>
        <p:spPr>
          <a:xfrm>
            <a:off x="274640" y="1212849"/>
            <a:ext cx="4289427" cy="4792081"/>
          </a:xfrm>
        </p:spPr>
        <p:txBody>
          <a:bodyPr/>
          <a:lstStyle/>
          <a:p>
            <a:r>
              <a:rPr lang="en-US" sz="2400" dirty="0" smtClean="0"/>
              <a:t>Exchange 2013 targets balanced use of hardware</a:t>
            </a:r>
          </a:p>
          <a:p>
            <a:pPr lvl="1"/>
            <a:r>
              <a:rPr lang="en-US" sz="1400" dirty="0" smtClean="0"/>
              <a:t>Consider hardware platforms that provide the right balance of resources</a:t>
            </a:r>
          </a:p>
          <a:p>
            <a:r>
              <a:rPr lang="en-US" sz="2400" dirty="0" smtClean="0"/>
              <a:t>Mailbox role consolidates most Exchange components</a:t>
            </a:r>
          </a:p>
          <a:p>
            <a:pPr lvl="1"/>
            <a:r>
              <a:rPr lang="en-US" sz="1400" dirty="0" smtClean="0"/>
              <a:t>Similar to Exchange 2010 multi-role</a:t>
            </a:r>
          </a:p>
          <a:p>
            <a:r>
              <a:rPr lang="en-US" sz="2400" dirty="0" smtClean="0"/>
              <a:t>Client Access Server (CAS) role is an efficient stateless proxy</a:t>
            </a:r>
          </a:p>
          <a:p>
            <a:r>
              <a:rPr lang="en-US" sz="2400" dirty="0" smtClean="0"/>
              <a:t>Roles are loosely coupled, scaled independently</a:t>
            </a:r>
          </a:p>
          <a:p>
            <a:r>
              <a:rPr lang="en-US" sz="2400" dirty="0" smtClean="0"/>
              <a:t>3 roles for sizing: Mailbox, CAS, Active Directory</a:t>
            </a:r>
            <a:endParaRPr lang="en-US" sz="2400" dirty="0"/>
          </a:p>
        </p:txBody>
      </p:sp>
      <p:grpSp>
        <p:nvGrpSpPr>
          <p:cNvPr id="4" name="Group 3"/>
          <p:cNvGrpSpPr>
            <a:grpSpLocks noChangeAspect="1"/>
          </p:cNvGrpSpPr>
          <p:nvPr/>
        </p:nvGrpSpPr>
        <p:grpSpPr>
          <a:xfrm>
            <a:off x="4461171" y="1326423"/>
            <a:ext cx="7975304" cy="3722771"/>
            <a:chOff x="1471033" y="1283736"/>
            <a:chExt cx="9494409" cy="4431870"/>
          </a:xfrm>
        </p:grpSpPr>
        <p:sp>
          <p:nvSpPr>
            <p:cNvPr id="6" name="Rectangle 5"/>
            <p:cNvSpPr/>
            <p:nvPr/>
          </p:nvSpPr>
          <p:spPr>
            <a:xfrm>
              <a:off x="7196850" y="1283736"/>
              <a:ext cx="3730412" cy="44298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1200">
                <a:solidFill>
                  <a:schemeClr val="accent3"/>
                </a:solidFill>
              </a:endParaRPr>
            </a:p>
          </p:txBody>
        </p:sp>
        <p:cxnSp>
          <p:nvCxnSpPr>
            <p:cNvPr id="7" name="Straight Connector 6"/>
            <p:cNvCxnSpPr/>
            <p:nvPr/>
          </p:nvCxnSpPr>
          <p:spPr>
            <a:xfrm>
              <a:off x="8383015" y="3220505"/>
              <a:ext cx="107555" cy="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264379" y="1812622"/>
              <a:ext cx="720320" cy="64201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678947" y="1283736"/>
              <a:ext cx="5440186" cy="4429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1200"/>
            </a:p>
          </p:txBody>
        </p:sp>
        <p:pic>
          <p:nvPicPr>
            <p:cNvPr id="10" name="Picture 9"/>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969172" y="1585378"/>
              <a:ext cx="1585894" cy="886443"/>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2919402" y="1439869"/>
              <a:ext cx="1704997" cy="1278824"/>
            </a:xfrm>
            <a:prstGeom prst="roundRect">
              <a:avLst/>
            </a:prstGeom>
            <a:solidFill>
              <a:schemeClr val="tx1">
                <a:alpha val="55000"/>
              </a:schemeClr>
            </a:solidFill>
            <a:ln w="25400" cap="flat">
              <a:solidFill>
                <a:schemeClr val="bg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1200"/>
            </a:p>
          </p:txBody>
        </p:sp>
        <p:pic>
          <p:nvPicPr>
            <p:cNvPr id="12" name="Picture 11"/>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046262" y="4473432"/>
              <a:ext cx="678152" cy="643821"/>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10392968" y="1366744"/>
              <a:ext cx="478811" cy="483137"/>
              <a:chOff x="10198669" y="4593658"/>
              <a:chExt cx="1245380" cy="1256634"/>
            </a:xfrm>
          </p:grpSpPr>
          <p:grpSp>
            <p:nvGrpSpPr>
              <p:cNvPr id="89" name="Group 88"/>
              <p:cNvGrpSpPr/>
              <p:nvPr/>
            </p:nvGrpSpPr>
            <p:grpSpPr>
              <a:xfrm>
                <a:off x="10353743" y="4593658"/>
                <a:ext cx="992872" cy="855924"/>
                <a:chOff x="5328067" y="1285340"/>
                <a:chExt cx="1098835" cy="947272"/>
              </a:xfrm>
            </p:grpSpPr>
            <p:sp>
              <p:nvSpPr>
                <p:cNvPr id="91" name="Isosceles Triangle 90"/>
                <p:cNvSpPr/>
                <p:nvPr/>
              </p:nvSpPr>
              <p:spPr bwMode="auto">
                <a:xfrm>
                  <a:off x="5328067" y="1285340"/>
                  <a:ext cx="1098835" cy="947272"/>
                </a:xfrm>
                <a:prstGeom prst="triangle">
                  <a:avLst/>
                </a:prstGeom>
                <a:noFill/>
                <a:ln w="12700">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grpSp>
              <p:nvGrpSpPr>
                <p:cNvPr id="92" name="Group 91"/>
                <p:cNvGrpSpPr/>
                <p:nvPr/>
              </p:nvGrpSpPr>
              <p:grpSpPr>
                <a:xfrm>
                  <a:off x="5478232" y="1601909"/>
                  <a:ext cx="798505" cy="542221"/>
                  <a:chOff x="5486400" y="1637624"/>
                  <a:chExt cx="798505" cy="542221"/>
                </a:xfrm>
              </p:grpSpPr>
              <p:sp>
                <p:nvSpPr>
                  <p:cNvPr id="93" name="Rectangle 92"/>
                  <p:cNvSpPr/>
                  <p:nvPr/>
                </p:nvSpPr>
                <p:spPr bwMode="auto">
                  <a:xfrm>
                    <a:off x="5617116" y="1855540"/>
                    <a:ext cx="222428" cy="9956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sp>
                <p:nvSpPr>
                  <p:cNvPr id="94" name="Rectangle 93"/>
                  <p:cNvSpPr/>
                  <p:nvPr/>
                </p:nvSpPr>
                <p:spPr bwMode="auto">
                  <a:xfrm>
                    <a:off x="5907887" y="1855541"/>
                    <a:ext cx="222428" cy="9956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sp>
                <p:nvSpPr>
                  <p:cNvPr id="95" name="Rectangle 94"/>
                  <p:cNvSpPr/>
                  <p:nvPr/>
                </p:nvSpPr>
                <p:spPr bwMode="auto">
                  <a:xfrm>
                    <a:off x="5486400" y="2080282"/>
                    <a:ext cx="176698" cy="9956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sp>
                <p:nvSpPr>
                  <p:cNvPr id="96" name="Rectangle 95"/>
                  <p:cNvSpPr/>
                  <p:nvPr/>
                </p:nvSpPr>
                <p:spPr bwMode="auto">
                  <a:xfrm>
                    <a:off x="5693669" y="2080282"/>
                    <a:ext cx="176698" cy="9956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sp>
                <p:nvSpPr>
                  <p:cNvPr id="97" name="Rectangle 96"/>
                  <p:cNvSpPr/>
                  <p:nvPr/>
                </p:nvSpPr>
                <p:spPr bwMode="auto">
                  <a:xfrm>
                    <a:off x="5900938" y="2080282"/>
                    <a:ext cx="176698" cy="9956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sp>
                <p:nvSpPr>
                  <p:cNvPr id="98" name="Rectangle 97"/>
                  <p:cNvSpPr/>
                  <p:nvPr/>
                </p:nvSpPr>
                <p:spPr bwMode="auto">
                  <a:xfrm>
                    <a:off x="6108207" y="2080282"/>
                    <a:ext cx="176698" cy="9956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sp>
                <p:nvSpPr>
                  <p:cNvPr id="99" name="Rectangle 98"/>
                  <p:cNvSpPr/>
                  <p:nvPr/>
                </p:nvSpPr>
                <p:spPr bwMode="auto">
                  <a:xfrm>
                    <a:off x="5766270" y="1637624"/>
                    <a:ext cx="222428" cy="9956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46630" tIns="46630" rIns="46630" bIns="46630" numCol="1" spcCol="0" rtlCol="0" fromWordArt="0" anchor="ctr"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defTabSz="932290" fontAlgn="base">
                      <a:spcBef>
                        <a:spcPct val="0"/>
                      </a:spcBef>
                      <a:spcAft>
                        <a:spcPct val="0"/>
                      </a:spcAft>
                    </a:pPr>
                    <a:endParaRPr lang="en-US" sz="1400" dirty="0">
                      <a:solidFill>
                        <a:schemeClr val="tx1"/>
                      </a:solidFill>
                      <a:ea typeface="Segoe UI" pitchFamily="34" charset="0"/>
                      <a:cs typeface="Segoe UI" pitchFamily="34" charset="0"/>
                    </a:endParaRPr>
                  </a:p>
                </p:txBody>
              </p:sp>
              <p:cxnSp>
                <p:nvCxnSpPr>
                  <p:cNvPr id="100" name="Straight Connector 99"/>
                  <p:cNvCxnSpPr/>
                  <p:nvPr/>
                </p:nvCxnSpPr>
                <p:spPr>
                  <a:xfrm>
                    <a:off x="5877484" y="1686326"/>
                    <a:ext cx="0" cy="95671"/>
                  </a:xfrm>
                  <a:prstGeom prst="line">
                    <a:avLst/>
                  </a:prstGeom>
                  <a:ln w="635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5728329" y="1783858"/>
                    <a:ext cx="290772" cy="0"/>
                  </a:xfrm>
                  <a:prstGeom prst="line">
                    <a:avLst/>
                  </a:prstGeom>
                  <a:ln w="635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02" name="Group 101"/>
                  <p:cNvGrpSpPr/>
                  <p:nvPr/>
                </p:nvGrpSpPr>
                <p:grpSpPr>
                  <a:xfrm>
                    <a:off x="5574749" y="1918147"/>
                    <a:ext cx="207269" cy="176329"/>
                    <a:chOff x="5574749" y="1918147"/>
                    <a:chExt cx="207269" cy="176329"/>
                  </a:xfrm>
                </p:grpSpPr>
                <p:cxnSp>
                  <p:nvCxnSpPr>
                    <p:cNvPr id="110" name="Straight Connector 109"/>
                    <p:cNvCxnSpPr/>
                    <p:nvPr/>
                  </p:nvCxnSpPr>
                  <p:spPr>
                    <a:xfrm>
                      <a:off x="5728329" y="1918147"/>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H="1">
                      <a:off x="5574750" y="2007502"/>
                      <a:ext cx="207268" cy="0"/>
                    </a:xfrm>
                    <a:prstGeom prst="line">
                      <a:avLst/>
                    </a:prstGeom>
                    <a:ln w="635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574749" y="2007502"/>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782018" y="2007502"/>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03" name="Group 102"/>
                  <p:cNvGrpSpPr/>
                  <p:nvPr/>
                </p:nvGrpSpPr>
                <p:grpSpPr>
                  <a:xfrm flipH="1">
                    <a:off x="5988698" y="1918147"/>
                    <a:ext cx="207269" cy="176329"/>
                    <a:chOff x="5574749" y="1918147"/>
                    <a:chExt cx="207269" cy="176329"/>
                  </a:xfrm>
                </p:grpSpPr>
                <p:cxnSp>
                  <p:nvCxnSpPr>
                    <p:cNvPr id="106" name="Straight Connector 105"/>
                    <p:cNvCxnSpPr/>
                    <p:nvPr/>
                  </p:nvCxnSpPr>
                  <p:spPr>
                    <a:xfrm>
                      <a:off x="5728329" y="1918147"/>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5574750" y="2007502"/>
                      <a:ext cx="207268" cy="0"/>
                    </a:xfrm>
                    <a:prstGeom prst="line">
                      <a:avLst/>
                    </a:prstGeom>
                    <a:ln w="635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5574749" y="2007502"/>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5782018" y="2007502"/>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104" name="Straight Connector 103"/>
                  <p:cNvCxnSpPr/>
                  <p:nvPr/>
                </p:nvCxnSpPr>
                <p:spPr>
                  <a:xfrm>
                    <a:off x="5728330" y="1783858"/>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019101" y="1783858"/>
                    <a:ext cx="0" cy="86974"/>
                  </a:xfrm>
                  <a:prstGeom prst="line">
                    <a:avLst/>
                  </a:prstGeom>
                  <a:ln w="6350" cap="sq">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grpSp>
          <p:sp>
            <p:nvSpPr>
              <p:cNvPr id="90" name="TextBox 30"/>
              <p:cNvSpPr txBox="1"/>
              <p:nvPr/>
            </p:nvSpPr>
            <p:spPr>
              <a:xfrm>
                <a:off x="10198669" y="5516740"/>
                <a:ext cx="1245380" cy="333552"/>
              </a:xfrm>
              <a:prstGeom prst="rect">
                <a:avLst/>
              </a:prstGeom>
              <a:noFill/>
            </p:spPr>
            <p:txBody>
              <a:bodyPr wrap="square" lIns="0" tIns="0" rIns="0" bIns="0" rtlCol="0">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ctr" defTabSz="699455"/>
                <a:r>
                  <a:rPr lang="en-US" sz="700" spc="-54" dirty="0"/>
                  <a:t>AD</a:t>
                </a:r>
              </a:p>
            </p:txBody>
          </p:sp>
        </p:grpSp>
        <p:grpSp>
          <p:nvGrpSpPr>
            <p:cNvPr id="14" name="Group 13"/>
            <p:cNvGrpSpPr/>
            <p:nvPr/>
          </p:nvGrpSpPr>
          <p:grpSpPr>
            <a:xfrm>
              <a:off x="2952513" y="4081002"/>
              <a:ext cx="643528" cy="1481148"/>
              <a:chOff x="2042040" y="4254223"/>
              <a:chExt cx="630967" cy="1452236"/>
            </a:xfrm>
          </p:grpSpPr>
          <p:pic>
            <p:nvPicPr>
              <p:cNvPr id="86" name="Picture 85"/>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042040" y="5327018"/>
                <a:ext cx="589710" cy="379441"/>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86"/>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2042040" y="4728189"/>
                <a:ext cx="630967" cy="482944"/>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87"/>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2210453" y="4254223"/>
                <a:ext cx="190979" cy="318833"/>
              </a:xfrm>
              <a:prstGeom prst="rect">
                <a:avLst/>
              </a:prstGeom>
              <a:noFill/>
              <a:extLst>
                <a:ext uri="{909E8E84-426E-40DD-AFC4-6F175D3DCCD1}">
                  <a14:hiddenFill xmlns:a14="http://schemas.microsoft.com/office/drawing/2010/main">
                    <a:solidFill>
                      <a:srgbClr val="FFFFFF"/>
                    </a:solidFill>
                  </a14:hiddenFill>
                </a:ext>
              </a:extLst>
            </p:spPr>
          </p:pic>
        </p:grpSp>
        <p:pic>
          <p:nvPicPr>
            <p:cNvPr id="15" name="Picture 1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780112" y="1812622"/>
              <a:ext cx="720320" cy="64201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834165" y="4449853"/>
              <a:ext cx="720320" cy="642011"/>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2952515" y="3196669"/>
              <a:ext cx="519907" cy="641646"/>
              <a:chOff x="1027127" y="3370415"/>
              <a:chExt cx="774493" cy="955848"/>
            </a:xfrm>
          </p:grpSpPr>
          <p:pic>
            <p:nvPicPr>
              <p:cNvPr id="84" name="Picture 83"/>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428082" y="3370415"/>
                <a:ext cx="373538" cy="955848"/>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84"/>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1027127" y="3370415"/>
                <a:ext cx="373541" cy="955848"/>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4103851" y="2148645"/>
              <a:ext cx="279510" cy="19183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3482115" y="2164940"/>
              <a:ext cx="279510" cy="19183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3824341" y="1932742"/>
              <a:ext cx="279510" cy="191839"/>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p:cNvGrpSpPr/>
            <p:nvPr/>
          </p:nvGrpSpPr>
          <p:grpSpPr>
            <a:xfrm>
              <a:off x="1678947" y="4010438"/>
              <a:ext cx="1210889" cy="1592452"/>
              <a:chOff x="2260518" y="4273676"/>
              <a:chExt cx="1187254" cy="1561367"/>
            </a:xfrm>
          </p:grpSpPr>
          <p:sp>
            <p:nvSpPr>
              <p:cNvPr id="81" name="Rectangle 80"/>
              <p:cNvSpPr>
                <a:spLocks noChangeArrowheads="1"/>
              </p:cNvSpPr>
              <p:nvPr/>
            </p:nvSpPr>
            <p:spPr bwMode="gray">
              <a:xfrm>
                <a:off x="2549405" y="4802309"/>
                <a:ext cx="898367" cy="469163"/>
              </a:xfrm>
              <a:prstGeom prst="rect">
                <a:avLst/>
              </a:prstGeom>
              <a:noFill/>
              <a:ln w="9525">
                <a:noFill/>
                <a:miter lim="800000"/>
                <a:headEnd/>
                <a:tailEnd/>
              </a:ln>
            </p:spPr>
            <p:txBody>
              <a:bodyPr wrap="square"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r" eaLnBrk="1" hangingPunct="1">
                  <a:lnSpc>
                    <a:spcPct val="100000"/>
                  </a:lnSpc>
                  <a:spcBef>
                    <a:spcPct val="0"/>
                  </a:spcBef>
                </a:pPr>
                <a:r>
                  <a:rPr lang="en-US" sz="1000" dirty="0"/>
                  <a:t>Web</a:t>
                </a:r>
              </a:p>
              <a:p>
                <a:pPr algn="r" eaLnBrk="1" hangingPunct="1">
                  <a:lnSpc>
                    <a:spcPct val="100000"/>
                  </a:lnSpc>
                  <a:spcBef>
                    <a:spcPct val="0"/>
                  </a:spcBef>
                </a:pPr>
                <a:r>
                  <a:rPr lang="en-US" sz="1000" dirty="0"/>
                  <a:t> browser</a:t>
                </a:r>
              </a:p>
            </p:txBody>
          </p:sp>
          <p:sp>
            <p:nvSpPr>
              <p:cNvPr id="82" name="Rectangle 81"/>
              <p:cNvSpPr>
                <a:spLocks noChangeArrowheads="1"/>
              </p:cNvSpPr>
              <p:nvPr/>
            </p:nvSpPr>
            <p:spPr bwMode="gray">
              <a:xfrm>
                <a:off x="2260518" y="5365880"/>
                <a:ext cx="1187253" cy="469163"/>
              </a:xfrm>
              <a:prstGeom prst="rect">
                <a:avLst/>
              </a:prstGeom>
              <a:noFill/>
              <a:ln w="9525">
                <a:noFill/>
                <a:miter lim="800000"/>
                <a:headEnd/>
                <a:tailEnd/>
              </a:ln>
            </p:spPr>
            <p:txBody>
              <a:bodyPr wrap="square"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r" eaLnBrk="1" hangingPunct="1">
                  <a:lnSpc>
                    <a:spcPct val="100000"/>
                  </a:lnSpc>
                  <a:spcBef>
                    <a:spcPct val="0"/>
                  </a:spcBef>
                </a:pPr>
                <a:r>
                  <a:rPr lang="en-US" sz="1000" dirty="0"/>
                  <a:t>Outlook </a:t>
                </a:r>
              </a:p>
              <a:p>
                <a:pPr algn="r" eaLnBrk="1" hangingPunct="1">
                  <a:lnSpc>
                    <a:spcPct val="100000"/>
                  </a:lnSpc>
                  <a:spcBef>
                    <a:spcPct val="0"/>
                  </a:spcBef>
                </a:pPr>
                <a:r>
                  <a:rPr lang="en-US" sz="1000" dirty="0"/>
                  <a:t>(remote user)</a:t>
                </a:r>
              </a:p>
            </p:txBody>
          </p:sp>
          <p:sp>
            <p:nvSpPr>
              <p:cNvPr id="83" name="Rectangle 82"/>
              <p:cNvSpPr>
                <a:spLocks noChangeArrowheads="1"/>
              </p:cNvSpPr>
              <p:nvPr/>
            </p:nvSpPr>
            <p:spPr bwMode="gray">
              <a:xfrm>
                <a:off x="2743199" y="4273676"/>
                <a:ext cx="704573" cy="487125"/>
              </a:xfrm>
              <a:prstGeom prst="rect">
                <a:avLst/>
              </a:prstGeom>
              <a:noFill/>
              <a:ln w="9525">
                <a:noFill/>
                <a:miter lim="800000"/>
                <a:headEnd/>
                <a:tailEnd/>
              </a:ln>
            </p:spPr>
            <p:txBody>
              <a:bodyPr wrap="square"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r" eaLnBrk="1" hangingPunct="1">
                  <a:lnSpc>
                    <a:spcPct val="100000"/>
                  </a:lnSpc>
                  <a:spcBef>
                    <a:spcPct val="0"/>
                  </a:spcBef>
                </a:pPr>
                <a:r>
                  <a:rPr lang="en-US" sz="1000" dirty="0"/>
                  <a:t>Mobile </a:t>
                </a:r>
              </a:p>
              <a:p>
                <a:pPr algn="r" eaLnBrk="1" hangingPunct="1">
                  <a:lnSpc>
                    <a:spcPct val="100000"/>
                  </a:lnSpc>
                  <a:spcBef>
                    <a:spcPct val="0"/>
                  </a:spcBef>
                </a:pPr>
                <a:r>
                  <a:rPr lang="en-US" sz="1000" dirty="0"/>
                  <a:t>phone</a:t>
                </a:r>
              </a:p>
            </p:txBody>
          </p:sp>
        </p:grpSp>
        <p:cxnSp>
          <p:nvCxnSpPr>
            <p:cNvPr id="22" name="Straight Connector 21"/>
            <p:cNvCxnSpPr/>
            <p:nvPr/>
          </p:nvCxnSpPr>
          <p:spPr>
            <a:xfrm flipH="1" flipV="1">
              <a:off x="3553963" y="4243587"/>
              <a:ext cx="1164485" cy="459694"/>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5196279" y="4229323"/>
              <a:ext cx="2814443" cy="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564508" y="4804696"/>
              <a:ext cx="1153940" cy="31414"/>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gray">
            <a:xfrm>
              <a:off x="9002903" y="4929855"/>
              <a:ext cx="1013296" cy="606744"/>
            </a:xfrm>
            <a:prstGeom prst="rect">
              <a:avLst/>
            </a:prstGeom>
            <a:noFill/>
            <a:ln w="9525">
              <a:noFill/>
              <a:miter lim="800000"/>
              <a:headEnd/>
              <a:tailEnd/>
            </a:ln>
          </p:spPr>
          <p:txBody>
            <a:bodyPr wrap="square"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eaLnBrk="1" hangingPunct="1">
                <a:lnSpc>
                  <a:spcPct val="100000"/>
                </a:lnSpc>
                <a:spcBef>
                  <a:spcPct val="0"/>
                </a:spcBef>
              </a:pPr>
              <a:r>
                <a:rPr lang="en-US" sz="900" dirty="0"/>
                <a:t>Line of </a:t>
              </a:r>
            </a:p>
            <a:p>
              <a:pPr eaLnBrk="1" hangingPunct="1">
                <a:lnSpc>
                  <a:spcPct val="100000"/>
                </a:lnSpc>
                <a:spcBef>
                  <a:spcPct val="0"/>
                </a:spcBef>
              </a:pPr>
              <a:r>
                <a:rPr lang="en-US" sz="900" dirty="0"/>
                <a:t>business </a:t>
              </a:r>
            </a:p>
            <a:p>
              <a:pPr eaLnBrk="1" hangingPunct="1">
                <a:lnSpc>
                  <a:spcPct val="100000"/>
                </a:lnSpc>
                <a:spcBef>
                  <a:spcPct val="0"/>
                </a:spcBef>
              </a:pPr>
              <a:r>
                <a:rPr lang="en-US" sz="900" dirty="0"/>
                <a:t>application</a:t>
              </a:r>
            </a:p>
          </p:txBody>
        </p:sp>
        <p:cxnSp>
          <p:nvCxnSpPr>
            <p:cNvPr id="26" name="Straight Connector 25"/>
            <p:cNvCxnSpPr/>
            <p:nvPr/>
          </p:nvCxnSpPr>
          <p:spPr>
            <a:xfrm>
              <a:off x="8137888" y="4449853"/>
              <a:ext cx="0" cy="35930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7204767" y="4848375"/>
              <a:ext cx="1564958" cy="835387"/>
              <a:chOff x="6779352" y="5135282"/>
              <a:chExt cx="1534412" cy="819081"/>
            </a:xfrm>
          </p:grpSpPr>
          <p:grpSp>
            <p:nvGrpSpPr>
              <p:cNvPr id="77" name="Group 76"/>
              <p:cNvGrpSpPr/>
              <p:nvPr/>
            </p:nvGrpSpPr>
            <p:grpSpPr>
              <a:xfrm>
                <a:off x="6872473" y="5135282"/>
                <a:ext cx="1243477" cy="491273"/>
                <a:chOff x="6324600" y="5257800"/>
                <a:chExt cx="1243477" cy="491273"/>
              </a:xfrm>
            </p:grpSpPr>
            <p:pic>
              <p:nvPicPr>
                <p:cNvPr id="79" name="Picture 78"/>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324600" y="5369632"/>
                  <a:ext cx="589710" cy="379441"/>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79"/>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937110" y="5257800"/>
                  <a:ext cx="630967" cy="482944"/>
                </a:xfrm>
                <a:prstGeom prst="rect">
                  <a:avLst/>
                </a:prstGeom>
                <a:noFill/>
                <a:extLst>
                  <a:ext uri="{909E8E84-426E-40DD-AFC4-6F175D3DCCD1}">
                    <a14:hiddenFill xmlns:a14="http://schemas.microsoft.com/office/drawing/2010/main">
                      <a:solidFill>
                        <a:srgbClr val="FFFFFF"/>
                      </a:solidFill>
                    </a14:hiddenFill>
                  </a:ext>
                </a:extLst>
              </p:spPr>
            </p:pic>
          </p:grpSp>
          <p:sp>
            <p:nvSpPr>
              <p:cNvPr id="78" name="Rectangle 77"/>
              <p:cNvSpPr>
                <a:spLocks noChangeArrowheads="1"/>
              </p:cNvSpPr>
              <p:nvPr/>
            </p:nvSpPr>
            <p:spPr bwMode="gray">
              <a:xfrm>
                <a:off x="6779352" y="5655843"/>
                <a:ext cx="1534412" cy="298520"/>
              </a:xfrm>
              <a:prstGeom prst="rect">
                <a:avLst/>
              </a:prstGeom>
              <a:noFill/>
              <a:ln w="9525">
                <a:noFill/>
                <a:miter lim="800000"/>
                <a:headEnd/>
                <a:tailEnd/>
              </a:ln>
            </p:spPr>
            <p:txBody>
              <a:bodyPr wrap="square"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ctr" eaLnBrk="1" hangingPunct="1">
                  <a:lnSpc>
                    <a:spcPct val="100000"/>
                  </a:lnSpc>
                  <a:spcBef>
                    <a:spcPct val="0"/>
                  </a:spcBef>
                </a:pPr>
                <a:r>
                  <a:rPr lang="en-US" sz="900" b="1" dirty="0"/>
                  <a:t>Outlook</a:t>
                </a:r>
                <a:r>
                  <a:rPr lang="en-US" sz="1000" dirty="0"/>
                  <a:t> (local user)</a:t>
                </a:r>
              </a:p>
            </p:txBody>
          </p:sp>
        </p:grpSp>
        <p:sp>
          <p:nvSpPr>
            <p:cNvPr id="28" name="Straight Connector 27"/>
            <p:cNvSpPr>
              <a:spLocks noChangeShapeType="1"/>
            </p:cNvSpPr>
            <p:nvPr/>
          </p:nvSpPr>
          <p:spPr bwMode="auto">
            <a:xfrm flipH="1" flipV="1">
              <a:off x="3221669" y="2754923"/>
              <a:ext cx="0" cy="376976"/>
            </a:xfrm>
            <a:prstGeom prst="line">
              <a:avLst/>
            </a:prstGeom>
            <a:ln w="25400" cap="sq">
              <a:solidFill>
                <a:schemeClr val="tx1"/>
              </a:solidFill>
              <a:prstDash val="sysDash"/>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sp>
          <p:nvSpPr>
            <p:cNvPr id="29" name="Rectangle 28"/>
            <p:cNvSpPr>
              <a:spLocks noChangeArrowheads="1"/>
            </p:cNvSpPr>
            <p:nvPr/>
          </p:nvSpPr>
          <p:spPr bwMode="gray">
            <a:xfrm>
              <a:off x="2037929" y="3094415"/>
              <a:ext cx="851907" cy="661705"/>
            </a:xfrm>
            <a:prstGeom prst="rect">
              <a:avLst/>
            </a:prstGeom>
            <a:noFill/>
            <a:ln w="9525">
              <a:noFill/>
              <a:miter lim="800000"/>
              <a:headEnd/>
              <a:tailEnd/>
            </a:ln>
          </p:spPr>
          <p:txBody>
            <a:bodyPr wrap="square"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r" eaLnBrk="1" hangingPunct="1">
                <a:lnSpc>
                  <a:spcPct val="100000"/>
                </a:lnSpc>
                <a:spcBef>
                  <a:spcPct val="0"/>
                </a:spcBef>
              </a:pPr>
              <a:r>
                <a:rPr lang="en-US" sz="1000" dirty="0"/>
                <a:t>External</a:t>
              </a:r>
            </a:p>
            <a:p>
              <a:pPr algn="r" eaLnBrk="1" hangingPunct="1">
                <a:lnSpc>
                  <a:spcPct val="100000"/>
                </a:lnSpc>
                <a:spcBef>
                  <a:spcPct val="0"/>
                </a:spcBef>
              </a:pPr>
              <a:r>
                <a:rPr lang="en-US" sz="1000" dirty="0"/>
                <a:t>SMTP</a:t>
              </a:r>
              <a:br>
                <a:rPr lang="en-US" sz="1000" dirty="0"/>
              </a:br>
              <a:r>
                <a:rPr lang="en-US" sz="1000" dirty="0" smtClean="0"/>
                <a:t>servers</a:t>
              </a:r>
              <a:endParaRPr lang="en-US" sz="1000" dirty="0"/>
            </a:p>
          </p:txBody>
        </p:sp>
        <p:sp>
          <p:nvSpPr>
            <p:cNvPr id="30" name="Straight Connector 29"/>
            <p:cNvSpPr>
              <a:spLocks noChangeShapeType="1"/>
            </p:cNvSpPr>
            <p:nvPr/>
          </p:nvSpPr>
          <p:spPr bwMode="auto">
            <a:xfrm>
              <a:off x="3564509" y="3347541"/>
              <a:ext cx="1575763" cy="0"/>
            </a:xfrm>
            <a:prstGeom prst="line">
              <a:avLst/>
            </a:prstGeom>
            <a:ln w="25400" cap="sq">
              <a:solidFill>
                <a:schemeClr val="tx1"/>
              </a:solidFill>
              <a:prstDash val="sysDash"/>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sp>
          <p:nvSpPr>
            <p:cNvPr id="31" name="Rectangle 30"/>
            <p:cNvSpPr>
              <a:spLocks noChangeArrowheads="1"/>
            </p:cNvSpPr>
            <p:nvPr/>
          </p:nvSpPr>
          <p:spPr bwMode="gray">
            <a:xfrm>
              <a:off x="1471033" y="1711175"/>
              <a:ext cx="1418803" cy="844905"/>
            </a:xfrm>
            <a:prstGeom prst="rect">
              <a:avLst/>
            </a:prstGeom>
            <a:noFill/>
            <a:ln w="9525">
              <a:noFill/>
              <a:miter lim="800000"/>
              <a:headEnd/>
              <a:tailEnd/>
            </a:ln>
          </p:spPr>
          <p:txBody>
            <a:bodyPr wrap="square"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r" eaLnBrk="1" hangingPunct="1">
                <a:lnSpc>
                  <a:spcPct val="100000"/>
                </a:lnSpc>
                <a:spcBef>
                  <a:spcPct val="0"/>
                </a:spcBef>
              </a:pPr>
              <a:r>
                <a:rPr lang="en-US" sz="1000" dirty="0">
                  <a:solidFill>
                    <a:srgbClr val="FFFFFF"/>
                  </a:solidFill>
                </a:rPr>
                <a:t>Forefront </a:t>
              </a:r>
            </a:p>
            <a:p>
              <a:pPr algn="r" eaLnBrk="1" hangingPunct="1">
                <a:lnSpc>
                  <a:spcPct val="100000"/>
                </a:lnSpc>
                <a:spcBef>
                  <a:spcPct val="0"/>
                </a:spcBef>
              </a:pPr>
              <a:r>
                <a:rPr lang="en-US" sz="1000" dirty="0">
                  <a:solidFill>
                    <a:srgbClr val="FFFFFF"/>
                  </a:solidFill>
                </a:rPr>
                <a:t>Online </a:t>
              </a:r>
              <a:r>
                <a:rPr lang="en-US" sz="1000" dirty="0" smtClean="0">
                  <a:solidFill>
                    <a:srgbClr val="FFFFFF"/>
                  </a:solidFill>
                </a:rPr>
                <a:t/>
              </a:r>
              <a:br>
                <a:rPr lang="en-US" sz="1000" dirty="0" smtClean="0">
                  <a:solidFill>
                    <a:srgbClr val="FFFFFF"/>
                  </a:solidFill>
                </a:rPr>
              </a:br>
              <a:r>
                <a:rPr lang="en-US" sz="1000" dirty="0" smtClean="0">
                  <a:solidFill>
                    <a:srgbClr val="FFFFFF"/>
                  </a:solidFill>
                </a:rPr>
                <a:t>Protection </a:t>
              </a:r>
              <a:r>
                <a:rPr lang="en-US" sz="1000" dirty="0">
                  <a:solidFill>
                    <a:srgbClr val="FFFFFF"/>
                  </a:solidFill>
                </a:rPr>
                <a:t>for Exchange</a:t>
              </a:r>
            </a:p>
          </p:txBody>
        </p:sp>
        <p:sp>
          <p:nvSpPr>
            <p:cNvPr id="32" name="Rectangle 31"/>
            <p:cNvSpPr>
              <a:spLocks noChangeArrowheads="1"/>
            </p:cNvSpPr>
            <p:nvPr/>
          </p:nvSpPr>
          <p:spPr bwMode="gray">
            <a:xfrm>
              <a:off x="7196851" y="1306103"/>
              <a:ext cx="2822096" cy="331944"/>
            </a:xfrm>
            <a:prstGeom prst="rect">
              <a:avLst/>
            </a:prstGeom>
            <a:noFill/>
            <a:ln w="9525">
              <a:noFill/>
              <a:miter lim="800000"/>
              <a:headEnd/>
              <a:tailEnd/>
            </a:ln>
          </p:spPr>
          <p:txBody>
            <a:bodyPr lIns="93256" tIns="46628" rIns="93256" bIns="46628"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eaLnBrk="1" hangingPunct="1">
                <a:lnSpc>
                  <a:spcPct val="100000"/>
                </a:lnSpc>
                <a:spcBef>
                  <a:spcPct val="0"/>
                </a:spcBef>
              </a:pPr>
              <a:r>
                <a:rPr lang="en-US" sz="1200" dirty="0"/>
                <a:t>Enterprise Network</a:t>
              </a:r>
            </a:p>
          </p:txBody>
        </p:sp>
        <p:sp>
          <p:nvSpPr>
            <p:cNvPr id="33" name="TextBox 1024021"/>
            <p:cNvSpPr txBox="1">
              <a:spLocks noChangeArrowheads="1"/>
            </p:cNvSpPr>
            <p:nvPr/>
          </p:nvSpPr>
          <p:spPr bwMode="gray">
            <a:xfrm>
              <a:off x="9768322" y="5108332"/>
              <a:ext cx="1197120" cy="439681"/>
            </a:xfrm>
            <a:prstGeom prst="rect">
              <a:avLst/>
            </a:prstGeom>
            <a:noFill/>
            <a:ln w="9525">
              <a:noFill/>
              <a:miter lim="800000"/>
              <a:headEnd/>
              <a:tailEnd/>
            </a:ln>
          </p:spPr>
          <p:txBody>
            <a:bodyPr wrap="square">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r" eaLnBrk="1" hangingPunct="1">
                <a:lnSpc>
                  <a:spcPct val="100000"/>
                </a:lnSpc>
                <a:spcBef>
                  <a:spcPct val="50000"/>
                </a:spcBef>
              </a:pPr>
              <a:r>
                <a:rPr lang="en-US" sz="900" b="1" dirty="0"/>
                <a:t>Phone system </a:t>
              </a:r>
              <a:r>
                <a:rPr lang="en-US" sz="900" dirty="0"/>
                <a:t>(PBX or VOIP)</a:t>
              </a:r>
            </a:p>
          </p:txBody>
        </p:sp>
        <p:pic>
          <p:nvPicPr>
            <p:cNvPr id="34" name="Picture 33"/>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8794871" y="4852842"/>
              <a:ext cx="250753" cy="641648"/>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Connector 34"/>
            <p:cNvCxnSpPr/>
            <p:nvPr/>
          </p:nvCxnSpPr>
          <p:spPr>
            <a:xfrm flipH="1">
              <a:off x="3621872" y="4962436"/>
              <a:ext cx="1096576" cy="391138"/>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36" name="Straight Connector 35"/>
            <p:cNvSpPr>
              <a:spLocks noChangeShapeType="1"/>
            </p:cNvSpPr>
            <p:nvPr/>
          </p:nvSpPr>
          <p:spPr bwMode="auto">
            <a:xfrm flipH="1" flipV="1">
              <a:off x="5140272" y="2557396"/>
              <a:ext cx="0" cy="790146"/>
            </a:xfrm>
            <a:prstGeom prst="line">
              <a:avLst/>
            </a:prstGeom>
            <a:ln w="25400" cap="sq">
              <a:solidFill>
                <a:schemeClr val="tx1"/>
              </a:solidFill>
              <a:prstDash val="sysDash"/>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sp>
          <p:nvSpPr>
            <p:cNvPr id="37" name="Straight Connector 36"/>
            <p:cNvSpPr>
              <a:spLocks noChangeShapeType="1"/>
            </p:cNvSpPr>
            <p:nvPr/>
          </p:nvSpPr>
          <p:spPr bwMode="auto">
            <a:xfrm>
              <a:off x="4675369" y="2133627"/>
              <a:ext cx="77718" cy="0"/>
            </a:xfrm>
            <a:prstGeom prst="line">
              <a:avLst/>
            </a:prstGeom>
            <a:ln w="25400" cap="sq">
              <a:solidFill>
                <a:schemeClr val="tx1"/>
              </a:solidFill>
              <a:prstDash val="solid"/>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r>
                <a:rPr lang="en-US" sz="1200" dirty="0">
                  <a:ln>
                    <a:solidFill>
                      <a:schemeClr val="accent3"/>
                    </a:solidFill>
                  </a:ln>
                </a:rPr>
                <a:t> </a:t>
              </a:r>
            </a:p>
          </p:txBody>
        </p:sp>
        <p:sp>
          <p:nvSpPr>
            <p:cNvPr id="38" name="Straight Connector 37"/>
            <p:cNvSpPr>
              <a:spLocks noChangeShapeType="1"/>
            </p:cNvSpPr>
            <p:nvPr/>
          </p:nvSpPr>
          <p:spPr bwMode="auto">
            <a:xfrm>
              <a:off x="7094320" y="2133627"/>
              <a:ext cx="140184" cy="0"/>
            </a:xfrm>
            <a:prstGeom prst="line">
              <a:avLst/>
            </a:prstGeom>
            <a:ln w="25400" cap="sq">
              <a:solidFill>
                <a:schemeClr val="tx1"/>
              </a:solidFill>
              <a:prstDash val="solid"/>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sp>
          <p:nvSpPr>
            <p:cNvPr id="39" name="Straight Connector 38"/>
            <p:cNvSpPr>
              <a:spLocks noChangeShapeType="1"/>
            </p:cNvSpPr>
            <p:nvPr/>
          </p:nvSpPr>
          <p:spPr bwMode="auto">
            <a:xfrm>
              <a:off x="5527457" y="2133627"/>
              <a:ext cx="89397" cy="0"/>
            </a:xfrm>
            <a:prstGeom prst="line">
              <a:avLst/>
            </a:prstGeom>
            <a:ln w="25400" cap="sq">
              <a:solidFill>
                <a:schemeClr val="tx1"/>
              </a:solidFill>
              <a:prstDash val="solid"/>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sp>
          <p:nvSpPr>
            <p:cNvPr id="40" name="Rounded Rectangle 1024006"/>
            <p:cNvSpPr>
              <a:spLocks noChangeArrowheads="1"/>
            </p:cNvSpPr>
            <p:nvPr/>
          </p:nvSpPr>
          <p:spPr bwMode="gray">
            <a:xfrm>
              <a:off x="5643880" y="1932742"/>
              <a:ext cx="1411958" cy="379488"/>
            </a:xfrm>
            <a:prstGeom prst="rect">
              <a:avLst/>
            </a:prstGeom>
            <a:solidFill>
              <a:schemeClr val="tx2">
                <a:lumMod val="75000"/>
              </a:schemeClr>
            </a:solidFill>
            <a:ln>
              <a:noFill/>
              <a:headEnd type="none" w="med" len="med"/>
              <a:tailEnd type="none" w="med" len="med"/>
            </a:ln>
            <a:effectLst/>
          </p:spPr>
          <p:style>
            <a:lnRef idx="1">
              <a:schemeClr val="accent6"/>
            </a:lnRef>
            <a:fillRef idx="3">
              <a:schemeClr val="accent6"/>
            </a:fillRef>
            <a:effectRef idx="2">
              <a:schemeClr val="accent6"/>
            </a:effectRef>
            <a:fontRef idx="minor">
              <a:schemeClr val="lt1"/>
            </a:fontRef>
          </p:style>
          <p:txBody>
            <a:bodyPr vert="horz" wrap="square" lIns="93256" tIns="46628" rIns="93256" bIns="46628" numCol="1" rtlCol="0" anchor="ctr" anchorCtr="0" compatLnSpc="1">
              <a:prstTxWarp prst="textNoShape">
                <a:avLst/>
              </a:prstTxWarp>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spcBef>
                  <a:spcPct val="0"/>
                </a:spcBef>
              </a:pPr>
              <a:r>
                <a:rPr lang="en-US" sz="900" b="1" dirty="0">
                  <a:solidFill>
                    <a:srgbClr val="FFFFFF"/>
                  </a:solidFill>
                </a:rPr>
                <a:t>Edge Transport</a:t>
              </a:r>
            </a:p>
            <a:p>
              <a:pPr>
                <a:spcBef>
                  <a:spcPct val="0"/>
                </a:spcBef>
              </a:pPr>
              <a:r>
                <a:rPr lang="en-US" sz="900" dirty="0">
                  <a:solidFill>
                    <a:srgbClr val="FFFFFF"/>
                  </a:solidFill>
                </a:rPr>
                <a:t>Routing and AV/AS</a:t>
              </a:r>
            </a:p>
          </p:txBody>
        </p:sp>
        <p:sp>
          <p:nvSpPr>
            <p:cNvPr id="41" name="Straight Connector 40"/>
            <p:cNvSpPr>
              <a:spLocks noChangeShapeType="1"/>
            </p:cNvSpPr>
            <p:nvPr/>
          </p:nvSpPr>
          <p:spPr bwMode="auto">
            <a:xfrm>
              <a:off x="8010722" y="2133627"/>
              <a:ext cx="52292" cy="0"/>
            </a:xfrm>
            <a:prstGeom prst="line">
              <a:avLst/>
            </a:prstGeom>
            <a:ln w="25400" cap="sq">
              <a:solidFill>
                <a:schemeClr val="tx1"/>
              </a:solidFill>
              <a:prstDash val="solid"/>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cxnSp>
          <p:nvCxnSpPr>
            <p:cNvPr id="42" name="Straight Connector 41"/>
            <p:cNvCxnSpPr/>
            <p:nvPr/>
          </p:nvCxnSpPr>
          <p:spPr>
            <a:xfrm>
              <a:off x="5196279" y="4229323"/>
              <a:ext cx="0" cy="179075"/>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rot="16200000">
              <a:off x="6918530" y="2972123"/>
              <a:ext cx="2602447" cy="274627"/>
            </a:xfrm>
            <a:prstGeom prst="roundRect">
              <a:avLst/>
            </a:prstGeom>
            <a:ln/>
          </p:spPr>
          <p:style>
            <a:lnRef idx="0">
              <a:schemeClr val="dk1"/>
            </a:lnRef>
            <a:fillRef idx="3">
              <a:schemeClr val="dk1"/>
            </a:fillRef>
            <a:effectRef idx="3">
              <a:schemeClr val="dk1"/>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Layer 4LB</a:t>
              </a:r>
            </a:p>
          </p:txBody>
        </p:sp>
        <p:sp>
          <p:nvSpPr>
            <p:cNvPr id="44" name="Rounded Rectangle 43"/>
            <p:cNvSpPr/>
            <p:nvPr/>
          </p:nvSpPr>
          <p:spPr>
            <a:xfrm>
              <a:off x="8524157" y="1740907"/>
              <a:ext cx="814080" cy="2598975"/>
            </a:xfrm>
            <a:prstGeom prst="roundRect">
              <a:avLst/>
            </a:prstGeom>
            <a:solidFill>
              <a:schemeClr val="accent5"/>
            </a:solidFill>
            <a:ln>
              <a:noFill/>
            </a:ln>
            <a:effectLst/>
          </p:spPr>
          <p:style>
            <a:lnRef idx="1">
              <a:schemeClr val="accent5"/>
            </a:lnRef>
            <a:fillRef idx="3">
              <a:schemeClr val="accent5"/>
            </a:fillRef>
            <a:effectRef idx="2">
              <a:schemeClr val="accent5"/>
            </a:effectRef>
            <a:fontRef idx="minor">
              <a:schemeClr val="lt1"/>
            </a:fontRef>
          </p:style>
          <p:txBody>
            <a:bodyPr rtlCol="0" anchor="t"/>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900" b="1" dirty="0">
                <a:latin typeface="+mj-lt"/>
              </a:endParaRPr>
            </a:p>
          </p:txBody>
        </p:sp>
        <p:sp>
          <p:nvSpPr>
            <p:cNvPr id="45" name="Rounded Rectangle 44"/>
            <p:cNvSpPr/>
            <p:nvPr/>
          </p:nvSpPr>
          <p:spPr>
            <a:xfrm>
              <a:off x="8471338" y="1831618"/>
              <a:ext cx="814080" cy="2598975"/>
            </a:xfrm>
            <a:prstGeom prst="roundRect">
              <a:avLst/>
            </a:prstGeom>
            <a:solidFill>
              <a:schemeClr val="accent5"/>
            </a:solidFill>
            <a:ln>
              <a:noFill/>
            </a:ln>
            <a:effectLst>
              <a:outerShdw blurRad="50800" dist="38100" algn="l"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t"/>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900" b="1" dirty="0">
                <a:latin typeface="+mj-lt"/>
              </a:endParaRPr>
            </a:p>
          </p:txBody>
        </p:sp>
        <p:sp>
          <p:nvSpPr>
            <p:cNvPr id="46" name="TextBox 39"/>
            <p:cNvSpPr txBox="1"/>
            <p:nvPr/>
          </p:nvSpPr>
          <p:spPr>
            <a:xfrm>
              <a:off x="8402723" y="1801753"/>
              <a:ext cx="951309" cy="302281"/>
            </a:xfrm>
            <a:prstGeom prst="rect">
              <a:avLst/>
            </a:prstGeom>
            <a:noFill/>
          </p:spPr>
          <p:txBody>
            <a:bodyPr wrap="square" rtlCol="0"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ctr"/>
              <a:r>
                <a:rPr lang="en-US" sz="1000" dirty="0"/>
                <a:t>CAS Array</a:t>
              </a:r>
            </a:p>
          </p:txBody>
        </p:sp>
        <p:sp>
          <p:nvSpPr>
            <p:cNvPr id="47" name="Rounded Rectangle 46"/>
            <p:cNvSpPr/>
            <p:nvPr/>
          </p:nvSpPr>
          <p:spPr>
            <a:xfrm>
              <a:off x="9593922" y="1670939"/>
              <a:ext cx="814080" cy="2598975"/>
            </a:xfrm>
            <a:prstGeom prst="roundRect">
              <a:avLst/>
            </a:prstGeom>
            <a:solidFill>
              <a:schemeClr val="accent4"/>
            </a:solidFill>
            <a:ln>
              <a:noFill/>
            </a:ln>
            <a:effectLst/>
          </p:spPr>
          <p:style>
            <a:lnRef idx="1">
              <a:schemeClr val="accent5"/>
            </a:lnRef>
            <a:fillRef idx="3">
              <a:schemeClr val="accent5"/>
            </a:fillRef>
            <a:effectRef idx="2">
              <a:schemeClr val="accent5"/>
            </a:effectRef>
            <a:fontRef idx="minor">
              <a:schemeClr val="lt1"/>
            </a:fontRef>
          </p:style>
          <p:txBody>
            <a:bodyPr rtlCol="0" anchor="t"/>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900" b="1" dirty="0">
                <a:latin typeface="+mj-lt"/>
              </a:endParaRPr>
            </a:p>
          </p:txBody>
        </p:sp>
        <p:sp>
          <p:nvSpPr>
            <p:cNvPr id="48" name="Rounded Rectangle 47"/>
            <p:cNvSpPr/>
            <p:nvPr/>
          </p:nvSpPr>
          <p:spPr>
            <a:xfrm>
              <a:off x="9543387" y="1738294"/>
              <a:ext cx="814080" cy="2598975"/>
            </a:xfrm>
            <a:prstGeom prst="roundRect">
              <a:avLst/>
            </a:prstGeom>
            <a:solidFill>
              <a:schemeClr val="accent4"/>
            </a:solidFill>
            <a:ln>
              <a:noFill/>
            </a:ln>
            <a:effectLst>
              <a:outerShdw blurRad="50800" dist="38100" algn="l"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t"/>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900" b="1" dirty="0">
                <a:latin typeface="+mj-lt"/>
              </a:endParaRPr>
            </a:p>
          </p:txBody>
        </p:sp>
        <p:sp>
          <p:nvSpPr>
            <p:cNvPr id="49" name="Rounded Rectangle 48"/>
            <p:cNvSpPr/>
            <p:nvPr/>
          </p:nvSpPr>
          <p:spPr>
            <a:xfrm>
              <a:off x="9486136" y="1831618"/>
              <a:ext cx="814080" cy="2598975"/>
            </a:xfrm>
            <a:prstGeom prst="roundRect">
              <a:avLst/>
            </a:prstGeom>
            <a:solidFill>
              <a:schemeClr val="accent4"/>
            </a:solidFill>
            <a:ln>
              <a:noFill/>
            </a:ln>
            <a:effectLst>
              <a:outerShdw blurRad="50800" dist="38100" algn="l"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t"/>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endParaRPr lang="en-US" sz="900" b="1" dirty="0">
                <a:latin typeface="+mj-lt"/>
              </a:endParaRPr>
            </a:p>
          </p:txBody>
        </p:sp>
        <p:sp>
          <p:nvSpPr>
            <p:cNvPr id="50" name="TextBox 132"/>
            <p:cNvSpPr txBox="1"/>
            <p:nvPr/>
          </p:nvSpPr>
          <p:spPr>
            <a:xfrm>
              <a:off x="9417521" y="1806331"/>
              <a:ext cx="951309" cy="293120"/>
            </a:xfrm>
            <a:prstGeom prst="rect">
              <a:avLst/>
            </a:prstGeom>
            <a:noFill/>
          </p:spPr>
          <p:txBody>
            <a:bodyPr wrap="square" rtlCol="0" anchor="ctr">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lgn="ctr"/>
              <a:r>
                <a:rPr lang="en-US" sz="1000" dirty="0"/>
                <a:t>DAG</a:t>
              </a:r>
            </a:p>
          </p:txBody>
        </p:sp>
        <p:sp>
          <p:nvSpPr>
            <p:cNvPr id="51" name="Straight Connector 50"/>
            <p:cNvSpPr>
              <a:spLocks noChangeShapeType="1"/>
            </p:cNvSpPr>
            <p:nvPr/>
          </p:nvSpPr>
          <p:spPr bwMode="auto">
            <a:xfrm>
              <a:off x="8374739" y="2133627"/>
              <a:ext cx="77518" cy="0"/>
            </a:xfrm>
            <a:prstGeom prst="line">
              <a:avLst/>
            </a:prstGeom>
            <a:ln w="25400" cap="sq">
              <a:solidFill>
                <a:schemeClr val="tx1"/>
              </a:solidFill>
              <a:prstDash val="solid"/>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sp>
          <p:nvSpPr>
            <p:cNvPr id="52" name="Straight Connector 51"/>
            <p:cNvSpPr>
              <a:spLocks noChangeShapeType="1"/>
            </p:cNvSpPr>
            <p:nvPr/>
          </p:nvSpPr>
          <p:spPr bwMode="auto">
            <a:xfrm>
              <a:off x="9361033" y="2133627"/>
              <a:ext cx="100554" cy="0"/>
            </a:xfrm>
            <a:prstGeom prst="line">
              <a:avLst/>
            </a:prstGeom>
            <a:ln w="25400" cap="sq">
              <a:solidFill>
                <a:schemeClr val="tx1"/>
              </a:solidFill>
              <a:prstDash val="solid"/>
              <a:miter lim="800000"/>
              <a:headEnd/>
              <a:tailEnd/>
            </a:ln>
            <a:effectLst/>
          </p:spPr>
          <p:style>
            <a:lnRef idx="3">
              <a:schemeClr val="dk1"/>
            </a:lnRef>
            <a:fillRef idx="0">
              <a:schemeClr val="dk1"/>
            </a:fillRef>
            <a:effectRef idx="2">
              <a:schemeClr val="dk1"/>
            </a:effectRef>
            <a:fontRef idx="minor">
              <a:schemeClr val="tx1"/>
            </a:fontRef>
          </p:style>
          <p:txBody>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200" dirty="0">
                <a:ln>
                  <a:solidFill>
                    <a:schemeClr val="accent3"/>
                  </a:solidFill>
                </a:ln>
              </a:endParaRPr>
            </a:p>
          </p:txBody>
        </p:sp>
        <p:cxnSp>
          <p:nvCxnSpPr>
            <p:cNvPr id="53" name="Straight Connector 52"/>
            <p:cNvCxnSpPr/>
            <p:nvPr/>
          </p:nvCxnSpPr>
          <p:spPr>
            <a:xfrm>
              <a:off x="9369073" y="3220505"/>
              <a:ext cx="107555" cy="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pic>
          <p:nvPicPr>
            <p:cNvPr id="54" name="Picture 53"/>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10581610" y="2926729"/>
              <a:ext cx="314240" cy="262373"/>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54"/>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10581610" y="3262861"/>
              <a:ext cx="314240" cy="262373"/>
            </a:xfrm>
            <a:prstGeom prst="rect">
              <a:avLst/>
            </a:prstGeom>
            <a:noFill/>
            <a:extLst>
              <a:ext uri="{909E8E84-426E-40DD-AFC4-6F175D3DCCD1}">
                <a14:hiddenFill xmlns:a14="http://schemas.microsoft.com/office/drawing/2010/main">
                  <a:solidFill>
                    <a:srgbClr val="FFFFFF"/>
                  </a:solidFill>
                </a14:hiddenFill>
              </a:ext>
            </a:extLst>
          </p:spPr>
        </p:pic>
        <p:cxnSp>
          <p:nvCxnSpPr>
            <p:cNvPr id="56" name="Straight Connector 55"/>
            <p:cNvCxnSpPr/>
            <p:nvPr/>
          </p:nvCxnSpPr>
          <p:spPr>
            <a:xfrm flipH="1">
              <a:off x="10423090" y="3057915"/>
              <a:ext cx="100045" cy="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10423090" y="3394047"/>
              <a:ext cx="100045" cy="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8044798" y="4449853"/>
              <a:ext cx="700214" cy="348201"/>
              <a:chOff x="8925083" y="4704519"/>
              <a:chExt cx="700214" cy="341405"/>
            </a:xfrm>
          </p:grpSpPr>
          <p:cxnSp>
            <p:nvCxnSpPr>
              <p:cNvPr id="74" name="Straight Connector 73"/>
              <p:cNvCxnSpPr/>
              <p:nvPr/>
            </p:nvCxnSpPr>
            <p:spPr>
              <a:xfrm>
                <a:off x="9625297" y="4991215"/>
                <a:ext cx="0" cy="54709"/>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925083" y="4991215"/>
                <a:ext cx="670801" cy="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925083" y="4704519"/>
                <a:ext cx="0" cy="284038"/>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grpSp>
        <p:cxnSp>
          <p:nvCxnSpPr>
            <p:cNvPr id="72" name="Straight Connector 71"/>
            <p:cNvCxnSpPr/>
            <p:nvPr/>
          </p:nvCxnSpPr>
          <p:spPr>
            <a:xfrm rot="10800000" flipH="1">
              <a:off x="8307909" y="5715606"/>
              <a:ext cx="1695096" cy="0"/>
            </a:xfrm>
            <a:prstGeom prst="line">
              <a:avLst/>
            </a:prstGeom>
            <a:ln w="25400" cap="sq">
              <a:solidFill>
                <a:schemeClr val="bg1"/>
              </a:solidFill>
              <a:prstDash val="sysDot"/>
              <a:miter lim="800000"/>
            </a:ln>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8578267" y="2105643"/>
              <a:ext cx="600223" cy="2201341"/>
              <a:chOff x="9466974" y="2417710"/>
              <a:chExt cx="588508" cy="2158374"/>
            </a:xfrm>
          </p:grpSpPr>
          <p:sp>
            <p:nvSpPr>
              <p:cNvPr id="67" name="Rounded Rectangle 66"/>
              <p:cNvSpPr/>
              <p:nvPr/>
            </p:nvSpPr>
            <p:spPr>
              <a:xfrm>
                <a:off x="9466975" y="2417710"/>
                <a:ext cx="588506" cy="388338"/>
              </a:xfrm>
              <a:prstGeom prst="roundRect">
                <a:avLst/>
              </a:prstGeom>
              <a:solidFill>
                <a:schemeClr val="accent2"/>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CAS</a:t>
                </a:r>
              </a:p>
            </p:txBody>
          </p:sp>
          <p:sp>
            <p:nvSpPr>
              <p:cNvPr id="68" name="Rounded Rectangle 67"/>
              <p:cNvSpPr/>
              <p:nvPr/>
            </p:nvSpPr>
            <p:spPr>
              <a:xfrm>
                <a:off x="9466975" y="2860219"/>
                <a:ext cx="588507" cy="388338"/>
              </a:xfrm>
              <a:prstGeom prst="roundRect">
                <a:avLst/>
              </a:prstGeom>
              <a:solidFill>
                <a:schemeClr val="accent2"/>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CAS</a:t>
                </a:r>
              </a:p>
            </p:txBody>
          </p:sp>
          <p:sp>
            <p:nvSpPr>
              <p:cNvPr id="69" name="Rounded Rectangle 68"/>
              <p:cNvSpPr/>
              <p:nvPr/>
            </p:nvSpPr>
            <p:spPr>
              <a:xfrm>
                <a:off x="9466975" y="3302728"/>
                <a:ext cx="588507" cy="388338"/>
              </a:xfrm>
              <a:prstGeom prst="roundRect">
                <a:avLst/>
              </a:prstGeom>
              <a:solidFill>
                <a:schemeClr val="accent2"/>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CAS</a:t>
                </a:r>
              </a:p>
            </p:txBody>
          </p:sp>
          <p:sp>
            <p:nvSpPr>
              <p:cNvPr id="70" name="Rounded Rectangle 69"/>
              <p:cNvSpPr/>
              <p:nvPr/>
            </p:nvSpPr>
            <p:spPr>
              <a:xfrm>
                <a:off x="9466975" y="3745237"/>
                <a:ext cx="588507" cy="388338"/>
              </a:xfrm>
              <a:prstGeom prst="roundRect">
                <a:avLst/>
              </a:prstGeom>
              <a:solidFill>
                <a:schemeClr val="accent2"/>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CAS</a:t>
                </a:r>
              </a:p>
            </p:txBody>
          </p:sp>
          <p:sp>
            <p:nvSpPr>
              <p:cNvPr id="71" name="Rounded Rectangle 70"/>
              <p:cNvSpPr/>
              <p:nvPr/>
            </p:nvSpPr>
            <p:spPr>
              <a:xfrm>
                <a:off x="9466974" y="4187746"/>
                <a:ext cx="588508" cy="388338"/>
              </a:xfrm>
              <a:prstGeom prst="roundRect">
                <a:avLst/>
              </a:prstGeom>
              <a:solidFill>
                <a:schemeClr val="accent2"/>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CAS</a:t>
                </a:r>
              </a:p>
            </p:txBody>
          </p:sp>
        </p:grpSp>
        <p:grpSp>
          <p:nvGrpSpPr>
            <p:cNvPr id="61" name="Group 60"/>
            <p:cNvGrpSpPr/>
            <p:nvPr/>
          </p:nvGrpSpPr>
          <p:grpSpPr>
            <a:xfrm>
              <a:off x="9593065" y="2105643"/>
              <a:ext cx="600222" cy="2201341"/>
              <a:chOff x="9466975" y="2417710"/>
              <a:chExt cx="588507" cy="2158374"/>
            </a:xfrm>
          </p:grpSpPr>
          <p:sp>
            <p:nvSpPr>
              <p:cNvPr id="62" name="Rounded Rectangle 61"/>
              <p:cNvSpPr/>
              <p:nvPr/>
            </p:nvSpPr>
            <p:spPr>
              <a:xfrm>
                <a:off x="9466975" y="2417710"/>
                <a:ext cx="588506" cy="388338"/>
              </a:xfrm>
              <a:prstGeom prst="roundRect">
                <a:avLst/>
              </a:prstGeom>
              <a:solidFill>
                <a:schemeClr val="accent1"/>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MBX</a:t>
                </a:r>
              </a:p>
            </p:txBody>
          </p:sp>
          <p:sp>
            <p:nvSpPr>
              <p:cNvPr id="63" name="Rounded Rectangle 62"/>
              <p:cNvSpPr/>
              <p:nvPr/>
            </p:nvSpPr>
            <p:spPr>
              <a:xfrm>
                <a:off x="9466975" y="2860219"/>
                <a:ext cx="588507" cy="388338"/>
              </a:xfrm>
              <a:prstGeom prst="roundRect">
                <a:avLst/>
              </a:prstGeom>
              <a:solidFill>
                <a:schemeClr val="accent1"/>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MBX</a:t>
                </a:r>
              </a:p>
            </p:txBody>
          </p:sp>
          <p:sp>
            <p:nvSpPr>
              <p:cNvPr id="64" name="Rounded Rectangle 63"/>
              <p:cNvSpPr/>
              <p:nvPr/>
            </p:nvSpPr>
            <p:spPr>
              <a:xfrm>
                <a:off x="9466975" y="3302728"/>
                <a:ext cx="588507" cy="388338"/>
              </a:xfrm>
              <a:prstGeom prst="roundRect">
                <a:avLst/>
              </a:prstGeom>
              <a:solidFill>
                <a:schemeClr val="accent1"/>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MBX</a:t>
                </a:r>
              </a:p>
            </p:txBody>
          </p:sp>
          <p:sp>
            <p:nvSpPr>
              <p:cNvPr id="65" name="Rounded Rectangle 64"/>
              <p:cNvSpPr/>
              <p:nvPr/>
            </p:nvSpPr>
            <p:spPr>
              <a:xfrm>
                <a:off x="9466975" y="3745237"/>
                <a:ext cx="588507" cy="388338"/>
              </a:xfrm>
              <a:prstGeom prst="roundRect">
                <a:avLst/>
              </a:prstGeom>
              <a:solidFill>
                <a:schemeClr val="accent1"/>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MBX</a:t>
                </a:r>
              </a:p>
            </p:txBody>
          </p:sp>
          <p:sp>
            <p:nvSpPr>
              <p:cNvPr id="66" name="Rounded Rectangle 65"/>
              <p:cNvSpPr/>
              <p:nvPr/>
            </p:nvSpPr>
            <p:spPr>
              <a:xfrm>
                <a:off x="9466975" y="4187746"/>
                <a:ext cx="588507" cy="388338"/>
              </a:xfrm>
              <a:prstGeom prst="roundRect">
                <a:avLst/>
              </a:prstGeom>
              <a:solidFill>
                <a:schemeClr val="accent1"/>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algn="ctr"/>
                <a:r>
                  <a:rPr lang="en-US" sz="900" dirty="0"/>
                  <a:t>MBX</a:t>
                </a:r>
              </a:p>
            </p:txBody>
          </p:sp>
        </p:grpSp>
      </p:grpSp>
    </p:spTree>
    <p:extLst>
      <p:ext uri="{BB962C8B-B14F-4D97-AF65-F5344CB8AC3E}">
        <p14:creationId xmlns:p14="http://schemas.microsoft.com/office/powerpoint/2010/main" val="186969804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requirements</a:t>
            </a:r>
            <a:endParaRPr lang="en-US" dirty="0"/>
          </a:p>
        </p:txBody>
      </p:sp>
      <p:sp>
        <p:nvSpPr>
          <p:cNvPr id="6" name="Content Placeholder 5"/>
          <p:cNvSpPr>
            <a:spLocks noGrp="1"/>
          </p:cNvSpPr>
          <p:nvPr>
            <p:ph type="body" sz="quarter" idx="10"/>
          </p:nvPr>
        </p:nvSpPr>
        <p:spPr>
          <a:xfrm>
            <a:off x="274638" y="1212850"/>
            <a:ext cx="11887200" cy="3416320"/>
          </a:xfrm>
        </p:spPr>
        <p:txBody>
          <a:bodyPr/>
          <a:lstStyle/>
          <a:p>
            <a:r>
              <a:rPr lang="en-US" sz="3600" dirty="0" smtClean="0"/>
              <a:t>Memory requirements have increased in Exchange 2013</a:t>
            </a:r>
          </a:p>
          <a:p>
            <a:endParaRPr lang="en-US" sz="3600" dirty="0" smtClean="0"/>
          </a:p>
          <a:p>
            <a:endParaRPr lang="en-US" sz="2400" dirty="0" smtClean="0"/>
          </a:p>
          <a:p>
            <a:r>
              <a:rPr lang="en-US" sz="3600" dirty="0" smtClean="0"/>
              <a:t>Minimum CPU requirements follow published OS guidelines</a:t>
            </a:r>
          </a:p>
          <a:p>
            <a:r>
              <a:rPr lang="en-US" sz="3600" dirty="0" smtClean="0"/>
              <a:t>Disk space requirements on install drive increased dramatically (lots of new logging turned on by default)</a:t>
            </a:r>
          </a:p>
        </p:txBody>
      </p:sp>
      <p:graphicFrame>
        <p:nvGraphicFramePr>
          <p:cNvPr id="3" name="Table 2"/>
          <p:cNvGraphicFramePr>
            <a:graphicFrameLocks noGrp="1"/>
          </p:cNvGraphicFramePr>
          <p:nvPr>
            <p:extLst/>
          </p:nvPr>
        </p:nvGraphicFramePr>
        <p:xfrm>
          <a:off x="1733325" y="1972613"/>
          <a:ext cx="8290984" cy="741680"/>
        </p:xfrm>
        <a:graphic>
          <a:graphicData uri="http://schemas.openxmlformats.org/drawingml/2006/table">
            <a:tbl>
              <a:tblPr>
                <a:tableStyleId>{69C7853C-536D-4A76-A0AE-DD22124D55A5}</a:tableStyleId>
              </a:tblPr>
              <a:tblGrid>
                <a:gridCol w="4521001"/>
                <a:gridCol w="3769983"/>
              </a:tblGrid>
              <a:tr h="370840">
                <a:tc>
                  <a:txBody>
                    <a:bodyPr/>
                    <a:lstStyle/>
                    <a:p>
                      <a:r>
                        <a:rPr lang="en-US" b="1" dirty="0" smtClean="0"/>
                        <a:t>Mailbox or multi-role (</a:t>
                      </a:r>
                      <a:r>
                        <a:rPr lang="en-US" b="1" dirty="0" err="1" smtClean="0"/>
                        <a:t>Mailbox+CAS</a:t>
                      </a:r>
                      <a:r>
                        <a:rPr lang="en-US" b="1" dirty="0" smtClean="0"/>
                        <a:t>)</a:t>
                      </a:r>
                      <a:endParaRPr lang="en-US" b="1" dirty="0"/>
                    </a:p>
                  </a:txBody>
                  <a:tcPr/>
                </a:tc>
                <a:tc>
                  <a:txBody>
                    <a:bodyPr/>
                    <a:lstStyle/>
                    <a:p>
                      <a:r>
                        <a:rPr lang="en-US" dirty="0" smtClean="0"/>
                        <a:t>8GB minimum</a:t>
                      </a:r>
                      <a:r>
                        <a:rPr lang="en-US" baseline="0" dirty="0" smtClean="0"/>
                        <a:t> RAM</a:t>
                      </a:r>
                      <a:endParaRPr lang="en-US" dirty="0"/>
                    </a:p>
                  </a:txBody>
                  <a:tcPr/>
                </a:tc>
              </a:tr>
              <a:tr h="370840">
                <a:tc>
                  <a:txBody>
                    <a:bodyPr/>
                    <a:lstStyle/>
                    <a:p>
                      <a:r>
                        <a:rPr lang="en-US" b="1" dirty="0" smtClean="0"/>
                        <a:t>CAS</a:t>
                      </a:r>
                      <a:endParaRPr lang="en-US" b="1" dirty="0"/>
                    </a:p>
                  </a:txBody>
                  <a:tcPr/>
                </a:tc>
                <a:tc>
                  <a:txBody>
                    <a:bodyPr/>
                    <a:lstStyle/>
                    <a:p>
                      <a:r>
                        <a:rPr lang="en-US" dirty="0" smtClean="0"/>
                        <a:t>4GB minimum RAM</a:t>
                      </a:r>
                      <a:endParaRPr lang="en-US" dirty="0"/>
                    </a:p>
                  </a:txBody>
                  <a:tcPr/>
                </a:tc>
              </a:tr>
            </a:tbl>
          </a:graphicData>
        </a:graphic>
      </p:graphicFrame>
      <p:graphicFrame>
        <p:nvGraphicFramePr>
          <p:cNvPr id="8" name="Chart 7"/>
          <p:cNvGraphicFramePr/>
          <p:nvPr>
            <p:extLst/>
          </p:nvPr>
        </p:nvGraphicFramePr>
        <p:xfrm>
          <a:off x="407670" y="4531749"/>
          <a:ext cx="11165747" cy="2158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7212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new Mailbox role</a:t>
            </a:r>
            <a:endParaRPr lang="en-US" dirty="0"/>
          </a:p>
        </p:txBody>
      </p:sp>
      <p:sp>
        <p:nvSpPr>
          <p:cNvPr id="3" name="Content Placeholder 2"/>
          <p:cNvSpPr>
            <a:spLocks noGrp="1"/>
          </p:cNvSpPr>
          <p:nvPr>
            <p:ph type="body" sz="quarter" idx="10"/>
          </p:nvPr>
        </p:nvSpPr>
        <p:spPr>
          <a:xfrm>
            <a:off x="274638" y="1212850"/>
            <a:ext cx="11887200" cy="4801314"/>
          </a:xfrm>
        </p:spPr>
        <p:txBody>
          <a:bodyPr/>
          <a:lstStyle/>
          <a:p>
            <a:r>
              <a:rPr lang="en-US" dirty="0" smtClean="0"/>
              <a:t>New Mailbox role provides many benefits</a:t>
            </a:r>
          </a:p>
          <a:p>
            <a:pPr lvl="1"/>
            <a:r>
              <a:rPr lang="en-US" dirty="0" smtClean="0"/>
              <a:t>Simplified deployment &amp; connectivity model</a:t>
            </a:r>
          </a:p>
          <a:p>
            <a:pPr lvl="1"/>
            <a:r>
              <a:rPr lang="en-US" dirty="0" smtClean="0"/>
              <a:t>Cache efficiencies</a:t>
            </a:r>
          </a:p>
          <a:p>
            <a:pPr lvl="1"/>
            <a:r>
              <a:rPr lang="en-US" dirty="0" smtClean="0"/>
              <a:t>Hardware efficiencies (balanced resource utilization)</a:t>
            </a:r>
          </a:p>
          <a:p>
            <a:pPr lvl="1"/>
            <a:r>
              <a:rPr lang="en-US" dirty="0" smtClean="0"/>
              <a:t>Unit of scale for capacity planning</a:t>
            </a:r>
          </a:p>
          <a:p>
            <a:r>
              <a:rPr lang="en-US" dirty="0"/>
              <a:t>C</a:t>
            </a:r>
            <a:r>
              <a:rPr lang="en-US" dirty="0" smtClean="0"/>
              <a:t>onsiderations</a:t>
            </a:r>
          </a:p>
          <a:p>
            <a:pPr lvl="1"/>
            <a:r>
              <a:rPr lang="en-US" dirty="0" smtClean="0"/>
              <a:t>Tradeoffs result in some increased resource usage</a:t>
            </a:r>
          </a:p>
          <a:p>
            <a:pPr lvl="1"/>
            <a:r>
              <a:rPr lang="en-US" dirty="0" smtClean="0"/>
              <a:t>Cache sizing is different</a:t>
            </a:r>
          </a:p>
          <a:p>
            <a:pPr lvl="1"/>
            <a:r>
              <a:rPr lang="en-US" dirty="0" smtClean="0"/>
              <a:t>Everything </a:t>
            </a:r>
            <a:r>
              <a:rPr lang="en-US" dirty="0"/>
              <a:t>interacts (and workload management mediates</a:t>
            </a:r>
            <a:r>
              <a:rPr lang="en-US" dirty="0" smtClean="0"/>
              <a:t>)</a:t>
            </a:r>
          </a:p>
          <a:p>
            <a:pPr lvl="1"/>
            <a:r>
              <a:rPr lang="en-US" dirty="0" smtClean="0"/>
              <a:t>Managed availability has a measurable impact on the system</a:t>
            </a:r>
          </a:p>
          <a:p>
            <a:pPr lvl="1"/>
            <a:r>
              <a:rPr lang="en-US" dirty="0" smtClean="0"/>
              <a:t>New content indexing architecture impacts performance</a:t>
            </a:r>
          </a:p>
          <a:p>
            <a:pPr lvl="1"/>
            <a:r>
              <a:rPr lang="en-US" dirty="0" smtClean="0"/>
              <a:t>Unified Messaging enabled on all Mailbox servers</a:t>
            </a:r>
          </a:p>
        </p:txBody>
      </p:sp>
    </p:spTree>
    <p:extLst>
      <p:ext uri="{BB962C8B-B14F-4D97-AF65-F5344CB8AC3E}">
        <p14:creationId xmlns:p14="http://schemas.microsoft.com/office/powerpoint/2010/main" val="412536079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capacity requirements</a:t>
            </a:r>
            <a:endParaRPr lang="en-US" dirty="0"/>
          </a:p>
        </p:txBody>
      </p:sp>
      <p:sp>
        <p:nvSpPr>
          <p:cNvPr id="3" name="Text Placeholder 2"/>
          <p:cNvSpPr>
            <a:spLocks noGrp="1"/>
          </p:cNvSpPr>
          <p:nvPr>
            <p:ph type="body" sz="quarter" idx="10"/>
          </p:nvPr>
        </p:nvSpPr>
        <p:spPr>
          <a:xfrm>
            <a:off x="274638" y="1212850"/>
            <a:ext cx="11887200" cy="4893647"/>
          </a:xfrm>
        </p:spPr>
        <p:txBody>
          <a:bodyPr/>
          <a:lstStyle/>
          <a:p>
            <a:r>
              <a:rPr lang="en-US" dirty="0" smtClean="0"/>
              <a:t>Size for mailbox size on disk, content indexes, log space</a:t>
            </a:r>
          </a:p>
          <a:p>
            <a:pPr lvl="1"/>
            <a:r>
              <a:rPr lang="en-US" dirty="0" smtClean="0"/>
              <a:t>Method for computing space requirement similar to Exchange 2010, with some important changes</a:t>
            </a:r>
          </a:p>
          <a:p>
            <a:r>
              <a:rPr lang="en-US" dirty="0" smtClean="0"/>
              <a:t>20% database overhead is now 0%</a:t>
            </a:r>
          </a:p>
          <a:p>
            <a:r>
              <a:rPr lang="en-US" dirty="0" smtClean="0"/>
              <a:t>CI size is now 20% of EDB</a:t>
            </a:r>
          </a:p>
          <a:p>
            <a:pPr lvl="1"/>
            <a:r>
              <a:rPr lang="en-US" dirty="0" smtClean="0"/>
              <a:t>Plus space for additional index set per volume (master merge)</a:t>
            </a:r>
          </a:p>
          <a:p>
            <a:pPr lvl="1"/>
            <a:r>
              <a:rPr lang="en-US" dirty="0" smtClean="0"/>
              <a:t>Note that impact of space for master merge is reduced with multiple DBs per-volume</a:t>
            </a:r>
          </a:p>
          <a:p>
            <a:r>
              <a:rPr lang="en-US" dirty="0" smtClean="0"/>
              <a:t>RTM max of 50 databases per-server, back up to 100 in CU2!</a:t>
            </a:r>
          </a:p>
        </p:txBody>
      </p:sp>
    </p:spTree>
    <p:extLst>
      <p:ext uri="{BB962C8B-B14F-4D97-AF65-F5344CB8AC3E}">
        <p14:creationId xmlns:p14="http://schemas.microsoft.com/office/powerpoint/2010/main" val="105104285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IOPS Requirements</a:t>
            </a:r>
            <a:endParaRPr lang="en-US" dirty="0"/>
          </a:p>
        </p:txBody>
      </p:sp>
      <p:sp>
        <p:nvSpPr>
          <p:cNvPr id="3" name="Text Placeholder 2"/>
          <p:cNvSpPr>
            <a:spLocks noGrp="1"/>
          </p:cNvSpPr>
          <p:nvPr>
            <p:ph type="body" sz="quarter" idx="10"/>
          </p:nvPr>
        </p:nvSpPr>
        <p:spPr>
          <a:xfrm>
            <a:off x="274638" y="1212850"/>
            <a:ext cx="11887200" cy="2400657"/>
          </a:xfrm>
        </p:spPr>
        <p:txBody>
          <a:bodyPr/>
          <a:lstStyle/>
          <a:p>
            <a:r>
              <a:rPr lang="en-US" sz="3600" dirty="0" smtClean="0"/>
              <a:t>As in previous releases, Exchange 2013 reduced IOPS requirements (~33% reduction compared to 2010)</a:t>
            </a:r>
          </a:p>
          <a:p>
            <a:pPr lvl="1"/>
            <a:r>
              <a:rPr lang="en-US" sz="1800" dirty="0" smtClean="0"/>
              <a:t>We have seen higher reduction in various tests, guidance is conservative and based on production observations</a:t>
            </a:r>
          </a:p>
          <a:p>
            <a:r>
              <a:rPr lang="en-US" sz="3600" dirty="0" smtClean="0"/>
              <a:t>No separate guidance for HA vs. non-HA databases</a:t>
            </a:r>
          </a:p>
          <a:p>
            <a:pPr lvl="1"/>
            <a:r>
              <a:rPr lang="en-US" sz="1800" dirty="0" smtClean="0"/>
              <a:t>Checkpoint depth is now consistent for all scenarios, so IOPS requirements are the same</a:t>
            </a:r>
            <a:endParaRPr lang="en-US" sz="1800" dirty="0"/>
          </a:p>
        </p:txBody>
      </p:sp>
      <p:graphicFrame>
        <p:nvGraphicFramePr>
          <p:cNvPr id="8" name="Chart 7"/>
          <p:cNvGraphicFramePr/>
          <p:nvPr>
            <p:extLst/>
          </p:nvPr>
        </p:nvGraphicFramePr>
        <p:xfrm>
          <a:off x="447675" y="3800475"/>
          <a:ext cx="11258550" cy="2936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018981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bandwidth requirements</a:t>
            </a:r>
            <a:endParaRPr lang="en-US" dirty="0"/>
          </a:p>
        </p:txBody>
      </p:sp>
      <p:sp>
        <p:nvSpPr>
          <p:cNvPr id="3" name="Text Placeholder 2"/>
          <p:cNvSpPr>
            <a:spLocks noGrp="1"/>
          </p:cNvSpPr>
          <p:nvPr>
            <p:ph type="body" sz="quarter" idx="10"/>
          </p:nvPr>
        </p:nvSpPr>
        <p:spPr>
          <a:xfrm>
            <a:off x="274638" y="1212850"/>
            <a:ext cx="11887200" cy="3754874"/>
          </a:xfrm>
        </p:spPr>
        <p:txBody>
          <a:bodyPr/>
          <a:lstStyle/>
          <a:p>
            <a:r>
              <a:rPr lang="en-US" dirty="0" smtClean="0"/>
              <a:t>Bandwidth between host and storage may become a concern with some storage solutions</a:t>
            </a:r>
          </a:p>
          <a:p>
            <a:r>
              <a:rPr lang="en-US" dirty="0" smtClean="0"/>
              <a:t>Background database maintenance (BDM) is often the cause of bottlenecks in this area</a:t>
            </a:r>
          </a:p>
          <a:p>
            <a:r>
              <a:rPr lang="en-US" dirty="0" smtClean="0"/>
              <a:t>BDM in 2013 now consuming ~1MB/sec/DB copy, significant reduction from 2010</a:t>
            </a:r>
            <a:endParaRPr lang="en-US" dirty="0"/>
          </a:p>
        </p:txBody>
      </p:sp>
    </p:spTree>
    <p:extLst>
      <p:ext uri="{BB962C8B-B14F-4D97-AF65-F5344CB8AC3E}">
        <p14:creationId xmlns:p14="http://schemas.microsoft.com/office/powerpoint/2010/main" val="85052002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storage requirements</a:t>
            </a:r>
            <a:endParaRPr lang="en-US" dirty="0"/>
          </a:p>
        </p:txBody>
      </p:sp>
      <p:sp>
        <p:nvSpPr>
          <p:cNvPr id="3" name="Text Placeholder 2"/>
          <p:cNvSpPr>
            <a:spLocks noGrp="1"/>
          </p:cNvSpPr>
          <p:nvPr>
            <p:ph type="body" sz="quarter" idx="10"/>
          </p:nvPr>
        </p:nvSpPr>
        <p:spPr>
          <a:xfrm>
            <a:off x="274638" y="1212850"/>
            <a:ext cx="11887200" cy="5324535"/>
          </a:xfrm>
        </p:spPr>
        <p:txBody>
          <a:bodyPr/>
          <a:lstStyle/>
          <a:p>
            <a:r>
              <a:rPr lang="en-US" dirty="0" smtClean="0"/>
              <a:t>Transport capacity requirements include queue and Safety Net</a:t>
            </a:r>
          </a:p>
          <a:p>
            <a:pPr lvl="1"/>
            <a:r>
              <a:rPr lang="en-US" dirty="0" smtClean="0"/>
              <a:t>Guidance shows method for calculating capacity requirements</a:t>
            </a:r>
          </a:p>
          <a:p>
            <a:r>
              <a:rPr lang="en-US" dirty="0" smtClean="0"/>
              <a:t>Transport queue database takes advantage of ESE IO improvements to reduce IOPS</a:t>
            </a:r>
          </a:p>
          <a:p>
            <a:r>
              <a:rPr lang="en-US" dirty="0" smtClean="0"/>
              <a:t>Microsoft production observations show ~1 DB IO per 75KB message</a:t>
            </a:r>
          </a:p>
          <a:p>
            <a:pPr lvl="1"/>
            <a:r>
              <a:rPr lang="en-US" dirty="0" smtClean="0"/>
              <a:t>Low IOPS suggest that placing transport queue on system/install volume is now feasible in many scenarios</a:t>
            </a:r>
          </a:p>
          <a:p>
            <a:pPr lvl="1"/>
            <a:r>
              <a:rPr lang="en-US" dirty="0" smtClean="0"/>
              <a:t>Significant transport throughput benefit seen from a protected write cache disk controller, set to 100% write cache</a:t>
            </a:r>
            <a:endParaRPr lang="en-US" dirty="0"/>
          </a:p>
        </p:txBody>
      </p:sp>
    </p:spTree>
    <p:extLst>
      <p:ext uri="{BB962C8B-B14F-4D97-AF65-F5344CB8AC3E}">
        <p14:creationId xmlns:p14="http://schemas.microsoft.com/office/powerpoint/2010/main" val="428504003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requirements</a:t>
            </a:r>
            <a:endParaRPr lang="en-US" dirty="0"/>
          </a:p>
        </p:txBody>
      </p:sp>
      <p:sp>
        <p:nvSpPr>
          <p:cNvPr id="3" name="Text Placeholder 2"/>
          <p:cNvSpPr>
            <a:spLocks noGrp="1"/>
          </p:cNvSpPr>
          <p:nvPr>
            <p:ph type="body" sz="quarter" idx="10"/>
          </p:nvPr>
        </p:nvSpPr>
        <p:spPr/>
        <p:txBody>
          <a:bodyPr/>
          <a:lstStyle/>
          <a:p>
            <a:r>
              <a:rPr lang="en-US" dirty="0" smtClean="0"/>
              <a:t>As in Exchange 2010, </a:t>
            </a:r>
            <a:r>
              <a:rPr lang="en-US" dirty="0" err="1" smtClean="0"/>
              <a:t>mcycle</a:t>
            </a:r>
            <a:r>
              <a:rPr lang="en-US" dirty="0" smtClean="0"/>
              <a:t> requirements are per-user for active &amp; passive copies</a:t>
            </a:r>
          </a:p>
          <a:p>
            <a:pPr lvl="1"/>
            <a:r>
              <a:rPr lang="en-US" dirty="0" smtClean="0"/>
              <a:t>Per-passive multiplier on the active has been removed in 2013</a:t>
            </a:r>
          </a:p>
          <a:p>
            <a:r>
              <a:rPr lang="en-US" dirty="0" smtClean="0"/>
              <a:t>Guidance includes a multi-role </a:t>
            </a:r>
            <a:r>
              <a:rPr lang="en-US" dirty="0" err="1" smtClean="0"/>
              <a:t>mcycle</a:t>
            </a:r>
            <a:r>
              <a:rPr lang="en-US" dirty="0" smtClean="0"/>
              <a:t> requirement for the active copy – simplifies sizing</a:t>
            </a:r>
          </a:p>
          <a:p>
            <a:endParaRPr lang="en-US" dirty="0"/>
          </a:p>
        </p:txBody>
      </p:sp>
      <p:graphicFrame>
        <p:nvGraphicFramePr>
          <p:cNvPr id="4" name="Table 3"/>
          <p:cNvGraphicFramePr>
            <a:graphicFrameLocks noGrp="1"/>
          </p:cNvGraphicFramePr>
          <p:nvPr>
            <p:extLst/>
          </p:nvPr>
        </p:nvGraphicFramePr>
        <p:xfrm>
          <a:off x="6237290" y="1212849"/>
          <a:ext cx="5924548" cy="3050678"/>
        </p:xfrm>
        <a:graphic>
          <a:graphicData uri="http://schemas.openxmlformats.org/drawingml/2006/table">
            <a:tbl>
              <a:tblPr/>
              <a:tblGrid>
                <a:gridCol w="1481137"/>
                <a:gridCol w="1481137"/>
                <a:gridCol w="1481137"/>
                <a:gridCol w="1481137"/>
              </a:tblGrid>
              <a:tr h="445770">
                <a:tc>
                  <a:txBody>
                    <a:bodyPr/>
                    <a:lstStyle/>
                    <a:p>
                      <a:pPr algn="ctr"/>
                      <a:r>
                        <a:rPr lang="en-US" sz="1200" b="1" dirty="0"/>
                        <a:t>Messages sent or received per mailbox per day</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a:t>Mcycles per User, Active DB Copy or Standalone (MBX only)</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a:t>Mcycles per User, Active DB Copy or Standalone (Multi-Role)</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b="1" dirty="0" err="1"/>
                        <a:t>Mcycles</a:t>
                      </a:r>
                      <a:r>
                        <a:rPr lang="fr-FR" sz="1200" b="1" dirty="0"/>
                        <a:t> per User, Passive DB Copy</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dirty="0"/>
                        <a:t>50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2.13</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2.66</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0.69</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dirty="0"/>
                        <a:t>100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4.25</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5.31</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1.37</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a:t>150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6.38</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7.97</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2.06</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dirty="0"/>
                        <a:t>200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8.50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10.63</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2.74</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dirty="0"/>
                        <a:t>250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10.63</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13.28</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3.43</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a:t>300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12.75</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15.94</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4.11</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a:t>350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14.88</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18.59</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4.80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a:t>400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17.00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21.25</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5.48</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a:t>450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19.13</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23.91</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6.17</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308">
                <a:tc>
                  <a:txBody>
                    <a:bodyPr/>
                    <a:lstStyle/>
                    <a:p>
                      <a:pPr algn="ctr"/>
                      <a:r>
                        <a:rPr lang="en-US" sz="1200"/>
                        <a:t>500</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21.25</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26.56</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6.85</a:t>
                      </a:r>
                    </a:p>
                  </a:txBody>
                  <a:tcPr marL="44577" marR="44577" marT="22289" marB="22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6200775" y="4876800"/>
            <a:ext cx="5961063" cy="1625060"/>
          </a:xfrm>
          <a:prstGeom prst="rect">
            <a:avLst/>
          </a:prstGeom>
          <a:solidFill>
            <a:schemeClr val="accent2"/>
          </a:solidFill>
        </p:spPr>
        <p:txBody>
          <a:bodyPr wrap="square" lIns="182880" tIns="146304" rIns="182880" bIns="146304" rtlCol="0">
            <a:spAutoFit/>
          </a:bodyPr>
          <a:lstStyle/>
          <a:p>
            <a:pPr>
              <a:lnSpc>
                <a:spcPct val="90000"/>
              </a:lnSpc>
              <a:spcAft>
                <a:spcPts val="600"/>
              </a:spcAft>
            </a:pPr>
            <a:r>
              <a:rPr lang="en-US" sz="2400" b="1" dirty="0" smtClean="0">
                <a:gradFill>
                  <a:gsLst>
                    <a:gs pos="2917">
                      <a:schemeClr val="tx1"/>
                    </a:gs>
                    <a:gs pos="30000">
                      <a:schemeClr val="tx1"/>
                    </a:gs>
                  </a:gsLst>
                  <a:lin ang="5400000" scaled="0"/>
                </a:gradFill>
              </a:rPr>
              <a:t>Note</a:t>
            </a:r>
            <a:r>
              <a:rPr lang="en-US" sz="2400" dirty="0" smtClean="0">
                <a:gradFill>
                  <a:gsLst>
                    <a:gs pos="2917">
                      <a:schemeClr val="tx1"/>
                    </a:gs>
                    <a:gs pos="30000">
                      <a:schemeClr val="tx1"/>
                    </a:gs>
                  </a:gsLst>
                  <a:lin ang="5400000" scaled="0"/>
                </a:gradFill>
              </a:rPr>
              <a:t>: Baseline platform for CPU guidance changed in 2013. </a:t>
            </a:r>
            <a:r>
              <a:rPr lang="en-US" sz="2400" dirty="0" err="1" smtClean="0">
                <a:gradFill>
                  <a:gsLst>
                    <a:gs pos="2917">
                      <a:schemeClr val="tx1"/>
                    </a:gs>
                    <a:gs pos="30000">
                      <a:schemeClr val="tx1"/>
                    </a:gs>
                  </a:gsLst>
                  <a:lin ang="5400000" scaled="0"/>
                </a:gradFill>
              </a:rPr>
              <a:t>Mcycle</a:t>
            </a:r>
            <a:r>
              <a:rPr lang="en-US" sz="2400" dirty="0" smtClean="0">
                <a:gradFill>
                  <a:gsLst>
                    <a:gs pos="2917">
                      <a:schemeClr val="tx1"/>
                    </a:gs>
                    <a:gs pos="30000">
                      <a:schemeClr val="tx1"/>
                    </a:gs>
                  </a:gsLst>
                  <a:lin ang="5400000" scaled="0"/>
                </a:gradFill>
              </a:rPr>
              <a:t> requirements in 2010 and 2013 cannot be directly compared.</a:t>
            </a:r>
          </a:p>
        </p:txBody>
      </p:sp>
    </p:spTree>
    <p:extLst>
      <p:ext uri="{BB962C8B-B14F-4D97-AF65-F5344CB8AC3E}">
        <p14:creationId xmlns:p14="http://schemas.microsoft.com/office/powerpoint/2010/main" val="216592591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Microsoft Exchange Server 2013 Sizing</a:t>
            </a:r>
            <a:endParaRPr lang="en-US" sz="5400" dirty="0"/>
          </a:p>
        </p:txBody>
      </p:sp>
      <p:sp>
        <p:nvSpPr>
          <p:cNvPr id="5" name="Text Placeholder 4"/>
          <p:cNvSpPr>
            <a:spLocks noGrp="1"/>
          </p:cNvSpPr>
          <p:nvPr>
            <p:ph type="body" sz="quarter" idx="12"/>
          </p:nvPr>
        </p:nvSpPr>
        <p:spPr/>
        <p:txBody>
          <a:bodyPr/>
          <a:lstStyle/>
          <a:p>
            <a:r>
              <a:rPr lang="en-US" dirty="0" smtClean="0"/>
              <a:t>Jeff Mealiffe</a:t>
            </a:r>
          </a:p>
        </p:txBody>
      </p:sp>
      <p:sp>
        <p:nvSpPr>
          <p:cNvPr id="14" name="Text Placeholder 13"/>
          <p:cNvSpPr>
            <a:spLocks noGrp="1"/>
          </p:cNvSpPr>
          <p:nvPr>
            <p:ph type="body" sz="quarter" idx="13"/>
          </p:nvPr>
        </p:nvSpPr>
        <p:spPr/>
        <p:txBody>
          <a:bodyPr/>
          <a:lstStyle/>
          <a:p>
            <a:r>
              <a:rPr lang="en-US" dirty="0" smtClean="0"/>
              <a:t>OUC-B317</a:t>
            </a:r>
            <a:endParaRPr lang="en-US" dirty="0"/>
          </a:p>
        </p:txBody>
      </p:sp>
    </p:spTree>
    <p:extLst>
      <p:ext uri="{BB962C8B-B14F-4D97-AF65-F5344CB8AC3E}">
        <p14:creationId xmlns:p14="http://schemas.microsoft.com/office/powerpoint/2010/main" val="248586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Hyperthreading &amp; Exchange 2013</a:t>
            </a:r>
            <a:endParaRPr lang="en-US" dirty="0"/>
          </a:p>
        </p:txBody>
      </p:sp>
      <p:sp>
        <p:nvSpPr>
          <p:cNvPr id="3" name="Content Placeholder 2"/>
          <p:cNvSpPr>
            <a:spLocks noGrp="1"/>
          </p:cNvSpPr>
          <p:nvPr>
            <p:ph type="body" sz="quarter" idx="10"/>
          </p:nvPr>
        </p:nvSpPr>
        <p:spPr/>
        <p:txBody>
          <a:bodyPr/>
          <a:lstStyle/>
          <a:p>
            <a:r>
              <a:rPr lang="en-US" smtClean="0"/>
              <a:t>Turn off hyperthreading (SMT)!</a:t>
            </a:r>
          </a:p>
          <a:p>
            <a:r>
              <a:rPr lang="en-US" smtClean="0"/>
              <a:t>SMT provides gain in processor throughput, but overall the gain is not worth the “cost” based on our lab measurements</a:t>
            </a:r>
          </a:p>
          <a:p>
            <a:r>
              <a:rPr lang="en-US" smtClean="0"/>
              <a:t>Significant impact to some Exchange service memory footprints</a:t>
            </a:r>
            <a:endParaRPr lang="en-US" dirty="0"/>
          </a:p>
        </p:txBody>
      </p:sp>
    </p:spTree>
    <p:extLst>
      <p:ext uri="{BB962C8B-B14F-4D97-AF65-F5344CB8AC3E}">
        <p14:creationId xmlns:p14="http://schemas.microsoft.com/office/powerpoint/2010/main" val="298204302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Impact of GC architecture</a:t>
            </a:r>
            <a:endParaRPr lang="en-US" dirty="0"/>
          </a:p>
        </p:txBody>
      </p:sp>
      <p:sp>
        <p:nvSpPr>
          <p:cNvPr id="3" name="Content Placeholder 2"/>
          <p:cNvSpPr>
            <a:spLocks noGrp="1"/>
          </p:cNvSpPr>
          <p:nvPr>
            <p:ph type="body" sz="quarter" idx="10"/>
          </p:nvPr>
        </p:nvSpPr>
        <p:spPr/>
        <p:txBody>
          <a:bodyPr/>
          <a:lstStyle/>
          <a:p>
            <a:r>
              <a:rPr lang="en-US" dirty="0" smtClean="0"/>
              <a:t>Memory is allocated within heaps</a:t>
            </a:r>
          </a:p>
          <a:p>
            <a:r>
              <a:rPr lang="en-US" dirty="0" smtClean="0"/>
              <a:t>.NET garbage collector has different “modes” which optimize for different allocation scenarios</a:t>
            </a:r>
          </a:p>
          <a:p>
            <a:r>
              <a:rPr lang="en-US" dirty="0" smtClean="0"/>
              <a:t>Workstation GC</a:t>
            </a:r>
          </a:p>
          <a:p>
            <a:pPr lvl="1"/>
            <a:r>
              <a:rPr lang="en-US" dirty="0" smtClean="0"/>
              <a:t>Uses common heap and cleanup process (can be concurrent or not)</a:t>
            </a:r>
          </a:p>
          <a:p>
            <a:r>
              <a:rPr lang="en-US" dirty="0" smtClean="0"/>
              <a:t>Server GC</a:t>
            </a:r>
          </a:p>
          <a:p>
            <a:pPr lvl="1"/>
            <a:r>
              <a:rPr lang="en-US" dirty="0" smtClean="0"/>
              <a:t>Allocates a heap and thread per logical </a:t>
            </a:r>
            <a:r>
              <a:rPr lang="en-US" dirty="0" err="1" smtClean="0"/>
              <a:t>proc</a:t>
            </a:r>
            <a:endParaRPr lang="en-US" dirty="0" smtClean="0"/>
          </a:p>
          <a:p>
            <a:r>
              <a:rPr lang="en-US" dirty="0" smtClean="0"/>
              <a:t>Server GC results in dramatically larger memory requirements at rest when SMT is enabled</a:t>
            </a:r>
            <a:endParaRPr lang="en-US" dirty="0"/>
          </a:p>
        </p:txBody>
      </p:sp>
    </p:spTree>
    <p:extLst>
      <p:ext uri="{BB962C8B-B14F-4D97-AF65-F5344CB8AC3E}">
        <p14:creationId xmlns:p14="http://schemas.microsoft.com/office/powerpoint/2010/main" val="424615842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Tuning .NET for store</a:t>
            </a:r>
            <a:endParaRPr lang="en-US" dirty="0"/>
          </a:p>
        </p:txBody>
      </p:sp>
      <p:sp>
        <p:nvSpPr>
          <p:cNvPr id="3" name="Text Placeholder 2"/>
          <p:cNvSpPr>
            <a:spLocks noGrp="1"/>
          </p:cNvSpPr>
          <p:nvPr>
            <p:ph type="body" sz="quarter" idx="10"/>
          </p:nvPr>
        </p:nvSpPr>
        <p:spPr>
          <a:xfrm>
            <a:off x="274638" y="1212850"/>
            <a:ext cx="11887200" cy="5139869"/>
          </a:xfrm>
        </p:spPr>
        <p:txBody>
          <a:bodyPr/>
          <a:lstStyle/>
          <a:p>
            <a:r>
              <a:rPr lang="en-US" dirty="0" smtClean="0"/>
              <a:t>Best practice to install KB 2803754 or 2803755</a:t>
            </a:r>
          </a:p>
          <a:p>
            <a:pPr lvl="1"/>
            <a:r>
              <a:rPr lang="en-US" dirty="0">
                <a:hlinkClick r:id="rId2"/>
              </a:rPr>
              <a:t>http://</a:t>
            </a:r>
            <a:r>
              <a:rPr lang="en-US" dirty="0" smtClean="0">
                <a:hlinkClick r:id="rId2"/>
              </a:rPr>
              <a:t>support.microsoft.com/kb/2803754</a:t>
            </a:r>
            <a:r>
              <a:rPr lang="en-US" dirty="0" smtClean="0"/>
              <a:t> (Windows Server 2008 R2)</a:t>
            </a:r>
          </a:p>
          <a:p>
            <a:pPr lvl="1"/>
            <a:r>
              <a:rPr lang="en-US" dirty="0">
                <a:hlinkClick r:id="rId3"/>
              </a:rPr>
              <a:t>http://</a:t>
            </a:r>
            <a:r>
              <a:rPr lang="en-US" dirty="0" smtClean="0">
                <a:hlinkClick r:id="rId3"/>
              </a:rPr>
              <a:t>support.microsoft.com/kb/2803755</a:t>
            </a:r>
            <a:r>
              <a:rPr lang="en-US" dirty="0" smtClean="0"/>
              <a:t> (Windows Server 2012)</a:t>
            </a:r>
          </a:p>
          <a:p>
            <a:r>
              <a:rPr lang="en-US" dirty="0" smtClean="0"/>
              <a:t>Reduces memory consumption in each store worker</a:t>
            </a:r>
          </a:p>
          <a:p>
            <a:pPr lvl="1"/>
            <a:r>
              <a:rPr lang="en-US" dirty="0" smtClean="0"/>
              <a:t>No impact to sizing guidance</a:t>
            </a:r>
          </a:p>
          <a:p>
            <a:pPr lvl="1"/>
            <a:r>
              <a:rPr lang="en-US" dirty="0" smtClean="0"/>
              <a:t>Memory is available for use by other processes</a:t>
            </a:r>
          </a:p>
          <a:p>
            <a:r>
              <a:rPr lang="en-US" dirty="0" smtClean="0"/>
              <a:t>Decreases CPU spent in .NET garbage collector</a:t>
            </a:r>
          </a:p>
          <a:p>
            <a:r>
              <a:rPr lang="en-US" dirty="0" smtClean="0"/>
              <a:t>Benefits Mailbox &amp; multi-role</a:t>
            </a:r>
          </a:p>
          <a:p>
            <a:r>
              <a:rPr lang="en-US" dirty="0" smtClean="0"/>
              <a:t>Enable by installing hotfix and setting </a:t>
            </a:r>
            <a:r>
              <a:rPr lang="en-US" dirty="0" err="1" smtClean="0"/>
              <a:t>regkey</a:t>
            </a:r>
            <a:r>
              <a:rPr lang="en-US" dirty="0" smtClean="0"/>
              <a:t>:</a:t>
            </a:r>
          </a:p>
          <a:p>
            <a:pPr lvl="1"/>
            <a:r>
              <a:rPr lang="en-US" dirty="0">
                <a:latin typeface="Consolas" panose="020B0609020204030204" pitchFamily="49" charset="0"/>
                <a:cs typeface="Consolas" panose="020B0609020204030204" pitchFamily="49" charset="0"/>
              </a:rPr>
              <a:t>HKLM\Software\Microsoft\.</a:t>
            </a:r>
            <a:r>
              <a:rPr lang="en-US" dirty="0" err="1" smtClean="0">
                <a:latin typeface="Consolas" panose="020B0609020204030204" pitchFamily="49" charset="0"/>
                <a:cs typeface="Consolas" panose="020B0609020204030204" pitchFamily="49" charset="0"/>
              </a:rPr>
              <a:t>NETFramework</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DisableRetStructPinning</a:t>
            </a:r>
            <a:r>
              <a:rPr lang="en-US" dirty="0" smtClean="0">
                <a:latin typeface="Consolas" panose="020B0609020204030204" pitchFamily="49" charset="0"/>
                <a:cs typeface="Consolas" panose="020B0609020204030204" pitchFamily="49" charset="0"/>
              </a:rPr>
              <a:t> (REG_DWORD) = 1</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647375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requirements</a:t>
            </a:r>
            <a:endParaRPr lang="en-US" dirty="0"/>
          </a:p>
        </p:txBody>
      </p:sp>
      <p:sp>
        <p:nvSpPr>
          <p:cNvPr id="3" name="Text Placeholder 2"/>
          <p:cNvSpPr>
            <a:spLocks noGrp="1"/>
          </p:cNvSpPr>
          <p:nvPr>
            <p:ph type="body" sz="quarter" idx="10"/>
          </p:nvPr>
        </p:nvSpPr>
        <p:spPr>
          <a:xfrm>
            <a:off x="274638" y="1212849"/>
            <a:ext cx="8793162" cy="5235575"/>
          </a:xfrm>
        </p:spPr>
        <p:txBody>
          <a:bodyPr/>
          <a:lstStyle/>
          <a:p>
            <a:r>
              <a:rPr lang="en-US" dirty="0" smtClean="0"/>
              <a:t>Memory on the Mailbox role sized based on ESE cache requirements</a:t>
            </a:r>
          </a:p>
          <a:p>
            <a:r>
              <a:rPr lang="en-US" dirty="0" smtClean="0"/>
              <a:t>Cache requirements have remained constant from 2010</a:t>
            </a:r>
          </a:p>
          <a:p>
            <a:r>
              <a:rPr lang="en-US" dirty="0" smtClean="0"/>
              <a:t>Overall cache sized to 25% of RAM, so guidance (based on total system memory) is 4x of 2010 cache sizing recommendation</a:t>
            </a:r>
            <a:endParaRPr lang="en-US" dirty="0"/>
          </a:p>
        </p:txBody>
      </p:sp>
      <p:graphicFrame>
        <p:nvGraphicFramePr>
          <p:cNvPr id="4" name="Table 3"/>
          <p:cNvGraphicFramePr>
            <a:graphicFrameLocks noGrp="1"/>
          </p:cNvGraphicFramePr>
          <p:nvPr>
            <p:extLst/>
          </p:nvPr>
        </p:nvGraphicFramePr>
        <p:xfrm>
          <a:off x="8858249" y="1333500"/>
          <a:ext cx="3228976" cy="3697448"/>
        </p:xfrm>
        <a:graphic>
          <a:graphicData uri="http://schemas.openxmlformats.org/drawingml/2006/table">
            <a:tbl>
              <a:tblPr/>
              <a:tblGrid>
                <a:gridCol w="1614488"/>
                <a:gridCol w="1614488"/>
              </a:tblGrid>
              <a:tr h="1057288">
                <a:tc>
                  <a:txBody>
                    <a:bodyPr/>
                    <a:lstStyle/>
                    <a:p>
                      <a:pPr algn="ctr"/>
                      <a:r>
                        <a:rPr lang="en-US" sz="1400" b="1" dirty="0"/>
                        <a:t>Messages sent or received per mailbox per day</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t>Mailbox role memory per active mailbox (MB)</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50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12</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dirty="0"/>
                        <a:t>100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24</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150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36</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200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48</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250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60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300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72</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350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84</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400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96</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a:t>450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108</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145">
                <a:tc>
                  <a:txBody>
                    <a:bodyPr/>
                    <a:lstStyle/>
                    <a:p>
                      <a:pPr algn="ctr"/>
                      <a:r>
                        <a:rPr lang="en-US" sz="1400" dirty="0"/>
                        <a:t>500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120</a:t>
                      </a:r>
                    </a:p>
                  </a:txBody>
                  <a:tcPr marL="50656" marR="50656" marT="25328" marB="253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5119229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requirements</a:t>
            </a:r>
            <a:endParaRPr lang="en-US" dirty="0"/>
          </a:p>
        </p:txBody>
      </p:sp>
      <p:sp>
        <p:nvSpPr>
          <p:cNvPr id="3" name="Text Placeholder 2"/>
          <p:cNvSpPr>
            <a:spLocks noGrp="1"/>
          </p:cNvSpPr>
          <p:nvPr>
            <p:ph type="body" sz="quarter" idx="10"/>
          </p:nvPr>
        </p:nvSpPr>
        <p:spPr>
          <a:xfrm>
            <a:off x="274638" y="1212850"/>
            <a:ext cx="11887200" cy="4228850"/>
          </a:xfrm>
        </p:spPr>
        <p:txBody>
          <a:bodyPr/>
          <a:lstStyle/>
          <a:p>
            <a:r>
              <a:rPr lang="en-US" dirty="0" smtClean="0"/>
              <a:t>Multi-role servers require additional memory for CAS based on user concurrency during worst-case failure</a:t>
            </a:r>
          </a:p>
          <a:p>
            <a:endParaRPr lang="en-US" dirty="0"/>
          </a:p>
          <a:p>
            <a:endParaRPr lang="en-US" sz="2400" dirty="0" smtClean="0"/>
          </a:p>
          <a:p>
            <a:r>
              <a:rPr lang="en-US" dirty="0" smtClean="0"/>
              <a:t>Minimum memory requirements based on database count must be observed to ensure optimal ESE cache utilization</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447675" y="2505512"/>
                <a:ext cx="10953749" cy="71468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m:t>2</m:t>
                      </m:r>
                      <m:r>
                        <m:rPr>
                          <m:nor/>
                        </m:rPr>
                        <a:rPr lang="en-US"/>
                        <m:t>GB</m:t>
                      </m:r>
                      <m:r>
                        <m:rPr>
                          <m:nor/>
                        </m:rPr>
                        <a:rPr lang="en-US"/>
                        <m:t> + </m:t>
                      </m:r>
                      <m:d>
                        <m:dPr>
                          <m:ctrlPr>
                            <a:rPr lang="en-US" i="1">
                              <a:latin typeface="Cambria Math" panose="02040503050406030204" pitchFamily="18" charset="0"/>
                            </a:rPr>
                          </m:ctrlPr>
                        </m:dPr>
                        <m:e>
                          <m:r>
                            <m:rPr>
                              <m:nor/>
                            </m:rPr>
                            <a:rPr lang="en-US"/>
                            <m:t>2</m:t>
                          </m:r>
                          <m:r>
                            <m:rPr>
                              <m:nor/>
                            </m:rPr>
                            <a:rPr lang="en-US"/>
                            <m:t>GB</m:t>
                          </m:r>
                          <m:r>
                            <a:rPr lang="en-US" i="0">
                              <a:latin typeface="Cambria Math" panose="02040503050406030204" pitchFamily="18" charset="0"/>
                            </a:rPr>
                            <m:t> × </m:t>
                          </m:r>
                          <m:f>
                            <m:fPr>
                              <m:ctrlPr>
                                <a:rPr lang="en-US" i="1">
                                  <a:latin typeface="Cambria Math" panose="02040503050406030204" pitchFamily="18" charset="0"/>
                                </a:rPr>
                              </m:ctrlPr>
                            </m:fPr>
                            <m:num>
                              <m:d>
                                <m:dPr>
                                  <m:ctrlPr>
                                    <a:rPr lang="en-US" i="1">
                                      <a:latin typeface="Cambria Math" panose="02040503050406030204" pitchFamily="18" charset="0"/>
                                    </a:rPr>
                                  </m:ctrlPr>
                                </m:dPr>
                                <m:e>
                                  <m:r>
                                    <m:rPr>
                                      <m:nor/>
                                    </m:rPr>
                                    <a:rPr lang="en-US"/>
                                    <m:t>worst</m:t>
                                  </m:r>
                                  <m:r>
                                    <m:rPr>
                                      <m:nor/>
                                    </m:rPr>
                                    <a:rPr lang="en-US"/>
                                    <m:t>−</m:t>
                                  </m:r>
                                  <m:r>
                                    <m:rPr>
                                      <m:nor/>
                                    </m:rPr>
                                    <a:rPr lang="en-US"/>
                                    <m:t>case</m:t>
                                  </m:r>
                                  <m:r>
                                    <m:rPr>
                                      <m:nor/>
                                    </m:rPr>
                                    <a:rPr lang="en-US"/>
                                    <m:t> </m:t>
                                  </m:r>
                                  <m:r>
                                    <m:rPr>
                                      <m:nor/>
                                    </m:rPr>
                                    <a:rPr lang="en-US"/>
                                    <m:t>active</m:t>
                                  </m:r>
                                  <m:r>
                                    <m:rPr>
                                      <m:nor/>
                                    </m:rPr>
                                    <a:rPr lang="en-US"/>
                                    <m:t> </m:t>
                                  </m:r>
                                  <m:r>
                                    <m:rPr>
                                      <m:nor/>
                                    </m:rPr>
                                    <a:rPr lang="en-US"/>
                                    <m:t>DBs</m:t>
                                  </m:r>
                                  <m:r>
                                    <m:rPr>
                                      <m:nor/>
                                    </m:rPr>
                                    <a:rPr lang="en-US"/>
                                    <m:t> </m:t>
                                  </m:r>
                                  <m:r>
                                    <m:rPr>
                                      <m:nor/>
                                    </m:rPr>
                                    <a:rPr lang="en-US"/>
                                    <m:t>per</m:t>
                                  </m:r>
                                  <m:r>
                                    <m:rPr>
                                      <m:nor/>
                                    </m:rPr>
                                    <a:rPr lang="en-US"/>
                                    <m:t>−</m:t>
                                  </m:r>
                                  <m:r>
                                    <m:rPr>
                                      <m:nor/>
                                    </m:rPr>
                                    <a:rPr lang="en-US"/>
                                    <m:t>server</m:t>
                                  </m:r>
                                  <m:r>
                                    <a:rPr lang="en-US" i="0">
                                      <a:latin typeface="Cambria Math" panose="02040503050406030204" pitchFamily="18" charset="0"/>
                                    </a:rPr>
                                    <m:t>×</m:t>
                                  </m:r>
                                  <m:r>
                                    <m:rPr>
                                      <m:nor/>
                                    </m:rPr>
                                    <a:rPr lang="en-US"/>
                                    <m:t>users</m:t>
                                  </m:r>
                                  <m:r>
                                    <m:rPr>
                                      <m:nor/>
                                    </m:rPr>
                                    <a:rPr lang="en-US"/>
                                    <m:t> </m:t>
                                  </m:r>
                                  <m:r>
                                    <m:rPr>
                                      <m:nor/>
                                    </m:rPr>
                                    <a:rPr lang="en-US"/>
                                    <m:t>per</m:t>
                                  </m:r>
                                  <m:r>
                                    <m:rPr>
                                      <m:nor/>
                                    </m:rPr>
                                    <a:rPr lang="en-US"/>
                                    <m:t>−</m:t>
                                  </m:r>
                                  <m:r>
                                    <m:rPr>
                                      <m:nor/>
                                    </m:rPr>
                                    <a:rPr lang="en-US"/>
                                    <m:t>DB</m:t>
                                  </m:r>
                                  <m:r>
                                    <a:rPr lang="en-US" i="0">
                                      <a:latin typeface="Cambria Math" panose="02040503050406030204" pitchFamily="18" charset="0"/>
                                    </a:rPr>
                                    <m:t>×</m:t>
                                  </m:r>
                                  <m:r>
                                    <m:rPr>
                                      <m:nor/>
                                    </m:rPr>
                                    <a:rPr lang="en-US"/>
                                    <m:t>mbx</m:t>
                                  </m:r>
                                  <m:r>
                                    <m:rPr>
                                      <m:nor/>
                                    </m:rPr>
                                    <a:rPr lang="en-US"/>
                                    <m:t> </m:t>
                                  </m:r>
                                  <m:r>
                                    <m:rPr>
                                      <m:nor/>
                                    </m:rPr>
                                    <a:rPr lang="en-US"/>
                                    <m:t>mcycles</m:t>
                                  </m:r>
                                  <m:r>
                                    <m:rPr>
                                      <m:nor/>
                                    </m:rPr>
                                    <a:rPr lang="en-US"/>
                                    <m:t> </m:t>
                                  </m:r>
                                  <m:r>
                                    <m:rPr>
                                      <m:nor/>
                                    </m:rPr>
                                    <a:rPr lang="en-US"/>
                                    <m:t>per</m:t>
                                  </m:r>
                                  <m:r>
                                    <m:rPr>
                                      <m:nor/>
                                    </m:rPr>
                                    <a:rPr lang="en-US"/>
                                    <m:t>−</m:t>
                                  </m:r>
                                  <m:r>
                                    <m:rPr>
                                      <m:nor/>
                                    </m:rPr>
                                    <a:rPr lang="en-US"/>
                                    <m:t>user</m:t>
                                  </m:r>
                                </m:e>
                              </m:d>
                              <m:r>
                                <a:rPr lang="en-US" i="0">
                                  <a:latin typeface="Cambria Math" panose="02040503050406030204" pitchFamily="18" charset="0"/>
                                </a:rPr>
                                <m:t> × 0.25</m:t>
                              </m:r>
                            </m:num>
                            <m:den>
                              <m:r>
                                <m:rPr>
                                  <m:nor/>
                                </m:rPr>
                                <a:rPr lang="en-US"/>
                                <m:t>per</m:t>
                              </m:r>
                              <m:r>
                                <m:rPr>
                                  <m:nor/>
                                </m:rPr>
                                <a:rPr lang="en-US"/>
                                <m:t>−</m:t>
                              </m:r>
                              <m:r>
                                <m:rPr>
                                  <m:nor/>
                                </m:rPr>
                                <a:rPr lang="en-US"/>
                                <m:t>core</m:t>
                              </m:r>
                              <m:r>
                                <m:rPr>
                                  <m:nor/>
                                </m:rPr>
                                <a:rPr lang="en-US"/>
                                <m:t> </m:t>
                              </m:r>
                              <m:r>
                                <m:rPr>
                                  <m:nor/>
                                </m:rPr>
                                <a:rPr lang="en-US"/>
                                <m:t>mcycles</m:t>
                              </m:r>
                            </m:den>
                          </m:f>
                        </m:e>
                      </m:d>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447675" y="2505512"/>
                <a:ext cx="10953749" cy="714683"/>
              </a:xfrm>
              <a:prstGeom prst="rect">
                <a:avLst/>
              </a:prstGeom>
              <a:blipFill rotWithShape="0">
                <a:blip r:embed="rId2"/>
                <a:stretch>
                  <a:fillRect/>
                </a:stretch>
              </a:blipFill>
            </p:spPr>
            <p:txBody>
              <a:bodyPr/>
              <a:lstStyle/>
              <a:p>
                <a:r>
                  <a:rPr lang="en-US">
                    <a:noFill/>
                  </a:rPr>
                  <a:t> </a:t>
                </a:r>
              </a:p>
            </p:txBody>
          </p:sp>
        </mc:Fallback>
      </mc:AlternateContent>
      <p:graphicFrame>
        <p:nvGraphicFramePr>
          <p:cNvPr id="5" name="Table 4"/>
          <p:cNvGraphicFramePr>
            <a:graphicFrameLocks noGrp="1"/>
          </p:cNvGraphicFramePr>
          <p:nvPr>
            <p:extLst/>
          </p:nvPr>
        </p:nvGraphicFramePr>
        <p:xfrm>
          <a:off x="5474718" y="5003799"/>
          <a:ext cx="2534220" cy="1792855"/>
        </p:xfrm>
        <a:graphic>
          <a:graphicData uri="http://schemas.openxmlformats.org/drawingml/2006/table">
            <a:tbl>
              <a:tblPr firstRow="1" firstCol="1" bandRow="1">
                <a:tableStyleId>{2D5ABB26-0587-4C30-8999-92F81FD0307C}</a:tableStyleId>
              </a:tblPr>
              <a:tblGrid>
                <a:gridCol w="1231632"/>
                <a:gridCol w="1302588"/>
              </a:tblGrid>
              <a:tr h="768590">
                <a:tc>
                  <a:txBody>
                    <a:bodyPr/>
                    <a:lstStyle/>
                    <a:p>
                      <a:pPr marL="0" marR="0" algn="ctr">
                        <a:lnSpc>
                          <a:spcPct val="107000"/>
                        </a:lnSpc>
                        <a:spcBef>
                          <a:spcPts val="0"/>
                        </a:spcBef>
                        <a:spcAft>
                          <a:spcPts val="0"/>
                        </a:spcAft>
                      </a:pPr>
                      <a:r>
                        <a:rPr lang="en-US" sz="1200" b="1" dirty="0">
                          <a:effectLst/>
                        </a:rPr>
                        <a:t>Per-server DB copies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rPr>
                        <a:t>Minimum physical memory (GB)</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853">
                <a:tc>
                  <a:txBody>
                    <a:bodyPr/>
                    <a:lstStyle/>
                    <a:p>
                      <a:pPr marL="0" marR="0" algn="ctr">
                        <a:lnSpc>
                          <a:spcPct val="107000"/>
                        </a:lnSpc>
                        <a:spcBef>
                          <a:spcPts val="0"/>
                        </a:spcBef>
                        <a:spcAft>
                          <a:spcPts val="0"/>
                        </a:spcAft>
                      </a:pPr>
                      <a:r>
                        <a:rPr lang="en-US" sz="1200">
                          <a:effectLst/>
                        </a:rPr>
                        <a:t>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853">
                <a:tc>
                  <a:txBody>
                    <a:bodyPr/>
                    <a:lstStyle/>
                    <a:p>
                      <a:pPr marL="0" marR="0" algn="ctr">
                        <a:lnSpc>
                          <a:spcPct val="107000"/>
                        </a:lnSpc>
                        <a:spcBef>
                          <a:spcPts val="0"/>
                        </a:spcBef>
                        <a:spcAft>
                          <a:spcPts val="0"/>
                        </a:spcAft>
                      </a:pPr>
                      <a:r>
                        <a:rPr lang="en-US" sz="1200">
                          <a:effectLst/>
                        </a:rPr>
                        <a:t>11-20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853">
                <a:tc>
                  <a:txBody>
                    <a:bodyPr/>
                    <a:lstStyle/>
                    <a:p>
                      <a:pPr marL="0" marR="0" algn="ctr">
                        <a:lnSpc>
                          <a:spcPct val="107000"/>
                        </a:lnSpc>
                        <a:spcBef>
                          <a:spcPts val="0"/>
                        </a:spcBef>
                        <a:spcAft>
                          <a:spcPts val="0"/>
                        </a:spcAft>
                      </a:pPr>
                      <a:r>
                        <a:rPr lang="en-US" sz="1200">
                          <a:effectLst/>
                        </a:rPr>
                        <a:t>21-30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853">
                <a:tc>
                  <a:txBody>
                    <a:bodyPr/>
                    <a:lstStyle/>
                    <a:p>
                      <a:pPr marL="0" marR="0" algn="ctr">
                        <a:lnSpc>
                          <a:spcPct val="107000"/>
                        </a:lnSpc>
                        <a:spcBef>
                          <a:spcPts val="0"/>
                        </a:spcBef>
                        <a:spcAft>
                          <a:spcPts val="0"/>
                        </a:spcAft>
                      </a:pPr>
                      <a:r>
                        <a:rPr lang="en-US" sz="1200">
                          <a:effectLst/>
                        </a:rPr>
                        <a:t>31-40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853">
                <a:tc>
                  <a:txBody>
                    <a:bodyPr/>
                    <a:lstStyle/>
                    <a:p>
                      <a:pPr marL="0" marR="0" algn="ctr">
                        <a:lnSpc>
                          <a:spcPct val="107000"/>
                        </a:lnSpc>
                        <a:spcBef>
                          <a:spcPts val="0"/>
                        </a:spcBef>
                        <a:spcAft>
                          <a:spcPts val="0"/>
                        </a:spcAft>
                      </a:pPr>
                      <a:r>
                        <a:rPr lang="en-US" sz="1200" dirty="0">
                          <a:effectLst/>
                        </a:rPr>
                        <a:t>41-50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333932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Mailbox role network requirements</a:t>
            </a:r>
            <a:endParaRPr lang="en-US" dirty="0"/>
          </a:p>
        </p:txBody>
      </p:sp>
      <p:sp>
        <p:nvSpPr>
          <p:cNvPr id="3" name="Content Placeholder 2"/>
          <p:cNvSpPr>
            <a:spLocks noGrp="1"/>
          </p:cNvSpPr>
          <p:nvPr>
            <p:ph type="body" sz="quarter" idx="10"/>
          </p:nvPr>
        </p:nvSpPr>
        <p:spPr>
          <a:xfrm>
            <a:off x="274638" y="1212850"/>
            <a:ext cx="11887200" cy="4770537"/>
          </a:xfrm>
        </p:spPr>
        <p:txBody>
          <a:bodyPr/>
          <a:lstStyle/>
          <a:p>
            <a:r>
              <a:rPr lang="en-US" dirty="0" smtClean="0"/>
              <a:t>Seeding of multiple databases per disk may benefit from increased bandwidth between servers</a:t>
            </a:r>
          </a:p>
          <a:p>
            <a:r>
              <a:rPr lang="en-US" dirty="0" smtClean="0"/>
              <a:t>Avoid bottlenecking on network</a:t>
            </a:r>
          </a:p>
          <a:p>
            <a:r>
              <a:rPr lang="en-US" dirty="0" smtClean="0"/>
              <a:t>Plan for reseed operations, particularly in JBOD deployments</a:t>
            </a:r>
          </a:p>
          <a:p>
            <a:r>
              <a:rPr lang="en-US" dirty="0" smtClean="0"/>
              <a:t>10GB Ethernet expected to become more common for Exchange infrastructure</a:t>
            </a:r>
          </a:p>
          <a:p>
            <a:pPr lvl="1"/>
            <a:r>
              <a:rPr lang="en-US" dirty="0" smtClean="0"/>
              <a:t>Cost has dropped, many customers are standardizing on 10GB Ethernet in their datacenters</a:t>
            </a:r>
            <a:endParaRPr lang="en-US" dirty="0"/>
          </a:p>
        </p:txBody>
      </p:sp>
    </p:spTree>
    <p:extLst>
      <p:ext uri="{BB962C8B-B14F-4D97-AF65-F5344CB8AC3E}">
        <p14:creationId xmlns:p14="http://schemas.microsoft.com/office/powerpoint/2010/main" val="194669669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messaging</a:t>
            </a:r>
            <a:endParaRPr lang="en-US" dirty="0"/>
          </a:p>
        </p:txBody>
      </p:sp>
      <p:sp>
        <p:nvSpPr>
          <p:cNvPr id="3" name="Text Placeholder 2"/>
          <p:cNvSpPr>
            <a:spLocks noGrp="1"/>
          </p:cNvSpPr>
          <p:nvPr>
            <p:ph type="body" sz="quarter" idx="10"/>
          </p:nvPr>
        </p:nvSpPr>
        <p:spPr>
          <a:xfrm>
            <a:off x="274638" y="1212850"/>
            <a:ext cx="11887200" cy="4616648"/>
          </a:xfrm>
        </p:spPr>
        <p:txBody>
          <a:bodyPr/>
          <a:lstStyle/>
          <a:p>
            <a:r>
              <a:rPr lang="en-US" dirty="0" smtClean="0"/>
              <a:t>UM is sized using a concurrency model</a:t>
            </a:r>
          </a:p>
          <a:p>
            <a:r>
              <a:rPr lang="en-US" dirty="0" smtClean="0"/>
              <a:t>Plan for a maximum of 100 concurrent calls per server</a:t>
            </a:r>
          </a:p>
          <a:p>
            <a:pPr lvl="1"/>
            <a:r>
              <a:rPr lang="en-US" dirty="0" smtClean="0"/>
              <a:t>Note that UM in 2013 is a component of the Mailbox role, may need to adjust user distribution to optimize UM utilization/concurrency</a:t>
            </a:r>
          </a:p>
          <a:p>
            <a:r>
              <a:rPr lang="en-US" dirty="0" smtClean="0"/>
              <a:t>Voicemail transcription is a heavy consumer of CPU</a:t>
            </a:r>
          </a:p>
          <a:p>
            <a:r>
              <a:rPr lang="en-US" dirty="0" smtClean="0"/>
              <a:t>Plan for 1 CPU core per concurrent transcription</a:t>
            </a:r>
          </a:p>
          <a:p>
            <a:r>
              <a:rPr lang="en-US" dirty="0" smtClean="0"/>
              <a:t>If server is CPU starved, voicemail transcription may be skipped (voicemail delivered without transcription)</a:t>
            </a:r>
            <a:endParaRPr lang="en-US" dirty="0"/>
          </a:p>
        </p:txBody>
      </p:sp>
    </p:spTree>
    <p:extLst>
      <p:ext uri="{BB962C8B-B14F-4D97-AF65-F5344CB8AC3E}">
        <p14:creationId xmlns:p14="http://schemas.microsoft.com/office/powerpoint/2010/main" val="54921306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new CAS role</a:t>
            </a:r>
            <a:endParaRPr lang="en-US" dirty="0"/>
          </a:p>
        </p:txBody>
      </p:sp>
      <p:sp>
        <p:nvSpPr>
          <p:cNvPr id="3" name="Content Placeholder 2"/>
          <p:cNvSpPr>
            <a:spLocks noGrp="1"/>
          </p:cNvSpPr>
          <p:nvPr>
            <p:ph type="body" sz="quarter" idx="10"/>
          </p:nvPr>
        </p:nvSpPr>
        <p:spPr>
          <a:xfrm>
            <a:off x="274638" y="1212850"/>
            <a:ext cx="11887200" cy="4124206"/>
          </a:xfrm>
        </p:spPr>
        <p:txBody>
          <a:bodyPr/>
          <a:lstStyle/>
          <a:p>
            <a:r>
              <a:rPr lang="en-US" dirty="0" smtClean="0"/>
              <a:t>New CAS role provides many benefits</a:t>
            </a:r>
          </a:p>
          <a:p>
            <a:pPr lvl="1"/>
            <a:r>
              <a:rPr lang="en-US" dirty="0" smtClean="0"/>
              <a:t>Stateless</a:t>
            </a:r>
          </a:p>
          <a:p>
            <a:pPr lvl="1"/>
            <a:r>
              <a:rPr lang="en-US" dirty="0" smtClean="0"/>
              <a:t>Connection scalability</a:t>
            </a:r>
          </a:p>
          <a:p>
            <a:pPr lvl="1"/>
            <a:r>
              <a:rPr lang="en-US" dirty="0" smtClean="0"/>
              <a:t>Low CPU &amp; memory footprint</a:t>
            </a:r>
          </a:p>
          <a:p>
            <a:pPr lvl="1"/>
            <a:r>
              <a:rPr lang="en-US" dirty="0" smtClean="0"/>
              <a:t>Load balancing optimizations</a:t>
            </a:r>
          </a:p>
          <a:p>
            <a:pPr lvl="1"/>
            <a:r>
              <a:rPr lang="en-US" dirty="0" smtClean="0"/>
              <a:t>Namespace optimizations</a:t>
            </a:r>
          </a:p>
          <a:p>
            <a:r>
              <a:rPr lang="en-US" dirty="0" smtClean="0"/>
              <a:t>Considerations</a:t>
            </a:r>
            <a:endParaRPr lang="en-US" dirty="0"/>
          </a:p>
          <a:p>
            <a:pPr lvl="1"/>
            <a:r>
              <a:rPr lang="en-US" dirty="0" smtClean="0"/>
              <a:t>Low resource utilization makes multi-role deployment (or virtualization) attractive</a:t>
            </a:r>
          </a:p>
          <a:p>
            <a:pPr lvl="1"/>
            <a:r>
              <a:rPr lang="en-US" dirty="0" smtClean="0"/>
              <a:t>CAS is a net-new role in 2013, adding performance “cost”</a:t>
            </a:r>
          </a:p>
          <a:p>
            <a:pPr lvl="1"/>
            <a:r>
              <a:rPr lang="en-US" dirty="0"/>
              <a:t>S</a:t>
            </a:r>
            <a:r>
              <a:rPr lang="en-US" dirty="0" smtClean="0"/>
              <a:t>hift of processing resources from LB layer to CAS may negate new resource demand</a:t>
            </a:r>
          </a:p>
        </p:txBody>
      </p:sp>
    </p:spTree>
    <p:extLst>
      <p:ext uri="{BB962C8B-B14F-4D97-AF65-F5344CB8AC3E}">
        <p14:creationId xmlns:p14="http://schemas.microsoft.com/office/powerpoint/2010/main" val="325751589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processor requirements</a:t>
            </a:r>
            <a:endParaRPr lang="en-US" dirty="0"/>
          </a:p>
        </p:txBody>
      </p:sp>
      <p:sp>
        <p:nvSpPr>
          <p:cNvPr id="3" name="Text Placeholder 2"/>
          <p:cNvSpPr>
            <a:spLocks noGrp="1"/>
          </p:cNvSpPr>
          <p:nvPr>
            <p:ph type="body" sz="quarter" idx="10"/>
          </p:nvPr>
        </p:nvSpPr>
        <p:spPr>
          <a:xfrm>
            <a:off x="274638" y="1212850"/>
            <a:ext cx="11887200" cy="4308872"/>
          </a:xfrm>
        </p:spPr>
        <p:txBody>
          <a:bodyPr/>
          <a:lstStyle/>
          <a:p>
            <a:r>
              <a:rPr lang="en-US" dirty="0" smtClean="0"/>
              <a:t>CAS CPU is sized using a percentage of Mailbox CPU active user requirements</a:t>
            </a:r>
          </a:p>
          <a:p>
            <a:r>
              <a:rPr lang="en-US" dirty="0" smtClean="0"/>
              <a:t>2013 CAS requires 25% of Mailbox active-user </a:t>
            </a:r>
            <a:r>
              <a:rPr lang="en-US" dirty="0" err="1" smtClean="0"/>
              <a:t>mcycles</a:t>
            </a:r>
            <a:r>
              <a:rPr lang="en-US" dirty="0" smtClean="0"/>
              <a:t>, down from 75% in 2010</a:t>
            </a:r>
          </a:p>
          <a:p>
            <a:r>
              <a:rPr lang="en-US" dirty="0" smtClean="0"/>
              <a:t>Given significant reduction, ensure that enough CAS servers are deployed to handle failures and provide high availability</a:t>
            </a:r>
            <a:endParaRPr lang="en-US" dirty="0"/>
          </a:p>
        </p:txBody>
      </p:sp>
    </p:spTree>
    <p:extLst>
      <p:ext uri="{BB962C8B-B14F-4D97-AF65-F5344CB8AC3E}">
        <p14:creationId xmlns:p14="http://schemas.microsoft.com/office/powerpoint/2010/main" val="130067532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memory requirements</a:t>
            </a:r>
            <a:endParaRPr lang="en-US" dirty="0"/>
          </a:p>
        </p:txBody>
      </p:sp>
      <p:sp>
        <p:nvSpPr>
          <p:cNvPr id="3" name="Text Placeholder 2"/>
          <p:cNvSpPr>
            <a:spLocks noGrp="1"/>
          </p:cNvSpPr>
          <p:nvPr>
            <p:ph type="body" sz="quarter" idx="10"/>
          </p:nvPr>
        </p:nvSpPr>
        <p:spPr>
          <a:xfrm>
            <a:off x="274638" y="1212850"/>
            <a:ext cx="11887200" cy="4616648"/>
          </a:xfrm>
        </p:spPr>
        <p:txBody>
          <a:bodyPr/>
          <a:lstStyle/>
          <a:p>
            <a:r>
              <a:rPr lang="en-US" sz="3600" dirty="0" smtClean="0"/>
              <a:t>CAS memory is sized using a simple formula of 2GB + 2GB per-CPU core.</a:t>
            </a:r>
          </a:p>
          <a:p>
            <a:r>
              <a:rPr lang="en-US" sz="3600" dirty="0" smtClean="0"/>
              <a:t>The per-core value assumes utilized CPU cores at peak (worst case failure), so this can get a little complicated</a:t>
            </a:r>
          </a:p>
          <a:p>
            <a:endParaRPr lang="en-US" sz="3600" dirty="0"/>
          </a:p>
          <a:p>
            <a:endParaRPr lang="en-US" sz="3600" dirty="0" smtClean="0"/>
          </a:p>
          <a:p>
            <a:r>
              <a:rPr lang="en-US" sz="3600" dirty="0" smtClean="0"/>
              <a:t>Note no CAS memory reduction from 2010, but decreased CAS server count should result in </a:t>
            </a:r>
            <a:r>
              <a:rPr lang="en-US" sz="3600" i="1" dirty="0" smtClean="0"/>
              <a:t>overall </a:t>
            </a:r>
            <a:r>
              <a:rPr lang="en-US" sz="3600" dirty="0" smtClean="0"/>
              <a:t>memory reduction</a:t>
            </a:r>
            <a:endParaRPr lang="en-US" sz="3600" dirty="0"/>
          </a:p>
        </p:txBody>
      </p:sp>
      <mc:AlternateContent xmlns:mc="http://schemas.openxmlformats.org/markup-compatibility/2006" xmlns:a14="http://schemas.microsoft.com/office/drawing/2010/main">
        <mc:Choice Requires="a14">
          <p:sp>
            <p:nvSpPr>
              <p:cNvPr id="4" name="Rectangle 3"/>
              <p:cNvSpPr/>
              <p:nvPr/>
            </p:nvSpPr>
            <p:spPr>
              <a:xfrm>
                <a:off x="272592" y="3640851"/>
                <a:ext cx="11474908" cy="86639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smtClean="0"/>
                        <m:t>Per</m:t>
                      </m:r>
                      <m:r>
                        <m:rPr>
                          <m:nor/>
                        </m:rPr>
                        <a:rPr lang="en-US" smtClean="0"/>
                        <m:t>−</m:t>
                      </m:r>
                      <m:r>
                        <m:rPr>
                          <m:nor/>
                        </m:rPr>
                        <a:rPr lang="en-US" smtClean="0"/>
                        <m:t>server</m:t>
                      </m:r>
                      <m:r>
                        <m:rPr>
                          <m:nor/>
                        </m:rPr>
                        <a:rPr lang="en-US" smtClean="0"/>
                        <m:t> </m:t>
                      </m:r>
                      <m:r>
                        <m:rPr>
                          <m:nor/>
                        </m:rPr>
                        <a:rPr lang="en-US" smtClean="0"/>
                        <m:t>CAS</m:t>
                      </m:r>
                      <m:r>
                        <m:rPr>
                          <m:nor/>
                        </m:rPr>
                        <a:rPr lang="en-US" smtClean="0"/>
                        <m:t> </m:t>
                      </m:r>
                      <m:r>
                        <m:rPr>
                          <m:nor/>
                        </m:rPr>
                        <a:rPr lang="en-US" smtClean="0"/>
                        <m:t>memory</m:t>
                      </m:r>
                      <m:r>
                        <a:rPr lang="en-US" i="0">
                          <a:latin typeface="Cambria Math" panose="02040503050406030204" pitchFamily="18" charset="0"/>
                        </a:rPr>
                        <m:t>=</m:t>
                      </m:r>
                      <m:r>
                        <m:rPr>
                          <m:nor/>
                        </m:rPr>
                        <a:rPr lang="en-US"/>
                        <m:t>2</m:t>
                      </m:r>
                      <m:r>
                        <m:rPr>
                          <m:nor/>
                        </m:rPr>
                        <a:rPr lang="en-US"/>
                        <m:t>GB</m:t>
                      </m:r>
                      <m:r>
                        <a:rPr lang="en-US" i="0">
                          <a:latin typeface="Cambria Math" panose="02040503050406030204" pitchFamily="18" charset="0"/>
                        </a:rPr>
                        <m:t>+</m:t>
                      </m:r>
                      <m:r>
                        <m:rPr>
                          <m:nor/>
                        </m:rPr>
                        <a:rPr lang="en-US"/>
                        <m:t>2</m:t>
                      </m:r>
                      <m:r>
                        <m:rPr>
                          <m:nor/>
                        </m:rPr>
                        <a:rPr lang="en-US"/>
                        <m:t>GB</m:t>
                      </m:r>
                      <m:r>
                        <a:rPr lang="en-US" i="0">
                          <a:latin typeface="Cambria Math" panose="02040503050406030204" pitchFamily="18" charset="0"/>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f>
                                <m:fPr>
                                  <m:ctrlPr>
                                    <a:rPr lang="en-US" i="1">
                                      <a:latin typeface="Cambria Math" panose="02040503050406030204" pitchFamily="18" charset="0"/>
                                    </a:rPr>
                                  </m:ctrlPr>
                                </m:fPr>
                                <m:num>
                                  <m:r>
                                    <m:rPr>
                                      <m:nor/>
                                    </m:rPr>
                                    <a:rPr lang="en-US"/>
                                    <m:t>total</m:t>
                                  </m:r>
                                  <m:r>
                                    <m:rPr>
                                      <m:nor/>
                                    </m:rPr>
                                    <a:rPr lang="en-US"/>
                                    <m:t> </m:t>
                                  </m:r>
                                  <m:r>
                                    <m:rPr>
                                      <m:nor/>
                                    </m:rPr>
                                    <a:rPr lang="en-US"/>
                                    <m:t>user</m:t>
                                  </m:r>
                                  <m:r>
                                    <m:rPr>
                                      <m:nor/>
                                    </m:rPr>
                                    <a:rPr lang="en-US"/>
                                    <m:t> </m:t>
                                  </m:r>
                                  <m:r>
                                    <m:rPr>
                                      <m:nor/>
                                    </m:rPr>
                                    <a:rPr lang="en-US"/>
                                    <m:t>count</m:t>
                                  </m:r>
                                </m:num>
                                <m:den>
                                  <m:r>
                                    <m:rPr>
                                      <m:nor/>
                                    </m:rPr>
                                    <a:rPr lang="en-US"/>
                                    <m:t>CAS</m:t>
                                  </m:r>
                                  <m:r>
                                    <m:rPr>
                                      <m:nor/>
                                    </m:rPr>
                                    <a:rPr lang="en-US"/>
                                    <m:t> </m:t>
                                  </m:r>
                                  <m:r>
                                    <m:rPr>
                                      <m:nor/>
                                    </m:rPr>
                                    <a:rPr lang="en-US"/>
                                    <m:t>server</m:t>
                                  </m:r>
                                  <m:r>
                                    <m:rPr>
                                      <m:nor/>
                                    </m:rPr>
                                    <a:rPr lang="en-US"/>
                                    <m:t> </m:t>
                                  </m:r>
                                  <m:r>
                                    <m:rPr>
                                      <m:nor/>
                                    </m:rPr>
                                    <a:rPr lang="en-US"/>
                                    <m:t>count</m:t>
                                  </m:r>
                                  <m:r>
                                    <m:rPr>
                                      <m:nor/>
                                    </m:rPr>
                                    <a:rPr lang="en-US" b="0" smtClean="0"/>
                                    <m:t> </m:t>
                                  </m:r>
                                  <m:r>
                                    <m:rPr>
                                      <m:nor/>
                                    </m:rPr>
                                    <a:rPr lang="en-US" b="0" smtClean="0"/>
                                    <m:t>in</m:t>
                                  </m:r>
                                  <m:r>
                                    <m:rPr>
                                      <m:nor/>
                                    </m:rPr>
                                    <a:rPr lang="en-US" b="0" smtClean="0"/>
                                    <m:t> </m:t>
                                  </m:r>
                                  <m:r>
                                    <m:rPr>
                                      <m:nor/>
                                    </m:rPr>
                                    <a:rPr lang="en-US" b="0" smtClean="0"/>
                                    <m:t>worst</m:t>
                                  </m:r>
                                  <m:r>
                                    <m:rPr>
                                      <m:nor/>
                                    </m:rPr>
                                    <a:rPr lang="en-US" b="0" smtClean="0"/>
                                    <m:t> </m:t>
                                  </m:r>
                                  <m:r>
                                    <m:rPr>
                                      <m:nor/>
                                    </m:rPr>
                                    <a:rPr lang="en-US" b="0" smtClean="0"/>
                                    <m:t>case</m:t>
                                  </m:r>
                                </m:den>
                              </m:f>
                              <m:r>
                                <a:rPr lang="en-US" i="0">
                                  <a:latin typeface="Cambria Math" panose="02040503050406030204" pitchFamily="18" charset="0"/>
                                </a:rPr>
                                <m:t>×</m:t>
                              </m:r>
                              <m:r>
                                <m:rPr>
                                  <m:nor/>
                                </m:rPr>
                                <a:rPr lang="en-US"/>
                                <m:t>Mailbox</m:t>
                              </m:r>
                              <m:r>
                                <m:rPr>
                                  <m:nor/>
                                </m:rPr>
                                <a:rPr lang="en-US"/>
                                <m:t> </m:t>
                              </m:r>
                              <m:r>
                                <m:rPr>
                                  <m:nor/>
                                </m:rPr>
                                <a:rPr lang="en-US"/>
                                <m:t>mcycles</m:t>
                              </m:r>
                              <m:r>
                                <m:rPr>
                                  <m:nor/>
                                </m:rPr>
                                <a:rPr lang="en-US"/>
                                <m:t> </m:t>
                              </m:r>
                              <m:r>
                                <m:rPr>
                                  <m:nor/>
                                </m:rPr>
                                <a:rPr lang="en-US"/>
                                <m:t>per</m:t>
                              </m:r>
                              <m:r>
                                <m:rPr>
                                  <m:nor/>
                                </m:rPr>
                                <a:rPr lang="en-US"/>
                                <m:t>−</m:t>
                              </m:r>
                              <m:r>
                                <m:rPr>
                                  <m:nor/>
                                </m:rPr>
                                <a:rPr lang="en-US"/>
                                <m:t>user</m:t>
                              </m:r>
                              <m:r>
                                <a:rPr lang="en-US" i="0" smtClean="0">
                                  <a:latin typeface="Cambria Math" panose="02040503050406030204" pitchFamily="18" charset="0"/>
                                </a:rPr>
                                <m:t>×</m:t>
                              </m:r>
                              <m:r>
                                <a:rPr lang="en-US" b="0" i="0" smtClean="0">
                                  <a:latin typeface="Cambria Math" panose="02040503050406030204" pitchFamily="18" charset="0"/>
                                </a:rPr>
                                <m:t>0.25</m:t>
                              </m:r>
                            </m:num>
                            <m:den>
                              <m:r>
                                <m:rPr>
                                  <m:nor/>
                                </m:rPr>
                                <a:rPr lang="en-US"/>
                                <m:t>mcycles</m:t>
                              </m:r>
                              <m:r>
                                <m:rPr>
                                  <m:nor/>
                                </m:rPr>
                                <a:rPr lang="en-US"/>
                                <m:t> </m:t>
                              </m:r>
                              <m:r>
                                <m:rPr>
                                  <m:nor/>
                                </m:rPr>
                                <a:rPr lang="en-US"/>
                                <m:t>per</m:t>
                              </m:r>
                              <m:r>
                                <m:rPr>
                                  <m:nor/>
                                </m:rPr>
                                <a:rPr lang="en-US"/>
                                <m:t>−</m:t>
                              </m:r>
                              <m:r>
                                <m:rPr>
                                  <m:nor/>
                                </m:rPr>
                                <a:rPr lang="en-US"/>
                                <m:t>core</m:t>
                              </m:r>
                            </m:den>
                          </m:f>
                        </m:e>
                      </m:d>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272592" y="3640851"/>
                <a:ext cx="11474908" cy="866391"/>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7978540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9" name="Text Placeholder 8"/>
          <p:cNvSpPr>
            <a:spLocks noGrp="1"/>
          </p:cNvSpPr>
          <p:nvPr>
            <p:ph type="body" sz="quarter" idx="10"/>
          </p:nvPr>
        </p:nvSpPr>
        <p:spPr>
          <a:xfrm>
            <a:off x="274638" y="1212850"/>
            <a:ext cx="11887200" cy="4124206"/>
          </a:xfrm>
        </p:spPr>
        <p:txBody>
          <a:bodyPr/>
          <a:lstStyle/>
          <a:p>
            <a:r>
              <a:rPr lang="en-US" dirty="0" smtClean="0"/>
              <a:t>Overview of the sizing process</a:t>
            </a:r>
          </a:p>
          <a:p>
            <a:r>
              <a:rPr lang="en-US" dirty="0" smtClean="0"/>
              <a:t>What has changed (and why)</a:t>
            </a:r>
          </a:p>
          <a:p>
            <a:pPr lvl="1"/>
            <a:r>
              <a:rPr lang="en-US" dirty="0" smtClean="0"/>
              <a:t>Impact of the new architecture</a:t>
            </a:r>
          </a:p>
          <a:p>
            <a:pPr lvl="1"/>
            <a:r>
              <a:rPr lang="en-US" dirty="0" smtClean="0"/>
              <a:t>Role specific requirements</a:t>
            </a:r>
          </a:p>
          <a:p>
            <a:r>
              <a:rPr lang="en-US" dirty="0" smtClean="0"/>
              <a:t>Using the calculator</a:t>
            </a:r>
          </a:p>
          <a:p>
            <a:r>
              <a:rPr lang="en-US" dirty="0" smtClean="0"/>
              <a:t>Other tools &amp; resources</a:t>
            </a:r>
          </a:p>
          <a:p>
            <a:r>
              <a:rPr lang="en-US" dirty="0" smtClean="0"/>
              <a:t>Q&amp;A</a:t>
            </a:r>
          </a:p>
        </p:txBody>
      </p:sp>
    </p:spTree>
    <p:extLst>
      <p:ext uri="{BB962C8B-B14F-4D97-AF65-F5344CB8AC3E}">
        <p14:creationId xmlns:p14="http://schemas.microsoft.com/office/powerpoint/2010/main" val="276815385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Multi-role: why not?</a:t>
            </a:r>
            <a:endParaRPr lang="en-US" dirty="0"/>
          </a:p>
        </p:txBody>
      </p:sp>
      <p:sp>
        <p:nvSpPr>
          <p:cNvPr id="3" name="Text Placeholder 2"/>
          <p:cNvSpPr>
            <a:spLocks noGrp="1"/>
          </p:cNvSpPr>
          <p:nvPr>
            <p:ph type="body" sz="quarter" idx="10"/>
          </p:nvPr>
        </p:nvSpPr>
        <p:spPr>
          <a:xfrm>
            <a:off x="274638" y="1212850"/>
            <a:ext cx="11887200" cy="4555093"/>
          </a:xfrm>
        </p:spPr>
        <p:txBody>
          <a:bodyPr/>
          <a:lstStyle/>
          <a:p>
            <a:r>
              <a:rPr lang="en-US" dirty="0" smtClean="0"/>
              <a:t>Very few reasons not to consider multi-role deployment</a:t>
            </a:r>
          </a:p>
          <a:p>
            <a:r>
              <a:rPr lang="en-US" dirty="0" smtClean="0"/>
              <a:t>Multi-role simplifies deployment, can reduce server count</a:t>
            </a:r>
          </a:p>
          <a:p>
            <a:r>
              <a:rPr lang="en-US" dirty="0" smtClean="0"/>
              <a:t>Benefit of increased availability at the CAS layer</a:t>
            </a:r>
          </a:p>
          <a:p>
            <a:r>
              <a:rPr lang="en-US" dirty="0" smtClean="0"/>
              <a:t>Issues remain with Windows NLB</a:t>
            </a:r>
          </a:p>
          <a:p>
            <a:r>
              <a:rPr lang="en-US" dirty="0" smtClean="0"/>
              <a:t>Certificate management may be a concern</a:t>
            </a:r>
            <a:endParaRPr lang="en-US" dirty="0"/>
          </a:p>
        </p:txBody>
      </p:sp>
    </p:spTree>
    <p:extLst>
      <p:ext uri="{BB962C8B-B14F-4D97-AF65-F5344CB8AC3E}">
        <p14:creationId xmlns:p14="http://schemas.microsoft.com/office/powerpoint/2010/main" val="335872600"/>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Directory requirements</a:t>
            </a:r>
            <a:endParaRPr lang="en-US" dirty="0"/>
          </a:p>
        </p:txBody>
      </p:sp>
      <p:sp>
        <p:nvSpPr>
          <p:cNvPr id="3" name="Text Placeholder 2"/>
          <p:cNvSpPr>
            <a:spLocks noGrp="1"/>
          </p:cNvSpPr>
          <p:nvPr>
            <p:ph type="body" sz="quarter" idx="10"/>
          </p:nvPr>
        </p:nvSpPr>
        <p:spPr>
          <a:xfrm>
            <a:off x="274638" y="1212850"/>
            <a:ext cx="11887200" cy="3077766"/>
          </a:xfrm>
        </p:spPr>
        <p:txBody>
          <a:bodyPr/>
          <a:lstStyle/>
          <a:p>
            <a:r>
              <a:rPr lang="en-US" dirty="0" smtClean="0"/>
              <a:t>Recommend deploying 1 AD GC core for every 8 Mailbox cores handling active load (assuming 64-bit GCs</a:t>
            </a:r>
          </a:p>
          <a:p>
            <a:r>
              <a:rPr lang="en-US" dirty="0" smtClean="0"/>
              <a:t>Size memory such that the entire NTDS.DIT can be contained within RAM for optimal query performance</a:t>
            </a:r>
            <a:endParaRPr lang="en-US" dirty="0"/>
          </a:p>
        </p:txBody>
      </p:sp>
    </p:spTree>
    <p:extLst>
      <p:ext uri="{BB962C8B-B14F-4D97-AF65-F5344CB8AC3E}">
        <p14:creationId xmlns:p14="http://schemas.microsoft.com/office/powerpoint/2010/main" val="810248837"/>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Using the calculator</a:t>
            </a:r>
            <a:endParaRPr lang="en-US" dirty="0"/>
          </a:p>
        </p:txBody>
      </p:sp>
    </p:spTree>
    <p:extLst>
      <p:ext uri="{BB962C8B-B14F-4D97-AF65-F5344CB8AC3E}">
        <p14:creationId xmlns:p14="http://schemas.microsoft.com/office/powerpoint/2010/main" val="331707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 on the calculator</a:t>
            </a:r>
            <a:endParaRPr lang="en-US" dirty="0"/>
          </a:p>
        </p:txBody>
      </p:sp>
      <p:sp>
        <p:nvSpPr>
          <p:cNvPr id="4" name="Text Placeholder 3"/>
          <p:cNvSpPr>
            <a:spLocks noGrp="1"/>
          </p:cNvSpPr>
          <p:nvPr>
            <p:ph type="body" sz="quarter" idx="10"/>
          </p:nvPr>
        </p:nvSpPr>
        <p:spPr>
          <a:xfrm>
            <a:off x="274638" y="1212850"/>
            <a:ext cx="11887200" cy="5810822"/>
          </a:xfrm>
        </p:spPr>
        <p:txBody>
          <a:bodyPr/>
          <a:lstStyle/>
          <a:p>
            <a:r>
              <a:rPr lang="en-US" sz="3600" dirty="0" smtClean="0"/>
              <a:t>Role Requirements Calculator turns published sizing guidance into a modeling tool</a:t>
            </a:r>
          </a:p>
          <a:p>
            <a:r>
              <a:rPr lang="en-US" sz="3600" dirty="0" smtClean="0"/>
              <a:t>Try out various failure scenarios</a:t>
            </a:r>
          </a:p>
          <a:p>
            <a:r>
              <a:rPr lang="en-US" sz="3600" dirty="0" smtClean="0"/>
              <a:t>Understand the impact of different hardware &amp; storage choices</a:t>
            </a:r>
          </a:p>
          <a:p>
            <a:r>
              <a:rPr lang="en-US" sz="3600" dirty="0" smtClean="0"/>
              <a:t>Provides scripts for DAG, database &amp; copy creation</a:t>
            </a:r>
          </a:p>
          <a:p>
            <a:r>
              <a:rPr lang="en-US" sz="3600" dirty="0" smtClean="0"/>
              <a:t>Many new features</a:t>
            </a:r>
          </a:p>
          <a:p>
            <a:pPr lvl="1"/>
            <a:r>
              <a:rPr lang="en-US" sz="1600" dirty="0" smtClean="0"/>
              <a:t>CAS sizing</a:t>
            </a:r>
          </a:p>
          <a:p>
            <a:pPr lvl="1"/>
            <a:r>
              <a:rPr lang="en-US" sz="1600" dirty="0" smtClean="0"/>
              <a:t>Transport storage sizing</a:t>
            </a:r>
          </a:p>
          <a:p>
            <a:pPr lvl="1"/>
            <a:r>
              <a:rPr lang="en-US" sz="1600" dirty="0" smtClean="0"/>
              <a:t>Multiple databases per-volume (JBOD) support</a:t>
            </a:r>
          </a:p>
          <a:p>
            <a:pPr lvl="1"/>
            <a:r>
              <a:rPr lang="en-US" sz="1600" dirty="0" smtClean="0"/>
              <a:t>High availability architecture improvements</a:t>
            </a:r>
            <a:endParaRPr lang="en-US" sz="3600" dirty="0"/>
          </a:p>
          <a:p>
            <a:r>
              <a:rPr lang="en-US" sz="3600" dirty="0" smtClean="0">
                <a:hlinkClick r:id="rId2"/>
              </a:rPr>
              <a:t>http://aka.ms/E2013Calc</a:t>
            </a:r>
            <a:r>
              <a:rPr lang="en-US" sz="3600" dirty="0" smtClean="0"/>
              <a:t> </a:t>
            </a:r>
            <a:endParaRPr lang="en-US" sz="3600" dirty="0"/>
          </a:p>
        </p:txBody>
      </p:sp>
      <p:sp>
        <p:nvSpPr>
          <p:cNvPr id="5" name="TextBox 4"/>
          <p:cNvSpPr txBox="1"/>
          <p:nvPr/>
        </p:nvSpPr>
        <p:spPr>
          <a:xfrm>
            <a:off x="6029325" y="5067300"/>
            <a:ext cx="6132513" cy="1292662"/>
          </a:xfrm>
          <a:prstGeom prst="rect">
            <a:avLst/>
          </a:prstGeom>
          <a:solidFill>
            <a:schemeClr val="accent2"/>
          </a:solidFill>
        </p:spPr>
        <p:txBody>
          <a:bodyPr wrap="square" lIns="182880" tIns="146304" rIns="182880" bIns="146304" rtlCol="0">
            <a:spAutoFit/>
          </a:bodyPr>
          <a:lstStyle/>
          <a:p>
            <a:pPr>
              <a:lnSpc>
                <a:spcPct val="90000"/>
              </a:lnSpc>
              <a:spcAft>
                <a:spcPts val="600"/>
              </a:spcAft>
            </a:pPr>
            <a:r>
              <a:rPr lang="en-US" sz="2400" b="1" dirty="0" smtClean="0">
                <a:gradFill>
                  <a:gsLst>
                    <a:gs pos="2917">
                      <a:schemeClr val="tx1"/>
                    </a:gs>
                    <a:gs pos="30000">
                      <a:schemeClr val="tx1"/>
                    </a:gs>
                  </a:gsLst>
                  <a:lin ang="5400000" scaled="0"/>
                </a:gradFill>
              </a:rPr>
              <a:t>Note</a:t>
            </a:r>
            <a:r>
              <a:rPr lang="en-US" sz="2400" dirty="0" smtClean="0">
                <a:gradFill>
                  <a:gsLst>
                    <a:gs pos="2917">
                      <a:schemeClr val="tx1"/>
                    </a:gs>
                    <a:gs pos="30000">
                      <a:schemeClr val="tx1"/>
                    </a:gs>
                  </a:gsLst>
                  <a:lin ang="5400000" scaled="0"/>
                </a:gradFill>
              </a:rPr>
              <a:t>: Baseline platform for CPU guidance changed in 2013. Don’t directly compare results from 2010 &amp; 2013 calculators.</a:t>
            </a:r>
          </a:p>
        </p:txBody>
      </p:sp>
    </p:spTree>
    <p:extLst>
      <p:ext uri="{BB962C8B-B14F-4D97-AF65-F5344CB8AC3E}">
        <p14:creationId xmlns:p14="http://schemas.microsoft.com/office/powerpoint/2010/main" val="1202237840"/>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Exchange 2013 Role Requirements Calculator</a:t>
            </a:r>
          </a:p>
          <a:p>
            <a:r>
              <a:rPr lang="en-US" dirty="0" smtClean="0">
                <a:hlinkClick r:id="rId3"/>
              </a:rPr>
              <a:t>http://aka.ms/E2013Calc</a:t>
            </a:r>
            <a:r>
              <a:rPr lang="en-US" dirty="0" smtClean="0"/>
              <a:t> </a:t>
            </a:r>
            <a:endParaRPr lang="en-US" dirty="0"/>
          </a:p>
        </p:txBody>
      </p:sp>
    </p:spTree>
    <p:extLst>
      <p:ext uri="{BB962C8B-B14F-4D97-AF65-F5344CB8AC3E}">
        <p14:creationId xmlns:p14="http://schemas.microsoft.com/office/powerpoint/2010/main" val="175811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Other tools &amp; resources</a:t>
            </a:r>
            <a:endParaRPr lang="en-US" dirty="0"/>
          </a:p>
        </p:txBody>
      </p:sp>
    </p:spTree>
    <p:extLst>
      <p:ext uri="{BB962C8B-B14F-4D97-AF65-F5344CB8AC3E}">
        <p14:creationId xmlns:p14="http://schemas.microsoft.com/office/powerpoint/2010/main" val="322786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details available on the blog</a:t>
            </a:r>
            <a:endParaRPr lang="en-US" dirty="0"/>
          </a:p>
        </p:txBody>
      </p:sp>
      <p:sp>
        <p:nvSpPr>
          <p:cNvPr id="3" name="Text Placeholder 2"/>
          <p:cNvSpPr>
            <a:spLocks noGrp="1"/>
          </p:cNvSpPr>
          <p:nvPr>
            <p:ph type="body" sz="quarter" idx="10"/>
          </p:nvPr>
        </p:nvSpPr>
        <p:spPr>
          <a:xfrm>
            <a:off x="276684" y="6123962"/>
            <a:ext cx="11887200" cy="738664"/>
          </a:xfrm>
        </p:spPr>
        <p:txBody>
          <a:bodyPr/>
          <a:lstStyle/>
          <a:p>
            <a:pPr algn="ctr"/>
            <a:r>
              <a:rPr lang="en-US" dirty="0" smtClean="0">
                <a:hlinkClick r:id="rId2"/>
              </a:rPr>
              <a:t>http://aka.ms/Exchange2013SizingGuidanceBlog</a:t>
            </a:r>
            <a:r>
              <a:rPr lang="en-US" dirty="0" smtClean="0"/>
              <a:t> </a:t>
            </a:r>
            <a:endParaRPr lang="en-US" dirty="0"/>
          </a:p>
        </p:txBody>
      </p:sp>
      <p:pic>
        <p:nvPicPr>
          <p:cNvPr id="4" name="Picture 3"/>
          <p:cNvPicPr>
            <a:picLocks noChangeAspect="1"/>
          </p:cNvPicPr>
          <p:nvPr/>
        </p:nvPicPr>
        <p:blipFill>
          <a:blip r:embed="rId3"/>
          <a:stretch>
            <a:fillRect/>
          </a:stretch>
        </p:blipFill>
        <p:spPr>
          <a:xfrm>
            <a:off x="2726420" y="1283880"/>
            <a:ext cx="6742551" cy="4770673"/>
          </a:xfrm>
          <a:prstGeom prst="rect">
            <a:avLst/>
          </a:prstGeom>
        </p:spPr>
      </p:pic>
    </p:spTree>
    <p:extLst>
      <p:ext uri="{BB962C8B-B14F-4D97-AF65-F5344CB8AC3E}">
        <p14:creationId xmlns:p14="http://schemas.microsoft.com/office/powerpoint/2010/main" val="308843266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Query Tool</a:t>
            </a:r>
            <a:endParaRPr lang="en-US" dirty="0"/>
          </a:p>
        </p:txBody>
      </p:sp>
      <p:sp>
        <p:nvSpPr>
          <p:cNvPr id="3" name="Text Placeholder 2"/>
          <p:cNvSpPr>
            <a:spLocks noGrp="1"/>
          </p:cNvSpPr>
          <p:nvPr>
            <p:ph type="body" sz="quarter" idx="10"/>
          </p:nvPr>
        </p:nvSpPr>
        <p:spPr>
          <a:xfrm>
            <a:off x="274638" y="1212850"/>
            <a:ext cx="11887200" cy="4555093"/>
          </a:xfrm>
        </p:spPr>
        <p:txBody>
          <a:bodyPr/>
          <a:lstStyle/>
          <a:p>
            <a:r>
              <a:rPr lang="en-US" dirty="0" smtClean="0"/>
              <a:t>Quickly look up </a:t>
            </a:r>
            <a:r>
              <a:rPr lang="en-US" dirty="0" err="1" smtClean="0"/>
              <a:t>SPECint</a:t>
            </a:r>
            <a:r>
              <a:rPr lang="en-US" dirty="0" smtClean="0"/>
              <a:t> benchmark for a particular processor type</a:t>
            </a:r>
          </a:p>
          <a:p>
            <a:r>
              <a:rPr lang="en-US" dirty="0" smtClean="0"/>
              <a:t>Takes average across multiple vendor submissions</a:t>
            </a:r>
          </a:p>
          <a:p>
            <a:r>
              <a:rPr lang="en-US" dirty="0" smtClean="0"/>
              <a:t>Provides specific value to insert into Role Requirements Calculator</a:t>
            </a:r>
          </a:p>
          <a:p>
            <a:endParaRPr lang="en-US" dirty="0"/>
          </a:p>
          <a:p>
            <a:r>
              <a:rPr lang="en-US" dirty="0" smtClean="0">
                <a:hlinkClick r:id="rId2"/>
              </a:rPr>
              <a:t>http://aka.ms/ExProcQueryTool</a:t>
            </a:r>
            <a:r>
              <a:rPr lang="en-US" dirty="0" smtClean="0"/>
              <a:t> </a:t>
            </a:r>
            <a:endParaRPr lang="en-US" dirty="0"/>
          </a:p>
        </p:txBody>
      </p:sp>
    </p:spTree>
    <p:extLst>
      <p:ext uri="{BB962C8B-B14F-4D97-AF65-F5344CB8AC3E}">
        <p14:creationId xmlns:p14="http://schemas.microsoft.com/office/powerpoint/2010/main" val="3413170958"/>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Jetstress &amp; Exchange Solution Reviewed Program</a:t>
            </a:r>
            <a:endParaRPr lang="en-US" sz="4400" dirty="0"/>
          </a:p>
        </p:txBody>
      </p:sp>
      <p:sp>
        <p:nvSpPr>
          <p:cNvPr id="3" name="Text Placeholder 2"/>
          <p:cNvSpPr>
            <a:spLocks noGrp="1"/>
          </p:cNvSpPr>
          <p:nvPr>
            <p:ph type="body" sz="quarter" idx="10"/>
          </p:nvPr>
        </p:nvSpPr>
        <p:spPr>
          <a:xfrm>
            <a:off x="274638" y="1212850"/>
            <a:ext cx="11887200" cy="4690515"/>
          </a:xfrm>
        </p:spPr>
        <p:txBody>
          <a:bodyPr/>
          <a:lstStyle/>
          <a:p>
            <a:r>
              <a:rPr lang="en-US" sz="3200" dirty="0" smtClean="0"/>
              <a:t>Jetstress 2013 released March 2013</a:t>
            </a:r>
          </a:p>
          <a:p>
            <a:pPr lvl="1"/>
            <a:r>
              <a:rPr lang="en-US" sz="1600" dirty="0"/>
              <a:t>Event log captured</a:t>
            </a:r>
          </a:p>
          <a:p>
            <a:pPr lvl="1"/>
            <a:r>
              <a:rPr lang="en-US" sz="1600" dirty="0"/>
              <a:t>Errors associated with specific volumes</a:t>
            </a:r>
          </a:p>
          <a:p>
            <a:pPr lvl="1"/>
            <a:r>
              <a:rPr lang="en-US" sz="1600" dirty="0" smtClean="0"/>
              <a:t>Threads </a:t>
            </a:r>
            <a:r>
              <a:rPr lang="en-US" sz="1600" dirty="0"/>
              <a:t>controlled globally instead of per-DB, better automatic </a:t>
            </a:r>
            <a:r>
              <a:rPr lang="en-US" sz="1600" dirty="0" smtClean="0"/>
              <a:t>tuning</a:t>
            </a:r>
          </a:p>
          <a:p>
            <a:r>
              <a:rPr lang="en-US" sz="3200" dirty="0" smtClean="0"/>
              <a:t>Use Jetstress to validate all Exchange capacity before service ready</a:t>
            </a:r>
          </a:p>
          <a:p>
            <a:r>
              <a:rPr lang="en-US" sz="3200" dirty="0" smtClean="0"/>
              <a:t>Validates storage performance &amp; reliability</a:t>
            </a:r>
          </a:p>
          <a:p>
            <a:r>
              <a:rPr lang="en-US" sz="3200" dirty="0" smtClean="0">
                <a:hlinkClick r:id="rId2"/>
              </a:rPr>
              <a:t>http://aka.ms/Jetstress2013</a:t>
            </a:r>
            <a:r>
              <a:rPr lang="en-US" sz="3200" dirty="0" smtClean="0"/>
              <a:t> </a:t>
            </a:r>
          </a:p>
          <a:p>
            <a:endParaRPr lang="en-US" sz="3200" dirty="0"/>
          </a:p>
          <a:p>
            <a:r>
              <a:rPr lang="en-US" sz="3200" dirty="0" smtClean="0"/>
              <a:t>ESRP Storage v4.0 released in May to storage partners</a:t>
            </a:r>
          </a:p>
          <a:p>
            <a:r>
              <a:rPr lang="en-US" sz="3200" dirty="0" smtClean="0"/>
              <a:t>TechNet content coming soon</a:t>
            </a:r>
            <a:endParaRPr lang="en-US" sz="3200" dirty="0"/>
          </a:p>
        </p:txBody>
      </p:sp>
    </p:spTree>
    <p:extLst>
      <p:ext uri="{BB962C8B-B14F-4D97-AF65-F5344CB8AC3E}">
        <p14:creationId xmlns:p14="http://schemas.microsoft.com/office/powerpoint/2010/main" val="2166721025"/>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Loadgen 2013</a:t>
            </a:r>
            <a:endParaRPr lang="en-US" dirty="0"/>
          </a:p>
        </p:txBody>
      </p:sp>
      <p:sp>
        <p:nvSpPr>
          <p:cNvPr id="3" name="Text Placeholder 2"/>
          <p:cNvSpPr>
            <a:spLocks noGrp="1"/>
          </p:cNvSpPr>
          <p:nvPr>
            <p:ph type="body" sz="quarter" idx="10"/>
          </p:nvPr>
        </p:nvSpPr>
        <p:spPr>
          <a:xfrm>
            <a:off x="274638" y="1212850"/>
            <a:ext cx="11887200" cy="4339650"/>
          </a:xfrm>
        </p:spPr>
        <p:txBody>
          <a:bodyPr/>
          <a:lstStyle/>
          <a:p>
            <a:r>
              <a:rPr lang="en-US" dirty="0" smtClean="0"/>
              <a:t>Updated Loadgen tool under development</a:t>
            </a:r>
          </a:p>
          <a:p>
            <a:pPr lvl="1"/>
            <a:r>
              <a:rPr lang="en-US" dirty="0"/>
              <a:t>Support for protocol &amp; connection changes in Exchange 2013</a:t>
            </a:r>
          </a:p>
          <a:p>
            <a:pPr lvl="1"/>
            <a:r>
              <a:rPr lang="en-US" dirty="0"/>
              <a:t>Stability</a:t>
            </a:r>
          </a:p>
          <a:p>
            <a:pPr lvl="1"/>
            <a:r>
              <a:rPr lang="en-US" dirty="0"/>
              <a:t>Many bug fixes</a:t>
            </a:r>
          </a:p>
          <a:p>
            <a:r>
              <a:rPr lang="en-US" dirty="0" smtClean="0"/>
              <a:t>Release planned for later this calendar year</a:t>
            </a:r>
          </a:p>
          <a:p>
            <a:endParaRPr lang="en-US" dirty="0"/>
          </a:p>
          <a:p>
            <a:r>
              <a:rPr lang="en-US" dirty="0" smtClean="0"/>
              <a:t>Stay tuned to the Exchange Team Blog for more details</a:t>
            </a:r>
            <a:endParaRPr lang="en-US" dirty="0"/>
          </a:p>
        </p:txBody>
      </p:sp>
    </p:spTree>
    <p:extLst>
      <p:ext uri="{BB962C8B-B14F-4D97-AF65-F5344CB8AC3E}">
        <p14:creationId xmlns:p14="http://schemas.microsoft.com/office/powerpoint/2010/main" val="6065957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sizing process</a:t>
            </a:r>
            <a:endParaRPr lang="en-US" dirty="0"/>
          </a:p>
        </p:txBody>
      </p:sp>
    </p:spTree>
    <p:extLst>
      <p:ext uri="{BB962C8B-B14F-4D97-AF65-F5344CB8AC3E}">
        <p14:creationId xmlns:p14="http://schemas.microsoft.com/office/powerpoint/2010/main" val="412978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content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2622256"/>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Breakout Sessions</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OUC-B316</a:t>
            </a:r>
            <a:r>
              <a:rPr lang="en-US" sz="2400" dirty="0" smtClean="0">
                <a:gradFill>
                  <a:gsLst>
                    <a:gs pos="1250">
                      <a:schemeClr val="tx1"/>
                    </a:gs>
                    <a:gs pos="100000">
                      <a:schemeClr val="tx1"/>
                    </a:gs>
                  </a:gsLst>
                  <a:lin ang="5400000" scaled="0"/>
                </a:gradFill>
                <a:latin typeface="+mj-lt"/>
              </a:rPr>
              <a:t>	Microsoft Exchange Server 2013 On-Premises Upgrade and Coexistence</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OUC-B314</a:t>
            </a:r>
            <a:r>
              <a:rPr lang="en-US" sz="2400" dirty="0" smtClean="0">
                <a:gradFill>
                  <a:gsLst>
                    <a:gs pos="1250">
                      <a:schemeClr val="tx1"/>
                    </a:gs>
                    <a:gs pos="100000">
                      <a:schemeClr val="tx1"/>
                    </a:gs>
                  </a:gsLst>
                  <a:lin ang="5400000" scaled="0"/>
                </a:gradFill>
                <a:latin typeface="+mj-lt"/>
              </a:rPr>
              <a:t>	Microsoft Exchange Server 2013 High Availability and Site Resilience</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OUC-B319	</a:t>
            </a:r>
            <a:r>
              <a:rPr lang="en-US" sz="2400" dirty="0" smtClean="0">
                <a:gradFill>
                  <a:gsLst>
                    <a:gs pos="1250">
                      <a:schemeClr val="tx1"/>
                    </a:gs>
                    <a:gs pos="100000">
                      <a:schemeClr val="tx1"/>
                    </a:gs>
                  </a:gsLst>
                  <a:lin ang="5400000" scaled="0"/>
                </a:gradFill>
                <a:latin typeface="+mj-lt"/>
              </a:rPr>
              <a:t>Microsoft Exchange Server 2013 Transport Architecture</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OUC-B313</a:t>
            </a:r>
            <a:r>
              <a:rPr lang="en-US" sz="2400" dirty="0" smtClean="0">
                <a:gradFill>
                  <a:gsLst>
                    <a:gs pos="1250">
                      <a:schemeClr val="tx1"/>
                    </a:gs>
                    <a:gs pos="100000">
                      <a:schemeClr val="tx1"/>
                    </a:gs>
                  </a:gsLst>
                  <a:lin ang="5400000" scaled="0"/>
                </a:gradFill>
                <a:latin typeface="+mj-lt"/>
              </a:rPr>
              <a:t>	Microsoft Exchange Server 2013 Client Access Server Role</a:t>
            </a:r>
            <a:endParaRPr lang="en-US" sz="2400" b="1" dirty="0" smtClean="0">
              <a:gradFill>
                <a:gsLst>
                  <a:gs pos="1250">
                    <a:schemeClr val="tx1"/>
                  </a:gs>
                  <a:gs pos="100000">
                    <a:schemeClr val="tx1"/>
                  </a:gs>
                </a:gsLst>
                <a:lin ang="5400000" scaled="0"/>
              </a:gradFill>
              <a:latin typeface="+mj-lt"/>
            </a:endParaRP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OUC-B326</a:t>
            </a:r>
            <a:r>
              <a:rPr lang="en-US" sz="2400" dirty="0" smtClean="0">
                <a:gradFill>
                  <a:gsLst>
                    <a:gs pos="1250">
                      <a:schemeClr val="tx1"/>
                    </a:gs>
                    <a:gs pos="100000">
                      <a:schemeClr val="tx1"/>
                    </a:gs>
                  </a:gsLst>
                  <a:lin ang="5400000" scaled="0"/>
                </a:gradFill>
                <a:latin typeface="+mj-lt"/>
              </a:rPr>
              <a:t>	Virtualization in Microsoft Exchange Server 2013</a:t>
            </a:r>
            <a:endParaRPr lang="en-US" sz="2400" dirty="0">
              <a:gradFill>
                <a:gsLst>
                  <a:gs pos="1250">
                    <a:schemeClr val="tx1"/>
                  </a:gs>
                  <a:gs pos="100000">
                    <a:schemeClr val="tx1"/>
                  </a:gs>
                </a:gsLst>
                <a:lin ang="5400000" scaled="0"/>
              </a:gradFill>
              <a:latin typeface="+mj-lt"/>
            </a:endParaRPr>
          </a:p>
        </p:txBody>
      </p:sp>
      <p:sp>
        <p:nvSpPr>
          <p:cNvPr id="12" name="Rectangle 11"/>
          <p:cNvSpPr/>
          <p:nvPr/>
        </p:nvSpPr>
        <p:spPr bwMode="invGray">
          <a:xfrm>
            <a:off x="371668" y="5042512"/>
            <a:ext cx="11790169" cy="1132618"/>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Find Me Later At...</a:t>
            </a:r>
          </a:p>
          <a:p>
            <a:pPr>
              <a:lnSpc>
                <a:spcPct val="90000"/>
              </a:lnSpc>
              <a:spcBef>
                <a:spcPct val="20000"/>
              </a:spcBef>
              <a:buSzPct val="105000"/>
            </a:pPr>
            <a:r>
              <a:rPr lang="en-US" sz="3200" b="1" dirty="0" smtClean="0">
                <a:gradFill>
                  <a:gsLst>
                    <a:gs pos="1250">
                      <a:schemeClr val="tx1"/>
                    </a:gs>
                    <a:gs pos="100000">
                      <a:schemeClr val="tx1"/>
                    </a:gs>
                  </a:gsLst>
                  <a:lin ang="5400000" scaled="0"/>
                </a:gradFill>
                <a:latin typeface="+mj-lt"/>
              </a:rPr>
              <a:t>Ask the Experts</a:t>
            </a:r>
            <a:endParaRPr lang="en-US" sz="2400" b="1"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45498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75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0-#ppt_w/2"/>
                                          </p:val>
                                        </p:tav>
                                        <p:tav tm="100000">
                                          <p:val>
                                            <p:strVal val="#ppt_x"/>
                                          </p:val>
                                        </p:tav>
                                      </p:tavLst>
                                    </p:anim>
                                    <p:anim calcmode="lin" valueType="num">
                                      <p:cBhvr additive="base">
                                        <p:cTn id="1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resources</a:t>
            </a:r>
            <a:endParaRPr lang="en-US" dirty="0"/>
          </a:p>
        </p:txBody>
      </p:sp>
      <p:sp>
        <p:nvSpPr>
          <p:cNvPr id="6" name="Rectangle 5"/>
          <p:cNvSpPr/>
          <p:nvPr/>
        </p:nvSpPr>
        <p:spPr bwMode="auto">
          <a:xfrm>
            <a:off x="274478" y="1135360"/>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5219891"/>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Exchange </a:t>
            </a:r>
            <a:r>
              <a:rPr lang="en-US" sz="2800" dirty="0">
                <a:gradFill>
                  <a:gsLst>
                    <a:gs pos="1250">
                      <a:schemeClr val="tx1"/>
                    </a:gs>
                    <a:gs pos="100000">
                      <a:schemeClr val="tx1"/>
                    </a:gs>
                  </a:gsLst>
                  <a:lin ang="5400000" scaled="0"/>
                </a:gradFill>
                <a:latin typeface="+mj-lt"/>
              </a:rPr>
              <a:t>Team Blog: </a:t>
            </a:r>
          </a:p>
          <a:p>
            <a:pPr lvl="0">
              <a:lnSpc>
                <a:spcPct val="90000"/>
              </a:lnSpc>
              <a:spcBef>
                <a:spcPct val="20000"/>
              </a:spcBef>
              <a:buSzPct val="105000"/>
            </a:pPr>
            <a:r>
              <a:rPr lang="en-US" sz="2800" dirty="0" smtClean="0">
                <a:gradFill>
                  <a:gsLst>
                    <a:gs pos="1250">
                      <a:schemeClr val="tx1"/>
                    </a:gs>
                    <a:gs pos="100000">
                      <a:schemeClr val="tx1"/>
                    </a:gs>
                  </a:gsLst>
                  <a:lin ang="5400000" scaled="0"/>
                </a:gradFill>
                <a:latin typeface="+mj-lt"/>
              </a:rPr>
              <a:t>	http</a:t>
            </a:r>
            <a:r>
              <a:rPr lang="en-US" sz="2800" dirty="0">
                <a:gradFill>
                  <a:gsLst>
                    <a:gs pos="1250">
                      <a:schemeClr val="tx1"/>
                    </a:gs>
                    <a:gs pos="100000">
                      <a:schemeClr val="tx1"/>
                    </a:gs>
                  </a:gsLst>
                  <a:lin ang="5400000" scaled="0"/>
                </a:gradFill>
                <a:latin typeface="+mj-lt"/>
              </a:rPr>
              <a:t>://blogs.technet.com/b/exchange</a:t>
            </a:r>
            <a:r>
              <a:rPr lang="en-US" sz="2800" dirty="0" smtClean="0">
                <a:gradFill>
                  <a:gsLst>
                    <a:gs pos="1250">
                      <a:schemeClr val="tx1"/>
                    </a:gs>
                    <a:gs pos="100000">
                      <a:schemeClr val="tx1"/>
                    </a:gs>
                  </a:gsLst>
                  <a:lin ang="5400000" scaled="0"/>
                </a:gradFill>
                <a:latin typeface="+mj-lt"/>
              </a:rPr>
              <a:t>/</a:t>
            </a:r>
          </a:p>
          <a:p>
            <a:pPr marL="571500" indent="-571500">
              <a:lnSpc>
                <a:spcPct val="90000"/>
              </a:lnSpc>
              <a:spcBef>
                <a:spcPct val="20000"/>
              </a:spcBef>
              <a:buSzPct val="105000"/>
              <a:buBlip>
                <a:blip r:embed="rId3"/>
              </a:buBlip>
            </a:pPr>
            <a:endParaRPr lang="en-US" sz="2800" dirty="0" smtClean="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Twitter</a:t>
            </a:r>
            <a:r>
              <a:rPr lang="en-US" sz="2800" dirty="0">
                <a:gradFill>
                  <a:gsLst>
                    <a:gs pos="1250">
                      <a:schemeClr val="tx1"/>
                    </a:gs>
                    <a:gs pos="100000">
                      <a:schemeClr val="tx1"/>
                    </a:gs>
                  </a:gsLst>
                  <a:lin ang="5400000" scaled="0"/>
                </a:gradFill>
                <a:latin typeface="+mj-lt"/>
              </a:rPr>
              <a:t>:</a:t>
            </a: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a:t>
            </a:r>
            <a:r>
              <a:rPr lang="en-US" sz="2800" dirty="0" smtClean="0">
                <a:gradFill>
                  <a:gsLst>
                    <a:gs pos="1250">
                      <a:schemeClr val="tx1"/>
                    </a:gs>
                    <a:gs pos="100000">
                      <a:schemeClr val="tx1"/>
                    </a:gs>
                  </a:gsLst>
                  <a:lin ang="5400000" scaled="0"/>
                </a:gradFill>
                <a:latin typeface="+mj-lt"/>
              </a:rPr>
              <a:t>Follow </a:t>
            </a:r>
            <a:r>
              <a:rPr lang="en-US" sz="2800" dirty="0">
                <a:latin typeface="+mj-lt"/>
              </a:rPr>
              <a:t>@</a:t>
            </a:r>
            <a:r>
              <a:rPr lang="en-US" sz="2800" dirty="0" err="1" smtClean="0">
                <a:latin typeface="+mj-lt"/>
              </a:rPr>
              <a:t>MSFTExchange</a:t>
            </a:r>
            <a:r>
              <a:rPr lang="en-US" sz="2800" dirty="0" smtClean="0">
                <a:latin typeface="+mj-lt"/>
              </a:rPr>
              <a:t> </a:t>
            </a:r>
          </a:p>
          <a:p>
            <a:pPr>
              <a:lnSpc>
                <a:spcPct val="90000"/>
              </a:lnSpc>
              <a:spcBef>
                <a:spcPct val="20000"/>
              </a:spcBef>
              <a:buSzPct val="105000"/>
            </a:pPr>
            <a:r>
              <a:rPr lang="en-US" sz="2800" dirty="0" smtClean="0">
                <a:latin typeface="+mj-lt"/>
              </a:rPr>
              <a:t>	Join the conversation, use #</a:t>
            </a:r>
            <a:r>
              <a:rPr lang="en-US" sz="2800" dirty="0" err="1" smtClean="0">
                <a:latin typeface="+mj-lt"/>
              </a:rPr>
              <a:t>IamMEC</a:t>
            </a:r>
            <a:endParaRPr lang="en-US" sz="2800" dirty="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endParaRPr lang="en-US" sz="2800" dirty="0" smtClean="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Check </a:t>
            </a:r>
            <a:r>
              <a:rPr lang="en-US" sz="2800" dirty="0">
                <a:gradFill>
                  <a:gsLst>
                    <a:gs pos="1250">
                      <a:schemeClr val="tx1"/>
                    </a:gs>
                    <a:gs pos="100000">
                      <a:schemeClr val="tx1"/>
                    </a:gs>
                  </a:gsLst>
                  <a:lin ang="5400000" scaled="0"/>
                </a:gradFill>
                <a:latin typeface="+mj-lt"/>
              </a:rPr>
              <a:t>out: </a:t>
            </a: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Microsoft Exchange </a:t>
            </a:r>
            <a:r>
              <a:rPr lang="en-US" sz="2800" dirty="0" smtClean="0">
                <a:gradFill>
                  <a:gsLst>
                    <a:gs pos="1250">
                      <a:schemeClr val="tx1"/>
                    </a:gs>
                    <a:gs pos="100000">
                      <a:schemeClr val="tx1"/>
                    </a:gs>
                  </a:gsLst>
                  <a:lin ang="5400000" scaled="0"/>
                </a:gradFill>
                <a:latin typeface="+mj-lt"/>
              </a:rPr>
              <a:t>Conference 2014: </a:t>
            </a:r>
            <a:r>
              <a:rPr lang="en-US" sz="2800" dirty="0" smtClean="0">
                <a:latin typeface="+mj-lt"/>
              </a:rPr>
              <a:t> www.iammec.com </a:t>
            </a:r>
            <a:endParaRPr lang="en-US" sz="2800" dirty="0">
              <a:latin typeface="+mj-lt"/>
            </a:endParaRP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Office 365 </a:t>
            </a:r>
            <a:r>
              <a:rPr lang="en-US" sz="2800" dirty="0" err="1">
                <a:gradFill>
                  <a:gsLst>
                    <a:gs pos="1250">
                      <a:schemeClr val="tx1"/>
                    </a:gs>
                    <a:gs pos="100000">
                      <a:schemeClr val="tx1"/>
                    </a:gs>
                  </a:gsLst>
                  <a:lin ang="5400000" scaled="0"/>
                </a:gradFill>
                <a:latin typeface="+mj-lt"/>
              </a:rPr>
              <a:t>FastTrack</a:t>
            </a:r>
            <a:r>
              <a:rPr lang="en-US" sz="2800" dirty="0">
                <a:latin typeface="+mj-lt"/>
              </a:rPr>
              <a:t>: http://fasttrack.office.com/</a:t>
            </a:r>
            <a:r>
              <a:rPr lang="en-US" sz="2800" dirty="0">
                <a:latin typeface="+mj-lt"/>
                <a:hlinkClick r:id="rId4"/>
              </a:rPr>
              <a:t>/</a:t>
            </a:r>
            <a:endParaRPr lang="en-US" sz="2800" dirty="0">
              <a:latin typeface="+mj-lt"/>
            </a:endParaRP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a:t>
            </a:r>
            <a:r>
              <a:rPr lang="en-US" sz="2800" dirty="0" smtClean="0">
                <a:gradFill>
                  <a:gsLst>
                    <a:gs pos="1250">
                      <a:schemeClr val="tx1"/>
                    </a:gs>
                    <a:gs pos="100000">
                      <a:schemeClr val="tx1"/>
                    </a:gs>
                  </a:gsLst>
                  <a:lin ang="5400000" scaled="0"/>
                </a:gradFill>
                <a:latin typeface="+mj-lt"/>
              </a:rPr>
              <a:t>Technical Training with Ignite</a:t>
            </a:r>
            <a:r>
              <a:rPr lang="en-US" sz="2800" dirty="0">
                <a:gradFill>
                  <a:gsLst>
                    <a:gs pos="1250">
                      <a:schemeClr val="tx1"/>
                    </a:gs>
                    <a:gs pos="100000">
                      <a:schemeClr val="tx1"/>
                    </a:gs>
                  </a:gsLst>
                  <a:lin ang="5400000" scaled="0"/>
                </a:gradFill>
                <a:latin typeface="+mj-lt"/>
              </a:rPr>
              <a:t>: http://ignite.office.com</a:t>
            </a:r>
            <a:r>
              <a:rPr lang="en-US" sz="2800" dirty="0" smtClean="0">
                <a:gradFill>
                  <a:gsLst>
                    <a:gs pos="1250">
                      <a:schemeClr val="tx1"/>
                    </a:gs>
                    <a:gs pos="100000">
                      <a:schemeClr val="tx1"/>
                    </a:gs>
                  </a:gsLst>
                  <a:lin ang="5400000" scaled="0"/>
                </a:gradFill>
                <a:latin typeface="+mj-lt"/>
              </a:rPr>
              <a:t>/</a:t>
            </a:r>
            <a:endParaRPr lang="en-US" sz="28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010367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578038"/>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6300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Exchange sizing</a:t>
            </a:r>
            <a:endParaRPr lang="en-US" dirty="0"/>
          </a:p>
        </p:txBody>
      </p:sp>
      <p:sp>
        <p:nvSpPr>
          <p:cNvPr id="3" name="Content Placeholder 2"/>
          <p:cNvSpPr>
            <a:spLocks noGrp="1"/>
          </p:cNvSpPr>
          <p:nvPr>
            <p:ph type="body" sz="quarter" idx="10"/>
          </p:nvPr>
        </p:nvSpPr>
        <p:spPr>
          <a:xfrm>
            <a:off x="274638" y="1212850"/>
            <a:ext cx="11887200" cy="5419945"/>
          </a:xfrm>
        </p:spPr>
        <p:txBody>
          <a:bodyPr/>
          <a:lstStyle/>
          <a:p>
            <a:r>
              <a:rPr lang="en-US" sz="3600" dirty="0"/>
              <a:t>We’ve been doing this a long time</a:t>
            </a:r>
          </a:p>
          <a:p>
            <a:r>
              <a:rPr lang="en-US" sz="3600" dirty="0" smtClean="0"/>
              <a:t>Sizing guidance historically has come from test labs and production deployments</a:t>
            </a:r>
          </a:p>
          <a:p>
            <a:pPr lvl="1"/>
            <a:r>
              <a:rPr lang="en-US" sz="1800" dirty="0" smtClean="0"/>
              <a:t>Exchange </a:t>
            </a:r>
            <a:r>
              <a:rPr lang="en-US" sz="1800" dirty="0" err="1" smtClean="0"/>
              <a:t>dogfood</a:t>
            </a:r>
            <a:r>
              <a:rPr lang="en-US" sz="1800" dirty="0" smtClean="0"/>
              <a:t>, MSIT, customer &amp; field feedback</a:t>
            </a:r>
          </a:p>
          <a:p>
            <a:r>
              <a:rPr lang="en-US" sz="3600" dirty="0" smtClean="0"/>
              <a:t>IOPS guidance comes from isolated user profiles to generate points on a line</a:t>
            </a:r>
          </a:p>
          <a:p>
            <a:r>
              <a:rPr lang="en-US" sz="3600" dirty="0" smtClean="0"/>
              <a:t>Focus on IOPS reduction means we are experts at measuring IO</a:t>
            </a:r>
          </a:p>
          <a:p>
            <a:r>
              <a:rPr lang="en-US" sz="3600" dirty="0" smtClean="0"/>
              <a:t>Always open to changing guidance as we learn new things about the product</a:t>
            </a:r>
          </a:p>
        </p:txBody>
      </p:sp>
    </p:spTree>
    <p:extLst>
      <p:ext uri="{BB962C8B-B14F-4D97-AF65-F5344CB8AC3E}">
        <p14:creationId xmlns:p14="http://schemas.microsoft.com/office/powerpoint/2010/main" val="379457212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to the rescue</a:t>
            </a:r>
            <a:endParaRPr lang="en-US" dirty="0"/>
          </a:p>
        </p:txBody>
      </p:sp>
      <p:sp>
        <p:nvSpPr>
          <p:cNvPr id="3" name="Text Placeholder 2"/>
          <p:cNvSpPr>
            <a:spLocks noGrp="1"/>
          </p:cNvSpPr>
          <p:nvPr>
            <p:ph type="body" sz="quarter" idx="10"/>
          </p:nvPr>
        </p:nvSpPr>
        <p:spPr>
          <a:xfrm>
            <a:off x="274638" y="1212850"/>
            <a:ext cx="11887200" cy="5700022"/>
          </a:xfrm>
        </p:spPr>
        <p:txBody>
          <a:bodyPr/>
          <a:lstStyle/>
          <a:p>
            <a:r>
              <a:rPr lang="en-US" sz="3600" dirty="0" smtClean="0"/>
              <a:t>Recently, we’ve begun to focus on production measurement over lab tests</a:t>
            </a:r>
          </a:p>
          <a:p>
            <a:r>
              <a:rPr lang="en-US" sz="3600" dirty="0" smtClean="0"/>
              <a:t>Exchange 2013 contains built-in performance monitoring components: Exchange Diagnostics Service (EDS)</a:t>
            </a:r>
          </a:p>
          <a:p>
            <a:r>
              <a:rPr lang="en-US" sz="3600" dirty="0" smtClean="0"/>
              <a:t>We collect this performance data for our own deployments and use it for many purposes</a:t>
            </a:r>
          </a:p>
          <a:p>
            <a:pPr lvl="1"/>
            <a:r>
              <a:rPr lang="en-US" sz="1600" dirty="0" smtClean="0"/>
              <a:t>Capacity planning</a:t>
            </a:r>
          </a:p>
          <a:p>
            <a:pPr lvl="1"/>
            <a:r>
              <a:rPr lang="en-US" sz="1600" dirty="0" smtClean="0"/>
              <a:t>Sizing guidance</a:t>
            </a:r>
          </a:p>
          <a:p>
            <a:pPr lvl="1"/>
            <a:r>
              <a:rPr lang="en-US" sz="1600" dirty="0" smtClean="0"/>
              <a:t>Performance bug detection</a:t>
            </a:r>
          </a:p>
          <a:p>
            <a:endParaRPr lang="en-US" sz="3600" dirty="0" smtClean="0"/>
          </a:p>
          <a:p>
            <a:r>
              <a:rPr lang="en-US" sz="3600" dirty="0" smtClean="0"/>
              <a:t>You can use this data as well</a:t>
            </a:r>
          </a:p>
          <a:p>
            <a:pPr lvl="1"/>
            <a:r>
              <a:rPr lang="en-US" sz="1600" dirty="0" smtClean="0"/>
              <a:t>Check out Exchange Server\V15\Logging\Diagnostics\</a:t>
            </a:r>
            <a:r>
              <a:rPr lang="en-US" sz="1600" dirty="0" err="1" smtClean="0"/>
              <a:t>DailyPerformanceLogs</a:t>
            </a:r>
            <a:endParaRPr lang="en-US" sz="1600" dirty="0" smtClean="0"/>
          </a:p>
        </p:txBody>
      </p:sp>
      <p:pic>
        <p:nvPicPr>
          <p:cNvPr id="4" name="Picture 3"/>
          <p:cNvPicPr>
            <a:picLocks noChangeAspect="1"/>
          </p:cNvPicPr>
          <p:nvPr/>
        </p:nvPicPr>
        <p:blipFill>
          <a:blip r:embed="rId2"/>
          <a:stretch>
            <a:fillRect/>
          </a:stretch>
        </p:blipFill>
        <p:spPr>
          <a:xfrm>
            <a:off x="8143352" y="5135388"/>
            <a:ext cx="4144321" cy="1671807"/>
          </a:xfrm>
          <a:prstGeom prst="rect">
            <a:avLst/>
          </a:prstGeom>
        </p:spPr>
      </p:pic>
    </p:spTree>
    <p:extLst>
      <p:ext uri="{BB962C8B-B14F-4D97-AF65-F5344CB8AC3E}">
        <p14:creationId xmlns:p14="http://schemas.microsoft.com/office/powerpoint/2010/main" val="387840261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don’t cover everything</a:t>
            </a:r>
            <a:endParaRPr lang="en-US" dirty="0"/>
          </a:p>
        </p:txBody>
      </p:sp>
      <p:sp>
        <p:nvSpPr>
          <p:cNvPr id="3" name="Text Placeholder 2"/>
          <p:cNvSpPr>
            <a:spLocks noGrp="1"/>
          </p:cNvSpPr>
          <p:nvPr>
            <p:ph type="body" sz="quarter" idx="10"/>
          </p:nvPr>
        </p:nvSpPr>
        <p:spPr>
          <a:xfrm>
            <a:off x="274638" y="1212850"/>
            <a:ext cx="11887200" cy="5355312"/>
          </a:xfrm>
        </p:spPr>
        <p:txBody>
          <a:bodyPr/>
          <a:lstStyle/>
          <a:p>
            <a:r>
              <a:rPr lang="en-US" dirty="0" smtClean="0"/>
              <a:t>Sizing data is limited to the deployments we use to build our models</a:t>
            </a:r>
          </a:p>
          <a:p>
            <a:r>
              <a:rPr lang="en-US" dirty="0" smtClean="0"/>
              <a:t>Not all client types or versions are covered</a:t>
            </a:r>
          </a:p>
          <a:p>
            <a:r>
              <a:rPr lang="en-US" dirty="0" smtClean="0"/>
              <a:t>3</a:t>
            </a:r>
            <a:r>
              <a:rPr lang="en-US" baseline="30000" dirty="0" smtClean="0"/>
              <a:t>rd</a:t>
            </a:r>
            <a:r>
              <a:rPr lang="en-US" dirty="0" smtClean="0"/>
              <a:t> party solutions generally not included</a:t>
            </a:r>
          </a:p>
          <a:p>
            <a:r>
              <a:rPr lang="en-US" dirty="0" smtClean="0"/>
              <a:t>LOB applications</a:t>
            </a:r>
            <a:endParaRPr lang="en-US" dirty="0"/>
          </a:p>
          <a:p>
            <a:r>
              <a:rPr lang="en-US" dirty="0" smtClean="0"/>
              <a:t>Hardware variations</a:t>
            </a:r>
          </a:p>
          <a:p>
            <a:r>
              <a:rPr lang="en-US" dirty="0" smtClean="0"/>
              <a:t>Ongoing product changes</a:t>
            </a:r>
          </a:p>
          <a:p>
            <a:r>
              <a:rPr lang="en-US" dirty="0" smtClean="0"/>
              <a:t>Feature enablement/usage</a:t>
            </a:r>
            <a:endParaRPr lang="en-US" dirty="0"/>
          </a:p>
        </p:txBody>
      </p:sp>
    </p:spTree>
    <p:extLst>
      <p:ext uri="{BB962C8B-B14F-4D97-AF65-F5344CB8AC3E}">
        <p14:creationId xmlns:p14="http://schemas.microsoft.com/office/powerpoint/2010/main" val="33932519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Sizing without guidance &amp; tools</a:t>
            </a:r>
            <a:endParaRPr lang="en-US" dirty="0"/>
          </a:p>
        </p:txBody>
      </p:sp>
      <p:sp>
        <p:nvSpPr>
          <p:cNvPr id="3" name="Content Placeholder 2"/>
          <p:cNvSpPr>
            <a:spLocks noGrp="1"/>
          </p:cNvSpPr>
          <p:nvPr>
            <p:ph type="body" sz="quarter" idx="10"/>
          </p:nvPr>
        </p:nvSpPr>
        <p:spPr>
          <a:xfrm>
            <a:off x="274638" y="1212850"/>
            <a:ext cx="11887200" cy="4228850"/>
          </a:xfrm>
        </p:spPr>
        <p:txBody>
          <a:bodyPr/>
          <a:lstStyle/>
          <a:p>
            <a:r>
              <a:rPr lang="en-US" sz="3600" dirty="0"/>
              <a:t>Lab testing with simulated workloads may be an </a:t>
            </a:r>
            <a:r>
              <a:rPr lang="en-US" sz="3600" dirty="0" smtClean="0"/>
              <a:t>option</a:t>
            </a:r>
          </a:p>
          <a:p>
            <a:r>
              <a:rPr lang="en-US" sz="3600" dirty="0" smtClean="0"/>
              <a:t>Be conservative: </a:t>
            </a:r>
            <a:r>
              <a:rPr lang="en-US" sz="3600" dirty="0" err="1" smtClean="0"/>
              <a:t>overdeploy</a:t>
            </a:r>
            <a:r>
              <a:rPr lang="en-US" sz="3600" dirty="0" smtClean="0"/>
              <a:t>!</a:t>
            </a:r>
          </a:p>
          <a:p>
            <a:pPr lvl="1"/>
            <a:r>
              <a:rPr lang="en-US" sz="1800" dirty="0" smtClean="0"/>
              <a:t>Consider extra safety margins when targeting “max” CPU</a:t>
            </a:r>
          </a:p>
          <a:p>
            <a:r>
              <a:rPr lang="en-US" sz="3600" dirty="0" smtClean="0"/>
              <a:t>Consider a pilot</a:t>
            </a:r>
          </a:p>
          <a:p>
            <a:pPr lvl="1"/>
            <a:r>
              <a:rPr lang="en-US" sz="1800" dirty="0" smtClean="0"/>
              <a:t>Minimize </a:t>
            </a:r>
            <a:r>
              <a:rPr lang="en-US" sz="1800" dirty="0" err="1" smtClean="0"/>
              <a:t>overdeployment</a:t>
            </a:r>
            <a:r>
              <a:rPr lang="en-US" sz="1800" dirty="0" smtClean="0"/>
              <a:t> </a:t>
            </a:r>
          </a:p>
          <a:p>
            <a:r>
              <a:rPr lang="en-US" sz="3600" dirty="0" smtClean="0"/>
              <a:t>Size for high availability requirements (failure domains!), then migrate slowly while monitoring</a:t>
            </a:r>
          </a:p>
          <a:p>
            <a:r>
              <a:rPr lang="en-US" sz="3600" dirty="0" smtClean="0"/>
              <a:t>Add more hardware as necessary based on monitoring</a:t>
            </a:r>
          </a:p>
        </p:txBody>
      </p:sp>
    </p:spTree>
    <p:extLst>
      <p:ext uri="{BB962C8B-B14F-4D97-AF65-F5344CB8AC3E}">
        <p14:creationId xmlns:p14="http://schemas.microsoft.com/office/powerpoint/2010/main" val="73788372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to finish</a:t>
            </a:r>
            <a:endParaRPr lang="en-US" dirty="0"/>
          </a:p>
        </p:txBody>
      </p:sp>
      <p:graphicFrame>
        <p:nvGraphicFramePr>
          <p:cNvPr id="4" name="Content Placeholder 3"/>
          <p:cNvGraphicFramePr>
            <a:graphicFrameLocks noGrp="1"/>
          </p:cNvGraphicFramePr>
          <p:nvPr>
            <p:ph sz="quarter" idx="4294967295"/>
            <p:extLst/>
          </p:nvPr>
        </p:nvGraphicFramePr>
        <p:xfrm>
          <a:off x="122237" y="1312862"/>
          <a:ext cx="12123738"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63319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375D518EC720449353A752ACD1B62F" ma:contentTypeVersion="0" ma:contentTypeDescription="Create a new document." ma:contentTypeScope="" ma:versionID="09eeb0e2604607cafc70d7ae9e7d5146">
  <xsd:schema xmlns:xsd="http://www.w3.org/2001/XMLSchema" xmlns:xs="http://www.w3.org/2001/XMLSchema" xmlns:p="http://schemas.microsoft.com/office/2006/metadata/properties" targetNamespace="http://schemas.microsoft.com/office/2006/metadata/properties" ma:root="true" ma:fieldsID="d34a1014142641a32aa2e08ecb9b1f1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0130C188-4EC5-4B2E-9F0A-3264C48AF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4584</TotalTime>
  <Words>3602</Words>
  <Application>Microsoft Office PowerPoint</Application>
  <PresentationFormat>Custom</PresentationFormat>
  <Paragraphs>447</Paragraphs>
  <Slides>45</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Arial</vt:lpstr>
      <vt:lpstr>Calibri</vt:lpstr>
      <vt:lpstr>Cambria Math</vt:lpstr>
      <vt:lpstr>Consolas</vt:lpstr>
      <vt:lpstr>Segoe Semibold</vt:lpstr>
      <vt:lpstr>Segoe UI</vt:lpstr>
      <vt:lpstr>Segoe UI Light</vt:lpstr>
      <vt:lpstr>Times New Roman</vt:lpstr>
      <vt:lpstr>Wingdings</vt:lpstr>
      <vt:lpstr>TechEd_2013_Template_16x9</vt:lpstr>
      <vt:lpstr>PowerPoint Presentation</vt:lpstr>
      <vt:lpstr>Microsoft Exchange Server 2013 Sizing</vt:lpstr>
      <vt:lpstr>Agenda</vt:lpstr>
      <vt:lpstr>The sizing process</vt:lpstr>
      <vt:lpstr>A brief history of Exchange sizing</vt:lpstr>
      <vt:lpstr>Data to the rescue</vt:lpstr>
      <vt:lpstr>We don’t cover everything</vt:lpstr>
      <vt:lpstr>Sizing without guidance &amp; tools</vt:lpstr>
      <vt:lpstr>Start to finish</vt:lpstr>
      <vt:lpstr>Start to finish</vt:lpstr>
      <vt:lpstr>Changes in Exchange</vt:lpstr>
      <vt:lpstr>Review of architectural changes</vt:lpstr>
      <vt:lpstr>Minimum requirements</vt:lpstr>
      <vt:lpstr>Impact of new Mailbox role</vt:lpstr>
      <vt:lpstr>Storage capacity requirements</vt:lpstr>
      <vt:lpstr>IOPS Requirements</vt:lpstr>
      <vt:lpstr>Storage bandwidth requirements</vt:lpstr>
      <vt:lpstr>Transport storage requirements</vt:lpstr>
      <vt:lpstr>Processor requirements</vt:lpstr>
      <vt:lpstr>Hyperthreading &amp; Exchange 2013</vt:lpstr>
      <vt:lpstr>Impact of GC architecture</vt:lpstr>
      <vt:lpstr>Tuning .NET for store</vt:lpstr>
      <vt:lpstr>Memory requirements</vt:lpstr>
      <vt:lpstr>Memory requirements</vt:lpstr>
      <vt:lpstr>Mailbox role network requirements</vt:lpstr>
      <vt:lpstr>Unified messaging</vt:lpstr>
      <vt:lpstr>Impact of new CAS role</vt:lpstr>
      <vt:lpstr>CAS processor requirements</vt:lpstr>
      <vt:lpstr>CAS memory requirements</vt:lpstr>
      <vt:lpstr>Multi-role: why not?</vt:lpstr>
      <vt:lpstr>Active Directory requirements</vt:lpstr>
      <vt:lpstr>Using the calculator</vt:lpstr>
      <vt:lpstr>Background on the calculator</vt:lpstr>
      <vt:lpstr>Demo</vt:lpstr>
      <vt:lpstr>Other tools &amp; resources</vt:lpstr>
      <vt:lpstr>More details available on the blog</vt:lpstr>
      <vt:lpstr>Processor Query Tool</vt:lpstr>
      <vt:lpstr>Jetstress &amp; Exchange Solution Reviewed Program</vt:lpstr>
      <vt:lpstr>Loadgen 2013</vt:lpstr>
      <vt:lpstr>Related content</vt:lpstr>
      <vt:lpstr>Track resources</vt:lpstr>
      <vt:lpstr>Resources</vt:lpstr>
      <vt:lpstr>Evaluate this session</vt:lpstr>
      <vt:lpstr>Questions?</vt:lpstr>
      <vt:lpstr>PowerPoint Presentation</vt:lpstr>
    </vt:vector>
  </TitlesOfParts>
  <Manager>&lt;Comms manager/speech writer&gt;</Manager>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OUC-B317: Microsoft Exchange Server 2013 Sizing</dc:title>
  <dc:subject>TechEd 2013</dc:subject>
  <dc:creator>Jeff Mealiffe</dc:creator>
  <cp:keywords>TechEd 2013</cp:keywords>
  <dc:description>Template by: Jordan Cayabyab, Artitudes Design, Inc.
Formatting by: Kate Kuzel, Silver Fox Productions, Inc.
Audience Type: Internal/External</dc:description>
  <cp:lastModifiedBy>Jeremy Jenkins</cp:lastModifiedBy>
  <cp:revision>80</cp:revision>
  <dcterms:created xsi:type="dcterms:W3CDTF">2013-05-17T04:51:51Z</dcterms:created>
  <dcterms:modified xsi:type="dcterms:W3CDTF">2013-06-22T23:58:38Z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0x0101006D375D518EC720449353A752ACD1B62F</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IsMyDocuments">
    <vt:bool>true</vt:bool>
  </property>
</Properties>
</file>