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0"/>
  </p:notesMasterIdLst>
  <p:handoutMasterIdLst>
    <p:handoutMasterId r:id="rId61"/>
  </p:handoutMasterIdLst>
  <p:sldIdLst>
    <p:sldId id="1135" r:id="rId5"/>
    <p:sldId id="1231" r:id="rId6"/>
    <p:sldId id="1265" r:id="rId7"/>
    <p:sldId id="1208" r:id="rId8"/>
    <p:sldId id="1267" r:id="rId9"/>
    <p:sldId id="1156" r:id="rId10"/>
    <p:sldId id="1234" r:id="rId11"/>
    <p:sldId id="1233" r:id="rId12"/>
    <p:sldId id="1225" r:id="rId13"/>
    <p:sldId id="1163" r:id="rId14"/>
    <p:sldId id="1168" r:id="rId15"/>
    <p:sldId id="1228" r:id="rId16"/>
    <p:sldId id="1235" r:id="rId17"/>
    <p:sldId id="1169" r:id="rId18"/>
    <p:sldId id="1238" r:id="rId19"/>
    <p:sldId id="1166" r:id="rId20"/>
    <p:sldId id="1167" r:id="rId21"/>
    <p:sldId id="1236" r:id="rId22"/>
    <p:sldId id="1237" r:id="rId23"/>
    <p:sldId id="1170" r:id="rId24"/>
    <p:sldId id="1239" r:id="rId25"/>
    <p:sldId id="1263" r:id="rId26"/>
    <p:sldId id="1262" r:id="rId27"/>
    <p:sldId id="1268" r:id="rId28"/>
    <p:sldId id="1269" r:id="rId29"/>
    <p:sldId id="1255" r:id="rId30"/>
    <p:sldId id="1256" r:id="rId31"/>
    <p:sldId id="1257" r:id="rId32"/>
    <p:sldId id="1258" r:id="rId33"/>
    <p:sldId id="1259" r:id="rId34"/>
    <p:sldId id="1260" r:id="rId35"/>
    <p:sldId id="1261" r:id="rId36"/>
    <p:sldId id="1175" r:id="rId37"/>
    <p:sldId id="1240" r:id="rId38"/>
    <p:sldId id="1246" r:id="rId39"/>
    <p:sldId id="1241" r:id="rId40"/>
    <p:sldId id="1247" r:id="rId41"/>
    <p:sldId id="1249" r:id="rId42"/>
    <p:sldId id="1250" r:id="rId43"/>
    <p:sldId id="1245" r:id="rId44"/>
    <p:sldId id="1183" r:id="rId45"/>
    <p:sldId id="1191" r:id="rId46"/>
    <p:sldId id="1197" r:id="rId47"/>
    <p:sldId id="1203" r:id="rId48"/>
    <p:sldId id="1204" r:id="rId49"/>
    <p:sldId id="1254" r:id="rId50"/>
    <p:sldId id="1253" r:id="rId51"/>
    <p:sldId id="1198" r:id="rId52"/>
    <p:sldId id="1242" r:id="rId53"/>
    <p:sldId id="1243" r:id="rId54"/>
    <p:sldId id="1266" r:id="rId55"/>
    <p:sldId id="1144" r:id="rId56"/>
    <p:sldId id="1150" r:id="rId57"/>
    <p:sldId id="1270" r:id="rId58"/>
    <p:sldId id="1076"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231"/>
            <p14:sldId id="1265"/>
            <p14:sldId id="1208"/>
            <p14:sldId id="1267"/>
            <p14:sldId id="1156"/>
            <p14:sldId id="1234"/>
            <p14:sldId id="1233"/>
            <p14:sldId id="1225"/>
            <p14:sldId id="1163"/>
            <p14:sldId id="1168"/>
            <p14:sldId id="1228"/>
            <p14:sldId id="1235"/>
            <p14:sldId id="1169"/>
            <p14:sldId id="1238"/>
            <p14:sldId id="1166"/>
            <p14:sldId id="1167"/>
            <p14:sldId id="1236"/>
            <p14:sldId id="1237"/>
            <p14:sldId id="1170"/>
            <p14:sldId id="1239"/>
            <p14:sldId id="1263"/>
            <p14:sldId id="1262"/>
            <p14:sldId id="1268"/>
            <p14:sldId id="1269"/>
            <p14:sldId id="1255"/>
            <p14:sldId id="1256"/>
            <p14:sldId id="1257"/>
            <p14:sldId id="1258"/>
            <p14:sldId id="1259"/>
            <p14:sldId id="1260"/>
            <p14:sldId id="1261"/>
            <p14:sldId id="1175"/>
            <p14:sldId id="1240"/>
            <p14:sldId id="1246"/>
            <p14:sldId id="1241"/>
            <p14:sldId id="1247"/>
            <p14:sldId id="1249"/>
            <p14:sldId id="1250"/>
            <p14:sldId id="1245"/>
            <p14:sldId id="1183"/>
            <p14:sldId id="1191"/>
            <p14:sldId id="1197"/>
            <p14:sldId id="1203"/>
            <p14:sldId id="1204"/>
            <p14:sldId id="1254"/>
            <p14:sldId id="1253"/>
            <p14:sldId id="1198"/>
            <p14:sldId id="1242"/>
            <p14:sldId id="1243"/>
            <p14:sldId id="1266"/>
          </p14:sldIdLst>
        </p14:section>
        <p14:section name="Special content" id="{6925D2A1-AD53-4951-AB34-79DFA02CD676}">
          <p14:sldIdLst>
            <p14:sldId id="1144"/>
            <p14:sldId id="1150"/>
            <p14:sldId id="1270"/>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Thomas Binder" initials="TB" lastIdx="70" clrIdx="2">
    <p:extLst>
      <p:ext uri="{19B8F6BF-5375-455C-9EA6-DF929625EA0E}">
        <p15:presenceInfo xmlns:p15="http://schemas.microsoft.com/office/powerpoint/2012/main" userId="S-1-5-21-124525095-708259637-1543119021-8226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323" autoAdjust="0"/>
  </p:normalViewPr>
  <p:slideViewPr>
    <p:cSldViewPr snapToGrid="0">
      <p:cViewPr varScale="1">
        <p:scale>
          <a:sx n="107" d="100"/>
          <a:sy n="107" d="100"/>
        </p:scale>
        <p:origin x="810"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4830" y="14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DF1D8-86E5-4149-8A12-1E51A24399AB}"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GB"/>
        </a:p>
      </dgm:t>
    </dgm:pt>
    <dgm:pt modelId="{05474F74-A3D3-40AD-AA8E-2D19E4390049}">
      <dgm:prSet/>
      <dgm:spPr/>
      <dgm:t>
        <a:bodyPr/>
        <a:lstStyle/>
        <a:p>
          <a:pPr rtl="0"/>
          <a:r>
            <a:rPr lang="en-GB" dirty="0" smtClean="0"/>
            <a:t>Validates an Enterprise’s Readiness for UC</a:t>
          </a:r>
          <a:endParaRPr lang="en-GB" dirty="0"/>
        </a:p>
      </dgm:t>
    </dgm:pt>
    <dgm:pt modelId="{C56B3BC5-D74D-4BF6-8B9B-E4B20D0C37FC}" type="parTrans" cxnId="{F98A8CFC-614E-44BF-86AB-2C16DBF3F47B}">
      <dgm:prSet/>
      <dgm:spPr/>
      <dgm:t>
        <a:bodyPr/>
        <a:lstStyle/>
        <a:p>
          <a:endParaRPr lang="en-GB"/>
        </a:p>
      </dgm:t>
    </dgm:pt>
    <dgm:pt modelId="{9E39DF1D-5671-4C79-841E-F4C329722387}" type="sibTrans" cxnId="{F98A8CFC-614E-44BF-86AB-2C16DBF3F47B}">
      <dgm:prSet/>
      <dgm:spPr/>
      <dgm:t>
        <a:bodyPr/>
        <a:lstStyle/>
        <a:p>
          <a:endParaRPr lang="en-GB"/>
        </a:p>
      </dgm:t>
    </dgm:pt>
    <dgm:pt modelId="{1AB0B802-EA51-4544-A6E7-A65C8A82EA4B}">
      <dgm:prSet/>
      <dgm:spPr>
        <a:solidFill>
          <a:schemeClr val="accent5">
            <a:lumMod val="75000"/>
          </a:schemeClr>
        </a:solidFill>
      </dgm:spPr>
      <dgm:t>
        <a:bodyPr/>
        <a:lstStyle/>
        <a:p>
          <a:pPr rtl="0"/>
          <a:r>
            <a:rPr lang="en-GB" dirty="0" smtClean="0"/>
            <a:t>Quantitative assessment of current Infrastructure metrics that impact UC</a:t>
          </a:r>
          <a:endParaRPr lang="en-GB" dirty="0"/>
        </a:p>
      </dgm:t>
    </dgm:pt>
    <dgm:pt modelId="{649F292E-648F-4A7E-AAD5-BCD3A07FF8CD}" type="parTrans" cxnId="{4865265C-20E4-45C3-B830-8E5A558177CF}">
      <dgm:prSet/>
      <dgm:spPr/>
      <dgm:t>
        <a:bodyPr/>
        <a:lstStyle/>
        <a:p>
          <a:endParaRPr lang="en-GB"/>
        </a:p>
      </dgm:t>
    </dgm:pt>
    <dgm:pt modelId="{3DFD5AA2-342A-4F34-81BE-C99362634808}" type="sibTrans" cxnId="{4865265C-20E4-45C3-B830-8E5A558177CF}">
      <dgm:prSet/>
      <dgm:spPr/>
      <dgm:t>
        <a:bodyPr/>
        <a:lstStyle/>
        <a:p>
          <a:endParaRPr lang="en-GB"/>
        </a:p>
      </dgm:t>
    </dgm:pt>
    <dgm:pt modelId="{FB27ADAC-7EA7-4290-BCA1-B52281C95C52}">
      <dgm:prSet/>
      <dgm:spPr>
        <a:solidFill>
          <a:srgbClr val="FFC000"/>
        </a:solidFill>
      </dgm:spPr>
      <dgm:t>
        <a:bodyPr/>
        <a:lstStyle/>
        <a:p>
          <a:pPr rtl="0"/>
          <a:r>
            <a:rPr lang="en-GB" dirty="0" smtClean="0">
              <a:solidFill>
                <a:schemeClr val="bg1"/>
              </a:solidFill>
            </a:rPr>
            <a:t>Reduces deployment risk</a:t>
          </a:r>
          <a:endParaRPr lang="en-GB" dirty="0">
            <a:solidFill>
              <a:schemeClr val="bg1"/>
            </a:solidFill>
          </a:endParaRPr>
        </a:p>
      </dgm:t>
    </dgm:pt>
    <dgm:pt modelId="{D011F7EF-06CB-4084-AA86-6D93C28DE31A}" type="parTrans" cxnId="{52D2A9ED-CFA8-4A20-B117-C67DEC22CBE0}">
      <dgm:prSet/>
      <dgm:spPr/>
      <dgm:t>
        <a:bodyPr/>
        <a:lstStyle/>
        <a:p>
          <a:endParaRPr lang="en-GB"/>
        </a:p>
      </dgm:t>
    </dgm:pt>
    <dgm:pt modelId="{2CDA4556-5A05-408A-BBDB-EAD5FFAA45CA}" type="sibTrans" cxnId="{52D2A9ED-CFA8-4A20-B117-C67DEC22CBE0}">
      <dgm:prSet/>
      <dgm:spPr/>
      <dgm:t>
        <a:bodyPr/>
        <a:lstStyle/>
        <a:p>
          <a:endParaRPr lang="en-GB"/>
        </a:p>
      </dgm:t>
    </dgm:pt>
    <dgm:pt modelId="{65160FF4-DA84-43B2-9320-4E8D3A0D1303}">
      <dgm:prSet/>
      <dgm:spPr>
        <a:solidFill>
          <a:schemeClr val="tx2"/>
        </a:solidFill>
      </dgm:spPr>
      <dgm:t>
        <a:bodyPr/>
        <a:lstStyle/>
        <a:p>
          <a:pPr rtl="0"/>
          <a:r>
            <a:rPr lang="en-GB" dirty="0" smtClean="0">
              <a:solidFill>
                <a:schemeClr val="bg1">
                  <a:lumMod val="75000"/>
                  <a:lumOff val="25000"/>
                </a:schemeClr>
              </a:solidFill>
            </a:rPr>
            <a:t>Highlights areas that might impact UC readiness</a:t>
          </a:r>
          <a:endParaRPr lang="en-GB" dirty="0">
            <a:solidFill>
              <a:schemeClr val="bg1">
                <a:lumMod val="75000"/>
                <a:lumOff val="25000"/>
              </a:schemeClr>
            </a:solidFill>
          </a:endParaRPr>
        </a:p>
      </dgm:t>
    </dgm:pt>
    <dgm:pt modelId="{E449093B-F3FA-4DA8-BF10-70E7931FA69B}" type="parTrans" cxnId="{48E09837-7FFC-41A4-BB45-CF4C80AF0D3D}">
      <dgm:prSet/>
      <dgm:spPr/>
      <dgm:t>
        <a:bodyPr/>
        <a:lstStyle/>
        <a:p>
          <a:endParaRPr lang="en-GB"/>
        </a:p>
      </dgm:t>
    </dgm:pt>
    <dgm:pt modelId="{8C8C4BC3-8B7E-4BE4-994D-36A43994A257}" type="sibTrans" cxnId="{48E09837-7FFC-41A4-BB45-CF4C80AF0D3D}">
      <dgm:prSet/>
      <dgm:spPr/>
      <dgm:t>
        <a:bodyPr/>
        <a:lstStyle/>
        <a:p>
          <a:endParaRPr lang="en-GB"/>
        </a:p>
      </dgm:t>
    </dgm:pt>
    <dgm:pt modelId="{CEB926FB-55E2-41C0-9A5E-0B13201CCF23}">
      <dgm:prSet/>
      <dgm:spPr>
        <a:solidFill>
          <a:srgbClr val="7030A0"/>
        </a:solidFill>
      </dgm:spPr>
      <dgm:t>
        <a:bodyPr/>
        <a:lstStyle/>
        <a:p>
          <a:pPr rtl="0"/>
          <a:r>
            <a:rPr lang="en-GB" dirty="0" smtClean="0"/>
            <a:t>Protects customer’s investment in UC</a:t>
          </a:r>
          <a:endParaRPr lang="en-GB" dirty="0"/>
        </a:p>
      </dgm:t>
    </dgm:pt>
    <dgm:pt modelId="{16857A0D-7C84-4E0C-ACE7-9A6F4AB32E98}" type="parTrans" cxnId="{4E277FAE-F054-4BAB-B512-15920B07AD89}">
      <dgm:prSet/>
      <dgm:spPr/>
      <dgm:t>
        <a:bodyPr/>
        <a:lstStyle/>
        <a:p>
          <a:endParaRPr lang="en-ZA"/>
        </a:p>
      </dgm:t>
    </dgm:pt>
    <dgm:pt modelId="{F1F26D64-A88E-4FD3-AD44-5475E3539174}" type="sibTrans" cxnId="{4E277FAE-F054-4BAB-B512-15920B07AD89}">
      <dgm:prSet/>
      <dgm:spPr/>
      <dgm:t>
        <a:bodyPr/>
        <a:lstStyle/>
        <a:p>
          <a:endParaRPr lang="en-ZA"/>
        </a:p>
      </dgm:t>
    </dgm:pt>
    <dgm:pt modelId="{957E30E7-9E16-4991-AD88-A36DCA8F50B2}">
      <dgm:prSet/>
      <dgm:spPr>
        <a:solidFill>
          <a:schemeClr val="bg2">
            <a:lumMod val="75000"/>
          </a:schemeClr>
        </a:solidFill>
      </dgm:spPr>
      <dgm:t>
        <a:bodyPr/>
        <a:lstStyle/>
        <a:p>
          <a:pPr rtl="0"/>
          <a:r>
            <a:rPr lang="en-GB" dirty="0" smtClean="0"/>
            <a:t>Promotes the best possible end user experience</a:t>
          </a:r>
          <a:endParaRPr lang="en-GB" dirty="0"/>
        </a:p>
      </dgm:t>
    </dgm:pt>
    <dgm:pt modelId="{A70D8040-011F-4AA3-8A1D-D0E4393E9357}" type="parTrans" cxnId="{6B755709-EFAD-4E53-84D9-3C8FBE8B1520}">
      <dgm:prSet/>
      <dgm:spPr/>
      <dgm:t>
        <a:bodyPr/>
        <a:lstStyle/>
        <a:p>
          <a:endParaRPr lang="en-ZA"/>
        </a:p>
      </dgm:t>
    </dgm:pt>
    <dgm:pt modelId="{02D8A3B3-308B-4FF1-BC31-C2AC50425D25}" type="sibTrans" cxnId="{6B755709-EFAD-4E53-84D9-3C8FBE8B1520}">
      <dgm:prSet/>
      <dgm:spPr/>
      <dgm:t>
        <a:bodyPr/>
        <a:lstStyle/>
        <a:p>
          <a:endParaRPr lang="en-ZA"/>
        </a:p>
      </dgm:t>
    </dgm:pt>
    <dgm:pt modelId="{8F94DFEE-8CAF-4071-B76A-C23853F0819B}" type="pres">
      <dgm:prSet presAssocID="{BDDDF1D8-86E5-4149-8A12-1E51A24399AB}" presName="diagram" presStyleCnt="0">
        <dgm:presLayoutVars>
          <dgm:dir/>
          <dgm:resizeHandles val="exact"/>
        </dgm:presLayoutVars>
      </dgm:prSet>
      <dgm:spPr/>
      <dgm:t>
        <a:bodyPr/>
        <a:lstStyle/>
        <a:p>
          <a:endParaRPr lang="en-GB"/>
        </a:p>
      </dgm:t>
    </dgm:pt>
    <dgm:pt modelId="{B1CF1B91-E62E-49E3-A954-766C2D5BE66F}" type="pres">
      <dgm:prSet presAssocID="{05474F74-A3D3-40AD-AA8E-2D19E4390049}" presName="node" presStyleLbl="node1" presStyleIdx="0" presStyleCnt="6" custLinFactNeighborY="136">
        <dgm:presLayoutVars>
          <dgm:bulletEnabled val="1"/>
        </dgm:presLayoutVars>
      </dgm:prSet>
      <dgm:spPr/>
      <dgm:t>
        <a:bodyPr/>
        <a:lstStyle/>
        <a:p>
          <a:endParaRPr lang="en-GB"/>
        </a:p>
      </dgm:t>
    </dgm:pt>
    <dgm:pt modelId="{86C4E704-0B7A-46A4-8123-D1BDC1EC0086}" type="pres">
      <dgm:prSet presAssocID="{9E39DF1D-5671-4C79-841E-F4C329722387}" presName="sibTrans" presStyleCnt="0"/>
      <dgm:spPr/>
      <dgm:t>
        <a:bodyPr/>
        <a:lstStyle/>
        <a:p>
          <a:endParaRPr lang="en-GB"/>
        </a:p>
      </dgm:t>
    </dgm:pt>
    <dgm:pt modelId="{A15A91DA-03F1-4530-97B5-63FF82845B1E}" type="pres">
      <dgm:prSet presAssocID="{1AB0B802-EA51-4544-A6E7-A65C8A82EA4B}" presName="node" presStyleLbl="node1" presStyleIdx="1" presStyleCnt="6">
        <dgm:presLayoutVars>
          <dgm:bulletEnabled val="1"/>
        </dgm:presLayoutVars>
      </dgm:prSet>
      <dgm:spPr/>
      <dgm:t>
        <a:bodyPr/>
        <a:lstStyle/>
        <a:p>
          <a:endParaRPr lang="en-GB"/>
        </a:p>
      </dgm:t>
    </dgm:pt>
    <dgm:pt modelId="{06B78165-EAD7-44C7-846B-9F2CF19C6CFD}" type="pres">
      <dgm:prSet presAssocID="{3DFD5AA2-342A-4F34-81BE-C99362634808}" presName="sibTrans" presStyleCnt="0"/>
      <dgm:spPr/>
      <dgm:t>
        <a:bodyPr/>
        <a:lstStyle/>
        <a:p>
          <a:endParaRPr lang="en-GB"/>
        </a:p>
      </dgm:t>
    </dgm:pt>
    <dgm:pt modelId="{A1E15533-4FAB-4C92-AE3C-B7877EADBA44}" type="pres">
      <dgm:prSet presAssocID="{FB27ADAC-7EA7-4290-BCA1-B52281C95C52}" presName="node" presStyleLbl="node1" presStyleIdx="2" presStyleCnt="6">
        <dgm:presLayoutVars>
          <dgm:bulletEnabled val="1"/>
        </dgm:presLayoutVars>
      </dgm:prSet>
      <dgm:spPr/>
      <dgm:t>
        <a:bodyPr/>
        <a:lstStyle/>
        <a:p>
          <a:endParaRPr lang="en-GB"/>
        </a:p>
      </dgm:t>
    </dgm:pt>
    <dgm:pt modelId="{F8A78BA7-C1E2-456B-8907-4434B3656C06}" type="pres">
      <dgm:prSet presAssocID="{2CDA4556-5A05-408A-BBDB-EAD5FFAA45CA}" presName="sibTrans" presStyleCnt="0"/>
      <dgm:spPr/>
      <dgm:t>
        <a:bodyPr/>
        <a:lstStyle/>
        <a:p>
          <a:endParaRPr lang="en-GB"/>
        </a:p>
      </dgm:t>
    </dgm:pt>
    <dgm:pt modelId="{337B9199-B467-4AA8-90C3-F044BDCCAC9F}" type="pres">
      <dgm:prSet presAssocID="{65160FF4-DA84-43B2-9320-4E8D3A0D1303}" presName="node" presStyleLbl="node1" presStyleIdx="3" presStyleCnt="6">
        <dgm:presLayoutVars>
          <dgm:bulletEnabled val="1"/>
        </dgm:presLayoutVars>
      </dgm:prSet>
      <dgm:spPr/>
      <dgm:t>
        <a:bodyPr/>
        <a:lstStyle/>
        <a:p>
          <a:endParaRPr lang="en-GB"/>
        </a:p>
      </dgm:t>
    </dgm:pt>
    <dgm:pt modelId="{CA240AF5-4FA1-4D52-9B8B-B1B399E70D18}" type="pres">
      <dgm:prSet presAssocID="{8C8C4BC3-8B7E-4BE4-994D-36A43994A257}" presName="sibTrans" presStyleCnt="0"/>
      <dgm:spPr/>
    </dgm:pt>
    <dgm:pt modelId="{75A93893-22A9-4EF8-9C02-88FE7413B956}" type="pres">
      <dgm:prSet presAssocID="{CEB926FB-55E2-41C0-9A5E-0B13201CCF23}" presName="node" presStyleLbl="node1" presStyleIdx="4" presStyleCnt="6">
        <dgm:presLayoutVars>
          <dgm:bulletEnabled val="1"/>
        </dgm:presLayoutVars>
      </dgm:prSet>
      <dgm:spPr/>
      <dgm:t>
        <a:bodyPr/>
        <a:lstStyle/>
        <a:p>
          <a:endParaRPr lang="en-ZA"/>
        </a:p>
      </dgm:t>
    </dgm:pt>
    <dgm:pt modelId="{B82A6E1A-EB43-443D-9450-B9FC8BEAD823}" type="pres">
      <dgm:prSet presAssocID="{F1F26D64-A88E-4FD3-AD44-5475E3539174}" presName="sibTrans" presStyleCnt="0"/>
      <dgm:spPr/>
    </dgm:pt>
    <dgm:pt modelId="{437E9C32-4835-4573-9B08-610594B629CC}" type="pres">
      <dgm:prSet presAssocID="{957E30E7-9E16-4991-AD88-A36DCA8F50B2}" presName="node" presStyleLbl="node1" presStyleIdx="5" presStyleCnt="6">
        <dgm:presLayoutVars>
          <dgm:bulletEnabled val="1"/>
        </dgm:presLayoutVars>
      </dgm:prSet>
      <dgm:spPr/>
      <dgm:t>
        <a:bodyPr/>
        <a:lstStyle/>
        <a:p>
          <a:endParaRPr lang="en-ZA"/>
        </a:p>
      </dgm:t>
    </dgm:pt>
  </dgm:ptLst>
  <dgm:cxnLst>
    <dgm:cxn modelId="{7B1EF3E3-C5F3-4075-88E2-D76D6770D2A6}" type="presOf" srcId="{957E30E7-9E16-4991-AD88-A36DCA8F50B2}" destId="{437E9C32-4835-4573-9B08-610594B629CC}" srcOrd="0" destOrd="0" presId="urn:microsoft.com/office/officeart/2005/8/layout/default"/>
    <dgm:cxn modelId="{BE0448F8-5C35-40CE-A5B5-839A99FBD9B4}" type="presOf" srcId="{1AB0B802-EA51-4544-A6E7-A65C8A82EA4B}" destId="{A15A91DA-03F1-4530-97B5-63FF82845B1E}" srcOrd="0" destOrd="0" presId="urn:microsoft.com/office/officeart/2005/8/layout/default"/>
    <dgm:cxn modelId="{107D0BA4-98CD-49C0-80ED-199027C3685B}" type="presOf" srcId="{BDDDF1D8-86E5-4149-8A12-1E51A24399AB}" destId="{8F94DFEE-8CAF-4071-B76A-C23853F0819B}" srcOrd="0" destOrd="0" presId="urn:microsoft.com/office/officeart/2005/8/layout/default"/>
    <dgm:cxn modelId="{48E09837-7FFC-41A4-BB45-CF4C80AF0D3D}" srcId="{BDDDF1D8-86E5-4149-8A12-1E51A24399AB}" destId="{65160FF4-DA84-43B2-9320-4E8D3A0D1303}" srcOrd="3" destOrd="0" parTransId="{E449093B-F3FA-4DA8-BF10-70E7931FA69B}" sibTransId="{8C8C4BC3-8B7E-4BE4-994D-36A43994A257}"/>
    <dgm:cxn modelId="{4865265C-20E4-45C3-B830-8E5A558177CF}" srcId="{BDDDF1D8-86E5-4149-8A12-1E51A24399AB}" destId="{1AB0B802-EA51-4544-A6E7-A65C8A82EA4B}" srcOrd="1" destOrd="0" parTransId="{649F292E-648F-4A7E-AAD5-BCD3A07FF8CD}" sibTransId="{3DFD5AA2-342A-4F34-81BE-C99362634808}"/>
    <dgm:cxn modelId="{47AE5CBE-F0C4-46E4-89A7-ED9DE58AE96F}" type="presOf" srcId="{CEB926FB-55E2-41C0-9A5E-0B13201CCF23}" destId="{75A93893-22A9-4EF8-9C02-88FE7413B956}" srcOrd="0" destOrd="0" presId="urn:microsoft.com/office/officeart/2005/8/layout/default"/>
    <dgm:cxn modelId="{7BAFDA93-693E-4395-9AD1-5505A29D954C}" type="presOf" srcId="{65160FF4-DA84-43B2-9320-4E8D3A0D1303}" destId="{337B9199-B467-4AA8-90C3-F044BDCCAC9F}" srcOrd="0" destOrd="0" presId="urn:microsoft.com/office/officeart/2005/8/layout/default"/>
    <dgm:cxn modelId="{4E277FAE-F054-4BAB-B512-15920B07AD89}" srcId="{BDDDF1D8-86E5-4149-8A12-1E51A24399AB}" destId="{CEB926FB-55E2-41C0-9A5E-0B13201CCF23}" srcOrd="4" destOrd="0" parTransId="{16857A0D-7C84-4E0C-ACE7-9A6F4AB32E98}" sibTransId="{F1F26D64-A88E-4FD3-AD44-5475E3539174}"/>
    <dgm:cxn modelId="{6B755709-EFAD-4E53-84D9-3C8FBE8B1520}" srcId="{BDDDF1D8-86E5-4149-8A12-1E51A24399AB}" destId="{957E30E7-9E16-4991-AD88-A36DCA8F50B2}" srcOrd="5" destOrd="0" parTransId="{A70D8040-011F-4AA3-8A1D-D0E4393E9357}" sibTransId="{02D8A3B3-308B-4FF1-BC31-C2AC50425D25}"/>
    <dgm:cxn modelId="{420351EE-57CA-4091-B82B-6BC18846FFE9}" type="presOf" srcId="{05474F74-A3D3-40AD-AA8E-2D19E4390049}" destId="{B1CF1B91-E62E-49E3-A954-766C2D5BE66F}" srcOrd="0" destOrd="0" presId="urn:microsoft.com/office/officeart/2005/8/layout/default"/>
    <dgm:cxn modelId="{3F2F311D-B3E1-475F-8678-C3EB25CAFC6B}" type="presOf" srcId="{FB27ADAC-7EA7-4290-BCA1-B52281C95C52}" destId="{A1E15533-4FAB-4C92-AE3C-B7877EADBA44}" srcOrd="0" destOrd="0" presId="urn:microsoft.com/office/officeart/2005/8/layout/default"/>
    <dgm:cxn modelId="{52D2A9ED-CFA8-4A20-B117-C67DEC22CBE0}" srcId="{BDDDF1D8-86E5-4149-8A12-1E51A24399AB}" destId="{FB27ADAC-7EA7-4290-BCA1-B52281C95C52}" srcOrd="2" destOrd="0" parTransId="{D011F7EF-06CB-4084-AA86-6D93C28DE31A}" sibTransId="{2CDA4556-5A05-408A-BBDB-EAD5FFAA45CA}"/>
    <dgm:cxn modelId="{F98A8CFC-614E-44BF-86AB-2C16DBF3F47B}" srcId="{BDDDF1D8-86E5-4149-8A12-1E51A24399AB}" destId="{05474F74-A3D3-40AD-AA8E-2D19E4390049}" srcOrd="0" destOrd="0" parTransId="{C56B3BC5-D74D-4BF6-8B9B-E4B20D0C37FC}" sibTransId="{9E39DF1D-5671-4C79-841E-F4C329722387}"/>
    <dgm:cxn modelId="{770B6683-D678-48FB-A5AA-6901055E706D}" type="presParOf" srcId="{8F94DFEE-8CAF-4071-B76A-C23853F0819B}" destId="{B1CF1B91-E62E-49E3-A954-766C2D5BE66F}" srcOrd="0" destOrd="0" presId="urn:microsoft.com/office/officeart/2005/8/layout/default"/>
    <dgm:cxn modelId="{9F56604E-CDEA-40D8-9A38-D2675F81DA52}" type="presParOf" srcId="{8F94DFEE-8CAF-4071-B76A-C23853F0819B}" destId="{86C4E704-0B7A-46A4-8123-D1BDC1EC0086}" srcOrd="1" destOrd="0" presId="urn:microsoft.com/office/officeart/2005/8/layout/default"/>
    <dgm:cxn modelId="{A57E4757-1EF9-4B9B-99CE-A892BC6B70F5}" type="presParOf" srcId="{8F94DFEE-8CAF-4071-B76A-C23853F0819B}" destId="{A15A91DA-03F1-4530-97B5-63FF82845B1E}" srcOrd="2" destOrd="0" presId="urn:microsoft.com/office/officeart/2005/8/layout/default"/>
    <dgm:cxn modelId="{14C5E64A-17F1-44F0-926A-B78CD3F9F9AC}" type="presParOf" srcId="{8F94DFEE-8CAF-4071-B76A-C23853F0819B}" destId="{06B78165-EAD7-44C7-846B-9F2CF19C6CFD}" srcOrd="3" destOrd="0" presId="urn:microsoft.com/office/officeart/2005/8/layout/default"/>
    <dgm:cxn modelId="{A220DB9C-3A50-4FD9-B118-33F2965D051F}" type="presParOf" srcId="{8F94DFEE-8CAF-4071-B76A-C23853F0819B}" destId="{A1E15533-4FAB-4C92-AE3C-B7877EADBA44}" srcOrd="4" destOrd="0" presId="urn:microsoft.com/office/officeart/2005/8/layout/default"/>
    <dgm:cxn modelId="{4564D345-3874-40F0-83FA-D9077B3BAC0A}" type="presParOf" srcId="{8F94DFEE-8CAF-4071-B76A-C23853F0819B}" destId="{F8A78BA7-C1E2-456B-8907-4434B3656C06}" srcOrd="5" destOrd="0" presId="urn:microsoft.com/office/officeart/2005/8/layout/default"/>
    <dgm:cxn modelId="{FBEEB053-4C39-4292-A3D7-3229478C51E1}" type="presParOf" srcId="{8F94DFEE-8CAF-4071-B76A-C23853F0819B}" destId="{337B9199-B467-4AA8-90C3-F044BDCCAC9F}" srcOrd="6" destOrd="0" presId="urn:microsoft.com/office/officeart/2005/8/layout/default"/>
    <dgm:cxn modelId="{B45E7B5C-75CE-4D1C-9F3B-4D03A448A37C}" type="presParOf" srcId="{8F94DFEE-8CAF-4071-B76A-C23853F0819B}" destId="{CA240AF5-4FA1-4D52-9B8B-B1B399E70D18}" srcOrd="7" destOrd="0" presId="urn:microsoft.com/office/officeart/2005/8/layout/default"/>
    <dgm:cxn modelId="{5BA13DD2-A6E5-48A5-8654-9266C9FCA975}" type="presParOf" srcId="{8F94DFEE-8CAF-4071-B76A-C23853F0819B}" destId="{75A93893-22A9-4EF8-9C02-88FE7413B956}" srcOrd="8" destOrd="0" presId="urn:microsoft.com/office/officeart/2005/8/layout/default"/>
    <dgm:cxn modelId="{771C09D7-47BB-4D47-8EBF-0147E5B6E751}" type="presParOf" srcId="{8F94DFEE-8CAF-4071-B76A-C23853F0819B}" destId="{B82A6E1A-EB43-443D-9450-B9FC8BEAD823}" srcOrd="9" destOrd="0" presId="urn:microsoft.com/office/officeart/2005/8/layout/default"/>
    <dgm:cxn modelId="{A17997E6-889D-4286-903D-7916F6CFF498}" type="presParOf" srcId="{8F94DFEE-8CAF-4071-B76A-C23853F0819B}" destId="{437E9C32-4835-4573-9B08-610594B629C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3:32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3:30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3:30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3:30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8116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6/26/2013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55245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8063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6/26/2013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51</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53835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3:32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6/26/2013 3:32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3:32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47908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3:32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819581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echnet.microsoft.com/ucoip"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3.emf"/><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2.png"/><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6.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microsoft.com/en-us/download/details.aspx?id=19011"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technet.microsoft.com/en-us/lync/gg278164.aspx" TargetMode="Externa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hyperlink" Target="http://aka.ms/LYncRASK"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hyperlink" Target="http://technet.microsoft.com/en-us/lync/hh965532.aspx"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Lync </a:t>
            </a:r>
            <a:r>
              <a:rPr lang="en-US" dirty="0" smtClean="0"/>
              <a:t>Voice Integration</a:t>
            </a:r>
            <a:endParaRPr lang="en-US" dirty="0"/>
          </a:p>
        </p:txBody>
      </p:sp>
    </p:spTree>
    <p:extLst>
      <p:ext uri="{BB962C8B-B14F-4D97-AF65-F5344CB8AC3E}">
        <p14:creationId xmlns:p14="http://schemas.microsoft.com/office/powerpoint/2010/main" val="28806368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Interoperability Program</a:t>
            </a:r>
            <a:endParaRPr lang="en-US" dirty="0"/>
          </a:p>
        </p:txBody>
      </p:sp>
      <p:sp>
        <p:nvSpPr>
          <p:cNvPr id="3" name="Content Placeholder 2"/>
          <p:cNvSpPr txBox="1">
            <a:spLocks/>
          </p:cNvSpPr>
          <p:nvPr/>
        </p:nvSpPr>
        <p:spPr>
          <a:xfrm>
            <a:off x="274638" y="1212850"/>
            <a:ext cx="6934199" cy="5637212"/>
          </a:xfrm>
          <a:prstGeom prst="rect">
            <a:avLst/>
          </a:prstGeom>
        </p:spPr>
        <p:txBody>
          <a:bodyPr>
            <a:normAutofit fontScale="775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hlinkClick r:id="rId2"/>
              </a:rPr>
              <a:t>http://technet.microsoft.com/ucoip</a:t>
            </a:r>
            <a:endParaRPr lang="en-US" dirty="0" smtClean="0"/>
          </a:p>
          <a:p>
            <a:pPr>
              <a:lnSpc>
                <a:spcPct val="100000"/>
              </a:lnSpc>
            </a:pPr>
            <a:r>
              <a:rPr lang="en-US" dirty="0" smtClean="0"/>
              <a:t>Testing and qualification of third party solutions for interoperability with Microsoft UC</a:t>
            </a:r>
          </a:p>
          <a:p>
            <a:pPr>
              <a:lnSpc>
                <a:spcPct val="100000"/>
              </a:lnSpc>
            </a:pPr>
            <a:r>
              <a:rPr lang="en-US" dirty="0" smtClean="0"/>
              <a:t>Independent testing by third party labs based on standards based open documentation</a:t>
            </a:r>
          </a:p>
          <a:p>
            <a:r>
              <a:rPr lang="en-US" dirty="0" smtClean="0"/>
              <a:t>Rich scope of program</a:t>
            </a:r>
          </a:p>
          <a:p>
            <a:pPr lvl="1"/>
            <a:r>
              <a:rPr lang="en-US" dirty="0" smtClean="0"/>
              <a:t>SIP-PSTN gateways</a:t>
            </a:r>
          </a:p>
          <a:p>
            <a:pPr lvl="1"/>
            <a:r>
              <a:rPr lang="en-US" dirty="0" smtClean="0"/>
              <a:t>Direct SIP with IP-PBX</a:t>
            </a:r>
          </a:p>
          <a:p>
            <a:pPr lvl="1"/>
            <a:r>
              <a:rPr lang="en-US" dirty="0" smtClean="0"/>
              <a:t>SIP </a:t>
            </a:r>
            <a:r>
              <a:rPr lang="en-US" dirty="0" err="1" smtClean="0"/>
              <a:t>trunking</a:t>
            </a:r>
            <a:r>
              <a:rPr lang="en-US" dirty="0" smtClean="0"/>
              <a:t> with carriers</a:t>
            </a:r>
          </a:p>
          <a:p>
            <a:r>
              <a:rPr lang="en-US" dirty="0" smtClean="0"/>
              <a:t>Enhanced gateways</a:t>
            </a:r>
          </a:p>
          <a:p>
            <a:pPr lvl="1"/>
            <a:r>
              <a:rPr lang="en-US" dirty="0" smtClean="0"/>
              <a:t>Audio quality certification</a:t>
            </a:r>
          </a:p>
          <a:p>
            <a:pPr lvl="1"/>
            <a:r>
              <a:rPr lang="en-US" dirty="0" smtClean="0"/>
              <a:t>REFER support</a:t>
            </a:r>
          </a:p>
          <a:p>
            <a:pPr lvl="1"/>
            <a:r>
              <a:rPr lang="en-US" dirty="0" smtClean="0"/>
              <a:t>TLS/SRTP</a:t>
            </a:r>
            <a:endParaRPr lang="en-US" dirty="0"/>
          </a:p>
        </p:txBody>
      </p:sp>
      <p:pic>
        <p:nvPicPr>
          <p:cNvPr id="4" name="Picture 3"/>
          <p:cNvPicPr>
            <a:picLocks noChangeAspect="1"/>
          </p:cNvPicPr>
          <p:nvPr/>
        </p:nvPicPr>
        <p:blipFill>
          <a:blip r:embed="rId3"/>
          <a:stretch>
            <a:fillRect/>
          </a:stretch>
        </p:blipFill>
        <p:spPr>
          <a:xfrm>
            <a:off x="6523037" y="1323208"/>
            <a:ext cx="6185866" cy="5652090"/>
          </a:xfrm>
          <a:prstGeom prst="rect">
            <a:avLst/>
          </a:prstGeom>
          <a:scene3d>
            <a:camera prst="perspectiveLeft" fov="2700000">
              <a:rot lat="0" lon="1800000" rev="0"/>
            </a:camera>
            <a:lightRig rig="threePt" dir="t"/>
          </a:scene3d>
        </p:spPr>
      </p:pic>
    </p:spTree>
    <p:extLst>
      <p:ext uri="{BB962C8B-B14F-4D97-AF65-F5344CB8AC3E}">
        <p14:creationId xmlns:p14="http://schemas.microsoft.com/office/powerpoint/2010/main" val="18980893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PSTN Integration Options</a:t>
            </a:r>
            <a:endParaRPr lang="en-US" dirty="0"/>
          </a:p>
        </p:txBody>
      </p:sp>
      <p:sp>
        <p:nvSpPr>
          <p:cNvPr id="3" name="Content Placeholder 2"/>
          <p:cNvSpPr>
            <a:spLocks noGrp="1"/>
          </p:cNvSpPr>
          <p:nvPr>
            <p:ph sz="quarter" idx="10"/>
          </p:nvPr>
        </p:nvSpPr>
        <p:spPr>
          <a:xfrm>
            <a:off x="274638" y="1214438"/>
            <a:ext cx="11887200" cy="2769989"/>
          </a:xfrm>
        </p:spPr>
        <p:txBody>
          <a:bodyPr/>
          <a:lstStyle/>
          <a:p>
            <a:r>
              <a:rPr lang="en-US" dirty="0" smtClean="0"/>
              <a:t>Lync connected to Legacy PBX</a:t>
            </a:r>
          </a:p>
          <a:p>
            <a:r>
              <a:rPr lang="en-US" dirty="0" smtClean="0"/>
              <a:t>Connect Lync to PSTN</a:t>
            </a:r>
          </a:p>
          <a:p>
            <a:r>
              <a:rPr lang="en-US" dirty="0" smtClean="0"/>
              <a:t>“Drop and insert”</a:t>
            </a:r>
          </a:p>
          <a:p>
            <a:r>
              <a:rPr lang="en-US" dirty="0"/>
              <a:t>Lync to connect PSTN and PBX</a:t>
            </a:r>
          </a:p>
        </p:txBody>
      </p:sp>
    </p:spTree>
    <p:extLst>
      <p:ext uri="{BB962C8B-B14F-4D97-AF65-F5344CB8AC3E}">
        <p14:creationId xmlns:p14="http://schemas.microsoft.com/office/powerpoint/2010/main" val="41807496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connected to Legacy PBX</a:t>
            </a:r>
            <a:endParaRPr lang="en-US" dirty="0"/>
          </a:p>
        </p:txBody>
      </p:sp>
      <p:sp>
        <p:nvSpPr>
          <p:cNvPr id="4" name="Content Placeholder 3"/>
          <p:cNvSpPr txBox="1">
            <a:spLocks/>
          </p:cNvSpPr>
          <p:nvPr/>
        </p:nvSpPr>
        <p:spPr>
          <a:xfrm>
            <a:off x="6219102" y="1413217"/>
            <a:ext cx="4366550" cy="5109883"/>
          </a:xfrm>
          <a:prstGeom prst="rect">
            <a:avLst/>
          </a:prstGeom>
        </p:spPr>
        <p:txBody>
          <a:bodyPr>
            <a:normAutofit fontScale="925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Benefits</a:t>
            </a:r>
          </a:p>
          <a:p>
            <a:pPr lvl="1"/>
            <a:r>
              <a:rPr lang="en-US" dirty="0" smtClean="0"/>
              <a:t>PBX owns number plan</a:t>
            </a:r>
          </a:p>
          <a:p>
            <a:pPr lvl="1"/>
            <a:r>
              <a:rPr lang="en-US" dirty="0" smtClean="0"/>
              <a:t>User can keep own number</a:t>
            </a:r>
          </a:p>
          <a:p>
            <a:pPr lvl="1"/>
            <a:r>
              <a:rPr lang="en-US" dirty="0" smtClean="0"/>
              <a:t>Internal calling at no cost</a:t>
            </a:r>
          </a:p>
          <a:p>
            <a:pPr lvl="1"/>
            <a:r>
              <a:rPr lang="en-US" dirty="0" smtClean="0"/>
              <a:t>Benefit from the existing PBX infrastructure</a:t>
            </a:r>
          </a:p>
          <a:p>
            <a:pPr lvl="1"/>
            <a:r>
              <a:rPr lang="en-US" dirty="0" smtClean="0"/>
              <a:t>Benefit from existing trunk capacity</a:t>
            </a:r>
          </a:p>
          <a:p>
            <a:r>
              <a:rPr lang="en-US" dirty="0" smtClean="0"/>
              <a:t>Disadvantages</a:t>
            </a:r>
          </a:p>
          <a:p>
            <a:pPr lvl="1"/>
            <a:r>
              <a:rPr lang="en-US" dirty="0" smtClean="0"/>
              <a:t>PBX Dependencies </a:t>
            </a:r>
          </a:p>
          <a:p>
            <a:pPr lvl="1"/>
            <a:r>
              <a:rPr lang="en-US" dirty="0" smtClean="0"/>
              <a:t>Additional PBX cost</a:t>
            </a:r>
          </a:p>
          <a:p>
            <a:pPr lvl="1"/>
            <a:r>
              <a:rPr lang="en-US" dirty="0" smtClean="0"/>
              <a:t>Requires PBX configuration</a:t>
            </a:r>
          </a:p>
          <a:p>
            <a:pPr lvl="1"/>
            <a:r>
              <a:rPr lang="en-US" dirty="0" smtClean="0"/>
              <a:t>What happens when migration is done?</a:t>
            </a:r>
          </a:p>
          <a:p>
            <a:pPr lvl="1"/>
            <a:r>
              <a:rPr lang="en-US" dirty="0" smtClean="0"/>
              <a:t>Migrating a user = changes in the PBX</a:t>
            </a:r>
          </a:p>
          <a:p>
            <a:endParaRPr lang="en-US" dirty="0"/>
          </a:p>
        </p:txBody>
      </p:sp>
      <p:grpSp>
        <p:nvGrpSpPr>
          <p:cNvPr id="5" name="Group 4"/>
          <p:cNvGrpSpPr/>
          <p:nvPr/>
        </p:nvGrpSpPr>
        <p:grpSpPr>
          <a:xfrm>
            <a:off x="2291379" y="1564766"/>
            <a:ext cx="2141926" cy="4604626"/>
            <a:chOff x="75130" y="1105410"/>
            <a:chExt cx="1040486" cy="2236796"/>
          </a:xfrm>
        </p:grpSpPr>
        <p:cxnSp>
          <p:nvCxnSpPr>
            <p:cNvPr id="6" name="Straight Connector 5"/>
            <p:cNvCxnSpPr/>
            <p:nvPr/>
          </p:nvCxnSpPr>
          <p:spPr>
            <a:xfrm>
              <a:off x="559889" y="1497164"/>
              <a:ext cx="1" cy="742478"/>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flipH="1">
              <a:off x="567952" y="2064020"/>
              <a:ext cx="1" cy="751091"/>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flipV="1">
              <a:off x="542193" y="2636624"/>
              <a:ext cx="432359" cy="205834"/>
            </a:xfrm>
            <a:prstGeom prst="line">
              <a:avLst/>
            </a:prstGeom>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588237" y="2918029"/>
              <a:ext cx="285172" cy="1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a:off x="485954" y="2842458"/>
              <a:ext cx="488599" cy="425450"/>
            </a:xfrm>
            <a:prstGeom prst="line">
              <a:avLst/>
            </a:prstGeom>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flipV="1">
              <a:off x="602630" y="1819120"/>
              <a:ext cx="363075" cy="26008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579391" y="2100524"/>
              <a:ext cx="285172" cy="1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a:off x="477108" y="2024953"/>
              <a:ext cx="488599" cy="425450"/>
            </a:xfrm>
            <a:prstGeom prst="line">
              <a:avLst/>
            </a:prstGeom>
          </p:spPr>
          <p:style>
            <a:lnRef idx="1">
              <a:schemeClr val="accent4"/>
            </a:lnRef>
            <a:fillRef idx="0">
              <a:schemeClr val="accent4"/>
            </a:fillRef>
            <a:effectRef idx="0">
              <a:schemeClr val="accent4"/>
            </a:effectRef>
            <a:fontRef idx="minor">
              <a:schemeClr val="tx1"/>
            </a:fontRef>
          </p:style>
        </p:cxnSp>
        <p:sp>
          <p:nvSpPr>
            <p:cNvPr id="14" name="TextBox 13"/>
            <p:cNvSpPr txBox="1"/>
            <p:nvPr/>
          </p:nvSpPr>
          <p:spPr>
            <a:xfrm>
              <a:off x="123252" y="2270012"/>
              <a:ext cx="293568" cy="209313"/>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00" dirty="0">
                  <a:cs typeface="Arial" pitchFamily="34" charset="0"/>
                </a:rPr>
                <a:t>Existing</a:t>
              </a:r>
            </a:p>
            <a:p>
              <a:pPr marL="626064" indent="-626064" algn="ctr">
                <a:lnSpc>
                  <a:spcPct val="90000"/>
                </a:lnSpc>
                <a:spcBef>
                  <a:spcPct val="20000"/>
                </a:spcBef>
                <a:buClr>
                  <a:schemeClr val="tx1"/>
                </a:buClr>
                <a:buSzPct val="120000"/>
              </a:pPr>
              <a:r>
                <a:rPr lang="en-US" sz="1400" dirty="0">
                  <a:cs typeface="Arial" pitchFamily="34" charset="0"/>
                </a:rPr>
                <a:t>PBX</a:t>
              </a:r>
            </a:p>
          </p:txBody>
        </p:sp>
        <p:sp>
          <p:nvSpPr>
            <p:cNvPr id="15" name="TextBox 14"/>
            <p:cNvSpPr txBox="1"/>
            <p:nvPr/>
          </p:nvSpPr>
          <p:spPr>
            <a:xfrm>
              <a:off x="195516" y="3179344"/>
              <a:ext cx="380656" cy="94191"/>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00" dirty="0">
                  <a:cs typeface="Arial" pitchFamily="34" charset="0"/>
                </a:rPr>
                <a:t>Lync 2013</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95" y="1674464"/>
              <a:ext cx="297521" cy="247572"/>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95" y="1975633"/>
              <a:ext cx="297521" cy="247572"/>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95" y="2276801"/>
              <a:ext cx="297521" cy="24757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37" y="2527043"/>
              <a:ext cx="238017" cy="23801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37" y="2815617"/>
              <a:ext cx="238017" cy="23801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37" y="3104190"/>
              <a:ext cx="238017" cy="238016"/>
            </a:xfrm>
            <a:prstGeom prst="rect">
              <a:avLst/>
            </a:prstGeom>
          </p:spPr>
        </p:pic>
        <p:pic>
          <p:nvPicPr>
            <p:cNvPr id="22" name="Picture 21"/>
            <p:cNvPicPr>
              <a:picLocks noChangeAspect="1"/>
            </p:cNvPicPr>
            <p:nvPr/>
          </p:nvPicPr>
          <p:blipFill>
            <a:blip r:embed="rId4"/>
            <a:stretch>
              <a:fillRect/>
            </a:stretch>
          </p:blipFill>
          <p:spPr>
            <a:xfrm>
              <a:off x="75130" y="1105410"/>
              <a:ext cx="934125" cy="628333"/>
            </a:xfrm>
            <a:prstGeom prst="rect">
              <a:avLst/>
            </a:prstGeom>
          </p:spPr>
        </p:pic>
        <p:pic>
          <p:nvPicPr>
            <p:cNvPr id="23" name="Picture 22"/>
            <p:cNvPicPr>
              <a:picLocks noChangeAspect="1"/>
            </p:cNvPicPr>
            <p:nvPr/>
          </p:nvPicPr>
          <p:blipFill>
            <a:blip r:embed="rId5"/>
            <a:stretch>
              <a:fillRect/>
            </a:stretch>
          </p:blipFill>
          <p:spPr>
            <a:xfrm>
              <a:off x="251520" y="1851670"/>
              <a:ext cx="493632" cy="480179"/>
            </a:xfrm>
            <a:prstGeom prst="rect">
              <a:avLst/>
            </a:prstGeom>
          </p:spPr>
        </p:pic>
        <p:pic>
          <p:nvPicPr>
            <p:cNvPr id="24" name="Picture 23"/>
            <p:cNvPicPr>
              <a:picLocks noChangeAspect="1"/>
            </p:cNvPicPr>
            <p:nvPr/>
          </p:nvPicPr>
          <p:blipFill>
            <a:blip r:embed="rId6"/>
            <a:stretch>
              <a:fillRect/>
            </a:stretch>
          </p:blipFill>
          <p:spPr>
            <a:xfrm>
              <a:off x="342535" y="2685294"/>
              <a:ext cx="380145" cy="396842"/>
            </a:xfrm>
            <a:prstGeom prst="rect">
              <a:avLst/>
            </a:prstGeom>
          </p:spPr>
        </p:pic>
      </p:grpSp>
    </p:spTree>
    <p:extLst>
      <p:ext uri="{BB962C8B-B14F-4D97-AF65-F5344CB8AC3E}">
        <p14:creationId xmlns:p14="http://schemas.microsoft.com/office/powerpoint/2010/main" val="9144169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PBX</a:t>
            </a:r>
            <a:endParaRPr lang="en-US" dirty="0"/>
          </a:p>
        </p:txBody>
      </p:sp>
      <p:sp>
        <p:nvSpPr>
          <p:cNvPr id="3" name="Content Placeholder 1"/>
          <p:cNvSpPr txBox="1">
            <a:spLocks/>
          </p:cNvSpPr>
          <p:nvPr/>
        </p:nvSpPr>
        <p:spPr>
          <a:xfrm>
            <a:off x="274639" y="1212849"/>
            <a:ext cx="6324598" cy="5637213"/>
          </a:xfrm>
          <a:prstGeom prst="rect">
            <a:avLst/>
          </a:prstGeom>
        </p:spPr>
        <p:txBody>
          <a:bodyPr>
            <a:normAutofit fontScale="625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Font typeface="Arial" pitchFamily="34" charset="0"/>
              <a:buNone/>
            </a:pPr>
            <a:r>
              <a:rPr lang="en-US" b="1" dirty="0" smtClean="0"/>
              <a:t>Direct SIP</a:t>
            </a:r>
          </a:p>
          <a:p>
            <a:pPr>
              <a:lnSpc>
                <a:spcPct val="100000"/>
              </a:lnSpc>
            </a:pPr>
            <a:r>
              <a:rPr lang="en-US" dirty="0" smtClean="0"/>
              <a:t>Only for supported PBX systems (UCOIP)</a:t>
            </a:r>
          </a:p>
          <a:p>
            <a:pPr>
              <a:lnSpc>
                <a:spcPct val="100000"/>
              </a:lnSpc>
            </a:pPr>
            <a:r>
              <a:rPr lang="en-US" dirty="0" smtClean="0"/>
              <a:t>Interop between IP-PBX and Lync Server 2013</a:t>
            </a:r>
          </a:p>
          <a:p>
            <a:pPr>
              <a:lnSpc>
                <a:spcPct val="100000"/>
              </a:lnSpc>
            </a:pPr>
            <a:r>
              <a:rPr lang="en-US" dirty="0" smtClean="0"/>
              <a:t>Provides voice capabilities between endpoints on either call control server</a:t>
            </a:r>
          </a:p>
          <a:p>
            <a:pPr>
              <a:lnSpc>
                <a:spcPct val="100000"/>
              </a:lnSpc>
            </a:pPr>
            <a:r>
              <a:rPr lang="en-US" dirty="0" smtClean="0"/>
              <a:t>Simplest method of interoperability, relying on standard SIP protocols</a:t>
            </a:r>
          </a:p>
          <a:p>
            <a:pPr marL="0" indent="0">
              <a:lnSpc>
                <a:spcPct val="100000"/>
              </a:lnSpc>
              <a:buFont typeface="Arial" pitchFamily="34" charset="0"/>
              <a:buNone/>
            </a:pPr>
            <a:r>
              <a:rPr lang="en-US" b="1" dirty="0" smtClean="0"/>
              <a:t>Via a Gateway</a:t>
            </a:r>
          </a:p>
          <a:p>
            <a:pPr>
              <a:lnSpc>
                <a:spcPct val="100000"/>
              </a:lnSpc>
            </a:pPr>
            <a:r>
              <a:rPr lang="en-US" dirty="0" smtClean="0"/>
              <a:t>Use supported gateways (UCOIP)</a:t>
            </a:r>
          </a:p>
          <a:p>
            <a:pPr>
              <a:lnSpc>
                <a:spcPct val="100000"/>
              </a:lnSpc>
            </a:pPr>
            <a:r>
              <a:rPr lang="en-US" dirty="0" smtClean="0"/>
              <a:t>Use gateway as intermediary in scenarios such as SIP to TDM/H323, or to nonqualified third-party call control</a:t>
            </a:r>
          </a:p>
          <a:p>
            <a:pPr>
              <a:lnSpc>
                <a:spcPct val="100000"/>
              </a:lnSpc>
            </a:pPr>
            <a:r>
              <a:rPr lang="en-US" dirty="0" smtClean="0"/>
              <a:t>Allows gateway to act as B2BUA/transcoding resource for calls between Lync Server 2013 and third party</a:t>
            </a:r>
          </a:p>
        </p:txBody>
      </p:sp>
      <p:pic>
        <p:nvPicPr>
          <p:cNvPr id="4" name="Picture 3"/>
          <p:cNvPicPr>
            <a:picLocks noChangeAspect="1"/>
          </p:cNvPicPr>
          <p:nvPr/>
        </p:nvPicPr>
        <p:blipFill>
          <a:blip r:embed="rId2"/>
          <a:stretch>
            <a:fillRect/>
          </a:stretch>
        </p:blipFill>
        <p:spPr>
          <a:xfrm>
            <a:off x="6349837" y="1345894"/>
            <a:ext cx="5939564" cy="1955524"/>
          </a:xfrm>
          <a:prstGeom prst="rect">
            <a:avLst/>
          </a:prstGeom>
        </p:spPr>
      </p:pic>
      <p:pic>
        <p:nvPicPr>
          <p:cNvPr id="5" name="Picture 4"/>
          <p:cNvPicPr>
            <a:picLocks noChangeAspect="1"/>
          </p:cNvPicPr>
          <p:nvPr/>
        </p:nvPicPr>
        <p:blipFill>
          <a:blip r:embed="rId3"/>
          <a:stretch>
            <a:fillRect/>
          </a:stretch>
        </p:blipFill>
        <p:spPr>
          <a:xfrm>
            <a:off x="6398748" y="4058923"/>
            <a:ext cx="5949716" cy="1886389"/>
          </a:xfrm>
          <a:prstGeom prst="rect">
            <a:avLst/>
          </a:prstGeom>
        </p:spPr>
      </p:pic>
    </p:spTree>
    <p:extLst>
      <p:ext uri="{BB962C8B-B14F-4D97-AF65-F5344CB8AC3E}">
        <p14:creationId xmlns:p14="http://schemas.microsoft.com/office/powerpoint/2010/main" val="3278867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30767" y="2057814"/>
            <a:ext cx="3500165" cy="3113779"/>
            <a:chOff x="3995936" y="1104878"/>
            <a:chExt cx="1702944" cy="1514955"/>
          </a:xfrm>
        </p:grpSpPr>
        <p:cxnSp>
          <p:nvCxnSpPr>
            <p:cNvPr id="28" name="Straight Connector 27"/>
            <p:cNvCxnSpPr/>
            <p:nvPr/>
          </p:nvCxnSpPr>
          <p:spPr>
            <a:xfrm>
              <a:off x="4825358" y="1497163"/>
              <a:ext cx="241489" cy="685092"/>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flipH="1">
              <a:off x="4281538" y="1497163"/>
              <a:ext cx="543820" cy="487571"/>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flipV="1">
              <a:off x="5142417" y="1900106"/>
              <a:ext cx="432359" cy="205834"/>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5188462" y="2181511"/>
              <a:ext cx="285172" cy="1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a:xfrm>
              <a:off x="5086178" y="2105939"/>
              <a:ext cx="488598" cy="42545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Straight Connector 34"/>
            <p:cNvCxnSpPr/>
            <p:nvPr/>
          </p:nvCxnSpPr>
          <p:spPr>
            <a:xfrm flipV="1">
              <a:off x="4279899" y="1904766"/>
              <a:ext cx="432359" cy="205834"/>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Straight Connector 35"/>
            <p:cNvCxnSpPr/>
            <p:nvPr/>
          </p:nvCxnSpPr>
          <p:spPr>
            <a:xfrm>
              <a:off x="4325944" y="2186171"/>
              <a:ext cx="285172" cy="1491"/>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a:off x="4223660" y="2110600"/>
              <a:ext cx="488598" cy="425450"/>
            </a:xfrm>
            <a:prstGeom prst="line">
              <a:avLst/>
            </a:prstGeom>
          </p:spPr>
          <p:style>
            <a:lnRef idx="1">
              <a:schemeClr val="accent4"/>
            </a:lnRef>
            <a:fillRef idx="0">
              <a:schemeClr val="accent4"/>
            </a:fillRef>
            <a:effectRef idx="0">
              <a:schemeClr val="accent4"/>
            </a:effectRef>
            <a:fontRef idx="minor">
              <a:schemeClr val="tx1"/>
            </a:fontRef>
          </p:style>
        </p:cxnSp>
        <p:sp>
          <p:nvSpPr>
            <p:cNvPr id="38" name="TextBox 37"/>
            <p:cNvSpPr txBox="1"/>
            <p:nvPr/>
          </p:nvSpPr>
          <p:spPr>
            <a:xfrm>
              <a:off x="4904149" y="2439902"/>
              <a:ext cx="381253" cy="94338"/>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00" dirty="0">
                  <a:cs typeface="Arial" pitchFamily="34" charset="0"/>
                </a:rPr>
                <a:t>Lync 2013</a:t>
              </a:r>
            </a:p>
          </p:txBody>
        </p:sp>
        <p:sp>
          <p:nvSpPr>
            <p:cNvPr id="39" name="TextBox 38"/>
            <p:cNvSpPr txBox="1"/>
            <p:nvPr/>
          </p:nvSpPr>
          <p:spPr>
            <a:xfrm>
              <a:off x="4099090" y="2386182"/>
              <a:ext cx="294028" cy="209641"/>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00" dirty="0">
                  <a:cs typeface="Arial" pitchFamily="34" charset="0"/>
                </a:rPr>
                <a:t>Existing</a:t>
              </a:r>
            </a:p>
            <a:p>
              <a:pPr marL="626064" indent="-626064" algn="ctr">
                <a:lnSpc>
                  <a:spcPct val="90000"/>
                </a:lnSpc>
                <a:spcBef>
                  <a:spcPct val="20000"/>
                </a:spcBef>
                <a:buClr>
                  <a:schemeClr val="tx1"/>
                </a:buClr>
                <a:buSzPct val="120000"/>
              </a:pPr>
              <a:r>
                <a:rPr lang="en-US" sz="1400" dirty="0">
                  <a:cs typeface="Arial" pitchFamily="34" charset="0"/>
                </a:rPr>
                <a:t>PBX</a:t>
              </a: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00" y="1769924"/>
              <a:ext cx="297521" cy="247572"/>
            </a:xfrm>
            <a:prstGeom prst="rect">
              <a:avLst/>
            </a:prstGeom>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00" y="2071092"/>
              <a:ext cx="297521" cy="247572"/>
            </a:xfrm>
            <a:prstGeom prst="rect">
              <a:avLst/>
            </a:prstGeom>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00" y="2372261"/>
              <a:ext cx="297521" cy="247572"/>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864" y="1769924"/>
              <a:ext cx="238016" cy="238016"/>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864" y="2058497"/>
              <a:ext cx="238016" cy="238016"/>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864" y="2347070"/>
              <a:ext cx="238016" cy="238016"/>
            </a:xfrm>
            <a:prstGeom prst="rect">
              <a:avLst/>
            </a:prstGeom>
          </p:spPr>
        </p:pic>
        <p:pic>
          <p:nvPicPr>
            <p:cNvPr id="46" name="Picture 45"/>
            <p:cNvPicPr>
              <a:picLocks noChangeAspect="1"/>
            </p:cNvPicPr>
            <p:nvPr/>
          </p:nvPicPr>
          <p:blipFill>
            <a:blip r:embed="rId4"/>
            <a:stretch>
              <a:fillRect/>
            </a:stretch>
          </p:blipFill>
          <p:spPr>
            <a:xfrm>
              <a:off x="4358295" y="1104878"/>
              <a:ext cx="934125" cy="628333"/>
            </a:xfrm>
            <a:prstGeom prst="rect">
              <a:avLst/>
            </a:prstGeom>
          </p:spPr>
        </p:pic>
        <p:pic>
          <p:nvPicPr>
            <p:cNvPr id="47" name="Picture 46"/>
            <p:cNvPicPr>
              <a:picLocks noChangeAspect="1"/>
            </p:cNvPicPr>
            <p:nvPr/>
          </p:nvPicPr>
          <p:blipFill>
            <a:blip r:embed="rId5"/>
            <a:stretch>
              <a:fillRect/>
            </a:stretch>
          </p:blipFill>
          <p:spPr>
            <a:xfrm>
              <a:off x="3995936" y="1851670"/>
              <a:ext cx="493632" cy="480179"/>
            </a:xfrm>
            <a:prstGeom prst="rect">
              <a:avLst/>
            </a:prstGeom>
          </p:spPr>
        </p:pic>
        <p:pic>
          <p:nvPicPr>
            <p:cNvPr id="48" name="Picture 47"/>
            <p:cNvPicPr>
              <a:picLocks noChangeAspect="1"/>
            </p:cNvPicPr>
            <p:nvPr/>
          </p:nvPicPr>
          <p:blipFill>
            <a:blip r:embed="rId6"/>
            <a:stretch>
              <a:fillRect/>
            </a:stretch>
          </p:blipFill>
          <p:spPr>
            <a:xfrm>
              <a:off x="4962074" y="1929306"/>
              <a:ext cx="380145" cy="396842"/>
            </a:xfrm>
            <a:prstGeom prst="rect">
              <a:avLst/>
            </a:prstGeom>
          </p:spPr>
        </p:pic>
      </p:grpSp>
      <p:sp>
        <p:nvSpPr>
          <p:cNvPr id="2" name="Title 1"/>
          <p:cNvSpPr>
            <a:spLocks noGrp="1"/>
          </p:cNvSpPr>
          <p:nvPr>
            <p:ph type="title"/>
          </p:nvPr>
        </p:nvSpPr>
        <p:spPr/>
        <p:txBody>
          <a:bodyPr/>
          <a:lstStyle/>
          <a:p>
            <a:r>
              <a:rPr lang="en-US" dirty="0"/>
              <a:t>Connect directly to the </a:t>
            </a:r>
            <a:r>
              <a:rPr lang="en-US" dirty="0" smtClean="0"/>
              <a:t>PSTN</a:t>
            </a:r>
            <a:endParaRPr lang="en-US" dirty="0"/>
          </a:p>
        </p:txBody>
      </p:sp>
      <p:sp>
        <p:nvSpPr>
          <p:cNvPr id="34" name="Content Placeholder 3"/>
          <p:cNvSpPr txBox="1">
            <a:spLocks/>
          </p:cNvSpPr>
          <p:nvPr/>
        </p:nvSpPr>
        <p:spPr>
          <a:xfrm>
            <a:off x="6219102" y="1413217"/>
            <a:ext cx="4366550" cy="5109883"/>
          </a:xfrm>
          <a:prstGeom prst="rect">
            <a:avLst/>
          </a:prstGeom>
        </p:spPr>
        <p:txBody>
          <a:bodyPr>
            <a:normAutofit lnSpcReduction="1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Benefits?</a:t>
            </a:r>
            <a:endParaRPr lang="en-US" dirty="0"/>
          </a:p>
          <a:p>
            <a:pPr lvl="1"/>
            <a:r>
              <a:rPr lang="en-US" dirty="0"/>
              <a:t>Easy and fast</a:t>
            </a:r>
          </a:p>
          <a:p>
            <a:pPr lvl="1"/>
            <a:r>
              <a:rPr lang="en-US" dirty="0"/>
              <a:t>No additional PBX investments and configuration</a:t>
            </a:r>
          </a:p>
          <a:p>
            <a:r>
              <a:rPr lang="en-US" dirty="0" smtClean="0"/>
              <a:t>Disadvantages</a:t>
            </a:r>
            <a:endParaRPr lang="en-US" dirty="0"/>
          </a:p>
          <a:p>
            <a:pPr lvl="1"/>
            <a:r>
              <a:rPr lang="en-US" dirty="0"/>
              <a:t>New numbers for the end-user</a:t>
            </a:r>
          </a:p>
          <a:p>
            <a:pPr lvl="1"/>
            <a:r>
              <a:rPr lang="en-US" dirty="0"/>
              <a:t>How about internal calling</a:t>
            </a:r>
          </a:p>
          <a:p>
            <a:pPr lvl="1"/>
            <a:r>
              <a:rPr lang="en-US" dirty="0"/>
              <a:t>Need additional trunk capacity</a:t>
            </a:r>
          </a:p>
          <a:p>
            <a:pPr lvl="1"/>
            <a:r>
              <a:rPr lang="en-US" dirty="0"/>
              <a:t>Migrating a user = changes at the Provider</a:t>
            </a:r>
          </a:p>
          <a:p>
            <a:endParaRPr lang="en-US" dirty="0"/>
          </a:p>
        </p:txBody>
      </p:sp>
    </p:spTree>
    <p:extLst>
      <p:ext uri="{BB962C8B-B14F-4D97-AF65-F5344CB8AC3E}">
        <p14:creationId xmlns:p14="http://schemas.microsoft.com/office/powerpoint/2010/main" val="16736465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PSTN via gateway</a:t>
            </a:r>
            <a:endParaRPr lang="en-US" dirty="0"/>
          </a:p>
        </p:txBody>
      </p:sp>
      <p:sp>
        <p:nvSpPr>
          <p:cNvPr id="3" name="Content Placeholder 1"/>
          <p:cNvSpPr txBox="1">
            <a:spLocks/>
          </p:cNvSpPr>
          <p:nvPr/>
        </p:nvSpPr>
        <p:spPr>
          <a:xfrm>
            <a:off x="274638" y="1212849"/>
            <a:ext cx="11887200" cy="5377745"/>
          </a:xfrm>
          <a:prstGeom prst="rect">
            <a:avLst/>
          </a:prstGeom>
        </p:spPr>
        <p:txBody>
          <a:bodyPr>
            <a:normAutofit fontScale="925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900" dirty="0" smtClean="0"/>
              <a:t>Use supported gateways (UCOIP)</a:t>
            </a:r>
          </a:p>
          <a:p>
            <a:r>
              <a:rPr lang="en-US" sz="3900" dirty="0" smtClean="0"/>
              <a:t>A gateway is a physical device that connects two incompatible networks</a:t>
            </a:r>
          </a:p>
          <a:p>
            <a:r>
              <a:rPr lang="en-US" sz="3900" dirty="0" smtClean="0"/>
              <a:t>A gateway translates signaling and media between Lync and the PSTN</a:t>
            </a:r>
          </a:p>
          <a:p>
            <a:r>
              <a:rPr lang="en-US" sz="3900" dirty="0" smtClean="0"/>
              <a:t>Allows gateway to act as B2BUA/transcoding resource for calls between Lync Server 2013 and the PSTN</a:t>
            </a:r>
          </a:p>
          <a:p>
            <a:r>
              <a:rPr lang="en-US" sz="3900" dirty="0" smtClean="0"/>
              <a:t>TDM </a:t>
            </a:r>
            <a:r>
              <a:rPr lang="en-US" sz="3900" dirty="0" err="1" smtClean="0"/>
              <a:t>Trunking</a:t>
            </a:r>
            <a:r>
              <a:rPr lang="en-US" sz="3900" dirty="0" smtClean="0"/>
              <a:t> benefits</a:t>
            </a:r>
          </a:p>
          <a:p>
            <a:pPr lvl="1"/>
            <a:r>
              <a:rPr lang="en-US" dirty="0" smtClean="0"/>
              <a:t>More broadly understood</a:t>
            </a:r>
          </a:p>
          <a:p>
            <a:pPr lvl="1"/>
            <a:r>
              <a:rPr lang="en-US" dirty="0" smtClean="0"/>
              <a:t>No WAN dependency</a:t>
            </a:r>
          </a:p>
          <a:p>
            <a:pPr lvl="1"/>
            <a:r>
              <a:rPr lang="en-US" dirty="0" smtClean="0"/>
              <a:t>Local carrier choice</a:t>
            </a:r>
          </a:p>
          <a:p>
            <a:pPr lvl="1"/>
            <a:r>
              <a:rPr lang="en-US" dirty="0" smtClean="0"/>
              <a:t>Branch resiliency</a:t>
            </a:r>
          </a:p>
          <a:p>
            <a:endParaRPr lang="en-US" dirty="0"/>
          </a:p>
        </p:txBody>
      </p:sp>
      <p:pic>
        <p:nvPicPr>
          <p:cNvPr id="4" name="Picture 3"/>
          <p:cNvPicPr>
            <a:picLocks noChangeAspect="1"/>
          </p:cNvPicPr>
          <p:nvPr/>
        </p:nvPicPr>
        <p:blipFill>
          <a:blip r:embed="rId2"/>
          <a:stretch>
            <a:fillRect/>
          </a:stretch>
        </p:blipFill>
        <p:spPr>
          <a:xfrm>
            <a:off x="5300181" y="4183062"/>
            <a:ext cx="6793376" cy="2761864"/>
          </a:xfrm>
          <a:prstGeom prst="rect">
            <a:avLst/>
          </a:prstGeom>
        </p:spPr>
      </p:pic>
    </p:spTree>
    <p:extLst>
      <p:ext uri="{BB962C8B-B14F-4D97-AF65-F5344CB8AC3E}">
        <p14:creationId xmlns:p14="http://schemas.microsoft.com/office/powerpoint/2010/main" val="2168871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PSTN via SIP trunk</a:t>
            </a:r>
            <a:endParaRPr lang="en-US" dirty="0"/>
          </a:p>
        </p:txBody>
      </p:sp>
      <p:sp>
        <p:nvSpPr>
          <p:cNvPr id="3" name="Content Placeholder 1"/>
          <p:cNvSpPr txBox="1">
            <a:spLocks/>
          </p:cNvSpPr>
          <p:nvPr/>
        </p:nvSpPr>
        <p:spPr>
          <a:xfrm>
            <a:off x="274639" y="1212849"/>
            <a:ext cx="5486399" cy="2817813"/>
          </a:xfrm>
          <a:prstGeom prst="rect">
            <a:avLst/>
          </a:prstGeom>
        </p:spPr>
        <p:txBody>
          <a:bodyPr>
            <a:normAutofit fontScale="70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Use supported SIP Trunking Provider (UCOIP)</a:t>
            </a:r>
          </a:p>
          <a:p>
            <a:r>
              <a:rPr lang="en-US" smtClean="0"/>
              <a:t>IP connection that establishes a SIP communications link between your organization and an Internet telephony service provider (ITSP) beyond your firewall</a:t>
            </a:r>
          </a:p>
          <a:p>
            <a:endParaRPr lang="en-US" smtClean="0"/>
          </a:p>
          <a:p>
            <a:endParaRPr lang="en-US" dirty="0"/>
          </a:p>
        </p:txBody>
      </p:sp>
      <p:sp>
        <p:nvSpPr>
          <p:cNvPr id="4" name="Text Placeholder 2"/>
          <p:cNvSpPr txBox="1">
            <a:spLocks/>
          </p:cNvSpPr>
          <p:nvPr/>
        </p:nvSpPr>
        <p:spPr>
          <a:xfrm>
            <a:off x="6675439" y="1212849"/>
            <a:ext cx="5486399" cy="3357445"/>
          </a:xfrm>
          <a:prstGeom prst="rect">
            <a:avLst/>
          </a:prstGeom>
        </p:spPr>
        <p:txBody>
          <a:bodyPr>
            <a:normAutofit fontScale="55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u="sng" dirty="0" smtClean="0"/>
              <a:t>SIP </a:t>
            </a:r>
            <a:r>
              <a:rPr lang="en-US" sz="4400" b="1" u="sng" dirty="0" err="1" smtClean="0"/>
              <a:t>Trunking</a:t>
            </a:r>
            <a:r>
              <a:rPr lang="en-US" sz="4400" b="1" u="sng" dirty="0" smtClean="0"/>
              <a:t> benefits</a:t>
            </a:r>
          </a:p>
          <a:p>
            <a:r>
              <a:rPr lang="en-US" dirty="0" smtClean="0"/>
              <a:t>Consolidation &amp; Numbering flexibility</a:t>
            </a:r>
          </a:p>
          <a:p>
            <a:r>
              <a:rPr lang="en-US" dirty="0" smtClean="0"/>
              <a:t>Disaster recovery</a:t>
            </a:r>
          </a:p>
          <a:p>
            <a:r>
              <a:rPr lang="en-US" dirty="0" smtClean="0"/>
              <a:t>Provides end-to-end SIP call flow to enable </a:t>
            </a:r>
            <a:br>
              <a:rPr lang="en-US" dirty="0" smtClean="0"/>
            </a:br>
            <a:r>
              <a:rPr lang="en-US" dirty="0" smtClean="0"/>
              <a:t> features and supplementary services</a:t>
            </a:r>
          </a:p>
          <a:p>
            <a:r>
              <a:rPr lang="en-US" dirty="0" smtClean="0"/>
              <a:t>Can deploy central </a:t>
            </a:r>
            <a:r>
              <a:rPr lang="en-US" dirty="0" err="1" smtClean="0"/>
              <a:t>trunking</a:t>
            </a:r>
            <a:r>
              <a:rPr lang="en-US" dirty="0" smtClean="0"/>
              <a:t> for management </a:t>
            </a:r>
            <a:br>
              <a:rPr lang="en-US" dirty="0" smtClean="0"/>
            </a:br>
            <a:r>
              <a:rPr lang="en-US" dirty="0" smtClean="0"/>
              <a:t>or routing purpose</a:t>
            </a:r>
          </a:p>
          <a:p>
            <a:r>
              <a:rPr lang="en-US" dirty="0" smtClean="0"/>
              <a:t>Eliminates per-channel model to provide </a:t>
            </a:r>
            <a:br>
              <a:rPr lang="en-US" dirty="0" smtClean="0"/>
            </a:br>
            <a:r>
              <a:rPr lang="en-US" dirty="0" smtClean="0"/>
              <a:t>more flexibility in trunk provisioning</a:t>
            </a:r>
          </a:p>
          <a:p>
            <a:r>
              <a:rPr lang="en-US" dirty="0" smtClean="0"/>
              <a:t>no need for intermediary gateway</a:t>
            </a:r>
            <a:endParaRPr lang="en-US" dirty="0"/>
          </a:p>
        </p:txBody>
      </p:sp>
      <p:pic>
        <p:nvPicPr>
          <p:cNvPr id="5" name="Picture 4"/>
          <p:cNvPicPr>
            <a:picLocks noChangeAspect="1"/>
          </p:cNvPicPr>
          <p:nvPr/>
        </p:nvPicPr>
        <p:blipFill>
          <a:blip r:embed="rId2"/>
          <a:stretch>
            <a:fillRect/>
          </a:stretch>
        </p:blipFill>
        <p:spPr>
          <a:xfrm>
            <a:off x="385353" y="4570294"/>
            <a:ext cx="11806126" cy="2354237"/>
          </a:xfrm>
          <a:prstGeom prst="rect">
            <a:avLst/>
          </a:prstGeom>
        </p:spPr>
      </p:pic>
      <p:sp>
        <p:nvSpPr>
          <p:cNvPr id="6" name="Rounded Rectangular Callout 5"/>
          <p:cNvSpPr/>
          <p:nvPr/>
        </p:nvSpPr>
        <p:spPr>
          <a:xfrm>
            <a:off x="3182655" y="3686930"/>
            <a:ext cx="2448050" cy="924800"/>
          </a:xfrm>
          <a:prstGeom prst="wedgeRoundRectCallout">
            <a:avLst>
              <a:gd name="adj1" fmla="val 46448"/>
              <a:gd name="adj2" fmla="val 1327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88" b="1" u="sng" dirty="0"/>
              <a:t>Note</a:t>
            </a:r>
          </a:p>
          <a:p>
            <a:r>
              <a:rPr lang="en-US" sz="1088" dirty="0"/>
              <a:t>Topologies may vary depending on Service Provider. For example SBC’s are frequently deployed on Customer Site</a:t>
            </a:r>
          </a:p>
        </p:txBody>
      </p:sp>
    </p:spTree>
    <p:extLst>
      <p:ext uri="{BB962C8B-B14F-4D97-AF65-F5344CB8AC3E}">
        <p14:creationId xmlns:p14="http://schemas.microsoft.com/office/powerpoint/2010/main" val="1643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 and Insert”</a:t>
            </a:r>
            <a:endParaRPr lang="en-US" dirty="0"/>
          </a:p>
        </p:txBody>
      </p:sp>
      <p:grpSp>
        <p:nvGrpSpPr>
          <p:cNvPr id="35" name="Group 34"/>
          <p:cNvGrpSpPr/>
          <p:nvPr/>
        </p:nvGrpSpPr>
        <p:grpSpPr>
          <a:xfrm>
            <a:off x="989705" y="1626084"/>
            <a:ext cx="4146874" cy="4295495"/>
            <a:chOff x="2342882" y="1815192"/>
            <a:chExt cx="3008849" cy="3116684"/>
          </a:xfrm>
        </p:grpSpPr>
        <p:cxnSp>
          <p:nvCxnSpPr>
            <p:cNvPr id="30" name="Straight Connector 29"/>
            <p:cNvCxnSpPr/>
            <p:nvPr/>
          </p:nvCxnSpPr>
          <p:spPr>
            <a:xfrm>
              <a:off x="3802714" y="3169776"/>
              <a:ext cx="824797" cy="1156720"/>
            </a:xfrm>
            <a:prstGeom prst="line">
              <a:avLst/>
            </a:prstGeom>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3802802" y="2291514"/>
              <a:ext cx="12081" cy="871234"/>
            </a:xfrm>
            <a:prstGeom prst="line">
              <a:avLst/>
            </a:prstGeom>
          </p:spPr>
          <p:style>
            <a:lnRef idx="1">
              <a:schemeClr val="accent4"/>
            </a:lnRef>
            <a:fillRef idx="0">
              <a:schemeClr val="accent4"/>
            </a:fillRef>
            <a:effectRef idx="0">
              <a:schemeClr val="accent4"/>
            </a:effectRef>
            <a:fontRef idx="minor">
              <a:schemeClr val="tx1"/>
            </a:fontRef>
          </p:style>
        </p:cxnSp>
        <p:pic>
          <p:nvPicPr>
            <p:cNvPr id="21" name="Picture 20"/>
            <p:cNvPicPr>
              <a:picLocks noChangeAspect="1"/>
            </p:cNvPicPr>
            <p:nvPr/>
          </p:nvPicPr>
          <p:blipFill>
            <a:blip r:embed="rId2"/>
            <a:stretch>
              <a:fillRect/>
            </a:stretch>
          </p:blipFill>
          <p:spPr>
            <a:xfrm>
              <a:off x="3179736" y="1815192"/>
              <a:ext cx="1270295" cy="854455"/>
            </a:xfrm>
            <a:prstGeom prst="rect">
              <a:avLst/>
            </a:prstGeom>
          </p:spPr>
        </p:pic>
        <p:grpSp>
          <p:nvGrpSpPr>
            <p:cNvPr id="25" name="Group 24"/>
            <p:cNvGrpSpPr/>
            <p:nvPr/>
          </p:nvGrpSpPr>
          <p:grpSpPr>
            <a:xfrm>
              <a:off x="2342882" y="3169776"/>
              <a:ext cx="1459830" cy="1762100"/>
              <a:chOff x="3245176" y="1982706"/>
              <a:chExt cx="1459830" cy="1762100"/>
            </a:xfrm>
          </p:grpSpPr>
          <p:cxnSp>
            <p:nvCxnSpPr>
              <p:cNvPr id="5" name="Straight Connector 4"/>
              <p:cNvCxnSpPr/>
              <p:nvPr/>
            </p:nvCxnSpPr>
            <p:spPr>
              <a:xfrm flipH="1">
                <a:off x="3726376" y="1982706"/>
                <a:ext cx="978630" cy="1156720"/>
              </a:xfrm>
              <a:prstGeom prst="line">
                <a:avLst/>
              </a:prstGeom>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flipV="1">
                <a:off x="3897071" y="2785749"/>
                <a:ext cx="493737" cy="353677"/>
              </a:xfrm>
              <a:prstGeom prst="line">
                <a:avLst/>
              </a:prstGeom>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3865469" y="3168424"/>
                <a:ext cx="387799" cy="2028"/>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3726377" y="3065657"/>
                <a:ext cx="664435" cy="578559"/>
              </a:xfrm>
              <a:prstGeom prst="line">
                <a:avLst/>
              </a:prstGeom>
            </p:spPr>
            <p:style>
              <a:lnRef idx="1">
                <a:schemeClr val="accent4"/>
              </a:lnRef>
              <a:fillRef idx="0">
                <a:schemeClr val="accent4"/>
              </a:fillRef>
              <a:effectRef idx="0">
                <a:schemeClr val="accent4"/>
              </a:effectRef>
              <a:fontRef idx="minor">
                <a:schemeClr val="tx1"/>
              </a:fontRef>
            </p:style>
          </p:cxnSp>
          <p:sp>
            <p:nvSpPr>
              <p:cNvPr id="13" name="TextBox 12"/>
              <p:cNvSpPr txBox="1"/>
              <p:nvPr/>
            </p:nvSpPr>
            <p:spPr>
              <a:xfrm>
                <a:off x="3245176" y="3398907"/>
                <a:ext cx="438486" cy="312639"/>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00" dirty="0">
                    <a:cs typeface="Arial" pitchFamily="34" charset="0"/>
                  </a:rPr>
                  <a:t>Existing</a:t>
                </a:r>
              </a:p>
              <a:p>
                <a:pPr marL="626064" indent="-626064" algn="ctr">
                  <a:lnSpc>
                    <a:spcPct val="90000"/>
                  </a:lnSpc>
                  <a:spcBef>
                    <a:spcPct val="20000"/>
                  </a:spcBef>
                  <a:buClr>
                    <a:schemeClr val="tx1"/>
                  </a:buClr>
                  <a:buSzPct val="120000"/>
                </a:pPr>
                <a:r>
                  <a:rPr lang="en-US" sz="1400" dirty="0">
                    <a:cs typeface="Arial" pitchFamily="34" charset="0"/>
                  </a:rPr>
                  <a:t>PBX</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077" y="2589035"/>
                <a:ext cx="404592" cy="33666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077" y="2998588"/>
                <a:ext cx="404592" cy="3366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077" y="3408139"/>
                <a:ext cx="404592" cy="336667"/>
              </a:xfrm>
              <a:prstGeom prst="rect">
                <a:avLst/>
              </a:prstGeom>
            </p:spPr>
          </p:pic>
          <p:pic>
            <p:nvPicPr>
              <p:cNvPr id="22" name="Picture 21"/>
              <p:cNvPicPr>
                <a:picLocks noChangeAspect="1"/>
              </p:cNvPicPr>
              <p:nvPr/>
            </p:nvPicPr>
            <p:blipFill>
              <a:blip r:embed="rId4"/>
              <a:stretch>
                <a:fillRect/>
              </a:stretch>
            </p:blipFill>
            <p:spPr>
              <a:xfrm>
                <a:off x="3419605" y="2830013"/>
                <a:ext cx="671279" cy="652984"/>
              </a:xfrm>
              <a:prstGeom prst="rect">
                <a:avLst/>
              </a:prstGeom>
            </p:spPr>
          </p:pic>
        </p:grpSp>
        <p:grpSp>
          <p:nvGrpSpPr>
            <p:cNvPr id="24" name="Group 23"/>
            <p:cNvGrpSpPr/>
            <p:nvPr/>
          </p:nvGrpSpPr>
          <p:grpSpPr>
            <a:xfrm>
              <a:off x="4156075" y="3803303"/>
              <a:ext cx="1195656" cy="1108521"/>
              <a:chOff x="3343446" y="3748437"/>
              <a:chExt cx="1195656" cy="1108521"/>
            </a:xfrm>
          </p:grpSpPr>
          <p:cxnSp>
            <p:nvCxnSpPr>
              <p:cNvPr id="7" name="Straight Connector 6"/>
              <p:cNvCxnSpPr/>
              <p:nvPr/>
            </p:nvCxnSpPr>
            <p:spPr>
              <a:xfrm flipV="1">
                <a:off x="3814884" y="3897454"/>
                <a:ext cx="587955" cy="279909"/>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a:off x="3877498" y="4280130"/>
                <a:ext cx="387799" cy="2028"/>
              </a:xfrm>
              <a:prstGeom prst="line">
                <a:avLst/>
              </a:prstGeom>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3738406" y="4177363"/>
                <a:ext cx="664435" cy="578559"/>
              </a:xfrm>
              <a:prstGeom prst="line">
                <a:avLst/>
              </a:prstGeom>
            </p:spPr>
            <p:style>
              <a:lnRef idx="1">
                <a:schemeClr val="accent4"/>
              </a:lnRef>
              <a:fillRef idx="0">
                <a:schemeClr val="accent4"/>
              </a:fillRef>
              <a:effectRef idx="0">
                <a:schemeClr val="accent4"/>
              </a:effectRef>
              <a:fontRef idx="minor">
                <a:schemeClr val="tx1"/>
              </a:fontRef>
            </p:style>
          </p:cxnSp>
          <p:sp>
            <p:nvSpPr>
              <p:cNvPr id="14" name="TextBox 13"/>
              <p:cNvSpPr txBox="1"/>
              <p:nvPr/>
            </p:nvSpPr>
            <p:spPr>
              <a:xfrm>
                <a:off x="3343446" y="4635486"/>
                <a:ext cx="568566" cy="140687"/>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00" dirty="0">
                    <a:cs typeface="Arial" pitchFamily="34" charset="0"/>
                  </a:rPr>
                  <a:t>Lync 2013</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5428" y="3748437"/>
                <a:ext cx="323674" cy="32367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5428" y="4140862"/>
                <a:ext cx="323674" cy="32367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5428" y="4533286"/>
                <a:ext cx="323674" cy="323672"/>
              </a:xfrm>
              <a:prstGeom prst="rect">
                <a:avLst/>
              </a:prstGeom>
            </p:spPr>
          </p:pic>
          <p:pic>
            <p:nvPicPr>
              <p:cNvPr id="23" name="Picture 22"/>
              <p:cNvPicPr>
                <a:picLocks noChangeAspect="1"/>
              </p:cNvPicPr>
              <p:nvPr/>
            </p:nvPicPr>
            <p:blipFill>
              <a:blip r:embed="rId6"/>
              <a:stretch>
                <a:fillRect/>
              </a:stretch>
            </p:blipFill>
            <p:spPr>
              <a:xfrm>
                <a:off x="3543374" y="3963639"/>
                <a:ext cx="516950" cy="539656"/>
              </a:xfrm>
              <a:prstGeom prst="rect">
                <a:avLst/>
              </a:prstGeom>
            </p:spPr>
          </p:pic>
        </p:gr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0475" y="3018089"/>
              <a:ext cx="648816" cy="504555"/>
            </a:xfrm>
            <a:prstGeom prst="rect">
              <a:avLst/>
            </a:prstGeom>
          </p:spPr>
        </p:pic>
      </p:grpSp>
      <p:sp>
        <p:nvSpPr>
          <p:cNvPr id="34" name="Content Placeholder 3"/>
          <p:cNvSpPr txBox="1">
            <a:spLocks/>
          </p:cNvSpPr>
          <p:nvPr/>
        </p:nvSpPr>
        <p:spPr>
          <a:xfrm>
            <a:off x="6219102" y="1413217"/>
            <a:ext cx="4366550" cy="5109883"/>
          </a:xfrm>
          <a:prstGeom prst="rect">
            <a:avLst/>
          </a:prstGeom>
        </p:spPr>
        <p:txBody>
          <a:bodyPr>
            <a:normAutofit fontScale="925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Benefits</a:t>
            </a:r>
          </a:p>
          <a:p>
            <a:pPr lvl="1"/>
            <a:r>
              <a:rPr lang="en-US" dirty="0" smtClean="0"/>
              <a:t>Gateway routes based on AD</a:t>
            </a:r>
          </a:p>
          <a:p>
            <a:pPr lvl="1"/>
            <a:r>
              <a:rPr lang="en-US" dirty="0" smtClean="0"/>
              <a:t>Phase out PBX</a:t>
            </a:r>
          </a:p>
          <a:p>
            <a:pPr lvl="1"/>
            <a:r>
              <a:rPr lang="en-US" dirty="0" smtClean="0"/>
              <a:t>Easy to migrate users</a:t>
            </a:r>
          </a:p>
          <a:p>
            <a:pPr lvl="1"/>
            <a:r>
              <a:rPr lang="en-US" dirty="0" smtClean="0"/>
              <a:t>User can keep own number</a:t>
            </a:r>
          </a:p>
          <a:p>
            <a:pPr lvl="1"/>
            <a:r>
              <a:rPr lang="en-US" dirty="0" smtClean="0"/>
              <a:t>Internal calling at no cost</a:t>
            </a:r>
          </a:p>
          <a:p>
            <a:pPr lvl="1"/>
            <a:r>
              <a:rPr lang="en-US" dirty="0" smtClean="0"/>
              <a:t>Benefit from existing trunk capacity</a:t>
            </a:r>
          </a:p>
          <a:p>
            <a:r>
              <a:rPr lang="en-US" dirty="0" smtClean="0"/>
              <a:t>Disadvantages</a:t>
            </a:r>
          </a:p>
          <a:p>
            <a:pPr lvl="1"/>
            <a:r>
              <a:rPr lang="en-US" dirty="0" smtClean="0"/>
              <a:t>Gateway needs to be sized for internal calls</a:t>
            </a:r>
          </a:p>
          <a:p>
            <a:pPr lvl="1"/>
            <a:r>
              <a:rPr lang="en-US" dirty="0" smtClean="0"/>
              <a:t>Migrating a user = changes in the PBX</a:t>
            </a:r>
          </a:p>
          <a:p>
            <a:endParaRPr lang="en-US" dirty="0"/>
          </a:p>
        </p:txBody>
      </p:sp>
    </p:spTree>
    <p:extLst>
      <p:ext uri="{BB962C8B-B14F-4D97-AF65-F5344CB8AC3E}">
        <p14:creationId xmlns:p14="http://schemas.microsoft.com/office/powerpoint/2010/main" val="41057378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3135529" y="2864101"/>
            <a:ext cx="496347" cy="1408111"/>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flipH="1">
            <a:off x="2014414" y="4115355"/>
            <a:ext cx="1772787" cy="958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flipV="1">
            <a:off x="3787200" y="3692294"/>
            <a:ext cx="888654" cy="423063"/>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3881839" y="4270683"/>
            <a:ext cx="586131" cy="3065"/>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a:xfrm>
            <a:off x="3671608" y="4115355"/>
            <a:ext cx="1004245" cy="874453"/>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Straight Connector 34"/>
          <p:cNvCxnSpPr/>
          <p:nvPr/>
        </p:nvCxnSpPr>
        <p:spPr>
          <a:xfrm flipH="1" flipV="1">
            <a:off x="1000461" y="3692294"/>
            <a:ext cx="1013953" cy="432642"/>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Straight Connector 35"/>
          <p:cNvCxnSpPr/>
          <p:nvPr/>
        </p:nvCxnSpPr>
        <p:spPr>
          <a:xfrm flipH="1" flipV="1">
            <a:off x="1000461" y="4270683"/>
            <a:ext cx="1108592" cy="9578"/>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flipH="1">
            <a:off x="1000461" y="4124935"/>
            <a:ext cx="898361" cy="780552"/>
          </a:xfrm>
          <a:prstGeom prst="line">
            <a:avLst/>
          </a:prstGeom>
        </p:spPr>
        <p:style>
          <a:lnRef idx="1">
            <a:schemeClr val="accent4"/>
          </a:lnRef>
          <a:fillRef idx="0">
            <a:schemeClr val="accent4"/>
          </a:fillRef>
          <a:effectRef idx="0">
            <a:schemeClr val="accent4"/>
          </a:effectRef>
          <a:fontRef idx="minor">
            <a:schemeClr val="tx1"/>
          </a:fontRef>
        </p:style>
      </p:cxnSp>
      <p:sp>
        <p:nvSpPr>
          <p:cNvPr id="38" name="TextBox 37"/>
          <p:cNvSpPr txBox="1"/>
          <p:nvPr/>
        </p:nvSpPr>
        <p:spPr>
          <a:xfrm>
            <a:off x="3297473" y="4801770"/>
            <a:ext cx="783613" cy="193899"/>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00" dirty="0">
                <a:cs typeface="Arial" pitchFamily="34" charset="0"/>
              </a:rPr>
              <a:t>Lync 2013</a:t>
            </a:r>
          </a:p>
        </p:txBody>
      </p:sp>
      <p:sp>
        <p:nvSpPr>
          <p:cNvPr id="39" name="TextBox 38"/>
          <p:cNvSpPr txBox="1"/>
          <p:nvPr/>
        </p:nvSpPr>
        <p:spPr>
          <a:xfrm>
            <a:off x="1642786" y="4691356"/>
            <a:ext cx="604334" cy="430888"/>
          </a:xfrm>
          <a:prstGeom prst="rect">
            <a:avLst/>
          </a:prstGeom>
          <a:noFill/>
        </p:spPr>
        <p:txBody>
          <a:bodyPr wrap="none" lIns="0" tIns="0" rIns="0" bIns="0" rtlCol="0">
            <a:spAutoFit/>
          </a:bodyPr>
          <a:lstStyle/>
          <a:p>
            <a:pPr marL="626064" indent="-626064">
              <a:lnSpc>
                <a:spcPct val="90000"/>
              </a:lnSpc>
              <a:spcBef>
                <a:spcPct val="20000"/>
              </a:spcBef>
              <a:buClr>
                <a:schemeClr val="tx1"/>
              </a:buClr>
              <a:buSzPct val="120000"/>
            </a:pPr>
            <a:r>
              <a:rPr lang="en-US" sz="1400" dirty="0">
                <a:cs typeface="Arial" pitchFamily="34" charset="0"/>
              </a:rPr>
              <a:t>Existing</a:t>
            </a:r>
          </a:p>
          <a:p>
            <a:pPr marL="626064" indent="-626064" algn="ctr">
              <a:lnSpc>
                <a:spcPct val="90000"/>
              </a:lnSpc>
              <a:spcBef>
                <a:spcPct val="20000"/>
              </a:spcBef>
              <a:buClr>
                <a:schemeClr val="tx1"/>
              </a:buClr>
              <a:buSzPct val="120000"/>
            </a:pPr>
            <a:r>
              <a:rPr lang="en-US" sz="1400" dirty="0">
                <a:cs typeface="Arial" pitchFamily="34" charset="0"/>
              </a:rPr>
              <a:t>PBX</a:t>
            </a: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281" y="3424723"/>
            <a:ext cx="611513" cy="508850"/>
          </a:xfrm>
          <a:prstGeom prst="rect">
            <a:avLst/>
          </a:prstGeom>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281" y="4043732"/>
            <a:ext cx="611513" cy="508850"/>
          </a:xfrm>
          <a:prstGeom prst="rect">
            <a:avLst/>
          </a:prstGeom>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281" y="4662743"/>
            <a:ext cx="611513" cy="508850"/>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723" y="3424723"/>
            <a:ext cx="489209" cy="489209"/>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723" y="4017845"/>
            <a:ext cx="489209" cy="489209"/>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723" y="4610967"/>
            <a:ext cx="489209" cy="489209"/>
          </a:xfrm>
          <a:prstGeom prst="rect">
            <a:avLst/>
          </a:prstGeom>
        </p:spPr>
      </p:pic>
      <p:pic>
        <p:nvPicPr>
          <p:cNvPr id="46" name="Picture 45"/>
          <p:cNvPicPr>
            <a:picLocks noChangeAspect="1"/>
          </p:cNvPicPr>
          <p:nvPr/>
        </p:nvPicPr>
        <p:blipFill>
          <a:blip r:embed="rId4"/>
          <a:stretch>
            <a:fillRect/>
          </a:stretch>
        </p:blipFill>
        <p:spPr>
          <a:xfrm>
            <a:off x="2175546" y="2057814"/>
            <a:ext cx="1919964" cy="1291451"/>
          </a:xfrm>
          <a:prstGeom prst="rect">
            <a:avLst/>
          </a:prstGeom>
        </p:spPr>
      </p:pic>
      <p:pic>
        <p:nvPicPr>
          <p:cNvPr id="47" name="Picture 46"/>
          <p:cNvPicPr>
            <a:picLocks noChangeAspect="1"/>
          </p:cNvPicPr>
          <p:nvPr/>
        </p:nvPicPr>
        <p:blipFill>
          <a:blip r:embed="rId5"/>
          <a:stretch>
            <a:fillRect/>
          </a:stretch>
        </p:blipFill>
        <p:spPr>
          <a:xfrm>
            <a:off x="1430767" y="3592741"/>
            <a:ext cx="1014592" cy="986941"/>
          </a:xfrm>
          <a:prstGeom prst="rect">
            <a:avLst/>
          </a:prstGeom>
        </p:spPr>
      </p:pic>
      <p:pic>
        <p:nvPicPr>
          <p:cNvPr id="48" name="Picture 47"/>
          <p:cNvPicPr>
            <a:picLocks noChangeAspect="1"/>
          </p:cNvPicPr>
          <p:nvPr/>
        </p:nvPicPr>
        <p:blipFill>
          <a:blip r:embed="rId6"/>
          <a:stretch>
            <a:fillRect/>
          </a:stretch>
        </p:blipFill>
        <p:spPr>
          <a:xfrm>
            <a:off x="3416530" y="3752311"/>
            <a:ext cx="781335" cy="815653"/>
          </a:xfrm>
          <a:prstGeom prst="rect">
            <a:avLst/>
          </a:prstGeom>
        </p:spPr>
      </p:pic>
      <p:sp>
        <p:nvSpPr>
          <p:cNvPr id="2" name="Title 1"/>
          <p:cNvSpPr>
            <a:spLocks noGrp="1"/>
          </p:cNvSpPr>
          <p:nvPr>
            <p:ph type="title"/>
          </p:nvPr>
        </p:nvSpPr>
        <p:spPr/>
        <p:txBody>
          <a:bodyPr/>
          <a:lstStyle/>
          <a:p>
            <a:r>
              <a:rPr lang="en-US" dirty="0" smtClean="0"/>
              <a:t>Lync to connect PSTN and PBX</a:t>
            </a:r>
            <a:endParaRPr lang="en-US" dirty="0"/>
          </a:p>
        </p:txBody>
      </p:sp>
      <p:sp>
        <p:nvSpPr>
          <p:cNvPr id="34" name="Content Placeholder 3"/>
          <p:cNvSpPr txBox="1">
            <a:spLocks/>
          </p:cNvSpPr>
          <p:nvPr/>
        </p:nvSpPr>
        <p:spPr>
          <a:xfrm>
            <a:off x="6219102" y="1413217"/>
            <a:ext cx="4366550" cy="5109883"/>
          </a:xfrm>
          <a:prstGeom prst="rect">
            <a:avLst/>
          </a:prstGeom>
        </p:spPr>
        <p:txBody>
          <a:bodyPr>
            <a:normAutofit lnSpcReduction="1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Benefits?</a:t>
            </a:r>
            <a:endParaRPr lang="en-US" dirty="0"/>
          </a:p>
          <a:p>
            <a:pPr lvl="1"/>
            <a:r>
              <a:rPr lang="en-US" dirty="0" smtClean="0"/>
              <a:t>Lync owns </a:t>
            </a:r>
            <a:r>
              <a:rPr lang="en-US" dirty="0" err="1" smtClean="0"/>
              <a:t>dialplan</a:t>
            </a:r>
            <a:endParaRPr lang="en-US" dirty="0" smtClean="0"/>
          </a:p>
          <a:p>
            <a:pPr lvl="1"/>
            <a:r>
              <a:rPr lang="en-US" dirty="0"/>
              <a:t>Phase out PBX</a:t>
            </a:r>
          </a:p>
          <a:p>
            <a:pPr lvl="1"/>
            <a:r>
              <a:rPr lang="en-US" dirty="0"/>
              <a:t>Easy to migrate </a:t>
            </a:r>
            <a:r>
              <a:rPr lang="en-US" dirty="0" smtClean="0"/>
              <a:t>users</a:t>
            </a:r>
          </a:p>
          <a:p>
            <a:pPr lvl="1"/>
            <a:r>
              <a:rPr lang="en-US" dirty="0"/>
              <a:t>User can keep own number</a:t>
            </a:r>
          </a:p>
          <a:p>
            <a:pPr lvl="1"/>
            <a:r>
              <a:rPr lang="en-US" dirty="0"/>
              <a:t>Internal calling at no </a:t>
            </a:r>
            <a:r>
              <a:rPr lang="en-US" dirty="0" smtClean="0"/>
              <a:t>cost</a:t>
            </a:r>
            <a:endParaRPr lang="en-US" dirty="0"/>
          </a:p>
          <a:p>
            <a:r>
              <a:rPr lang="en-US" dirty="0" smtClean="0"/>
              <a:t>Disadvantages</a:t>
            </a:r>
            <a:endParaRPr lang="en-US" dirty="0"/>
          </a:p>
          <a:p>
            <a:pPr lvl="1"/>
            <a:r>
              <a:rPr lang="en-US" dirty="0" smtClean="0"/>
              <a:t>PBX topology changes</a:t>
            </a:r>
          </a:p>
          <a:p>
            <a:pPr lvl="1"/>
            <a:r>
              <a:rPr lang="en-US" dirty="0" smtClean="0"/>
              <a:t>Gateway for PSTN and PBX</a:t>
            </a:r>
          </a:p>
          <a:p>
            <a:pPr lvl="1"/>
            <a:r>
              <a:rPr lang="en-US" dirty="0"/>
              <a:t>Migrating a user = changes in the </a:t>
            </a:r>
            <a:r>
              <a:rPr lang="en-US" dirty="0" smtClean="0"/>
              <a:t>PBX</a:t>
            </a:r>
          </a:p>
          <a:p>
            <a:pPr lvl="1"/>
            <a:endParaRPr lang="en-US" dirty="0" smtClean="0"/>
          </a:p>
          <a:p>
            <a:endParaRPr lang="en-US" dirty="0"/>
          </a:p>
        </p:txBody>
      </p:sp>
    </p:spTree>
    <p:extLst>
      <p:ext uri="{BB962C8B-B14F-4D97-AF65-F5344CB8AC3E}">
        <p14:creationId xmlns:p14="http://schemas.microsoft.com/office/powerpoint/2010/main" val="4561374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Planning and Deploying your Enterprise Voice</a:t>
            </a:r>
          </a:p>
        </p:txBody>
      </p:sp>
      <p:sp>
        <p:nvSpPr>
          <p:cNvPr id="5" name="Text Placeholder 4"/>
          <p:cNvSpPr>
            <a:spLocks noGrp="1"/>
          </p:cNvSpPr>
          <p:nvPr>
            <p:ph type="body" sz="quarter" idx="12"/>
          </p:nvPr>
        </p:nvSpPr>
        <p:spPr/>
        <p:txBody>
          <a:bodyPr/>
          <a:lstStyle/>
          <a:p>
            <a:r>
              <a:rPr lang="en-US" dirty="0" smtClean="0"/>
              <a:t>Thomas Binder</a:t>
            </a:r>
          </a:p>
        </p:txBody>
      </p:sp>
      <p:sp>
        <p:nvSpPr>
          <p:cNvPr id="9" name="Text Placeholder 8"/>
          <p:cNvSpPr>
            <a:spLocks noGrp="1"/>
          </p:cNvSpPr>
          <p:nvPr>
            <p:ph type="body" sz="quarter" idx="13"/>
          </p:nvPr>
        </p:nvSpPr>
        <p:spPr/>
        <p:txBody>
          <a:bodyPr/>
          <a:lstStyle/>
          <a:p>
            <a:r>
              <a:rPr lang="en-US" dirty="0" smtClean="0"/>
              <a:t>OUC-B324 </a:t>
            </a:r>
            <a:endParaRPr lang="en-US" dirty="0"/>
          </a:p>
        </p:txBody>
      </p:sp>
    </p:spTree>
    <p:extLst>
      <p:ext uri="{BB962C8B-B14F-4D97-AF65-F5344CB8AC3E}">
        <p14:creationId xmlns:p14="http://schemas.microsoft.com/office/powerpoint/2010/main" val="26466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Session-Management</a:t>
            </a:r>
            <a:endParaRPr lang="en-US" dirty="0"/>
          </a:p>
        </p:txBody>
      </p:sp>
      <p:sp>
        <p:nvSpPr>
          <p:cNvPr id="3" name="Text Placeholder 2"/>
          <p:cNvSpPr txBox="1">
            <a:spLocks/>
          </p:cNvSpPr>
          <p:nvPr/>
        </p:nvSpPr>
        <p:spPr>
          <a:xfrm>
            <a:off x="274638" y="1212850"/>
            <a:ext cx="11887200" cy="5561012"/>
          </a:xfrm>
          <a:prstGeom prst="rect">
            <a:avLst/>
          </a:prstGeom>
        </p:spPr>
        <p:txBody>
          <a:bodyP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New in Lync 2013</a:t>
            </a:r>
          </a:p>
          <a:p>
            <a:r>
              <a:rPr lang="en-US" dirty="0" smtClean="0"/>
              <a:t>Allows to route calls from an incoming trunk to an outgoing trunk</a:t>
            </a:r>
          </a:p>
          <a:p>
            <a:r>
              <a:rPr lang="en-US" dirty="0" smtClean="0"/>
              <a:t>By enabling inter-trunk routing, the following routing paths </a:t>
            </a:r>
            <a:br>
              <a:rPr lang="en-US" dirty="0" smtClean="0"/>
            </a:br>
            <a:r>
              <a:rPr lang="en-US" dirty="0" smtClean="0"/>
              <a:t>(among others) are enabled:</a:t>
            </a:r>
          </a:p>
          <a:p>
            <a:pPr lvl="2"/>
            <a:r>
              <a:rPr lang="en-US" dirty="0" smtClean="0"/>
              <a:t>Incoming PSTN calls to an IP-PBX system via Lync</a:t>
            </a:r>
          </a:p>
          <a:p>
            <a:pPr lvl="2"/>
            <a:r>
              <a:rPr lang="en-US" dirty="0" smtClean="0"/>
              <a:t>Outgoing IP-PBX calls to a PSTN network via Lync</a:t>
            </a:r>
          </a:p>
          <a:p>
            <a:pPr lvl="2"/>
            <a:r>
              <a:rPr lang="en-US" dirty="0" smtClean="0"/>
              <a:t>Outgoing IP-PBX calls to another IP-PBX system via Lync</a:t>
            </a:r>
          </a:p>
          <a:p>
            <a:endParaRPr lang="en-US" dirty="0" smtClean="0"/>
          </a:p>
          <a:p>
            <a:endParaRPr lang="en-US" dirty="0"/>
          </a:p>
        </p:txBody>
      </p:sp>
    </p:spTree>
    <p:extLst>
      <p:ext uri="{BB962C8B-B14F-4D97-AF65-F5344CB8AC3E}">
        <p14:creationId xmlns:p14="http://schemas.microsoft.com/office/powerpoint/2010/main" val="38259377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 Trunk Routing</a:t>
            </a:r>
          </a:p>
        </p:txBody>
      </p:sp>
      <p:pic>
        <p:nvPicPr>
          <p:cNvPr id="3" name="Content Placeholder 3"/>
          <p:cNvPicPr>
            <a:picLocks noChangeAspect="1"/>
          </p:cNvPicPr>
          <p:nvPr/>
        </p:nvPicPr>
        <p:blipFill>
          <a:blip r:embed="rId2"/>
          <a:stretch>
            <a:fillRect/>
          </a:stretch>
        </p:blipFill>
        <p:spPr>
          <a:xfrm>
            <a:off x="6420309" y="1153788"/>
            <a:ext cx="5743575" cy="2538413"/>
          </a:xfrm>
          <a:prstGeom prst="rect">
            <a:avLst/>
          </a:prstGeom>
        </p:spPr>
      </p:pic>
      <p:pic>
        <p:nvPicPr>
          <p:cNvPr id="4" name="Picture 3"/>
          <p:cNvPicPr>
            <a:picLocks noChangeAspect="1"/>
          </p:cNvPicPr>
          <p:nvPr/>
        </p:nvPicPr>
        <p:blipFill>
          <a:blip r:embed="rId3"/>
          <a:stretch>
            <a:fillRect/>
          </a:stretch>
        </p:blipFill>
        <p:spPr>
          <a:xfrm>
            <a:off x="263924" y="1154466"/>
            <a:ext cx="5583823" cy="2537735"/>
          </a:xfrm>
          <a:prstGeom prst="rect">
            <a:avLst/>
          </a:prstGeom>
        </p:spPr>
      </p:pic>
      <p:sp>
        <p:nvSpPr>
          <p:cNvPr id="5" name="Text Placeholder 9"/>
          <p:cNvSpPr txBox="1">
            <a:spLocks/>
          </p:cNvSpPr>
          <p:nvPr/>
        </p:nvSpPr>
        <p:spPr>
          <a:xfrm>
            <a:off x="0" y="3616534"/>
            <a:ext cx="5486399" cy="253607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Routing of IP-PBX Calls to Another IP-PBX System via Lync</a:t>
            </a:r>
          </a:p>
          <a:p>
            <a:pPr lvl="3"/>
            <a:r>
              <a:rPr lang="en-US" sz="1800" dirty="0" smtClean="0"/>
              <a:t>Incoming call from the PBX trunk</a:t>
            </a:r>
          </a:p>
          <a:p>
            <a:pPr lvl="3"/>
            <a:r>
              <a:rPr lang="en-US" sz="1800" dirty="0" smtClean="0"/>
              <a:t>Validate incoming trunk associated PSTN usages</a:t>
            </a:r>
          </a:p>
          <a:p>
            <a:pPr lvl="3"/>
            <a:r>
              <a:rPr lang="en-US" sz="1800" dirty="0" smtClean="0"/>
              <a:t>Determine a route</a:t>
            </a:r>
          </a:p>
          <a:p>
            <a:pPr lvl="3"/>
            <a:r>
              <a:rPr lang="en-US" sz="1800" dirty="0" smtClean="0"/>
              <a:t>Apply outbound translation rules</a:t>
            </a:r>
          </a:p>
          <a:p>
            <a:pPr lvl="3"/>
            <a:r>
              <a:rPr lang="en-US" sz="1800" dirty="0" smtClean="0"/>
              <a:t>Route to outgoing PBX trunk via Lync</a:t>
            </a:r>
          </a:p>
          <a:p>
            <a:endParaRPr lang="en-US" dirty="0"/>
          </a:p>
        </p:txBody>
      </p:sp>
      <p:sp>
        <p:nvSpPr>
          <p:cNvPr id="6" name="Text Placeholder 10"/>
          <p:cNvSpPr txBox="1">
            <a:spLocks/>
          </p:cNvSpPr>
          <p:nvPr/>
        </p:nvSpPr>
        <p:spPr>
          <a:xfrm>
            <a:off x="6209096" y="3692201"/>
            <a:ext cx="5486399" cy="253607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Routing of IP-PBX Calls to PSTN via Lync</a:t>
            </a:r>
          </a:p>
          <a:p>
            <a:pPr lvl="3"/>
            <a:r>
              <a:rPr lang="en-US" dirty="0" smtClean="0"/>
              <a:t>Incoming call from the PBX trunk</a:t>
            </a:r>
          </a:p>
          <a:p>
            <a:pPr lvl="3"/>
            <a:r>
              <a:rPr lang="en-US" dirty="0" smtClean="0"/>
              <a:t>Validate incoming trunk associated PSTN usages</a:t>
            </a:r>
          </a:p>
          <a:p>
            <a:pPr lvl="3"/>
            <a:r>
              <a:rPr lang="en-US" dirty="0" smtClean="0"/>
              <a:t>Determine a route</a:t>
            </a:r>
          </a:p>
          <a:p>
            <a:pPr lvl="3"/>
            <a:r>
              <a:rPr lang="en-US" dirty="0" smtClean="0"/>
              <a:t>Apply outbound translation rules</a:t>
            </a:r>
          </a:p>
          <a:p>
            <a:pPr lvl="3"/>
            <a:r>
              <a:rPr lang="en-US" dirty="0" smtClean="0"/>
              <a:t>Route to outgoing gateway trunk</a:t>
            </a:r>
          </a:p>
          <a:p>
            <a:endParaRPr lang="en-US" dirty="0"/>
          </a:p>
        </p:txBody>
      </p:sp>
    </p:spTree>
    <p:extLst>
      <p:ext uri="{BB962C8B-B14F-4D97-AF65-F5344CB8AC3E}">
        <p14:creationId xmlns:p14="http://schemas.microsoft.com/office/powerpoint/2010/main" val="15225472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voice resiliency</a:t>
            </a:r>
            <a:endParaRPr lang="en-US" dirty="0"/>
          </a:p>
        </p:txBody>
      </p:sp>
      <p:sp>
        <p:nvSpPr>
          <p:cNvPr id="3" name="Content Placeholder 2"/>
          <p:cNvSpPr txBox="1">
            <a:spLocks/>
          </p:cNvSpPr>
          <p:nvPr/>
        </p:nvSpPr>
        <p:spPr>
          <a:xfrm>
            <a:off x="274638" y="1212849"/>
            <a:ext cx="11887200" cy="5592951"/>
          </a:xfrm>
          <a:prstGeom prst="rect">
            <a:avLst/>
          </a:prstGeom>
        </p:spPr>
        <p:txBody>
          <a:bodyP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Voice automatically fails over to paired pool</a:t>
            </a:r>
          </a:p>
          <a:p>
            <a:pPr lvl="1"/>
            <a:r>
              <a:rPr lang="en-US" dirty="0" smtClean="0"/>
              <a:t>User will be in reduced functionality mode</a:t>
            </a:r>
          </a:p>
          <a:p>
            <a:r>
              <a:rPr lang="en-US" dirty="0" smtClean="0"/>
              <a:t>Manual failover to paired pool</a:t>
            </a:r>
          </a:p>
          <a:p>
            <a:pPr lvl="1"/>
            <a:r>
              <a:rPr lang="en-US" dirty="0" smtClean="0"/>
              <a:t>Will restore full functionality</a:t>
            </a:r>
          </a:p>
          <a:p>
            <a:r>
              <a:rPr lang="en-US" dirty="0" smtClean="0"/>
              <a:t>Survivable Branch Appliance (SBA) and Survivable Branch Server (SBS) as branch solutions</a:t>
            </a:r>
          </a:p>
          <a:p>
            <a:pPr marL="342900" lvl="1" indent="0">
              <a:buNone/>
            </a:pPr>
            <a:endParaRPr lang="en-US" dirty="0" smtClean="0"/>
          </a:p>
        </p:txBody>
      </p:sp>
    </p:spTree>
    <p:extLst>
      <p:ext uri="{BB962C8B-B14F-4D97-AF65-F5344CB8AC3E}">
        <p14:creationId xmlns:p14="http://schemas.microsoft.com/office/powerpoint/2010/main" val="8555517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solutions</a:t>
            </a:r>
            <a:endParaRPr lang="en-US" dirty="0"/>
          </a:p>
        </p:txBody>
      </p:sp>
      <p:sp>
        <p:nvSpPr>
          <p:cNvPr id="3" name="Content Placeholder 2"/>
          <p:cNvSpPr>
            <a:spLocks noGrp="1"/>
          </p:cNvSpPr>
          <p:nvPr>
            <p:ph sz="quarter" idx="10"/>
          </p:nvPr>
        </p:nvSpPr>
        <p:spPr>
          <a:xfrm>
            <a:off x="274638" y="1214438"/>
            <a:ext cx="11887200" cy="4801314"/>
          </a:xfrm>
        </p:spPr>
        <p:txBody>
          <a:bodyPr/>
          <a:lstStyle/>
          <a:p>
            <a:r>
              <a:rPr lang="en-US" dirty="0" smtClean="0"/>
              <a:t>SBA/SBS</a:t>
            </a:r>
          </a:p>
          <a:p>
            <a:pPr lvl="1"/>
            <a:r>
              <a:rPr lang="en-US" dirty="0" smtClean="0"/>
              <a:t>Will allow Lync telephony even if connection to pool is lost</a:t>
            </a:r>
          </a:p>
          <a:p>
            <a:r>
              <a:rPr lang="en-US" dirty="0" smtClean="0"/>
              <a:t>Does your branch require resiliency?</a:t>
            </a:r>
          </a:p>
          <a:p>
            <a:pPr lvl="1"/>
            <a:r>
              <a:rPr lang="en-US" dirty="0"/>
              <a:t>Is the WAN redundant?</a:t>
            </a:r>
          </a:p>
          <a:p>
            <a:pPr lvl="1"/>
            <a:r>
              <a:rPr lang="en-US" dirty="0"/>
              <a:t>How many users are in the site?</a:t>
            </a:r>
          </a:p>
          <a:p>
            <a:pPr lvl="1"/>
            <a:r>
              <a:rPr lang="en-US" dirty="0" smtClean="0"/>
              <a:t>How important is telephony?</a:t>
            </a:r>
          </a:p>
          <a:p>
            <a:pPr lvl="1"/>
            <a:r>
              <a:rPr lang="en-US" dirty="0" smtClean="0"/>
              <a:t>Is there local PSTN connectivity?</a:t>
            </a:r>
          </a:p>
          <a:p>
            <a:r>
              <a:rPr lang="en-US" dirty="0" smtClean="0"/>
              <a:t>SBA qualified via OIP</a:t>
            </a:r>
          </a:p>
          <a:p>
            <a:endParaRPr lang="en-US" dirty="0"/>
          </a:p>
        </p:txBody>
      </p:sp>
      <p:pic>
        <p:nvPicPr>
          <p:cNvPr id="4" name="Picture 3"/>
          <p:cNvPicPr>
            <a:picLocks noChangeAspect="1"/>
          </p:cNvPicPr>
          <p:nvPr/>
        </p:nvPicPr>
        <p:blipFill>
          <a:blip r:embed="rId2"/>
          <a:stretch>
            <a:fillRect/>
          </a:stretch>
        </p:blipFill>
        <p:spPr>
          <a:xfrm>
            <a:off x="7311931" y="3615095"/>
            <a:ext cx="4569354" cy="3034435"/>
          </a:xfrm>
          <a:prstGeom prst="rect">
            <a:avLst/>
          </a:prstGeom>
        </p:spPr>
      </p:pic>
    </p:spTree>
    <p:extLst>
      <p:ext uri="{BB962C8B-B14F-4D97-AF65-F5344CB8AC3E}">
        <p14:creationId xmlns:p14="http://schemas.microsoft.com/office/powerpoint/2010/main" val="355992866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your Mediation Servers</a:t>
            </a:r>
            <a:endParaRPr lang="en-US" dirty="0"/>
          </a:p>
        </p:txBody>
      </p:sp>
      <p:sp>
        <p:nvSpPr>
          <p:cNvPr id="3" name="Content Placeholder 2"/>
          <p:cNvSpPr>
            <a:spLocks noGrp="1"/>
          </p:cNvSpPr>
          <p:nvPr>
            <p:ph sz="quarter" idx="10"/>
          </p:nvPr>
        </p:nvSpPr>
        <p:spPr>
          <a:xfrm>
            <a:off x="274638" y="1214438"/>
            <a:ext cx="11887200" cy="4124206"/>
          </a:xfrm>
        </p:spPr>
        <p:txBody>
          <a:bodyPr/>
          <a:lstStyle/>
          <a:p>
            <a:r>
              <a:rPr lang="en-US" dirty="0" smtClean="0"/>
              <a:t>Non-media-bypass calls</a:t>
            </a:r>
          </a:p>
          <a:p>
            <a:pPr lvl="1"/>
            <a:r>
              <a:rPr lang="en-US" dirty="0" smtClean="0"/>
              <a:t>Collocated Mediation Server: 150 calls</a:t>
            </a:r>
          </a:p>
          <a:p>
            <a:pPr lvl="1"/>
            <a:r>
              <a:rPr lang="en-US" dirty="0" smtClean="0"/>
              <a:t>Dedicated Mediation Server: 1,500 calls</a:t>
            </a:r>
          </a:p>
          <a:p>
            <a:r>
              <a:rPr lang="en-US" dirty="0" smtClean="0"/>
              <a:t>Media bypass is not applied</a:t>
            </a:r>
          </a:p>
          <a:p>
            <a:pPr lvl="1"/>
            <a:r>
              <a:rPr lang="en-US" dirty="0" smtClean="0"/>
              <a:t>For dial-in/dial-out conferencing</a:t>
            </a:r>
          </a:p>
          <a:p>
            <a:pPr lvl="1"/>
            <a:r>
              <a:rPr lang="en-US" dirty="0" smtClean="0"/>
              <a:t>Remote users</a:t>
            </a:r>
          </a:p>
          <a:p>
            <a:pPr lvl="1"/>
            <a:r>
              <a:rPr lang="en-US" dirty="0" smtClean="0"/>
              <a:t>If CAC is enabled: other sites</a:t>
            </a:r>
          </a:p>
          <a:p>
            <a:endParaRPr lang="en-US" dirty="0"/>
          </a:p>
        </p:txBody>
      </p:sp>
    </p:spTree>
    <p:extLst>
      <p:ext uri="{BB962C8B-B14F-4D97-AF65-F5344CB8AC3E}">
        <p14:creationId xmlns:p14="http://schemas.microsoft.com/office/powerpoint/2010/main" val="39630415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bypass</a:t>
            </a:r>
            <a:endParaRPr lang="en-US" dirty="0"/>
          </a:p>
        </p:txBody>
      </p:sp>
      <p:sp>
        <p:nvSpPr>
          <p:cNvPr id="9" name="Freeform 8"/>
          <p:cNvSpPr/>
          <p:nvPr/>
        </p:nvSpPr>
        <p:spPr>
          <a:xfrm>
            <a:off x="3774039" y="1790245"/>
            <a:ext cx="5276907" cy="1645250"/>
          </a:xfrm>
          <a:custGeom>
            <a:avLst/>
            <a:gdLst>
              <a:gd name="connsiteX0" fmla="*/ 6931876 w 6931876"/>
              <a:gd name="connsiteY0" fmla="*/ 174385 h 1427998"/>
              <a:gd name="connsiteX1" fmla="*/ 3849463 w 6931876"/>
              <a:gd name="connsiteY1" fmla="*/ 144888 h 1427998"/>
              <a:gd name="connsiteX2" fmla="*/ 134 w 6931876"/>
              <a:gd name="connsiteY2" fmla="*/ 26901 h 1427998"/>
              <a:gd name="connsiteX3" fmla="*/ 3982198 w 6931876"/>
              <a:gd name="connsiteY3" fmla="*/ 720075 h 1427998"/>
              <a:gd name="connsiteX4" fmla="*/ 6091217 w 6931876"/>
              <a:gd name="connsiteY4" fmla="*/ 1427998 h 1427998"/>
              <a:gd name="connsiteX0" fmla="*/ 6933791 w 6933791"/>
              <a:gd name="connsiteY0" fmla="*/ 740578 h 1994191"/>
              <a:gd name="connsiteX1" fmla="*/ 3490526 w 6933791"/>
              <a:gd name="connsiteY1" fmla="*/ 1076 h 1994191"/>
              <a:gd name="connsiteX2" fmla="*/ 2049 w 6933791"/>
              <a:gd name="connsiteY2" fmla="*/ 593094 h 1994191"/>
              <a:gd name="connsiteX3" fmla="*/ 3984113 w 6933791"/>
              <a:gd name="connsiteY3" fmla="*/ 1286268 h 1994191"/>
              <a:gd name="connsiteX4" fmla="*/ 6093132 w 6933791"/>
              <a:gd name="connsiteY4" fmla="*/ 1994191 h 1994191"/>
              <a:gd name="connsiteX0" fmla="*/ 7729765 w 7729765"/>
              <a:gd name="connsiteY0" fmla="*/ 741291 h 2363143"/>
              <a:gd name="connsiteX1" fmla="*/ 4286500 w 7729765"/>
              <a:gd name="connsiteY1" fmla="*/ 1789 h 2363143"/>
              <a:gd name="connsiteX2" fmla="*/ 798023 w 7729765"/>
              <a:gd name="connsiteY2" fmla="*/ 593807 h 2363143"/>
              <a:gd name="connsiteX3" fmla="*/ 525054 w 7729765"/>
              <a:gd name="connsiteY3" fmla="*/ 2319715 h 2363143"/>
              <a:gd name="connsiteX4" fmla="*/ 6889106 w 7729765"/>
              <a:gd name="connsiteY4" fmla="*/ 1994904 h 2363143"/>
              <a:gd name="connsiteX0" fmla="*/ 7729765 w 7729765"/>
              <a:gd name="connsiteY0" fmla="*/ 741291 h 2319715"/>
              <a:gd name="connsiteX1" fmla="*/ 4286500 w 7729765"/>
              <a:gd name="connsiteY1" fmla="*/ 1789 h 2319715"/>
              <a:gd name="connsiteX2" fmla="*/ 798023 w 7729765"/>
              <a:gd name="connsiteY2" fmla="*/ 593807 h 2319715"/>
              <a:gd name="connsiteX3" fmla="*/ 525054 w 7729765"/>
              <a:gd name="connsiteY3" fmla="*/ 2319715 h 2319715"/>
              <a:gd name="connsiteX0" fmla="*/ 7267155 w 7267155"/>
              <a:gd name="connsiteY0" fmla="*/ 740743 h 2319167"/>
              <a:gd name="connsiteX1" fmla="*/ 3823890 w 7267155"/>
              <a:gd name="connsiteY1" fmla="*/ 1241 h 2319167"/>
              <a:gd name="connsiteX2" fmla="*/ 335413 w 7267155"/>
              <a:gd name="connsiteY2" fmla="*/ 593259 h 2319167"/>
              <a:gd name="connsiteX3" fmla="*/ 107562 w 7267155"/>
              <a:gd name="connsiteY3" fmla="*/ 1627035 h 2319167"/>
              <a:gd name="connsiteX4" fmla="*/ 62444 w 7267155"/>
              <a:gd name="connsiteY4" fmla="*/ 2319167 h 2319167"/>
              <a:gd name="connsiteX0" fmla="*/ 7285966 w 7285966"/>
              <a:gd name="connsiteY0" fmla="*/ 745375 h 2323799"/>
              <a:gd name="connsiteX1" fmla="*/ 3842701 w 7285966"/>
              <a:gd name="connsiteY1" fmla="*/ 5873 h 2323799"/>
              <a:gd name="connsiteX2" fmla="*/ 324153 w 7285966"/>
              <a:gd name="connsiteY2" fmla="*/ 296677 h 2323799"/>
              <a:gd name="connsiteX3" fmla="*/ 126373 w 7285966"/>
              <a:gd name="connsiteY3" fmla="*/ 1631667 h 2323799"/>
              <a:gd name="connsiteX4" fmla="*/ 81255 w 7285966"/>
              <a:gd name="connsiteY4" fmla="*/ 2323799 h 2323799"/>
              <a:gd name="connsiteX0" fmla="*/ 7299339 w 7299339"/>
              <a:gd name="connsiteY0" fmla="*/ 745171 h 2323595"/>
              <a:gd name="connsiteX1" fmla="*/ 3856074 w 7299339"/>
              <a:gd name="connsiteY1" fmla="*/ 5669 h 2323595"/>
              <a:gd name="connsiteX2" fmla="*/ 337526 w 7299339"/>
              <a:gd name="connsiteY2" fmla="*/ 296473 h 2323595"/>
              <a:gd name="connsiteX3" fmla="*/ 109675 w 7299339"/>
              <a:gd name="connsiteY3" fmla="*/ 1609948 h 2323595"/>
              <a:gd name="connsiteX4" fmla="*/ 94628 w 7299339"/>
              <a:gd name="connsiteY4" fmla="*/ 2323595 h 2323595"/>
              <a:gd name="connsiteX0" fmla="*/ 7260630 w 7260630"/>
              <a:gd name="connsiteY0" fmla="*/ 745171 h 2323595"/>
              <a:gd name="connsiteX1" fmla="*/ 3817365 w 7260630"/>
              <a:gd name="connsiteY1" fmla="*/ 5669 h 2323595"/>
              <a:gd name="connsiteX2" fmla="*/ 298817 w 7260630"/>
              <a:gd name="connsiteY2" fmla="*/ 296473 h 2323595"/>
              <a:gd name="connsiteX3" fmla="*/ 70966 w 7260630"/>
              <a:gd name="connsiteY3" fmla="*/ 1609948 h 2323595"/>
              <a:gd name="connsiteX4" fmla="*/ 55919 w 7260630"/>
              <a:gd name="connsiteY4" fmla="*/ 2323595 h 2323595"/>
              <a:gd name="connsiteX0" fmla="*/ 7003590 w 7003589"/>
              <a:gd name="connsiteY0" fmla="*/ 166531 h 2319666"/>
              <a:gd name="connsiteX1" fmla="*/ 3817364 w 7003589"/>
              <a:gd name="connsiteY1" fmla="*/ 1740 h 2319666"/>
              <a:gd name="connsiteX2" fmla="*/ 298816 w 7003589"/>
              <a:gd name="connsiteY2" fmla="*/ 292544 h 2319666"/>
              <a:gd name="connsiteX3" fmla="*/ 70965 w 7003589"/>
              <a:gd name="connsiteY3" fmla="*/ 1606019 h 2319666"/>
              <a:gd name="connsiteX4" fmla="*/ 55918 w 7003589"/>
              <a:gd name="connsiteY4" fmla="*/ 2319666 h 2319666"/>
              <a:gd name="connsiteX0" fmla="*/ 7027162 w 7027162"/>
              <a:gd name="connsiteY0" fmla="*/ 232 h 2153367"/>
              <a:gd name="connsiteX1" fmla="*/ 4162235 w 7027162"/>
              <a:gd name="connsiteY1" fmla="*/ 318200 h 2153367"/>
              <a:gd name="connsiteX2" fmla="*/ 322388 w 7027162"/>
              <a:gd name="connsiteY2" fmla="*/ 126245 h 2153367"/>
              <a:gd name="connsiteX3" fmla="*/ 94537 w 7027162"/>
              <a:gd name="connsiteY3" fmla="*/ 1439720 h 2153367"/>
              <a:gd name="connsiteX4" fmla="*/ 79490 w 7027162"/>
              <a:gd name="connsiteY4" fmla="*/ 2153367 h 2153367"/>
              <a:gd name="connsiteX0" fmla="*/ 7027162 w 7027162"/>
              <a:gd name="connsiteY0" fmla="*/ 232 h 1785551"/>
              <a:gd name="connsiteX1" fmla="*/ 4162235 w 7027162"/>
              <a:gd name="connsiteY1" fmla="*/ 318200 h 1785551"/>
              <a:gd name="connsiteX2" fmla="*/ 322388 w 7027162"/>
              <a:gd name="connsiteY2" fmla="*/ 126245 h 1785551"/>
              <a:gd name="connsiteX3" fmla="*/ 94537 w 7027162"/>
              <a:gd name="connsiteY3" fmla="*/ 1439720 h 1785551"/>
              <a:gd name="connsiteX4" fmla="*/ 657829 w 7027162"/>
              <a:gd name="connsiteY4" fmla="*/ 1785551 h 1785551"/>
              <a:gd name="connsiteX0" fmla="*/ 6992852 w 6992852"/>
              <a:gd name="connsiteY0" fmla="*/ 232 h 1785551"/>
              <a:gd name="connsiteX1" fmla="*/ 4127925 w 6992852"/>
              <a:gd name="connsiteY1" fmla="*/ 318200 h 1785551"/>
              <a:gd name="connsiteX2" fmla="*/ 288078 w 6992852"/>
              <a:gd name="connsiteY2" fmla="*/ 126245 h 1785551"/>
              <a:gd name="connsiteX3" fmla="*/ 156616 w 6992852"/>
              <a:gd name="connsiteY3" fmla="*/ 1244318 h 1785551"/>
              <a:gd name="connsiteX4" fmla="*/ 623519 w 6992852"/>
              <a:gd name="connsiteY4" fmla="*/ 1785551 h 1785551"/>
              <a:gd name="connsiteX0" fmla="*/ 6992852 w 6992852"/>
              <a:gd name="connsiteY0" fmla="*/ 232 h 1613136"/>
              <a:gd name="connsiteX1" fmla="*/ 4127925 w 6992852"/>
              <a:gd name="connsiteY1" fmla="*/ 318200 h 1613136"/>
              <a:gd name="connsiteX2" fmla="*/ 288078 w 6992852"/>
              <a:gd name="connsiteY2" fmla="*/ 126245 h 1613136"/>
              <a:gd name="connsiteX3" fmla="*/ 156616 w 6992852"/>
              <a:gd name="connsiteY3" fmla="*/ 1244318 h 1613136"/>
              <a:gd name="connsiteX4" fmla="*/ 912688 w 6992852"/>
              <a:gd name="connsiteY4" fmla="*/ 1613136 h 1613136"/>
              <a:gd name="connsiteX0" fmla="*/ 6858128 w 6858128"/>
              <a:gd name="connsiteY0" fmla="*/ 232 h 1613136"/>
              <a:gd name="connsiteX1" fmla="*/ 3993201 w 6858128"/>
              <a:gd name="connsiteY1" fmla="*/ 318200 h 1613136"/>
              <a:gd name="connsiteX2" fmla="*/ 153354 w 6858128"/>
              <a:gd name="connsiteY2" fmla="*/ 126245 h 1613136"/>
              <a:gd name="connsiteX3" fmla="*/ 777964 w 6858128"/>
              <a:gd name="connsiteY3" fmla="*/ 1613136 h 1613136"/>
              <a:gd name="connsiteX0" fmla="*/ 6974288 w 6974288"/>
              <a:gd name="connsiteY0" fmla="*/ 232 h 1613136"/>
              <a:gd name="connsiteX1" fmla="*/ 4109361 w 6974288"/>
              <a:gd name="connsiteY1" fmla="*/ 318200 h 1613136"/>
              <a:gd name="connsiteX2" fmla="*/ 269514 w 6974288"/>
              <a:gd name="connsiteY2" fmla="*/ 126245 h 1613136"/>
              <a:gd name="connsiteX3" fmla="*/ 894124 w 6974288"/>
              <a:gd name="connsiteY3" fmla="*/ 1613136 h 1613136"/>
            </a:gdLst>
            <a:ahLst/>
            <a:cxnLst>
              <a:cxn ang="0">
                <a:pos x="connsiteX0" y="connsiteY0"/>
              </a:cxn>
              <a:cxn ang="0">
                <a:pos x="connsiteX1" y="connsiteY1"/>
              </a:cxn>
              <a:cxn ang="0">
                <a:pos x="connsiteX2" y="connsiteY2"/>
              </a:cxn>
              <a:cxn ang="0">
                <a:pos x="connsiteX3" y="connsiteY3"/>
              </a:cxn>
            </a:cxnLst>
            <a:rect l="l" t="t" r="r" b="b"/>
            <a:pathLst>
              <a:path w="6974288" h="1613136">
                <a:moveTo>
                  <a:pt x="6974288" y="232"/>
                </a:moveTo>
                <a:cubicBezTo>
                  <a:pt x="5946817" y="-9600"/>
                  <a:pt x="5226823" y="297198"/>
                  <a:pt x="4109361" y="318200"/>
                </a:cubicBezTo>
                <a:cubicBezTo>
                  <a:pt x="2991899" y="339202"/>
                  <a:pt x="805387" y="-89578"/>
                  <a:pt x="269514" y="126245"/>
                </a:cubicBezTo>
                <a:cubicBezTo>
                  <a:pt x="-266359" y="342068"/>
                  <a:pt x="25008" y="1429804"/>
                  <a:pt x="894124" y="1613136"/>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cxnSp>
        <p:nvCxnSpPr>
          <p:cNvPr id="10" name="Elbow Connector 117"/>
          <p:cNvCxnSpPr/>
          <p:nvPr/>
        </p:nvCxnSpPr>
        <p:spPr bwMode="auto">
          <a:xfrm flipV="1">
            <a:off x="6436636" y="1800252"/>
            <a:ext cx="2799734" cy="1635243"/>
          </a:xfrm>
          <a:prstGeom prst="straightConnector1">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accent5"/>
            </a:solidFill>
            <a:prstDash val="solid"/>
            <a:round/>
            <a:headEnd type="none" w="med" len="med"/>
            <a:tailEnd type="none" w="med" len="med"/>
          </a:ln>
          <a:effectLst/>
        </p:spPr>
      </p:cxnSp>
      <p:sp>
        <p:nvSpPr>
          <p:cNvPr id="11" name="TextBox 10"/>
          <p:cNvSpPr txBox="1"/>
          <p:nvPr/>
        </p:nvSpPr>
        <p:spPr>
          <a:xfrm>
            <a:off x="7552425" y="2241458"/>
            <a:ext cx="822973" cy="38169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lIns="124326" tIns="62162" rIns="124326" bIns="62162">
            <a:spAutoFit/>
          </a:bodyPr>
          <a:lstStyle/>
          <a:p>
            <a:pPr algn="ctr">
              <a:defRPr/>
            </a:pPr>
            <a:r>
              <a:rPr lang="en-US" sz="1632" b="1" dirty="0">
                <a:solidFill>
                  <a:schemeClr val="tx1"/>
                </a:solidFill>
                <a:latin typeface="Segoe" pitchFamily="34" charset="0"/>
              </a:rPr>
              <a:t>G.711</a:t>
            </a:r>
          </a:p>
        </p:txBody>
      </p:sp>
      <p:cxnSp>
        <p:nvCxnSpPr>
          <p:cNvPr id="12" name="Elbow Connector 117"/>
          <p:cNvCxnSpPr/>
          <p:nvPr/>
        </p:nvCxnSpPr>
        <p:spPr bwMode="auto">
          <a:xfrm>
            <a:off x="6595934" y="3503377"/>
            <a:ext cx="951311" cy="1502170"/>
          </a:xfrm>
          <a:prstGeom prst="straightConnector1">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accent6"/>
            </a:solidFill>
            <a:prstDash val="solid"/>
            <a:round/>
            <a:headEnd type="none" w="med" len="med"/>
            <a:tailEnd type="none" w="med" len="med"/>
          </a:ln>
          <a:effectLst/>
        </p:spPr>
      </p:cxnSp>
      <p:sp>
        <p:nvSpPr>
          <p:cNvPr id="14" name="Freeform 13"/>
          <p:cNvSpPr/>
          <p:nvPr/>
        </p:nvSpPr>
        <p:spPr>
          <a:xfrm flipH="1">
            <a:off x="4425976" y="2945594"/>
            <a:ext cx="2248784" cy="831068"/>
          </a:xfrm>
          <a:custGeom>
            <a:avLst/>
            <a:gdLst>
              <a:gd name="connsiteX0" fmla="*/ 3481471 w 3481471"/>
              <a:gd name="connsiteY0" fmla="*/ 48104 h 397584"/>
              <a:gd name="connsiteX1" fmla="*/ 1828883 w 3481471"/>
              <a:gd name="connsiteY1" fmla="*/ 24291 h 397584"/>
              <a:gd name="connsiteX2" fmla="*/ 219158 w 3481471"/>
              <a:gd name="connsiteY2" fmla="*/ 348141 h 397584"/>
              <a:gd name="connsiteX3" fmla="*/ 57233 w 3481471"/>
              <a:gd name="connsiteY3" fmla="*/ 391004 h 397584"/>
              <a:gd name="connsiteX0" fmla="*/ 3481471 w 3481471"/>
              <a:gd name="connsiteY0" fmla="*/ 32641 h 375842"/>
              <a:gd name="connsiteX1" fmla="*/ 1828883 w 3481471"/>
              <a:gd name="connsiteY1" fmla="*/ 8828 h 375842"/>
              <a:gd name="connsiteX2" fmla="*/ 219159 w 3481471"/>
              <a:gd name="connsiteY2" fmla="*/ 123142 h 375842"/>
              <a:gd name="connsiteX3" fmla="*/ 57233 w 3481471"/>
              <a:gd name="connsiteY3" fmla="*/ 375541 h 375842"/>
              <a:gd name="connsiteX0" fmla="*/ 3427318 w 3427318"/>
              <a:gd name="connsiteY0" fmla="*/ 35584 h 378858"/>
              <a:gd name="connsiteX1" fmla="*/ 1774730 w 3427318"/>
              <a:gd name="connsiteY1" fmla="*/ 11771 h 378858"/>
              <a:gd name="connsiteX2" fmla="*/ 1265898 w 3427318"/>
              <a:gd name="connsiteY2" fmla="*/ 166109 h 378858"/>
              <a:gd name="connsiteX3" fmla="*/ 3080 w 3427318"/>
              <a:gd name="connsiteY3" fmla="*/ 378484 h 378858"/>
              <a:gd name="connsiteX0" fmla="*/ 3427318 w 3427318"/>
              <a:gd name="connsiteY0" fmla="*/ 0 h 343274"/>
              <a:gd name="connsiteX1" fmla="*/ 1260983 w 3427318"/>
              <a:gd name="connsiteY1" fmla="*/ 124511 h 343274"/>
              <a:gd name="connsiteX2" fmla="*/ 1265898 w 3427318"/>
              <a:gd name="connsiteY2" fmla="*/ 130525 h 343274"/>
              <a:gd name="connsiteX3" fmla="*/ 3080 w 3427318"/>
              <a:gd name="connsiteY3" fmla="*/ 342900 h 343274"/>
              <a:gd name="connsiteX0" fmla="*/ 0 w 5317798"/>
              <a:gd name="connsiteY0" fmla="*/ 0 h 364463"/>
              <a:gd name="connsiteX1" fmla="*/ 4879362 w 5317798"/>
              <a:gd name="connsiteY1" fmla="*/ 145700 h 364463"/>
              <a:gd name="connsiteX2" fmla="*/ 4884277 w 5317798"/>
              <a:gd name="connsiteY2" fmla="*/ 151714 h 364463"/>
              <a:gd name="connsiteX3" fmla="*/ 3621459 w 5317798"/>
              <a:gd name="connsiteY3" fmla="*/ 364089 h 364463"/>
              <a:gd name="connsiteX0" fmla="*/ 0 w 4887647"/>
              <a:gd name="connsiteY0" fmla="*/ 0 h 364425"/>
              <a:gd name="connsiteX1" fmla="*/ 4879362 w 4887647"/>
              <a:gd name="connsiteY1" fmla="*/ 145700 h 364425"/>
              <a:gd name="connsiteX2" fmla="*/ 1214642 w 4887647"/>
              <a:gd name="connsiteY2" fmla="*/ 132879 h 364425"/>
              <a:gd name="connsiteX3" fmla="*/ 3621459 w 4887647"/>
              <a:gd name="connsiteY3" fmla="*/ 364089 h 364425"/>
              <a:gd name="connsiteX0" fmla="*/ 0 w 3621459"/>
              <a:gd name="connsiteY0" fmla="*/ 0 h 364425"/>
              <a:gd name="connsiteX1" fmla="*/ 1136334 w 3621459"/>
              <a:gd name="connsiteY1" fmla="*/ 136283 h 364425"/>
              <a:gd name="connsiteX2" fmla="*/ 1214642 w 3621459"/>
              <a:gd name="connsiteY2" fmla="*/ 132879 h 364425"/>
              <a:gd name="connsiteX3" fmla="*/ 3621459 w 3621459"/>
              <a:gd name="connsiteY3" fmla="*/ 364089 h 364425"/>
              <a:gd name="connsiteX0" fmla="*/ 0 w 2924226"/>
              <a:gd name="connsiteY0" fmla="*/ 0 h 326841"/>
              <a:gd name="connsiteX1" fmla="*/ 1136334 w 2924226"/>
              <a:gd name="connsiteY1" fmla="*/ 136283 h 326841"/>
              <a:gd name="connsiteX2" fmla="*/ 1214642 w 2924226"/>
              <a:gd name="connsiteY2" fmla="*/ 132879 h 326841"/>
              <a:gd name="connsiteX3" fmla="*/ 2924226 w 2924226"/>
              <a:gd name="connsiteY3" fmla="*/ 326420 h 326841"/>
              <a:gd name="connsiteX0" fmla="*/ 0 w 2924226"/>
              <a:gd name="connsiteY0" fmla="*/ 0 h 326420"/>
              <a:gd name="connsiteX1" fmla="*/ 1136334 w 2924226"/>
              <a:gd name="connsiteY1" fmla="*/ 136283 h 326420"/>
              <a:gd name="connsiteX2" fmla="*/ 2924226 w 2924226"/>
              <a:gd name="connsiteY2" fmla="*/ 326420 h 326420"/>
              <a:gd name="connsiteX0" fmla="*/ 0 w 2924226"/>
              <a:gd name="connsiteY0" fmla="*/ 1386385 h 1712805"/>
              <a:gd name="connsiteX1" fmla="*/ 1122648 w 2924226"/>
              <a:gd name="connsiteY1" fmla="*/ 0 h 1712805"/>
              <a:gd name="connsiteX2" fmla="*/ 2924226 w 2924226"/>
              <a:gd name="connsiteY2" fmla="*/ 1712805 h 1712805"/>
              <a:gd name="connsiteX0" fmla="*/ 0 w 2924226"/>
              <a:gd name="connsiteY0" fmla="*/ 1418771 h 1745191"/>
              <a:gd name="connsiteX1" fmla="*/ 1122648 w 2924226"/>
              <a:gd name="connsiteY1" fmla="*/ 32386 h 1745191"/>
              <a:gd name="connsiteX2" fmla="*/ 2924226 w 2924226"/>
              <a:gd name="connsiteY2" fmla="*/ 1745191 h 1745191"/>
              <a:gd name="connsiteX0" fmla="*/ 0 w 2903698"/>
              <a:gd name="connsiteY0" fmla="*/ 1389586 h 1789386"/>
              <a:gd name="connsiteX1" fmla="*/ 1122648 w 2903698"/>
              <a:gd name="connsiteY1" fmla="*/ 3201 h 1789386"/>
              <a:gd name="connsiteX2" fmla="*/ 2903698 w 2903698"/>
              <a:gd name="connsiteY2" fmla="*/ 1789387 h 1789386"/>
              <a:gd name="connsiteX0" fmla="*/ 0 w 2501583"/>
              <a:gd name="connsiteY0" fmla="*/ 1389586 h 1389586"/>
              <a:gd name="connsiteX1" fmla="*/ 1122648 w 2501583"/>
              <a:gd name="connsiteY1" fmla="*/ 3201 h 1389586"/>
              <a:gd name="connsiteX2" fmla="*/ 2501583 w 2501583"/>
              <a:gd name="connsiteY2" fmla="*/ 809310 h 1389586"/>
              <a:gd name="connsiteX0" fmla="*/ 0 w 2501583"/>
              <a:gd name="connsiteY0" fmla="*/ 1389586 h 1389586"/>
              <a:gd name="connsiteX1" fmla="*/ 1122648 w 2501583"/>
              <a:gd name="connsiteY1" fmla="*/ 3201 h 1389586"/>
              <a:gd name="connsiteX2" fmla="*/ 2501583 w 2501583"/>
              <a:gd name="connsiteY2" fmla="*/ 809310 h 1389586"/>
            </a:gdLst>
            <a:ahLst/>
            <a:cxnLst>
              <a:cxn ang="0">
                <a:pos x="connsiteX0" y="connsiteY0"/>
              </a:cxn>
              <a:cxn ang="0">
                <a:pos x="connsiteX1" y="connsiteY1"/>
              </a:cxn>
              <a:cxn ang="0">
                <a:pos x="connsiteX2" y="connsiteY2"/>
              </a:cxn>
            </a:cxnLst>
            <a:rect l="l" t="t" r="r" b="b"/>
            <a:pathLst>
              <a:path w="2501583" h="1389586">
                <a:moveTo>
                  <a:pt x="0" y="1389586"/>
                </a:moveTo>
                <a:cubicBezTo>
                  <a:pt x="374216" y="927458"/>
                  <a:pt x="638698" y="-63432"/>
                  <a:pt x="1122648" y="3201"/>
                </a:cubicBezTo>
                <a:cubicBezTo>
                  <a:pt x="1606598" y="69834"/>
                  <a:pt x="1835256" y="904829"/>
                  <a:pt x="2501583" y="80931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dirty="0"/>
          </a:p>
        </p:txBody>
      </p:sp>
      <p:pic>
        <p:nvPicPr>
          <p:cNvPr id="15" name="Picture 14"/>
          <p:cNvPicPr>
            <a:picLocks noChangeAspect="1"/>
          </p:cNvPicPr>
          <p:nvPr/>
        </p:nvPicPr>
        <p:blipFill>
          <a:blip r:embed="rId2"/>
          <a:stretch>
            <a:fillRect/>
          </a:stretch>
        </p:blipFill>
        <p:spPr>
          <a:xfrm>
            <a:off x="3236432" y="1752899"/>
            <a:ext cx="1331121" cy="1358817"/>
          </a:xfrm>
          <a:prstGeom prst="rect">
            <a:avLst/>
          </a:prstGeom>
        </p:spPr>
      </p:pic>
      <p:pic>
        <p:nvPicPr>
          <p:cNvPr id="16" name="Picture 15"/>
          <p:cNvPicPr>
            <a:picLocks noChangeAspect="1"/>
          </p:cNvPicPr>
          <p:nvPr/>
        </p:nvPicPr>
        <p:blipFill>
          <a:blip r:embed="rId3"/>
          <a:stretch>
            <a:fillRect/>
          </a:stretch>
        </p:blipFill>
        <p:spPr>
          <a:xfrm>
            <a:off x="9050946" y="1474287"/>
            <a:ext cx="596911" cy="557224"/>
          </a:xfrm>
          <a:prstGeom prst="rect">
            <a:avLst/>
          </a:prstGeom>
        </p:spPr>
      </p:pic>
      <p:pic>
        <p:nvPicPr>
          <p:cNvPr id="18" name="Picture 17"/>
          <p:cNvPicPr>
            <a:picLocks noChangeAspect="1"/>
          </p:cNvPicPr>
          <p:nvPr/>
        </p:nvPicPr>
        <p:blipFill>
          <a:blip r:embed="rId4"/>
          <a:stretch>
            <a:fillRect/>
          </a:stretch>
        </p:blipFill>
        <p:spPr>
          <a:xfrm>
            <a:off x="7218128" y="4726881"/>
            <a:ext cx="618375" cy="557333"/>
          </a:xfrm>
          <a:prstGeom prst="rect">
            <a:avLst/>
          </a:prstGeom>
        </p:spPr>
      </p:pic>
      <p:cxnSp>
        <p:nvCxnSpPr>
          <p:cNvPr id="19" name="Straight Connector 18"/>
          <p:cNvCxnSpPr/>
          <p:nvPr/>
        </p:nvCxnSpPr>
        <p:spPr>
          <a:xfrm flipV="1">
            <a:off x="4772136" y="3399716"/>
            <a:ext cx="1446966" cy="125763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stretch>
            <a:fillRect/>
          </a:stretch>
        </p:blipFill>
        <p:spPr>
          <a:xfrm>
            <a:off x="5929982" y="3111716"/>
            <a:ext cx="911316" cy="758777"/>
          </a:xfrm>
          <a:prstGeom prst="rect">
            <a:avLst/>
          </a:prstGeom>
        </p:spPr>
      </p:pic>
      <p:pic>
        <p:nvPicPr>
          <p:cNvPr id="21" name="Picture 20"/>
          <p:cNvPicPr>
            <a:picLocks noChangeAspect="1"/>
          </p:cNvPicPr>
          <p:nvPr/>
        </p:nvPicPr>
        <p:blipFill>
          <a:blip r:embed="rId6"/>
          <a:stretch>
            <a:fillRect/>
          </a:stretch>
        </p:blipFill>
        <p:spPr>
          <a:xfrm>
            <a:off x="3614291" y="4288048"/>
            <a:ext cx="2315691" cy="1435000"/>
          </a:xfrm>
          <a:prstGeom prst="rect">
            <a:avLst/>
          </a:prstGeom>
        </p:spPr>
      </p:pic>
      <p:sp>
        <p:nvSpPr>
          <p:cNvPr id="22" name="TextBox 21"/>
          <p:cNvSpPr txBox="1"/>
          <p:nvPr/>
        </p:nvSpPr>
        <p:spPr>
          <a:xfrm>
            <a:off x="4293018" y="4844707"/>
            <a:ext cx="10986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lumMod val="75000"/>
                    <a:lumOff val="25000"/>
                  </a:schemeClr>
                </a:solidFill>
              </a:rPr>
              <a:t>PSTN</a:t>
            </a:r>
          </a:p>
        </p:txBody>
      </p:sp>
      <p:sp>
        <p:nvSpPr>
          <p:cNvPr id="23" name="TextBox 22"/>
          <p:cNvSpPr txBox="1"/>
          <p:nvPr/>
        </p:nvSpPr>
        <p:spPr>
          <a:xfrm>
            <a:off x="5564699" y="1716344"/>
            <a:ext cx="587711" cy="3766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lIns="124326" tIns="62162" rIns="124326" bIns="62162">
            <a:spAutoFit/>
          </a:bodyPr>
          <a:lstStyle/>
          <a:p>
            <a:pPr algn="ctr">
              <a:defRPr/>
            </a:pPr>
            <a:r>
              <a:rPr lang="en-US" sz="1632" b="1" dirty="0" smtClean="0">
                <a:solidFill>
                  <a:schemeClr val="tx1"/>
                </a:solidFill>
                <a:latin typeface="Segoe" pitchFamily="34" charset="0"/>
              </a:rPr>
              <a:t>SIP</a:t>
            </a:r>
            <a:endParaRPr lang="en-US" sz="1632" b="1" dirty="0">
              <a:solidFill>
                <a:schemeClr val="tx1"/>
              </a:solidFill>
              <a:latin typeface="Segoe" pitchFamily="34" charset="0"/>
            </a:endParaRPr>
          </a:p>
        </p:txBody>
      </p:sp>
      <p:cxnSp>
        <p:nvCxnSpPr>
          <p:cNvPr id="28" name="Straight Connector 27"/>
          <p:cNvCxnSpPr/>
          <p:nvPr/>
        </p:nvCxnSpPr>
        <p:spPr>
          <a:xfrm>
            <a:off x="467833" y="5472571"/>
            <a:ext cx="407670" cy="0"/>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accent5"/>
            </a:solidFill>
            <a:prstDash val="solid"/>
            <a:round/>
            <a:headEnd type="none" w="med" len="med"/>
            <a:tailEnd type="none" w="med" len="med"/>
          </a:ln>
          <a:effectLst/>
        </p:spPr>
      </p:cxnSp>
      <p:cxnSp>
        <p:nvCxnSpPr>
          <p:cNvPr id="29" name="Straight Connector 28"/>
          <p:cNvCxnSpPr/>
          <p:nvPr/>
        </p:nvCxnSpPr>
        <p:spPr>
          <a:xfrm>
            <a:off x="467833" y="5816357"/>
            <a:ext cx="40767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71662" y="5628008"/>
            <a:ext cx="587711" cy="3766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lIns="124326" tIns="62162" rIns="124326" bIns="62162">
            <a:spAutoFit/>
          </a:bodyPr>
          <a:lstStyle/>
          <a:p>
            <a:pPr algn="ctr">
              <a:defRPr/>
            </a:pPr>
            <a:r>
              <a:rPr lang="en-US" sz="1632" b="1" dirty="0" smtClean="0">
                <a:solidFill>
                  <a:schemeClr val="tx1"/>
                </a:solidFill>
                <a:latin typeface="Segoe" pitchFamily="34" charset="0"/>
              </a:rPr>
              <a:t>SIP</a:t>
            </a:r>
            <a:endParaRPr lang="en-US" sz="1632" b="1" dirty="0">
              <a:solidFill>
                <a:schemeClr val="tx1"/>
              </a:solidFill>
              <a:latin typeface="Segoe" pitchFamily="34" charset="0"/>
            </a:endParaRPr>
          </a:p>
        </p:txBody>
      </p:sp>
      <p:sp>
        <p:nvSpPr>
          <p:cNvPr id="31" name="TextBox 30"/>
          <p:cNvSpPr txBox="1"/>
          <p:nvPr/>
        </p:nvSpPr>
        <p:spPr>
          <a:xfrm>
            <a:off x="871662" y="5267767"/>
            <a:ext cx="845795" cy="3766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lIns="124326" tIns="62162" rIns="124326" bIns="62162">
            <a:spAutoFit/>
          </a:bodyPr>
          <a:lstStyle/>
          <a:p>
            <a:pPr algn="ctr">
              <a:defRPr/>
            </a:pPr>
            <a:r>
              <a:rPr lang="en-US" sz="1632" b="1" dirty="0" smtClean="0">
                <a:solidFill>
                  <a:schemeClr val="tx1"/>
                </a:solidFill>
                <a:latin typeface="Segoe" pitchFamily="34" charset="0"/>
              </a:rPr>
              <a:t>Media</a:t>
            </a:r>
            <a:endParaRPr lang="en-US" sz="1632" b="1" dirty="0">
              <a:solidFill>
                <a:schemeClr val="tx1"/>
              </a:solidFill>
              <a:latin typeface="Segoe" pitchFamily="34" charset="0"/>
            </a:endParaRPr>
          </a:p>
        </p:txBody>
      </p:sp>
    </p:spTree>
    <p:extLst>
      <p:ext uri="{BB962C8B-B14F-4D97-AF65-F5344CB8AC3E}">
        <p14:creationId xmlns:p14="http://schemas.microsoft.com/office/powerpoint/2010/main" val="770805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23"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 enterprise voice features</a:t>
            </a:r>
            <a:endParaRPr lang="en-US" dirty="0"/>
          </a:p>
        </p:txBody>
      </p:sp>
    </p:spTree>
    <p:extLst>
      <p:ext uri="{BB962C8B-B14F-4D97-AF65-F5344CB8AC3E}">
        <p14:creationId xmlns:p14="http://schemas.microsoft.com/office/powerpoint/2010/main" val="12582638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Voice Features</a:t>
            </a:r>
            <a:endParaRPr lang="en-US" dirty="0"/>
          </a:p>
        </p:txBody>
      </p:sp>
      <p:sp>
        <p:nvSpPr>
          <p:cNvPr id="3" name="Text Placeholder 2"/>
          <p:cNvSpPr>
            <a:spLocks noGrp="1"/>
          </p:cNvSpPr>
          <p:nvPr>
            <p:ph type="body" sz="quarter" idx="10"/>
          </p:nvPr>
        </p:nvSpPr>
        <p:spPr>
          <a:xfrm>
            <a:off x="274638" y="1212850"/>
            <a:ext cx="11887200" cy="3447098"/>
          </a:xfrm>
        </p:spPr>
        <p:txBody>
          <a:bodyPr/>
          <a:lstStyle/>
          <a:p>
            <a:r>
              <a:rPr lang="en-US" dirty="0" smtClean="0"/>
              <a:t>Voice Mail</a:t>
            </a:r>
          </a:p>
          <a:p>
            <a:r>
              <a:rPr lang="en-US" dirty="0" smtClean="0"/>
              <a:t>Call Admission Control</a:t>
            </a:r>
          </a:p>
          <a:p>
            <a:r>
              <a:rPr lang="en-US" dirty="0" smtClean="0"/>
              <a:t>Emergency Calling</a:t>
            </a:r>
          </a:p>
          <a:p>
            <a:r>
              <a:rPr lang="en-US" dirty="0" smtClean="0"/>
              <a:t>Delegation</a:t>
            </a:r>
          </a:p>
          <a:p>
            <a:r>
              <a:rPr lang="en-US" dirty="0" smtClean="0"/>
              <a:t>More…</a:t>
            </a:r>
          </a:p>
        </p:txBody>
      </p:sp>
    </p:spTree>
    <p:extLst>
      <p:ext uri="{BB962C8B-B14F-4D97-AF65-F5344CB8AC3E}">
        <p14:creationId xmlns:p14="http://schemas.microsoft.com/office/powerpoint/2010/main" val="4084605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UM</a:t>
            </a:r>
          </a:p>
        </p:txBody>
      </p:sp>
      <p:sp>
        <p:nvSpPr>
          <p:cNvPr id="3" name="Text Placeholder 2"/>
          <p:cNvSpPr txBox="1">
            <a:spLocks/>
          </p:cNvSpPr>
          <p:nvPr/>
        </p:nvSpPr>
        <p:spPr>
          <a:xfrm>
            <a:off x="274638" y="1212849"/>
            <a:ext cx="11887200" cy="456432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Voice mail solution for Lync</a:t>
            </a:r>
          </a:p>
          <a:p>
            <a:r>
              <a:rPr lang="en-US" dirty="0"/>
              <a:t>Single Store for email and voicemail</a:t>
            </a:r>
          </a:p>
          <a:p>
            <a:r>
              <a:rPr lang="en-US" dirty="0" smtClean="0"/>
              <a:t>Call </a:t>
            </a:r>
            <a:r>
              <a:rPr lang="en-US" dirty="0"/>
              <a:t>Answering, Missed Call Notifications, Active Directory Based Auto-Attendant, Outlook Voice Access, Play on Phone</a:t>
            </a:r>
          </a:p>
          <a:p>
            <a:r>
              <a:rPr lang="en-US" dirty="0" smtClean="0"/>
              <a:t>Exchange </a:t>
            </a:r>
            <a:r>
              <a:rPr lang="en-US" dirty="0"/>
              <a:t>Topologies</a:t>
            </a:r>
          </a:p>
          <a:p>
            <a:pPr lvl="1"/>
            <a:r>
              <a:rPr lang="en-US" dirty="0" smtClean="0"/>
              <a:t>On Premise</a:t>
            </a:r>
          </a:p>
          <a:p>
            <a:pPr lvl="1"/>
            <a:r>
              <a:rPr lang="en-US" dirty="0" smtClean="0"/>
              <a:t>Partner/O365 hosted</a:t>
            </a:r>
            <a:endParaRPr lang="en-US" dirty="0"/>
          </a:p>
          <a:p>
            <a:endParaRPr lang="en-US" dirty="0"/>
          </a:p>
        </p:txBody>
      </p:sp>
    </p:spTree>
    <p:extLst>
      <p:ext uri="{BB962C8B-B14F-4D97-AF65-F5344CB8AC3E}">
        <p14:creationId xmlns:p14="http://schemas.microsoft.com/office/powerpoint/2010/main" val="302470868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Call Admission Control</a:t>
            </a:r>
            <a:endParaRPr lang="en-US" dirty="0"/>
          </a:p>
        </p:txBody>
      </p:sp>
      <p:sp>
        <p:nvSpPr>
          <p:cNvPr id="3" name="Text Placeholder 2"/>
          <p:cNvSpPr txBox="1">
            <a:spLocks/>
          </p:cNvSpPr>
          <p:nvPr/>
        </p:nvSpPr>
        <p:spPr>
          <a:xfrm>
            <a:off x="274638" y="1212849"/>
            <a:ext cx="11887200" cy="456432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Limit number of calls</a:t>
            </a:r>
          </a:p>
          <a:p>
            <a:r>
              <a:rPr lang="en-US" dirty="0" smtClean="0"/>
              <a:t>Provide better user experience</a:t>
            </a:r>
          </a:p>
          <a:p>
            <a:r>
              <a:rPr lang="en-US" dirty="0" smtClean="0"/>
              <a:t>Manages bandwidth for audio and video</a:t>
            </a:r>
          </a:p>
          <a:p>
            <a:r>
              <a:rPr lang="en-US" dirty="0" smtClean="0"/>
              <a:t>Based on subnet of endpoint</a:t>
            </a:r>
          </a:p>
          <a:p>
            <a:pPr lvl="1"/>
            <a:r>
              <a:rPr lang="en-US" dirty="0" smtClean="0"/>
              <a:t>Enforce policies on links between sites</a:t>
            </a:r>
          </a:p>
          <a:p>
            <a:pPr lvl="1"/>
            <a:r>
              <a:rPr lang="en-US" dirty="0" smtClean="0"/>
              <a:t>Seamless support for roaming users moving between different sites</a:t>
            </a:r>
          </a:p>
          <a:p>
            <a:pPr lvl="2"/>
            <a:r>
              <a:rPr lang="en-US" dirty="0" smtClean="0"/>
              <a:t>Rerouting behavior when bandwidth limited exceeded</a:t>
            </a:r>
          </a:p>
          <a:p>
            <a:r>
              <a:rPr lang="en-US" dirty="0" smtClean="0"/>
              <a:t>Additional calls will be</a:t>
            </a:r>
          </a:p>
          <a:p>
            <a:pPr lvl="1"/>
            <a:r>
              <a:rPr lang="en-US" dirty="0"/>
              <a:t>Rerouted via Edge Servers</a:t>
            </a:r>
          </a:p>
          <a:p>
            <a:pPr lvl="1"/>
            <a:r>
              <a:rPr lang="en-US" dirty="0" smtClean="0"/>
              <a:t>Rerouted via PSTN</a:t>
            </a:r>
          </a:p>
          <a:p>
            <a:pPr lvl="1"/>
            <a:r>
              <a:rPr lang="en-US" dirty="0" smtClean="0"/>
              <a:t>Blocked</a:t>
            </a:r>
          </a:p>
          <a:p>
            <a:endParaRPr lang="en-US" dirty="0"/>
          </a:p>
        </p:txBody>
      </p:sp>
    </p:spTree>
    <p:extLst>
      <p:ext uri="{BB962C8B-B14F-4D97-AF65-F5344CB8AC3E}">
        <p14:creationId xmlns:p14="http://schemas.microsoft.com/office/powerpoint/2010/main" val="41647454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785652"/>
          </a:xfrm>
        </p:spPr>
        <p:txBody>
          <a:bodyPr/>
          <a:lstStyle/>
          <a:p>
            <a:r>
              <a:rPr lang="en-US" dirty="0"/>
              <a:t>Session Objective(s</a:t>
            </a:r>
            <a:r>
              <a:rPr lang="en-US" dirty="0" smtClean="0"/>
              <a:t>): </a:t>
            </a:r>
            <a:endParaRPr lang="en-US" dirty="0"/>
          </a:p>
          <a:p>
            <a:pPr lvl="1"/>
            <a:r>
              <a:rPr lang="en-US" dirty="0" smtClean="0"/>
              <a:t>Options to provide Enterprise Voice</a:t>
            </a:r>
          </a:p>
          <a:p>
            <a:pPr lvl="1"/>
            <a:r>
              <a:rPr lang="en-US" dirty="0" smtClean="0"/>
              <a:t>Understand Network Assessment requirements</a:t>
            </a:r>
          </a:p>
          <a:p>
            <a:pPr lvl="1"/>
            <a:r>
              <a:rPr lang="en-US" dirty="0" smtClean="0"/>
              <a:t>Plan for pilot</a:t>
            </a:r>
            <a:endParaRPr lang="en-US" dirty="0"/>
          </a:p>
          <a:p>
            <a:endParaRPr lang="en-US" dirty="0" smtClean="0"/>
          </a:p>
          <a:p>
            <a:r>
              <a:rPr lang="en-US" dirty="0" smtClean="0"/>
              <a:t>Necessary steps to provide Enterprise Voice</a:t>
            </a:r>
          </a:p>
          <a:p>
            <a:r>
              <a:rPr lang="en-US" dirty="0" smtClean="0"/>
              <a:t>And meet business/company/user requirements</a:t>
            </a:r>
            <a:endParaRPr lang="en-US" dirty="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24057986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Calling</a:t>
            </a:r>
            <a:endParaRPr lang="en-US" dirty="0"/>
          </a:p>
        </p:txBody>
      </p:sp>
      <p:sp>
        <p:nvSpPr>
          <p:cNvPr id="3" name="Content Placeholder 2"/>
          <p:cNvSpPr>
            <a:spLocks noGrp="1"/>
          </p:cNvSpPr>
          <p:nvPr>
            <p:ph sz="quarter" idx="10"/>
          </p:nvPr>
        </p:nvSpPr>
        <p:spPr>
          <a:xfrm>
            <a:off x="274638" y="1214438"/>
            <a:ext cx="11887200" cy="4395049"/>
          </a:xfrm>
        </p:spPr>
        <p:txBody>
          <a:bodyPr/>
          <a:lstStyle/>
          <a:p>
            <a:r>
              <a:rPr lang="en-US" dirty="0" smtClean="0"/>
              <a:t>Determine your requirements</a:t>
            </a:r>
          </a:p>
          <a:p>
            <a:pPr lvl="1"/>
            <a:r>
              <a:rPr lang="en-US" dirty="0" smtClean="0"/>
              <a:t>What are the local legal requirements?</a:t>
            </a:r>
          </a:p>
          <a:p>
            <a:r>
              <a:rPr lang="en-US" dirty="0" smtClean="0"/>
              <a:t>Lync offers different options</a:t>
            </a:r>
          </a:p>
          <a:p>
            <a:pPr lvl="1"/>
            <a:r>
              <a:rPr lang="en-US" dirty="0" smtClean="0"/>
              <a:t>Calls can be routed depending on Location</a:t>
            </a:r>
          </a:p>
          <a:p>
            <a:pPr lvl="1"/>
            <a:r>
              <a:rPr lang="en-US" dirty="0" smtClean="0"/>
              <a:t>“E911” for North America</a:t>
            </a:r>
          </a:p>
          <a:p>
            <a:pPr lvl="1"/>
            <a:r>
              <a:rPr lang="en-US" dirty="0" smtClean="0"/>
              <a:t>ELIN gateways might meet your requirements</a:t>
            </a:r>
          </a:p>
          <a:p>
            <a:r>
              <a:rPr lang="en-US" dirty="0" smtClean="0"/>
              <a:t>User education might be an alternative</a:t>
            </a:r>
          </a:p>
          <a:p>
            <a:endParaRPr lang="en-US" dirty="0" smtClean="0"/>
          </a:p>
        </p:txBody>
      </p:sp>
    </p:spTree>
    <p:extLst>
      <p:ext uri="{BB962C8B-B14F-4D97-AF65-F5344CB8AC3E}">
        <p14:creationId xmlns:p14="http://schemas.microsoft.com/office/powerpoint/2010/main" val="19164159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a:t>
            </a:r>
            <a:endParaRPr lang="en-US" dirty="0"/>
          </a:p>
        </p:txBody>
      </p:sp>
      <p:sp>
        <p:nvSpPr>
          <p:cNvPr id="3" name="Content Placeholder 2"/>
          <p:cNvSpPr>
            <a:spLocks noGrp="1"/>
          </p:cNvSpPr>
          <p:nvPr>
            <p:ph sz="quarter" idx="10"/>
          </p:nvPr>
        </p:nvSpPr>
        <p:spPr>
          <a:xfrm>
            <a:off x="274638" y="1214438"/>
            <a:ext cx="11887200" cy="3323987"/>
          </a:xfrm>
        </p:spPr>
        <p:txBody>
          <a:bodyPr/>
          <a:lstStyle/>
          <a:p>
            <a:r>
              <a:rPr lang="en-US" dirty="0" smtClean="0"/>
              <a:t>Boss/admin</a:t>
            </a:r>
          </a:p>
          <a:p>
            <a:r>
              <a:rPr lang="en-US" dirty="0" smtClean="0"/>
              <a:t>Built-in functionality sufficient?</a:t>
            </a:r>
          </a:p>
          <a:p>
            <a:r>
              <a:rPr lang="en-US" dirty="0" smtClean="0"/>
              <a:t>Tools available to manage on behalf</a:t>
            </a:r>
          </a:p>
          <a:p>
            <a:r>
              <a:rPr lang="en-US" dirty="0" smtClean="0"/>
              <a:t>Some “Other compatible phones” offer delegation functionality as well</a:t>
            </a:r>
            <a:endParaRPr lang="en-US" dirty="0"/>
          </a:p>
        </p:txBody>
      </p:sp>
    </p:spTree>
    <p:extLst>
      <p:ext uri="{BB962C8B-B14F-4D97-AF65-F5344CB8AC3E}">
        <p14:creationId xmlns:p14="http://schemas.microsoft.com/office/powerpoint/2010/main" val="140445819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sz="quarter" idx="10"/>
          </p:nvPr>
        </p:nvSpPr>
        <p:spPr>
          <a:xfrm>
            <a:off x="274638" y="1214438"/>
            <a:ext cx="11887200" cy="6032421"/>
          </a:xfrm>
        </p:spPr>
        <p:txBody>
          <a:bodyPr/>
          <a:lstStyle/>
          <a:p>
            <a:r>
              <a:rPr lang="en-US" sz="3600" dirty="0" smtClean="0"/>
              <a:t>Understand the Voice Requirements</a:t>
            </a:r>
          </a:p>
          <a:p>
            <a:r>
              <a:rPr lang="en-US" sz="3600" dirty="0" smtClean="0"/>
              <a:t>Response groups</a:t>
            </a:r>
          </a:p>
          <a:p>
            <a:r>
              <a:rPr lang="en-US" sz="3600" dirty="0" smtClean="0"/>
              <a:t>Unassigned numbers</a:t>
            </a:r>
          </a:p>
          <a:p>
            <a:r>
              <a:rPr lang="en-US" sz="3600" dirty="0" smtClean="0"/>
              <a:t>Legal requirements </a:t>
            </a:r>
          </a:p>
          <a:p>
            <a:r>
              <a:rPr lang="en-US" sz="3600" dirty="0" smtClean="0"/>
              <a:t>Third party solutions</a:t>
            </a:r>
          </a:p>
          <a:p>
            <a:pPr lvl="1"/>
            <a:r>
              <a:rPr lang="en-US" sz="2000" dirty="0" smtClean="0"/>
              <a:t>CEBP – Communications Enabled Business Processes</a:t>
            </a:r>
          </a:p>
          <a:p>
            <a:pPr lvl="1"/>
            <a:r>
              <a:rPr lang="en-US" sz="2000" dirty="0" smtClean="0"/>
              <a:t>Recording</a:t>
            </a:r>
            <a:r>
              <a:rPr lang="en-US" sz="2000" dirty="0"/>
              <a:t> </a:t>
            </a:r>
            <a:r>
              <a:rPr lang="en-US" sz="2000" dirty="0" smtClean="0"/>
              <a:t>and compliance</a:t>
            </a:r>
          </a:p>
          <a:p>
            <a:pPr lvl="1"/>
            <a:r>
              <a:rPr lang="en-US" sz="2000" dirty="0" smtClean="0"/>
              <a:t>Integrated solutions</a:t>
            </a:r>
          </a:p>
          <a:p>
            <a:pPr lvl="2"/>
            <a:r>
              <a:rPr lang="en-US" sz="2000" dirty="0" smtClean="0"/>
              <a:t>E.g. Lync enabled door opener</a:t>
            </a:r>
          </a:p>
          <a:p>
            <a:pPr lvl="2"/>
            <a:r>
              <a:rPr lang="en-US" sz="2000" dirty="0" smtClean="0"/>
              <a:t>…</a:t>
            </a:r>
          </a:p>
          <a:p>
            <a:r>
              <a:rPr lang="en-US" sz="3600" dirty="0" smtClean="0"/>
              <a:t>Fax</a:t>
            </a:r>
          </a:p>
          <a:p>
            <a:pPr lvl="1"/>
            <a:endParaRPr lang="en-US" dirty="0"/>
          </a:p>
        </p:txBody>
      </p:sp>
    </p:spTree>
    <p:extLst>
      <p:ext uri="{BB962C8B-B14F-4D97-AF65-F5344CB8AC3E}">
        <p14:creationId xmlns:p14="http://schemas.microsoft.com/office/powerpoint/2010/main" val="409200073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and your network</a:t>
            </a:r>
            <a:endParaRPr lang="en-US" dirty="0"/>
          </a:p>
        </p:txBody>
      </p:sp>
    </p:spTree>
    <p:extLst>
      <p:ext uri="{BB962C8B-B14F-4D97-AF65-F5344CB8AC3E}">
        <p14:creationId xmlns:p14="http://schemas.microsoft.com/office/powerpoint/2010/main" val="86455247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a:t>
            </a:r>
            <a:endParaRPr lang="en-US" dirty="0"/>
          </a:p>
        </p:txBody>
      </p:sp>
      <p:sp>
        <p:nvSpPr>
          <p:cNvPr id="3" name="Content Placeholder 2"/>
          <p:cNvSpPr>
            <a:spLocks noGrp="1"/>
          </p:cNvSpPr>
          <p:nvPr>
            <p:ph sz="quarter" idx="10"/>
          </p:nvPr>
        </p:nvSpPr>
        <p:spPr>
          <a:xfrm>
            <a:off x="274638" y="1214438"/>
            <a:ext cx="11887200" cy="2769989"/>
          </a:xfrm>
        </p:spPr>
        <p:txBody>
          <a:bodyPr/>
          <a:lstStyle/>
          <a:p>
            <a:r>
              <a:rPr lang="en-US" dirty="0" smtClean="0"/>
              <a:t>Network very important component</a:t>
            </a:r>
          </a:p>
          <a:p>
            <a:r>
              <a:rPr lang="en-US" dirty="0" smtClean="0"/>
              <a:t>Will impact user experience</a:t>
            </a:r>
          </a:p>
          <a:p>
            <a:r>
              <a:rPr lang="en-US" dirty="0" smtClean="0"/>
              <a:t>Users expect phones to work</a:t>
            </a:r>
          </a:p>
          <a:p>
            <a:r>
              <a:rPr lang="en-US" dirty="0" smtClean="0"/>
              <a:t>Will impact success of your Lync project</a:t>
            </a:r>
            <a:endParaRPr lang="en-US" dirty="0"/>
          </a:p>
        </p:txBody>
      </p:sp>
    </p:spTree>
    <p:extLst>
      <p:ext uri="{BB962C8B-B14F-4D97-AF65-F5344CB8AC3E}">
        <p14:creationId xmlns:p14="http://schemas.microsoft.com/office/powerpoint/2010/main" val="212224399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Assess the Network</a:t>
            </a:r>
            <a:endParaRPr lang="en-US" dirty="0"/>
          </a:p>
        </p:txBody>
      </p:sp>
      <p:sp>
        <p:nvSpPr>
          <p:cNvPr id="3" name="Content Placeholder 2"/>
          <p:cNvSpPr>
            <a:spLocks noGrp="1"/>
          </p:cNvSpPr>
          <p:nvPr>
            <p:ph sz="quarter" idx="10"/>
          </p:nvPr>
        </p:nvSpPr>
        <p:spPr>
          <a:xfrm>
            <a:off x="274638" y="1214438"/>
            <a:ext cx="11887200" cy="2769989"/>
          </a:xfrm>
        </p:spPr>
        <p:txBody>
          <a:bodyPr/>
          <a:lstStyle/>
          <a:p>
            <a:r>
              <a:rPr lang="en-US" dirty="0" smtClean="0"/>
              <a:t>Discovery</a:t>
            </a:r>
          </a:p>
          <a:p>
            <a:r>
              <a:rPr lang="en-US" dirty="0" smtClean="0"/>
              <a:t>Bandwidth planning</a:t>
            </a:r>
          </a:p>
          <a:p>
            <a:r>
              <a:rPr lang="en-US" dirty="0" smtClean="0"/>
              <a:t>Simulation</a:t>
            </a:r>
          </a:p>
          <a:p>
            <a:r>
              <a:rPr lang="en-US" dirty="0" smtClean="0"/>
              <a:t>Adjust environment</a:t>
            </a:r>
          </a:p>
        </p:txBody>
      </p:sp>
    </p:spTree>
    <p:extLst>
      <p:ext uri="{BB962C8B-B14F-4D97-AF65-F5344CB8AC3E}">
        <p14:creationId xmlns:p14="http://schemas.microsoft.com/office/powerpoint/2010/main" val="166750965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t>
            </a:r>
            <a:endParaRPr lang="en-US" dirty="0"/>
          </a:p>
        </p:txBody>
      </p:sp>
      <p:sp>
        <p:nvSpPr>
          <p:cNvPr id="3" name="Content Placeholder 2"/>
          <p:cNvSpPr>
            <a:spLocks noGrp="1"/>
          </p:cNvSpPr>
          <p:nvPr>
            <p:ph sz="quarter" idx="10"/>
          </p:nvPr>
        </p:nvSpPr>
        <p:spPr>
          <a:xfrm>
            <a:off x="274638" y="1214438"/>
            <a:ext cx="11887200" cy="5613845"/>
          </a:xfrm>
        </p:spPr>
        <p:txBody>
          <a:bodyPr/>
          <a:lstStyle/>
          <a:p>
            <a:r>
              <a:rPr lang="en-US" dirty="0" smtClean="0"/>
              <a:t>Required network information</a:t>
            </a:r>
          </a:p>
          <a:p>
            <a:pPr lvl="1"/>
            <a:r>
              <a:rPr lang="en-US" dirty="0" smtClean="0"/>
              <a:t>Peak usage over past 3 month</a:t>
            </a:r>
          </a:p>
          <a:p>
            <a:pPr lvl="1"/>
            <a:r>
              <a:rPr lang="en-US" dirty="0" smtClean="0"/>
              <a:t>Busy hour traffic</a:t>
            </a:r>
          </a:p>
          <a:p>
            <a:r>
              <a:rPr lang="en-US" dirty="0" err="1" smtClean="0"/>
              <a:t>QoS</a:t>
            </a:r>
            <a:r>
              <a:rPr lang="en-US" dirty="0" smtClean="0"/>
              <a:t> strategy</a:t>
            </a:r>
          </a:p>
          <a:p>
            <a:pPr lvl="1"/>
            <a:r>
              <a:rPr lang="en-US" dirty="0" smtClean="0"/>
              <a:t>How is traffic tagged</a:t>
            </a:r>
          </a:p>
          <a:p>
            <a:pPr lvl="1"/>
            <a:r>
              <a:rPr lang="en-US" dirty="0" err="1" smtClean="0"/>
              <a:t>QoS</a:t>
            </a:r>
            <a:r>
              <a:rPr lang="en-US" dirty="0" smtClean="0"/>
              <a:t> classes</a:t>
            </a:r>
          </a:p>
          <a:p>
            <a:pPr lvl="1"/>
            <a:r>
              <a:rPr lang="en-US" dirty="0" err="1" smtClean="0"/>
              <a:t>Bandwdith</a:t>
            </a:r>
            <a:r>
              <a:rPr lang="en-US" dirty="0" smtClean="0"/>
              <a:t> allocation</a:t>
            </a:r>
          </a:p>
          <a:p>
            <a:r>
              <a:rPr lang="en-US" dirty="0" smtClean="0"/>
              <a:t>Network topology</a:t>
            </a:r>
          </a:p>
          <a:p>
            <a:pPr lvl="1"/>
            <a:r>
              <a:rPr lang="en-US" dirty="0" smtClean="0"/>
              <a:t>Star topology, Inter-site links</a:t>
            </a:r>
          </a:p>
          <a:p>
            <a:pPr lvl="1"/>
            <a:endParaRPr lang="en-US" dirty="0" smtClean="0"/>
          </a:p>
          <a:p>
            <a:endParaRPr lang="en-US" dirty="0"/>
          </a:p>
        </p:txBody>
      </p:sp>
    </p:spTree>
    <p:extLst>
      <p:ext uri="{BB962C8B-B14F-4D97-AF65-F5344CB8AC3E}">
        <p14:creationId xmlns:p14="http://schemas.microsoft.com/office/powerpoint/2010/main" val="19593946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planning</a:t>
            </a:r>
            <a:endParaRPr lang="en-US" dirty="0"/>
          </a:p>
        </p:txBody>
      </p:sp>
      <p:sp>
        <p:nvSpPr>
          <p:cNvPr id="3" name="Content Placeholder 2"/>
          <p:cNvSpPr>
            <a:spLocks noGrp="1"/>
          </p:cNvSpPr>
          <p:nvPr>
            <p:ph sz="quarter" idx="10"/>
          </p:nvPr>
        </p:nvSpPr>
        <p:spPr>
          <a:xfrm>
            <a:off x="274638" y="1214438"/>
            <a:ext cx="11887200" cy="4395049"/>
          </a:xfrm>
        </p:spPr>
        <p:txBody>
          <a:bodyPr/>
          <a:lstStyle/>
          <a:p>
            <a:r>
              <a:rPr lang="en-US" dirty="0"/>
              <a:t>User information</a:t>
            </a:r>
          </a:p>
          <a:p>
            <a:pPr lvl="1"/>
            <a:r>
              <a:rPr lang="en-US" dirty="0"/>
              <a:t>User per location</a:t>
            </a:r>
          </a:p>
          <a:p>
            <a:pPr lvl="1"/>
            <a:r>
              <a:rPr lang="en-US" dirty="0"/>
              <a:t>Modalities per user</a:t>
            </a:r>
          </a:p>
          <a:p>
            <a:pPr lvl="1"/>
            <a:r>
              <a:rPr lang="en-US" dirty="0"/>
              <a:t>Usage statistics</a:t>
            </a:r>
          </a:p>
          <a:p>
            <a:r>
              <a:rPr lang="en-US" dirty="0"/>
              <a:t>Use bandwidth calculator</a:t>
            </a:r>
          </a:p>
          <a:p>
            <a:pPr lvl="1"/>
            <a:r>
              <a:rPr lang="en-US" dirty="0">
                <a:hlinkClick r:id="rId2"/>
              </a:rPr>
              <a:t>http://</a:t>
            </a:r>
            <a:r>
              <a:rPr lang="en-US" dirty="0" smtClean="0">
                <a:hlinkClick r:id="rId2"/>
              </a:rPr>
              <a:t>www.microsoft.com/en-us/download/details.aspx?id=19011</a:t>
            </a:r>
            <a:endParaRPr lang="en-US" dirty="0" smtClean="0"/>
          </a:p>
          <a:p>
            <a:r>
              <a:rPr lang="en-US" dirty="0" smtClean="0"/>
              <a:t>Estimate expected usage </a:t>
            </a:r>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5021262"/>
            <a:ext cx="5486400" cy="165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8478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sz="quarter" idx="10"/>
          </p:nvPr>
        </p:nvSpPr>
        <p:spPr>
          <a:xfrm>
            <a:off x="274638" y="1214438"/>
            <a:ext cx="5351611" cy="5379934"/>
          </a:xfrm>
        </p:spPr>
        <p:txBody>
          <a:bodyPr/>
          <a:lstStyle/>
          <a:p>
            <a:r>
              <a:rPr lang="en-US" dirty="0" smtClean="0"/>
              <a:t>Run in production environment</a:t>
            </a:r>
          </a:p>
          <a:p>
            <a:r>
              <a:rPr lang="en-US" dirty="0" smtClean="0"/>
              <a:t>During production hours</a:t>
            </a:r>
          </a:p>
          <a:p>
            <a:r>
              <a:rPr lang="en-US" dirty="0" smtClean="0"/>
              <a:t>Collect relevant network information</a:t>
            </a:r>
          </a:p>
          <a:p>
            <a:pPr lvl="1"/>
            <a:r>
              <a:rPr lang="en-US" dirty="0" smtClean="0"/>
              <a:t>Jitter</a:t>
            </a:r>
          </a:p>
          <a:p>
            <a:pPr lvl="1"/>
            <a:r>
              <a:rPr lang="en-US" dirty="0" smtClean="0"/>
              <a:t>Packet loss</a:t>
            </a:r>
          </a:p>
          <a:p>
            <a:pPr lvl="1"/>
            <a:r>
              <a:rPr lang="en-US" dirty="0" smtClean="0"/>
              <a:t>Latency</a:t>
            </a:r>
          </a:p>
          <a:p>
            <a:pPr lvl="1"/>
            <a:r>
              <a:rPr lang="en-US" dirty="0" err="1" smtClean="0"/>
              <a:t>QoS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29764876"/>
              </p:ext>
            </p:extLst>
          </p:nvPr>
        </p:nvGraphicFramePr>
        <p:xfrm>
          <a:off x="6218237" y="1737976"/>
          <a:ext cx="6124389" cy="4191682"/>
        </p:xfrm>
        <a:graphic>
          <a:graphicData uri="http://schemas.openxmlformats.org/drawingml/2006/table">
            <a:tbl>
              <a:tblPr firstRow="1" bandRow="1">
                <a:tableStyleId>{5C22544A-7EE6-4342-B048-85BDC9FD1C3A}</a:tableStyleId>
              </a:tblPr>
              <a:tblGrid>
                <a:gridCol w="2204781"/>
                <a:gridCol w="1959804"/>
                <a:gridCol w="1959804"/>
              </a:tblGrid>
              <a:tr h="917208">
                <a:tc>
                  <a:txBody>
                    <a:bodyPr/>
                    <a:lstStyle>
                      <a:lvl1pPr marL="0" algn="l" defTabSz="914363" rtl="0" eaLnBrk="1" latinLnBrk="0" hangingPunct="1">
                        <a:defRPr sz="1800" b="1" kern="1200">
                          <a:solidFill>
                            <a:schemeClr val="lt1"/>
                          </a:solidFill>
                          <a:latin typeface="Verdana"/>
                        </a:defRPr>
                      </a:lvl1pPr>
                      <a:lvl2pPr marL="457182" algn="l" defTabSz="914363" rtl="0" eaLnBrk="1" latinLnBrk="0" hangingPunct="1">
                        <a:defRPr sz="1800" b="1" kern="1200">
                          <a:solidFill>
                            <a:schemeClr val="lt1"/>
                          </a:solidFill>
                          <a:latin typeface="Verdana"/>
                        </a:defRPr>
                      </a:lvl2pPr>
                      <a:lvl3pPr marL="914363" algn="l" defTabSz="914363" rtl="0" eaLnBrk="1" latinLnBrk="0" hangingPunct="1">
                        <a:defRPr sz="1800" b="1" kern="1200">
                          <a:solidFill>
                            <a:schemeClr val="lt1"/>
                          </a:solidFill>
                          <a:latin typeface="Verdana"/>
                        </a:defRPr>
                      </a:lvl3pPr>
                      <a:lvl4pPr marL="1371545" algn="l" defTabSz="914363" rtl="0" eaLnBrk="1" latinLnBrk="0" hangingPunct="1">
                        <a:defRPr sz="1800" b="1" kern="1200">
                          <a:solidFill>
                            <a:schemeClr val="lt1"/>
                          </a:solidFill>
                          <a:latin typeface="Verdana"/>
                        </a:defRPr>
                      </a:lvl4pPr>
                      <a:lvl5pPr marL="1828727" algn="l" defTabSz="914363" rtl="0" eaLnBrk="1" latinLnBrk="0" hangingPunct="1">
                        <a:defRPr sz="1800" b="1" kern="1200">
                          <a:solidFill>
                            <a:schemeClr val="lt1"/>
                          </a:solidFill>
                          <a:latin typeface="Verdana"/>
                        </a:defRPr>
                      </a:lvl5pPr>
                      <a:lvl6pPr marL="2285909" algn="l" defTabSz="914363" rtl="0" eaLnBrk="1" latinLnBrk="0" hangingPunct="1">
                        <a:defRPr sz="1800" b="1" kern="1200">
                          <a:solidFill>
                            <a:schemeClr val="lt1"/>
                          </a:solidFill>
                          <a:latin typeface="Verdana"/>
                        </a:defRPr>
                      </a:lvl6pPr>
                      <a:lvl7pPr marL="2743090" algn="l" defTabSz="914363" rtl="0" eaLnBrk="1" latinLnBrk="0" hangingPunct="1">
                        <a:defRPr sz="1800" b="1" kern="1200">
                          <a:solidFill>
                            <a:schemeClr val="lt1"/>
                          </a:solidFill>
                          <a:latin typeface="Verdana"/>
                        </a:defRPr>
                      </a:lvl7pPr>
                      <a:lvl8pPr marL="3200272" algn="l" defTabSz="914363" rtl="0" eaLnBrk="1" latinLnBrk="0" hangingPunct="1">
                        <a:defRPr sz="1800" b="1" kern="1200">
                          <a:solidFill>
                            <a:schemeClr val="lt1"/>
                          </a:solidFill>
                          <a:latin typeface="Verdana"/>
                        </a:defRPr>
                      </a:lvl8pPr>
                      <a:lvl9pPr marL="3657454" algn="l" defTabSz="914363" rtl="0" eaLnBrk="1" latinLnBrk="0" hangingPunct="1">
                        <a:defRPr sz="1800" b="1" kern="1200">
                          <a:solidFill>
                            <a:schemeClr val="lt1"/>
                          </a:solidFill>
                          <a:latin typeface="Verdana"/>
                        </a:defRPr>
                      </a:lvl9pPr>
                    </a:lstStyle>
                    <a:p>
                      <a:pPr marL="0" marR="0" algn="ctr">
                        <a:spcBef>
                          <a:spcPts val="0"/>
                        </a:spcBef>
                        <a:spcAft>
                          <a:spcPts val="0"/>
                        </a:spcAft>
                      </a:pPr>
                      <a:r>
                        <a:rPr lang="en-US" sz="1900" dirty="0" smtClean="0"/>
                        <a:t>Network conditions</a:t>
                      </a:r>
                      <a:endParaRPr lang="en-US" sz="1900" dirty="0">
                        <a:latin typeface="+mn-lt"/>
                        <a:ea typeface="MS Mincho"/>
                        <a:cs typeface="Times New Roman"/>
                      </a:endParaRPr>
                    </a:p>
                  </a:txBody>
                  <a:tcPr marL="93260" marR="93260" marT="46630" marB="46630" anchor="ctr"/>
                </a:tc>
                <a:tc>
                  <a:txBody>
                    <a:bodyPr/>
                    <a:lstStyle>
                      <a:lvl1pPr marL="0" algn="l" defTabSz="914363" rtl="0" eaLnBrk="1" latinLnBrk="0" hangingPunct="1">
                        <a:defRPr sz="1800" b="1" kern="1200">
                          <a:solidFill>
                            <a:schemeClr val="lt1"/>
                          </a:solidFill>
                          <a:latin typeface="Verdana"/>
                        </a:defRPr>
                      </a:lvl1pPr>
                      <a:lvl2pPr marL="457182" algn="l" defTabSz="914363" rtl="0" eaLnBrk="1" latinLnBrk="0" hangingPunct="1">
                        <a:defRPr sz="1800" b="1" kern="1200">
                          <a:solidFill>
                            <a:schemeClr val="lt1"/>
                          </a:solidFill>
                          <a:latin typeface="Verdana"/>
                        </a:defRPr>
                      </a:lvl2pPr>
                      <a:lvl3pPr marL="914363" algn="l" defTabSz="914363" rtl="0" eaLnBrk="1" latinLnBrk="0" hangingPunct="1">
                        <a:defRPr sz="1800" b="1" kern="1200">
                          <a:solidFill>
                            <a:schemeClr val="lt1"/>
                          </a:solidFill>
                          <a:latin typeface="Verdana"/>
                        </a:defRPr>
                      </a:lvl3pPr>
                      <a:lvl4pPr marL="1371545" algn="l" defTabSz="914363" rtl="0" eaLnBrk="1" latinLnBrk="0" hangingPunct="1">
                        <a:defRPr sz="1800" b="1" kern="1200">
                          <a:solidFill>
                            <a:schemeClr val="lt1"/>
                          </a:solidFill>
                          <a:latin typeface="Verdana"/>
                        </a:defRPr>
                      </a:lvl4pPr>
                      <a:lvl5pPr marL="1828727" algn="l" defTabSz="914363" rtl="0" eaLnBrk="1" latinLnBrk="0" hangingPunct="1">
                        <a:defRPr sz="1800" b="1" kern="1200">
                          <a:solidFill>
                            <a:schemeClr val="lt1"/>
                          </a:solidFill>
                          <a:latin typeface="Verdana"/>
                        </a:defRPr>
                      </a:lvl5pPr>
                      <a:lvl6pPr marL="2285909" algn="l" defTabSz="914363" rtl="0" eaLnBrk="1" latinLnBrk="0" hangingPunct="1">
                        <a:defRPr sz="1800" b="1" kern="1200">
                          <a:solidFill>
                            <a:schemeClr val="lt1"/>
                          </a:solidFill>
                          <a:latin typeface="Verdana"/>
                        </a:defRPr>
                      </a:lvl6pPr>
                      <a:lvl7pPr marL="2743090" algn="l" defTabSz="914363" rtl="0" eaLnBrk="1" latinLnBrk="0" hangingPunct="1">
                        <a:defRPr sz="1800" b="1" kern="1200">
                          <a:solidFill>
                            <a:schemeClr val="lt1"/>
                          </a:solidFill>
                          <a:latin typeface="Verdana"/>
                        </a:defRPr>
                      </a:lvl7pPr>
                      <a:lvl8pPr marL="3200272" algn="l" defTabSz="914363" rtl="0" eaLnBrk="1" latinLnBrk="0" hangingPunct="1">
                        <a:defRPr sz="1800" b="1" kern="1200">
                          <a:solidFill>
                            <a:schemeClr val="lt1"/>
                          </a:solidFill>
                          <a:latin typeface="Verdana"/>
                        </a:defRPr>
                      </a:lvl8pPr>
                      <a:lvl9pPr marL="3657454" algn="l" defTabSz="914363" rtl="0" eaLnBrk="1" latinLnBrk="0" hangingPunct="1">
                        <a:defRPr sz="1800" b="1" kern="1200">
                          <a:solidFill>
                            <a:schemeClr val="lt1"/>
                          </a:solidFill>
                          <a:latin typeface="Verdana"/>
                        </a:defRPr>
                      </a:lvl9pPr>
                    </a:lstStyle>
                    <a:p>
                      <a:pPr marL="0" marR="0" algn="ctr">
                        <a:spcBef>
                          <a:spcPts val="0"/>
                        </a:spcBef>
                        <a:spcAft>
                          <a:spcPts val="0"/>
                        </a:spcAft>
                      </a:pPr>
                      <a:r>
                        <a:rPr lang="en-US" sz="1900" dirty="0"/>
                        <a:t>Acceptable </a:t>
                      </a:r>
                      <a:r>
                        <a:rPr lang="en-US" sz="1900" dirty="0" smtClean="0"/>
                        <a:t>quality</a:t>
                      </a:r>
                      <a:endParaRPr lang="en-US" sz="1900" dirty="0">
                        <a:latin typeface="+mn-lt"/>
                        <a:ea typeface="MS Mincho"/>
                        <a:cs typeface="Times New Roman"/>
                      </a:endParaRPr>
                    </a:p>
                  </a:txBody>
                  <a:tcPr marL="93260" marR="93260" marT="46630" marB="46630" anchor="ctr"/>
                </a:tc>
                <a:tc>
                  <a:txBody>
                    <a:bodyPr/>
                    <a:lstStyle>
                      <a:lvl1pPr marL="0" algn="l" defTabSz="914363" rtl="0" eaLnBrk="1" latinLnBrk="0" hangingPunct="1">
                        <a:defRPr sz="1800" b="1" kern="1200">
                          <a:solidFill>
                            <a:schemeClr val="lt1"/>
                          </a:solidFill>
                          <a:latin typeface="Verdana"/>
                        </a:defRPr>
                      </a:lvl1pPr>
                      <a:lvl2pPr marL="457182" algn="l" defTabSz="914363" rtl="0" eaLnBrk="1" latinLnBrk="0" hangingPunct="1">
                        <a:defRPr sz="1800" b="1" kern="1200">
                          <a:solidFill>
                            <a:schemeClr val="lt1"/>
                          </a:solidFill>
                          <a:latin typeface="Verdana"/>
                        </a:defRPr>
                      </a:lvl2pPr>
                      <a:lvl3pPr marL="914363" algn="l" defTabSz="914363" rtl="0" eaLnBrk="1" latinLnBrk="0" hangingPunct="1">
                        <a:defRPr sz="1800" b="1" kern="1200">
                          <a:solidFill>
                            <a:schemeClr val="lt1"/>
                          </a:solidFill>
                          <a:latin typeface="Verdana"/>
                        </a:defRPr>
                      </a:lvl3pPr>
                      <a:lvl4pPr marL="1371545" algn="l" defTabSz="914363" rtl="0" eaLnBrk="1" latinLnBrk="0" hangingPunct="1">
                        <a:defRPr sz="1800" b="1" kern="1200">
                          <a:solidFill>
                            <a:schemeClr val="lt1"/>
                          </a:solidFill>
                          <a:latin typeface="Verdana"/>
                        </a:defRPr>
                      </a:lvl4pPr>
                      <a:lvl5pPr marL="1828727" algn="l" defTabSz="914363" rtl="0" eaLnBrk="1" latinLnBrk="0" hangingPunct="1">
                        <a:defRPr sz="1800" b="1" kern="1200">
                          <a:solidFill>
                            <a:schemeClr val="lt1"/>
                          </a:solidFill>
                          <a:latin typeface="Verdana"/>
                        </a:defRPr>
                      </a:lvl5pPr>
                      <a:lvl6pPr marL="2285909" algn="l" defTabSz="914363" rtl="0" eaLnBrk="1" latinLnBrk="0" hangingPunct="1">
                        <a:defRPr sz="1800" b="1" kern="1200">
                          <a:solidFill>
                            <a:schemeClr val="lt1"/>
                          </a:solidFill>
                          <a:latin typeface="Verdana"/>
                        </a:defRPr>
                      </a:lvl6pPr>
                      <a:lvl7pPr marL="2743090" algn="l" defTabSz="914363" rtl="0" eaLnBrk="1" latinLnBrk="0" hangingPunct="1">
                        <a:defRPr sz="1800" b="1" kern="1200">
                          <a:solidFill>
                            <a:schemeClr val="lt1"/>
                          </a:solidFill>
                          <a:latin typeface="Verdana"/>
                        </a:defRPr>
                      </a:lvl7pPr>
                      <a:lvl8pPr marL="3200272" algn="l" defTabSz="914363" rtl="0" eaLnBrk="1" latinLnBrk="0" hangingPunct="1">
                        <a:defRPr sz="1800" b="1" kern="1200">
                          <a:solidFill>
                            <a:schemeClr val="lt1"/>
                          </a:solidFill>
                          <a:latin typeface="Verdana"/>
                        </a:defRPr>
                      </a:lvl8pPr>
                      <a:lvl9pPr marL="3657454" algn="l" defTabSz="914363" rtl="0" eaLnBrk="1" latinLnBrk="0" hangingPunct="1">
                        <a:defRPr sz="1800" b="1" kern="1200">
                          <a:solidFill>
                            <a:schemeClr val="lt1"/>
                          </a:solidFill>
                          <a:latin typeface="Verdana"/>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900" dirty="0" smtClean="0"/>
                        <a:t>Optimal quality</a:t>
                      </a:r>
                      <a:endParaRPr lang="en-US" sz="1900" dirty="0" smtClean="0">
                        <a:latin typeface="+mn-lt"/>
                        <a:ea typeface="MS Mincho"/>
                        <a:cs typeface="Times New Roman"/>
                      </a:endParaRPr>
                    </a:p>
                  </a:txBody>
                  <a:tcPr marL="93260" marR="93260" marT="46630" marB="46630" anchor="ctr"/>
                </a:tc>
              </a:tr>
              <a:tr h="963690">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0" marR="0" algn="l">
                        <a:spcBef>
                          <a:spcPts val="0"/>
                        </a:spcBef>
                        <a:spcAft>
                          <a:spcPts val="0"/>
                        </a:spcAft>
                      </a:pPr>
                      <a:r>
                        <a:rPr lang="en-US" sz="1900" dirty="0"/>
                        <a:t>Interarrival packet jitter (avg)</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5</a:t>
                      </a:r>
                      <a:r>
                        <a:rPr lang="en-US" sz="1900" baseline="0" dirty="0" smtClean="0"/>
                        <a:t> </a:t>
                      </a:r>
                      <a:r>
                        <a:rPr lang="en-US" sz="1900" dirty="0" err="1" smtClean="0"/>
                        <a:t>ms</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2 </a:t>
                      </a:r>
                      <a:r>
                        <a:rPr lang="en-US" sz="1900" dirty="0" err="1" smtClean="0"/>
                        <a:t>ms</a:t>
                      </a:r>
                      <a:endParaRPr lang="en-US" sz="1900" dirty="0">
                        <a:solidFill>
                          <a:schemeClr val="bg1"/>
                        </a:solidFill>
                        <a:latin typeface="Segoe"/>
                        <a:ea typeface="MS Mincho"/>
                        <a:cs typeface="Times New Roman"/>
                      </a:endParaRPr>
                    </a:p>
                  </a:txBody>
                  <a:tcPr marL="93260" marR="93260" marT="46630" marB="46630"/>
                </a:tc>
              </a:tr>
              <a:tr h="963690">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0" marR="0" algn="l">
                        <a:spcBef>
                          <a:spcPts val="0"/>
                        </a:spcBef>
                        <a:spcAft>
                          <a:spcPts val="0"/>
                        </a:spcAft>
                      </a:pPr>
                      <a:r>
                        <a:rPr lang="en-US" sz="1900" dirty="0"/>
                        <a:t>Interarrival packet </a:t>
                      </a:r>
                      <a:r>
                        <a:rPr lang="en-US" sz="1900" dirty="0" smtClean="0"/>
                        <a:t>jitter (</a:t>
                      </a:r>
                      <a:r>
                        <a:rPr lang="en-US" sz="1900" dirty="0"/>
                        <a:t>max)</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40 </a:t>
                      </a:r>
                      <a:r>
                        <a:rPr lang="en-US" sz="1900" dirty="0" err="1" smtClean="0"/>
                        <a:t>ms</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20 </a:t>
                      </a:r>
                      <a:r>
                        <a:rPr lang="en-US" sz="1900" dirty="0" err="1" smtClean="0"/>
                        <a:t>ms</a:t>
                      </a:r>
                      <a:endParaRPr lang="en-US" sz="1900" dirty="0">
                        <a:solidFill>
                          <a:schemeClr val="bg1"/>
                        </a:solidFill>
                        <a:latin typeface="Segoe"/>
                        <a:ea typeface="MS Mincho"/>
                        <a:cs typeface="Times New Roman"/>
                      </a:endParaRPr>
                    </a:p>
                  </a:txBody>
                  <a:tcPr marL="93260" marR="93260" marT="46630" marB="46630"/>
                </a:tc>
              </a:tr>
              <a:tr h="673547">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0" marR="0" algn="l">
                        <a:spcBef>
                          <a:spcPts val="0"/>
                        </a:spcBef>
                        <a:spcAft>
                          <a:spcPts val="0"/>
                        </a:spcAft>
                      </a:pPr>
                      <a:r>
                        <a:rPr lang="en-US" sz="1900" dirty="0"/>
                        <a:t>Packet loss rate (avg)</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5%</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3%</a:t>
                      </a:r>
                      <a:endParaRPr lang="en-US" sz="1900" dirty="0">
                        <a:solidFill>
                          <a:schemeClr val="bg1"/>
                        </a:solidFill>
                        <a:latin typeface="Segoe"/>
                        <a:ea typeface="MS Mincho"/>
                        <a:cs typeface="Times New Roman"/>
                      </a:endParaRPr>
                    </a:p>
                  </a:txBody>
                  <a:tcPr marL="93260" marR="93260" marT="46630" marB="46630"/>
                </a:tc>
              </a:tr>
              <a:tr h="673547">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0" marR="0" algn="l">
                        <a:spcBef>
                          <a:spcPts val="0"/>
                        </a:spcBef>
                        <a:spcAft>
                          <a:spcPts val="0"/>
                        </a:spcAft>
                        <a:tabLst>
                          <a:tab pos="1051560" algn="ctr"/>
                          <a:tab pos="2103120" algn="r"/>
                        </a:tabLst>
                      </a:pPr>
                      <a:r>
                        <a:rPr lang="en-US" sz="1900" dirty="0"/>
                        <a:t>Network </a:t>
                      </a:r>
                      <a:r>
                        <a:rPr lang="en-US" sz="1900" dirty="0" smtClean="0"/>
                        <a:t>latency</a:t>
                      </a: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200ms</a:t>
                      </a:r>
                      <a:endParaRPr lang="en-US" sz="1900" dirty="0">
                        <a:solidFill>
                          <a:schemeClr val="bg1"/>
                        </a:solidFill>
                        <a:latin typeface="Segoe"/>
                        <a:ea typeface="MS Mincho"/>
                        <a:cs typeface="Times New Roman"/>
                      </a:endParaRPr>
                    </a:p>
                  </a:txBody>
                  <a:tcPr marL="93260" marR="93260" marT="46630" marB="46630"/>
                </a:tc>
                <a:tc>
                  <a:txBody>
                    <a:bodyPr/>
                    <a:lstStyle>
                      <a:lvl1pPr marL="0" algn="l" defTabSz="914363" rtl="0" eaLnBrk="1" latinLnBrk="0" hangingPunct="1">
                        <a:defRPr sz="1800" kern="1200">
                          <a:solidFill>
                            <a:schemeClr val="dk1"/>
                          </a:solidFill>
                          <a:latin typeface="Verdana"/>
                        </a:defRPr>
                      </a:lvl1pPr>
                      <a:lvl2pPr marL="457182" algn="l" defTabSz="914363" rtl="0" eaLnBrk="1" latinLnBrk="0" hangingPunct="1">
                        <a:defRPr sz="1800" kern="1200">
                          <a:solidFill>
                            <a:schemeClr val="dk1"/>
                          </a:solidFill>
                          <a:latin typeface="Verdana"/>
                        </a:defRPr>
                      </a:lvl2pPr>
                      <a:lvl3pPr marL="914363" algn="l" defTabSz="914363" rtl="0" eaLnBrk="1" latinLnBrk="0" hangingPunct="1">
                        <a:defRPr sz="1800" kern="1200">
                          <a:solidFill>
                            <a:schemeClr val="dk1"/>
                          </a:solidFill>
                          <a:latin typeface="Verdana"/>
                        </a:defRPr>
                      </a:lvl3pPr>
                      <a:lvl4pPr marL="1371545" algn="l" defTabSz="914363" rtl="0" eaLnBrk="1" latinLnBrk="0" hangingPunct="1">
                        <a:defRPr sz="1800" kern="1200">
                          <a:solidFill>
                            <a:schemeClr val="dk1"/>
                          </a:solidFill>
                          <a:latin typeface="Verdana"/>
                        </a:defRPr>
                      </a:lvl4pPr>
                      <a:lvl5pPr marL="1828727" algn="l" defTabSz="914363" rtl="0" eaLnBrk="1" latinLnBrk="0" hangingPunct="1">
                        <a:defRPr sz="1800" kern="1200">
                          <a:solidFill>
                            <a:schemeClr val="dk1"/>
                          </a:solidFill>
                          <a:latin typeface="Verdana"/>
                        </a:defRPr>
                      </a:lvl5pPr>
                      <a:lvl6pPr marL="2285909" algn="l" defTabSz="914363" rtl="0" eaLnBrk="1" latinLnBrk="0" hangingPunct="1">
                        <a:defRPr sz="1800" kern="1200">
                          <a:solidFill>
                            <a:schemeClr val="dk1"/>
                          </a:solidFill>
                          <a:latin typeface="Verdana"/>
                        </a:defRPr>
                      </a:lvl6pPr>
                      <a:lvl7pPr marL="2743090" algn="l" defTabSz="914363" rtl="0" eaLnBrk="1" latinLnBrk="0" hangingPunct="1">
                        <a:defRPr sz="1800" kern="1200">
                          <a:solidFill>
                            <a:schemeClr val="dk1"/>
                          </a:solidFill>
                          <a:latin typeface="Verdana"/>
                        </a:defRPr>
                      </a:lvl7pPr>
                      <a:lvl8pPr marL="3200272" algn="l" defTabSz="914363" rtl="0" eaLnBrk="1" latinLnBrk="0" hangingPunct="1">
                        <a:defRPr sz="1800" kern="1200">
                          <a:solidFill>
                            <a:schemeClr val="dk1"/>
                          </a:solidFill>
                          <a:latin typeface="Verdana"/>
                        </a:defRPr>
                      </a:lvl8pPr>
                      <a:lvl9pPr marL="3657454" algn="l" defTabSz="914363" rtl="0" eaLnBrk="1" latinLnBrk="0" hangingPunct="1">
                        <a:defRPr sz="1800" kern="1200">
                          <a:solidFill>
                            <a:schemeClr val="dk1"/>
                          </a:solidFill>
                          <a:latin typeface="Verdana"/>
                        </a:defRPr>
                      </a:lvl9pPr>
                    </a:lstStyle>
                    <a:p>
                      <a:pPr marL="228600" marR="0" algn="l">
                        <a:spcBef>
                          <a:spcPts val="0"/>
                        </a:spcBef>
                        <a:spcAft>
                          <a:spcPts val="0"/>
                        </a:spcAft>
                      </a:pPr>
                      <a:r>
                        <a:rPr lang="en-US" sz="1900" dirty="0"/>
                        <a:t>≤ </a:t>
                      </a:r>
                      <a:r>
                        <a:rPr lang="en-US" sz="1900" dirty="0" smtClean="0"/>
                        <a:t>120</a:t>
                      </a:r>
                      <a:r>
                        <a:rPr lang="en-US" sz="1900" baseline="0" dirty="0" smtClean="0"/>
                        <a:t>ms</a:t>
                      </a:r>
                      <a:endParaRPr lang="en-US" sz="1900" dirty="0">
                        <a:solidFill>
                          <a:schemeClr val="bg1"/>
                        </a:solidFill>
                        <a:latin typeface="Segoe"/>
                        <a:ea typeface="MS Mincho"/>
                        <a:cs typeface="Times New Roman"/>
                      </a:endParaRPr>
                    </a:p>
                  </a:txBody>
                  <a:tcPr marL="93260" marR="93260" marT="46630" marB="46630"/>
                </a:tc>
              </a:tr>
            </a:tbl>
          </a:graphicData>
        </a:graphic>
      </p:graphicFrame>
    </p:spTree>
    <p:extLst>
      <p:ext uri="{BB962C8B-B14F-4D97-AF65-F5344CB8AC3E}">
        <p14:creationId xmlns:p14="http://schemas.microsoft.com/office/powerpoint/2010/main" val="391565243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 environment</a:t>
            </a:r>
            <a:endParaRPr lang="en-US" dirty="0"/>
          </a:p>
        </p:txBody>
      </p:sp>
      <p:sp>
        <p:nvSpPr>
          <p:cNvPr id="3" name="Content Placeholder 2"/>
          <p:cNvSpPr>
            <a:spLocks noGrp="1"/>
          </p:cNvSpPr>
          <p:nvPr>
            <p:ph sz="quarter" idx="10"/>
          </p:nvPr>
        </p:nvSpPr>
        <p:spPr>
          <a:xfrm>
            <a:off x="274638" y="1214438"/>
            <a:ext cx="11887200" cy="3447098"/>
          </a:xfrm>
        </p:spPr>
        <p:txBody>
          <a:bodyPr/>
          <a:lstStyle/>
          <a:p>
            <a:r>
              <a:rPr lang="en-US" dirty="0" smtClean="0"/>
              <a:t>Improve network</a:t>
            </a:r>
          </a:p>
          <a:p>
            <a:pPr lvl="1"/>
            <a:r>
              <a:rPr lang="en-US" dirty="0" err="1" smtClean="0"/>
              <a:t>QoS</a:t>
            </a:r>
            <a:r>
              <a:rPr lang="en-US" dirty="0" smtClean="0"/>
              <a:t> settings</a:t>
            </a:r>
          </a:p>
          <a:p>
            <a:pPr lvl="1"/>
            <a:r>
              <a:rPr lang="en-US" dirty="0" smtClean="0"/>
              <a:t>Bandwidth</a:t>
            </a:r>
          </a:p>
          <a:p>
            <a:r>
              <a:rPr lang="en-US" dirty="0" smtClean="0"/>
              <a:t>Adjust Lync</a:t>
            </a:r>
          </a:p>
          <a:p>
            <a:pPr lvl="1"/>
            <a:r>
              <a:rPr lang="en-US" dirty="0" smtClean="0"/>
              <a:t>Limit modalities</a:t>
            </a:r>
          </a:p>
          <a:p>
            <a:pPr lvl="1"/>
            <a:r>
              <a:rPr lang="en-US" dirty="0" smtClean="0"/>
              <a:t>Call Admission Control</a:t>
            </a:r>
          </a:p>
          <a:p>
            <a:pPr lvl="1"/>
            <a:r>
              <a:rPr lang="en-US" dirty="0" smtClean="0"/>
              <a:t>Deploy local pools</a:t>
            </a:r>
          </a:p>
        </p:txBody>
      </p:sp>
    </p:spTree>
    <p:extLst>
      <p:ext uri="{BB962C8B-B14F-4D97-AF65-F5344CB8AC3E}">
        <p14:creationId xmlns:p14="http://schemas.microsoft.com/office/powerpoint/2010/main" val="7546439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5478423"/>
          </a:xfrm>
        </p:spPr>
        <p:txBody>
          <a:bodyPr/>
          <a:lstStyle/>
          <a:p>
            <a:r>
              <a:rPr lang="en-US" dirty="0" smtClean="0"/>
              <a:t>Why Lync?</a:t>
            </a:r>
          </a:p>
          <a:p>
            <a:r>
              <a:rPr lang="en-US" dirty="0" smtClean="0"/>
              <a:t>Lync Voice Integration</a:t>
            </a:r>
          </a:p>
          <a:p>
            <a:r>
              <a:rPr lang="en-US" dirty="0" smtClean="0"/>
              <a:t>Deploy Enterprise Voice Features</a:t>
            </a:r>
          </a:p>
          <a:p>
            <a:r>
              <a:rPr lang="en-US" dirty="0" smtClean="0"/>
              <a:t>Lync and your network</a:t>
            </a:r>
          </a:p>
          <a:p>
            <a:r>
              <a:rPr lang="en-US" dirty="0" smtClean="0"/>
              <a:t>Devices</a:t>
            </a:r>
          </a:p>
          <a:p>
            <a:r>
              <a:rPr lang="en-US" dirty="0" smtClean="0"/>
              <a:t>Pilot</a:t>
            </a:r>
          </a:p>
          <a:p>
            <a:r>
              <a:rPr lang="en-US" dirty="0" smtClean="0"/>
              <a:t>Lync Voice Support</a:t>
            </a:r>
          </a:p>
          <a:p>
            <a:endParaRPr lang="en-US" dirty="0"/>
          </a:p>
        </p:txBody>
      </p:sp>
    </p:spTree>
    <p:extLst>
      <p:ext uri="{BB962C8B-B14F-4D97-AF65-F5344CB8AC3E}">
        <p14:creationId xmlns:p14="http://schemas.microsoft.com/office/powerpoint/2010/main" val="122176638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Network Assessment?</a:t>
            </a:r>
            <a:endParaRPr lang="en-US" dirty="0"/>
          </a:p>
        </p:txBody>
      </p:sp>
      <p:sp>
        <p:nvSpPr>
          <p:cNvPr id="3" name="Text Placeholder 9"/>
          <p:cNvSpPr txBox="1">
            <a:spLocks/>
          </p:cNvSpPr>
          <p:nvPr/>
        </p:nvSpPr>
        <p:spPr>
          <a:xfrm>
            <a:off x="274638" y="1212850"/>
            <a:ext cx="11887200" cy="252376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Microsoft Consulting Services offering </a:t>
            </a:r>
          </a:p>
          <a:p>
            <a:pPr lvl="1"/>
            <a:r>
              <a:rPr lang="en-US" dirty="0" smtClean="0"/>
              <a:t>Provides an application-centric assessment that pinpoints problems that could affect your future Microsoft unified communications solution</a:t>
            </a:r>
          </a:p>
          <a:p>
            <a:endParaRPr lang="en-US" dirty="0"/>
          </a:p>
        </p:txBody>
      </p:sp>
      <p:sp>
        <p:nvSpPr>
          <p:cNvPr id="4" name="Rectangle 3"/>
          <p:cNvSpPr/>
          <p:nvPr/>
        </p:nvSpPr>
        <p:spPr bwMode="auto">
          <a:xfrm>
            <a:off x="1166636" y="3071182"/>
            <a:ext cx="2563710" cy="281604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a:lnSpc>
                <a:spcPct val="90000"/>
              </a:lnSpc>
              <a:spcAft>
                <a:spcPts val="450"/>
              </a:spcAft>
            </a:pPr>
            <a:r>
              <a:rPr lang="en-GB" sz="2100" dirty="0">
                <a:latin typeface="+mj-lt"/>
              </a:rPr>
              <a:t>Discovery Session </a:t>
            </a:r>
          </a:p>
          <a:p>
            <a:pPr lvl="0"/>
            <a:endParaRPr lang="en-GB" sz="1350" dirty="0"/>
          </a:p>
          <a:p>
            <a:pPr lvl="0" algn="ctr"/>
            <a:r>
              <a:rPr lang="en-GB" sz="1350" dirty="0"/>
              <a:t>Understand what network environment exists</a:t>
            </a:r>
          </a:p>
        </p:txBody>
      </p:sp>
      <p:sp>
        <p:nvSpPr>
          <p:cNvPr id="5" name="Rectangle 4"/>
          <p:cNvSpPr/>
          <p:nvPr/>
        </p:nvSpPr>
        <p:spPr bwMode="auto">
          <a:xfrm>
            <a:off x="3730346" y="3071182"/>
            <a:ext cx="2538238" cy="281604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a:lnSpc>
                <a:spcPct val="90000"/>
              </a:lnSpc>
              <a:spcAft>
                <a:spcPts val="450"/>
              </a:spcAft>
            </a:pPr>
            <a:r>
              <a:rPr lang="en-GB" sz="2100" dirty="0">
                <a:solidFill>
                  <a:schemeClr val="bg1">
                    <a:lumMod val="75000"/>
                    <a:lumOff val="25000"/>
                  </a:schemeClr>
                </a:solidFill>
                <a:latin typeface="+mj-lt"/>
              </a:rPr>
              <a:t>Usage Modelling</a:t>
            </a:r>
          </a:p>
          <a:p>
            <a:endParaRPr lang="en-GB" sz="1350" dirty="0">
              <a:solidFill>
                <a:schemeClr val="bg1">
                  <a:lumMod val="75000"/>
                  <a:lumOff val="25000"/>
                </a:schemeClr>
              </a:solidFill>
            </a:endParaRPr>
          </a:p>
          <a:p>
            <a:pPr algn="ctr"/>
            <a:r>
              <a:rPr lang="en-GB" sz="1350" dirty="0">
                <a:solidFill>
                  <a:schemeClr val="bg1">
                    <a:lumMod val="75000"/>
                    <a:lumOff val="25000"/>
                  </a:schemeClr>
                </a:solidFill>
              </a:rPr>
              <a:t>Model proposed bandwidth using user profiles, and usage patterns</a:t>
            </a:r>
          </a:p>
        </p:txBody>
      </p:sp>
      <p:sp>
        <p:nvSpPr>
          <p:cNvPr id="6" name="Rectangle 5"/>
          <p:cNvSpPr/>
          <p:nvPr/>
        </p:nvSpPr>
        <p:spPr bwMode="auto">
          <a:xfrm>
            <a:off x="8783099" y="3071182"/>
            <a:ext cx="2512767" cy="281604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a:lnSpc>
                <a:spcPct val="90000"/>
              </a:lnSpc>
              <a:spcAft>
                <a:spcPts val="450"/>
              </a:spcAft>
            </a:pPr>
            <a:r>
              <a:rPr lang="en-GB" sz="1836" dirty="0">
                <a:latin typeface="+mj-lt"/>
              </a:rPr>
              <a:t>Recommendations</a:t>
            </a:r>
          </a:p>
          <a:p>
            <a:endParaRPr lang="en-GB" sz="1350" dirty="0"/>
          </a:p>
          <a:p>
            <a:pPr algn="ctr"/>
            <a:r>
              <a:rPr lang="en-GB" sz="1350" dirty="0" err="1"/>
              <a:t>Analyze</a:t>
            </a:r>
            <a:r>
              <a:rPr lang="en-GB" sz="1350" dirty="0"/>
              <a:t> factors affecting quality, and produce a full report with recommendations</a:t>
            </a:r>
          </a:p>
        </p:txBody>
      </p:sp>
      <p:sp>
        <p:nvSpPr>
          <p:cNvPr id="7" name="Rectangle 6"/>
          <p:cNvSpPr/>
          <p:nvPr/>
        </p:nvSpPr>
        <p:spPr bwMode="auto">
          <a:xfrm>
            <a:off x="6268584" y="3071182"/>
            <a:ext cx="2538238" cy="281604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a:lnSpc>
                <a:spcPct val="90000"/>
              </a:lnSpc>
              <a:spcAft>
                <a:spcPts val="450"/>
              </a:spcAft>
            </a:pPr>
            <a:r>
              <a:rPr lang="en-GB" sz="2100" dirty="0">
                <a:latin typeface="+mj-lt"/>
              </a:rPr>
              <a:t>Traffic Simulation</a:t>
            </a:r>
          </a:p>
          <a:p>
            <a:endParaRPr lang="en-GB" sz="1350" dirty="0"/>
          </a:p>
          <a:p>
            <a:pPr algn="ctr"/>
            <a:r>
              <a:rPr lang="en-GB" sz="1350" dirty="0"/>
              <a:t>Using a UC Traffic simulator apply real traffic to production network and monitor factors that affect the quality of UC traffic, Delay, Jitter, and Packet Loss</a:t>
            </a:r>
          </a:p>
        </p:txBody>
      </p:sp>
    </p:spTree>
    <p:extLst>
      <p:ext uri="{BB962C8B-B14F-4D97-AF65-F5344CB8AC3E}">
        <p14:creationId xmlns:p14="http://schemas.microsoft.com/office/powerpoint/2010/main" val="240401296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Assessment - Benefits</a:t>
            </a:r>
            <a:endParaRPr lang="en-US" dirty="0"/>
          </a:p>
        </p:txBody>
      </p:sp>
      <p:graphicFrame>
        <p:nvGraphicFramePr>
          <p:cNvPr id="3" name="Diagram 2"/>
          <p:cNvGraphicFramePr/>
          <p:nvPr>
            <p:extLst>
              <p:ext uri="{D42A27DB-BD31-4B8C-83A1-F6EECF244321}">
                <p14:modId xmlns:p14="http://schemas.microsoft.com/office/powerpoint/2010/main" val="3291211739"/>
              </p:ext>
            </p:extLst>
          </p:nvPr>
        </p:nvGraphicFramePr>
        <p:xfrm>
          <a:off x="1477504" y="1165754"/>
          <a:ext cx="9481467" cy="4959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34959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a:t>
            </a:r>
            <a:endParaRPr lang="en-US" dirty="0"/>
          </a:p>
        </p:txBody>
      </p:sp>
    </p:spTree>
    <p:extLst>
      <p:ext uri="{BB962C8B-B14F-4D97-AF65-F5344CB8AC3E}">
        <p14:creationId xmlns:p14="http://schemas.microsoft.com/office/powerpoint/2010/main" val="219221167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devices</a:t>
            </a:r>
            <a:endParaRPr lang="en-US" dirty="0"/>
          </a:p>
        </p:txBody>
      </p:sp>
      <p:sp>
        <p:nvSpPr>
          <p:cNvPr id="3" name="Text Placeholder 2"/>
          <p:cNvSpPr txBox="1">
            <a:spLocks/>
          </p:cNvSpPr>
          <p:nvPr/>
        </p:nvSpPr>
        <p:spPr>
          <a:xfrm>
            <a:off x="274638" y="1212850"/>
            <a:ext cx="11887200" cy="579851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linkClick r:id="rId2"/>
              </a:rPr>
              <a:t>http://</a:t>
            </a:r>
            <a:r>
              <a:rPr lang="en-US" dirty="0" smtClean="0">
                <a:hlinkClick r:id="rId2"/>
              </a:rPr>
              <a:t>technet.microsoft.com/en-us/lync/gg278164.aspx</a:t>
            </a:r>
            <a:r>
              <a:rPr lang="en-US" dirty="0" smtClean="0"/>
              <a:t> </a:t>
            </a:r>
            <a:endParaRPr lang="en-US" dirty="0"/>
          </a:p>
          <a:p>
            <a:r>
              <a:rPr lang="en-US" dirty="0" smtClean="0"/>
              <a:t>USB headsets</a:t>
            </a:r>
          </a:p>
          <a:p>
            <a:r>
              <a:rPr lang="en-US" dirty="0" smtClean="0"/>
              <a:t>IP Phones</a:t>
            </a:r>
          </a:p>
          <a:p>
            <a:pPr lvl="1"/>
            <a:r>
              <a:rPr lang="en-US" dirty="0" smtClean="0"/>
              <a:t>“Optimized for” vs. “Other compatible IP phones”</a:t>
            </a:r>
          </a:p>
          <a:p>
            <a:pPr lvl="1"/>
            <a:r>
              <a:rPr lang="en-US" dirty="0" smtClean="0"/>
              <a:t>Different user experience and functionality</a:t>
            </a:r>
          </a:p>
          <a:p>
            <a:pPr lvl="1"/>
            <a:r>
              <a:rPr lang="en-US" dirty="0" smtClean="0"/>
              <a:t>Plan for 20%</a:t>
            </a:r>
          </a:p>
          <a:p>
            <a:pPr lvl="1"/>
            <a:r>
              <a:rPr lang="en-US" dirty="0" smtClean="0"/>
              <a:t>Give users a choice</a:t>
            </a:r>
          </a:p>
          <a:p>
            <a:r>
              <a:rPr lang="en-US" dirty="0" smtClean="0"/>
              <a:t>Plan also for</a:t>
            </a:r>
          </a:p>
          <a:p>
            <a:pPr lvl="1"/>
            <a:r>
              <a:rPr lang="en-US" dirty="0" smtClean="0"/>
              <a:t>Common area phones and hot-desking</a:t>
            </a:r>
          </a:p>
          <a:p>
            <a:pPr lvl="1"/>
            <a:r>
              <a:rPr lang="en-US" dirty="0" smtClean="0"/>
              <a:t>Analogue phones</a:t>
            </a:r>
          </a:p>
        </p:txBody>
      </p:sp>
    </p:spTree>
    <p:extLst>
      <p:ext uri="{BB962C8B-B14F-4D97-AF65-F5344CB8AC3E}">
        <p14:creationId xmlns:p14="http://schemas.microsoft.com/office/powerpoint/2010/main" val="26021296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a:t>
            </a:r>
            <a:endParaRPr lang="en-US" dirty="0"/>
          </a:p>
        </p:txBody>
      </p:sp>
    </p:spTree>
    <p:extLst>
      <p:ext uri="{BB962C8B-B14F-4D97-AF65-F5344CB8AC3E}">
        <p14:creationId xmlns:p14="http://schemas.microsoft.com/office/powerpoint/2010/main" val="245753719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a:t>
            </a:r>
            <a:endParaRPr lang="en-US" dirty="0"/>
          </a:p>
        </p:txBody>
      </p:sp>
      <p:sp>
        <p:nvSpPr>
          <p:cNvPr id="3" name="Text Placeholder 1"/>
          <p:cNvSpPr txBox="1">
            <a:spLocks/>
          </p:cNvSpPr>
          <p:nvPr/>
        </p:nvSpPr>
        <p:spPr>
          <a:xfrm>
            <a:off x="274638" y="1212850"/>
            <a:ext cx="11887200" cy="535531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PoC</a:t>
            </a:r>
            <a:r>
              <a:rPr lang="en-US" dirty="0"/>
              <a:t>:</a:t>
            </a:r>
            <a:r>
              <a:rPr lang="en-US" dirty="0" smtClean="0"/>
              <a:t> Proof of concept</a:t>
            </a:r>
          </a:p>
          <a:p>
            <a:pPr lvl="1"/>
            <a:r>
              <a:rPr lang="en-US" dirty="0" smtClean="0"/>
              <a:t>Validates that specific scenarios work from a technical point of view</a:t>
            </a:r>
          </a:p>
          <a:p>
            <a:pPr lvl="1"/>
            <a:r>
              <a:rPr lang="en-US" dirty="0" smtClean="0"/>
              <a:t>E.g. integration in specific Legacy PBX</a:t>
            </a:r>
          </a:p>
          <a:p>
            <a:r>
              <a:rPr lang="en-US" dirty="0" smtClean="0"/>
              <a:t>Pilot: Have real users working with Lync</a:t>
            </a:r>
          </a:p>
          <a:p>
            <a:pPr lvl="1"/>
            <a:r>
              <a:rPr lang="en-US" dirty="0" smtClean="0"/>
              <a:t>Test in production environment and situations</a:t>
            </a:r>
          </a:p>
          <a:p>
            <a:pPr lvl="1"/>
            <a:r>
              <a:rPr lang="en-US" dirty="0" smtClean="0"/>
              <a:t>Seed new technology</a:t>
            </a:r>
          </a:p>
          <a:p>
            <a:pPr lvl="1"/>
            <a:r>
              <a:rPr lang="en-US" dirty="0" smtClean="0"/>
              <a:t>Validates your scenarios</a:t>
            </a:r>
          </a:p>
          <a:p>
            <a:pPr lvl="1"/>
            <a:endParaRPr lang="en-US" dirty="0" smtClean="0"/>
          </a:p>
          <a:p>
            <a:endParaRPr lang="en-US" dirty="0"/>
          </a:p>
        </p:txBody>
      </p:sp>
    </p:spTree>
    <p:extLst>
      <p:ext uri="{BB962C8B-B14F-4D97-AF65-F5344CB8AC3E}">
        <p14:creationId xmlns:p14="http://schemas.microsoft.com/office/powerpoint/2010/main" val="315760744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do a successful pilot</a:t>
            </a:r>
            <a:endParaRPr lang="en-US" dirty="0"/>
          </a:p>
        </p:txBody>
      </p:sp>
      <p:sp>
        <p:nvSpPr>
          <p:cNvPr id="5" name="Content Placeholder 4"/>
          <p:cNvSpPr>
            <a:spLocks noGrp="1"/>
          </p:cNvSpPr>
          <p:nvPr>
            <p:ph sz="quarter" idx="10"/>
          </p:nvPr>
        </p:nvSpPr>
        <p:spPr>
          <a:xfrm>
            <a:off x="274638" y="1214438"/>
            <a:ext cx="11887200" cy="7645170"/>
          </a:xfrm>
        </p:spPr>
        <p:txBody>
          <a:bodyPr/>
          <a:lstStyle/>
          <a:p>
            <a:r>
              <a:rPr lang="en-US" dirty="0" smtClean="0"/>
              <a:t>Choose the right users</a:t>
            </a:r>
          </a:p>
          <a:p>
            <a:r>
              <a:rPr lang="en-US" dirty="0" smtClean="0"/>
              <a:t>Focus on user scenarios</a:t>
            </a:r>
          </a:p>
          <a:p>
            <a:r>
              <a:rPr lang="en-US" dirty="0" smtClean="0"/>
              <a:t>Define goals and how to measure it</a:t>
            </a:r>
          </a:p>
          <a:p>
            <a:r>
              <a:rPr lang="en-US" dirty="0" smtClean="0"/>
              <a:t>Plan for communications</a:t>
            </a:r>
          </a:p>
          <a:p>
            <a:r>
              <a:rPr lang="en-US" dirty="0" smtClean="0"/>
              <a:t>Ask for feedback (and use it)</a:t>
            </a:r>
          </a:p>
          <a:p>
            <a:r>
              <a:rPr lang="en-US" dirty="0" smtClean="0"/>
              <a:t>Use the “Rollout and Adoption Success Kit”</a:t>
            </a:r>
          </a:p>
          <a:p>
            <a:pPr lvl="1"/>
            <a:r>
              <a:rPr lang="en-US" dirty="0" smtClean="0">
                <a:hlinkClick r:id="rId2"/>
              </a:rPr>
              <a:t>http://aka.ms/LyncRASK</a:t>
            </a:r>
            <a:r>
              <a:rPr lang="en-US" dirty="0" smtClean="0"/>
              <a:t> </a:t>
            </a:r>
          </a:p>
          <a:p>
            <a:r>
              <a:rPr lang="en-US" dirty="0" smtClean="0"/>
              <a:t>Pilot is a good opportunity for marketing Lync! </a:t>
            </a:r>
          </a:p>
          <a:p>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44550324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be in the pilot?</a:t>
            </a:r>
            <a:endParaRPr lang="en-US" dirty="0"/>
          </a:p>
        </p:txBody>
      </p:sp>
      <p:sp>
        <p:nvSpPr>
          <p:cNvPr id="3" name="Text Placeholder 1"/>
          <p:cNvSpPr txBox="1">
            <a:spLocks/>
          </p:cNvSpPr>
          <p:nvPr/>
        </p:nvSpPr>
        <p:spPr>
          <a:xfrm>
            <a:off x="274638" y="1212850"/>
            <a:ext cx="11887200" cy="535531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A broad spectrum of skill levels</a:t>
            </a:r>
          </a:p>
          <a:p>
            <a:r>
              <a:rPr lang="en-US" smtClean="0"/>
              <a:t>Representatives from a variety of roles</a:t>
            </a:r>
          </a:p>
          <a:p>
            <a:r>
              <a:rPr lang="en-US" smtClean="0"/>
              <a:t>Enthusiastic individuals willing to participate and provide feedback</a:t>
            </a:r>
          </a:p>
          <a:p>
            <a:r>
              <a:rPr lang="en-US" smtClean="0"/>
              <a:t>Users for every targeted workload/scenario</a:t>
            </a:r>
          </a:p>
          <a:p>
            <a:r>
              <a:rPr lang="en-US" smtClean="0"/>
              <a:t>Individuals located near a Lync Champion</a:t>
            </a:r>
          </a:p>
          <a:p>
            <a:r>
              <a:rPr lang="en-US" smtClean="0"/>
              <a:t>Remote users with a higher technical skill</a:t>
            </a:r>
          </a:p>
          <a:p>
            <a:endParaRPr lang="en-US" dirty="0"/>
          </a:p>
        </p:txBody>
      </p:sp>
    </p:spTree>
    <p:extLst>
      <p:ext uri="{BB962C8B-B14F-4D97-AF65-F5344CB8AC3E}">
        <p14:creationId xmlns:p14="http://schemas.microsoft.com/office/powerpoint/2010/main" val="394912144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voice support</a:t>
            </a:r>
            <a:endParaRPr lang="en-US" dirty="0"/>
          </a:p>
        </p:txBody>
      </p:sp>
    </p:spTree>
    <p:extLst>
      <p:ext uri="{BB962C8B-B14F-4D97-AF65-F5344CB8AC3E}">
        <p14:creationId xmlns:p14="http://schemas.microsoft.com/office/powerpoint/2010/main" val="222251585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Support Strategy</a:t>
            </a:r>
            <a:endParaRPr lang="en-US" dirty="0"/>
          </a:p>
        </p:txBody>
      </p:sp>
      <p:sp>
        <p:nvSpPr>
          <p:cNvPr id="3" name="Text Placeholder 2"/>
          <p:cNvSpPr txBox="1">
            <a:spLocks/>
          </p:cNvSpPr>
          <p:nvPr/>
        </p:nvSpPr>
        <p:spPr>
          <a:xfrm>
            <a:off x="274638" y="1212850"/>
            <a:ext cx="11887200" cy="579851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Lync is more than just another Microsoft product</a:t>
            </a:r>
          </a:p>
          <a:p>
            <a:pPr lvl="1"/>
            <a:r>
              <a:rPr lang="en-US" dirty="0" smtClean="0"/>
              <a:t>Devices</a:t>
            </a:r>
          </a:p>
          <a:p>
            <a:pPr lvl="1"/>
            <a:r>
              <a:rPr lang="en-US" dirty="0" smtClean="0"/>
              <a:t>Network</a:t>
            </a:r>
          </a:p>
          <a:p>
            <a:pPr lvl="1"/>
            <a:r>
              <a:rPr lang="en-US" dirty="0"/>
              <a:t>Gateways</a:t>
            </a:r>
          </a:p>
          <a:p>
            <a:pPr lvl="1"/>
            <a:r>
              <a:rPr lang="en-US" dirty="0" smtClean="0"/>
              <a:t>PBX</a:t>
            </a:r>
          </a:p>
          <a:p>
            <a:pPr lvl="1"/>
            <a:r>
              <a:rPr lang="en-US" dirty="0" smtClean="0"/>
              <a:t>Session Border Controller</a:t>
            </a:r>
          </a:p>
          <a:p>
            <a:pPr lvl="1"/>
            <a:r>
              <a:rPr lang="en-US" dirty="0" smtClean="0"/>
              <a:t>SIP Trunk</a:t>
            </a:r>
          </a:p>
          <a:p>
            <a:pPr lvl="1"/>
            <a:r>
              <a:rPr lang="en-US" dirty="0" smtClean="0"/>
              <a:t>…</a:t>
            </a:r>
          </a:p>
          <a:p>
            <a:r>
              <a:rPr lang="en-US" dirty="0" smtClean="0"/>
              <a:t>Single point of contact?</a:t>
            </a:r>
          </a:p>
          <a:p>
            <a:pPr lvl="1"/>
            <a:endParaRPr lang="en-US" dirty="0" smtClean="0"/>
          </a:p>
        </p:txBody>
      </p:sp>
    </p:spTree>
    <p:extLst>
      <p:ext uri="{BB962C8B-B14F-4D97-AF65-F5344CB8AC3E}">
        <p14:creationId xmlns:p14="http://schemas.microsoft.com/office/powerpoint/2010/main" val="19106624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 me</a:t>
            </a:r>
            <a:endParaRPr lang="de-AT" dirty="0"/>
          </a:p>
        </p:txBody>
      </p:sp>
      <p:sp>
        <p:nvSpPr>
          <p:cNvPr id="4" name="Rectangle 3"/>
          <p:cNvSpPr/>
          <p:nvPr/>
        </p:nvSpPr>
        <p:spPr bwMode="auto">
          <a:xfrm>
            <a:off x="7836782" y="1305813"/>
            <a:ext cx="2293879" cy="222635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a:xfrm>
            <a:off x="7823331" y="2689640"/>
            <a:ext cx="2124621" cy="830997"/>
          </a:xfrm>
          <a:prstGeom prst="rect">
            <a:avLst/>
          </a:prstGeom>
        </p:spPr>
        <p:txBody>
          <a:bodyPr wrap="none">
            <a:spAutoFit/>
          </a:bodyPr>
          <a:lstStyle/>
          <a:p>
            <a:pPr defTabSz="699496" fontAlgn="base">
              <a:spcBef>
                <a:spcPct val="0"/>
              </a:spcBef>
              <a:spcAft>
                <a:spcPct val="0"/>
              </a:spcAft>
            </a:pPr>
            <a:r>
              <a:rPr lang="en-US" sz="2400" spc="-76" dirty="0" err="1">
                <a:gradFill>
                  <a:gsLst>
                    <a:gs pos="0">
                      <a:srgbClr val="FFFFFF"/>
                    </a:gs>
                    <a:gs pos="100000">
                      <a:srgbClr val="FFFFFF"/>
                    </a:gs>
                  </a:gsLst>
                  <a:lin ang="5400000" scaled="0"/>
                </a:gradFill>
                <a:latin typeface="Calibri" pitchFamily="34" charset="0"/>
                <a:ea typeface="Segoe UI" pitchFamily="34" charset="0"/>
                <a:cs typeface="Calibri" pitchFamily="34" charset="0"/>
              </a:rPr>
              <a:t>t</a:t>
            </a:r>
            <a:r>
              <a:rPr lang="en-US" sz="2400" spc="-76" dirty="0" err="1" smtClean="0">
                <a:gradFill>
                  <a:gsLst>
                    <a:gs pos="0">
                      <a:srgbClr val="FFFFFF"/>
                    </a:gs>
                    <a:gs pos="100000">
                      <a:srgbClr val="FFFFFF"/>
                    </a:gs>
                  </a:gsLst>
                  <a:lin ang="5400000" scaled="0"/>
                </a:gradFill>
                <a:latin typeface="Calibri" pitchFamily="34" charset="0"/>
                <a:ea typeface="Segoe UI" pitchFamily="34" charset="0"/>
                <a:cs typeface="Calibri" pitchFamily="34" charset="0"/>
              </a:rPr>
              <a:t>binder</a:t>
            </a:r>
            <a:endParaRPr lang="en-US" sz="2400" spc="-76" dirty="0" smtClean="0">
              <a:gradFill>
                <a:gsLst>
                  <a:gs pos="0">
                    <a:srgbClr val="FFFFFF"/>
                  </a:gs>
                  <a:gs pos="100000">
                    <a:srgbClr val="FFFFFF"/>
                  </a:gs>
                </a:gsLst>
                <a:lin ang="5400000" scaled="0"/>
              </a:gradFill>
              <a:latin typeface="Calibri" pitchFamily="34" charset="0"/>
              <a:ea typeface="Segoe UI" pitchFamily="34" charset="0"/>
              <a:cs typeface="Calibri" pitchFamily="34" charset="0"/>
            </a:endParaRPr>
          </a:p>
          <a:p>
            <a:pPr defTabSz="699496" fontAlgn="base">
              <a:spcBef>
                <a:spcPct val="0"/>
              </a:spcBef>
              <a:spcAft>
                <a:spcPct val="0"/>
              </a:spcAft>
            </a:pPr>
            <a:r>
              <a:rPr lang="en-US" sz="2400" spc="-76" dirty="0" smtClean="0">
                <a:gradFill>
                  <a:gsLst>
                    <a:gs pos="0">
                      <a:srgbClr val="FFFFFF"/>
                    </a:gs>
                    <a:gs pos="100000">
                      <a:srgbClr val="FFFFFF"/>
                    </a:gs>
                  </a:gsLst>
                  <a:lin ang="5400000" scaled="0"/>
                </a:gradFill>
                <a:latin typeface="Calibri" pitchFamily="34" charset="0"/>
                <a:ea typeface="Segoe UI" pitchFamily="34" charset="0"/>
                <a:cs typeface="Calibri" pitchFamily="34" charset="0"/>
              </a:rPr>
              <a:t>@microsoft.com</a:t>
            </a:r>
            <a:endParaRPr lang="en-US" sz="2400" spc="-76" dirty="0">
              <a:gradFill>
                <a:gsLst>
                  <a:gs pos="0">
                    <a:srgbClr val="FFFFFF"/>
                  </a:gs>
                  <a:gs pos="100000">
                    <a:srgbClr val="FFFFFF"/>
                  </a:gs>
                </a:gsLst>
                <a:lin ang="5400000" scaled="0"/>
              </a:gradFill>
              <a:latin typeface="Calibri" pitchFamily="34" charset="0"/>
              <a:ea typeface="Segoe UI" pitchFamily="34" charset="0"/>
              <a:cs typeface="Calibri" pitchFamily="34" charset="0"/>
            </a:endParaRPr>
          </a:p>
        </p:txBody>
      </p:sp>
      <p:pic>
        <p:nvPicPr>
          <p:cNvPr id="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2163" t="4549" r="35805" b="26940"/>
          <a:stretch/>
        </p:blipFill>
        <p:spPr bwMode="auto">
          <a:xfrm>
            <a:off x="655183" y="1303393"/>
            <a:ext cx="2251897" cy="461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645376" y="5252337"/>
            <a:ext cx="2261704" cy="667189"/>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29" rIns="46629" bIns="93256" numCol="1" spcCol="0" rtlCol="0" fromWordArt="0" anchor="b" anchorCtr="0" forceAA="0" compatLnSpc="1">
            <a:prstTxWarp prst="textNoShape">
              <a:avLst/>
            </a:prstTxWarp>
            <a:noAutofit/>
          </a:bodyPr>
          <a:lstStyle/>
          <a:p>
            <a:pPr defTabSz="932251" fontAlgn="base">
              <a:spcBef>
                <a:spcPct val="0"/>
              </a:spcBef>
              <a:spcAft>
                <a:spcPct val="0"/>
              </a:spcAft>
            </a:pPr>
            <a:endParaRPr lang="en-US" sz="2400" spc="-52" dirty="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3019618" y="1303388"/>
            <a:ext cx="4682671" cy="2251017"/>
            <a:chOff x="3105768" y="3885593"/>
            <a:chExt cx="3530699" cy="1690979"/>
          </a:xfrm>
        </p:grpSpPr>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86" t="8207" r="2235" b="22370"/>
            <a:stretch/>
          </p:blipFill>
          <p:spPr bwMode="auto">
            <a:xfrm>
              <a:off x="3115331" y="3885593"/>
              <a:ext cx="3511572" cy="167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3105769" y="5065679"/>
              <a:ext cx="3530698" cy="510893"/>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29" rIns="46629" bIns="93256" numCol="1" spcCol="0" rtlCol="0" fromWordArt="0" anchor="b" anchorCtr="0" forceAA="0" compatLnSpc="1">
              <a:prstTxWarp prst="textNoShape">
                <a:avLst/>
              </a:prstTxWarp>
              <a:noAutofit/>
            </a:bodyPr>
            <a:lstStyle/>
            <a:p>
              <a:pPr defTabSz="932251" fontAlgn="base">
                <a:spcBef>
                  <a:spcPct val="0"/>
                </a:spcBef>
                <a:spcAft>
                  <a:spcPct val="0"/>
                </a:spcAft>
              </a:pPr>
              <a:endParaRPr lang="en-US" sz="1836" spc="-5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3105768" y="4992169"/>
              <a:ext cx="1462276" cy="559031"/>
            </a:xfrm>
            <a:prstGeom prst="rect">
              <a:avLst/>
            </a:prstGeom>
          </p:spPr>
          <p:txBody>
            <a:bodyPr wrap="none">
              <a:spAutoFit/>
            </a:bodyPr>
            <a:lstStyle/>
            <a:p>
              <a:pPr defTabSz="699496" fontAlgn="base">
                <a:spcBef>
                  <a:spcPct val="0"/>
                </a:spcBef>
                <a:spcAft>
                  <a:spcPct val="0"/>
                </a:spcAft>
              </a:pPr>
              <a:endParaRPr lang="en-US" sz="1836" spc="-76" dirty="0">
                <a:gradFill>
                  <a:gsLst>
                    <a:gs pos="0">
                      <a:srgbClr val="FFFFFF"/>
                    </a:gs>
                    <a:gs pos="100000">
                      <a:srgbClr val="FFFFFF"/>
                    </a:gs>
                  </a:gsLst>
                  <a:lin ang="5400000" scaled="0"/>
                </a:gradFill>
                <a:latin typeface="Calibri" pitchFamily="34" charset="0"/>
                <a:ea typeface="Segoe UI" pitchFamily="34" charset="0"/>
                <a:cs typeface="Calibri" pitchFamily="34" charset="0"/>
              </a:endParaRPr>
            </a:p>
            <a:p>
              <a:pPr defTabSz="699496" fontAlgn="base">
                <a:spcBef>
                  <a:spcPct val="0"/>
                </a:spcBef>
                <a:spcAft>
                  <a:spcPct val="0"/>
                </a:spcAft>
              </a:pPr>
              <a:r>
                <a:rPr lang="en-US" sz="2400" spc="-76" dirty="0">
                  <a:gradFill>
                    <a:gsLst>
                      <a:gs pos="0">
                        <a:srgbClr val="FFFFFF"/>
                      </a:gs>
                      <a:gs pos="100000">
                        <a:srgbClr val="FFFFFF"/>
                      </a:gs>
                    </a:gsLst>
                    <a:lin ang="5400000" scaled="0"/>
                  </a:gradFill>
                  <a:latin typeface="Calibri" pitchFamily="34" charset="0"/>
                  <a:ea typeface="Segoe UI" pitchFamily="34" charset="0"/>
                  <a:cs typeface="Calibri" pitchFamily="34" charset="0"/>
                </a:rPr>
                <a:t>Austria, Vienna</a:t>
              </a:r>
            </a:p>
          </p:txBody>
        </p:sp>
      </p:grpSp>
      <p:sp>
        <p:nvSpPr>
          <p:cNvPr id="12" name="Rectangle 11"/>
          <p:cNvSpPr/>
          <p:nvPr/>
        </p:nvSpPr>
        <p:spPr>
          <a:xfrm>
            <a:off x="616489" y="5046022"/>
            <a:ext cx="1609158" cy="830997"/>
          </a:xfrm>
          <a:prstGeom prst="rect">
            <a:avLst/>
          </a:prstGeom>
        </p:spPr>
        <p:txBody>
          <a:bodyPr wrap="none">
            <a:sp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latin typeface="Calibri" pitchFamily="34" charset="0"/>
              <a:ea typeface="Segoe UI" pitchFamily="34" charset="0"/>
              <a:cs typeface="Calibri" pitchFamily="34" charset="0"/>
            </a:endParaRPr>
          </a:p>
          <a:p>
            <a:pPr defTabSz="699496" fontAlgn="base">
              <a:spcBef>
                <a:spcPct val="0"/>
              </a:spcBef>
              <a:spcAft>
                <a:spcPct val="0"/>
              </a:spcAft>
            </a:pPr>
            <a:r>
              <a:rPr lang="en-US" sz="2400" spc="-76" dirty="0">
                <a:gradFill>
                  <a:gsLst>
                    <a:gs pos="0">
                      <a:srgbClr val="FFFFFF"/>
                    </a:gs>
                    <a:gs pos="100000">
                      <a:srgbClr val="FFFFFF"/>
                    </a:gs>
                  </a:gsLst>
                  <a:lin ang="5400000" scaled="0"/>
                </a:gradFill>
                <a:latin typeface="Calibri" pitchFamily="34" charset="0"/>
                <a:ea typeface="Segoe UI" pitchFamily="34" charset="0"/>
                <a:cs typeface="Calibri" pitchFamily="34" charset="0"/>
              </a:rPr>
              <a:t>Field hockey</a:t>
            </a:r>
          </a:p>
        </p:txBody>
      </p:sp>
      <p:sp>
        <p:nvSpPr>
          <p:cNvPr id="14" name="Rectangle 13"/>
          <p:cNvSpPr/>
          <p:nvPr/>
        </p:nvSpPr>
        <p:spPr bwMode="auto">
          <a:xfrm>
            <a:off x="5429305" y="3667629"/>
            <a:ext cx="2259788" cy="2251897"/>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5429302" y="5205624"/>
            <a:ext cx="2407480" cy="707886"/>
          </a:xfrm>
          <a:prstGeom prst="rect">
            <a:avLst/>
          </a:prstGeom>
          <a:noFill/>
        </p:spPr>
        <p:txBody>
          <a:bodyPr wrap="square">
            <a:spAutoFit/>
          </a:bodyPr>
          <a:lstStyle/>
          <a:p>
            <a:pPr defTabSz="699496" fontAlgn="base">
              <a:spcBef>
                <a:spcPct val="0"/>
              </a:spcBef>
              <a:spcAft>
                <a:spcPct val="0"/>
              </a:spcAft>
            </a:pPr>
            <a:r>
              <a:rPr lang="en-US" sz="2000" spc="-76" dirty="0" smtClean="0">
                <a:gradFill>
                  <a:gsLst>
                    <a:gs pos="0">
                      <a:srgbClr val="FFFFFF"/>
                    </a:gs>
                    <a:gs pos="100000">
                      <a:srgbClr val="FFFFFF"/>
                    </a:gs>
                  </a:gsLst>
                  <a:lin ang="5400000" scaled="0"/>
                </a:gradFill>
                <a:latin typeface="Calibri" pitchFamily="34" charset="0"/>
                <a:ea typeface="Segoe UI" pitchFamily="34" charset="0"/>
                <a:cs typeface="Calibri" pitchFamily="34" charset="0"/>
              </a:rPr>
              <a:t>Communications </a:t>
            </a:r>
            <a:r>
              <a:rPr lang="en-US" sz="2000" spc="-76" dirty="0" err="1" smtClean="0">
                <a:gradFill>
                  <a:gsLst>
                    <a:gs pos="0">
                      <a:srgbClr val="FFFFFF"/>
                    </a:gs>
                    <a:gs pos="100000">
                      <a:srgbClr val="FFFFFF"/>
                    </a:gs>
                  </a:gsLst>
                  <a:lin ang="5400000" scaled="0"/>
                </a:gradFill>
                <a:latin typeface="Calibri" pitchFamily="34" charset="0"/>
                <a:ea typeface="Segoe UI" pitchFamily="34" charset="0"/>
                <a:cs typeface="Calibri" pitchFamily="34" charset="0"/>
              </a:rPr>
              <a:t>CoE</a:t>
            </a:r>
            <a:endParaRPr lang="en-US" sz="2000" spc="-76" dirty="0">
              <a:gradFill>
                <a:gsLst>
                  <a:gs pos="0">
                    <a:srgbClr val="FFFFFF"/>
                  </a:gs>
                  <a:gs pos="100000">
                    <a:srgbClr val="FFFFFF"/>
                  </a:gs>
                </a:gsLst>
                <a:lin ang="5400000" scaled="0"/>
              </a:gradFill>
              <a:latin typeface="Calibri" pitchFamily="34" charset="0"/>
              <a:ea typeface="Segoe UI" pitchFamily="34" charset="0"/>
              <a:cs typeface="Calibri" pitchFamily="34" charset="0"/>
            </a:endParaRPr>
          </a:p>
          <a:p>
            <a:pPr defTabSz="699496" fontAlgn="base">
              <a:spcBef>
                <a:spcPct val="0"/>
              </a:spcBef>
              <a:spcAft>
                <a:spcPct val="0"/>
              </a:spcAft>
            </a:pPr>
            <a:r>
              <a:rPr lang="en-US" sz="2000" spc="-76" dirty="0">
                <a:gradFill>
                  <a:gsLst>
                    <a:gs pos="0">
                      <a:srgbClr val="FFFFFF"/>
                    </a:gs>
                    <a:gs pos="100000">
                      <a:srgbClr val="FFFFFF"/>
                    </a:gs>
                  </a:gsLst>
                  <a:lin ang="5400000" scaled="0"/>
                </a:gradFill>
                <a:latin typeface="Calibri" pitchFamily="34" charset="0"/>
                <a:ea typeface="Segoe UI" pitchFamily="34" charset="0"/>
                <a:cs typeface="Calibri" pitchFamily="34" charset="0"/>
              </a:rPr>
              <a:t>UC Voice Architect</a:t>
            </a:r>
          </a:p>
        </p:txBody>
      </p:sp>
      <p:sp>
        <p:nvSpPr>
          <p:cNvPr id="16" name="Freeform 12"/>
          <p:cNvSpPr>
            <a:spLocks noChangeAspect="1"/>
          </p:cNvSpPr>
          <p:nvPr/>
        </p:nvSpPr>
        <p:spPr bwMode="black">
          <a:xfrm>
            <a:off x="6208101" y="4078303"/>
            <a:ext cx="605788" cy="838597"/>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258244"/>
          </a:solidFill>
          <a:ln>
            <a:noFill/>
          </a:ln>
          <a:extLst/>
        </p:spPr>
        <p:txBody>
          <a:bodyPr vert="horz" wrap="square" lIns="83943" tIns="41972" rIns="83943" bIns="41972" numCol="1" anchor="t" anchorCtr="0" compatLnSpc="1">
            <a:prstTxWarp prst="textNoShape">
              <a:avLst/>
            </a:prstTxWarp>
          </a:bodyPr>
          <a:lstStyle/>
          <a:p>
            <a:endParaRPr lang="en-US" sz="2000"/>
          </a:p>
        </p:txBody>
      </p:sp>
      <p:sp>
        <p:nvSpPr>
          <p:cNvPr id="18" name="Rectangle 17"/>
          <p:cNvSpPr/>
          <p:nvPr/>
        </p:nvSpPr>
        <p:spPr bwMode="auto">
          <a:xfrm>
            <a:off x="7836270" y="3668839"/>
            <a:ext cx="2293879" cy="2251899"/>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a:xfrm>
            <a:off x="7836270" y="5048381"/>
            <a:ext cx="1762470" cy="830997"/>
          </a:xfrm>
          <a:prstGeom prst="rect">
            <a:avLst/>
          </a:prstGeom>
          <a:noFill/>
        </p:spPr>
        <p:txBody>
          <a:bodyPr wrap="none">
            <a:spAutoFit/>
          </a:bodyPr>
          <a:lstStyle/>
          <a:p>
            <a:pPr defTabSz="699496" fontAlgn="base">
              <a:spcBef>
                <a:spcPct val="0"/>
              </a:spcBef>
              <a:spcAft>
                <a:spcPct val="0"/>
              </a:spcAft>
            </a:pPr>
            <a:endParaRPr lang="en-US" sz="2400" spc="-76" dirty="0">
              <a:gradFill>
                <a:gsLst>
                  <a:gs pos="0">
                    <a:srgbClr val="FFFFFF"/>
                  </a:gs>
                  <a:gs pos="100000">
                    <a:srgbClr val="FFFFFF"/>
                  </a:gs>
                </a:gsLst>
                <a:lin ang="5400000" scaled="0"/>
              </a:gradFill>
              <a:latin typeface="Calibri" pitchFamily="34" charset="0"/>
              <a:ea typeface="Segoe UI" pitchFamily="34" charset="0"/>
              <a:cs typeface="Calibri" pitchFamily="34" charset="0"/>
            </a:endParaRPr>
          </a:p>
          <a:p>
            <a:pPr defTabSz="699496" fontAlgn="base">
              <a:spcBef>
                <a:spcPct val="0"/>
              </a:spcBef>
              <a:spcAft>
                <a:spcPct val="0"/>
              </a:spcAft>
            </a:pPr>
            <a:r>
              <a:rPr lang="en-US" sz="2400" spc="-76" dirty="0" smtClean="0">
                <a:gradFill>
                  <a:gsLst>
                    <a:gs pos="0">
                      <a:srgbClr val="FFFFFF"/>
                    </a:gs>
                    <a:gs pos="100000">
                      <a:srgbClr val="FFFFFF"/>
                    </a:gs>
                  </a:gsLst>
                  <a:lin ang="5400000" scaled="0"/>
                </a:gradFill>
                <a:latin typeface="Calibri" pitchFamily="34" charset="0"/>
                <a:ea typeface="Segoe UI" pitchFamily="34" charset="0"/>
                <a:cs typeface="Calibri" pitchFamily="34" charset="0"/>
              </a:rPr>
              <a:t>MCM, MCSM</a:t>
            </a:r>
            <a:endParaRPr lang="en-US" sz="2400" spc="-76" dirty="0">
              <a:gradFill>
                <a:gsLst>
                  <a:gs pos="0">
                    <a:srgbClr val="FFFFFF"/>
                  </a:gs>
                  <a:gs pos="100000">
                    <a:srgbClr val="FFFFFF"/>
                  </a:gs>
                </a:gsLst>
                <a:lin ang="5400000" scaled="0"/>
              </a:gradFill>
              <a:latin typeface="Calibri" pitchFamily="34" charset="0"/>
              <a:ea typeface="Segoe UI" pitchFamily="34" charset="0"/>
              <a:cs typeface="Calibri" pitchFamily="34" charset="0"/>
            </a:endParaRPr>
          </a:p>
        </p:txBody>
      </p:sp>
      <p:pic>
        <p:nvPicPr>
          <p:cNvPr id="20" name="Picture 19" descr="C:\Users\tbinder\AppData\Local\Microsoft\Windows\Temporary Internet Files\Content.Outlook\STIUR15I\cert-mstr-OCS07_bL (2).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r="13237"/>
          <a:stretch/>
        </p:blipFill>
        <p:spPr bwMode="auto">
          <a:xfrm>
            <a:off x="8284604" y="4138373"/>
            <a:ext cx="1485173" cy="1001689"/>
          </a:xfrm>
          <a:prstGeom prst="rect">
            <a:avLst/>
          </a:prstGeom>
          <a:solidFill>
            <a:srgbClr val="0072C6"/>
          </a:solidFill>
          <a:ln>
            <a:noFill/>
            <a:headEnd type="none" w="med" len="med"/>
            <a:tailEnd type="none" w="med" len="med"/>
          </a:ln>
          <a:effectLst/>
        </p:spPr>
      </p:pic>
      <p:sp>
        <p:nvSpPr>
          <p:cNvPr id="23" name="Rectangle 22"/>
          <p:cNvSpPr/>
          <p:nvPr/>
        </p:nvSpPr>
        <p:spPr bwMode="auto">
          <a:xfrm>
            <a:off x="3030227" y="3667629"/>
            <a:ext cx="2251386" cy="2251898"/>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solidFill>
                <a:srgbClr val="000000"/>
              </a:solidFill>
              <a:ea typeface="Segoe UI" pitchFamily="34" charset="0"/>
              <a:cs typeface="Segoe UI" pitchFamily="34" charset="0"/>
            </a:endParaRPr>
          </a:p>
        </p:txBody>
      </p:sp>
      <p:sp>
        <p:nvSpPr>
          <p:cNvPr id="24" name="Rectangle 23"/>
          <p:cNvSpPr/>
          <p:nvPr/>
        </p:nvSpPr>
        <p:spPr>
          <a:xfrm>
            <a:off x="3030227" y="5020983"/>
            <a:ext cx="1630767" cy="830997"/>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7" tIns="34987" rIns="34987" bIns="34987" numCol="1" spcCol="0" rtlCol="0" fromWordArt="0" anchor="b" anchorCtr="0" forceAA="0" compatLnSpc="1">
            <a:prstTxWarp prst="textNoShape">
              <a:avLst/>
            </a:prstTxWarp>
            <a:noAutofit/>
          </a:bodyPr>
          <a:lstStyle/>
          <a:p>
            <a:pPr defTabSz="699496" fontAlgn="base">
              <a:spcBef>
                <a:spcPct val="0"/>
              </a:spcBef>
              <a:spcAft>
                <a:spcPct val="0"/>
              </a:spcAft>
            </a:pPr>
            <a:endParaRPr lang="en-US" sz="2400" spc="-76" dirty="0">
              <a:solidFill>
                <a:srgbClr val="000000"/>
              </a:solidFill>
              <a:ea typeface="Segoe UI" pitchFamily="34" charset="0"/>
              <a:cs typeface="Segoe UI" pitchFamily="34" charset="0"/>
            </a:endParaRPr>
          </a:p>
          <a:p>
            <a:pPr defTabSz="699496" fontAlgn="base">
              <a:spcBef>
                <a:spcPct val="0"/>
              </a:spcBef>
              <a:spcAft>
                <a:spcPct val="0"/>
              </a:spcAft>
            </a:pPr>
            <a:r>
              <a:rPr lang="en-US" sz="2400" spc="-76" dirty="0">
                <a:gradFill>
                  <a:gsLst>
                    <a:gs pos="0">
                      <a:srgbClr val="FFFFFF"/>
                    </a:gs>
                    <a:gs pos="100000">
                      <a:srgbClr val="FFFFFF"/>
                    </a:gs>
                  </a:gsLst>
                  <a:lin ang="5400000" scaled="0"/>
                </a:gradFill>
                <a:latin typeface="Calibri" pitchFamily="34" charset="0"/>
                <a:ea typeface="Segoe UI" pitchFamily="34" charset="0"/>
                <a:cs typeface="Calibri" pitchFamily="34" charset="0"/>
              </a:rPr>
              <a:t>Since 2007 </a:t>
            </a:r>
          </a:p>
        </p:txBody>
      </p:sp>
      <p:pic>
        <p:nvPicPr>
          <p:cNvPr id="25" name="Picture 24"/>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23275" t="-4691" b="-1"/>
          <a:stretch/>
        </p:blipFill>
        <p:spPr>
          <a:xfrm>
            <a:off x="3657945" y="4503091"/>
            <a:ext cx="1334234" cy="389235"/>
          </a:xfrm>
          <a:prstGeom prst="rect">
            <a:avLst/>
          </a:prstGeom>
          <a:solidFill>
            <a:srgbClr val="0072C6"/>
          </a:solidFill>
          <a:ln>
            <a:noFill/>
            <a:headEnd type="none" w="med" len="med"/>
            <a:tailEnd type="none" w="med" len="med"/>
          </a:ln>
          <a:effectLst/>
        </p:spPr>
      </p:pic>
      <p:sp>
        <p:nvSpPr>
          <p:cNvPr id="28" name="Freeform 12"/>
          <p:cNvSpPr>
            <a:spLocks noChangeAspect="1"/>
          </p:cNvSpPr>
          <p:nvPr/>
        </p:nvSpPr>
        <p:spPr bwMode="black">
          <a:xfrm>
            <a:off x="6142552" y="4029983"/>
            <a:ext cx="707284" cy="98253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val="0"/>
              </a:ext>
            </a:extLst>
          </a:blip>
          <a:srcRect t="-7046" r="76489"/>
          <a:stretch/>
        </p:blipFill>
        <p:spPr>
          <a:xfrm>
            <a:off x="3249093" y="4503091"/>
            <a:ext cx="408852" cy="397988"/>
          </a:xfrm>
          <a:prstGeom prst="rect">
            <a:avLst/>
          </a:prstGeom>
          <a:solidFill>
            <a:srgbClr val="0072C6"/>
          </a:solidFill>
          <a:ln>
            <a:noFill/>
            <a:headEnd type="none" w="med" len="med"/>
            <a:tailEnd type="none" w="med" len="med"/>
          </a:ln>
          <a:effectLst/>
        </p:spPr>
      </p:pic>
      <p:grpSp>
        <p:nvGrpSpPr>
          <p:cNvPr id="26" name="Group 25"/>
          <p:cNvGrpSpPr>
            <a:grpSpLocks noChangeAspect="1"/>
          </p:cNvGrpSpPr>
          <p:nvPr/>
        </p:nvGrpSpPr>
        <p:grpSpPr bwMode="black">
          <a:xfrm>
            <a:off x="8327143" y="1589943"/>
            <a:ext cx="1400094" cy="1058338"/>
            <a:chOff x="5152725" y="4450437"/>
            <a:chExt cx="311284" cy="235362"/>
          </a:xfrm>
        </p:grpSpPr>
        <p:sp>
          <p:nvSpPr>
            <p:cNvPr id="27" name="Freeform 168"/>
            <p:cNvSpPr>
              <a:spLocks noEditPoints="1"/>
            </p:cNvSpPr>
            <p:nvPr/>
          </p:nvSpPr>
          <p:spPr bwMode="black">
            <a:xfrm>
              <a:off x="5152725" y="4450437"/>
              <a:ext cx="212585" cy="199299"/>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31" name="Freeform 169"/>
            <p:cNvSpPr>
              <a:spLocks/>
            </p:cNvSpPr>
            <p:nvPr/>
          </p:nvSpPr>
          <p:spPr bwMode="black">
            <a:xfrm>
              <a:off x="5295080" y="4518768"/>
              <a:ext cx="168929" cy="16703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grpSp>
    </p:spTree>
    <p:extLst>
      <p:ext uri="{BB962C8B-B14F-4D97-AF65-F5344CB8AC3E}">
        <p14:creationId xmlns:p14="http://schemas.microsoft.com/office/powerpoint/2010/main" val="312048065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Certified Support Partners</a:t>
            </a:r>
            <a:endParaRPr lang="en-US" dirty="0"/>
          </a:p>
        </p:txBody>
      </p:sp>
      <p:sp>
        <p:nvSpPr>
          <p:cNvPr id="3" name="Content Placeholder 2"/>
          <p:cNvSpPr>
            <a:spLocks noGrp="1"/>
          </p:cNvSpPr>
          <p:nvPr>
            <p:ph sz="quarter" idx="10"/>
          </p:nvPr>
        </p:nvSpPr>
        <p:spPr>
          <a:xfrm>
            <a:off x="274638" y="1214438"/>
            <a:ext cx="11887200" cy="3323987"/>
          </a:xfrm>
        </p:spPr>
        <p:txBody>
          <a:bodyPr/>
          <a:lstStyle/>
          <a:p>
            <a:r>
              <a:rPr lang="en-US" dirty="0">
                <a:hlinkClick r:id="rId2"/>
              </a:rPr>
              <a:t>http://</a:t>
            </a:r>
            <a:r>
              <a:rPr lang="en-US" dirty="0" smtClean="0">
                <a:hlinkClick r:id="rId2"/>
              </a:rPr>
              <a:t>technet.microsoft.com/en-us/lync/hh965532.aspx</a:t>
            </a:r>
            <a:endParaRPr lang="en-US" dirty="0" smtClean="0"/>
          </a:p>
          <a:p>
            <a:r>
              <a:rPr lang="en-US" dirty="0" smtClean="0"/>
              <a:t>~100 certified partners</a:t>
            </a:r>
          </a:p>
          <a:p>
            <a:r>
              <a:rPr lang="en-US" dirty="0" smtClean="0"/>
              <a:t>Some regional, some worldwide</a:t>
            </a:r>
          </a:p>
          <a:p>
            <a:pPr marL="0" indent="0">
              <a:buNone/>
            </a:pPr>
            <a:endParaRPr lang="en-US" dirty="0"/>
          </a:p>
        </p:txBody>
      </p:sp>
    </p:spTree>
    <p:extLst>
      <p:ext uri="{BB962C8B-B14F-4D97-AF65-F5344CB8AC3E}">
        <p14:creationId xmlns:p14="http://schemas.microsoft.com/office/powerpoint/2010/main" val="49500715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785652"/>
          </a:xfrm>
        </p:spPr>
        <p:txBody>
          <a:bodyPr/>
          <a:lstStyle/>
          <a:p>
            <a:r>
              <a:rPr lang="en-US" dirty="0"/>
              <a:t>Session Objective(s</a:t>
            </a:r>
            <a:r>
              <a:rPr lang="en-US" dirty="0" smtClean="0"/>
              <a:t>): </a:t>
            </a:r>
            <a:endParaRPr lang="en-US" dirty="0"/>
          </a:p>
          <a:p>
            <a:pPr lvl="1"/>
            <a:r>
              <a:rPr lang="en-US" dirty="0" smtClean="0"/>
              <a:t>Options to provide Enterprise Voice</a:t>
            </a:r>
          </a:p>
          <a:p>
            <a:pPr lvl="1"/>
            <a:r>
              <a:rPr lang="en-US" dirty="0" smtClean="0"/>
              <a:t>Understand Network Assessment requirements</a:t>
            </a:r>
          </a:p>
          <a:p>
            <a:pPr lvl="1"/>
            <a:r>
              <a:rPr lang="en-US" dirty="0" smtClean="0"/>
              <a:t>Plan for pilot</a:t>
            </a:r>
            <a:endParaRPr lang="en-US" dirty="0"/>
          </a:p>
          <a:p>
            <a:endParaRPr lang="en-US" dirty="0" smtClean="0"/>
          </a:p>
          <a:p>
            <a:r>
              <a:rPr lang="en-US" dirty="0" smtClean="0"/>
              <a:t>Necessary steps to provide Enterprise Voice</a:t>
            </a:r>
          </a:p>
          <a:p>
            <a:r>
              <a:rPr lang="en-US" dirty="0" smtClean="0"/>
              <a:t>And meet business/company/user requirements</a:t>
            </a:r>
            <a:endParaRPr lang="en-US" dirty="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334883829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692" y="1215913"/>
            <a:ext cx="11790169" cy="5133713"/>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OUC-B303 - Designing </a:t>
            </a:r>
            <a:r>
              <a:rPr lang="en-US" sz="3600" dirty="0">
                <a:gradFill>
                  <a:gsLst>
                    <a:gs pos="1250">
                      <a:schemeClr val="tx1"/>
                    </a:gs>
                    <a:gs pos="100000">
                      <a:schemeClr val="tx1"/>
                    </a:gs>
                  </a:gsLst>
                  <a:lin ang="5400000" scaled="0"/>
                </a:gradFill>
                <a:latin typeface="+mj-lt"/>
              </a:rPr>
              <a:t>for High Availability and Disaster Recovery in Microsoft Lync Server </a:t>
            </a:r>
            <a:r>
              <a:rPr lang="en-US" sz="3600" dirty="0" smtClean="0">
                <a:gradFill>
                  <a:gsLst>
                    <a:gs pos="1250">
                      <a:schemeClr val="tx1"/>
                    </a:gs>
                    <a:gs pos="100000">
                      <a:schemeClr val="tx1"/>
                    </a:gs>
                  </a:gsLst>
                  <a:lin ang="5400000" scaled="0"/>
                </a:gradFill>
                <a:latin typeface="+mj-lt"/>
              </a:rPr>
              <a:t>2013</a:t>
            </a:r>
            <a:endParaRPr lang="en-US" sz="3600" dirty="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OUC-B305 - </a:t>
            </a:r>
            <a:r>
              <a:rPr lang="en-US" sz="3600" dirty="0" smtClean="0">
                <a:gradFill>
                  <a:gsLst>
                    <a:gs pos="1250">
                      <a:schemeClr val="tx1"/>
                    </a:gs>
                    <a:gs pos="100000">
                      <a:schemeClr val="tx1"/>
                    </a:gs>
                  </a:gsLst>
                  <a:lin ang="5400000" scaled="0"/>
                </a:gradFill>
                <a:latin typeface="+mj-lt"/>
              </a:rPr>
              <a:t>Enterprise </a:t>
            </a:r>
            <a:r>
              <a:rPr lang="en-US" sz="3600" dirty="0">
                <a:gradFill>
                  <a:gsLst>
                    <a:gs pos="1250">
                      <a:schemeClr val="tx1"/>
                    </a:gs>
                    <a:gs pos="100000">
                      <a:schemeClr val="tx1"/>
                    </a:gs>
                  </a:gsLst>
                  <a:lin ang="5400000" scaled="0"/>
                </a:gradFill>
                <a:latin typeface="+mj-lt"/>
              </a:rPr>
              <a:t>Network Requirements for Microsoft Lync Server </a:t>
            </a:r>
            <a:r>
              <a:rPr lang="en-US" sz="3600" dirty="0" smtClean="0">
                <a:gradFill>
                  <a:gsLst>
                    <a:gs pos="1250">
                      <a:schemeClr val="tx1"/>
                    </a:gs>
                    <a:gs pos="100000">
                      <a:schemeClr val="tx1"/>
                    </a:gs>
                  </a:gsLst>
                  <a:lin ang="5400000" scaled="0"/>
                </a:gradFill>
                <a:latin typeface="+mj-lt"/>
              </a:rPr>
              <a:t>2013</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OUC-B401 - Microsoft </a:t>
            </a:r>
            <a:r>
              <a:rPr lang="en-US" sz="3600" dirty="0">
                <a:gradFill>
                  <a:gsLst>
                    <a:gs pos="1250">
                      <a:schemeClr val="tx1"/>
                    </a:gs>
                    <a:gs pos="100000">
                      <a:schemeClr val="tx1"/>
                    </a:gs>
                  </a:gsLst>
                  <a:lin ang="5400000" scaled="0"/>
                </a:gradFill>
                <a:latin typeface="+mj-lt"/>
              </a:rPr>
              <a:t>Lync Server 2013 Dial Plan and Voice Routing Deep </a:t>
            </a:r>
            <a:r>
              <a:rPr lang="en-US" sz="3600" dirty="0" smtClean="0">
                <a:gradFill>
                  <a:gsLst>
                    <a:gs pos="1250">
                      <a:schemeClr val="tx1"/>
                    </a:gs>
                    <a:gs pos="100000">
                      <a:schemeClr val="tx1"/>
                    </a:gs>
                  </a:gsLst>
                  <a:lin ang="5400000" scaled="0"/>
                </a:gradFill>
                <a:latin typeface="+mj-lt"/>
              </a:rPr>
              <a:t>Dive</a:t>
            </a:r>
            <a:endParaRPr lang="en-US" sz="3600" dirty="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Lync 2013 Booth</a:t>
            </a:r>
          </a:p>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34465250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Lync?</a:t>
            </a:r>
            <a:endParaRPr lang="en-US" dirty="0"/>
          </a:p>
        </p:txBody>
      </p:sp>
    </p:spTree>
    <p:extLst>
      <p:ext uri="{BB962C8B-B14F-4D97-AF65-F5344CB8AC3E}">
        <p14:creationId xmlns:p14="http://schemas.microsoft.com/office/powerpoint/2010/main" val="290663691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support for your project</a:t>
            </a:r>
            <a:endParaRPr lang="en-US" dirty="0"/>
          </a:p>
        </p:txBody>
      </p:sp>
      <p:sp>
        <p:nvSpPr>
          <p:cNvPr id="3" name="Content Placeholder 2"/>
          <p:cNvSpPr>
            <a:spLocks noGrp="1"/>
          </p:cNvSpPr>
          <p:nvPr>
            <p:ph sz="quarter" idx="10"/>
          </p:nvPr>
        </p:nvSpPr>
        <p:spPr>
          <a:xfrm>
            <a:off x="274638" y="1214438"/>
            <a:ext cx="11887200" cy="4124206"/>
          </a:xfrm>
        </p:spPr>
        <p:txBody>
          <a:bodyPr/>
          <a:lstStyle/>
          <a:p>
            <a:r>
              <a:rPr lang="en-US" dirty="0" smtClean="0"/>
              <a:t>Executive Sponsor</a:t>
            </a:r>
          </a:p>
          <a:p>
            <a:r>
              <a:rPr lang="en-US" dirty="0" smtClean="0"/>
              <a:t>Someone with </a:t>
            </a:r>
          </a:p>
          <a:p>
            <a:pPr lvl="1"/>
            <a:r>
              <a:rPr lang="en-US" dirty="0" smtClean="0"/>
              <a:t>organizational power (and budget)</a:t>
            </a:r>
          </a:p>
          <a:p>
            <a:pPr lvl="1"/>
            <a:r>
              <a:rPr lang="en-US" dirty="0" smtClean="0"/>
              <a:t>to make the transformation happen</a:t>
            </a:r>
          </a:p>
          <a:p>
            <a:r>
              <a:rPr lang="en-US" dirty="0" smtClean="0"/>
              <a:t>Needs to be appropriate and accountable</a:t>
            </a:r>
          </a:p>
          <a:p>
            <a:pPr lvl="1"/>
            <a:r>
              <a:rPr lang="en-US" dirty="0" smtClean="0"/>
              <a:t>For the next phase of deployment</a:t>
            </a:r>
          </a:p>
          <a:p>
            <a:pPr lvl="1"/>
            <a:r>
              <a:rPr lang="en-US" dirty="0" smtClean="0"/>
              <a:t>Are they accountable to achieve the ROI of project?</a:t>
            </a:r>
            <a:endParaRPr lang="en-US" dirty="0"/>
          </a:p>
          <a:p>
            <a:pPr lvl="1"/>
            <a:endParaRPr lang="en-US" dirty="0" smtClean="0"/>
          </a:p>
        </p:txBody>
      </p:sp>
    </p:spTree>
    <p:extLst>
      <p:ext uri="{BB962C8B-B14F-4D97-AF65-F5344CB8AC3E}">
        <p14:creationId xmlns:p14="http://schemas.microsoft.com/office/powerpoint/2010/main" val="28191917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requirements</a:t>
            </a:r>
            <a:endParaRPr lang="en-US" dirty="0"/>
          </a:p>
        </p:txBody>
      </p:sp>
      <p:sp>
        <p:nvSpPr>
          <p:cNvPr id="3" name="Content Placeholder 2"/>
          <p:cNvSpPr>
            <a:spLocks noGrp="1"/>
          </p:cNvSpPr>
          <p:nvPr>
            <p:ph sz="quarter" idx="10"/>
          </p:nvPr>
        </p:nvSpPr>
        <p:spPr>
          <a:xfrm>
            <a:off x="274638" y="1214438"/>
            <a:ext cx="11887200" cy="3607141"/>
          </a:xfrm>
        </p:spPr>
        <p:txBody>
          <a:bodyPr/>
          <a:lstStyle/>
          <a:p>
            <a:r>
              <a:rPr lang="en-US" dirty="0" smtClean="0"/>
              <a:t>What are the business drivers for Lync?</a:t>
            </a:r>
          </a:p>
          <a:p>
            <a:r>
              <a:rPr lang="en-US" dirty="0" smtClean="0"/>
              <a:t>What are the goals for the business for the next year?</a:t>
            </a:r>
          </a:p>
          <a:p>
            <a:r>
              <a:rPr lang="en-US" dirty="0" smtClean="0"/>
              <a:t>How will communication look like in one, three or five years?</a:t>
            </a:r>
          </a:p>
          <a:p>
            <a:pPr lvl="1"/>
            <a:endParaRPr lang="en-US" dirty="0"/>
          </a:p>
        </p:txBody>
      </p:sp>
      <p:sp>
        <p:nvSpPr>
          <p:cNvPr id="4" name="Explosion 1 3"/>
          <p:cNvSpPr/>
          <p:nvPr/>
        </p:nvSpPr>
        <p:spPr bwMode="auto">
          <a:xfrm>
            <a:off x="3017874" y="3991557"/>
            <a:ext cx="2377414"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err="1" smtClean="0">
                <a:gradFill>
                  <a:gsLst>
                    <a:gs pos="0">
                      <a:srgbClr val="FFFFFF"/>
                    </a:gs>
                    <a:gs pos="100000">
                      <a:srgbClr val="FFFFFF"/>
                    </a:gs>
                  </a:gsLst>
                  <a:lin ang="5400000" scaled="0"/>
                </a:gradFill>
              </a:rPr>
              <a:t>Operationalcosts</a:t>
            </a:r>
            <a:endParaRPr lang="en-US" sz="2000" dirty="0">
              <a:gradFill>
                <a:gsLst>
                  <a:gs pos="0">
                    <a:srgbClr val="FFFFFF"/>
                  </a:gs>
                  <a:gs pos="100000">
                    <a:srgbClr val="FFFFFF"/>
                  </a:gs>
                </a:gsLst>
                <a:lin ang="5400000" scaled="0"/>
              </a:gradFill>
            </a:endParaRPr>
          </a:p>
        </p:txBody>
      </p:sp>
      <p:sp>
        <p:nvSpPr>
          <p:cNvPr id="5" name="Explosion 1 4"/>
          <p:cNvSpPr/>
          <p:nvPr/>
        </p:nvSpPr>
        <p:spPr bwMode="auto">
          <a:xfrm>
            <a:off x="792860" y="4305621"/>
            <a:ext cx="2377414"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Travel costs</a:t>
            </a:r>
            <a:endParaRPr lang="en-US" sz="2000" dirty="0">
              <a:gradFill>
                <a:gsLst>
                  <a:gs pos="0">
                    <a:srgbClr val="FFFFFF"/>
                  </a:gs>
                  <a:gs pos="100000">
                    <a:srgbClr val="FFFFFF"/>
                  </a:gs>
                </a:gsLst>
                <a:lin ang="5400000" scaled="0"/>
              </a:gradFill>
            </a:endParaRPr>
          </a:p>
        </p:txBody>
      </p:sp>
      <p:sp>
        <p:nvSpPr>
          <p:cNvPr id="6" name="Explosion 1 5"/>
          <p:cNvSpPr/>
          <p:nvPr/>
        </p:nvSpPr>
        <p:spPr bwMode="auto">
          <a:xfrm>
            <a:off x="5486726" y="5631868"/>
            <a:ext cx="3474682"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Communication costs</a:t>
            </a:r>
            <a:endParaRPr lang="en-US" sz="2000" dirty="0">
              <a:gradFill>
                <a:gsLst>
                  <a:gs pos="0">
                    <a:srgbClr val="FFFFFF"/>
                  </a:gs>
                  <a:gs pos="100000">
                    <a:srgbClr val="FFFFFF"/>
                  </a:gs>
                </a:gsLst>
                <a:lin ang="5400000" scaled="0"/>
              </a:gradFill>
            </a:endParaRPr>
          </a:p>
        </p:txBody>
      </p:sp>
      <p:sp>
        <p:nvSpPr>
          <p:cNvPr id="7" name="Explosion 1 6"/>
          <p:cNvSpPr/>
          <p:nvPr/>
        </p:nvSpPr>
        <p:spPr bwMode="auto">
          <a:xfrm>
            <a:off x="9784424" y="3754676"/>
            <a:ext cx="2377414"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Mobile workforce</a:t>
            </a:r>
            <a:endParaRPr lang="en-US" sz="2000" dirty="0">
              <a:gradFill>
                <a:gsLst>
                  <a:gs pos="0">
                    <a:srgbClr val="FFFFFF"/>
                  </a:gs>
                  <a:gs pos="100000">
                    <a:srgbClr val="FFFFFF"/>
                  </a:gs>
                </a:gsLst>
                <a:lin ang="5400000" scaled="0"/>
              </a:gradFill>
            </a:endParaRPr>
          </a:p>
        </p:txBody>
      </p:sp>
      <p:sp>
        <p:nvSpPr>
          <p:cNvPr id="8" name="Explosion 1 7"/>
          <p:cNvSpPr/>
          <p:nvPr/>
        </p:nvSpPr>
        <p:spPr bwMode="auto">
          <a:xfrm>
            <a:off x="9418602" y="5340213"/>
            <a:ext cx="2651731"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Attractive workplace</a:t>
            </a:r>
            <a:endParaRPr lang="en-US" sz="2000" dirty="0">
              <a:gradFill>
                <a:gsLst>
                  <a:gs pos="0">
                    <a:srgbClr val="FFFFFF"/>
                  </a:gs>
                  <a:gs pos="100000">
                    <a:srgbClr val="FFFFFF"/>
                  </a:gs>
                </a:gsLst>
                <a:lin ang="5400000" scaled="0"/>
              </a:gradFill>
            </a:endParaRPr>
          </a:p>
        </p:txBody>
      </p:sp>
      <p:sp>
        <p:nvSpPr>
          <p:cNvPr id="9" name="Explosion 1 8"/>
          <p:cNvSpPr/>
          <p:nvPr/>
        </p:nvSpPr>
        <p:spPr bwMode="auto">
          <a:xfrm>
            <a:off x="2560611" y="5659628"/>
            <a:ext cx="2743238"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Infrastructure consolidation</a:t>
            </a:r>
            <a:endParaRPr lang="en-US" sz="2000" dirty="0">
              <a:gradFill>
                <a:gsLst>
                  <a:gs pos="0">
                    <a:srgbClr val="FFFFFF"/>
                  </a:gs>
                  <a:gs pos="100000">
                    <a:srgbClr val="FFFFFF"/>
                  </a:gs>
                </a:gsLst>
                <a:lin ang="5400000" scaled="0"/>
              </a:gradFill>
            </a:endParaRPr>
          </a:p>
        </p:txBody>
      </p:sp>
      <p:sp>
        <p:nvSpPr>
          <p:cNvPr id="10" name="Explosion 1 9"/>
          <p:cNvSpPr/>
          <p:nvPr/>
        </p:nvSpPr>
        <p:spPr bwMode="auto">
          <a:xfrm>
            <a:off x="7376467" y="4046927"/>
            <a:ext cx="2377414"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Productivity</a:t>
            </a:r>
            <a:endParaRPr lang="en-US" sz="2000" dirty="0">
              <a:gradFill>
                <a:gsLst>
                  <a:gs pos="0">
                    <a:srgbClr val="FFFFFF"/>
                  </a:gs>
                  <a:gs pos="100000">
                    <a:srgbClr val="FFFFFF"/>
                  </a:gs>
                </a:gsLst>
                <a:lin ang="5400000" scaled="0"/>
              </a:gradFill>
            </a:endParaRPr>
          </a:p>
        </p:txBody>
      </p:sp>
      <p:sp>
        <p:nvSpPr>
          <p:cNvPr id="11" name="Explosion 1 10"/>
          <p:cNvSpPr/>
          <p:nvPr/>
        </p:nvSpPr>
        <p:spPr bwMode="auto">
          <a:xfrm>
            <a:off x="50633" y="5579794"/>
            <a:ext cx="2804194"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UC enable your business</a:t>
            </a:r>
            <a:endParaRPr lang="en-US" sz="2000" dirty="0">
              <a:gradFill>
                <a:gsLst>
                  <a:gs pos="0">
                    <a:srgbClr val="FFFFFF"/>
                  </a:gs>
                  <a:gs pos="100000">
                    <a:srgbClr val="FFFFFF"/>
                  </a:gs>
                </a:gsLst>
                <a:lin ang="5400000" scaled="0"/>
              </a:gradFill>
            </a:endParaRPr>
          </a:p>
        </p:txBody>
      </p:sp>
      <p:sp>
        <p:nvSpPr>
          <p:cNvPr id="12" name="Explosion 1 11"/>
          <p:cNvSpPr/>
          <p:nvPr/>
        </p:nvSpPr>
        <p:spPr bwMode="auto">
          <a:xfrm>
            <a:off x="5091490" y="4274663"/>
            <a:ext cx="2804194" cy="1920219"/>
          </a:xfrm>
          <a:prstGeom prst="irregularSeal1">
            <a:avLst/>
          </a:prstGeom>
          <a:solidFill>
            <a:schemeClr val="bg2">
              <a:lumMod val="60000"/>
              <a:lumOff val="40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Shorten sales cycle</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67621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500"/>
                                        <p:tgtEl>
                                          <p:spTgt spid="5"/>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500"/>
                                        <p:tgtEl>
                                          <p:spTgt spid="4"/>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500"/>
                                        <p:tgtEl>
                                          <p:spTgt spid="8"/>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500"/>
                                        <p:tgtEl>
                                          <p:spTgt spid="6"/>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565027"/>
          </a:xfrm>
        </p:spPr>
        <p:txBody>
          <a:bodyPr/>
          <a:lstStyle/>
          <a:p>
            <a:r>
              <a:rPr lang="en-US" sz="4080" dirty="0">
                <a:latin typeface="Segoe UI Light" pitchFamily="34" charset="0"/>
              </a:rPr>
              <a:t>Lync Capabilities Deliver Value</a:t>
            </a:r>
            <a:endParaRPr lang="en-US" sz="3264" dirty="0">
              <a:solidFill>
                <a:schemeClr val="accent3"/>
              </a:solidFill>
              <a:latin typeface="Segoe UI Light" pitchFamily="34" charset="0"/>
            </a:endParaRPr>
          </a:p>
        </p:txBody>
      </p:sp>
      <p:graphicFrame>
        <p:nvGraphicFramePr>
          <p:cNvPr id="19" name="Table 18"/>
          <p:cNvGraphicFramePr>
            <a:graphicFrameLocks noGrp="1"/>
          </p:cNvGraphicFramePr>
          <p:nvPr>
            <p:extLst/>
          </p:nvPr>
        </p:nvGraphicFramePr>
        <p:xfrm>
          <a:off x="293775" y="1354923"/>
          <a:ext cx="5848262" cy="1390753"/>
        </p:xfrm>
        <a:graphic>
          <a:graphicData uri="http://schemas.openxmlformats.org/drawingml/2006/table">
            <a:tbl>
              <a:tblPr bandRow="1">
                <a:tableStyleId>{93296810-A885-4BE3-A3E7-6D5BEEA58F35}</a:tableStyleId>
              </a:tblPr>
              <a:tblGrid>
                <a:gridCol w="5130414"/>
                <a:gridCol w="717848"/>
              </a:tblGrid>
              <a:tr h="258409">
                <a:tc gridSpan="2">
                  <a:txBody>
                    <a:bodyPr/>
                    <a:lstStyle/>
                    <a:p>
                      <a:pPr algn="ctr" fontAlgn="b"/>
                      <a:r>
                        <a:rPr lang="en-US" sz="1600" b="1" kern="1200" dirty="0" smtClean="0">
                          <a:solidFill>
                            <a:schemeClr val="tx1"/>
                          </a:solidFill>
                          <a:latin typeface="Segoe UI Semibold" pitchFamily="34" charset="0"/>
                          <a:ea typeface="+mn-ea"/>
                          <a:cs typeface="+mn-cs"/>
                        </a:rPr>
                        <a:t>Reduce costs through converged communications</a:t>
                      </a:r>
                    </a:p>
                  </a:txBody>
                  <a:tcPr marL="9715" marR="9715" marT="9715" marB="0" anchor="b">
                    <a:solidFill>
                      <a:schemeClr val="bg2">
                        <a:lumMod val="60000"/>
                        <a:lumOff val="40000"/>
                      </a:schemeClr>
                    </a:solidFill>
                  </a:tcPr>
                </a:tc>
                <a:tc hMerge="1">
                  <a:txBody>
                    <a:bodyPr/>
                    <a:lstStyle/>
                    <a:p>
                      <a:pPr algn="ctr" fontAlgn="b"/>
                      <a:endParaRPr lang="en-US" sz="1100" b="0" i="0" u="none" strike="noStrike" dirty="0">
                        <a:solidFill>
                          <a:srgbClr val="000000"/>
                        </a:solidFill>
                        <a:effectLst/>
                        <a:latin typeface="Segoe UI Semibold" pitchFamily="34" charset="0"/>
                      </a:endParaRPr>
                    </a:p>
                  </a:txBody>
                  <a:tcPr marL="9525" marR="9525" marT="9525" marB="0" anchor="b"/>
                </a:tc>
              </a:tr>
              <a:tr h="203428">
                <a:tc>
                  <a:txBody>
                    <a:bodyPr/>
                    <a:lstStyle/>
                    <a:p>
                      <a:pPr algn="l" fontAlgn="b"/>
                      <a:r>
                        <a:rPr lang="en-US" sz="1200" u="none" strike="noStrike" dirty="0">
                          <a:effectLst/>
                          <a:latin typeface="Segoe UI Semibold" pitchFamily="34" charset="0"/>
                        </a:rPr>
                        <a:t>Reduce travel via A/V/W conferencing </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r h="232229">
                <a:tc>
                  <a:txBody>
                    <a:bodyPr/>
                    <a:lstStyle/>
                    <a:p>
                      <a:pPr marL="0" marR="0" indent="0" algn="l" defTabSz="1217367"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Segoe UI Semibold" pitchFamily="34" charset="0"/>
                        </a:rPr>
                        <a:t>Reduce audio conferencing service charges </a:t>
                      </a:r>
                      <a:endParaRPr lang="en-US" sz="1200" b="0" i="0" u="none" strike="noStrike" dirty="0" smtClean="0">
                        <a:solidFill>
                          <a:srgbClr val="000000"/>
                        </a:solidFill>
                        <a:effectLst/>
                        <a:latin typeface="Segoe UI Semibold" pitchFamily="34" charset="0"/>
                      </a:endParaRPr>
                    </a:p>
                  </a:txBody>
                  <a:tcPr marL="9715" marR="9715" marT="9715" marB="0" anchor="ctr">
                    <a:solidFill>
                      <a:schemeClr val="bg2">
                        <a:lumMod val="40000"/>
                        <a:lumOff val="6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r>
              <a:tr h="232229">
                <a:tc>
                  <a:txBody>
                    <a:bodyPr/>
                    <a:lstStyle/>
                    <a:p>
                      <a:pPr algn="l" fontAlgn="b"/>
                      <a:r>
                        <a:rPr lang="en-US" sz="1200" u="none" strike="noStrike" dirty="0" smtClean="0">
                          <a:effectLst/>
                          <a:latin typeface="Segoe UI Semibold" pitchFamily="34" charset="0"/>
                        </a:rPr>
                        <a:t>Reduce PSTN calling charges via VoIP </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r h="232229">
                <a:tc>
                  <a:txBody>
                    <a:bodyPr/>
                    <a:lstStyle/>
                    <a:p>
                      <a:pPr algn="l" fontAlgn="b"/>
                      <a:r>
                        <a:rPr lang="en-US" sz="1200" u="none" strike="noStrike" dirty="0" smtClean="0">
                          <a:effectLst/>
                          <a:latin typeface="Segoe UI Semibold" pitchFamily="34" charset="0"/>
                        </a:rPr>
                        <a:t>Retire separate PBX systems (some or all) </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r>
              <a:tr h="232229">
                <a:tc>
                  <a:txBody>
                    <a:bodyPr/>
                    <a:lstStyle/>
                    <a:p>
                      <a:pPr marL="0" marR="0" indent="0" algn="l" defTabSz="1217367" rtl="0" eaLnBrk="1" fontAlgn="b" latinLnBrk="0" hangingPunct="1">
                        <a:lnSpc>
                          <a:spcPct val="100000"/>
                        </a:lnSpc>
                        <a:spcBef>
                          <a:spcPts val="0"/>
                        </a:spcBef>
                        <a:spcAft>
                          <a:spcPts val="0"/>
                        </a:spcAft>
                        <a:buClrTx/>
                        <a:buSzTx/>
                        <a:buFontTx/>
                        <a:buNone/>
                        <a:tabLst/>
                        <a:defRPr/>
                      </a:pPr>
                      <a:r>
                        <a:rPr lang="en-US" sz="1200" u="none" strike="noStrike" baseline="0" dirty="0" smtClean="0">
                          <a:effectLst/>
                          <a:latin typeface="Segoe UI Semibold" pitchFamily="34" charset="0"/>
                        </a:rPr>
                        <a:t>Shared workplace, home and mobile communications support</a:t>
                      </a:r>
                      <a:endParaRPr lang="en-US" sz="1200" b="0" i="0" u="none" strike="noStrike" dirty="0" smtClean="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bl>
          </a:graphicData>
        </a:graphic>
      </p:graphicFrame>
      <p:sp>
        <p:nvSpPr>
          <p:cNvPr id="20" name="TextBox 19"/>
          <p:cNvSpPr txBox="1"/>
          <p:nvPr/>
        </p:nvSpPr>
        <p:spPr>
          <a:xfrm>
            <a:off x="4377977" y="4699955"/>
            <a:ext cx="2257661" cy="249299"/>
          </a:xfrm>
          <a:prstGeom prst="rect">
            <a:avLst/>
          </a:prstGeom>
          <a:noFill/>
        </p:spPr>
        <p:txBody>
          <a:bodyPr wrap="square" rtlCol="0">
            <a:spAutoFit/>
          </a:bodyPr>
          <a:lstStyle/>
          <a:p>
            <a:r>
              <a:rPr lang="en-US" sz="1020" baseline="30000" dirty="0">
                <a:solidFill>
                  <a:srgbClr val="292929"/>
                </a:solidFill>
                <a:latin typeface="Segoe UI Semibold" pitchFamily="34" charset="0"/>
              </a:rPr>
              <a:t>1</a:t>
            </a:r>
            <a:r>
              <a:rPr lang="en-US" sz="1020" dirty="0">
                <a:solidFill>
                  <a:srgbClr val="292929"/>
                </a:solidFill>
                <a:latin typeface="Segoe UI Semibold" pitchFamily="34" charset="0"/>
              </a:rPr>
              <a:t> </a:t>
            </a:r>
            <a:r>
              <a:rPr lang="en-US" sz="1020" dirty="0" smtClean="0">
                <a:solidFill>
                  <a:srgbClr val="292929"/>
                </a:solidFill>
                <a:latin typeface="Segoe UI Semibold" pitchFamily="34" charset="0"/>
              </a:rPr>
              <a:t>With </a:t>
            </a:r>
            <a:r>
              <a:rPr lang="en-US" sz="1020" dirty="0">
                <a:solidFill>
                  <a:srgbClr val="292929"/>
                </a:solidFill>
                <a:latin typeface="Segoe UI Semibold" pitchFamily="34" charset="0"/>
              </a:rPr>
              <a:t>SharePoint on-premises</a:t>
            </a:r>
          </a:p>
        </p:txBody>
      </p:sp>
      <p:graphicFrame>
        <p:nvGraphicFramePr>
          <p:cNvPr id="86" name="Table 85"/>
          <p:cNvGraphicFramePr>
            <a:graphicFrameLocks noGrp="1"/>
          </p:cNvGraphicFramePr>
          <p:nvPr>
            <p:extLst>
              <p:ext uri="{D42A27DB-BD31-4B8C-83A1-F6EECF244321}">
                <p14:modId xmlns:p14="http://schemas.microsoft.com/office/powerpoint/2010/main" val="281649519"/>
              </p:ext>
            </p:extLst>
          </p:nvPr>
        </p:nvGraphicFramePr>
        <p:xfrm>
          <a:off x="302035" y="3233394"/>
          <a:ext cx="5840002" cy="1419554"/>
        </p:xfrm>
        <a:graphic>
          <a:graphicData uri="http://schemas.openxmlformats.org/drawingml/2006/table">
            <a:tbl>
              <a:tblPr bandRow="1">
                <a:tableStyleId>{93296810-A885-4BE3-A3E7-6D5BEEA58F35}</a:tableStyleId>
              </a:tblPr>
              <a:tblGrid>
                <a:gridCol w="5137386"/>
                <a:gridCol w="702616"/>
              </a:tblGrid>
              <a:tr h="258409">
                <a:tc gridSpan="2">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1600" b="1" dirty="0" smtClean="0">
                          <a:solidFill>
                            <a:srgbClr val="FFFFFF"/>
                          </a:solidFill>
                          <a:latin typeface="Segoe UI Semibold" pitchFamily="34" charset="0"/>
                        </a:rPr>
                        <a:t>Drive adoption through ease of use and Microsoft Office</a:t>
                      </a:r>
                    </a:p>
                  </a:txBody>
                  <a:tcPr marL="9715" marR="9715" marT="9715" marB="0" anchor="b">
                    <a:solidFill>
                      <a:schemeClr val="bg2">
                        <a:lumMod val="60000"/>
                        <a:lumOff val="40000"/>
                      </a:schemeClr>
                    </a:solidFill>
                  </a:tcPr>
                </a:tc>
                <a:tc hMerge="1">
                  <a:txBody>
                    <a:bodyPr/>
                    <a:lstStyle/>
                    <a:p>
                      <a:pPr algn="ctr" fontAlgn="b"/>
                      <a:endParaRPr lang="en-US" sz="1100" b="0" i="0" u="none" strike="noStrike" dirty="0">
                        <a:solidFill>
                          <a:srgbClr val="000000"/>
                        </a:solidFill>
                        <a:effectLst/>
                        <a:latin typeface="Segoe UI Semibold" pitchFamily="34" charset="0"/>
                      </a:endParaRPr>
                    </a:p>
                  </a:txBody>
                  <a:tcPr marL="9525" marR="9525" marT="9525" marB="0" anchor="b"/>
                </a:tc>
              </a:tr>
              <a:tr h="232229">
                <a:tc>
                  <a:txBody>
                    <a:bodyPr/>
                    <a:lstStyle/>
                    <a:p>
                      <a:pPr algn="l" fontAlgn="b"/>
                      <a:r>
                        <a:rPr lang="en-US" sz="1200" u="none" strike="noStrike" dirty="0" smtClean="0">
                          <a:effectLst/>
                          <a:latin typeface="Segoe UI Semibold" pitchFamily="34" charset="0"/>
                        </a:rPr>
                        <a:t>Instant </a:t>
                      </a:r>
                      <a:r>
                        <a:rPr lang="en-US" sz="1200" u="none" strike="noStrike" dirty="0">
                          <a:effectLst/>
                          <a:latin typeface="Segoe UI Semibold" pitchFamily="34" charset="0"/>
                        </a:rPr>
                        <a:t>messaging and </a:t>
                      </a:r>
                      <a:r>
                        <a:rPr lang="en-US" sz="1200" u="none" strike="noStrike" dirty="0" smtClean="0">
                          <a:effectLst/>
                          <a:latin typeface="Segoe UI Semibold" pitchFamily="34" charset="0"/>
                        </a:rPr>
                        <a:t>presence in Office and SharePoint</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r h="232229">
                <a:tc>
                  <a:txBody>
                    <a:bodyPr/>
                    <a:lstStyle/>
                    <a:p>
                      <a:pPr algn="l" fontAlgn="b"/>
                      <a:r>
                        <a:rPr lang="en-US" sz="1200" u="none" strike="noStrike" dirty="0" smtClean="0">
                          <a:effectLst/>
                          <a:latin typeface="Segoe UI Semibold" pitchFamily="34" charset="0"/>
                        </a:rPr>
                        <a:t>Click to communicate, seamless escalation </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r>
              <a:tr h="232229">
                <a:tc>
                  <a:txBody>
                    <a:bodyPr/>
                    <a:lstStyle/>
                    <a:p>
                      <a:pPr algn="l" fontAlgn="b"/>
                      <a:r>
                        <a:rPr lang="en-US" sz="1200" u="none" strike="noStrike" dirty="0" smtClean="0">
                          <a:effectLst/>
                          <a:latin typeface="Segoe UI Semibold" pitchFamily="34" charset="0"/>
                        </a:rPr>
                        <a:t>Ad hoc</a:t>
                      </a:r>
                      <a:r>
                        <a:rPr lang="en-US" sz="1200" u="none" strike="noStrike" baseline="0" dirty="0" smtClean="0">
                          <a:effectLst/>
                          <a:latin typeface="Segoe UI Semibold" pitchFamily="34" charset="0"/>
                        </a:rPr>
                        <a:t> A/V/W conferencing (inter-organization)</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r h="232229">
                <a:tc>
                  <a:txBody>
                    <a:bodyPr/>
                    <a:lstStyle/>
                    <a:p>
                      <a:pPr algn="l" fontAlgn="b"/>
                      <a:r>
                        <a:rPr lang="en-US" sz="1200" u="none" strike="noStrike" dirty="0" smtClean="0">
                          <a:effectLst/>
                          <a:latin typeface="Segoe UI Semibold" pitchFamily="34" charset="0"/>
                        </a:rPr>
                        <a:t>Click to call</a:t>
                      </a:r>
                      <a:r>
                        <a:rPr lang="en-US" sz="1200" u="none" strike="noStrike" baseline="0" dirty="0" smtClean="0">
                          <a:effectLst/>
                          <a:latin typeface="Segoe UI Semibold" pitchFamily="34" charset="0"/>
                        </a:rPr>
                        <a:t> via VoIP</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c>
                  <a:txBody>
                    <a:bodyPr/>
                    <a:lstStyle/>
                    <a:p>
                      <a:pPr marL="0" marR="0" indent="0" algn="ctr" defTabSz="1217367"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Segoe UI Semibold" pitchFamily="34" charset="0"/>
                        </a:rPr>
                        <a:t>Yes</a:t>
                      </a:r>
                      <a:endParaRPr lang="en-US" sz="1200" b="0" i="0" u="none" strike="noStrike" dirty="0" smtClean="0">
                        <a:solidFill>
                          <a:srgbClr val="000000"/>
                        </a:solidFill>
                        <a:effectLst/>
                        <a:latin typeface="Segoe UI Semibold" pitchFamily="34" charset="0"/>
                      </a:endParaRPr>
                    </a:p>
                  </a:txBody>
                  <a:tcPr marL="9715" marR="9715" marT="9715" marB="0" anchor="ctr">
                    <a:solidFill>
                      <a:schemeClr val="bg2">
                        <a:lumMod val="40000"/>
                        <a:lumOff val="60000"/>
                      </a:schemeClr>
                    </a:solidFill>
                  </a:tcPr>
                </a:tc>
              </a:tr>
              <a:tr h="232229">
                <a:tc>
                  <a:txBody>
                    <a:bodyPr/>
                    <a:lstStyle/>
                    <a:p>
                      <a:pPr algn="l" fontAlgn="b"/>
                      <a:r>
                        <a:rPr lang="en-US" sz="1200" u="none" strike="noStrike" dirty="0">
                          <a:effectLst/>
                          <a:latin typeface="Segoe UI Semibold" pitchFamily="34" charset="0"/>
                        </a:rPr>
                        <a:t>Skills-based people search in Lync client</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 </a:t>
                      </a:r>
                      <a:r>
                        <a:rPr lang="en-US" sz="1200" u="none" strike="noStrike" baseline="30000" dirty="0" smtClean="0">
                          <a:effectLst/>
                          <a:latin typeface="Segoe UI Semibold" pitchFamily="34" charset="0"/>
                        </a:rPr>
                        <a:t>1 </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bl>
          </a:graphicData>
        </a:graphic>
      </p:graphicFrame>
      <p:graphicFrame>
        <p:nvGraphicFramePr>
          <p:cNvPr id="87" name="Table 86"/>
          <p:cNvGraphicFramePr>
            <a:graphicFrameLocks noGrp="1"/>
          </p:cNvGraphicFramePr>
          <p:nvPr>
            <p:extLst>
              <p:ext uri="{D42A27DB-BD31-4B8C-83A1-F6EECF244321}">
                <p14:modId xmlns:p14="http://schemas.microsoft.com/office/powerpoint/2010/main" val="1997751308"/>
              </p:ext>
            </p:extLst>
          </p:nvPr>
        </p:nvGraphicFramePr>
        <p:xfrm>
          <a:off x="305887" y="5183857"/>
          <a:ext cx="5836150" cy="1510079"/>
        </p:xfrm>
        <a:graphic>
          <a:graphicData uri="http://schemas.openxmlformats.org/drawingml/2006/table">
            <a:tbl>
              <a:tblPr bandRow="1">
                <a:tableStyleId>{93296810-A885-4BE3-A3E7-6D5BEEA58F35}</a:tableStyleId>
              </a:tblPr>
              <a:tblGrid>
                <a:gridCol w="5132015"/>
                <a:gridCol w="704135"/>
              </a:tblGrid>
              <a:tr h="258409">
                <a:tc gridSpan="2">
                  <a:txBody>
                    <a:bodyPr/>
                    <a:lstStyle/>
                    <a:p>
                      <a:pPr marL="0" marR="0" indent="0" algn="ctr" defTabSz="914363" rtl="0" eaLnBrk="1" fontAlgn="b" latinLnBrk="0" hangingPunct="1">
                        <a:lnSpc>
                          <a:spcPct val="100000"/>
                        </a:lnSpc>
                        <a:spcBef>
                          <a:spcPts val="0"/>
                        </a:spcBef>
                        <a:spcAft>
                          <a:spcPts val="0"/>
                        </a:spcAft>
                        <a:buClrTx/>
                        <a:buSzTx/>
                        <a:buFontTx/>
                        <a:buNone/>
                        <a:tabLst/>
                        <a:defRPr/>
                      </a:pPr>
                      <a:r>
                        <a:rPr lang="en-US" sz="1600" b="1" kern="1200" dirty="0" smtClean="0">
                          <a:solidFill>
                            <a:srgbClr val="FFFFFF"/>
                          </a:solidFill>
                          <a:latin typeface="Segoe UI Semibold" pitchFamily="34" charset="0"/>
                          <a:ea typeface="+mn-ea"/>
                          <a:cs typeface="+mn-cs"/>
                        </a:rPr>
                        <a:t>Deployment, migration, interoperability, extensibility</a:t>
                      </a:r>
                    </a:p>
                  </a:txBody>
                  <a:tcPr marL="9715" marR="9715" marT="9715" marB="0" anchor="ctr">
                    <a:solidFill>
                      <a:schemeClr val="bg2">
                        <a:lumMod val="60000"/>
                        <a:lumOff val="40000"/>
                      </a:schemeClr>
                    </a:solidFill>
                  </a:tcPr>
                </a:tc>
                <a:tc hMerge="1">
                  <a:txBody>
                    <a:bodyPr/>
                    <a:lstStyle/>
                    <a:p>
                      <a:pPr algn="ctr" fontAlgn="b"/>
                      <a:endParaRPr lang="en-US" sz="1100" b="0" i="0" u="none" strike="noStrike" dirty="0">
                        <a:solidFill>
                          <a:srgbClr val="000000"/>
                        </a:solidFill>
                        <a:effectLst/>
                        <a:latin typeface="Segoe UI Semibold" pitchFamily="34" charset="0"/>
                      </a:endParaRPr>
                    </a:p>
                  </a:txBody>
                  <a:tcPr marL="9525" marR="9525" marT="9525" marB="0" anchor="b"/>
                </a:tc>
              </a:tr>
              <a:tr h="250334">
                <a:tc>
                  <a:txBody>
                    <a:bodyPr/>
                    <a:lstStyle/>
                    <a:p>
                      <a:pPr algn="l" fontAlgn="b"/>
                      <a:r>
                        <a:rPr lang="en-US" sz="1200" u="none" strike="noStrike" dirty="0" smtClean="0">
                          <a:effectLst/>
                          <a:latin typeface="Segoe UI Semibold" pitchFamily="34" charset="0"/>
                        </a:rPr>
                        <a:t>Embed </a:t>
                      </a:r>
                      <a:r>
                        <a:rPr lang="en-US" sz="1200" u="none" strike="noStrike" dirty="0">
                          <a:effectLst/>
                          <a:latin typeface="Segoe UI Semibold" pitchFamily="34" charset="0"/>
                        </a:rPr>
                        <a:t>communications in LOB applications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r h="250334">
                <a:tc>
                  <a:txBody>
                    <a:bodyPr/>
                    <a:lstStyle/>
                    <a:p>
                      <a:pPr algn="l" fontAlgn="b"/>
                      <a:r>
                        <a:rPr lang="en-US" sz="1200" u="none" strike="noStrike" dirty="0" smtClean="0">
                          <a:effectLst/>
                          <a:latin typeface="Segoe UI Semibold" pitchFamily="34" charset="0"/>
                        </a:rPr>
                        <a:t>Embed communications</a:t>
                      </a:r>
                      <a:r>
                        <a:rPr lang="en-US" sz="1200" u="none" strike="noStrike" baseline="0" dirty="0" smtClean="0">
                          <a:effectLst/>
                          <a:latin typeface="Segoe UI Semibold" pitchFamily="34" charset="0"/>
                        </a:rPr>
                        <a:t> in </a:t>
                      </a:r>
                      <a:r>
                        <a:rPr lang="en-US" sz="1200" u="none" strike="noStrike" dirty="0" smtClean="0">
                          <a:effectLst/>
                          <a:latin typeface="Segoe UI Semibold" pitchFamily="34" charset="0"/>
                        </a:rPr>
                        <a:t>Server applications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r>
              <a:tr h="250334">
                <a:tc>
                  <a:txBody>
                    <a:bodyPr/>
                    <a:lstStyle/>
                    <a:p>
                      <a:pPr marL="0" marR="0" indent="0" algn="l" defTabSz="1217367"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Segoe UI Semibold" pitchFamily="34" charset="0"/>
                        </a:rPr>
                        <a:t>Integration with on-premises room video systems </a:t>
                      </a:r>
                      <a:endParaRPr lang="en-US" sz="1200" b="0" i="0" u="none" strike="noStrike" dirty="0" smtClean="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r h="250334">
                <a:tc>
                  <a:txBody>
                    <a:bodyPr/>
                    <a:lstStyle/>
                    <a:p>
                      <a:pPr marL="0" marR="0" indent="0" algn="l" defTabSz="1217367"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Segoe UI Semibold" pitchFamily="34" charset="0"/>
                        </a:rPr>
                        <a:t>Integration</a:t>
                      </a:r>
                      <a:r>
                        <a:rPr lang="en-US" sz="1200" u="none" strike="noStrike" baseline="0" dirty="0" smtClean="0">
                          <a:effectLst/>
                          <a:latin typeface="Segoe UI Semibold" pitchFamily="34" charset="0"/>
                        </a:rPr>
                        <a:t> of voice capabilities</a:t>
                      </a:r>
                      <a:endParaRPr lang="en-US" sz="1200" b="0" i="0" u="none" strike="noStrike" dirty="0" smtClean="0">
                        <a:solidFill>
                          <a:srgbClr val="000000"/>
                        </a:solidFill>
                        <a:effectLst/>
                        <a:latin typeface="Segoe UI Semibold" pitchFamily="34" charset="0"/>
                      </a:endParaRPr>
                    </a:p>
                  </a:txBody>
                  <a:tcPr marL="9715" marR="9715" marT="9715" marB="0" anchor="ctr">
                    <a:solidFill>
                      <a:schemeClr val="bg2">
                        <a:lumMod val="40000"/>
                        <a:lumOff val="6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40000"/>
                        <a:lumOff val="60000"/>
                      </a:schemeClr>
                    </a:solidFill>
                  </a:tcPr>
                </a:tc>
              </a:tr>
              <a:tr h="250334">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Segoe UI Semibold" pitchFamily="34" charset="0"/>
                        </a:rPr>
                        <a:t>Consolidate management of communications functions</a:t>
                      </a:r>
                      <a:endParaRPr lang="en-US" sz="1200" b="0" i="0" u="none" strike="noStrike" dirty="0" smtClean="0">
                        <a:solidFill>
                          <a:srgbClr val="000000"/>
                        </a:solidFill>
                        <a:effectLst/>
                        <a:latin typeface="Segoe UI Semibold" pitchFamily="34" charset="0"/>
                      </a:endParaRPr>
                    </a:p>
                  </a:txBody>
                  <a:tcPr marL="9715" marR="9715" marT="9715" marB="0" anchor="ctr">
                    <a:solidFill>
                      <a:schemeClr val="bg2">
                        <a:lumMod val="20000"/>
                        <a:lumOff val="80000"/>
                      </a:schemeClr>
                    </a:solidFill>
                  </a:tcPr>
                </a:tc>
                <a:tc>
                  <a:txBody>
                    <a:bodyPr/>
                    <a:lstStyle/>
                    <a:p>
                      <a:pPr algn="ctr" fontAlgn="b"/>
                      <a:r>
                        <a:rPr lang="en-US" sz="1200" u="none" strike="noStrike" dirty="0">
                          <a:effectLst/>
                          <a:latin typeface="Segoe UI Semibold" pitchFamily="34" charset="0"/>
                        </a:rPr>
                        <a:t>Yes</a:t>
                      </a:r>
                      <a:endParaRPr lang="en-US" sz="1200" b="0" i="0" u="none" strike="noStrike" dirty="0">
                        <a:solidFill>
                          <a:srgbClr val="000000"/>
                        </a:solidFill>
                        <a:effectLst/>
                        <a:latin typeface="Segoe UI Semibold" pitchFamily="34" charset="0"/>
                      </a:endParaRPr>
                    </a:p>
                  </a:txBody>
                  <a:tcPr marL="9715" marR="9715" marT="9715" marB="0" anchor="ctr">
                    <a:solidFill>
                      <a:schemeClr val="bg2">
                        <a:lumMod val="20000"/>
                        <a:lumOff val="80000"/>
                      </a:schemeClr>
                    </a:solidFill>
                  </a:tcPr>
                </a:tc>
              </a:tr>
            </a:tbl>
          </a:graphicData>
        </a:graphic>
      </p:graphicFrame>
      <p:graphicFrame>
        <p:nvGraphicFramePr>
          <p:cNvPr id="61" name="Table 60"/>
          <p:cNvGraphicFramePr>
            <a:graphicFrameLocks noGrp="1"/>
          </p:cNvGraphicFramePr>
          <p:nvPr>
            <p:extLst/>
          </p:nvPr>
        </p:nvGraphicFramePr>
        <p:xfrm>
          <a:off x="295247" y="914745"/>
          <a:ext cx="5846790" cy="408510"/>
        </p:xfrm>
        <a:graphic>
          <a:graphicData uri="http://schemas.openxmlformats.org/drawingml/2006/table">
            <a:tbl>
              <a:tblPr firstRow="1" bandRow="1">
                <a:tableStyleId>{93296810-A885-4BE3-A3E7-6D5BEEA58F35}</a:tableStyleId>
              </a:tblPr>
              <a:tblGrid>
                <a:gridCol w="5084790"/>
                <a:gridCol w="762000"/>
              </a:tblGrid>
              <a:tr h="408510">
                <a:tc>
                  <a:txBody>
                    <a:bodyPr/>
                    <a:lstStyle/>
                    <a:p>
                      <a:pPr algn="ctr" fontAlgn="b"/>
                      <a:r>
                        <a:rPr lang="en-US" sz="1600" b="1" kern="1200" dirty="0">
                          <a:solidFill>
                            <a:schemeClr val="tx1"/>
                          </a:solidFill>
                          <a:latin typeface="Segoe UI Semibold" pitchFamily="34" charset="0"/>
                          <a:ea typeface="+mn-ea"/>
                          <a:cs typeface="+mn-cs"/>
                        </a:rPr>
                        <a:t>Capability</a:t>
                      </a:r>
                    </a:p>
                  </a:txBody>
                  <a:tcPr marL="9715" marR="9715" marT="9715" marB="0" anchor="ctr">
                    <a:solidFill>
                      <a:schemeClr val="bg2"/>
                    </a:solidFill>
                  </a:tcPr>
                </a:tc>
                <a:tc>
                  <a:txBody>
                    <a:bodyPr/>
                    <a:lstStyle/>
                    <a:p>
                      <a:pPr algn="ctr" fontAlgn="b"/>
                      <a:r>
                        <a:rPr lang="en-US" sz="1100" u="sng" strike="noStrike" kern="1200" baseline="0" dirty="0" smtClean="0">
                          <a:solidFill>
                            <a:schemeClr val="tx1"/>
                          </a:solidFill>
                        </a:rPr>
                        <a:t>Lync </a:t>
                      </a:r>
                      <a:r>
                        <a:rPr lang="en-US" sz="1100" u="sng" strike="noStrike" kern="1200" baseline="0" dirty="0">
                          <a:solidFill>
                            <a:schemeClr val="tx1"/>
                          </a:solidFill>
                        </a:rPr>
                        <a:t>Server</a:t>
                      </a:r>
                      <a:endParaRPr lang="en-US" sz="1100" b="1" i="0" u="sng" strike="noStrike" kern="1200" baseline="0" dirty="0">
                        <a:solidFill>
                          <a:schemeClr val="tx1"/>
                        </a:solidFill>
                        <a:latin typeface="+mn-lt"/>
                        <a:ea typeface="+mn-ea"/>
                        <a:cs typeface="+mn-cs"/>
                      </a:endParaRPr>
                    </a:p>
                  </a:txBody>
                  <a:tcPr marL="9715" marR="9715" marT="9715" marB="0" anchor="ctr">
                    <a:solidFill>
                      <a:schemeClr val="bg2"/>
                    </a:solidFill>
                  </a:tcPr>
                </a:tc>
              </a:tr>
            </a:tbl>
          </a:graphicData>
        </a:graphic>
      </p:graphicFrame>
      <p:grpSp>
        <p:nvGrpSpPr>
          <p:cNvPr id="21" name="Group 20"/>
          <p:cNvGrpSpPr/>
          <p:nvPr/>
        </p:nvGrpSpPr>
        <p:grpSpPr>
          <a:xfrm>
            <a:off x="5997814" y="949577"/>
            <a:ext cx="6391729" cy="5940404"/>
            <a:chOff x="5878291" y="931043"/>
            <a:chExt cx="6266970" cy="5824454"/>
          </a:xfrm>
        </p:grpSpPr>
        <p:sp>
          <p:nvSpPr>
            <p:cNvPr id="22" name="TextBox 21"/>
            <p:cNvSpPr txBox="1"/>
            <p:nvPr/>
          </p:nvSpPr>
          <p:spPr>
            <a:xfrm>
              <a:off x="6828159" y="931050"/>
              <a:ext cx="5295563"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Reduce Travel Expenses </a:t>
              </a:r>
              <a:r>
                <a:rPr lang="en-US" sz="1632" b="1" baseline="30000" dirty="0" smtClean="0">
                  <a:solidFill>
                    <a:srgbClr val="292929"/>
                  </a:solidFill>
                  <a:latin typeface="Calibri" pitchFamily="34" charset="0"/>
                  <a:cs typeface="Calibri" pitchFamily="34" charset="0"/>
                </a:rPr>
                <a:t>2</a:t>
              </a:r>
              <a:endParaRPr lang="en-US" sz="1632" b="1" baseline="30000" dirty="0">
                <a:solidFill>
                  <a:srgbClr val="292929"/>
                </a:solidFill>
                <a:latin typeface="Calibri" pitchFamily="34" charset="0"/>
                <a:cs typeface="Calibri" pitchFamily="34" charset="0"/>
              </a:endParaRPr>
            </a:p>
          </p:txBody>
        </p:sp>
        <p:sp>
          <p:nvSpPr>
            <p:cNvPr id="23" name="TextBox 22"/>
            <p:cNvSpPr txBox="1"/>
            <p:nvPr/>
          </p:nvSpPr>
          <p:spPr>
            <a:xfrm>
              <a:off x="6828462" y="3509633"/>
              <a:ext cx="5293653"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Improve End User Productivity</a:t>
              </a:r>
            </a:p>
          </p:txBody>
        </p:sp>
        <p:grpSp>
          <p:nvGrpSpPr>
            <p:cNvPr id="24" name="Group 49"/>
            <p:cNvGrpSpPr/>
            <p:nvPr/>
          </p:nvGrpSpPr>
          <p:grpSpPr>
            <a:xfrm>
              <a:off x="10580914" y="3518652"/>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76" name="Rounded Rectangle 75"/>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77" name="TextBox 76"/>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Up to </a:t>
                </a:r>
                <a:r>
                  <a:rPr lang="en-US" sz="1632" b="1" kern="0" dirty="0">
                    <a:solidFill>
                      <a:srgbClr val="292929"/>
                    </a:solidFill>
                    <a:latin typeface="Segoe Black" pitchFamily="34" charset="0"/>
                  </a:rPr>
                  <a:t>30 </a:t>
                </a:r>
                <a:r>
                  <a:rPr lang="en-US" sz="816" b="1" kern="0" dirty="0">
                    <a:solidFill>
                      <a:srgbClr val="292929"/>
                    </a:solidFill>
                    <a:latin typeface="Segoe Black" pitchFamily="34" charset="0"/>
                  </a:rPr>
                  <a:t>min/day</a:t>
                </a:r>
              </a:p>
            </p:txBody>
          </p:sp>
        </p:grpSp>
        <p:sp>
          <p:nvSpPr>
            <p:cNvPr id="25" name="TextBox 24"/>
            <p:cNvSpPr txBox="1"/>
            <p:nvPr/>
          </p:nvSpPr>
          <p:spPr>
            <a:xfrm>
              <a:off x="6828159" y="5246494"/>
              <a:ext cx="5293653"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Complete Projects Faster</a:t>
              </a:r>
            </a:p>
          </p:txBody>
        </p:sp>
        <p:grpSp>
          <p:nvGrpSpPr>
            <p:cNvPr id="26" name="Group 49"/>
            <p:cNvGrpSpPr/>
            <p:nvPr/>
          </p:nvGrpSpPr>
          <p:grpSpPr>
            <a:xfrm>
              <a:off x="10580611" y="5255513"/>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74" name="Rounded Rectangle 73"/>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75" name="TextBox 74"/>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By </a:t>
                </a:r>
                <a:r>
                  <a:rPr lang="en-US" sz="1632" b="1" kern="0" dirty="0">
                    <a:solidFill>
                      <a:srgbClr val="292929"/>
                    </a:solidFill>
                    <a:latin typeface="Segoe Black" pitchFamily="34" charset="0"/>
                  </a:rPr>
                  <a:t>10%-20%</a:t>
                </a:r>
                <a:r>
                  <a:rPr lang="en-US" sz="1122" b="1" kern="0" dirty="0">
                    <a:solidFill>
                      <a:srgbClr val="292929"/>
                    </a:solidFill>
                  </a:rPr>
                  <a:t> </a:t>
                </a:r>
                <a:endParaRPr lang="en-US" sz="816" b="1" kern="0" dirty="0">
                  <a:solidFill>
                    <a:srgbClr val="292929"/>
                  </a:solidFill>
                  <a:latin typeface="Segoe Black" pitchFamily="34" charset="0"/>
                </a:endParaRPr>
              </a:p>
            </p:txBody>
          </p:sp>
        </p:grpSp>
        <p:sp>
          <p:nvSpPr>
            <p:cNvPr id="27" name="TextBox 26"/>
            <p:cNvSpPr txBox="1"/>
            <p:nvPr/>
          </p:nvSpPr>
          <p:spPr>
            <a:xfrm>
              <a:off x="6839881" y="5737472"/>
              <a:ext cx="5293653"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Shorten Sales Cycle</a:t>
              </a:r>
            </a:p>
          </p:txBody>
        </p:sp>
        <p:grpSp>
          <p:nvGrpSpPr>
            <p:cNvPr id="28" name="Group 49"/>
            <p:cNvGrpSpPr/>
            <p:nvPr/>
          </p:nvGrpSpPr>
          <p:grpSpPr>
            <a:xfrm>
              <a:off x="10592333" y="5746491"/>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72" name="Rounded Rectangle 71"/>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73" name="TextBox 72"/>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Up to </a:t>
                </a:r>
                <a:r>
                  <a:rPr lang="en-US" sz="1632" b="1" kern="0" dirty="0">
                    <a:solidFill>
                      <a:srgbClr val="292929"/>
                    </a:solidFill>
                    <a:latin typeface="Segoe Black" pitchFamily="34" charset="0"/>
                  </a:rPr>
                  <a:t>20%</a:t>
                </a:r>
                <a:r>
                  <a:rPr lang="en-US" sz="1122" b="1" kern="0" dirty="0">
                    <a:solidFill>
                      <a:srgbClr val="292929"/>
                    </a:solidFill>
                  </a:rPr>
                  <a:t> </a:t>
                </a:r>
                <a:endParaRPr lang="en-US" sz="816" b="1" kern="0" dirty="0">
                  <a:solidFill>
                    <a:srgbClr val="292929"/>
                  </a:solidFill>
                  <a:latin typeface="Segoe Black" pitchFamily="34" charset="0"/>
                </a:endParaRPr>
              </a:p>
            </p:txBody>
          </p:sp>
        </p:grpSp>
        <p:sp>
          <p:nvSpPr>
            <p:cNvPr id="29" name="TextBox 28"/>
            <p:cNvSpPr txBox="1"/>
            <p:nvPr/>
          </p:nvSpPr>
          <p:spPr>
            <a:xfrm>
              <a:off x="6828158" y="4012162"/>
              <a:ext cx="5293653"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Resolve Customer Issues Faster</a:t>
              </a:r>
            </a:p>
          </p:txBody>
        </p:sp>
        <p:grpSp>
          <p:nvGrpSpPr>
            <p:cNvPr id="30" name="Group 49"/>
            <p:cNvGrpSpPr/>
            <p:nvPr/>
          </p:nvGrpSpPr>
          <p:grpSpPr>
            <a:xfrm>
              <a:off x="10580610" y="4021181"/>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70" name="Rounded Rectangle 69"/>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71" name="TextBox 70"/>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Up to </a:t>
                </a:r>
                <a:r>
                  <a:rPr lang="en-US" sz="1632" b="1" kern="0" dirty="0">
                    <a:solidFill>
                      <a:srgbClr val="292929"/>
                    </a:solidFill>
                    <a:latin typeface="Segoe Black" pitchFamily="34" charset="0"/>
                  </a:rPr>
                  <a:t>50%</a:t>
                </a:r>
                <a:r>
                  <a:rPr lang="en-US" sz="1122" b="1" kern="0" dirty="0">
                    <a:solidFill>
                      <a:srgbClr val="292929"/>
                    </a:solidFill>
                  </a:rPr>
                  <a:t> </a:t>
                </a:r>
                <a:endParaRPr lang="en-US" sz="816" b="1" kern="0" dirty="0">
                  <a:solidFill>
                    <a:srgbClr val="292929"/>
                  </a:solidFill>
                  <a:latin typeface="Segoe Black" pitchFamily="34" charset="0"/>
                </a:endParaRPr>
              </a:p>
            </p:txBody>
          </p:sp>
        </p:grpSp>
        <p:sp>
          <p:nvSpPr>
            <p:cNvPr id="31" name="TextBox 30"/>
            <p:cNvSpPr txBox="1"/>
            <p:nvPr/>
          </p:nvSpPr>
          <p:spPr>
            <a:xfrm>
              <a:off x="6826248" y="4507536"/>
              <a:ext cx="5307287"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Attract and Retain Employees</a:t>
              </a:r>
            </a:p>
          </p:txBody>
        </p:sp>
        <p:grpSp>
          <p:nvGrpSpPr>
            <p:cNvPr id="32" name="Group 49"/>
            <p:cNvGrpSpPr/>
            <p:nvPr/>
          </p:nvGrpSpPr>
          <p:grpSpPr>
            <a:xfrm>
              <a:off x="10592334" y="4516555"/>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67" name="Rounded Rectangle 66"/>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68" name="TextBox 67"/>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Varies by customer</a:t>
                </a:r>
                <a:endParaRPr lang="en-US" sz="816" b="1" kern="0" dirty="0">
                  <a:solidFill>
                    <a:srgbClr val="292929"/>
                  </a:solidFill>
                  <a:latin typeface="Segoe Black" pitchFamily="34" charset="0"/>
                </a:endParaRPr>
              </a:p>
            </p:txBody>
          </p:sp>
        </p:grpSp>
        <p:sp>
          <p:nvSpPr>
            <p:cNvPr id="33" name="Right Brace 32"/>
            <p:cNvSpPr/>
            <p:nvPr/>
          </p:nvSpPr>
          <p:spPr>
            <a:xfrm>
              <a:off x="5878291" y="3443145"/>
              <a:ext cx="611727" cy="1108261"/>
            </a:xfrm>
            <a:prstGeom prst="rightBrace">
              <a:avLst>
                <a:gd name="adj1" fmla="val 12215"/>
                <a:gd name="adj2" fmla="val 62960"/>
              </a:avLst>
            </a:prstGeom>
            <a:ln>
              <a:solidFill>
                <a:srgbClr val="6BBD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dirty="0">
                <a:solidFill>
                  <a:srgbClr val="292929"/>
                </a:solidFill>
              </a:endParaRPr>
            </a:p>
          </p:txBody>
        </p:sp>
        <p:grpSp>
          <p:nvGrpSpPr>
            <p:cNvPr id="34" name="Group 49"/>
            <p:cNvGrpSpPr/>
            <p:nvPr/>
          </p:nvGrpSpPr>
          <p:grpSpPr>
            <a:xfrm>
              <a:off x="10580914" y="931043"/>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65" name="Rounded Rectangle 64"/>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66" name="TextBox 65"/>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Save </a:t>
                </a:r>
                <a:r>
                  <a:rPr lang="en-US" sz="1632" b="1" kern="0" dirty="0">
                    <a:solidFill>
                      <a:srgbClr val="292929"/>
                    </a:solidFill>
                    <a:latin typeface="Segoe Black" pitchFamily="34" charset="0"/>
                  </a:rPr>
                  <a:t>5%-30%</a:t>
                </a:r>
                <a:r>
                  <a:rPr lang="en-US" sz="1122" b="1" kern="0" dirty="0">
                    <a:solidFill>
                      <a:srgbClr val="292929"/>
                    </a:solidFill>
                  </a:rPr>
                  <a:t> </a:t>
                </a:r>
                <a:endParaRPr lang="en-US" sz="816" b="1" kern="0" dirty="0">
                  <a:solidFill>
                    <a:srgbClr val="292929"/>
                  </a:solidFill>
                  <a:latin typeface="Segoe Black" pitchFamily="34" charset="0"/>
                </a:endParaRPr>
              </a:p>
            </p:txBody>
          </p:sp>
        </p:grpSp>
        <p:sp>
          <p:nvSpPr>
            <p:cNvPr id="35" name="TextBox 34"/>
            <p:cNvSpPr txBox="1"/>
            <p:nvPr/>
          </p:nvSpPr>
          <p:spPr>
            <a:xfrm>
              <a:off x="6826248" y="1406760"/>
              <a:ext cx="5295563"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Reduce Audio Conferencing Charges </a:t>
              </a:r>
              <a:r>
                <a:rPr lang="en-US" sz="1632" b="1" baseline="30000" dirty="0" smtClean="0">
                  <a:solidFill>
                    <a:srgbClr val="292929"/>
                  </a:solidFill>
                  <a:latin typeface="Calibri" pitchFamily="34" charset="0"/>
                  <a:cs typeface="Calibri" pitchFamily="34" charset="0"/>
                </a:rPr>
                <a:t>2</a:t>
              </a:r>
              <a:r>
                <a:rPr lang="en-US" sz="1632" b="1" dirty="0" smtClean="0">
                  <a:solidFill>
                    <a:srgbClr val="292929"/>
                  </a:solidFill>
                  <a:latin typeface="Calibri" pitchFamily="34" charset="0"/>
                  <a:cs typeface="Calibri" pitchFamily="34" charset="0"/>
                </a:rPr>
                <a:t> </a:t>
              </a:r>
              <a:endParaRPr lang="en-US" sz="1632" b="1" dirty="0">
                <a:solidFill>
                  <a:srgbClr val="292929"/>
                </a:solidFill>
                <a:latin typeface="Calibri" pitchFamily="34" charset="0"/>
                <a:cs typeface="Calibri" pitchFamily="34" charset="0"/>
              </a:endParaRPr>
            </a:p>
          </p:txBody>
        </p:sp>
        <p:grpSp>
          <p:nvGrpSpPr>
            <p:cNvPr id="36" name="Group 49"/>
            <p:cNvGrpSpPr/>
            <p:nvPr/>
          </p:nvGrpSpPr>
          <p:grpSpPr>
            <a:xfrm>
              <a:off x="10592638" y="1415779"/>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63" name="Rounded Rectangle 62"/>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64" name="TextBox 63"/>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Save </a:t>
                </a:r>
                <a:r>
                  <a:rPr lang="en-US" sz="1632" b="1" kern="0" dirty="0">
                    <a:solidFill>
                      <a:srgbClr val="292929"/>
                    </a:solidFill>
                    <a:latin typeface="Segoe Black" pitchFamily="34" charset="0"/>
                  </a:rPr>
                  <a:t>30%-95%</a:t>
                </a:r>
                <a:r>
                  <a:rPr lang="en-US" sz="1122" b="1" kern="0" dirty="0">
                    <a:solidFill>
                      <a:srgbClr val="292929"/>
                    </a:solidFill>
                  </a:rPr>
                  <a:t> </a:t>
                </a:r>
                <a:endParaRPr lang="en-US" sz="816" b="1" kern="0" dirty="0">
                  <a:solidFill>
                    <a:srgbClr val="292929"/>
                  </a:solidFill>
                  <a:latin typeface="Segoe Black" pitchFamily="34" charset="0"/>
                </a:endParaRPr>
              </a:p>
            </p:txBody>
          </p:sp>
        </p:grpSp>
        <p:sp>
          <p:nvSpPr>
            <p:cNvPr id="37" name="TextBox 36"/>
            <p:cNvSpPr txBox="1"/>
            <p:nvPr/>
          </p:nvSpPr>
          <p:spPr>
            <a:xfrm>
              <a:off x="6826250" y="1884168"/>
              <a:ext cx="5307590"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Reduce Telephony Charges </a:t>
              </a:r>
              <a:r>
                <a:rPr lang="en-US" sz="1632" b="1" baseline="30000" dirty="0" smtClean="0">
                  <a:solidFill>
                    <a:srgbClr val="292929"/>
                  </a:solidFill>
                  <a:latin typeface="Calibri" pitchFamily="34" charset="0"/>
                  <a:cs typeface="Calibri" pitchFamily="34" charset="0"/>
                </a:rPr>
                <a:t>2</a:t>
              </a:r>
              <a:endParaRPr lang="en-US" sz="1632" b="1" baseline="30000" dirty="0">
                <a:solidFill>
                  <a:srgbClr val="292929"/>
                </a:solidFill>
                <a:latin typeface="Calibri" pitchFamily="34" charset="0"/>
                <a:cs typeface="Calibri" pitchFamily="34" charset="0"/>
              </a:endParaRPr>
            </a:p>
          </p:txBody>
        </p:sp>
        <p:grpSp>
          <p:nvGrpSpPr>
            <p:cNvPr id="38" name="Group 37"/>
            <p:cNvGrpSpPr/>
            <p:nvPr/>
          </p:nvGrpSpPr>
          <p:grpSpPr>
            <a:xfrm>
              <a:off x="10592638" y="1893187"/>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59" name="Rounded Rectangle 58"/>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60" name="TextBox 59"/>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Save </a:t>
                </a:r>
                <a:r>
                  <a:rPr lang="en-US" sz="1632" b="1" kern="0" dirty="0">
                    <a:solidFill>
                      <a:srgbClr val="292929"/>
                    </a:solidFill>
                    <a:latin typeface="Segoe Black" pitchFamily="34" charset="0"/>
                  </a:rPr>
                  <a:t>50%-70%</a:t>
                </a:r>
                <a:r>
                  <a:rPr lang="en-US" sz="1122" b="1" kern="0" dirty="0">
                    <a:solidFill>
                      <a:srgbClr val="292929"/>
                    </a:solidFill>
                  </a:rPr>
                  <a:t>  </a:t>
                </a:r>
                <a:endParaRPr lang="en-US" sz="816" b="1" kern="0" dirty="0">
                  <a:solidFill>
                    <a:srgbClr val="292929"/>
                  </a:solidFill>
                  <a:latin typeface="Segoe Black" pitchFamily="34" charset="0"/>
                </a:endParaRPr>
              </a:p>
            </p:txBody>
          </p:sp>
        </p:grpSp>
        <p:sp>
          <p:nvSpPr>
            <p:cNvPr id="39" name="TextBox 38"/>
            <p:cNvSpPr txBox="1"/>
            <p:nvPr/>
          </p:nvSpPr>
          <p:spPr>
            <a:xfrm>
              <a:off x="6828462" y="2366780"/>
              <a:ext cx="5293653"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Reduce Cost of Communications Systems </a:t>
              </a:r>
              <a:r>
                <a:rPr lang="en-US" sz="1632" b="1" baseline="30000" dirty="0">
                  <a:solidFill>
                    <a:srgbClr val="292929"/>
                  </a:solidFill>
                  <a:latin typeface="Calibri" pitchFamily="34" charset="0"/>
                  <a:cs typeface="Calibri" pitchFamily="34" charset="0"/>
                </a:rPr>
                <a:t>2</a:t>
              </a:r>
            </a:p>
          </p:txBody>
        </p:sp>
        <p:grpSp>
          <p:nvGrpSpPr>
            <p:cNvPr id="40" name="Group 49"/>
            <p:cNvGrpSpPr/>
            <p:nvPr/>
          </p:nvGrpSpPr>
          <p:grpSpPr>
            <a:xfrm>
              <a:off x="10580914" y="2375799"/>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57" name="Rounded Rectangle 56"/>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58" name="TextBox 57"/>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Save </a:t>
                </a:r>
                <a:r>
                  <a:rPr lang="en-US" sz="1632" b="1" kern="0" dirty="0">
                    <a:solidFill>
                      <a:srgbClr val="292929"/>
                    </a:solidFill>
                    <a:latin typeface="Segoe Black" pitchFamily="34" charset="0"/>
                  </a:rPr>
                  <a:t>40%-60%</a:t>
                </a:r>
                <a:r>
                  <a:rPr lang="en-US" sz="1122" b="1" kern="0" dirty="0">
                    <a:solidFill>
                      <a:srgbClr val="292929"/>
                    </a:solidFill>
                  </a:rPr>
                  <a:t>  </a:t>
                </a:r>
                <a:endParaRPr lang="en-US" sz="816" b="1" kern="0" dirty="0">
                  <a:solidFill>
                    <a:srgbClr val="292929"/>
                  </a:solidFill>
                  <a:latin typeface="Segoe Black" pitchFamily="34" charset="0"/>
                </a:endParaRPr>
              </a:p>
            </p:txBody>
          </p:sp>
        </p:grpSp>
        <p:sp>
          <p:nvSpPr>
            <p:cNvPr id="41" name="TextBox 40"/>
            <p:cNvSpPr txBox="1"/>
            <p:nvPr/>
          </p:nvSpPr>
          <p:spPr>
            <a:xfrm>
              <a:off x="6828462" y="2863238"/>
              <a:ext cx="5293653"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Lower Real Estate and Facilities Costs </a:t>
              </a:r>
              <a:r>
                <a:rPr lang="en-US" sz="1632" b="1" baseline="30000" dirty="0" smtClean="0">
                  <a:solidFill>
                    <a:srgbClr val="292929"/>
                  </a:solidFill>
                  <a:latin typeface="Calibri" pitchFamily="34" charset="0"/>
                  <a:cs typeface="Calibri" pitchFamily="34" charset="0"/>
                </a:rPr>
                <a:t>2</a:t>
              </a:r>
              <a:r>
                <a:rPr lang="en-US" sz="1632" b="1" dirty="0" smtClean="0">
                  <a:solidFill>
                    <a:srgbClr val="292929"/>
                  </a:solidFill>
                  <a:latin typeface="Calibri" pitchFamily="34" charset="0"/>
                  <a:cs typeface="Calibri" pitchFamily="34" charset="0"/>
                </a:rPr>
                <a:t> </a:t>
              </a:r>
              <a:endParaRPr lang="en-US" sz="1632" b="1" baseline="30000" dirty="0">
                <a:solidFill>
                  <a:srgbClr val="292929"/>
                </a:solidFill>
                <a:latin typeface="Calibri" pitchFamily="34" charset="0"/>
                <a:cs typeface="Calibri" pitchFamily="34" charset="0"/>
              </a:endParaRPr>
            </a:p>
          </p:txBody>
        </p:sp>
        <p:grpSp>
          <p:nvGrpSpPr>
            <p:cNvPr id="42" name="Group 49"/>
            <p:cNvGrpSpPr/>
            <p:nvPr/>
          </p:nvGrpSpPr>
          <p:grpSpPr>
            <a:xfrm>
              <a:off x="10580914" y="2872257"/>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55" name="Rounded Rectangle 54"/>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56" name="TextBox 55"/>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Save </a:t>
                </a:r>
                <a:r>
                  <a:rPr lang="en-US" sz="1632" b="1" kern="0" dirty="0">
                    <a:solidFill>
                      <a:srgbClr val="292929"/>
                    </a:solidFill>
                    <a:latin typeface="Segoe Black" pitchFamily="34" charset="0"/>
                  </a:rPr>
                  <a:t>15%-30%</a:t>
                </a:r>
                <a:r>
                  <a:rPr lang="en-US" sz="1122" b="1" kern="0" dirty="0">
                    <a:solidFill>
                      <a:srgbClr val="292929"/>
                    </a:solidFill>
                  </a:rPr>
                  <a:t>  </a:t>
                </a:r>
                <a:endParaRPr lang="en-US" sz="816" b="1" kern="0" dirty="0">
                  <a:solidFill>
                    <a:srgbClr val="292929"/>
                  </a:solidFill>
                  <a:latin typeface="Segoe Black" pitchFamily="34" charset="0"/>
                </a:endParaRPr>
              </a:p>
            </p:txBody>
          </p:sp>
        </p:grpSp>
        <p:cxnSp>
          <p:nvCxnSpPr>
            <p:cNvPr id="43" name="Straight Connector 42"/>
            <p:cNvCxnSpPr/>
            <p:nvPr/>
          </p:nvCxnSpPr>
          <p:spPr>
            <a:xfrm flipV="1">
              <a:off x="5878291" y="1143052"/>
              <a:ext cx="947958" cy="570272"/>
            </a:xfrm>
            <a:prstGeom prst="line">
              <a:avLst/>
            </a:prstGeom>
            <a:ln>
              <a:solidFill>
                <a:srgbClr val="6BBD4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5" idx="1"/>
            </p:cNvCxnSpPr>
            <p:nvPr/>
          </p:nvCxnSpPr>
          <p:spPr>
            <a:xfrm flipV="1">
              <a:off x="5878291" y="1627788"/>
              <a:ext cx="947957" cy="265406"/>
            </a:xfrm>
            <a:prstGeom prst="line">
              <a:avLst/>
            </a:prstGeom>
            <a:ln>
              <a:solidFill>
                <a:srgbClr val="6BBD4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9" idx="1"/>
            </p:cNvCxnSpPr>
            <p:nvPr/>
          </p:nvCxnSpPr>
          <p:spPr>
            <a:xfrm>
              <a:off x="5878291" y="2375799"/>
              <a:ext cx="950171" cy="212009"/>
            </a:xfrm>
            <a:prstGeom prst="line">
              <a:avLst/>
            </a:prstGeom>
            <a:ln>
              <a:solidFill>
                <a:srgbClr val="6BBD4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7" idx="1"/>
            </p:cNvCxnSpPr>
            <p:nvPr/>
          </p:nvCxnSpPr>
          <p:spPr>
            <a:xfrm>
              <a:off x="5878291" y="2105196"/>
              <a:ext cx="947959" cy="0"/>
            </a:xfrm>
            <a:prstGeom prst="line">
              <a:avLst/>
            </a:prstGeom>
            <a:ln>
              <a:solidFill>
                <a:srgbClr val="6BBD4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1" idx="1"/>
            </p:cNvCxnSpPr>
            <p:nvPr/>
          </p:nvCxnSpPr>
          <p:spPr>
            <a:xfrm>
              <a:off x="5878291" y="2587808"/>
              <a:ext cx="950171" cy="496458"/>
            </a:xfrm>
            <a:prstGeom prst="line">
              <a:avLst/>
            </a:prstGeom>
            <a:ln>
              <a:solidFill>
                <a:srgbClr val="6BBD46"/>
              </a:solidFill>
            </a:ln>
          </p:spPr>
          <p:style>
            <a:lnRef idx="1">
              <a:schemeClr val="accent1"/>
            </a:lnRef>
            <a:fillRef idx="0">
              <a:schemeClr val="accent1"/>
            </a:fillRef>
            <a:effectRef idx="0">
              <a:schemeClr val="accent1"/>
            </a:effectRef>
            <a:fontRef idx="minor">
              <a:schemeClr val="tx1"/>
            </a:fontRef>
          </p:style>
        </p:cxnSp>
        <p:sp>
          <p:nvSpPr>
            <p:cNvPr id="48" name="Left Bracket 47"/>
            <p:cNvSpPr/>
            <p:nvPr/>
          </p:nvSpPr>
          <p:spPr>
            <a:xfrm>
              <a:off x="6503666" y="3471550"/>
              <a:ext cx="485110" cy="1536777"/>
            </a:xfrm>
            <a:prstGeom prst="leftBracket">
              <a:avLst>
                <a:gd name="adj" fmla="val 13963"/>
              </a:avLst>
            </a:prstGeom>
            <a:ln>
              <a:solidFill>
                <a:srgbClr val="6BBD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40" dirty="0">
                <a:solidFill>
                  <a:srgbClr val="292929"/>
                </a:solidFill>
              </a:endParaRPr>
            </a:p>
          </p:txBody>
        </p:sp>
        <p:sp>
          <p:nvSpPr>
            <p:cNvPr id="49" name="TextBox 48"/>
            <p:cNvSpPr txBox="1"/>
            <p:nvPr/>
          </p:nvSpPr>
          <p:spPr>
            <a:xfrm>
              <a:off x="6826249" y="6226318"/>
              <a:ext cx="5319012" cy="442056"/>
            </a:xfrm>
            <a:prstGeom prst="rect">
              <a:avLst/>
            </a:prstGeom>
            <a:gradFill>
              <a:gsLst>
                <a:gs pos="0">
                  <a:srgbClr val="6BBD46">
                    <a:lumMod val="40000"/>
                    <a:lumOff val="60000"/>
                  </a:srgbClr>
                </a:gs>
                <a:gs pos="69000">
                  <a:srgbClr val="6BBD46">
                    <a:lumMod val="60000"/>
                    <a:lumOff val="40000"/>
                  </a:srgbClr>
                </a:gs>
                <a:gs pos="100000">
                  <a:srgbClr val="6BBD46"/>
                </a:gs>
              </a:gsLst>
              <a:lin ang="5400000" scaled="1"/>
            </a:gradFill>
            <a:ln/>
          </p:spPr>
          <p:style>
            <a:lnRef idx="0">
              <a:schemeClr val="accent2"/>
            </a:lnRef>
            <a:fillRef idx="3">
              <a:schemeClr val="accent2"/>
            </a:fillRef>
            <a:effectRef idx="3">
              <a:schemeClr val="accent2"/>
            </a:effectRef>
            <a:fontRef idx="minor">
              <a:schemeClr val="lt1"/>
            </a:fontRef>
          </p:style>
          <p:txBody>
            <a:bodyPr wrap="square" lIns="0" tIns="0" rIns="0" bIns="0" rtlCol="0" anchor="ctr">
              <a:noAutofit/>
            </a:bodyPr>
            <a:lstStyle/>
            <a:p>
              <a:r>
                <a:rPr lang="en-US" sz="1632" b="1" dirty="0">
                  <a:solidFill>
                    <a:srgbClr val="292929"/>
                  </a:solidFill>
                  <a:latin typeface="Calibri" pitchFamily="34" charset="0"/>
                  <a:cs typeface="Calibri" pitchFamily="34" charset="0"/>
                </a:rPr>
                <a:t>  Reduce IT Admin, Migration Costs </a:t>
              </a:r>
              <a:r>
                <a:rPr lang="en-US" sz="1632" b="1" baseline="30000" dirty="0" smtClean="0">
                  <a:solidFill>
                    <a:srgbClr val="292929"/>
                  </a:solidFill>
                  <a:latin typeface="Calibri" pitchFamily="34" charset="0"/>
                  <a:cs typeface="Calibri" pitchFamily="34" charset="0"/>
                </a:rPr>
                <a:t>2</a:t>
              </a:r>
              <a:endParaRPr lang="en-US" sz="1632" b="1" baseline="30000" dirty="0">
                <a:solidFill>
                  <a:srgbClr val="292929"/>
                </a:solidFill>
                <a:latin typeface="Calibri" pitchFamily="34" charset="0"/>
                <a:cs typeface="Calibri" pitchFamily="34" charset="0"/>
              </a:endParaRPr>
            </a:p>
          </p:txBody>
        </p:sp>
        <p:grpSp>
          <p:nvGrpSpPr>
            <p:cNvPr id="50" name="Group 49"/>
            <p:cNvGrpSpPr/>
            <p:nvPr/>
          </p:nvGrpSpPr>
          <p:grpSpPr>
            <a:xfrm>
              <a:off x="10604059" y="6235337"/>
              <a:ext cx="1487966" cy="422872"/>
              <a:chOff x="7315197" y="2440386"/>
              <a:chExt cx="645141" cy="379010"/>
            </a:xfrm>
            <a:gradFill>
              <a:gsLst>
                <a:gs pos="0">
                  <a:srgbClr val="6BBD46">
                    <a:lumMod val="40000"/>
                    <a:lumOff val="60000"/>
                  </a:srgbClr>
                </a:gs>
                <a:gs pos="68000">
                  <a:srgbClr val="6BBD46">
                    <a:lumMod val="60000"/>
                    <a:lumOff val="40000"/>
                  </a:srgbClr>
                </a:gs>
                <a:gs pos="100000">
                  <a:srgbClr val="6BBD46"/>
                </a:gs>
              </a:gsLst>
              <a:lin ang="5400000" scaled="1"/>
            </a:gradFill>
          </p:grpSpPr>
          <p:sp>
            <p:nvSpPr>
              <p:cNvPr id="53" name="Rounded Rectangle 52"/>
              <p:cNvSpPr/>
              <p:nvPr/>
            </p:nvSpPr>
            <p:spPr bwMode="auto">
              <a:xfrm>
                <a:off x="7315202" y="2440392"/>
                <a:ext cx="636104" cy="379004"/>
              </a:xfrm>
              <a:prstGeom prst="roundRect">
                <a:avLst>
                  <a:gd name="adj" fmla="val 50000"/>
                </a:avLst>
              </a:prstGeom>
              <a:grpFill/>
              <a:ln/>
            </p:spPr>
            <p:style>
              <a:lnRef idx="0">
                <a:schemeClr val="accent2"/>
              </a:lnRef>
              <a:fillRef idx="3">
                <a:schemeClr val="accent2"/>
              </a:fillRef>
              <a:effectRef idx="3">
                <a:schemeClr val="accent2"/>
              </a:effectRef>
              <a:fontRef idx="minor">
                <a:schemeClr val="lt1"/>
              </a:fontRef>
            </p:style>
            <p:txBody>
              <a:bodyPr wrap="square" rtlCol="0">
                <a:noAutofit/>
              </a:bodyPr>
              <a:lstStyle/>
              <a:p>
                <a:pPr defTabSz="932597">
                  <a:defRPr/>
                </a:pPr>
                <a:endParaRPr lang="en-US" sz="4896" b="1" kern="0" dirty="0">
                  <a:solidFill>
                    <a:srgbClr val="292929"/>
                  </a:solidFill>
                </a:endParaRPr>
              </a:p>
            </p:txBody>
          </p:sp>
          <p:sp>
            <p:nvSpPr>
              <p:cNvPr id="54" name="TextBox 53"/>
              <p:cNvSpPr txBox="1"/>
              <p:nvPr/>
            </p:nvSpPr>
            <p:spPr>
              <a:xfrm>
                <a:off x="7315197" y="2440386"/>
                <a:ext cx="645141" cy="379003"/>
              </a:xfrm>
              <a:prstGeom prst="rect">
                <a:avLst/>
              </a:prstGeom>
              <a:grpFill/>
            </p:spPr>
            <p:style>
              <a:lnRef idx="0">
                <a:schemeClr val="accent2"/>
              </a:lnRef>
              <a:fillRef idx="3">
                <a:schemeClr val="accent2"/>
              </a:fillRef>
              <a:effectRef idx="3">
                <a:schemeClr val="accent2"/>
              </a:effectRef>
              <a:fontRef idx="minor">
                <a:schemeClr val="lt1"/>
              </a:fontRef>
            </p:style>
            <p:txBody>
              <a:bodyPr wrap="square" anchor="ctr" anchorCtr="0">
                <a:noAutofit/>
              </a:bodyPr>
              <a:lstStyle/>
              <a:p>
                <a:pPr algn="ctr" defTabSz="932597">
                  <a:tabLst>
                    <a:tab pos="1057267" algn="l"/>
                  </a:tabLst>
                  <a:defRPr/>
                </a:pPr>
                <a:r>
                  <a:rPr lang="en-US" sz="1122" b="1" kern="0" dirty="0">
                    <a:solidFill>
                      <a:srgbClr val="292929"/>
                    </a:solidFill>
                  </a:rPr>
                  <a:t>Varies by customer</a:t>
                </a:r>
                <a:endParaRPr lang="en-US" sz="816" b="1" kern="0" dirty="0">
                  <a:solidFill>
                    <a:srgbClr val="292929"/>
                  </a:solidFill>
                  <a:latin typeface="Segoe Black" pitchFamily="34" charset="0"/>
                </a:endParaRPr>
              </a:p>
            </p:txBody>
          </p:sp>
        </p:grpSp>
        <p:sp>
          <p:nvSpPr>
            <p:cNvPr id="51" name="Right Brace 50"/>
            <p:cNvSpPr/>
            <p:nvPr/>
          </p:nvSpPr>
          <p:spPr>
            <a:xfrm>
              <a:off x="5878513" y="5343896"/>
              <a:ext cx="611505" cy="1220752"/>
            </a:xfrm>
            <a:prstGeom prst="rightBrace">
              <a:avLst>
                <a:gd name="adj1" fmla="val 8333"/>
                <a:gd name="adj2" fmla="val 48728"/>
              </a:avLst>
            </a:prstGeom>
            <a:ln>
              <a:solidFill>
                <a:srgbClr val="6BBD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dirty="0">
                <a:solidFill>
                  <a:srgbClr val="292929"/>
                </a:solidFill>
              </a:endParaRPr>
            </a:p>
          </p:txBody>
        </p:sp>
        <p:sp>
          <p:nvSpPr>
            <p:cNvPr id="52" name="Left Bracket 51"/>
            <p:cNvSpPr/>
            <p:nvPr/>
          </p:nvSpPr>
          <p:spPr>
            <a:xfrm>
              <a:off x="6503666" y="5218720"/>
              <a:ext cx="485110" cy="1536777"/>
            </a:xfrm>
            <a:prstGeom prst="leftBracket">
              <a:avLst>
                <a:gd name="adj" fmla="val 20945"/>
              </a:avLst>
            </a:prstGeom>
            <a:ln>
              <a:solidFill>
                <a:srgbClr val="6BBD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40" dirty="0">
                <a:solidFill>
                  <a:srgbClr val="292929"/>
                </a:solidFill>
              </a:endParaRPr>
            </a:p>
          </p:txBody>
        </p:sp>
      </p:grpSp>
      <p:sp>
        <p:nvSpPr>
          <p:cNvPr id="78" name="TextBox 77"/>
          <p:cNvSpPr txBox="1"/>
          <p:nvPr/>
        </p:nvSpPr>
        <p:spPr>
          <a:xfrm>
            <a:off x="7031926" y="6801195"/>
            <a:ext cx="5303321" cy="254262"/>
          </a:xfrm>
          <a:prstGeom prst="rect">
            <a:avLst/>
          </a:prstGeom>
          <a:noFill/>
        </p:spPr>
        <p:txBody>
          <a:bodyPr wrap="square" rtlCol="0">
            <a:spAutoFit/>
          </a:bodyPr>
          <a:lstStyle/>
          <a:p>
            <a:r>
              <a:rPr lang="en-US" sz="1020" baseline="30000" dirty="0" smtClean="0">
                <a:solidFill>
                  <a:srgbClr val="FFFFFF"/>
                </a:solidFill>
                <a:latin typeface="Segoe UI Semibold" pitchFamily="34" charset="0"/>
              </a:rPr>
              <a:t>2</a:t>
            </a:r>
            <a:r>
              <a:rPr lang="en-US" sz="1020" dirty="0" smtClean="0">
                <a:solidFill>
                  <a:srgbClr val="FFFFFF"/>
                </a:solidFill>
                <a:latin typeface="Segoe UI Semibold" pitchFamily="34" charset="0"/>
              </a:rPr>
              <a:t> </a:t>
            </a:r>
            <a:r>
              <a:rPr lang="en-US" sz="1020" dirty="0">
                <a:solidFill>
                  <a:srgbClr val="FFFFFF"/>
                </a:solidFill>
                <a:latin typeface="Segoe UI Semibold" pitchFamily="34" charset="0"/>
              </a:rPr>
              <a:t>savings amounts based on actual customers. www.microsoft.com/casestudies  </a:t>
            </a:r>
          </a:p>
        </p:txBody>
      </p:sp>
    </p:spTree>
    <p:extLst>
      <p:ext uri="{BB962C8B-B14F-4D97-AF65-F5344CB8AC3E}">
        <p14:creationId xmlns:p14="http://schemas.microsoft.com/office/powerpoint/2010/main" val="14943134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A60F839620674CB0C393FCF6112407" ma:contentTypeVersion="0" ma:contentTypeDescription="Create a new document." ma:contentTypeScope="" ma:versionID="7a21f4d9dc6a8c67364bde0ca279c7bd">
  <xsd:schema xmlns:xsd="http://www.w3.org/2001/XMLSchema" xmlns:xs="http://www.w3.org/2001/XMLSchema" xmlns:p="http://schemas.microsoft.com/office/2006/metadata/properties" targetNamespace="http://schemas.microsoft.com/office/2006/metadata/properties" ma:root="true" ma:fieldsID="2273a5697342cbe626212fca64ad954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E6644FC-605F-4146-9834-6717330F4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12523</TotalTime>
  <Words>3091</Words>
  <Application>Microsoft Office PowerPoint</Application>
  <PresentationFormat>Custom</PresentationFormat>
  <Paragraphs>520</Paragraphs>
  <Slides>55</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MS Mincho</vt:lpstr>
      <vt:lpstr>Arial</vt:lpstr>
      <vt:lpstr>Calibri</vt:lpstr>
      <vt:lpstr>Consolas</vt:lpstr>
      <vt:lpstr>Segoe</vt:lpstr>
      <vt:lpstr>Segoe Black</vt:lpstr>
      <vt:lpstr>Segoe Light</vt:lpstr>
      <vt:lpstr>Segoe UI</vt:lpstr>
      <vt:lpstr>Segoe UI Light</vt:lpstr>
      <vt:lpstr>Segoe UI Semibold</vt:lpstr>
      <vt:lpstr>Times New Roman</vt:lpstr>
      <vt:lpstr>Verdana</vt:lpstr>
      <vt:lpstr>Wingdings</vt:lpstr>
      <vt:lpstr>TechEd_2013_Template_16x9</vt:lpstr>
      <vt:lpstr>PowerPoint Presentation</vt:lpstr>
      <vt:lpstr>Planning and Deploying your Enterprise Voice</vt:lpstr>
      <vt:lpstr>Session Objectives And Takeaways</vt:lpstr>
      <vt:lpstr>Agenda</vt:lpstr>
      <vt:lpstr>About me</vt:lpstr>
      <vt:lpstr>Why Lync?</vt:lpstr>
      <vt:lpstr>Get support for your project</vt:lpstr>
      <vt:lpstr>Business requirements</vt:lpstr>
      <vt:lpstr>Lync Capabilities Deliver Value</vt:lpstr>
      <vt:lpstr>Lync Voice Integration</vt:lpstr>
      <vt:lpstr>Open Interoperability Program</vt:lpstr>
      <vt:lpstr>PSTN Integration Options</vt:lpstr>
      <vt:lpstr>Lync connected to Legacy PBX</vt:lpstr>
      <vt:lpstr>Connecting to the PBX</vt:lpstr>
      <vt:lpstr>Connect directly to the PSTN</vt:lpstr>
      <vt:lpstr>Connecting to the PSTN via gateway</vt:lpstr>
      <vt:lpstr>Connecting to the PSTN via SIP trunk</vt:lpstr>
      <vt:lpstr>“Drop and Insert”</vt:lpstr>
      <vt:lpstr>Lync to connect PSTN and PBX</vt:lpstr>
      <vt:lpstr>Session-Management</vt:lpstr>
      <vt:lpstr>Inter Trunk Routing</vt:lpstr>
      <vt:lpstr>Planning for voice resiliency</vt:lpstr>
      <vt:lpstr>Branch solutions</vt:lpstr>
      <vt:lpstr>Size your Mediation Servers</vt:lpstr>
      <vt:lpstr>Media bypass</vt:lpstr>
      <vt:lpstr>Deploy enterprise voice features</vt:lpstr>
      <vt:lpstr>Enterprise Voice Features</vt:lpstr>
      <vt:lpstr>Exchange UM</vt:lpstr>
      <vt:lpstr>Using Call Admission Control</vt:lpstr>
      <vt:lpstr>Emergency Calling</vt:lpstr>
      <vt:lpstr>Delegation</vt:lpstr>
      <vt:lpstr>More…</vt:lpstr>
      <vt:lpstr>Lync and your network</vt:lpstr>
      <vt:lpstr>Network</vt:lpstr>
      <vt:lpstr>How to Assess the Network</vt:lpstr>
      <vt:lpstr>Discovery</vt:lpstr>
      <vt:lpstr>Bandwidth planning</vt:lpstr>
      <vt:lpstr>Simulation</vt:lpstr>
      <vt:lpstr>Adjust environment</vt:lpstr>
      <vt:lpstr>What is a Network Assessment?</vt:lpstr>
      <vt:lpstr>Network Assessment - Benefits</vt:lpstr>
      <vt:lpstr>Devices</vt:lpstr>
      <vt:lpstr>Lync devices</vt:lpstr>
      <vt:lpstr>Pilot</vt:lpstr>
      <vt:lpstr>Pilot</vt:lpstr>
      <vt:lpstr>How to do a successful pilot</vt:lpstr>
      <vt:lpstr>Who should be in the pilot?</vt:lpstr>
      <vt:lpstr>Lync voice support</vt:lpstr>
      <vt:lpstr>Lync Support Strategy</vt:lpstr>
      <vt:lpstr>Lync Certified Support Partners</vt:lpstr>
      <vt:lpstr>Session Objectives And Takeaways</vt:lpstr>
      <vt:lpstr>Related content</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OUC-B324: Planning and Deploying your Enterprise Voice</dc:title>
  <dc:subject>TechEd 2013</dc:subject>
  <dc:creator>Thomas Binder</dc:creator>
  <cp:keywords>TechEd 2013</cp:keywords>
  <dc:description>Template by: Jordan Cayabyab, Artitudes Design, Inc.
Formatting by: Priscila Mandryk, Silver Fox Productions, Inc.
Audience Type: Internal/External</dc:description>
  <cp:lastModifiedBy>Shows</cp:lastModifiedBy>
  <cp:revision>100</cp:revision>
  <dcterms:created xsi:type="dcterms:W3CDTF">2013-05-20T14:13:48Z</dcterms:created>
  <dcterms:modified xsi:type="dcterms:W3CDTF">2013-06-26T13:32:50Z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0x01010025A60F839620674CB0C393FCF6112407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