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4082" r:id="rId4"/>
    <p:sldMasterId id="2147484195" r:id="rId5"/>
  </p:sldMasterIdLst>
  <p:notesMasterIdLst>
    <p:notesMasterId r:id="rId61"/>
  </p:notesMasterIdLst>
  <p:handoutMasterIdLst>
    <p:handoutMasterId r:id="rId62"/>
  </p:handoutMasterIdLst>
  <p:sldIdLst>
    <p:sldId id="1135" r:id="rId6"/>
    <p:sldId id="1151" r:id="rId7"/>
    <p:sldId id="1156" r:id="rId8"/>
    <p:sldId id="1157" r:id="rId9"/>
    <p:sldId id="1214" r:id="rId10"/>
    <p:sldId id="1159" r:id="rId11"/>
    <p:sldId id="1160" r:id="rId12"/>
    <p:sldId id="1161" r:id="rId13"/>
    <p:sldId id="1162" r:id="rId14"/>
    <p:sldId id="1163" r:id="rId15"/>
    <p:sldId id="1164" r:id="rId16"/>
    <p:sldId id="1165" r:id="rId17"/>
    <p:sldId id="1166" r:id="rId18"/>
    <p:sldId id="1167" r:id="rId19"/>
    <p:sldId id="1168" r:id="rId20"/>
    <p:sldId id="1169" r:id="rId21"/>
    <p:sldId id="1170" r:id="rId22"/>
    <p:sldId id="1171" r:id="rId23"/>
    <p:sldId id="1172" r:id="rId24"/>
    <p:sldId id="1173" r:id="rId25"/>
    <p:sldId id="1174" r:id="rId26"/>
    <p:sldId id="1175" r:id="rId27"/>
    <p:sldId id="1176" r:id="rId28"/>
    <p:sldId id="1177" r:id="rId29"/>
    <p:sldId id="1178" r:id="rId30"/>
    <p:sldId id="1179" r:id="rId31"/>
    <p:sldId id="1180" r:id="rId32"/>
    <p:sldId id="1181" r:id="rId33"/>
    <p:sldId id="1182" r:id="rId34"/>
    <p:sldId id="1183" r:id="rId35"/>
    <p:sldId id="1184" r:id="rId36"/>
    <p:sldId id="1185" r:id="rId37"/>
    <p:sldId id="1186" r:id="rId38"/>
    <p:sldId id="1187" r:id="rId39"/>
    <p:sldId id="1188" r:id="rId40"/>
    <p:sldId id="1189" r:id="rId41"/>
    <p:sldId id="1190" r:id="rId42"/>
    <p:sldId id="1191" r:id="rId43"/>
    <p:sldId id="1192" r:id="rId44"/>
    <p:sldId id="1193" r:id="rId45"/>
    <p:sldId id="1194" r:id="rId46"/>
    <p:sldId id="1195" r:id="rId47"/>
    <p:sldId id="1196" r:id="rId48"/>
    <p:sldId id="1197" r:id="rId49"/>
    <p:sldId id="1198" r:id="rId50"/>
    <p:sldId id="1199" r:id="rId51"/>
    <p:sldId id="1200" r:id="rId52"/>
    <p:sldId id="1201" r:id="rId53"/>
    <p:sldId id="1202" r:id="rId54"/>
    <p:sldId id="1203" r:id="rId55"/>
    <p:sldId id="1211" r:id="rId56"/>
    <p:sldId id="1206" r:id="rId57"/>
    <p:sldId id="1207" r:id="rId58"/>
    <p:sldId id="1215" r:id="rId59"/>
    <p:sldId id="1210" r:id="rId60"/>
  </p:sldIdLst>
  <p:sldSz cx="12436475" cy="6994525"/>
  <p:notesSz cx="6858000" cy="9144000"/>
  <p:embeddedFontLst>
    <p:embeddedFont>
      <p:font typeface="Calibri" panose="020F0502020204030204" pitchFamily="34" charset="0"/>
      <p:regular r:id="rId63"/>
      <p:bold r:id="rId64"/>
      <p:italic r:id="rId65"/>
      <p:boldItalic r:id="rId66"/>
    </p:embeddedFont>
    <p:embeddedFont>
      <p:font typeface="Segoe" panose="020B0502040504020203" pitchFamily="34" charset="0"/>
      <p:regular r:id="rId67"/>
      <p:bold r:id="rId68"/>
      <p:italic r:id="rId69"/>
      <p:boldItalic r:id="rId70"/>
    </p:embeddedFont>
    <p:embeddedFont>
      <p:font typeface="Segoe UI Light" panose="020B0502040204020203" pitchFamily="34" charset="0"/>
      <p:regular r:id="rId71"/>
      <p:italic r:id="rId72"/>
    </p:embeddedFont>
    <p:embeddedFont>
      <p:font typeface="Segoe UI" panose="020B0502040204020203" pitchFamily="34" charset="0"/>
      <p:regular r:id="rId73"/>
      <p:bold r:id="rId74"/>
      <p:italic r:id="rId75"/>
      <p:boldItalic r:id="rId76"/>
    </p:embeddedFont>
    <p:embeddedFont>
      <p:font typeface="Segoe Light" panose="020B0302040504020203" pitchFamily="34" charset="0"/>
      <p:regular r:id="rId77"/>
      <p:italic r:id="rId78"/>
    </p:embeddedFont>
    <p:embeddedFont>
      <p:font typeface="Consolas" panose="020B0609020204030204" pitchFamily="49" charset="0"/>
      <p:regular r:id="rId79"/>
      <p:bold r:id="rId80"/>
      <p:italic r:id="rId81"/>
      <p:boldItalic r:id="rId82"/>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151"/>
            <p14:sldId id="1156"/>
            <p14:sldId id="1157"/>
            <p14:sldId id="1214"/>
            <p14:sldId id="1159"/>
            <p14:sldId id="1160"/>
            <p14:sldId id="1161"/>
            <p14:sldId id="1162"/>
            <p14:sldId id="1163"/>
            <p14:sldId id="1164"/>
            <p14:sldId id="1165"/>
            <p14:sldId id="1166"/>
            <p14:sldId id="1167"/>
            <p14:sldId id="1168"/>
            <p14:sldId id="1169"/>
            <p14:sldId id="1170"/>
            <p14:sldId id="1171"/>
            <p14:sldId id="1172"/>
            <p14:sldId id="1173"/>
            <p14:sldId id="1174"/>
            <p14:sldId id="1175"/>
            <p14:sldId id="1176"/>
            <p14:sldId id="1177"/>
            <p14:sldId id="1178"/>
            <p14:sldId id="1179"/>
            <p14:sldId id="1180"/>
            <p14:sldId id="1181"/>
            <p14:sldId id="1182"/>
            <p14:sldId id="1183"/>
            <p14:sldId id="1184"/>
            <p14:sldId id="1185"/>
            <p14:sldId id="1186"/>
            <p14:sldId id="1187"/>
            <p14:sldId id="1188"/>
            <p14:sldId id="1189"/>
            <p14:sldId id="1190"/>
            <p14:sldId id="1191"/>
            <p14:sldId id="1192"/>
            <p14:sldId id="1193"/>
            <p14:sldId id="1194"/>
            <p14:sldId id="1195"/>
            <p14:sldId id="1196"/>
            <p14:sldId id="1197"/>
            <p14:sldId id="1198"/>
            <p14:sldId id="1199"/>
            <p14:sldId id="1200"/>
            <p14:sldId id="1201"/>
            <p14:sldId id="1202"/>
            <p14:sldId id="1203"/>
            <p14:sldId id="1211"/>
            <p14:sldId id="1206"/>
            <p14:sldId id="1207"/>
            <p14:sldId id="1215"/>
            <p14:sldId id="1210"/>
          </p14:sldIdLst>
        </p14:section>
        <p14:section name="Special content" id="{6925D2A1-AD53-4951-AB34-79DFA02CD6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Thomas Binder" initials="TB" lastIdx="1" clrIdx="2">
    <p:extLst>
      <p:ext uri="{19B8F6BF-5375-455C-9EA6-DF929625EA0E}">
        <p15:presenceInfo xmlns:p15="http://schemas.microsoft.com/office/powerpoint/2012/main" userId="S-1-5-21-124525095-708259637-1543119021-8226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2644" autoAdjust="0"/>
  </p:normalViewPr>
  <p:slideViewPr>
    <p:cSldViewPr snapToGrid="0">
      <p:cViewPr varScale="1">
        <p:scale>
          <a:sx n="111" d="100"/>
          <a:sy n="111" d="100"/>
        </p:scale>
        <p:origin x="504" y="96"/>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7707"/>
    </p:cViewPr>
  </p:sorterViewPr>
  <p:notesViewPr>
    <p:cSldViewPr snapToGrid="0" showGuides="1">
      <p:cViewPr>
        <p:scale>
          <a:sx n="41" d="100"/>
          <a:sy n="41" d="100"/>
        </p:scale>
        <p:origin x="4830" y="145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font" Target="fonts/font1.fntdata"/><Relationship Id="rId68" Type="http://schemas.openxmlformats.org/officeDocument/2006/relationships/font" Target="fonts/font6.fntdata"/><Relationship Id="rId76" Type="http://schemas.openxmlformats.org/officeDocument/2006/relationships/font" Target="fonts/font14.fntdata"/><Relationship Id="rId84"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font" Target="fonts/font9.fntdata"/><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font" Target="fonts/font4.fntdata"/><Relationship Id="rId74" Type="http://schemas.openxmlformats.org/officeDocument/2006/relationships/font" Target="fonts/font12.fntdata"/><Relationship Id="rId79" Type="http://schemas.openxmlformats.org/officeDocument/2006/relationships/font" Target="fonts/font17.fntdata"/><Relationship Id="rId87"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notesMaster" Target="notesMasters/notesMaster1.xml"/><Relationship Id="rId82" Type="http://schemas.openxmlformats.org/officeDocument/2006/relationships/font" Target="fonts/font20.fntdata"/><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font" Target="fonts/font2.fntdata"/><Relationship Id="rId69" Type="http://schemas.openxmlformats.org/officeDocument/2006/relationships/font" Target="fonts/font7.fntdata"/><Relationship Id="rId77" Type="http://schemas.openxmlformats.org/officeDocument/2006/relationships/font" Target="fonts/font15.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10.fntdata"/><Relationship Id="rId80" Type="http://schemas.openxmlformats.org/officeDocument/2006/relationships/font" Target="fonts/font18.fntdata"/><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font" Target="fonts/font5.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handoutMaster" Target="handoutMasters/handoutMaster1.xml"/><Relationship Id="rId70" Type="http://schemas.openxmlformats.org/officeDocument/2006/relationships/font" Target="fonts/font8.fntdata"/><Relationship Id="rId75" Type="http://schemas.openxmlformats.org/officeDocument/2006/relationships/font" Target="fonts/font13.fntdata"/><Relationship Id="rId83"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font" Target="fonts/font3.fntdata"/><Relationship Id="rId73" Type="http://schemas.openxmlformats.org/officeDocument/2006/relationships/font" Target="fonts/font11.fntdata"/><Relationship Id="rId78" Type="http://schemas.openxmlformats.org/officeDocument/2006/relationships/font" Target="fonts/font16.fntdata"/><Relationship Id="rId81" Type="http://schemas.openxmlformats.org/officeDocument/2006/relationships/font" Target="fonts/font19.fntdata"/><Relationship Id="rId86"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6/27/2013 1:20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6/27/2013 1:20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6/27/2013 1:20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AT"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DAAB24B-6CA7-40CD-AE8F-6E99A83AE533}"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29266031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6/27/2013</a:t>
            </a:fld>
            <a:endParaRPr lang="en-US" dirty="0"/>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49</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2594231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14300" indent="-114300" eaLnBrk="1" hangingPunct="1">
              <a:spcBef>
                <a:spcPct val="0"/>
              </a:spcBef>
              <a:buFont typeface="Wingdings" pitchFamily="2" charset="2"/>
              <a:buNone/>
            </a:pPr>
            <a:endParaRPr lang="en-US" dirty="0"/>
          </a:p>
        </p:txBody>
      </p:sp>
      <p:sp>
        <p:nvSpPr>
          <p:cNvPr id="8" name="Date Placeholder 7"/>
          <p:cNvSpPr>
            <a:spLocks noGrp="1"/>
          </p:cNvSpPr>
          <p:nvPr>
            <p:ph type="dt" idx="10"/>
          </p:nvPr>
        </p:nvSpPr>
        <p:spPr/>
        <p:txBody>
          <a:bodyPr/>
          <a:lstStyle/>
          <a:p>
            <a:fld id="{4E52F265-F367-4F41-8133-621F21EFA5ED}" type="datetime1">
              <a:rPr lang="en-US" smtClean="0"/>
              <a:pPr/>
              <a:t>6/27/2013</a:t>
            </a:fld>
            <a:endParaRPr lang="en-US" dirty="0"/>
          </a:p>
        </p:txBody>
      </p:sp>
      <p:sp>
        <p:nvSpPr>
          <p:cNvPr id="9" name="Footer Placeholder 8"/>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pPr/>
              <a:t>50</a:t>
            </a:fld>
            <a:endParaRPr lang="en-US" dirty="0"/>
          </a:p>
        </p:txBody>
      </p:sp>
      <p:sp>
        <p:nvSpPr>
          <p:cNvPr id="11" name="Header Placeholder 10"/>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7963364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51</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6/27/2013 1:21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222728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52</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6/27/2013 1:21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9532520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1:21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53</a:t>
            </a:fld>
            <a:endParaRPr lang="en-US" dirty="0"/>
          </a:p>
        </p:txBody>
      </p:sp>
    </p:spTree>
    <p:extLst>
      <p:ext uri="{BB962C8B-B14F-4D97-AF65-F5344CB8AC3E}">
        <p14:creationId xmlns:p14="http://schemas.microsoft.com/office/powerpoint/2010/main" val="40383422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6/27/2013 1:21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41928522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55</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6/27/2013 1:21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539531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6/27/2013 1:20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507881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6/27/2013</a:t>
            </a:fld>
            <a:endParaRPr lang="en-US" dirty="0"/>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3</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11363383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AT"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7A11772-31DB-43A9-A092-AFEFDCF03B5F}"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439153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AT"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7A11772-31DB-43A9-A092-AFEFDCF03B5F}"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680768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AT"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655743-2F6D-479E-BA2F-2ABF722A7CCA}"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1867118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AT"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655743-2F6D-479E-BA2F-2ABF722A7CCA}"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031216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AT"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B7CC9B7-529C-4C53-BD9A-7775B945AEBA}"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3920826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AT"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B7CC9B7-529C-4C53-BD9A-7775B945AEBA}"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8919740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55856041"/>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69809585"/>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70749125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1881345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8688601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3558081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660527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5119156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9095185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96421538"/>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3808168"/>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6468056"/>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7617057"/>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7212255"/>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78436094"/>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19186703"/>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83425938"/>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5659665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161375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59914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629941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598507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10453206"/>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089369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5918139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theme" Target="../theme/theme2.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3" r:id="rId23"/>
    <p:sldLayoutId id="2147484194"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24589726"/>
      </p:ext>
    </p:extLst>
  </p:cSld>
  <p:clrMap bg1="dk1" tx1="lt1" bg2="dk2" tx2="lt2" accent1="accent1" accent2="accent2" accent3="accent3" accent4="accent4" accent5="accent5" accent6="accent6" hlink="hlink" folHlink="folHlink"/>
  <p:sldLayoutIdLst>
    <p:sldLayoutId id="2147484196" r:id="rId1"/>
    <p:sldLayoutId id="2147484197" r:id="rId2"/>
    <p:sldLayoutId id="2147484198" r:id="rId3"/>
    <p:sldLayoutId id="2147484199" r:id="rId4"/>
    <p:sldLayoutId id="2147484200" r:id="rId5"/>
    <p:sldLayoutId id="2147484201" r:id="rId6"/>
    <p:sldLayoutId id="2147484202" r:id="rId7"/>
    <p:sldLayoutId id="2147484203" r:id="rId8"/>
    <p:sldLayoutId id="2147484204" r:id="rId9"/>
    <p:sldLayoutId id="2147484205" r:id="rId10"/>
    <p:sldLayoutId id="2147484206" r:id="rId11"/>
    <p:sldLayoutId id="2147484207" r:id="rId12"/>
    <p:sldLayoutId id="2147484208" r:id="rId13"/>
    <p:sldLayoutId id="2147484209" r:id="rId14"/>
    <p:sldLayoutId id="2147484210" r:id="rId15"/>
    <p:sldLayoutId id="2147484211" r:id="rId16"/>
    <p:sldLayoutId id="2147484212" r:id="rId17"/>
    <p:sldLayoutId id="2147484213" r:id="rId18"/>
    <p:sldLayoutId id="2147484214" r:id="rId19"/>
    <p:sldLayoutId id="2147484215" r:id="rId20"/>
    <p:sldLayoutId id="2147484216" r:id="rId21"/>
    <p:sldLayoutId id="2147484217" r:id="rId22"/>
    <p:sldLayoutId id="2147484218"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0.pn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23.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23.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23.xml"/><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23.xml"/><Relationship Id="rId4" Type="http://schemas.openxmlformats.org/officeDocument/2006/relationships/image" Target="../media/image1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hyperlink" Target="http://blogs.technet.com/b/nexthop/archive/2013/02/08/the-new-lync-connectivity-analyzer.aspx" TargetMode="External"/><Relationship Id="rId2" Type="http://schemas.openxmlformats.org/officeDocument/2006/relationships/hyperlink" Target="https://testconnectivity.microsoft.com/" TargetMode="Externa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jpg"/><Relationship Id="rId7"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23.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hyperlink" Target="http://technet.microsoft.com/en-us/library/gg399048.aspx" TargetMode="External"/><Relationship Id="rId2" Type="http://schemas.openxmlformats.org/officeDocument/2006/relationships/notesSlide" Target="../notesSlides/notesSlide12.xml"/><Relationship Id="rId1" Type="http://schemas.openxmlformats.org/officeDocument/2006/relationships/slideLayout" Target="../slideLayouts/slideLayout23.xml"/><Relationship Id="rId6" Type="http://schemas.openxmlformats.org/officeDocument/2006/relationships/hyperlink" Target="mailto:tbinder@microsoft.com" TargetMode="External"/><Relationship Id="rId5" Type="http://schemas.openxmlformats.org/officeDocument/2006/relationships/hyperlink" Target="http://blogs.technet.com/b/nexthop/archive/2012/10/09/lync-server-2013-preview-using-set-cscertificate-for-audio-video-edge-and-oauthtokenissuer-certificate-maintenance.aspx" TargetMode="External"/><Relationship Id="rId4" Type="http://schemas.openxmlformats.org/officeDocument/2006/relationships/hyperlink" Target="http://aka.ms/AVEdge"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40.xml"/><Relationship Id="rId5" Type="http://schemas.openxmlformats.org/officeDocument/2006/relationships/image" Target="../media/image23.png"/><Relationship Id="rId4" Type="http://schemas.openxmlformats.org/officeDocument/2006/relationships/image" Target="../media/image22.png"/></Relationships>
</file>

<file path=ppt/slides/_rels/slide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hyperlink" Target="http://technet.microsoft.com/en-us/library/jj204672.aspx"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Edge Components</a:t>
            </a:r>
            <a:endParaRPr lang="en-US" dirty="0"/>
          </a:p>
        </p:txBody>
      </p:sp>
    </p:spTree>
    <p:extLst>
      <p:ext uri="{BB962C8B-B14F-4D97-AF65-F5344CB8AC3E}">
        <p14:creationId xmlns:p14="http://schemas.microsoft.com/office/powerpoint/2010/main" val="2474368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AT" dirty="0" smtClean="0"/>
              <a:t>Edge Components</a:t>
            </a:r>
            <a:endParaRPr lang="de-AT" dirty="0"/>
          </a:p>
        </p:txBody>
      </p:sp>
      <p:sp>
        <p:nvSpPr>
          <p:cNvPr id="3" name="Text Placeholder 2"/>
          <p:cNvSpPr>
            <a:spLocks noGrp="1"/>
          </p:cNvSpPr>
          <p:nvPr>
            <p:ph type="body" sz="quarter" idx="10"/>
          </p:nvPr>
        </p:nvSpPr>
        <p:spPr>
          <a:xfrm>
            <a:off x="274638" y="1212850"/>
            <a:ext cx="11887200" cy="7848302"/>
          </a:xfrm>
        </p:spPr>
        <p:txBody>
          <a:bodyPr/>
          <a:lstStyle/>
          <a:p>
            <a:r>
              <a:rPr lang="en-US" dirty="0" smtClean="0"/>
              <a:t>Access Edge</a:t>
            </a:r>
          </a:p>
          <a:p>
            <a:pPr lvl="1"/>
            <a:r>
              <a:rPr lang="en-US" dirty="0" smtClean="0"/>
              <a:t>SIP – Session Initiation Protocol</a:t>
            </a:r>
          </a:p>
          <a:p>
            <a:pPr lvl="1"/>
            <a:r>
              <a:rPr lang="en-US" dirty="0" smtClean="0"/>
              <a:t>Signaling, Presence, IM</a:t>
            </a:r>
          </a:p>
          <a:p>
            <a:r>
              <a:rPr lang="en-US" dirty="0" smtClean="0"/>
              <a:t>Web Conferencing Edge Server</a:t>
            </a:r>
          </a:p>
          <a:p>
            <a:pPr lvl="1"/>
            <a:r>
              <a:rPr lang="en-US" dirty="0" smtClean="0"/>
              <a:t>PSOM – Persistent Shared Object Model</a:t>
            </a:r>
          </a:p>
          <a:p>
            <a:pPr lvl="1"/>
            <a:r>
              <a:rPr lang="en-US" dirty="0" smtClean="0"/>
              <a:t>PowerPoint Sharing, whiteboard, annotations, polls</a:t>
            </a:r>
          </a:p>
          <a:p>
            <a:r>
              <a:rPr lang="en-US" dirty="0" smtClean="0"/>
              <a:t>AV Edge Server</a:t>
            </a:r>
          </a:p>
          <a:p>
            <a:pPr lvl="1"/>
            <a:r>
              <a:rPr lang="en-US" dirty="0" smtClean="0"/>
              <a:t>SRTP – Secure Real Time Protocol</a:t>
            </a:r>
          </a:p>
          <a:p>
            <a:pPr lvl="1"/>
            <a:r>
              <a:rPr lang="en-US" dirty="0" smtClean="0"/>
              <a:t>Audio, Video, File Transfer, </a:t>
            </a:r>
            <a:r>
              <a:rPr lang="en-US" dirty="0" err="1" smtClean="0"/>
              <a:t>AppSharing</a:t>
            </a:r>
            <a:endParaRPr lang="en-US" dirty="0" smtClean="0"/>
          </a:p>
          <a:p>
            <a:r>
              <a:rPr lang="en-US" dirty="0" smtClean="0"/>
              <a:t>Reverse Proxy</a:t>
            </a:r>
          </a:p>
          <a:p>
            <a:pPr lvl="1"/>
            <a:r>
              <a:rPr lang="en-US" dirty="0" smtClean="0"/>
              <a:t>HTTP(s) traffic</a:t>
            </a:r>
          </a:p>
          <a:p>
            <a:pPr lvl="1"/>
            <a:r>
              <a:rPr lang="en-US" dirty="0" smtClean="0"/>
              <a:t>Address book, </a:t>
            </a:r>
            <a:r>
              <a:rPr lang="en-US" dirty="0" err="1" smtClean="0"/>
              <a:t>Lyncdiscover</a:t>
            </a:r>
            <a:r>
              <a:rPr lang="en-US" dirty="0" smtClean="0"/>
              <a:t>, Meeting content, Lync Web App, Office Web App Server, …</a:t>
            </a:r>
          </a:p>
          <a:p>
            <a:endParaRPr lang="en-US" dirty="0" smtClean="0"/>
          </a:p>
          <a:p>
            <a:endParaRPr lang="en-US" dirty="0" smtClean="0"/>
          </a:p>
          <a:p>
            <a:endParaRPr lang="de-AT" dirty="0"/>
          </a:p>
          <a:p>
            <a:pPr lvl="1"/>
            <a:endParaRPr lang="de-AT" dirty="0"/>
          </a:p>
        </p:txBody>
      </p:sp>
    </p:spTree>
    <p:extLst>
      <p:ext uri="{BB962C8B-B14F-4D97-AF65-F5344CB8AC3E}">
        <p14:creationId xmlns:p14="http://schemas.microsoft.com/office/powerpoint/2010/main" val="215591253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Client Sign-in</a:t>
            </a:r>
            <a:endParaRPr lang="en-US" dirty="0"/>
          </a:p>
        </p:txBody>
      </p:sp>
    </p:spTree>
    <p:extLst>
      <p:ext uri="{BB962C8B-B14F-4D97-AF65-F5344CB8AC3E}">
        <p14:creationId xmlns:p14="http://schemas.microsoft.com/office/powerpoint/2010/main" val="295965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sign-in Lync 2010</a:t>
            </a:r>
            <a:endParaRPr lang="de-AT" dirty="0"/>
          </a:p>
        </p:txBody>
      </p:sp>
      <p:sp>
        <p:nvSpPr>
          <p:cNvPr id="3" name="Text Placeholder 2"/>
          <p:cNvSpPr>
            <a:spLocks noGrp="1"/>
          </p:cNvSpPr>
          <p:nvPr>
            <p:ph type="body" sz="quarter" idx="10"/>
          </p:nvPr>
        </p:nvSpPr>
        <p:spPr>
          <a:xfrm>
            <a:off x="274638" y="1212850"/>
            <a:ext cx="11887200" cy="738664"/>
          </a:xfrm>
        </p:spPr>
        <p:txBody>
          <a:bodyPr/>
          <a:lstStyle/>
          <a:p>
            <a:r>
              <a:rPr lang="en-US" dirty="0"/>
              <a:t>SRV record _sip._</a:t>
            </a:r>
            <a:r>
              <a:rPr lang="en-US" dirty="0" err="1"/>
              <a:t>tls</a:t>
            </a:r>
            <a:r>
              <a:rPr lang="en-US" dirty="0"/>
              <a:t>.&lt;</a:t>
            </a:r>
            <a:r>
              <a:rPr lang="en-US" dirty="0" err="1"/>
              <a:t>sipdomain</a:t>
            </a:r>
            <a:r>
              <a:rPr lang="en-US" dirty="0" smtClean="0"/>
              <a:t>&gt;</a:t>
            </a:r>
            <a:endParaRPr lang="en-US" dirty="0"/>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2639" y="2969267"/>
            <a:ext cx="716787" cy="687456"/>
          </a:xfrm>
          <a:prstGeom prst="rect">
            <a:avLst/>
          </a:prstGeom>
        </p:spPr>
      </p:pic>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2639" y="5326042"/>
            <a:ext cx="673532" cy="643308"/>
          </a:xfrm>
          <a:prstGeom prst="rect">
            <a:avLst/>
          </a:prstGeom>
        </p:spPr>
      </p:pic>
      <p:sp>
        <p:nvSpPr>
          <p:cNvPr id="27" name="TextBox 26"/>
          <p:cNvSpPr txBox="1"/>
          <p:nvPr/>
        </p:nvSpPr>
        <p:spPr>
          <a:xfrm>
            <a:off x="1234432" y="3527848"/>
            <a:ext cx="1429943"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Lync client</a:t>
            </a:r>
            <a:endParaRPr lang="de-AT" dirty="0" err="1" smtClean="0">
              <a:gradFill>
                <a:gsLst>
                  <a:gs pos="2917">
                    <a:schemeClr val="tx1"/>
                  </a:gs>
                  <a:gs pos="30000">
                    <a:schemeClr val="tx1"/>
                  </a:gs>
                </a:gsLst>
                <a:lin ang="5400000" scaled="0"/>
              </a:gradFill>
            </a:endParaRPr>
          </a:p>
        </p:txBody>
      </p:sp>
      <p:sp>
        <p:nvSpPr>
          <p:cNvPr id="28" name="TextBox 27"/>
          <p:cNvSpPr txBox="1"/>
          <p:nvPr/>
        </p:nvSpPr>
        <p:spPr>
          <a:xfrm>
            <a:off x="1182912" y="5874676"/>
            <a:ext cx="1532984"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DNS Server</a:t>
            </a:r>
          </a:p>
        </p:txBody>
      </p:sp>
      <p:grpSp>
        <p:nvGrpSpPr>
          <p:cNvPr id="49" name="Group 48"/>
          <p:cNvGrpSpPr/>
          <p:nvPr/>
        </p:nvGrpSpPr>
        <p:grpSpPr>
          <a:xfrm>
            <a:off x="4172930" y="2054210"/>
            <a:ext cx="7772315" cy="2288027"/>
            <a:chOff x="3749383" y="2054210"/>
            <a:chExt cx="7772315" cy="2288027"/>
          </a:xfrm>
        </p:grpSpPr>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8203" y="2201037"/>
              <a:ext cx="543769" cy="668535"/>
            </a:xfrm>
            <a:prstGeom prst="rect">
              <a:avLst/>
            </a:prstGeom>
          </p:spPr>
        </p:pic>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52489" y="2201037"/>
              <a:ext cx="562307" cy="662228"/>
            </a:xfrm>
            <a:prstGeom prst="rect">
              <a:avLst/>
            </a:prstGeom>
          </p:spPr>
        </p:pic>
        <p:pic>
          <p:nvPicPr>
            <p:cNvPr id="22" name="Picture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29665" y="2201037"/>
              <a:ext cx="525232" cy="674842"/>
            </a:xfrm>
            <a:prstGeom prst="rect">
              <a:avLst/>
            </a:prstGeom>
          </p:spPr>
        </p:pic>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18238" y="2250186"/>
              <a:ext cx="640135" cy="563929"/>
            </a:xfrm>
            <a:prstGeom prst="rect">
              <a:avLst/>
            </a:prstGeom>
          </p:spPr>
        </p:pic>
        <p:pic>
          <p:nvPicPr>
            <p:cNvPr id="24" name="Picture 2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52489" y="3290849"/>
              <a:ext cx="444902" cy="605466"/>
            </a:xfrm>
            <a:prstGeom prst="rect">
              <a:avLst/>
            </a:prstGeom>
          </p:spPr>
        </p:pic>
        <p:pic>
          <p:nvPicPr>
            <p:cNvPr id="26" name="Picture 2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08912" y="2254918"/>
              <a:ext cx="640135" cy="563929"/>
            </a:xfrm>
            <a:prstGeom prst="rect">
              <a:avLst/>
            </a:prstGeom>
          </p:spPr>
        </p:pic>
        <p:sp>
          <p:nvSpPr>
            <p:cNvPr id="31" name="TextBox 30"/>
            <p:cNvSpPr txBox="1"/>
            <p:nvPr/>
          </p:nvSpPr>
          <p:spPr>
            <a:xfrm>
              <a:off x="9418602" y="2744804"/>
              <a:ext cx="134735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Front End</a:t>
              </a:r>
            </a:p>
          </p:txBody>
        </p:sp>
        <p:sp>
          <p:nvSpPr>
            <p:cNvPr id="32" name="TextBox 31"/>
            <p:cNvSpPr txBox="1"/>
            <p:nvPr/>
          </p:nvSpPr>
          <p:spPr>
            <a:xfrm>
              <a:off x="7228258" y="2744805"/>
              <a:ext cx="118365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Director</a:t>
              </a:r>
            </a:p>
          </p:txBody>
        </p:sp>
        <p:sp>
          <p:nvSpPr>
            <p:cNvPr id="33" name="TextBox 32"/>
            <p:cNvSpPr txBox="1"/>
            <p:nvPr/>
          </p:nvSpPr>
          <p:spPr>
            <a:xfrm>
              <a:off x="4448651" y="3797472"/>
              <a:ext cx="176958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Reverse Proxy</a:t>
              </a:r>
            </a:p>
          </p:txBody>
        </p:sp>
        <p:sp>
          <p:nvSpPr>
            <p:cNvPr id="34" name="TextBox 33"/>
            <p:cNvSpPr txBox="1"/>
            <p:nvPr/>
          </p:nvSpPr>
          <p:spPr>
            <a:xfrm>
              <a:off x="4582800" y="2744806"/>
              <a:ext cx="1584280"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Edge Server</a:t>
              </a:r>
            </a:p>
          </p:txBody>
        </p:sp>
        <p:sp>
          <p:nvSpPr>
            <p:cNvPr id="45" name="Rounded Rectangle 44"/>
            <p:cNvSpPr/>
            <p:nvPr/>
          </p:nvSpPr>
          <p:spPr bwMode="auto">
            <a:xfrm>
              <a:off x="3749383" y="2054210"/>
              <a:ext cx="7772315" cy="2174564"/>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48" name="TextBox 47"/>
            <p:cNvSpPr txBox="1"/>
            <p:nvPr/>
          </p:nvSpPr>
          <p:spPr>
            <a:xfrm>
              <a:off x="9490653" y="3794448"/>
              <a:ext cx="172848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Data center 1</a:t>
              </a:r>
              <a:endParaRPr lang="de-AT" dirty="0" err="1" smtClean="0">
                <a:gradFill>
                  <a:gsLst>
                    <a:gs pos="2917">
                      <a:schemeClr val="tx1"/>
                    </a:gs>
                    <a:gs pos="30000">
                      <a:schemeClr val="tx1"/>
                    </a:gs>
                  </a:gsLst>
                  <a:lin ang="5400000" scaled="0"/>
                </a:gradFill>
              </a:endParaRPr>
            </a:p>
          </p:txBody>
        </p:sp>
      </p:grpSp>
      <p:grpSp>
        <p:nvGrpSpPr>
          <p:cNvPr id="50" name="Group 49"/>
          <p:cNvGrpSpPr/>
          <p:nvPr/>
        </p:nvGrpSpPr>
        <p:grpSpPr>
          <a:xfrm>
            <a:off x="4172930" y="4381545"/>
            <a:ext cx="7772315" cy="2288027"/>
            <a:chOff x="3749383" y="2054210"/>
            <a:chExt cx="7772315" cy="2288027"/>
          </a:xfrm>
        </p:grpSpPr>
        <p:pic>
          <p:nvPicPr>
            <p:cNvPr id="52" name="Picture 5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52489" y="2201037"/>
              <a:ext cx="562307" cy="662228"/>
            </a:xfrm>
            <a:prstGeom prst="rect">
              <a:avLst/>
            </a:prstGeom>
          </p:spPr>
        </p:pic>
        <p:pic>
          <p:nvPicPr>
            <p:cNvPr id="53" name="Picture 5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29665" y="2201037"/>
              <a:ext cx="525232" cy="674842"/>
            </a:xfrm>
            <a:prstGeom prst="rect">
              <a:avLst/>
            </a:prstGeom>
          </p:spPr>
        </p:pic>
        <p:pic>
          <p:nvPicPr>
            <p:cNvPr id="54" name="Picture 5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18238" y="2250186"/>
              <a:ext cx="640135" cy="563929"/>
            </a:xfrm>
            <a:prstGeom prst="rect">
              <a:avLst/>
            </a:prstGeom>
          </p:spPr>
        </p:pic>
        <p:pic>
          <p:nvPicPr>
            <p:cNvPr id="55" name="Picture 5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52489" y="3290849"/>
              <a:ext cx="444902" cy="605466"/>
            </a:xfrm>
            <a:prstGeom prst="rect">
              <a:avLst/>
            </a:prstGeom>
          </p:spPr>
        </p:pic>
        <p:pic>
          <p:nvPicPr>
            <p:cNvPr id="56" name="Picture 5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08912" y="2254918"/>
              <a:ext cx="640135" cy="563929"/>
            </a:xfrm>
            <a:prstGeom prst="rect">
              <a:avLst/>
            </a:prstGeom>
          </p:spPr>
        </p:pic>
        <p:sp>
          <p:nvSpPr>
            <p:cNvPr id="57" name="TextBox 56"/>
            <p:cNvSpPr txBox="1"/>
            <p:nvPr/>
          </p:nvSpPr>
          <p:spPr>
            <a:xfrm>
              <a:off x="9418602" y="2744804"/>
              <a:ext cx="134735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Front End</a:t>
              </a:r>
            </a:p>
          </p:txBody>
        </p:sp>
        <p:sp>
          <p:nvSpPr>
            <p:cNvPr id="59" name="TextBox 58"/>
            <p:cNvSpPr txBox="1"/>
            <p:nvPr/>
          </p:nvSpPr>
          <p:spPr>
            <a:xfrm>
              <a:off x="4448651" y="3797472"/>
              <a:ext cx="176958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Reverse Proxy</a:t>
              </a:r>
            </a:p>
          </p:txBody>
        </p:sp>
        <p:sp>
          <p:nvSpPr>
            <p:cNvPr id="60" name="TextBox 59"/>
            <p:cNvSpPr txBox="1"/>
            <p:nvPr/>
          </p:nvSpPr>
          <p:spPr>
            <a:xfrm>
              <a:off x="4582800" y="2744806"/>
              <a:ext cx="1584280"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Edge Server</a:t>
              </a:r>
            </a:p>
          </p:txBody>
        </p:sp>
        <p:sp>
          <p:nvSpPr>
            <p:cNvPr id="61" name="Rounded Rectangle 60"/>
            <p:cNvSpPr/>
            <p:nvPr/>
          </p:nvSpPr>
          <p:spPr bwMode="auto">
            <a:xfrm>
              <a:off x="3749383" y="2054210"/>
              <a:ext cx="7772315" cy="2174564"/>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62" name="TextBox 61"/>
            <p:cNvSpPr txBox="1"/>
            <p:nvPr/>
          </p:nvSpPr>
          <p:spPr>
            <a:xfrm>
              <a:off x="9490653" y="3794448"/>
              <a:ext cx="172848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Data center 2</a:t>
              </a:r>
              <a:endParaRPr lang="de-AT" dirty="0" err="1" smtClean="0">
                <a:gradFill>
                  <a:gsLst>
                    <a:gs pos="2917">
                      <a:schemeClr val="tx1"/>
                    </a:gs>
                    <a:gs pos="30000">
                      <a:schemeClr val="tx1"/>
                    </a:gs>
                  </a:gsLst>
                  <a:lin ang="5400000" scaled="0"/>
                </a:gradFill>
              </a:endParaRPr>
            </a:p>
          </p:txBody>
        </p:sp>
      </p:grpSp>
      <p:cxnSp>
        <p:nvCxnSpPr>
          <p:cNvPr id="64" name="Straight Arrow Connector 63"/>
          <p:cNvCxnSpPr/>
          <p:nvPr/>
        </p:nvCxnSpPr>
        <p:spPr>
          <a:xfrm>
            <a:off x="1795517" y="4054216"/>
            <a:ext cx="0" cy="1136384"/>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H="1" flipV="1">
            <a:off x="2045009" y="4054217"/>
            <a:ext cx="1486" cy="1136383"/>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flipV="1">
            <a:off x="2527029" y="2532150"/>
            <a:ext cx="2834609" cy="694106"/>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6276028" y="2532150"/>
            <a:ext cx="1554463" cy="0"/>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a:off x="8243633" y="3141492"/>
            <a:ext cx="1787972" cy="1671635"/>
          </a:xfrm>
          <a:prstGeom prst="straightConnector1">
            <a:avLst/>
          </a:prstGeom>
          <a:ln w="31750">
            <a:solidFill>
              <a:schemeClr val="tx1"/>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a:stCxn id="20" idx="3"/>
          </p:cNvCxnSpPr>
          <p:nvPr/>
        </p:nvCxnSpPr>
        <p:spPr>
          <a:xfrm flipV="1">
            <a:off x="8515519" y="2532150"/>
            <a:ext cx="1508555" cy="3155"/>
          </a:xfrm>
          <a:prstGeom prst="straightConnector1">
            <a:avLst/>
          </a:prstGeom>
          <a:ln w="31750">
            <a:solidFill>
              <a:schemeClr val="tx1"/>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183263" y="4102121"/>
            <a:ext cx="1739586" cy="960263"/>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1. Query for _sip._</a:t>
            </a:r>
            <a:r>
              <a:rPr lang="en-US" sz="1600" dirty="0" err="1" smtClean="0">
                <a:gradFill>
                  <a:gsLst>
                    <a:gs pos="2917">
                      <a:schemeClr val="tx1"/>
                    </a:gs>
                    <a:gs pos="30000">
                      <a:schemeClr val="tx1"/>
                    </a:gs>
                  </a:gsLst>
                  <a:lin ang="5400000" scaled="0"/>
                </a:gradFill>
              </a:rPr>
              <a:t>tls</a:t>
            </a:r>
            <a:r>
              <a:rPr lang="en-US" sz="1600" dirty="0" smtClean="0">
                <a:gradFill>
                  <a:gsLst>
                    <a:gs pos="2917">
                      <a:schemeClr val="tx1"/>
                    </a:gs>
                    <a:gs pos="30000">
                      <a:schemeClr val="tx1"/>
                    </a:gs>
                  </a:gsLst>
                  <a:lin ang="5400000" scaled="0"/>
                </a:gradFill>
              </a:rPr>
              <a:t>_. &lt;</a:t>
            </a:r>
            <a:r>
              <a:rPr lang="en-US" sz="1600" dirty="0" err="1" smtClean="0">
                <a:gradFill>
                  <a:gsLst>
                    <a:gs pos="2917">
                      <a:schemeClr val="tx1"/>
                    </a:gs>
                    <a:gs pos="30000">
                      <a:schemeClr val="tx1"/>
                    </a:gs>
                  </a:gsLst>
                  <a:lin ang="5400000" scaled="0"/>
                </a:gradFill>
              </a:rPr>
              <a:t>sipdomain</a:t>
            </a:r>
            <a:r>
              <a:rPr lang="en-US" sz="1600" dirty="0">
                <a:gradFill>
                  <a:gsLst>
                    <a:gs pos="2917">
                      <a:schemeClr val="tx1"/>
                    </a:gs>
                    <a:gs pos="30000">
                      <a:schemeClr val="tx1"/>
                    </a:gs>
                  </a:gsLst>
                  <a:lin ang="5400000" scaled="0"/>
                </a:gradFill>
              </a:rPr>
              <a:t>&gt;</a:t>
            </a:r>
            <a:endParaRPr lang="de-AT" sz="1600" dirty="0" err="1" smtClean="0">
              <a:gradFill>
                <a:gsLst>
                  <a:gs pos="2917">
                    <a:schemeClr val="tx1"/>
                  </a:gs>
                  <a:gs pos="30000">
                    <a:schemeClr val="tx1"/>
                  </a:gs>
                </a:gsLst>
                <a:lin ang="5400000" scaled="0"/>
              </a:gradFill>
            </a:endParaRPr>
          </a:p>
        </p:txBody>
      </p:sp>
      <p:sp>
        <p:nvSpPr>
          <p:cNvPr id="80" name="TextBox 79"/>
          <p:cNvSpPr txBox="1"/>
          <p:nvPr/>
        </p:nvSpPr>
        <p:spPr>
          <a:xfrm>
            <a:off x="2049900" y="4289655"/>
            <a:ext cx="1912458" cy="738664"/>
          </a:xfrm>
          <a:prstGeom prst="rect">
            <a:avLst/>
          </a:prstGeom>
          <a:noFill/>
        </p:spPr>
        <p:txBody>
          <a:bodyPr wrap="square" lIns="182880" tIns="146304" rIns="182880" bIns="146304" rtlCol="0">
            <a:spAutoFit/>
          </a:bodyPr>
          <a:lstStyle/>
          <a:p>
            <a:pPr>
              <a:lnSpc>
                <a:spcPct val="90000"/>
              </a:lnSpc>
              <a:spcAft>
                <a:spcPts val="600"/>
              </a:spcAft>
            </a:pPr>
            <a:r>
              <a:rPr lang="en-US" sz="1600" dirty="0">
                <a:gradFill>
                  <a:gsLst>
                    <a:gs pos="2917">
                      <a:schemeClr val="tx1"/>
                    </a:gs>
                    <a:gs pos="30000">
                      <a:schemeClr val="tx1"/>
                    </a:gs>
                  </a:gsLst>
                  <a:lin ang="5400000" scaled="0"/>
                </a:gradFill>
              </a:rPr>
              <a:t>2</a:t>
            </a:r>
            <a:r>
              <a:rPr lang="en-US" sz="1600" dirty="0" smtClean="0">
                <a:gradFill>
                  <a:gsLst>
                    <a:gs pos="2917">
                      <a:schemeClr val="tx1"/>
                    </a:gs>
                    <a:gs pos="30000">
                      <a:schemeClr val="tx1"/>
                    </a:gs>
                  </a:gsLst>
                  <a:lin ang="5400000" scaled="0"/>
                </a:gradFill>
              </a:rPr>
              <a:t>. DNS points to Edge Server</a:t>
            </a:r>
            <a:endParaRPr lang="de-AT" sz="1600" dirty="0" err="1" smtClean="0">
              <a:gradFill>
                <a:gsLst>
                  <a:gs pos="2917">
                    <a:schemeClr val="tx1"/>
                  </a:gs>
                  <a:gs pos="30000">
                    <a:schemeClr val="tx1"/>
                  </a:gs>
                </a:gsLst>
                <a:lin ang="5400000" scaled="0"/>
              </a:gradFill>
            </a:endParaRPr>
          </a:p>
        </p:txBody>
      </p:sp>
      <p:sp>
        <p:nvSpPr>
          <p:cNvPr id="81" name="TextBox 80"/>
          <p:cNvSpPr txBox="1"/>
          <p:nvPr/>
        </p:nvSpPr>
        <p:spPr>
          <a:xfrm>
            <a:off x="3077928" y="2994215"/>
            <a:ext cx="2027554" cy="960263"/>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3. Client connects to Edge Server, proxies to Director</a:t>
            </a:r>
            <a:endParaRPr lang="de-AT" sz="1600" dirty="0" err="1" smtClean="0">
              <a:gradFill>
                <a:gsLst>
                  <a:gs pos="2917">
                    <a:schemeClr val="tx1"/>
                  </a:gs>
                  <a:gs pos="30000">
                    <a:schemeClr val="tx1"/>
                  </a:gs>
                </a:gsLst>
                <a:lin ang="5400000" scaled="0"/>
              </a:gradFill>
            </a:endParaRPr>
          </a:p>
        </p:txBody>
      </p:sp>
      <p:sp>
        <p:nvSpPr>
          <p:cNvPr id="82" name="TextBox 81"/>
          <p:cNvSpPr txBox="1"/>
          <p:nvPr/>
        </p:nvSpPr>
        <p:spPr>
          <a:xfrm>
            <a:off x="8559536" y="2585372"/>
            <a:ext cx="1637923" cy="960263"/>
          </a:xfrm>
          <a:prstGeom prst="rect">
            <a:avLst/>
          </a:prstGeom>
          <a:noFill/>
        </p:spPr>
        <p:txBody>
          <a:bodyPr wrap="square" lIns="182880" tIns="146304" rIns="182880" bIns="146304" rtlCol="0">
            <a:spAutoFit/>
          </a:bodyPr>
          <a:lstStyle/>
          <a:p>
            <a:pPr>
              <a:lnSpc>
                <a:spcPct val="90000"/>
              </a:lnSpc>
              <a:spcAft>
                <a:spcPts val="600"/>
              </a:spcAft>
            </a:pPr>
            <a:r>
              <a:rPr lang="en-US" sz="1600" dirty="0">
                <a:gradFill>
                  <a:gsLst>
                    <a:gs pos="2917">
                      <a:schemeClr val="tx1"/>
                    </a:gs>
                    <a:gs pos="30000">
                      <a:schemeClr val="tx1"/>
                    </a:gs>
                  </a:gsLst>
                  <a:lin ang="5400000" scaled="0"/>
                </a:gradFill>
              </a:rPr>
              <a:t>4</a:t>
            </a:r>
            <a:r>
              <a:rPr lang="en-US" sz="1600" dirty="0" smtClean="0">
                <a:gradFill>
                  <a:gsLst>
                    <a:gs pos="2917">
                      <a:schemeClr val="tx1"/>
                    </a:gs>
                    <a:gs pos="30000">
                      <a:schemeClr val="tx1"/>
                    </a:gs>
                  </a:gsLst>
                  <a:lin ang="5400000" scaled="0"/>
                </a:gradFill>
              </a:rPr>
              <a:t>. Director proxies to home Pool</a:t>
            </a:r>
            <a:endParaRPr lang="de-AT" sz="1600" dirty="0" err="1"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4976654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up)">
                                      <p:cBhvr>
                                        <p:cTn id="7" dur="500"/>
                                        <p:tgtEl>
                                          <p:spTgt spid="6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9"/>
                                        </p:tgtEl>
                                        <p:attrNameLst>
                                          <p:attrName>style.visibility</p:attrName>
                                        </p:attrNameLst>
                                      </p:cBhvr>
                                      <p:to>
                                        <p:strVal val="visible"/>
                                      </p:to>
                                    </p:set>
                                    <p:animEffect transition="in" filter="fade">
                                      <p:cBhvr>
                                        <p:cTn id="10" dur="500"/>
                                        <p:tgtEl>
                                          <p:spTgt spid="7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wipe(down)">
                                      <p:cBhvr>
                                        <p:cTn id="15" dur="500"/>
                                        <p:tgtEl>
                                          <p:spTgt spid="6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0"/>
                                        </p:tgtEl>
                                        <p:attrNameLst>
                                          <p:attrName>style.visibility</p:attrName>
                                        </p:attrNameLst>
                                      </p:cBhvr>
                                      <p:to>
                                        <p:strVal val="visible"/>
                                      </p:to>
                                    </p:set>
                                    <p:animEffect transition="in" filter="fade">
                                      <p:cBhvr>
                                        <p:cTn id="18" dur="500"/>
                                        <p:tgtEl>
                                          <p:spTgt spid="8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left)">
                                      <p:cBhvr>
                                        <p:cTn id="23" dur="500"/>
                                        <p:tgtEl>
                                          <p:spTgt spid="6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1"/>
                                        </p:tgtEl>
                                        <p:attrNameLst>
                                          <p:attrName>style.visibility</p:attrName>
                                        </p:attrNameLst>
                                      </p:cBhvr>
                                      <p:to>
                                        <p:strVal val="visible"/>
                                      </p:to>
                                    </p:set>
                                    <p:animEffect transition="in" filter="fade">
                                      <p:cBhvr>
                                        <p:cTn id="26" dur="500"/>
                                        <p:tgtEl>
                                          <p:spTgt spid="81"/>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wipe(left)">
                                      <p:cBhvr>
                                        <p:cTn id="30" dur="500"/>
                                        <p:tgtEl>
                                          <p:spTgt spid="7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wipe(left)">
                                      <p:cBhvr>
                                        <p:cTn id="35" dur="500"/>
                                        <p:tgtEl>
                                          <p:spTgt spid="74"/>
                                        </p:tgtEl>
                                      </p:cBhvr>
                                    </p:animEffect>
                                  </p:childTnLst>
                                </p:cTn>
                              </p:par>
                              <p:par>
                                <p:cTn id="36" presetID="22" presetClass="entr" presetSubtype="8" fill="hold" nodeType="with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ipe(left)">
                                      <p:cBhvr>
                                        <p:cTn id="38" dur="500"/>
                                        <p:tgtEl>
                                          <p:spTgt spid="7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2"/>
                                        </p:tgtEl>
                                        <p:attrNameLst>
                                          <p:attrName>style.visibility</p:attrName>
                                        </p:attrNameLst>
                                      </p:cBhvr>
                                      <p:to>
                                        <p:strVal val="visible"/>
                                      </p:to>
                                    </p:set>
                                    <p:animEffect transition="in" filter="fade">
                                      <p:cBhvr>
                                        <p:cTn id="41"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sign-in Lync 2013</a:t>
            </a:r>
            <a:endParaRPr lang="de-AT" dirty="0"/>
          </a:p>
        </p:txBody>
      </p:sp>
      <p:sp>
        <p:nvSpPr>
          <p:cNvPr id="3" name="Text Placeholder 2"/>
          <p:cNvSpPr>
            <a:spLocks noGrp="1"/>
          </p:cNvSpPr>
          <p:nvPr>
            <p:ph type="body" sz="quarter" idx="10"/>
          </p:nvPr>
        </p:nvSpPr>
        <p:spPr>
          <a:xfrm>
            <a:off x="274638" y="1212850"/>
            <a:ext cx="11887200" cy="738664"/>
          </a:xfrm>
        </p:spPr>
        <p:txBody>
          <a:bodyPr/>
          <a:lstStyle/>
          <a:p>
            <a:r>
              <a:rPr lang="en-US" dirty="0" smtClean="0"/>
              <a:t>A record </a:t>
            </a:r>
            <a:r>
              <a:rPr lang="en-US" dirty="0" err="1" smtClean="0"/>
              <a:t>Lyncdiscover</a:t>
            </a:r>
            <a:r>
              <a:rPr lang="en-US" dirty="0" smtClean="0"/>
              <a:t>.&lt;</a:t>
            </a:r>
            <a:r>
              <a:rPr lang="en-US" dirty="0" err="1" smtClean="0"/>
              <a:t>sipdomain</a:t>
            </a:r>
            <a:r>
              <a:rPr lang="en-US" dirty="0" smtClean="0"/>
              <a:t>&gt;</a:t>
            </a:r>
            <a:endParaRPr lang="en-US" dirty="0"/>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2639" y="2969267"/>
            <a:ext cx="716787" cy="687456"/>
          </a:xfrm>
          <a:prstGeom prst="rect">
            <a:avLst/>
          </a:prstGeom>
        </p:spPr>
      </p:pic>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2639" y="5326042"/>
            <a:ext cx="673532" cy="643308"/>
          </a:xfrm>
          <a:prstGeom prst="rect">
            <a:avLst/>
          </a:prstGeom>
        </p:spPr>
      </p:pic>
      <p:sp>
        <p:nvSpPr>
          <p:cNvPr id="27" name="TextBox 26"/>
          <p:cNvSpPr txBox="1"/>
          <p:nvPr/>
        </p:nvSpPr>
        <p:spPr>
          <a:xfrm>
            <a:off x="1234432" y="3527848"/>
            <a:ext cx="1429943"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Lync client</a:t>
            </a:r>
            <a:endParaRPr lang="de-AT" dirty="0" err="1" smtClean="0">
              <a:gradFill>
                <a:gsLst>
                  <a:gs pos="2917">
                    <a:schemeClr val="tx1"/>
                  </a:gs>
                  <a:gs pos="30000">
                    <a:schemeClr val="tx1"/>
                  </a:gs>
                </a:gsLst>
                <a:lin ang="5400000" scaled="0"/>
              </a:gradFill>
            </a:endParaRPr>
          </a:p>
        </p:txBody>
      </p:sp>
      <p:sp>
        <p:nvSpPr>
          <p:cNvPr id="28" name="TextBox 27"/>
          <p:cNvSpPr txBox="1"/>
          <p:nvPr/>
        </p:nvSpPr>
        <p:spPr>
          <a:xfrm>
            <a:off x="1182912" y="5874676"/>
            <a:ext cx="1532984"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DNS Server</a:t>
            </a:r>
          </a:p>
        </p:txBody>
      </p:sp>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04619" y="2201037"/>
            <a:ext cx="562307" cy="662228"/>
          </a:xfrm>
          <a:prstGeom prst="rect">
            <a:avLst/>
          </a:prstGeom>
        </p:spPr>
      </p:pic>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53212" y="2201037"/>
            <a:ext cx="525232" cy="674842"/>
          </a:xfrm>
          <a:prstGeom prst="rect">
            <a:avLst/>
          </a:prstGeom>
        </p:spPr>
      </p:pic>
      <p:pic>
        <p:nvPicPr>
          <p:cNvPr id="23" name="Picture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70368" y="2250186"/>
            <a:ext cx="640135" cy="563929"/>
          </a:xfrm>
          <a:prstGeom prst="rect">
            <a:avLst/>
          </a:prstGeom>
        </p:spPr>
      </p:pic>
      <p:pic>
        <p:nvPicPr>
          <p:cNvPr id="24" name="Picture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04619" y="3290849"/>
            <a:ext cx="444902" cy="605466"/>
          </a:xfrm>
          <a:prstGeom prst="rect">
            <a:avLst/>
          </a:prstGeom>
        </p:spPr>
      </p:pic>
      <p:pic>
        <p:nvPicPr>
          <p:cNvPr id="26" name="Picture 2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1042" y="2254918"/>
            <a:ext cx="640135" cy="563929"/>
          </a:xfrm>
          <a:prstGeom prst="rect">
            <a:avLst/>
          </a:prstGeom>
        </p:spPr>
      </p:pic>
      <p:sp>
        <p:nvSpPr>
          <p:cNvPr id="31" name="TextBox 30"/>
          <p:cNvSpPr txBox="1"/>
          <p:nvPr/>
        </p:nvSpPr>
        <p:spPr>
          <a:xfrm>
            <a:off x="9842149" y="2744804"/>
            <a:ext cx="134735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Front End</a:t>
            </a:r>
          </a:p>
        </p:txBody>
      </p:sp>
      <p:sp>
        <p:nvSpPr>
          <p:cNvPr id="33" name="TextBox 32"/>
          <p:cNvSpPr txBox="1"/>
          <p:nvPr/>
        </p:nvSpPr>
        <p:spPr>
          <a:xfrm>
            <a:off x="6200781" y="3797472"/>
            <a:ext cx="176958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Reverse Proxy</a:t>
            </a:r>
          </a:p>
        </p:txBody>
      </p:sp>
      <p:sp>
        <p:nvSpPr>
          <p:cNvPr id="34" name="TextBox 33"/>
          <p:cNvSpPr txBox="1"/>
          <p:nvPr/>
        </p:nvSpPr>
        <p:spPr>
          <a:xfrm>
            <a:off x="6334930" y="2744806"/>
            <a:ext cx="1584280"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Edge Server</a:t>
            </a:r>
          </a:p>
        </p:txBody>
      </p:sp>
      <p:sp>
        <p:nvSpPr>
          <p:cNvPr id="45" name="Rounded Rectangle 44"/>
          <p:cNvSpPr/>
          <p:nvPr/>
        </p:nvSpPr>
        <p:spPr bwMode="auto">
          <a:xfrm>
            <a:off x="4172930" y="2054210"/>
            <a:ext cx="7772315" cy="2174564"/>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48" name="TextBox 47"/>
          <p:cNvSpPr txBox="1"/>
          <p:nvPr/>
        </p:nvSpPr>
        <p:spPr>
          <a:xfrm>
            <a:off x="9914200" y="3794448"/>
            <a:ext cx="172848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Data center 1</a:t>
            </a:r>
            <a:endParaRPr lang="de-AT" dirty="0" err="1" smtClean="0">
              <a:gradFill>
                <a:gsLst>
                  <a:gs pos="2917">
                    <a:schemeClr val="tx1"/>
                  </a:gs>
                  <a:gs pos="30000">
                    <a:schemeClr val="tx1"/>
                  </a:gs>
                </a:gsLst>
                <a:lin ang="5400000" scaled="0"/>
              </a:gradFill>
            </a:endParaRPr>
          </a:p>
        </p:txBody>
      </p:sp>
      <p:pic>
        <p:nvPicPr>
          <p:cNvPr id="52" name="Picture 5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04619" y="4528372"/>
            <a:ext cx="562307" cy="662228"/>
          </a:xfrm>
          <a:prstGeom prst="rect">
            <a:avLst/>
          </a:prstGeom>
        </p:spPr>
      </p:pic>
      <p:pic>
        <p:nvPicPr>
          <p:cNvPr id="53" name="Picture 5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53212" y="4528372"/>
            <a:ext cx="525232" cy="674842"/>
          </a:xfrm>
          <a:prstGeom prst="rect">
            <a:avLst/>
          </a:prstGeom>
        </p:spPr>
      </p:pic>
      <p:pic>
        <p:nvPicPr>
          <p:cNvPr id="54" name="Picture 5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70368" y="4577521"/>
            <a:ext cx="640135" cy="563929"/>
          </a:xfrm>
          <a:prstGeom prst="rect">
            <a:avLst/>
          </a:prstGeom>
        </p:spPr>
      </p:pic>
      <p:pic>
        <p:nvPicPr>
          <p:cNvPr id="55" name="Picture 5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04619" y="5618184"/>
            <a:ext cx="444902" cy="605466"/>
          </a:xfrm>
          <a:prstGeom prst="rect">
            <a:avLst/>
          </a:prstGeom>
        </p:spPr>
      </p:pic>
      <p:pic>
        <p:nvPicPr>
          <p:cNvPr id="56" name="Picture 5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1042" y="4582253"/>
            <a:ext cx="640135" cy="563929"/>
          </a:xfrm>
          <a:prstGeom prst="rect">
            <a:avLst/>
          </a:prstGeom>
        </p:spPr>
      </p:pic>
      <p:sp>
        <p:nvSpPr>
          <p:cNvPr id="57" name="TextBox 56"/>
          <p:cNvSpPr txBox="1"/>
          <p:nvPr/>
        </p:nvSpPr>
        <p:spPr>
          <a:xfrm>
            <a:off x="9842149" y="5072139"/>
            <a:ext cx="134735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Front End</a:t>
            </a:r>
          </a:p>
        </p:txBody>
      </p:sp>
      <p:sp>
        <p:nvSpPr>
          <p:cNvPr id="59" name="TextBox 58"/>
          <p:cNvSpPr txBox="1"/>
          <p:nvPr/>
        </p:nvSpPr>
        <p:spPr>
          <a:xfrm>
            <a:off x="6200781" y="6124807"/>
            <a:ext cx="176958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Reverse Proxy</a:t>
            </a:r>
          </a:p>
        </p:txBody>
      </p:sp>
      <p:sp>
        <p:nvSpPr>
          <p:cNvPr id="60" name="TextBox 59"/>
          <p:cNvSpPr txBox="1"/>
          <p:nvPr/>
        </p:nvSpPr>
        <p:spPr>
          <a:xfrm>
            <a:off x="6334930" y="5072141"/>
            <a:ext cx="1584280"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Edge Server</a:t>
            </a:r>
          </a:p>
        </p:txBody>
      </p:sp>
      <p:sp>
        <p:nvSpPr>
          <p:cNvPr id="61" name="Rounded Rectangle 60"/>
          <p:cNvSpPr/>
          <p:nvPr/>
        </p:nvSpPr>
        <p:spPr bwMode="auto">
          <a:xfrm>
            <a:off x="4172930" y="4381545"/>
            <a:ext cx="7772315" cy="2174564"/>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62" name="TextBox 61"/>
          <p:cNvSpPr txBox="1"/>
          <p:nvPr/>
        </p:nvSpPr>
        <p:spPr>
          <a:xfrm>
            <a:off x="9914200" y="6121783"/>
            <a:ext cx="172848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Data center 2</a:t>
            </a:r>
            <a:endParaRPr lang="de-AT" dirty="0" err="1" smtClean="0">
              <a:gradFill>
                <a:gsLst>
                  <a:gs pos="2917">
                    <a:schemeClr val="tx1"/>
                  </a:gs>
                  <a:gs pos="30000">
                    <a:schemeClr val="tx1"/>
                  </a:gs>
                </a:gsLst>
                <a:lin ang="5400000" scaled="0"/>
              </a:gradFill>
            </a:endParaRPr>
          </a:p>
        </p:txBody>
      </p:sp>
      <p:cxnSp>
        <p:nvCxnSpPr>
          <p:cNvPr id="64" name="Straight Arrow Connector 63"/>
          <p:cNvCxnSpPr/>
          <p:nvPr/>
        </p:nvCxnSpPr>
        <p:spPr>
          <a:xfrm>
            <a:off x="1795517" y="4054216"/>
            <a:ext cx="0" cy="1136384"/>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H="1" flipV="1">
            <a:off x="2045009" y="4054217"/>
            <a:ext cx="1486" cy="1136383"/>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2507255" y="3202935"/>
            <a:ext cx="4085946" cy="272029"/>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7587779" y="2532150"/>
            <a:ext cx="2470896" cy="0"/>
          </a:xfrm>
          <a:prstGeom prst="straightConnector1">
            <a:avLst/>
          </a:prstGeom>
          <a:ln w="31750">
            <a:solidFill>
              <a:schemeClr val="tx1"/>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a:off x="2492538" y="3571669"/>
            <a:ext cx="4201509" cy="1313002"/>
          </a:xfrm>
          <a:prstGeom prst="straightConnector1">
            <a:avLst/>
          </a:prstGeom>
          <a:ln w="31750">
            <a:solidFill>
              <a:schemeClr val="tx1"/>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flipV="1">
            <a:off x="2507255" y="2559336"/>
            <a:ext cx="4231467" cy="530136"/>
          </a:xfrm>
          <a:prstGeom prst="straightConnector1">
            <a:avLst/>
          </a:prstGeom>
          <a:ln w="31750">
            <a:solidFill>
              <a:schemeClr val="tx1"/>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183263" y="4102121"/>
            <a:ext cx="1739586" cy="960263"/>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1. Query for </a:t>
            </a:r>
            <a:r>
              <a:rPr lang="en-US" sz="1600" dirty="0" err="1" smtClean="0">
                <a:gradFill>
                  <a:gsLst>
                    <a:gs pos="2917">
                      <a:schemeClr val="tx1"/>
                    </a:gs>
                    <a:gs pos="30000">
                      <a:schemeClr val="tx1"/>
                    </a:gs>
                  </a:gsLst>
                  <a:lin ang="5400000" scaled="0"/>
                </a:gradFill>
              </a:rPr>
              <a:t>Lyncdiscover</a:t>
            </a:r>
            <a:r>
              <a:rPr lang="en-US" sz="1600" dirty="0" smtClean="0">
                <a:gradFill>
                  <a:gsLst>
                    <a:gs pos="2917">
                      <a:schemeClr val="tx1"/>
                    </a:gs>
                    <a:gs pos="30000">
                      <a:schemeClr val="tx1"/>
                    </a:gs>
                  </a:gsLst>
                  <a:lin ang="5400000" scaled="0"/>
                </a:gradFill>
              </a:rPr>
              <a:t>. </a:t>
            </a:r>
            <a:r>
              <a:rPr lang="en-US" sz="1600" dirty="0">
                <a:gradFill>
                  <a:gsLst>
                    <a:gs pos="2917">
                      <a:schemeClr val="tx1"/>
                    </a:gs>
                    <a:gs pos="30000">
                      <a:schemeClr val="tx1"/>
                    </a:gs>
                  </a:gsLst>
                  <a:lin ang="5400000" scaled="0"/>
                </a:gradFill>
              </a:rPr>
              <a:t>&lt;</a:t>
            </a:r>
            <a:r>
              <a:rPr lang="en-US" sz="1600" dirty="0" err="1" smtClean="0">
                <a:gradFill>
                  <a:gsLst>
                    <a:gs pos="2917">
                      <a:schemeClr val="tx1"/>
                    </a:gs>
                    <a:gs pos="30000">
                      <a:schemeClr val="tx1"/>
                    </a:gs>
                  </a:gsLst>
                  <a:lin ang="5400000" scaled="0"/>
                </a:gradFill>
              </a:rPr>
              <a:t>sipdomain</a:t>
            </a:r>
            <a:r>
              <a:rPr lang="en-US" sz="1600" dirty="0">
                <a:gradFill>
                  <a:gsLst>
                    <a:gs pos="2917">
                      <a:schemeClr val="tx1"/>
                    </a:gs>
                    <a:gs pos="30000">
                      <a:schemeClr val="tx1"/>
                    </a:gs>
                  </a:gsLst>
                  <a:lin ang="5400000" scaled="0"/>
                </a:gradFill>
              </a:rPr>
              <a:t>&gt;</a:t>
            </a:r>
            <a:endParaRPr lang="de-AT" sz="1600" dirty="0" err="1" smtClean="0">
              <a:gradFill>
                <a:gsLst>
                  <a:gs pos="2917">
                    <a:schemeClr val="tx1"/>
                  </a:gs>
                  <a:gs pos="30000">
                    <a:schemeClr val="tx1"/>
                  </a:gs>
                </a:gsLst>
                <a:lin ang="5400000" scaled="0"/>
              </a:gradFill>
            </a:endParaRPr>
          </a:p>
        </p:txBody>
      </p:sp>
      <p:sp>
        <p:nvSpPr>
          <p:cNvPr id="80" name="TextBox 79"/>
          <p:cNvSpPr txBox="1"/>
          <p:nvPr/>
        </p:nvSpPr>
        <p:spPr>
          <a:xfrm>
            <a:off x="2049900" y="4289655"/>
            <a:ext cx="1912458" cy="738664"/>
          </a:xfrm>
          <a:prstGeom prst="rect">
            <a:avLst/>
          </a:prstGeom>
          <a:noFill/>
        </p:spPr>
        <p:txBody>
          <a:bodyPr wrap="square" lIns="182880" tIns="146304" rIns="182880" bIns="146304" rtlCol="0">
            <a:spAutoFit/>
          </a:bodyPr>
          <a:lstStyle/>
          <a:p>
            <a:pPr>
              <a:lnSpc>
                <a:spcPct val="90000"/>
              </a:lnSpc>
              <a:spcAft>
                <a:spcPts val="600"/>
              </a:spcAft>
            </a:pPr>
            <a:r>
              <a:rPr lang="en-US" sz="1600" dirty="0">
                <a:gradFill>
                  <a:gsLst>
                    <a:gs pos="2917">
                      <a:schemeClr val="tx1"/>
                    </a:gs>
                    <a:gs pos="30000">
                      <a:schemeClr val="tx1"/>
                    </a:gs>
                  </a:gsLst>
                  <a:lin ang="5400000" scaled="0"/>
                </a:gradFill>
              </a:rPr>
              <a:t>2</a:t>
            </a:r>
            <a:r>
              <a:rPr lang="en-US" sz="1600" dirty="0" smtClean="0">
                <a:gradFill>
                  <a:gsLst>
                    <a:gs pos="2917">
                      <a:schemeClr val="tx1"/>
                    </a:gs>
                    <a:gs pos="30000">
                      <a:schemeClr val="tx1"/>
                    </a:gs>
                  </a:gsLst>
                  <a:lin ang="5400000" scaled="0"/>
                </a:gradFill>
              </a:rPr>
              <a:t>. DNS points to Reverse Proxy</a:t>
            </a:r>
            <a:endParaRPr lang="de-AT" sz="1600" dirty="0" err="1" smtClean="0">
              <a:gradFill>
                <a:gsLst>
                  <a:gs pos="2917">
                    <a:schemeClr val="tx1"/>
                  </a:gs>
                  <a:gs pos="30000">
                    <a:schemeClr val="tx1"/>
                  </a:gs>
                </a:gsLst>
                <a:lin ang="5400000" scaled="0"/>
              </a:gradFill>
            </a:endParaRPr>
          </a:p>
        </p:txBody>
      </p:sp>
      <p:sp>
        <p:nvSpPr>
          <p:cNvPr id="81" name="TextBox 80"/>
          <p:cNvSpPr txBox="1"/>
          <p:nvPr/>
        </p:nvSpPr>
        <p:spPr>
          <a:xfrm>
            <a:off x="4575204" y="2800426"/>
            <a:ext cx="2027554" cy="738664"/>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3. Client connects to Reverse Proxy</a:t>
            </a:r>
            <a:endParaRPr lang="de-AT" sz="1600" dirty="0" err="1" smtClean="0">
              <a:gradFill>
                <a:gsLst>
                  <a:gs pos="2917">
                    <a:schemeClr val="tx1"/>
                  </a:gs>
                  <a:gs pos="30000">
                    <a:schemeClr val="tx1"/>
                  </a:gs>
                </a:gsLst>
                <a:lin ang="5400000" scaled="0"/>
              </a:gradFill>
            </a:endParaRPr>
          </a:p>
        </p:txBody>
      </p:sp>
      <p:sp>
        <p:nvSpPr>
          <p:cNvPr id="82" name="TextBox 81"/>
          <p:cNvSpPr txBox="1"/>
          <p:nvPr/>
        </p:nvSpPr>
        <p:spPr>
          <a:xfrm>
            <a:off x="3001965" y="1883184"/>
            <a:ext cx="1637923" cy="1181862"/>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5. Client directly connects to local </a:t>
            </a:r>
            <a:endParaRPr lang="de-AT" sz="1600" dirty="0" err="1" smtClean="0">
              <a:gradFill>
                <a:gsLst>
                  <a:gs pos="2917">
                    <a:schemeClr val="tx1"/>
                  </a:gs>
                  <a:gs pos="30000">
                    <a:schemeClr val="tx1"/>
                  </a:gs>
                </a:gsLst>
                <a:lin ang="5400000" scaled="0"/>
              </a:gradFill>
            </a:endParaRPr>
          </a:p>
        </p:txBody>
      </p:sp>
      <p:cxnSp>
        <p:nvCxnSpPr>
          <p:cNvPr id="63" name="Straight Arrow Connector 62"/>
          <p:cNvCxnSpPr/>
          <p:nvPr/>
        </p:nvCxnSpPr>
        <p:spPr>
          <a:xfrm flipH="1" flipV="1">
            <a:off x="2472462" y="3386817"/>
            <a:ext cx="4114841" cy="286051"/>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4487528" y="3553594"/>
            <a:ext cx="2027554" cy="738664"/>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4. Returns local </a:t>
            </a:r>
            <a:r>
              <a:rPr lang="en-US" sz="1600" dirty="0">
                <a:gradFill>
                  <a:gsLst>
                    <a:gs pos="2917">
                      <a:schemeClr val="tx1"/>
                    </a:gs>
                    <a:gs pos="30000">
                      <a:schemeClr val="tx1"/>
                    </a:gs>
                  </a:gsLst>
                  <a:lin ang="5400000" scaled="0"/>
                </a:gradFill>
              </a:rPr>
              <a:t>Access Edge</a:t>
            </a:r>
            <a:endParaRPr lang="de-AT" sz="1600" dirty="0" err="1">
              <a:gradFill>
                <a:gsLst>
                  <a:gs pos="2917">
                    <a:schemeClr val="tx1"/>
                  </a:gs>
                  <a:gs pos="30000">
                    <a:schemeClr val="tx1"/>
                  </a:gs>
                </a:gsLst>
                <a:lin ang="5400000" scaled="0"/>
              </a:gradFill>
            </a:endParaRPr>
          </a:p>
        </p:txBody>
      </p:sp>
      <p:cxnSp>
        <p:nvCxnSpPr>
          <p:cNvPr id="67" name="Straight Arrow Connector 66"/>
          <p:cNvCxnSpPr/>
          <p:nvPr/>
        </p:nvCxnSpPr>
        <p:spPr>
          <a:xfrm>
            <a:off x="7587779" y="4848336"/>
            <a:ext cx="2470896" cy="0"/>
          </a:xfrm>
          <a:prstGeom prst="straightConnector1">
            <a:avLst/>
          </a:prstGeom>
          <a:ln w="31750">
            <a:solidFill>
              <a:schemeClr val="tx1"/>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7423872" y="2832561"/>
            <a:ext cx="2546382" cy="647526"/>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31" idx="1"/>
          </p:cNvCxnSpPr>
          <p:nvPr/>
        </p:nvCxnSpPr>
        <p:spPr>
          <a:xfrm flipH="1">
            <a:off x="7466927" y="3017187"/>
            <a:ext cx="2375222" cy="616095"/>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82505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up)">
                                      <p:cBhvr>
                                        <p:cTn id="7" dur="500"/>
                                        <p:tgtEl>
                                          <p:spTgt spid="6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9"/>
                                        </p:tgtEl>
                                        <p:attrNameLst>
                                          <p:attrName>style.visibility</p:attrName>
                                        </p:attrNameLst>
                                      </p:cBhvr>
                                      <p:to>
                                        <p:strVal val="visible"/>
                                      </p:to>
                                    </p:set>
                                    <p:animEffect transition="in" filter="fade">
                                      <p:cBhvr>
                                        <p:cTn id="10" dur="500"/>
                                        <p:tgtEl>
                                          <p:spTgt spid="7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wipe(down)">
                                      <p:cBhvr>
                                        <p:cTn id="15" dur="500"/>
                                        <p:tgtEl>
                                          <p:spTgt spid="6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0"/>
                                        </p:tgtEl>
                                        <p:attrNameLst>
                                          <p:attrName>style.visibility</p:attrName>
                                        </p:attrNameLst>
                                      </p:cBhvr>
                                      <p:to>
                                        <p:strVal val="visible"/>
                                      </p:to>
                                    </p:set>
                                    <p:animEffect transition="in" filter="fade">
                                      <p:cBhvr>
                                        <p:cTn id="18" dur="500"/>
                                        <p:tgtEl>
                                          <p:spTgt spid="8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left)">
                                      <p:cBhvr>
                                        <p:cTn id="23" dur="500"/>
                                        <p:tgtEl>
                                          <p:spTgt spid="6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1"/>
                                        </p:tgtEl>
                                        <p:attrNameLst>
                                          <p:attrName>style.visibility</p:attrName>
                                        </p:attrNameLst>
                                      </p:cBhvr>
                                      <p:to>
                                        <p:strVal val="visible"/>
                                      </p:to>
                                    </p:set>
                                    <p:animEffect transition="in" filter="fade">
                                      <p:cBhvr>
                                        <p:cTn id="26" dur="500"/>
                                        <p:tgtEl>
                                          <p:spTgt spid="81"/>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right)">
                                      <p:cBhvr>
                                        <p:cTn id="35" dur="500"/>
                                        <p:tgtEl>
                                          <p:spTgt spid="43"/>
                                        </p:tgtEl>
                                      </p:cBhvr>
                                    </p:animEffect>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par>
                                <p:cTn id="40" presetID="22" presetClass="entr" presetSubtype="2" fill="hold" nodeType="with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wipe(right)">
                                      <p:cBhvr>
                                        <p:cTn id="42" dur="500"/>
                                        <p:tgtEl>
                                          <p:spTgt spid="6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74"/>
                                        </p:tgtEl>
                                        <p:attrNameLst>
                                          <p:attrName>style.visibility</p:attrName>
                                        </p:attrNameLst>
                                      </p:cBhvr>
                                      <p:to>
                                        <p:strVal val="visible"/>
                                      </p:to>
                                    </p:set>
                                    <p:animEffect transition="in" filter="wipe(left)">
                                      <p:cBhvr>
                                        <p:cTn id="47" dur="500"/>
                                        <p:tgtEl>
                                          <p:spTgt spid="74"/>
                                        </p:tgtEl>
                                      </p:cBhvr>
                                    </p:animEffect>
                                  </p:childTnLst>
                                </p:cTn>
                              </p:par>
                              <p:par>
                                <p:cTn id="48" presetID="22" presetClass="entr" presetSubtype="8" fill="hold" nodeType="withEffect">
                                  <p:stCondLst>
                                    <p:cond delay="0"/>
                                  </p:stCondLst>
                                  <p:childTnLst>
                                    <p:set>
                                      <p:cBhvr>
                                        <p:cTn id="49" dur="1" fill="hold">
                                          <p:stCondLst>
                                            <p:cond delay="0"/>
                                          </p:stCondLst>
                                        </p:cTn>
                                        <p:tgtEl>
                                          <p:spTgt spid="72"/>
                                        </p:tgtEl>
                                        <p:attrNameLst>
                                          <p:attrName>style.visibility</p:attrName>
                                        </p:attrNameLst>
                                      </p:cBhvr>
                                      <p:to>
                                        <p:strVal val="visible"/>
                                      </p:to>
                                    </p:set>
                                    <p:animEffect transition="in" filter="wipe(left)">
                                      <p:cBhvr>
                                        <p:cTn id="50" dur="500"/>
                                        <p:tgtEl>
                                          <p:spTgt spid="7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childTnLst>
                          </p:cTn>
                        </p:par>
                        <p:par>
                          <p:cTn id="54" fill="hold">
                            <p:stCondLst>
                              <p:cond delay="500"/>
                            </p:stCondLst>
                            <p:childTnLst>
                              <p:par>
                                <p:cTn id="55" presetID="22" presetClass="entr" presetSubtype="8" fill="hold" nodeType="after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wipe(left)">
                                      <p:cBhvr>
                                        <p:cTn id="57" dur="500"/>
                                        <p:tgtEl>
                                          <p:spTgt spid="67"/>
                                        </p:tgtEl>
                                      </p:cBhvr>
                                    </p:animEffect>
                                  </p:childTnLst>
                                </p:cTn>
                              </p:par>
                              <p:par>
                                <p:cTn id="58" presetID="22" presetClass="entr" presetSubtype="8" fill="hold" nodeType="with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wipe(left)">
                                      <p:cBhvr>
                                        <p:cTn id="60"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6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Sign in</a:t>
            </a:r>
            <a:endParaRPr lang="de-AT" dirty="0"/>
          </a:p>
        </p:txBody>
      </p:sp>
      <p:sp>
        <p:nvSpPr>
          <p:cNvPr id="3" name="Text Placeholder 2"/>
          <p:cNvSpPr>
            <a:spLocks noGrp="1"/>
          </p:cNvSpPr>
          <p:nvPr>
            <p:ph type="body" sz="quarter" idx="10"/>
          </p:nvPr>
        </p:nvSpPr>
        <p:spPr>
          <a:xfrm>
            <a:off x="274638" y="1212850"/>
            <a:ext cx="11887200" cy="5139869"/>
          </a:xfrm>
        </p:spPr>
        <p:txBody>
          <a:bodyPr/>
          <a:lstStyle/>
          <a:p>
            <a:r>
              <a:rPr lang="en-US" dirty="0" err="1" smtClean="0"/>
              <a:t>Lyncdiscover</a:t>
            </a:r>
            <a:endParaRPr lang="en-US" dirty="0" smtClean="0"/>
          </a:p>
          <a:p>
            <a:pPr lvl="1"/>
            <a:r>
              <a:rPr lang="en-US" dirty="0" err="1"/>
              <a:t>Lyncdiscoverinternal</a:t>
            </a:r>
            <a:r>
              <a:rPr lang="en-US" dirty="0"/>
              <a:t>.&lt;</a:t>
            </a:r>
            <a:r>
              <a:rPr lang="en-US" dirty="0" err="1"/>
              <a:t>sipdomain</a:t>
            </a:r>
            <a:r>
              <a:rPr lang="en-US" dirty="0"/>
              <a:t>&gt; and </a:t>
            </a:r>
            <a:r>
              <a:rPr lang="en-US" dirty="0" err="1"/>
              <a:t>Lyncdiscover</a:t>
            </a:r>
            <a:r>
              <a:rPr lang="en-US" dirty="0"/>
              <a:t>.&lt;</a:t>
            </a:r>
            <a:r>
              <a:rPr lang="en-US" dirty="0" err="1"/>
              <a:t>sipdomain</a:t>
            </a:r>
            <a:r>
              <a:rPr lang="en-US" dirty="0"/>
              <a:t>&gt;</a:t>
            </a:r>
          </a:p>
          <a:p>
            <a:pPr lvl="1"/>
            <a:r>
              <a:rPr lang="en-US" dirty="0" smtClean="0"/>
              <a:t>Preferred sign-in method</a:t>
            </a:r>
          </a:p>
          <a:p>
            <a:pPr lvl="1"/>
            <a:r>
              <a:rPr lang="en-US" dirty="0" smtClean="0"/>
              <a:t>Points to Reverse Proxy</a:t>
            </a:r>
          </a:p>
          <a:p>
            <a:pPr lvl="1"/>
            <a:r>
              <a:rPr lang="en-US" dirty="0" smtClean="0"/>
              <a:t>Web Service will point user to local Access Edge Server</a:t>
            </a:r>
          </a:p>
          <a:p>
            <a:pPr lvl="1"/>
            <a:r>
              <a:rPr lang="en-US" dirty="0" smtClean="0"/>
              <a:t>Use </a:t>
            </a:r>
            <a:r>
              <a:rPr lang="en-US" dirty="0" err="1" smtClean="0"/>
              <a:t>GeoDNS</a:t>
            </a:r>
            <a:r>
              <a:rPr lang="en-US" dirty="0" smtClean="0"/>
              <a:t> for Disaster Recovery scenarios</a:t>
            </a:r>
          </a:p>
          <a:p>
            <a:r>
              <a:rPr lang="en-US" dirty="0" smtClean="0"/>
              <a:t>Fallback</a:t>
            </a:r>
          </a:p>
          <a:p>
            <a:pPr lvl="1"/>
            <a:r>
              <a:rPr lang="en-US" dirty="0"/>
              <a:t>_</a:t>
            </a:r>
            <a:r>
              <a:rPr lang="en-US" dirty="0" err="1"/>
              <a:t>sipinternaltls</a:t>
            </a:r>
            <a:r>
              <a:rPr lang="en-US" dirty="0"/>
              <a:t>._</a:t>
            </a:r>
            <a:r>
              <a:rPr lang="en-US" dirty="0" err="1"/>
              <a:t>tcp</a:t>
            </a:r>
            <a:r>
              <a:rPr lang="en-US" dirty="0"/>
              <a:t>.&lt;</a:t>
            </a:r>
            <a:r>
              <a:rPr lang="en-US" dirty="0" err="1"/>
              <a:t>sipdomain</a:t>
            </a:r>
            <a:r>
              <a:rPr lang="en-US" dirty="0"/>
              <a:t>&gt;</a:t>
            </a:r>
          </a:p>
          <a:p>
            <a:pPr lvl="1"/>
            <a:r>
              <a:rPr lang="en-US" dirty="0" smtClean="0"/>
              <a:t>_</a:t>
            </a:r>
            <a:r>
              <a:rPr lang="en-US" dirty="0"/>
              <a:t>sip._</a:t>
            </a:r>
            <a:r>
              <a:rPr lang="en-US" dirty="0" err="1"/>
              <a:t>tls</a:t>
            </a:r>
            <a:r>
              <a:rPr lang="en-US" dirty="0"/>
              <a:t>.&lt;</a:t>
            </a:r>
            <a:r>
              <a:rPr lang="en-US" dirty="0" err="1"/>
              <a:t>sipdomain</a:t>
            </a:r>
            <a:r>
              <a:rPr lang="en-US" dirty="0"/>
              <a:t>&gt;</a:t>
            </a:r>
          </a:p>
          <a:p>
            <a:pPr lvl="1"/>
            <a:r>
              <a:rPr lang="en-US" dirty="0" err="1" smtClean="0"/>
              <a:t>Sipinternal</a:t>
            </a:r>
            <a:r>
              <a:rPr lang="en-US" dirty="0"/>
              <a:t>.&lt;</a:t>
            </a:r>
            <a:r>
              <a:rPr lang="en-US" dirty="0" err="1"/>
              <a:t>sipdomain</a:t>
            </a:r>
            <a:r>
              <a:rPr lang="en-US" dirty="0" smtClean="0"/>
              <a:t>&gt;</a:t>
            </a:r>
            <a:endParaRPr lang="en-US" dirty="0"/>
          </a:p>
          <a:p>
            <a:pPr lvl="1"/>
            <a:r>
              <a:rPr lang="en-US" dirty="0" smtClean="0"/>
              <a:t>Sip</a:t>
            </a:r>
            <a:r>
              <a:rPr lang="en-US" dirty="0"/>
              <a:t>.&lt;</a:t>
            </a:r>
            <a:r>
              <a:rPr lang="en-US" dirty="0" err="1"/>
              <a:t>sipdomain</a:t>
            </a:r>
            <a:r>
              <a:rPr lang="en-US" dirty="0"/>
              <a:t>&gt;</a:t>
            </a:r>
          </a:p>
          <a:p>
            <a:pPr lvl="1"/>
            <a:r>
              <a:rPr lang="en-US" dirty="0" err="1" smtClean="0"/>
              <a:t>Sipexternal</a:t>
            </a:r>
            <a:r>
              <a:rPr lang="en-US" dirty="0"/>
              <a:t>.&lt;</a:t>
            </a:r>
            <a:r>
              <a:rPr lang="en-US" dirty="0" err="1"/>
              <a:t>sipdomain</a:t>
            </a:r>
            <a:r>
              <a:rPr lang="en-US" dirty="0" smtClean="0"/>
              <a:t>&gt;</a:t>
            </a:r>
          </a:p>
          <a:p>
            <a:pPr lvl="1"/>
            <a:r>
              <a:rPr lang="en-US" dirty="0" smtClean="0"/>
              <a:t>Mobile clients, </a:t>
            </a:r>
            <a:r>
              <a:rPr lang="de-AT" dirty="0"/>
              <a:t>Lync Windows Store </a:t>
            </a:r>
            <a:r>
              <a:rPr lang="en-US" dirty="0" smtClean="0"/>
              <a:t>app always rely on </a:t>
            </a:r>
            <a:r>
              <a:rPr lang="en-US" dirty="0" err="1" smtClean="0"/>
              <a:t>Lyncdiscover</a:t>
            </a:r>
            <a:r>
              <a:rPr lang="en-US" dirty="0" smtClean="0"/>
              <a:t>.&lt;</a:t>
            </a:r>
            <a:r>
              <a:rPr lang="en-US" dirty="0" err="1" smtClean="0"/>
              <a:t>sipdomain</a:t>
            </a:r>
            <a:r>
              <a:rPr lang="en-US" dirty="0" smtClean="0"/>
              <a:t>&gt;</a:t>
            </a:r>
            <a:endParaRPr lang="en-US" dirty="0"/>
          </a:p>
        </p:txBody>
      </p:sp>
    </p:spTree>
    <p:extLst>
      <p:ext uri="{BB962C8B-B14F-4D97-AF65-F5344CB8AC3E}">
        <p14:creationId xmlns:p14="http://schemas.microsoft.com/office/powerpoint/2010/main" val="338658888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 of Director</a:t>
            </a:r>
            <a:endParaRPr lang="de-AT" dirty="0"/>
          </a:p>
        </p:txBody>
      </p:sp>
      <p:sp>
        <p:nvSpPr>
          <p:cNvPr id="3" name="Text Placeholder 2"/>
          <p:cNvSpPr>
            <a:spLocks noGrp="1"/>
          </p:cNvSpPr>
          <p:nvPr>
            <p:ph type="body" sz="quarter" idx="10"/>
          </p:nvPr>
        </p:nvSpPr>
        <p:spPr>
          <a:xfrm>
            <a:off x="274638" y="1212850"/>
            <a:ext cx="11887200" cy="2769989"/>
          </a:xfrm>
        </p:spPr>
        <p:txBody>
          <a:bodyPr/>
          <a:lstStyle/>
          <a:p>
            <a:r>
              <a:rPr lang="en-US" dirty="0" smtClean="0"/>
              <a:t>Redirecting traffic</a:t>
            </a:r>
          </a:p>
          <a:p>
            <a:pPr lvl="1"/>
            <a:r>
              <a:rPr lang="en-US" dirty="0" smtClean="0"/>
              <a:t>Not required anymore</a:t>
            </a:r>
          </a:p>
          <a:p>
            <a:pPr lvl="1"/>
            <a:endParaRPr lang="en-US" dirty="0"/>
          </a:p>
          <a:p>
            <a:r>
              <a:rPr lang="en-US" dirty="0" smtClean="0"/>
              <a:t>Security</a:t>
            </a:r>
          </a:p>
          <a:p>
            <a:pPr lvl="1"/>
            <a:r>
              <a:rPr lang="en-US" dirty="0" smtClean="0"/>
              <a:t>Next hop for SIP traffic from Edge Server</a:t>
            </a:r>
          </a:p>
          <a:p>
            <a:pPr lvl="1"/>
            <a:r>
              <a:rPr lang="en-US" dirty="0" smtClean="0"/>
              <a:t>Next hop from Reverse Proxy for Simple URLs and </a:t>
            </a:r>
            <a:r>
              <a:rPr lang="en-US" dirty="0" err="1" smtClean="0"/>
              <a:t>Lyncdiscover</a:t>
            </a:r>
            <a:endParaRPr lang="en-US" dirty="0" smtClean="0"/>
          </a:p>
        </p:txBody>
      </p:sp>
    </p:spTree>
    <p:extLst>
      <p:ext uri="{BB962C8B-B14F-4D97-AF65-F5344CB8AC3E}">
        <p14:creationId xmlns:p14="http://schemas.microsoft.com/office/powerpoint/2010/main" val="352230165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Signaling vs. Media</a:t>
            </a:r>
            <a:endParaRPr lang="en-US" dirty="0"/>
          </a:p>
        </p:txBody>
      </p:sp>
    </p:spTree>
    <p:extLst>
      <p:ext uri="{BB962C8B-B14F-4D97-AF65-F5344CB8AC3E}">
        <p14:creationId xmlns:p14="http://schemas.microsoft.com/office/powerpoint/2010/main" val="671035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Signaling independent of media</a:t>
            </a:r>
            <a:endParaRPr lang="de-AT"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3253" y="1379463"/>
            <a:ext cx="716787" cy="68745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1258" y="3482441"/>
            <a:ext cx="562307" cy="66222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1258" y="5113891"/>
            <a:ext cx="525232" cy="67484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74671" y="5113891"/>
            <a:ext cx="525232" cy="674842"/>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4671" y="3482441"/>
            <a:ext cx="562307" cy="662228"/>
          </a:xfrm>
          <a:prstGeom prst="rect">
            <a:avLst/>
          </a:prstGeom>
        </p:spPr>
      </p:pic>
      <p:cxnSp>
        <p:nvCxnSpPr>
          <p:cNvPr id="14" name="Straight Arrow Connector 13"/>
          <p:cNvCxnSpPr/>
          <p:nvPr/>
        </p:nvCxnSpPr>
        <p:spPr>
          <a:xfrm>
            <a:off x="4003874" y="2123654"/>
            <a:ext cx="0" cy="1280146"/>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967161" y="4264747"/>
            <a:ext cx="0" cy="73151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4288866" y="5506665"/>
            <a:ext cx="1102662" cy="1"/>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52" name="Rounded Rectangle 51"/>
          <p:cNvSpPr/>
          <p:nvPr/>
        </p:nvSpPr>
        <p:spPr bwMode="auto">
          <a:xfrm>
            <a:off x="3127386" y="3145158"/>
            <a:ext cx="1679551" cy="3095273"/>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53" name="Rounded Rectangle 52"/>
          <p:cNvSpPr/>
          <p:nvPr/>
        </p:nvSpPr>
        <p:spPr bwMode="auto">
          <a:xfrm>
            <a:off x="4917437" y="3138332"/>
            <a:ext cx="1679551" cy="3095273"/>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55" name="Rounded Rectangle 54"/>
          <p:cNvSpPr/>
          <p:nvPr/>
        </p:nvSpPr>
        <p:spPr bwMode="auto">
          <a:xfrm>
            <a:off x="2933875" y="2989618"/>
            <a:ext cx="3829503" cy="3708009"/>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56" name="TextBox 55"/>
          <p:cNvSpPr txBox="1"/>
          <p:nvPr/>
        </p:nvSpPr>
        <p:spPr>
          <a:xfrm>
            <a:off x="3226853" y="6255980"/>
            <a:ext cx="1220334"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Contoso</a:t>
            </a:r>
          </a:p>
        </p:txBody>
      </p:sp>
      <p:sp>
        <p:nvSpPr>
          <p:cNvPr id="57" name="TextBox 56"/>
          <p:cNvSpPr txBox="1"/>
          <p:nvPr/>
        </p:nvSpPr>
        <p:spPr>
          <a:xfrm>
            <a:off x="3612074" y="5759409"/>
            <a:ext cx="651460"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US</a:t>
            </a:r>
          </a:p>
        </p:txBody>
      </p:sp>
      <p:sp>
        <p:nvSpPr>
          <p:cNvPr id="58" name="TextBox 57"/>
          <p:cNvSpPr txBox="1"/>
          <p:nvPr/>
        </p:nvSpPr>
        <p:spPr>
          <a:xfrm>
            <a:off x="5475507" y="5759409"/>
            <a:ext cx="645048"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EU</a:t>
            </a:r>
          </a:p>
        </p:txBody>
      </p:sp>
      <p:sp>
        <p:nvSpPr>
          <p:cNvPr id="62" name="Rounded Rectangular Callout 61"/>
          <p:cNvSpPr/>
          <p:nvPr/>
        </p:nvSpPr>
        <p:spPr bwMode="auto">
          <a:xfrm>
            <a:off x="4861329" y="1089105"/>
            <a:ext cx="1512085" cy="1550923"/>
          </a:xfrm>
          <a:prstGeom prst="wedgeRoundRectCallout">
            <a:avLst>
              <a:gd name="adj1" fmla="val -69526"/>
              <a:gd name="adj2" fmla="val -1253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User homed in EU</a:t>
            </a:r>
            <a:endParaRPr lang="de-AT" sz="2000" dirty="0">
              <a:gradFill>
                <a:gsLst>
                  <a:gs pos="0">
                    <a:srgbClr val="FFFFFF"/>
                  </a:gs>
                  <a:gs pos="100000">
                    <a:srgbClr val="FFFFFF"/>
                  </a:gs>
                </a:gsLst>
                <a:lin ang="5400000" scaled="0"/>
              </a:gradFill>
            </a:endParaRPr>
          </a:p>
        </p:txBody>
      </p:sp>
      <p:sp>
        <p:nvSpPr>
          <p:cNvPr id="63" name="Rounded Rectangular Callout 62"/>
          <p:cNvSpPr/>
          <p:nvPr/>
        </p:nvSpPr>
        <p:spPr bwMode="auto">
          <a:xfrm>
            <a:off x="6534993" y="3283550"/>
            <a:ext cx="1512085" cy="1550923"/>
          </a:xfrm>
          <a:prstGeom prst="wedgeRoundRectCallout">
            <a:avLst>
              <a:gd name="adj1" fmla="val -69526"/>
              <a:gd name="adj2" fmla="val -1253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User will always use this pool for AV Edge</a:t>
            </a:r>
            <a:endParaRPr lang="de-AT" sz="2000" dirty="0">
              <a:gradFill>
                <a:gsLst>
                  <a:gs pos="0">
                    <a:srgbClr val="FFFFFF"/>
                  </a:gs>
                  <a:gs pos="100000">
                    <a:srgbClr val="FFFFFF"/>
                  </a:gs>
                </a:gsLst>
                <a:lin ang="5400000" scaled="0"/>
              </a:gradFill>
            </a:endParaRPr>
          </a:p>
        </p:txBody>
      </p:sp>
      <p:sp>
        <p:nvSpPr>
          <p:cNvPr id="20" name="Rounded Rectangular Callout 19"/>
          <p:cNvSpPr/>
          <p:nvPr/>
        </p:nvSpPr>
        <p:spPr bwMode="auto">
          <a:xfrm>
            <a:off x="8380934" y="3267990"/>
            <a:ext cx="1512085" cy="1550923"/>
          </a:xfrm>
          <a:prstGeom prst="wedgeRoundRectCallout">
            <a:avLst>
              <a:gd name="adj1" fmla="val -69526"/>
              <a:gd name="adj2" fmla="val -1253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Also for meetings created by user</a:t>
            </a:r>
            <a:endParaRPr lang="de-AT"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9118490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Federation flows</a:t>
            </a:r>
            <a:endParaRPr lang="de-AT"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750" y="1345407"/>
            <a:ext cx="716787" cy="68745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7337" y="3482441"/>
            <a:ext cx="562307" cy="66222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67337" y="5143164"/>
            <a:ext cx="525232" cy="67484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0750" y="5143164"/>
            <a:ext cx="525232" cy="674842"/>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750" y="3482441"/>
            <a:ext cx="562307" cy="662228"/>
          </a:xfrm>
          <a:prstGeom prst="rect">
            <a:avLst/>
          </a:prstGeom>
        </p:spPr>
      </p:pic>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82751" y="1257646"/>
            <a:ext cx="716787" cy="687456"/>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78529" y="5143164"/>
            <a:ext cx="525232" cy="674842"/>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8529" y="3482441"/>
            <a:ext cx="562307" cy="662228"/>
          </a:xfrm>
          <a:prstGeom prst="rect">
            <a:avLst/>
          </a:prstGeom>
        </p:spPr>
      </p:pic>
      <p:cxnSp>
        <p:nvCxnSpPr>
          <p:cNvPr id="14" name="Straight Arrow Connector 13"/>
          <p:cNvCxnSpPr/>
          <p:nvPr/>
        </p:nvCxnSpPr>
        <p:spPr>
          <a:xfrm>
            <a:off x="3475067" y="2125677"/>
            <a:ext cx="0" cy="1280146"/>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475067" y="4320213"/>
            <a:ext cx="0" cy="73151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flipV="1">
            <a:off x="1737726" y="4320213"/>
            <a:ext cx="1280148" cy="1188707"/>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1629953" y="2846221"/>
            <a:ext cx="0" cy="460676"/>
          </a:xfrm>
          <a:prstGeom prst="straightConnector1">
            <a:avLst/>
          </a:prstGeom>
          <a:ln w="31750">
            <a:solidFill>
              <a:schemeClr val="tx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1629953" y="2876191"/>
            <a:ext cx="7177400" cy="21483"/>
          </a:xfrm>
          <a:prstGeom prst="straightConnector1">
            <a:avLst/>
          </a:prstGeom>
          <a:ln w="31750">
            <a:solidFill>
              <a:schemeClr val="tx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8807353" y="2914324"/>
            <a:ext cx="0" cy="476688"/>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8807353" y="4209281"/>
            <a:ext cx="0" cy="842444"/>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flipV="1">
            <a:off x="9039490" y="4209281"/>
            <a:ext cx="1654" cy="761990"/>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9039490" y="2087722"/>
            <a:ext cx="0" cy="1316078"/>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52" name="Rounded Rectangle 51"/>
          <p:cNvSpPr/>
          <p:nvPr/>
        </p:nvSpPr>
        <p:spPr bwMode="auto">
          <a:xfrm>
            <a:off x="753465" y="3145158"/>
            <a:ext cx="1679551" cy="3095273"/>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53" name="Rounded Rectangle 52"/>
          <p:cNvSpPr/>
          <p:nvPr/>
        </p:nvSpPr>
        <p:spPr bwMode="auto">
          <a:xfrm>
            <a:off x="2543516" y="3138332"/>
            <a:ext cx="1679551" cy="3095273"/>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54" name="Rounded Rectangle 53"/>
          <p:cNvSpPr/>
          <p:nvPr/>
        </p:nvSpPr>
        <p:spPr bwMode="auto">
          <a:xfrm>
            <a:off x="8109959" y="3152699"/>
            <a:ext cx="1679551" cy="3095273"/>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55" name="Rounded Rectangle 54"/>
          <p:cNvSpPr/>
          <p:nvPr/>
        </p:nvSpPr>
        <p:spPr bwMode="auto">
          <a:xfrm>
            <a:off x="559954" y="2989618"/>
            <a:ext cx="3829503" cy="3708009"/>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56" name="TextBox 55"/>
          <p:cNvSpPr txBox="1"/>
          <p:nvPr/>
        </p:nvSpPr>
        <p:spPr>
          <a:xfrm>
            <a:off x="852932" y="6255980"/>
            <a:ext cx="1220334"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Contoso</a:t>
            </a:r>
          </a:p>
        </p:txBody>
      </p:sp>
      <p:sp>
        <p:nvSpPr>
          <p:cNvPr id="57" name="TextBox 56"/>
          <p:cNvSpPr txBox="1"/>
          <p:nvPr/>
        </p:nvSpPr>
        <p:spPr>
          <a:xfrm>
            <a:off x="1238153" y="5759409"/>
            <a:ext cx="651460"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US</a:t>
            </a:r>
          </a:p>
        </p:txBody>
      </p:sp>
      <p:sp>
        <p:nvSpPr>
          <p:cNvPr id="58" name="TextBox 57"/>
          <p:cNvSpPr txBox="1"/>
          <p:nvPr/>
        </p:nvSpPr>
        <p:spPr>
          <a:xfrm>
            <a:off x="3101586" y="5759409"/>
            <a:ext cx="645048"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EU</a:t>
            </a:r>
          </a:p>
        </p:txBody>
      </p:sp>
      <p:sp>
        <p:nvSpPr>
          <p:cNvPr id="59" name="TextBox 58"/>
          <p:cNvSpPr txBox="1"/>
          <p:nvPr/>
        </p:nvSpPr>
        <p:spPr>
          <a:xfrm>
            <a:off x="8658713" y="5727188"/>
            <a:ext cx="645048"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EU</a:t>
            </a:r>
          </a:p>
        </p:txBody>
      </p:sp>
      <p:sp>
        <p:nvSpPr>
          <p:cNvPr id="60" name="TextBox 59"/>
          <p:cNvSpPr txBox="1"/>
          <p:nvPr/>
        </p:nvSpPr>
        <p:spPr>
          <a:xfrm>
            <a:off x="8133481" y="6220827"/>
            <a:ext cx="1387431" cy="544765"/>
          </a:xfrm>
          <a:prstGeom prst="rect">
            <a:avLst/>
          </a:prstGeom>
          <a:noFill/>
        </p:spPr>
        <p:txBody>
          <a:bodyPr wrap="none" lIns="182880" tIns="146304" rIns="182880" bIns="146304" rtlCol="0">
            <a:spAutoFit/>
          </a:bodyPr>
          <a:lstStyle/>
          <a:p>
            <a:pPr>
              <a:lnSpc>
                <a:spcPct val="90000"/>
              </a:lnSpc>
              <a:spcAft>
                <a:spcPts val="600"/>
              </a:spcAft>
            </a:pPr>
            <a:r>
              <a:rPr lang="en-US" dirty="0" err="1" smtClean="0">
                <a:gradFill>
                  <a:gsLst>
                    <a:gs pos="2917">
                      <a:schemeClr val="tx1"/>
                    </a:gs>
                    <a:gs pos="30000">
                      <a:schemeClr val="tx1"/>
                    </a:gs>
                  </a:gsLst>
                  <a:lin ang="5400000" scaled="0"/>
                </a:gradFill>
              </a:rPr>
              <a:t>Litwareinc</a:t>
            </a:r>
            <a:endParaRPr lang="en-US" dirty="0" smtClean="0">
              <a:gradFill>
                <a:gsLst>
                  <a:gs pos="2917">
                    <a:schemeClr val="tx1"/>
                  </a:gs>
                  <a:gs pos="30000">
                    <a:schemeClr val="tx1"/>
                  </a:gs>
                </a:gsLst>
                <a:lin ang="5400000" scaled="0"/>
              </a:gradFill>
            </a:endParaRPr>
          </a:p>
        </p:txBody>
      </p:sp>
      <p:sp>
        <p:nvSpPr>
          <p:cNvPr id="61" name="Rounded Rectangular Callout 60"/>
          <p:cNvSpPr/>
          <p:nvPr/>
        </p:nvSpPr>
        <p:spPr bwMode="auto">
          <a:xfrm>
            <a:off x="95814" y="1368389"/>
            <a:ext cx="1512085" cy="1550923"/>
          </a:xfrm>
          <a:prstGeom prst="wedgeRoundRectCallout">
            <a:avLst>
              <a:gd name="adj1" fmla="val 36498"/>
              <a:gd name="adj2" fmla="val 80111"/>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Edge Pool used for Federation</a:t>
            </a:r>
            <a:endParaRPr lang="de-AT" sz="2000" dirty="0">
              <a:gradFill>
                <a:gsLst>
                  <a:gs pos="0">
                    <a:srgbClr val="FFFFFF"/>
                  </a:gs>
                  <a:gs pos="100000">
                    <a:srgbClr val="FFFFFF"/>
                  </a:gs>
                </a:gsLst>
                <a:lin ang="5400000" scaled="0"/>
              </a:gradFill>
            </a:endParaRPr>
          </a:p>
        </p:txBody>
      </p:sp>
      <p:sp>
        <p:nvSpPr>
          <p:cNvPr id="62" name="Rounded Rectangular Callout 61"/>
          <p:cNvSpPr/>
          <p:nvPr/>
        </p:nvSpPr>
        <p:spPr bwMode="auto">
          <a:xfrm>
            <a:off x="4315552" y="1070243"/>
            <a:ext cx="1512085" cy="1550923"/>
          </a:xfrm>
          <a:prstGeom prst="wedgeRoundRectCallout">
            <a:avLst>
              <a:gd name="adj1" fmla="val -69526"/>
              <a:gd name="adj2" fmla="val -1253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User homed in EU</a:t>
            </a:r>
            <a:endParaRPr lang="de-AT" sz="2000" dirty="0">
              <a:gradFill>
                <a:gsLst>
                  <a:gs pos="0">
                    <a:srgbClr val="FFFFFF"/>
                  </a:gs>
                  <a:gs pos="100000">
                    <a:srgbClr val="FFFFFF"/>
                  </a:gs>
                </a:gsLst>
                <a:lin ang="5400000" scaled="0"/>
              </a:gradFill>
            </a:endParaRPr>
          </a:p>
        </p:txBody>
      </p:sp>
      <p:sp>
        <p:nvSpPr>
          <p:cNvPr id="63" name="Rounded Rectangular Callout 62"/>
          <p:cNvSpPr/>
          <p:nvPr/>
        </p:nvSpPr>
        <p:spPr bwMode="auto">
          <a:xfrm>
            <a:off x="4161072" y="3283550"/>
            <a:ext cx="1512085" cy="1550923"/>
          </a:xfrm>
          <a:prstGeom prst="wedgeRoundRectCallout">
            <a:avLst>
              <a:gd name="adj1" fmla="val -69526"/>
              <a:gd name="adj2" fmla="val -1253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User will always use this pool for AV Edge</a:t>
            </a:r>
            <a:endParaRPr lang="de-AT" sz="2000" dirty="0">
              <a:gradFill>
                <a:gsLst>
                  <a:gs pos="0">
                    <a:srgbClr val="FFFFFF"/>
                  </a:gs>
                  <a:gs pos="100000">
                    <a:srgbClr val="FFFFFF"/>
                  </a:gs>
                </a:gsLst>
                <a:lin ang="5400000" scaled="0"/>
              </a:gradFill>
            </a:endParaRPr>
          </a:p>
        </p:txBody>
      </p:sp>
      <p:sp>
        <p:nvSpPr>
          <p:cNvPr id="64" name="Rounded Rectangular Callout 63"/>
          <p:cNvSpPr/>
          <p:nvPr/>
        </p:nvSpPr>
        <p:spPr bwMode="auto">
          <a:xfrm>
            <a:off x="9950551" y="1970299"/>
            <a:ext cx="1512085" cy="1550923"/>
          </a:xfrm>
          <a:prstGeom prst="wedgeRoundRectCallout">
            <a:avLst>
              <a:gd name="adj1" fmla="val -84448"/>
              <a:gd name="adj2" fmla="val 57380"/>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Edge Pool used for Federation</a:t>
            </a:r>
            <a:endParaRPr lang="de-AT"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6709683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500"/>
                                        <p:tgtEl>
                                          <p:spTgt spid="6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500"/>
                                        <p:tgtEl>
                                          <p:spTgt spid="6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par>
                          <p:cTn id="23" fill="hold">
                            <p:stCondLst>
                              <p:cond delay="500"/>
                            </p:stCondLst>
                            <p:childTnLst>
                              <p:par>
                                <p:cTn id="24" presetID="22" presetClass="entr" presetSubtype="1"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down)">
                                      <p:cBhvr>
                                        <p:cTn id="36" dur="500"/>
                                        <p:tgtEl>
                                          <p:spTgt spid="29"/>
                                        </p:tgtEl>
                                      </p:cBhvr>
                                    </p:animEffect>
                                  </p:childTnLst>
                                </p:cTn>
                              </p:par>
                            </p:childTnLst>
                          </p:cTn>
                        </p:par>
                        <p:par>
                          <p:cTn id="37" fill="hold">
                            <p:stCondLst>
                              <p:cond delay="500"/>
                            </p:stCondLst>
                            <p:childTnLst>
                              <p:par>
                                <p:cTn id="38" presetID="22" presetClass="entr" presetSubtype="8"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childTnLst>
                          </p:cTn>
                        </p:par>
                        <p:par>
                          <p:cTn id="41" fill="hold">
                            <p:stCondLst>
                              <p:cond delay="1000"/>
                            </p:stCondLst>
                            <p:childTnLst>
                              <p:par>
                                <p:cTn id="42" presetID="22" presetClass="entr" presetSubtype="1"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up)">
                                      <p:cBhvr>
                                        <p:cTn id="44" dur="5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up)">
                                      <p:cBhvr>
                                        <p:cTn id="49" dur="500"/>
                                        <p:tgtEl>
                                          <p:spTgt spid="3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down)">
                                      <p:cBhvr>
                                        <p:cTn id="54" dur="500"/>
                                        <p:tgtEl>
                                          <p:spTgt spid="40"/>
                                        </p:tgtEl>
                                      </p:cBhvr>
                                    </p:animEffect>
                                  </p:childTnLst>
                                </p:cTn>
                              </p:par>
                            </p:childTnLst>
                          </p:cTn>
                        </p:par>
                        <p:par>
                          <p:cTn id="55" fill="hold">
                            <p:stCondLst>
                              <p:cond delay="500"/>
                            </p:stCondLst>
                            <p:childTnLst>
                              <p:par>
                                <p:cTn id="56" presetID="22" presetClass="entr" presetSubtype="4" fill="hold"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down)">
                                      <p:cBhvr>
                                        <p:cTn id="58" dur="500"/>
                                        <p:tgtEl>
                                          <p:spTgt spid="42"/>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fade">
                                      <p:cBhvr>
                                        <p:cTn id="6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Planning and Deployment for Edge Server with Lync 2013</a:t>
            </a:r>
          </a:p>
        </p:txBody>
      </p:sp>
      <p:sp>
        <p:nvSpPr>
          <p:cNvPr id="5" name="Text Placeholder 4"/>
          <p:cNvSpPr>
            <a:spLocks noGrp="1"/>
          </p:cNvSpPr>
          <p:nvPr>
            <p:ph type="body" sz="quarter" idx="12"/>
          </p:nvPr>
        </p:nvSpPr>
        <p:spPr/>
        <p:txBody>
          <a:bodyPr/>
          <a:lstStyle/>
          <a:p>
            <a:r>
              <a:rPr lang="en-US" dirty="0" smtClean="0"/>
              <a:t>Thomas Binder</a:t>
            </a:r>
            <a:endParaRPr lang="en-US" dirty="0"/>
          </a:p>
        </p:txBody>
      </p:sp>
      <p:sp>
        <p:nvSpPr>
          <p:cNvPr id="9" name="Text Placeholder 8"/>
          <p:cNvSpPr>
            <a:spLocks noGrp="1"/>
          </p:cNvSpPr>
          <p:nvPr>
            <p:ph type="body" sz="quarter" idx="13"/>
          </p:nvPr>
        </p:nvSpPr>
        <p:spPr/>
        <p:txBody>
          <a:bodyPr/>
          <a:lstStyle/>
          <a:p>
            <a:r>
              <a:rPr lang="en-US" dirty="0" smtClean="0"/>
              <a:t>OUC-B328</a:t>
            </a:r>
            <a:endParaRPr lang="en-US" dirty="0"/>
          </a:p>
        </p:txBody>
      </p:sp>
    </p:spTree>
    <p:extLst>
      <p:ext uri="{BB962C8B-B14F-4D97-AF65-F5344CB8AC3E}">
        <p14:creationId xmlns:p14="http://schemas.microsoft.com/office/powerpoint/2010/main" val="1308305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Reverse Proxy</a:t>
            </a:r>
            <a:endParaRPr lang="en-US" dirty="0"/>
          </a:p>
        </p:txBody>
      </p:sp>
    </p:spTree>
    <p:extLst>
      <p:ext uri="{BB962C8B-B14F-4D97-AF65-F5344CB8AC3E}">
        <p14:creationId xmlns:p14="http://schemas.microsoft.com/office/powerpoint/2010/main" val="538602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Reverse Proxy</a:t>
            </a:r>
            <a:endParaRPr lang="de-AT" dirty="0"/>
          </a:p>
        </p:txBody>
      </p:sp>
      <p:sp>
        <p:nvSpPr>
          <p:cNvPr id="3" name="Text Placeholder 2"/>
          <p:cNvSpPr>
            <a:spLocks noGrp="1"/>
          </p:cNvSpPr>
          <p:nvPr>
            <p:ph type="body" sz="quarter" idx="10"/>
          </p:nvPr>
        </p:nvSpPr>
        <p:spPr>
          <a:xfrm>
            <a:off x="274638" y="1212850"/>
            <a:ext cx="11887200" cy="2769989"/>
          </a:xfrm>
        </p:spPr>
        <p:txBody>
          <a:bodyPr/>
          <a:lstStyle/>
          <a:p>
            <a:r>
              <a:rPr lang="en-US" dirty="0" smtClean="0"/>
              <a:t>Requirements</a:t>
            </a:r>
          </a:p>
          <a:p>
            <a:pPr lvl="1"/>
            <a:r>
              <a:rPr lang="en-US" dirty="0" smtClean="0"/>
              <a:t>Support SSL/TLS to publish internal websites</a:t>
            </a:r>
          </a:p>
          <a:p>
            <a:pPr lvl="1"/>
            <a:r>
              <a:rPr lang="en-US" dirty="0" smtClean="0"/>
              <a:t>Publish internal websites with as well as without encryption</a:t>
            </a:r>
          </a:p>
          <a:p>
            <a:pPr lvl="1"/>
            <a:r>
              <a:rPr lang="en-US" dirty="0" smtClean="0"/>
              <a:t>Publish internal websites using FQDN</a:t>
            </a:r>
          </a:p>
          <a:p>
            <a:pPr lvl="1"/>
            <a:r>
              <a:rPr lang="en-US" dirty="0" smtClean="0"/>
              <a:t>Ability to handle certificates with Subject Alternate Names</a:t>
            </a:r>
          </a:p>
          <a:p>
            <a:pPr lvl="1"/>
            <a:r>
              <a:rPr lang="en-US" dirty="0" smtClean="0"/>
              <a:t>Must be able to sent original host header</a:t>
            </a:r>
          </a:p>
          <a:p>
            <a:pPr lvl="1"/>
            <a:r>
              <a:rPr lang="en-US" dirty="0" smtClean="0"/>
              <a:t>Bridging of some ports</a:t>
            </a:r>
          </a:p>
        </p:txBody>
      </p:sp>
    </p:spTree>
    <p:extLst>
      <p:ext uri="{BB962C8B-B14F-4D97-AF65-F5344CB8AC3E}">
        <p14:creationId xmlns:p14="http://schemas.microsoft.com/office/powerpoint/2010/main" val="135204098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Reverse Proxy settings</a:t>
            </a:r>
            <a:endParaRPr lang="de-AT" dirty="0"/>
          </a:p>
        </p:txBody>
      </p:sp>
      <p:sp>
        <p:nvSpPr>
          <p:cNvPr id="3" name="Text Placeholder 2"/>
          <p:cNvSpPr>
            <a:spLocks noGrp="1"/>
          </p:cNvSpPr>
          <p:nvPr>
            <p:ph type="body" sz="quarter" idx="10"/>
          </p:nvPr>
        </p:nvSpPr>
        <p:spPr>
          <a:xfrm>
            <a:off x="274638" y="1212850"/>
            <a:ext cx="11887200" cy="4462760"/>
          </a:xfrm>
        </p:spPr>
        <p:txBody>
          <a:bodyPr/>
          <a:lstStyle/>
          <a:p>
            <a:r>
              <a:rPr lang="en-US" dirty="0" smtClean="0"/>
              <a:t>Published FQDNs</a:t>
            </a:r>
          </a:p>
          <a:p>
            <a:pPr lvl="1"/>
            <a:r>
              <a:rPr lang="en-US" dirty="0" err="1" smtClean="0"/>
              <a:t>Lyncdiscover</a:t>
            </a:r>
            <a:r>
              <a:rPr lang="en-US" dirty="0" smtClean="0"/>
              <a:t>.&lt;</a:t>
            </a:r>
            <a:r>
              <a:rPr lang="en-US" dirty="0" err="1" smtClean="0"/>
              <a:t>sipdomain</a:t>
            </a:r>
            <a:r>
              <a:rPr lang="en-US" dirty="0" smtClean="0"/>
              <a:t>&gt;</a:t>
            </a:r>
          </a:p>
          <a:p>
            <a:pPr lvl="1"/>
            <a:r>
              <a:rPr lang="en-US" dirty="0" smtClean="0"/>
              <a:t>External </a:t>
            </a:r>
            <a:r>
              <a:rPr lang="en-US" dirty="0" err="1" smtClean="0"/>
              <a:t>WebFarm</a:t>
            </a:r>
            <a:r>
              <a:rPr lang="en-US" dirty="0" smtClean="0"/>
              <a:t> FQDN</a:t>
            </a:r>
          </a:p>
          <a:p>
            <a:pPr lvl="1"/>
            <a:r>
              <a:rPr lang="en-US" dirty="0" smtClean="0"/>
              <a:t>Simple URLs</a:t>
            </a:r>
          </a:p>
          <a:p>
            <a:pPr lvl="1"/>
            <a:r>
              <a:rPr lang="en-US" dirty="0" smtClean="0"/>
              <a:t>Office Web App Server</a:t>
            </a:r>
          </a:p>
          <a:p>
            <a:r>
              <a:rPr lang="en-US" dirty="0" smtClean="0"/>
              <a:t>Bridge port 443 to port 4443</a:t>
            </a:r>
          </a:p>
          <a:p>
            <a:pPr lvl="1"/>
            <a:r>
              <a:rPr lang="en-US" dirty="0" smtClean="0"/>
              <a:t>For all FQDNs except </a:t>
            </a:r>
            <a:r>
              <a:rPr lang="en-US" dirty="0"/>
              <a:t>Office Web </a:t>
            </a:r>
            <a:r>
              <a:rPr lang="en-US"/>
              <a:t>App </a:t>
            </a:r>
            <a:r>
              <a:rPr lang="en-US" smtClean="0"/>
              <a:t>Server </a:t>
            </a:r>
            <a:endParaRPr lang="en-US" dirty="0" smtClean="0"/>
          </a:p>
          <a:p>
            <a:pPr lvl="1"/>
            <a:r>
              <a:rPr lang="en-US" dirty="0" smtClean="0"/>
              <a:t>Optionally bridge port 80 to port 8080</a:t>
            </a:r>
          </a:p>
          <a:p>
            <a:endParaRPr lang="en-US" dirty="0"/>
          </a:p>
          <a:p>
            <a:pPr lvl="1"/>
            <a:endParaRPr lang="de-AT" dirty="0"/>
          </a:p>
        </p:txBody>
      </p:sp>
    </p:spTree>
    <p:extLst>
      <p:ext uri="{BB962C8B-B14F-4D97-AF65-F5344CB8AC3E}">
        <p14:creationId xmlns:p14="http://schemas.microsoft.com/office/powerpoint/2010/main" val="358009887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DNS &amp; Certificates</a:t>
            </a:r>
            <a:endParaRPr lang="en-US" dirty="0"/>
          </a:p>
        </p:txBody>
      </p:sp>
    </p:spTree>
    <p:extLst>
      <p:ext uri="{BB962C8B-B14F-4D97-AF65-F5344CB8AC3E}">
        <p14:creationId xmlns:p14="http://schemas.microsoft.com/office/powerpoint/2010/main" val="3459073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Certificates requirements</a:t>
            </a:r>
            <a:endParaRPr lang="de-AT" dirty="0"/>
          </a:p>
        </p:txBody>
      </p:sp>
      <p:sp>
        <p:nvSpPr>
          <p:cNvPr id="3" name="Text Placeholder 2"/>
          <p:cNvSpPr>
            <a:spLocks noGrp="1"/>
          </p:cNvSpPr>
          <p:nvPr>
            <p:ph type="body" sz="quarter" idx="10"/>
          </p:nvPr>
        </p:nvSpPr>
        <p:spPr>
          <a:xfrm>
            <a:off x="274638" y="1212850"/>
            <a:ext cx="11887200" cy="6155531"/>
          </a:xfrm>
        </p:spPr>
        <p:txBody>
          <a:bodyPr/>
          <a:lstStyle/>
          <a:p>
            <a:r>
              <a:rPr lang="en-US" dirty="0" smtClean="0"/>
              <a:t>Reverse Proxy</a:t>
            </a:r>
          </a:p>
          <a:p>
            <a:pPr lvl="1"/>
            <a:r>
              <a:rPr lang="en-US" dirty="0" smtClean="0"/>
              <a:t>Use public certificate</a:t>
            </a:r>
          </a:p>
          <a:p>
            <a:pPr lvl="1"/>
            <a:r>
              <a:rPr lang="en-US" dirty="0" err="1" smtClean="0"/>
              <a:t>Lyncdiscover</a:t>
            </a:r>
            <a:r>
              <a:rPr lang="en-US" dirty="0" smtClean="0"/>
              <a:t>.&lt;</a:t>
            </a:r>
            <a:r>
              <a:rPr lang="en-US" dirty="0" err="1" smtClean="0"/>
              <a:t>sipdomain</a:t>
            </a:r>
            <a:r>
              <a:rPr lang="en-US" dirty="0" smtClean="0"/>
              <a:t>&gt;</a:t>
            </a:r>
          </a:p>
          <a:p>
            <a:pPr lvl="1"/>
            <a:r>
              <a:rPr lang="en-US" dirty="0" smtClean="0"/>
              <a:t>Simple URLs FQDN</a:t>
            </a:r>
          </a:p>
          <a:p>
            <a:pPr lvl="1"/>
            <a:r>
              <a:rPr lang="en-US" dirty="0" smtClean="0"/>
              <a:t>External </a:t>
            </a:r>
            <a:r>
              <a:rPr lang="en-US" dirty="0" err="1" smtClean="0"/>
              <a:t>Webfarm</a:t>
            </a:r>
            <a:r>
              <a:rPr lang="en-US" dirty="0" smtClean="0"/>
              <a:t> FQDN</a:t>
            </a:r>
          </a:p>
          <a:p>
            <a:pPr lvl="1"/>
            <a:r>
              <a:rPr lang="en-US" dirty="0"/>
              <a:t>Office Web App </a:t>
            </a:r>
            <a:r>
              <a:rPr lang="en-US" dirty="0" smtClean="0"/>
              <a:t>Server</a:t>
            </a:r>
          </a:p>
          <a:p>
            <a:r>
              <a:rPr lang="en-US" dirty="0" smtClean="0"/>
              <a:t>Edge Server external interfaces</a:t>
            </a:r>
          </a:p>
          <a:p>
            <a:pPr lvl="1"/>
            <a:r>
              <a:rPr lang="en-US" dirty="0" smtClean="0"/>
              <a:t>Use public certificate</a:t>
            </a:r>
          </a:p>
          <a:p>
            <a:pPr lvl="1"/>
            <a:r>
              <a:rPr lang="en-US" dirty="0" smtClean="0"/>
              <a:t>Access Edge Server FQDN</a:t>
            </a:r>
          </a:p>
          <a:p>
            <a:pPr lvl="1"/>
            <a:r>
              <a:rPr lang="en-US" dirty="0" smtClean="0"/>
              <a:t>Web Conferencing Edge Server FQDN</a:t>
            </a:r>
          </a:p>
          <a:p>
            <a:pPr lvl="1"/>
            <a:r>
              <a:rPr lang="en-US" dirty="0" smtClean="0"/>
              <a:t>&lt;hostname&gt;.&lt;</a:t>
            </a:r>
            <a:r>
              <a:rPr lang="en-US" dirty="0" err="1" smtClean="0"/>
              <a:t>sipdomain</a:t>
            </a:r>
            <a:r>
              <a:rPr lang="en-US" dirty="0" smtClean="0"/>
              <a:t>&gt; </a:t>
            </a:r>
          </a:p>
          <a:p>
            <a:r>
              <a:rPr lang="en-US" dirty="0" smtClean="0"/>
              <a:t>Edge Server internal interface</a:t>
            </a:r>
          </a:p>
          <a:p>
            <a:pPr lvl="1"/>
            <a:r>
              <a:rPr lang="en-US" dirty="0" smtClean="0"/>
              <a:t>Use private certificate</a:t>
            </a:r>
          </a:p>
          <a:p>
            <a:pPr lvl="1"/>
            <a:r>
              <a:rPr lang="en-US" dirty="0" smtClean="0"/>
              <a:t>Internal Edge Server FQDN</a:t>
            </a:r>
          </a:p>
          <a:p>
            <a:pPr lvl="1"/>
            <a:endParaRPr lang="de-AT" dirty="0"/>
          </a:p>
        </p:txBody>
      </p:sp>
      <p:sp>
        <p:nvSpPr>
          <p:cNvPr id="4" name="Rounded Rectangular Callout 3"/>
          <p:cNvSpPr/>
          <p:nvPr/>
        </p:nvSpPr>
        <p:spPr bwMode="auto">
          <a:xfrm>
            <a:off x="7406944" y="3101908"/>
            <a:ext cx="2743170" cy="1188707"/>
          </a:xfrm>
          <a:prstGeom prst="wedgeRoundRectCallout">
            <a:avLst>
              <a:gd name="adj1" fmla="val -58796"/>
              <a:gd name="adj2" fmla="val 2403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Please note that AV Edge Server FQDN is not part of the certificate</a:t>
            </a:r>
            <a:endParaRPr lang="de-AT" sz="2000" dirty="0">
              <a:gradFill>
                <a:gsLst>
                  <a:gs pos="0">
                    <a:srgbClr val="FFFFFF"/>
                  </a:gs>
                  <a:gs pos="100000">
                    <a:srgbClr val="FFFFFF"/>
                  </a:gs>
                </a:gsLst>
                <a:lin ang="5400000" scaled="0"/>
              </a:gradFill>
            </a:endParaRPr>
          </a:p>
        </p:txBody>
      </p:sp>
      <p:sp>
        <p:nvSpPr>
          <p:cNvPr id="5" name="Rounded Rectangular Callout 4"/>
          <p:cNvSpPr/>
          <p:nvPr/>
        </p:nvSpPr>
        <p:spPr bwMode="auto">
          <a:xfrm>
            <a:off x="3749384" y="1212849"/>
            <a:ext cx="2743170" cy="1188707"/>
          </a:xfrm>
          <a:prstGeom prst="wedgeRoundRectCallout">
            <a:avLst>
              <a:gd name="adj1" fmla="val -76051"/>
              <a:gd name="adj2" fmla="val 21323"/>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Private certificate will cause problems if CRL cannot be accessed</a:t>
            </a:r>
            <a:endParaRPr lang="de-AT"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020318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AT" dirty="0" smtClean="0"/>
              <a:t>Rolling AV Authentication </a:t>
            </a:r>
            <a:r>
              <a:rPr lang="de-AT" dirty="0" err="1" smtClean="0"/>
              <a:t>Certificate</a:t>
            </a:r>
            <a:endParaRPr lang="de-AT" dirty="0"/>
          </a:p>
        </p:txBody>
      </p:sp>
      <p:sp>
        <p:nvSpPr>
          <p:cNvPr id="3" name="Text Placeholder 2"/>
          <p:cNvSpPr>
            <a:spLocks noGrp="1"/>
          </p:cNvSpPr>
          <p:nvPr>
            <p:ph type="body" sz="quarter" idx="10"/>
          </p:nvPr>
        </p:nvSpPr>
        <p:spPr>
          <a:xfrm>
            <a:off x="274638" y="1212850"/>
            <a:ext cx="11887200" cy="5139869"/>
          </a:xfrm>
        </p:spPr>
        <p:txBody>
          <a:bodyPr/>
          <a:lstStyle/>
          <a:p>
            <a:r>
              <a:rPr lang="en-US" dirty="0" smtClean="0"/>
              <a:t>Purpose of AV Authentication certificate</a:t>
            </a:r>
          </a:p>
          <a:p>
            <a:pPr lvl="1"/>
            <a:r>
              <a:rPr lang="en-US" dirty="0" smtClean="0"/>
              <a:t>Creates token to allow clients to use AV Edge Server</a:t>
            </a:r>
          </a:p>
          <a:p>
            <a:pPr lvl="1"/>
            <a:r>
              <a:rPr lang="en-US" dirty="0" smtClean="0"/>
              <a:t>Token acquired at sign in or after 8 hours</a:t>
            </a:r>
          </a:p>
          <a:p>
            <a:pPr lvl="1"/>
            <a:r>
              <a:rPr lang="en-US" dirty="0" smtClean="0"/>
              <a:t>By internal users as well by external user</a:t>
            </a:r>
          </a:p>
          <a:p>
            <a:r>
              <a:rPr lang="en-US" dirty="0" smtClean="0"/>
              <a:t>If certificate is renewed…</a:t>
            </a:r>
          </a:p>
          <a:p>
            <a:pPr lvl="1"/>
            <a:r>
              <a:rPr lang="en-US" dirty="0" smtClean="0"/>
              <a:t>Clients have still tokes</a:t>
            </a:r>
          </a:p>
          <a:p>
            <a:pPr lvl="1"/>
            <a:r>
              <a:rPr lang="en-US" dirty="0" smtClean="0"/>
              <a:t>However tokens can not be validated by new certificate</a:t>
            </a:r>
          </a:p>
          <a:p>
            <a:pPr lvl="1"/>
            <a:r>
              <a:rPr lang="en-US" dirty="0" smtClean="0"/>
              <a:t>Media endpoints unable to use AV Edge Server up to 8 hours</a:t>
            </a:r>
          </a:p>
          <a:p>
            <a:r>
              <a:rPr lang="en-US" dirty="0" smtClean="0"/>
              <a:t>Rolling AV Certificate</a:t>
            </a:r>
          </a:p>
          <a:p>
            <a:pPr lvl="1"/>
            <a:r>
              <a:rPr lang="en-US" dirty="0" smtClean="0"/>
              <a:t>Allows to stage new certificate while old one is still in place</a:t>
            </a:r>
          </a:p>
          <a:p>
            <a:pPr lvl="1"/>
            <a:r>
              <a:rPr lang="en-US" dirty="0" smtClean="0"/>
              <a:t>Edge Server will issue tokens based on new certificate, but be able to validate all tokens</a:t>
            </a:r>
          </a:p>
          <a:p>
            <a:pPr lvl="1"/>
            <a:r>
              <a:rPr lang="de-AT" dirty="0"/>
              <a:t>Set-</a:t>
            </a:r>
            <a:r>
              <a:rPr lang="de-AT" dirty="0" err="1"/>
              <a:t>CsCertificate</a:t>
            </a:r>
            <a:r>
              <a:rPr lang="de-AT" dirty="0"/>
              <a:t> –</a:t>
            </a:r>
            <a:r>
              <a:rPr lang="de-AT" dirty="0" smtClean="0"/>
              <a:t>Type –Roll –</a:t>
            </a:r>
            <a:r>
              <a:rPr lang="de-AT" dirty="0" err="1" smtClean="0"/>
              <a:t>Thumbprint</a:t>
            </a:r>
            <a:r>
              <a:rPr lang="de-AT" dirty="0" smtClean="0"/>
              <a:t> –</a:t>
            </a:r>
            <a:r>
              <a:rPr lang="de-AT" dirty="0" err="1" smtClean="0"/>
              <a:t>EffectiveDate</a:t>
            </a:r>
            <a:endParaRPr lang="de-AT" dirty="0"/>
          </a:p>
        </p:txBody>
      </p:sp>
      <p:sp>
        <p:nvSpPr>
          <p:cNvPr id="5" name="Explosion 2 4"/>
          <p:cNvSpPr/>
          <p:nvPr/>
        </p:nvSpPr>
        <p:spPr bwMode="auto">
          <a:xfrm>
            <a:off x="10332992" y="333057"/>
            <a:ext cx="2011658" cy="1554463"/>
          </a:xfrm>
          <a:prstGeom prst="irregularSeal2">
            <a:avLst/>
          </a:prstGeom>
          <a:solidFill>
            <a:srgbClr val="FFFF00"/>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000000"/>
                </a:solidFill>
              </a:rPr>
              <a:t>New in 2013</a:t>
            </a:r>
            <a:endParaRPr lang="de-AT" sz="2000" b="1" dirty="0">
              <a:solidFill>
                <a:srgbClr val="000000"/>
              </a:solidFill>
            </a:endParaRPr>
          </a:p>
        </p:txBody>
      </p:sp>
    </p:spTree>
    <p:extLst>
      <p:ext uri="{BB962C8B-B14F-4D97-AF65-F5344CB8AC3E}">
        <p14:creationId xmlns:p14="http://schemas.microsoft.com/office/powerpoint/2010/main" val="8615405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fade">
                                      <p:cBhvr>
                                        <p:cTn id="13" dur="500"/>
                                        <p:tgtEl>
                                          <p:spTgt spid="3">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fade">
                                      <p:cBhvr>
                                        <p:cTn id="16" dur="500"/>
                                        <p:tgtEl>
                                          <p:spTgt spid="3">
                                            <p:txEl>
                                              <p:pRg st="7" end="7"/>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animEffect transition="in" filter="fade">
                                      <p:cBhvr>
                                        <p:cTn id="21" dur="500"/>
                                        <p:tgtEl>
                                          <p:spTgt spid="3">
                                            <p:txEl>
                                              <p:pRg st="8" end="8"/>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9" end="9"/>
                                            </p:txEl>
                                          </p:spTgt>
                                        </p:tgtEl>
                                        <p:attrNameLst>
                                          <p:attrName>style.visibility</p:attrName>
                                        </p:attrNameLst>
                                      </p:cBhvr>
                                      <p:to>
                                        <p:strVal val="visible"/>
                                      </p:to>
                                    </p:set>
                                    <p:animEffect transition="in" filter="fade">
                                      <p:cBhvr>
                                        <p:cTn id="24" dur="500"/>
                                        <p:tgtEl>
                                          <p:spTgt spid="3">
                                            <p:txEl>
                                              <p:pRg st="9" end="9"/>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fade">
                                      <p:cBhvr>
                                        <p:cTn id="27" dur="500"/>
                                        <p:tgtEl>
                                          <p:spTgt spid="3">
                                            <p:txEl>
                                              <p:pRg st="10" end="1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11" end="11"/>
                                            </p:txEl>
                                          </p:spTgt>
                                        </p:tgtEl>
                                        <p:attrNameLst>
                                          <p:attrName>style.visibility</p:attrName>
                                        </p:attrNameLst>
                                      </p:cBhvr>
                                      <p:to>
                                        <p:strVal val="visible"/>
                                      </p:to>
                                    </p:set>
                                    <p:animEffect transition="in" filter="fade">
                                      <p:cBhvr>
                                        <p:cTn id="30"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DNS requirements</a:t>
            </a:r>
            <a:endParaRPr lang="de-AT" dirty="0"/>
          </a:p>
        </p:txBody>
      </p:sp>
      <p:sp>
        <p:nvSpPr>
          <p:cNvPr id="3" name="Text Placeholder 2"/>
          <p:cNvSpPr>
            <a:spLocks noGrp="1"/>
          </p:cNvSpPr>
          <p:nvPr>
            <p:ph type="body" sz="quarter" idx="10"/>
          </p:nvPr>
        </p:nvSpPr>
        <p:spPr>
          <a:xfrm>
            <a:off x="274639" y="1212849"/>
            <a:ext cx="5486399" cy="5706177"/>
          </a:xfrm>
        </p:spPr>
        <p:txBody>
          <a:bodyPr/>
          <a:lstStyle/>
          <a:p>
            <a:r>
              <a:rPr lang="en-US" dirty="0" err="1" smtClean="0"/>
              <a:t>Lyncdiscover</a:t>
            </a:r>
            <a:r>
              <a:rPr lang="en-US" dirty="0" smtClean="0"/>
              <a:t>.&lt;</a:t>
            </a:r>
            <a:r>
              <a:rPr lang="en-US" dirty="0" err="1" smtClean="0"/>
              <a:t>sipdomain</a:t>
            </a:r>
            <a:r>
              <a:rPr lang="en-US" dirty="0" smtClean="0"/>
              <a:t>&gt;</a:t>
            </a:r>
          </a:p>
          <a:p>
            <a:pPr lvl="1"/>
            <a:r>
              <a:rPr lang="en-US" dirty="0" smtClean="0"/>
              <a:t>Use </a:t>
            </a:r>
            <a:r>
              <a:rPr lang="en-US" dirty="0" err="1" smtClean="0"/>
              <a:t>GeoDNS</a:t>
            </a:r>
            <a:r>
              <a:rPr lang="en-US" dirty="0" smtClean="0"/>
              <a:t> for Disaster Recovery</a:t>
            </a:r>
          </a:p>
          <a:p>
            <a:r>
              <a:rPr lang="en-US" dirty="0" smtClean="0"/>
              <a:t>Simple URLs</a:t>
            </a:r>
          </a:p>
          <a:p>
            <a:pPr lvl="1"/>
            <a:r>
              <a:rPr lang="en-US" dirty="0"/>
              <a:t>Use </a:t>
            </a:r>
            <a:r>
              <a:rPr lang="en-US" dirty="0" err="1"/>
              <a:t>GeoDNS</a:t>
            </a:r>
            <a:r>
              <a:rPr lang="en-US" dirty="0"/>
              <a:t> for Disaster Recovery</a:t>
            </a:r>
          </a:p>
          <a:p>
            <a:r>
              <a:rPr lang="en-US" dirty="0" smtClean="0"/>
              <a:t>External </a:t>
            </a:r>
            <a:r>
              <a:rPr lang="en-US" dirty="0" err="1" smtClean="0"/>
              <a:t>WebFarm</a:t>
            </a:r>
            <a:r>
              <a:rPr lang="en-US" dirty="0" smtClean="0"/>
              <a:t> FQDN</a:t>
            </a:r>
          </a:p>
          <a:p>
            <a:r>
              <a:rPr lang="en-US" dirty="0" smtClean="0"/>
              <a:t>Office Web App Server</a:t>
            </a:r>
          </a:p>
          <a:p>
            <a:r>
              <a:rPr lang="en-US" dirty="0" smtClean="0"/>
              <a:t>Access Edge</a:t>
            </a:r>
          </a:p>
          <a:p>
            <a:pPr lvl="1">
              <a:spcBef>
                <a:spcPts val="1224"/>
              </a:spcBef>
              <a:buClr>
                <a:schemeClr val="tx1"/>
              </a:buClr>
            </a:pPr>
            <a:r>
              <a:rPr lang="en-US" dirty="0"/>
              <a:t>&lt;hostname&gt;.&lt;</a:t>
            </a:r>
            <a:r>
              <a:rPr lang="en-US" dirty="0" err="1"/>
              <a:t>sipdomain</a:t>
            </a:r>
            <a:r>
              <a:rPr lang="en-US" dirty="0"/>
              <a:t>&gt; </a:t>
            </a:r>
          </a:p>
          <a:p>
            <a:r>
              <a:rPr lang="en-US" dirty="0" smtClean="0"/>
              <a:t>Web </a:t>
            </a:r>
            <a:r>
              <a:rPr lang="en-US" dirty="0" err="1" smtClean="0"/>
              <a:t>Conf</a:t>
            </a:r>
            <a:r>
              <a:rPr lang="de-AT" dirty="0" smtClean="0"/>
              <a:t> Edge</a:t>
            </a:r>
          </a:p>
          <a:p>
            <a:r>
              <a:rPr lang="en-US" dirty="0" smtClean="0"/>
              <a:t>AV Edge</a:t>
            </a:r>
          </a:p>
        </p:txBody>
      </p:sp>
      <p:sp>
        <p:nvSpPr>
          <p:cNvPr id="4" name="Text Placeholder 3"/>
          <p:cNvSpPr>
            <a:spLocks noGrp="1"/>
          </p:cNvSpPr>
          <p:nvPr>
            <p:ph type="body" sz="quarter" idx="11"/>
          </p:nvPr>
        </p:nvSpPr>
        <p:spPr>
          <a:xfrm>
            <a:off x="5943921" y="1212849"/>
            <a:ext cx="6217918" cy="4690515"/>
          </a:xfrm>
        </p:spPr>
        <p:txBody>
          <a:bodyPr/>
          <a:lstStyle/>
          <a:p>
            <a:r>
              <a:rPr lang="en-US" sz="3200" dirty="0" smtClean="0"/>
              <a:t>_sip._</a:t>
            </a:r>
            <a:r>
              <a:rPr lang="en-US" sz="3200" dirty="0" err="1" smtClean="0"/>
              <a:t>tls</a:t>
            </a:r>
            <a:r>
              <a:rPr lang="en-US" sz="3200" dirty="0" smtClean="0"/>
              <a:t>.&lt;</a:t>
            </a:r>
            <a:r>
              <a:rPr lang="en-US" sz="3200" dirty="0" err="1" smtClean="0"/>
              <a:t>sipdomain</a:t>
            </a:r>
            <a:r>
              <a:rPr lang="en-US" sz="3200" dirty="0" smtClean="0"/>
              <a:t>&gt;</a:t>
            </a:r>
          </a:p>
          <a:p>
            <a:pPr lvl="1"/>
            <a:r>
              <a:rPr lang="en-US" dirty="0" smtClean="0"/>
              <a:t>Point to Access Edge Server on port TCP:443</a:t>
            </a:r>
          </a:p>
          <a:p>
            <a:pPr lvl="1"/>
            <a:r>
              <a:rPr lang="en-US" dirty="0" smtClean="0"/>
              <a:t>Point to A record in same domain</a:t>
            </a:r>
          </a:p>
          <a:p>
            <a:r>
              <a:rPr lang="en-US" sz="3200" dirty="0" smtClean="0"/>
              <a:t>_</a:t>
            </a:r>
            <a:r>
              <a:rPr lang="en-US" sz="3200" dirty="0" err="1" smtClean="0"/>
              <a:t>sipfederationtls</a:t>
            </a:r>
            <a:r>
              <a:rPr lang="en-US" sz="3200" dirty="0" smtClean="0"/>
              <a:t>._</a:t>
            </a:r>
            <a:r>
              <a:rPr lang="en-US" sz="3200" dirty="0" err="1" smtClean="0"/>
              <a:t>tcp</a:t>
            </a:r>
            <a:r>
              <a:rPr lang="en-US" sz="3200" dirty="0" smtClean="0"/>
              <a:t>.&lt;</a:t>
            </a:r>
            <a:r>
              <a:rPr lang="en-US" sz="3200" dirty="0" err="1" smtClean="0"/>
              <a:t>sipdomain</a:t>
            </a:r>
            <a:r>
              <a:rPr lang="en-US" sz="3200" dirty="0" smtClean="0"/>
              <a:t>&gt;</a:t>
            </a:r>
          </a:p>
          <a:p>
            <a:pPr lvl="1">
              <a:spcBef>
                <a:spcPts val="1224"/>
              </a:spcBef>
              <a:buClr>
                <a:schemeClr val="tx1"/>
              </a:buClr>
            </a:pPr>
            <a:r>
              <a:rPr lang="en-US" dirty="0"/>
              <a:t>Point to Access Edge Server on port </a:t>
            </a:r>
            <a:r>
              <a:rPr lang="en-US" dirty="0" smtClean="0"/>
              <a:t>TCP:5061</a:t>
            </a:r>
          </a:p>
          <a:p>
            <a:pPr lvl="1">
              <a:spcBef>
                <a:spcPts val="1224"/>
              </a:spcBef>
              <a:buClr>
                <a:schemeClr val="tx1"/>
              </a:buClr>
            </a:pPr>
            <a:r>
              <a:rPr lang="en-US" dirty="0"/>
              <a:t>Point to A record in same domain</a:t>
            </a:r>
          </a:p>
          <a:p>
            <a:r>
              <a:rPr lang="en-US" sz="3200" dirty="0" smtClean="0"/>
              <a:t>_</a:t>
            </a:r>
            <a:r>
              <a:rPr lang="en-US" sz="3200" dirty="0" err="1"/>
              <a:t>xmpp</a:t>
            </a:r>
            <a:r>
              <a:rPr lang="en-US" sz="3200" dirty="0"/>
              <a:t>-server._</a:t>
            </a:r>
            <a:r>
              <a:rPr lang="en-US" sz="3200" dirty="0" err="1"/>
              <a:t>tcp</a:t>
            </a:r>
            <a:r>
              <a:rPr lang="en-US" sz="3200" dirty="0" smtClean="0"/>
              <a:t>.&lt;</a:t>
            </a:r>
            <a:r>
              <a:rPr lang="en-US" sz="3200" dirty="0" err="1" smtClean="0"/>
              <a:t>sipdomain</a:t>
            </a:r>
            <a:r>
              <a:rPr lang="en-US" sz="3200" dirty="0" smtClean="0"/>
              <a:t>&gt;</a:t>
            </a:r>
          </a:p>
          <a:p>
            <a:pPr lvl="1"/>
            <a:r>
              <a:rPr lang="en-US" dirty="0"/>
              <a:t>Point to Access Edge </a:t>
            </a:r>
            <a:r>
              <a:rPr lang="en-US" dirty="0" smtClean="0"/>
              <a:t>TCP: 5269</a:t>
            </a:r>
          </a:p>
          <a:p>
            <a:pPr lvl="1"/>
            <a:r>
              <a:rPr lang="en-US" dirty="0"/>
              <a:t>Point to A record in same domain</a:t>
            </a:r>
          </a:p>
          <a:p>
            <a:endParaRPr lang="de-AT" dirty="0"/>
          </a:p>
        </p:txBody>
      </p:sp>
      <p:sp>
        <p:nvSpPr>
          <p:cNvPr id="5" name="Rounded Rectangular Callout 4"/>
          <p:cNvSpPr/>
          <p:nvPr/>
        </p:nvSpPr>
        <p:spPr bwMode="auto">
          <a:xfrm>
            <a:off x="6126798" y="295274"/>
            <a:ext cx="2468853" cy="917575"/>
          </a:xfrm>
          <a:prstGeom prst="wedgeRoundRectCallou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SRV records need to point to A records in same domain</a:t>
            </a:r>
            <a:endParaRPr lang="de-AT" sz="2000" dirty="0">
              <a:gradFill>
                <a:gsLst>
                  <a:gs pos="0">
                    <a:srgbClr val="FFFFFF"/>
                  </a:gs>
                  <a:gs pos="100000">
                    <a:srgbClr val="FFFFFF"/>
                  </a:gs>
                </a:gsLst>
                <a:lin ang="5400000" scaled="0"/>
              </a:gradFill>
            </a:endParaRPr>
          </a:p>
        </p:txBody>
      </p:sp>
      <p:sp>
        <p:nvSpPr>
          <p:cNvPr id="6" name="Rounded Rectangular Callout 5"/>
          <p:cNvSpPr/>
          <p:nvPr/>
        </p:nvSpPr>
        <p:spPr bwMode="auto">
          <a:xfrm>
            <a:off x="8961411" y="295274"/>
            <a:ext cx="2468853" cy="917575"/>
          </a:xfrm>
          <a:prstGeom prst="wedgeRoundRectCallout">
            <a:avLst>
              <a:gd name="adj1" fmla="val -65072"/>
              <a:gd name="adj2" fmla="val 18209"/>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 lot of SIP domains means a lot of SANs in the certificate</a:t>
            </a:r>
            <a:endParaRPr lang="de-AT" sz="2000" dirty="0">
              <a:gradFill>
                <a:gsLst>
                  <a:gs pos="0">
                    <a:srgbClr val="FFFFFF"/>
                  </a:gs>
                  <a:gs pos="100000">
                    <a:srgbClr val="FFFFFF"/>
                  </a:gs>
                </a:gsLst>
                <a:lin ang="5400000" scaled="0"/>
              </a:gradFill>
            </a:endParaRPr>
          </a:p>
        </p:txBody>
      </p:sp>
      <p:sp>
        <p:nvSpPr>
          <p:cNvPr id="7" name="Explosion 2 6"/>
          <p:cNvSpPr/>
          <p:nvPr/>
        </p:nvSpPr>
        <p:spPr bwMode="auto">
          <a:xfrm>
            <a:off x="9818637" y="4334664"/>
            <a:ext cx="2011658" cy="1554463"/>
          </a:xfrm>
          <a:prstGeom prst="irregularSeal2">
            <a:avLst/>
          </a:prstGeom>
          <a:solidFill>
            <a:srgbClr val="FFFF00"/>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000000"/>
                </a:solidFill>
              </a:rPr>
              <a:t>New in 2013</a:t>
            </a:r>
            <a:endParaRPr lang="de-AT" sz="2000" b="1" dirty="0">
              <a:solidFill>
                <a:srgbClr val="000000"/>
              </a:solidFill>
            </a:endParaRPr>
          </a:p>
        </p:txBody>
      </p:sp>
      <p:sp>
        <p:nvSpPr>
          <p:cNvPr id="8" name="Explosion 2 7"/>
          <p:cNvSpPr/>
          <p:nvPr/>
        </p:nvSpPr>
        <p:spPr bwMode="auto">
          <a:xfrm>
            <a:off x="4172540" y="1625054"/>
            <a:ext cx="2011658" cy="1554463"/>
          </a:xfrm>
          <a:prstGeom prst="irregularSeal2">
            <a:avLst/>
          </a:prstGeom>
          <a:solidFill>
            <a:srgbClr val="FFFF00"/>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000000"/>
                </a:solidFill>
              </a:rPr>
              <a:t>New in 2013</a:t>
            </a:r>
            <a:endParaRPr lang="de-AT" sz="2000" b="1" dirty="0">
              <a:solidFill>
                <a:srgbClr val="000000"/>
              </a:solidFill>
            </a:endParaRPr>
          </a:p>
        </p:txBody>
      </p:sp>
    </p:spTree>
    <p:extLst>
      <p:ext uri="{BB962C8B-B14F-4D97-AF65-F5344CB8AC3E}">
        <p14:creationId xmlns:p14="http://schemas.microsoft.com/office/powerpoint/2010/main" val="32780708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Network</a:t>
            </a:r>
            <a:endParaRPr lang="en-US" dirty="0"/>
          </a:p>
        </p:txBody>
      </p:sp>
    </p:spTree>
    <p:extLst>
      <p:ext uri="{BB962C8B-B14F-4D97-AF65-F5344CB8AC3E}">
        <p14:creationId xmlns:p14="http://schemas.microsoft.com/office/powerpoint/2010/main" val="164254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Number of IPs per Edge</a:t>
            </a:r>
            <a:endParaRPr lang="de-AT" dirty="0"/>
          </a:p>
        </p:txBody>
      </p:sp>
      <p:sp>
        <p:nvSpPr>
          <p:cNvPr id="3" name="Text Placeholder 2"/>
          <p:cNvSpPr>
            <a:spLocks noGrp="1"/>
          </p:cNvSpPr>
          <p:nvPr>
            <p:ph type="body" sz="quarter" idx="10"/>
          </p:nvPr>
        </p:nvSpPr>
        <p:spPr>
          <a:xfrm>
            <a:off x="274638" y="1212850"/>
            <a:ext cx="11887200" cy="1415772"/>
          </a:xfrm>
        </p:spPr>
        <p:txBody>
          <a:bodyPr/>
          <a:lstStyle/>
          <a:p>
            <a:r>
              <a:rPr lang="en-US" dirty="0" smtClean="0"/>
              <a:t>Two supported scenarios</a:t>
            </a:r>
          </a:p>
          <a:p>
            <a:pPr lvl="1"/>
            <a:r>
              <a:rPr lang="en-US" dirty="0" smtClean="0"/>
              <a:t>Single external IP for Access Edge, Web Conferencing Edge and AV Edge Server</a:t>
            </a:r>
          </a:p>
          <a:p>
            <a:pPr lvl="1"/>
            <a:r>
              <a:rPr lang="en-US" dirty="0" smtClean="0"/>
              <a:t>Dedicated external IP for Access Edge</a:t>
            </a:r>
            <a:r>
              <a:rPr lang="en-US" dirty="0"/>
              <a:t>, Web Conferencing Edge and AV Edge </a:t>
            </a:r>
            <a:r>
              <a:rPr lang="en-US" dirty="0" smtClean="0"/>
              <a:t>Server</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26937" y="3600779"/>
            <a:ext cx="562307" cy="66222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5875" y="3666328"/>
            <a:ext cx="640135" cy="56392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8463" y="3604564"/>
            <a:ext cx="716787" cy="687456"/>
          </a:xfrm>
          <a:prstGeom prst="rect">
            <a:avLst/>
          </a:prstGeom>
        </p:spPr>
      </p:pic>
      <p:cxnSp>
        <p:nvCxnSpPr>
          <p:cNvPr id="25" name="Straight Arrow Connector 24"/>
          <p:cNvCxnSpPr/>
          <p:nvPr/>
        </p:nvCxnSpPr>
        <p:spPr>
          <a:xfrm>
            <a:off x="5180778" y="4263007"/>
            <a:ext cx="2683361" cy="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501900" y="3878324"/>
            <a:ext cx="2041116"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SRTP (TCP: 443)</a:t>
            </a:r>
            <a:endParaRPr lang="de-AT" sz="1600" dirty="0" err="1" smtClean="0">
              <a:gradFill>
                <a:gsLst>
                  <a:gs pos="2917">
                    <a:schemeClr val="tx1"/>
                  </a:gs>
                  <a:gs pos="30000">
                    <a:schemeClr val="tx1"/>
                  </a:gs>
                </a:gsLst>
                <a:lin ang="5400000" scaled="0"/>
              </a:gradFill>
            </a:endParaRPr>
          </a:p>
        </p:txBody>
      </p:sp>
      <p:cxnSp>
        <p:nvCxnSpPr>
          <p:cNvPr id="32" name="Straight Arrow Connector 31"/>
          <p:cNvCxnSpPr/>
          <p:nvPr/>
        </p:nvCxnSpPr>
        <p:spPr>
          <a:xfrm>
            <a:off x="5171577" y="3633579"/>
            <a:ext cx="2683361" cy="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5492699" y="3248896"/>
            <a:ext cx="2041116"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SIP (TCP: 5061)</a:t>
            </a:r>
            <a:endParaRPr lang="de-AT" sz="1600" dirty="0" err="1" smtClean="0">
              <a:gradFill>
                <a:gsLst>
                  <a:gs pos="2917">
                    <a:schemeClr val="tx1"/>
                  </a:gs>
                  <a:gs pos="30000">
                    <a:schemeClr val="tx1"/>
                  </a:gs>
                </a:gsLst>
                <a:lin ang="5400000" scaled="0"/>
              </a:gradFill>
            </a:endParaRPr>
          </a:p>
        </p:txBody>
      </p:sp>
      <p:cxnSp>
        <p:nvCxnSpPr>
          <p:cNvPr id="34" name="Straight Arrow Connector 33"/>
          <p:cNvCxnSpPr/>
          <p:nvPr/>
        </p:nvCxnSpPr>
        <p:spPr>
          <a:xfrm>
            <a:off x="5181083" y="3948293"/>
            <a:ext cx="2683361" cy="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502205" y="3563610"/>
            <a:ext cx="2041116"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PSOM (TCP: 444)</a:t>
            </a:r>
            <a:endParaRPr lang="de-AT" sz="1600" dirty="0" err="1" smtClean="0">
              <a:gradFill>
                <a:gsLst>
                  <a:gs pos="2917">
                    <a:schemeClr val="tx1"/>
                  </a:gs>
                  <a:gs pos="30000">
                    <a:schemeClr val="tx1"/>
                  </a:gs>
                </a:gsLst>
                <a:lin ang="5400000" scaled="0"/>
              </a:gradFill>
            </a:endParaRPr>
          </a:p>
        </p:txBody>
      </p:sp>
      <p:pic>
        <p:nvPicPr>
          <p:cNvPr id="36" name="Picture 3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36778" y="5106119"/>
            <a:ext cx="562307" cy="662228"/>
          </a:xfrm>
          <a:prstGeom prst="rect">
            <a:avLst/>
          </a:prstGeom>
        </p:spPr>
      </p:pic>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716" y="5171668"/>
            <a:ext cx="640135" cy="563929"/>
          </a:xfrm>
          <a:prstGeom prst="rect">
            <a:avLst/>
          </a:prstGeom>
        </p:spPr>
      </p:pic>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8304" y="5109904"/>
            <a:ext cx="716787" cy="687456"/>
          </a:xfrm>
          <a:prstGeom prst="rect">
            <a:avLst/>
          </a:prstGeom>
        </p:spPr>
      </p:pic>
      <p:cxnSp>
        <p:nvCxnSpPr>
          <p:cNvPr id="39" name="Straight Arrow Connector 38"/>
          <p:cNvCxnSpPr/>
          <p:nvPr/>
        </p:nvCxnSpPr>
        <p:spPr>
          <a:xfrm>
            <a:off x="5190619" y="5768347"/>
            <a:ext cx="2683361" cy="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5511741" y="5383664"/>
            <a:ext cx="2041116"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SRTP (TCP: 443)</a:t>
            </a:r>
            <a:endParaRPr lang="de-AT" sz="1600" dirty="0" err="1" smtClean="0">
              <a:gradFill>
                <a:gsLst>
                  <a:gs pos="2917">
                    <a:schemeClr val="tx1"/>
                  </a:gs>
                  <a:gs pos="30000">
                    <a:schemeClr val="tx1"/>
                  </a:gs>
                </a:gsLst>
                <a:lin ang="5400000" scaled="0"/>
              </a:gradFill>
            </a:endParaRPr>
          </a:p>
        </p:txBody>
      </p:sp>
      <p:cxnSp>
        <p:nvCxnSpPr>
          <p:cNvPr id="41" name="Straight Arrow Connector 40"/>
          <p:cNvCxnSpPr/>
          <p:nvPr/>
        </p:nvCxnSpPr>
        <p:spPr>
          <a:xfrm>
            <a:off x="5181418" y="5138919"/>
            <a:ext cx="2683361" cy="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5502540" y="4754236"/>
            <a:ext cx="2041116"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SIP (TCP: 443)</a:t>
            </a:r>
            <a:endParaRPr lang="de-AT" sz="1600" dirty="0" err="1" smtClean="0">
              <a:gradFill>
                <a:gsLst>
                  <a:gs pos="2917">
                    <a:schemeClr val="tx1"/>
                  </a:gs>
                  <a:gs pos="30000">
                    <a:schemeClr val="tx1"/>
                  </a:gs>
                </a:gsLst>
                <a:lin ang="5400000" scaled="0"/>
              </a:gradFill>
            </a:endParaRPr>
          </a:p>
        </p:txBody>
      </p:sp>
      <p:cxnSp>
        <p:nvCxnSpPr>
          <p:cNvPr id="43" name="Straight Arrow Connector 42"/>
          <p:cNvCxnSpPr/>
          <p:nvPr/>
        </p:nvCxnSpPr>
        <p:spPr>
          <a:xfrm>
            <a:off x="5190924" y="5453633"/>
            <a:ext cx="2683361" cy="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5512046" y="5068950"/>
            <a:ext cx="2041116"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PSOM (TCP: 443)</a:t>
            </a:r>
            <a:endParaRPr lang="de-AT" sz="1600" dirty="0" err="1" smtClean="0">
              <a:gradFill>
                <a:gsLst>
                  <a:gs pos="2917">
                    <a:schemeClr val="tx1"/>
                  </a:gs>
                  <a:gs pos="30000">
                    <a:schemeClr val="tx1"/>
                  </a:gs>
                </a:gsLst>
                <a:lin ang="5400000" scaled="0"/>
              </a:gradFill>
            </a:endParaRPr>
          </a:p>
        </p:txBody>
      </p:sp>
      <p:pic>
        <p:nvPicPr>
          <p:cNvPr id="45" name="Picture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5765" y="3649928"/>
            <a:ext cx="640135" cy="563929"/>
          </a:xfrm>
          <a:prstGeom prst="rect">
            <a:avLst/>
          </a:prstGeom>
        </p:spPr>
      </p:pic>
      <p:pic>
        <p:nvPicPr>
          <p:cNvPr id="46" name="Picture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6066" y="5171668"/>
            <a:ext cx="640135" cy="563929"/>
          </a:xfrm>
          <a:prstGeom prst="rect">
            <a:avLst/>
          </a:prstGeom>
        </p:spPr>
      </p:pic>
      <p:sp>
        <p:nvSpPr>
          <p:cNvPr id="48" name="Rectangular Callout 47"/>
          <p:cNvSpPr/>
          <p:nvPr/>
        </p:nvSpPr>
        <p:spPr bwMode="auto">
          <a:xfrm>
            <a:off x="2377799" y="2692116"/>
            <a:ext cx="2690038" cy="809821"/>
          </a:xfrm>
          <a:prstGeom prst="wedgeRectCallout">
            <a:avLst>
              <a:gd name="adj1" fmla="val 33181"/>
              <a:gd name="adj2" fmla="val 69335"/>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sz="1600" dirty="0" smtClean="0">
                <a:gradFill>
                  <a:gsLst>
                    <a:gs pos="0">
                      <a:srgbClr val="FFFFFF"/>
                    </a:gs>
                    <a:gs pos="100000">
                      <a:srgbClr val="FFFFFF"/>
                    </a:gs>
                  </a:gsLst>
                  <a:lin ang="5400000" scaled="0"/>
                </a:gradFill>
              </a:rPr>
              <a:t>Firewall on client location might block ports other than 443 TCP.</a:t>
            </a:r>
            <a:endParaRPr lang="de-AT" sz="1600" dirty="0">
              <a:gradFill>
                <a:gsLst>
                  <a:gs pos="0">
                    <a:srgbClr val="FFFFFF"/>
                  </a:gs>
                  <a:gs pos="100000">
                    <a:srgbClr val="FFFFFF"/>
                  </a:gs>
                </a:gsLst>
                <a:lin ang="5400000" scaled="0"/>
              </a:gradFill>
            </a:endParaRPr>
          </a:p>
        </p:txBody>
      </p:sp>
      <p:sp>
        <p:nvSpPr>
          <p:cNvPr id="50" name="Rectangular Callout 49"/>
          <p:cNvSpPr/>
          <p:nvPr/>
        </p:nvSpPr>
        <p:spPr bwMode="auto">
          <a:xfrm>
            <a:off x="2256163" y="5883588"/>
            <a:ext cx="2690038" cy="809821"/>
          </a:xfrm>
          <a:prstGeom prst="wedgeRectCallout">
            <a:avLst>
              <a:gd name="adj1" fmla="val 39361"/>
              <a:gd name="adj2" fmla="val -69974"/>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sz="1600" dirty="0" smtClean="0">
                <a:gradFill>
                  <a:gsLst>
                    <a:gs pos="0">
                      <a:srgbClr val="FFFFFF"/>
                    </a:gs>
                    <a:gs pos="100000">
                      <a:srgbClr val="FFFFFF"/>
                    </a:gs>
                  </a:gsLst>
                  <a:lin ang="5400000" scaled="0"/>
                </a:gradFill>
              </a:rPr>
              <a:t>Even if 443 TCP is the only open port, all features will work.</a:t>
            </a:r>
            <a:endParaRPr lang="de-AT" sz="16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8833957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500"/>
                                        <p:tgtEl>
                                          <p:spTgt spid="50"/>
                                        </p:tgtEl>
                                      </p:cBhvr>
                                    </p:animEffect>
                                    <p:anim calcmode="lin" valueType="num">
                                      <p:cBhvr>
                                        <p:cTn id="15" dur="500" fill="hold"/>
                                        <p:tgtEl>
                                          <p:spTgt spid="50"/>
                                        </p:tgtEl>
                                        <p:attrNameLst>
                                          <p:attrName>ppt_x</p:attrName>
                                        </p:attrNameLst>
                                      </p:cBhvr>
                                      <p:tavLst>
                                        <p:tav tm="0">
                                          <p:val>
                                            <p:strVal val="#ppt_x"/>
                                          </p:val>
                                        </p:tav>
                                        <p:tav tm="100000">
                                          <p:val>
                                            <p:strVal val="#ppt_x"/>
                                          </p:val>
                                        </p:tav>
                                      </p:tavLst>
                                    </p:anim>
                                    <p:anim calcmode="lin" valueType="num">
                                      <p:cBhvr>
                                        <p:cTn id="16"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Number of IPs per Edge</a:t>
            </a:r>
            <a:endParaRPr lang="de-AT" dirty="0"/>
          </a:p>
        </p:txBody>
      </p:sp>
      <p:sp>
        <p:nvSpPr>
          <p:cNvPr id="3" name="Text Placeholder 2"/>
          <p:cNvSpPr>
            <a:spLocks noGrp="1"/>
          </p:cNvSpPr>
          <p:nvPr>
            <p:ph type="body" sz="quarter" idx="10"/>
          </p:nvPr>
        </p:nvSpPr>
        <p:spPr>
          <a:xfrm>
            <a:off x="274638" y="1212850"/>
            <a:ext cx="11887200" cy="3108543"/>
          </a:xfrm>
        </p:spPr>
        <p:txBody>
          <a:bodyPr/>
          <a:lstStyle/>
          <a:p>
            <a:r>
              <a:rPr lang="en-US" dirty="0" smtClean="0"/>
              <a:t>Single external IP per Edge</a:t>
            </a:r>
          </a:p>
          <a:p>
            <a:pPr lvl="1"/>
            <a:r>
              <a:rPr lang="en-US" dirty="0" smtClean="0"/>
              <a:t>Will not require as many public IP addresses</a:t>
            </a:r>
          </a:p>
          <a:p>
            <a:pPr lvl="1"/>
            <a:r>
              <a:rPr lang="en-US" dirty="0" smtClean="0"/>
              <a:t>Might limit connectivity</a:t>
            </a:r>
          </a:p>
          <a:p>
            <a:pPr lvl="1"/>
            <a:endParaRPr lang="en-US" dirty="0"/>
          </a:p>
          <a:p>
            <a:r>
              <a:rPr lang="en-US" dirty="0" smtClean="0"/>
              <a:t>Dedicated IP per Edge Role</a:t>
            </a:r>
          </a:p>
          <a:p>
            <a:pPr lvl="1"/>
            <a:r>
              <a:rPr lang="en-US" dirty="0" smtClean="0"/>
              <a:t>Will require 3 external IP addresses per Edge Server</a:t>
            </a:r>
          </a:p>
          <a:p>
            <a:pPr lvl="1"/>
            <a:r>
              <a:rPr lang="en-US" dirty="0" smtClean="0"/>
              <a:t>Will provide best connectivity</a:t>
            </a:r>
            <a:endParaRPr lang="en-US" dirty="0"/>
          </a:p>
        </p:txBody>
      </p:sp>
    </p:spTree>
    <p:extLst>
      <p:ext uri="{BB962C8B-B14F-4D97-AF65-F5344CB8AC3E}">
        <p14:creationId xmlns:p14="http://schemas.microsoft.com/office/powerpoint/2010/main" val="272327441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3785652"/>
          </a:xfrm>
        </p:spPr>
        <p:txBody>
          <a:bodyPr/>
          <a:lstStyle/>
          <a:p>
            <a:r>
              <a:rPr lang="en-US" dirty="0"/>
              <a:t>Session Objective(s</a:t>
            </a:r>
            <a:r>
              <a:rPr lang="en-US" dirty="0" smtClean="0"/>
              <a:t>): </a:t>
            </a:r>
            <a:endParaRPr lang="en-US" dirty="0"/>
          </a:p>
          <a:p>
            <a:pPr lvl="1"/>
            <a:r>
              <a:rPr lang="en-US" dirty="0" smtClean="0"/>
              <a:t>Explain Edge Server architecture</a:t>
            </a:r>
          </a:p>
          <a:p>
            <a:pPr lvl="1"/>
            <a:r>
              <a:rPr lang="en-US" dirty="0" smtClean="0"/>
              <a:t>Highlight common misunderstandings</a:t>
            </a:r>
          </a:p>
          <a:p>
            <a:pPr lvl="1"/>
            <a:r>
              <a:rPr lang="en-US" dirty="0" smtClean="0"/>
              <a:t>Address best practices</a:t>
            </a:r>
            <a:endParaRPr lang="en-US" dirty="0"/>
          </a:p>
          <a:p>
            <a:endParaRPr lang="en-US" dirty="0" smtClean="0"/>
          </a:p>
          <a:p>
            <a:r>
              <a:rPr lang="en-US" dirty="0" smtClean="0"/>
              <a:t>Understand Edge Server requirements</a:t>
            </a:r>
          </a:p>
          <a:p>
            <a:r>
              <a:rPr lang="en-US" dirty="0" smtClean="0"/>
              <a:t>Deploy best possible design</a:t>
            </a:r>
            <a:endParaRPr lang="en-US" dirty="0"/>
          </a:p>
        </p:txBody>
      </p:sp>
      <p:sp>
        <p:nvSpPr>
          <p:cNvPr id="4" name="Title 3"/>
          <p:cNvSpPr>
            <a:spLocks noGrp="1"/>
          </p:cNvSpPr>
          <p:nvPr>
            <p:ph type="title"/>
          </p:nvPr>
        </p:nvSpPr>
        <p:spPr/>
        <p:txBody>
          <a:bodyPr/>
          <a:lstStyle/>
          <a:p>
            <a:r>
              <a:rPr lang="en-US" dirty="0"/>
              <a:t>Session Objectives </a:t>
            </a:r>
            <a:r>
              <a:rPr lang="en-US" dirty="0" smtClean="0"/>
              <a:t>And </a:t>
            </a:r>
            <a:r>
              <a:rPr lang="en-US" dirty="0"/>
              <a:t>Takeaways</a:t>
            </a:r>
          </a:p>
        </p:txBody>
      </p:sp>
    </p:spTree>
    <p:extLst>
      <p:ext uri="{BB962C8B-B14F-4D97-AF65-F5344CB8AC3E}">
        <p14:creationId xmlns:p14="http://schemas.microsoft.com/office/powerpoint/2010/main" val="117029059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Subnets</a:t>
            </a:r>
            <a:endParaRPr lang="de-AT" dirty="0"/>
          </a:p>
        </p:txBody>
      </p:sp>
      <p:sp>
        <p:nvSpPr>
          <p:cNvPr id="3" name="Text Placeholder 2"/>
          <p:cNvSpPr>
            <a:spLocks noGrp="1"/>
          </p:cNvSpPr>
          <p:nvPr>
            <p:ph type="body" sz="quarter" idx="10"/>
          </p:nvPr>
        </p:nvSpPr>
        <p:spPr>
          <a:xfrm>
            <a:off x="274638" y="1212850"/>
            <a:ext cx="11887200" cy="1415772"/>
          </a:xfrm>
        </p:spPr>
        <p:txBody>
          <a:bodyPr/>
          <a:lstStyle/>
          <a:p>
            <a:r>
              <a:rPr lang="en-US" dirty="0" smtClean="0"/>
              <a:t>Subnet requirements</a:t>
            </a:r>
          </a:p>
          <a:p>
            <a:pPr lvl="1"/>
            <a:r>
              <a:rPr lang="en-US" dirty="0" smtClean="0"/>
              <a:t>External interfaces and internal interface on different subnets</a:t>
            </a:r>
          </a:p>
          <a:p>
            <a:pPr lvl="1"/>
            <a:r>
              <a:rPr lang="en-US" dirty="0" smtClean="0"/>
              <a:t>Must not be routable to each other</a:t>
            </a:r>
            <a:endParaRPr lang="de-AT" dirty="0"/>
          </a:p>
        </p:txBody>
      </p:sp>
    </p:spTree>
    <p:extLst>
      <p:ext uri="{BB962C8B-B14F-4D97-AF65-F5344CB8AC3E}">
        <p14:creationId xmlns:p14="http://schemas.microsoft.com/office/powerpoint/2010/main" val="2621394825"/>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Firewall</a:t>
            </a:r>
            <a:endParaRPr lang="de-AT" dirty="0"/>
          </a:p>
        </p:txBody>
      </p:sp>
      <p:grpSp>
        <p:nvGrpSpPr>
          <p:cNvPr id="11" name="Group 10"/>
          <p:cNvGrpSpPr/>
          <p:nvPr/>
        </p:nvGrpSpPr>
        <p:grpSpPr>
          <a:xfrm>
            <a:off x="1316157" y="1668482"/>
            <a:ext cx="9804161" cy="3747437"/>
            <a:chOff x="1316157" y="1668482"/>
            <a:chExt cx="9804161" cy="3747437"/>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b="60520"/>
            <a:stretch/>
          </p:blipFill>
          <p:spPr>
            <a:xfrm>
              <a:off x="1316157" y="1668482"/>
              <a:ext cx="9804161" cy="3747437"/>
            </a:xfrm>
            <a:prstGeom prst="rect">
              <a:avLst/>
            </a:prstGeom>
          </p:spPr>
        </p:pic>
        <p:pic>
          <p:nvPicPr>
            <p:cNvPr id="7" name="Picture 6"/>
            <p:cNvPicPr>
              <a:picLocks noChangeAspect="1"/>
            </p:cNvPicPr>
            <p:nvPr/>
          </p:nvPicPr>
          <p:blipFill>
            <a:blip r:embed="rId3"/>
            <a:stretch>
              <a:fillRect/>
            </a:stretch>
          </p:blipFill>
          <p:spPr>
            <a:xfrm>
              <a:off x="7828514" y="4685969"/>
              <a:ext cx="3120042" cy="355898"/>
            </a:xfrm>
            <a:prstGeom prst="rect">
              <a:avLst/>
            </a:prstGeom>
          </p:spPr>
        </p:pic>
        <p:sp>
          <p:nvSpPr>
            <p:cNvPr id="8" name="Rectangle 7"/>
            <p:cNvSpPr/>
            <p:nvPr/>
          </p:nvSpPr>
          <p:spPr bwMode="auto">
            <a:xfrm>
              <a:off x="9875797" y="4685969"/>
              <a:ext cx="137447" cy="300898"/>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9" name="Rectangle 8"/>
            <p:cNvSpPr/>
            <p:nvPr/>
          </p:nvSpPr>
          <p:spPr bwMode="auto">
            <a:xfrm>
              <a:off x="10770174" y="4868847"/>
              <a:ext cx="202891" cy="547072"/>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10" name="Rectangle 9"/>
            <p:cNvSpPr/>
            <p:nvPr/>
          </p:nvSpPr>
          <p:spPr bwMode="auto">
            <a:xfrm>
              <a:off x="1463410" y="4713331"/>
              <a:ext cx="182878" cy="702588"/>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grpSp>
      <p:sp>
        <p:nvSpPr>
          <p:cNvPr id="12" name="Right Arrow 11"/>
          <p:cNvSpPr/>
          <p:nvPr/>
        </p:nvSpPr>
        <p:spPr bwMode="auto">
          <a:xfrm rot="920077">
            <a:off x="7224272" y="4298517"/>
            <a:ext cx="839620" cy="829627"/>
          </a:xfrm>
          <a:prstGeom prst="rightArrow">
            <a:avLst/>
          </a:prstGeom>
          <a:solidFill>
            <a:srgbClr val="FF0000"/>
          </a:solidFill>
          <a:ln>
            <a:solidFill>
              <a:schemeClr val="bg1"/>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17052947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39480"/>
          <a:stretch/>
        </p:blipFill>
        <p:spPr>
          <a:xfrm>
            <a:off x="1378872" y="1212849"/>
            <a:ext cx="9867343" cy="5781676"/>
          </a:xfrm>
          <a:prstGeom prst="rect">
            <a:avLst/>
          </a:prstGeom>
        </p:spPr>
      </p:pic>
      <p:sp>
        <p:nvSpPr>
          <p:cNvPr id="13" name="Right Arrow 12"/>
          <p:cNvSpPr/>
          <p:nvPr/>
        </p:nvSpPr>
        <p:spPr bwMode="auto">
          <a:xfrm rot="920077">
            <a:off x="7044502" y="3007314"/>
            <a:ext cx="839620" cy="829627"/>
          </a:xfrm>
          <a:prstGeom prst="rightArrow">
            <a:avLst/>
          </a:prstGeom>
          <a:solidFill>
            <a:srgbClr val="FF0000"/>
          </a:solidFill>
          <a:ln>
            <a:solidFill>
              <a:schemeClr val="bg1"/>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p:txBody>
          <a:bodyPr/>
          <a:lstStyle/>
          <a:p>
            <a:r>
              <a:rPr lang="en-US" dirty="0" smtClean="0"/>
              <a:t>Firewall: Edge</a:t>
            </a:r>
            <a:endParaRPr lang="de-AT" dirty="0"/>
          </a:p>
        </p:txBody>
      </p:sp>
      <p:sp>
        <p:nvSpPr>
          <p:cNvPr id="7" name="Rectangle 6"/>
          <p:cNvSpPr/>
          <p:nvPr/>
        </p:nvSpPr>
        <p:spPr bwMode="auto">
          <a:xfrm>
            <a:off x="1463408" y="1212849"/>
            <a:ext cx="274317" cy="702588"/>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8" name="Rectangle 7"/>
          <p:cNvSpPr/>
          <p:nvPr/>
        </p:nvSpPr>
        <p:spPr bwMode="auto">
          <a:xfrm>
            <a:off x="10881626" y="1212849"/>
            <a:ext cx="274317" cy="702588"/>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9" name="Right Arrow 8"/>
          <p:cNvSpPr/>
          <p:nvPr/>
        </p:nvSpPr>
        <p:spPr bwMode="auto">
          <a:xfrm rot="920077">
            <a:off x="745787" y="1398979"/>
            <a:ext cx="839620" cy="829627"/>
          </a:xfrm>
          <a:prstGeom prst="rightArrow">
            <a:avLst/>
          </a:prstGeom>
          <a:solidFill>
            <a:srgbClr val="FF0000"/>
          </a:solidFill>
          <a:ln>
            <a:solidFill>
              <a:schemeClr val="bg1"/>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0" name="Right Arrow 9"/>
          <p:cNvSpPr/>
          <p:nvPr/>
        </p:nvSpPr>
        <p:spPr bwMode="auto">
          <a:xfrm rot="920077">
            <a:off x="7044502" y="2226677"/>
            <a:ext cx="839620" cy="829627"/>
          </a:xfrm>
          <a:prstGeom prst="rightArrow">
            <a:avLst/>
          </a:prstGeom>
          <a:solidFill>
            <a:srgbClr val="FF0000"/>
          </a:solidFill>
          <a:ln>
            <a:solidFill>
              <a:schemeClr val="bg1"/>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1" name="Right Arrow 10"/>
          <p:cNvSpPr/>
          <p:nvPr/>
        </p:nvSpPr>
        <p:spPr bwMode="auto">
          <a:xfrm rot="920077">
            <a:off x="7044502" y="2486889"/>
            <a:ext cx="839620" cy="829627"/>
          </a:xfrm>
          <a:prstGeom prst="rightArrow">
            <a:avLst/>
          </a:prstGeom>
          <a:solidFill>
            <a:srgbClr val="FF0000"/>
          </a:solidFill>
          <a:ln>
            <a:solidFill>
              <a:schemeClr val="bg1"/>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2" name="Right Arrow 11"/>
          <p:cNvSpPr/>
          <p:nvPr/>
        </p:nvSpPr>
        <p:spPr bwMode="auto">
          <a:xfrm rot="920077">
            <a:off x="7044502" y="2747101"/>
            <a:ext cx="839620" cy="829627"/>
          </a:xfrm>
          <a:prstGeom prst="rightArrow">
            <a:avLst/>
          </a:prstGeom>
          <a:solidFill>
            <a:srgbClr val="FF0000"/>
          </a:solidFill>
          <a:ln>
            <a:solidFill>
              <a:schemeClr val="bg1"/>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24493234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13"/>
                                        </p:tgtEl>
                                      </p:cBhvr>
                                    </p:animEffect>
                                    <p:set>
                                      <p:cBhvr>
                                        <p:cTn id="21" dur="1" fill="hold">
                                          <p:stCondLst>
                                            <p:cond delay="499"/>
                                          </p:stCondLst>
                                        </p:cTn>
                                        <p:tgtEl>
                                          <p:spTgt spid="13"/>
                                        </p:tgtEl>
                                        <p:attrNameLst>
                                          <p:attrName>style.visibility</p:attrName>
                                        </p:attrNameLst>
                                      </p:cBhvr>
                                      <p:to>
                                        <p:strVal val="hidden"/>
                                      </p:to>
                                    </p:se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9" grpId="0" animBg="1"/>
      <p:bldP spid="9" grpId="1" animBg="1"/>
      <p:bldP spid="10" grpId="0" animBg="1"/>
      <p:bldP spid="11" grpId="0" animBg="1"/>
      <p:bldP spid="1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3200750" y="3771579"/>
          <a:ext cx="5486340" cy="2926050"/>
        </p:xfrm>
        <a:graphic>
          <a:graphicData uri="http://schemas.openxmlformats.org/drawingml/2006/table">
            <a:tbl>
              <a:tblPr firstRow="1" bandRow="1">
                <a:tableStyleId>{5C22544A-7EE6-4342-B048-85BDC9FD1C3A}</a:tableStyleId>
              </a:tblPr>
              <a:tblGrid>
                <a:gridCol w="2743170"/>
                <a:gridCol w="2743170"/>
              </a:tblGrid>
              <a:tr h="585210">
                <a:tc>
                  <a:txBody>
                    <a:bodyPr/>
                    <a:lstStyle/>
                    <a:p>
                      <a:r>
                        <a:rPr lang="de-AT" dirty="0"/>
                        <a:t>Source Port </a:t>
                      </a:r>
                    </a:p>
                  </a:txBody>
                  <a:tcPr marL="0" marR="0" marT="0" marB="0" anchor="ctr"/>
                </a:tc>
                <a:tc>
                  <a:txBody>
                    <a:bodyPr/>
                    <a:lstStyle/>
                    <a:p>
                      <a:r>
                        <a:rPr lang="de-AT" dirty="0"/>
                        <a:t>Destination Port </a:t>
                      </a:r>
                    </a:p>
                  </a:txBody>
                  <a:tcPr marL="0" marR="0" marT="0" marB="0" anchor="ctr"/>
                </a:tc>
              </a:tr>
              <a:tr h="585210">
                <a:tc>
                  <a:txBody>
                    <a:bodyPr/>
                    <a:lstStyle/>
                    <a:p>
                      <a:r>
                        <a:rPr lang="de-AT" dirty="0"/>
                        <a:t>TCP </a:t>
                      </a:r>
                      <a:r>
                        <a:rPr lang="de-AT" dirty="0">
                          <a:effectLst/>
                        </a:rPr>
                        <a:t>50,000</a:t>
                      </a:r>
                      <a:r>
                        <a:rPr lang="de-AT" dirty="0"/>
                        <a:t>-59,999</a:t>
                      </a:r>
                    </a:p>
                  </a:txBody>
                  <a:tcPr marL="0" marR="0" marT="0" marB="0" anchor="ctr"/>
                </a:tc>
                <a:tc>
                  <a:txBody>
                    <a:bodyPr/>
                    <a:lstStyle/>
                    <a:p>
                      <a:r>
                        <a:rPr lang="de-AT" dirty="0"/>
                        <a:t>TCP 443</a:t>
                      </a:r>
                    </a:p>
                  </a:txBody>
                  <a:tcPr marL="0" marR="0" marT="0" marB="0" anchor="ctr"/>
                </a:tc>
              </a:tr>
              <a:tr h="585210">
                <a:tc>
                  <a:txBody>
                    <a:bodyPr/>
                    <a:lstStyle/>
                    <a:p>
                      <a:r>
                        <a:rPr lang="de-AT"/>
                        <a:t>UDP 3478</a:t>
                      </a:r>
                    </a:p>
                  </a:txBody>
                  <a:tcPr marL="0" marR="0" marT="0" marB="0" anchor="ctr"/>
                </a:tc>
                <a:tc>
                  <a:txBody>
                    <a:bodyPr/>
                    <a:lstStyle/>
                    <a:p>
                      <a:r>
                        <a:rPr lang="de-AT"/>
                        <a:t>UDP 3478</a:t>
                      </a:r>
                    </a:p>
                  </a:txBody>
                  <a:tcPr marL="0" marR="0" marT="0" marB="0" anchor="ctr"/>
                </a:tc>
              </a:tr>
              <a:tr h="585210">
                <a:tc>
                  <a:txBody>
                    <a:bodyPr/>
                    <a:lstStyle/>
                    <a:p>
                      <a:r>
                        <a:rPr lang="de-AT"/>
                        <a:t>Any</a:t>
                      </a:r>
                    </a:p>
                  </a:txBody>
                  <a:tcPr marL="0" marR="0" marT="0" marB="0" anchor="ctr"/>
                </a:tc>
                <a:tc>
                  <a:txBody>
                    <a:bodyPr/>
                    <a:lstStyle/>
                    <a:p>
                      <a:r>
                        <a:rPr lang="de-AT"/>
                        <a:t>TCP 443</a:t>
                      </a:r>
                    </a:p>
                  </a:txBody>
                  <a:tcPr marL="0" marR="0" marT="0" marB="0" anchor="ctr"/>
                </a:tc>
              </a:tr>
              <a:tr h="585210">
                <a:tc>
                  <a:txBody>
                    <a:bodyPr/>
                    <a:lstStyle/>
                    <a:p>
                      <a:r>
                        <a:rPr lang="de-AT"/>
                        <a:t>Any</a:t>
                      </a:r>
                    </a:p>
                  </a:txBody>
                  <a:tcPr marL="0" marR="0" marT="0" marB="0" anchor="ctr"/>
                </a:tc>
                <a:tc>
                  <a:txBody>
                    <a:bodyPr/>
                    <a:lstStyle/>
                    <a:p>
                      <a:r>
                        <a:rPr lang="de-AT" dirty="0"/>
                        <a:t>UDP 3478</a:t>
                      </a:r>
                    </a:p>
                  </a:txBody>
                  <a:tcPr marL="0" marR="0" marT="0" marB="0" anchor="ctr"/>
                </a:tc>
              </a:tr>
            </a:tbl>
          </a:graphicData>
        </a:graphic>
      </p:graphicFrame>
      <p:sp>
        <p:nvSpPr>
          <p:cNvPr id="2" name="Title 1"/>
          <p:cNvSpPr>
            <a:spLocks noGrp="1"/>
          </p:cNvSpPr>
          <p:nvPr>
            <p:ph type="title"/>
          </p:nvPr>
        </p:nvSpPr>
        <p:spPr/>
        <p:txBody>
          <a:bodyPr/>
          <a:lstStyle/>
          <a:p>
            <a:r>
              <a:rPr lang="en-US" dirty="0" smtClean="0"/>
              <a:t>50,000 requirements</a:t>
            </a:r>
            <a:endParaRPr lang="de-AT" dirty="0"/>
          </a:p>
        </p:txBody>
      </p:sp>
      <p:sp>
        <p:nvSpPr>
          <p:cNvPr id="3" name="Text Placeholder 2"/>
          <p:cNvSpPr>
            <a:spLocks noGrp="1"/>
          </p:cNvSpPr>
          <p:nvPr>
            <p:ph type="body" sz="quarter" idx="10"/>
          </p:nvPr>
        </p:nvSpPr>
        <p:spPr>
          <a:xfrm>
            <a:off x="274638" y="1212850"/>
            <a:ext cx="11887200" cy="2092881"/>
          </a:xfrm>
        </p:spPr>
        <p:txBody>
          <a:bodyPr/>
          <a:lstStyle/>
          <a:p>
            <a:r>
              <a:rPr lang="en-US" dirty="0" smtClean="0"/>
              <a:t>OCS 2007</a:t>
            </a:r>
          </a:p>
          <a:p>
            <a:pPr lvl="1"/>
            <a:r>
              <a:rPr lang="en-US" dirty="0"/>
              <a:t>Requires 50,000-59,999 </a:t>
            </a:r>
            <a:r>
              <a:rPr lang="en-US" dirty="0" smtClean="0"/>
              <a:t>TCP/UDP outbound and inbound</a:t>
            </a:r>
            <a:endParaRPr lang="en-US" dirty="0"/>
          </a:p>
          <a:p>
            <a:r>
              <a:rPr lang="en-US" dirty="0" smtClean="0"/>
              <a:t>OCS 2007 R2, Lync 2010, Lync 2013</a:t>
            </a:r>
          </a:p>
          <a:p>
            <a:pPr lvl="1"/>
            <a:r>
              <a:rPr lang="en-US" dirty="0" smtClean="0"/>
              <a:t>Requires “50,000-59,999 TCP outbound”</a:t>
            </a:r>
            <a:endParaRPr lang="en-US" dirty="0"/>
          </a:p>
        </p:txBody>
      </p:sp>
      <p:graphicFrame>
        <p:nvGraphicFramePr>
          <p:cNvPr id="5" name="Table 4"/>
          <p:cNvGraphicFramePr>
            <a:graphicFrameLocks noGrp="1"/>
          </p:cNvGraphicFramePr>
          <p:nvPr>
            <p:extLst/>
          </p:nvPr>
        </p:nvGraphicFramePr>
        <p:xfrm>
          <a:off x="457580" y="3771579"/>
          <a:ext cx="5486340" cy="2926050"/>
        </p:xfrm>
        <a:graphic>
          <a:graphicData uri="http://schemas.openxmlformats.org/drawingml/2006/table">
            <a:tbl>
              <a:tblPr firstRow="1" bandRow="1">
                <a:tableStyleId>{5C22544A-7EE6-4342-B048-85BDC9FD1C3A}</a:tableStyleId>
              </a:tblPr>
              <a:tblGrid>
                <a:gridCol w="2743170"/>
                <a:gridCol w="2743170"/>
              </a:tblGrid>
              <a:tr h="585210">
                <a:tc>
                  <a:txBody>
                    <a:bodyPr/>
                    <a:lstStyle/>
                    <a:p>
                      <a:r>
                        <a:rPr lang="de-AT" dirty="0"/>
                        <a:t>Source IP </a:t>
                      </a:r>
                    </a:p>
                  </a:txBody>
                  <a:tcPr marL="0" marR="0" marT="0" marB="0" anchor="ctr"/>
                </a:tc>
                <a:tc>
                  <a:txBody>
                    <a:bodyPr/>
                    <a:lstStyle/>
                    <a:p>
                      <a:r>
                        <a:rPr lang="de-AT"/>
                        <a:t>Destination IP </a:t>
                      </a:r>
                    </a:p>
                  </a:txBody>
                  <a:tcPr marL="0" marR="0" marT="0" marB="0" anchor="ctr"/>
                </a:tc>
              </a:tr>
              <a:tr h="585210">
                <a:tc>
                  <a:txBody>
                    <a:bodyPr/>
                    <a:lstStyle/>
                    <a:p>
                      <a:r>
                        <a:rPr lang="de-AT"/>
                        <a:t>A/V Edge service interface</a:t>
                      </a:r>
                    </a:p>
                  </a:txBody>
                  <a:tcPr marL="0" marR="0" marT="0" marB="0" anchor="ctr"/>
                </a:tc>
                <a:tc>
                  <a:txBody>
                    <a:bodyPr/>
                    <a:lstStyle/>
                    <a:p>
                      <a:r>
                        <a:rPr lang="de-AT"/>
                        <a:t>Any</a:t>
                      </a:r>
                    </a:p>
                  </a:txBody>
                  <a:tcPr marL="0" marR="0" marT="0" marB="0" anchor="ctr"/>
                </a:tc>
              </a:tr>
              <a:tr h="585210">
                <a:tc>
                  <a:txBody>
                    <a:bodyPr/>
                    <a:lstStyle/>
                    <a:p>
                      <a:r>
                        <a:rPr lang="de-AT" dirty="0"/>
                        <a:t>A/V Edge </a:t>
                      </a:r>
                      <a:r>
                        <a:rPr lang="de-AT" dirty="0" err="1"/>
                        <a:t>service</a:t>
                      </a:r>
                      <a:r>
                        <a:rPr lang="de-AT" dirty="0"/>
                        <a:t> </a:t>
                      </a:r>
                      <a:r>
                        <a:rPr lang="de-AT" dirty="0" err="1"/>
                        <a:t>interface</a:t>
                      </a:r>
                      <a:endParaRPr lang="de-AT" dirty="0"/>
                    </a:p>
                  </a:txBody>
                  <a:tcPr marL="0" marR="0" marT="0" marB="0" anchor="ctr"/>
                </a:tc>
                <a:tc>
                  <a:txBody>
                    <a:bodyPr/>
                    <a:lstStyle/>
                    <a:p>
                      <a:r>
                        <a:rPr lang="de-AT"/>
                        <a:t>Any</a:t>
                      </a:r>
                    </a:p>
                  </a:txBody>
                  <a:tcPr marL="0" marR="0" marT="0" marB="0" anchor="ctr"/>
                </a:tc>
              </a:tr>
              <a:tr h="585210">
                <a:tc>
                  <a:txBody>
                    <a:bodyPr/>
                    <a:lstStyle/>
                    <a:p>
                      <a:r>
                        <a:rPr lang="de-AT"/>
                        <a:t>Any</a:t>
                      </a:r>
                    </a:p>
                  </a:txBody>
                  <a:tcPr marL="0" marR="0" marT="0" marB="0" anchor="ctr"/>
                </a:tc>
                <a:tc>
                  <a:txBody>
                    <a:bodyPr/>
                    <a:lstStyle/>
                    <a:p>
                      <a:r>
                        <a:rPr lang="de-AT"/>
                        <a:t>A/V Edge service interface</a:t>
                      </a:r>
                    </a:p>
                  </a:txBody>
                  <a:tcPr marL="0" marR="0" marT="0" marB="0" anchor="ctr"/>
                </a:tc>
              </a:tr>
              <a:tr h="585210">
                <a:tc>
                  <a:txBody>
                    <a:bodyPr/>
                    <a:lstStyle/>
                    <a:p>
                      <a:r>
                        <a:rPr lang="de-AT"/>
                        <a:t>Any</a:t>
                      </a:r>
                    </a:p>
                  </a:txBody>
                  <a:tcPr marL="0" marR="0" marT="0" marB="0" anchor="ctr"/>
                </a:tc>
                <a:tc>
                  <a:txBody>
                    <a:bodyPr/>
                    <a:lstStyle/>
                    <a:p>
                      <a:r>
                        <a:rPr lang="de-AT" dirty="0"/>
                        <a:t>A/V Edge </a:t>
                      </a:r>
                      <a:r>
                        <a:rPr lang="de-AT" dirty="0" err="1"/>
                        <a:t>service</a:t>
                      </a:r>
                      <a:r>
                        <a:rPr lang="de-AT" dirty="0"/>
                        <a:t> </a:t>
                      </a:r>
                      <a:r>
                        <a:rPr lang="de-AT" dirty="0" err="1"/>
                        <a:t>interface</a:t>
                      </a:r>
                      <a:endParaRPr lang="de-AT" dirty="0"/>
                    </a:p>
                  </a:txBody>
                  <a:tcPr marL="0" marR="0" marT="0" marB="0" anchor="ctr"/>
                </a:tc>
              </a:tr>
            </a:tbl>
          </a:graphicData>
        </a:graphic>
      </p:graphicFrame>
    </p:spTree>
    <p:extLst>
      <p:ext uri="{BB962C8B-B14F-4D97-AF65-F5344CB8AC3E}">
        <p14:creationId xmlns:p14="http://schemas.microsoft.com/office/powerpoint/2010/main" val="30715226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22696E-6 2.22424E-6 L 0.22057 -0.00182 " pathEditMode="relative" rAng="0" ptsTypes="AA">
                                      <p:cBhvr>
                                        <p:cTn id="6" dur="2000" fill="hold"/>
                                        <p:tgtEl>
                                          <p:spTgt spid="4"/>
                                        </p:tgtEl>
                                        <p:attrNameLst>
                                          <p:attrName>ppt_x</p:attrName>
                                          <p:attrName>ppt_y</p:attrName>
                                        </p:attrNameLst>
                                      </p:cBhvr>
                                      <p:rCtr x="11029" y="-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IPv6 support</a:t>
            </a:r>
            <a:endParaRPr lang="de-AT" dirty="0"/>
          </a:p>
        </p:txBody>
      </p:sp>
      <p:sp>
        <p:nvSpPr>
          <p:cNvPr id="3" name="Text Placeholder 2"/>
          <p:cNvSpPr>
            <a:spLocks noGrp="1"/>
          </p:cNvSpPr>
          <p:nvPr>
            <p:ph type="body" sz="quarter" idx="10"/>
          </p:nvPr>
        </p:nvSpPr>
        <p:spPr>
          <a:xfrm>
            <a:off x="274638" y="1212850"/>
            <a:ext cx="11887200" cy="3108543"/>
          </a:xfrm>
        </p:spPr>
        <p:txBody>
          <a:bodyPr/>
          <a:lstStyle/>
          <a:p>
            <a:r>
              <a:rPr lang="en-US" dirty="0" smtClean="0"/>
              <a:t>Requires February 2013 Update</a:t>
            </a:r>
          </a:p>
          <a:p>
            <a:r>
              <a:rPr lang="en-US" dirty="0" smtClean="0"/>
              <a:t>Bridging between IPv4 and IPv6</a:t>
            </a:r>
          </a:p>
          <a:p>
            <a:pPr lvl="1"/>
            <a:r>
              <a:rPr lang="en-US" dirty="0" smtClean="0"/>
              <a:t>Edge Server can bridge between IPv4 networks and IPv6 networks</a:t>
            </a:r>
          </a:p>
          <a:p>
            <a:endParaRPr lang="en-US" dirty="0" smtClean="0"/>
          </a:p>
          <a:p>
            <a:endParaRPr lang="de-AT" dirty="0"/>
          </a:p>
        </p:txBody>
      </p:sp>
      <p:graphicFrame>
        <p:nvGraphicFramePr>
          <p:cNvPr id="4" name="Table 3"/>
          <p:cNvGraphicFramePr>
            <a:graphicFrameLocks noGrp="1"/>
          </p:cNvGraphicFramePr>
          <p:nvPr>
            <p:extLst/>
          </p:nvPr>
        </p:nvGraphicFramePr>
        <p:xfrm>
          <a:off x="640458" y="3131505"/>
          <a:ext cx="10881240" cy="2651732"/>
        </p:xfrm>
        <a:graphic>
          <a:graphicData uri="http://schemas.openxmlformats.org/drawingml/2006/table">
            <a:tbl>
              <a:tblPr firstRow="1" bandRow="1">
                <a:tableStyleId>{5C22544A-7EE6-4342-B048-85BDC9FD1C3A}</a:tableStyleId>
              </a:tblPr>
              <a:tblGrid>
                <a:gridCol w="2720310"/>
                <a:gridCol w="2720310"/>
                <a:gridCol w="2720310"/>
                <a:gridCol w="2720310"/>
              </a:tblGrid>
              <a:tr h="662933">
                <a:tc>
                  <a:txBody>
                    <a:bodyPr/>
                    <a:lstStyle/>
                    <a:p>
                      <a:endParaRPr lang="de-AT" sz="1200" b="0" dirty="0">
                        <a:effectLst/>
                        <a:latin typeface="+mn-lt"/>
                      </a:endParaRPr>
                    </a:p>
                  </a:txBody>
                  <a:tcPr marL="0" marR="0" marT="0" marB="0" anchor="ctr"/>
                </a:tc>
                <a:tc>
                  <a:txBody>
                    <a:bodyPr/>
                    <a:lstStyle/>
                    <a:p>
                      <a:pPr>
                        <a:spcAft>
                          <a:spcPts val="0"/>
                        </a:spcAft>
                      </a:pPr>
                      <a:r>
                        <a:rPr lang="de-AT" sz="1800" b="0" smtClean="0">
                          <a:effectLst/>
                          <a:latin typeface="+mn-lt"/>
                          <a:ea typeface="Calibri" panose="020F0502020204030204" pitchFamily="34" charset="0"/>
                          <a:cs typeface="Times New Roman" panose="02020603050405020304" pitchFamily="18" charset="0"/>
                        </a:rPr>
                        <a:t>Edge Pool (External Edge) : IPv4 </a:t>
                      </a:r>
                      <a:endParaRPr lang="de-AT" sz="1600" b="0">
                        <a:effectLst/>
                        <a:latin typeface="+mn-lt"/>
                        <a:ea typeface="Calibri" panose="020F0502020204030204" pitchFamily="34" charset="0"/>
                        <a:cs typeface="Times New Roman" panose="02020603050405020304" pitchFamily="18" charset="0"/>
                      </a:endParaRPr>
                    </a:p>
                  </a:txBody>
                  <a:tcPr marL="0" marR="0" marT="0" marB="0" anchor="ctr"/>
                </a:tc>
                <a:tc>
                  <a:txBody>
                    <a:bodyPr/>
                    <a:lstStyle/>
                    <a:p>
                      <a:pPr>
                        <a:spcAft>
                          <a:spcPts val="0"/>
                        </a:spcAft>
                      </a:pPr>
                      <a:r>
                        <a:rPr lang="de-AT" sz="1800" b="0" smtClean="0">
                          <a:effectLst/>
                          <a:latin typeface="+mn-lt"/>
                          <a:ea typeface="Calibri" panose="020F0502020204030204" pitchFamily="34" charset="0"/>
                          <a:cs typeface="Times New Roman" panose="02020603050405020304" pitchFamily="18" charset="0"/>
                        </a:rPr>
                        <a:t>Edge Pool (External Edge): Dual Stack </a:t>
                      </a:r>
                      <a:endParaRPr lang="de-AT" sz="1600" b="0">
                        <a:effectLst/>
                        <a:latin typeface="+mn-lt"/>
                        <a:ea typeface="Calibri" panose="020F0502020204030204" pitchFamily="34" charset="0"/>
                        <a:cs typeface="Times New Roman" panose="02020603050405020304" pitchFamily="18" charset="0"/>
                      </a:endParaRPr>
                    </a:p>
                  </a:txBody>
                  <a:tcPr marL="0" marR="0" marT="0" marB="0" anchor="ctr"/>
                </a:tc>
                <a:tc>
                  <a:txBody>
                    <a:bodyPr/>
                    <a:lstStyle/>
                    <a:p>
                      <a:pPr>
                        <a:spcAft>
                          <a:spcPts val="0"/>
                        </a:spcAft>
                      </a:pPr>
                      <a:r>
                        <a:rPr lang="de-AT" sz="1800" b="0" smtClean="0">
                          <a:effectLst/>
                          <a:latin typeface="+mn-lt"/>
                          <a:ea typeface="Calibri" panose="020F0502020204030204" pitchFamily="34" charset="0"/>
                          <a:cs typeface="Times New Roman" panose="02020603050405020304" pitchFamily="18" charset="0"/>
                        </a:rPr>
                        <a:t>Edge Pool (External Edge): IPv6 </a:t>
                      </a:r>
                      <a:endParaRPr lang="de-AT" sz="1600" b="0">
                        <a:effectLst/>
                        <a:latin typeface="+mn-lt"/>
                        <a:ea typeface="Calibri" panose="020F0502020204030204" pitchFamily="34" charset="0"/>
                        <a:cs typeface="Times New Roman" panose="02020603050405020304" pitchFamily="18" charset="0"/>
                      </a:endParaRPr>
                    </a:p>
                  </a:txBody>
                  <a:tcPr marL="0" marR="0" marT="0" marB="0" anchor="ctr"/>
                </a:tc>
              </a:tr>
              <a:tr h="662933">
                <a:tc>
                  <a:txBody>
                    <a:bodyPr/>
                    <a:lstStyle/>
                    <a:p>
                      <a:pPr>
                        <a:spcAft>
                          <a:spcPts val="0"/>
                        </a:spcAft>
                      </a:pPr>
                      <a:r>
                        <a:rPr lang="de-AT" sz="1800" b="0" dirty="0" smtClean="0">
                          <a:effectLst/>
                          <a:latin typeface="+mn-lt"/>
                          <a:ea typeface="Calibri" panose="020F0502020204030204" pitchFamily="34" charset="0"/>
                          <a:cs typeface="Times New Roman" panose="02020603050405020304" pitchFamily="18" charset="0"/>
                        </a:rPr>
                        <a:t>Edge Pool (Internal Edge): IPv4 </a:t>
                      </a:r>
                      <a:endParaRPr lang="de-AT" sz="1600" b="0" dirty="0">
                        <a:effectLst/>
                        <a:latin typeface="+mn-lt"/>
                        <a:ea typeface="Calibri" panose="020F0502020204030204" pitchFamily="34" charset="0"/>
                        <a:cs typeface="Times New Roman" panose="02020603050405020304" pitchFamily="18" charset="0"/>
                      </a:endParaRPr>
                    </a:p>
                  </a:txBody>
                  <a:tcPr marL="0" marR="0" marT="0" marB="0" anchor="ctr"/>
                </a:tc>
                <a:tc>
                  <a:txBody>
                    <a:bodyPr/>
                    <a:lstStyle/>
                    <a:p>
                      <a:pPr>
                        <a:spcAft>
                          <a:spcPts val="0"/>
                        </a:spcAft>
                      </a:pPr>
                      <a:r>
                        <a:rPr lang="de-AT" sz="1800" b="0" dirty="0" smtClean="0">
                          <a:effectLst/>
                          <a:latin typeface="+mn-lt"/>
                          <a:ea typeface="Calibri" panose="020F0502020204030204" pitchFamily="34" charset="0"/>
                          <a:cs typeface="Times New Roman" panose="02020603050405020304" pitchFamily="18" charset="0"/>
                        </a:rPr>
                        <a:t>Yes</a:t>
                      </a:r>
                      <a:endParaRPr lang="de-AT" sz="1600" b="0" dirty="0">
                        <a:effectLst/>
                        <a:latin typeface="+mn-lt"/>
                        <a:ea typeface="Calibri" panose="020F0502020204030204" pitchFamily="34" charset="0"/>
                        <a:cs typeface="Times New Roman" panose="02020603050405020304" pitchFamily="18" charset="0"/>
                      </a:endParaRPr>
                    </a:p>
                  </a:txBody>
                  <a:tcPr marL="0" marR="0" marT="0" marB="0" anchor="ctr">
                    <a:solidFill>
                      <a:srgbClr val="92D050"/>
                    </a:solidFill>
                  </a:tcPr>
                </a:tc>
                <a:tc>
                  <a:txBody>
                    <a:bodyPr/>
                    <a:lstStyle/>
                    <a:p>
                      <a:pPr>
                        <a:spcAft>
                          <a:spcPts val="0"/>
                        </a:spcAft>
                      </a:pPr>
                      <a:r>
                        <a:rPr lang="de-AT" sz="1800" b="0" kern="1200" dirty="0" smtClean="0">
                          <a:solidFill>
                            <a:schemeClr val="dk1"/>
                          </a:solidFill>
                          <a:effectLst/>
                          <a:latin typeface="+mn-lt"/>
                          <a:ea typeface="Calibri" panose="020F0502020204030204" pitchFamily="34" charset="0"/>
                          <a:cs typeface="Times New Roman" panose="02020603050405020304" pitchFamily="18" charset="0"/>
                        </a:rPr>
                        <a:t>Yes</a:t>
                      </a:r>
                      <a:endParaRPr lang="de-AT" sz="1800" b="0" kern="1200" dirty="0">
                        <a:solidFill>
                          <a:schemeClr val="dk1"/>
                        </a:solidFill>
                        <a:effectLst/>
                        <a:latin typeface="+mn-lt"/>
                        <a:ea typeface="Calibri" panose="020F0502020204030204" pitchFamily="34" charset="0"/>
                        <a:cs typeface="Times New Roman" panose="02020603050405020304" pitchFamily="18" charset="0"/>
                      </a:endParaRPr>
                    </a:p>
                  </a:txBody>
                  <a:tcPr marL="0" marR="0" marT="0" marB="0" anchor="ctr">
                    <a:solidFill>
                      <a:srgbClr val="92D050"/>
                    </a:solidFill>
                  </a:tcPr>
                </a:tc>
                <a:tc>
                  <a:txBody>
                    <a:bodyPr/>
                    <a:lstStyle/>
                    <a:p>
                      <a:pPr>
                        <a:spcAft>
                          <a:spcPts val="0"/>
                        </a:spcAft>
                      </a:pPr>
                      <a:r>
                        <a:rPr lang="de-AT" sz="1800" b="0" smtClean="0">
                          <a:effectLst/>
                          <a:latin typeface="+mn-lt"/>
                          <a:ea typeface="Calibri" panose="020F0502020204030204" pitchFamily="34" charset="0"/>
                          <a:cs typeface="Times New Roman" panose="02020603050405020304" pitchFamily="18" charset="0"/>
                        </a:rPr>
                        <a:t>No</a:t>
                      </a:r>
                      <a:endParaRPr lang="de-AT" sz="1600" b="0">
                        <a:effectLst/>
                        <a:latin typeface="+mn-lt"/>
                        <a:ea typeface="Calibri" panose="020F0502020204030204" pitchFamily="34" charset="0"/>
                        <a:cs typeface="Times New Roman" panose="02020603050405020304" pitchFamily="18" charset="0"/>
                      </a:endParaRPr>
                    </a:p>
                  </a:txBody>
                  <a:tcPr marL="0" marR="0" marT="0" marB="0" anchor="ctr"/>
                </a:tc>
              </a:tr>
              <a:tr h="662933">
                <a:tc>
                  <a:txBody>
                    <a:bodyPr/>
                    <a:lstStyle/>
                    <a:p>
                      <a:pPr>
                        <a:spcAft>
                          <a:spcPts val="0"/>
                        </a:spcAft>
                      </a:pPr>
                      <a:r>
                        <a:rPr lang="de-AT" sz="1800" b="0" smtClean="0">
                          <a:effectLst/>
                          <a:latin typeface="+mn-lt"/>
                          <a:ea typeface="Calibri" panose="020F0502020204030204" pitchFamily="34" charset="0"/>
                          <a:cs typeface="Times New Roman" panose="02020603050405020304" pitchFamily="18" charset="0"/>
                        </a:rPr>
                        <a:t>Edge Pool (Internal Edge): Dual Stack </a:t>
                      </a:r>
                      <a:endParaRPr lang="de-AT" sz="1600" b="0">
                        <a:effectLst/>
                        <a:latin typeface="+mn-lt"/>
                        <a:ea typeface="Calibri" panose="020F0502020204030204" pitchFamily="34" charset="0"/>
                        <a:cs typeface="Times New Roman" panose="02020603050405020304" pitchFamily="18" charset="0"/>
                      </a:endParaRPr>
                    </a:p>
                  </a:txBody>
                  <a:tcPr marL="0" marR="0" marT="0" marB="0" anchor="ctr"/>
                </a:tc>
                <a:tc>
                  <a:txBody>
                    <a:bodyPr/>
                    <a:lstStyle/>
                    <a:p>
                      <a:pPr>
                        <a:spcAft>
                          <a:spcPts val="0"/>
                        </a:spcAft>
                      </a:pPr>
                      <a:r>
                        <a:rPr lang="de-AT" sz="1800" b="0" dirty="0" err="1" smtClean="0">
                          <a:effectLst/>
                          <a:latin typeface="+mn-lt"/>
                          <a:ea typeface="Calibri" panose="020F0502020204030204" pitchFamily="34" charset="0"/>
                          <a:cs typeface="Times New Roman" panose="02020603050405020304" pitchFamily="18" charset="0"/>
                        </a:rPr>
                        <a:t>No</a:t>
                      </a:r>
                      <a:endParaRPr lang="de-AT" sz="1600" b="0" dirty="0">
                        <a:effectLst/>
                        <a:latin typeface="+mn-lt"/>
                        <a:ea typeface="Calibri" panose="020F0502020204030204" pitchFamily="34" charset="0"/>
                        <a:cs typeface="Times New Roman" panose="02020603050405020304" pitchFamily="18" charset="0"/>
                      </a:endParaRPr>
                    </a:p>
                  </a:txBody>
                  <a:tcPr marL="0" marR="0" marT="0" marB="0" anchor="ctr"/>
                </a:tc>
                <a:tc>
                  <a:txBody>
                    <a:bodyPr/>
                    <a:lstStyle/>
                    <a:p>
                      <a:pPr>
                        <a:spcAft>
                          <a:spcPts val="0"/>
                        </a:spcAft>
                      </a:pPr>
                      <a:r>
                        <a:rPr lang="de-AT" sz="1800" b="0" dirty="0" smtClean="0">
                          <a:effectLst/>
                          <a:latin typeface="+mn-lt"/>
                          <a:ea typeface="Calibri" panose="020F0502020204030204" pitchFamily="34" charset="0"/>
                          <a:cs typeface="Times New Roman" panose="02020603050405020304" pitchFamily="18" charset="0"/>
                        </a:rPr>
                        <a:t>Yes</a:t>
                      </a:r>
                      <a:endParaRPr lang="de-AT" sz="1600" b="0" dirty="0">
                        <a:effectLst/>
                        <a:latin typeface="+mn-lt"/>
                        <a:ea typeface="Calibri" panose="020F0502020204030204" pitchFamily="34" charset="0"/>
                        <a:cs typeface="Times New Roman" panose="02020603050405020304" pitchFamily="18" charset="0"/>
                      </a:endParaRPr>
                    </a:p>
                  </a:txBody>
                  <a:tcPr marL="0" marR="0" marT="0" marB="0" anchor="ctr">
                    <a:solidFill>
                      <a:srgbClr val="92D050"/>
                    </a:solidFill>
                  </a:tcPr>
                </a:tc>
                <a:tc>
                  <a:txBody>
                    <a:bodyPr/>
                    <a:lstStyle/>
                    <a:p>
                      <a:pPr>
                        <a:spcAft>
                          <a:spcPts val="0"/>
                        </a:spcAft>
                      </a:pPr>
                      <a:r>
                        <a:rPr lang="de-AT" sz="1800" b="0" dirty="0" err="1" smtClean="0">
                          <a:effectLst/>
                          <a:latin typeface="+mn-lt"/>
                          <a:ea typeface="Calibri" panose="020F0502020204030204" pitchFamily="34" charset="0"/>
                          <a:cs typeface="Times New Roman" panose="02020603050405020304" pitchFamily="18" charset="0"/>
                        </a:rPr>
                        <a:t>No</a:t>
                      </a:r>
                      <a:r>
                        <a:rPr lang="de-AT" sz="1800" b="0" dirty="0" smtClean="0">
                          <a:effectLst/>
                          <a:latin typeface="+mn-lt"/>
                          <a:ea typeface="Calibri" panose="020F0502020204030204" pitchFamily="34" charset="0"/>
                          <a:cs typeface="Times New Roman" panose="02020603050405020304" pitchFamily="18" charset="0"/>
                        </a:rPr>
                        <a:t> </a:t>
                      </a:r>
                      <a:endParaRPr lang="de-AT" sz="1600" b="0" dirty="0">
                        <a:effectLst/>
                        <a:latin typeface="+mn-lt"/>
                        <a:ea typeface="Calibri" panose="020F0502020204030204" pitchFamily="34" charset="0"/>
                        <a:cs typeface="Times New Roman" panose="02020603050405020304" pitchFamily="18" charset="0"/>
                      </a:endParaRPr>
                    </a:p>
                  </a:txBody>
                  <a:tcPr marL="0" marR="0" marT="0" marB="0" anchor="ctr"/>
                </a:tc>
              </a:tr>
              <a:tr h="662933">
                <a:tc>
                  <a:txBody>
                    <a:bodyPr/>
                    <a:lstStyle/>
                    <a:p>
                      <a:pPr>
                        <a:spcAft>
                          <a:spcPts val="0"/>
                        </a:spcAft>
                      </a:pPr>
                      <a:r>
                        <a:rPr lang="de-AT" sz="1800" b="0" smtClean="0">
                          <a:effectLst/>
                          <a:latin typeface="+mn-lt"/>
                          <a:ea typeface="Calibri" panose="020F0502020204030204" pitchFamily="34" charset="0"/>
                          <a:cs typeface="Times New Roman" panose="02020603050405020304" pitchFamily="18" charset="0"/>
                        </a:rPr>
                        <a:t>Edge Pool (Internal Edge): IPv6 </a:t>
                      </a:r>
                      <a:endParaRPr lang="de-AT" sz="1600" b="0">
                        <a:effectLst/>
                        <a:latin typeface="+mn-lt"/>
                        <a:ea typeface="Calibri" panose="020F0502020204030204" pitchFamily="34" charset="0"/>
                        <a:cs typeface="Times New Roman" panose="02020603050405020304" pitchFamily="18" charset="0"/>
                      </a:endParaRPr>
                    </a:p>
                  </a:txBody>
                  <a:tcPr marL="0" marR="0" marT="0" marB="0" anchor="ctr"/>
                </a:tc>
                <a:tc>
                  <a:txBody>
                    <a:bodyPr/>
                    <a:lstStyle/>
                    <a:p>
                      <a:pPr>
                        <a:spcAft>
                          <a:spcPts val="0"/>
                        </a:spcAft>
                      </a:pPr>
                      <a:r>
                        <a:rPr lang="de-AT" sz="1800" b="0" smtClean="0">
                          <a:effectLst/>
                          <a:latin typeface="+mn-lt"/>
                          <a:ea typeface="Calibri" panose="020F0502020204030204" pitchFamily="34" charset="0"/>
                          <a:cs typeface="Times New Roman" panose="02020603050405020304" pitchFamily="18" charset="0"/>
                        </a:rPr>
                        <a:t>No</a:t>
                      </a:r>
                      <a:endParaRPr lang="de-AT" sz="1600" b="0">
                        <a:effectLst/>
                        <a:latin typeface="+mn-lt"/>
                        <a:ea typeface="Calibri" panose="020F0502020204030204" pitchFamily="34" charset="0"/>
                        <a:cs typeface="Times New Roman" panose="02020603050405020304" pitchFamily="18" charset="0"/>
                      </a:endParaRPr>
                    </a:p>
                  </a:txBody>
                  <a:tcPr marL="0" marR="0" marT="0" marB="0" anchor="ctr"/>
                </a:tc>
                <a:tc>
                  <a:txBody>
                    <a:bodyPr/>
                    <a:lstStyle/>
                    <a:p>
                      <a:pPr>
                        <a:spcAft>
                          <a:spcPts val="0"/>
                        </a:spcAft>
                      </a:pPr>
                      <a:r>
                        <a:rPr lang="de-AT" sz="1800" b="0" smtClean="0">
                          <a:effectLst/>
                          <a:latin typeface="+mn-lt"/>
                          <a:ea typeface="Calibri" panose="020F0502020204030204" pitchFamily="34" charset="0"/>
                          <a:cs typeface="Times New Roman" panose="02020603050405020304" pitchFamily="18" charset="0"/>
                        </a:rPr>
                        <a:t>No</a:t>
                      </a:r>
                      <a:endParaRPr lang="de-AT" sz="1600" b="0">
                        <a:effectLst/>
                        <a:latin typeface="+mn-lt"/>
                        <a:ea typeface="Calibri" panose="020F0502020204030204" pitchFamily="34" charset="0"/>
                        <a:cs typeface="Times New Roman" panose="02020603050405020304" pitchFamily="18" charset="0"/>
                      </a:endParaRPr>
                    </a:p>
                  </a:txBody>
                  <a:tcPr marL="0" marR="0" marT="0" marB="0" anchor="ctr"/>
                </a:tc>
                <a:tc>
                  <a:txBody>
                    <a:bodyPr/>
                    <a:lstStyle/>
                    <a:p>
                      <a:pPr>
                        <a:spcAft>
                          <a:spcPts val="0"/>
                        </a:spcAft>
                      </a:pPr>
                      <a:r>
                        <a:rPr lang="de-AT" sz="1800" b="0" dirty="0" smtClean="0">
                          <a:effectLst/>
                          <a:latin typeface="+mn-lt"/>
                          <a:ea typeface="Calibri" panose="020F0502020204030204" pitchFamily="34" charset="0"/>
                          <a:cs typeface="Times New Roman" panose="02020603050405020304" pitchFamily="18" charset="0"/>
                        </a:rPr>
                        <a:t>Yes*</a:t>
                      </a:r>
                      <a:endParaRPr lang="de-AT" sz="1600" b="0" dirty="0">
                        <a:effectLst/>
                        <a:latin typeface="+mn-lt"/>
                        <a:ea typeface="Calibri" panose="020F0502020204030204" pitchFamily="34" charset="0"/>
                        <a:cs typeface="Times New Roman" panose="02020603050405020304" pitchFamily="18" charset="0"/>
                      </a:endParaRPr>
                    </a:p>
                  </a:txBody>
                  <a:tcPr marL="0" marR="0" marT="0" marB="0" anchor="ctr">
                    <a:solidFill>
                      <a:srgbClr val="92D050"/>
                    </a:solidFill>
                  </a:tcPr>
                </a:tc>
              </a:tr>
            </a:tbl>
          </a:graphicData>
        </a:graphic>
      </p:graphicFrame>
      <p:sp>
        <p:nvSpPr>
          <p:cNvPr id="5" name="Rectangle 4"/>
          <p:cNvSpPr/>
          <p:nvPr/>
        </p:nvSpPr>
        <p:spPr>
          <a:xfrm>
            <a:off x="549019" y="5783237"/>
            <a:ext cx="5179816" cy="369332"/>
          </a:xfrm>
          <a:prstGeom prst="rect">
            <a:avLst/>
          </a:prstGeom>
        </p:spPr>
        <p:txBody>
          <a:bodyPr wrap="none">
            <a:spAutoFit/>
          </a:bodyPr>
          <a:lstStyle/>
          <a:p>
            <a:pPr>
              <a:spcAft>
                <a:spcPts val="0"/>
              </a:spcAft>
            </a:pPr>
            <a:r>
              <a:rPr lang="en-US" dirty="0">
                <a:ea typeface="Calibri" panose="020F0502020204030204" pitchFamily="34" charset="0"/>
                <a:cs typeface="Times New Roman" panose="02020603050405020304" pitchFamily="18" charset="0"/>
              </a:rPr>
              <a:t>* Use this combination only in a lab environment.</a:t>
            </a:r>
            <a:endParaRPr lang="de-AT" sz="1600" dirty="0">
              <a:effectLst/>
              <a:ea typeface="Calibri" panose="020F0502020204030204" pitchFamily="34" charset="0"/>
              <a:cs typeface="Times New Roman" panose="02020603050405020304" pitchFamily="18" charset="0"/>
            </a:endParaRPr>
          </a:p>
        </p:txBody>
      </p:sp>
      <p:sp>
        <p:nvSpPr>
          <p:cNvPr id="6" name="Explosion 2 5"/>
          <p:cNvSpPr/>
          <p:nvPr/>
        </p:nvSpPr>
        <p:spPr bwMode="auto">
          <a:xfrm>
            <a:off x="10332992" y="333057"/>
            <a:ext cx="2011658" cy="1554463"/>
          </a:xfrm>
          <a:prstGeom prst="irregularSeal2">
            <a:avLst/>
          </a:prstGeom>
          <a:solidFill>
            <a:srgbClr val="FFFF00"/>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000000"/>
                </a:solidFill>
              </a:rPr>
              <a:t>New in 2013</a:t>
            </a:r>
            <a:endParaRPr lang="de-AT" sz="2000" b="1" dirty="0">
              <a:solidFill>
                <a:srgbClr val="000000"/>
              </a:solidFill>
            </a:endParaRPr>
          </a:p>
        </p:txBody>
      </p:sp>
    </p:spTree>
    <p:extLst>
      <p:ext uri="{BB962C8B-B14F-4D97-AF65-F5344CB8AC3E}">
        <p14:creationId xmlns:p14="http://schemas.microsoft.com/office/powerpoint/2010/main" val="1860858607"/>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Load Balancing</a:t>
            </a:r>
            <a:endParaRPr lang="en-US" dirty="0"/>
          </a:p>
        </p:txBody>
      </p:sp>
    </p:spTree>
    <p:extLst>
      <p:ext uri="{BB962C8B-B14F-4D97-AF65-F5344CB8AC3E}">
        <p14:creationId xmlns:p14="http://schemas.microsoft.com/office/powerpoint/2010/main" val="2646786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DNS Load Balancing?</a:t>
            </a:r>
            <a:endParaRPr lang="de-AT" dirty="0"/>
          </a:p>
        </p:txBody>
      </p:sp>
      <p:sp>
        <p:nvSpPr>
          <p:cNvPr id="3" name="Text Placeholder 2"/>
          <p:cNvSpPr>
            <a:spLocks noGrp="1"/>
          </p:cNvSpPr>
          <p:nvPr>
            <p:ph type="body" sz="quarter" idx="10"/>
          </p:nvPr>
        </p:nvSpPr>
        <p:spPr>
          <a:xfrm>
            <a:off x="274638" y="1212850"/>
            <a:ext cx="11887200" cy="6494085"/>
          </a:xfrm>
        </p:spPr>
        <p:txBody>
          <a:bodyPr/>
          <a:lstStyle/>
          <a:p>
            <a:r>
              <a:rPr lang="en-US" dirty="0" smtClean="0"/>
              <a:t>Multiple A records</a:t>
            </a:r>
          </a:p>
          <a:p>
            <a:pPr lvl="1"/>
            <a:r>
              <a:rPr lang="en-US" dirty="0" smtClean="0"/>
              <a:t>Each with the same Pool FQDN</a:t>
            </a:r>
          </a:p>
          <a:p>
            <a:pPr lvl="1"/>
            <a:r>
              <a:rPr lang="en-US" dirty="0" smtClean="0"/>
              <a:t>Each with the IP address of a single server</a:t>
            </a:r>
          </a:p>
          <a:p>
            <a:r>
              <a:rPr lang="en-US" dirty="0" smtClean="0"/>
              <a:t>Logic in server/client</a:t>
            </a:r>
          </a:p>
          <a:p>
            <a:pPr lvl="1"/>
            <a:r>
              <a:rPr lang="en-US" dirty="0" smtClean="0"/>
              <a:t>Will connect to on IP</a:t>
            </a:r>
          </a:p>
          <a:p>
            <a:pPr lvl="1"/>
            <a:r>
              <a:rPr lang="en-US" dirty="0" smtClean="0"/>
              <a:t>If attempts fail, next IP will be used</a:t>
            </a:r>
          </a:p>
          <a:p>
            <a:r>
              <a:rPr lang="en-US" dirty="0" smtClean="0"/>
              <a:t>Not possible for http(s) traffic</a:t>
            </a:r>
          </a:p>
          <a:p>
            <a:pPr lvl="1"/>
            <a:r>
              <a:rPr lang="en-US" dirty="0" smtClean="0"/>
              <a:t>Browser not aware of DNS LB</a:t>
            </a:r>
          </a:p>
          <a:p>
            <a:pPr lvl="1"/>
            <a:r>
              <a:rPr lang="en-US" dirty="0" smtClean="0"/>
              <a:t>Hardware Load Balancer always required</a:t>
            </a:r>
          </a:p>
          <a:p>
            <a:r>
              <a:rPr lang="en-US" dirty="0" smtClean="0"/>
              <a:t>Not working for legacy communication partner</a:t>
            </a:r>
          </a:p>
          <a:p>
            <a:pPr lvl="1"/>
            <a:r>
              <a:rPr lang="en-US" dirty="0" smtClean="0"/>
              <a:t>PIC: MSN, AOL; MOC 2007 R2, Federation with OCS 2007/OCS 2007 R2; Lync for Mac 2011</a:t>
            </a:r>
          </a:p>
          <a:p>
            <a:pPr lvl="1"/>
            <a:r>
              <a:rPr lang="en-US" dirty="0" smtClean="0"/>
              <a:t>Exchange 2007, Exchange 2010</a:t>
            </a:r>
          </a:p>
          <a:p>
            <a:pPr lvl="1"/>
            <a:endParaRPr lang="en-US" dirty="0" smtClean="0"/>
          </a:p>
          <a:p>
            <a:endParaRPr lang="de-AT" dirty="0"/>
          </a:p>
        </p:txBody>
      </p:sp>
      <p:sp>
        <p:nvSpPr>
          <p:cNvPr id="4" name="Rounded Rectangular Callout 3"/>
          <p:cNvSpPr/>
          <p:nvPr/>
        </p:nvSpPr>
        <p:spPr bwMode="auto">
          <a:xfrm>
            <a:off x="7498383" y="3040067"/>
            <a:ext cx="2285975" cy="2011658"/>
          </a:xfrm>
          <a:prstGeom prst="wedgeRoundRectCallou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Exchange 2010 support DNS LB only for signaling against the Front End Pool</a:t>
            </a:r>
            <a:endParaRPr lang="de-AT"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0327419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 Load Balancing</a:t>
            </a:r>
            <a:endParaRPr lang="de-AT" dirty="0"/>
          </a:p>
        </p:txBody>
      </p:sp>
      <p:sp>
        <p:nvSpPr>
          <p:cNvPr id="3" name="Text Placeholder 2"/>
          <p:cNvSpPr>
            <a:spLocks noGrp="1"/>
          </p:cNvSpPr>
          <p:nvPr>
            <p:ph type="body" sz="quarter" idx="10"/>
          </p:nvPr>
        </p:nvSpPr>
        <p:spPr>
          <a:xfrm>
            <a:off x="274638" y="1212850"/>
            <a:ext cx="11887200" cy="2831544"/>
          </a:xfrm>
        </p:spPr>
        <p:txBody>
          <a:bodyPr/>
          <a:lstStyle/>
          <a:p>
            <a:pPr lvl="1"/>
            <a:r>
              <a:rPr lang="en-US" dirty="0" smtClean="0"/>
              <a:t>Additional Virtual IP to point to HLB per service</a:t>
            </a:r>
          </a:p>
          <a:p>
            <a:pPr lvl="1"/>
            <a:r>
              <a:rPr lang="en-US" dirty="0" smtClean="0"/>
              <a:t>All external IPs (VIPs and IPs on servers) must be public routable</a:t>
            </a:r>
          </a:p>
          <a:p>
            <a:pPr lvl="1"/>
            <a:r>
              <a:rPr lang="en-US" dirty="0" smtClean="0"/>
              <a:t>HLB must not be configured for SNAT for AV Edge Server</a:t>
            </a:r>
          </a:p>
          <a:p>
            <a:r>
              <a:rPr lang="en-US" dirty="0" smtClean="0"/>
              <a:t>Scenarios</a:t>
            </a:r>
          </a:p>
          <a:p>
            <a:pPr lvl="1"/>
            <a:r>
              <a:rPr lang="en-US" dirty="0" smtClean="0"/>
              <a:t>Will work in all scenarios</a:t>
            </a:r>
          </a:p>
          <a:p>
            <a:pPr lvl="1"/>
            <a:endParaRPr lang="en-US" dirty="0" smtClean="0"/>
          </a:p>
          <a:p>
            <a:pPr lvl="1"/>
            <a:endParaRPr lang="de-AT" dirty="0"/>
          </a:p>
        </p:txBody>
      </p:sp>
      <p:sp>
        <p:nvSpPr>
          <p:cNvPr id="4" name="Rounded Rectangular Callout 3"/>
          <p:cNvSpPr/>
          <p:nvPr/>
        </p:nvSpPr>
        <p:spPr bwMode="auto">
          <a:xfrm>
            <a:off x="7498383" y="2399994"/>
            <a:ext cx="2285975" cy="1097268"/>
          </a:xfrm>
          <a:prstGeom prst="wedgeRoundRectCallout">
            <a:avLst>
              <a:gd name="adj1" fmla="val -76389"/>
              <a:gd name="adj2" fmla="val -6060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Edge Server need to see client IP address</a:t>
            </a:r>
            <a:endParaRPr lang="de-AT"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3296848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DNS LB vs. HLB</a:t>
            </a:r>
            <a:endParaRPr lang="de-AT" dirty="0"/>
          </a:p>
        </p:txBody>
      </p:sp>
      <p:sp>
        <p:nvSpPr>
          <p:cNvPr id="3" name="Text Placeholder 2"/>
          <p:cNvSpPr>
            <a:spLocks noGrp="1"/>
          </p:cNvSpPr>
          <p:nvPr>
            <p:ph type="body" sz="quarter" idx="10"/>
          </p:nvPr>
        </p:nvSpPr>
        <p:spPr>
          <a:xfrm>
            <a:off x="274638" y="1212850"/>
            <a:ext cx="11887200" cy="461665"/>
          </a:xfrm>
        </p:spPr>
        <p:txBody>
          <a:bodyPr/>
          <a:lstStyle/>
          <a:p>
            <a:pPr lvl="1"/>
            <a:endParaRPr lang="de-AT" dirty="0"/>
          </a:p>
        </p:txBody>
      </p:sp>
      <p:graphicFrame>
        <p:nvGraphicFramePr>
          <p:cNvPr id="4" name="Table 3"/>
          <p:cNvGraphicFramePr>
            <a:graphicFrameLocks noGrp="1"/>
          </p:cNvGraphicFramePr>
          <p:nvPr>
            <p:extLst>
              <p:ext uri="{D42A27DB-BD31-4B8C-83A1-F6EECF244321}">
                <p14:modId xmlns:p14="http://schemas.microsoft.com/office/powerpoint/2010/main" val="2860049264"/>
              </p:ext>
            </p:extLst>
          </p:nvPr>
        </p:nvGraphicFramePr>
        <p:xfrm>
          <a:off x="274638" y="1228809"/>
          <a:ext cx="11887200" cy="5486995"/>
        </p:xfrm>
        <a:graphic>
          <a:graphicData uri="http://schemas.openxmlformats.org/drawingml/2006/table">
            <a:tbl>
              <a:tblPr firstRow="1" bandRow="1">
                <a:tableStyleId>{5C22544A-7EE6-4342-B048-85BDC9FD1C3A}</a:tableStyleId>
              </a:tblPr>
              <a:tblGrid>
                <a:gridCol w="3962400"/>
                <a:gridCol w="3962400"/>
                <a:gridCol w="3962400"/>
              </a:tblGrid>
              <a:tr h="774311">
                <a:tc>
                  <a:txBody>
                    <a:bodyPr/>
                    <a:lstStyle/>
                    <a:p>
                      <a:endParaRPr lang="de-AT" dirty="0"/>
                    </a:p>
                  </a:txBody>
                  <a:tcPr/>
                </a:tc>
                <a:tc>
                  <a:txBody>
                    <a:bodyPr/>
                    <a:lstStyle/>
                    <a:p>
                      <a:r>
                        <a:rPr lang="en-US" sz="2800" dirty="0" smtClean="0"/>
                        <a:t>DNS LB</a:t>
                      </a:r>
                      <a:endParaRPr lang="de-AT" sz="2800" dirty="0"/>
                    </a:p>
                  </a:txBody>
                  <a:tcPr/>
                </a:tc>
                <a:tc>
                  <a:txBody>
                    <a:bodyPr/>
                    <a:lstStyle/>
                    <a:p>
                      <a:r>
                        <a:rPr lang="en-US" sz="2800" dirty="0" smtClean="0"/>
                        <a:t>HLB</a:t>
                      </a:r>
                      <a:endParaRPr lang="de-AT" sz="2800" dirty="0"/>
                    </a:p>
                  </a:txBody>
                  <a:tcPr/>
                </a:tc>
              </a:tr>
              <a:tr h="774311">
                <a:tc>
                  <a:txBody>
                    <a:bodyPr/>
                    <a:lstStyle/>
                    <a:p>
                      <a:r>
                        <a:rPr lang="en-US" sz="2000" dirty="0" smtClean="0"/>
                        <a:t>IP addresses</a:t>
                      </a:r>
                      <a:r>
                        <a:rPr lang="en-US" sz="2000" baseline="0" dirty="0" smtClean="0"/>
                        <a:t> required</a:t>
                      </a:r>
                      <a:endParaRPr lang="de-AT" sz="2000" dirty="0"/>
                    </a:p>
                  </a:txBody>
                  <a:tcPr/>
                </a:tc>
                <a:tc>
                  <a:txBody>
                    <a:bodyPr/>
                    <a:lstStyle/>
                    <a:p>
                      <a:r>
                        <a:rPr lang="en-US" sz="2000" dirty="0" smtClean="0"/>
                        <a:t>Server x 3</a:t>
                      </a:r>
                      <a:endParaRPr lang="de-AT" sz="2000" dirty="0"/>
                    </a:p>
                  </a:txBody>
                  <a:tcPr/>
                </a:tc>
                <a:tc>
                  <a:txBody>
                    <a:bodyPr/>
                    <a:lstStyle/>
                    <a:p>
                      <a:r>
                        <a:rPr lang="en-US" sz="2000" dirty="0" smtClean="0"/>
                        <a:t>Server x 3 + 3 VIPs</a:t>
                      </a:r>
                      <a:endParaRPr lang="de-AT" sz="2000" dirty="0"/>
                    </a:p>
                  </a:txBody>
                  <a:tcPr/>
                </a:tc>
              </a:tr>
              <a:tr h="774311">
                <a:tc>
                  <a:txBody>
                    <a:bodyPr/>
                    <a:lstStyle/>
                    <a:p>
                      <a:r>
                        <a:rPr lang="en-US" sz="2000" dirty="0" smtClean="0"/>
                        <a:t>Scenarios</a:t>
                      </a:r>
                      <a:endParaRPr lang="de-AT" sz="2000" dirty="0"/>
                    </a:p>
                  </a:txBody>
                  <a:tcPr/>
                </a:tc>
                <a:tc>
                  <a:txBody>
                    <a:bodyPr/>
                    <a:lstStyle/>
                    <a:p>
                      <a:r>
                        <a:rPr lang="en-US" sz="2000" dirty="0" smtClean="0"/>
                        <a:t>No high availability</a:t>
                      </a:r>
                      <a:r>
                        <a:rPr lang="en-US" sz="2000" baseline="0" dirty="0" smtClean="0"/>
                        <a:t> for</a:t>
                      </a:r>
                    </a:p>
                    <a:p>
                      <a:pPr marL="285750" lvl="0" indent="-285750">
                        <a:buFont typeface="Arial" pitchFamily="34" charset="0"/>
                        <a:buChar char="•"/>
                      </a:pPr>
                      <a:r>
                        <a:rPr lang="en-US" sz="2000" dirty="0" smtClean="0"/>
                        <a:t>Exchange 2007/2010 UM</a:t>
                      </a:r>
                    </a:p>
                    <a:p>
                      <a:pPr marL="285750" lvl="0" indent="-285750">
                        <a:buFont typeface="Arial" pitchFamily="34" charset="0"/>
                        <a:buChar char="•"/>
                      </a:pPr>
                      <a:r>
                        <a:rPr lang="en-US" sz="2000" dirty="0" smtClean="0"/>
                        <a:t>AOL</a:t>
                      </a:r>
                    </a:p>
                    <a:p>
                      <a:pPr marL="285750" lvl="0" indent="-285750">
                        <a:buFont typeface="Arial" pitchFamily="34" charset="0"/>
                        <a:buChar char="•"/>
                      </a:pPr>
                      <a:r>
                        <a:rPr lang="en-US" sz="2000" dirty="0" smtClean="0"/>
                        <a:t>Down level Federation</a:t>
                      </a:r>
                    </a:p>
                    <a:p>
                      <a:pPr marL="285750" lvl="0" indent="-285750">
                        <a:buFont typeface="Arial" pitchFamily="34" charset="0"/>
                        <a:buChar char="•"/>
                      </a:pPr>
                      <a:r>
                        <a:rPr lang="en-US" sz="2000" baseline="0" dirty="0" smtClean="0"/>
                        <a:t>Legacy client</a:t>
                      </a:r>
                    </a:p>
                  </a:txBody>
                  <a:tcPr/>
                </a:tc>
                <a:tc>
                  <a:txBody>
                    <a:bodyPr/>
                    <a:lstStyle/>
                    <a:p>
                      <a:r>
                        <a:rPr lang="en-US" sz="2000" dirty="0" smtClean="0"/>
                        <a:t>All scenarios</a:t>
                      </a:r>
                      <a:endParaRPr lang="de-AT" sz="2000" dirty="0"/>
                    </a:p>
                  </a:txBody>
                  <a:tcPr/>
                </a:tc>
              </a:tr>
              <a:tr h="774311">
                <a:tc>
                  <a:txBody>
                    <a:bodyPr/>
                    <a:lstStyle/>
                    <a:p>
                      <a:r>
                        <a:rPr lang="en-US" sz="2000" dirty="0" smtClean="0"/>
                        <a:t>Use of </a:t>
                      </a:r>
                      <a:r>
                        <a:rPr lang="en-US" sz="2000" dirty="0" err="1" smtClean="0"/>
                        <a:t>NATed</a:t>
                      </a:r>
                      <a:r>
                        <a:rPr lang="en-US" sz="2000" baseline="0" dirty="0" smtClean="0"/>
                        <a:t> IPs</a:t>
                      </a:r>
                      <a:endParaRPr lang="de-AT" sz="2000" dirty="0"/>
                    </a:p>
                  </a:txBody>
                  <a:tcPr/>
                </a:tc>
                <a:tc>
                  <a:txBody>
                    <a:bodyPr/>
                    <a:lstStyle/>
                    <a:p>
                      <a:r>
                        <a:rPr lang="en-US" sz="2000" dirty="0" smtClean="0"/>
                        <a:t>Possible</a:t>
                      </a:r>
                      <a:endParaRPr lang="de-AT" sz="2000" dirty="0"/>
                    </a:p>
                  </a:txBody>
                  <a:tcPr/>
                </a:tc>
                <a:tc>
                  <a:txBody>
                    <a:bodyPr/>
                    <a:lstStyle/>
                    <a:p>
                      <a:r>
                        <a:rPr lang="en-US" sz="2000" dirty="0" smtClean="0"/>
                        <a:t>Not supported</a:t>
                      </a:r>
                      <a:endParaRPr lang="de-AT" sz="2000" dirty="0"/>
                    </a:p>
                  </a:txBody>
                  <a:tcPr/>
                </a:tc>
              </a:tr>
              <a:tr h="774311">
                <a:tc>
                  <a:txBody>
                    <a:bodyPr/>
                    <a:lstStyle/>
                    <a:p>
                      <a:r>
                        <a:rPr lang="en-US" sz="2000" dirty="0" smtClean="0"/>
                        <a:t>Server draining</a:t>
                      </a:r>
                      <a:endParaRPr lang="de-AT" sz="2000" dirty="0"/>
                    </a:p>
                  </a:txBody>
                  <a:tcPr/>
                </a:tc>
                <a:tc>
                  <a:txBody>
                    <a:bodyPr/>
                    <a:lstStyle/>
                    <a:p>
                      <a:r>
                        <a:rPr lang="en-US" sz="2000" dirty="0" smtClean="0"/>
                        <a:t>Supported</a:t>
                      </a:r>
                      <a:endParaRPr lang="de-AT" sz="2000" dirty="0"/>
                    </a:p>
                  </a:txBody>
                  <a:tcPr/>
                </a:tc>
                <a:tc>
                  <a:txBody>
                    <a:bodyPr/>
                    <a:lstStyle/>
                    <a:p>
                      <a:r>
                        <a:rPr lang="en-US" sz="2000" dirty="0" smtClean="0"/>
                        <a:t>Not supported</a:t>
                      </a:r>
                      <a:endParaRPr lang="de-AT" sz="2000" dirty="0"/>
                    </a:p>
                  </a:txBody>
                  <a:tcPr/>
                </a:tc>
              </a:tr>
              <a:tr h="774311">
                <a:tc>
                  <a:txBody>
                    <a:bodyPr/>
                    <a:lstStyle/>
                    <a:p>
                      <a:r>
                        <a:rPr lang="en-US" sz="2000" dirty="0" smtClean="0"/>
                        <a:t>Configuration</a:t>
                      </a:r>
                      <a:endParaRPr lang="de-AT" sz="2000" dirty="0"/>
                    </a:p>
                  </a:txBody>
                  <a:tcPr/>
                </a:tc>
                <a:tc>
                  <a:txBody>
                    <a:bodyPr/>
                    <a:lstStyle/>
                    <a:p>
                      <a:r>
                        <a:rPr lang="en-US" sz="2000" dirty="0" smtClean="0"/>
                        <a:t>Simple</a:t>
                      </a:r>
                      <a:endParaRPr lang="de-AT" sz="2000" dirty="0"/>
                    </a:p>
                  </a:txBody>
                  <a:tcPr/>
                </a:tc>
                <a:tc>
                  <a:txBody>
                    <a:bodyPr/>
                    <a:lstStyle/>
                    <a:p>
                      <a:r>
                        <a:rPr lang="en-US" sz="2000" dirty="0" smtClean="0"/>
                        <a:t>Complex</a:t>
                      </a:r>
                      <a:endParaRPr lang="de-AT" sz="2000" dirty="0"/>
                    </a:p>
                  </a:txBody>
                  <a:tcPr/>
                </a:tc>
              </a:tr>
            </a:tbl>
          </a:graphicData>
        </a:graphic>
      </p:graphicFrame>
    </p:spTree>
    <p:extLst>
      <p:ext uri="{BB962C8B-B14F-4D97-AF65-F5344CB8AC3E}">
        <p14:creationId xmlns:p14="http://schemas.microsoft.com/office/powerpoint/2010/main" val="416428925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HA/DR</a:t>
            </a:r>
            <a:endParaRPr lang="en-US" dirty="0"/>
          </a:p>
        </p:txBody>
      </p:sp>
    </p:spTree>
    <p:extLst>
      <p:ext uri="{BB962C8B-B14F-4D97-AF65-F5344CB8AC3E}">
        <p14:creationId xmlns:p14="http://schemas.microsoft.com/office/powerpoint/2010/main" val="2087733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de-AT" dirty="0"/>
          </a:p>
        </p:txBody>
      </p:sp>
      <p:sp>
        <p:nvSpPr>
          <p:cNvPr id="3" name="Text Placeholder 2"/>
          <p:cNvSpPr>
            <a:spLocks noGrp="1"/>
          </p:cNvSpPr>
          <p:nvPr>
            <p:ph type="body" sz="quarter" idx="10"/>
          </p:nvPr>
        </p:nvSpPr>
        <p:spPr>
          <a:xfrm>
            <a:off x="274638" y="1212850"/>
            <a:ext cx="11887200" cy="5989332"/>
          </a:xfrm>
        </p:spPr>
        <p:txBody>
          <a:bodyPr/>
          <a:lstStyle/>
          <a:p>
            <a:r>
              <a:rPr lang="en-US" sz="2800" dirty="0" smtClean="0"/>
              <a:t>Why Edge?</a:t>
            </a:r>
          </a:p>
          <a:p>
            <a:r>
              <a:rPr lang="en-US" sz="2800" dirty="0" smtClean="0"/>
              <a:t>Edge Components</a:t>
            </a:r>
          </a:p>
          <a:p>
            <a:r>
              <a:rPr lang="en-US" sz="2800" dirty="0" smtClean="0"/>
              <a:t>Client sign-in</a:t>
            </a:r>
          </a:p>
          <a:p>
            <a:r>
              <a:rPr lang="en-US" sz="2800" dirty="0" smtClean="0"/>
              <a:t>Signaling vs. Media</a:t>
            </a:r>
          </a:p>
          <a:p>
            <a:r>
              <a:rPr lang="en-US" sz="2800" dirty="0" smtClean="0"/>
              <a:t>Reverse Proxy</a:t>
            </a:r>
          </a:p>
          <a:p>
            <a:r>
              <a:rPr lang="en-US" sz="2800" dirty="0" smtClean="0"/>
              <a:t>DNS &amp; Certificates</a:t>
            </a:r>
          </a:p>
          <a:p>
            <a:r>
              <a:rPr lang="en-US" sz="2800" dirty="0" smtClean="0"/>
              <a:t>Networking</a:t>
            </a:r>
          </a:p>
          <a:p>
            <a:r>
              <a:rPr lang="en-US" sz="2800" dirty="0" smtClean="0"/>
              <a:t>Load Balancing</a:t>
            </a:r>
          </a:p>
          <a:p>
            <a:r>
              <a:rPr lang="en-US" sz="2800" dirty="0" smtClean="0"/>
              <a:t>HA/DR</a:t>
            </a:r>
          </a:p>
          <a:p>
            <a:r>
              <a:rPr lang="en-US" sz="2800" dirty="0" smtClean="0"/>
              <a:t>Sizing &amp; Placement</a:t>
            </a:r>
          </a:p>
          <a:p>
            <a:r>
              <a:rPr lang="en-US" sz="2800" dirty="0" smtClean="0"/>
              <a:t>Validate deployment</a:t>
            </a:r>
          </a:p>
          <a:p>
            <a:endParaRPr lang="en-US" dirty="0" smtClean="0"/>
          </a:p>
        </p:txBody>
      </p:sp>
    </p:spTree>
    <p:extLst>
      <p:ext uri="{BB962C8B-B14F-4D97-AF65-F5344CB8AC3E}">
        <p14:creationId xmlns:p14="http://schemas.microsoft.com/office/powerpoint/2010/main" val="1658111145"/>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Availability</a:t>
            </a:r>
            <a:endParaRPr lang="de-AT" dirty="0"/>
          </a:p>
        </p:txBody>
      </p:sp>
      <p:sp>
        <p:nvSpPr>
          <p:cNvPr id="3" name="Text Placeholder 2"/>
          <p:cNvSpPr>
            <a:spLocks noGrp="1"/>
          </p:cNvSpPr>
          <p:nvPr>
            <p:ph type="body" sz="quarter" idx="10"/>
          </p:nvPr>
        </p:nvSpPr>
        <p:spPr>
          <a:xfrm>
            <a:off x="274638" y="1212850"/>
            <a:ext cx="11887200" cy="3323987"/>
          </a:xfrm>
        </p:spPr>
        <p:txBody>
          <a:bodyPr/>
          <a:lstStyle/>
          <a:p>
            <a:r>
              <a:rPr lang="en-US" dirty="0"/>
              <a:t>Ability to recover from losing a component within a </a:t>
            </a:r>
            <a:r>
              <a:rPr lang="en-US" dirty="0" smtClean="0"/>
              <a:t>datacenter</a:t>
            </a:r>
          </a:p>
          <a:p>
            <a:pPr lvl="1"/>
            <a:r>
              <a:rPr lang="en-US" dirty="0" smtClean="0"/>
              <a:t>Deploy Edge Servers as pool</a:t>
            </a:r>
          </a:p>
          <a:p>
            <a:pPr lvl="1"/>
            <a:r>
              <a:rPr lang="en-US" dirty="0" smtClean="0"/>
              <a:t>Deploy Reverse Proxy in array</a:t>
            </a:r>
          </a:p>
          <a:p>
            <a:pPr lvl="1"/>
            <a:r>
              <a:rPr lang="en-US" dirty="0" smtClean="0"/>
              <a:t>Use an n+1 model</a:t>
            </a:r>
          </a:p>
          <a:p>
            <a:pPr lvl="1"/>
            <a:r>
              <a:rPr lang="en-US" dirty="0" smtClean="0"/>
              <a:t>Avoid any single point of failure</a:t>
            </a:r>
            <a:endParaRPr lang="en-US" dirty="0"/>
          </a:p>
          <a:p>
            <a:endParaRPr lang="de-AT" dirty="0"/>
          </a:p>
        </p:txBody>
      </p:sp>
    </p:spTree>
    <p:extLst>
      <p:ext uri="{BB962C8B-B14F-4D97-AF65-F5344CB8AC3E}">
        <p14:creationId xmlns:p14="http://schemas.microsoft.com/office/powerpoint/2010/main" val="1749983463"/>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Disaster Recovery</a:t>
            </a:r>
            <a:endParaRPr lang="de-AT" dirty="0"/>
          </a:p>
        </p:txBody>
      </p:sp>
      <p:sp>
        <p:nvSpPr>
          <p:cNvPr id="3" name="Text Placeholder 2"/>
          <p:cNvSpPr>
            <a:spLocks noGrp="1"/>
          </p:cNvSpPr>
          <p:nvPr>
            <p:ph type="body" sz="quarter" idx="10"/>
          </p:nvPr>
        </p:nvSpPr>
        <p:spPr>
          <a:xfrm>
            <a:off x="274638" y="1573335"/>
            <a:ext cx="11887200" cy="2092881"/>
          </a:xfrm>
        </p:spPr>
        <p:txBody>
          <a:bodyPr/>
          <a:lstStyle/>
          <a:p>
            <a:r>
              <a:rPr lang="en-US" dirty="0" smtClean="0"/>
              <a:t>Ability to recovery from losing complete data center</a:t>
            </a:r>
          </a:p>
          <a:p>
            <a:pPr lvl="1"/>
            <a:r>
              <a:rPr lang="en-US" dirty="0" smtClean="0"/>
              <a:t>Deploy paired Front End pools in different Data Centers</a:t>
            </a:r>
          </a:p>
          <a:p>
            <a:pPr lvl="1"/>
            <a:r>
              <a:rPr lang="en-US" dirty="0" smtClean="0"/>
              <a:t>Deploy Edge pools corresponding to each Front End Pool</a:t>
            </a:r>
          </a:p>
          <a:p>
            <a:pPr lvl="1"/>
            <a:r>
              <a:rPr lang="en-US" dirty="0" smtClean="0"/>
              <a:t>Use </a:t>
            </a:r>
            <a:r>
              <a:rPr lang="en-US" dirty="0" err="1" smtClean="0"/>
              <a:t>GeoDNS</a:t>
            </a:r>
            <a:r>
              <a:rPr lang="en-US" dirty="0" smtClean="0"/>
              <a:t> for </a:t>
            </a:r>
            <a:r>
              <a:rPr lang="en-US" dirty="0" err="1" smtClean="0"/>
              <a:t>lyncdiscover</a:t>
            </a:r>
            <a:r>
              <a:rPr lang="en-US" dirty="0" smtClean="0"/>
              <a:t>.&lt;</a:t>
            </a:r>
            <a:r>
              <a:rPr lang="en-US" dirty="0" err="1" smtClean="0"/>
              <a:t>sipdomain</a:t>
            </a:r>
            <a:r>
              <a:rPr lang="en-US" dirty="0" smtClean="0"/>
              <a:t>&gt; and Simple URLs</a:t>
            </a:r>
          </a:p>
          <a:p>
            <a:pPr lvl="1"/>
            <a:r>
              <a:rPr lang="en-US" dirty="0" smtClean="0"/>
              <a:t>Datacenter failover per Lync Management Shell</a:t>
            </a:r>
          </a:p>
        </p:txBody>
      </p:sp>
      <p:sp>
        <p:nvSpPr>
          <p:cNvPr id="4" name="Explosion 2 3"/>
          <p:cNvSpPr/>
          <p:nvPr/>
        </p:nvSpPr>
        <p:spPr bwMode="auto">
          <a:xfrm>
            <a:off x="9631375" y="-5068"/>
            <a:ext cx="2011658" cy="1554463"/>
          </a:xfrm>
          <a:prstGeom prst="irregularSeal2">
            <a:avLst/>
          </a:prstGeom>
          <a:solidFill>
            <a:srgbClr val="FFFF00"/>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000000"/>
                </a:solidFill>
              </a:rPr>
              <a:t>New in 2013</a:t>
            </a:r>
            <a:endParaRPr lang="de-AT" sz="2000" b="1" dirty="0">
              <a:solidFill>
                <a:srgbClr val="000000"/>
              </a:solidFill>
            </a:endParaRPr>
          </a:p>
        </p:txBody>
      </p:sp>
    </p:spTree>
    <p:extLst>
      <p:ext uri="{BB962C8B-B14F-4D97-AF65-F5344CB8AC3E}">
        <p14:creationId xmlns:p14="http://schemas.microsoft.com/office/powerpoint/2010/main" val="1267242762"/>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Disaster Recovery</a:t>
            </a:r>
            <a:endParaRPr lang="de-AT"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5284" y="1379463"/>
            <a:ext cx="716787" cy="68745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3289" y="3482441"/>
            <a:ext cx="562307" cy="66222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63289" y="5113891"/>
            <a:ext cx="525232" cy="67484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2719" y="5144932"/>
            <a:ext cx="525232" cy="674842"/>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6702" y="3528364"/>
            <a:ext cx="562307" cy="662228"/>
          </a:xfrm>
          <a:prstGeom prst="rect">
            <a:avLst/>
          </a:prstGeom>
        </p:spPr>
      </p:pic>
      <p:cxnSp>
        <p:nvCxnSpPr>
          <p:cNvPr id="14" name="Straight Arrow Connector 13"/>
          <p:cNvCxnSpPr/>
          <p:nvPr/>
        </p:nvCxnSpPr>
        <p:spPr>
          <a:xfrm>
            <a:off x="4425905" y="2123654"/>
            <a:ext cx="0" cy="1280146"/>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389192" y="4264747"/>
            <a:ext cx="0" cy="73151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4034105" y="5759409"/>
            <a:ext cx="1065035"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Vienna</a:t>
            </a:r>
          </a:p>
        </p:txBody>
      </p:sp>
      <p:sp>
        <p:nvSpPr>
          <p:cNvPr id="58" name="TextBox 57"/>
          <p:cNvSpPr txBox="1"/>
          <p:nvPr/>
        </p:nvSpPr>
        <p:spPr>
          <a:xfrm>
            <a:off x="5677293" y="5754601"/>
            <a:ext cx="1101905"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Madrid</a:t>
            </a:r>
          </a:p>
        </p:txBody>
      </p:sp>
      <p:sp>
        <p:nvSpPr>
          <p:cNvPr id="20" name="Rounded Rectangular Callout 19"/>
          <p:cNvSpPr/>
          <p:nvPr/>
        </p:nvSpPr>
        <p:spPr bwMode="auto">
          <a:xfrm>
            <a:off x="5283360" y="1089105"/>
            <a:ext cx="1512085" cy="1550923"/>
          </a:xfrm>
          <a:prstGeom prst="wedgeRoundRectCallout">
            <a:avLst>
              <a:gd name="adj1" fmla="val -69526"/>
              <a:gd name="adj2" fmla="val -1253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User homed in Vienna</a:t>
            </a:r>
            <a:endParaRPr lang="de-AT" sz="2000" dirty="0">
              <a:gradFill>
                <a:gsLst>
                  <a:gs pos="0">
                    <a:srgbClr val="FFFFFF"/>
                  </a:gs>
                  <a:gs pos="100000">
                    <a:srgbClr val="FFFFFF"/>
                  </a:gs>
                </a:gsLst>
                <a:lin ang="5400000" scaled="0"/>
              </a:gradFill>
            </a:endParaRPr>
          </a:p>
        </p:txBody>
      </p:sp>
      <p:sp>
        <p:nvSpPr>
          <p:cNvPr id="21" name="Rounded Rectangle 20"/>
          <p:cNvSpPr/>
          <p:nvPr/>
        </p:nvSpPr>
        <p:spPr bwMode="auto">
          <a:xfrm>
            <a:off x="3527849" y="4750841"/>
            <a:ext cx="3829503" cy="1618699"/>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22" name="Rounded Rectangular Callout 21"/>
          <p:cNvSpPr/>
          <p:nvPr/>
        </p:nvSpPr>
        <p:spPr bwMode="auto">
          <a:xfrm>
            <a:off x="7642604" y="4476061"/>
            <a:ext cx="1512085" cy="1550923"/>
          </a:xfrm>
          <a:prstGeom prst="wedgeRoundRectCallout">
            <a:avLst>
              <a:gd name="adj1" fmla="val -69526"/>
              <a:gd name="adj2" fmla="val -1253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Paired pool</a:t>
            </a:r>
            <a:endParaRPr lang="de-AT" sz="2000" dirty="0">
              <a:gradFill>
                <a:gsLst>
                  <a:gs pos="0">
                    <a:srgbClr val="FFFFFF"/>
                  </a:gs>
                  <a:gs pos="100000">
                    <a:srgbClr val="FFFFFF"/>
                  </a:gs>
                </a:gsLst>
                <a:lin ang="5400000" scaled="0"/>
              </a:gradFill>
            </a:endParaRPr>
          </a:p>
        </p:txBody>
      </p:sp>
      <p:sp>
        <p:nvSpPr>
          <p:cNvPr id="3" name="&quot;No&quot; Symbol 2"/>
          <p:cNvSpPr/>
          <p:nvPr/>
        </p:nvSpPr>
        <p:spPr bwMode="auto">
          <a:xfrm>
            <a:off x="3639766" y="3896771"/>
            <a:ext cx="1453552" cy="1420669"/>
          </a:xfrm>
          <a:prstGeom prst="noSmoking">
            <a:avLst/>
          </a:prstGeom>
          <a:solidFill>
            <a:srgbClr val="FF0000"/>
          </a:solidFill>
          <a:ln w="38100">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cxnSp>
        <p:nvCxnSpPr>
          <p:cNvPr id="23" name="Straight Arrow Connector 22"/>
          <p:cNvCxnSpPr/>
          <p:nvPr/>
        </p:nvCxnSpPr>
        <p:spPr>
          <a:xfrm>
            <a:off x="4686141" y="2123654"/>
            <a:ext cx="1402000" cy="1280146"/>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6230161" y="4239137"/>
            <a:ext cx="8482" cy="75712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27" name="Rounded Rectangular Callout 26"/>
          <p:cNvSpPr/>
          <p:nvPr/>
        </p:nvSpPr>
        <p:spPr bwMode="auto">
          <a:xfrm>
            <a:off x="3145361" y="6155539"/>
            <a:ext cx="2682639" cy="753193"/>
          </a:xfrm>
          <a:prstGeom prst="wedgeRoundRectCallout">
            <a:avLst>
              <a:gd name="adj1" fmla="val -16987"/>
              <a:gd name="adj2" fmla="val -164650"/>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Outage; administrator initializes failover</a:t>
            </a:r>
            <a:endParaRPr lang="de-AT"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9808985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500"/>
                            </p:stCondLst>
                            <p:childTnLst>
                              <p:par>
                                <p:cTn id="28" presetID="22" presetClass="exit" presetSubtype="4" fill="hold" nodeType="afterEffect">
                                  <p:stCondLst>
                                    <p:cond delay="0"/>
                                  </p:stCondLst>
                                  <p:childTnLst>
                                    <p:animEffect transition="out" filter="wipe(down)">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childTnLst>
                          </p:cTn>
                        </p:par>
                        <p:par>
                          <p:cTn id="31" fill="hold">
                            <p:stCondLst>
                              <p:cond delay="1000"/>
                            </p:stCondLst>
                            <p:childTnLst>
                              <p:par>
                                <p:cTn id="32" presetID="22" presetClass="exit" presetSubtype="4" fill="hold" nodeType="afterEffect">
                                  <p:stCondLst>
                                    <p:cond delay="0"/>
                                  </p:stCondLst>
                                  <p:childTnLst>
                                    <p:animEffect transition="out" filter="wipe(down)">
                                      <p:cBhvr>
                                        <p:cTn id="33" dur="500"/>
                                        <p:tgtEl>
                                          <p:spTgt spid="14"/>
                                        </p:tgtEl>
                                      </p:cBhvr>
                                    </p:animEffect>
                                    <p:set>
                                      <p:cBhvr>
                                        <p:cTn id="34" dur="1" fill="hold">
                                          <p:stCondLst>
                                            <p:cond delay="499"/>
                                          </p:stCondLst>
                                        </p:cTn>
                                        <p:tgtEl>
                                          <p:spTgt spid="14"/>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up)">
                                      <p:cBhvr>
                                        <p:cTn id="44" dur="500"/>
                                        <p:tgtEl>
                                          <p:spTgt spid="23"/>
                                        </p:tgtEl>
                                      </p:cBhvr>
                                    </p:animEffect>
                                  </p:childTnLst>
                                </p:cTn>
                              </p:par>
                            </p:childTnLst>
                          </p:cTn>
                        </p:par>
                        <p:par>
                          <p:cTn id="45" fill="hold">
                            <p:stCondLst>
                              <p:cond delay="500"/>
                            </p:stCondLst>
                            <p:childTnLst>
                              <p:par>
                                <p:cTn id="46" presetID="22" presetClass="entr" presetSubtype="1"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up)">
                                      <p:cBhvr>
                                        <p:cTn id="4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3" grpId="0" animBg="1"/>
      <p:bldP spid="2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Disaster Recovery</a:t>
            </a:r>
            <a:endParaRPr lang="de-AT" dirty="0"/>
          </a:p>
        </p:txBody>
      </p:sp>
      <p:sp>
        <p:nvSpPr>
          <p:cNvPr id="3" name="Text Placeholder 2"/>
          <p:cNvSpPr>
            <a:spLocks noGrp="1"/>
          </p:cNvSpPr>
          <p:nvPr>
            <p:ph type="body" sz="quarter" idx="10"/>
          </p:nvPr>
        </p:nvSpPr>
        <p:spPr>
          <a:xfrm>
            <a:off x="274638" y="1212850"/>
            <a:ext cx="11887200" cy="1415772"/>
          </a:xfrm>
        </p:spPr>
        <p:txBody>
          <a:bodyPr/>
          <a:lstStyle/>
          <a:p>
            <a:r>
              <a:rPr lang="en-US" dirty="0" smtClean="0"/>
              <a:t>Federation</a:t>
            </a:r>
          </a:p>
          <a:p>
            <a:pPr lvl="1"/>
            <a:r>
              <a:rPr lang="en-US" dirty="0" smtClean="0"/>
              <a:t>Will not fail over as part of pool failover</a:t>
            </a:r>
          </a:p>
          <a:p>
            <a:pPr lvl="1"/>
            <a:r>
              <a:rPr lang="en-US" dirty="0" smtClean="0"/>
              <a:t>Manually change external SRV record and internal Federation route</a:t>
            </a:r>
            <a:endParaRPr lang="de-AT" dirty="0"/>
          </a:p>
        </p:txBody>
      </p:sp>
    </p:spTree>
    <p:extLst>
      <p:ext uri="{BB962C8B-B14F-4D97-AF65-F5344CB8AC3E}">
        <p14:creationId xmlns:p14="http://schemas.microsoft.com/office/powerpoint/2010/main" val="3658211823"/>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Sizing and placement</a:t>
            </a:r>
            <a:endParaRPr lang="en-US" dirty="0"/>
          </a:p>
        </p:txBody>
      </p:sp>
    </p:spTree>
    <p:extLst>
      <p:ext uri="{BB962C8B-B14F-4D97-AF65-F5344CB8AC3E}">
        <p14:creationId xmlns:p14="http://schemas.microsoft.com/office/powerpoint/2010/main" val="619004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Sizing</a:t>
            </a:r>
            <a:endParaRPr lang="de-AT" dirty="0"/>
          </a:p>
        </p:txBody>
      </p:sp>
      <p:sp>
        <p:nvSpPr>
          <p:cNvPr id="3" name="Text Placeholder 2"/>
          <p:cNvSpPr>
            <a:spLocks noGrp="1"/>
          </p:cNvSpPr>
          <p:nvPr>
            <p:ph type="body" sz="quarter" idx="10"/>
          </p:nvPr>
        </p:nvSpPr>
        <p:spPr>
          <a:xfrm>
            <a:off x="274638" y="1212850"/>
            <a:ext cx="11887200" cy="3447098"/>
          </a:xfrm>
        </p:spPr>
        <p:txBody>
          <a:bodyPr/>
          <a:lstStyle/>
          <a:p>
            <a:r>
              <a:rPr lang="en-US" dirty="0" smtClean="0"/>
              <a:t>Standard user model</a:t>
            </a:r>
          </a:p>
          <a:p>
            <a:pPr lvl="1"/>
            <a:r>
              <a:rPr lang="en-US" dirty="0" smtClean="0"/>
              <a:t>12,000 concurrent remote users per Edge Server</a:t>
            </a:r>
          </a:p>
          <a:p>
            <a:pPr lvl="1"/>
            <a:r>
              <a:rPr lang="en-US" sz="4000" dirty="0">
                <a:gradFill>
                  <a:gsLst>
                    <a:gs pos="1250">
                      <a:schemeClr val="tx2"/>
                    </a:gs>
                    <a:gs pos="99000">
                      <a:schemeClr val="tx2"/>
                    </a:gs>
                  </a:gsLst>
                  <a:lin ang="5400000" scaled="0"/>
                </a:gradFill>
                <a:latin typeface="+mj-lt"/>
              </a:rPr>
              <a:t>Servers per pool</a:t>
            </a:r>
          </a:p>
          <a:p>
            <a:pPr lvl="1"/>
            <a:r>
              <a:rPr lang="en-US" dirty="0" smtClean="0"/>
              <a:t>Up to 12</a:t>
            </a:r>
          </a:p>
          <a:p>
            <a:r>
              <a:rPr lang="en-US" dirty="0" smtClean="0"/>
              <a:t>Your mileage may vary</a:t>
            </a:r>
          </a:p>
          <a:p>
            <a:pPr lvl="1"/>
            <a:r>
              <a:rPr lang="en-US" dirty="0" smtClean="0"/>
              <a:t>Depending on usage</a:t>
            </a:r>
          </a:p>
          <a:p>
            <a:pPr lvl="1"/>
            <a:r>
              <a:rPr lang="en-US" dirty="0" smtClean="0"/>
              <a:t>Always monitor resources on servers</a:t>
            </a:r>
          </a:p>
        </p:txBody>
      </p:sp>
    </p:spTree>
    <p:extLst>
      <p:ext uri="{BB962C8B-B14F-4D97-AF65-F5344CB8AC3E}">
        <p14:creationId xmlns:p14="http://schemas.microsoft.com/office/powerpoint/2010/main" val="1758228062"/>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Placement considerations</a:t>
            </a:r>
            <a:endParaRPr lang="de-AT" dirty="0"/>
          </a:p>
        </p:txBody>
      </p:sp>
      <p:sp>
        <p:nvSpPr>
          <p:cNvPr id="3" name="Text Placeholder 2"/>
          <p:cNvSpPr>
            <a:spLocks noGrp="1"/>
          </p:cNvSpPr>
          <p:nvPr>
            <p:ph type="body" sz="quarter" idx="10"/>
          </p:nvPr>
        </p:nvSpPr>
        <p:spPr>
          <a:xfrm>
            <a:off x="274638" y="1212850"/>
            <a:ext cx="11887200" cy="4462760"/>
          </a:xfrm>
        </p:spPr>
        <p:txBody>
          <a:bodyPr/>
          <a:lstStyle/>
          <a:p>
            <a:r>
              <a:rPr lang="en-US" dirty="0" smtClean="0"/>
              <a:t>Edge Server</a:t>
            </a:r>
          </a:p>
          <a:p>
            <a:pPr lvl="1"/>
            <a:r>
              <a:rPr lang="en-US" dirty="0" smtClean="0"/>
              <a:t>In every datacenter with FE pool vs. centralized Edge Servers</a:t>
            </a:r>
          </a:p>
          <a:p>
            <a:pPr lvl="1"/>
            <a:r>
              <a:rPr lang="en-US" dirty="0" smtClean="0"/>
              <a:t>Assign centralized pool to multiple Front End Pools</a:t>
            </a:r>
          </a:p>
          <a:p>
            <a:r>
              <a:rPr lang="en-US" dirty="0" smtClean="0"/>
              <a:t>Centralize Reverse Proxy</a:t>
            </a:r>
          </a:p>
          <a:p>
            <a:pPr lvl="1"/>
            <a:r>
              <a:rPr lang="en-US" dirty="0" smtClean="0"/>
              <a:t>Next to each Edge pool vs. centralized reverse Proxy</a:t>
            </a:r>
          </a:p>
          <a:p>
            <a:pPr lvl="1"/>
            <a:r>
              <a:rPr lang="en-US" dirty="0" smtClean="0"/>
              <a:t>Use centralized reverse Proxy to publish multiple internal pools</a:t>
            </a:r>
          </a:p>
          <a:p>
            <a:r>
              <a:rPr lang="en-US" dirty="0" smtClean="0"/>
              <a:t>Technically possible, but…</a:t>
            </a:r>
          </a:p>
          <a:p>
            <a:pPr lvl="1"/>
            <a:r>
              <a:rPr lang="en-US" dirty="0" smtClean="0"/>
              <a:t>This will affect the call flows</a:t>
            </a:r>
          </a:p>
          <a:p>
            <a:pPr lvl="1"/>
            <a:r>
              <a:rPr lang="en-US" dirty="0" smtClean="0"/>
              <a:t>Impacting user experience and bandwidth</a:t>
            </a:r>
          </a:p>
          <a:p>
            <a:pPr lvl="1"/>
            <a:r>
              <a:rPr lang="en-US" dirty="0" smtClean="0"/>
              <a:t>What about Disaster Recovery?</a:t>
            </a:r>
          </a:p>
        </p:txBody>
      </p:sp>
    </p:spTree>
    <p:extLst>
      <p:ext uri="{BB962C8B-B14F-4D97-AF65-F5344CB8AC3E}">
        <p14:creationId xmlns:p14="http://schemas.microsoft.com/office/powerpoint/2010/main" val="770484273"/>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Validate Edge deployment</a:t>
            </a:r>
            <a:endParaRPr lang="en-US" dirty="0"/>
          </a:p>
        </p:txBody>
      </p:sp>
    </p:spTree>
    <p:extLst>
      <p:ext uri="{BB962C8B-B14F-4D97-AF65-F5344CB8AC3E}">
        <p14:creationId xmlns:p14="http://schemas.microsoft.com/office/powerpoint/2010/main" val="6636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Validate Edge deployment</a:t>
            </a:r>
            <a:endParaRPr lang="de-AT" dirty="0"/>
          </a:p>
        </p:txBody>
      </p:sp>
      <p:sp>
        <p:nvSpPr>
          <p:cNvPr id="3" name="Text Placeholder 2"/>
          <p:cNvSpPr>
            <a:spLocks noGrp="1"/>
          </p:cNvSpPr>
          <p:nvPr>
            <p:ph type="body" sz="quarter" idx="10"/>
          </p:nvPr>
        </p:nvSpPr>
        <p:spPr>
          <a:xfrm>
            <a:off x="274638" y="1212850"/>
            <a:ext cx="11887200" cy="4124206"/>
          </a:xfrm>
        </p:spPr>
        <p:txBody>
          <a:bodyPr/>
          <a:lstStyle/>
          <a:p>
            <a:r>
              <a:rPr lang="en-US" dirty="0" err="1" smtClean="0"/>
              <a:t>Eventvwr</a:t>
            </a:r>
            <a:endParaRPr lang="en-US" dirty="0" smtClean="0"/>
          </a:p>
          <a:p>
            <a:pPr lvl="1"/>
            <a:r>
              <a:rPr lang="en-US" dirty="0" smtClean="0"/>
              <a:t>Check for errors and warnings</a:t>
            </a:r>
          </a:p>
          <a:p>
            <a:r>
              <a:rPr lang="en-US" dirty="0" smtClean="0"/>
              <a:t>Validate replication to Edge Server</a:t>
            </a:r>
          </a:p>
          <a:p>
            <a:pPr lvl="1"/>
            <a:r>
              <a:rPr lang="en-US" dirty="0"/>
              <a:t>Get-</a:t>
            </a:r>
            <a:r>
              <a:rPr lang="en-US" dirty="0" err="1"/>
              <a:t>CsManagementStoreReplicationStatus</a:t>
            </a:r>
            <a:r>
              <a:rPr lang="en-US" dirty="0"/>
              <a:t> </a:t>
            </a:r>
            <a:endParaRPr lang="en-US" dirty="0" smtClean="0"/>
          </a:p>
          <a:p>
            <a:r>
              <a:rPr lang="en-US" dirty="0" smtClean="0"/>
              <a:t>Remote Connectivity Analyzer</a:t>
            </a:r>
          </a:p>
          <a:p>
            <a:pPr lvl="1"/>
            <a:r>
              <a:rPr lang="en-US" dirty="0">
                <a:hlinkClick r:id="rId2"/>
              </a:rPr>
              <a:t>https://testconnectivity.microsoft.com</a:t>
            </a:r>
            <a:r>
              <a:rPr lang="en-US" dirty="0" smtClean="0">
                <a:hlinkClick r:id="rId2"/>
              </a:rPr>
              <a:t>/</a:t>
            </a:r>
            <a:r>
              <a:rPr lang="en-US" dirty="0" smtClean="0"/>
              <a:t> </a:t>
            </a:r>
          </a:p>
          <a:p>
            <a:r>
              <a:rPr lang="en-US" dirty="0"/>
              <a:t>Lync Connectivity Analyzer</a:t>
            </a:r>
          </a:p>
          <a:p>
            <a:pPr lvl="1"/>
            <a:r>
              <a:rPr lang="en-US" dirty="0">
                <a:hlinkClick r:id="rId3"/>
              </a:rPr>
              <a:t>http://</a:t>
            </a:r>
            <a:r>
              <a:rPr lang="en-US" dirty="0" smtClean="0">
                <a:hlinkClick r:id="rId3"/>
              </a:rPr>
              <a:t>blogs.technet.com/b/nexthop/archive/2013/02/08/the-new-lync-connectivity-analyzer.aspx</a:t>
            </a:r>
            <a:endParaRPr lang="en-US" dirty="0"/>
          </a:p>
        </p:txBody>
      </p:sp>
    </p:spTree>
    <p:extLst>
      <p:ext uri="{BB962C8B-B14F-4D97-AF65-F5344CB8AC3E}">
        <p14:creationId xmlns:p14="http://schemas.microsoft.com/office/powerpoint/2010/main" val="2100777391"/>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3785652"/>
          </a:xfrm>
        </p:spPr>
        <p:txBody>
          <a:bodyPr/>
          <a:lstStyle/>
          <a:p>
            <a:r>
              <a:rPr lang="en-US" dirty="0"/>
              <a:t>Session Objective(s</a:t>
            </a:r>
            <a:r>
              <a:rPr lang="en-US" dirty="0" smtClean="0"/>
              <a:t>): </a:t>
            </a:r>
            <a:endParaRPr lang="en-US" dirty="0"/>
          </a:p>
          <a:p>
            <a:pPr lvl="1"/>
            <a:r>
              <a:rPr lang="en-US" dirty="0" smtClean="0"/>
              <a:t>Explain Edge Server Architecture</a:t>
            </a:r>
          </a:p>
          <a:p>
            <a:pPr lvl="1"/>
            <a:r>
              <a:rPr lang="en-US" dirty="0" smtClean="0"/>
              <a:t>Highlight common misunderstandings</a:t>
            </a:r>
          </a:p>
          <a:p>
            <a:pPr lvl="1"/>
            <a:r>
              <a:rPr lang="en-US" dirty="0" smtClean="0"/>
              <a:t>Address best practices</a:t>
            </a:r>
            <a:endParaRPr lang="en-US" dirty="0"/>
          </a:p>
          <a:p>
            <a:endParaRPr lang="en-US" dirty="0" smtClean="0"/>
          </a:p>
          <a:p>
            <a:r>
              <a:rPr lang="en-US" dirty="0" smtClean="0"/>
              <a:t>Understand Edge Server requirements</a:t>
            </a:r>
          </a:p>
          <a:p>
            <a:r>
              <a:rPr lang="en-US" dirty="0" smtClean="0"/>
              <a:t>Deploy best possible design</a:t>
            </a:r>
            <a:endParaRPr lang="en-US" dirty="0"/>
          </a:p>
        </p:txBody>
      </p:sp>
      <p:sp>
        <p:nvSpPr>
          <p:cNvPr id="4" name="Title 3"/>
          <p:cNvSpPr>
            <a:spLocks noGrp="1"/>
          </p:cNvSpPr>
          <p:nvPr>
            <p:ph type="title"/>
          </p:nvPr>
        </p:nvSpPr>
        <p:spPr/>
        <p:txBody>
          <a:bodyPr/>
          <a:lstStyle/>
          <a:p>
            <a:r>
              <a:rPr lang="en-US" dirty="0"/>
              <a:t>Session Objectives </a:t>
            </a:r>
            <a:r>
              <a:rPr lang="en-US" dirty="0" smtClean="0"/>
              <a:t>And </a:t>
            </a:r>
            <a:r>
              <a:rPr lang="en-US" dirty="0"/>
              <a:t>Takeaways</a:t>
            </a:r>
          </a:p>
        </p:txBody>
      </p:sp>
      <p:sp>
        <p:nvSpPr>
          <p:cNvPr id="6" name="Explosion 2 5"/>
          <p:cNvSpPr/>
          <p:nvPr/>
        </p:nvSpPr>
        <p:spPr bwMode="auto">
          <a:xfrm>
            <a:off x="4023701" y="4045896"/>
            <a:ext cx="3566121" cy="2468853"/>
          </a:xfrm>
          <a:prstGeom prst="irregularSeal2">
            <a:avLst/>
          </a:prstGeom>
          <a:solidFill>
            <a:srgbClr val="FFFF00"/>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r>
              <a:rPr lang="en-US" sz="2400" b="1" dirty="0">
                <a:solidFill>
                  <a:srgbClr val="000000"/>
                </a:solidFill>
              </a:rPr>
              <a:t>Edge is awesome!</a:t>
            </a:r>
          </a:p>
        </p:txBody>
      </p:sp>
    </p:spTree>
    <p:extLst>
      <p:ext uri="{BB962C8B-B14F-4D97-AF65-F5344CB8AC3E}">
        <p14:creationId xmlns:p14="http://schemas.microsoft.com/office/powerpoint/2010/main" val="3501892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About me</a:t>
            </a:r>
            <a:endParaRPr lang="de-AT" dirty="0"/>
          </a:p>
        </p:txBody>
      </p:sp>
      <p:sp>
        <p:nvSpPr>
          <p:cNvPr id="4" name="Rectangle 3"/>
          <p:cNvSpPr/>
          <p:nvPr/>
        </p:nvSpPr>
        <p:spPr bwMode="auto">
          <a:xfrm>
            <a:off x="7836782" y="1305813"/>
            <a:ext cx="2293879" cy="2226354"/>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7" tIns="34987" rIns="34987" bIns="34987" numCol="1" spcCol="0" rtlCol="0" fromWordArt="0" anchor="b" anchorCtr="0" forceAA="0" compatLnSpc="1">
            <a:prstTxWarp prst="textNoShape">
              <a:avLst/>
            </a:prstTxWarp>
            <a:noAutofit/>
          </a:bodyPr>
          <a:lstStyle/>
          <a:p>
            <a:pPr defTabSz="699496" fontAlgn="base">
              <a:spcBef>
                <a:spcPct val="0"/>
              </a:spcBef>
              <a:spcAft>
                <a:spcPct val="0"/>
              </a:spcAft>
            </a:pPr>
            <a:endParaRPr lang="en-US" sz="2400" spc="-76"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a:xfrm>
            <a:off x="7823331" y="2689640"/>
            <a:ext cx="2124621" cy="830997"/>
          </a:xfrm>
          <a:prstGeom prst="rect">
            <a:avLst/>
          </a:prstGeom>
        </p:spPr>
        <p:txBody>
          <a:bodyPr wrap="none">
            <a:spAutoFit/>
          </a:bodyPr>
          <a:lstStyle/>
          <a:p>
            <a:pPr defTabSz="699496" fontAlgn="base">
              <a:spcBef>
                <a:spcPct val="0"/>
              </a:spcBef>
              <a:spcAft>
                <a:spcPct val="0"/>
              </a:spcAft>
            </a:pPr>
            <a:r>
              <a:rPr lang="en-US" sz="2400" spc="-76" dirty="0" err="1">
                <a:gradFill>
                  <a:gsLst>
                    <a:gs pos="0">
                      <a:srgbClr val="FFFFFF"/>
                    </a:gs>
                    <a:gs pos="100000">
                      <a:srgbClr val="FFFFFF"/>
                    </a:gs>
                  </a:gsLst>
                  <a:lin ang="5400000" scaled="0"/>
                </a:gradFill>
                <a:latin typeface="Calibri" pitchFamily="34" charset="0"/>
                <a:ea typeface="Segoe UI" pitchFamily="34" charset="0"/>
                <a:cs typeface="Calibri" pitchFamily="34" charset="0"/>
              </a:rPr>
              <a:t>t</a:t>
            </a:r>
            <a:r>
              <a:rPr lang="en-US" sz="2400" spc="-76" dirty="0" err="1" smtClean="0">
                <a:gradFill>
                  <a:gsLst>
                    <a:gs pos="0">
                      <a:srgbClr val="FFFFFF"/>
                    </a:gs>
                    <a:gs pos="100000">
                      <a:srgbClr val="FFFFFF"/>
                    </a:gs>
                  </a:gsLst>
                  <a:lin ang="5400000" scaled="0"/>
                </a:gradFill>
                <a:latin typeface="Calibri" pitchFamily="34" charset="0"/>
                <a:ea typeface="Segoe UI" pitchFamily="34" charset="0"/>
                <a:cs typeface="Calibri" pitchFamily="34" charset="0"/>
              </a:rPr>
              <a:t>binder</a:t>
            </a:r>
            <a:endParaRPr lang="en-US" sz="2400" spc="-76" dirty="0" smtClean="0">
              <a:gradFill>
                <a:gsLst>
                  <a:gs pos="0">
                    <a:srgbClr val="FFFFFF"/>
                  </a:gs>
                  <a:gs pos="100000">
                    <a:srgbClr val="FFFFFF"/>
                  </a:gs>
                </a:gsLst>
                <a:lin ang="5400000" scaled="0"/>
              </a:gradFill>
              <a:latin typeface="Calibri" pitchFamily="34" charset="0"/>
              <a:ea typeface="Segoe UI" pitchFamily="34" charset="0"/>
              <a:cs typeface="Calibri" pitchFamily="34" charset="0"/>
            </a:endParaRPr>
          </a:p>
          <a:p>
            <a:pPr defTabSz="699496" fontAlgn="base">
              <a:spcBef>
                <a:spcPct val="0"/>
              </a:spcBef>
              <a:spcAft>
                <a:spcPct val="0"/>
              </a:spcAft>
            </a:pPr>
            <a:r>
              <a:rPr lang="en-US" sz="2400" spc="-76" dirty="0" smtClean="0">
                <a:gradFill>
                  <a:gsLst>
                    <a:gs pos="0">
                      <a:srgbClr val="FFFFFF"/>
                    </a:gs>
                    <a:gs pos="100000">
                      <a:srgbClr val="FFFFFF"/>
                    </a:gs>
                  </a:gsLst>
                  <a:lin ang="5400000" scaled="0"/>
                </a:gradFill>
                <a:latin typeface="Calibri" pitchFamily="34" charset="0"/>
                <a:ea typeface="Segoe UI" pitchFamily="34" charset="0"/>
                <a:cs typeface="Calibri" pitchFamily="34" charset="0"/>
              </a:rPr>
              <a:t>@microsoft.com</a:t>
            </a:r>
            <a:endParaRPr lang="en-US" sz="2400" spc="-76" dirty="0">
              <a:gradFill>
                <a:gsLst>
                  <a:gs pos="0">
                    <a:srgbClr val="FFFFFF"/>
                  </a:gs>
                  <a:gs pos="100000">
                    <a:srgbClr val="FFFFFF"/>
                  </a:gs>
                </a:gsLst>
                <a:lin ang="5400000" scaled="0"/>
              </a:gradFill>
              <a:latin typeface="Calibri" pitchFamily="34" charset="0"/>
              <a:ea typeface="Segoe UI" pitchFamily="34" charset="0"/>
              <a:cs typeface="Calibri" pitchFamily="34" charset="0"/>
            </a:endParaRPr>
          </a:p>
        </p:txBody>
      </p:sp>
      <p:pic>
        <p:nvPicPr>
          <p:cNvPr id="6" name="Picture 8"/>
          <p:cNvPicPr>
            <a:picLocks noChangeAspect="1" noChangeArrowheads="1"/>
          </p:cNvPicPr>
          <p:nvPr/>
        </p:nvPicPr>
        <p:blipFill rotWithShape="1">
          <a:blip r:embed="rId2">
            <a:extLst>
              <a:ext uri="{28A0092B-C50C-407E-A947-70E740481C1C}">
                <a14:useLocalDpi xmlns:a14="http://schemas.microsoft.com/office/drawing/2010/main" val="0"/>
              </a:ext>
            </a:extLst>
          </a:blip>
          <a:srcRect l="32163" t="4549" r="35805" b="26940"/>
          <a:stretch/>
        </p:blipFill>
        <p:spPr bwMode="auto">
          <a:xfrm>
            <a:off x="655183" y="1303393"/>
            <a:ext cx="2251897" cy="4616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bwMode="auto">
          <a:xfrm>
            <a:off x="645376" y="5252337"/>
            <a:ext cx="2261704" cy="667189"/>
          </a:xfrm>
          <a:prstGeom prst="rect">
            <a:avLst/>
          </a:prstGeom>
          <a:gradFill>
            <a:gsLst>
              <a:gs pos="100000">
                <a:srgbClr val="000000">
                  <a:alpha val="84000"/>
                </a:srgbClr>
              </a:gs>
              <a:gs pos="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29" rIns="46629" bIns="93256" numCol="1" spcCol="0" rtlCol="0" fromWordArt="0" anchor="b" anchorCtr="0" forceAA="0" compatLnSpc="1">
            <a:prstTxWarp prst="textNoShape">
              <a:avLst/>
            </a:prstTxWarp>
            <a:noAutofit/>
          </a:bodyPr>
          <a:lstStyle/>
          <a:p>
            <a:pPr defTabSz="932251" fontAlgn="base">
              <a:spcBef>
                <a:spcPct val="0"/>
              </a:spcBef>
              <a:spcAft>
                <a:spcPct val="0"/>
              </a:spcAft>
            </a:pPr>
            <a:endParaRPr lang="en-US" sz="2400" spc="-52" dirty="0">
              <a:gradFill>
                <a:gsLst>
                  <a:gs pos="0">
                    <a:srgbClr val="FFFFFF"/>
                  </a:gs>
                  <a:gs pos="100000">
                    <a:srgbClr val="FFFFFF"/>
                  </a:gs>
                </a:gsLst>
                <a:lin ang="5400000" scaled="0"/>
              </a:gradFill>
              <a:ea typeface="Segoe UI" pitchFamily="34" charset="0"/>
              <a:cs typeface="Segoe UI" pitchFamily="34" charset="0"/>
            </a:endParaRPr>
          </a:p>
        </p:txBody>
      </p:sp>
      <p:grpSp>
        <p:nvGrpSpPr>
          <p:cNvPr id="8" name="Group 7"/>
          <p:cNvGrpSpPr/>
          <p:nvPr/>
        </p:nvGrpSpPr>
        <p:grpSpPr>
          <a:xfrm>
            <a:off x="3019618" y="1303388"/>
            <a:ext cx="4682671" cy="2251017"/>
            <a:chOff x="3105768" y="3885593"/>
            <a:chExt cx="3530699" cy="1690979"/>
          </a:xfrm>
        </p:grpSpPr>
        <p:pic>
          <p:nvPicPr>
            <p:cNvPr id="9"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986" t="8207" r="2235" b="22370"/>
            <a:stretch/>
          </p:blipFill>
          <p:spPr bwMode="auto">
            <a:xfrm>
              <a:off x="3115331" y="3885593"/>
              <a:ext cx="3511572" cy="1674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bwMode="auto">
            <a:xfrm>
              <a:off x="3105769" y="5065679"/>
              <a:ext cx="3530698" cy="510893"/>
            </a:xfrm>
            <a:prstGeom prst="rect">
              <a:avLst/>
            </a:prstGeom>
            <a:gradFill>
              <a:gsLst>
                <a:gs pos="100000">
                  <a:srgbClr val="000000">
                    <a:alpha val="84000"/>
                  </a:srgbClr>
                </a:gs>
                <a:gs pos="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29" rIns="46629" bIns="93256" numCol="1" spcCol="0" rtlCol="0" fromWordArt="0" anchor="b" anchorCtr="0" forceAA="0" compatLnSpc="1">
              <a:prstTxWarp prst="textNoShape">
                <a:avLst/>
              </a:prstTxWarp>
              <a:noAutofit/>
            </a:bodyPr>
            <a:lstStyle/>
            <a:p>
              <a:pPr defTabSz="932251" fontAlgn="base">
                <a:spcBef>
                  <a:spcPct val="0"/>
                </a:spcBef>
                <a:spcAft>
                  <a:spcPct val="0"/>
                </a:spcAft>
              </a:pPr>
              <a:endParaRPr lang="en-US" sz="1836" spc="-52"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a:xfrm>
              <a:off x="3105768" y="4992169"/>
              <a:ext cx="1462276" cy="559031"/>
            </a:xfrm>
            <a:prstGeom prst="rect">
              <a:avLst/>
            </a:prstGeom>
          </p:spPr>
          <p:txBody>
            <a:bodyPr wrap="none">
              <a:spAutoFit/>
            </a:bodyPr>
            <a:lstStyle/>
            <a:p>
              <a:pPr defTabSz="699496" fontAlgn="base">
                <a:spcBef>
                  <a:spcPct val="0"/>
                </a:spcBef>
                <a:spcAft>
                  <a:spcPct val="0"/>
                </a:spcAft>
              </a:pPr>
              <a:endParaRPr lang="en-US" sz="1836" spc="-76" dirty="0">
                <a:gradFill>
                  <a:gsLst>
                    <a:gs pos="0">
                      <a:srgbClr val="FFFFFF"/>
                    </a:gs>
                    <a:gs pos="100000">
                      <a:srgbClr val="FFFFFF"/>
                    </a:gs>
                  </a:gsLst>
                  <a:lin ang="5400000" scaled="0"/>
                </a:gradFill>
                <a:latin typeface="Calibri" pitchFamily="34" charset="0"/>
                <a:ea typeface="Segoe UI" pitchFamily="34" charset="0"/>
                <a:cs typeface="Calibri" pitchFamily="34" charset="0"/>
              </a:endParaRPr>
            </a:p>
            <a:p>
              <a:pPr defTabSz="699496" fontAlgn="base">
                <a:spcBef>
                  <a:spcPct val="0"/>
                </a:spcBef>
                <a:spcAft>
                  <a:spcPct val="0"/>
                </a:spcAft>
              </a:pPr>
              <a:r>
                <a:rPr lang="en-US" sz="2400" spc="-76" dirty="0">
                  <a:gradFill>
                    <a:gsLst>
                      <a:gs pos="0">
                        <a:srgbClr val="FFFFFF"/>
                      </a:gs>
                      <a:gs pos="100000">
                        <a:srgbClr val="FFFFFF"/>
                      </a:gs>
                    </a:gsLst>
                    <a:lin ang="5400000" scaled="0"/>
                  </a:gradFill>
                  <a:latin typeface="Calibri" pitchFamily="34" charset="0"/>
                  <a:ea typeface="Segoe UI" pitchFamily="34" charset="0"/>
                  <a:cs typeface="Calibri" pitchFamily="34" charset="0"/>
                </a:rPr>
                <a:t>Austria, Vienna</a:t>
              </a:r>
            </a:p>
          </p:txBody>
        </p:sp>
      </p:grpSp>
      <p:sp>
        <p:nvSpPr>
          <p:cNvPr id="12" name="Rectangle 11"/>
          <p:cNvSpPr/>
          <p:nvPr/>
        </p:nvSpPr>
        <p:spPr>
          <a:xfrm>
            <a:off x="616489" y="5046022"/>
            <a:ext cx="1609158" cy="830997"/>
          </a:xfrm>
          <a:prstGeom prst="rect">
            <a:avLst/>
          </a:prstGeom>
        </p:spPr>
        <p:txBody>
          <a:bodyPr wrap="none">
            <a:spAutoFit/>
          </a:bodyPr>
          <a:lstStyle/>
          <a:p>
            <a:pPr defTabSz="699496" fontAlgn="base">
              <a:spcBef>
                <a:spcPct val="0"/>
              </a:spcBef>
              <a:spcAft>
                <a:spcPct val="0"/>
              </a:spcAft>
            </a:pPr>
            <a:endParaRPr lang="en-US" sz="2400" spc="-76" dirty="0">
              <a:gradFill>
                <a:gsLst>
                  <a:gs pos="0">
                    <a:srgbClr val="FFFFFF"/>
                  </a:gs>
                  <a:gs pos="100000">
                    <a:srgbClr val="FFFFFF"/>
                  </a:gs>
                </a:gsLst>
                <a:lin ang="5400000" scaled="0"/>
              </a:gradFill>
              <a:latin typeface="Calibri" pitchFamily="34" charset="0"/>
              <a:ea typeface="Segoe UI" pitchFamily="34" charset="0"/>
              <a:cs typeface="Calibri" pitchFamily="34" charset="0"/>
            </a:endParaRPr>
          </a:p>
          <a:p>
            <a:pPr defTabSz="699496" fontAlgn="base">
              <a:spcBef>
                <a:spcPct val="0"/>
              </a:spcBef>
              <a:spcAft>
                <a:spcPct val="0"/>
              </a:spcAft>
            </a:pPr>
            <a:r>
              <a:rPr lang="en-US" sz="2400" spc="-76" dirty="0">
                <a:gradFill>
                  <a:gsLst>
                    <a:gs pos="0">
                      <a:srgbClr val="FFFFFF"/>
                    </a:gs>
                    <a:gs pos="100000">
                      <a:srgbClr val="FFFFFF"/>
                    </a:gs>
                  </a:gsLst>
                  <a:lin ang="5400000" scaled="0"/>
                </a:gradFill>
                <a:latin typeface="Calibri" pitchFamily="34" charset="0"/>
                <a:ea typeface="Segoe UI" pitchFamily="34" charset="0"/>
                <a:cs typeface="Calibri" pitchFamily="34" charset="0"/>
              </a:rPr>
              <a:t>Field hockey</a:t>
            </a:r>
          </a:p>
        </p:txBody>
      </p:sp>
      <p:sp>
        <p:nvSpPr>
          <p:cNvPr id="14" name="Rectangle 13"/>
          <p:cNvSpPr/>
          <p:nvPr/>
        </p:nvSpPr>
        <p:spPr bwMode="auto">
          <a:xfrm>
            <a:off x="5429305" y="3667629"/>
            <a:ext cx="2259788" cy="2251897"/>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7" tIns="34987" rIns="34987" bIns="34987" numCol="1" spcCol="0" rtlCol="0" fromWordArt="0" anchor="b" anchorCtr="0" forceAA="0" compatLnSpc="1">
            <a:prstTxWarp prst="textNoShape">
              <a:avLst/>
            </a:prstTxWarp>
            <a:noAutofit/>
          </a:bodyPr>
          <a:lstStyle/>
          <a:p>
            <a:pPr defTabSz="699496" fontAlgn="base">
              <a:spcBef>
                <a:spcPct val="0"/>
              </a:spcBef>
              <a:spcAft>
                <a:spcPct val="0"/>
              </a:spcAft>
            </a:pPr>
            <a:endParaRPr lang="en-US" sz="2400" spc="-76"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a:xfrm>
            <a:off x="5429302" y="5205624"/>
            <a:ext cx="2407480" cy="707886"/>
          </a:xfrm>
          <a:prstGeom prst="rect">
            <a:avLst/>
          </a:prstGeom>
          <a:noFill/>
        </p:spPr>
        <p:txBody>
          <a:bodyPr wrap="square">
            <a:spAutoFit/>
          </a:bodyPr>
          <a:lstStyle/>
          <a:p>
            <a:pPr defTabSz="699496" fontAlgn="base">
              <a:spcBef>
                <a:spcPct val="0"/>
              </a:spcBef>
              <a:spcAft>
                <a:spcPct val="0"/>
              </a:spcAft>
            </a:pPr>
            <a:r>
              <a:rPr lang="en-US" sz="2000" spc="-76" dirty="0" smtClean="0">
                <a:gradFill>
                  <a:gsLst>
                    <a:gs pos="0">
                      <a:srgbClr val="FFFFFF"/>
                    </a:gs>
                    <a:gs pos="100000">
                      <a:srgbClr val="FFFFFF"/>
                    </a:gs>
                  </a:gsLst>
                  <a:lin ang="5400000" scaled="0"/>
                </a:gradFill>
                <a:latin typeface="Calibri" pitchFamily="34" charset="0"/>
                <a:ea typeface="Segoe UI" pitchFamily="34" charset="0"/>
                <a:cs typeface="Calibri" pitchFamily="34" charset="0"/>
              </a:rPr>
              <a:t>Communications </a:t>
            </a:r>
            <a:r>
              <a:rPr lang="en-US" sz="2000" spc="-76" dirty="0" err="1" smtClean="0">
                <a:gradFill>
                  <a:gsLst>
                    <a:gs pos="0">
                      <a:srgbClr val="FFFFFF"/>
                    </a:gs>
                    <a:gs pos="100000">
                      <a:srgbClr val="FFFFFF"/>
                    </a:gs>
                  </a:gsLst>
                  <a:lin ang="5400000" scaled="0"/>
                </a:gradFill>
                <a:latin typeface="Calibri" pitchFamily="34" charset="0"/>
                <a:ea typeface="Segoe UI" pitchFamily="34" charset="0"/>
                <a:cs typeface="Calibri" pitchFamily="34" charset="0"/>
              </a:rPr>
              <a:t>CoE</a:t>
            </a:r>
            <a:endParaRPr lang="en-US" sz="2000" spc="-76" dirty="0">
              <a:gradFill>
                <a:gsLst>
                  <a:gs pos="0">
                    <a:srgbClr val="FFFFFF"/>
                  </a:gs>
                  <a:gs pos="100000">
                    <a:srgbClr val="FFFFFF"/>
                  </a:gs>
                </a:gsLst>
                <a:lin ang="5400000" scaled="0"/>
              </a:gradFill>
              <a:latin typeface="Calibri" pitchFamily="34" charset="0"/>
              <a:ea typeface="Segoe UI" pitchFamily="34" charset="0"/>
              <a:cs typeface="Calibri" pitchFamily="34" charset="0"/>
            </a:endParaRPr>
          </a:p>
          <a:p>
            <a:pPr defTabSz="699496" fontAlgn="base">
              <a:spcBef>
                <a:spcPct val="0"/>
              </a:spcBef>
              <a:spcAft>
                <a:spcPct val="0"/>
              </a:spcAft>
            </a:pPr>
            <a:r>
              <a:rPr lang="en-US" sz="2000" spc="-76" dirty="0">
                <a:gradFill>
                  <a:gsLst>
                    <a:gs pos="0">
                      <a:srgbClr val="FFFFFF"/>
                    </a:gs>
                    <a:gs pos="100000">
                      <a:srgbClr val="FFFFFF"/>
                    </a:gs>
                  </a:gsLst>
                  <a:lin ang="5400000" scaled="0"/>
                </a:gradFill>
                <a:latin typeface="Calibri" pitchFamily="34" charset="0"/>
                <a:ea typeface="Segoe UI" pitchFamily="34" charset="0"/>
                <a:cs typeface="Calibri" pitchFamily="34" charset="0"/>
              </a:rPr>
              <a:t>UC Voice Architect</a:t>
            </a:r>
          </a:p>
        </p:txBody>
      </p:sp>
      <p:sp>
        <p:nvSpPr>
          <p:cNvPr id="16" name="Freeform 12"/>
          <p:cNvSpPr>
            <a:spLocks noChangeAspect="1"/>
          </p:cNvSpPr>
          <p:nvPr/>
        </p:nvSpPr>
        <p:spPr bwMode="black">
          <a:xfrm>
            <a:off x="6208101" y="4078303"/>
            <a:ext cx="605788" cy="838597"/>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258244"/>
          </a:solidFill>
          <a:ln>
            <a:noFill/>
          </a:ln>
          <a:extLst/>
        </p:spPr>
        <p:txBody>
          <a:bodyPr vert="horz" wrap="square" lIns="83943" tIns="41972" rIns="83943" bIns="41972" numCol="1" anchor="t" anchorCtr="0" compatLnSpc="1">
            <a:prstTxWarp prst="textNoShape">
              <a:avLst/>
            </a:prstTxWarp>
          </a:bodyPr>
          <a:lstStyle/>
          <a:p>
            <a:endParaRPr lang="en-US" sz="2000"/>
          </a:p>
        </p:txBody>
      </p:sp>
      <p:sp>
        <p:nvSpPr>
          <p:cNvPr id="18" name="Rectangle 17"/>
          <p:cNvSpPr/>
          <p:nvPr/>
        </p:nvSpPr>
        <p:spPr bwMode="auto">
          <a:xfrm>
            <a:off x="7836270" y="3668839"/>
            <a:ext cx="2293879" cy="2251899"/>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7" tIns="34987" rIns="34987" bIns="34987" numCol="1" spcCol="0" rtlCol="0" fromWordArt="0" anchor="b" anchorCtr="0" forceAA="0" compatLnSpc="1">
            <a:prstTxWarp prst="textNoShape">
              <a:avLst/>
            </a:prstTxWarp>
            <a:noAutofit/>
          </a:bodyPr>
          <a:lstStyle/>
          <a:p>
            <a:pPr defTabSz="699496" fontAlgn="base">
              <a:spcBef>
                <a:spcPct val="0"/>
              </a:spcBef>
              <a:spcAft>
                <a:spcPct val="0"/>
              </a:spcAft>
            </a:pPr>
            <a:endParaRPr lang="en-US" sz="2400" spc="-76"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a:xfrm>
            <a:off x="7836270" y="5048381"/>
            <a:ext cx="1762470" cy="830997"/>
          </a:xfrm>
          <a:prstGeom prst="rect">
            <a:avLst/>
          </a:prstGeom>
          <a:noFill/>
        </p:spPr>
        <p:txBody>
          <a:bodyPr wrap="none">
            <a:spAutoFit/>
          </a:bodyPr>
          <a:lstStyle/>
          <a:p>
            <a:pPr defTabSz="699496" fontAlgn="base">
              <a:spcBef>
                <a:spcPct val="0"/>
              </a:spcBef>
              <a:spcAft>
                <a:spcPct val="0"/>
              </a:spcAft>
            </a:pPr>
            <a:endParaRPr lang="en-US" sz="2400" spc="-76" dirty="0">
              <a:gradFill>
                <a:gsLst>
                  <a:gs pos="0">
                    <a:srgbClr val="FFFFFF"/>
                  </a:gs>
                  <a:gs pos="100000">
                    <a:srgbClr val="FFFFFF"/>
                  </a:gs>
                </a:gsLst>
                <a:lin ang="5400000" scaled="0"/>
              </a:gradFill>
              <a:latin typeface="Calibri" pitchFamily="34" charset="0"/>
              <a:ea typeface="Segoe UI" pitchFamily="34" charset="0"/>
              <a:cs typeface="Calibri" pitchFamily="34" charset="0"/>
            </a:endParaRPr>
          </a:p>
          <a:p>
            <a:pPr defTabSz="699496" fontAlgn="base">
              <a:spcBef>
                <a:spcPct val="0"/>
              </a:spcBef>
              <a:spcAft>
                <a:spcPct val="0"/>
              </a:spcAft>
            </a:pPr>
            <a:r>
              <a:rPr lang="en-US" sz="2400" spc="-76" dirty="0" smtClean="0">
                <a:gradFill>
                  <a:gsLst>
                    <a:gs pos="0">
                      <a:srgbClr val="FFFFFF"/>
                    </a:gs>
                    <a:gs pos="100000">
                      <a:srgbClr val="FFFFFF"/>
                    </a:gs>
                  </a:gsLst>
                  <a:lin ang="5400000" scaled="0"/>
                </a:gradFill>
                <a:latin typeface="Calibri" pitchFamily="34" charset="0"/>
                <a:ea typeface="Segoe UI" pitchFamily="34" charset="0"/>
                <a:cs typeface="Calibri" pitchFamily="34" charset="0"/>
              </a:rPr>
              <a:t>MCM, MCSM</a:t>
            </a:r>
            <a:endParaRPr lang="en-US" sz="2400" spc="-76" dirty="0">
              <a:gradFill>
                <a:gsLst>
                  <a:gs pos="0">
                    <a:srgbClr val="FFFFFF"/>
                  </a:gs>
                  <a:gs pos="100000">
                    <a:srgbClr val="FFFFFF"/>
                  </a:gs>
                </a:gsLst>
                <a:lin ang="5400000" scaled="0"/>
              </a:gradFill>
              <a:latin typeface="Calibri" pitchFamily="34" charset="0"/>
              <a:ea typeface="Segoe UI" pitchFamily="34" charset="0"/>
              <a:cs typeface="Calibri" pitchFamily="34" charset="0"/>
            </a:endParaRPr>
          </a:p>
        </p:txBody>
      </p:sp>
      <p:pic>
        <p:nvPicPr>
          <p:cNvPr id="20" name="Picture 19" descr="C:\Users\tbinder\AppData\Local\Microsoft\Windows\Temporary Internet Files\Content.Outlook\STIUR15I\cert-mstr-OCS07_bL (2).png"/>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r="13237"/>
          <a:stretch/>
        </p:blipFill>
        <p:spPr bwMode="auto">
          <a:xfrm>
            <a:off x="8284604" y="4138373"/>
            <a:ext cx="1485173" cy="1001689"/>
          </a:xfrm>
          <a:prstGeom prst="rect">
            <a:avLst/>
          </a:prstGeom>
          <a:solidFill>
            <a:srgbClr val="0072C6"/>
          </a:solidFill>
          <a:ln>
            <a:noFill/>
            <a:headEnd type="none" w="med" len="med"/>
            <a:tailEnd type="none" w="med" len="med"/>
          </a:ln>
          <a:effectLst/>
        </p:spPr>
      </p:pic>
      <p:sp>
        <p:nvSpPr>
          <p:cNvPr id="23" name="Rectangle 22"/>
          <p:cNvSpPr/>
          <p:nvPr/>
        </p:nvSpPr>
        <p:spPr bwMode="auto">
          <a:xfrm>
            <a:off x="3030227" y="3667629"/>
            <a:ext cx="2251386" cy="225189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7" tIns="34987" rIns="34987" bIns="34987" numCol="1" spcCol="0" rtlCol="0" fromWordArt="0" anchor="b" anchorCtr="0" forceAA="0" compatLnSpc="1">
            <a:prstTxWarp prst="textNoShape">
              <a:avLst/>
            </a:prstTxWarp>
            <a:noAutofit/>
          </a:bodyPr>
          <a:lstStyle/>
          <a:p>
            <a:pPr defTabSz="699496" fontAlgn="base">
              <a:spcBef>
                <a:spcPct val="0"/>
              </a:spcBef>
              <a:spcAft>
                <a:spcPct val="0"/>
              </a:spcAft>
            </a:pPr>
            <a:endParaRPr lang="en-US" sz="2400" spc="-76" dirty="0">
              <a:solidFill>
                <a:srgbClr val="000000"/>
              </a:solidFill>
              <a:ea typeface="Segoe UI" pitchFamily="34" charset="0"/>
              <a:cs typeface="Segoe UI" pitchFamily="34" charset="0"/>
            </a:endParaRPr>
          </a:p>
        </p:txBody>
      </p:sp>
      <p:sp>
        <p:nvSpPr>
          <p:cNvPr id="24" name="Rectangle 23"/>
          <p:cNvSpPr/>
          <p:nvPr/>
        </p:nvSpPr>
        <p:spPr>
          <a:xfrm>
            <a:off x="3030227" y="5020983"/>
            <a:ext cx="1630767" cy="830997"/>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7" tIns="34987" rIns="34987" bIns="34987" numCol="1" spcCol="0" rtlCol="0" fromWordArt="0" anchor="b" anchorCtr="0" forceAA="0" compatLnSpc="1">
            <a:prstTxWarp prst="textNoShape">
              <a:avLst/>
            </a:prstTxWarp>
            <a:noAutofit/>
          </a:bodyPr>
          <a:lstStyle/>
          <a:p>
            <a:pPr defTabSz="699496" fontAlgn="base">
              <a:spcBef>
                <a:spcPct val="0"/>
              </a:spcBef>
              <a:spcAft>
                <a:spcPct val="0"/>
              </a:spcAft>
            </a:pPr>
            <a:endParaRPr lang="en-US" sz="2400" spc="-76" dirty="0">
              <a:solidFill>
                <a:srgbClr val="000000"/>
              </a:solidFill>
              <a:ea typeface="Segoe UI" pitchFamily="34" charset="0"/>
              <a:cs typeface="Segoe UI" pitchFamily="34" charset="0"/>
            </a:endParaRPr>
          </a:p>
          <a:p>
            <a:pPr defTabSz="699496" fontAlgn="base">
              <a:spcBef>
                <a:spcPct val="0"/>
              </a:spcBef>
              <a:spcAft>
                <a:spcPct val="0"/>
              </a:spcAft>
            </a:pPr>
            <a:r>
              <a:rPr lang="en-US" sz="2400" spc="-76" dirty="0">
                <a:gradFill>
                  <a:gsLst>
                    <a:gs pos="0">
                      <a:srgbClr val="FFFFFF"/>
                    </a:gs>
                    <a:gs pos="100000">
                      <a:srgbClr val="FFFFFF"/>
                    </a:gs>
                  </a:gsLst>
                  <a:lin ang="5400000" scaled="0"/>
                </a:gradFill>
                <a:latin typeface="Calibri" pitchFamily="34" charset="0"/>
                <a:ea typeface="Segoe UI" pitchFamily="34" charset="0"/>
                <a:cs typeface="Calibri" pitchFamily="34" charset="0"/>
              </a:rPr>
              <a:t>Since 2007 </a:t>
            </a:r>
          </a:p>
        </p:txBody>
      </p:sp>
      <p:pic>
        <p:nvPicPr>
          <p:cNvPr id="25" name="Picture 24"/>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l="23275" t="-4691" b="-1"/>
          <a:stretch/>
        </p:blipFill>
        <p:spPr>
          <a:xfrm>
            <a:off x="3657945" y="4503091"/>
            <a:ext cx="1334234" cy="389235"/>
          </a:xfrm>
          <a:prstGeom prst="rect">
            <a:avLst/>
          </a:prstGeom>
          <a:solidFill>
            <a:srgbClr val="0072C6"/>
          </a:solidFill>
          <a:ln>
            <a:noFill/>
            <a:headEnd type="none" w="med" len="med"/>
            <a:tailEnd type="none" w="med" len="med"/>
          </a:ln>
          <a:effectLst/>
        </p:spPr>
      </p:pic>
      <p:sp>
        <p:nvSpPr>
          <p:cNvPr id="28" name="Freeform 12"/>
          <p:cNvSpPr>
            <a:spLocks noChangeAspect="1"/>
          </p:cNvSpPr>
          <p:nvPr/>
        </p:nvSpPr>
        <p:spPr bwMode="black">
          <a:xfrm>
            <a:off x="6142552" y="4029983"/>
            <a:ext cx="707284" cy="98253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endParaRPr lang="en-US" sz="1600">
              <a:solidFill>
                <a:schemeClr val="tx1"/>
              </a:solidFill>
            </a:endParaRPr>
          </a:p>
        </p:txBody>
      </p:sp>
      <p:pic>
        <p:nvPicPr>
          <p:cNvPr id="29" name="Picture 28"/>
          <p:cNvPicPr>
            <a:picLocks noChangeAspect="1"/>
          </p:cNvPicPr>
          <p:nvPr/>
        </p:nvPicPr>
        <p:blipFill rotWithShape="1">
          <a:blip r:embed="rId8" cstate="print">
            <a:extLst>
              <a:ext uri="{28A0092B-C50C-407E-A947-70E740481C1C}">
                <a14:useLocalDpi xmlns:a14="http://schemas.microsoft.com/office/drawing/2010/main" val="0"/>
              </a:ext>
            </a:extLst>
          </a:blip>
          <a:srcRect t="-7046" r="76489"/>
          <a:stretch/>
        </p:blipFill>
        <p:spPr>
          <a:xfrm>
            <a:off x="3249093" y="4503091"/>
            <a:ext cx="408852" cy="397988"/>
          </a:xfrm>
          <a:prstGeom prst="rect">
            <a:avLst/>
          </a:prstGeom>
          <a:solidFill>
            <a:srgbClr val="0072C6"/>
          </a:solidFill>
          <a:ln>
            <a:noFill/>
            <a:headEnd type="none" w="med" len="med"/>
            <a:tailEnd type="none" w="med" len="med"/>
          </a:ln>
          <a:effectLst/>
        </p:spPr>
      </p:pic>
      <p:grpSp>
        <p:nvGrpSpPr>
          <p:cNvPr id="26" name="Group 25"/>
          <p:cNvGrpSpPr>
            <a:grpSpLocks noChangeAspect="1"/>
          </p:cNvGrpSpPr>
          <p:nvPr/>
        </p:nvGrpSpPr>
        <p:grpSpPr bwMode="black">
          <a:xfrm>
            <a:off x="8327143" y="1589943"/>
            <a:ext cx="1400094" cy="1058338"/>
            <a:chOff x="5152725" y="4450437"/>
            <a:chExt cx="311284" cy="235362"/>
          </a:xfrm>
        </p:grpSpPr>
        <p:sp>
          <p:nvSpPr>
            <p:cNvPr id="27" name="Freeform 168"/>
            <p:cNvSpPr>
              <a:spLocks noEditPoints="1"/>
            </p:cNvSpPr>
            <p:nvPr/>
          </p:nvSpPr>
          <p:spPr bwMode="black">
            <a:xfrm>
              <a:off x="5152725" y="4450437"/>
              <a:ext cx="212585" cy="199299"/>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sp>
          <p:nvSpPr>
            <p:cNvPr id="31" name="Freeform 169"/>
            <p:cNvSpPr>
              <a:spLocks/>
            </p:cNvSpPr>
            <p:nvPr/>
          </p:nvSpPr>
          <p:spPr bwMode="black">
            <a:xfrm>
              <a:off x="5295080" y="4518768"/>
              <a:ext cx="168929" cy="167031"/>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grpSp>
    </p:spTree>
    <p:extLst>
      <p:ext uri="{BB962C8B-B14F-4D97-AF65-F5344CB8AC3E}">
        <p14:creationId xmlns:p14="http://schemas.microsoft.com/office/powerpoint/2010/main" val="3687214765"/>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Resources</a:t>
            </a:r>
            <a:endParaRPr lang="en-US" dirty="0"/>
          </a:p>
        </p:txBody>
      </p:sp>
      <p:sp>
        <p:nvSpPr>
          <p:cNvPr id="6" name="Text Placeholder 5"/>
          <p:cNvSpPr>
            <a:spLocks noGrp="1"/>
          </p:cNvSpPr>
          <p:nvPr>
            <p:ph type="body" sz="quarter" idx="10"/>
          </p:nvPr>
        </p:nvSpPr>
        <p:spPr>
          <a:xfrm>
            <a:off x="274638" y="1212850"/>
            <a:ext cx="11887200" cy="5170646"/>
          </a:xfrm>
        </p:spPr>
        <p:txBody>
          <a:bodyPr/>
          <a:lstStyle/>
          <a:p>
            <a:pPr marL="293056" indent="-293056">
              <a:spcBef>
                <a:spcPts val="1224"/>
              </a:spcBef>
            </a:pPr>
            <a:r>
              <a:rPr lang="en-US" dirty="0" smtClean="0"/>
              <a:t>TechNet Documentation</a:t>
            </a:r>
            <a:endParaRPr lang="en-US" dirty="0"/>
          </a:p>
          <a:p>
            <a:pPr marL="293056" lvl="1" indent="-293056">
              <a:spcBef>
                <a:spcPts val="1224"/>
              </a:spcBef>
            </a:pPr>
            <a:r>
              <a:rPr lang="en-US" dirty="0" smtClean="0">
                <a:hlinkClick r:id="rId3"/>
              </a:rPr>
              <a:t>http</a:t>
            </a:r>
            <a:r>
              <a:rPr lang="en-US" dirty="0">
                <a:hlinkClick r:id="rId3"/>
              </a:rPr>
              <a:t>://technet.microsoft.com/en-us/library/gg399048.aspx</a:t>
            </a:r>
            <a:r>
              <a:rPr lang="en-US" dirty="0"/>
              <a:t> </a:t>
            </a:r>
          </a:p>
          <a:p>
            <a:pPr marL="293056" indent="-293056">
              <a:spcBef>
                <a:spcPts val="1224"/>
              </a:spcBef>
            </a:pPr>
            <a:r>
              <a:rPr lang="en-US" dirty="0"/>
              <a:t>Lync Deep Dive: Edge Media Connectivity with ICE</a:t>
            </a:r>
          </a:p>
          <a:p>
            <a:pPr marL="293056" lvl="1" indent="-293056">
              <a:spcBef>
                <a:spcPts val="1224"/>
              </a:spcBef>
            </a:pPr>
            <a:r>
              <a:rPr lang="en-US" dirty="0" smtClean="0">
                <a:hlinkClick r:id="rId4"/>
              </a:rPr>
              <a:t>http://aka.ms/AVEdge</a:t>
            </a:r>
            <a:r>
              <a:rPr lang="en-US" dirty="0" smtClean="0"/>
              <a:t> </a:t>
            </a:r>
          </a:p>
          <a:p>
            <a:pPr marL="293056" lvl="1" indent="-293056">
              <a:spcBef>
                <a:spcPts val="1224"/>
              </a:spcBef>
            </a:pPr>
            <a:r>
              <a:rPr lang="en-US" sz="4000" dirty="0" err="1" smtClean="0">
                <a:gradFill>
                  <a:gsLst>
                    <a:gs pos="1250">
                      <a:schemeClr val="tx2"/>
                    </a:gs>
                    <a:gs pos="99000">
                      <a:schemeClr val="tx2"/>
                    </a:gs>
                  </a:gsLst>
                  <a:lin ang="5400000" scaled="0"/>
                </a:gradFill>
                <a:latin typeface="+mj-lt"/>
              </a:rPr>
              <a:t>NextHop</a:t>
            </a:r>
            <a:r>
              <a:rPr lang="en-US" sz="4000" dirty="0">
                <a:gradFill>
                  <a:gsLst>
                    <a:gs pos="1250">
                      <a:schemeClr val="tx2"/>
                    </a:gs>
                    <a:gs pos="99000">
                      <a:schemeClr val="tx2"/>
                    </a:gs>
                  </a:gsLst>
                  <a:lin ang="5400000" scaled="0"/>
                </a:gradFill>
                <a:latin typeface="+mj-lt"/>
              </a:rPr>
              <a:t>: Rolling AV </a:t>
            </a:r>
            <a:r>
              <a:rPr lang="en-US" sz="4000" dirty="0" smtClean="0">
                <a:gradFill>
                  <a:gsLst>
                    <a:gs pos="1250">
                      <a:schemeClr val="tx2"/>
                    </a:gs>
                    <a:gs pos="99000">
                      <a:schemeClr val="tx2"/>
                    </a:gs>
                  </a:gsLst>
                  <a:lin ang="5400000" scaled="0"/>
                </a:gradFill>
                <a:latin typeface="+mj-lt"/>
              </a:rPr>
              <a:t>Certificate</a:t>
            </a:r>
          </a:p>
          <a:p>
            <a:pPr marL="293056" lvl="1" indent="-293056">
              <a:spcBef>
                <a:spcPts val="1224"/>
              </a:spcBef>
            </a:pPr>
            <a:r>
              <a:rPr lang="en-US" dirty="0" smtClean="0">
                <a:hlinkClick r:id="rId5"/>
              </a:rPr>
              <a:t>http</a:t>
            </a:r>
            <a:r>
              <a:rPr lang="en-US" dirty="0">
                <a:hlinkClick r:id="rId5"/>
              </a:rPr>
              <a:t>://</a:t>
            </a:r>
            <a:r>
              <a:rPr lang="en-US" dirty="0" smtClean="0">
                <a:hlinkClick r:id="rId5"/>
              </a:rPr>
              <a:t>blogs.technet.com/b/nexthop/archive/2012/10/09/lync-server-2013-preview-using-set-cscertificate-for-audio-video-edge-and-oauthtokenissuer-certificate-maintenance.aspx</a:t>
            </a:r>
            <a:r>
              <a:rPr lang="en-US" dirty="0" smtClean="0"/>
              <a:t> </a:t>
            </a:r>
          </a:p>
          <a:p>
            <a:pPr lvl="1"/>
            <a:r>
              <a:rPr lang="en-US" sz="4000" dirty="0" smtClean="0">
                <a:gradFill>
                  <a:gsLst>
                    <a:gs pos="1250">
                      <a:schemeClr val="tx2"/>
                    </a:gs>
                    <a:gs pos="99000">
                      <a:schemeClr val="tx2"/>
                    </a:gs>
                  </a:gsLst>
                  <a:lin ang="5400000" scaled="0"/>
                </a:gradFill>
                <a:latin typeface="+mj-lt"/>
              </a:rPr>
              <a:t>Thomas Binder</a:t>
            </a:r>
            <a:endParaRPr lang="en-US" sz="4000" dirty="0">
              <a:gradFill>
                <a:gsLst>
                  <a:gs pos="1250">
                    <a:schemeClr val="tx2"/>
                  </a:gs>
                  <a:gs pos="99000">
                    <a:schemeClr val="tx2"/>
                  </a:gs>
                </a:gsLst>
                <a:lin ang="5400000" scaled="0"/>
              </a:gradFill>
              <a:latin typeface="+mj-lt"/>
            </a:endParaRPr>
          </a:p>
          <a:p>
            <a:pPr lvl="1"/>
            <a:r>
              <a:rPr lang="en-US" dirty="0" smtClean="0">
                <a:hlinkClick r:id="rId6"/>
              </a:rPr>
              <a:t>tbinder@microsoft.com</a:t>
            </a:r>
            <a:r>
              <a:rPr lang="en-US" dirty="0" smtClean="0"/>
              <a:t>  </a:t>
            </a:r>
            <a:endParaRPr lang="en-US" dirty="0"/>
          </a:p>
          <a:p>
            <a:pPr marL="293056" lvl="1" indent="-293056">
              <a:spcBef>
                <a:spcPts val="1224"/>
              </a:spcBef>
            </a:pPr>
            <a:endParaRPr lang="en-US" dirty="0"/>
          </a:p>
        </p:txBody>
      </p:sp>
    </p:spTree>
    <p:extLst>
      <p:ext uri="{BB962C8B-B14F-4D97-AF65-F5344CB8AC3E}">
        <p14:creationId xmlns:p14="http://schemas.microsoft.com/office/powerpoint/2010/main" val="2217050344"/>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9" y="1395987"/>
            <a:ext cx="11790169" cy="563231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OUC-B303: Designing for High Availability and Disaster Recovery in Microsoft Lync Server 2013</a:t>
            </a:r>
          </a:p>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OUC-B334: Migration and Coexistence with Microsoft Lync Server 2013</a:t>
            </a:r>
          </a:p>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Exam 70-336: Core Solutions of Microsoft Lync Server 2013</a:t>
            </a:r>
          </a:p>
          <a:p>
            <a:pPr marL="571500" lvl="0" indent="-571500">
              <a:lnSpc>
                <a:spcPct val="90000"/>
              </a:lnSpc>
              <a:spcBef>
                <a:spcPct val="20000"/>
              </a:spcBef>
              <a:buSzPct val="105000"/>
              <a:buBlip>
                <a:blip r:embed="rId3"/>
              </a:buBlip>
            </a:pPr>
            <a:r>
              <a:rPr lang="en-US" sz="3600" dirty="0">
                <a:gradFill>
                  <a:gsLst>
                    <a:gs pos="1250">
                      <a:schemeClr val="tx1"/>
                    </a:gs>
                    <a:gs pos="100000">
                      <a:schemeClr val="tx1"/>
                    </a:gs>
                  </a:gsLst>
                  <a:lin ang="5400000" scaled="0"/>
                </a:gradFill>
                <a:latin typeface="+mj-lt"/>
              </a:rPr>
              <a:t>Exam 70-337: Enterprise Voice &amp; Online Services with Microsoft Lync Server 2013</a:t>
            </a:r>
          </a:p>
          <a:p>
            <a:pPr marL="571500" lvl="0" indent="-571500">
              <a:lnSpc>
                <a:spcPct val="90000"/>
              </a:lnSpc>
              <a:spcBef>
                <a:spcPct val="20000"/>
              </a:spcBef>
              <a:buSzPct val="105000"/>
              <a:buBlip>
                <a:blip r:embed="rId3"/>
              </a:buBlip>
            </a:pPr>
            <a:endParaRPr lang="en-US" sz="3600" dirty="0" smtClean="0">
              <a:gradFill>
                <a:gsLst>
                  <a:gs pos="1250">
                    <a:schemeClr val="tx1"/>
                  </a:gs>
                  <a:gs pos="100000">
                    <a:schemeClr val="tx1"/>
                  </a:gs>
                </a:gsLst>
                <a:lin ang="5400000" scaled="0"/>
              </a:gradFill>
              <a:latin typeface="+mj-lt"/>
            </a:endParaRPr>
          </a:p>
          <a:p>
            <a:pPr marL="571500" lvl="0" indent="-571500">
              <a:lnSpc>
                <a:spcPct val="90000"/>
              </a:lnSpc>
              <a:spcBef>
                <a:spcPct val="20000"/>
              </a:spcBef>
              <a:buSzPct val="105000"/>
              <a:buBlip>
                <a:blip r:embed="rId3"/>
              </a:buBlip>
            </a:pPr>
            <a:endParaRPr lang="en-US" sz="3600" dirty="0">
              <a:gradFill>
                <a:gsLst>
                  <a:gs pos="1250">
                    <a:schemeClr val="tx1"/>
                  </a:gs>
                  <a:gs pos="100000">
                    <a:schemeClr val="tx1"/>
                  </a:gs>
                </a:gsLst>
                <a:lin ang="5400000" scaled="0"/>
              </a:gradFill>
              <a:latin typeface="+mj-lt"/>
            </a:endParaRPr>
          </a:p>
        </p:txBody>
      </p:sp>
      <p:sp>
        <p:nvSpPr>
          <p:cNvPr id="12" name="Rectangle 11"/>
          <p:cNvSpPr/>
          <p:nvPr/>
        </p:nvSpPr>
        <p:spPr bwMode="invGray">
          <a:xfrm>
            <a:off x="371668" y="5839848"/>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Find Me Later At</a:t>
            </a:r>
            <a:r>
              <a:rPr lang="en-US" sz="3600" dirty="0">
                <a:gradFill>
                  <a:gsLst>
                    <a:gs pos="1250">
                      <a:schemeClr val="tx1"/>
                    </a:gs>
                    <a:gs pos="100000">
                      <a:schemeClr val="tx1"/>
                    </a:gs>
                  </a:gsLst>
                  <a:lin ang="5400000" scaled="0"/>
                </a:gradFill>
                <a:latin typeface="+mj-lt"/>
              </a:rPr>
              <a:t> </a:t>
            </a:r>
            <a:r>
              <a:rPr lang="en-US" sz="3600" dirty="0" smtClean="0">
                <a:gradFill>
                  <a:gsLst>
                    <a:gs pos="1250">
                      <a:schemeClr val="tx1"/>
                    </a:gs>
                    <a:gs pos="100000">
                      <a:schemeClr val="tx1"/>
                    </a:gs>
                  </a:gsLst>
                  <a:lin ang="5400000" scaled="0"/>
                </a:gradFill>
                <a:latin typeface="+mj-lt"/>
              </a:rPr>
              <a:t>the Lync 2013 Booth and ATE</a:t>
            </a: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935972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7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0-#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9" y="1395987"/>
            <a:ext cx="11790169" cy="59093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Resource 1</a:t>
            </a:r>
            <a:endParaRPr lang="en-US" sz="3600" dirty="0">
              <a:gradFill>
                <a:gsLst>
                  <a:gs pos="1250">
                    <a:schemeClr val="tx1"/>
                  </a:gs>
                  <a:gs pos="100000">
                    <a:schemeClr val="tx1"/>
                  </a:gs>
                </a:gsLst>
                <a:lin ang="5400000" scaled="0"/>
              </a:gradFill>
              <a:latin typeface="+mj-lt"/>
            </a:endParaRPr>
          </a:p>
        </p:txBody>
      </p:sp>
      <p:sp>
        <p:nvSpPr>
          <p:cNvPr id="8" name="Rectangle 7"/>
          <p:cNvSpPr/>
          <p:nvPr/>
        </p:nvSpPr>
        <p:spPr bwMode="invGray">
          <a:xfrm>
            <a:off x="371669" y="2307618"/>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Resource 2</a:t>
            </a:r>
            <a:endParaRPr lang="en-US" sz="3600" dirty="0">
              <a:gradFill>
                <a:gsLst>
                  <a:gs pos="1250">
                    <a:schemeClr val="tx1"/>
                  </a:gs>
                  <a:gs pos="100000">
                    <a:schemeClr val="tx1"/>
                  </a:gs>
                </a:gsLst>
                <a:lin ang="5400000" scaled="0"/>
              </a:gradFill>
              <a:latin typeface="+mj-lt"/>
            </a:endParaRPr>
          </a:p>
        </p:txBody>
      </p:sp>
      <p:sp>
        <p:nvSpPr>
          <p:cNvPr id="9" name="Rectangle 8"/>
          <p:cNvSpPr/>
          <p:nvPr/>
        </p:nvSpPr>
        <p:spPr bwMode="invGray">
          <a:xfrm>
            <a:off x="371669" y="3219249"/>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Resource 3</a:t>
            </a:r>
            <a:endParaRPr lang="en-US" sz="3600" dirty="0">
              <a:gradFill>
                <a:gsLst>
                  <a:gs pos="1250">
                    <a:schemeClr val="tx1"/>
                  </a:gs>
                  <a:gs pos="100000">
                    <a:schemeClr val="tx1"/>
                  </a:gs>
                </a:gsLst>
                <a:lin ang="5400000" scaled="0"/>
              </a:gradFill>
              <a:latin typeface="+mj-lt"/>
            </a:endParaRPr>
          </a:p>
        </p:txBody>
      </p:sp>
      <p:sp>
        <p:nvSpPr>
          <p:cNvPr id="10" name="Rectangle 9"/>
          <p:cNvSpPr/>
          <p:nvPr/>
        </p:nvSpPr>
        <p:spPr bwMode="invGray">
          <a:xfrm>
            <a:off x="371669" y="4130880"/>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Resource 4</a:t>
            </a: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9218612" y="116030"/>
            <a:ext cx="2854754" cy="2462213"/>
          </a:xfrm>
          <a:prstGeom prst="rect">
            <a:avLst/>
          </a:prstGeom>
          <a:solidFill>
            <a:schemeClr val="accent6"/>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smtClean="0">
                <a:gradFill>
                  <a:gsLst>
                    <a:gs pos="1250">
                      <a:schemeClr val="tx1"/>
                    </a:gs>
                    <a:gs pos="100000">
                      <a:schemeClr val="tx1"/>
                    </a:gs>
                  </a:gsLst>
                  <a:lin ang="5400000" scaled="0"/>
                </a:gradFill>
              </a:rPr>
              <a:t>Required Slide</a:t>
            </a:r>
          </a:p>
          <a:p>
            <a:pPr defTabSz="914099" fontAlgn="base">
              <a:spcBef>
                <a:spcPct val="0"/>
              </a:spcBef>
              <a:spcAft>
                <a:spcPct val="0"/>
              </a:spcAft>
            </a:pPr>
            <a:r>
              <a:rPr lang="en-US" sz="1200" dirty="0" smtClean="0">
                <a:gradFill>
                  <a:gsLst>
                    <a:gs pos="1250">
                      <a:schemeClr val="tx1"/>
                    </a:gs>
                    <a:gs pos="100000">
                      <a:schemeClr val="tx1"/>
                    </a:gs>
                  </a:gsLst>
                  <a:lin ang="5400000" scaled="0"/>
                </a:gradFill>
              </a:rPr>
              <a:t>*delete this box when your slide is finalized</a:t>
            </a:r>
          </a:p>
          <a:p>
            <a:pPr defTabSz="914099" fontAlgn="base">
              <a:spcBef>
                <a:spcPct val="0"/>
              </a:spcBef>
              <a:spcAft>
                <a:spcPct val="0"/>
              </a:spcAft>
            </a:pPr>
            <a:endParaRPr lang="en-US" dirty="0" smtClean="0">
              <a:gradFill>
                <a:gsLst>
                  <a:gs pos="1250">
                    <a:schemeClr val="tx1"/>
                  </a:gs>
                  <a:gs pos="100000">
                    <a:schemeClr val="tx1"/>
                  </a:gs>
                </a:gsLst>
                <a:lin ang="5400000" scaled="0"/>
              </a:gradFill>
            </a:endParaRPr>
          </a:p>
          <a:p>
            <a:pPr defTabSz="914099" fontAlgn="base">
              <a:spcBef>
                <a:spcPct val="0"/>
              </a:spcBef>
              <a:spcAft>
                <a:spcPct val="0"/>
              </a:spcAft>
            </a:pPr>
            <a:r>
              <a:rPr lang="en-US" dirty="0">
                <a:gradFill>
                  <a:gsLst>
                    <a:gs pos="1250">
                      <a:schemeClr val="tx1"/>
                    </a:gs>
                    <a:gs pos="100000">
                      <a:schemeClr val="tx1"/>
                    </a:gs>
                  </a:gsLst>
                  <a:lin ang="5400000" scaled="0"/>
                </a:gradFill>
              </a:rPr>
              <a:t>Track PMs will supply the content for this slide, which will be inserted during the final scrub. </a:t>
            </a:r>
          </a:p>
        </p:txBody>
      </p:sp>
    </p:spTree>
    <p:extLst>
      <p:ext uri="{BB962C8B-B14F-4D97-AF65-F5344CB8AC3E}">
        <p14:creationId xmlns:p14="http://schemas.microsoft.com/office/powerpoint/2010/main" val="138377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7094428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3003899"/>
          </a:xfrm>
          <a:prstGeom prst="rect">
            <a:avLst/>
          </a:prstGeom>
          <a:noFill/>
        </p:spPr>
        <p:txBody>
          <a:bodyPr wrap="square" lIns="182880" tIns="146304" rIns="182880" bIns="146304" rtlCol="0">
            <a:spAutoFit/>
          </a:bodyPr>
          <a:lstStyle/>
          <a:p>
            <a:r>
              <a:rPr lang="en-US" sz="4400" b="1" dirty="0" smtClean="0">
                <a:gradFill>
                  <a:gsLst>
                    <a:gs pos="83000">
                      <a:srgbClr val="FFFFFF"/>
                    </a:gs>
                    <a:gs pos="100000">
                      <a:srgbClr val="0072C6">
                        <a:lumMod val="30000"/>
                        <a:lumOff val="70000"/>
                      </a:srgbClr>
                    </a:gs>
                  </a:gsLst>
                  <a:lin ang="5400000" scaled="1"/>
                </a:gradFill>
              </a:rPr>
              <a:t>Scan </a:t>
            </a:r>
            <a:r>
              <a:rPr lang="en-US" sz="4400" b="1" dirty="0">
                <a:gradFill>
                  <a:gsLst>
                    <a:gs pos="83000">
                      <a:srgbClr val="FFFFFF"/>
                    </a:gs>
                    <a:gs pos="100000">
                      <a:srgbClr val="0072C6">
                        <a:lumMod val="30000"/>
                        <a:lumOff val="70000"/>
                      </a:srgbClr>
                    </a:gs>
                  </a:gsLst>
                  <a:lin ang="5400000" scaled="1"/>
                </a:gradFill>
              </a:rPr>
              <a:t>this QR code </a:t>
            </a:r>
            <a:r>
              <a:rPr lang="en-US" sz="4400" dirty="0">
                <a:gradFill>
                  <a:gsLst>
                    <a:gs pos="83000">
                      <a:srgbClr val="FFFFFF"/>
                    </a:gs>
                    <a:gs pos="100000">
                      <a:srgbClr val="0072C6">
                        <a:lumMod val="30000"/>
                        <a:lumOff val="70000"/>
                      </a:srgbClr>
                    </a:gs>
                  </a:gsLst>
                  <a:lin ang="5400000" scaled="1"/>
                </a:gradFill>
              </a:rPr>
              <a:t>to </a:t>
            </a:r>
          </a:p>
          <a:p>
            <a:r>
              <a:rPr lang="en-US" sz="4400" dirty="0">
                <a:gradFill>
                  <a:gsLst>
                    <a:gs pos="83000">
                      <a:srgbClr val="FFFFFF"/>
                    </a:gs>
                    <a:gs pos="100000">
                      <a:srgbClr val="0072C6">
                        <a:lumMod val="30000"/>
                        <a:lumOff val="70000"/>
                      </a:srgbClr>
                    </a:gs>
                  </a:gsLst>
                  <a:lin ang="5400000" scaled="1"/>
                </a:gradFill>
              </a:rPr>
              <a:t>evaluate this session.</a:t>
            </a: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3128856059"/>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069763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Why Edge</a:t>
            </a:r>
            <a:endParaRPr lang="en-US" dirty="0"/>
          </a:p>
        </p:txBody>
      </p:sp>
    </p:spTree>
    <p:extLst>
      <p:ext uri="{BB962C8B-B14F-4D97-AF65-F5344CB8AC3E}">
        <p14:creationId xmlns:p14="http://schemas.microsoft.com/office/powerpoint/2010/main" val="3166118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Edge Scenarios</a:t>
            </a:r>
            <a:endParaRPr lang="de-AT" dirty="0"/>
          </a:p>
        </p:txBody>
      </p:sp>
      <p:graphicFrame>
        <p:nvGraphicFramePr>
          <p:cNvPr id="4" name="Table 3"/>
          <p:cNvGraphicFramePr>
            <a:graphicFrameLocks noGrp="1"/>
          </p:cNvGraphicFramePr>
          <p:nvPr>
            <p:extLst>
              <p:ext uri="{D42A27DB-BD31-4B8C-83A1-F6EECF244321}">
                <p14:modId xmlns:p14="http://schemas.microsoft.com/office/powerpoint/2010/main" val="3496519791"/>
              </p:ext>
            </p:extLst>
          </p:nvPr>
        </p:nvGraphicFramePr>
        <p:xfrm>
          <a:off x="549019" y="1212849"/>
          <a:ext cx="10241230" cy="5043480"/>
        </p:xfrm>
        <a:graphic>
          <a:graphicData uri="http://schemas.openxmlformats.org/drawingml/2006/table">
            <a:tbl>
              <a:tblPr firstRow="1" bandRow="1">
                <a:tableStyleId>{5C22544A-7EE6-4342-B048-85BDC9FD1C3A}</a:tableStyleId>
              </a:tblPr>
              <a:tblGrid>
                <a:gridCol w="2048246"/>
                <a:gridCol w="2048246"/>
                <a:gridCol w="2048246"/>
                <a:gridCol w="2048246"/>
                <a:gridCol w="2048246"/>
              </a:tblGrid>
              <a:tr h="550425">
                <a:tc>
                  <a:txBody>
                    <a:bodyPr/>
                    <a:lstStyle/>
                    <a:p>
                      <a:r>
                        <a:rPr lang="en-US" noProof="0" dirty="0" smtClean="0"/>
                        <a:t>Scenario</a:t>
                      </a:r>
                      <a:endParaRPr lang="en-US" noProof="0" dirty="0"/>
                    </a:p>
                  </a:txBody>
                  <a:tcPr marL="90089" marR="90089"/>
                </a:tc>
                <a:tc>
                  <a:txBody>
                    <a:bodyPr/>
                    <a:lstStyle/>
                    <a:p>
                      <a:r>
                        <a:rPr lang="en-US" dirty="0" smtClean="0"/>
                        <a:t>Remote user</a:t>
                      </a:r>
                      <a:endParaRPr lang="de-AT" dirty="0"/>
                    </a:p>
                  </a:txBody>
                  <a:tcPr/>
                </a:tc>
                <a:tc>
                  <a:txBody>
                    <a:bodyPr/>
                    <a:lstStyle/>
                    <a:p>
                      <a:r>
                        <a:rPr lang="en-US" dirty="0" smtClean="0"/>
                        <a:t>Federated</a:t>
                      </a:r>
                      <a:endParaRPr lang="de-AT" dirty="0"/>
                    </a:p>
                  </a:txBody>
                  <a:tcPr/>
                </a:tc>
                <a:tc>
                  <a:txBody>
                    <a:bodyPr/>
                    <a:lstStyle/>
                    <a:p>
                      <a:r>
                        <a:rPr lang="en-US" dirty="0" smtClean="0"/>
                        <a:t>Anonymous</a:t>
                      </a:r>
                      <a:endParaRPr lang="de-AT" dirty="0"/>
                    </a:p>
                  </a:txBody>
                  <a:tcPr/>
                </a:tc>
                <a:tc>
                  <a:txBody>
                    <a:bodyPr/>
                    <a:lstStyle/>
                    <a:p>
                      <a:r>
                        <a:rPr lang="en-US" dirty="0" smtClean="0"/>
                        <a:t>PIC/XMPP</a:t>
                      </a:r>
                      <a:endParaRPr lang="de-AT" dirty="0"/>
                    </a:p>
                  </a:txBody>
                  <a:tcPr/>
                </a:tc>
              </a:tr>
              <a:tr h="55042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noProof="0" dirty="0" smtClean="0"/>
                        <a:t>Presence</a:t>
                      </a:r>
                      <a:endParaRPr lang="en-US" noProof="0" dirty="0"/>
                    </a:p>
                  </a:txBody>
                  <a:tcPr marL="90089" marR="90089"/>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noProof="0" dirty="0" smtClean="0">
                        <a:latin typeface="Wingdings" pitchFamily="2" charset="2"/>
                      </a:endParaRP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r>
              <a:tr h="55042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noProof="0" dirty="0" smtClean="0"/>
                        <a:t>IM 1:1</a:t>
                      </a:r>
                      <a:endParaRPr lang="en-US" noProof="0" dirty="0"/>
                    </a:p>
                  </a:txBody>
                  <a:tcPr marL="90089" marR="90089"/>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noProof="0" dirty="0" smtClean="0">
                        <a:latin typeface="Wingdings" pitchFamily="2" charset="2"/>
                      </a:endParaRP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r>
              <a:tr h="550425">
                <a:tc>
                  <a:txBody>
                    <a:bodyPr/>
                    <a:lstStyle/>
                    <a:p>
                      <a:r>
                        <a:rPr lang="en-US" noProof="0" dirty="0" smtClean="0"/>
                        <a:t>IM conferencing</a:t>
                      </a:r>
                      <a:endParaRPr lang="en-US" noProof="0" dirty="0"/>
                    </a:p>
                  </a:txBody>
                  <a:tcPr marL="90089" marR="90089"/>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noProof="0" dirty="0" smtClean="0">
                        <a:latin typeface="Wingdings" pitchFamily="2" charset="2"/>
                      </a:endParaRPr>
                    </a:p>
                  </a:txBody>
                  <a:tcPr/>
                </a:tc>
              </a:tr>
              <a:tr h="550425">
                <a:tc>
                  <a:txBody>
                    <a:bodyPr/>
                    <a:lstStyle/>
                    <a:p>
                      <a:r>
                        <a:rPr lang="en-US" noProof="0" dirty="0" smtClean="0"/>
                        <a:t>Collaboration</a:t>
                      </a:r>
                      <a:endParaRPr lang="en-US" baseline="0" noProof="0" dirty="0" smtClean="0"/>
                    </a:p>
                  </a:txBody>
                  <a:tcPr marL="90089" marR="90089"/>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noProof="0" dirty="0" smtClean="0">
                        <a:latin typeface="Wingdings" pitchFamily="2" charset="2"/>
                      </a:endParaRPr>
                    </a:p>
                  </a:txBody>
                  <a:tcPr/>
                </a:tc>
              </a:tr>
              <a:tr h="550425">
                <a:tc>
                  <a:txBody>
                    <a:bodyPr/>
                    <a:lstStyle/>
                    <a:p>
                      <a:r>
                        <a:rPr lang="en-US" noProof="0" dirty="0" smtClean="0"/>
                        <a:t>Audio 1:1</a:t>
                      </a:r>
                      <a:endParaRPr lang="en-US" noProof="0" dirty="0"/>
                    </a:p>
                  </a:txBody>
                  <a:tcPr marL="90089" marR="90089"/>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noProof="0" dirty="0" smtClean="0">
                        <a:latin typeface="Wingdings" pitchFamily="2" charset="2"/>
                      </a:endParaRPr>
                    </a:p>
                  </a:txBody>
                  <a:tcPr/>
                </a:tc>
                <a:tc>
                  <a:txBody>
                    <a:bodyPr/>
                    <a:lstStyle/>
                    <a:p>
                      <a:pPr marL="285750" marR="0" indent="-285750" algn="l" defTabSz="932742"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800" kern="1200" noProof="0" dirty="0" smtClean="0">
                          <a:solidFill>
                            <a:schemeClr val="dk1"/>
                          </a:solidFill>
                          <a:latin typeface="+mn-lt"/>
                          <a:ea typeface="+mn-ea"/>
                          <a:cs typeface="+mn-cs"/>
                        </a:rPr>
                        <a:t>Skype</a:t>
                      </a:r>
                    </a:p>
                  </a:txBody>
                  <a:tcPr/>
                </a:tc>
              </a:tr>
              <a:tr h="550425">
                <a:tc>
                  <a:txBody>
                    <a:bodyPr/>
                    <a:lstStyle/>
                    <a:p>
                      <a:r>
                        <a:rPr lang="en-US" dirty="0" smtClean="0"/>
                        <a:t>Video 1:1</a:t>
                      </a:r>
                      <a:endParaRPr lang="de-AT" dirty="0"/>
                    </a:p>
                  </a:txBody>
                  <a:tcPr marL="90089" marR="90089"/>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noProof="0" dirty="0" smtClean="0">
                        <a:latin typeface="Wingdings" pitchFamily="2" charset="2"/>
                      </a:endParaRP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kern="1200" noProof="0" dirty="0" smtClean="0">
                          <a:solidFill>
                            <a:schemeClr val="dk1"/>
                          </a:solidFill>
                          <a:latin typeface="+mn-lt"/>
                          <a:ea typeface="+mn-ea"/>
                          <a:cs typeface="+mn-cs"/>
                        </a:rPr>
                        <a:t>soon*</a:t>
                      </a:r>
                    </a:p>
                  </a:txBody>
                  <a:tcPr/>
                </a:tc>
              </a:tr>
              <a:tr h="550425">
                <a:tc>
                  <a:txBody>
                    <a:bodyPr/>
                    <a:lstStyle/>
                    <a:p>
                      <a:r>
                        <a:rPr lang="en-US" noProof="0" dirty="0" smtClean="0"/>
                        <a:t>A/V Conferencing</a:t>
                      </a:r>
                      <a:endParaRPr lang="en-US" noProof="0" dirty="0"/>
                    </a:p>
                  </a:txBody>
                  <a:tcPr marL="90089" marR="90089"/>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endParaRPr lang="de-AT" dirty="0"/>
                    </a:p>
                  </a:txBody>
                  <a:tcPr/>
                </a:tc>
              </a:tr>
              <a:tr h="550425">
                <a:tc>
                  <a:txBody>
                    <a:bodyPr/>
                    <a:lstStyle/>
                    <a:p>
                      <a:r>
                        <a:rPr lang="en-US" noProof="0" dirty="0" smtClean="0"/>
                        <a:t>File Transfer/File</a:t>
                      </a:r>
                      <a:r>
                        <a:rPr lang="en-US" baseline="0" noProof="0" dirty="0" smtClean="0"/>
                        <a:t> Upload</a:t>
                      </a:r>
                      <a:endParaRPr lang="en-US" noProof="0" dirty="0"/>
                    </a:p>
                  </a:txBody>
                  <a:tcPr marL="90089" marR="90089"/>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endParaRPr lang="de-AT" dirty="0"/>
                    </a:p>
                  </a:txBody>
                  <a:tcPr/>
                </a:tc>
              </a:tr>
            </a:tbl>
          </a:graphicData>
        </a:graphic>
      </p:graphicFrame>
      <p:sp>
        <p:nvSpPr>
          <p:cNvPr id="3" name="TextBox 2"/>
          <p:cNvSpPr txBox="1"/>
          <p:nvPr/>
        </p:nvSpPr>
        <p:spPr>
          <a:xfrm>
            <a:off x="457580" y="6148993"/>
            <a:ext cx="229607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 On roadmap</a:t>
            </a:r>
            <a:endParaRPr lang="de-AT" sz="2400" dirty="0" err="1"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46883956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Edge Scenarios</a:t>
            </a:r>
            <a:endParaRPr lang="de-AT" dirty="0"/>
          </a:p>
        </p:txBody>
      </p:sp>
      <p:sp>
        <p:nvSpPr>
          <p:cNvPr id="3" name="Text Placeholder 2"/>
          <p:cNvSpPr>
            <a:spLocks noGrp="1"/>
          </p:cNvSpPr>
          <p:nvPr>
            <p:ph type="body" sz="quarter" idx="10"/>
          </p:nvPr>
        </p:nvSpPr>
        <p:spPr>
          <a:xfrm>
            <a:off x="274638" y="1212850"/>
            <a:ext cx="11887200" cy="3447098"/>
          </a:xfrm>
        </p:spPr>
        <p:txBody>
          <a:bodyPr/>
          <a:lstStyle/>
          <a:p>
            <a:r>
              <a:rPr lang="en-US" dirty="0" smtClean="0"/>
              <a:t>Scenarios relying on Edge Server</a:t>
            </a:r>
          </a:p>
          <a:p>
            <a:pPr lvl="1"/>
            <a:r>
              <a:rPr lang="en-US" dirty="0" smtClean="0"/>
              <a:t>Remote users, Federation, anonymous users, PIC</a:t>
            </a:r>
          </a:p>
          <a:p>
            <a:pPr lvl="1"/>
            <a:endParaRPr lang="en-US" dirty="0" smtClean="0"/>
          </a:p>
          <a:p>
            <a:pPr lvl="1"/>
            <a:r>
              <a:rPr lang="en-US" dirty="0" smtClean="0"/>
              <a:t>Mobility client</a:t>
            </a:r>
          </a:p>
          <a:p>
            <a:pPr lvl="1"/>
            <a:r>
              <a:rPr lang="en-US" dirty="0" smtClean="0"/>
              <a:t>Push </a:t>
            </a:r>
            <a:r>
              <a:rPr lang="en-US" dirty="0"/>
              <a:t>notifications</a:t>
            </a:r>
          </a:p>
          <a:p>
            <a:pPr lvl="1"/>
            <a:r>
              <a:rPr lang="en-US" dirty="0" smtClean="0"/>
              <a:t>Lync Web App</a:t>
            </a:r>
          </a:p>
          <a:p>
            <a:pPr lvl="1"/>
            <a:r>
              <a:rPr lang="en-US" dirty="0" smtClean="0"/>
              <a:t>Hosted Exchange UM</a:t>
            </a:r>
          </a:p>
          <a:p>
            <a:pPr lvl="1"/>
            <a:r>
              <a:rPr lang="en-US" dirty="0" smtClean="0"/>
              <a:t>O365 integration</a:t>
            </a:r>
          </a:p>
          <a:p>
            <a:pPr lvl="1"/>
            <a:endParaRPr lang="en-US" dirty="0"/>
          </a:p>
        </p:txBody>
      </p:sp>
      <p:sp>
        <p:nvSpPr>
          <p:cNvPr id="4" name="Rounded Rectangular Callout 3"/>
          <p:cNvSpPr/>
          <p:nvPr/>
        </p:nvSpPr>
        <p:spPr bwMode="auto">
          <a:xfrm>
            <a:off x="7772700" y="1668482"/>
            <a:ext cx="2468853" cy="1188707"/>
          </a:xfrm>
          <a:prstGeom prst="wedgeRoundRectCallout">
            <a:avLst>
              <a:gd name="adj1" fmla="val -61471"/>
              <a:gd name="adj2" fmla="val -42439"/>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What about VPN instead of Edge?</a:t>
            </a:r>
            <a:endParaRPr lang="de-AT"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5440187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AT" dirty="0" smtClean="0"/>
              <a:t>Public Internet Connectivity</a:t>
            </a:r>
            <a:endParaRPr lang="de-AT" dirty="0"/>
          </a:p>
        </p:txBody>
      </p:sp>
      <p:sp>
        <p:nvSpPr>
          <p:cNvPr id="3" name="Text Placeholder 2"/>
          <p:cNvSpPr>
            <a:spLocks noGrp="1"/>
          </p:cNvSpPr>
          <p:nvPr>
            <p:ph type="body" sz="quarter" idx="10"/>
          </p:nvPr>
        </p:nvSpPr>
        <p:spPr>
          <a:xfrm>
            <a:off x="274639" y="1212849"/>
            <a:ext cx="5486399" cy="4647426"/>
          </a:xfrm>
        </p:spPr>
        <p:txBody>
          <a:bodyPr/>
          <a:lstStyle/>
          <a:p>
            <a:r>
              <a:rPr lang="en-US" dirty="0" smtClean="0"/>
              <a:t>Skype</a:t>
            </a:r>
          </a:p>
          <a:p>
            <a:pPr lvl="1"/>
            <a:r>
              <a:rPr lang="en-US" dirty="0" smtClean="0"/>
              <a:t>Allows 1:1 Audio</a:t>
            </a:r>
          </a:p>
          <a:p>
            <a:pPr lvl="1"/>
            <a:r>
              <a:rPr lang="en-US" dirty="0" smtClean="0"/>
              <a:t>Video planned for future</a:t>
            </a:r>
          </a:p>
          <a:p>
            <a:r>
              <a:rPr lang="en-US" dirty="0" smtClean="0"/>
              <a:t>AOL</a:t>
            </a:r>
          </a:p>
          <a:p>
            <a:pPr lvl="1"/>
            <a:r>
              <a:rPr lang="en-US" dirty="0" smtClean="0"/>
              <a:t>Certificate requires client EKU</a:t>
            </a:r>
          </a:p>
          <a:p>
            <a:endParaRPr lang="en-US" dirty="0" smtClean="0"/>
          </a:p>
          <a:p>
            <a:endParaRPr lang="en-US" dirty="0" smtClean="0"/>
          </a:p>
          <a:p>
            <a:endParaRPr lang="de-AT" dirty="0"/>
          </a:p>
          <a:p>
            <a:pPr lvl="1"/>
            <a:endParaRPr lang="de-AT" dirty="0"/>
          </a:p>
        </p:txBody>
      </p:sp>
      <p:sp>
        <p:nvSpPr>
          <p:cNvPr id="7" name="Text Placeholder 6"/>
          <p:cNvSpPr>
            <a:spLocks noGrp="1"/>
          </p:cNvSpPr>
          <p:nvPr>
            <p:ph type="body" sz="quarter" idx="11"/>
          </p:nvPr>
        </p:nvSpPr>
        <p:spPr>
          <a:xfrm>
            <a:off x="6675439" y="1212849"/>
            <a:ext cx="5486399" cy="3459409"/>
          </a:xfrm>
        </p:spPr>
        <p:txBody>
          <a:bodyPr/>
          <a:lstStyle/>
          <a:p>
            <a:r>
              <a:rPr lang="en-US" dirty="0"/>
              <a:t>Yahoo!</a:t>
            </a:r>
          </a:p>
          <a:p>
            <a:pPr lvl="1"/>
            <a:r>
              <a:rPr lang="en-US" dirty="0"/>
              <a:t>Not available for purchase as of September 1</a:t>
            </a:r>
            <a:r>
              <a:rPr lang="en-US" baseline="30000" dirty="0"/>
              <a:t>st</a:t>
            </a:r>
            <a:r>
              <a:rPr lang="en-US" dirty="0"/>
              <a:t> 2012</a:t>
            </a:r>
          </a:p>
          <a:p>
            <a:pPr lvl="1"/>
            <a:r>
              <a:rPr lang="en-US" dirty="0"/>
              <a:t>Active licenses will continue to work until June </a:t>
            </a:r>
            <a:r>
              <a:rPr lang="en-US" dirty="0" smtClean="0"/>
              <a:t>1, 2014</a:t>
            </a:r>
            <a:r>
              <a:rPr lang="en-US" dirty="0"/>
              <a:t/>
            </a:r>
            <a:br>
              <a:rPr lang="en-US" dirty="0"/>
            </a:br>
            <a:r>
              <a:rPr lang="en-US" u="sng" dirty="0">
                <a:solidFill>
                  <a:srgbClr val="1F497D"/>
                </a:solidFill>
                <a:latin typeface="Calibri" panose="020F0502020204030204" pitchFamily="34" charset="0"/>
                <a:ea typeface="Calibri" panose="020F0502020204030204" pitchFamily="34" charset="0"/>
                <a:cs typeface="Times New Roman" panose="02020603050405020304" pitchFamily="18" charset="0"/>
                <a:hlinkClick r:id="rId3"/>
              </a:rPr>
              <a:t>http://technet.microsoft.com/en-us/library/jj204672.aspx</a:t>
            </a:r>
            <a:r>
              <a:rPr lang="en-US" dirty="0">
                <a:solidFill>
                  <a:srgbClr val="1F497D"/>
                </a:solidFill>
                <a:latin typeface="Calibri" panose="020F0502020204030204" pitchFamily="34" charset="0"/>
                <a:ea typeface="Calibri" panose="020F0502020204030204" pitchFamily="34" charset="0"/>
                <a:cs typeface="Times New Roman" panose="02020603050405020304" pitchFamily="18" charset="0"/>
              </a:rPr>
              <a:t> </a:t>
            </a:r>
          </a:p>
          <a:p>
            <a:r>
              <a:rPr lang="en-US" dirty="0" smtClean="0"/>
              <a:t>XMPP</a:t>
            </a:r>
          </a:p>
          <a:p>
            <a:pPr lvl="1"/>
            <a:r>
              <a:rPr lang="en-US" dirty="0" err="1" smtClean="0"/>
              <a:t>GoogleTalk</a:t>
            </a:r>
            <a:r>
              <a:rPr lang="en-US" dirty="0" smtClean="0"/>
              <a:t>*</a:t>
            </a:r>
            <a:endParaRPr lang="de-AT" dirty="0"/>
          </a:p>
        </p:txBody>
      </p:sp>
      <p:sp>
        <p:nvSpPr>
          <p:cNvPr id="9" name="Explosion 2 8"/>
          <p:cNvSpPr/>
          <p:nvPr/>
        </p:nvSpPr>
        <p:spPr bwMode="auto">
          <a:xfrm>
            <a:off x="3750403" y="1205679"/>
            <a:ext cx="2011658" cy="1554463"/>
          </a:xfrm>
          <a:prstGeom prst="irregularSeal2">
            <a:avLst/>
          </a:prstGeom>
          <a:solidFill>
            <a:srgbClr val="FFFF00"/>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000000"/>
                </a:solidFill>
              </a:rPr>
              <a:t>New in 2013</a:t>
            </a:r>
            <a:endParaRPr lang="de-AT" sz="2000" b="1" dirty="0">
              <a:solidFill>
                <a:srgbClr val="000000"/>
              </a:solidFill>
            </a:endParaRPr>
          </a:p>
        </p:txBody>
      </p:sp>
      <p:sp>
        <p:nvSpPr>
          <p:cNvPr id="10" name="Explosion 2 9"/>
          <p:cNvSpPr/>
          <p:nvPr/>
        </p:nvSpPr>
        <p:spPr bwMode="auto">
          <a:xfrm>
            <a:off x="8571039" y="3780726"/>
            <a:ext cx="2011658" cy="1554463"/>
          </a:xfrm>
          <a:prstGeom prst="irregularSeal2">
            <a:avLst/>
          </a:prstGeom>
          <a:solidFill>
            <a:srgbClr val="FFFF00"/>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000000"/>
                </a:solidFill>
              </a:rPr>
              <a:t>New in 2013</a:t>
            </a:r>
            <a:endParaRPr lang="de-AT" sz="2000" b="1" dirty="0">
              <a:solidFill>
                <a:srgbClr val="000000"/>
              </a:solidFill>
            </a:endParaRPr>
          </a:p>
        </p:txBody>
      </p:sp>
    </p:spTree>
    <p:extLst>
      <p:ext uri="{BB962C8B-B14F-4D97-AF65-F5344CB8AC3E}">
        <p14:creationId xmlns:p14="http://schemas.microsoft.com/office/powerpoint/2010/main" val="4623275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Europe_2013_Speaker_PPT_Template.potx" id="{AF8D925A-DB13-4D66-BFED-96786326D843}" vid="{785F7DAE-011A-4F0A-BDEB-E162962B4AB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5A60F839620674CB0C393FCF6112407" ma:contentTypeVersion="0" ma:contentTypeDescription="Create a new document." ma:contentTypeScope="" ma:versionID="7a21f4d9dc6a8c67364bde0ca279c7bd">
  <xsd:schema xmlns:xsd="http://www.w3.org/2001/XMLSchema" xmlns:xs="http://www.w3.org/2001/XMLSchema" xmlns:p="http://schemas.microsoft.com/office/2006/metadata/properties" targetNamespace="http://schemas.microsoft.com/office/2006/metadata/properties" ma:root="true" ma:fieldsID="2273a5697342cbe626212fca64ad954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7E9117D4-A7A4-4665-988E-8F7FDF2D37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TechEd%202013%20Speaker%20PPT%20Template</Template>
  <TotalTime>273</TotalTime>
  <Words>4104</Words>
  <Application>Microsoft Office PowerPoint</Application>
  <PresentationFormat>Custom</PresentationFormat>
  <Paragraphs>562</Paragraphs>
  <Slides>55</Slides>
  <Notes>17</Notes>
  <HiddenSlides>1</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55</vt:i4>
      </vt:variant>
    </vt:vector>
  </HeadingPairs>
  <TitlesOfParts>
    <vt:vector size="66" baseType="lpstr">
      <vt:lpstr>Calibri</vt:lpstr>
      <vt:lpstr>Wingdings</vt:lpstr>
      <vt:lpstr>Arial</vt:lpstr>
      <vt:lpstr>Segoe</vt:lpstr>
      <vt:lpstr>Times New Roman</vt:lpstr>
      <vt:lpstr>Segoe UI Light</vt:lpstr>
      <vt:lpstr>Segoe UI</vt:lpstr>
      <vt:lpstr>Segoe Light</vt:lpstr>
      <vt:lpstr>Consolas</vt:lpstr>
      <vt:lpstr>TechEd_2013_Template_16x9</vt:lpstr>
      <vt:lpstr>1_TechEd_2013_Template_16x9</vt:lpstr>
      <vt:lpstr>PowerPoint Presentation</vt:lpstr>
      <vt:lpstr>Planning and Deployment for Edge Server with Lync 2013</vt:lpstr>
      <vt:lpstr>Session Objectives And Takeaways</vt:lpstr>
      <vt:lpstr>Agenda</vt:lpstr>
      <vt:lpstr>About me</vt:lpstr>
      <vt:lpstr>Why Edge</vt:lpstr>
      <vt:lpstr>Edge Scenarios</vt:lpstr>
      <vt:lpstr>Edge Scenarios</vt:lpstr>
      <vt:lpstr>Public Internet Connectivity</vt:lpstr>
      <vt:lpstr>Edge Components</vt:lpstr>
      <vt:lpstr>Edge Components</vt:lpstr>
      <vt:lpstr>Client Sign-in</vt:lpstr>
      <vt:lpstr>Client sign-in Lync 2010</vt:lpstr>
      <vt:lpstr>Client sign-in Lync 2013</vt:lpstr>
      <vt:lpstr>Client Sign in</vt:lpstr>
      <vt:lpstr>Value of Director</vt:lpstr>
      <vt:lpstr>Signaling vs. Media</vt:lpstr>
      <vt:lpstr>Signaling independent of media</vt:lpstr>
      <vt:lpstr>Federation flows</vt:lpstr>
      <vt:lpstr>Reverse Proxy</vt:lpstr>
      <vt:lpstr>Reverse Proxy</vt:lpstr>
      <vt:lpstr>Reverse Proxy settings</vt:lpstr>
      <vt:lpstr>DNS &amp; Certificates</vt:lpstr>
      <vt:lpstr>Certificates requirements</vt:lpstr>
      <vt:lpstr>Rolling AV Authentication Certificate</vt:lpstr>
      <vt:lpstr>DNS requirements</vt:lpstr>
      <vt:lpstr>Network</vt:lpstr>
      <vt:lpstr>Number of IPs per Edge</vt:lpstr>
      <vt:lpstr>Number of IPs per Edge</vt:lpstr>
      <vt:lpstr>Subnets</vt:lpstr>
      <vt:lpstr>Firewall</vt:lpstr>
      <vt:lpstr>Firewall: Edge</vt:lpstr>
      <vt:lpstr>50,000 requirements</vt:lpstr>
      <vt:lpstr>IPv6 support</vt:lpstr>
      <vt:lpstr>Load Balancing</vt:lpstr>
      <vt:lpstr>What is DNS Load Balancing?</vt:lpstr>
      <vt:lpstr>Hardware Load Balancing</vt:lpstr>
      <vt:lpstr>DNS LB vs. HLB</vt:lpstr>
      <vt:lpstr>HA/DR</vt:lpstr>
      <vt:lpstr>High Availability</vt:lpstr>
      <vt:lpstr>Disaster Recovery</vt:lpstr>
      <vt:lpstr>Disaster Recovery</vt:lpstr>
      <vt:lpstr>Disaster Recovery</vt:lpstr>
      <vt:lpstr>Sizing and placement</vt:lpstr>
      <vt:lpstr>Sizing</vt:lpstr>
      <vt:lpstr>Placement considerations</vt:lpstr>
      <vt:lpstr>Validate Edge deployment</vt:lpstr>
      <vt:lpstr>Validate Edge deployment</vt:lpstr>
      <vt:lpstr>Session Objectives And Takeaways</vt:lpstr>
      <vt:lpstr>Resources</vt:lpstr>
      <vt:lpstr>Related content</vt:lpstr>
      <vt:lpstr>Track resources</vt:lpstr>
      <vt:lpstr>Resources</vt:lpstr>
      <vt:lpstr>Evaluate this session</vt:lpstr>
      <vt:lpstr>PowerPoint Presentation</vt:lpstr>
    </vt:vector>
  </TitlesOfParts>
  <Manager>&lt;Comms manager/speech writer&gt;</Manager>
  <Company>Microsoft IT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OUC-B328: Planning and Deployment for Edge Server with Lync</dc:title>
  <dc:subject>TechEd 2013</dc:subject>
  <dc:creator>Thomas Binder</dc:creator>
  <cp:keywords>TechEd 2013</cp:keywords>
  <dc:description>Template by: Jordan Cayabyab, Artitudes Design, Inc.
Formatting by: Priscila Mandryk, Silver Fox Productions, Inc.
Audience Type: Internal/External</dc:description>
  <cp:lastModifiedBy>Shows</cp:lastModifiedBy>
  <cp:revision>19</cp:revision>
  <dcterms:created xsi:type="dcterms:W3CDTF">2013-04-29T20:02:14Z</dcterms:created>
  <dcterms:modified xsi:type="dcterms:W3CDTF">2013-06-27T11:21:54Z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0x01010025A60F839620674CB0C393FCF6112407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IsMyDocuments">
    <vt:bool>true</vt:bool>
  </property>
</Properties>
</file>