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94" r:id="rId5"/>
  </p:sldMasterIdLst>
  <p:notesMasterIdLst>
    <p:notesMasterId r:id="rId51"/>
  </p:notesMasterIdLst>
  <p:handoutMasterIdLst>
    <p:handoutMasterId r:id="rId52"/>
  </p:handoutMasterIdLst>
  <p:sldIdLst>
    <p:sldId id="1135" r:id="rId6"/>
    <p:sldId id="1199" r:id="rId7"/>
    <p:sldId id="1200" r:id="rId8"/>
    <p:sldId id="1156" r:id="rId9"/>
    <p:sldId id="1157" r:id="rId10"/>
    <p:sldId id="1158" r:id="rId11"/>
    <p:sldId id="1159" r:id="rId12"/>
    <p:sldId id="1160" r:id="rId13"/>
    <p:sldId id="1161" r:id="rId14"/>
    <p:sldId id="1163" r:id="rId15"/>
    <p:sldId id="1164" r:id="rId16"/>
    <p:sldId id="1166" r:id="rId17"/>
    <p:sldId id="1168" r:id="rId18"/>
    <p:sldId id="1169" r:id="rId19"/>
    <p:sldId id="1170" r:id="rId20"/>
    <p:sldId id="1171" r:id="rId21"/>
    <p:sldId id="1172" r:id="rId22"/>
    <p:sldId id="1173" r:id="rId23"/>
    <p:sldId id="1174" r:id="rId24"/>
    <p:sldId id="1175" r:id="rId25"/>
    <p:sldId id="1176" r:id="rId26"/>
    <p:sldId id="1178" r:id="rId27"/>
    <p:sldId id="1179" r:id="rId28"/>
    <p:sldId id="1180" r:id="rId29"/>
    <p:sldId id="1181" r:id="rId30"/>
    <p:sldId id="1182" r:id="rId31"/>
    <p:sldId id="1183" r:id="rId32"/>
    <p:sldId id="1184" r:id="rId33"/>
    <p:sldId id="1185" r:id="rId34"/>
    <p:sldId id="1186" r:id="rId35"/>
    <p:sldId id="1187" r:id="rId36"/>
    <p:sldId id="1188" r:id="rId37"/>
    <p:sldId id="1189" r:id="rId38"/>
    <p:sldId id="1190" r:id="rId39"/>
    <p:sldId id="1191" r:id="rId40"/>
    <p:sldId id="1192" r:id="rId41"/>
    <p:sldId id="1193" r:id="rId42"/>
    <p:sldId id="1194" r:id="rId43"/>
    <p:sldId id="1195" r:id="rId44"/>
    <p:sldId id="1196" r:id="rId45"/>
    <p:sldId id="1197" r:id="rId46"/>
    <p:sldId id="1198" r:id="rId47"/>
    <p:sldId id="1150" r:id="rId48"/>
    <p:sldId id="1201" r:id="rId49"/>
    <p:sldId id="1076" r:id="rId5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199"/>
            <p14:sldId id="1200"/>
            <p14:sldId id="1156"/>
            <p14:sldId id="1157"/>
            <p14:sldId id="1158"/>
            <p14:sldId id="1159"/>
            <p14:sldId id="1160"/>
            <p14:sldId id="1161"/>
            <p14:sldId id="1163"/>
            <p14:sldId id="1164"/>
            <p14:sldId id="1166"/>
            <p14:sldId id="1168"/>
            <p14:sldId id="1169"/>
            <p14:sldId id="1170"/>
            <p14:sldId id="1171"/>
            <p14:sldId id="1172"/>
            <p14:sldId id="1173"/>
            <p14:sldId id="1174"/>
            <p14:sldId id="1175"/>
            <p14:sldId id="1176"/>
            <p14:sldId id="1178"/>
            <p14:sldId id="1179"/>
            <p14:sldId id="1180"/>
            <p14:sldId id="1181"/>
            <p14:sldId id="1182"/>
            <p14:sldId id="1183"/>
            <p14:sldId id="1184"/>
            <p14:sldId id="1185"/>
            <p14:sldId id="1186"/>
            <p14:sldId id="1187"/>
            <p14:sldId id="1188"/>
            <p14:sldId id="1189"/>
            <p14:sldId id="1190"/>
            <p14:sldId id="1191"/>
            <p14:sldId id="1192"/>
            <p14:sldId id="1193"/>
            <p14:sldId id="1194"/>
            <p14:sldId id="1195"/>
            <p14:sldId id="1196"/>
            <p14:sldId id="1197"/>
          </p14:sldIdLst>
        </p14:section>
        <p14:section name="Special content" id="{6925D2A1-AD53-4951-AB34-79DFA02CD676}">
          <p14:sldIdLst>
            <p14:sldId id="1198"/>
            <p14:sldId id="1150"/>
            <p14:sldId id="1201"/>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3" autoAdjust="0"/>
    <p:restoredTop sz="96305" autoAdjust="0"/>
  </p:normalViewPr>
  <p:slideViewPr>
    <p:cSldViewPr snapToGrid="0">
      <p:cViewPr varScale="1">
        <p:scale>
          <a:sx n="58" d="100"/>
          <a:sy n="58" d="100"/>
        </p:scale>
        <p:origin x="108" y="282"/>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iagrams/_rels/data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57.png"/></Relationships>
</file>

<file path=ppt/diagrams/_rels/data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5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389310-A891-43C7-94CE-E199DED44D67}"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87082457-1BF5-486B-B2A0-9889675E25F3}">
      <dgm:prSet phldrT="[Text]" custT="1"/>
      <dgm:spPr/>
      <dgm:t>
        <a:bodyPr/>
        <a:lstStyle/>
        <a:p>
          <a:r>
            <a:rPr lang="en-US" sz="1800" dirty="0" smtClean="0"/>
            <a:t>Configure Enterprise Voice for mobile users</a:t>
          </a:r>
          <a:endParaRPr lang="en-US" sz="1800" dirty="0"/>
        </a:p>
      </dgm:t>
    </dgm:pt>
    <dgm:pt modelId="{870BBB5F-BCAC-4D32-8E3F-BBE838138786}" type="parTrans" cxnId="{8703A152-849B-48E6-8693-D0129CFF5CF9}">
      <dgm:prSet/>
      <dgm:spPr/>
      <dgm:t>
        <a:bodyPr/>
        <a:lstStyle/>
        <a:p>
          <a:endParaRPr lang="en-US" sz="2800"/>
        </a:p>
      </dgm:t>
    </dgm:pt>
    <dgm:pt modelId="{B7950425-78C6-4E3C-8E19-0A329D6EC406}" type="sibTrans" cxnId="{8703A152-849B-48E6-8693-D0129CFF5CF9}">
      <dgm:prSet/>
      <dgm:spPr/>
      <dgm:t>
        <a:bodyPr/>
        <a:lstStyle/>
        <a:p>
          <a:endParaRPr lang="en-US" sz="2800"/>
        </a:p>
      </dgm:t>
    </dgm:pt>
    <dgm:pt modelId="{F80A1EF3-0F9D-4B8B-B019-8997CAD1E4FF}">
      <dgm:prSet phldrT="[Text]" custT="1"/>
      <dgm:spPr/>
      <dgm:t>
        <a:bodyPr/>
        <a:lstStyle/>
        <a:p>
          <a:r>
            <a:rPr lang="en-US" sz="1800" dirty="0" smtClean="0"/>
            <a:t>Block push notifications</a:t>
          </a:r>
          <a:endParaRPr lang="en-US" sz="1800" dirty="0"/>
        </a:p>
      </dgm:t>
    </dgm:pt>
    <dgm:pt modelId="{B0BFC068-567C-4337-8E39-69ACF649E597}" type="parTrans" cxnId="{CCAD38C6-271C-4F64-905E-E4A1EF0884D0}">
      <dgm:prSet/>
      <dgm:spPr/>
      <dgm:t>
        <a:bodyPr/>
        <a:lstStyle/>
        <a:p>
          <a:endParaRPr lang="en-US" sz="2800"/>
        </a:p>
      </dgm:t>
    </dgm:pt>
    <dgm:pt modelId="{C21C17F1-406E-4297-8006-60E567719EB6}" type="sibTrans" cxnId="{CCAD38C6-271C-4F64-905E-E4A1EF0884D0}">
      <dgm:prSet/>
      <dgm:spPr/>
      <dgm:t>
        <a:bodyPr/>
        <a:lstStyle/>
        <a:p>
          <a:endParaRPr lang="en-US" sz="2800"/>
        </a:p>
      </dgm:t>
    </dgm:pt>
    <dgm:pt modelId="{424A4957-43C3-4939-A746-079DDA9524B2}">
      <dgm:prSet phldrT="[Text]" custT="1"/>
      <dgm:spPr/>
      <dgm:t>
        <a:bodyPr/>
        <a:lstStyle/>
        <a:p>
          <a:r>
            <a:rPr lang="en-US" sz="1200" dirty="0" smtClean="0"/>
            <a:t>Limit VoIP usage on Wi-Fi only networks: Mobility Policy =&gt; </a:t>
          </a:r>
          <a:r>
            <a:rPr lang="en-US" sz="1200" b="1" dirty="0" err="1" smtClean="0"/>
            <a:t>RequireWIFIForIPAudio</a:t>
          </a:r>
          <a:r>
            <a:rPr lang="en-US" sz="1200" b="1" dirty="0" smtClean="0"/>
            <a:t> </a:t>
          </a:r>
          <a:endParaRPr lang="en-US" sz="1200" b="1" dirty="0"/>
        </a:p>
      </dgm:t>
    </dgm:pt>
    <dgm:pt modelId="{B2D7C372-E0E0-4C6F-A211-6A1B777EC5C8}" type="parTrans" cxnId="{C2CE8CD8-43A2-4EC5-8DB4-D16F2EA59747}">
      <dgm:prSet/>
      <dgm:spPr/>
      <dgm:t>
        <a:bodyPr/>
        <a:lstStyle/>
        <a:p>
          <a:endParaRPr lang="en-US" sz="2800"/>
        </a:p>
      </dgm:t>
    </dgm:pt>
    <dgm:pt modelId="{7C127348-EB33-48A2-B0E5-AA8BA888FCB7}" type="sibTrans" cxnId="{C2CE8CD8-43A2-4EC5-8DB4-D16F2EA59747}">
      <dgm:prSet/>
      <dgm:spPr/>
      <dgm:t>
        <a:bodyPr/>
        <a:lstStyle/>
        <a:p>
          <a:endParaRPr lang="en-US" sz="2800"/>
        </a:p>
      </dgm:t>
    </dgm:pt>
    <dgm:pt modelId="{378BC159-E72B-4ED8-B274-0060C50B6BFE}">
      <dgm:prSet phldrT="[Text]" custT="1"/>
      <dgm:spPr/>
      <dgm:t>
        <a:bodyPr/>
        <a:lstStyle/>
        <a:p>
          <a:r>
            <a:rPr lang="en-US" sz="1200" b="0" dirty="0" smtClean="0"/>
            <a:t>PushNotificationConfiguration</a:t>
          </a:r>
          <a:r>
            <a:rPr lang="en-US" sz="1200" dirty="0" smtClean="0"/>
            <a:t> global policy for Microsoft Push Notifications Service: </a:t>
          </a:r>
          <a:r>
            <a:rPr lang="en-US" sz="1200" b="1" dirty="0" smtClean="0"/>
            <a:t>EnableMicrosoftPushNotificationService </a:t>
          </a:r>
          <a:endParaRPr lang="en-US" sz="1200" b="1" dirty="0"/>
        </a:p>
      </dgm:t>
    </dgm:pt>
    <dgm:pt modelId="{F9B4B889-4AAF-4393-9189-EF69C61994F2}" type="parTrans" cxnId="{6FE0D230-14CA-4716-A3E0-DE32915F8E50}">
      <dgm:prSet/>
      <dgm:spPr/>
      <dgm:t>
        <a:bodyPr/>
        <a:lstStyle/>
        <a:p>
          <a:endParaRPr lang="en-US" sz="2800"/>
        </a:p>
      </dgm:t>
    </dgm:pt>
    <dgm:pt modelId="{E65FA9B4-D937-4DA9-91A5-759B6EE86D4E}" type="sibTrans" cxnId="{6FE0D230-14CA-4716-A3E0-DE32915F8E50}">
      <dgm:prSet/>
      <dgm:spPr/>
      <dgm:t>
        <a:bodyPr/>
        <a:lstStyle/>
        <a:p>
          <a:endParaRPr lang="en-US" sz="2800"/>
        </a:p>
      </dgm:t>
    </dgm:pt>
    <dgm:pt modelId="{E886C930-F6C3-4FF8-B455-2B4EE077E6D0}">
      <dgm:prSet phldrT="[Text]" custT="1"/>
      <dgm:spPr/>
      <dgm:t>
        <a:bodyPr/>
        <a:lstStyle/>
        <a:p>
          <a:r>
            <a:rPr lang="en-US" sz="1800" dirty="0" smtClean="0"/>
            <a:t>Disable saving history on mobile device </a:t>
          </a:r>
          <a:endParaRPr lang="en-US" sz="1800" dirty="0"/>
        </a:p>
      </dgm:t>
    </dgm:pt>
    <dgm:pt modelId="{444E1148-9293-475A-AE32-67D4A46F4C55}" type="parTrans" cxnId="{315F9B23-C68C-47A1-B9AD-9F3C6F05A80D}">
      <dgm:prSet/>
      <dgm:spPr/>
      <dgm:t>
        <a:bodyPr/>
        <a:lstStyle/>
        <a:p>
          <a:endParaRPr lang="en-US" sz="2800"/>
        </a:p>
      </dgm:t>
    </dgm:pt>
    <dgm:pt modelId="{9D80A162-CE40-460B-8CEA-6E5A0F9125C1}" type="sibTrans" cxnId="{315F9B23-C68C-47A1-B9AD-9F3C6F05A80D}">
      <dgm:prSet/>
      <dgm:spPr/>
      <dgm:t>
        <a:bodyPr/>
        <a:lstStyle/>
        <a:p>
          <a:endParaRPr lang="en-US" sz="2800"/>
        </a:p>
      </dgm:t>
    </dgm:pt>
    <dgm:pt modelId="{A41DFF1D-237E-4F8C-A4C2-22CBD2B8E5F8}">
      <dgm:prSet phldrT="[Text]" custT="1"/>
      <dgm:spPr/>
      <dgm:t>
        <a:bodyPr/>
        <a:lstStyle/>
        <a:p>
          <a:r>
            <a:rPr lang="en-US" sz="1200" dirty="0" smtClean="0"/>
            <a:t>Disable logging of call information: </a:t>
          </a:r>
          <a:r>
            <a:rPr lang="en-US" sz="1200" dirty="0" err="1" smtClean="0"/>
            <a:t>ClientPolicy</a:t>
          </a:r>
          <a:r>
            <a:rPr lang="en-US" sz="1200" dirty="0" smtClean="0"/>
            <a:t>: </a:t>
          </a:r>
          <a:r>
            <a:rPr lang="en-US" sz="1200" b="1" dirty="0" err="1" smtClean="0"/>
            <a:t>EnableCallLogAutoArchiving</a:t>
          </a:r>
          <a:endParaRPr lang="en-US" sz="1200" b="1" dirty="0"/>
        </a:p>
      </dgm:t>
    </dgm:pt>
    <dgm:pt modelId="{37F2CF4C-D411-4869-98EA-29B6AEBD32F3}" type="parTrans" cxnId="{8A267BDD-54EB-4634-9B91-F3801D658AC2}">
      <dgm:prSet/>
      <dgm:spPr/>
      <dgm:t>
        <a:bodyPr/>
        <a:lstStyle/>
        <a:p>
          <a:endParaRPr lang="en-US"/>
        </a:p>
      </dgm:t>
    </dgm:pt>
    <dgm:pt modelId="{1BBFB433-CF3C-476F-A949-BD0D8E026E71}" type="sibTrans" cxnId="{8A267BDD-54EB-4634-9B91-F3801D658AC2}">
      <dgm:prSet/>
      <dgm:spPr/>
      <dgm:t>
        <a:bodyPr/>
        <a:lstStyle/>
        <a:p>
          <a:endParaRPr lang="en-US"/>
        </a:p>
      </dgm:t>
    </dgm:pt>
    <dgm:pt modelId="{56875579-F0EC-4DE9-9E54-75E9FF65D54F}">
      <dgm:prSet phldrT="[Text]" custT="1"/>
      <dgm:spPr/>
      <dgm:t>
        <a:bodyPr/>
        <a:lstStyle/>
        <a:p>
          <a:r>
            <a:rPr lang="en-US" sz="1200" dirty="0" smtClean="0"/>
            <a:t>Disable logging of IM conversation: </a:t>
          </a:r>
          <a:r>
            <a:rPr lang="en-US" sz="1200" dirty="0" err="1" smtClean="0"/>
            <a:t>ClientPolicy</a:t>
          </a:r>
          <a:r>
            <a:rPr lang="en-US" sz="1200" dirty="0" smtClean="0"/>
            <a:t>: </a:t>
          </a:r>
          <a:r>
            <a:rPr lang="en-US" sz="1200" b="1" dirty="0" err="1" smtClean="0"/>
            <a:t>EnableIMAutoArchiving</a:t>
          </a:r>
          <a:endParaRPr lang="en-US" sz="1200" b="1" dirty="0"/>
        </a:p>
      </dgm:t>
    </dgm:pt>
    <dgm:pt modelId="{97E16DD5-EFC4-4657-81F3-29E9B6951625}" type="parTrans" cxnId="{08E7DEE6-B350-477C-87C1-AC52C7DF6DDD}">
      <dgm:prSet/>
      <dgm:spPr/>
      <dgm:t>
        <a:bodyPr/>
        <a:lstStyle/>
        <a:p>
          <a:endParaRPr lang="en-US"/>
        </a:p>
      </dgm:t>
    </dgm:pt>
    <dgm:pt modelId="{53C0FED3-8ABB-4A5A-851D-4B6D7F6963DC}" type="sibTrans" cxnId="{08E7DEE6-B350-477C-87C1-AC52C7DF6DDD}">
      <dgm:prSet/>
      <dgm:spPr/>
      <dgm:t>
        <a:bodyPr/>
        <a:lstStyle/>
        <a:p>
          <a:endParaRPr lang="en-US"/>
        </a:p>
      </dgm:t>
    </dgm:pt>
    <dgm:pt modelId="{86A028FC-1F54-4895-AA86-A76DFD04B345}">
      <dgm:prSet phldrT="[Text]" custT="1"/>
      <dgm:spPr/>
      <dgm:t>
        <a:bodyPr/>
        <a:lstStyle/>
        <a:p>
          <a:r>
            <a:rPr lang="en-US" sz="1200" dirty="0" smtClean="0"/>
            <a:t>Enabling/ disabling these policies would affect conversation history across all clients</a:t>
          </a:r>
          <a:endParaRPr lang="en-US" sz="1200" dirty="0"/>
        </a:p>
      </dgm:t>
    </dgm:pt>
    <dgm:pt modelId="{C8092EC8-B783-49CC-84F3-C4014B3CB195}" type="parTrans" cxnId="{DAFBAF29-152F-4803-BEBD-15EBEE6035C4}">
      <dgm:prSet/>
      <dgm:spPr/>
      <dgm:t>
        <a:bodyPr/>
        <a:lstStyle/>
        <a:p>
          <a:endParaRPr lang="en-US"/>
        </a:p>
      </dgm:t>
    </dgm:pt>
    <dgm:pt modelId="{C3F81CCE-AF95-460D-9FB9-F7D01A04F60F}" type="sibTrans" cxnId="{DAFBAF29-152F-4803-BEBD-15EBEE6035C4}">
      <dgm:prSet/>
      <dgm:spPr/>
      <dgm:t>
        <a:bodyPr/>
        <a:lstStyle/>
        <a:p>
          <a:endParaRPr lang="en-US"/>
        </a:p>
      </dgm:t>
    </dgm:pt>
    <dgm:pt modelId="{41EFFC82-BA1C-4C74-9DC0-4C0249FBC459}">
      <dgm:prSet custT="1"/>
      <dgm:spPr/>
      <dgm:t>
        <a:bodyPr/>
        <a:lstStyle/>
        <a:p>
          <a:r>
            <a:rPr lang="en-US" sz="1200" dirty="0" smtClean="0"/>
            <a:t>Limit Video usage on Wi-Fi only networks: Mobility Policy =&gt; </a:t>
          </a:r>
          <a:r>
            <a:rPr lang="en-US" sz="1200" b="1" dirty="0" smtClean="0"/>
            <a:t>RequireWIFIForIPVideo</a:t>
          </a:r>
          <a:endParaRPr lang="en-US" sz="1200" b="1" dirty="0"/>
        </a:p>
      </dgm:t>
    </dgm:pt>
    <dgm:pt modelId="{0D570666-04A1-49CE-A2B5-83B57D14F7B2}" type="parTrans" cxnId="{5FB2333D-82C3-4AED-A3A9-63C693D54490}">
      <dgm:prSet/>
      <dgm:spPr/>
      <dgm:t>
        <a:bodyPr/>
        <a:lstStyle/>
        <a:p>
          <a:endParaRPr lang="en-US"/>
        </a:p>
      </dgm:t>
    </dgm:pt>
    <dgm:pt modelId="{E1F4C2C9-E82E-4C23-BF6C-56B3C7D3F743}" type="sibTrans" cxnId="{5FB2333D-82C3-4AED-A3A9-63C693D54490}">
      <dgm:prSet/>
      <dgm:spPr/>
      <dgm:t>
        <a:bodyPr/>
        <a:lstStyle/>
        <a:p>
          <a:endParaRPr lang="en-US"/>
        </a:p>
      </dgm:t>
    </dgm:pt>
    <dgm:pt modelId="{D95C561C-888A-4598-9397-49A29036FF70}">
      <dgm:prSet phldrT="[Text]" custT="1"/>
      <dgm:spPr/>
      <dgm:t>
        <a:bodyPr/>
        <a:lstStyle/>
        <a:p>
          <a:r>
            <a:rPr lang="en-US" sz="1200" dirty="0" smtClean="0"/>
            <a:t>Disabling would affect the ability to receive VoIP/ IM calls when application is in background</a:t>
          </a:r>
          <a:endParaRPr lang="en-US" sz="1200" dirty="0"/>
        </a:p>
      </dgm:t>
    </dgm:pt>
    <dgm:pt modelId="{4B15BF2D-75E6-40AC-8C2F-2525BA058BF2}" type="parTrans" cxnId="{44937A99-51ED-4E76-9715-C02C97D22901}">
      <dgm:prSet/>
      <dgm:spPr/>
      <dgm:t>
        <a:bodyPr/>
        <a:lstStyle/>
        <a:p>
          <a:endParaRPr lang="en-US"/>
        </a:p>
      </dgm:t>
    </dgm:pt>
    <dgm:pt modelId="{D541510A-B008-45DD-94F9-0657C308188B}" type="sibTrans" cxnId="{44937A99-51ED-4E76-9715-C02C97D22901}">
      <dgm:prSet/>
      <dgm:spPr/>
      <dgm:t>
        <a:bodyPr/>
        <a:lstStyle/>
        <a:p>
          <a:endParaRPr lang="en-US"/>
        </a:p>
      </dgm:t>
    </dgm:pt>
    <dgm:pt modelId="{ED510FCE-7554-4C5E-96F3-9C0467934B53}">
      <dgm:prSet phldrT="[Text]" custT="1"/>
      <dgm:spPr/>
      <dgm:t>
        <a:bodyPr/>
        <a:lstStyle/>
        <a:p>
          <a:r>
            <a:rPr lang="en-US" sz="1800" dirty="0" smtClean="0"/>
            <a:t>Control mobility rollout</a:t>
          </a:r>
          <a:endParaRPr lang="en-US" sz="1800" dirty="0"/>
        </a:p>
      </dgm:t>
    </dgm:pt>
    <dgm:pt modelId="{CCE4FF26-F67A-42F3-A06B-35B68287EF27}" type="parTrans" cxnId="{533ED741-EBF2-4C91-A207-00BF4C28DDFA}">
      <dgm:prSet/>
      <dgm:spPr/>
      <dgm:t>
        <a:bodyPr/>
        <a:lstStyle/>
        <a:p>
          <a:endParaRPr lang="en-US"/>
        </a:p>
      </dgm:t>
    </dgm:pt>
    <dgm:pt modelId="{7810A59C-6923-4714-888D-12381BB268C0}" type="sibTrans" cxnId="{533ED741-EBF2-4C91-A207-00BF4C28DDFA}">
      <dgm:prSet/>
      <dgm:spPr/>
      <dgm:t>
        <a:bodyPr/>
        <a:lstStyle/>
        <a:p>
          <a:endParaRPr lang="en-US"/>
        </a:p>
      </dgm:t>
    </dgm:pt>
    <dgm:pt modelId="{9DD3D578-D62F-4BBE-9D74-CA39B6CE1E06}">
      <dgm:prSet phldrT="[Text]" custT="1"/>
      <dgm:spPr/>
      <dgm:t>
        <a:bodyPr/>
        <a:lstStyle/>
        <a:p>
          <a:r>
            <a:rPr lang="en-US" sz="1200" dirty="0" smtClean="0"/>
            <a:t>Mobility policy controls available for users at global, site and user level: Mobility Policy =&gt; </a:t>
          </a:r>
          <a:r>
            <a:rPr lang="en-US" sz="1200" b="1" dirty="0" err="1" smtClean="0"/>
            <a:t>EnableMobility</a:t>
          </a:r>
          <a:endParaRPr lang="en-US" sz="1200" b="1" dirty="0"/>
        </a:p>
      </dgm:t>
    </dgm:pt>
    <dgm:pt modelId="{8C7D34A7-6E5C-437D-BCFD-9E310A374215}" type="parTrans" cxnId="{496C07AF-C788-4621-ABB2-47A192AAA8D2}">
      <dgm:prSet/>
      <dgm:spPr/>
      <dgm:t>
        <a:bodyPr/>
        <a:lstStyle/>
        <a:p>
          <a:endParaRPr lang="en-US"/>
        </a:p>
      </dgm:t>
    </dgm:pt>
    <dgm:pt modelId="{B5E3771A-1AD5-4F99-AE76-CF80531AF266}" type="sibTrans" cxnId="{496C07AF-C788-4621-ABB2-47A192AAA8D2}">
      <dgm:prSet/>
      <dgm:spPr/>
      <dgm:t>
        <a:bodyPr/>
        <a:lstStyle/>
        <a:p>
          <a:endParaRPr lang="en-US"/>
        </a:p>
      </dgm:t>
    </dgm:pt>
    <dgm:pt modelId="{2C5453ED-F0F6-4AEE-8AE6-17352E6FCE19}">
      <dgm:prSet phldrT="[Text]" custT="1"/>
      <dgm:spPr/>
      <dgm:t>
        <a:bodyPr/>
        <a:lstStyle/>
        <a:p>
          <a:r>
            <a:rPr lang="en-US" sz="1800" dirty="0" smtClean="0"/>
            <a:t>Limit data usage by employees</a:t>
          </a:r>
          <a:endParaRPr lang="en-US" dirty="0"/>
        </a:p>
      </dgm:t>
    </dgm:pt>
    <dgm:pt modelId="{8B7B32D0-2D8A-41DC-9621-786E15136E01}" type="parTrans" cxnId="{1106E0E5-112E-4F9E-9758-9E03FC9EE6C5}">
      <dgm:prSet/>
      <dgm:spPr/>
      <dgm:t>
        <a:bodyPr/>
        <a:lstStyle/>
        <a:p>
          <a:endParaRPr lang="en-US"/>
        </a:p>
      </dgm:t>
    </dgm:pt>
    <dgm:pt modelId="{E2FCD6FB-C93D-4D9D-B31E-CA93BE10730B}" type="sibTrans" cxnId="{1106E0E5-112E-4F9E-9758-9E03FC9EE6C5}">
      <dgm:prSet/>
      <dgm:spPr/>
      <dgm:t>
        <a:bodyPr/>
        <a:lstStyle/>
        <a:p>
          <a:endParaRPr lang="en-US"/>
        </a:p>
      </dgm:t>
    </dgm:pt>
    <dgm:pt modelId="{F2493CC0-C222-461C-BE11-4B2BFFD14FE5}">
      <dgm:prSet phldrT="[Text]" custT="1"/>
      <dgm:spPr/>
      <dgm:t>
        <a:bodyPr/>
        <a:lstStyle/>
        <a:p>
          <a:r>
            <a:rPr lang="en-US" sz="1200" dirty="0" smtClean="0"/>
            <a:t>Mobility Policy controls available to disabling VoIP (e.g. for hosting partners): Mobility Policy =&gt; </a:t>
          </a:r>
          <a:r>
            <a:rPr lang="en-US" sz="1200" b="1" dirty="0" err="1" smtClean="0"/>
            <a:t>EnableVoIP</a:t>
          </a:r>
          <a:endParaRPr lang="en-US" sz="1200" b="1" dirty="0"/>
        </a:p>
      </dgm:t>
    </dgm:pt>
    <dgm:pt modelId="{F5206C45-001F-4279-97A3-D2F6C5F08026}" type="parTrans" cxnId="{0EBB38F6-1C40-4C3C-9BB8-1169BD4CFDC6}">
      <dgm:prSet/>
      <dgm:spPr/>
      <dgm:t>
        <a:bodyPr/>
        <a:lstStyle/>
        <a:p>
          <a:endParaRPr lang="en-US"/>
        </a:p>
      </dgm:t>
    </dgm:pt>
    <dgm:pt modelId="{26951E33-B9CC-4E3B-845F-940C2AA8DD6C}" type="sibTrans" cxnId="{0EBB38F6-1C40-4C3C-9BB8-1169BD4CFDC6}">
      <dgm:prSet/>
      <dgm:spPr/>
      <dgm:t>
        <a:bodyPr/>
        <a:lstStyle/>
        <a:p>
          <a:endParaRPr lang="en-US"/>
        </a:p>
      </dgm:t>
    </dgm:pt>
    <dgm:pt modelId="{508CAB22-B8D0-4449-8689-D80FD2193421}">
      <dgm:prSet phldrT="[Text]" custT="1"/>
      <dgm:spPr/>
      <dgm:t>
        <a:bodyPr/>
        <a:lstStyle/>
        <a:p>
          <a:r>
            <a:rPr lang="en-US" sz="1200" dirty="0" smtClean="0"/>
            <a:t>Mobility Policy controls to disable outside voice i.e. Call-via-work and Single Number Reach for users: Mobility Policy =&gt; </a:t>
          </a:r>
          <a:r>
            <a:rPr lang="en-US" sz="1200" b="1" dirty="0" err="1" smtClean="0"/>
            <a:t>EnableOutsideVoice</a:t>
          </a:r>
          <a:endParaRPr lang="en-US" sz="1200" b="1" dirty="0"/>
        </a:p>
      </dgm:t>
    </dgm:pt>
    <dgm:pt modelId="{45C447A4-B979-427E-B4A0-8D48EF574E03}" type="parTrans" cxnId="{89D6BF94-3AD6-46AE-8011-F50379C8F7A0}">
      <dgm:prSet/>
      <dgm:spPr/>
      <dgm:t>
        <a:bodyPr/>
        <a:lstStyle/>
        <a:p>
          <a:endParaRPr lang="en-US"/>
        </a:p>
      </dgm:t>
    </dgm:pt>
    <dgm:pt modelId="{ED5AAA21-FC81-4017-8BD4-0608B69FA751}" type="sibTrans" cxnId="{89D6BF94-3AD6-46AE-8011-F50379C8F7A0}">
      <dgm:prSet/>
      <dgm:spPr/>
      <dgm:t>
        <a:bodyPr/>
        <a:lstStyle/>
        <a:p>
          <a:endParaRPr lang="en-US"/>
        </a:p>
      </dgm:t>
    </dgm:pt>
    <dgm:pt modelId="{924A5523-1C01-4A0B-95D8-5B9F97BDE3E3}" type="pres">
      <dgm:prSet presAssocID="{27389310-A891-43C7-94CE-E199DED44D67}" presName="linear" presStyleCnt="0">
        <dgm:presLayoutVars>
          <dgm:dir/>
          <dgm:animLvl val="lvl"/>
          <dgm:resizeHandles val="exact"/>
        </dgm:presLayoutVars>
      </dgm:prSet>
      <dgm:spPr/>
      <dgm:t>
        <a:bodyPr/>
        <a:lstStyle/>
        <a:p>
          <a:endParaRPr lang="en-US"/>
        </a:p>
      </dgm:t>
    </dgm:pt>
    <dgm:pt modelId="{CA774D7B-3DAD-41C5-B2AD-9ACD91F01DAF}" type="pres">
      <dgm:prSet presAssocID="{ED510FCE-7554-4C5E-96F3-9C0467934B53}" presName="parentLin" presStyleCnt="0"/>
      <dgm:spPr/>
    </dgm:pt>
    <dgm:pt modelId="{3F558959-FD67-4F1B-832C-A74F9449A4FE}" type="pres">
      <dgm:prSet presAssocID="{ED510FCE-7554-4C5E-96F3-9C0467934B53}" presName="parentLeftMargin" presStyleLbl="node1" presStyleIdx="0" presStyleCnt="5"/>
      <dgm:spPr/>
      <dgm:t>
        <a:bodyPr/>
        <a:lstStyle/>
        <a:p>
          <a:endParaRPr lang="en-US"/>
        </a:p>
      </dgm:t>
    </dgm:pt>
    <dgm:pt modelId="{055F00BB-7C2A-470D-B830-C3AE256D4721}" type="pres">
      <dgm:prSet presAssocID="{ED510FCE-7554-4C5E-96F3-9C0467934B53}" presName="parentText" presStyleLbl="node1" presStyleIdx="0" presStyleCnt="5">
        <dgm:presLayoutVars>
          <dgm:chMax val="0"/>
          <dgm:bulletEnabled val="1"/>
        </dgm:presLayoutVars>
      </dgm:prSet>
      <dgm:spPr/>
      <dgm:t>
        <a:bodyPr/>
        <a:lstStyle/>
        <a:p>
          <a:endParaRPr lang="en-US"/>
        </a:p>
      </dgm:t>
    </dgm:pt>
    <dgm:pt modelId="{DCA12B06-B863-453A-8E63-5F446028ED3B}" type="pres">
      <dgm:prSet presAssocID="{ED510FCE-7554-4C5E-96F3-9C0467934B53}" presName="negativeSpace" presStyleCnt="0"/>
      <dgm:spPr/>
    </dgm:pt>
    <dgm:pt modelId="{F7AC1202-43A0-440F-86FA-85D0F54F4FBF}" type="pres">
      <dgm:prSet presAssocID="{ED510FCE-7554-4C5E-96F3-9C0467934B53}" presName="childText" presStyleLbl="conFgAcc1" presStyleIdx="0" presStyleCnt="5">
        <dgm:presLayoutVars>
          <dgm:bulletEnabled val="1"/>
        </dgm:presLayoutVars>
      </dgm:prSet>
      <dgm:spPr/>
      <dgm:t>
        <a:bodyPr/>
        <a:lstStyle/>
        <a:p>
          <a:endParaRPr lang="en-US"/>
        </a:p>
      </dgm:t>
    </dgm:pt>
    <dgm:pt modelId="{00D66FD2-DAF8-4CA5-8880-4871FA7B195B}" type="pres">
      <dgm:prSet presAssocID="{7810A59C-6923-4714-888D-12381BB268C0}" presName="spaceBetweenRectangles" presStyleCnt="0"/>
      <dgm:spPr/>
    </dgm:pt>
    <dgm:pt modelId="{9BFA5488-F016-4B8D-9294-3B6BE6661E94}" type="pres">
      <dgm:prSet presAssocID="{87082457-1BF5-486B-B2A0-9889675E25F3}" presName="parentLin" presStyleCnt="0"/>
      <dgm:spPr/>
    </dgm:pt>
    <dgm:pt modelId="{AC804D99-BAAF-42DE-97D1-744F042263F7}" type="pres">
      <dgm:prSet presAssocID="{87082457-1BF5-486B-B2A0-9889675E25F3}" presName="parentLeftMargin" presStyleLbl="node1" presStyleIdx="0" presStyleCnt="5"/>
      <dgm:spPr/>
      <dgm:t>
        <a:bodyPr/>
        <a:lstStyle/>
        <a:p>
          <a:endParaRPr lang="en-US"/>
        </a:p>
      </dgm:t>
    </dgm:pt>
    <dgm:pt modelId="{5945D54E-3E65-4A92-A82B-FF3720754925}" type="pres">
      <dgm:prSet presAssocID="{87082457-1BF5-486B-B2A0-9889675E25F3}" presName="parentText" presStyleLbl="node1" presStyleIdx="1" presStyleCnt="5">
        <dgm:presLayoutVars>
          <dgm:chMax val="0"/>
          <dgm:bulletEnabled val="1"/>
        </dgm:presLayoutVars>
      </dgm:prSet>
      <dgm:spPr/>
      <dgm:t>
        <a:bodyPr/>
        <a:lstStyle/>
        <a:p>
          <a:endParaRPr lang="en-US"/>
        </a:p>
      </dgm:t>
    </dgm:pt>
    <dgm:pt modelId="{335EC2DF-F11E-416E-BBDB-1EF2F4FC57AD}" type="pres">
      <dgm:prSet presAssocID="{87082457-1BF5-486B-B2A0-9889675E25F3}" presName="negativeSpace" presStyleCnt="0"/>
      <dgm:spPr/>
    </dgm:pt>
    <dgm:pt modelId="{62EA20AE-F02F-4BCB-8123-0EE3906D1D97}" type="pres">
      <dgm:prSet presAssocID="{87082457-1BF5-486B-B2A0-9889675E25F3}" presName="childText" presStyleLbl="conFgAcc1" presStyleIdx="1" presStyleCnt="5">
        <dgm:presLayoutVars>
          <dgm:bulletEnabled val="1"/>
        </dgm:presLayoutVars>
      </dgm:prSet>
      <dgm:spPr/>
      <dgm:t>
        <a:bodyPr/>
        <a:lstStyle/>
        <a:p>
          <a:endParaRPr lang="en-US"/>
        </a:p>
      </dgm:t>
    </dgm:pt>
    <dgm:pt modelId="{6101D8E3-9091-4084-9D75-02E0A7F962D6}" type="pres">
      <dgm:prSet presAssocID="{B7950425-78C6-4E3C-8E19-0A329D6EC406}" presName="spaceBetweenRectangles" presStyleCnt="0"/>
      <dgm:spPr/>
    </dgm:pt>
    <dgm:pt modelId="{01CB5717-A02C-4603-B231-1C670ACD0F1E}" type="pres">
      <dgm:prSet presAssocID="{2C5453ED-F0F6-4AEE-8AE6-17352E6FCE19}" presName="parentLin" presStyleCnt="0"/>
      <dgm:spPr/>
    </dgm:pt>
    <dgm:pt modelId="{E696269B-D171-496C-A53D-895E93B527E7}" type="pres">
      <dgm:prSet presAssocID="{2C5453ED-F0F6-4AEE-8AE6-17352E6FCE19}" presName="parentLeftMargin" presStyleLbl="node1" presStyleIdx="1" presStyleCnt="5"/>
      <dgm:spPr/>
      <dgm:t>
        <a:bodyPr/>
        <a:lstStyle/>
        <a:p>
          <a:endParaRPr lang="en-US"/>
        </a:p>
      </dgm:t>
    </dgm:pt>
    <dgm:pt modelId="{3930E7BC-1E39-4814-BF8E-D9B5F1DD70B7}" type="pres">
      <dgm:prSet presAssocID="{2C5453ED-F0F6-4AEE-8AE6-17352E6FCE19}" presName="parentText" presStyleLbl="node1" presStyleIdx="2" presStyleCnt="5">
        <dgm:presLayoutVars>
          <dgm:chMax val="0"/>
          <dgm:bulletEnabled val="1"/>
        </dgm:presLayoutVars>
      </dgm:prSet>
      <dgm:spPr/>
      <dgm:t>
        <a:bodyPr/>
        <a:lstStyle/>
        <a:p>
          <a:endParaRPr lang="en-US"/>
        </a:p>
      </dgm:t>
    </dgm:pt>
    <dgm:pt modelId="{9790AE12-0028-474A-AEFB-E92C09F5D5A3}" type="pres">
      <dgm:prSet presAssocID="{2C5453ED-F0F6-4AEE-8AE6-17352E6FCE19}" presName="negativeSpace" presStyleCnt="0"/>
      <dgm:spPr/>
    </dgm:pt>
    <dgm:pt modelId="{179F221B-5D21-4409-A555-7EB43DFE53B1}" type="pres">
      <dgm:prSet presAssocID="{2C5453ED-F0F6-4AEE-8AE6-17352E6FCE19}" presName="childText" presStyleLbl="conFgAcc1" presStyleIdx="2" presStyleCnt="5">
        <dgm:presLayoutVars>
          <dgm:bulletEnabled val="1"/>
        </dgm:presLayoutVars>
      </dgm:prSet>
      <dgm:spPr/>
      <dgm:t>
        <a:bodyPr/>
        <a:lstStyle/>
        <a:p>
          <a:endParaRPr lang="en-US"/>
        </a:p>
      </dgm:t>
    </dgm:pt>
    <dgm:pt modelId="{A39C9F5E-DB18-4EBB-8CA7-534E06611534}" type="pres">
      <dgm:prSet presAssocID="{E2FCD6FB-C93D-4D9D-B31E-CA93BE10730B}" presName="spaceBetweenRectangles" presStyleCnt="0"/>
      <dgm:spPr/>
    </dgm:pt>
    <dgm:pt modelId="{649A0715-934F-4814-A274-9416A5936D75}" type="pres">
      <dgm:prSet presAssocID="{F80A1EF3-0F9D-4B8B-B019-8997CAD1E4FF}" presName="parentLin" presStyleCnt="0"/>
      <dgm:spPr/>
    </dgm:pt>
    <dgm:pt modelId="{F8BCE5D3-8B81-42EC-81CC-9D31F7F799ED}" type="pres">
      <dgm:prSet presAssocID="{F80A1EF3-0F9D-4B8B-B019-8997CAD1E4FF}" presName="parentLeftMargin" presStyleLbl="node1" presStyleIdx="2" presStyleCnt="5"/>
      <dgm:spPr/>
      <dgm:t>
        <a:bodyPr/>
        <a:lstStyle/>
        <a:p>
          <a:endParaRPr lang="en-US"/>
        </a:p>
      </dgm:t>
    </dgm:pt>
    <dgm:pt modelId="{7CCCF928-3216-4BCD-A1A0-B7766A560169}" type="pres">
      <dgm:prSet presAssocID="{F80A1EF3-0F9D-4B8B-B019-8997CAD1E4FF}" presName="parentText" presStyleLbl="node1" presStyleIdx="3" presStyleCnt="5">
        <dgm:presLayoutVars>
          <dgm:chMax val="0"/>
          <dgm:bulletEnabled val="1"/>
        </dgm:presLayoutVars>
      </dgm:prSet>
      <dgm:spPr/>
      <dgm:t>
        <a:bodyPr/>
        <a:lstStyle/>
        <a:p>
          <a:endParaRPr lang="en-US"/>
        </a:p>
      </dgm:t>
    </dgm:pt>
    <dgm:pt modelId="{8B993597-0A15-4764-BC28-D828AA37DC3E}" type="pres">
      <dgm:prSet presAssocID="{F80A1EF3-0F9D-4B8B-B019-8997CAD1E4FF}" presName="negativeSpace" presStyleCnt="0"/>
      <dgm:spPr/>
    </dgm:pt>
    <dgm:pt modelId="{5A5082C2-DB61-4CA5-993A-66B075493CA0}" type="pres">
      <dgm:prSet presAssocID="{F80A1EF3-0F9D-4B8B-B019-8997CAD1E4FF}" presName="childText" presStyleLbl="conFgAcc1" presStyleIdx="3" presStyleCnt="5">
        <dgm:presLayoutVars>
          <dgm:bulletEnabled val="1"/>
        </dgm:presLayoutVars>
      </dgm:prSet>
      <dgm:spPr/>
      <dgm:t>
        <a:bodyPr/>
        <a:lstStyle/>
        <a:p>
          <a:endParaRPr lang="en-US"/>
        </a:p>
      </dgm:t>
    </dgm:pt>
    <dgm:pt modelId="{5737EBD8-DC0E-4264-936C-A65DF46E2F19}" type="pres">
      <dgm:prSet presAssocID="{C21C17F1-406E-4297-8006-60E567719EB6}" presName="spaceBetweenRectangles" presStyleCnt="0"/>
      <dgm:spPr/>
    </dgm:pt>
    <dgm:pt modelId="{FA278FAC-5BAF-4090-9359-51A2B64C0D92}" type="pres">
      <dgm:prSet presAssocID="{E886C930-F6C3-4FF8-B455-2B4EE077E6D0}" presName="parentLin" presStyleCnt="0"/>
      <dgm:spPr/>
    </dgm:pt>
    <dgm:pt modelId="{16A62BBB-7D74-4DDF-B589-600C18E6FC97}" type="pres">
      <dgm:prSet presAssocID="{E886C930-F6C3-4FF8-B455-2B4EE077E6D0}" presName="parentLeftMargin" presStyleLbl="node1" presStyleIdx="3" presStyleCnt="5"/>
      <dgm:spPr/>
      <dgm:t>
        <a:bodyPr/>
        <a:lstStyle/>
        <a:p>
          <a:endParaRPr lang="en-US"/>
        </a:p>
      </dgm:t>
    </dgm:pt>
    <dgm:pt modelId="{C96E7937-8949-4F92-B1C0-3F3CF4143D7B}" type="pres">
      <dgm:prSet presAssocID="{E886C930-F6C3-4FF8-B455-2B4EE077E6D0}" presName="parentText" presStyleLbl="node1" presStyleIdx="4" presStyleCnt="5">
        <dgm:presLayoutVars>
          <dgm:chMax val="0"/>
          <dgm:bulletEnabled val="1"/>
        </dgm:presLayoutVars>
      </dgm:prSet>
      <dgm:spPr/>
      <dgm:t>
        <a:bodyPr/>
        <a:lstStyle/>
        <a:p>
          <a:endParaRPr lang="en-US"/>
        </a:p>
      </dgm:t>
    </dgm:pt>
    <dgm:pt modelId="{4C5F6A93-2981-48E2-9FDF-5D79C0967C26}" type="pres">
      <dgm:prSet presAssocID="{E886C930-F6C3-4FF8-B455-2B4EE077E6D0}" presName="negativeSpace" presStyleCnt="0"/>
      <dgm:spPr/>
    </dgm:pt>
    <dgm:pt modelId="{FF77A8B6-7553-41D3-9B07-70BF3D5D358B}" type="pres">
      <dgm:prSet presAssocID="{E886C930-F6C3-4FF8-B455-2B4EE077E6D0}" presName="childText" presStyleLbl="conFgAcc1" presStyleIdx="4" presStyleCnt="5">
        <dgm:presLayoutVars>
          <dgm:bulletEnabled val="1"/>
        </dgm:presLayoutVars>
      </dgm:prSet>
      <dgm:spPr/>
      <dgm:t>
        <a:bodyPr/>
        <a:lstStyle/>
        <a:p>
          <a:endParaRPr lang="en-US"/>
        </a:p>
      </dgm:t>
    </dgm:pt>
  </dgm:ptLst>
  <dgm:cxnLst>
    <dgm:cxn modelId="{6FE0D230-14CA-4716-A3E0-DE32915F8E50}" srcId="{F80A1EF3-0F9D-4B8B-B019-8997CAD1E4FF}" destId="{378BC159-E72B-4ED8-B274-0060C50B6BFE}" srcOrd="0" destOrd="0" parTransId="{F9B4B889-4AAF-4393-9189-EF69C61994F2}" sibTransId="{E65FA9B4-D937-4DA9-91A5-759B6EE86D4E}"/>
    <dgm:cxn modelId="{C2CE8CD8-43A2-4EC5-8DB4-D16F2EA59747}" srcId="{2C5453ED-F0F6-4AEE-8AE6-17352E6FCE19}" destId="{424A4957-43C3-4939-A746-079DDA9524B2}" srcOrd="0" destOrd="0" parTransId="{B2D7C372-E0E0-4C6F-A211-6A1B777EC5C8}" sibTransId="{7C127348-EB33-48A2-B0E5-AA8BA888FCB7}"/>
    <dgm:cxn modelId="{1106E0E5-112E-4F9E-9758-9E03FC9EE6C5}" srcId="{27389310-A891-43C7-94CE-E199DED44D67}" destId="{2C5453ED-F0F6-4AEE-8AE6-17352E6FCE19}" srcOrd="2" destOrd="0" parTransId="{8B7B32D0-2D8A-41DC-9621-786E15136E01}" sibTransId="{E2FCD6FB-C93D-4D9D-B31E-CA93BE10730B}"/>
    <dgm:cxn modelId="{DEE582A1-C58E-4EA1-934C-7437FF42CD1F}" type="presOf" srcId="{56875579-F0EC-4DE9-9E54-75E9FF65D54F}" destId="{FF77A8B6-7553-41D3-9B07-70BF3D5D358B}" srcOrd="0" destOrd="0" presId="urn:microsoft.com/office/officeart/2005/8/layout/list1"/>
    <dgm:cxn modelId="{8703A152-849B-48E6-8693-D0129CFF5CF9}" srcId="{27389310-A891-43C7-94CE-E199DED44D67}" destId="{87082457-1BF5-486B-B2A0-9889675E25F3}" srcOrd="1" destOrd="0" parTransId="{870BBB5F-BCAC-4D32-8E3F-BBE838138786}" sibTransId="{B7950425-78C6-4E3C-8E19-0A329D6EC406}"/>
    <dgm:cxn modelId="{DAFBAF29-152F-4803-BEBD-15EBEE6035C4}" srcId="{E886C930-F6C3-4FF8-B455-2B4EE077E6D0}" destId="{86A028FC-1F54-4895-AA86-A76DFD04B345}" srcOrd="2" destOrd="0" parTransId="{C8092EC8-B783-49CC-84F3-C4014B3CB195}" sibTransId="{C3F81CCE-AF95-460D-9FB9-F7D01A04F60F}"/>
    <dgm:cxn modelId="{82055DFA-A2B5-447E-A6A9-F09023BB6BF6}" type="presOf" srcId="{A41DFF1D-237E-4F8C-A4C2-22CBD2B8E5F8}" destId="{FF77A8B6-7553-41D3-9B07-70BF3D5D358B}" srcOrd="0" destOrd="1" presId="urn:microsoft.com/office/officeart/2005/8/layout/list1"/>
    <dgm:cxn modelId="{076B1061-9C3D-40C2-9A0B-C24118385E22}" type="presOf" srcId="{F80A1EF3-0F9D-4B8B-B019-8997CAD1E4FF}" destId="{7CCCF928-3216-4BCD-A1A0-B7766A560169}" srcOrd="1" destOrd="0" presId="urn:microsoft.com/office/officeart/2005/8/layout/list1"/>
    <dgm:cxn modelId="{21139679-60BB-4E03-AD35-E96C9E2E6C5A}" type="presOf" srcId="{508CAB22-B8D0-4449-8689-D80FD2193421}" destId="{62EA20AE-F02F-4BCB-8123-0EE3906D1D97}" srcOrd="0" destOrd="1" presId="urn:microsoft.com/office/officeart/2005/8/layout/list1"/>
    <dgm:cxn modelId="{BEEB1522-5579-45A0-BCBF-B95FEDEE9916}" type="presOf" srcId="{41EFFC82-BA1C-4C74-9DC0-4C0249FBC459}" destId="{179F221B-5D21-4409-A555-7EB43DFE53B1}" srcOrd="0" destOrd="1" presId="urn:microsoft.com/office/officeart/2005/8/layout/list1"/>
    <dgm:cxn modelId="{5CEFBDBA-BC4B-4D1C-863D-3B364D357596}" type="presOf" srcId="{424A4957-43C3-4939-A746-079DDA9524B2}" destId="{179F221B-5D21-4409-A555-7EB43DFE53B1}" srcOrd="0" destOrd="0" presId="urn:microsoft.com/office/officeart/2005/8/layout/list1"/>
    <dgm:cxn modelId="{1E242923-6752-4EEE-9DDD-8392F6CDA5BF}" type="presOf" srcId="{87082457-1BF5-486B-B2A0-9889675E25F3}" destId="{AC804D99-BAAF-42DE-97D1-744F042263F7}" srcOrd="0" destOrd="0" presId="urn:microsoft.com/office/officeart/2005/8/layout/list1"/>
    <dgm:cxn modelId="{92405617-B204-4D7C-A503-46A94A5CCC2A}" type="presOf" srcId="{27389310-A891-43C7-94CE-E199DED44D67}" destId="{924A5523-1C01-4A0B-95D8-5B9F97BDE3E3}" srcOrd="0" destOrd="0" presId="urn:microsoft.com/office/officeart/2005/8/layout/list1"/>
    <dgm:cxn modelId="{A18FE9C1-0542-4746-ABCA-4C3A246576A3}" type="presOf" srcId="{2C5453ED-F0F6-4AEE-8AE6-17352E6FCE19}" destId="{E696269B-D171-496C-A53D-895E93B527E7}" srcOrd="0" destOrd="0" presId="urn:microsoft.com/office/officeart/2005/8/layout/list1"/>
    <dgm:cxn modelId="{9E59169F-E292-4BF8-A406-C6FA415AEFF8}" type="presOf" srcId="{F80A1EF3-0F9D-4B8B-B019-8997CAD1E4FF}" destId="{F8BCE5D3-8B81-42EC-81CC-9D31F7F799ED}" srcOrd="0" destOrd="0" presId="urn:microsoft.com/office/officeart/2005/8/layout/list1"/>
    <dgm:cxn modelId="{315F9B23-C68C-47A1-B9AD-9F3C6F05A80D}" srcId="{27389310-A891-43C7-94CE-E199DED44D67}" destId="{E886C930-F6C3-4FF8-B455-2B4EE077E6D0}" srcOrd="4" destOrd="0" parTransId="{444E1148-9293-475A-AE32-67D4A46F4C55}" sibTransId="{9D80A162-CE40-460B-8CEA-6E5A0F9125C1}"/>
    <dgm:cxn modelId="{9B0469D8-85B6-4CEF-A172-91A7A05B2FD2}" type="presOf" srcId="{2C5453ED-F0F6-4AEE-8AE6-17352E6FCE19}" destId="{3930E7BC-1E39-4814-BF8E-D9B5F1DD70B7}" srcOrd="1" destOrd="0" presId="urn:microsoft.com/office/officeart/2005/8/layout/list1"/>
    <dgm:cxn modelId="{95644199-F18F-4C84-8BF8-94DF4C65FB3B}" type="presOf" srcId="{9DD3D578-D62F-4BBE-9D74-CA39B6CE1E06}" destId="{F7AC1202-43A0-440F-86FA-85D0F54F4FBF}" srcOrd="0" destOrd="0" presId="urn:microsoft.com/office/officeart/2005/8/layout/list1"/>
    <dgm:cxn modelId="{BFF07CE5-FE7E-43FC-BBCA-FA5EEE08009E}" type="presOf" srcId="{D95C561C-888A-4598-9397-49A29036FF70}" destId="{5A5082C2-DB61-4CA5-993A-66B075493CA0}" srcOrd="0" destOrd="1" presId="urn:microsoft.com/office/officeart/2005/8/layout/list1"/>
    <dgm:cxn modelId="{59F327D0-AE56-40FC-8EC3-34015F4D698E}" type="presOf" srcId="{87082457-1BF5-486B-B2A0-9889675E25F3}" destId="{5945D54E-3E65-4A92-A82B-FF3720754925}" srcOrd="1" destOrd="0" presId="urn:microsoft.com/office/officeart/2005/8/layout/list1"/>
    <dgm:cxn modelId="{533ED741-EBF2-4C91-A207-00BF4C28DDFA}" srcId="{27389310-A891-43C7-94CE-E199DED44D67}" destId="{ED510FCE-7554-4C5E-96F3-9C0467934B53}" srcOrd="0" destOrd="0" parTransId="{CCE4FF26-F67A-42F3-A06B-35B68287EF27}" sibTransId="{7810A59C-6923-4714-888D-12381BB268C0}"/>
    <dgm:cxn modelId="{5A588B98-3F9F-49B5-854F-90F9DF485AB9}" type="presOf" srcId="{ED510FCE-7554-4C5E-96F3-9C0467934B53}" destId="{055F00BB-7C2A-470D-B830-C3AE256D4721}" srcOrd="1" destOrd="0" presId="urn:microsoft.com/office/officeart/2005/8/layout/list1"/>
    <dgm:cxn modelId="{CCAD38C6-271C-4F64-905E-E4A1EF0884D0}" srcId="{27389310-A891-43C7-94CE-E199DED44D67}" destId="{F80A1EF3-0F9D-4B8B-B019-8997CAD1E4FF}" srcOrd="3" destOrd="0" parTransId="{B0BFC068-567C-4337-8E39-69ACF649E597}" sibTransId="{C21C17F1-406E-4297-8006-60E567719EB6}"/>
    <dgm:cxn modelId="{BE9A1A9D-B822-4961-A4B1-BB05D7808733}" type="presOf" srcId="{E886C930-F6C3-4FF8-B455-2B4EE077E6D0}" destId="{C96E7937-8949-4F92-B1C0-3F3CF4143D7B}" srcOrd="1" destOrd="0" presId="urn:microsoft.com/office/officeart/2005/8/layout/list1"/>
    <dgm:cxn modelId="{11FC7F11-4C38-41FD-94E3-BECA053A1F3D}" type="presOf" srcId="{378BC159-E72B-4ED8-B274-0060C50B6BFE}" destId="{5A5082C2-DB61-4CA5-993A-66B075493CA0}" srcOrd="0" destOrd="0" presId="urn:microsoft.com/office/officeart/2005/8/layout/list1"/>
    <dgm:cxn modelId="{0EBB38F6-1C40-4C3C-9BB8-1169BD4CFDC6}" srcId="{87082457-1BF5-486B-B2A0-9889675E25F3}" destId="{F2493CC0-C222-461C-BE11-4B2BFFD14FE5}" srcOrd="0" destOrd="0" parTransId="{F5206C45-001F-4279-97A3-D2F6C5F08026}" sibTransId="{26951E33-B9CC-4E3B-845F-940C2AA8DD6C}"/>
    <dgm:cxn modelId="{89D6BF94-3AD6-46AE-8011-F50379C8F7A0}" srcId="{87082457-1BF5-486B-B2A0-9889675E25F3}" destId="{508CAB22-B8D0-4449-8689-D80FD2193421}" srcOrd="1" destOrd="0" parTransId="{45C447A4-B979-427E-B4A0-8D48EF574E03}" sibTransId="{ED5AAA21-FC81-4017-8BD4-0608B69FA751}"/>
    <dgm:cxn modelId="{6FC09C25-4B96-4133-A160-D9A5573E4B2A}" type="presOf" srcId="{ED510FCE-7554-4C5E-96F3-9C0467934B53}" destId="{3F558959-FD67-4F1B-832C-A74F9449A4FE}" srcOrd="0" destOrd="0" presId="urn:microsoft.com/office/officeart/2005/8/layout/list1"/>
    <dgm:cxn modelId="{2AD86DED-8A4C-404E-8358-AE4E5D46BF66}" type="presOf" srcId="{86A028FC-1F54-4895-AA86-A76DFD04B345}" destId="{FF77A8B6-7553-41D3-9B07-70BF3D5D358B}" srcOrd="0" destOrd="2" presId="urn:microsoft.com/office/officeart/2005/8/layout/list1"/>
    <dgm:cxn modelId="{44937A99-51ED-4E76-9715-C02C97D22901}" srcId="{F80A1EF3-0F9D-4B8B-B019-8997CAD1E4FF}" destId="{D95C561C-888A-4598-9397-49A29036FF70}" srcOrd="1" destOrd="0" parTransId="{4B15BF2D-75E6-40AC-8C2F-2525BA058BF2}" sibTransId="{D541510A-B008-45DD-94F9-0657C308188B}"/>
    <dgm:cxn modelId="{5FB2333D-82C3-4AED-A3A9-63C693D54490}" srcId="{2C5453ED-F0F6-4AEE-8AE6-17352E6FCE19}" destId="{41EFFC82-BA1C-4C74-9DC0-4C0249FBC459}" srcOrd="1" destOrd="0" parTransId="{0D570666-04A1-49CE-A2B5-83B57D14F7B2}" sibTransId="{E1F4C2C9-E82E-4C23-BF6C-56B3C7D3F743}"/>
    <dgm:cxn modelId="{496C07AF-C788-4621-ABB2-47A192AAA8D2}" srcId="{ED510FCE-7554-4C5E-96F3-9C0467934B53}" destId="{9DD3D578-D62F-4BBE-9D74-CA39B6CE1E06}" srcOrd="0" destOrd="0" parTransId="{8C7D34A7-6E5C-437D-BCFD-9E310A374215}" sibTransId="{B5E3771A-1AD5-4F99-AE76-CF80531AF266}"/>
    <dgm:cxn modelId="{8A267BDD-54EB-4634-9B91-F3801D658AC2}" srcId="{E886C930-F6C3-4FF8-B455-2B4EE077E6D0}" destId="{A41DFF1D-237E-4F8C-A4C2-22CBD2B8E5F8}" srcOrd="1" destOrd="0" parTransId="{37F2CF4C-D411-4869-98EA-29B6AEBD32F3}" sibTransId="{1BBFB433-CF3C-476F-A949-BD0D8E026E71}"/>
    <dgm:cxn modelId="{49C8CA25-661E-4E1D-B415-627EFE212D6D}" type="presOf" srcId="{E886C930-F6C3-4FF8-B455-2B4EE077E6D0}" destId="{16A62BBB-7D74-4DDF-B589-600C18E6FC97}" srcOrd="0" destOrd="0" presId="urn:microsoft.com/office/officeart/2005/8/layout/list1"/>
    <dgm:cxn modelId="{08E7DEE6-B350-477C-87C1-AC52C7DF6DDD}" srcId="{E886C930-F6C3-4FF8-B455-2B4EE077E6D0}" destId="{56875579-F0EC-4DE9-9E54-75E9FF65D54F}" srcOrd="0" destOrd="0" parTransId="{97E16DD5-EFC4-4657-81F3-29E9B6951625}" sibTransId="{53C0FED3-8ABB-4A5A-851D-4B6D7F6963DC}"/>
    <dgm:cxn modelId="{0E8BBA49-9F44-484D-9FA9-1C1973B75088}" type="presOf" srcId="{F2493CC0-C222-461C-BE11-4B2BFFD14FE5}" destId="{62EA20AE-F02F-4BCB-8123-0EE3906D1D97}" srcOrd="0" destOrd="0" presId="urn:microsoft.com/office/officeart/2005/8/layout/list1"/>
    <dgm:cxn modelId="{94A6ACC0-EBB1-48A5-9FBC-FD3EECB5BFC7}" type="presParOf" srcId="{924A5523-1C01-4A0B-95D8-5B9F97BDE3E3}" destId="{CA774D7B-3DAD-41C5-B2AD-9ACD91F01DAF}" srcOrd="0" destOrd="0" presId="urn:microsoft.com/office/officeart/2005/8/layout/list1"/>
    <dgm:cxn modelId="{96EB362D-CD64-42A8-9F08-BB6893650607}" type="presParOf" srcId="{CA774D7B-3DAD-41C5-B2AD-9ACD91F01DAF}" destId="{3F558959-FD67-4F1B-832C-A74F9449A4FE}" srcOrd="0" destOrd="0" presId="urn:microsoft.com/office/officeart/2005/8/layout/list1"/>
    <dgm:cxn modelId="{1DC3282F-73E9-48F0-BB69-949B6D48E598}" type="presParOf" srcId="{CA774D7B-3DAD-41C5-B2AD-9ACD91F01DAF}" destId="{055F00BB-7C2A-470D-B830-C3AE256D4721}" srcOrd="1" destOrd="0" presId="urn:microsoft.com/office/officeart/2005/8/layout/list1"/>
    <dgm:cxn modelId="{B5E0C42C-16EB-4A98-B9C8-CC2594864152}" type="presParOf" srcId="{924A5523-1C01-4A0B-95D8-5B9F97BDE3E3}" destId="{DCA12B06-B863-453A-8E63-5F446028ED3B}" srcOrd="1" destOrd="0" presId="urn:microsoft.com/office/officeart/2005/8/layout/list1"/>
    <dgm:cxn modelId="{81734765-3438-49FA-A0B0-DF56BA4C05FA}" type="presParOf" srcId="{924A5523-1C01-4A0B-95D8-5B9F97BDE3E3}" destId="{F7AC1202-43A0-440F-86FA-85D0F54F4FBF}" srcOrd="2" destOrd="0" presId="urn:microsoft.com/office/officeart/2005/8/layout/list1"/>
    <dgm:cxn modelId="{72FA5D05-1D09-4811-B487-2C2616EB5B1B}" type="presParOf" srcId="{924A5523-1C01-4A0B-95D8-5B9F97BDE3E3}" destId="{00D66FD2-DAF8-4CA5-8880-4871FA7B195B}" srcOrd="3" destOrd="0" presId="urn:microsoft.com/office/officeart/2005/8/layout/list1"/>
    <dgm:cxn modelId="{943F2FE3-6515-485D-8806-037F40BF92F1}" type="presParOf" srcId="{924A5523-1C01-4A0B-95D8-5B9F97BDE3E3}" destId="{9BFA5488-F016-4B8D-9294-3B6BE6661E94}" srcOrd="4" destOrd="0" presId="urn:microsoft.com/office/officeart/2005/8/layout/list1"/>
    <dgm:cxn modelId="{6CDEBF80-8B05-47F8-A9FF-B2F98F353059}" type="presParOf" srcId="{9BFA5488-F016-4B8D-9294-3B6BE6661E94}" destId="{AC804D99-BAAF-42DE-97D1-744F042263F7}" srcOrd="0" destOrd="0" presId="urn:microsoft.com/office/officeart/2005/8/layout/list1"/>
    <dgm:cxn modelId="{91636405-7E2B-4A55-88CA-A2BCE39E6902}" type="presParOf" srcId="{9BFA5488-F016-4B8D-9294-3B6BE6661E94}" destId="{5945D54E-3E65-4A92-A82B-FF3720754925}" srcOrd="1" destOrd="0" presId="urn:microsoft.com/office/officeart/2005/8/layout/list1"/>
    <dgm:cxn modelId="{C0188487-C1AB-4375-9AA5-53302078728F}" type="presParOf" srcId="{924A5523-1C01-4A0B-95D8-5B9F97BDE3E3}" destId="{335EC2DF-F11E-416E-BBDB-1EF2F4FC57AD}" srcOrd="5" destOrd="0" presId="urn:microsoft.com/office/officeart/2005/8/layout/list1"/>
    <dgm:cxn modelId="{77B54A2E-DF6B-48E9-B580-EB1D938C57A5}" type="presParOf" srcId="{924A5523-1C01-4A0B-95D8-5B9F97BDE3E3}" destId="{62EA20AE-F02F-4BCB-8123-0EE3906D1D97}" srcOrd="6" destOrd="0" presId="urn:microsoft.com/office/officeart/2005/8/layout/list1"/>
    <dgm:cxn modelId="{F6CC48FE-DBDC-4D7C-B5E1-F9F3E155D11B}" type="presParOf" srcId="{924A5523-1C01-4A0B-95D8-5B9F97BDE3E3}" destId="{6101D8E3-9091-4084-9D75-02E0A7F962D6}" srcOrd="7" destOrd="0" presId="urn:microsoft.com/office/officeart/2005/8/layout/list1"/>
    <dgm:cxn modelId="{DCBA2187-99FE-486A-AECC-538BF3C95A23}" type="presParOf" srcId="{924A5523-1C01-4A0B-95D8-5B9F97BDE3E3}" destId="{01CB5717-A02C-4603-B231-1C670ACD0F1E}" srcOrd="8" destOrd="0" presId="urn:microsoft.com/office/officeart/2005/8/layout/list1"/>
    <dgm:cxn modelId="{75C8FF21-6D79-46DC-8A92-7E271A902906}" type="presParOf" srcId="{01CB5717-A02C-4603-B231-1C670ACD0F1E}" destId="{E696269B-D171-496C-A53D-895E93B527E7}" srcOrd="0" destOrd="0" presId="urn:microsoft.com/office/officeart/2005/8/layout/list1"/>
    <dgm:cxn modelId="{E7D8A833-5E78-4E06-82DC-7A2D0AA35A64}" type="presParOf" srcId="{01CB5717-A02C-4603-B231-1C670ACD0F1E}" destId="{3930E7BC-1E39-4814-BF8E-D9B5F1DD70B7}" srcOrd="1" destOrd="0" presId="urn:microsoft.com/office/officeart/2005/8/layout/list1"/>
    <dgm:cxn modelId="{A7DB5CE2-0089-417F-8A83-E4051B44DDF7}" type="presParOf" srcId="{924A5523-1C01-4A0B-95D8-5B9F97BDE3E3}" destId="{9790AE12-0028-474A-AEFB-E92C09F5D5A3}" srcOrd="9" destOrd="0" presId="urn:microsoft.com/office/officeart/2005/8/layout/list1"/>
    <dgm:cxn modelId="{22DD12CC-24A3-4187-805C-90470FE30AFA}" type="presParOf" srcId="{924A5523-1C01-4A0B-95D8-5B9F97BDE3E3}" destId="{179F221B-5D21-4409-A555-7EB43DFE53B1}" srcOrd="10" destOrd="0" presId="urn:microsoft.com/office/officeart/2005/8/layout/list1"/>
    <dgm:cxn modelId="{AC48DC0A-8238-4BAB-A993-54FBC75B40B4}" type="presParOf" srcId="{924A5523-1C01-4A0B-95D8-5B9F97BDE3E3}" destId="{A39C9F5E-DB18-4EBB-8CA7-534E06611534}" srcOrd="11" destOrd="0" presId="urn:microsoft.com/office/officeart/2005/8/layout/list1"/>
    <dgm:cxn modelId="{D7A96689-A931-4582-A459-EA3403FF916A}" type="presParOf" srcId="{924A5523-1C01-4A0B-95D8-5B9F97BDE3E3}" destId="{649A0715-934F-4814-A274-9416A5936D75}" srcOrd="12" destOrd="0" presId="urn:microsoft.com/office/officeart/2005/8/layout/list1"/>
    <dgm:cxn modelId="{D4E01B1A-569B-4AF5-8958-F62E13F25AD4}" type="presParOf" srcId="{649A0715-934F-4814-A274-9416A5936D75}" destId="{F8BCE5D3-8B81-42EC-81CC-9D31F7F799ED}" srcOrd="0" destOrd="0" presId="urn:microsoft.com/office/officeart/2005/8/layout/list1"/>
    <dgm:cxn modelId="{D1F20069-8FD9-4D97-A18A-47F11894EEFF}" type="presParOf" srcId="{649A0715-934F-4814-A274-9416A5936D75}" destId="{7CCCF928-3216-4BCD-A1A0-B7766A560169}" srcOrd="1" destOrd="0" presId="urn:microsoft.com/office/officeart/2005/8/layout/list1"/>
    <dgm:cxn modelId="{3A43804F-BE55-4359-A6C2-E07E38D541FC}" type="presParOf" srcId="{924A5523-1C01-4A0B-95D8-5B9F97BDE3E3}" destId="{8B993597-0A15-4764-BC28-D828AA37DC3E}" srcOrd="13" destOrd="0" presId="urn:microsoft.com/office/officeart/2005/8/layout/list1"/>
    <dgm:cxn modelId="{3DCA7AED-7CEB-4BE9-90F6-E07F31D7CD2B}" type="presParOf" srcId="{924A5523-1C01-4A0B-95D8-5B9F97BDE3E3}" destId="{5A5082C2-DB61-4CA5-993A-66B075493CA0}" srcOrd="14" destOrd="0" presId="urn:microsoft.com/office/officeart/2005/8/layout/list1"/>
    <dgm:cxn modelId="{BB03AF6C-D9C4-47D1-9CB8-238D672C277C}" type="presParOf" srcId="{924A5523-1C01-4A0B-95D8-5B9F97BDE3E3}" destId="{5737EBD8-DC0E-4264-936C-A65DF46E2F19}" srcOrd="15" destOrd="0" presId="urn:microsoft.com/office/officeart/2005/8/layout/list1"/>
    <dgm:cxn modelId="{0EEA101A-1087-4978-90F2-9A9105E1DC9E}" type="presParOf" srcId="{924A5523-1C01-4A0B-95D8-5B9F97BDE3E3}" destId="{FA278FAC-5BAF-4090-9359-51A2B64C0D92}" srcOrd="16" destOrd="0" presId="urn:microsoft.com/office/officeart/2005/8/layout/list1"/>
    <dgm:cxn modelId="{4F64F21F-0215-4A20-BC7B-7852C40E2449}" type="presParOf" srcId="{FA278FAC-5BAF-4090-9359-51A2B64C0D92}" destId="{16A62BBB-7D74-4DDF-B589-600C18E6FC97}" srcOrd="0" destOrd="0" presId="urn:microsoft.com/office/officeart/2005/8/layout/list1"/>
    <dgm:cxn modelId="{D65BC67D-3AC2-4C69-B67D-F204F4A854EF}" type="presParOf" srcId="{FA278FAC-5BAF-4090-9359-51A2B64C0D92}" destId="{C96E7937-8949-4F92-B1C0-3F3CF4143D7B}" srcOrd="1" destOrd="0" presId="urn:microsoft.com/office/officeart/2005/8/layout/list1"/>
    <dgm:cxn modelId="{DA5AF4C5-3970-49F6-A9AC-3C7B984FE49D}" type="presParOf" srcId="{924A5523-1C01-4A0B-95D8-5B9F97BDE3E3}" destId="{4C5F6A93-2981-48E2-9FDF-5D79C0967C26}" srcOrd="17" destOrd="0" presId="urn:microsoft.com/office/officeart/2005/8/layout/list1"/>
    <dgm:cxn modelId="{D1B6E168-879D-46C8-8349-FB804F9CB6B3}" type="presParOf" srcId="{924A5523-1C01-4A0B-95D8-5B9F97BDE3E3}" destId="{FF77A8B6-7553-41D3-9B07-70BF3D5D358B}"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389310-A891-43C7-94CE-E199DED44D67}"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87082457-1BF5-486B-B2A0-9889675E25F3}">
      <dgm:prSet phldrT="[Text]" custT="1"/>
      <dgm:spPr/>
      <dgm:t>
        <a:bodyPr/>
        <a:lstStyle/>
        <a:p>
          <a:r>
            <a:rPr lang="en-US" sz="1800" dirty="0" smtClean="0"/>
            <a:t>Limit Data Usage</a:t>
          </a:r>
          <a:endParaRPr lang="en-US" sz="1800" dirty="0"/>
        </a:p>
      </dgm:t>
    </dgm:pt>
    <dgm:pt modelId="{870BBB5F-BCAC-4D32-8E3F-BBE838138786}" type="parTrans" cxnId="{8703A152-849B-48E6-8693-D0129CFF5CF9}">
      <dgm:prSet/>
      <dgm:spPr/>
      <dgm:t>
        <a:bodyPr/>
        <a:lstStyle/>
        <a:p>
          <a:endParaRPr lang="en-US" sz="2800"/>
        </a:p>
      </dgm:t>
    </dgm:pt>
    <dgm:pt modelId="{B7950425-78C6-4E3C-8E19-0A329D6EC406}" type="sibTrans" cxnId="{8703A152-849B-48E6-8693-D0129CFF5CF9}">
      <dgm:prSet/>
      <dgm:spPr/>
      <dgm:t>
        <a:bodyPr/>
        <a:lstStyle/>
        <a:p>
          <a:endParaRPr lang="en-US" sz="2800"/>
        </a:p>
      </dgm:t>
    </dgm:pt>
    <dgm:pt modelId="{F80A1EF3-0F9D-4B8B-B019-8997CAD1E4FF}">
      <dgm:prSet phldrT="[Text]" custT="1"/>
      <dgm:spPr/>
      <dgm:t>
        <a:bodyPr/>
        <a:lstStyle/>
        <a:p>
          <a:r>
            <a:rPr lang="en-US" sz="1800" dirty="0" smtClean="0"/>
            <a:t>Manage Notifications</a:t>
          </a:r>
          <a:endParaRPr lang="en-US" sz="1800" dirty="0"/>
        </a:p>
      </dgm:t>
    </dgm:pt>
    <dgm:pt modelId="{B0BFC068-567C-4337-8E39-69ACF649E597}" type="parTrans" cxnId="{CCAD38C6-271C-4F64-905E-E4A1EF0884D0}">
      <dgm:prSet/>
      <dgm:spPr/>
      <dgm:t>
        <a:bodyPr/>
        <a:lstStyle/>
        <a:p>
          <a:endParaRPr lang="en-US" sz="2800"/>
        </a:p>
      </dgm:t>
    </dgm:pt>
    <dgm:pt modelId="{C21C17F1-406E-4297-8006-60E567719EB6}" type="sibTrans" cxnId="{CCAD38C6-271C-4F64-905E-E4A1EF0884D0}">
      <dgm:prSet/>
      <dgm:spPr/>
      <dgm:t>
        <a:bodyPr/>
        <a:lstStyle/>
        <a:p>
          <a:endParaRPr lang="en-US" sz="2800"/>
        </a:p>
      </dgm:t>
    </dgm:pt>
    <dgm:pt modelId="{424A4957-43C3-4939-A746-079DDA9524B2}">
      <dgm:prSet phldrT="[Text]" custT="1"/>
      <dgm:spPr/>
      <dgm:t>
        <a:bodyPr/>
        <a:lstStyle/>
        <a:p>
          <a:r>
            <a:rPr lang="en-US" sz="1400" dirty="0" smtClean="0"/>
            <a:t>Require Wi-Fi for Voice</a:t>
          </a:r>
          <a:endParaRPr lang="en-US" sz="1400" dirty="0"/>
        </a:p>
      </dgm:t>
    </dgm:pt>
    <dgm:pt modelId="{B2D7C372-E0E0-4C6F-A211-6A1B777EC5C8}" type="parTrans" cxnId="{C2CE8CD8-43A2-4EC5-8DB4-D16F2EA59747}">
      <dgm:prSet/>
      <dgm:spPr/>
      <dgm:t>
        <a:bodyPr/>
        <a:lstStyle/>
        <a:p>
          <a:endParaRPr lang="en-US" sz="2800"/>
        </a:p>
      </dgm:t>
    </dgm:pt>
    <dgm:pt modelId="{7C127348-EB33-48A2-B0E5-AA8BA888FCB7}" type="sibTrans" cxnId="{C2CE8CD8-43A2-4EC5-8DB4-D16F2EA59747}">
      <dgm:prSet/>
      <dgm:spPr/>
      <dgm:t>
        <a:bodyPr/>
        <a:lstStyle/>
        <a:p>
          <a:endParaRPr lang="en-US" sz="2800"/>
        </a:p>
      </dgm:t>
    </dgm:pt>
    <dgm:pt modelId="{491ED89F-27BC-4929-9F7F-E6E20213F95E}">
      <dgm:prSet phldrT="[Text]" custT="1"/>
      <dgm:spPr/>
      <dgm:t>
        <a:bodyPr/>
        <a:lstStyle/>
        <a:p>
          <a:r>
            <a:rPr lang="en-US" sz="1400" dirty="0" smtClean="0"/>
            <a:t>Require Wi-Fi for Video</a:t>
          </a:r>
          <a:endParaRPr lang="en-US" sz="1400" dirty="0"/>
        </a:p>
      </dgm:t>
    </dgm:pt>
    <dgm:pt modelId="{84C34AE1-B841-449C-BC76-709477625849}" type="parTrans" cxnId="{0A80E158-74B4-4433-9C99-4235B3B99EF5}">
      <dgm:prSet/>
      <dgm:spPr/>
      <dgm:t>
        <a:bodyPr/>
        <a:lstStyle/>
        <a:p>
          <a:endParaRPr lang="en-US" sz="2800"/>
        </a:p>
      </dgm:t>
    </dgm:pt>
    <dgm:pt modelId="{C6692085-C92B-425F-AAC1-66BFC8E7DC04}" type="sibTrans" cxnId="{0A80E158-74B4-4433-9C99-4235B3B99EF5}">
      <dgm:prSet/>
      <dgm:spPr/>
      <dgm:t>
        <a:bodyPr/>
        <a:lstStyle/>
        <a:p>
          <a:endParaRPr lang="en-US" sz="2800"/>
        </a:p>
      </dgm:t>
    </dgm:pt>
    <dgm:pt modelId="{CEC17DAC-E0B9-473B-9D31-73B1DA6EB220}">
      <dgm:prSet phldrT="[Text]" custT="1"/>
      <dgm:spPr/>
      <dgm:t>
        <a:bodyPr/>
        <a:lstStyle/>
        <a:p>
          <a:r>
            <a:rPr lang="en-US" sz="1400" dirty="0" smtClean="0"/>
            <a:t>Require Wi-Fi for Sharing (iPad only)</a:t>
          </a:r>
          <a:endParaRPr lang="en-US" sz="1400" dirty="0"/>
        </a:p>
      </dgm:t>
    </dgm:pt>
    <dgm:pt modelId="{1978E926-7DED-4350-A3F6-FC5FA2AD2A22}" type="parTrans" cxnId="{83F061D1-38F5-4F88-92A7-F25729FD2FB6}">
      <dgm:prSet/>
      <dgm:spPr/>
      <dgm:t>
        <a:bodyPr/>
        <a:lstStyle/>
        <a:p>
          <a:endParaRPr lang="en-US" sz="2800"/>
        </a:p>
      </dgm:t>
    </dgm:pt>
    <dgm:pt modelId="{D3E86288-D7B4-4151-A184-EB6D8FB6F092}" type="sibTrans" cxnId="{83F061D1-38F5-4F88-92A7-F25729FD2FB6}">
      <dgm:prSet/>
      <dgm:spPr/>
      <dgm:t>
        <a:bodyPr/>
        <a:lstStyle/>
        <a:p>
          <a:endParaRPr lang="en-US" sz="2800"/>
        </a:p>
      </dgm:t>
    </dgm:pt>
    <dgm:pt modelId="{378BC159-E72B-4ED8-B274-0060C50B6BFE}">
      <dgm:prSet phldrT="[Text]" custT="1"/>
      <dgm:spPr/>
      <dgm:t>
        <a:bodyPr/>
        <a:lstStyle/>
        <a:p>
          <a:r>
            <a:rPr lang="en-US" sz="1400" dirty="0" smtClean="0"/>
            <a:t>Push Notifications on/ off for VoIP and IM (Windows Phone only)</a:t>
          </a:r>
          <a:endParaRPr lang="en-US" sz="1400" dirty="0"/>
        </a:p>
      </dgm:t>
    </dgm:pt>
    <dgm:pt modelId="{F9B4B889-4AAF-4393-9189-EF69C61994F2}" type="parTrans" cxnId="{6FE0D230-14CA-4716-A3E0-DE32915F8E50}">
      <dgm:prSet/>
      <dgm:spPr/>
      <dgm:t>
        <a:bodyPr/>
        <a:lstStyle/>
        <a:p>
          <a:endParaRPr lang="en-US" sz="2800"/>
        </a:p>
      </dgm:t>
    </dgm:pt>
    <dgm:pt modelId="{E65FA9B4-D937-4DA9-91A5-759B6EE86D4E}" type="sibTrans" cxnId="{6FE0D230-14CA-4716-A3E0-DE32915F8E50}">
      <dgm:prSet/>
      <dgm:spPr/>
      <dgm:t>
        <a:bodyPr/>
        <a:lstStyle/>
        <a:p>
          <a:endParaRPr lang="en-US" sz="2800"/>
        </a:p>
      </dgm:t>
    </dgm:pt>
    <dgm:pt modelId="{983F25E7-A29E-49A5-93A4-8B2C570AF7B2}">
      <dgm:prSet phldrT="[Text]" custT="1"/>
      <dgm:spPr/>
      <dgm:t>
        <a:bodyPr/>
        <a:lstStyle/>
        <a:p>
          <a:r>
            <a:rPr lang="en-US" sz="1800" dirty="0" smtClean="0"/>
            <a:t>Contacts</a:t>
          </a:r>
          <a:endParaRPr lang="en-US" sz="1800" dirty="0"/>
        </a:p>
      </dgm:t>
    </dgm:pt>
    <dgm:pt modelId="{7C5F5307-646A-4D96-BB6C-604FF9D6C91C}" type="parTrans" cxnId="{9D5FBCD5-2102-4D06-BBB7-798E35200C01}">
      <dgm:prSet/>
      <dgm:spPr/>
      <dgm:t>
        <a:bodyPr/>
        <a:lstStyle/>
        <a:p>
          <a:endParaRPr lang="en-US" sz="2800"/>
        </a:p>
      </dgm:t>
    </dgm:pt>
    <dgm:pt modelId="{3A72ADCE-053B-46F6-BF06-D31024067E2C}" type="sibTrans" cxnId="{9D5FBCD5-2102-4D06-BBB7-798E35200C01}">
      <dgm:prSet/>
      <dgm:spPr/>
      <dgm:t>
        <a:bodyPr/>
        <a:lstStyle/>
        <a:p>
          <a:endParaRPr lang="en-US" sz="2800"/>
        </a:p>
      </dgm:t>
    </dgm:pt>
    <dgm:pt modelId="{B6AE3874-25BE-4FF4-98DE-4CD567B37200}">
      <dgm:prSet phldrT="[Text]" custT="1"/>
      <dgm:spPr/>
      <dgm:t>
        <a:bodyPr/>
        <a:lstStyle/>
        <a:p>
          <a:r>
            <a:rPr lang="en-US" sz="1400" dirty="0" smtClean="0"/>
            <a:t>Phonebook access on/ off</a:t>
          </a:r>
          <a:endParaRPr lang="en-US" sz="1400" dirty="0"/>
        </a:p>
      </dgm:t>
    </dgm:pt>
    <dgm:pt modelId="{52B3C9D1-0C52-4BD9-90F6-C930C8842128}" type="parTrans" cxnId="{3DBC0FBC-8F33-415F-A0C4-E4B045946855}">
      <dgm:prSet/>
      <dgm:spPr/>
      <dgm:t>
        <a:bodyPr/>
        <a:lstStyle/>
        <a:p>
          <a:endParaRPr lang="en-US" sz="2800"/>
        </a:p>
      </dgm:t>
    </dgm:pt>
    <dgm:pt modelId="{C8D4A0A9-3C1D-4EAB-B795-A3D57C9BD9AA}" type="sibTrans" cxnId="{3DBC0FBC-8F33-415F-A0C4-E4B045946855}">
      <dgm:prSet/>
      <dgm:spPr/>
      <dgm:t>
        <a:bodyPr/>
        <a:lstStyle/>
        <a:p>
          <a:endParaRPr lang="en-US" sz="2800"/>
        </a:p>
      </dgm:t>
    </dgm:pt>
    <dgm:pt modelId="{A75B5746-C20D-48B3-BA63-DE68129E767C}">
      <dgm:prSet phldrT="[Text]" custT="1"/>
      <dgm:spPr/>
      <dgm:t>
        <a:bodyPr/>
        <a:lstStyle/>
        <a:p>
          <a:r>
            <a:rPr lang="en-US" sz="1400" dirty="0" smtClean="0"/>
            <a:t>Photos on/ off</a:t>
          </a:r>
          <a:endParaRPr lang="en-US" sz="1400" dirty="0"/>
        </a:p>
      </dgm:t>
    </dgm:pt>
    <dgm:pt modelId="{3FCF73C3-DC2A-4049-BA6E-E4F7D9F26A88}" type="parTrans" cxnId="{27182259-A2ED-4662-A31D-06F33352FB20}">
      <dgm:prSet/>
      <dgm:spPr/>
      <dgm:t>
        <a:bodyPr/>
        <a:lstStyle/>
        <a:p>
          <a:endParaRPr lang="en-US" sz="2800"/>
        </a:p>
      </dgm:t>
    </dgm:pt>
    <dgm:pt modelId="{478BF797-77A5-48C8-B348-8255CC186943}" type="sibTrans" cxnId="{27182259-A2ED-4662-A31D-06F33352FB20}">
      <dgm:prSet/>
      <dgm:spPr/>
      <dgm:t>
        <a:bodyPr/>
        <a:lstStyle/>
        <a:p>
          <a:endParaRPr lang="en-US" sz="2800"/>
        </a:p>
      </dgm:t>
    </dgm:pt>
    <dgm:pt modelId="{BDE237F0-EEFB-43B1-9878-D17F3E9B7A39}">
      <dgm:prSet phldrT="[Text]" custT="1"/>
      <dgm:spPr/>
      <dgm:t>
        <a:bodyPr/>
        <a:lstStyle/>
        <a:p>
          <a:r>
            <a:rPr lang="en-US" sz="1800" dirty="0" smtClean="0"/>
            <a:t>Control Outside Voice</a:t>
          </a:r>
          <a:endParaRPr lang="en-US" sz="1800" dirty="0"/>
        </a:p>
      </dgm:t>
    </dgm:pt>
    <dgm:pt modelId="{017E2E03-0B77-40B7-AC36-D60F09AF9C93}" type="parTrans" cxnId="{4223DE6C-3260-4CF9-A9F6-1BC0110EA69D}">
      <dgm:prSet/>
      <dgm:spPr/>
      <dgm:t>
        <a:bodyPr/>
        <a:lstStyle/>
        <a:p>
          <a:endParaRPr lang="en-US" sz="2800"/>
        </a:p>
      </dgm:t>
    </dgm:pt>
    <dgm:pt modelId="{BDB8908D-88FA-4117-B227-F50670497781}" type="sibTrans" cxnId="{4223DE6C-3260-4CF9-A9F6-1BC0110EA69D}">
      <dgm:prSet/>
      <dgm:spPr/>
      <dgm:t>
        <a:bodyPr/>
        <a:lstStyle/>
        <a:p>
          <a:endParaRPr lang="en-US" sz="2800"/>
        </a:p>
      </dgm:t>
    </dgm:pt>
    <dgm:pt modelId="{77C80A30-5BCC-41CE-AC62-C230CFD9AC18}">
      <dgm:prSet phldrT="[Text]" custT="1"/>
      <dgm:spPr/>
      <dgm:t>
        <a:bodyPr/>
        <a:lstStyle/>
        <a:p>
          <a:r>
            <a:rPr lang="en-US" sz="1400" dirty="0" smtClean="0"/>
            <a:t>Specify Mobile Number</a:t>
          </a:r>
          <a:endParaRPr lang="en-US" sz="1400" dirty="0"/>
        </a:p>
      </dgm:t>
    </dgm:pt>
    <dgm:pt modelId="{9799D697-FFB3-436C-9450-C1395D267429}" type="parTrans" cxnId="{9411AE9A-19B7-439D-90A9-94B3E27C22E7}">
      <dgm:prSet/>
      <dgm:spPr/>
      <dgm:t>
        <a:bodyPr/>
        <a:lstStyle/>
        <a:p>
          <a:endParaRPr lang="en-US" sz="2800"/>
        </a:p>
      </dgm:t>
    </dgm:pt>
    <dgm:pt modelId="{782FBD87-3E3E-4838-AA6F-C7E340FAF525}" type="sibTrans" cxnId="{9411AE9A-19B7-439D-90A9-94B3E27C22E7}">
      <dgm:prSet/>
      <dgm:spPr/>
      <dgm:t>
        <a:bodyPr/>
        <a:lstStyle/>
        <a:p>
          <a:endParaRPr lang="en-US" sz="2800"/>
        </a:p>
      </dgm:t>
    </dgm:pt>
    <dgm:pt modelId="{E886C930-F6C3-4FF8-B455-2B4EE077E6D0}">
      <dgm:prSet phldrT="[Text]" custT="1"/>
      <dgm:spPr/>
      <dgm:t>
        <a:bodyPr/>
        <a:lstStyle/>
        <a:p>
          <a:r>
            <a:rPr lang="en-US" sz="1800" dirty="0" smtClean="0"/>
            <a:t>Accessibility</a:t>
          </a:r>
          <a:endParaRPr lang="en-US" sz="1800" dirty="0"/>
        </a:p>
      </dgm:t>
    </dgm:pt>
    <dgm:pt modelId="{444E1148-9293-475A-AE32-67D4A46F4C55}" type="parTrans" cxnId="{315F9B23-C68C-47A1-B9AD-9F3C6F05A80D}">
      <dgm:prSet/>
      <dgm:spPr/>
      <dgm:t>
        <a:bodyPr/>
        <a:lstStyle/>
        <a:p>
          <a:endParaRPr lang="en-US" sz="2800"/>
        </a:p>
      </dgm:t>
    </dgm:pt>
    <dgm:pt modelId="{9D80A162-CE40-460B-8CEA-6E5A0F9125C1}" type="sibTrans" cxnId="{315F9B23-C68C-47A1-B9AD-9F3C6F05A80D}">
      <dgm:prSet/>
      <dgm:spPr/>
      <dgm:t>
        <a:bodyPr/>
        <a:lstStyle/>
        <a:p>
          <a:endParaRPr lang="en-US" sz="2800"/>
        </a:p>
      </dgm:t>
    </dgm:pt>
    <dgm:pt modelId="{C4E8E516-407D-49C7-87D8-05245DA081B5}">
      <dgm:prSet phldrT="[Text]" custT="1"/>
      <dgm:spPr/>
      <dgm:t>
        <a:bodyPr/>
        <a:lstStyle/>
        <a:p>
          <a:r>
            <a:rPr lang="en-US" sz="1400" dirty="0" smtClean="0"/>
            <a:t>TTY mode on/ off</a:t>
          </a:r>
          <a:endParaRPr lang="en-US" sz="1400" dirty="0"/>
        </a:p>
      </dgm:t>
    </dgm:pt>
    <dgm:pt modelId="{00390111-6FFA-42A7-8E9B-CC3397DA3310}" type="parTrans" cxnId="{28FDCC99-ECFB-41B8-85CB-805DC67FF3C3}">
      <dgm:prSet/>
      <dgm:spPr/>
      <dgm:t>
        <a:bodyPr/>
        <a:lstStyle/>
        <a:p>
          <a:endParaRPr lang="en-US" sz="2800"/>
        </a:p>
      </dgm:t>
    </dgm:pt>
    <dgm:pt modelId="{A75AAFC9-74DB-43B4-B982-971BF44C2EED}" type="sibTrans" cxnId="{28FDCC99-ECFB-41B8-85CB-805DC67FF3C3}">
      <dgm:prSet/>
      <dgm:spPr/>
      <dgm:t>
        <a:bodyPr/>
        <a:lstStyle/>
        <a:p>
          <a:endParaRPr lang="en-US" sz="2800"/>
        </a:p>
      </dgm:t>
    </dgm:pt>
    <dgm:pt modelId="{BF512B49-C7AB-4019-BAD3-7B589B8BCF0F}" type="pres">
      <dgm:prSet presAssocID="{27389310-A891-43C7-94CE-E199DED44D67}" presName="linear" presStyleCnt="0">
        <dgm:presLayoutVars>
          <dgm:dir/>
          <dgm:animLvl val="lvl"/>
          <dgm:resizeHandles val="exact"/>
        </dgm:presLayoutVars>
      </dgm:prSet>
      <dgm:spPr/>
      <dgm:t>
        <a:bodyPr/>
        <a:lstStyle/>
        <a:p>
          <a:endParaRPr lang="en-US"/>
        </a:p>
      </dgm:t>
    </dgm:pt>
    <dgm:pt modelId="{49E4B1D3-34A1-45C6-8B97-14630BC8761B}" type="pres">
      <dgm:prSet presAssocID="{87082457-1BF5-486B-B2A0-9889675E25F3}" presName="parentLin" presStyleCnt="0"/>
      <dgm:spPr/>
    </dgm:pt>
    <dgm:pt modelId="{95EAA43E-8004-4F64-9AFD-584CA0AECD92}" type="pres">
      <dgm:prSet presAssocID="{87082457-1BF5-486B-B2A0-9889675E25F3}" presName="parentLeftMargin" presStyleLbl="node1" presStyleIdx="0" presStyleCnt="5"/>
      <dgm:spPr/>
      <dgm:t>
        <a:bodyPr/>
        <a:lstStyle/>
        <a:p>
          <a:endParaRPr lang="en-US"/>
        </a:p>
      </dgm:t>
    </dgm:pt>
    <dgm:pt modelId="{D37B4360-DBFB-4A1D-812F-EDC7C5E9871F}" type="pres">
      <dgm:prSet presAssocID="{87082457-1BF5-486B-B2A0-9889675E25F3}" presName="parentText" presStyleLbl="node1" presStyleIdx="0" presStyleCnt="5">
        <dgm:presLayoutVars>
          <dgm:chMax val="0"/>
          <dgm:bulletEnabled val="1"/>
        </dgm:presLayoutVars>
      </dgm:prSet>
      <dgm:spPr/>
      <dgm:t>
        <a:bodyPr/>
        <a:lstStyle/>
        <a:p>
          <a:endParaRPr lang="en-US"/>
        </a:p>
      </dgm:t>
    </dgm:pt>
    <dgm:pt modelId="{2D55FE30-E2B0-4736-A6B4-77F6F652263E}" type="pres">
      <dgm:prSet presAssocID="{87082457-1BF5-486B-B2A0-9889675E25F3}" presName="negativeSpace" presStyleCnt="0"/>
      <dgm:spPr/>
    </dgm:pt>
    <dgm:pt modelId="{4504B517-603A-4F1C-885E-D30CA3BD8D88}" type="pres">
      <dgm:prSet presAssocID="{87082457-1BF5-486B-B2A0-9889675E25F3}" presName="childText" presStyleLbl="conFgAcc1" presStyleIdx="0" presStyleCnt="5">
        <dgm:presLayoutVars>
          <dgm:bulletEnabled val="1"/>
        </dgm:presLayoutVars>
      </dgm:prSet>
      <dgm:spPr/>
      <dgm:t>
        <a:bodyPr/>
        <a:lstStyle/>
        <a:p>
          <a:endParaRPr lang="en-US"/>
        </a:p>
      </dgm:t>
    </dgm:pt>
    <dgm:pt modelId="{2F1F86F1-2742-416A-9549-FE4FE2C960B0}" type="pres">
      <dgm:prSet presAssocID="{B7950425-78C6-4E3C-8E19-0A329D6EC406}" presName="spaceBetweenRectangles" presStyleCnt="0"/>
      <dgm:spPr/>
    </dgm:pt>
    <dgm:pt modelId="{24022283-D86B-48C4-90D6-4A67469FECA3}" type="pres">
      <dgm:prSet presAssocID="{F80A1EF3-0F9D-4B8B-B019-8997CAD1E4FF}" presName="parentLin" presStyleCnt="0"/>
      <dgm:spPr/>
    </dgm:pt>
    <dgm:pt modelId="{03DB20D5-4206-4096-84C5-FBA0051B9BA5}" type="pres">
      <dgm:prSet presAssocID="{F80A1EF3-0F9D-4B8B-B019-8997CAD1E4FF}" presName="parentLeftMargin" presStyleLbl="node1" presStyleIdx="0" presStyleCnt="5"/>
      <dgm:spPr/>
      <dgm:t>
        <a:bodyPr/>
        <a:lstStyle/>
        <a:p>
          <a:endParaRPr lang="en-US"/>
        </a:p>
      </dgm:t>
    </dgm:pt>
    <dgm:pt modelId="{273343B5-EA12-4E5A-B815-44B2FCDF8DAE}" type="pres">
      <dgm:prSet presAssocID="{F80A1EF3-0F9D-4B8B-B019-8997CAD1E4FF}" presName="parentText" presStyleLbl="node1" presStyleIdx="1" presStyleCnt="5">
        <dgm:presLayoutVars>
          <dgm:chMax val="0"/>
          <dgm:bulletEnabled val="1"/>
        </dgm:presLayoutVars>
      </dgm:prSet>
      <dgm:spPr/>
      <dgm:t>
        <a:bodyPr/>
        <a:lstStyle/>
        <a:p>
          <a:endParaRPr lang="en-US"/>
        </a:p>
      </dgm:t>
    </dgm:pt>
    <dgm:pt modelId="{F038C5D2-8088-445C-855E-A5761E47CB07}" type="pres">
      <dgm:prSet presAssocID="{F80A1EF3-0F9D-4B8B-B019-8997CAD1E4FF}" presName="negativeSpace" presStyleCnt="0"/>
      <dgm:spPr/>
    </dgm:pt>
    <dgm:pt modelId="{7796DFCA-2EE3-4F71-B808-95509A29832D}" type="pres">
      <dgm:prSet presAssocID="{F80A1EF3-0F9D-4B8B-B019-8997CAD1E4FF}" presName="childText" presStyleLbl="conFgAcc1" presStyleIdx="1" presStyleCnt="5">
        <dgm:presLayoutVars>
          <dgm:bulletEnabled val="1"/>
        </dgm:presLayoutVars>
      </dgm:prSet>
      <dgm:spPr/>
      <dgm:t>
        <a:bodyPr/>
        <a:lstStyle/>
        <a:p>
          <a:endParaRPr lang="en-US"/>
        </a:p>
      </dgm:t>
    </dgm:pt>
    <dgm:pt modelId="{A6BF855A-5958-48C8-A7B4-1F1E5104043E}" type="pres">
      <dgm:prSet presAssocID="{C21C17F1-406E-4297-8006-60E567719EB6}" presName="spaceBetweenRectangles" presStyleCnt="0"/>
      <dgm:spPr/>
    </dgm:pt>
    <dgm:pt modelId="{48604A86-7446-4482-91DD-BE75AFE0AE8B}" type="pres">
      <dgm:prSet presAssocID="{983F25E7-A29E-49A5-93A4-8B2C570AF7B2}" presName="parentLin" presStyleCnt="0"/>
      <dgm:spPr/>
    </dgm:pt>
    <dgm:pt modelId="{01C38ADD-E3A2-4F8F-A8C4-100F5C51B137}" type="pres">
      <dgm:prSet presAssocID="{983F25E7-A29E-49A5-93A4-8B2C570AF7B2}" presName="parentLeftMargin" presStyleLbl="node1" presStyleIdx="1" presStyleCnt="5"/>
      <dgm:spPr/>
      <dgm:t>
        <a:bodyPr/>
        <a:lstStyle/>
        <a:p>
          <a:endParaRPr lang="en-US"/>
        </a:p>
      </dgm:t>
    </dgm:pt>
    <dgm:pt modelId="{73F605CF-7188-42C8-9B42-260E5024AD79}" type="pres">
      <dgm:prSet presAssocID="{983F25E7-A29E-49A5-93A4-8B2C570AF7B2}" presName="parentText" presStyleLbl="node1" presStyleIdx="2" presStyleCnt="5">
        <dgm:presLayoutVars>
          <dgm:chMax val="0"/>
          <dgm:bulletEnabled val="1"/>
        </dgm:presLayoutVars>
      </dgm:prSet>
      <dgm:spPr/>
      <dgm:t>
        <a:bodyPr/>
        <a:lstStyle/>
        <a:p>
          <a:endParaRPr lang="en-US"/>
        </a:p>
      </dgm:t>
    </dgm:pt>
    <dgm:pt modelId="{6A97B9AD-B0BB-4A2F-906B-04B8447DDAE5}" type="pres">
      <dgm:prSet presAssocID="{983F25E7-A29E-49A5-93A4-8B2C570AF7B2}" presName="negativeSpace" presStyleCnt="0"/>
      <dgm:spPr/>
    </dgm:pt>
    <dgm:pt modelId="{680CC1EF-FA8F-4D49-8B42-CE7E20635996}" type="pres">
      <dgm:prSet presAssocID="{983F25E7-A29E-49A5-93A4-8B2C570AF7B2}" presName="childText" presStyleLbl="conFgAcc1" presStyleIdx="2" presStyleCnt="5">
        <dgm:presLayoutVars>
          <dgm:bulletEnabled val="1"/>
        </dgm:presLayoutVars>
      </dgm:prSet>
      <dgm:spPr/>
      <dgm:t>
        <a:bodyPr/>
        <a:lstStyle/>
        <a:p>
          <a:endParaRPr lang="en-US"/>
        </a:p>
      </dgm:t>
    </dgm:pt>
    <dgm:pt modelId="{61EEAEDB-2A14-443E-BE97-12266884A058}" type="pres">
      <dgm:prSet presAssocID="{3A72ADCE-053B-46F6-BF06-D31024067E2C}" presName="spaceBetweenRectangles" presStyleCnt="0"/>
      <dgm:spPr/>
    </dgm:pt>
    <dgm:pt modelId="{11BE3CEF-6363-4A07-AEEA-FA415BDFDDE7}" type="pres">
      <dgm:prSet presAssocID="{BDE237F0-EEFB-43B1-9878-D17F3E9B7A39}" presName="parentLin" presStyleCnt="0"/>
      <dgm:spPr/>
    </dgm:pt>
    <dgm:pt modelId="{7345A1C4-9030-4D3C-A83B-D9DAB493C1BA}" type="pres">
      <dgm:prSet presAssocID="{BDE237F0-EEFB-43B1-9878-D17F3E9B7A39}" presName="parentLeftMargin" presStyleLbl="node1" presStyleIdx="2" presStyleCnt="5"/>
      <dgm:spPr/>
      <dgm:t>
        <a:bodyPr/>
        <a:lstStyle/>
        <a:p>
          <a:endParaRPr lang="en-US"/>
        </a:p>
      </dgm:t>
    </dgm:pt>
    <dgm:pt modelId="{0863F245-0ECF-474D-98FB-F4DE9C4B12EB}" type="pres">
      <dgm:prSet presAssocID="{BDE237F0-EEFB-43B1-9878-D17F3E9B7A39}" presName="parentText" presStyleLbl="node1" presStyleIdx="3" presStyleCnt="5">
        <dgm:presLayoutVars>
          <dgm:chMax val="0"/>
          <dgm:bulletEnabled val="1"/>
        </dgm:presLayoutVars>
      </dgm:prSet>
      <dgm:spPr/>
      <dgm:t>
        <a:bodyPr/>
        <a:lstStyle/>
        <a:p>
          <a:endParaRPr lang="en-US"/>
        </a:p>
      </dgm:t>
    </dgm:pt>
    <dgm:pt modelId="{B1D34437-94D5-46E1-87E7-4063FCC09407}" type="pres">
      <dgm:prSet presAssocID="{BDE237F0-EEFB-43B1-9878-D17F3E9B7A39}" presName="negativeSpace" presStyleCnt="0"/>
      <dgm:spPr/>
    </dgm:pt>
    <dgm:pt modelId="{ED234A2A-A931-41A7-BF9D-2A09C665C028}" type="pres">
      <dgm:prSet presAssocID="{BDE237F0-EEFB-43B1-9878-D17F3E9B7A39}" presName="childText" presStyleLbl="conFgAcc1" presStyleIdx="3" presStyleCnt="5">
        <dgm:presLayoutVars>
          <dgm:bulletEnabled val="1"/>
        </dgm:presLayoutVars>
      </dgm:prSet>
      <dgm:spPr/>
      <dgm:t>
        <a:bodyPr/>
        <a:lstStyle/>
        <a:p>
          <a:endParaRPr lang="en-US"/>
        </a:p>
      </dgm:t>
    </dgm:pt>
    <dgm:pt modelId="{5A2FC08A-5D1B-4258-BB35-C74F9D9DA866}" type="pres">
      <dgm:prSet presAssocID="{BDB8908D-88FA-4117-B227-F50670497781}" presName="spaceBetweenRectangles" presStyleCnt="0"/>
      <dgm:spPr/>
    </dgm:pt>
    <dgm:pt modelId="{BC4C6066-8268-451A-A0DF-EBE1EA335307}" type="pres">
      <dgm:prSet presAssocID="{E886C930-F6C3-4FF8-B455-2B4EE077E6D0}" presName="parentLin" presStyleCnt="0"/>
      <dgm:spPr/>
    </dgm:pt>
    <dgm:pt modelId="{4B9F8D75-B0A9-4EE9-8AA9-48664B00F3AD}" type="pres">
      <dgm:prSet presAssocID="{E886C930-F6C3-4FF8-B455-2B4EE077E6D0}" presName="parentLeftMargin" presStyleLbl="node1" presStyleIdx="3" presStyleCnt="5"/>
      <dgm:spPr/>
      <dgm:t>
        <a:bodyPr/>
        <a:lstStyle/>
        <a:p>
          <a:endParaRPr lang="en-US"/>
        </a:p>
      </dgm:t>
    </dgm:pt>
    <dgm:pt modelId="{44CBDF52-7061-4183-B494-BD352279FCC0}" type="pres">
      <dgm:prSet presAssocID="{E886C930-F6C3-4FF8-B455-2B4EE077E6D0}" presName="parentText" presStyleLbl="node1" presStyleIdx="4" presStyleCnt="5">
        <dgm:presLayoutVars>
          <dgm:chMax val="0"/>
          <dgm:bulletEnabled val="1"/>
        </dgm:presLayoutVars>
      </dgm:prSet>
      <dgm:spPr/>
      <dgm:t>
        <a:bodyPr/>
        <a:lstStyle/>
        <a:p>
          <a:endParaRPr lang="en-US"/>
        </a:p>
      </dgm:t>
    </dgm:pt>
    <dgm:pt modelId="{EF360CAF-73B9-44D9-8780-883EFE02A87D}" type="pres">
      <dgm:prSet presAssocID="{E886C930-F6C3-4FF8-B455-2B4EE077E6D0}" presName="negativeSpace" presStyleCnt="0"/>
      <dgm:spPr/>
    </dgm:pt>
    <dgm:pt modelId="{0D1D932C-BD9C-4DC9-B2A4-765E7CE23D4E}" type="pres">
      <dgm:prSet presAssocID="{E886C930-F6C3-4FF8-B455-2B4EE077E6D0}" presName="childText" presStyleLbl="conFgAcc1" presStyleIdx="4" presStyleCnt="5">
        <dgm:presLayoutVars>
          <dgm:bulletEnabled val="1"/>
        </dgm:presLayoutVars>
      </dgm:prSet>
      <dgm:spPr/>
      <dgm:t>
        <a:bodyPr/>
        <a:lstStyle/>
        <a:p>
          <a:endParaRPr lang="en-US"/>
        </a:p>
      </dgm:t>
    </dgm:pt>
  </dgm:ptLst>
  <dgm:cxnLst>
    <dgm:cxn modelId="{6FE0D230-14CA-4716-A3E0-DE32915F8E50}" srcId="{F80A1EF3-0F9D-4B8B-B019-8997CAD1E4FF}" destId="{378BC159-E72B-4ED8-B274-0060C50B6BFE}" srcOrd="0" destOrd="0" parTransId="{F9B4B889-4AAF-4393-9189-EF69C61994F2}" sibTransId="{E65FA9B4-D937-4DA9-91A5-759B6EE86D4E}"/>
    <dgm:cxn modelId="{A2DAA18A-77F9-4E58-B04B-23F6932FDD00}" type="presOf" srcId="{BDE237F0-EEFB-43B1-9878-D17F3E9B7A39}" destId="{0863F245-0ECF-474D-98FB-F4DE9C4B12EB}" srcOrd="1" destOrd="0" presId="urn:microsoft.com/office/officeart/2005/8/layout/list1"/>
    <dgm:cxn modelId="{C2CE8CD8-43A2-4EC5-8DB4-D16F2EA59747}" srcId="{87082457-1BF5-486B-B2A0-9889675E25F3}" destId="{424A4957-43C3-4939-A746-079DDA9524B2}" srcOrd="0" destOrd="0" parTransId="{B2D7C372-E0E0-4C6F-A211-6A1B777EC5C8}" sibTransId="{7C127348-EB33-48A2-B0E5-AA8BA888FCB7}"/>
    <dgm:cxn modelId="{2FD1E8A4-7F7D-498F-BB47-09ADB55957E6}" type="presOf" srcId="{A75B5746-C20D-48B3-BA63-DE68129E767C}" destId="{680CC1EF-FA8F-4D49-8B42-CE7E20635996}" srcOrd="0" destOrd="1" presId="urn:microsoft.com/office/officeart/2005/8/layout/list1"/>
    <dgm:cxn modelId="{28FDCC99-ECFB-41B8-85CB-805DC67FF3C3}" srcId="{E886C930-F6C3-4FF8-B455-2B4EE077E6D0}" destId="{C4E8E516-407D-49C7-87D8-05245DA081B5}" srcOrd="0" destOrd="0" parTransId="{00390111-6FFA-42A7-8E9B-CC3397DA3310}" sibTransId="{A75AAFC9-74DB-43B4-B982-971BF44C2EED}"/>
    <dgm:cxn modelId="{8703A152-849B-48E6-8693-D0129CFF5CF9}" srcId="{27389310-A891-43C7-94CE-E199DED44D67}" destId="{87082457-1BF5-486B-B2A0-9889675E25F3}" srcOrd="0" destOrd="0" parTransId="{870BBB5F-BCAC-4D32-8E3F-BBE838138786}" sibTransId="{B7950425-78C6-4E3C-8E19-0A329D6EC406}"/>
    <dgm:cxn modelId="{0A80E158-74B4-4433-9C99-4235B3B99EF5}" srcId="{87082457-1BF5-486B-B2A0-9889675E25F3}" destId="{491ED89F-27BC-4929-9F7F-E6E20213F95E}" srcOrd="1" destOrd="0" parTransId="{84C34AE1-B841-449C-BC76-709477625849}" sibTransId="{C6692085-C92B-425F-AAC1-66BFC8E7DC04}"/>
    <dgm:cxn modelId="{6C2F8327-D23B-401D-B46B-ACEED7003447}" type="presOf" srcId="{C4E8E516-407D-49C7-87D8-05245DA081B5}" destId="{0D1D932C-BD9C-4DC9-B2A4-765E7CE23D4E}" srcOrd="0" destOrd="0" presId="urn:microsoft.com/office/officeart/2005/8/layout/list1"/>
    <dgm:cxn modelId="{9D5FBCD5-2102-4D06-BBB7-798E35200C01}" srcId="{27389310-A891-43C7-94CE-E199DED44D67}" destId="{983F25E7-A29E-49A5-93A4-8B2C570AF7B2}" srcOrd="2" destOrd="0" parTransId="{7C5F5307-646A-4D96-BB6C-604FF9D6C91C}" sibTransId="{3A72ADCE-053B-46F6-BF06-D31024067E2C}"/>
    <dgm:cxn modelId="{9411AE9A-19B7-439D-90A9-94B3E27C22E7}" srcId="{BDE237F0-EEFB-43B1-9878-D17F3E9B7A39}" destId="{77C80A30-5BCC-41CE-AC62-C230CFD9AC18}" srcOrd="0" destOrd="0" parTransId="{9799D697-FFB3-436C-9450-C1395D267429}" sibTransId="{782FBD87-3E3E-4838-AA6F-C7E340FAF525}"/>
    <dgm:cxn modelId="{310124EB-A63E-4B5A-AA9D-87CF2007A8E0}" type="presOf" srcId="{77C80A30-5BCC-41CE-AC62-C230CFD9AC18}" destId="{ED234A2A-A931-41A7-BF9D-2A09C665C028}" srcOrd="0" destOrd="0" presId="urn:microsoft.com/office/officeart/2005/8/layout/list1"/>
    <dgm:cxn modelId="{7AED2A07-A0FE-4E0F-A13E-18E7F472B53C}" type="presOf" srcId="{983F25E7-A29E-49A5-93A4-8B2C570AF7B2}" destId="{01C38ADD-E3A2-4F8F-A8C4-100F5C51B137}" srcOrd="0" destOrd="0" presId="urn:microsoft.com/office/officeart/2005/8/layout/list1"/>
    <dgm:cxn modelId="{DD3A4A69-0ABF-4BF1-B8A6-046ACD794509}" type="presOf" srcId="{491ED89F-27BC-4929-9F7F-E6E20213F95E}" destId="{4504B517-603A-4F1C-885E-D30CA3BD8D88}" srcOrd="0" destOrd="1" presId="urn:microsoft.com/office/officeart/2005/8/layout/list1"/>
    <dgm:cxn modelId="{09275848-2BCC-4E42-A6F0-2360BF0FA25A}" type="presOf" srcId="{27389310-A891-43C7-94CE-E199DED44D67}" destId="{BF512B49-C7AB-4019-BAD3-7B589B8BCF0F}" srcOrd="0" destOrd="0" presId="urn:microsoft.com/office/officeart/2005/8/layout/list1"/>
    <dgm:cxn modelId="{3315060A-9AA6-4807-A62A-959CBC434959}" type="presOf" srcId="{424A4957-43C3-4939-A746-079DDA9524B2}" destId="{4504B517-603A-4F1C-885E-D30CA3BD8D88}" srcOrd="0" destOrd="0" presId="urn:microsoft.com/office/officeart/2005/8/layout/list1"/>
    <dgm:cxn modelId="{4223DE6C-3260-4CF9-A9F6-1BC0110EA69D}" srcId="{27389310-A891-43C7-94CE-E199DED44D67}" destId="{BDE237F0-EEFB-43B1-9878-D17F3E9B7A39}" srcOrd="3" destOrd="0" parTransId="{017E2E03-0B77-40B7-AC36-D60F09AF9C93}" sibTransId="{BDB8908D-88FA-4117-B227-F50670497781}"/>
    <dgm:cxn modelId="{A96B95B7-6FDE-452D-82DA-09A6C0292761}" type="presOf" srcId="{F80A1EF3-0F9D-4B8B-B019-8997CAD1E4FF}" destId="{273343B5-EA12-4E5A-B815-44B2FCDF8DAE}" srcOrd="1" destOrd="0" presId="urn:microsoft.com/office/officeart/2005/8/layout/list1"/>
    <dgm:cxn modelId="{315F9B23-C68C-47A1-B9AD-9F3C6F05A80D}" srcId="{27389310-A891-43C7-94CE-E199DED44D67}" destId="{E886C930-F6C3-4FF8-B455-2B4EE077E6D0}" srcOrd="4" destOrd="0" parTransId="{444E1148-9293-475A-AE32-67D4A46F4C55}" sibTransId="{9D80A162-CE40-460B-8CEA-6E5A0F9125C1}"/>
    <dgm:cxn modelId="{CE772271-771D-4228-928F-C631785E3EB3}" type="presOf" srcId="{983F25E7-A29E-49A5-93A4-8B2C570AF7B2}" destId="{73F605CF-7188-42C8-9B42-260E5024AD79}" srcOrd="1" destOrd="0" presId="urn:microsoft.com/office/officeart/2005/8/layout/list1"/>
    <dgm:cxn modelId="{3DBC0FBC-8F33-415F-A0C4-E4B045946855}" srcId="{983F25E7-A29E-49A5-93A4-8B2C570AF7B2}" destId="{B6AE3874-25BE-4FF4-98DE-4CD567B37200}" srcOrd="0" destOrd="0" parTransId="{52B3C9D1-0C52-4BD9-90F6-C930C8842128}" sibTransId="{C8D4A0A9-3C1D-4EAB-B795-A3D57C9BD9AA}"/>
    <dgm:cxn modelId="{53843783-9BCC-48AF-9BC8-CF4B1EE08635}" type="presOf" srcId="{E886C930-F6C3-4FF8-B455-2B4EE077E6D0}" destId="{44CBDF52-7061-4183-B494-BD352279FCC0}" srcOrd="1" destOrd="0" presId="urn:microsoft.com/office/officeart/2005/8/layout/list1"/>
    <dgm:cxn modelId="{52466F61-001D-47B8-8D5B-EA62953AB098}" type="presOf" srcId="{87082457-1BF5-486B-B2A0-9889675E25F3}" destId="{95EAA43E-8004-4F64-9AFD-584CA0AECD92}" srcOrd="0" destOrd="0" presId="urn:microsoft.com/office/officeart/2005/8/layout/list1"/>
    <dgm:cxn modelId="{F9B6D996-2B1F-4A11-BC7F-AABCA0F2B7DF}" type="presOf" srcId="{B6AE3874-25BE-4FF4-98DE-4CD567B37200}" destId="{680CC1EF-FA8F-4D49-8B42-CE7E20635996}" srcOrd="0" destOrd="0" presId="urn:microsoft.com/office/officeart/2005/8/layout/list1"/>
    <dgm:cxn modelId="{CCAD38C6-271C-4F64-905E-E4A1EF0884D0}" srcId="{27389310-A891-43C7-94CE-E199DED44D67}" destId="{F80A1EF3-0F9D-4B8B-B019-8997CAD1E4FF}" srcOrd="1" destOrd="0" parTransId="{B0BFC068-567C-4337-8E39-69ACF649E597}" sibTransId="{C21C17F1-406E-4297-8006-60E567719EB6}"/>
    <dgm:cxn modelId="{4302EF08-29D1-4DAB-B194-5D45A79C2D3F}" type="presOf" srcId="{378BC159-E72B-4ED8-B274-0060C50B6BFE}" destId="{7796DFCA-2EE3-4F71-B808-95509A29832D}" srcOrd="0" destOrd="0" presId="urn:microsoft.com/office/officeart/2005/8/layout/list1"/>
    <dgm:cxn modelId="{EB1E19A5-227C-43A4-9111-2CB4B0884894}" type="presOf" srcId="{E886C930-F6C3-4FF8-B455-2B4EE077E6D0}" destId="{4B9F8D75-B0A9-4EE9-8AA9-48664B00F3AD}" srcOrd="0" destOrd="0" presId="urn:microsoft.com/office/officeart/2005/8/layout/list1"/>
    <dgm:cxn modelId="{0DBA1CE8-68B2-458D-B9EC-625017C61089}" type="presOf" srcId="{87082457-1BF5-486B-B2A0-9889675E25F3}" destId="{D37B4360-DBFB-4A1D-812F-EDC7C5E9871F}" srcOrd="1" destOrd="0" presId="urn:microsoft.com/office/officeart/2005/8/layout/list1"/>
    <dgm:cxn modelId="{27182259-A2ED-4662-A31D-06F33352FB20}" srcId="{983F25E7-A29E-49A5-93A4-8B2C570AF7B2}" destId="{A75B5746-C20D-48B3-BA63-DE68129E767C}" srcOrd="1" destOrd="0" parTransId="{3FCF73C3-DC2A-4049-BA6E-E4F7D9F26A88}" sibTransId="{478BF797-77A5-48C8-B348-8255CC186943}"/>
    <dgm:cxn modelId="{FDF2CF22-BE2D-4B6A-AE43-5FE48A3A3CFC}" type="presOf" srcId="{CEC17DAC-E0B9-473B-9D31-73B1DA6EB220}" destId="{4504B517-603A-4F1C-885E-D30CA3BD8D88}" srcOrd="0" destOrd="2" presId="urn:microsoft.com/office/officeart/2005/8/layout/list1"/>
    <dgm:cxn modelId="{83F061D1-38F5-4F88-92A7-F25729FD2FB6}" srcId="{87082457-1BF5-486B-B2A0-9889675E25F3}" destId="{CEC17DAC-E0B9-473B-9D31-73B1DA6EB220}" srcOrd="2" destOrd="0" parTransId="{1978E926-7DED-4350-A3F6-FC5FA2AD2A22}" sibTransId="{D3E86288-D7B4-4151-A184-EB6D8FB6F092}"/>
    <dgm:cxn modelId="{CBA6B51D-E8CA-40C3-A7E1-C29EB399AC6A}" type="presOf" srcId="{BDE237F0-EEFB-43B1-9878-D17F3E9B7A39}" destId="{7345A1C4-9030-4D3C-A83B-D9DAB493C1BA}" srcOrd="0" destOrd="0" presId="urn:microsoft.com/office/officeart/2005/8/layout/list1"/>
    <dgm:cxn modelId="{3863424C-9E49-452A-B1B9-BD921AD06AF9}" type="presOf" srcId="{F80A1EF3-0F9D-4B8B-B019-8997CAD1E4FF}" destId="{03DB20D5-4206-4096-84C5-FBA0051B9BA5}" srcOrd="0" destOrd="0" presId="urn:microsoft.com/office/officeart/2005/8/layout/list1"/>
    <dgm:cxn modelId="{10DA74BE-7B50-4F0D-901C-B2E898815F7D}" type="presParOf" srcId="{BF512B49-C7AB-4019-BAD3-7B589B8BCF0F}" destId="{49E4B1D3-34A1-45C6-8B97-14630BC8761B}" srcOrd="0" destOrd="0" presId="urn:microsoft.com/office/officeart/2005/8/layout/list1"/>
    <dgm:cxn modelId="{D22CE9F7-382A-4E71-B17A-42718E72256D}" type="presParOf" srcId="{49E4B1D3-34A1-45C6-8B97-14630BC8761B}" destId="{95EAA43E-8004-4F64-9AFD-584CA0AECD92}" srcOrd="0" destOrd="0" presId="urn:microsoft.com/office/officeart/2005/8/layout/list1"/>
    <dgm:cxn modelId="{A341C90D-712E-47BD-82D6-AE533E87C367}" type="presParOf" srcId="{49E4B1D3-34A1-45C6-8B97-14630BC8761B}" destId="{D37B4360-DBFB-4A1D-812F-EDC7C5E9871F}" srcOrd="1" destOrd="0" presId="urn:microsoft.com/office/officeart/2005/8/layout/list1"/>
    <dgm:cxn modelId="{155B5B1D-25F9-4C56-A356-57A03B57D20D}" type="presParOf" srcId="{BF512B49-C7AB-4019-BAD3-7B589B8BCF0F}" destId="{2D55FE30-E2B0-4736-A6B4-77F6F652263E}" srcOrd="1" destOrd="0" presId="urn:microsoft.com/office/officeart/2005/8/layout/list1"/>
    <dgm:cxn modelId="{218B4676-2BF1-4E16-BA06-A2876C386CC6}" type="presParOf" srcId="{BF512B49-C7AB-4019-BAD3-7B589B8BCF0F}" destId="{4504B517-603A-4F1C-885E-D30CA3BD8D88}" srcOrd="2" destOrd="0" presId="urn:microsoft.com/office/officeart/2005/8/layout/list1"/>
    <dgm:cxn modelId="{A7D2BBC4-5265-458C-B5BF-E458AF9460F2}" type="presParOf" srcId="{BF512B49-C7AB-4019-BAD3-7B589B8BCF0F}" destId="{2F1F86F1-2742-416A-9549-FE4FE2C960B0}" srcOrd="3" destOrd="0" presId="urn:microsoft.com/office/officeart/2005/8/layout/list1"/>
    <dgm:cxn modelId="{4D98C1F0-F34F-46C2-AE06-8BBE41D7B6E9}" type="presParOf" srcId="{BF512B49-C7AB-4019-BAD3-7B589B8BCF0F}" destId="{24022283-D86B-48C4-90D6-4A67469FECA3}" srcOrd="4" destOrd="0" presId="urn:microsoft.com/office/officeart/2005/8/layout/list1"/>
    <dgm:cxn modelId="{FF27AA04-8747-4148-9F8D-21B29E4FF710}" type="presParOf" srcId="{24022283-D86B-48C4-90D6-4A67469FECA3}" destId="{03DB20D5-4206-4096-84C5-FBA0051B9BA5}" srcOrd="0" destOrd="0" presId="urn:microsoft.com/office/officeart/2005/8/layout/list1"/>
    <dgm:cxn modelId="{C8296461-D453-4A42-8436-6452116A00BF}" type="presParOf" srcId="{24022283-D86B-48C4-90D6-4A67469FECA3}" destId="{273343B5-EA12-4E5A-B815-44B2FCDF8DAE}" srcOrd="1" destOrd="0" presId="urn:microsoft.com/office/officeart/2005/8/layout/list1"/>
    <dgm:cxn modelId="{61598EE6-CB9D-4FDF-9F9D-E6B45F706CAD}" type="presParOf" srcId="{BF512B49-C7AB-4019-BAD3-7B589B8BCF0F}" destId="{F038C5D2-8088-445C-855E-A5761E47CB07}" srcOrd="5" destOrd="0" presId="urn:microsoft.com/office/officeart/2005/8/layout/list1"/>
    <dgm:cxn modelId="{602D45F3-6F07-4D39-99B7-D6AA444C878A}" type="presParOf" srcId="{BF512B49-C7AB-4019-BAD3-7B589B8BCF0F}" destId="{7796DFCA-2EE3-4F71-B808-95509A29832D}" srcOrd="6" destOrd="0" presId="urn:microsoft.com/office/officeart/2005/8/layout/list1"/>
    <dgm:cxn modelId="{23EA3A55-A4A7-4148-B3F2-1E7CF1542C4A}" type="presParOf" srcId="{BF512B49-C7AB-4019-BAD3-7B589B8BCF0F}" destId="{A6BF855A-5958-48C8-A7B4-1F1E5104043E}" srcOrd="7" destOrd="0" presId="urn:microsoft.com/office/officeart/2005/8/layout/list1"/>
    <dgm:cxn modelId="{04674C5F-300C-46F6-8D1A-D99CDEA286C5}" type="presParOf" srcId="{BF512B49-C7AB-4019-BAD3-7B589B8BCF0F}" destId="{48604A86-7446-4482-91DD-BE75AFE0AE8B}" srcOrd="8" destOrd="0" presId="urn:microsoft.com/office/officeart/2005/8/layout/list1"/>
    <dgm:cxn modelId="{8C85A9E7-7F92-4AAB-8C4F-7048C6E1C613}" type="presParOf" srcId="{48604A86-7446-4482-91DD-BE75AFE0AE8B}" destId="{01C38ADD-E3A2-4F8F-A8C4-100F5C51B137}" srcOrd="0" destOrd="0" presId="urn:microsoft.com/office/officeart/2005/8/layout/list1"/>
    <dgm:cxn modelId="{C3871832-CD78-49C9-993F-B4A109B80F5C}" type="presParOf" srcId="{48604A86-7446-4482-91DD-BE75AFE0AE8B}" destId="{73F605CF-7188-42C8-9B42-260E5024AD79}" srcOrd="1" destOrd="0" presId="urn:microsoft.com/office/officeart/2005/8/layout/list1"/>
    <dgm:cxn modelId="{94497E3A-DB8B-4F45-8A61-B1C7D66AAB0B}" type="presParOf" srcId="{BF512B49-C7AB-4019-BAD3-7B589B8BCF0F}" destId="{6A97B9AD-B0BB-4A2F-906B-04B8447DDAE5}" srcOrd="9" destOrd="0" presId="urn:microsoft.com/office/officeart/2005/8/layout/list1"/>
    <dgm:cxn modelId="{AF704FB8-5EA9-4FD7-A027-3F0EF746973B}" type="presParOf" srcId="{BF512B49-C7AB-4019-BAD3-7B589B8BCF0F}" destId="{680CC1EF-FA8F-4D49-8B42-CE7E20635996}" srcOrd="10" destOrd="0" presId="urn:microsoft.com/office/officeart/2005/8/layout/list1"/>
    <dgm:cxn modelId="{6F590AA9-DBDD-4843-85A2-D3AEB4E820A0}" type="presParOf" srcId="{BF512B49-C7AB-4019-BAD3-7B589B8BCF0F}" destId="{61EEAEDB-2A14-443E-BE97-12266884A058}" srcOrd="11" destOrd="0" presId="urn:microsoft.com/office/officeart/2005/8/layout/list1"/>
    <dgm:cxn modelId="{F1DC34DB-2371-494A-A0A1-BECEF133EF0A}" type="presParOf" srcId="{BF512B49-C7AB-4019-BAD3-7B589B8BCF0F}" destId="{11BE3CEF-6363-4A07-AEEA-FA415BDFDDE7}" srcOrd="12" destOrd="0" presId="urn:microsoft.com/office/officeart/2005/8/layout/list1"/>
    <dgm:cxn modelId="{AD543366-39AA-466C-9A2B-9035ADD7E730}" type="presParOf" srcId="{11BE3CEF-6363-4A07-AEEA-FA415BDFDDE7}" destId="{7345A1C4-9030-4D3C-A83B-D9DAB493C1BA}" srcOrd="0" destOrd="0" presId="urn:microsoft.com/office/officeart/2005/8/layout/list1"/>
    <dgm:cxn modelId="{35024B4A-A0D4-4CE1-945A-E31862410EA1}" type="presParOf" srcId="{11BE3CEF-6363-4A07-AEEA-FA415BDFDDE7}" destId="{0863F245-0ECF-474D-98FB-F4DE9C4B12EB}" srcOrd="1" destOrd="0" presId="urn:microsoft.com/office/officeart/2005/8/layout/list1"/>
    <dgm:cxn modelId="{FE493A97-C186-40BD-AC14-F53796431006}" type="presParOf" srcId="{BF512B49-C7AB-4019-BAD3-7B589B8BCF0F}" destId="{B1D34437-94D5-46E1-87E7-4063FCC09407}" srcOrd="13" destOrd="0" presId="urn:microsoft.com/office/officeart/2005/8/layout/list1"/>
    <dgm:cxn modelId="{82146902-A53C-4012-9788-E99779C5D29E}" type="presParOf" srcId="{BF512B49-C7AB-4019-BAD3-7B589B8BCF0F}" destId="{ED234A2A-A931-41A7-BF9D-2A09C665C028}" srcOrd="14" destOrd="0" presId="urn:microsoft.com/office/officeart/2005/8/layout/list1"/>
    <dgm:cxn modelId="{C82B3782-576C-4D27-A110-FDEC3A6B0965}" type="presParOf" srcId="{BF512B49-C7AB-4019-BAD3-7B589B8BCF0F}" destId="{5A2FC08A-5D1B-4258-BB35-C74F9D9DA866}" srcOrd="15" destOrd="0" presId="urn:microsoft.com/office/officeart/2005/8/layout/list1"/>
    <dgm:cxn modelId="{FBEC5ED0-F6CF-44FD-8438-178442D17646}" type="presParOf" srcId="{BF512B49-C7AB-4019-BAD3-7B589B8BCF0F}" destId="{BC4C6066-8268-451A-A0DF-EBE1EA335307}" srcOrd="16" destOrd="0" presId="urn:microsoft.com/office/officeart/2005/8/layout/list1"/>
    <dgm:cxn modelId="{382B8DB5-19C5-4299-8336-AE581F273E11}" type="presParOf" srcId="{BC4C6066-8268-451A-A0DF-EBE1EA335307}" destId="{4B9F8D75-B0A9-4EE9-8AA9-48664B00F3AD}" srcOrd="0" destOrd="0" presId="urn:microsoft.com/office/officeart/2005/8/layout/list1"/>
    <dgm:cxn modelId="{D2B6D85B-3BD5-4C87-AD44-368C8A1BBE4F}" type="presParOf" srcId="{BC4C6066-8268-451A-A0DF-EBE1EA335307}" destId="{44CBDF52-7061-4183-B494-BD352279FCC0}" srcOrd="1" destOrd="0" presId="urn:microsoft.com/office/officeart/2005/8/layout/list1"/>
    <dgm:cxn modelId="{FA1CC165-A2BF-4E6D-A936-A5FFDEC6AEB1}" type="presParOf" srcId="{BF512B49-C7AB-4019-BAD3-7B589B8BCF0F}" destId="{EF360CAF-73B9-44D9-8780-883EFE02A87D}" srcOrd="17" destOrd="0" presId="urn:microsoft.com/office/officeart/2005/8/layout/list1"/>
    <dgm:cxn modelId="{8ADC1882-C132-4D31-B8DA-B00CAF737526}" type="presParOf" srcId="{BF512B49-C7AB-4019-BAD3-7B589B8BCF0F}" destId="{0D1D932C-BD9C-4DC9-B2A4-765E7CE23D4E}"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487E64-2E55-4356-83D6-DB68E3EA898B}" type="doc">
      <dgm:prSet loTypeId="urn:microsoft.com/office/officeart/2009/3/layout/StepUpProcess" loCatId="process" qsTypeId="urn:microsoft.com/office/officeart/2005/8/quickstyle/simple1" qsCatId="simple" csTypeId="urn:microsoft.com/office/officeart/2005/8/colors/accent1_3" csCatId="accent1" phldr="1"/>
      <dgm:spPr/>
      <dgm:t>
        <a:bodyPr/>
        <a:lstStyle/>
        <a:p>
          <a:endParaRPr lang="en-US"/>
        </a:p>
      </dgm:t>
    </dgm:pt>
    <dgm:pt modelId="{8BC7FDDE-A99C-4722-A312-EEECCD58C5BF}">
      <dgm:prSet phldrT="[Text]" custT="1"/>
      <dgm:spPr/>
      <dgm:t>
        <a:bodyPr/>
        <a:lstStyle/>
        <a:p>
          <a:r>
            <a:rPr lang="en-US" sz="2000" dirty="0" smtClean="0"/>
            <a:t>Current capacity</a:t>
          </a:r>
          <a:endParaRPr lang="en-US" sz="2000" dirty="0"/>
        </a:p>
      </dgm:t>
    </dgm:pt>
    <dgm:pt modelId="{7071A394-DDC0-4B08-874A-D771FA591B2F}" type="parTrans" cxnId="{0DEFE557-5ADF-4CFD-B435-C74DA5B25594}">
      <dgm:prSet/>
      <dgm:spPr/>
      <dgm:t>
        <a:bodyPr/>
        <a:lstStyle/>
        <a:p>
          <a:endParaRPr lang="en-US" sz="1800"/>
        </a:p>
      </dgm:t>
    </dgm:pt>
    <dgm:pt modelId="{A250B6CA-31B9-4888-A2C3-0CA2FA87E932}" type="sibTrans" cxnId="{0DEFE557-5ADF-4CFD-B435-C74DA5B25594}">
      <dgm:prSet/>
      <dgm:spPr/>
      <dgm:t>
        <a:bodyPr/>
        <a:lstStyle/>
        <a:p>
          <a:endParaRPr lang="en-US" sz="1800"/>
        </a:p>
      </dgm:t>
    </dgm:pt>
    <dgm:pt modelId="{39D7B001-3A8D-4B8A-9EB1-490C99958A97}">
      <dgm:prSet phldrT="[Text]" custT="1"/>
      <dgm:spPr/>
      <dgm:t>
        <a:bodyPr/>
        <a:lstStyle/>
        <a:p>
          <a:r>
            <a:rPr lang="en-US" sz="1400" b="1" dirty="0" smtClean="0"/>
            <a:t>8000</a:t>
          </a:r>
          <a:r>
            <a:rPr lang="en-US" sz="1400" dirty="0" smtClean="0"/>
            <a:t> Lync users</a:t>
          </a:r>
          <a:endParaRPr lang="en-US" sz="1400" dirty="0"/>
        </a:p>
      </dgm:t>
    </dgm:pt>
    <dgm:pt modelId="{02B86348-EB2B-465E-A906-FB40D0C4C23F}" type="parTrans" cxnId="{FB8BD509-5EE7-4ECF-89B3-069B86111C7D}">
      <dgm:prSet/>
      <dgm:spPr/>
      <dgm:t>
        <a:bodyPr/>
        <a:lstStyle/>
        <a:p>
          <a:endParaRPr lang="en-US" sz="1800"/>
        </a:p>
      </dgm:t>
    </dgm:pt>
    <dgm:pt modelId="{332252BF-F068-4611-A952-0E62608D99DB}" type="sibTrans" cxnId="{FB8BD509-5EE7-4ECF-89B3-069B86111C7D}">
      <dgm:prSet/>
      <dgm:spPr/>
      <dgm:t>
        <a:bodyPr/>
        <a:lstStyle/>
        <a:p>
          <a:endParaRPr lang="en-US" sz="1800"/>
        </a:p>
      </dgm:t>
    </dgm:pt>
    <dgm:pt modelId="{E026F8A7-D148-44D8-B150-E687942758BF}">
      <dgm:prSet phldrT="[Text]" custT="1"/>
      <dgm:spPr/>
      <dgm:t>
        <a:bodyPr/>
        <a:lstStyle/>
        <a:p>
          <a:r>
            <a:rPr lang="en-US" sz="2000" dirty="0" smtClean="0"/>
            <a:t>Mobility requirement</a:t>
          </a:r>
          <a:endParaRPr lang="en-US" sz="2000" dirty="0"/>
        </a:p>
      </dgm:t>
    </dgm:pt>
    <dgm:pt modelId="{5F2FD255-5C78-419E-A8D6-15443E4C3A23}" type="parTrans" cxnId="{E2AFC82C-90DE-4BF5-99B4-764CC8976DF5}">
      <dgm:prSet/>
      <dgm:spPr/>
      <dgm:t>
        <a:bodyPr/>
        <a:lstStyle/>
        <a:p>
          <a:endParaRPr lang="en-US" sz="1800"/>
        </a:p>
      </dgm:t>
    </dgm:pt>
    <dgm:pt modelId="{8FAF44EC-2770-43A5-9F91-05DB7AC48EA8}" type="sibTrans" cxnId="{E2AFC82C-90DE-4BF5-99B4-764CC8976DF5}">
      <dgm:prSet/>
      <dgm:spPr/>
      <dgm:t>
        <a:bodyPr/>
        <a:lstStyle/>
        <a:p>
          <a:endParaRPr lang="en-US" sz="1800"/>
        </a:p>
      </dgm:t>
    </dgm:pt>
    <dgm:pt modelId="{E267F043-D453-438F-A93B-56D5CA2CAA63}">
      <dgm:prSet phldrT="[Text]" custT="1"/>
      <dgm:spPr/>
      <dgm:t>
        <a:bodyPr/>
        <a:lstStyle/>
        <a:p>
          <a:r>
            <a:rPr lang="en-US" sz="1400" dirty="0" smtClean="0"/>
            <a:t>Mobility for all Lync users</a:t>
          </a:r>
          <a:endParaRPr lang="en-US" sz="1400" dirty="0"/>
        </a:p>
      </dgm:t>
    </dgm:pt>
    <dgm:pt modelId="{62E6A28D-38E9-4EFD-83D8-167ADEA6D1E8}" type="parTrans" cxnId="{DA781060-F3FB-46A4-97E5-6A92F124E310}">
      <dgm:prSet/>
      <dgm:spPr/>
      <dgm:t>
        <a:bodyPr/>
        <a:lstStyle/>
        <a:p>
          <a:endParaRPr lang="en-US" sz="1800"/>
        </a:p>
      </dgm:t>
    </dgm:pt>
    <dgm:pt modelId="{00C681CE-BA8E-462A-B2F4-65F9E06D9758}" type="sibTrans" cxnId="{DA781060-F3FB-46A4-97E5-6A92F124E310}">
      <dgm:prSet/>
      <dgm:spPr/>
      <dgm:t>
        <a:bodyPr/>
        <a:lstStyle/>
        <a:p>
          <a:endParaRPr lang="en-US" sz="1800"/>
        </a:p>
      </dgm:t>
    </dgm:pt>
    <dgm:pt modelId="{4804F6D3-DABB-46BB-A8C2-CF99FE6A9671}">
      <dgm:prSet phldrT="[Text]" custT="1"/>
      <dgm:spPr/>
      <dgm:t>
        <a:bodyPr/>
        <a:lstStyle/>
        <a:p>
          <a:r>
            <a:rPr lang="en-US" sz="2000" dirty="0" smtClean="0"/>
            <a:t>Capacity Plan</a:t>
          </a:r>
          <a:r>
            <a:rPr lang="en-US" sz="2000" baseline="30000" dirty="0" smtClean="0"/>
            <a:t>*</a:t>
          </a:r>
          <a:endParaRPr lang="en-US" sz="2000" baseline="30000" dirty="0"/>
        </a:p>
      </dgm:t>
    </dgm:pt>
    <dgm:pt modelId="{E2B49197-0886-417F-A7B9-35624801C9D8}" type="parTrans" cxnId="{782A7B80-52EB-47F8-8294-8DA2FB1C5F5C}">
      <dgm:prSet/>
      <dgm:spPr/>
      <dgm:t>
        <a:bodyPr/>
        <a:lstStyle/>
        <a:p>
          <a:endParaRPr lang="en-US" sz="1800"/>
        </a:p>
      </dgm:t>
    </dgm:pt>
    <dgm:pt modelId="{E6AC6F46-E10F-45FF-8969-C0B635344D15}" type="sibTrans" cxnId="{782A7B80-52EB-47F8-8294-8DA2FB1C5F5C}">
      <dgm:prSet/>
      <dgm:spPr/>
      <dgm:t>
        <a:bodyPr/>
        <a:lstStyle/>
        <a:p>
          <a:endParaRPr lang="en-US" sz="1800"/>
        </a:p>
      </dgm:t>
    </dgm:pt>
    <dgm:pt modelId="{38F3ADE4-BB63-4AF2-89ED-A86C5393DF54}">
      <dgm:prSet phldrT="[Text]" custT="1"/>
      <dgm:spPr/>
      <dgm:t>
        <a:bodyPr/>
        <a:lstStyle/>
        <a:p>
          <a:r>
            <a:rPr lang="en-US" sz="1400" b="1" dirty="0" smtClean="0"/>
            <a:t>Based on current capacity:</a:t>
          </a:r>
          <a:endParaRPr lang="en-US" sz="1400" b="1" dirty="0"/>
        </a:p>
      </dgm:t>
    </dgm:pt>
    <dgm:pt modelId="{D7BE922A-B828-49F8-B10C-DA7563C71BAC}" type="parTrans" cxnId="{C61E90DC-5E1C-4B82-9A2A-7A5405EDE40B}">
      <dgm:prSet/>
      <dgm:spPr/>
      <dgm:t>
        <a:bodyPr/>
        <a:lstStyle/>
        <a:p>
          <a:endParaRPr lang="en-US" sz="1800"/>
        </a:p>
      </dgm:t>
    </dgm:pt>
    <dgm:pt modelId="{A20991F5-C6CD-46C5-848B-6D4C2DD8795E}" type="sibTrans" cxnId="{C61E90DC-5E1C-4B82-9A2A-7A5405EDE40B}">
      <dgm:prSet/>
      <dgm:spPr/>
      <dgm:t>
        <a:bodyPr/>
        <a:lstStyle/>
        <a:p>
          <a:endParaRPr lang="en-US" sz="1800"/>
        </a:p>
      </dgm:t>
    </dgm:pt>
    <dgm:pt modelId="{2BB67A9C-A1EF-4972-9C49-8480BF7FF668}">
      <dgm:prSet phldrT="[Text]" custT="1"/>
      <dgm:spPr/>
      <dgm:t>
        <a:bodyPr/>
        <a:lstStyle/>
        <a:p>
          <a:r>
            <a:rPr lang="en-US" sz="1400" dirty="0" smtClean="0"/>
            <a:t>Front End pool with 2 servers</a:t>
          </a:r>
          <a:endParaRPr lang="en-US" sz="1400" dirty="0"/>
        </a:p>
      </dgm:t>
    </dgm:pt>
    <dgm:pt modelId="{550A54CD-2990-4011-977D-A38888837BE5}" type="parTrans" cxnId="{7C708D9E-2FE2-4289-B1FA-031BE0E28E7B}">
      <dgm:prSet/>
      <dgm:spPr/>
      <dgm:t>
        <a:bodyPr/>
        <a:lstStyle/>
        <a:p>
          <a:endParaRPr lang="en-US" sz="1800"/>
        </a:p>
      </dgm:t>
    </dgm:pt>
    <dgm:pt modelId="{EF891BA1-F0CF-4322-A4F8-D7AAB2754D5A}" type="sibTrans" cxnId="{7C708D9E-2FE2-4289-B1FA-031BE0E28E7B}">
      <dgm:prSet/>
      <dgm:spPr/>
      <dgm:t>
        <a:bodyPr/>
        <a:lstStyle/>
        <a:p>
          <a:endParaRPr lang="en-US" sz="1800"/>
        </a:p>
      </dgm:t>
    </dgm:pt>
    <dgm:pt modelId="{D0667F1B-75D0-4078-B906-945CE2B728D3}">
      <dgm:prSet phldrT="[Text]" custT="1"/>
      <dgm:spPr/>
      <dgm:t>
        <a:bodyPr/>
        <a:lstStyle/>
        <a:p>
          <a:r>
            <a:rPr lang="en-US" sz="1400" dirty="0" smtClean="0"/>
            <a:t>One device per user</a:t>
          </a:r>
          <a:endParaRPr lang="en-US" sz="1400" dirty="0"/>
        </a:p>
      </dgm:t>
    </dgm:pt>
    <dgm:pt modelId="{C9ECD485-CB12-4EFB-98DC-C41198FB7F9B}" type="parTrans" cxnId="{AF4C3B90-EF55-4CB6-B2F4-A0DD857FA120}">
      <dgm:prSet/>
      <dgm:spPr/>
      <dgm:t>
        <a:bodyPr/>
        <a:lstStyle/>
        <a:p>
          <a:endParaRPr lang="en-US" sz="1800"/>
        </a:p>
      </dgm:t>
    </dgm:pt>
    <dgm:pt modelId="{66D9E967-A735-4E36-8A55-4C5ADCFD5C32}" type="sibTrans" cxnId="{AF4C3B90-EF55-4CB6-B2F4-A0DD857FA120}">
      <dgm:prSet/>
      <dgm:spPr/>
      <dgm:t>
        <a:bodyPr/>
        <a:lstStyle/>
        <a:p>
          <a:endParaRPr lang="en-US" sz="1800"/>
        </a:p>
      </dgm:t>
    </dgm:pt>
    <dgm:pt modelId="{B16AF7E6-FDA1-4C65-B273-9D9207A624F4}">
      <dgm:prSet phldrT="[Text]" custT="1"/>
      <dgm:spPr/>
      <dgm:t>
        <a:bodyPr/>
        <a:lstStyle/>
        <a:p>
          <a:r>
            <a:rPr lang="en-US" sz="1400" dirty="0" smtClean="0"/>
            <a:t>User Model similar to Lync Server 2010 capacity user model</a:t>
          </a:r>
          <a:endParaRPr lang="en-US" sz="1400" dirty="0"/>
        </a:p>
      </dgm:t>
    </dgm:pt>
    <dgm:pt modelId="{AE4EF7CC-2583-4AEE-9D41-AB274E66B52E}" type="parTrans" cxnId="{D92EFDD1-96B4-4AEC-B475-3EB204BAE9E4}">
      <dgm:prSet/>
      <dgm:spPr/>
      <dgm:t>
        <a:bodyPr/>
        <a:lstStyle/>
        <a:p>
          <a:endParaRPr lang="en-US" sz="1800"/>
        </a:p>
      </dgm:t>
    </dgm:pt>
    <dgm:pt modelId="{C8A1B927-F5C4-4813-9562-25ECB6652A0F}" type="sibTrans" cxnId="{D92EFDD1-96B4-4AEC-B475-3EB204BAE9E4}">
      <dgm:prSet/>
      <dgm:spPr/>
      <dgm:t>
        <a:bodyPr/>
        <a:lstStyle/>
        <a:p>
          <a:endParaRPr lang="en-US" sz="1800"/>
        </a:p>
      </dgm:t>
    </dgm:pt>
    <dgm:pt modelId="{6627A390-9B7D-425E-AFBC-F226CC65CB57}">
      <dgm:prSet phldrT="[Text]" custT="1"/>
      <dgm:spPr/>
      <dgm:t>
        <a:bodyPr/>
        <a:lstStyle/>
        <a:p>
          <a:r>
            <a:rPr lang="en-US" sz="1400" b="1" dirty="0" smtClean="0"/>
            <a:t>Recommendation:</a:t>
          </a:r>
          <a:endParaRPr lang="en-US" sz="1400" b="1" dirty="0"/>
        </a:p>
      </dgm:t>
    </dgm:pt>
    <dgm:pt modelId="{B06E2C48-8274-4E20-8350-9728E26CF190}" type="parTrans" cxnId="{4A8297F1-7653-4ABD-A594-6E35506C030E}">
      <dgm:prSet/>
      <dgm:spPr/>
      <dgm:t>
        <a:bodyPr/>
        <a:lstStyle/>
        <a:p>
          <a:endParaRPr lang="en-US" sz="1800"/>
        </a:p>
      </dgm:t>
    </dgm:pt>
    <dgm:pt modelId="{A4B12A3B-6CCB-47F2-B5AA-232C03F711D5}" type="sibTrans" cxnId="{4A8297F1-7653-4ABD-A594-6E35506C030E}">
      <dgm:prSet/>
      <dgm:spPr/>
      <dgm:t>
        <a:bodyPr/>
        <a:lstStyle/>
        <a:p>
          <a:endParaRPr lang="en-US" sz="1800"/>
        </a:p>
      </dgm:t>
    </dgm:pt>
    <dgm:pt modelId="{FEE54FBA-1194-4F6C-AAE9-92BA1F76FF4C}">
      <dgm:prSet phldrT="[Text]" custT="1"/>
      <dgm:spPr/>
      <dgm:t>
        <a:bodyPr/>
        <a:lstStyle/>
        <a:p>
          <a:r>
            <a:rPr lang="en-US" sz="1400" b="1" dirty="0" smtClean="0"/>
            <a:t>3 FE</a:t>
          </a:r>
          <a:r>
            <a:rPr lang="en-US" sz="1400" dirty="0" smtClean="0"/>
            <a:t> per pool (i.e. add one FE)</a:t>
          </a:r>
          <a:endParaRPr lang="en-US" sz="1400" dirty="0"/>
        </a:p>
      </dgm:t>
    </dgm:pt>
    <dgm:pt modelId="{9B52EE2F-A0D0-46D8-AA2D-DCF872A66B6A}" type="parTrans" cxnId="{AF701B8A-95AE-4865-A046-3BA0EC114E27}">
      <dgm:prSet/>
      <dgm:spPr/>
      <dgm:t>
        <a:bodyPr/>
        <a:lstStyle/>
        <a:p>
          <a:endParaRPr lang="en-US" sz="1800"/>
        </a:p>
      </dgm:t>
    </dgm:pt>
    <dgm:pt modelId="{0BBA0028-4968-4273-A4D8-14A4672F0A48}" type="sibTrans" cxnId="{AF701B8A-95AE-4865-A046-3BA0EC114E27}">
      <dgm:prSet/>
      <dgm:spPr/>
      <dgm:t>
        <a:bodyPr/>
        <a:lstStyle/>
        <a:p>
          <a:endParaRPr lang="en-US" sz="1800"/>
        </a:p>
      </dgm:t>
    </dgm:pt>
    <dgm:pt modelId="{A401F447-9388-442C-8B6F-5B85DBD7F923}">
      <dgm:prSet phldrT="[Text]" custT="1"/>
      <dgm:spPr/>
      <dgm:t>
        <a:bodyPr/>
        <a:lstStyle/>
        <a:p>
          <a:r>
            <a:rPr lang="en-US" sz="1400" dirty="0" smtClean="0"/>
            <a:t>CPU </a:t>
          </a:r>
          <a:r>
            <a:rPr lang="en-US" sz="1400" b="1" dirty="0" smtClean="0"/>
            <a:t>~ 80%</a:t>
          </a:r>
          <a:endParaRPr lang="en-US" sz="1400" b="1" dirty="0"/>
        </a:p>
      </dgm:t>
    </dgm:pt>
    <dgm:pt modelId="{E3D84554-D1E6-4A63-9CF0-530D8981DED5}" type="parTrans" cxnId="{4EF521C2-6B7C-40DB-A6CA-A591EDD63883}">
      <dgm:prSet/>
      <dgm:spPr/>
      <dgm:t>
        <a:bodyPr/>
        <a:lstStyle/>
        <a:p>
          <a:endParaRPr lang="en-US" sz="1800"/>
        </a:p>
      </dgm:t>
    </dgm:pt>
    <dgm:pt modelId="{4149D9D6-FA57-4AD0-8215-04716C5E3A3E}" type="sibTrans" cxnId="{4EF521C2-6B7C-40DB-A6CA-A591EDD63883}">
      <dgm:prSet/>
      <dgm:spPr/>
      <dgm:t>
        <a:bodyPr/>
        <a:lstStyle/>
        <a:p>
          <a:endParaRPr lang="en-US" sz="1800"/>
        </a:p>
      </dgm:t>
    </dgm:pt>
    <dgm:pt modelId="{31F078DE-AB7C-4043-975D-D2593D9F2285}">
      <dgm:prSet phldrT="[Text]" custT="1"/>
      <dgm:spPr/>
      <dgm:t>
        <a:bodyPr/>
        <a:lstStyle/>
        <a:p>
          <a:r>
            <a:rPr lang="en-US" sz="1400" dirty="0" smtClean="0"/>
            <a:t>Per FE</a:t>
          </a:r>
          <a:endParaRPr lang="en-US" sz="1400" dirty="0"/>
        </a:p>
      </dgm:t>
    </dgm:pt>
    <dgm:pt modelId="{E41B5D2F-5F9E-442D-B387-3E83CEB27BD4}" type="parTrans" cxnId="{7FB91FED-E45A-4E2C-A470-2AA63D0DBCE4}">
      <dgm:prSet/>
      <dgm:spPr/>
      <dgm:t>
        <a:bodyPr/>
        <a:lstStyle/>
        <a:p>
          <a:endParaRPr lang="en-US" sz="1800"/>
        </a:p>
      </dgm:t>
    </dgm:pt>
    <dgm:pt modelId="{BEE5BBD4-42AB-46A1-9868-17EFBB6436D3}" type="sibTrans" cxnId="{7FB91FED-E45A-4E2C-A470-2AA63D0DBCE4}">
      <dgm:prSet/>
      <dgm:spPr/>
      <dgm:t>
        <a:bodyPr/>
        <a:lstStyle/>
        <a:p>
          <a:endParaRPr lang="en-US" sz="1800"/>
        </a:p>
      </dgm:t>
    </dgm:pt>
    <dgm:pt modelId="{2663302D-A41F-4888-B31A-B7C079F5C8BB}">
      <dgm:prSet phldrT="[Text]" custT="1"/>
      <dgm:spPr/>
      <dgm:t>
        <a:bodyPr/>
        <a:lstStyle/>
        <a:p>
          <a:endParaRPr lang="en-US" sz="1400" dirty="0"/>
        </a:p>
      </dgm:t>
    </dgm:pt>
    <dgm:pt modelId="{3D19FC1E-0CAC-4728-91E7-D27DC258A0FA}" type="parTrans" cxnId="{9AC6D015-34B0-44E4-BAD0-242DEA63B4D8}">
      <dgm:prSet/>
      <dgm:spPr/>
      <dgm:t>
        <a:bodyPr/>
        <a:lstStyle/>
        <a:p>
          <a:endParaRPr lang="en-US" sz="1800"/>
        </a:p>
      </dgm:t>
    </dgm:pt>
    <dgm:pt modelId="{13332B89-AFC0-45B4-A084-693423E288F1}" type="sibTrans" cxnId="{9AC6D015-34B0-44E4-BAD0-242DEA63B4D8}">
      <dgm:prSet/>
      <dgm:spPr/>
      <dgm:t>
        <a:bodyPr/>
        <a:lstStyle/>
        <a:p>
          <a:endParaRPr lang="en-US" sz="1800"/>
        </a:p>
      </dgm:t>
    </dgm:pt>
    <dgm:pt modelId="{A2C58392-F42C-4694-B795-A14246E94AA5}">
      <dgm:prSet phldrT="[Text]" custT="1"/>
      <dgm:spPr/>
      <dgm:t>
        <a:bodyPr/>
        <a:lstStyle/>
        <a:p>
          <a:r>
            <a:rPr lang="en-US" sz="1400" b="1" dirty="0" smtClean="0"/>
            <a:t>4000</a:t>
          </a:r>
          <a:r>
            <a:rPr lang="en-US" sz="1400" dirty="0" smtClean="0"/>
            <a:t> users</a:t>
          </a:r>
          <a:endParaRPr lang="en-US" sz="1400" dirty="0"/>
        </a:p>
      </dgm:t>
    </dgm:pt>
    <dgm:pt modelId="{E30FC5FD-73ED-4C51-9F89-A46FC0A249F5}" type="parTrans" cxnId="{3D860B26-4B5B-4D9A-A22E-099C19B6D6FE}">
      <dgm:prSet/>
      <dgm:spPr/>
      <dgm:t>
        <a:bodyPr/>
        <a:lstStyle/>
        <a:p>
          <a:endParaRPr lang="en-US" sz="1800"/>
        </a:p>
      </dgm:t>
    </dgm:pt>
    <dgm:pt modelId="{98E03E35-5391-4296-83D9-6BE7AAA07FD8}" type="sibTrans" cxnId="{3D860B26-4B5B-4D9A-A22E-099C19B6D6FE}">
      <dgm:prSet/>
      <dgm:spPr/>
      <dgm:t>
        <a:bodyPr/>
        <a:lstStyle/>
        <a:p>
          <a:endParaRPr lang="en-US" sz="1800"/>
        </a:p>
      </dgm:t>
    </dgm:pt>
    <dgm:pt modelId="{4F4CEBF1-F471-4543-BA75-5A4A977E5C36}">
      <dgm:prSet phldrT="[Text]" custT="1"/>
      <dgm:spPr/>
      <dgm:t>
        <a:bodyPr/>
        <a:lstStyle/>
        <a:p>
          <a:endParaRPr lang="en-US" sz="1400" dirty="0"/>
        </a:p>
      </dgm:t>
    </dgm:pt>
    <dgm:pt modelId="{20D49171-EF5F-4325-9422-7CFCAE3E5D61}" type="parTrans" cxnId="{6F985009-AF68-4694-A46F-957C1A5123C1}">
      <dgm:prSet/>
      <dgm:spPr/>
      <dgm:t>
        <a:bodyPr/>
        <a:lstStyle/>
        <a:p>
          <a:endParaRPr lang="en-US" sz="1800"/>
        </a:p>
      </dgm:t>
    </dgm:pt>
    <dgm:pt modelId="{EB2CA6ED-5796-48E0-841A-2E172E37306A}" type="sibTrans" cxnId="{6F985009-AF68-4694-A46F-957C1A5123C1}">
      <dgm:prSet/>
      <dgm:spPr/>
      <dgm:t>
        <a:bodyPr/>
        <a:lstStyle/>
        <a:p>
          <a:endParaRPr lang="en-US" sz="1800"/>
        </a:p>
      </dgm:t>
    </dgm:pt>
    <dgm:pt modelId="{D91D3611-CB43-46F4-93B1-0DC799F07E08}">
      <dgm:prSet phldrT="[Text]" custT="1"/>
      <dgm:spPr/>
      <dgm:t>
        <a:bodyPr/>
        <a:lstStyle/>
        <a:p>
          <a:r>
            <a:rPr lang="en-US" sz="1400" b="1" dirty="0" smtClean="0"/>
            <a:t>6 GB</a:t>
          </a:r>
          <a:r>
            <a:rPr lang="en-US" sz="1400" dirty="0" smtClean="0"/>
            <a:t> available memory per FE</a:t>
          </a:r>
          <a:endParaRPr lang="en-US" sz="1400" dirty="0"/>
        </a:p>
      </dgm:t>
    </dgm:pt>
    <dgm:pt modelId="{391C34E1-9221-4132-A58D-7878ABDFC9E4}" type="parTrans" cxnId="{784E49ED-14FB-4AF5-BDA0-9FF736F81213}">
      <dgm:prSet/>
      <dgm:spPr/>
      <dgm:t>
        <a:bodyPr/>
        <a:lstStyle/>
        <a:p>
          <a:endParaRPr lang="en-US" sz="1800"/>
        </a:p>
      </dgm:t>
    </dgm:pt>
    <dgm:pt modelId="{BAA9197E-5572-4DE0-BD5C-522D5A887137}" type="sibTrans" cxnId="{784E49ED-14FB-4AF5-BDA0-9FF736F81213}">
      <dgm:prSet/>
      <dgm:spPr/>
      <dgm:t>
        <a:bodyPr/>
        <a:lstStyle/>
        <a:p>
          <a:endParaRPr lang="en-US" sz="1800"/>
        </a:p>
      </dgm:t>
    </dgm:pt>
    <dgm:pt modelId="{A0267550-F30C-4FF4-A985-F82C6C00F1F4}">
      <dgm:prSet phldrT="[Text]" custT="1"/>
      <dgm:spPr/>
      <dgm:t>
        <a:bodyPr/>
        <a:lstStyle/>
        <a:p>
          <a:r>
            <a:rPr lang="en-US" sz="1400" b="0" dirty="0" smtClean="0"/>
            <a:t>CPU </a:t>
          </a:r>
          <a:r>
            <a:rPr lang="en-US" sz="1400" b="1" dirty="0" smtClean="0"/>
            <a:t>&lt;60%</a:t>
          </a:r>
          <a:endParaRPr lang="en-US" sz="1400" b="1" dirty="0"/>
        </a:p>
      </dgm:t>
    </dgm:pt>
    <dgm:pt modelId="{D056BFD3-C79A-4326-B27E-DD78D42934E5}" type="parTrans" cxnId="{14691A27-12FA-4595-91FF-9D25206749FE}">
      <dgm:prSet/>
      <dgm:spPr/>
      <dgm:t>
        <a:bodyPr/>
        <a:lstStyle/>
        <a:p>
          <a:endParaRPr lang="en-US" sz="1800"/>
        </a:p>
      </dgm:t>
    </dgm:pt>
    <dgm:pt modelId="{D9FC40C5-9026-4B42-AECB-581BC5D30D51}" type="sibTrans" cxnId="{14691A27-12FA-4595-91FF-9D25206749FE}">
      <dgm:prSet/>
      <dgm:spPr/>
      <dgm:t>
        <a:bodyPr/>
        <a:lstStyle/>
        <a:p>
          <a:endParaRPr lang="en-US" sz="1800"/>
        </a:p>
      </dgm:t>
    </dgm:pt>
    <dgm:pt modelId="{8DBF9A6D-FFC8-4F33-A136-502F794A4AFB}">
      <dgm:prSet phldrT="[Text]" custT="1"/>
      <dgm:spPr/>
      <dgm:t>
        <a:bodyPr/>
        <a:lstStyle/>
        <a:p>
          <a:r>
            <a:rPr lang="en-US" sz="1400" dirty="0" smtClean="0"/>
            <a:t>Per FE</a:t>
          </a:r>
          <a:endParaRPr lang="en-US" sz="1400" dirty="0"/>
        </a:p>
      </dgm:t>
    </dgm:pt>
    <dgm:pt modelId="{85D82A11-5550-467E-A729-DF18AF78D1DB}" type="parTrans" cxnId="{663E38E6-D9D7-4536-894A-67D37176AC4B}">
      <dgm:prSet/>
      <dgm:spPr/>
      <dgm:t>
        <a:bodyPr/>
        <a:lstStyle/>
        <a:p>
          <a:endParaRPr lang="en-US" sz="1800"/>
        </a:p>
      </dgm:t>
    </dgm:pt>
    <dgm:pt modelId="{1A689C79-DA8B-4C99-800E-4E0286AC1BAC}" type="sibTrans" cxnId="{663E38E6-D9D7-4536-894A-67D37176AC4B}">
      <dgm:prSet/>
      <dgm:spPr/>
      <dgm:t>
        <a:bodyPr/>
        <a:lstStyle/>
        <a:p>
          <a:endParaRPr lang="en-US" sz="1800"/>
        </a:p>
      </dgm:t>
    </dgm:pt>
    <dgm:pt modelId="{A665BFDD-3FD3-4CF0-AEF2-E9E3AA5DBEE5}">
      <dgm:prSet phldrT="[Text]" custT="1"/>
      <dgm:spPr/>
      <dgm:t>
        <a:bodyPr/>
        <a:lstStyle/>
        <a:p>
          <a:endParaRPr lang="en-US" sz="1400" dirty="0"/>
        </a:p>
      </dgm:t>
    </dgm:pt>
    <dgm:pt modelId="{9A89942E-67AA-480E-B09A-2D29521813AB}" type="parTrans" cxnId="{09006F42-5381-4FC7-9E7B-5A30045A66B3}">
      <dgm:prSet/>
      <dgm:spPr/>
      <dgm:t>
        <a:bodyPr/>
        <a:lstStyle/>
        <a:p>
          <a:endParaRPr lang="en-US" sz="1800"/>
        </a:p>
      </dgm:t>
    </dgm:pt>
    <dgm:pt modelId="{45F96A2F-D228-43D5-9AD2-DEC47ADC59D9}" type="sibTrans" cxnId="{09006F42-5381-4FC7-9E7B-5A30045A66B3}">
      <dgm:prSet/>
      <dgm:spPr/>
      <dgm:t>
        <a:bodyPr/>
        <a:lstStyle/>
        <a:p>
          <a:endParaRPr lang="en-US" sz="1800"/>
        </a:p>
      </dgm:t>
    </dgm:pt>
    <dgm:pt modelId="{1F43B732-BF7B-4BEB-9D58-0162DB292C48}">
      <dgm:prSet phldrT="[Text]" custT="1"/>
      <dgm:spPr/>
      <dgm:t>
        <a:bodyPr/>
        <a:lstStyle/>
        <a:p>
          <a:r>
            <a:rPr lang="en-US" sz="1400" b="1" dirty="0" smtClean="0"/>
            <a:t>4000</a:t>
          </a:r>
          <a:r>
            <a:rPr lang="en-US" sz="1400" dirty="0" smtClean="0"/>
            <a:t> Mobile Users</a:t>
          </a:r>
          <a:endParaRPr lang="en-US" sz="1400" dirty="0"/>
        </a:p>
      </dgm:t>
    </dgm:pt>
    <dgm:pt modelId="{7A2D18C8-1D3F-4BD4-9186-254417EDC99E}" type="parTrans" cxnId="{F9FBAB44-35B6-47A8-94BE-97C2B10AEA34}">
      <dgm:prSet/>
      <dgm:spPr/>
      <dgm:t>
        <a:bodyPr/>
        <a:lstStyle/>
        <a:p>
          <a:endParaRPr lang="en-US" sz="1800"/>
        </a:p>
      </dgm:t>
    </dgm:pt>
    <dgm:pt modelId="{33219811-0F19-4B02-941C-C014CF3AAE26}" type="sibTrans" cxnId="{F9FBAB44-35B6-47A8-94BE-97C2B10AEA34}">
      <dgm:prSet/>
      <dgm:spPr/>
      <dgm:t>
        <a:bodyPr/>
        <a:lstStyle/>
        <a:p>
          <a:endParaRPr lang="en-US" sz="1800"/>
        </a:p>
      </dgm:t>
    </dgm:pt>
    <dgm:pt modelId="{341C7EE5-4C9C-4303-B26A-2FB11F71137C}">
      <dgm:prSet phldrT="[Text]" custT="1"/>
      <dgm:spPr/>
      <dgm:t>
        <a:bodyPr/>
        <a:lstStyle/>
        <a:p>
          <a:endParaRPr lang="en-US" sz="1400" dirty="0"/>
        </a:p>
      </dgm:t>
    </dgm:pt>
    <dgm:pt modelId="{F371EA17-CDE3-40F1-A14F-C3F01EEEB014}" type="parTrans" cxnId="{1D1787A1-6939-4FC4-9B01-39F5D1D54875}">
      <dgm:prSet/>
      <dgm:spPr/>
      <dgm:t>
        <a:bodyPr/>
        <a:lstStyle/>
        <a:p>
          <a:endParaRPr lang="en-US" sz="1800"/>
        </a:p>
      </dgm:t>
    </dgm:pt>
    <dgm:pt modelId="{CF745513-041C-4AE8-A4B5-B0F5D6E9DAC2}" type="sibTrans" cxnId="{1D1787A1-6939-4FC4-9B01-39F5D1D54875}">
      <dgm:prSet/>
      <dgm:spPr/>
      <dgm:t>
        <a:bodyPr/>
        <a:lstStyle/>
        <a:p>
          <a:endParaRPr lang="en-US" sz="1800"/>
        </a:p>
      </dgm:t>
    </dgm:pt>
    <dgm:pt modelId="{A443E965-A529-4B40-BAC9-2DF6953F9DBC}">
      <dgm:prSet phldrT="[Text]" custT="1"/>
      <dgm:spPr/>
      <dgm:t>
        <a:bodyPr/>
        <a:lstStyle/>
        <a:p>
          <a:r>
            <a:rPr lang="en-US" sz="1400" b="1" dirty="0" smtClean="0"/>
            <a:t>4000</a:t>
          </a:r>
          <a:r>
            <a:rPr lang="en-US" sz="1400" dirty="0" smtClean="0"/>
            <a:t> mobile users/ FE</a:t>
          </a:r>
          <a:endParaRPr lang="en-US" sz="1400" dirty="0"/>
        </a:p>
      </dgm:t>
    </dgm:pt>
    <dgm:pt modelId="{3618A38C-D55D-4056-A849-DD154D67CA10}" type="parTrans" cxnId="{3BDB27F6-9797-434E-9A22-F6E995E64E5B}">
      <dgm:prSet/>
      <dgm:spPr/>
      <dgm:t>
        <a:bodyPr/>
        <a:lstStyle/>
        <a:p>
          <a:endParaRPr lang="en-US" sz="1800"/>
        </a:p>
      </dgm:t>
    </dgm:pt>
    <dgm:pt modelId="{C7A76150-C683-48C6-8E78-14F742F32673}" type="sibTrans" cxnId="{3BDB27F6-9797-434E-9A22-F6E995E64E5B}">
      <dgm:prSet/>
      <dgm:spPr/>
      <dgm:t>
        <a:bodyPr/>
        <a:lstStyle/>
        <a:p>
          <a:endParaRPr lang="en-US" sz="1800"/>
        </a:p>
      </dgm:t>
    </dgm:pt>
    <dgm:pt modelId="{1C1B949A-F72E-407D-A2CA-1B8A35FB1B85}">
      <dgm:prSet phldrT="[Text]" custT="1"/>
      <dgm:spPr/>
      <dgm:t>
        <a:bodyPr/>
        <a:lstStyle/>
        <a:p>
          <a:r>
            <a:rPr lang="en-US" sz="1400" b="1" dirty="0" smtClean="0"/>
            <a:t>2.5 GB </a:t>
          </a:r>
          <a:r>
            <a:rPr lang="en-US" sz="1400" dirty="0" smtClean="0"/>
            <a:t>(minimum memory for mobility/ FE)</a:t>
          </a:r>
          <a:endParaRPr lang="en-US" sz="1400" dirty="0"/>
        </a:p>
      </dgm:t>
    </dgm:pt>
    <dgm:pt modelId="{F18C150C-A25E-47D7-87F7-330E42629240}" type="parTrans" cxnId="{8AA01DFF-0818-4345-AE51-3EF3C6F035E3}">
      <dgm:prSet/>
      <dgm:spPr/>
      <dgm:t>
        <a:bodyPr/>
        <a:lstStyle/>
        <a:p>
          <a:endParaRPr lang="en-US" sz="1800"/>
        </a:p>
      </dgm:t>
    </dgm:pt>
    <dgm:pt modelId="{72958566-B9E8-48CC-916A-557365B60AE8}" type="sibTrans" cxnId="{8AA01DFF-0818-4345-AE51-3EF3C6F035E3}">
      <dgm:prSet/>
      <dgm:spPr/>
      <dgm:t>
        <a:bodyPr/>
        <a:lstStyle/>
        <a:p>
          <a:endParaRPr lang="en-US" sz="1800"/>
        </a:p>
      </dgm:t>
    </dgm:pt>
    <dgm:pt modelId="{61F6D98F-6F70-402E-93FC-B1E94D73B7BD}">
      <dgm:prSet phldrT="[Text]" custT="1"/>
      <dgm:spPr/>
      <dgm:t>
        <a:bodyPr/>
        <a:lstStyle/>
        <a:p>
          <a:r>
            <a:rPr lang="en-US" sz="1400" dirty="0" smtClean="0"/>
            <a:t>Issue:</a:t>
          </a:r>
          <a:endParaRPr lang="en-US" sz="1400" dirty="0"/>
        </a:p>
      </dgm:t>
    </dgm:pt>
    <dgm:pt modelId="{544E9B19-B725-404C-B854-493910CA8D83}" type="parTrans" cxnId="{3B35E8D9-C1FA-4E33-B75D-7DD1B009D306}">
      <dgm:prSet/>
      <dgm:spPr/>
      <dgm:t>
        <a:bodyPr/>
        <a:lstStyle/>
        <a:p>
          <a:endParaRPr lang="en-US" sz="1800"/>
        </a:p>
      </dgm:t>
    </dgm:pt>
    <dgm:pt modelId="{6D462D9D-ED15-4ED6-B089-709C3E0E34F7}" type="sibTrans" cxnId="{3B35E8D9-C1FA-4E33-B75D-7DD1B009D306}">
      <dgm:prSet/>
      <dgm:spPr/>
      <dgm:t>
        <a:bodyPr/>
        <a:lstStyle/>
        <a:p>
          <a:endParaRPr lang="en-US" sz="1800"/>
        </a:p>
      </dgm:t>
    </dgm:pt>
    <dgm:pt modelId="{9A3B5D82-4D77-479B-9B01-B4122D38D0BB}">
      <dgm:prSet phldrT="[Text]" custT="1"/>
      <dgm:spPr/>
      <dgm:t>
        <a:bodyPr/>
        <a:lstStyle/>
        <a:p>
          <a:r>
            <a:rPr lang="en-US" sz="1400" b="1" dirty="0" smtClean="0"/>
            <a:t>1.8</a:t>
          </a:r>
          <a:r>
            <a:rPr lang="en-US" sz="1400" dirty="0" smtClean="0"/>
            <a:t> GB (minimum memory for mobility/ FE)</a:t>
          </a:r>
          <a:endParaRPr lang="en-US" sz="1400" dirty="0"/>
        </a:p>
      </dgm:t>
    </dgm:pt>
    <dgm:pt modelId="{2BBDA914-6230-495E-841D-091CF48E1F91}" type="parTrans" cxnId="{AC8DF36E-715D-458B-A318-75BD1F07A8A4}">
      <dgm:prSet/>
      <dgm:spPr/>
      <dgm:t>
        <a:bodyPr/>
        <a:lstStyle/>
        <a:p>
          <a:endParaRPr lang="en-US" sz="1800"/>
        </a:p>
      </dgm:t>
    </dgm:pt>
    <dgm:pt modelId="{10257311-7F1B-409E-A7DB-7F24DACA0909}" type="sibTrans" cxnId="{AC8DF36E-715D-458B-A318-75BD1F07A8A4}">
      <dgm:prSet/>
      <dgm:spPr/>
      <dgm:t>
        <a:bodyPr/>
        <a:lstStyle/>
        <a:p>
          <a:endParaRPr lang="en-US" sz="1800"/>
        </a:p>
      </dgm:t>
    </dgm:pt>
    <dgm:pt modelId="{2DAA97E7-7557-4CDC-9E9B-8FC99DA19022}">
      <dgm:prSet phldrT="[Text]" custT="1"/>
      <dgm:spPr/>
      <dgm:t>
        <a:bodyPr/>
        <a:lstStyle/>
        <a:p>
          <a:r>
            <a:rPr lang="en-US" sz="1400" dirty="0" smtClean="0"/>
            <a:t>On FE Failover: </a:t>
          </a:r>
          <a:endParaRPr lang="en-US" sz="1400" dirty="0"/>
        </a:p>
      </dgm:t>
    </dgm:pt>
    <dgm:pt modelId="{B4364CD9-8087-43CB-9207-94BE3ED93BF2}" type="parTrans" cxnId="{6D94ECB7-76D8-423E-95F7-7DFC0FAB99B4}">
      <dgm:prSet/>
      <dgm:spPr/>
      <dgm:t>
        <a:bodyPr/>
        <a:lstStyle/>
        <a:p>
          <a:endParaRPr lang="en-US" sz="1800"/>
        </a:p>
      </dgm:t>
    </dgm:pt>
    <dgm:pt modelId="{5C412B9A-F9FC-485E-95F1-22CBCCE9700A}" type="sibTrans" cxnId="{6D94ECB7-76D8-423E-95F7-7DFC0FAB99B4}">
      <dgm:prSet/>
      <dgm:spPr/>
      <dgm:t>
        <a:bodyPr/>
        <a:lstStyle/>
        <a:p>
          <a:endParaRPr lang="en-US" sz="1800"/>
        </a:p>
      </dgm:t>
    </dgm:pt>
    <dgm:pt modelId="{E91204D6-C035-4820-B5B9-BA275DDFB4DF}">
      <dgm:prSet phldrT="[Text]" custT="1"/>
      <dgm:spPr/>
      <dgm:t>
        <a:bodyPr/>
        <a:lstStyle/>
        <a:p>
          <a:r>
            <a:rPr lang="en-US" sz="1400" b="1" dirty="0" smtClean="0"/>
            <a:t>4000</a:t>
          </a:r>
          <a:r>
            <a:rPr lang="en-US" sz="1400" dirty="0" smtClean="0"/>
            <a:t> mobile users/ FE</a:t>
          </a:r>
          <a:endParaRPr lang="en-US" sz="1400" dirty="0"/>
        </a:p>
      </dgm:t>
    </dgm:pt>
    <dgm:pt modelId="{0C75B8BD-97E1-4D6F-8395-656C551EFCF7}" type="parTrans" cxnId="{34A89055-7E8A-478A-AA1E-1C4817BF632B}">
      <dgm:prSet/>
      <dgm:spPr/>
      <dgm:t>
        <a:bodyPr/>
        <a:lstStyle/>
        <a:p>
          <a:endParaRPr lang="en-US" sz="1800"/>
        </a:p>
      </dgm:t>
    </dgm:pt>
    <dgm:pt modelId="{1D92D167-F01A-43B4-8D43-BFB621649F05}" type="sibTrans" cxnId="{34A89055-7E8A-478A-AA1E-1C4817BF632B}">
      <dgm:prSet/>
      <dgm:spPr/>
      <dgm:t>
        <a:bodyPr/>
        <a:lstStyle/>
        <a:p>
          <a:endParaRPr lang="en-US" sz="1800"/>
        </a:p>
      </dgm:t>
    </dgm:pt>
    <dgm:pt modelId="{260C6A9E-A36F-4CB6-9703-023184D7D86A}">
      <dgm:prSet phldrT="[Text]" custT="1"/>
      <dgm:spPr/>
      <dgm:t>
        <a:bodyPr/>
        <a:lstStyle/>
        <a:p>
          <a:endParaRPr lang="en-US" sz="1400" dirty="0"/>
        </a:p>
      </dgm:t>
    </dgm:pt>
    <dgm:pt modelId="{C24ECA05-E149-49BE-B7BB-16EF3054D266}" type="parTrans" cxnId="{BE85E3DF-29E9-4CDB-8543-55ED6C95C94A}">
      <dgm:prSet/>
      <dgm:spPr/>
      <dgm:t>
        <a:bodyPr/>
        <a:lstStyle/>
        <a:p>
          <a:endParaRPr lang="en-US" sz="1800"/>
        </a:p>
      </dgm:t>
    </dgm:pt>
    <dgm:pt modelId="{B1493F6D-43D6-443E-A0A9-A9F5F381872D}" type="sibTrans" cxnId="{BE85E3DF-29E9-4CDB-8543-55ED6C95C94A}">
      <dgm:prSet/>
      <dgm:spPr/>
      <dgm:t>
        <a:bodyPr/>
        <a:lstStyle/>
        <a:p>
          <a:endParaRPr lang="en-US" sz="1800"/>
        </a:p>
      </dgm:t>
    </dgm:pt>
    <dgm:pt modelId="{3DC644DB-9975-4C78-AC67-368CA8788A49}">
      <dgm:prSet phldrT="[Text]" custT="1"/>
      <dgm:spPr/>
      <dgm:t>
        <a:bodyPr/>
        <a:lstStyle/>
        <a:p>
          <a:r>
            <a:rPr lang="en-US" sz="1400" smtClean="0"/>
            <a:t>CPU ~ 80%</a:t>
          </a:r>
          <a:endParaRPr lang="en-US" sz="1400" dirty="0"/>
        </a:p>
      </dgm:t>
    </dgm:pt>
    <dgm:pt modelId="{B568D1FD-AA9C-4756-9EE7-B9DF044CE3C8}" type="parTrans" cxnId="{C983CB01-F9DD-4E37-BAD6-7E08654D3C06}">
      <dgm:prSet/>
      <dgm:spPr/>
      <dgm:t>
        <a:bodyPr/>
        <a:lstStyle/>
        <a:p>
          <a:endParaRPr lang="en-US" sz="1800"/>
        </a:p>
      </dgm:t>
    </dgm:pt>
    <dgm:pt modelId="{D7587559-11DA-4556-AB60-1AFBA568A451}" type="sibTrans" cxnId="{C983CB01-F9DD-4E37-BAD6-7E08654D3C06}">
      <dgm:prSet/>
      <dgm:spPr/>
      <dgm:t>
        <a:bodyPr/>
        <a:lstStyle/>
        <a:p>
          <a:endParaRPr lang="en-US" sz="1800"/>
        </a:p>
      </dgm:t>
    </dgm:pt>
    <dgm:pt modelId="{4763AEE0-1661-4D72-A4AE-9F1A80DBD69C}">
      <dgm:prSet phldrT="[Text]" custT="1"/>
      <dgm:spPr/>
      <dgm:t>
        <a:bodyPr/>
        <a:lstStyle/>
        <a:p>
          <a:r>
            <a:rPr lang="en-US" sz="1400" dirty="0" smtClean="0"/>
            <a:t>Equal distribution across all devices</a:t>
          </a:r>
          <a:endParaRPr lang="en-US" sz="1400" dirty="0"/>
        </a:p>
      </dgm:t>
    </dgm:pt>
    <dgm:pt modelId="{76B5AD8B-4F4A-4A4D-B06D-40BE5E294AD6}" type="parTrans" cxnId="{CF5ADA36-B4D6-4724-80C7-D4554AD9071F}">
      <dgm:prSet/>
      <dgm:spPr/>
      <dgm:t>
        <a:bodyPr/>
        <a:lstStyle/>
        <a:p>
          <a:endParaRPr lang="en-US" sz="1800"/>
        </a:p>
      </dgm:t>
    </dgm:pt>
    <dgm:pt modelId="{4DA1B06D-7C1E-4E35-92CB-47B6EF2E7F07}" type="sibTrans" cxnId="{CF5ADA36-B4D6-4724-80C7-D4554AD9071F}">
      <dgm:prSet/>
      <dgm:spPr/>
      <dgm:t>
        <a:bodyPr/>
        <a:lstStyle/>
        <a:p>
          <a:endParaRPr lang="en-US" sz="1800"/>
        </a:p>
      </dgm:t>
    </dgm:pt>
    <dgm:pt modelId="{F6C55E2A-4048-4BA9-9803-8A195BA27D28}">
      <dgm:prSet phldrT="[Text]" custT="1"/>
      <dgm:spPr/>
      <dgm:t>
        <a:bodyPr/>
        <a:lstStyle/>
        <a:p>
          <a:r>
            <a:rPr lang="en-US" sz="1400" b="1" dirty="0" smtClean="0"/>
            <a:t>18%</a:t>
          </a:r>
          <a:r>
            <a:rPr lang="en-US" sz="1400" dirty="0" smtClean="0"/>
            <a:t> (additional CPU)</a:t>
          </a:r>
          <a:endParaRPr lang="en-US" sz="1400" dirty="0"/>
        </a:p>
      </dgm:t>
    </dgm:pt>
    <dgm:pt modelId="{1D49FA11-98A6-4077-8A7D-EC136C437D4C}" type="parTrans" cxnId="{3D2E0E48-8FA1-4B69-A76E-8984FE433A0B}">
      <dgm:prSet/>
      <dgm:spPr/>
      <dgm:t>
        <a:bodyPr/>
        <a:lstStyle/>
        <a:p>
          <a:endParaRPr lang="en-US" sz="1800"/>
        </a:p>
      </dgm:t>
    </dgm:pt>
    <dgm:pt modelId="{504E6134-1981-41AF-BC0B-B422807DD627}" type="sibTrans" cxnId="{3D2E0E48-8FA1-4B69-A76E-8984FE433A0B}">
      <dgm:prSet/>
      <dgm:spPr/>
      <dgm:t>
        <a:bodyPr/>
        <a:lstStyle/>
        <a:p>
          <a:endParaRPr lang="en-US" sz="1800"/>
        </a:p>
      </dgm:t>
    </dgm:pt>
    <dgm:pt modelId="{5D36FA45-3EA5-4FF7-B92D-958321AC2EDD}">
      <dgm:prSet phldrT="[Text]" custT="1"/>
      <dgm:spPr/>
      <dgm:t>
        <a:bodyPr/>
        <a:lstStyle/>
        <a:p>
          <a:r>
            <a:rPr lang="en-US" sz="1400" dirty="0" smtClean="0"/>
            <a:t>CPU </a:t>
          </a:r>
          <a:r>
            <a:rPr lang="en-US" sz="1400" b="1" dirty="0" smtClean="0"/>
            <a:t>~ 70%</a:t>
          </a:r>
          <a:r>
            <a:rPr lang="en-US" sz="1400" dirty="0" smtClean="0"/>
            <a:t>; </a:t>
          </a:r>
          <a:r>
            <a:rPr lang="en-US" sz="1400" b="1" dirty="0" smtClean="0"/>
            <a:t>12%</a:t>
          </a:r>
          <a:r>
            <a:rPr lang="en-US" sz="1400" dirty="0" smtClean="0"/>
            <a:t> additional CPU</a:t>
          </a:r>
          <a:endParaRPr lang="en-US" sz="1400" dirty="0"/>
        </a:p>
      </dgm:t>
    </dgm:pt>
    <dgm:pt modelId="{8909F0C7-642D-4883-A1E2-F397152DBA93}" type="parTrans" cxnId="{926E4A1F-B2C4-48A1-8D15-4E69D7D0087F}">
      <dgm:prSet/>
      <dgm:spPr/>
      <dgm:t>
        <a:bodyPr/>
        <a:lstStyle/>
        <a:p>
          <a:endParaRPr lang="en-US" sz="1800"/>
        </a:p>
      </dgm:t>
    </dgm:pt>
    <dgm:pt modelId="{94DA8A44-541A-453C-B8E8-8248EA8049BA}" type="sibTrans" cxnId="{926E4A1F-B2C4-48A1-8D15-4E69D7D0087F}">
      <dgm:prSet/>
      <dgm:spPr/>
      <dgm:t>
        <a:bodyPr/>
        <a:lstStyle/>
        <a:p>
          <a:endParaRPr lang="en-US" sz="1800"/>
        </a:p>
      </dgm:t>
    </dgm:pt>
    <dgm:pt modelId="{B2DCD80B-F2A4-46B8-AC77-D0E7873AC1FC}">
      <dgm:prSet phldrT="[Text]" custT="1"/>
      <dgm:spPr/>
      <dgm:t>
        <a:bodyPr/>
        <a:lstStyle/>
        <a:p>
          <a:r>
            <a:rPr lang="en-US" sz="1400" b="1" dirty="0" smtClean="0"/>
            <a:t>2.5 GB</a:t>
          </a:r>
          <a:r>
            <a:rPr lang="en-US" sz="1400" dirty="0" smtClean="0"/>
            <a:t> min memory usage</a:t>
          </a:r>
          <a:endParaRPr lang="en-US" sz="1400" dirty="0"/>
        </a:p>
      </dgm:t>
    </dgm:pt>
    <dgm:pt modelId="{198CAE21-E7DA-4158-B197-51C89B2D08CC}" type="parTrans" cxnId="{3A178550-48B7-4863-87EC-8C281A0B43C9}">
      <dgm:prSet/>
      <dgm:spPr/>
      <dgm:t>
        <a:bodyPr/>
        <a:lstStyle/>
        <a:p>
          <a:endParaRPr lang="en-US" sz="1800"/>
        </a:p>
      </dgm:t>
    </dgm:pt>
    <dgm:pt modelId="{94E3B5DB-3BE8-4647-B560-237A849B4267}" type="sibTrans" cxnId="{3A178550-48B7-4863-87EC-8C281A0B43C9}">
      <dgm:prSet/>
      <dgm:spPr/>
      <dgm:t>
        <a:bodyPr/>
        <a:lstStyle/>
        <a:p>
          <a:endParaRPr lang="en-US" sz="1800"/>
        </a:p>
      </dgm:t>
    </dgm:pt>
    <dgm:pt modelId="{88255E14-79F4-498D-A5C2-21623FBD5658}">
      <dgm:prSet phldrT="[Text]" custT="1"/>
      <dgm:spPr/>
      <dgm:t>
        <a:bodyPr/>
        <a:lstStyle/>
        <a:p>
          <a:r>
            <a:rPr lang="en-US" sz="1400" b="1" dirty="0" smtClean="0"/>
            <a:t>2667 </a:t>
          </a:r>
          <a:r>
            <a:rPr lang="en-US" sz="1400" dirty="0" smtClean="0"/>
            <a:t>mobile users/ FE</a:t>
          </a:r>
          <a:endParaRPr lang="en-US" sz="1400" dirty="0"/>
        </a:p>
      </dgm:t>
    </dgm:pt>
    <dgm:pt modelId="{55228F1A-08CA-49F7-A5AC-2ECA9A22C55A}" type="parTrans" cxnId="{D776D154-3B45-425E-B7C2-D87F0E864262}">
      <dgm:prSet/>
      <dgm:spPr/>
      <dgm:t>
        <a:bodyPr/>
        <a:lstStyle/>
        <a:p>
          <a:endParaRPr lang="en-US" sz="1800"/>
        </a:p>
      </dgm:t>
    </dgm:pt>
    <dgm:pt modelId="{FF06F0D3-77F9-467F-AFC8-221F662BFCC5}" type="sibTrans" cxnId="{D776D154-3B45-425E-B7C2-D87F0E864262}">
      <dgm:prSet/>
      <dgm:spPr/>
      <dgm:t>
        <a:bodyPr/>
        <a:lstStyle/>
        <a:p>
          <a:endParaRPr lang="en-US" sz="1800"/>
        </a:p>
      </dgm:t>
    </dgm:pt>
    <dgm:pt modelId="{B0D14A05-EAB0-42F9-A59E-B35FF8E805F6}">
      <dgm:prSet phldrT="[Text]" custT="1"/>
      <dgm:spPr/>
      <dgm:t>
        <a:bodyPr/>
        <a:lstStyle/>
        <a:p>
          <a:r>
            <a:rPr lang="en-US" sz="1400" smtClean="0"/>
            <a:t>Cannot handle failover</a:t>
          </a:r>
          <a:endParaRPr lang="en-US" sz="1400" dirty="0"/>
        </a:p>
      </dgm:t>
    </dgm:pt>
    <dgm:pt modelId="{B4EAC8B1-6B85-4E3F-A6F7-B1A9913E8F89}" type="parTrans" cxnId="{97C02853-A2C5-44FD-BC3D-F899828BE88F}">
      <dgm:prSet/>
      <dgm:spPr/>
      <dgm:t>
        <a:bodyPr/>
        <a:lstStyle/>
        <a:p>
          <a:endParaRPr lang="en-US" sz="1800"/>
        </a:p>
      </dgm:t>
    </dgm:pt>
    <dgm:pt modelId="{442A7B3C-4836-42D8-8BA1-958E18D3FD4A}" type="sibTrans" cxnId="{97C02853-A2C5-44FD-BC3D-F899828BE88F}">
      <dgm:prSet/>
      <dgm:spPr/>
      <dgm:t>
        <a:bodyPr/>
        <a:lstStyle/>
        <a:p>
          <a:endParaRPr lang="en-US" sz="1800"/>
        </a:p>
      </dgm:t>
    </dgm:pt>
    <dgm:pt modelId="{CE3E96A0-0F8D-4A1E-82EA-83665D1213F6}" type="pres">
      <dgm:prSet presAssocID="{DF487E64-2E55-4356-83D6-DB68E3EA898B}" presName="rootnode" presStyleCnt="0">
        <dgm:presLayoutVars>
          <dgm:chMax/>
          <dgm:chPref/>
          <dgm:dir/>
          <dgm:animLvl val="lvl"/>
        </dgm:presLayoutVars>
      </dgm:prSet>
      <dgm:spPr/>
      <dgm:t>
        <a:bodyPr/>
        <a:lstStyle/>
        <a:p>
          <a:endParaRPr lang="en-US"/>
        </a:p>
      </dgm:t>
    </dgm:pt>
    <dgm:pt modelId="{51CB78F7-1A93-417C-8E4D-F6A97D5EE5CC}" type="pres">
      <dgm:prSet presAssocID="{8BC7FDDE-A99C-4722-A312-EEECCD58C5BF}" presName="composite" presStyleCnt="0"/>
      <dgm:spPr/>
      <dgm:t>
        <a:bodyPr/>
        <a:lstStyle/>
        <a:p>
          <a:endParaRPr lang="en-US"/>
        </a:p>
      </dgm:t>
    </dgm:pt>
    <dgm:pt modelId="{E4B6C1EF-DE33-4681-BBB0-9F193BB6095C}" type="pres">
      <dgm:prSet presAssocID="{8BC7FDDE-A99C-4722-A312-EEECCD58C5BF}" presName="LShape" presStyleLbl="alignNode1" presStyleIdx="0" presStyleCnt="5"/>
      <dgm:spPr/>
      <dgm:t>
        <a:bodyPr/>
        <a:lstStyle/>
        <a:p>
          <a:endParaRPr lang="en-US"/>
        </a:p>
      </dgm:t>
    </dgm:pt>
    <dgm:pt modelId="{9E2943B0-75BB-4125-B264-1C78DE7DBAD0}" type="pres">
      <dgm:prSet presAssocID="{8BC7FDDE-A99C-4722-A312-EEECCD58C5BF}" presName="ParentText" presStyleLbl="revTx" presStyleIdx="0" presStyleCnt="3">
        <dgm:presLayoutVars>
          <dgm:chMax val="0"/>
          <dgm:chPref val="0"/>
          <dgm:bulletEnabled val="1"/>
        </dgm:presLayoutVars>
      </dgm:prSet>
      <dgm:spPr/>
      <dgm:t>
        <a:bodyPr/>
        <a:lstStyle/>
        <a:p>
          <a:endParaRPr lang="en-US"/>
        </a:p>
      </dgm:t>
    </dgm:pt>
    <dgm:pt modelId="{8951E6FB-F683-41DB-B2A3-DAFCC999AF1E}" type="pres">
      <dgm:prSet presAssocID="{8BC7FDDE-A99C-4722-A312-EEECCD58C5BF}" presName="Triangle" presStyleLbl="alignNode1" presStyleIdx="1" presStyleCnt="5"/>
      <dgm:spPr/>
      <dgm:t>
        <a:bodyPr/>
        <a:lstStyle/>
        <a:p>
          <a:endParaRPr lang="en-US"/>
        </a:p>
      </dgm:t>
    </dgm:pt>
    <dgm:pt modelId="{7A128161-A17F-4E4B-9CB9-CE659D399B15}" type="pres">
      <dgm:prSet presAssocID="{A250B6CA-31B9-4888-A2C3-0CA2FA87E932}" presName="sibTrans" presStyleCnt="0"/>
      <dgm:spPr/>
      <dgm:t>
        <a:bodyPr/>
        <a:lstStyle/>
        <a:p>
          <a:endParaRPr lang="en-US"/>
        </a:p>
      </dgm:t>
    </dgm:pt>
    <dgm:pt modelId="{1896C08C-2F2C-4520-A46B-9A3C9C4587D0}" type="pres">
      <dgm:prSet presAssocID="{A250B6CA-31B9-4888-A2C3-0CA2FA87E932}" presName="space" presStyleCnt="0"/>
      <dgm:spPr/>
      <dgm:t>
        <a:bodyPr/>
        <a:lstStyle/>
        <a:p>
          <a:endParaRPr lang="en-US"/>
        </a:p>
      </dgm:t>
    </dgm:pt>
    <dgm:pt modelId="{DB6287ED-B484-437C-8954-6BFF5631FCD5}" type="pres">
      <dgm:prSet presAssocID="{E026F8A7-D148-44D8-B150-E687942758BF}" presName="composite" presStyleCnt="0"/>
      <dgm:spPr/>
      <dgm:t>
        <a:bodyPr/>
        <a:lstStyle/>
        <a:p>
          <a:endParaRPr lang="en-US"/>
        </a:p>
      </dgm:t>
    </dgm:pt>
    <dgm:pt modelId="{312D8B82-9F0D-4CEA-AB4E-38B8F6E23E9D}" type="pres">
      <dgm:prSet presAssocID="{E026F8A7-D148-44D8-B150-E687942758BF}" presName="LShape" presStyleLbl="alignNode1" presStyleIdx="2" presStyleCnt="5"/>
      <dgm:spPr/>
      <dgm:t>
        <a:bodyPr/>
        <a:lstStyle/>
        <a:p>
          <a:endParaRPr lang="en-US"/>
        </a:p>
      </dgm:t>
    </dgm:pt>
    <dgm:pt modelId="{387A7224-1BC2-4563-A6BB-1449B6B7E5D7}" type="pres">
      <dgm:prSet presAssocID="{E026F8A7-D148-44D8-B150-E687942758BF}" presName="ParentText" presStyleLbl="revTx" presStyleIdx="1" presStyleCnt="3">
        <dgm:presLayoutVars>
          <dgm:chMax val="0"/>
          <dgm:chPref val="0"/>
          <dgm:bulletEnabled val="1"/>
        </dgm:presLayoutVars>
      </dgm:prSet>
      <dgm:spPr/>
      <dgm:t>
        <a:bodyPr/>
        <a:lstStyle/>
        <a:p>
          <a:endParaRPr lang="en-US"/>
        </a:p>
      </dgm:t>
    </dgm:pt>
    <dgm:pt modelId="{D9D9E5BF-5E28-439C-8026-5D184A17DB90}" type="pres">
      <dgm:prSet presAssocID="{E026F8A7-D148-44D8-B150-E687942758BF}" presName="Triangle" presStyleLbl="alignNode1" presStyleIdx="3" presStyleCnt="5"/>
      <dgm:spPr/>
      <dgm:t>
        <a:bodyPr/>
        <a:lstStyle/>
        <a:p>
          <a:endParaRPr lang="en-US"/>
        </a:p>
      </dgm:t>
    </dgm:pt>
    <dgm:pt modelId="{D051A800-2070-4217-B340-3FA3C3758693}" type="pres">
      <dgm:prSet presAssocID="{8FAF44EC-2770-43A5-9F91-05DB7AC48EA8}" presName="sibTrans" presStyleCnt="0"/>
      <dgm:spPr/>
      <dgm:t>
        <a:bodyPr/>
        <a:lstStyle/>
        <a:p>
          <a:endParaRPr lang="en-US"/>
        </a:p>
      </dgm:t>
    </dgm:pt>
    <dgm:pt modelId="{CA3C1C6D-F7EA-474A-AB9C-0EC94605FFA9}" type="pres">
      <dgm:prSet presAssocID="{8FAF44EC-2770-43A5-9F91-05DB7AC48EA8}" presName="space" presStyleCnt="0"/>
      <dgm:spPr/>
      <dgm:t>
        <a:bodyPr/>
        <a:lstStyle/>
        <a:p>
          <a:endParaRPr lang="en-US"/>
        </a:p>
      </dgm:t>
    </dgm:pt>
    <dgm:pt modelId="{46E1F123-8586-4F3B-90CB-AC44278135CA}" type="pres">
      <dgm:prSet presAssocID="{4804F6D3-DABB-46BB-A8C2-CF99FE6A9671}" presName="composite" presStyleCnt="0"/>
      <dgm:spPr/>
      <dgm:t>
        <a:bodyPr/>
        <a:lstStyle/>
        <a:p>
          <a:endParaRPr lang="en-US"/>
        </a:p>
      </dgm:t>
    </dgm:pt>
    <dgm:pt modelId="{97AEBCFF-86C4-4D52-8FF6-BB107CBBEBA9}" type="pres">
      <dgm:prSet presAssocID="{4804F6D3-DABB-46BB-A8C2-CF99FE6A9671}" presName="LShape" presStyleLbl="alignNode1" presStyleIdx="4" presStyleCnt="5"/>
      <dgm:spPr/>
      <dgm:t>
        <a:bodyPr/>
        <a:lstStyle/>
        <a:p>
          <a:endParaRPr lang="en-US"/>
        </a:p>
      </dgm:t>
    </dgm:pt>
    <dgm:pt modelId="{C50D7E5B-4F6F-4116-BD83-24D24266F5ED}" type="pres">
      <dgm:prSet presAssocID="{4804F6D3-DABB-46BB-A8C2-CF99FE6A9671}" presName="ParentText" presStyleLbl="revTx" presStyleIdx="2" presStyleCnt="3">
        <dgm:presLayoutVars>
          <dgm:chMax val="0"/>
          <dgm:chPref val="0"/>
          <dgm:bulletEnabled val="1"/>
        </dgm:presLayoutVars>
      </dgm:prSet>
      <dgm:spPr/>
      <dgm:t>
        <a:bodyPr/>
        <a:lstStyle/>
        <a:p>
          <a:endParaRPr lang="en-US"/>
        </a:p>
      </dgm:t>
    </dgm:pt>
  </dgm:ptLst>
  <dgm:cxnLst>
    <dgm:cxn modelId="{4A8297F1-7653-4ABD-A594-6E35506C030E}" srcId="{4804F6D3-DABB-46BB-A8C2-CF99FE6A9671}" destId="{6627A390-9B7D-425E-AFBC-F226CC65CB57}" srcOrd="1" destOrd="0" parTransId="{B06E2C48-8274-4E20-8350-9728E26CF190}" sibTransId="{A4B12A3B-6CCB-47F2-B5AA-232C03F711D5}"/>
    <dgm:cxn modelId="{6F985009-AF68-4694-A46F-957C1A5123C1}" srcId="{31F078DE-AB7C-4043-975D-D2593D9F2285}" destId="{4F4CEBF1-F471-4543-BA75-5A4A977E5C36}" srcOrd="3" destOrd="0" parTransId="{20D49171-EF5F-4325-9422-7CFCAE3E5D61}" sibTransId="{EB2CA6ED-5796-48E0-841A-2E172E37306A}"/>
    <dgm:cxn modelId="{A348EF8E-7A22-49EE-A154-457D91FA4BF9}" type="presOf" srcId="{2BB67A9C-A1EF-4972-9C49-8480BF7FF668}" destId="{9E2943B0-75BB-4125-B264-1C78DE7DBAD0}" srcOrd="0" destOrd="2" presId="urn:microsoft.com/office/officeart/2009/3/layout/StepUpProcess"/>
    <dgm:cxn modelId="{E8C9E243-6836-48EA-A1DD-873F532533C3}" type="presOf" srcId="{9A3B5D82-4D77-479B-9B01-B4122D38D0BB}" destId="{C50D7E5B-4F6F-4116-BD83-24D24266F5ED}" srcOrd="0" destOrd="12" presId="urn:microsoft.com/office/officeart/2009/3/layout/StepUpProcess"/>
    <dgm:cxn modelId="{3BDB27F6-9797-434E-9A22-F6E995E64E5B}" srcId="{38F3ADE4-BB63-4AF2-89ED-A86C5393DF54}" destId="{A443E965-A529-4B40-BAC9-2DF6953F9DBC}" srcOrd="0" destOrd="0" parTransId="{3618A38C-D55D-4056-A849-DD154D67CA10}" sibTransId="{C7A76150-C683-48C6-8E78-14F742F32673}"/>
    <dgm:cxn modelId="{373B3773-D5E3-4A43-8D91-A194C7BB1099}" type="presOf" srcId="{A665BFDD-3FD3-4CF0-AEF2-E9E3AA5DBEE5}" destId="{387A7224-1BC2-4563-A6BB-1449B6B7E5D7}" srcOrd="0" destOrd="5" presId="urn:microsoft.com/office/officeart/2009/3/layout/StepUpProcess"/>
    <dgm:cxn modelId="{F914B201-668A-4053-BE2A-709E69FF2EE1}" type="presOf" srcId="{F6C55E2A-4048-4BA9-9803-8A195BA27D28}" destId="{C50D7E5B-4F6F-4116-BD83-24D24266F5ED}" srcOrd="0" destOrd="4" presId="urn:microsoft.com/office/officeart/2009/3/layout/StepUpProcess"/>
    <dgm:cxn modelId="{FB8BD509-5EE7-4ECF-89B3-069B86111C7D}" srcId="{8BC7FDDE-A99C-4722-A312-EEECCD58C5BF}" destId="{39D7B001-3A8D-4B8A-9EB1-490C99958A97}" srcOrd="0" destOrd="0" parTransId="{02B86348-EB2B-465E-A906-FB40D0C4C23F}" sibTransId="{332252BF-F068-4611-A952-0E62608D99DB}"/>
    <dgm:cxn modelId="{7C708D9E-2FE2-4289-B1FA-031BE0E28E7B}" srcId="{8BC7FDDE-A99C-4722-A312-EEECCD58C5BF}" destId="{2BB67A9C-A1EF-4972-9C49-8480BF7FF668}" srcOrd="1" destOrd="0" parTransId="{550A54CD-2990-4011-977D-A38888837BE5}" sibTransId="{EF891BA1-F0CF-4322-A4F8-D7AAB2754D5A}"/>
    <dgm:cxn modelId="{97C02853-A2C5-44FD-BC3D-F899828BE88F}" srcId="{61F6D98F-6F70-402E-93FC-B1E94D73B7BD}" destId="{B0D14A05-EAB0-42F9-A59E-B35FF8E805F6}" srcOrd="1" destOrd="0" parTransId="{B4EAC8B1-6B85-4E3F-A6F7-B1A9913E8F89}" sibTransId="{442A7B3C-4836-42D8-8BA1-958E18D3FD4A}"/>
    <dgm:cxn modelId="{5ECAFE55-C3EE-4663-B96E-D4C4D366C920}" type="presOf" srcId="{E026F8A7-D148-44D8-B150-E687942758BF}" destId="{387A7224-1BC2-4563-A6BB-1449B6B7E5D7}" srcOrd="0" destOrd="0" presId="urn:microsoft.com/office/officeart/2009/3/layout/StepUpProcess"/>
    <dgm:cxn modelId="{7A82A7EA-E794-4FF9-A33B-4F27787DECD5}" type="presOf" srcId="{6627A390-9B7D-425E-AFBC-F226CC65CB57}" destId="{C50D7E5B-4F6F-4116-BD83-24D24266F5ED}" srcOrd="0" destOrd="9" presId="urn:microsoft.com/office/officeart/2009/3/layout/StepUpProcess"/>
    <dgm:cxn modelId="{E1F9B731-05EE-4BB7-AD62-36C2C9259B26}" type="presOf" srcId="{D0667F1B-75D0-4078-B906-945CE2B728D3}" destId="{387A7224-1BC2-4563-A6BB-1449B6B7E5D7}" srcOrd="0" destOrd="2" presId="urn:microsoft.com/office/officeart/2009/3/layout/StepUpProcess"/>
    <dgm:cxn modelId="{6D94ECB7-76D8-423E-95F7-7DFC0FAB99B4}" srcId="{6627A390-9B7D-425E-AFBC-F226CC65CB57}" destId="{2DAA97E7-7557-4CDC-9E9B-8FC99DA19022}" srcOrd="5" destOrd="0" parTransId="{B4364CD9-8087-43CB-9207-94BE3ED93BF2}" sibTransId="{5C412B9A-F9FC-485E-95F1-22CBCCE9700A}"/>
    <dgm:cxn modelId="{784E49ED-14FB-4AF5-BDA0-9FF736F81213}" srcId="{31F078DE-AB7C-4043-975D-D2593D9F2285}" destId="{D91D3611-CB43-46F4-93B1-0DC799F07E08}" srcOrd="1" destOrd="0" parTransId="{391C34E1-9221-4132-A58D-7878ABDFC9E4}" sibTransId="{BAA9197E-5572-4DE0-BD5C-522D5A887137}"/>
    <dgm:cxn modelId="{14691A27-12FA-4595-91FF-9D25206749FE}" srcId="{31F078DE-AB7C-4043-975D-D2593D9F2285}" destId="{A0267550-F30C-4FF4-A985-F82C6C00F1F4}" srcOrd="2" destOrd="0" parTransId="{D056BFD3-C79A-4326-B27E-DD78D42934E5}" sibTransId="{D9FC40C5-9026-4B42-AECB-581BC5D30D51}"/>
    <dgm:cxn modelId="{E2AFC82C-90DE-4BF5-99B4-764CC8976DF5}" srcId="{DF487E64-2E55-4356-83D6-DB68E3EA898B}" destId="{E026F8A7-D148-44D8-B150-E687942758BF}" srcOrd="1" destOrd="0" parTransId="{5F2FD255-5C78-419E-A8D6-15443E4C3A23}" sibTransId="{8FAF44EC-2770-43A5-9F91-05DB7AC48EA8}"/>
    <dgm:cxn modelId="{0DEFE557-5ADF-4CFD-B435-C74DA5B25594}" srcId="{DF487E64-2E55-4356-83D6-DB68E3EA898B}" destId="{8BC7FDDE-A99C-4722-A312-EEECCD58C5BF}" srcOrd="0" destOrd="0" parTransId="{7071A394-DDC0-4B08-874A-D771FA591B2F}" sibTransId="{A250B6CA-31B9-4888-A2C3-0CA2FA87E932}"/>
    <dgm:cxn modelId="{A7639A21-392F-44A4-8F78-589C95E97714}" type="presOf" srcId="{31F078DE-AB7C-4043-975D-D2593D9F2285}" destId="{9E2943B0-75BB-4125-B264-1C78DE7DBAD0}" srcOrd="0" destOrd="4" presId="urn:microsoft.com/office/officeart/2009/3/layout/StepUpProcess"/>
    <dgm:cxn modelId="{DA781060-F3FB-46A4-97E5-6A92F124E310}" srcId="{E026F8A7-D148-44D8-B150-E687942758BF}" destId="{E267F043-D453-438F-A93B-56D5CA2CAA63}" srcOrd="0" destOrd="0" parTransId="{62E6A28D-38E9-4EFD-83D8-167ADEA6D1E8}" sibTransId="{00C681CE-BA8E-462A-B2F4-65F9E06D9758}"/>
    <dgm:cxn modelId="{CF5ADA36-B4D6-4724-80C7-D4554AD9071F}" srcId="{E026F8A7-D148-44D8-B150-E687942758BF}" destId="{4763AEE0-1661-4D72-A4AE-9F1A80DBD69C}" srcOrd="2" destOrd="0" parTransId="{76B5AD8B-4F4A-4A4D-B06D-40BE5E294AD6}" sibTransId="{4DA1B06D-7C1E-4E35-92CB-47B6EF2E7F07}"/>
    <dgm:cxn modelId="{BBF52FF1-46F3-4B54-BDB5-8AE25EEDA973}" type="presOf" srcId="{E267F043-D453-438F-A93B-56D5CA2CAA63}" destId="{387A7224-1BC2-4563-A6BB-1449B6B7E5D7}" srcOrd="0" destOrd="1" presId="urn:microsoft.com/office/officeart/2009/3/layout/StepUpProcess"/>
    <dgm:cxn modelId="{898F4C55-B579-4FD7-99E5-204E91D2564E}" type="presOf" srcId="{2DAA97E7-7557-4CDC-9E9B-8FC99DA19022}" destId="{C50D7E5B-4F6F-4116-BD83-24D24266F5ED}" srcOrd="0" destOrd="15" presId="urn:microsoft.com/office/officeart/2009/3/layout/StepUpProcess"/>
    <dgm:cxn modelId="{663E38E6-D9D7-4536-894A-67D37176AC4B}" srcId="{E026F8A7-D148-44D8-B150-E687942758BF}" destId="{8DBF9A6D-FFC8-4F33-A136-502F794A4AFB}" srcOrd="5" destOrd="0" parTransId="{85D82A11-5550-467E-A729-DF18AF78D1DB}" sibTransId="{1A689C79-DA8B-4C99-800E-4E0286AC1BAC}"/>
    <dgm:cxn modelId="{AF4C3B90-EF55-4CB6-B2F4-A0DD857FA120}" srcId="{E026F8A7-D148-44D8-B150-E687942758BF}" destId="{D0667F1B-75D0-4078-B906-945CE2B728D3}" srcOrd="1" destOrd="0" parTransId="{C9ECD485-CB12-4EFB-98DC-C41198FB7F9B}" sibTransId="{66D9E967-A735-4E36-8A55-4C5ADCFD5C32}"/>
    <dgm:cxn modelId="{6D739947-2C46-49A8-97E9-88DB9382D29C}" type="presOf" srcId="{A443E965-A529-4B40-BAC9-2DF6953F9DBC}" destId="{C50D7E5B-4F6F-4116-BD83-24D24266F5ED}" srcOrd="0" destOrd="2" presId="urn:microsoft.com/office/officeart/2009/3/layout/StepUpProcess"/>
    <dgm:cxn modelId="{AE911AA8-036F-48D7-91C2-16A7E07C0A83}" type="presOf" srcId="{B0D14A05-EAB0-42F9-A59E-B35FF8E805F6}" destId="{C50D7E5B-4F6F-4116-BD83-24D24266F5ED}" srcOrd="0" destOrd="7" presId="urn:microsoft.com/office/officeart/2009/3/layout/StepUpProcess"/>
    <dgm:cxn modelId="{389ADBFF-0051-4DA5-8855-F770E50EA88F}" type="presOf" srcId="{B2DCD80B-F2A4-46B8-AC77-D0E7873AC1FC}" destId="{C50D7E5B-4F6F-4116-BD83-24D24266F5ED}" srcOrd="0" destOrd="18" presId="urn:microsoft.com/office/officeart/2009/3/layout/StepUpProcess"/>
    <dgm:cxn modelId="{C164B64B-4EBC-4246-820E-1C46CEB4F626}" type="presOf" srcId="{E91204D6-C035-4820-B5B9-BA275DDFB4DF}" destId="{C50D7E5B-4F6F-4116-BD83-24D24266F5ED}" srcOrd="0" destOrd="16" presId="urn:microsoft.com/office/officeart/2009/3/layout/StepUpProcess"/>
    <dgm:cxn modelId="{09006F42-5381-4FC7-9E7B-5A30045A66B3}" srcId="{E026F8A7-D148-44D8-B150-E687942758BF}" destId="{A665BFDD-3FD3-4CF0-AEF2-E9E3AA5DBEE5}" srcOrd="4" destOrd="0" parTransId="{9A89942E-67AA-480E-B09A-2D29521813AB}" sibTransId="{45F96A2F-D228-43D5-9AD2-DEC47ADC59D9}"/>
    <dgm:cxn modelId="{69BA9AC1-AEC7-4F08-928E-F9720E14E456}" type="presOf" srcId="{FEE54FBA-1194-4F6C-AAE9-92BA1F76FF4C}" destId="{C50D7E5B-4F6F-4116-BD83-24D24266F5ED}" srcOrd="0" destOrd="10" presId="urn:microsoft.com/office/officeart/2009/3/layout/StepUpProcess"/>
    <dgm:cxn modelId="{42E8AEB9-74A3-419C-BFCA-F772828F2531}" type="presOf" srcId="{B16AF7E6-FDA1-4C65-B273-9D9207A624F4}" destId="{387A7224-1BC2-4563-A6BB-1449B6B7E5D7}" srcOrd="0" destOrd="4" presId="urn:microsoft.com/office/officeart/2009/3/layout/StepUpProcess"/>
    <dgm:cxn modelId="{AF701B8A-95AE-4865-A046-3BA0EC114E27}" srcId="{6627A390-9B7D-425E-AFBC-F226CC65CB57}" destId="{FEE54FBA-1194-4F6C-AAE9-92BA1F76FF4C}" srcOrd="0" destOrd="0" parTransId="{9B52EE2F-A0D0-46D8-AA2D-DCF872A66B6A}" sibTransId="{0BBA0028-4968-4273-A4D8-14A4672F0A48}"/>
    <dgm:cxn modelId="{D5FE7A9E-D373-4D61-B5FB-886D87D832A7}" type="presOf" srcId="{4763AEE0-1661-4D72-A4AE-9F1A80DBD69C}" destId="{387A7224-1BC2-4563-A6BB-1449B6B7E5D7}" srcOrd="0" destOrd="3" presId="urn:microsoft.com/office/officeart/2009/3/layout/StepUpProcess"/>
    <dgm:cxn modelId="{3A178550-48B7-4863-87EC-8C281A0B43C9}" srcId="{2DAA97E7-7557-4CDC-9E9B-8FC99DA19022}" destId="{B2DCD80B-F2A4-46B8-AC77-D0E7873AC1FC}" srcOrd="2" destOrd="0" parTransId="{198CAE21-E7DA-4158-B197-51C89B2D08CC}" sibTransId="{94E3B5DB-3BE8-4647-B560-237A849B4267}"/>
    <dgm:cxn modelId="{7238CDFE-1C96-4F2A-99A3-34058DC90692}" type="presOf" srcId="{88255E14-79F4-498D-A5C2-21623FBD5658}" destId="{C50D7E5B-4F6F-4116-BD83-24D24266F5ED}" srcOrd="0" destOrd="11" presId="urn:microsoft.com/office/officeart/2009/3/layout/StepUpProcess"/>
    <dgm:cxn modelId="{1D1787A1-6939-4FC4-9B01-39F5D1D54875}" srcId="{38F3ADE4-BB63-4AF2-89ED-A86C5393DF54}" destId="{341C7EE5-4C9C-4303-B26A-2FB11F71137C}" srcOrd="4" destOrd="0" parTransId="{F371EA17-CDE3-40F1-A14F-C3F01EEEB014}" sibTransId="{CF745513-041C-4AE8-A4B5-B0F5D6E9DAC2}"/>
    <dgm:cxn modelId="{8163E760-3FE5-4EBF-BB1E-68398022AC07}" type="presOf" srcId="{1F43B732-BF7B-4BEB-9D58-0162DB292C48}" destId="{387A7224-1BC2-4563-A6BB-1449B6B7E5D7}" srcOrd="0" destOrd="7" presId="urn:microsoft.com/office/officeart/2009/3/layout/StepUpProcess"/>
    <dgm:cxn modelId="{7089A4DA-438B-40B3-BC19-505B392ADEF6}" type="presOf" srcId="{38F3ADE4-BB63-4AF2-89ED-A86C5393DF54}" destId="{C50D7E5B-4F6F-4116-BD83-24D24266F5ED}" srcOrd="0" destOrd="1" presId="urn:microsoft.com/office/officeart/2009/3/layout/StepUpProcess"/>
    <dgm:cxn modelId="{154A443F-8F2D-4701-8289-4303116B0260}" type="presOf" srcId="{4F4CEBF1-F471-4543-BA75-5A4A977E5C36}" destId="{9E2943B0-75BB-4125-B264-1C78DE7DBAD0}" srcOrd="0" destOrd="8" presId="urn:microsoft.com/office/officeart/2009/3/layout/StepUpProcess"/>
    <dgm:cxn modelId="{F9FBAB44-35B6-47A8-94BE-97C2B10AEA34}" srcId="{8DBF9A6D-FFC8-4F33-A136-502F794A4AFB}" destId="{1F43B732-BF7B-4BEB-9D58-0162DB292C48}" srcOrd="0" destOrd="0" parTransId="{7A2D18C8-1D3F-4BD4-9186-254417EDC99E}" sibTransId="{33219811-0F19-4B02-941C-C014CF3AAE26}"/>
    <dgm:cxn modelId="{33DD08B1-EA72-4C33-B894-8C3B251F94FB}" type="presOf" srcId="{A2C58392-F42C-4694-B795-A14246E94AA5}" destId="{9E2943B0-75BB-4125-B264-1C78DE7DBAD0}" srcOrd="0" destOrd="5" presId="urn:microsoft.com/office/officeart/2009/3/layout/StepUpProcess"/>
    <dgm:cxn modelId="{4CA6FB4C-7101-46AF-A657-D034B1832C62}" type="presOf" srcId="{2663302D-A41F-4888-B31A-B7C079F5C8BB}" destId="{9E2943B0-75BB-4125-B264-1C78DE7DBAD0}" srcOrd="0" destOrd="3" presId="urn:microsoft.com/office/officeart/2009/3/layout/StepUpProcess"/>
    <dgm:cxn modelId="{D776D154-3B45-425E-B7C2-D87F0E864262}" srcId="{6627A390-9B7D-425E-AFBC-F226CC65CB57}" destId="{88255E14-79F4-498D-A5C2-21623FBD5658}" srcOrd="1" destOrd="0" parTransId="{55228F1A-08CA-49F7-A5AC-2ECA9A22C55A}" sibTransId="{FF06F0D3-77F9-467F-AFC8-221F662BFCC5}"/>
    <dgm:cxn modelId="{56B1507B-612D-42E6-B562-17E051725735}" type="presOf" srcId="{341C7EE5-4C9C-4303-B26A-2FB11F71137C}" destId="{C50D7E5B-4F6F-4116-BD83-24D24266F5ED}" srcOrd="0" destOrd="8" presId="urn:microsoft.com/office/officeart/2009/3/layout/StepUpProcess"/>
    <dgm:cxn modelId="{3D860B26-4B5B-4D9A-A22E-099C19B6D6FE}" srcId="{31F078DE-AB7C-4043-975D-D2593D9F2285}" destId="{A2C58392-F42C-4694-B795-A14246E94AA5}" srcOrd="0" destOrd="0" parTransId="{E30FC5FD-73ED-4C51-9F89-A46FC0A249F5}" sibTransId="{98E03E35-5391-4296-83D9-6BE7AAA07FD8}"/>
    <dgm:cxn modelId="{8AA01DFF-0818-4345-AE51-3EF3C6F035E3}" srcId="{38F3ADE4-BB63-4AF2-89ED-A86C5393DF54}" destId="{1C1B949A-F72E-407D-A2CA-1B8A35FB1B85}" srcOrd="1" destOrd="0" parTransId="{F18C150C-A25E-47D7-87F7-330E42629240}" sibTransId="{72958566-B9E8-48CC-916A-557365B60AE8}"/>
    <dgm:cxn modelId="{66F4BC5A-ECCD-49D9-9E0E-8743AD3D998F}" type="presOf" srcId="{D91D3611-CB43-46F4-93B1-0DC799F07E08}" destId="{9E2943B0-75BB-4125-B264-1C78DE7DBAD0}" srcOrd="0" destOrd="6" presId="urn:microsoft.com/office/officeart/2009/3/layout/StepUpProcess"/>
    <dgm:cxn modelId="{E59713FE-43D2-4610-8B36-4E19FD2D59AC}" type="presOf" srcId="{5D36FA45-3EA5-4FF7-B92D-958321AC2EDD}" destId="{C50D7E5B-4F6F-4116-BD83-24D24266F5ED}" srcOrd="0" destOrd="13" presId="urn:microsoft.com/office/officeart/2009/3/layout/StepUpProcess"/>
    <dgm:cxn modelId="{BE85E3DF-29E9-4CDB-8543-55ED6C95C94A}" srcId="{6627A390-9B7D-425E-AFBC-F226CC65CB57}" destId="{260C6A9E-A36F-4CB6-9703-023184D7D86A}" srcOrd="4" destOrd="0" parTransId="{C24ECA05-E149-49BE-B7BB-16EF3054D266}" sibTransId="{B1493F6D-43D6-443E-A0A9-A9F5F381872D}"/>
    <dgm:cxn modelId="{9045A91E-B119-4CCF-B01C-9827EA2ACD7D}" type="presOf" srcId="{8BC7FDDE-A99C-4722-A312-EEECCD58C5BF}" destId="{9E2943B0-75BB-4125-B264-1C78DE7DBAD0}" srcOrd="0" destOrd="0" presId="urn:microsoft.com/office/officeart/2009/3/layout/StepUpProcess"/>
    <dgm:cxn modelId="{8422C9CA-4851-42E5-A5C0-A451C58020F0}" type="presOf" srcId="{4804F6D3-DABB-46BB-A8C2-CF99FE6A9671}" destId="{C50D7E5B-4F6F-4116-BD83-24D24266F5ED}" srcOrd="0" destOrd="0" presId="urn:microsoft.com/office/officeart/2009/3/layout/StepUpProcess"/>
    <dgm:cxn modelId="{EA06179E-39C0-433E-BF9A-9180D496B960}" type="presOf" srcId="{1C1B949A-F72E-407D-A2CA-1B8A35FB1B85}" destId="{C50D7E5B-4F6F-4116-BD83-24D24266F5ED}" srcOrd="0" destOrd="3" presId="urn:microsoft.com/office/officeart/2009/3/layout/StepUpProcess"/>
    <dgm:cxn modelId="{EA2AA6C1-0416-4E41-92BE-B8F8269C9225}" type="presOf" srcId="{A401F447-9388-442C-8B6F-5B85DBD7F923}" destId="{C50D7E5B-4F6F-4116-BD83-24D24266F5ED}" srcOrd="0" destOrd="17" presId="urn:microsoft.com/office/officeart/2009/3/layout/StepUpProcess"/>
    <dgm:cxn modelId="{540D901B-CC24-493C-A2DB-0BF37F3D7924}" type="presOf" srcId="{260C6A9E-A36F-4CB6-9703-023184D7D86A}" destId="{C50D7E5B-4F6F-4116-BD83-24D24266F5ED}" srcOrd="0" destOrd="14" presId="urn:microsoft.com/office/officeart/2009/3/layout/StepUpProcess"/>
    <dgm:cxn modelId="{1921B13C-9A1C-4E1A-8FCB-F6CACE1730B6}" type="presOf" srcId="{DF487E64-2E55-4356-83D6-DB68E3EA898B}" destId="{CE3E96A0-0F8D-4A1E-82EA-83665D1213F6}" srcOrd="0" destOrd="0" presId="urn:microsoft.com/office/officeart/2009/3/layout/StepUpProcess"/>
    <dgm:cxn modelId="{34A89055-7E8A-478A-AA1E-1C4817BF632B}" srcId="{2DAA97E7-7557-4CDC-9E9B-8FC99DA19022}" destId="{E91204D6-C035-4820-B5B9-BA275DDFB4DF}" srcOrd="0" destOrd="0" parTransId="{0C75B8BD-97E1-4D6F-8395-656C551EFCF7}" sibTransId="{1D92D167-F01A-43B4-8D43-BFB621649F05}"/>
    <dgm:cxn modelId="{C983CB01-F9DD-4E37-BAD6-7E08654D3C06}" srcId="{61F6D98F-6F70-402E-93FC-B1E94D73B7BD}" destId="{3DC644DB-9975-4C78-AC67-368CA8788A49}" srcOrd="0" destOrd="0" parTransId="{B568D1FD-AA9C-4756-9EE7-B9DF044CE3C8}" sibTransId="{D7587559-11DA-4556-AB60-1AFBA568A451}"/>
    <dgm:cxn modelId="{0698F8C4-4E0F-45B2-B746-95287072C500}" type="presOf" srcId="{61F6D98F-6F70-402E-93FC-B1E94D73B7BD}" destId="{C50D7E5B-4F6F-4116-BD83-24D24266F5ED}" srcOrd="0" destOrd="5" presId="urn:microsoft.com/office/officeart/2009/3/layout/StepUpProcess"/>
    <dgm:cxn modelId="{AC8DF36E-715D-458B-A318-75BD1F07A8A4}" srcId="{6627A390-9B7D-425E-AFBC-F226CC65CB57}" destId="{9A3B5D82-4D77-479B-9B01-B4122D38D0BB}" srcOrd="2" destOrd="0" parTransId="{2BBDA914-6230-495E-841D-091CF48E1F91}" sibTransId="{10257311-7F1B-409E-A7DB-7F24DACA0909}"/>
    <dgm:cxn modelId="{C61E90DC-5E1C-4B82-9A2A-7A5405EDE40B}" srcId="{4804F6D3-DABB-46BB-A8C2-CF99FE6A9671}" destId="{38F3ADE4-BB63-4AF2-89ED-A86C5393DF54}" srcOrd="0" destOrd="0" parTransId="{D7BE922A-B828-49F8-B10C-DA7563C71BAC}" sibTransId="{A20991F5-C6CD-46C5-848B-6D4C2DD8795E}"/>
    <dgm:cxn modelId="{CBCED1FC-691F-4207-8914-B68DD04A20A8}" type="presOf" srcId="{8DBF9A6D-FFC8-4F33-A136-502F794A4AFB}" destId="{387A7224-1BC2-4563-A6BB-1449B6B7E5D7}" srcOrd="0" destOrd="6" presId="urn:microsoft.com/office/officeart/2009/3/layout/StepUpProcess"/>
    <dgm:cxn modelId="{9AC6D015-34B0-44E4-BAD0-242DEA63B4D8}" srcId="{8BC7FDDE-A99C-4722-A312-EEECCD58C5BF}" destId="{2663302D-A41F-4888-B31A-B7C079F5C8BB}" srcOrd="2" destOrd="0" parTransId="{3D19FC1E-0CAC-4728-91E7-D27DC258A0FA}" sibTransId="{13332B89-AFC0-45B4-A084-693423E288F1}"/>
    <dgm:cxn modelId="{782A7B80-52EB-47F8-8294-8DA2FB1C5F5C}" srcId="{DF487E64-2E55-4356-83D6-DB68E3EA898B}" destId="{4804F6D3-DABB-46BB-A8C2-CF99FE6A9671}" srcOrd="2" destOrd="0" parTransId="{E2B49197-0886-417F-A7B9-35624801C9D8}" sibTransId="{E6AC6F46-E10F-45FF-8969-C0B635344D15}"/>
    <dgm:cxn modelId="{7FB91FED-E45A-4E2C-A470-2AA63D0DBCE4}" srcId="{8BC7FDDE-A99C-4722-A312-EEECCD58C5BF}" destId="{31F078DE-AB7C-4043-975D-D2593D9F2285}" srcOrd="3" destOrd="0" parTransId="{E41B5D2F-5F9E-442D-B387-3E83CEB27BD4}" sibTransId="{BEE5BBD4-42AB-46A1-9868-17EFBB6436D3}"/>
    <dgm:cxn modelId="{58CECF4F-6691-4F4C-AABC-52199070511B}" type="presOf" srcId="{39D7B001-3A8D-4B8A-9EB1-490C99958A97}" destId="{9E2943B0-75BB-4125-B264-1C78DE7DBAD0}" srcOrd="0" destOrd="1" presId="urn:microsoft.com/office/officeart/2009/3/layout/StepUpProcess"/>
    <dgm:cxn modelId="{48EA5CFF-C3D8-4C95-B027-6723C08DFD64}" type="presOf" srcId="{A0267550-F30C-4FF4-A985-F82C6C00F1F4}" destId="{9E2943B0-75BB-4125-B264-1C78DE7DBAD0}" srcOrd="0" destOrd="7" presId="urn:microsoft.com/office/officeart/2009/3/layout/StepUpProcess"/>
    <dgm:cxn modelId="{D92EFDD1-96B4-4AEC-B475-3EB204BAE9E4}" srcId="{E026F8A7-D148-44D8-B150-E687942758BF}" destId="{B16AF7E6-FDA1-4C65-B273-9D9207A624F4}" srcOrd="3" destOrd="0" parTransId="{AE4EF7CC-2583-4AEE-9D41-AB274E66B52E}" sibTransId="{C8A1B927-F5C4-4813-9562-25ECB6652A0F}"/>
    <dgm:cxn modelId="{3D2E0E48-8FA1-4B69-A76E-8984FE433A0B}" srcId="{38F3ADE4-BB63-4AF2-89ED-A86C5393DF54}" destId="{F6C55E2A-4048-4BA9-9803-8A195BA27D28}" srcOrd="2" destOrd="0" parTransId="{1D49FA11-98A6-4077-8A7D-EC136C437D4C}" sibTransId="{504E6134-1981-41AF-BC0B-B422807DD627}"/>
    <dgm:cxn modelId="{4EF521C2-6B7C-40DB-A6CA-A591EDD63883}" srcId="{2DAA97E7-7557-4CDC-9E9B-8FC99DA19022}" destId="{A401F447-9388-442C-8B6F-5B85DBD7F923}" srcOrd="1" destOrd="0" parTransId="{E3D84554-D1E6-4A63-9CF0-530D8981DED5}" sibTransId="{4149D9D6-FA57-4AD0-8215-04716C5E3A3E}"/>
    <dgm:cxn modelId="{3B35E8D9-C1FA-4E33-B75D-7DD1B009D306}" srcId="{38F3ADE4-BB63-4AF2-89ED-A86C5393DF54}" destId="{61F6D98F-6F70-402E-93FC-B1E94D73B7BD}" srcOrd="3" destOrd="0" parTransId="{544E9B19-B725-404C-B854-493910CA8D83}" sibTransId="{6D462D9D-ED15-4ED6-B089-709C3E0E34F7}"/>
    <dgm:cxn modelId="{926E4A1F-B2C4-48A1-8D15-4E69D7D0087F}" srcId="{6627A390-9B7D-425E-AFBC-F226CC65CB57}" destId="{5D36FA45-3EA5-4FF7-B92D-958321AC2EDD}" srcOrd="3" destOrd="0" parTransId="{8909F0C7-642D-4883-A1E2-F397152DBA93}" sibTransId="{94DA8A44-541A-453C-B8E8-8248EA8049BA}"/>
    <dgm:cxn modelId="{58C5B6EC-C7D3-494D-8245-3D3B012B510E}" type="presOf" srcId="{3DC644DB-9975-4C78-AC67-368CA8788A49}" destId="{C50D7E5B-4F6F-4116-BD83-24D24266F5ED}" srcOrd="0" destOrd="6" presId="urn:microsoft.com/office/officeart/2009/3/layout/StepUpProcess"/>
    <dgm:cxn modelId="{17DDD06A-9835-4DF5-9035-1DD917C3500B}" type="presParOf" srcId="{CE3E96A0-0F8D-4A1E-82EA-83665D1213F6}" destId="{51CB78F7-1A93-417C-8E4D-F6A97D5EE5CC}" srcOrd="0" destOrd="0" presId="urn:microsoft.com/office/officeart/2009/3/layout/StepUpProcess"/>
    <dgm:cxn modelId="{6EFB4BAF-6D76-4D60-B27D-E65ED38680CD}" type="presParOf" srcId="{51CB78F7-1A93-417C-8E4D-F6A97D5EE5CC}" destId="{E4B6C1EF-DE33-4681-BBB0-9F193BB6095C}" srcOrd="0" destOrd="0" presId="urn:microsoft.com/office/officeart/2009/3/layout/StepUpProcess"/>
    <dgm:cxn modelId="{123B9975-AF43-4B67-B346-3508BF97728C}" type="presParOf" srcId="{51CB78F7-1A93-417C-8E4D-F6A97D5EE5CC}" destId="{9E2943B0-75BB-4125-B264-1C78DE7DBAD0}" srcOrd="1" destOrd="0" presId="urn:microsoft.com/office/officeart/2009/3/layout/StepUpProcess"/>
    <dgm:cxn modelId="{F6EDD1F7-7C33-40C7-86C0-784F999FE6A7}" type="presParOf" srcId="{51CB78F7-1A93-417C-8E4D-F6A97D5EE5CC}" destId="{8951E6FB-F683-41DB-B2A3-DAFCC999AF1E}" srcOrd="2" destOrd="0" presId="urn:microsoft.com/office/officeart/2009/3/layout/StepUpProcess"/>
    <dgm:cxn modelId="{45E2FA95-C819-4425-9964-9252DE26095F}" type="presParOf" srcId="{CE3E96A0-0F8D-4A1E-82EA-83665D1213F6}" destId="{7A128161-A17F-4E4B-9CB9-CE659D399B15}" srcOrd="1" destOrd="0" presId="urn:microsoft.com/office/officeart/2009/3/layout/StepUpProcess"/>
    <dgm:cxn modelId="{50EEDAAA-A84E-4D2A-9DB9-E10294BB38D0}" type="presParOf" srcId="{7A128161-A17F-4E4B-9CB9-CE659D399B15}" destId="{1896C08C-2F2C-4520-A46B-9A3C9C4587D0}" srcOrd="0" destOrd="0" presId="urn:microsoft.com/office/officeart/2009/3/layout/StepUpProcess"/>
    <dgm:cxn modelId="{01AD3406-70A3-41AB-93A0-9400933AAAF4}" type="presParOf" srcId="{CE3E96A0-0F8D-4A1E-82EA-83665D1213F6}" destId="{DB6287ED-B484-437C-8954-6BFF5631FCD5}" srcOrd="2" destOrd="0" presId="urn:microsoft.com/office/officeart/2009/3/layout/StepUpProcess"/>
    <dgm:cxn modelId="{361101EB-76FA-41AF-9773-855741EAB452}" type="presParOf" srcId="{DB6287ED-B484-437C-8954-6BFF5631FCD5}" destId="{312D8B82-9F0D-4CEA-AB4E-38B8F6E23E9D}" srcOrd="0" destOrd="0" presId="urn:microsoft.com/office/officeart/2009/3/layout/StepUpProcess"/>
    <dgm:cxn modelId="{8499766B-0188-49F7-810E-64AE1406DC15}" type="presParOf" srcId="{DB6287ED-B484-437C-8954-6BFF5631FCD5}" destId="{387A7224-1BC2-4563-A6BB-1449B6B7E5D7}" srcOrd="1" destOrd="0" presId="urn:microsoft.com/office/officeart/2009/3/layout/StepUpProcess"/>
    <dgm:cxn modelId="{4704DF0E-90B7-4269-8459-31351A126A1A}" type="presParOf" srcId="{DB6287ED-B484-437C-8954-6BFF5631FCD5}" destId="{D9D9E5BF-5E28-439C-8026-5D184A17DB90}" srcOrd="2" destOrd="0" presId="urn:microsoft.com/office/officeart/2009/3/layout/StepUpProcess"/>
    <dgm:cxn modelId="{E6DA3C90-8A95-439A-99D1-B398CF74E0EB}" type="presParOf" srcId="{CE3E96A0-0F8D-4A1E-82EA-83665D1213F6}" destId="{D051A800-2070-4217-B340-3FA3C3758693}" srcOrd="3" destOrd="0" presId="urn:microsoft.com/office/officeart/2009/3/layout/StepUpProcess"/>
    <dgm:cxn modelId="{ACD7B613-1C4C-4D11-8C37-44621BCB9EA8}" type="presParOf" srcId="{D051A800-2070-4217-B340-3FA3C3758693}" destId="{CA3C1C6D-F7EA-474A-AB9C-0EC94605FFA9}" srcOrd="0" destOrd="0" presId="urn:microsoft.com/office/officeart/2009/3/layout/StepUpProcess"/>
    <dgm:cxn modelId="{3CD67B0E-8C55-4CD0-BD2C-22A1C1BCE4E4}" type="presParOf" srcId="{CE3E96A0-0F8D-4A1E-82EA-83665D1213F6}" destId="{46E1F123-8586-4F3B-90CB-AC44278135CA}" srcOrd="4" destOrd="0" presId="urn:microsoft.com/office/officeart/2009/3/layout/StepUpProcess"/>
    <dgm:cxn modelId="{358627C1-5006-4BB6-9B41-04A5D5344BD1}" type="presParOf" srcId="{46E1F123-8586-4F3B-90CB-AC44278135CA}" destId="{97AEBCFF-86C4-4D52-8FF6-BB107CBBEBA9}" srcOrd="0" destOrd="0" presId="urn:microsoft.com/office/officeart/2009/3/layout/StepUpProcess"/>
    <dgm:cxn modelId="{C1A2D8FC-7D35-4DD4-B175-0325AB7A3927}" type="presParOf" srcId="{46E1F123-8586-4F3B-90CB-AC44278135CA}" destId="{C50D7E5B-4F6F-4116-BD83-24D24266F5ED}"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22BD5F-4804-4436-993B-09F7CCF7DC00}" type="doc">
      <dgm:prSet loTypeId="urn:microsoft.com/office/officeart/2005/8/layout/process1" loCatId="process" qsTypeId="urn:microsoft.com/office/officeart/2005/8/quickstyle/simple1" qsCatId="simple" csTypeId="urn:microsoft.com/office/officeart/2005/8/colors/colorful3" csCatId="colorful" phldr="1"/>
      <dgm:spPr/>
    </dgm:pt>
    <dgm:pt modelId="{FF799957-6B9B-45D0-9033-BB770178EB6B}">
      <dgm:prSet phldrT="[Text]" custT="1"/>
      <dgm:spPr/>
      <dgm:t>
        <a:bodyPr/>
        <a:lstStyle/>
        <a:p>
          <a:r>
            <a:rPr lang="en-US" sz="2400" kern="1200" dirty="0" smtClean="0">
              <a:latin typeface="+mj-lt"/>
              <a:ea typeface="+mn-ea"/>
              <a:cs typeface="+mn-cs"/>
            </a:rPr>
            <a:t>Install Update</a:t>
          </a:r>
          <a:endParaRPr lang="en-US" sz="2400" kern="1200" dirty="0">
            <a:latin typeface="+mj-lt"/>
            <a:ea typeface="+mn-ea"/>
            <a:cs typeface="+mn-cs"/>
          </a:endParaRPr>
        </a:p>
      </dgm:t>
    </dgm:pt>
    <dgm:pt modelId="{4D4BDC0D-AD87-440C-B14C-8E26BE9DA8EF}" type="parTrans" cxnId="{8E4271C6-A74A-4412-9735-0EA816C14D4E}">
      <dgm:prSet/>
      <dgm:spPr/>
      <dgm:t>
        <a:bodyPr/>
        <a:lstStyle/>
        <a:p>
          <a:endParaRPr lang="en-US">
            <a:latin typeface="+mn-lt"/>
            <a:cs typeface="Arial" panose="020B0604020202020204" pitchFamily="34" charset="0"/>
          </a:endParaRPr>
        </a:p>
      </dgm:t>
    </dgm:pt>
    <dgm:pt modelId="{0C75BA5F-9C31-4E9D-AC9E-A7A0B3D9284B}" type="sibTrans" cxnId="{8E4271C6-A74A-4412-9735-0EA816C14D4E}">
      <dgm:prSet/>
      <dgm:spPr/>
      <dgm:t>
        <a:bodyPr/>
        <a:lstStyle/>
        <a:p>
          <a:endParaRPr lang="en-US">
            <a:latin typeface="+mn-lt"/>
            <a:cs typeface="Arial" panose="020B0604020202020204" pitchFamily="34" charset="0"/>
          </a:endParaRPr>
        </a:p>
      </dgm:t>
    </dgm:pt>
    <dgm:pt modelId="{C0C37814-FA26-4C9B-9E12-D18FC4CE0F9E}">
      <dgm:prSet custT="1"/>
      <dgm:spPr/>
      <dgm:t>
        <a:bodyPr/>
        <a:lstStyle/>
        <a:p>
          <a:r>
            <a:rPr lang="en-US" sz="2400" kern="1200" smtClean="0">
              <a:latin typeface="+mj-lt"/>
              <a:ea typeface="+mn-ea"/>
              <a:cs typeface="+mn-cs"/>
            </a:rPr>
            <a:t>Set Mobility Policy</a:t>
          </a:r>
          <a:endParaRPr lang="en-US" sz="2400" kern="1200" dirty="0">
            <a:latin typeface="+mj-lt"/>
            <a:ea typeface="+mn-ea"/>
            <a:cs typeface="+mn-cs"/>
          </a:endParaRPr>
        </a:p>
      </dgm:t>
    </dgm:pt>
    <dgm:pt modelId="{17162859-314C-47DB-B82D-E277D5E04B7A}" type="parTrans" cxnId="{FAD0F353-9463-49B7-B3CB-0459A8324019}">
      <dgm:prSet/>
      <dgm:spPr/>
      <dgm:t>
        <a:bodyPr/>
        <a:lstStyle/>
        <a:p>
          <a:endParaRPr lang="en-US">
            <a:latin typeface="+mn-lt"/>
            <a:cs typeface="Arial" panose="020B0604020202020204" pitchFamily="34" charset="0"/>
          </a:endParaRPr>
        </a:p>
      </dgm:t>
    </dgm:pt>
    <dgm:pt modelId="{4588E6B4-58D6-49C7-B3E4-D10C96C2614D}" type="sibTrans" cxnId="{FAD0F353-9463-49B7-B3CB-0459A8324019}">
      <dgm:prSet/>
      <dgm:spPr/>
      <dgm:t>
        <a:bodyPr/>
        <a:lstStyle/>
        <a:p>
          <a:endParaRPr lang="en-US">
            <a:latin typeface="+mn-lt"/>
            <a:cs typeface="Arial" panose="020B0604020202020204" pitchFamily="34" charset="0"/>
          </a:endParaRPr>
        </a:p>
      </dgm:t>
    </dgm:pt>
    <dgm:pt modelId="{C4CA4F16-9A80-4D42-8578-7F23DA5DE8F6}">
      <dgm:prSet custT="1"/>
      <dgm:spPr/>
      <dgm:t>
        <a:bodyPr/>
        <a:lstStyle/>
        <a:p>
          <a:r>
            <a:rPr lang="en-US" sz="2400" kern="1200" dirty="0" smtClean="0">
              <a:solidFill>
                <a:schemeClr val="bg1"/>
              </a:solidFill>
              <a:latin typeface="+mj-lt"/>
              <a:ea typeface="+mn-ea"/>
              <a:cs typeface="+mn-cs"/>
            </a:rPr>
            <a:t>Configure Push</a:t>
          </a:r>
          <a:endParaRPr lang="en-US" sz="2400" kern="1200" dirty="0">
            <a:solidFill>
              <a:schemeClr val="bg1"/>
            </a:solidFill>
            <a:latin typeface="+mj-lt"/>
            <a:ea typeface="+mn-ea"/>
            <a:cs typeface="+mn-cs"/>
          </a:endParaRPr>
        </a:p>
      </dgm:t>
    </dgm:pt>
    <dgm:pt modelId="{FCAB84F0-CAB1-4791-9FE9-907FEF0CD5C8}" type="parTrans" cxnId="{C8CB5C17-106E-434A-BF64-F4E92C99BB96}">
      <dgm:prSet/>
      <dgm:spPr/>
      <dgm:t>
        <a:bodyPr/>
        <a:lstStyle/>
        <a:p>
          <a:endParaRPr lang="en-US">
            <a:latin typeface="+mn-lt"/>
            <a:cs typeface="Arial" panose="020B0604020202020204" pitchFamily="34" charset="0"/>
          </a:endParaRPr>
        </a:p>
      </dgm:t>
    </dgm:pt>
    <dgm:pt modelId="{EC0FCFA1-1834-43D3-9B53-5FBDE2371D98}" type="sibTrans" cxnId="{C8CB5C17-106E-434A-BF64-F4E92C99BB96}">
      <dgm:prSet/>
      <dgm:spPr/>
      <dgm:t>
        <a:bodyPr/>
        <a:lstStyle/>
        <a:p>
          <a:endParaRPr lang="en-US">
            <a:latin typeface="+mn-lt"/>
            <a:cs typeface="Arial" panose="020B0604020202020204" pitchFamily="34" charset="0"/>
          </a:endParaRPr>
        </a:p>
      </dgm:t>
    </dgm:pt>
    <dgm:pt modelId="{113C1317-5092-4845-BA69-032C66B05CB1}">
      <dgm:prSet phldrT="[Text]" custT="1"/>
      <dgm:spPr/>
      <dgm:t>
        <a:bodyPr/>
        <a:lstStyle/>
        <a:p>
          <a:r>
            <a:rPr lang="en-US" sz="1400" kern="1200" dirty="0" smtClean="0">
              <a:latin typeface="+mn-lt"/>
              <a:cs typeface="Arial" panose="020B0604020202020204" pitchFamily="34" charset="0"/>
            </a:rPr>
            <a:t>Lync Server 2013 February 2013 Update on all FE &amp; Director (if present)</a:t>
          </a:r>
          <a:endParaRPr lang="en-US" sz="1400" kern="1200" dirty="0">
            <a:latin typeface="+mn-lt"/>
            <a:cs typeface="Arial" panose="020B0604020202020204" pitchFamily="34" charset="0"/>
          </a:endParaRPr>
        </a:p>
      </dgm:t>
    </dgm:pt>
    <dgm:pt modelId="{6AB0AE23-9293-4298-A60F-A6D20F86636C}" type="parTrans" cxnId="{CE78AC1E-CCAE-4C0E-9BB9-E698FFA3AA88}">
      <dgm:prSet/>
      <dgm:spPr/>
      <dgm:t>
        <a:bodyPr/>
        <a:lstStyle/>
        <a:p>
          <a:endParaRPr lang="en-US">
            <a:latin typeface="+mn-lt"/>
            <a:cs typeface="Arial" panose="020B0604020202020204" pitchFamily="34" charset="0"/>
          </a:endParaRPr>
        </a:p>
      </dgm:t>
    </dgm:pt>
    <dgm:pt modelId="{E0258F50-9F22-4F27-A9F2-594D5B2304EF}" type="sibTrans" cxnId="{CE78AC1E-CCAE-4C0E-9BB9-E698FFA3AA88}">
      <dgm:prSet/>
      <dgm:spPr/>
      <dgm:t>
        <a:bodyPr/>
        <a:lstStyle/>
        <a:p>
          <a:endParaRPr lang="en-US">
            <a:latin typeface="+mn-lt"/>
            <a:cs typeface="Arial" panose="020B0604020202020204" pitchFamily="34" charset="0"/>
          </a:endParaRPr>
        </a:p>
      </dgm:t>
    </dgm:pt>
    <dgm:pt modelId="{91E5E1CB-9723-4934-864A-9440D30EC64E}">
      <dgm:prSet custT="1"/>
      <dgm:spPr/>
      <dgm:t>
        <a:bodyPr/>
        <a:lstStyle/>
        <a:p>
          <a:r>
            <a:rPr lang="en-US" sz="1400" kern="1200" dirty="0" smtClean="0">
              <a:latin typeface="+mn-lt"/>
              <a:cs typeface="Arial" panose="020B0604020202020204" pitchFamily="34" charset="0"/>
            </a:rPr>
            <a:t>Enable Mobility/ VoIP/ Video/ Outside voice</a:t>
          </a:r>
          <a:endParaRPr lang="en-US" sz="1400" kern="1200" dirty="0">
            <a:latin typeface="+mn-lt"/>
            <a:cs typeface="Arial" panose="020B0604020202020204" pitchFamily="34" charset="0"/>
          </a:endParaRPr>
        </a:p>
      </dgm:t>
    </dgm:pt>
    <dgm:pt modelId="{59ACCCDB-AD0C-47D1-9B0F-17584F234175}" type="parTrans" cxnId="{130A12EC-89AC-44F6-A08E-6BE9D4BB5E29}">
      <dgm:prSet/>
      <dgm:spPr/>
      <dgm:t>
        <a:bodyPr/>
        <a:lstStyle/>
        <a:p>
          <a:endParaRPr lang="en-US">
            <a:latin typeface="+mn-lt"/>
            <a:cs typeface="Arial" panose="020B0604020202020204" pitchFamily="34" charset="0"/>
          </a:endParaRPr>
        </a:p>
      </dgm:t>
    </dgm:pt>
    <dgm:pt modelId="{79AF4151-36B0-41AB-A991-83F31FBEC96D}" type="sibTrans" cxnId="{130A12EC-89AC-44F6-A08E-6BE9D4BB5E29}">
      <dgm:prSet/>
      <dgm:spPr/>
      <dgm:t>
        <a:bodyPr/>
        <a:lstStyle/>
        <a:p>
          <a:endParaRPr lang="en-US">
            <a:latin typeface="+mn-lt"/>
            <a:cs typeface="Arial" panose="020B0604020202020204" pitchFamily="34" charset="0"/>
          </a:endParaRPr>
        </a:p>
      </dgm:t>
    </dgm:pt>
    <dgm:pt modelId="{F6795F23-CC88-4F6D-864B-25C81E8EAD12}">
      <dgm:prSet custT="1"/>
      <dgm:spPr/>
      <dgm:t>
        <a:bodyPr/>
        <a:lstStyle/>
        <a:p>
          <a:r>
            <a:rPr lang="en-US" sz="1400" kern="1200" dirty="0" smtClean="0">
              <a:solidFill>
                <a:schemeClr val="bg1"/>
              </a:solidFill>
              <a:latin typeface="+mn-lt"/>
              <a:cs typeface="Arial" panose="020B0604020202020204" pitchFamily="34" charset="0"/>
            </a:rPr>
            <a:t>For WP8</a:t>
          </a:r>
          <a:endParaRPr lang="en-US" sz="1400" kern="1200" dirty="0">
            <a:solidFill>
              <a:schemeClr val="bg1"/>
            </a:solidFill>
            <a:latin typeface="+mn-lt"/>
            <a:cs typeface="Arial" panose="020B0604020202020204" pitchFamily="34" charset="0"/>
          </a:endParaRPr>
        </a:p>
      </dgm:t>
    </dgm:pt>
    <dgm:pt modelId="{AA87842D-DA8B-4526-8E9A-9A6EA0DE449E}" type="parTrans" cxnId="{1223DD61-7A1D-49D9-9E3B-70A4D782B44F}">
      <dgm:prSet/>
      <dgm:spPr/>
      <dgm:t>
        <a:bodyPr/>
        <a:lstStyle/>
        <a:p>
          <a:endParaRPr lang="en-US">
            <a:latin typeface="+mn-lt"/>
            <a:cs typeface="Arial" panose="020B0604020202020204" pitchFamily="34" charset="0"/>
          </a:endParaRPr>
        </a:p>
      </dgm:t>
    </dgm:pt>
    <dgm:pt modelId="{199D8C02-D4C1-40EE-85FD-BE7D1669106D}" type="sibTrans" cxnId="{1223DD61-7A1D-49D9-9E3B-70A4D782B44F}">
      <dgm:prSet/>
      <dgm:spPr/>
      <dgm:t>
        <a:bodyPr/>
        <a:lstStyle/>
        <a:p>
          <a:endParaRPr lang="en-US">
            <a:latin typeface="+mn-lt"/>
            <a:cs typeface="Arial" panose="020B0604020202020204" pitchFamily="34" charset="0"/>
          </a:endParaRPr>
        </a:p>
      </dgm:t>
    </dgm:pt>
    <dgm:pt modelId="{114DF5C8-76FF-4211-B480-DC1140A559C5}">
      <dgm:prSet custT="1"/>
      <dgm:spPr/>
      <dgm:t>
        <a:bodyPr/>
        <a:lstStyle/>
        <a:p>
          <a:r>
            <a:rPr lang="en-US" sz="1400" kern="1200" dirty="0" smtClean="0">
              <a:solidFill>
                <a:schemeClr val="bg1"/>
              </a:solidFill>
              <a:latin typeface="+mn-lt"/>
              <a:cs typeface="Arial" panose="020B0604020202020204" pitchFamily="34" charset="0"/>
            </a:rPr>
            <a:t>For Lync 2010 mobile clients (iOS/ WP)</a:t>
          </a:r>
          <a:endParaRPr lang="en-US" sz="1400" kern="1200" dirty="0">
            <a:solidFill>
              <a:schemeClr val="bg1"/>
            </a:solidFill>
            <a:latin typeface="+mn-lt"/>
            <a:cs typeface="Arial" panose="020B0604020202020204" pitchFamily="34" charset="0"/>
          </a:endParaRPr>
        </a:p>
      </dgm:t>
    </dgm:pt>
    <dgm:pt modelId="{48CEFBA7-4FDA-4A47-B2FE-04446BD72798}" type="parTrans" cxnId="{4AABEDDC-AD10-4DE5-80E5-8359673D5758}">
      <dgm:prSet/>
      <dgm:spPr/>
      <dgm:t>
        <a:bodyPr/>
        <a:lstStyle/>
        <a:p>
          <a:endParaRPr lang="en-US"/>
        </a:p>
      </dgm:t>
    </dgm:pt>
    <dgm:pt modelId="{0B6A2E09-50B9-464E-AAC1-5B31B1A50343}" type="sibTrans" cxnId="{4AABEDDC-AD10-4DE5-80E5-8359673D5758}">
      <dgm:prSet/>
      <dgm:spPr/>
      <dgm:t>
        <a:bodyPr/>
        <a:lstStyle/>
        <a:p>
          <a:endParaRPr lang="en-US"/>
        </a:p>
      </dgm:t>
    </dgm:pt>
    <dgm:pt modelId="{95A73802-DE58-4814-B8FC-6351BEDFD298}">
      <dgm:prSet custT="1"/>
      <dgm:spPr/>
      <dgm:t>
        <a:bodyPr/>
        <a:lstStyle/>
        <a:p>
          <a:r>
            <a:rPr lang="en-US" sz="2400" kern="1200" dirty="0" smtClean="0">
              <a:solidFill>
                <a:schemeClr val="bg1"/>
              </a:solidFill>
              <a:latin typeface="+mj-lt"/>
              <a:ea typeface="+mn-ea"/>
              <a:cs typeface="+mn-cs"/>
            </a:rPr>
            <a:t>Validate Deployment</a:t>
          </a:r>
          <a:endParaRPr lang="en-US" sz="2400" kern="1200" dirty="0">
            <a:solidFill>
              <a:schemeClr val="bg1"/>
            </a:solidFill>
            <a:latin typeface="+mj-lt"/>
            <a:ea typeface="+mn-ea"/>
            <a:cs typeface="+mn-cs"/>
          </a:endParaRPr>
        </a:p>
      </dgm:t>
    </dgm:pt>
    <dgm:pt modelId="{654E588A-8AC8-4BFE-A474-9CC56F048499}" type="parTrans" cxnId="{D83ACB69-77FA-401D-AF62-AD670ABDFE80}">
      <dgm:prSet/>
      <dgm:spPr/>
      <dgm:t>
        <a:bodyPr/>
        <a:lstStyle/>
        <a:p>
          <a:endParaRPr lang="en-US"/>
        </a:p>
      </dgm:t>
    </dgm:pt>
    <dgm:pt modelId="{D2EF125A-B2A3-44DE-A502-6E19C691118D}" type="sibTrans" cxnId="{D83ACB69-77FA-401D-AF62-AD670ABDFE80}">
      <dgm:prSet/>
      <dgm:spPr/>
      <dgm:t>
        <a:bodyPr/>
        <a:lstStyle/>
        <a:p>
          <a:endParaRPr lang="en-US"/>
        </a:p>
      </dgm:t>
    </dgm:pt>
    <dgm:pt modelId="{C47E3BC0-EF2E-4CBF-AA2D-7E872331FA84}">
      <dgm:prSet custT="1"/>
      <dgm:spPr/>
      <dgm:t>
        <a:bodyPr/>
        <a:lstStyle/>
        <a:p>
          <a:r>
            <a:rPr lang="en-US" sz="1400" kern="1200" dirty="0" smtClean="0">
              <a:solidFill>
                <a:schemeClr val="bg1"/>
              </a:solidFill>
              <a:latin typeface="+mn-lt"/>
              <a:cs typeface="Arial" panose="020B0604020202020204" pitchFamily="34" charset="0"/>
            </a:rPr>
            <a:t>Using Synthetic transaction</a:t>
          </a:r>
          <a:endParaRPr lang="en-US" sz="1400" kern="1200" dirty="0">
            <a:solidFill>
              <a:schemeClr val="bg1"/>
            </a:solidFill>
            <a:latin typeface="+mn-lt"/>
            <a:cs typeface="Arial" panose="020B0604020202020204" pitchFamily="34" charset="0"/>
          </a:endParaRPr>
        </a:p>
      </dgm:t>
    </dgm:pt>
    <dgm:pt modelId="{53A2FC29-B647-41D6-B16D-34D9A968CC0E}" type="parTrans" cxnId="{C309BF10-907D-4B5D-819E-FD2B56659909}">
      <dgm:prSet/>
      <dgm:spPr/>
      <dgm:t>
        <a:bodyPr/>
        <a:lstStyle/>
        <a:p>
          <a:endParaRPr lang="en-US"/>
        </a:p>
      </dgm:t>
    </dgm:pt>
    <dgm:pt modelId="{69AA82BA-2D8D-43D9-A2B4-895E1F05155F}" type="sibTrans" cxnId="{C309BF10-907D-4B5D-819E-FD2B56659909}">
      <dgm:prSet/>
      <dgm:spPr/>
      <dgm:t>
        <a:bodyPr/>
        <a:lstStyle/>
        <a:p>
          <a:endParaRPr lang="en-US"/>
        </a:p>
      </dgm:t>
    </dgm:pt>
    <dgm:pt modelId="{77816408-F04E-4282-AB3E-9C8CF66326C0}" type="pres">
      <dgm:prSet presAssocID="{F922BD5F-4804-4436-993B-09F7CCF7DC00}" presName="Name0" presStyleCnt="0">
        <dgm:presLayoutVars>
          <dgm:dir/>
          <dgm:resizeHandles val="exact"/>
        </dgm:presLayoutVars>
      </dgm:prSet>
      <dgm:spPr/>
    </dgm:pt>
    <dgm:pt modelId="{319DF97D-8301-4C24-B02A-C1D0D0AFE470}" type="pres">
      <dgm:prSet presAssocID="{FF799957-6B9B-45D0-9033-BB770178EB6B}" presName="node" presStyleLbl="node1" presStyleIdx="0" presStyleCnt="4" custScaleY="92119" custLinFactNeighborY="27856">
        <dgm:presLayoutVars>
          <dgm:bulletEnabled val="1"/>
        </dgm:presLayoutVars>
      </dgm:prSet>
      <dgm:spPr/>
      <dgm:t>
        <a:bodyPr/>
        <a:lstStyle/>
        <a:p>
          <a:endParaRPr lang="en-US"/>
        </a:p>
      </dgm:t>
    </dgm:pt>
    <dgm:pt modelId="{69677E32-A2AA-4593-A8DE-63A7032DDFD0}" type="pres">
      <dgm:prSet presAssocID="{0C75BA5F-9C31-4E9D-AC9E-A7A0B3D9284B}" presName="sibTrans" presStyleLbl="sibTrans2D1" presStyleIdx="0" presStyleCnt="3"/>
      <dgm:spPr/>
      <dgm:t>
        <a:bodyPr/>
        <a:lstStyle/>
        <a:p>
          <a:endParaRPr lang="en-US"/>
        </a:p>
      </dgm:t>
    </dgm:pt>
    <dgm:pt modelId="{5F048B67-A87D-4A90-AFA0-28AF8A1A7DF1}" type="pres">
      <dgm:prSet presAssocID="{0C75BA5F-9C31-4E9D-AC9E-A7A0B3D9284B}" presName="connectorText" presStyleLbl="sibTrans2D1" presStyleIdx="0" presStyleCnt="3"/>
      <dgm:spPr/>
      <dgm:t>
        <a:bodyPr/>
        <a:lstStyle/>
        <a:p>
          <a:endParaRPr lang="en-US"/>
        </a:p>
      </dgm:t>
    </dgm:pt>
    <dgm:pt modelId="{66EFD373-9230-41AA-A106-ADCAE5F527E9}" type="pres">
      <dgm:prSet presAssocID="{C0C37814-FA26-4C9B-9E12-D18FC4CE0F9E}" presName="node" presStyleLbl="node1" presStyleIdx="1" presStyleCnt="4" custScaleX="112092" custScaleY="101853" custLinFactNeighborY="27856">
        <dgm:presLayoutVars>
          <dgm:bulletEnabled val="1"/>
        </dgm:presLayoutVars>
      </dgm:prSet>
      <dgm:spPr/>
      <dgm:t>
        <a:bodyPr/>
        <a:lstStyle/>
        <a:p>
          <a:endParaRPr lang="en-US"/>
        </a:p>
      </dgm:t>
    </dgm:pt>
    <dgm:pt modelId="{DBF22A28-EDC9-4D87-BF53-D4FF022A07EA}" type="pres">
      <dgm:prSet presAssocID="{4588E6B4-58D6-49C7-B3E4-D10C96C2614D}" presName="sibTrans" presStyleLbl="sibTrans2D1" presStyleIdx="1" presStyleCnt="3"/>
      <dgm:spPr/>
      <dgm:t>
        <a:bodyPr/>
        <a:lstStyle/>
        <a:p>
          <a:endParaRPr lang="en-US"/>
        </a:p>
      </dgm:t>
    </dgm:pt>
    <dgm:pt modelId="{425C8285-77C1-4775-8A61-CEFD913AFD76}" type="pres">
      <dgm:prSet presAssocID="{4588E6B4-58D6-49C7-B3E4-D10C96C2614D}" presName="connectorText" presStyleLbl="sibTrans2D1" presStyleIdx="1" presStyleCnt="3"/>
      <dgm:spPr/>
      <dgm:t>
        <a:bodyPr/>
        <a:lstStyle/>
        <a:p>
          <a:endParaRPr lang="en-US"/>
        </a:p>
      </dgm:t>
    </dgm:pt>
    <dgm:pt modelId="{E8789DE3-1F2D-4986-A9FB-B629BF87E443}" type="pres">
      <dgm:prSet presAssocID="{C4CA4F16-9A80-4D42-8578-7F23DA5DE8F6}" presName="node" presStyleLbl="node1" presStyleIdx="2" presStyleCnt="4" custScaleX="124335" custScaleY="104025" custLinFactNeighborY="27856">
        <dgm:presLayoutVars>
          <dgm:bulletEnabled val="1"/>
        </dgm:presLayoutVars>
      </dgm:prSet>
      <dgm:spPr/>
      <dgm:t>
        <a:bodyPr/>
        <a:lstStyle/>
        <a:p>
          <a:endParaRPr lang="en-US"/>
        </a:p>
      </dgm:t>
    </dgm:pt>
    <dgm:pt modelId="{8D43B8BD-62F1-439F-84D0-759745BA94E6}" type="pres">
      <dgm:prSet presAssocID="{EC0FCFA1-1834-43D3-9B53-5FBDE2371D98}" presName="sibTrans" presStyleLbl="sibTrans2D1" presStyleIdx="2" presStyleCnt="3"/>
      <dgm:spPr/>
      <dgm:t>
        <a:bodyPr/>
        <a:lstStyle/>
        <a:p>
          <a:endParaRPr lang="en-US"/>
        </a:p>
      </dgm:t>
    </dgm:pt>
    <dgm:pt modelId="{9A7AE7D2-DDF5-42BF-A982-728E53F70F25}" type="pres">
      <dgm:prSet presAssocID="{EC0FCFA1-1834-43D3-9B53-5FBDE2371D98}" presName="connectorText" presStyleLbl="sibTrans2D1" presStyleIdx="2" presStyleCnt="3"/>
      <dgm:spPr/>
      <dgm:t>
        <a:bodyPr/>
        <a:lstStyle/>
        <a:p>
          <a:endParaRPr lang="en-US"/>
        </a:p>
      </dgm:t>
    </dgm:pt>
    <dgm:pt modelId="{6CAAA3F3-72EC-4523-B694-8DA6DD38A59E}" type="pres">
      <dgm:prSet presAssocID="{95A73802-DE58-4814-B8FC-6351BEDFD298}" presName="node" presStyleLbl="node1" presStyleIdx="3" presStyleCnt="4" custScaleY="108203" custLinFactNeighborX="879" custLinFactNeighborY="26185">
        <dgm:presLayoutVars>
          <dgm:bulletEnabled val="1"/>
        </dgm:presLayoutVars>
      </dgm:prSet>
      <dgm:spPr/>
      <dgm:t>
        <a:bodyPr/>
        <a:lstStyle/>
        <a:p>
          <a:endParaRPr lang="en-US"/>
        </a:p>
      </dgm:t>
    </dgm:pt>
  </dgm:ptLst>
  <dgm:cxnLst>
    <dgm:cxn modelId="{130A12EC-89AC-44F6-A08E-6BE9D4BB5E29}" srcId="{C0C37814-FA26-4C9B-9E12-D18FC4CE0F9E}" destId="{91E5E1CB-9723-4934-864A-9440D30EC64E}" srcOrd="0" destOrd="0" parTransId="{59ACCCDB-AD0C-47D1-9B0F-17584F234175}" sibTransId="{79AF4151-36B0-41AB-A991-83F31FBEC96D}"/>
    <dgm:cxn modelId="{C309BF10-907D-4B5D-819E-FD2B56659909}" srcId="{95A73802-DE58-4814-B8FC-6351BEDFD298}" destId="{C47E3BC0-EF2E-4CBF-AA2D-7E872331FA84}" srcOrd="0" destOrd="0" parTransId="{53A2FC29-B647-41D6-B16D-34D9A968CC0E}" sibTransId="{69AA82BA-2D8D-43D9-A2B4-895E1F05155F}"/>
    <dgm:cxn modelId="{8E4271C6-A74A-4412-9735-0EA816C14D4E}" srcId="{F922BD5F-4804-4436-993B-09F7CCF7DC00}" destId="{FF799957-6B9B-45D0-9033-BB770178EB6B}" srcOrd="0" destOrd="0" parTransId="{4D4BDC0D-AD87-440C-B14C-8E26BE9DA8EF}" sibTransId="{0C75BA5F-9C31-4E9D-AC9E-A7A0B3D9284B}"/>
    <dgm:cxn modelId="{301578C9-6929-4DF5-85A8-F54D143A8226}" type="presOf" srcId="{4588E6B4-58D6-49C7-B3E4-D10C96C2614D}" destId="{DBF22A28-EDC9-4D87-BF53-D4FF022A07EA}" srcOrd="0" destOrd="0" presId="urn:microsoft.com/office/officeart/2005/8/layout/process1"/>
    <dgm:cxn modelId="{BB4B3ED3-156F-4560-B7D1-A1C211FDE972}" type="presOf" srcId="{F922BD5F-4804-4436-993B-09F7CCF7DC00}" destId="{77816408-F04E-4282-AB3E-9C8CF66326C0}" srcOrd="0" destOrd="0" presId="urn:microsoft.com/office/officeart/2005/8/layout/process1"/>
    <dgm:cxn modelId="{D83ACB69-77FA-401D-AF62-AD670ABDFE80}" srcId="{F922BD5F-4804-4436-993B-09F7CCF7DC00}" destId="{95A73802-DE58-4814-B8FC-6351BEDFD298}" srcOrd="3" destOrd="0" parTransId="{654E588A-8AC8-4BFE-A474-9CC56F048499}" sibTransId="{D2EF125A-B2A3-44DE-A502-6E19C691118D}"/>
    <dgm:cxn modelId="{4AABEDDC-AD10-4DE5-80E5-8359673D5758}" srcId="{C4CA4F16-9A80-4D42-8578-7F23DA5DE8F6}" destId="{114DF5C8-76FF-4211-B480-DC1140A559C5}" srcOrd="1" destOrd="0" parTransId="{48CEFBA7-4FDA-4A47-B2FE-04446BD72798}" sibTransId="{0B6A2E09-50B9-464E-AAC1-5B31B1A50343}"/>
    <dgm:cxn modelId="{ECBB3666-C430-4A4A-997E-DBB78DAE83B8}" type="presOf" srcId="{C47E3BC0-EF2E-4CBF-AA2D-7E872331FA84}" destId="{6CAAA3F3-72EC-4523-B694-8DA6DD38A59E}" srcOrd="0" destOrd="1" presId="urn:microsoft.com/office/officeart/2005/8/layout/process1"/>
    <dgm:cxn modelId="{6AE569C8-4C6A-43D7-8572-70D957EF1DCE}" type="presOf" srcId="{91E5E1CB-9723-4934-864A-9440D30EC64E}" destId="{66EFD373-9230-41AA-A106-ADCAE5F527E9}" srcOrd="0" destOrd="1" presId="urn:microsoft.com/office/officeart/2005/8/layout/process1"/>
    <dgm:cxn modelId="{FAD0F353-9463-49B7-B3CB-0459A8324019}" srcId="{F922BD5F-4804-4436-993B-09F7CCF7DC00}" destId="{C0C37814-FA26-4C9B-9E12-D18FC4CE0F9E}" srcOrd="1" destOrd="0" parTransId="{17162859-314C-47DB-B82D-E277D5E04B7A}" sibTransId="{4588E6B4-58D6-49C7-B3E4-D10C96C2614D}"/>
    <dgm:cxn modelId="{EE490157-FE0D-4E75-9A04-EE7591103762}" type="presOf" srcId="{EC0FCFA1-1834-43D3-9B53-5FBDE2371D98}" destId="{9A7AE7D2-DDF5-42BF-A982-728E53F70F25}" srcOrd="1" destOrd="0" presId="urn:microsoft.com/office/officeart/2005/8/layout/process1"/>
    <dgm:cxn modelId="{8ACFCB91-70AE-4203-A6A2-D8294D3E17F5}" type="presOf" srcId="{FF799957-6B9B-45D0-9033-BB770178EB6B}" destId="{319DF97D-8301-4C24-B02A-C1D0D0AFE470}" srcOrd="0" destOrd="0" presId="urn:microsoft.com/office/officeart/2005/8/layout/process1"/>
    <dgm:cxn modelId="{D5A4D31E-96F1-4B3C-A482-E204D5443798}" type="presOf" srcId="{C4CA4F16-9A80-4D42-8578-7F23DA5DE8F6}" destId="{E8789DE3-1F2D-4986-A9FB-B629BF87E443}" srcOrd="0" destOrd="0" presId="urn:microsoft.com/office/officeart/2005/8/layout/process1"/>
    <dgm:cxn modelId="{CE78AC1E-CCAE-4C0E-9BB9-E698FFA3AA88}" srcId="{FF799957-6B9B-45D0-9033-BB770178EB6B}" destId="{113C1317-5092-4845-BA69-032C66B05CB1}" srcOrd="0" destOrd="0" parTransId="{6AB0AE23-9293-4298-A60F-A6D20F86636C}" sibTransId="{E0258F50-9F22-4F27-A9F2-594D5B2304EF}"/>
    <dgm:cxn modelId="{9A4E94A5-7A78-4A40-B949-9AC564446F31}" type="presOf" srcId="{F6795F23-CC88-4F6D-864B-25C81E8EAD12}" destId="{E8789DE3-1F2D-4986-A9FB-B629BF87E443}" srcOrd="0" destOrd="1" presId="urn:microsoft.com/office/officeart/2005/8/layout/process1"/>
    <dgm:cxn modelId="{7553539B-5119-42F2-A74D-7F9DD6ECD313}" type="presOf" srcId="{113C1317-5092-4845-BA69-032C66B05CB1}" destId="{319DF97D-8301-4C24-B02A-C1D0D0AFE470}" srcOrd="0" destOrd="1" presId="urn:microsoft.com/office/officeart/2005/8/layout/process1"/>
    <dgm:cxn modelId="{2EA4504C-CD09-44BC-A070-8AA4E1B0F8D6}" type="presOf" srcId="{0C75BA5F-9C31-4E9D-AC9E-A7A0B3D9284B}" destId="{5F048B67-A87D-4A90-AFA0-28AF8A1A7DF1}" srcOrd="1" destOrd="0" presId="urn:microsoft.com/office/officeart/2005/8/layout/process1"/>
    <dgm:cxn modelId="{1587B69C-2439-4EA9-BCE0-945820BC4C6A}" type="presOf" srcId="{4588E6B4-58D6-49C7-B3E4-D10C96C2614D}" destId="{425C8285-77C1-4775-8A61-CEFD913AFD76}" srcOrd="1" destOrd="0" presId="urn:microsoft.com/office/officeart/2005/8/layout/process1"/>
    <dgm:cxn modelId="{E6766EA3-3753-46F4-AE0C-5EF75506CCE0}" type="presOf" srcId="{C0C37814-FA26-4C9B-9E12-D18FC4CE0F9E}" destId="{66EFD373-9230-41AA-A106-ADCAE5F527E9}" srcOrd="0" destOrd="0" presId="urn:microsoft.com/office/officeart/2005/8/layout/process1"/>
    <dgm:cxn modelId="{3897DCC0-B8F3-4167-9111-878B74C0AE6F}" type="presOf" srcId="{95A73802-DE58-4814-B8FC-6351BEDFD298}" destId="{6CAAA3F3-72EC-4523-B694-8DA6DD38A59E}" srcOrd="0" destOrd="0" presId="urn:microsoft.com/office/officeart/2005/8/layout/process1"/>
    <dgm:cxn modelId="{1223DD61-7A1D-49D9-9E3B-70A4D782B44F}" srcId="{C4CA4F16-9A80-4D42-8578-7F23DA5DE8F6}" destId="{F6795F23-CC88-4F6D-864B-25C81E8EAD12}" srcOrd="0" destOrd="0" parTransId="{AA87842D-DA8B-4526-8E9A-9A6EA0DE449E}" sibTransId="{199D8C02-D4C1-40EE-85FD-BE7D1669106D}"/>
    <dgm:cxn modelId="{C8CB5C17-106E-434A-BF64-F4E92C99BB96}" srcId="{F922BD5F-4804-4436-993B-09F7CCF7DC00}" destId="{C4CA4F16-9A80-4D42-8578-7F23DA5DE8F6}" srcOrd="2" destOrd="0" parTransId="{FCAB84F0-CAB1-4791-9FE9-907FEF0CD5C8}" sibTransId="{EC0FCFA1-1834-43D3-9B53-5FBDE2371D98}"/>
    <dgm:cxn modelId="{E5FB634D-A686-4CE2-A014-6744CE202095}" type="presOf" srcId="{EC0FCFA1-1834-43D3-9B53-5FBDE2371D98}" destId="{8D43B8BD-62F1-439F-84D0-759745BA94E6}" srcOrd="0" destOrd="0" presId="urn:microsoft.com/office/officeart/2005/8/layout/process1"/>
    <dgm:cxn modelId="{BCE5546D-6E3E-4F33-8196-39C1F2E009B0}" type="presOf" srcId="{0C75BA5F-9C31-4E9D-AC9E-A7A0B3D9284B}" destId="{69677E32-A2AA-4593-A8DE-63A7032DDFD0}" srcOrd="0" destOrd="0" presId="urn:microsoft.com/office/officeart/2005/8/layout/process1"/>
    <dgm:cxn modelId="{522DD6AB-FED5-4B4F-82C1-B0604864D63F}" type="presOf" srcId="{114DF5C8-76FF-4211-B480-DC1140A559C5}" destId="{E8789DE3-1F2D-4986-A9FB-B629BF87E443}" srcOrd="0" destOrd="2" presId="urn:microsoft.com/office/officeart/2005/8/layout/process1"/>
    <dgm:cxn modelId="{117D7B35-F906-4459-8ED9-1AAD2F2A6EE8}" type="presParOf" srcId="{77816408-F04E-4282-AB3E-9C8CF66326C0}" destId="{319DF97D-8301-4C24-B02A-C1D0D0AFE470}" srcOrd="0" destOrd="0" presId="urn:microsoft.com/office/officeart/2005/8/layout/process1"/>
    <dgm:cxn modelId="{04865E69-6924-4C34-94BF-E5C9547F1E24}" type="presParOf" srcId="{77816408-F04E-4282-AB3E-9C8CF66326C0}" destId="{69677E32-A2AA-4593-A8DE-63A7032DDFD0}" srcOrd="1" destOrd="0" presId="urn:microsoft.com/office/officeart/2005/8/layout/process1"/>
    <dgm:cxn modelId="{A1185C1A-BEEA-4720-954C-E97F35B008F9}" type="presParOf" srcId="{69677E32-A2AA-4593-A8DE-63A7032DDFD0}" destId="{5F048B67-A87D-4A90-AFA0-28AF8A1A7DF1}" srcOrd="0" destOrd="0" presId="urn:microsoft.com/office/officeart/2005/8/layout/process1"/>
    <dgm:cxn modelId="{7EE47086-640B-4EC3-AD17-9F3A4A9ACF8F}" type="presParOf" srcId="{77816408-F04E-4282-AB3E-9C8CF66326C0}" destId="{66EFD373-9230-41AA-A106-ADCAE5F527E9}" srcOrd="2" destOrd="0" presId="urn:microsoft.com/office/officeart/2005/8/layout/process1"/>
    <dgm:cxn modelId="{6DF2C625-61AB-4DBE-9E1A-1F6C0F847631}" type="presParOf" srcId="{77816408-F04E-4282-AB3E-9C8CF66326C0}" destId="{DBF22A28-EDC9-4D87-BF53-D4FF022A07EA}" srcOrd="3" destOrd="0" presId="urn:microsoft.com/office/officeart/2005/8/layout/process1"/>
    <dgm:cxn modelId="{35F64999-C85C-4BD6-8EBE-68285A98FECA}" type="presParOf" srcId="{DBF22A28-EDC9-4D87-BF53-D4FF022A07EA}" destId="{425C8285-77C1-4775-8A61-CEFD913AFD76}" srcOrd="0" destOrd="0" presId="urn:microsoft.com/office/officeart/2005/8/layout/process1"/>
    <dgm:cxn modelId="{B2A914C3-F10E-4588-B6B3-CF6F33576E5B}" type="presParOf" srcId="{77816408-F04E-4282-AB3E-9C8CF66326C0}" destId="{E8789DE3-1F2D-4986-A9FB-B629BF87E443}" srcOrd="4" destOrd="0" presId="urn:microsoft.com/office/officeart/2005/8/layout/process1"/>
    <dgm:cxn modelId="{C2B1FC98-AE96-4FAB-AFFB-2A7DE55917F1}" type="presParOf" srcId="{77816408-F04E-4282-AB3E-9C8CF66326C0}" destId="{8D43B8BD-62F1-439F-84D0-759745BA94E6}" srcOrd="5" destOrd="0" presId="urn:microsoft.com/office/officeart/2005/8/layout/process1"/>
    <dgm:cxn modelId="{F3E0E55C-2220-4A03-AE1B-E145C97F30D6}" type="presParOf" srcId="{8D43B8BD-62F1-439F-84D0-759745BA94E6}" destId="{9A7AE7D2-DDF5-42BF-A982-728E53F70F25}" srcOrd="0" destOrd="0" presId="urn:microsoft.com/office/officeart/2005/8/layout/process1"/>
    <dgm:cxn modelId="{EC980B97-6C04-4C34-B87E-EFB7B1B9FC8F}" type="presParOf" srcId="{77816408-F04E-4282-AB3E-9C8CF66326C0}" destId="{6CAAA3F3-72EC-4523-B694-8DA6DD38A59E}"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07DEA196-1D9A-4B55-B9CB-EFE4405E3EB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D2C0791-0A49-48FF-BBAE-BBE2DF8D87BE}">
      <dgm:prSet phldrT="[Text]"/>
      <dgm:spPr/>
      <dgm:t>
        <a:bodyPr/>
        <a:lstStyle/>
        <a:p>
          <a:r>
            <a:rPr lang="en-US" dirty="0" smtClean="0"/>
            <a:t>Performance Counters</a:t>
          </a:r>
          <a:endParaRPr lang="en-US" dirty="0"/>
        </a:p>
      </dgm:t>
    </dgm:pt>
    <dgm:pt modelId="{ACE0A2FE-0A90-4E81-B6C4-57BF85D20F15}" type="parTrans" cxnId="{2689EEF3-3B0E-434C-8215-75AFE5E2214D}">
      <dgm:prSet/>
      <dgm:spPr/>
      <dgm:t>
        <a:bodyPr/>
        <a:lstStyle/>
        <a:p>
          <a:endParaRPr lang="en-US"/>
        </a:p>
      </dgm:t>
    </dgm:pt>
    <dgm:pt modelId="{200770B0-9528-4053-A06B-BBFBF8F540A9}" type="sibTrans" cxnId="{2689EEF3-3B0E-434C-8215-75AFE5E2214D}">
      <dgm:prSet/>
      <dgm:spPr/>
      <dgm:t>
        <a:bodyPr/>
        <a:lstStyle/>
        <a:p>
          <a:endParaRPr lang="en-US"/>
        </a:p>
      </dgm:t>
    </dgm:pt>
    <dgm:pt modelId="{D094938D-2BE4-4CA3-A120-2B97F58881AB}">
      <dgm:prSet phldrT="[Text]"/>
      <dgm:spPr/>
      <dgm:t>
        <a:bodyPr/>
        <a:lstStyle/>
        <a:p>
          <a:r>
            <a:rPr lang="en-US" dirty="0" smtClean="0"/>
            <a:t>Alerts</a:t>
          </a:r>
          <a:endParaRPr lang="en-US" dirty="0"/>
        </a:p>
      </dgm:t>
    </dgm:pt>
    <dgm:pt modelId="{D4E467BD-31C7-49AD-BED9-33141D678BEB}" type="parTrans" cxnId="{16544FF8-A7DD-40DE-BB3E-213F3FFB4408}">
      <dgm:prSet/>
      <dgm:spPr/>
      <dgm:t>
        <a:bodyPr/>
        <a:lstStyle/>
        <a:p>
          <a:endParaRPr lang="en-US"/>
        </a:p>
      </dgm:t>
    </dgm:pt>
    <dgm:pt modelId="{9406BD40-5922-47AB-94F6-465F5484BEDF}" type="sibTrans" cxnId="{16544FF8-A7DD-40DE-BB3E-213F3FFB4408}">
      <dgm:prSet/>
      <dgm:spPr/>
      <dgm:t>
        <a:bodyPr/>
        <a:lstStyle/>
        <a:p>
          <a:endParaRPr lang="en-US"/>
        </a:p>
      </dgm:t>
    </dgm:pt>
    <dgm:pt modelId="{C9A9DBEE-6A8C-4A90-B767-96C5383F95E0}">
      <dgm:prSet phldrT="[Text]"/>
      <dgm:spPr/>
      <dgm:t>
        <a:bodyPr/>
        <a:lstStyle/>
        <a:p>
          <a:r>
            <a:rPr lang="en-US" dirty="0" smtClean="0"/>
            <a:t>Synthetic Transactions</a:t>
          </a:r>
          <a:endParaRPr lang="en-US" dirty="0"/>
        </a:p>
      </dgm:t>
    </dgm:pt>
    <dgm:pt modelId="{A1A7D6D5-0194-4743-B35D-A53FC9FF64E0}" type="parTrans" cxnId="{94481B05-8453-4BB7-B8DD-2FA4C2D376F3}">
      <dgm:prSet/>
      <dgm:spPr/>
      <dgm:t>
        <a:bodyPr/>
        <a:lstStyle/>
        <a:p>
          <a:endParaRPr lang="en-US"/>
        </a:p>
      </dgm:t>
    </dgm:pt>
    <dgm:pt modelId="{D004F11A-2759-4D37-8F6B-1E5FF0AF2761}" type="sibTrans" cxnId="{94481B05-8453-4BB7-B8DD-2FA4C2D376F3}">
      <dgm:prSet/>
      <dgm:spPr/>
      <dgm:t>
        <a:bodyPr/>
        <a:lstStyle/>
        <a:p>
          <a:endParaRPr lang="en-US"/>
        </a:p>
      </dgm:t>
    </dgm:pt>
    <dgm:pt modelId="{31B1FB67-28C3-4926-BF21-2330EE170E78}">
      <dgm:prSet phldrT="[Text]"/>
      <dgm:spPr/>
      <dgm:t>
        <a:bodyPr/>
        <a:lstStyle/>
        <a:p>
          <a:r>
            <a:rPr lang="en-US" dirty="0" smtClean="0"/>
            <a:t>Session related counters e.g. concurrent active sessions, active poll count etc.</a:t>
          </a:r>
          <a:endParaRPr lang="en-US" dirty="0"/>
        </a:p>
      </dgm:t>
    </dgm:pt>
    <dgm:pt modelId="{0D0369A5-D57A-4DC3-9A5E-390D88BCCD74}" type="parTrans" cxnId="{9DF66184-04D3-4D28-93B4-A3389DAB41CB}">
      <dgm:prSet/>
      <dgm:spPr/>
      <dgm:t>
        <a:bodyPr/>
        <a:lstStyle/>
        <a:p>
          <a:endParaRPr lang="en-US"/>
        </a:p>
      </dgm:t>
    </dgm:pt>
    <dgm:pt modelId="{81815C7D-1FB4-42BF-8BED-620EC2015E8B}" type="sibTrans" cxnId="{9DF66184-04D3-4D28-93B4-A3389DAB41CB}">
      <dgm:prSet/>
      <dgm:spPr/>
      <dgm:t>
        <a:bodyPr/>
        <a:lstStyle/>
        <a:p>
          <a:endParaRPr lang="en-US"/>
        </a:p>
      </dgm:t>
    </dgm:pt>
    <dgm:pt modelId="{F7E7011C-6E20-43D1-80C6-883B21BAC83E}">
      <dgm:prSet/>
      <dgm:spPr/>
      <dgm:t>
        <a:bodyPr/>
        <a:lstStyle/>
        <a:p>
          <a:r>
            <a:rPr lang="en-US" smtClean="0"/>
            <a:t>Voice calls e.g. inbound/ outbound success, failures, decline</a:t>
          </a:r>
          <a:endParaRPr lang="en-US" dirty="0"/>
        </a:p>
      </dgm:t>
    </dgm:pt>
    <dgm:pt modelId="{12C65265-61D6-4AD4-8D8D-65A6121C8190}" type="parTrans" cxnId="{D4A77010-04F4-4ACA-99C7-DA8129129300}">
      <dgm:prSet/>
      <dgm:spPr/>
      <dgm:t>
        <a:bodyPr/>
        <a:lstStyle/>
        <a:p>
          <a:endParaRPr lang="en-US"/>
        </a:p>
      </dgm:t>
    </dgm:pt>
    <dgm:pt modelId="{A97C0135-F92E-45A3-9FE8-0A5719842FAF}" type="sibTrans" cxnId="{D4A77010-04F4-4ACA-99C7-DA8129129300}">
      <dgm:prSet/>
      <dgm:spPr/>
      <dgm:t>
        <a:bodyPr/>
        <a:lstStyle/>
        <a:p>
          <a:endParaRPr lang="en-US"/>
        </a:p>
      </dgm:t>
    </dgm:pt>
    <dgm:pt modelId="{DB751660-8747-4BA6-981E-B6C68F9E7FE9}">
      <dgm:prSet/>
      <dgm:spPr/>
      <dgm:t>
        <a:bodyPr/>
        <a:lstStyle/>
        <a:p>
          <a:r>
            <a:rPr lang="en-US" smtClean="0"/>
            <a:t>Requests succeeded/ failed</a:t>
          </a:r>
          <a:endParaRPr lang="en-US" dirty="0"/>
        </a:p>
      </dgm:t>
    </dgm:pt>
    <dgm:pt modelId="{847BA9D4-CF4F-4780-8CC3-50E72E763659}" type="parTrans" cxnId="{C2B63CE1-74B2-48F4-B946-9DBF44210D58}">
      <dgm:prSet/>
      <dgm:spPr/>
      <dgm:t>
        <a:bodyPr/>
        <a:lstStyle/>
        <a:p>
          <a:endParaRPr lang="en-US"/>
        </a:p>
      </dgm:t>
    </dgm:pt>
    <dgm:pt modelId="{626DD436-C02F-48E4-9303-8D5A7E6EA571}" type="sibTrans" cxnId="{C2B63CE1-74B2-48F4-B946-9DBF44210D58}">
      <dgm:prSet/>
      <dgm:spPr/>
      <dgm:t>
        <a:bodyPr/>
        <a:lstStyle/>
        <a:p>
          <a:endParaRPr lang="en-US"/>
        </a:p>
      </dgm:t>
    </dgm:pt>
    <dgm:pt modelId="{366A4EEF-DB85-4CF5-B7E7-97610E9EF12D}">
      <dgm:prSet/>
      <dgm:spPr/>
      <dgm:t>
        <a:bodyPr/>
        <a:lstStyle/>
        <a:p>
          <a:r>
            <a:rPr lang="en-US" smtClean="0"/>
            <a:t>Current count per modality IM, Voice, Video, Sharing</a:t>
          </a:r>
          <a:endParaRPr lang="en-US" dirty="0"/>
        </a:p>
      </dgm:t>
    </dgm:pt>
    <dgm:pt modelId="{1389EB0B-DCE1-4884-B504-7E76E088A3D3}" type="parTrans" cxnId="{172455BD-58B7-46E8-90B9-4F3726BB6EC8}">
      <dgm:prSet/>
      <dgm:spPr/>
      <dgm:t>
        <a:bodyPr/>
        <a:lstStyle/>
        <a:p>
          <a:endParaRPr lang="en-US"/>
        </a:p>
      </dgm:t>
    </dgm:pt>
    <dgm:pt modelId="{DD891D9F-7E57-4003-A586-C088F6B0CDF9}" type="sibTrans" cxnId="{172455BD-58B7-46E8-90B9-4F3726BB6EC8}">
      <dgm:prSet/>
      <dgm:spPr/>
      <dgm:t>
        <a:bodyPr/>
        <a:lstStyle/>
        <a:p>
          <a:endParaRPr lang="en-US"/>
        </a:p>
      </dgm:t>
    </dgm:pt>
    <dgm:pt modelId="{1454EBF0-8A88-4D68-A8D7-08930E549846}">
      <dgm:prSet/>
      <dgm:spPr/>
      <dgm:t>
        <a:bodyPr/>
        <a:lstStyle/>
        <a:p>
          <a:r>
            <a:rPr lang="en-US" smtClean="0"/>
            <a:t>Exchange related - Request succeeded/ failure/ latencies</a:t>
          </a:r>
          <a:endParaRPr lang="en-US" dirty="0"/>
        </a:p>
      </dgm:t>
    </dgm:pt>
    <dgm:pt modelId="{E57360FA-7044-4A38-B924-40059F2DF14F}" type="parTrans" cxnId="{E2B261F2-C6B6-4CB0-821D-1C65D4A40214}">
      <dgm:prSet/>
      <dgm:spPr/>
      <dgm:t>
        <a:bodyPr/>
        <a:lstStyle/>
        <a:p>
          <a:endParaRPr lang="en-US"/>
        </a:p>
      </dgm:t>
    </dgm:pt>
    <dgm:pt modelId="{48147635-5FED-4A80-ABE0-485AE0CAF4F1}" type="sibTrans" cxnId="{E2B261F2-C6B6-4CB0-821D-1C65D4A40214}">
      <dgm:prSet/>
      <dgm:spPr/>
      <dgm:t>
        <a:bodyPr/>
        <a:lstStyle/>
        <a:p>
          <a:endParaRPr lang="en-US"/>
        </a:p>
      </dgm:t>
    </dgm:pt>
    <dgm:pt modelId="{63E973C3-8A5D-4A46-B04F-DC5B3727D5AC}">
      <dgm:prSet/>
      <dgm:spPr/>
      <dgm:t>
        <a:bodyPr/>
        <a:lstStyle/>
        <a:p>
          <a:r>
            <a:rPr lang="en-US" smtClean="0"/>
            <a:t>Presence/ Photo requests</a:t>
          </a:r>
          <a:endParaRPr lang="en-US" dirty="0"/>
        </a:p>
      </dgm:t>
    </dgm:pt>
    <dgm:pt modelId="{33170839-E73D-4644-AA12-70A92D9AEAE8}" type="parTrans" cxnId="{24423799-243A-42B4-9008-B8BDB275E503}">
      <dgm:prSet/>
      <dgm:spPr/>
      <dgm:t>
        <a:bodyPr/>
        <a:lstStyle/>
        <a:p>
          <a:endParaRPr lang="en-US"/>
        </a:p>
      </dgm:t>
    </dgm:pt>
    <dgm:pt modelId="{DF936D81-F4AF-44C7-B873-660BA502A22A}" type="sibTrans" cxnId="{24423799-243A-42B4-9008-B8BDB275E503}">
      <dgm:prSet/>
      <dgm:spPr/>
      <dgm:t>
        <a:bodyPr/>
        <a:lstStyle/>
        <a:p>
          <a:endParaRPr lang="en-US"/>
        </a:p>
      </dgm:t>
    </dgm:pt>
    <dgm:pt modelId="{3C99888C-F552-4FFB-8A44-759A122CDFD4}">
      <dgm:prSet/>
      <dgm:spPr/>
      <dgm:t>
        <a:bodyPr/>
        <a:lstStyle/>
        <a:p>
          <a:r>
            <a:rPr lang="en-US" dirty="0" smtClean="0"/>
            <a:t>Push Notifications counters</a:t>
          </a:r>
          <a:endParaRPr lang="en-US" dirty="0"/>
        </a:p>
      </dgm:t>
    </dgm:pt>
    <dgm:pt modelId="{0760247A-C170-4412-9D68-A7B82E66EEBD}" type="parTrans" cxnId="{9612274A-64BB-4F21-99AD-DE0B757FFC2F}">
      <dgm:prSet/>
      <dgm:spPr/>
      <dgm:t>
        <a:bodyPr/>
        <a:lstStyle/>
        <a:p>
          <a:endParaRPr lang="en-US"/>
        </a:p>
      </dgm:t>
    </dgm:pt>
    <dgm:pt modelId="{9B491849-8439-4827-B7DF-A9D8144EDA89}" type="sibTrans" cxnId="{9612274A-64BB-4F21-99AD-DE0B757FFC2F}">
      <dgm:prSet/>
      <dgm:spPr/>
      <dgm:t>
        <a:bodyPr/>
        <a:lstStyle/>
        <a:p>
          <a:endParaRPr lang="en-US"/>
        </a:p>
      </dgm:t>
    </dgm:pt>
    <dgm:pt modelId="{69B5279C-47D7-46CD-9648-B564B7C90DD0}">
      <dgm:prSet/>
      <dgm:spPr/>
      <dgm:t>
        <a:bodyPr/>
        <a:lstStyle/>
        <a:p>
          <a:r>
            <a:rPr lang="en-US" dirty="0" smtClean="0"/>
            <a:t>Available Memory</a:t>
          </a:r>
          <a:endParaRPr lang="en-US" dirty="0"/>
        </a:p>
      </dgm:t>
    </dgm:pt>
    <dgm:pt modelId="{A0333BEE-ECA6-4626-B4B2-D23E6C40B337}" type="parTrans" cxnId="{F5B5FD9D-B0F5-4B42-982E-593061DC2465}">
      <dgm:prSet/>
      <dgm:spPr/>
      <dgm:t>
        <a:bodyPr/>
        <a:lstStyle/>
        <a:p>
          <a:endParaRPr lang="en-US"/>
        </a:p>
      </dgm:t>
    </dgm:pt>
    <dgm:pt modelId="{44569422-95B9-44BC-910A-0BD37E50886D}" type="sibTrans" cxnId="{F5B5FD9D-B0F5-4B42-982E-593061DC2465}">
      <dgm:prSet/>
      <dgm:spPr/>
      <dgm:t>
        <a:bodyPr/>
        <a:lstStyle/>
        <a:p>
          <a:endParaRPr lang="en-US"/>
        </a:p>
      </dgm:t>
    </dgm:pt>
    <dgm:pt modelId="{1C9DC1F6-095A-400F-AC78-0B6194596F68}">
      <dgm:prSet phldrT="[Text]"/>
      <dgm:spPr/>
      <dgm:t>
        <a:bodyPr/>
        <a:lstStyle/>
        <a:p>
          <a:r>
            <a:rPr lang="en-US" dirty="0" smtClean="0"/>
            <a:t>UCWA initialization failures</a:t>
          </a:r>
          <a:endParaRPr lang="en-US" dirty="0"/>
        </a:p>
      </dgm:t>
    </dgm:pt>
    <dgm:pt modelId="{314E0327-8DF4-4DBA-974F-705B3161C009}" type="parTrans" cxnId="{82DB2294-F23B-4E47-A45E-93E5487474CA}">
      <dgm:prSet/>
      <dgm:spPr/>
      <dgm:t>
        <a:bodyPr/>
        <a:lstStyle/>
        <a:p>
          <a:endParaRPr lang="en-US"/>
        </a:p>
      </dgm:t>
    </dgm:pt>
    <dgm:pt modelId="{BD5A3DF2-2E48-43CF-B6F1-0D7503F757B4}" type="sibTrans" cxnId="{82DB2294-F23B-4E47-A45E-93E5487474CA}">
      <dgm:prSet/>
      <dgm:spPr/>
      <dgm:t>
        <a:bodyPr/>
        <a:lstStyle/>
        <a:p>
          <a:endParaRPr lang="en-US"/>
        </a:p>
      </dgm:t>
    </dgm:pt>
    <dgm:pt modelId="{D6483552-8B7C-4754-844D-B678446D8905}">
      <dgm:prSet/>
      <dgm:spPr/>
      <dgm:t>
        <a:bodyPr/>
        <a:lstStyle/>
        <a:p>
          <a:r>
            <a:rPr lang="en-US" dirty="0" smtClean="0"/>
            <a:t>Push notification connectivity failures</a:t>
          </a:r>
          <a:endParaRPr lang="en-US" dirty="0"/>
        </a:p>
      </dgm:t>
    </dgm:pt>
    <dgm:pt modelId="{B5173B11-5860-4E65-A2BF-D73D80339E2D}" type="parTrans" cxnId="{6384B223-9214-448D-BA86-CB34381CC325}">
      <dgm:prSet/>
      <dgm:spPr/>
      <dgm:t>
        <a:bodyPr/>
        <a:lstStyle/>
        <a:p>
          <a:endParaRPr lang="en-US"/>
        </a:p>
      </dgm:t>
    </dgm:pt>
    <dgm:pt modelId="{7D955DAD-C255-42BB-99E3-18DC1BCE6224}" type="sibTrans" cxnId="{6384B223-9214-448D-BA86-CB34381CC325}">
      <dgm:prSet/>
      <dgm:spPr/>
      <dgm:t>
        <a:bodyPr/>
        <a:lstStyle/>
        <a:p>
          <a:endParaRPr lang="en-US"/>
        </a:p>
      </dgm:t>
    </dgm:pt>
    <dgm:pt modelId="{50A0D088-1B7D-4A06-872C-239D5A7E36F3}">
      <dgm:prSet/>
      <dgm:spPr/>
      <dgm:t>
        <a:bodyPr/>
        <a:lstStyle/>
        <a:p>
          <a:r>
            <a:rPr lang="en-US" dirty="0" smtClean="0"/>
            <a:t>UCWA Unhandled Exception warnings</a:t>
          </a:r>
          <a:endParaRPr lang="en-US" dirty="0"/>
        </a:p>
      </dgm:t>
    </dgm:pt>
    <dgm:pt modelId="{F677F4A8-AD1B-48AC-B6C6-CAAD6DD1D475}" type="parTrans" cxnId="{8AE9E607-3B59-46FA-84B3-DBE1076E8A49}">
      <dgm:prSet/>
      <dgm:spPr/>
      <dgm:t>
        <a:bodyPr/>
        <a:lstStyle/>
        <a:p>
          <a:endParaRPr lang="en-US"/>
        </a:p>
      </dgm:t>
    </dgm:pt>
    <dgm:pt modelId="{A02E218A-E0C6-4DAE-BF6F-D5713CCC5EFD}" type="sibTrans" cxnId="{8AE9E607-3B59-46FA-84B3-DBE1076E8A49}">
      <dgm:prSet/>
      <dgm:spPr/>
      <dgm:t>
        <a:bodyPr/>
        <a:lstStyle/>
        <a:p>
          <a:endParaRPr lang="en-US"/>
        </a:p>
      </dgm:t>
    </dgm:pt>
    <dgm:pt modelId="{6B98634A-66DD-433E-9953-6E8624D3C975}">
      <dgm:prSet phldrT="[Text]"/>
      <dgm:spPr/>
      <dgm:t>
        <a:bodyPr/>
        <a:lstStyle/>
        <a:p>
          <a:r>
            <a:rPr lang="en-US" dirty="0" smtClean="0"/>
            <a:t>UCWA conference for Mobility</a:t>
          </a:r>
          <a:endParaRPr lang="en-US" dirty="0"/>
        </a:p>
      </dgm:t>
    </dgm:pt>
    <dgm:pt modelId="{2FC16709-B11F-4371-92BD-92E9A2B0F110}" type="parTrans" cxnId="{CDED54F3-39AD-417E-AC8D-A03172F8E91C}">
      <dgm:prSet/>
      <dgm:spPr/>
      <dgm:t>
        <a:bodyPr/>
        <a:lstStyle/>
        <a:p>
          <a:endParaRPr lang="en-US"/>
        </a:p>
      </dgm:t>
    </dgm:pt>
    <dgm:pt modelId="{86F89ADF-C425-4F2F-9F45-92DEB7C9EE1B}" type="sibTrans" cxnId="{CDED54F3-39AD-417E-AC8D-A03172F8E91C}">
      <dgm:prSet/>
      <dgm:spPr/>
      <dgm:t>
        <a:bodyPr/>
        <a:lstStyle/>
        <a:p>
          <a:endParaRPr lang="en-US"/>
        </a:p>
      </dgm:t>
    </dgm:pt>
    <dgm:pt modelId="{89668CD0-B22D-458C-8FE1-7D543649D1DB}">
      <dgm:prSet/>
      <dgm:spPr/>
      <dgm:t>
        <a:bodyPr/>
        <a:lstStyle/>
        <a:p>
          <a:r>
            <a:rPr lang="en-US" dirty="0" smtClean="0"/>
            <a:t>Connectivity to Lync Push Notifications Service in Office 365</a:t>
          </a:r>
          <a:endParaRPr lang="en-US" dirty="0"/>
        </a:p>
      </dgm:t>
    </dgm:pt>
    <dgm:pt modelId="{7C479D29-60FF-46E5-B08A-88E0EF861954}" type="parTrans" cxnId="{0C8DA2C7-960D-4795-82D3-1C1A68EFA71C}">
      <dgm:prSet/>
      <dgm:spPr/>
      <dgm:t>
        <a:bodyPr/>
        <a:lstStyle/>
        <a:p>
          <a:endParaRPr lang="en-US"/>
        </a:p>
      </dgm:t>
    </dgm:pt>
    <dgm:pt modelId="{2D5F3D39-C6AD-4031-A12C-9F89B2F8B664}" type="sibTrans" cxnId="{0C8DA2C7-960D-4795-82D3-1C1A68EFA71C}">
      <dgm:prSet/>
      <dgm:spPr/>
      <dgm:t>
        <a:bodyPr/>
        <a:lstStyle/>
        <a:p>
          <a:endParaRPr lang="en-US"/>
        </a:p>
      </dgm:t>
    </dgm:pt>
    <dgm:pt modelId="{3632C2C9-8836-4B04-B651-ABF8159BF993}">
      <dgm:prSet/>
      <dgm:spPr/>
      <dgm:t>
        <a:bodyPr/>
        <a:lstStyle/>
        <a:p>
          <a:r>
            <a:rPr lang="en-US" dirty="0" smtClean="0"/>
            <a:t>Total requests In Processing (Web Throttling and Auth)</a:t>
          </a:r>
          <a:endParaRPr lang="en-US" dirty="0"/>
        </a:p>
      </dgm:t>
    </dgm:pt>
    <dgm:pt modelId="{6DA803EF-28FD-4AC0-864F-BBF2222B82A8}" type="parTrans" cxnId="{3B3C7F47-E215-454A-861B-5B4A972978E1}">
      <dgm:prSet/>
      <dgm:spPr/>
      <dgm:t>
        <a:bodyPr/>
        <a:lstStyle/>
        <a:p>
          <a:endParaRPr lang="en-US"/>
        </a:p>
      </dgm:t>
    </dgm:pt>
    <dgm:pt modelId="{217A26FD-13E9-4C21-A9D2-D10B1978101A}" type="sibTrans" cxnId="{3B3C7F47-E215-454A-861B-5B4A972978E1}">
      <dgm:prSet/>
      <dgm:spPr/>
      <dgm:t>
        <a:bodyPr/>
        <a:lstStyle/>
        <a:p>
          <a:endParaRPr lang="en-US"/>
        </a:p>
      </dgm:t>
    </dgm:pt>
    <dgm:pt modelId="{CF4078AD-6200-4309-9ED5-866A35BDF868}" type="pres">
      <dgm:prSet presAssocID="{07DEA196-1D9A-4B55-B9CB-EFE4405E3EBD}" presName="linear" presStyleCnt="0">
        <dgm:presLayoutVars>
          <dgm:dir/>
          <dgm:animLvl val="lvl"/>
          <dgm:resizeHandles val="exact"/>
        </dgm:presLayoutVars>
      </dgm:prSet>
      <dgm:spPr/>
      <dgm:t>
        <a:bodyPr/>
        <a:lstStyle/>
        <a:p>
          <a:endParaRPr lang="en-US"/>
        </a:p>
      </dgm:t>
    </dgm:pt>
    <dgm:pt modelId="{27D8DE12-8E91-46DE-A4F0-D74E1B8A2802}" type="pres">
      <dgm:prSet presAssocID="{5D2C0791-0A49-48FF-BBAE-BBE2DF8D87BE}" presName="parentLin" presStyleCnt="0"/>
      <dgm:spPr/>
    </dgm:pt>
    <dgm:pt modelId="{35B288EF-6DFD-42FA-B877-AE5422121D52}" type="pres">
      <dgm:prSet presAssocID="{5D2C0791-0A49-48FF-BBAE-BBE2DF8D87BE}" presName="parentLeftMargin" presStyleLbl="node1" presStyleIdx="0" presStyleCnt="3"/>
      <dgm:spPr/>
      <dgm:t>
        <a:bodyPr/>
        <a:lstStyle/>
        <a:p>
          <a:endParaRPr lang="en-US"/>
        </a:p>
      </dgm:t>
    </dgm:pt>
    <dgm:pt modelId="{CB36F8A3-2852-4430-AD37-9BD6F7F728A7}" type="pres">
      <dgm:prSet presAssocID="{5D2C0791-0A49-48FF-BBAE-BBE2DF8D87BE}" presName="parentText" presStyleLbl="node1" presStyleIdx="0" presStyleCnt="3">
        <dgm:presLayoutVars>
          <dgm:chMax val="0"/>
          <dgm:bulletEnabled val="1"/>
        </dgm:presLayoutVars>
      </dgm:prSet>
      <dgm:spPr/>
      <dgm:t>
        <a:bodyPr/>
        <a:lstStyle/>
        <a:p>
          <a:endParaRPr lang="en-US"/>
        </a:p>
      </dgm:t>
    </dgm:pt>
    <dgm:pt modelId="{AC9C73AB-453C-409D-9C7C-A03752338DAD}" type="pres">
      <dgm:prSet presAssocID="{5D2C0791-0A49-48FF-BBAE-BBE2DF8D87BE}" presName="negativeSpace" presStyleCnt="0"/>
      <dgm:spPr/>
    </dgm:pt>
    <dgm:pt modelId="{39A0BDF7-C4C6-45BD-B443-87F5E765DEC2}" type="pres">
      <dgm:prSet presAssocID="{5D2C0791-0A49-48FF-BBAE-BBE2DF8D87BE}" presName="childText" presStyleLbl="conFgAcc1" presStyleIdx="0" presStyleCnt="3">
        <dgm:presLayoutVars>
          <dgm:bulletEnabled val="1"/>
        </dgm:presLayoutVars>
      </dgm:prSet>
      <dgm:spPr/>
      <dgm:t>
        <a:bodyPr/>
        <a:lstStyle/>
        <a:p>
          <a:endParaRPr lang="en-US"/>
        </a:p>
      </dgm:t>
    </dgm:pt>
    <dgm:pt modelId="{F1756F2D-56B8-4DB0-8CE0-DFDE5CD7A12D}" type="pres">
      <dgm:prSet presAssocID="{200770B0-9528-4053-A06B-BBFBF8F540A9}" presName="spaceBetweenRectangles" presStyleCnt="0"/>
      <dgm:spPr/>
    </dgm:pt>
    <dgm:pt modelId="{7500B6A1-8E60-49A1-AE5F-0D9E2BD0F3E6}" type="pres">
      <dgm:prSet presAssocID="{D094938D-2BE4-4CA3-A120-2B97F58881AB}" presName="parentLin" presStyleCnt="0"/>
      <dgm:spPr/>
    </dgm:pt>
    <dgm:pt modelId="{8BEF75F6-499F-4E4B-9400-A7E7A5EAE7E2}" type="pres">
      <dgm:prSet presAssocID="{D094938D-2BE4-4CA3-A120-2B97F58881AB}" presName="parentLeftMargin" presStyleLbl="node1" presStyleIdx="0" presStyleCnt="3"/>
      <dgm:spPr/>
      <dgm:t>
        <a:bodyPr/>
        <a:lstStyle/>
        <a:p>
          <a:endParaRPr lang="en-US"/>
        </a:p>
      </dgm:t>
    </dgm:pt>
    <dgm:pt modelId="{DDCDF684-1B61-410F-97F5-4C7632E3436F}" type="pres">
      <dgm:prSet presAssocID="{D094938D-2BE4-4CA3-A120-2B97F58881AB}" presName="parentText" presStyleLbl="node1" presStyleIdx="1" presStyleCnt="3">
        <dgm:presLayoutVars>
          <dgm:chMax val="0"/>
          <dgm:bulletEnabled val="1"/>
        </dgm:presLayoutVars>
      </dgm:prSet>
      <dgm:spPr/>
      <dgm:t>
        <a:bodyPr/>
        <a:lstStyle/>
        <a:p>
          <a:endParaRPr lang="en-US"/>
        </a:p>
      </dgm:t>
    </dgm:pt>
    <dgm:pt modelId="{88DCB527-D255-46D6-8269-E91D4143BB47}" type="pres">
      <dgm:prSet presAssocID="{D094938D-2BE4-4CA3-A120-2B97F58881AB}" presName="negativeSpace" presStyleCnt="0"/>
      <dgm:spPr/>
    </dgm:pt>
    <dgm:pt modelId="{6AA102D2-DDD7-42F6-AC56-FF4A32781554}" type="pres">
      <dgm:prSet presAssocID="{D094938D-2BE4-4CA3-A120-2B97F58881AB}" presName="childText" presStyleLbl="conFgAcc1" presStyleIdx="1" presStyleCnt="3">
        <dgm:presLayoutVars>
          <dgm:bulletEnabled val="1"/>
        </dgm:presLayoutVars>
      </dgm:prSet>
      <dgm:spPr/>
      <dgm:t>
        <a:bodyPr/>
        <a:lstStyle/>
        <a:p>
          <a:endParaRPr lang="en-US"/>
        </a:p>
      </dgm:t>
    </dgm:pt>
    <dgm:pt modelId="{70B37368-5578-4232-98ED-5742E9CEDB85}" type="pres">
      <dgm:prSet presAssocID="{9406BD40-5922-47AB-94F6-465F5484BEDF}" presName="spaceBetweenRectangles" presStyleCnt="0"/>
      <dgm:spPr/>
    </dgm:pt>
    <dgm:pt modelId="{AB7AE58E-6C6D-4F7E-8D69-8112E556B740}" type="pres">
      <dgm:prSet presAssocID="{C9A9DBEE-6A8C-4A90-B767-96C5383F95E0}" presName="parentLin" presStyleCnt="0"/>
      <dgm:spPr/>
    </dgm:pt>
    <dgm:pt modelId="{BC1A327B-8C93-4CD7-8A81-EE50834605E5}" type="pres">
      <dgm:prSet presAssocID="{C9A9DBEE-6A8C-4A90-B767-96C5383F95E0}" presName="parentLeftMargin" presStyleLbl="node1" presStyleIdx="1" presStyleCnt="3"/>
      <dgm:spPr/>
      <dgm:t>
        <a:bodyPr/>
        <a:lstStyle/>
        <a:p>
          <a:endParaRPr lang="en-US"/>
        </a:p>
      </dgm:t>
    </dgm:pt>
    <dgm:pt modelId="{37F4A79B-596B-4C72-9B96-6FAB3C7647F4}" type="pres">
      <dgm:prSet presAssocID="{C9A9DBEE-6A8C-4A90-B767-96C5383F95E0}" presName="parentText" presStyleLbl="node1" presStyleIdx="2" presStyleCnt="3">
        <dgm:presLayoutVars>
          <dgm:chMax val="0"/>
          <dgm:bulletEnabled val="1"/>
        </dgm:presLayoutVars>
      </dgm:prSet>
      <dgm:spPr/>
      <dgm:t>
        <a:bodyPr/>
        <a:lstStyle/>
        <a:p>
          <a:endParaRPr lang="en-US"/>
        </a:p>
      </dgm:t>
    </dgm:pt>
    <dgm:pt modelId="{6CCA40FD-FF13-4CC7-AE43-6EAAF15F51DC}" type="pres">
      <dgm:prSet presAssocID="{C9A9DBEE-6A8C-4A90-B767-96C5383F95E0}" presName="negativeSpace" presStyleCnt="0"/>
      <dgm:spPr/>
    </dgm:pt>
    <dgm:pt modelId="{A615A9CD-A373-42E3-ACB6-2070D58A6C69}" type="pres">
      <dgm:prSet presAssocID="{C9A9DBEE-6A8C-4A90-B767-96C5383F95E0}" presName="childText" presStyleLbl="conFgAcc1" presStyleIdx="2" presStyleCnt="3" custLinFactY="22719" custLinFactNeighborX="-6982" custLinFactNeighborY="100000">
        <dgm:presLayoutVars>
          <dgm:bulletEnabled val="1"/>
        </dgm:presLayoutVars>
      </dgm:prSet>
      <dgm:spPr/>
      <dgm:t>
        <a:bodyPr/>
        <a:lstStyle/>
        <a:p>
          <a:endParaRPr lang="en-US"/>
        </a:p>
      </dgm:t>
    </dgm:pt>
  </dgm:ptLst>
  <dgm:cxnLst>
    <dgm:cxn modelId="{CFF31897-39F9-4B36-9678-3D729392D677}" type="presOf" srcId="{50A0D088-1B7D-4A06-872C-239D5A7E36F3}" destId="{6AA102D2-DDD7-42F6-AC56-FF4A32781554}" srcOrd="0" destOrd="2" presId="urn:microsoft.com/office/officeart/2005/8/layout/list1"/>
    <dgm:cxn modelId="{DDC2A5F2-B779-404D-A427-CAC9F56378DA}" type="presOf" srcId="{63E973C3-8A5D-4A46-B04F-DC5B3727D5AC}" destId="{39A0BDF7-C4C6-45BD-B443-87F5E765DEC2}" srcOrd="0" destOrd="5" presId="urn:microsoft.com/office/officeart/2005/8/layout/list1"/>
    <dgm:cxn modelId="{6DE83CCE-966F-4F63-BAE5-5106FB1960A2}" type="presOf" srcId="{D094938D-2BE4-4CA3-A120-2B97F58881AB}" destId="{8BEF75F6-499F-4E4B-9400-A7E7A5EAE7E2}" srcOrd="0" destOrd="0" presId="urn:microsoft.com/office/officeart/2005/8/layout/list1"/>
    <dgm:cxn modelId="{1D185B5B-322D-4ADC-8CFB-5527834A890D}" type="presOf" srcId="{69B5279C-47D7-46CD-9648-B564B7C90DD0}" destId="{39A0BDF7-C4C6-45BD-B443-87F5E765DEC2}" srcOrd="0" destOrd="8" presId="urn:microsoft.com/office/officeart/2005/8/layout/list1"/>
    <dgm:cxn modelId="{5A8606EA-AA90-4144-BAE3-2011272025C7}" type="presOf" srcId="{07DEA196-1D9A-4B55-B9CB-EFE4405E3EBD}" destId="{CF4078AD-6200-4309-9ED5-866A35BDF868}" srcOrd="0" destOrd="0" presId="urn:microsoft.com/office/officeart/2005/8/layout/list1"/>
    <dgm:cxn modelId="{82DB2294-F23B-4E47-A45E-93E5487474CA}" srcId="{D094938D-2BE4-4CA3-A120-2B97F58881AB}" destId="{1C9DC1F6-095A-400F-AC78-0B6194596F68}" srcOrd="0" destOrd="0" parTransId="{314E0327-8DF4-4DBA-974F-705B3161C009}" sibTransId="{BD5A3DF2-2E48-43CF-B6F1-0D7503F757B4}"/>
    <dgm:cxn modelId="{69D275BA-997C-4B65-95E3-579228245914}" type="presOf" srcId="{C9A9DBEE-6A8C-4A90-B767-96C5383F95E0}" destId="{37F4A79B-596B-4C72-9B96-6FAB3C7647F4}" srcOrd="1" destOrd="0" presId="urn:microsoft.com/office/officeart/2005/8/layout/list1"/>
    <dgm:cxn modelId="{D4BBCC23-2F16-4928-811B-4DAC3E86CDD1}" type="presOf" srcId="{366A4EEF-DB85-4CF5-B7E7-97610E9EF12D}" destId="{39A0BDF7-C4C6-45BD-B443-87F5E765DEC2}" srcOrd="0" destOrd="3" presId="urn:microsoft.com/office/officeart/2005/8/layout/list1"/>
    <dgm:cxn modelId="{F5B5FD9D-B0F5-4B42-982E-593061DC2465}" srcId="{5D2C0791-0A49-48FF-BBAE-BBE2DF8D87BE}" destId="{69B5279C-47D7-46CD-9648-B564B7C90DD0}" srcOrd="8" destOrd="0" parTransId="{A0333BEE-ECA6-4626-B4B2-D23E6C40B337}" sibTransId="{44569422-95B9-44BC-910A-0BD37E50886D}"/>
    <dgm:cxn modelId="{F8688DCB-6CCD-4503-9CDD-728955C7B6C8}" type="presOf" srcId="{DB751660-8747-4BA6-981E-B6C68F9E7FE9}" destId="{39A0BDF7-C4C6-45BD-B443-87F5E765DEC2}" srcOrd="0" destOrd="2" presId="urn:microsoft.com/office/officeart/2005/8/layout/list1"/>
    <dgm:cxn modelId="{9DF66184-04D3-4D28-93B4-A3389DAB41CB}" srcId="{5D2C0791-0A49-48FF-BBAE-BBE2DF8D87BE}" destId="{31B1FB67-28C3-4926-BF21-2330EE170E78}" srcOrd="0" destOrd="0" parTransId="{0D0369A5-D57A-4DC3-9A5E-390D88BCCD74}" sibTransId="{81815C7D-1FB4-42BF-8BED-620EC2015E8B}"/>
    <dgm:cxn modelId="{F8F517F3-B861-4330-B87D-8F50404EF5FB}" type="presOf" srcId="{89668CD0-B22D-458C-8FE1-7D543649D1DB}" destId="{A615A9CD-A373-42E3-ACB6-2070D58A6C69}" srcOrd="0" destOrd="1" presId="urn:microsoft.com/office/officeart/2005/8/layout/list1"/>
    <dgm:cxn modelId="{E2B261F2-C6B6-4CB0-821D-1C65D4A40214}" srcId="{5D2C0791-0A49-48FF-BBAE-BBE2DF8D87BE}" destId="{1454EBF0-8A88-4D68-A8D7-08930E549846}" srcOrd="4" destOrd="0" parTransId="{E57360FA-7044-4A38-B924-40059F2DF14F}" sibTransId="{48147635-5FED-4A80-ABE0-485AE0CAF4F1}"/>
    <dgm:cxn modelId="{7C820522-51B0-43CE-9908-A107A96C4078}" type="presOf" srcId="{3632C2C9-8836-4B04-B651-ABF8159BF993}" destId="{39A0BDF7-C4C6-45BD-B443-87F5E765DEC2}" srcOrd="0" destOrd="7" presId="urn:microsoft.com/office/officeart/2005/8/layout/list1"/>
    <dgm:cxn modelId="{D4A77010-04F4-4ACA-99C7-DA8129129300}" srcId="{5D2C0791-0A49-48FF-BBAE-BBE2DF8D87BE}" destId="{F7E7011C-6E20-43D1-80C6-883B21BAC83E}" srcOrd="1" destOrd="0" parTransId="{12C65265-61D6-4AD4-8D8D-65A6121C8190}" sibTransId="{A97C0135-F92E-45A3-9FE8-0A5719842FAF}"/>
    <dgm:cxn modelId="{94481B05-8453-4BB7-B8DD-2FA4C2D376F3}" srcId="{07DEA196-1D9A-4B55-B9CB-EFE4405E3EBD}" destId="{C9A9DBEE-6A8C-4A90-B767-96C5383F95E0}" srcOrd="2" destOrd="0" parTransId="{A1A7D6D5-0194-4743-B35D-A53FC9FF64E0}" sibTransId="{D004F11A-2759-4D37-8F6B-1E5FF0AF2761}"/>
    <dgm:cxn modelId="{26CFD37F-A601-44FD-A59D-5AD92C6D4E60}" type="presOf" srcId="{1454EBF0-8A88-4D68-A8D7-08930E549846}" destId="{39A0BDF7-C4C6-45BD-B443-87F5E765DEC2}" srcOrd="0" destOrd="4" presId="urn:microsoft.com/office/officeart/2005/8/layout/list1"/>
    <dgm:cxn modelId="{DF4654A9-CBD2-4D06-8EA1-F1AF98AAA280}" type="presOf" srcId="{1C9DC1F6-095A-400F-AC78-0B6194596F68}" destId="{6AA102D2-DDD7-42F6-AC56-FF4A32781554}" srcOrd="0" destOrd="0" presId="urn:microsoft.com/office/officeart/2005/8/layout/list1"/>
    <dgm:cxn modelId="{3542C9FD-5B74-4597-8A89-B6B0891146C3}" type="presOf" srcId="{5D2C0791-0A49-48FF-BBAE-BBE2DF8D87BE}" destId="{35B288EF-6DFD-42FA-B877-AE5422121D52}" srcOrd="0" destOrd="0" presId="urn:microsoft.com/office/officeart/2005/8/layout/list1"/>
    <dgm:cxn modelId="{2689EEF3-3B0E-434C-8215-75AFE5E2214D}" srcId="{07DEA196-1D9A-4B55-B9CB-EFE4405E3EBD}" destId="{5D2C0791-0A49-48FF-BBAE-BBE2DF8D87BE}" srcOrd="0" destOrd="0" parTransId="{ACE0A2FE-0A90-4E81-B6C4-57BF85D20F15}" sibTransId="{200770B0-9528-4053-A06B-BBFBF8F540A9}"/>
    <dgm:cxn modelId="{2E05BAD3-05B7-4C59-86B0-80347BA48012}" type="presOf" srcId="{5D2C0791-0A49-48FF-BBAE-BBE2DF8D87BE}" destId="{CB36F8A3-2852-4430-AD37-9BD6F7F728A7}" srcOrd="1" destOrd="0" presId="urn:microsoft.com/office/officeart/2005/8/layout/list1"/>
    <dgm:cxn modelId="{C6D4A19D-220B-40DC-9432-B82D1D6E87D8}" type="presOf" srcId="{31B1FB67-28C3-4926-BF21-2330EE170E78}" destId="{39A0BDF7-C4C6-45BD-B443-87F5E765DEC2}" srcOrd="0" destOrd="0" presId="urn:microsoft.com/office/officeart/2005/8/layout/list1"/>
    <dgm:cxn modelId="{172455BD-58B7-46E8-90B9-4F3726BB6EC8}" srcId="{5D2C0791-0A49-48FF-BBAE-BBE2DF8D87BE}" destId="{366A4EEF-DB85-4CF5-B7E7-97610E9EF12D}" srcOrd="3" destOrd="0" parTransId="{1389EB0B-DCE1-4884-B504-7E76E088A3D3}" sibTransId="{DD891D9F-7E57-4003-A586-C088F6B0CDF9}"/>
    <dgm:cxn modelId="{484F13D3-77D6-4347-8E1A-25E8C9026CCD}" type="presOf" srcId="{C9A9DBEE-6A8C-4A90-B767-96C5383F95E0}" destId="{BC1A327B-8C93-4CD7-8A81-EE50834605E5}" srcOrd="0" destOrd="0" presId="urn:microsoft.com/office/officeart/2005/8/layout/list1"/>
    <dgm:cxn modelId="{3B3C7F47-E215-454A-861B-5B4A972978E1}" srcId="{5D2C0791-0A49-48FF-BBAE-BBE2DF8D87BE}" destId="{3632C2C9-8836-4B04-B651-ABF8159BF993}" srcOrd="7" destOrd="0" parTransId="{6DA803EF-28FD-4AC0-864F-BBF2222B82A8}" sibTransId="{217A26FD-13E9-4C21-A9D2-D10B1978101A}"/>
    <dgm:cxn modelId="{A9C27498-553B-4DD9-A58D-7C188A874943}" type="presOf" srcId="{3C99888C-F552-4FFB-8A44-759A122CDFD4}" destId="{39A0BDF7-C4C6-45BD-B443-87F5E765DEC2}" srcOrd="0" destOrd="6" presId="urn:microsoft.com/office/officeart/2005/8/layout/list1"/>
    <dgm:cxn modelId="{24423799-243A-42B4-9008-B8BDB275E503}" srcId="{5D2C0791-0A49-48FF-BBAE-BBE2DF8D87BE}" destId="{63E973C3-8A5D-4A46-B04F-DC5B3727D5AC}" srcOrd="5" destOrd="0" parTransId="{33170839-E73D-4644-AA12-70A92D9AEAE8}" sibTransId="{DF936D81-F4AF-44C7-B873-660BA502A22A}"/>
    <dgm:cxn modelId="{C2B63CE1-74B2-48F4-B946-9DBF44210D58}" srcId="{5D2C0791-0A49-48FF-BBAE-BBE2DF8D87BE}" destId="{DB751660-8747-4BA6-981E-B6C68F9E7FE9}" srcOrd="2" destOrd="0" parTransId="{847BA9D4-CF4F-4780-8CC3-50E72E763659}" sibTransId="{626DD436-C02F-48E4-9303-8D5A7E6EA571}"/>
    <dgm:cxn modelId="{0C8DA2C7-960D-4795-82D3-1C1A68EFA71C}" srcId="{C9A9DBEE-6A8C-4A90-B767-96C5383F95E0}" destId="{89668CD0-B22D-458C-8FE1-7D543649D1DB}" srcOrd="1" destOrd="0" parTransId="{7C479D29-60FF-46E5-B08A-88E0EF861954}" sibTransId="{2D5F3D39-C6AD-4031-A12C-9F89B2F8B664}"/>
    <dgm:cxn modelId="{50AECEE7-74FB-47D4-ACB1-8E13A602729A}" type="presOf" srcId="{6B98634A-66DD-433E-9953-6E8624D3C975}" destId="{A615A9CD-A373-42E3-ACB6-2070D58A6C69}" srcOrd="0" destOrd="0" presId="urn:microsoft.com/office/officeart/2005/8/layout/list1"/>
    <dgm:cxn modelId="{6384B223-9214-448D-BA86-CB34381CC325}" srcId="{D094938D-2BE4-4CA3-A120-2B97F58881AB}" destId="{D6483552-8B7C-4754-844D-B678446D8905}" srcOrd="1" destOrd="0" parTransId="{B5173B11-5860-4E65-A2BF-D73D80339E2D}" sibTransId="{7D955DAD-C255-42BB-99E3-18DC1BCE6224}"/>
    <dgm:cxn modelId="{6B6A8326-9F8D-4A0C-8A7D-95552856BB36}" type="presOf" srcId="{D6483552-8B7C-4754-844D-B678446D8905}" destId="{6AA102D2-DDD7-42F6-AC56-FF4A32781554}" srcOrd="0" destOrd="1" presId="urn:microsoft.com/office/officeart/2005/8/layout/list1"/>
    <dgm:cxn modelId="{CDED54F3-39AD-417E-AC8D-A03172F8E91C}" srcId="{C9A9DBEE-6A8C-4A90-B767-96C5383F95E0}" destId="{6B98634A-66DD-433E-9953-6E8624D3C975}" srcOrd="0" destOrd="0" parTransId="{2FC16709-B11F-4371-92BD-92E9A2B0F110}" sibTransId="{86F89ADF-C425-4F2F-9F45-92DEB7C9EE1B}"/>
    <dgm:cxn modelId="{16544FF8-A7DD-40DE-BB3E-213F3FFB4408}" srcId="{07DEA196-1D9A-4B55-B9CB-EFE4405E3EBD}" destId="{D094938D-2BE4-4CA3-A120-2B97F58881AB}" srcOrd="1" destOrd="0" parTransId="{D4E467BD-31C7-49AD-BED9-33141D678BEB}" sibTransId="{9406BD40-5922-47AB-94F6-465F5484BEDF}"/>
    <dgm:cxn modelId="{181CBFAD-6765-4BF7-AA0B-0BD7E56ED225}" type="presOf" srcId="{D094938D-2BE4-4CA3-A120-2B97F58881AB}" destId="{DDCDF684-1B61-410F-97F5-4C7632E3436F}" srcOrd="1" destOrd="0" presId="urn:microsoft.com/office/officeart/2005/8/layout/list1"/>
    <dgm:cxn modelId="{459B1179-347E-4929-8B4E-613B7945FC14}" type="presOf" srcId="{F7E7011C-6E20-43D1-80C6-883B21BAC83E}" destId="{39A0BDF7-C4C6-45BD-B443-87F5E765DEC2}" srcOrd="0" destOrd="1" presId="urn:microsoft.com/office/officeart/2005/8/layout/list1"/>
    <dgm:cxn modelId="{9612274A-64BB-4F21-99AD-DE0B757FFC2F}" srcId="{5D2C0791-0A49-48FF-BBAE-BBE2DF8D87BE}" destId="{3C99888C-F552-4FFB-8A44-759A122CDFD4}" srcOrd="6" destOrd="0" parTransId="{0760247A-C170-4412-9D68-A7B82E66EEBD}" sibTransId="{9B491849-8439-4827-B7DF-A9D8144EDA89}"/>
    <dgm:cxn modelId="{8AE9E607-3B59-46FA-84B3-DBE1076E8A49}" srcId="{D094938D-2BE4-4CA3-A120-2B97F58881AB}" destId="{50A0D088-1B7D-4A06-872C-239D5A7E36F3}" srcOrd="2" destOrd="0" parTransId="{F677F4A8-AD1B-48AC-B6C6-CAAD6DD1D475}" sibTransId="{A02E218A-E0C6-4DAE-BF6F-D5713CCC5EFD}"/>
    <dgm:cxn modelId="{5B2A312F-9744-446D-A079-CC330C3836E9}" type="presParOf" srcId="{CF4078AD-6200-4309-9ED5-866A35BDF868}" destId="{27D8DE12-8E91-46DE-A4F0-D74E1B8A2802}" srcOrd="0" destOrd="0" presId="urn:microsoft.com/office/officeart/2005/8/layout/list1"/>
    <dgm:cxn modelId="{82F35CE4-4625-4DE9-8E6C-C429875ABD26}" type="presParOf" srcId="{27D8DE12-8E91-46DE-A4F0-D74E1B8A2802}" destId="{35B288EF-6DFD-42FA-B877-AE5422121D52}" srcOrd="0" destOrd="0" presId="urn:microsoft.com/office/officeart/2005/8/layout/list1"/>
    <dgm:cxn modelId="{6D4D3886-2615-4CF8-A010-6280E311099F}" type="presParOf" srcId="{27D8DE12-8E91-46DE-A4F0-D74E1B8A2802}" destId="{CB36F8A3-2852-4430-AD37-9BD6F7F728A7}" srcOrd="1" destOrd="0" presId="urn:microsoft.com/office/officeart/2005/8/layout/list1"/>
    <dgm:cxn modelId="{EEC7EC61-193A-477E-A98E-8ED296E712A8}" type="presParOf" srcId="{CF4078AD-6200-4309-9ED5-866A35BDF868}" destId="{AC9C73AB-453C-409D-9C7C-A03752338DAD}" srcOrd="1" destOrd="0" presId="urn:microsoft.com/office/officeart/2005/8/layout/list1"/>
    <dgm:cxn modelId="{E95E54B4-552B-47AF-BC7E-864B4BEE5383}" type="presParOf" srcId="{CF4078AD-6200-4309-9ED5-866A35BDF868}" destId="{39A0BDF7-C4C6-45BD-B443-87F5E765DEC2}" srcOrd="2" destOrd="0" presId="urn:microsoft.com/office/officeart/2005/8/layout/list1"/>
    <dgm:cxn modelId="{E1D00D6A-4A46-412B-BF62-77BE2BD7F464}" type="presParOf" srcId="{CF4078AD-6200-4309-9ED5-866A35BDF868}" destId="{F1756F2D-56B8-4DB0-8CE0-DFDE5CD7A12D}" srcOrd="3" destOrd="0" presId="urn:microsoft.com/office/officeart/2005/8/layout/list1"/>
    <dgm:cxn modelId="{004B296E-5F63-4FA6-B833-290EA23B1E96}" type="presParOf" srcId="{CF4078AD-6200-4309-9ED5-866A35BDF868}" destId="{7500B6A1-8E60-49A1-AE5F-0D9E2BD0F3E6}" srcOrd="4" destOrd="0" presId="urn:microsoft.com/office/officeart/2005/8/layout/list1"/>
    <dgm:cxn modelId="{05FF39DE-4703-4F26-9050-E60D51CB94D8}" type="presParOf" srcId="{7500B6A1-8E60-49A1-AE5F-0D9E2BD0F3E6}" destId="{8BEF75F6-499F-4E4B-9400-A7E7A5EAE7E2}" srcOrd="0" destOrd="0" presId="urn:microsoft.com/office/officeart/2005/8/layout/list1"/>
    <dgm:cxn modelId="{EBB589B1-E60C-4CD7-858E-BEF8C82A3470}" type="presParOf" srcId="{7500B6A1-8E60-49A1-AE5F-0D9E2BD0F3E6}" destId="{DDCDF684-1B61-410F-97F5-4C7632E3436F}" srcOrd="1" destOrd="0" presId="urn:microsoft.com/office/officeart/2005/8/layout/list1"/>
    <dgm:cxn modelId="{3CF82A96-2ADE-41EE-B751-8B6A464F4425}" type="presParOf" srcId="{CF4078AD-6200-4309-9ED5-866A35BDF868}" destId="{88DCB527-D255-46D6-8269-E91D4143BB47}" srcOrd="5" destOrd="0" presId="urn:microsoft.com/office/officeart/2005/8/layout/list1"/>
    <dgm:cxn modelId="{F078177E-5B59-4B80-8185-2A994799B5B4}" type="presParOf" srcId="{CF4078AD-6200-4309-9ED5-866A35BDF868}" destId="{6AA102D2-DDD7-42F6-AC56-FF4A32781554}" srcOrd="6" destOrd="0" presId="urn:microsoft.com/office/officeart/2005/8/layout/list1"/>
    <dgm:cxn modelId="{D453A523-715A-4902-BA9B-6EF51597E54C}" type="presParOf" srcId="{CF4078AD-6200-4309-9ED5-866A35BDF868}" destId="{70B37368-5578-4232-98ED-5742E9CEDB85}" srcOrd="7" destOrd="0" presId="urn:microsoft.com/office/officeart/2005/8/layout/list1"/>
    <dgm:cxn modelId="{136B3383-F720-4038-90FF-FA285F4CB8DC}" type="presParOf" srcId="{CF4078AD-6200-4309-9ED5-866A35BDF868}" destId="{AB7AE58E-6C6D-4F7E-8D69-8112E556B740}" srcOrd="8" destOrd="0" presId="urn:microsoft.com/office/officeart/2005/8/layout/list1"/>
    <dgm:cxn modelId="{3447A8DF-2C04-4DB0-9B89-1E37AEB4F20E}" type="presParOf" srcId="{AB7AE58E-6C6D-4F7E-8D69-8112E556B740}" destId="{BC1A327B-8C93-4CD7-8A81-EE50834605E5}" srcOrd="0" destOrd="0" presId="urn:microsoft.com/office/officeart/2005/8/layout/list1"/>
    <dgm:cxn modelId="{E99CF59D-37CD-4173-93B1-B6806AF80E67}" type="presParOf" srcId="{AB7AE58E-6C6D-4F7E-8D69-8112E556B740}" destId="{37F4A79B-596B-4C72-9B96-6FAB3C7647F4}" srcOrd="1" destOrd="0" presId="urn:microsoft.com/office/officeart/2005/8/layout/list1"/>
    <dgm:cxn modelId="{92795B95-8EBF-4259-9C99-121E7DBB9EB2}" type="presParOf" srcId="{CF4078AD-6200-4309-9ED5-866A35BDF868}" destId="{6CCA40FD-FF13-4CC7-AE43-6EAAF15F51DC}" srcOrd="9" destOrd="0" presId="urn:microsoft.com/office/officeart/2005/8/layout/list1"/>
    <dgm:cxn modelId="{90EED22F-CE02-405A-9EC4-6764CFDA86B7}" type="presParOf" srcId="{CF4078AD-6200-4309-9ED5-866A35BDF868}" destId="{A615A9CD-A373-42E3-ACB6-2070D58A6C6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FD1443F-016B-48B5-8ECA-409B6FBD2697}" type="doc">
      <dgm:prSet loTypeId="urn:microsoft.com/office/officeart/2008/layout/AlternatingPictureBlocks" loCatId="list" qsTypeId="urn:microsoft.com/office/officeart/2005/8/quickstyle/simple1" qsCatId="simple" csTypeId="urn:microsoft.com/office/officeart/2005/8/colors/accent1_2" csCatId="accent1" phldr="1"/>
      <dgm:spPr/>
    </dgm:pt>
    <dgm:pt modelId="{1BD001C3-6E7E-4993-96E1-B8C53D774FE8}">
      <dgm:prSet phldrT="[Text]" custT="1"/>
      <dgm:spPr/>
      <dgm:t>
        <a:bodyPr/>
        <a:lstStyle/>
        <a:p>
          <a:pPr algn="l"/>
          <a:r>
            <a:rPr lang="en-US" sz="1200" dirty="0" smtClean="0">
              <a:latin typeface="+mn-lt"/>
            </a:rPr>
            <a:t>- Longer lived registration as opposed to 3 day sign out</a:t>
          </a:r>
        </a:p>
        <a:p>
          <a:pPr algn="l"/>
          <a:r>
            <a:rPr lang="en-US" sz="1200" dirty="0" smtClean="0">
              <a:latin typeface="+mn-lt"/>
              <a:cs typeface="Arial" panose="020B0604020202020204" pitchFamily="34" charset="0"/>
            </a:rPr>
            <a:t>- Support for </a:t>
          </a:r>
          <a:r>
            <a:rPr lang="en-US" sz="1200" b="0" dirty="0" smtClean="0">
              <a:latin typeface="+mn-lt"/>
              <a:cs typeface="Arial" panose="020B0604020202020204" pitchFamily="34" charset="0"/>
            </a:rPr>
            <a:t>High availability</a:t>
          </a:r>
          <a:r>
            <a:rPr lang="en-US" sz="1200" b="0" dirty="0" smtClean="0">
              <a:latin typeface="+mn-lt"/>
            </a:rPr>
            <a:t> </a:t>
          </a:r>
          <a:endParaRPr lang="en-US" sz="1200" b="0" dirty="0">
            <a:latin typeface="+mn-lt"/>
          </a:endParaRPr>
        </a:p>
      </dgm:t>
    </dgm:pt>
    <dgm:pt modelId="{8E5A1E57-66DF-45B3-99A5-FAB5622D4755}" type="parTrans" cxnId="{A809246B-007A-4870-A8D8-63DC734B5B0C}">
      <dgm:prSet/>
      <dgm:spPr/>
      <dgm:t>
        <a:bodyPr/>
        <a:lstStyle/>
        <a:p>
          <a:endParaRPr lang="en-US" sz="1600">
            <a:latin typeface="+mn-lt"/>
          </a:endParaRPr>
        </a:p>
      </dgm:t>
    </dgm:pt>
    <dgm:pt modelId="{C913B73C-7DC7-4283-A79E-72DA343AAEB1}" type="sibTrans" cxnId="{A809246B-007A-4870-A8D8-63DC734B5B0C}">
      <dgm:prSet/>
      <dgm:spPr/>
      <dgm:t>
        <a:bodyPr/>
        <a:lstStyle/>
        <a:p>
          <a:endParaRPr lang="en-US" sz="1600">
            <a:latin typeface="+mn-lt"/>
          </a:endParaRPr>
        </a:p>
      </dgm:t>
    </dgm:pt>
    <dgm:pt modelId="{3A3C7CB7-2AB5-45E5-A787-AE20457B16AF}">
      <dgm:prSet phldrT="[Text]" custT="1"/>
      <dgm:spPr/>
      <dgm:t>
        <a:bodyPr/>
        <a:lstStyle/>
        <a:p>
          <a:pPr algn="l"/>
          <a:r>
            <a:rPr lang="en-US" sz="1200" dirty="0" smtClean="0">
              <a:solidFill>
                <a:schemeClr val="bg1"/>
              </a:solidFill>
              <a:latin typeface="+mn-lt"/>
              <a:cs typeface="Arial" panose="020B0604020202020204" pitchFamily="34" charset="0"/>
            </a:rPr>
            <a:t>- Added support for VoIP, Video, Desktop/App-sharing &amp; </a:t>
          </a:r>
          <a:r>
            <a:rPr lang="en-US" sz="1200" dirty="0" err="1" smtClean="0">
              <a:solidFill>
                <a:schemeClr val="bg1"/>
              </a:solidFill>
              <a:latin typeface="+mn-lt"/>
              <a:cs typeface="Arial" panose="020B0604020202020204" pitchFamily="34" charset="0"/>
            </a:rPr>
            <a:t>Powerpoint</a:t>
          </a:r>
          <a:r>
            <a:rPr lang="en-US" sz="1200" dirty="0" smtClean="0">
              <a:solidFill>
                <a:schemeClr val="bg1"/>
              </a:solidFill>
              <a:latin typeface="+mn-lt"/>
              <a:cs typeface="Arial" panose="020B0604020202020204" pitchFamily="34" charset="0"/>
            </a:rPr>
            <a:t> viewing (iPad only)</a:t>
          </a:r>
        </a:p>
        <a:p>
          <a:pPr algn="l"/>
          <a:r>
            <a:rPr lang="en-US" sz="1200" dirty="0" smtClean="0">
              <a:solidFill>
                <a:schemeClr val="bg1"/>
              </a:solidFill>
              <a:latin typeface="+mn-lt"/>
              <a:cs typeface="Arial" panose="020B0604020202020204" pitchFamily="34" charset="0"/>
            </a:rPr>
            <a:t>- VoIP socket for incoming call notifications on </a:t>
          </a:r>
          <a:r>
            <a:rPr lang="en-US" sz="1200" dirty="0" err="1" smtClean="0">
              <a:solidFill>
                <a:schemeClr val="bg1"/>
              </a:solidFill>
              <a:latin typeface="+mn-lt"/>
              <a:cs typeface="Arial" panose="020B0604020202020204" pitchFamily="34" charset="0"/>
            </a:rPr>
            <a:t>iOS</a:t>
          </a:r>
          <a:r>
            <a:rPr lang="en-US" sz="1200" dirty="0" smtClean="0">
              <a:solidFill>
                <a:schemeClr val="bg1"/>
              </a:solidFill>
              <a:latin typeface="+mn-lt"/>
              <a:cs typeface="Arial" panose="020B0604020202020204" pitchFamily="34" charset="0"/>
            </a:rPr>
            <a:t> clients</a:t>
          </a:r>
        </a:p>
        <a:p>
          <a:pPr algn="l"/>
          <a:r>
            <a:rPr lang="en-US" sz="1200" b="0" dirty="0" smtClean="0">
              <a:solidFill>
                <a:schemeClr val="bg1"/>
              </a:solidFill>
              <a:latin typeface="+mn-lt"/>
            </a:rPr>
            <a:t>- Improved </a:t>
          </a:r>
          <a:r>
            <a:rPr lang="en-US" sz="1200" b="0" baseline="0" dirty="0" smtClean="0">
              <a:solidFill>
                <a:schemeClr val="bg1"/>
              </a:solidFill>
              <a:latin typeface="+mn-lt"/>
            </a:rPr>
            <a:t>accept experience with </a:t>
          </a:r>
          <a:r>
            <a:rPr lang="en-US" sz="1200" b="0" dirty="0" smtClean="0">
              <a:solidFill>
                <a:schemeClr val="bg1"/>
              </a:solidFill>
              <a:latin typeface="+mn-lt"/>
            </a:rPr>
            <a:t>25 sec</a:t>
          </a:r>
          <a:r>
            <a:rPr lang="en-US" sz="1200" b="0" baseline="0" dirty="0" smtClean="0">
              <a:solidFill>
                <a:schemeClr val="bg1"/>
              </a:solidFill>
              <a:latin typeface="+mn-lt"/>
            </a:rPr>
            <a:t> auto-accept time</a:t>
          </a:r>
        </a:p>
        <a:p>
          <a:pPr algn="l"/>
          <a:r>
            <a:rPr lang="en-US" sz="1200" b="1" dirty="0" smtClean="0">
              <a:solidFill>
                <a:schemeClr val="bg1"/>
              </a:solidFill>
              <a:latin typeface="+mn-lt"/>
              <a:ea typeface="+mn-ea"/>
              <a:cs typeface="+mn-cs"/>
            </a:rPr>
            <a:t>- </a:t>
          </a:r>
          <a:r>
            <a:rPr lang="en-US" sz="1200" b="0" dirty="0" smtClean="0">
              <a:solidFill>
                <a:schemeClr val="bg1"/>
              </a:solidFill>
              <a:latin typeface="+mn-lt"/>
              <a:ea typeface="+mn-ea"/>
              <a:cs typeface="+mn-cs"/>
            </a:rPr>
            <a:t>Rich Roster experience for conversations</a:t>
          </a:r>
          <a:endParaRPr lang="en-US" sz="1200" b="0" baseline="0" dirty="0" smtClean="0">
            <a:solidFill>
              <a:schemeClr val="bg1"/>
            </a:solidFill>
            <a:latin typeface="+mn-lt"/>
          </a:endParaRPr>
        </a:p>
        <a:p>
          <a:pPr algn="l"/>
          <a:r>
            <a:rPr lang="en-US" sz="1200" b="0" dirty="0" smtClean="0">
              <a:solidFill>
                <a:schemeClr val="bg1"/>
              </a:solidFill>
              <a:latin typeface="+mn-lt"/>
              <a:cs typeface="Arial" panose="020B0604020202020204" pitchFamily="34" charset="0"/>
            </a:rPr>
            <a:t>- </a:t>
          </a:r>
          <a:r>
            <a:rPr lang="en-US" sz="1200" b="0" dirty="0" smtClean="0">
              <a:solidFill>
                <a:schemeClr val="bg1"/>
              </a:solidFill>
              <a:latin typeface="+mn-lt"/>
              <a:ea typeface="+mn-ea"/>
              <a:cs typeface="+mn-cs"/>
            </a:rPr>
            <a:t>Support for joining meetings with 250+ users</a:t>
          </a:r>
          <a:endParaRPr lang="en-US" sz="1200" b="0" dirty="0" smtClean="0">
            <a:solidFill>
              <a:schemeClr val="bg1"/>
            </a:solidFill>
            <a:latin typeface="+mn-lt"/>
            <a:cs typeface="Arial" panose="020B0604020202020204" pitchFamily="34" charset="0"/>
          </a:endParaRPr>
        </a:p>
      </dgm:t>
    </dgm:pt>
    <dgm:pt modelId="{6CAE4AEE-982D-4154-BCDF-F7EA3F51C9D7}" type="parTrans" cxnId="{9114EC6F-ADF2-4076-933C-E5B5511947C9}">
      <dgm:prSet/>
      <dgm:spPr/>
      <dgm:t>
        <a:bodyPr/>
        <a:lstStyle/>
        <a:p>
          <a:endParaRPr lang="en-US" sz="1600">
            <a:latin typeface="+mn-lt"/>
          </a:endParaRPr>
        </a:p>
      </dgm:t>
    </dgm:pt>
    <dgm:pt modelId="{102D994E-5D1C-4B6F-ACE9-78CD85F68E5B}" type="sibTrans" cxnId="{9114EC6F-ADF2-4076-933C-E5B5511947C9}">
      <dgm:prSet/>
      <dgm:spPr/>
      <dgm:t>
        <a:bodyPr/>
        <a:lstStyle/>
        <a:p>
          <a:endParaRPr lang="en-US" sz="1600">
            <a:latin typeface="+mn-lt"/>
          </a:endParaRPr>
        </a:p>
      </dgm:t>
    </dgm:pt>
    <dgm:pt modelId="{EC13EC38-9EB4-49BA-A439-C2308792046A}" type="pres">
      <dgm:prSet presAssocID="{2FD1443F-016B-48B5-8ECA-409B6FBD2697}" presName="linearFlow" presStyleCnt="0">
        <dgm:presLayoutVars>
          <dgm:dir/>
          <dgm:resizeHandles val="exact"/>
        </dgm:presLayoutVars>
      </dgm:prSet>
      <dgm:spPr/>
    </dgm:pt>
    <dgm:pt modelId="{B359218D-F315-47D8-B0A1-549E53233FED}" type="pres">
      <dgm:prSet presAssocID="{1BD001C3-6E7E-4993-96E1-B8C53D774FE8}" presName="comp" presStyleCnt="0"/>
      <dgm:spPr/>
    </dgm:pt>
    <dgm:pt modelId="{5211C479-47E7-4622-9848-76EE0EDC4DD2}" type="pres">
      <dgm:prSet presAssocID="{1BD001C3-6E7E-4993-96E1-B8C53D774FE8}" presName="rect2" presStyleLbl="node1" presStyleIdx="0" presStyleCnt="2">
        <dgm:presLayoutVars>
          <dgm:bulletEnabled val="1"/>
        </dgm:presLayoutVars>
      </dgm:prSet>
      <dgm:spPr/>
      <dgm:t>
        <a:bodyPr/>
        <a:lstStyle/>
        <a:p>
          <a:endParaRPr lang="en-US"/>
        </a:p>
      </dgm:t>
    </dgm:pt>
    <dgm:pt modelId="{856A987B-EF7B-4140-B586-651AF9ED1CFD}" type="pres">
      <dgm:prSet presAssocID="{1BD001C3-6E7E-4993-96E1-B8C53D774FE8}" presName="rect1" presStyleLbl="lnNode1" presStyleIdx="0" presStyleCnt="2"/>
      <dgm:spPr>
        <a:blipFill rotWithShape="1">
          <a:blip xmlns:r="http://schemas.openxmlformats.org/officeDocument/2006/relationships" r:embed="rId1"/>
          <a:stretch>
            <a:fillRect/>
          </a:stretch>
        </a:blipFill>
      </dgm:spPr>
    </dgm:pt>
    <dgm:pt modelId="{B3DC4F74-4D8F-4555-A267-0B4044EF433C}" type="pres">
      <dgm:prSet presAssocID="{C913B73C-7DC7-4283-A79E-72DA343AAEB1}" presName="sibTrans" presStyleCnt="0"/>
      <dgm:spPr/>
    </dgm:pt>
    <dgm:pt modelId="{82192671-9FAD-437B-AFB3-AE5B7E6EFDE5}" type="pres">
      <dgm:prSet presAssocID="{3A3C7CB7-2AB5-45E5-A787-AE20457B16AF}" presName="comp" presStyleCnt="0"/>
      <dgm:spPr/>
    </dgm:pt>
    <dgm:pt modelId="{8E91D46D-EF17-4A64-90F6-42DA070F3F5E}" type="pres">
      <dgm:prSet presAssocID="{3A3C7CB7-2AB5-45E5-A787-AE20457B16AF}" presName="rect2" presStyleLbl="node1" presStyleIdx="1" presStyleCnt="2" custScaleY="135697">
        <dgm:presLayoutVars>
          <dgm:bulletEnabled val="1"/>
        </dgm:presLayoutVars>
      </dgm:prSet>
      <dgm:spPr/>
      <dgm:t>
        <a:bodyPr/>
        <a:lstStyle/>
        <a:p>
          <a:endParaRPr lang="en-US"/>
        </a:p>
      </dgm:t>
    </dgm:pt>
    <dgm:pt modelId="{E94DE331-2FBC-448A-A6BD-3FE1C8CD76E9}" type="pres">
      <dgm:prSet presAssocID="{3A3C7CB7-2AB5-45E5-A787-AE20457B16AF}" presName="rect1" presStyleLbl="lnNode1" presStyleIdx="1" presStyleCnt="2"/>
      <dgm:spPr>
        <a:blipFill rotWithShape="1">
          <a:blip xmlns:r="http://schemas.openxmlformats.org/officeDocument/2006/relationships" r:embed="rId2"/>
          <a:stretch>
            <a:fillRect/>
          </a:stretch>
        </a:blipFill>
      </dgm:spPr>
    </dgm:pt>
  </dgm:ptLst>
  <dgm:cxnLst>
    <dgm:cxn modelId="{9114EC6F-ADF2-4076-933C-E5B5511947C9}" srcId="{2FD1443F-016B-48B5-8ECA-409B6FBD2697}" destId="{3A3C7CB7-2AB5-45E5-A787-AE20457B16AF}" srcOrd="1" destOrd="0" parTransId="{6CAE4AEE-982D-4154-BCDF-F7EA3F51C9D7}" sibTransId="{102D994E-5D1C-4B6F-ACE9-78CD85F68E5B}"/>
    <dgm:cxn modelId="{43B4A37E-5B98-4DFC-88A0-7769503A617E}" type="presOf" srcId="{1BD001C3-6E7E-4993-96E1-B8C53D774FE8}" destId="{5211C479-47E7-4622-9848-76EE0EDC4DD2}" srcOrd="0" destOrd="0" presId="urn:microsoft.com/office/officeart/2008/layout/AlternatingPictureBlocks"/>
    <dgm:cxn modelId="{6FBAA86B-42BA-4789-8171-558F67EE1ACB}" type="presOf" srcId="{3A3C7CB7-2AB5-45E5-A787-AE20457B16AF}" destId="{8E91D46D-EF17-4A64-90F6-42DA070F3F5E}" srcOrd="0" destOrd="0" presId="urn:microsoft.com/office/officeart/2008/layout/AlternatingPictureBlocks"/>
    <dgm:cxn modelId="{A809246B-007A-4870-A8D8-63DC734B5B0C}" srcId="{2FD1443F-016B-48B5-8ECA-409B6FBD2697}" destId="{1BD001C3-6E7E-4993-96E1-B8C53D774FE8}" srcOrd="0" destOrd="0" parTransId="{8E5A1E57-66DF-45B3-99A5-FAB5622D4755}" sibTransId="{C913B73C-7DC7-4283-A79E-72DA343AAEB1}"/>
    <dgm:cxn modelId="{EA4E599A-5AE4-4B67-8B24-B2DA0DEC7429}" type="presOf" srcId="{2FD1443F-016B-48B5-8ECA-409B6FBD2697}" destId="{EC13EC38-9EB4-49BA-A439-C2308792046A}" srcOrd="0" destOrd="0" presId="urn:microsoft.com/office/officeart/2008/layout/AlternatingPictureBlocks"/>
    <dgm:cxn modelId="{73958936-AF00-465D-B269-717C80B0A34E}" type="presParOf" srcId="{EC13EC38-9EB4-49BA-A439-C2308792046A}" destId="{B359218D-F315-47D8-B0A1-549E53233FED}" srcOrd="0" destOrd="0" presId="urn:microsoft.com/office/officeart/2008/layout/AlternatingPictureBlocks"/>
    <dgm:cxn modelId="{120265AF-0CF9-4F7A-A6E6-BEF26645D71E}" type="presParOf" srcId="{B359218D-F315-47D8-B0A1-549E53233FED}" destId="{5211C479-47E7-4622-9848-76EE0EDC4DD2}" srcOrd="0" destOrd="0" presId="urn:microsoft.com/office/officeart/2008/layout/AlternatingPictureBlocks"/>
    <dgm:cxn modelId="{0A729781-C809-4B22-87F7-8EB2F683DFC2}" type="presParOf" srcId="{B359218D-F315-47D8-B0A1-549E53233FED}" destId="{856A987B-EF7B-4140-B586-651AF9ED1CFD}" srcOrd="1" destOrd="0" presId="urn:microsoft.com/office/officeart/2008/layout/AlternatingPictureBlocks"/>
    <dgm:cxn modelId="{54AD8696-0495-4B1B-9839-B75EC2F70B50}" type="presParOf" srcId="{EC13EC38-9EB4-49BA-A439-C2308792046A}" destId="{B3DC4F74-4D8F-4555-A267-0B4044EF433C}" srcOrd="1" destOrd="0" presId="urn:microsoft.com/office/officeart/2008/layout/AlternatingPictureBlocks"/>
    <dgm:cxn modelId="{239CEA6F-5120-49EA-A3C1-19C3549F87B6}" type="presParOf" srcId="{EC13EC38-9EB4-49BA-A439-C2308792046A}" destId="{82192671-9FAD-437B-AFB3-AE5B7E6EFDE5}" srcOrd="2" destOrd="0" presId="urn:microsoft.com/office/officeart/2008/layout/AlternatingPictureBlocks"/>
    <dgm:cxn modelId="{A4D21171-0A1A-4868-A1E0-D26EEF9DC02A}" type="presParOf" srcId="{82192671-9FAD-437B-AFB3-AE5B7E6EFDE5}" destId="{8E91D46D-EF17-4A64-90F6-42DA070F3F5E}" srcOrd="0" destOrd="0" presId="urn:microsoft.com/office/officeart/2008/layout/AlternatingPictureBlocks"/>
    <dgm:cxn modelId="{CDE8800E-9ADC-4D0B-91FE-871E81B3C4E9}" type="presParOf" srcId="{82192671-9FAD-437B-AFB3-AE5B7E6EFDE5}" destId="{E94DE331-2FBC-448A-A6BD-3FE1C8CD76E9}"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D1443F-016B-48B5-8ECA-409B6FBD2697}" type="doc">
      <dgm:prSet loTypeId="urn:microsoft.com/office/officeart/2008/layout/AlternatingPictureBlocks" loCatId="list" qsTypeId="urn:microsoft.com/office/officeart/2005/8/quickstyle/simple1" qsCatId="simple" csTypeId="urn:microsoft.com/office/officeart/2005/8/colors/accent1_2" csCatId="accent1" phldr="1"/>
      <dgm:spPr/>
    </dgm:pt>
    <dgm:pt modelId="{1BD001C3-6E7E-4993-96E1-B8C53D774FE8}">
      <dgm:prSet phldrT="[Text]" custT="1"/>
      <dgm:spPr/>
      <dgm:t>
        <a:bodyPr/>
        <a:lstStyle/>
        <a:p>
          <a:pPr algn="l"/>
          <a:r>
            <a:rPr lang="en-US" sz="1200" b="0" baseline="0" dirty="0" smtClean="0">
              <a:solidFill>
                <a:schemeClr val="bg1"/>
              </a:solidFill>
              <a:latin typeface="+mn-lt"/>
            </a:rPr>
            <a:t>- Web API and Infrastructure built-in Lync Server Integrated Setup and Simplified deployment</a:t>
          </a:r>
        </a:p>
        <a:p>
          <a:pPr algn="l"/>
          <a:r>
            <a:rPr lang="en-US" sz="1200" b="1" baseline="0" dirty="0" smtClean="0">
              <a:solidFill>
                <a:schemeClr val="bg1"/>
              </a:solidFill>
              <a:latin typeface="+mn-lt"/>
            </a:rPr>
            <a:t>- </a:t>
          </a:r>
          <a:r>
            <a:rPr lang="en-US" sz="1200" b="0" baseline="0" dirty="0" smtClean="0">
              <a:solidFill>
                <a:schemeClr val="bg1"/>
              </a:solidFill>
              <a:latin typeface="+mn-lt"/>
            </a:rPr>
            <a:t>Lower TCO with Level 4 HLB. No cookie persistence anymore, Managed by Lync Web Infra</a:t>
          </a:r>
        </a:p>
        <a:p>
          <a:pPr algn="l"/>
          <a:r>
            <a:rPr lang="en-US" sz="1200" dirty="0" smtClean="0">
              <a:solidFill>
                <a:schemeClr val="bg1"/>
              </a:solidFill>
              <a:latin typeface="+mn-lt"/>
              <a:cs typeface="Arial" panose="020B0604020202020204" pitchFamily="34" charset="0"/>
            </a:rPr>
            <a:t>- Policies to manage VoIP/ Video on mobile</a:t>
          </a:r>
        </a:p>
        <a:p>
          <a:pPr algn="l"/>
          <a:r>
            <a:rPr lang="en-US" sz="1200" dirty="0" smtClean="0">
              <a:solidFill>
                <a:schemeClr val="bg1"/>
              </a:solidFill>
              <a:latin typeface="+mn-lt"/>
              <a:cs typeface="Arial" panose="020B0604020202020204" pitchFamily="34" charset="0"/>
            </a:rPr>
            <a:t>- Capacity planning tool updates</a:t>
          </a:r>
          <a:endParaRPr lang="en-US" sz="1200" dirty="0">
            <a:solidFill>
              <a:schemeClr val="bg1"/>
            </a:solidFill>
            <a:latin typeface="+mn-lt"/>
          </a:endParaRPr>
        </a:p>
      </dgm:t>
    </dgm:pt>
    <dgm:pt modelId="{8E5A1E57-66DF-45B3-99A5-FAB5622D4755}" type="parTrans" cxnId="{A809246B-007A-4870-A8D8-63DC734B5B0C}">
      <dgm:prSet/>
      <dgm:spPr/>
      <dgm:t>
        <a:bodyPr/>
        <a:lstStyle/>
        <a:p>
          <a:endParaRPr lang="en-US"/>
        </a:p>
      </dgm:t>
    </dgm:pt>
    <dgm:pt modelId="{C913B73C-7DC7-4283-A79E-72DA343AAEB1}" type="sibTrans" cxnId="{A809246B-007A-4870-A8D8-63DC734B5B0C}">
      <dgm:prSet/>
      <dgm:spPr/>
      <dgm:t>
        <a:bodyPr/>
        <a:lstStyle/>
        <a:p>
          <a:endParaRPr lang="en-US"/>
        </a:p>
      </dgm:t>
    </dgm:pt>
    <dgm:pt modelId="{00FBC8BC-BF62-4465-9E42-127268FC0B44}">
      <dgm:prSet phldrT="[Text]" custT="1"/>
      <dgm:spPr/>
      <dgm:t>
        <a:bodyPr/>
        <a:lstStyle/>
        <a:p>
          <a:pPr algn="l"/>
          <a:r>
            <a:rPr lang="en-US" sz="1200" b="1" baseline="0" dirty="0" smtClean="0">
              <a:solidFill>
                <a:schemeClr val="bg1"/>
              </a:solidFill>
              <a:latin typeface="+mn-lt"/>
              <a:cs typeface="Arial" panose="020B0604020202020204" pitchFamily="34" charset="0"/>
            </a:rPr>
            <a:t>- </a:t>
          </a:r>
          <a:r>
            <a:rPr lang="en-US" sz="1200" b="0" baseline="0" dirty="0" smtClean="0">
              <a:solidFill>
                <a:schemeClr val="bg1"/>
              </a:solidFill>
              <a:latin typeface="+mn-lt"/>
              <a:cs typeface="Arial" panose="020B0604020202020204" pitchFamily="34" charset="0"/>
            </a:rPr>
            <a:t>HD photos from Exchange </a:t>
          </a:r>
          <a:r>
            <a:rPr lang="en-US" sz="1200" baseline="0" dirty="0" smtClean="0">
              <a:solidFill>
                <a:schemeClr val="bg1"/>
              </a:solidFill>
              <a:latin typeface="+mn-lt"/>
              <a:cs typeface="Arial" panose="020B0604020202020204" pitchFamily="34" charset="0"/>
            </a:rPr>
            <a:t>2013 on-premise/ online using server-to-server </a:t>
          </a:r>
          <a:r>
            <a:rPr lang="en-US" sz="1200" baseline="0" dirty="0" err="1" smtClean="0">
              <a:solidFill>
                <a:schemeClr val="bg1"/>
              </a:solidFill>
              <a:latin typeface="+mn-lt"/>
              <a:cs typeface="Arial" panose="020B0604020202020204" pitchFamily="34" charset="0"/>
            </a:rPr>
            <a:t>auth</a:t>
          </a:r>
          <a:endParaRPr lang="en-US" sz="1200" baseline="0" dirty="0" smtClean="0">
            <a:solidFill>
              <a:schemeClr val="bg1"/>
            </a:solidFill>
            <a:latin typeface="+mn-lt"/>
            <a:cs typeface="Arial" panose="020B0604020202020204" pitchFamily="34" charset="0"/>
          </a:endParaRPr>
        </a:p>
        <a:p>
          <a:pPr algn="l"/>
          <a:r>
            <a:rPr lang="en-US" sz="1200" b="0" baseline="0" dirty="0" smtClean="0">
              <a:solidFill>
                <a:schemeClr val="bg1"/>
              </a:solidFill>
              <a:latin typeface="+mn-lt"/>
              <a:cs typeface="Arial" panose="020B0604020202020204" pitchFamily="34" charset="0"/>
            </a:rPr>
            <a:t>- Unified contacts and groups with Exchange 2013 on-premise/ online</a:t>
          </a:r>
          <a:endParaRPr lang="en-US" sz="1200" b="0" dirty="0">
            <a:solidFill>
              <a:schemeClr val="bg1"/>
            </a:solidFill>
            <a:latin typeface="+mn-lt"/>
          </a:endParaRPr>
        </a:p>
      </dgm:t>
    </dgm:pt>
    <dgm:pt modelId="{B981BCEB-22FD-4990-B8C5-CB0CEDB00E45}" type="parTrans" cxnId="{863B1797-8163-430F-930B-C5A512AEAFC7}">
      <dgm:prSet/>
      <dgm:spPr/>
      <dgm:t>
        <a:bodyPr/>
        <a:lstStyle/>
        <a:p>
          <a:endParaRPr lang="en-US"/>
        </a:p>
      </dgm:t>
    </dgm:pt>
    <dgm:pt modelId="{3B4D29FC-6890-4966-B757-D5019E726D92}" type="sibTrans" cxnId="{863B1797-8163-430F-930B-C5A512AEAFC7}">
      <dgm:prSet/>
      <dgm:spPr/>
      <dgm:t>
        <a:bodyPr/>
        <a:lstStyle/>
        <a:p>
          <a:endParaRPr lang="en-US"/>
        </a:p>
      </dgm:t>
    </dgm:pt>
    <dgm:pt modelId="{EC13EC38-9EB4-49BA-A439-C2308792046A}" type="pres">
      <dgm:prSet presAssocID="{2FD1443F-016B-48B5-8ECA-409B6FBD2697}" presName="linearFlow" presStyleCnt="0">
        <dgm:presLayoutVars>
          <dgm:dir/>
          <dgm:resizeHandles val="exact"/>
        </dgm:presLayoutVars>
      </dgm:prSet>
      <dgm:spPr/>
    </dgm:pt>
    <dgm:pt modelId="{B359218D-F315-47D8-B0A1-549E53233FED}" type="pres">
      <dgm:prSet presAssocID="{1BD001C3-6E7E-4993-96E1-B8C53D774FE8}" presName="comp" presStyleCnt="0"/>
      <dgm:spPr/>
    </dgm:pt>
    <dgm:pt modelId="{5211C479-47E7-4622-9848-76EE0EDC4DD2}" type="pres">
      <dgm:prSet presAssocID="{1BD001C3-6E7E-4993-96E1-B8C53D774FE8}" presName="rect2" presStyleLbl="node1" presStyleIdx="0" presStyleCnt="2" custScaleY="116500">
        <dgm:presLayoutVars>
          <dgm:bulletEnabled val="1"/>
        </dgm:presLayoutVars>
      </dgm:prSet>
      <dgm:spPr/>
      <dgm:t>
        <a:bodyPr/>
        <a:lstStyle/>
        <a:p>
          <a:endParaRPr lang="en-US"/>
        </a:p>
      </dgm:t>
    </dgm:pt>
    <dgm:pt modelId="{856A987B-EF7B-4140-B586-651AF9ED1CFD}" type="pres">
      <dgm:prSet presAssocID="{1BD001C3-6E7E-4993-96E1-B8C53D774FE8}" presName="rect1" presStyleLbl="lnNode1" presStyleIdx="0" presStyleCnt="2"/>
      <dgm:spPr>
        <a:blipFill rotWithShape="1">
          <a:blip xmlns:r="http://schemas.openxmlformats.org/officeDocument/2006/relationships" r:embed="rId1"/>
          <a:stretch>
            <a:fillRect/>
          </a:stretch>
        </a:blipFill>
      </dgm:spPr>
    </dgm:pt>
    <dgm:pt modelId="{B3DC4F74-4D8F-4555-A267-0B4044EF433C}" type="pres">
      <dgm:prSet presAssocID="{C913B73C-7DC7-4283-A79E-72DA343AAEB1}" presName="sibTrans" presStyleCnt="0"/>
      <dgm:spPr/>
    </dgm:pt>
    <dgm:pt modelId="{2E14938E-D67C-4163-864F-39AE11377A8C}" type="pres">
      <dgm:prSet presAssocID="{00FBC8BC-BF62-4465-9E42-127268FC0B44}" presName="comp" presStyleCnt="0"/>
      <dgm:spPr/>
    </dgm:pt>
    <dgm:pt modelId="{56510906-F77E-4AD4-81D9-52BEAE755B76}" type="pres">
      <dgm:prSet presAssocID="{00FBC8BC-BF62-4465-9E42-127268FC0B44}" presName="rect2" presStyleLbl="node1" presStyleIdx="1" presStyleCnt="2">
        <dgm:presLayoutVars>
          <dgm:bulletEnabled val="1"/>
        </dgm:presLayoutVars>
      </dgm:prSet>
      <dgm:spPr/>
      <dgm:t>
        <a:bodyPr/>
        <a:lstStyle/>
        <a:p>
          <a:endParaRPr lang="en-US"/>
        </a:p>
      </dgm:t>
    </dgm:pt>
    <dgm:pt modelId="{E271CE8E-85DA-434F-B290-AC8855B00C26}" type="pres">
      <dgm:prSet presAssocID="{00FBC8BC-BF62-4465-9E42-127268FC0B44}" presName="rect1" presStyleLbl="lnNode1" presStyleIdx="1" presStyleCnt="2"/>
      <dgm:spPr>
        <a:blipFill rotWithShape="1">
          <a:blip xmlns:r="http://schemas.openxmlformats.org/officeDocument/2006/relationships" r:embed="rId2"/>
          <a:stretch>
            <a:fillRect/>
          </a:stretch>
        </a:blipFill>
      </dgm:spPr>
    </dgm:pt>
  </dgm:ptLst>
  <dgm:cxnLst>
    <dgm:cxn modelId="{D481F0EC-908B-4523-B812-D20591518AEF}" type="presOf" srcId="{1BD001C3-6E7E-4993-96E1-B8C53D774FE8}" destId="{5211C479-47E7-4622-9848-76EE0EDC4DD2}" srcOrd="0" destOrd="0" presId="urn:microsoft.com/office/officeart/2008/layout/AlternatingPictureBlocks"/>
    <dgm:cxn modelId="{939721E2-5541-42EA-95D9-6543BC15B3F9}" type="presOf" srcId="{00FBC8BC-BF62-4465-9E42-127268FC0B44}" destId="{56510906-F77E-4AD4-81D9-52BEAE755B76}" srcOrd="0" destOrd="0" presId="urn:microsoft.com/office/officeart/2008/layout/AlternatingPictureBlocks"/>
    <dgm:cxn modelId="{A809246B-007A-4870-A8D8-63DC734B5B0C}" srcId="{2FD1443F-016B-48B5-8ECA-409B6FBD2697}" destId="{1BD001C3-6E7E-4993-96E1-B8C53D774FE8}" srcOrd="0" destOrd="0" parTransId="{8E5A1E57-66DF-45B3-99A5-FAB5622D4755}" sibTransId="{C913B73C-7DC7-4283-A79E-72DA343AAEB1}"/>
    <dgm:cxn modelId="{863B1797-8163-430F-930B-C5A512AEAFC7}" srcId="{2FD1443F-016B-48B5-8ECA-409B6FBD2697}" destId="{00FBC8BC-BF62-4465-9E42-127268FC0B44}" srcOrd="1" destOrd="0" parTransId="{B981BCEB-22FD-4990-B8C5-CB0CEDB00E45}" sibTransId="{3B4D29FC-6890-4966-B757-D5019E726D92}"/>
    <dgm:cxn modelId="{56B20338-37F8-40DA-910D-E74DEBC6A2D2}" type="presOf" srcId="{2FD1443F-016B-48B5-8ECA-409B6FBD2697}" destId="{EC13EC38-9EB4-49BA-A439-C2308792046A}" srcOrd="0" destOrd="0" presId="urn:microsoft.com/office/officeart/2008/layout/AlternatingPictureBlocks"/>
    <dgm:cxn modelId="{1985D1BD-E032-4A3C-99DC-E674D605B798}" type="presParOf" srcId="{EC13EC38-9EB4-49BA-A439-C2308792046A}" destId="{B359218D-F315-47D8-B0A1-549E53233FED}" srcOrd="0" destOrd="0" presId="urn:microsoft.com/office/officeart/2008/layout/AlternatingPictureBlocks"/>
    <dgm:cxn modelId="{1993EC77-48EC-44CD-B677-2CE801A60777}" type="presParOf" srcId="{B359218D-F315-47D8-B0A1-549E53233FED}" destId="{5211C479-47E7-4622-9848-76EE0EDC4DD2}" srcOrd="0" destOrd="0" presId="urn:microsoft.com/office/officeart/2008/layout/AlternatingPictureBlocks"/>
    <dgm:cxn modelId="{9D72FB12-AB56-4AB0-8229-071B22E6135A}" type="presParOf" srcId="{B359218D-F315-47D8-B0A1-549E53233FED}" destId="{856A987B-EF7B-4140-B586-651AF9ED1CFD}" srcOrd="1" destOrd="0" presId="urn:microsoft.com/office/officeart/2008/layout/AlternatingPictureBlocks"/>
    <dgm:cxn modelId="{D2E23EFD-D902-45B8-AAF4-E089CE0FA6AA}" type="presParOf" srcId="{EC13EC38-9EB4-49BA-A439-C2308792046A}" destId="{B3DC4F74-4D8F-4555-A267-0B4044EF433C}" srcOrd="1" destOrd="0" presId="urn:microsoft.com/office/officeart/2008/layout/AlternatingPictureBlocks"/>
    <dgm:cxn modelId="{C0A0A268-E157-4CDB-BA7E-0FD4A17FDE12}" type="presParOf" srcId="{EC13EC38-9EB4-49BA-A439-C2308792046A}" destId="{2E14938E-D67C-4163-864F-39AE11377A8C}" srcOrd="2" destOrd="0" presId="urn:microsoft.com/office/officeart/2008/layout/AlternatingPictureBlocks"/>
    <dgm:cxn modelId="{4397942F-99C1-4229-9DE0-9363FDE56E06}" type="presParOf" srcId="{2E14938E-D67C-4163-864F-39AE11377A8C}" destId="{56510906-F77E-4AD4-81D9-52BEAE755B76}" srcOrd="0" destOrd="0" presId="urn:microsoft.com/office/officeart/2008/layout/AlternatingPictureBlocks"/>
    <dgm:cxn modelId="{E9918F85-713C-4E64-A7F2-A6D9CA8A565B}" type="presParOf" srcId="{2E14938E-D67C-4163-864F-39AE11377A8C}" destId="{E271CE8E-85DA-434F-B290-AC8855B00C26}" srcOrd="1" destOrd="0" presId="urn:microsoft.com/office/officeart/2008/layout/AlternatingPictureBlock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6/23/2013 1:55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6/23/2013 1:54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6/23/2013 1:54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6/23/2013 1:54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162854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42</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6/23/2013 1:55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1676694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1:55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6/23/2013 1:55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3467846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45</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6/23/2013 1:55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94725612"/>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24391412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9288950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1542404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378396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3934512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42397297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4170461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851482149"/>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04330233"/>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569441933"/>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87001672"/>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91113911"/>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1591320"/>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9626145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2928164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2876165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2494519"/>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7360834"/>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3681713"/>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7499395"/>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10196087"/>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59655910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5252200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3"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58978485"/>
      </p:ext>
    </p:extLst>
  </p:cSld>
  <p:clrMap bg1="dk1" tx1="lt1" bg2="dk2" tx2="lt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 id="2147484206" r:id="rId12"/>
    <p:sldLayoutId id="2147484207" r:id="rId13"/>
    <p:sldLayoutId id="2147484208" r:id="rId14"/>
    <p:sldLayoutId id="2147484209" r:id="rId15"/>
    <p:sldLayoutId id="2147484210" r:id="rId16"/>
    <p:sldLayoutId id="2147484211" r:id="rId17"/>
    <p:sldLayoutId id="2147484212" r:id="rId18"/>
    <p:sldLayoutId id="2147484213" r:id="rId19"/>
    <p:sldLayoutId id="2147484214" r:id="rId20"/>
    <p:sldLayoutId id="2147484215" r:id="rId21"/>
    <p:sldLayoutId id="2147484216" r:id="rId22"/>
    <p:sldLayoutId id="2147484217"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image" Target="../media/image25.emf"/><Relationship Id="rId1" Type="http://schemas.openxmlformats.org/officeDocument/2006/relationships/slideLayout" Target="../slideLayouts/slideLayout16.xml"/><Relationship Id="rId6" Type="http://schemas.openxmlformats.org/officeDocument/2006/relationships/image" Target="../media/image29.emf"/><Relationship Id="rId5" Type="http://schemas.openxmlformats.org/officeDocument/2006/relationships/image" Target="../media/image28.png"/><Relationship Id="rId10" Type="http://schemas.openxmlformats.org/officeDocument/2006/relationships/image" Target="../media/image33.emf"/><Relationship Id="rId4" Type="http://schemas.openxmlformats.org/officeDocument/2006/relationships/image" Target="../media/image27.pn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6.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9.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0.emf"/><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32.png"/><Relationship Id="rId2" Type="http://schemas.openxmlformats.org/officeDocument/2006/relationships/hyperlink" Target="mailto:Alice@contoso.com" TargetMode="External"/><Relationship Id="rId1" Type="http://schemas.openxmlformats.org/officeDocument/2006/relationships/slideLayout" Target="../slideLayouts/slideLayout16.xml"/><Relationship Id="rId6" Type="http://schemas.openxmlformats.org/officeDocument/2006/relationships/image" Target="../media/image46.emf"/><Relationship Id="rId5" Type="http://schemas.openxmlformats.org/officeDocument/2006/relationships/image" Target="../media/image45.emf"/><Relationship Id="rId4" Type="http://schemas.openxmlformats.org/officeDocument/2006/relationships/image" Target="../media/image44.emf"/></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mailto:Alice@contoso.com" TargetMode="External"/><Relationship Id="rId1" Type="http://schemas.openxmlformats.org/officeDocument/2006/relationships/slideLayout" Target="../slideLayouts/slideLayout16.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49.png"/><Relationship Id="rId7" Type="http://schemas.openxmlformats.org/officeDocument/2006/relationships/image" Target="../media/image30.emf"/><Relationship Id="rId2" Type="http://schemas.openxmlformats.org/officeDocument/2006/relationships/hyperlink" Target="mailto:Alice@Contoso.com" TargetMode="External"/><Relationship Id="rId1" Type="http://schemas.openxmlformats.org/officeDocument/2006/relationships/slideLayout" Target="../slideLayouts/slideLayout16.xml"/><Relationship Id="rId6" Type="http://schemas.openxmlformats.org/officeDocument/2006/relationships/hyperlink" Target="mailto:Bob@contoso.com" TargetMode="External"/><Relationship Id="rId5" Type="http://schemas.openxmlformats.org/officeDocument/2006/relationships/hyperlink" Target="mailto:Alice@contoso.com" TargetMode="External"/><Relationship Id="rId4" Type="http://schemas.openxmlformats.org/officeDocument/2006/relationships/image" Target="../media/image48.png"/><Relationship Id="rId9" Type="http://schemas.openxmlformats.org/officeDocument/2006/relationships/image" Target="../media/image50.jpeg"/></Relationships>
</file>

<file path=ppt/slides/_rels/slide29.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49.png"/><Relationship Id="rId7" Type="http://schemas.openxmlformats.org/officeDocument/2006/relationships/image" Target="../media/image48.png"/><Relationship Id="rId2" Type="http://schemas.openxmlformats.org/officeDocument/2006/relationships/hyperlink" Target="mailto:Alice@Contoso.com" TargetMode="External"/><Relationship Id="rId1" Type="http://schemas.openxmlformats.org/officeDocument/2006/relationships/slideLayout" Target="../slideLayouts/slideLayout16.xml"/><Relationship Id="rId6" Type="http://schemas.openxmlformats.org/officeDocument/2006/relationships/image" Target="../media/image30.emf"/><Relationship Id="rId5" Type="http://schemas.openxmlformats.org/officeDocument/2006/relationships/hyperlink" Target="mailto:Bob@contoso.com" TargetMode="External"/><Relationship Id="rId4" Type="http://schemas.openxmlformats.org/officeDocument/2006/relationships/hyperlink" Target="mailto:Alice@contoso.com" TargetMode="External"/><Relationship Id="rId9" Type="http://schemas.openxmlformats.org/officeDocument/2006/relationships/image" Target="../media/image50.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3.xml"/><Relationship Id="rId6" Type="http://schemas.microsoft.com/office/2007/relationships/hdphoto" Target="../media/hdphoto2.wdp"/><Relationship Id="rId5" Type="http://schemas.openxmlformats.org/officeDocument/2006/relationships/image" Target="../media/image8.png"/><Relationship Id="rId10" Type="http://schemas.openxmlformats.org/officeDocument/2006/relationships/image" Target="../media/image12.png"/><Relationship Id="rId4" Type="http://schemas.microsoft.com/office/2007/relationships/hdphoto" Target="../media/hdphoto1.wdp"/><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5.emf"/><Relationship Id="rId7" Type="http://schemas.openxmlformats.org/officeDocument/2006/relationships/image" Target="../media/image52.emf"/><Relationship Id="rId12" Type="http://schemas.openxmlformats.org/officeDocument/2006/relationships/image" Target="../media/image53.jpeg"/><Relationship Id="rId2" Type="http://schemas.openxmlformats.org/officeDocument/2006/relationships/image" Target="../media/image51.png"/><Relationship Id="rId1" Type="http://schemas.openxmlformats.org/officeDocument/2006/relationships/slideLayout" Target="../slideLayouts/slideLayout16.xml"/><Relationship Id="rId6" Type="http://schemas.openxmlformats.org/officeDocument/2006/relationships/image" Target="../media/image29.emf"/><Relationship Id="rId11" Type="http://schemas.openxmlformats.org/officeDocument/2006/relationships/hyperlink" Target="mailto:Alice@contoso.com" TargetMode="External"/><Relationship Id="rId5" Type="http://schemas.openxmlformats.org/officeDocument/2006/relationships/image" Target="../media/image27.png"/><Relationship Id="rId10" Type="http://schemas.openxmlformats.org/officeDocument/2006/relationships/hyperlink" Target="mailto:Bob@contoso.com" TargetMode="External"/><Relationship Id="rId4" Type="http://schemas.openxmlformats.org/officeDocument/2006/relationships/image" Target="../media/image26.emf"/><Relationship Id="rId9" Type="http://schemas.openxmlformats.org/officeDocument/2006/relationships/image" Target="../media/image33.emf"/></Relationships>
</file>

<file path=ppt/slides/_rels/slide32.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6.emf"/><Relationship Id="rId7" Type="http://schemas.openxmlformats.org/officeDocument/2006/relationships/image" Target="../media/image52.emf"/><Relationship Id="rId12" Type="http://schemas.openxmlformats.org/officeDocument/2006/relationships/hyperlink" Target="mailto:Alice@contoso.com" TargetMode="External"/><Relationship Id="rId2" Type="http://schemas.openxmlformats.org/officeDocument/2006/relationships/image" Target="../media/image25.emf"/><Relationship Id="rId1" Type="http://schemas.openxmlformats.org/officeDocument/2006/relationships/slideLayout" Target="../slideLayouts/slideLayout16.xml"/><Relationship Id="rId6" Type="http://schemas.openxmlformats.org/officeDocument/2006/relationships/image" Target="../media/image29.emf"/><Relationship Id="rId11" Type="http://schemas.openxmlformats.org/officeDocument/2006/relationships/hyperlink" Target="mailto:Bob@contoso.com" TargetMode="External"/><Relationship Id="rId5" Type="http://schemas.openxmlformats.org/officeDocument/2006/relationships/image" Target="../media/image28.png"/><Relationship Id="rId10" Type="http://schemas.openxmlformats.org/officeDocument/2006/relationships/image" Target="../media/image54.png"/><Relationship Id="rId4" Type="http://schemas.openxmlformats.org/officeDocument/2006/relationships/image" Target="../media/image27.png"/><Relationship Id="rId9" Type="http://schemas.openxmlformats.org/officeDocument/2006/relationships/image" Target="../media/image33.emf"/></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8" Type="http://schemas.openxmlformats.org/officeDocument/2006/relationships/image" Target="../media/image30.emf"/><Relationship Id="rId13" Type="http://schemas.openxmlformats.org/officeDocument/2006/relationships/image" Target="../media/image48.png"/><Relationship Id="rId3" Type="http://schemas.openxmlformats.org/officeDocument/2006/relationships/image" Target="../media/image26.emf"/><Relationship Id="rId7" Type="http://schemas.openxmlformats.org/officeDocument/2006/relationships/image" Target="../media/image52.emf"/><Relationship Id="rId12" Type="http://schemas.openxmlformats.org/officeDocument/2006/relationships/hyperlink" Target="mailto:Alice@contoso.com" TargetMode="External"/><Relationship Id="rId2" Type="http://schemas.openxmlformats.org/officeDocument/2006/relationships/image" Target="../media/image25.emf"/><Relationship Id="rId1" Type="http://schemas.openxmlformats.org/officeDocument/2006/relationships/slideLayout" Target="../slideLayouts/slideLayout16.xml"/><Relationship Id="rId6" Type="http://schemas.openxmlformats.org/officeDocument/2006/relationships/image" Target="../media/image29.emf"/><Relationship Id="rId11" Type="http://schemas.openxmlformats.org/officeDocument/2006/relationships/hyperlink" Target="mailto:Bob@contoso.com" TargetMode="External"/><Relationship Id="rId5" Type="http://schemas.openxmlformats.org/officeDocument/2006/relationships/image" Target="../media/image28.png"/><Relationship Id="rId10" Type="http://schemas.openxmlformats.org/officeDocument/2006/relationships/image" Target="../media/image54.png"/><Relationship Id="rId4" Type="http://schemas.openxmlformats.org/officeDocument/2006/relationships/image" Target="../media/image27.png"/><Relationship Id="rId9" Type="http://schemas.openxmlformats.org/officeDocument/2006/relationships/image" Target="../media/image33.emf"/></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6.emf"/><Relationship Id="rId1" Type="http://schemas.openxmlformats.org/officeDocument/2006/relationships/slideLayout" Target="../slideLayouts/slideLayout16.xml"/><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16.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60.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xml"/><Relationship Id="rId1" Type="http://schemas.openxmlformats.org/officeDocument/2006/relationships/slideLayout" Target="../slideLayouts/slideLayout39.xml"/><Relationship Id="rId5" Type="http://schemas.openxmlformats.org/officeDocument/2006/relationships/image" Target="../media/image63.png"/><Relationship Id="rId4" Type="http://schemas.openxmlformats.org/officeDocument/2006/relationships/image" Target="../media/image62.png"/></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What’s new in Lync Server 2013 Mobility (1 of 2)</a:t>
            </a:r>
            <a:endParaRPr lang="en-US" sz="4800" dirty="0"/>
          </a:p>
        </p:txBody>
      </p:sp>
      <p:graphicFrame>
        <p:nvGraphicFramePr>
          <p:cNvPr id="3" name="Table 11"/>
          <p:cNvGraphicFramePr>
            <a:graphicFrameLocks noGrp="1"/>
          </p:cNvGraphicFramePr>
          <p:nvPr>
            <p:extLst/>
          </p:nvPr>
        </p:nvGraphicFramePr>
        <p:xfrm>
          <a:off x="605731" y="1287246"/>
          <a:ext cx="11277600" cy="5334216"/>
        </p:xfrm>
        <a:graphic>
          <a:graphicData uri="http://schemas.openxmlformats.org/drawingml/2006/table">
            <a:tbl>
              <a:tblPr firstRow="1" bandRow="1">
                <a:tableStyleId>{5940675A-B579-460E-94D1-54222C63F5DA}</a:tableStyleId>
              </a:tblPr>
              <a:tblGrid>
                <a:gridCol w="1676437"/>
                <a:gridCol w="4642321"/>
                <a:gridCol w="4958842"/>
              </a:tblGrid>
              <a:tr h="633803">
                <a:tc>
                  <a:txBody>
                    <a:bodyPr/>
                    <a:lstStyle/>
                    <a:p>
                      <a:pPr algn="ctr"/>
                      <a:endParaRPr lang="en-US" sz="2000" b="1" dirty="0">
                        <a:latin typeface="Arial" panose="020B0604020202020204" pitchFamily="34" charset="0"/>
                        <a:cs typeface="Arial" panose="020B0604020202020204" pitchFamily="34" charset="0"/>
                      </a:endParaRPr>
                    </a:p>
                  </a:txBody>
                  <a:tcPr marL="69964" marR="69964" marT="34982" marB="34982" anchor="ctr"/>
                </a:tc>
                <a:tc>
                  <a:txBody>
                    <a:bodyPr/>
                    <a:lstStyle/>
                    <a:p>
                      <a:pPr algn="ctr"/>
                      <a:r>
                        <a:rPr lang="en-US" sz="2000" dirty="0" smtClean="0">
                          <a:latin typeface="+mn-lt"/>
                        </a:rPr>
                        <a:t>Lync Server 2010</a:t>
                      </a:r>
                      <a:endParaRPr lang="en-US" sz="2000" b="0" dirty="0">
                        <a:latin typeface="+mn-lt"/>
                        <a:cs typeface="Arial" panose="020B0604020202020204" pitchFamily="34" charset="0"/>
                      </a:endParaRPr>
                    </a:p>
                  </a:txBody>
                  <a:tcPr marL="69964" marR="69964" marT="34982" marB="34982" anchor="ctr"/>
                </a:tc>
                <a:tc>
                  <a:txBody>
                    <a:bodyPr/>
                    <a:lstStyle/>
                    <a:p>
                      <a:pPr algn="ctr"/>
                      <a:r>
                        <a:rPr lang="en-US" sz="2000" dirty="0" smtClean="0">
                          <a:latin typeface="+mn-lt"/>
                        </a:rPr>
                        <a:t>Lync Server</a:t>
                      </a:r>
                      <a:r>
                        <a:rPr lang="en-US" sz="2000" baseline="0" dirty="0" smtClean="0">
                          <a:latin typeface="+mn-lt"/>
                        </a:rPr>
                        <a:t> </a:t>
                      </a:r>
                      <a:r>
                        <a:rPr lang="en-US" sz="2000" dirty="0" smtClean="0">
                          <a:latin typeface="+mn-lt"/>
                        </a:rPr>
                        <a:t>2013</a:t>
                      </a:r>
                      <a:endParaRPr lang="en-US" sz="2000" b="0" dirty="0">
                        <a:latin typeface="+mn-lt"/>
                        <a:cs typeface="Arial" panose="020B0604020202020204" pitchFamily="34" charset="0"/>
                      </a:endParaRPr>
                    </a:p>
                  </a:txBody>
                  <a:tcPr marL="69964" marR="69964" marT="34982" marB="34982" anchor="ctr"/>
                </a:tc>
              </a:tr>
              <a:tr h="698424">
                <a:tc rowSpan="2">
                  <a:txBody>
                    <a:bodyPr/>
                    <a:lstStyle/>
                    <a:p>
                      <a:pPr algn="ctr"/>
                      <a:endParaRPr lang="en-US" sz="1200" b="1" dirty="0">
                        <a:latin typeface="Arial" panose="020B0604020202020204" pitchFamily="34" charset="0"/>
                        <a:cs typeface="Arial" panose="020B0604020202020204" pitchFamily="34" charset="0"/>
                      </a:endParaRPr>
                    </a:p>
                  </a:txBody>
                  <a:tcPr marL="69964" marR="69964" marT="34982" marB="34982"/>
                </a:tc>
                <a:tc>
                  <a:txBody>
                    <a:bodyPr/>
                    <a:lstStyle/>
                    <a:p>
                      <a:pPr algn="l"/>
                      <a:r>
                        <a:rPr lang="en-US" sz="1400" dirty="0" smtClean="0">
                          <a:latin typeface="+mn-lt"/>
                        </a:rPr>
                        <a:t>3 day Registration</a:t>
                      </a:r>
                      <a:endParaRPr lang="en-US" sz="1400" dirty="0">
                        <a:latin typeface="+mn-lt"/>
                        <a:cs typeface="Arial" panose="020B0604020202020204" pitchFamily="34" charset="0"/>
                      </a:endParaRPr>
                    </a:p>
                  </a:txBody>
                  <a:tcPr marL="69964" marR="69964" marT="34982" marB="34982" anchor="ctr"/>
                </a:tc>
                <a:tc>
                  <a:txBody>
                    <a:bodyPr/>
                    <a:lstStyle/>
                    <a:p>
                      <a:pPr algn="l"/>
                      <a:r>
                        <a:rPr lang="en-US" sz="1400" b="1" dirty="0" smtClean="0">
                          <a:latin typeface="+mn-lt"/>
                        </a:rPr>
                        <a:t>Longer lived registration</a:t>
                      </a:r>
                      <a:endParaRPr lang="en-US" sz="1400" b="1" dirty="0">
                        <a:latin typeface="+mn-lt"/>
                        <a:cs typeface="Arial" panose="020B0604020202020204" pitchFamily="34" charset="0"/>
                      </a:endParaRPr>
                    </a:p>
                  </a:txBody>
                  <a:tcPr marL="69964" marR="69964" marT="34982" marB="34982" anchor="ctr"/>
                </a:tc>
              </a:tr>
              <a:tr h="614743">
                <a:tc vMerge="1">
                  <a:txBody>
                    <a:bodyPr/>
                    <a:lstStyle/>
                    <a:p>
                      <a:pPr algn="ctr"/>
                      <a:endParaRPr lang="en-US" sz="1200" b="1" dirty="0">
                        <a:latin typeface="Arial" panose="020B0604020202020204" pitchFamily="34" charset="0"/>
                        <a:cs typeface="Arial" panose="020B0604020202020204" pitchFamily="34" charset="0"/>
                      </a:endParaRPr>
                    </a:p>
                  </a:txBody>
                  <a:tcPr marL="69964" marR="69964" marT="34982" marB="34982"/>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400" dirty="0" smtClean="0">
                          <a:latin typeface="+mn-lt"/>
                          <a:cs typeface="Arial" panose="020B0604020202020204" pitchFamily="34" charset="0"/>
                        </a:rPr>
                        <a:t>No availability across server restarts</a:t>
                      </a:r>
                      <a:endParaRPr lang="en-US" sz="1400" dirty="0">
                        <a:latin typeface="+mn-lt"/>
                        <a:cs typeface="Arial" panose="020B0604020202020204" pitchFamily="34" charset="0"/>
                      </a:endParaRPr>
                    </a:p>
                  </a:txBody>
                  <a:tcPr marL="69964" marR="69964" marT="34982" marB="34982" anchor="ctr"/>
                </a:tc>
                <a:tc>
                  <a:txBody>
                    <a:bodyPr/>
                    <a:lstStyle/>
                    <a:p>
                      <a:pPr algn="l"/>
                      <a:r>
                        <a:rPr lang="en-US" sz="1400" dirty="0" smtClean="0">
                          <a:latin typeface="+mn-lt"/>
                          <a:cs typeface="Arial" panose="020B0604020202020204" pitchFamily="34" charset="0"/>
                        </a:rPr>
                        <a:t>Support for </a:t>
                      </a:r>
                      <a:r>
                        <a:rPr lang="en-US" sz="1400" b="1" dirty="0" smtClean="0">
                          <a:latin typeface="+mn-lt"/>
                          <a:cs typeface="Arial" panose="020B0604020202020204" pitchFamily="34" charset="0"/>
                        </a:rPr>
                        <a:t>High availability</a:t>
                      </a:r>
                      <a:endParaRPr lang="en-US" sz="1400" b="1" dirty="0">
                        <a:latin typeface="+mn-lt"/>
                        <a:cs typeface="Arial" panose="020B0604020202020204" pitchFamily="34" charset="0"/>
                      </a:endParaRPr>
                    </a:p>
                  </a:txBody>
                  <a:tcPr marL="69964" marR="69964" marT="34982" marB="34982" anchor="ctr"/>
                </a:tc>
              </a:tr>
              <a:tr h="720283">
                <a:tc rowSpan="5">
                  <a:txBody>
                    <a:bodyPr/>
                    <a:lstStyle/>
                    <a:p>
                      <a:pPr algn="ctr"/>
                      <a:endParaRPr lang="en-US" sz="1200" b="1" dirty="0">
                        <a:latin typeface="Arial" panose="020B0604020202020204" pitchFamily="34" charset="0"/>
                        <a:cs typeface="Arial" panose="020B0604020202020204" pitchFamily="34" charset="0"/>
                      </a:endParaRPr>
                    </a:p>
                  </a:txBody>
                  <a:tcPr marL="69964" marR="69964" marT="34982" marB="34982"/>
                </a:tc>
                <a:tc>
                  <a:txBody>
                    <a:bodyPr/>
                    <a:lstStyle/>
                    <a:p>
                      <a:pPr algn="l"/>
                      <a:r>
                        <a:rPr lang="en-US" sz="1400" dirty="0" smtClean="0">
                          <a:latin typeface="+mn-lt"/>
                        </a:rPr>
                        <a:t>IM, Call-via-Work, PowerPoint</a:t>
                      </a:r>
                      <a:r>
                        <a:rPr lang="en-US" sz="1400" baseline="0" dirty="0" smtClean="0">
                          <a:latin typeface="+mn-lt"/>
                        </a:rPr>
                        <a:t> Viewing</a:t>
                      </a:r>
                      <a:endParaRPr lang="en-US" sz="1400" dirty="0">
                        <a:latin typeface="+mn-lt"/>
                        <a:cs typeface="Arial" panose="020B0604020202020204" pitchFamily="34" charset="0"/>
                      </a:endParaRPr>
                    </a:p>
                  </a:txBody>
                  <a:tcPr marL="69964" marR="69964" marT="34982" marB="34982" anchor="ctr"/>
                </a:tc>
                <a:tc>
                  <a:txBody>
                    <a:bodyPr/>
                    <a:lstStyle/>
                    <a:p>
                      <a:pPr algn="l"/>
                      <a:r>
                        <a:rPr lang="en-US" sz="1400" dirty="0" smtClean="0">
                          <a:latin typeface="+mn-lt"/>
                        </a:rPr>
                        <a:t>IM, Call-via-Work, </a:t>
                      </a:r>
                      <a:r>
                        <a:rPr lang="en-US" sz="1400" b="1" dirty="0" smtClean="0">
                          <a:latin typeface="+mn-lt"/>
                        </a:rPr>
                        <a:t>VoIP, Video, Desktop/App-sharing </a:t>
                      </a:r>
                      <a:r>
                        <a:rPr lang="en-US" sz="1400" dirty="0" smtClean="0">
                          <a:latin typeface="+mn-lt"/>
                        </a:rPr>
                        <a:t>and PowerPoint Viewing</a:t>
                      </a:r>
                      <a:endParaRPr lang="en-US" sz="1400" dirty="0">
                        <a:latin typeface="+mn-lt"/>
                        <a:cs typeface="Arial" panose="020B0604020202020204" pitchFamily="34" charset="0"/>
                      </a:endParaRPr>
                    </a:p>
                  </a:txBody>
                  <a:tcPr marL="69964" marR="69964" marT="34982" marB="34982" anchor="ctr"/>
                </a:tc>
              </a:tr>
              <a:tr h="820604">
                <a:tc vMerge="1">
                  <a:txBody>
                    <a:bodyPr/>
                    <a:lstStyle/>
                    <a:p>
                      <a:pPr algn="ctr"/>
                      <a:endParaRPr lang="en-US" sz="1100" dirty="0"/>
                    </a:p>
                  </a:txBody>
                  <a:tcPr marL="68598" marR="68598" marT="34299" marB="34299"/>
                </a:tc>
                <a:tc>
                  <a:txBody>
                    <a:bodyPr/>
                    <a:lstStyle/>
                    <a:p>
                      <a:pPr algn="l"/>
                      <a:r>
                        <a:rPr lang="en-US" sz="1400" dirty="0" smtClean="0">
                          <a:latin typeface="+mn-lt"/>
                        </a:rPr>
                        <a:t>Incoming notifications via Push Notifications (WP/ </a:t>
                      </a:r>
                      <a:r>
                        <a:rPr lang="en-US" sz="1400" dirty="0" err="1" smtClean="0">
                          <a:latin typeface="+mn-lt"/>
                        </a:rPr>
                        <a:t>iOS</a:t>
                      </a:r>
                      <a:r>
                        <a:rPr lang="en-US" sz="1400" dirty="0" smtClean="0">
                          <a:latin typeface="+mn-lt"/>
                        </a:rPr>
                        <a:t>), P-GET Event</a:t>
                      </a:r>
                      <a:r>
                        <a:rPr lang="en-US" sz="1400" baseline="0" dirty="0" smtClean="0">
                          <a:latin typeface="+mn-lt"/>
                        </a:rPr>
                        <a:t> Channel</a:t>
                      </a:r>
                      <a:endParaRPr lang="en-US" sz="1400" dirty="0">
                        <a:latin typeface="+mn-lt"/>
                        <a:cs typeface="Arial" panose="020B0604020202020204" pitchFamily="34" charset="0"/>
                      </a:endParaRPr>
                    </a:p>
                  </a:txBody>
                  <a:tcPr marL="69964" marR="69964" marT="34982" marB="34982" anchor="ctr"/>
                </a:tc>
                <a:tc>
                  <a:txBody>
                    <a:bodyPr/>
                    <a:lstStyle/>
                    <a:p>
                      <a:pPr algn="l"/>
                      <a:r>
                        <a:rPr lang="en-US" sz="1400" b="1" dirty="0" smtClean="0">
                          <a:latin typeface="+mn-lt"/>
                        </a:rPr>
                        <a:t>VoIP</a:t>
                      </a:r>
                      <a:r>
                        <a:rPr lang="en-US" sz="1400" b="1" baseline="0" dirty="0" smtClean="0">
                          <a:latin typeface="+mn-lt"/>
                        </a:rPr>
                        <a:t> socket for iOS</a:t>
                      </a:r>
                      <a:r>
                        <a:rPr lang="en-US" sz="1400" baseline="0" dirty="0" smtClean="0">
                          <a:latin typeface="+mn-lt"/>
                        </a:rPr>
                        <a:t>, </a:t>
                      </a:r>
                      <a:r>
                        <a:rPr lang="en-US" sz="1400" dirty="0" smtClean="0">
                          <a:latin typeface="+mn-lt"/>
                        </a:rPr>
                        <a:t>Incoming notifications via Push for WP,  </a:t>
                      </a:r>
                      <a:r>
                        <a:rPr lang="en-US" sz="1400" baseline="0" dirty="0" smtClean="0">
                          <a:latin typeface="+mn-lt"/>
                        </a:rPr>
                        <a:t>P-GET Event Channel for Android</a:t>
                      </a:r>
                      <a:endParaRPr lang="en-US" sz="1400" dirty="0">
                        <a:latin typeface="+mn-lt"/>
                        <a:cs typeface="Arial" panose="020B0604020202020204" pitchFamily="34" charset="0"/>
                      </a:endParaRPr>
                    </a:p>
                  </a:txBody>
                  <a:tcPr marL="69964" marR="69964" marT="34982" marB="34982" anchor="ctr"/>
                </a:tc>
              </a:tr>
              <a:tr h="615453">
                <a:tc vMerge="1">
                  <a:txBody>
                    <a:bodyPr/>
                    <a:lstStyle/>
                    <a:p>
                      <a:pPr algn="ctr"/>
                      <a:endParaRPr lang="en-US" sz="1100" dirty="0"/>
                    </a:p>
                  </a:txBody>
                  <a:tcPr marL="68598" marR="68598" marT="34299" marB="3429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Missed conversations</a:t>
                      </a:r>
                      <a:r>
                        <a:rPr lang="en-US" sz="1400" baseline="0" dirty="0" smtClean="0">
                          <a:latin typeface="+mn-lt"/>
                        </a:rPr>
                        <a:t> due to </a:t>
                      </a:r>
                      <a:r>
                        <a:rPr lang="en-US" sz="1400" dirty="0" smtClean="0">
                          <a:latin typeface="+mn-lt"/>
                        </a:rPr>
                        <a:t>15 sec auto-accept time</a:t>
                      </a:r>
                      <a:endParaRPr lang="en-US" sz="1400" dirty="0">
                        <a:latin typeface="+mn-lt"/>
                        <a:cs typeface="Arial" panose="020B0604020202020204" pitchFamily="34" charset="0"/>
                      </a:endParaRPr>
                    </a:p>
                  </a:txBody>
                  <a:tcPr marL="69964" marR="69964" marT="34982" marB="34982" anchor="ctr"/>
                </a:tc>
                <a:tc>
                  <a:txBody>
                    <a:bodyPr/>
                    <a:lstStyle/>
                    <a:p>
                      <a:pPr algn="l"/>
                      <a:r>
                        <a:rPr lang="en-US" sz="1400" b="1" dirty="0" smtClean="0">
                          <a:solidFill>
                            <a:schemeClr val="tx1"/>
                          </a:solidFill>
                          <a:latin typeface="+mn-lt"/>
                        </a:rPr>
                        <a:t>Improved </a:t>
                      </a:r>
                      <a:r>
                        <a:rPr lang="en-US" sz="1400" b="1" baseline="0" dirty="0" smtClean="0">
                          <a:solidFill>
                            <a:schemeClr val="tx1"/>
                          </a:solidFill>
                          <a:latin typeface="+mn-lt"/>
                        </a:rPr>
                        <a:t>accept experience </a:t>
                      </a:r>
                      <a:r>
                        <a:rPr lang="en-US" sz="1400" b="0" baseline="0" dirty="0" smtClean="0">
                          <a:solidFill>
                            <a:schemeClr val="tx1"/>
                          </a:solidFill>
                          <a:latin typeface="+mn-lt"/>
                        </a:rPr>
                        <a:t>with </a:t>
                      </a:r>
                      <a:r>
                        <a:rPr lang="en-US" sz="1400" b="0" dirty="0" smtClean="0">
                          <a:solidFill>
                            <a:schemeClr val="tx1"/>
                          </a:solidFill>
                          <a:latin typeface="+mn-lt"/>
                        </a:rPr>
                        <a:t>25 sec</a:t>
                      </a:r>
                      <a:r>
                        <a:rPr lang="en-US" sz="1400" b="0" baseline="0" dirty="0" smtClean="0">
                          <a:solidFill>
                            <a:schemeClr val="tx1"/>
                          </a:solidFill>
                          <a:latin typeface="+mn-lt"/>
                        </a:rPr>
                        <a:t> auto-accept time</a:t>
                      </a:r>
                      <a:endParaRPr lang="en-US" sz="1400" b="0" baseline="30000" dirty="0">
                        <a:solidFill>
                          <a:schemeClr val="tx1"/>
                        </a:solidFill>
                        <a:latin typeface="+mn-lt"/>
                        <a:cs typeface="Arial" panose="020B0604020202020204" pitchFamily="34" charset="0"/>
                      </a:endParaRPr>
                    </a:p>
                  </a:txBody>
                  <a:tcPr marL="69964" marR="69964" marT="34982" marB="34982" anchor="ctr"/>
                </a:tc>
              </a:tr>
              <a:tr h="615453">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cs typeface="Arial" panose="020B0604020202020204" pitchFamily="34" charset="0"/>
                        </a:rPr>
                        <a:t>Limited roster experience for IM</a:t>
                      </a:r>
                      <a:endParaRPr lang="en-US" sz="1400" dirty="0">
                        <a:latin typeface="+mn-lt"/>
                        <a:cs typeface="Arial" panose="020B0604020202020204" pitchFamily="34" charset="0"/>
                      </a:endParaRPr>
                    </a:p>
                  </a:txBody>
                  <a:tcPr marL="69964" marR="69964" marT="34982" marB="34982" anchor="ctr"/>
                </a:tc>
                <a:tc>
                  <a:txBody>
                    <a:bodyPr/>
                    <a:lstStyle/>
                    <a:p>
                      <a:pPr algn="l"/>
                      <a:r>
                        <a:rPr lang="en-US" sz="1400" b="1" kern="1200" dirty="0" smtClean="0">
                          <a:solidFill>
                            <a:schemeClr val="tx1"/>
                          </a:solidFill>
                          <a:latin typeface="+mn-lt"/>
                          <a:ea typeface="+mn-ea"/>
                          <a:cs typeface="+mn-cs"/>
                        </a:rPr>
                        <a:t>Rich Roster experience </a:t>
                      </a:r>
                      <a:r>
                        <a:rPr lang="en-US" sz="1400" b="0" kern="1200" dirty="0" smtClean="0">
                          <a:solidFill>
                            <a:schemeClr val="tx1"/>
                          </a:solidFill>
                          <a:latin typeface="+mn-lt"/>
                          <a:ea typeface="+mn-ea"/>
                          <a:cs typeface="+mn-cs"/>
                        </a:rPr>
                        <a:t>for conversations</a:t>
                      </a:r>
                      <a:endParaRPr lang="en-US" sz="1400" b="0" kern="1200" dirty="0">
                        <a:solidFill>
                          <a:schemeClr val="tx1"/>
                        </a:solidFill>
                        <a:latin typeface="+mn-lt"/>
                        <a:ea typeface="+mn-ea"/>
                        <a:cs typeface="+mn-cs"/>
                      </a:endParaRPr>
                    </a:p>
                  </a:txBody>
                  <a:tcPr marL="69964" marR="69964" marT="34982" marB="34982" anchor="ctr"/>
                </a:tc>
              </a:tr>
              <a:tr h="615453">
                <a:tc vMerge="1">
                  <a:txBody>
                    <a:bodyPr/>
                    <a:lstStyle/>
                    <a:p>
                      <a:pPr algn="ctr"/>
                      <a:endParaRPr lang="en-US" sz="1200" b="1" dirty="0">
                        <a:latin typeface="Arial" panose="020B0604020202020204" pitchFamily="34" charset="0"/>
                        <a:cs typeface="Arial" panose="020B0604020202020204" pitchFamily="34" charset="0"/>
                      </a:endParaRPr>
                    </a:p>
                  </a:txBody>
                  <a:tcPr marL="69964" marR="69964" marT="34982" marB="3498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n-lt"/>
                        <a:cs typeface="Arial" panose="020B0604020202020204" pitchFamily="34" charset="0"/>
                      </a:endParaRPr>
                    </a:p>
                  </a:txBody>
                  <a:tcPr marL="69964" marR="69964" marT="34982" marB="34982" anchor="ctr"/>
                </a:tc>
                <a:tc>
                  <a:txBody>
                    <a:bodyPr/>
                    <a:lstStyle/>
                    <a:p>
                      <a:pPr algn="l"/>
                      <a:r>
                        <a:rPr lang="en-US" sz="1400" kern="1200" dirty="0" smtClean="0">
                          <a:solidFill>
                            <a:schemeClr val="tx1"/>
                          </a:solidFill>
                          <a:latin typeface="+mn-lt"/>
                          <a:ea typeface="+mn-ea"/>
                          <a:cs typeface="+mn-cs"/>
                        </a:rPr>
                        <a:t>Support for joining </a:t>
                      </a:r>
                      <a:r>
                        <a:rPr lang="en-US" sz="1400" b="1" kern="1200" dirty="0" smtClean="0">
                          <a:solidFill>
                            <a:schemeClr val="tx1"/>
                          </a:solidFill>
                          <a:latin typeface="+mn-lt"/>
                          <a:ea typeface="+mn-ea"/>
                          <a:cs typeface="+mn-cs"/>
                        </a:rPr>
                        <a:t>meetings with 250+ users</a:t>
                      </a:r>
                      <a:endParaRPr lang="en-US" sz="1400" b="1" kern="1200" dirty="0">
                        <a:solidFill>
                          <a:schemeClr val="tx1"/>
                        </a:solidFill>
                        <a:latin typeface="+mn-lt"/>
                        <a:ea typeface="+mn-ea"/>
                        <a:cs typeface="+mn-cs"/>
                      </a:endParaRPr>
                    </a:p>
                  </a:txBody>
                  <a:tcPr marL="69964" marR="69964" marT="34982" marB="34982" anchor="ctr"/>
                </a:tc>
              </a:tr>
            </a:tbl>
          </a:graphicData>
        </a:graphic>
      </p:graphicFrame>
      <p:grpSp>
        <p:nvGrpSpPr>
          <p:cNvPr id="4" name="Group 3"/>
          <p:cNvGrpSpPr/>
          <p:nvPr/>
        </p:nvGrpSpPr>
        <p:grpSpPr>
          <a:xfrm>
            <a:off x="653467" y="4411661"/>
            <a:ext cx="1510670" cy="850562"/>
            <a:chOff x="488037" y="3409156"/>
            <a:chExt cx="1510670" cy="850562"/>
          </a:xfrm>
        </p:grpSpPr>
        <p:sp>
          <p:nvSpPr>
            <p:cNvPr id="5" name="Rectangle 4"/>
            <p:cNvSpPr/>
            <p:nvPr/>
          </p:nvSpPr>
          <p:spPr>
            <a:xfrm>
              <a:off x="1032322" y="3409156"/>
              <a:ext cx="422100" cy="495908"/>
            </a:xfrm>
            <a:prstGeom prst="rect">
              <a:avLst/>
            </a:prstGeom>
            <a:blipFill rotWithShape="1">
              <a:blip r:embed="rId2"/>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TextBox 5"/>
            <p:cNvSpPr txBox="1"/>
            <p:nvPr/>
          </p:nvSpPr>
          <p:spPr>
            <a:xfrm>
              <a:off x="488037" y="3798053"/>
              <a:ext cx="1510670" cy="461665"/>
            </a:xfrm>
            <a:prstGeom prst="rect">
              <a:avLst/>
            </a:prstGeom>
            <a:noFill/>
          </p:spPr>
          <p:txBody>
            <a:bodyPr wrap="none" lIns="182880" tIns="146304" rIns="182880" bIns="146304" rtlCol="0">
              <a:spAutoFit/>
            </a:bodyPr>
            <a:lstStyle/>
            <a:p>
              <a:pPr>
                <a:lnSpc>
                  <a:spcPct val="90000"/>
                </a:lnSpc>
                <a:spcAft>
                  <a:spcPts val="600"/>
                </a:spcAft>
              </a:pPr>
              <a:r>
                <a:rPr lang="en-US" sz="1200" dirty="0"/>
                <a:t>Communications</a:t>
              </a:r>
            </a:p>
          </p:txBody>
        </p:sp>
      </p:grpSp>
      <p:sp>
        <p:nvSpPr>
          <p:cNvPr id="7" name="TextBox 6"/>
          <p:cNvSpPr txBox="1"/>
          <p:nvPr/>
        </p:nvSpPr>
        <p:spPr>
          <a:xfrm>
            <a:off x="861633" y="2527877"/>
            <a:ext cx="1094339" cy="461665"/>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t>Availability</a:t>
            </a:r>
            <a:endParaRPr lang="en-US" sz="1200" dirty="0"/>
          </a:p>
        </p:txBody>
      </p:sp>
      <p:pic>
        <p:nvPicPr>
          <p:cNvPr id="8" name="Picture 7"/>
          <p:cNvPicPr>
            <a:picLocks noChangeAspect="1"/>
          </p:cNvPicPr>
          <p:nvPr/>
        </p:nvPicPr>
        <p:blipFill>
          <a:blip r:embed="rId3"/>
          <a:stretch>
            <a:fillRect/>
          </a:stretch>
        </p:blipFill>
        <p:spPr>
          <a:xfrm>
            <a:off x="1197752" y="2136271"/>
            <a:ext cx="524458" cy="463989"/>
          </a:xfrm>
          <a:prstGeom prst="rect">
            <a:avLst/>
          </a:prstGeom>
        </p:spPr>
      </p:pic>
    </p:spTree>
    <p:extLst>
      <p:ext uri="{BB962C8B-B14F-4D97-AF65-F5344CB8AC3E}">
        <p14:creationId xmlns:p14="http://schemas.microsoft.com/office/powerpoint/2010/main" val="360439921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What’s new in Lync Server 2013 Mobility (2 of 2)</a:t>
            </a:r>
            <a:endParaRPr lang="en-US" sz="4800" dirty="0"/>
          </a:p>
        </p:txBody>
      </p:sp>
      <p:graphicFrame>
        <p:nvGraphicFramePr>
          <p:cNvPr id="4" name="Table 11"/>
          <p:cNvGraphicFramePr>
            <a:graphicFrameLocks noGrp="1"/>
          </p:cNvGraphicFramePr>
          <p:nvPr>
            <p:extLst/>
          </p:nvPr>
        </p:nvGraphicFramePr>
        <p:xfrm>
          <a:off x="751637" y="1135063"/>
          <a:ext cx="10952999" cy="5257799"/>
        </p:xfrm>
        <a:graphic>
          <a:graphicData uri="http://schemas.openxmlformats.org/drawingml/2006/table">
            <a:tbl>
              <a:tblPr firstRow="1" bandRow="1">
                <a:tableStyleId>{5940675A-B579-460E-94D1-54222C63F5DA}</a:tableStyleId>
              </a:tblPr>
              <a:tblGrid>
                <a:gridCol w="1628184"/>
                <a:gridCol w="4508702"/>
                <a:gridCol w="4816113"/>
              </a:tblGrid>
              <a:tr h="522527">
                <a:tc>
                  <a:txBody>
                    <a:bodyPr/>
                    <a:lstStyle/>
                    <a:p>
                      <a:pPr algn="ctr"/>
                      <a:endParaRPr lang="en-US" sz="2000" b="1" dirty="0">
                        <a:latin typeface="Arial" panose="020B0604020202020204" pitchFamily="34" charset="0"/>
                        <a:cs typeface="Arial" panose="020B0604020202020204" pitchFamily="34" charset="0"/>
                      </a:endParaRPr>
                    </a:p>
                  </a:txBody>
                  <a:tcPr marL="69964" marR="69964" marT="34982" marB="34982" anchor="ctr"/>
                </a:tc>
                <a:tc>
                  <a:txBody>
                    <a:bodyPr/>
                    <a:lstStyle/>
                    <a:p>
                      <a:pPr algn="ctr"/>
                      <a:r>
                        <a:rPr lang="en-US" sz="2000" dirty="0" smtClean="0">
                          <a:latin typeface="+mn-lt"/>
                        </a:rPr>
                        <a:t>Lync Server 2010</a:t>
                      </a:r>
                      <a:endParaRPr lang="en-US" sz="2000" b="0" dirty="0">
                        <a:latin typeface="+mn-lt"/>
                        <a:cs typeface="Arial" panose="020B0604020202020204" pitchFamily="34" charset="0"/>
                      </a:endParaRPr>
                    </a:p>
                  </a:txBody>
                  <a:tcPr marL="69964" marR="69964" marT="34982" marB="34982" anchor="ctr"/>
                </a:tc>
                <a:tc>
                  <a:txBody>
                    <a:bodyPr/>
                    <a:lstStyle/>
                    <a:p>
                      <a:pPr algn="ctr"/>
                      <a:r>
                        <a:rPr lang="en-US" sz="2000" dirty="0" smtClean="0">
                          <a:latin typeface="+mn-lt"/>
                        </a:rPr>
                        <a:t>Lync Server</a:t>
                      </a:r>
                      <a:r>
                        <a:rPr lang="en-US" sz="2000" baseline="0" dirty="0" smtClean="0">
                          <a:latin typeface="+mn-lt"/>
                        </a:rPr>
                        <a:t> </a:t>
                      </a:r>
                      <a:r>
                        <a:rPr lang="en-US" sz="2000" dirty="0" smtClean="0">
                          <a:latin typeface="+mn-lt"/>
                        </a:rPr>
                        <a:t>2013</a:t>
                      </a:r>
                      <a:endParaRPr lang="en-US" sz="2000" b="0" dirty="0">
                        <a:latin typeface="+mn-lt"/>
                        <a:cs typeface="Arial" panose="020B0604020202020204" pitchFamily="34" charset="0"/>
                      </a:endParaRPr>
                    </a:p>
                  </a:txBody>
                  <a:tcPr marL="69964" marR="69964" marT="34982" marB="34982" anchor="ctr"/>
                </a:tc>
              </a:tr>
              <a:tr h="615186">
                <a:tc rowSpan="4">
                  <a:txBody>
                    <a:bodyPr/>
                    <a:lstStyle/>
                    <a:p>
                      <a:pPr algn="ctr"/>
                      <a:endParaRPr lang="en-US" sz="1200" b="1" dirty="0">
                        <a:latin typeface="Arial" panose="020B0604020202020204" pitchFamily="34" charset="0"/>
                        <a:cs typeface="Arial" panose="020B0604020202020204" pitchFamily="34" charset="0"/>
                      </a:endParaRPr>
                    </a:p>
                  </a:txBody>
                  <a:tcPr marL="69964" marR="69964" marT="34982" marB="34982"/>
                </a:tc>
                <a:tc>
                  <a:txBody>
                    <a:bodyPr/>
                    <a:lstStyle/>
                    <a:p>
                      <a:pPr algn="l"/>
                      <a:r>
                        <a:rPr lang="en-US" sz="1400" dirty="0" smtClean="0">
                          <a:latin typeface="+mn-lt"/>
                        </a:rPr>
                        <a:t>Mobility Services</a:t>
                      </a:r>
                      <a:r>
                        <a:rPr lang="en-US" sz="1400" baseline="0" dirty="0" smtClean="0">
                          <a:latin typeface="+mn-lt"/>
                        </a:rPr>
                        <a:t> and Lync Autodiscover Services in a separate Add-On </a:t>
                      </a:r>
                      <a:r>
                        <a:rPr lang="en-US" sz="1400" kern="1200" dirty="0" smtClean="0">
                          <a:effectLst/>
                          <a:latin typeface="+mn-lt"/>
                        </a:rPr>
                        <a:t>Microsoft Installer Package (</a:t>
                      </a:r>
                      <a:r>
                        <a:rPr lang="en-US" sz="1400" baseline="0" dirty="0" smtClean="0">
                          <a:latin typeface="+mn-lt"/>
                        </a:rPr>
                        <a:t>MSI)</a:t>
                      </a:r>
                      <a:endParaRPr lang="en-US" sz="1400" dirty="0">
                        <a:latin typeface="+mn-lt"/>
                        <a:cs typeface="Arial" panose="020B0604020202020204" pitchFamily="34" charset="0"/>
                      </a:endParaRPr>
                    </a:p>
                  </a:txBody>
                  <a:tcPr marL="69964" marR="69964" marT="34982" marB="34982" anchor="ctr"/>
                </a:tc>
                <a:tc>
                  <a:txBody>
                    <a:bodyPr/>
                    <a:lstStyle/>
                    <a:p>
                      <a:pPr algn="l"/>
                      <a:r>
                        <a:rPr lang="en-US" sz="1400" baseline="0" dirty="0" smtClean="0">
                          <a:latin typeface="+mn-lt"/>
                        </a:rPr>
                        <a:t>Web API and Infrastructure built-in Lync Server </a:t>
                      </a:r>
                      <a:r>
                        <a:rPr lang="en-US" sz="1400" b="1" baseline="0" dirty="0" smtClean="0">
                          <a:latin typeface="+mn-lt"/>
                        </a:rPr>
                        <a:t>Integrated Setup and Simplified deployment</a:t>
                      </a:r>
                      <a:endParaRPr lang="en-US" sz="1400" b="1" dirty="0">
                        <a:solidFill>
                          <a:srgbClr val="0070C0"/>
                        </a:solidFill>
                        <a:latin typeface="+mn-lt"/>
                        <a:cs typeface="Arial" panose="020B0604020202020204" pitchFamily="34" charset="0"/>
                      </a:endParaRPr>
                    </a:p>
                  </a:txBody>
                  <a:tcPr marL="69964" marR="69964" marT="34982" marB="34982" anchor="ctr"/>
                </a:tc>
              </a:tr>
              <a:tr h="870866">
                <a:tc vMerge="1">
                  <a:txBody>
                    <a:bodyPr/>
                    <a:lstStyle/>
                    <a:p>
                      <a:pPr algn="ctr"/>
                      <a:endParaRPr lang="en-US" sz="1100" dirty="0"/>
                    </a:p>
                  </a:txBody>
                  <a:tcPr marL="68598" marR="68598" marT="34299" marB="34299"/>
                </a:tc>
                <a:tc>
                  <a:txBody>
                    <a:bodyPr/>
                    <a:lstStyle/>
                    <a:p>
                      <a:pPr algn="l"/>
                      <a:r>
                        <a:rPr lang="en-US" sz="1400" dirty="0" smtClean="0">
                          <a:latin typeface="+mn-lt"/>
                        </a:rPr>
                        <a:t>Level</a:t>
                      </a:r>
                      <a:r>
                        <a:rPr lang="en-US" sz="1400" baseline="0" dirty="0" smtClean="0">
                          <a:latin typeface="+mn-lt"/>
                        </a:rPr>
                        <a:t> 7 HLB needed </a:t>
                      </a:r>
                      <a:r>
                        <a:rPr lang="en-US" sz="1400" dirty="0" smtClean="0">
                          <a:latin typeface="+mn-lt"/>
                        </a:rPr>
                        <a:t>to support cookie</a:t>
                      </a:r>
                      <a:r>
                        <a:rPr lang="en-US" sz="1400" baseline="0" dirty="0" smtClean="0">
                          <a:latin typeface="+mn-lt"/>
                        </a:rPr>
                        <a:t> based persistence</a:t>
                      </a:r>
                      <a:endParaRPr lang="en-US" sz="1400" dirty="0">
                        <a:latin typeface="+mn-lt"/>
                        <a:cs typeface="Arial" panose="020B0604020202020204" pitchFamily="34" charset="0"/>
                      </a:endParaRPr>
                    </a:p>
                  </a:txBody>
                  <a:tcPr marL="69964" marR="69964" marT="34982" marB="34982" anchor="ctr"/>
                </a:tc>
                <a:tc>
                  <a:txBody>
                    <a:bodyPr/>
                    <a:lstStyle/>
                    <a:p>
                      <a:pPr algn="l"/>
                      <a:r>
                        <a:rPr lang="en-US" sz="1400" b="1" baseline="0" dirty="0" smtClean="0">
                          <a:latin typeface="+mn-lt"/>
                        </a:rPr>
                        <a:t>Lower TCO with Level 4 HLB. </a:t>
                      </a:r>
                      <a:r>
                        <a:rPr lang="en-US" sz="1400" b="0" baseline="0" dirty="0" smtClean="0">
                          <a:latin typeface="+mn-lt"/>
                        </a:rPr>
                        <a:t>No cookie persistence anymore, Managed by Lync Web Infra</a:t>
                      </a:r>
                      <a:endParaRPr lang="en-US" sz="1400" b="0" baseline="30000" dirty="0">
                        <a:latin typeface="+mn-lt"/>
                        <a:cs typeface="Arial" panose="020B0604020202020204" pitchFamily="34" charset="0"/>
                      </a:endParaRPr>
                    </a:p>
                  </a:txBody>
                  <a:tcPr marL="69964" marR="69964" marT="34982" marB="34982" anchor="ctr"/>
                </a:tc>
              </a:tr>
              <a:tr h="812305">
                <a:tc vMerge="1">
                  <a:txBody>
                    <a:bodyPr/>
                    <a:lstStyle/>
                    <a:p>
                      <a:pPr algn="ctr"/>
                      <a:endParaRPr lang="en-US" sz="1200" b="1" dirty="0">
                        <a:latin typeface="Arial" panose="020B0604020202020204" pitchFamily="34" charset="0"/>
                        <a:cs typeface="Arial" panose="020B0604020202020204" pitchFamily="34" charset="0"/>
                      </a:endParaRPr>
                    </a:p>
                  </a:txBody>
                  <a:tcPr marL="69964" marR="69964" marT="34982" marB="34982"/>
                </a:tc>
                <a:tc>
                  <a:txBody>
                    <a:bodyPr/>
                    <a:lstStyle/>
                    <a:p>
                      <a:pPr algn="l"/>
                      <a:r>
                        <a:rPr lang="en-US" sz="1400" dirty="0" smtClean="0">
                          <a:latin typeface="+mn-lt"/>
                          <a:cs typeface="Arial" panose="020B0604020202020204" pitchFamily="34" charset="0"/>
                        </a:rPr>
                        <a:t>Policies for mobility and outside voice</a:t>
                      </a:r>
                      <a:endParaRPr lang="en-US" sz="1400" dirty="0">
                        <a:latin typeface="+mn-lt"/>
                        <a:cs typeface="Arial" panose="020B0604020202020204" pitchFamily="34" charset="0"/>
                      </a:endParaRPr>
                    </a:p>
                  </a:txBody>
                  <a:tcPr marL="69964" marR="69964" marT="34982" marB="34982" anchor="ctr"/>
                </a:tc>
                <a:tc>
                  <a:txBody>
                    <a:bodyPr/>
                    <a:lstStyle/>
                    <a:p>
                      <a:pPr lvl="0" algn="l"/>
                      <a:r>
                        <a:rPr lang="en-US" sz="1400" dirty="0" smtClean="0">
                          <a:solidFill>
                            <a:schemeClr val="tx1"/>
                          </a:solidFill>
                          <a:latin typeface="+mn-lt"/>
                          <a:cs typeface="Arial" panose="020B0604020202020204" pitchFamily="34" charset="0"/>
                        </a:rPr>
                        <a:t>New policies to </a:t>
                      </a:r>
                      <a:r>
                        <a:rPr lang="en-US" sz="1400" b="1" dirty="0" smtClean="0">
                          <a:solidFill>
                            <a:schemeClr val="tx1"/>
                          </a:solidFill>
                          <a:latin typeface="+mn-lt"/>
                          <a:cs typeface="Arial" panose="020B0604020202020204" pitchFamily="34" charset="0"/>
                        </a:rPr>
                        <a:t>manage VoIP/ Video </a:t>
                      </a:r>
                      <a:r>
                        <a:rPr lang="en-US" sz="1400" dirty="0" smtClean="0">
                          <a:solidFill>
                            <a:schemeClr val="tx1"/>
                          </a:solidFill>
                          <a:latin typeface="+mn-lt"/>
                          <a:cs typeface="Arial" panose="020B0604020202020204" pitchFamily="34" charset="0"/>
                        </a:rPr>
                        <a:t>on mobile</a:t>
                      </a:r>
                      <a:endParaRPr lang="en-US" sz="1400" baseline="30000" dirty="0">
                        <a:solidFill>
                          <a:srgbClr val="0070C0"/>
                        </a:solidFill>
                        <a:latin typeface="+mn-lt"/>
                        <a:cs typeface="Arial" panose="020B0604020202020204" pitchFamily="34" charset="0"/>
                      </a:endParaRPr>
                    </a:p>
                  </a:txBody>
                  <a:tcPr marL="69964" marR="69964" marT="34982" marB="34982" anchor="ctr"/>
                </a:tc>
              </a:tr>
              <a:tr h="812305">
                <a:tc vMerge="1">
                  <a:txBody>
                    <a:bodyPr/>
                    <a:lstStyle/>
                    <a:p>
                      <a:pPr algn="ctr"/>
                      <a:endParaRPr lang="en-US" sz="1200" b="1" dirty="0">
                        <a:latin typeface="Arial" panose="020B0604020202020204" pitchFamily="34" charset="0"/>
                        <a:cs typeface="Arial" panose="020B0604020202020204" pitchFamily="34" charset="0"/>
                      </a:endParaRPr>
                    </a:p>
                  </a:txBody>
                  <a:tcPr marL="69964" marR="69964" marT="34982" marB="34982"/>
                </a:tc>
                <a:tc>
                  <a:txBody>
                    <a:bodyPr/>
                    <a:lstStyle/>
                    <a:p>
                      <a:pPr algn="l"/>
                      <a:endParaRPr lang="en-US" sz="1400" dirty="0">
                        <a:latin typeface="+mn-lt"/>
                        <a:cs typeface="Arial" panose="020B0604020202020204" pitchFamily="34" charset="0"/>
                      </a:endParaRPr>
                    </a:p>
                  </a:txBody>
                  <a:tcPr marL="69964" marR="69964" marT="34982" marB="34982" anchor="ct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cs typeface="Arial" panose="020B0604020202020204" pitchFamily="34" charset="0"/>
                        </a:rPr>
                        <a:t>Capacity planning tool </a:t>
                      </a:r>
                      <a:r>
                        <a:rPr lang="en-US" sz="1400" dirty="0" smtClean="0">
                          <a:solidFill>
                            <a:schemeClr val="tx1"/>
                          </a:solidFill>
                          <a:latin typeface="+mn-lt"/>
                          <a:cs typeface="Arial" panose="020B0604020202020204" pitchFamily="34" charset="0"/>
                        </a:rPr>
                        <a:t>update to include mobility</a:t>
                      </a:r>
                      <a:endParaRPr lang="en-US" sz="1400" dirty="0" smtClean="0">
                        <a:latin typeface="+mn-lt"/>
                      </a:endParaRPr>
                    </a:p>
                    <a:p>
                      <a:pPr algn="l"/>
                      <a:endParaRPr lang="en-US" sz="1400" baseline="30000" dirty="0">
                        <a:solidFill>
                          <a:srgbClr val="0070C0"/>
                        </a:solidFill>
                        <a:latin typeface="+mn-lt"/>
                        <a:cs typeface="Arial" panose="020B0604020202020204" pitchFamily="34" charset="0"/>
                      </a:endParaRPr>
                    </a:p>
                  </a:txBody>
                  <a:tcPr marL="69964" marR="69964" marT="34982" marB="34982" anchor="ctr"/>
                </a:tc>
              </a:tr>
              <a:tr h="812305">
                <a:tc rowSpan="2">
                  <a:txBody>
                    <a:bodyPr/>
                    <a:lstStyle/>
                    <a:p>
                      <a:pPr algn="ctr"/>
                      <a:endParaRPr lang="en-US" sz="1200" b="1" dirty="0" smtClean="0">
                        <a:latin typeface="Arial" panose="020B0604020202020204" pitchFamily="34" charset="0"/>
                        <a:cs typeface="Arial" panose="020B0604020202020204" pitchFamily="34" charset="0"/>
                      </a:endParaRPr>
                    </a:p>
                    <a:p>
                      <a:pPr algn="ctr"/>
                      <a:endParaRPr lang="en-US" sz="1200" b="1" dirty="0" smtClean="0">
                        <a:latin typeface="Arial" panose="020B0604020202020204" pitchFamily="34" charset="0"/>
                        <a:cs typeface="Arial" panose="020B0604020202020204" pitchFamily="34" charset="0"/>
                      </a:endParaRPr>
                    </a:p>
                    <a:p>
                      <a:pPr algn="ctr"/>
                      <a:endParaRPr lang="en-US" sz="1200" b="1" dirty="0" smtClean="0">
                        <a:latin typeface="Arial" panose="020B0604020202020204" pitchFamily="34" charset="0"/>
                        <a:cs typeface="Arial" panose="020B0604020202020204" pitchFamily="34" charset="0"/>
                      </a:endParaRPr>
                    </a:p>
                    <a:p>
                      <a:pPr algn="ctr"/>
                      <a:endParaRPr lang="en-US" sz="1200" b="1" dirty="0" smtClean="0">
                        <a:latin typeface="Arial" panose="020B0604020202020204" pitchFamily="34" charset="0"/>
                        <a:cs typeface="Arial" panose="020B0604020202020204" pitchFamily="34" charset="0"/>
                      </a:endParaRPr>
                    </a:p>
                    <a:p>
                      <a:pPr algn="ctr"/>
                      <a:endParaRPr lang="en-US" sz="1200" b="1" dirty="0" smtClean="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txBody>
                  <a:tcPr marL="69964" marR="69964" marT="34982" marB="34982"/>
                </a:tc>
                <a:tc>
                  <a:txBody>
                    <a:bodyPr/>
                    <a:lstStyle/>
                    <a:p>
                      <a:pPr algn="l"/>
                      <a:r>
                        <a:rPr lang="en-US" sz="1400" dirty="0" smtClean="0">
                          <a:latin typeface="+mn-lt"/>
                          <a:cs typeface="Arial" panose="020B0604020202020204" pitchFamily="34" charset="0"/>
                        </a:rPr>
                        <a:t>Photos from AD</a:t>
                      </a:r>
                      <a:endParaRPr lang="en-US" sz="1400" dirty="0">
                        <a:latin typeface="+mn-lt"/>
                        <a:cs typeface="Arial" panose="020B0604020202020204" pitchFamily="34" charset="0"/>
                      </a:endParaRPr>
                    </a:p>
                  </a:txBody>
                  <a:tcPr marL="69964" marR="69964" marT="34982" marB="34982" anchor="ct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latin typeface="+mn-lt"/>
                          <a:cs typeface="Arial" panose="020B0604020202020204" pitchFamily="34" charset="0"/>
                        </a:rPr>
                        <a:t>HD photos </a:t>
                      </a:r>
                      <a:r>
                        <a:rPr lang="en-US" sz="1400" baseline="0" dirty="0" smtClean="0">
                          <a:solidFill>
                            <a:schemeClr val="tx1"/>
                          </a:solidFill>
                          <a:latin typeface="+mn-lt"/>
                          <a:cs typeface="Arial" panose="020B0604020202020204" pitchFamily="34" charset="0"/>
                        </a:rPr>
                        <a:t>from Exchange 2013 on-premise/ online using server-to-server auth</a:t>
                      </a:r>
                    </a:p>
                    <a:p>
                      <a:pPr algn="l"/>
                      <a:endParaRPr lang="en-US" sz="1400" baseline="30000" dirty="0">
                        <a:solidFill>
                          <a:srgbClr val="0070C0"/>
                        </a:solidFill>
                        <a:latin typeface="+mn-lt"/>
                        <a:cs typeface="Arial" panose="020B0604020202020204" pitchFamily="34" charset="0"/>
                      </a:endParaRPr>
                    </a:p>
                  </a:txBody>
                  <a:tcPr marL="69964" marR="69964" marT="34982" marB="34982" anchor="ctr"/>
                </a:tc>
              </a:tr>
              <a:tr h="812305">
                <a:tc vMerge="1">
                  <a:txBody>
                    <a:bodyPr/>
                    <a:lstStyle/>
                    <a:p>
                      <a:pPr algn="ctr"/>
                      <a:endParaRPr lang="en-US" sz="1200" b="1" dirty="0">
                        <a:latin typeface="Arial" panose="020B0604020202020204" pitchFamily="34" charset="0"/>
                        <a:cs typeface="Arial" panose="020B0604020202020204" pitchFamily="34" charset="0"/>
                      </a:endParaRPr>
                    </a:p>
                  </a:txBody>
                  <a:tcPr marL="69964" marR="69964" marT="34982" marB="34982"/>
                </a:tc>
                <a:tc>
                  <a:txBody>
                    <a:bodyPr/>
                    <a:lstStyle/>
                    <a:p>
                      <a:pPr algn="l"/>
                      <a:endParaRPr lang="en-US" sz="1400" dirty="0">
                        <a:latin typeface="+mn-lt"/>
                        <a:cs typeface="Arial" panose="020B0604020202020204" pitchFamily="34" charset="0"/>
                      </a:endParaRPr>
                    </a:p>
                  </a:txBody>
                  <a:tcPr marL="69964" marR="69964" marT="34982" marB="34982" anchor="ct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latin typeface="+mn-lt"/>
                          <a:cs typeface="Arial" panose="020B0604020202020204" pitchFamily="34" charset="0"/>
                        </a:rPr>
                        <a:t>Unified contacts and groups with Exchange 2013 on-premise/ online</a:t>
                      </a:r>
                    </a:p>
                  </a:txBody>
                  <a:tcPr marL="69964" marR="69964" marT="34982" marB="34982" anchor="ctr"/>
                </a:tc>
              </a:tr>
            </a:tbl>
          </a:graphicData>
        </a:graphic>
      </p:graphicFrame>
      <p:grpSp>
        <p:nvGrpSpPr>
          <p:cNvPr id="5" name="Group 4"/>
          <p:cNvGrpSpPr/>
          <p:nvPr/>
        </p:nvGrpSpPr>
        <p:grpSpPr>
          <a:xfrm>
            <a:off x="900306" y="2582862"/>
            <a:ext cx="1469812" cy="1004386"/>
            <a:chOff x="1000956" y="4817479"/>
            <a:chExt cx="1469812" cy="1004386"/>
          </a:xfrm>
        </p:grpSpPr>
        <p:pic>
          <p:nvPicPr>
            <p:cNvPr id="6" name="Picture 5"/>
            <p:cNvPicPr>
              <a:picLocks noChangeAspect="1"/>
            </p:cNvPicPr>
            <p:nvPr/>
          </p:nvPicPr>
          <p:blipFill>
            <a:blip r:embed="rId2"/>
            <a:stretch>
              <a:fillRect/>
            </a:stretch>
          </p:blipFill>
          <p:spPr>
            <a:xfrm>
              <a:off x="1344015" y="4817479"/>
              <a:ext cx="580096" cy="498973"/>
            </a:xfrm>
            <a:prstGeom prst="rect">
              <a:avLst/>
            </a:prstGeom>
          </p:spPr>
        </p:pic>
        <p:sp>
          <p:nvSpPr>
            <p:cNvPr id="7" name="TextBox 6"/>
            <p:cNvSpPr txBox="1"/>
            <p:nvPr/>
          </p:nvSpPr>
          <p:spPr>
            <a:xfrm>
              <a:off x="1000956" y="5194001"/>
              <a:ext cx="1469812" cy="627864"/>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t>Mobile Setup &amp; Deployment</a:t>
              </a:r>
              <a:endParaRPr lang="en-US" sz="1200" dirty="0"/>
            </a:p>
          </p:txBody>
        </p:sp>
      </p:grpSp>
      <p:grpSp>
        <p:nvGrpSpPr>
          <p:cNvPr id="8" name="Group 7"/>
          <p:cNvGrpSpPr/>
          <p:nvPr/>
        </p:nvGrpSpPr>
        <p:grpSpPr>
          <a:xfrm>
            <a:off x="950142" y="5206889"/>
            <a:ext cx="1166542" cy="787005"/>
            <a:chOff x="2103437" y="3850517"/>
            <a:chExt cx="1877526" cy="1170745"/>
          </a:xfrm>
        </p:grpSpPr>
        <p:sp>
          <p:nvSpPr>
            <p:cNvPr id="9" name="Rectangle 8"/>
            <p:cNvSpPr/>
            <p:nvPr/>
          </p:nvSpPr>
          <p:spPr>
            <a:xfrm>
              <a:off x="2575374" y="3850517"/>
              <a:ext cx="818562" cy="711001"/>
            </a:xfrm>
            <a:prstGeom prst="rect">
              <a:avLst/>
            </a:prstGeom>
            <a:blipFill rotWithShape="1">
              <a:blip r:embed="rId3"/>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TextBox 9"/>
            <p:cNvSpPr txBox="1"/>
            <p:nvPr/>
          </p:nvSpPr>
          <p:spPr>
            <a:xfrm>
              <a:off x="2103437" y="4559597"/>
              <a:ext cx="1877526"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t>Server-to-Server </a:t>
              </a:r>
              <a:r>
                <a:rPr lang="en-US" sz="1200" dirty="0" err="1" smtClean="0"/>
                <a:t>Auth</a:t>
              </a:r>
              <a:endParaRPr lang="en-US" sz="1200" dirty="0"/>
            </a:p>
          </p:txBody>
        </p:sp>
      </p:grpSp>
    </p:spTree>
    <p:extLst>
      <p:ext uri="{BB962C8B-B14F-4D97-AF65-F5344CB8AC3E}">
        <p14:creationId xmlns:p14="http://schemas.microsoft.com/office/powerpoint/2010/main" val="234762926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Mobility: Deployment &amp;</a:t>
            </a:r>
            <a:br>
              <a:rPr lang="en-US" dirty="0" smtClean="0"/>
            </a:br>
            <a:r>
              <a:rPr lang="en-US" dirty="0" smtClean="0"/>
              <a:t>Management</a:t>
            </a:r>
            <a:endParaRPr lang="en-US" dirty="0"/>
          </a:p>
        </p:txBody>
      </p:sp>
    </p:spTree>
    <p:extLst>
      <p:ext uri="{BB962C8B-B14F-4D97-AF65-F5344CB8AC3E}">
        <p14:creationId xmlns:p14="http://schemas.microsoft.com/office/powerpoint/2010/main" val="320907780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Mobility Deployment Goals</a:t>
            </a:r>
            <a:endParaRPr lang="en-US" dirty="0"/>
          </a:p>
        </p:txBody>
      </p:sp>
      <p:sp>
        <p:nvSpPr>
          <p:cNvPr id="3" name="Text Placeholder 2"/>
          <p:cNvSpPr>
            <a:spLocks noGrp="1"/>
          </p:cNvSpPr>
          <p:nvPr>
            <p:ph type="body" sz="quarter" idx="10"/>
          </p:nvPr>
        </p:nvSpPr>
        <p:spPr>
          <a:xfrm>
            <a:off x="274638" y="1212850"/>
            <a:ext cx="11887200" cy="4555093"/>
          </a:xfrm>
        </p:spPr>
        <p:txBody>
          <a:bodyPr/>
          <a:lstStyle/>
          <a:p>
            <a:r>
              <a:rPr lang="en-US" dirty="0" smtClean="0"/>
              <a:t>Common API and Infrastructure for Mobile and Web</a:t>
            </a:r>
          </a:p>
          <a:p>
            <a:r>
              <a:rPr lang="en-US" dirty="0" smtClean="0"/>
              <a:t>Integrated setup with Lync Server deployment</a:t>
            </a:r>
          </a:p>
          <a:p>
            <a:r>
              <a:rPr lang="en-US" dirty="0" smtClean="0"/>
              <a:t>Abstract Lync topology complexities for on-premise and online</a:t>
            </a:r>
          </a:p>
          <a:p>
            <a:r>
              <a:rPr lang="en-US" dirty="0" smtClean="0"/>
              <a:t>Support new topologies such as Split-domain</a:t>
            </a:r>
          </a:p>
          <a:p>
            <a:r>
              <a:rPr lang="en-US" dirty="0" smtClean="0"/>
              <a:t>Provide common architecture for security, performance and resiliency</a:t>
            </a:r>
            <a:endParaRPr lang="en-US" dirty="0"/>
          </a:p>
        </p:txBody>
      </p:sp>
    </p:spTree>
    <p:extLst>
      <p:ext uri="{BB962C8B-B14F-4D97-AF65-F5344CB8AC3E}">
        <p14:creationId xmlns:p14="http://schemas.microsoft.com/office/powerpoint/2010/main" val="204875798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Lync Server 2013 Mobility Deployment</a:t>
            </a:r>
            <a:endParaRPr lang="en-US" dirty="0"/>
          </a:p>
        </p:txBody>
      </p:sp>
      <p:grpSp>
        <p:nvGrpSpPr>
          <p:cNvPr id="3" name="Group 2"/>
          <p:cNvGrpSpPr/>
          <p:nvPr/>
        </p:nvGrpSpPr>
        <p:grpSpPr>
          <a:xfrm>
            <a:off x="5038397" y="2545063"/>
            <a:ext cx="1165754" cy="887029"/>
            <a:chOff x="990600" y="2787885"/>
            <a:chExt cx="1143000" cy="869715"/>
          </a:xfrm>
        </p:grpSpPr>
        <p:pic>
          <p:nvPicPr>
            <p:cNvPr id="4" name="Picture 3"/>
            <p:cNvPicPr>
              <a:picLocks noChangeAspect="1"/>
            </p:cNvPicPr>
            <p:nvPr/>
          </p:nvPicPr>
          <p:blipFill>
            <a:blip r:embed="rId2"/>
            <a:stretch>
              <a:fillRect/>
            </a:stretch>
          </p:blipFill>
          <p:spPr>
            <a:xfrm>
              <a:off x="990600" y="3124200"/>
              <a:ext cx="620690" cy="533400"/>
            </a:xfrm>
            <a:prstGeom prst="rect">
              <a:avLst/>
            </a:prstGeom>
          </p:spPr>
        </p:pic>
        <p:sp>
          <p:nvSpPr>
            <p:cNvPr id="5" name="TextBox 4"/>
            <p:cNvSpPr txBox="1"/>
            <p:nvPr/>
          </p:nvSpPr>
          <p:spPr>
            <a:xfrm>
              <a:off x="1444217" y="2787885"/>
              <a:ext cx="689383" cy="406265"/>
            </a:xfrm>
            <a:prstGeom prst="rect">
              <a:avLst/>
            </a:prstGeom>
            <a:noFill/>
          </p:spPr>
          <p:txBody>
            <a:bodyPr wrap="square" rtlCol="0">
              <a:spAutoFit/>
            </a:bodyPr>
            <a:lstStyle/>
            <a:p>
              <a:pPr algn="ctr"/>
              <a:r>
                <a:rPr lang="en-US" sz="1020" dirty="0"/>
                <a:t>Reverse Proxy</a:t>
              </a:r>
            </a:p>
          </p:txBody>
        </p:sp>
      </p:grpSp>
      <p:grpSp>
        <p:nvGrpSpPr>
          <p:cNvPr id="6" name="Group 5"/>
          <p:cNvGrpSpPr/>
          <p:nvPr/>
        </p:nvGrpSpPr>
        <p:grpSpPr>
          <a:xfrm>
            <a:off x="3783615" y="2515949"/>
            <a:ext cx="1021631" cy="874377"/>
            <a:chOff x="2274910" y="2800290"/>
            <a:chExt cx="1001690" cy="857310"/>
          </a:xfrm>
        </p:grpSpPr>
        <p:pic>
          <p:nvPicPr>
            <p:cNvPr id="7" name="Picture 6"/>
            <p:cNvPicPr>
              <a:picLocks noChangeAspect="1"/>
            </p:cNvPicPr>
            <p:nvPr/>
          </p:nvPicPr>
          <p:blipFill>
            <a:blip r:embed="rId2"/>
            <a:stretch>
              <a:fillRect/>
            </a:stretch>
          </p:blipFill>
          <p:spPr>
            <a:xfrm>
              <a:off x="2274910" y="3124200"/>
              <a:ext cx="620690" cy="533400"/>
            </a:xfrm>
            <a:prstGeom prst="rect">
              <a:avLst/>
            </a:prstGeom>
          </p:spPr>
        </p:pic>
        <p:sp>
          <p:nvSpPr>
            <p:cNvPr id="8" name="TextBox 7"/>
            <p:cNvSpPr txBox="1"/>
            <p:nvPr/>
          </p:nvSpPr>
          <p:spPr>
            <a:xfrm>
              <a:off x="2587217" y="2800290"/>
              <a:ext cx="689383" cy="406265"/>
            </a:xfrm>
            <a:prstGeom prst="rect">
              <a:avLst/>
            </a:prstGeom>
            <a:noFill/>
          </p:spPr>
          <p:txBody>
            <a:bodyPr wrap="square" rtlCol="0">
              <a:spAutoFit/>
            </a:bodyPr>
            <a:lstStyle/>
            <a:p>
              <a:pPr algn="ctr"/>
              <a:r>
                <a:rPr lang="en-US" sz="1020" dirty="0"/>
                <a:t>Forward Proxy</a:t>
              </a:r>
            </a:p>
          </p:txBody>
        </p:sp>
      </p:grpSp>
      <p:grpSp>
        <p:nvGrpSpPr>
          <p:cNvPr id="9" name="Group 8"/>
          <p:cNvGrpSpPr/>
          <p:nvPr/>
        </p:nvGrpSpPr>
        <p:grpSpPr>
          <a:xfrm>
            <a:off x="5975685" y="2580502"/>
            <a:ext cx="1019630" cy="874377"/>
            <a:chOff x="3417910" y="2800290"/>
            <a:chExt cx="999728" cy="857310"/>
          </a:xfrm>
        </p:grpSpPr>
        <p:pic>
          <p:nvPicPr>
            <p:cNvPr id="10" name="Picture 9"/>
            <p:cNvPicPr>
              <a:picLocks noChangeAspect="1"/>
            </p:cNvPicPr>
            <p:nvPr/>
          </p:nvPicPr>
          <p:blipFill>
            <a:blip r:embed="rId2"/>
            <a:stretch>
              <a:fillRect/>
            </a:stretch>
          </p:blipFill>
          <p:spPr>
            <a:xfrm>
              <a:off x="3417910" y="3124200"/>
              <a:ext cx="620690" cy="533400"/>
            </a:xfrm>
            <a:prstGeom prst="rect">
              <a:avLst/>
            </a:prstGeom>
          </p:spPr>
        </p:pic>
        <p:sp>
          <p:nvSpPr>
            <p:cNvPr id="11" name="TextBox 10"/>
            <p:cNvSpPr txBox="1"/>
            <p:nvPr/>
          </p:nvSpPr>
          <p:spPr>
            <a:xfrm>
              <a:off x="3728255" y="2800290"/>
              <a:ext cx="689383" cy="406265"/>
            </a:xfrm>
            <a:prstGeom prst="rect">
              <a:avLst/>
            </a:prstGeom>
            <a:noFill/>
          </p:spPr>
          <p:txBody>
            <a:bodyPr wrap="square" rtlCol="0">
              <a:spAutoFit/>
            </a:bodyPr>
            <a:lstStyle/>
            <a:p>
              <a:pPr algn="ctr"/>
              <a:r>
                <a:rPr lang="en-US" sz="1020" dirty="0"/>
                <a:t>EDGE (SIP)</a:t>
              </a:r>
            </a:p>
          </p:txBody>
        </p:sp>
      </p:grpSp>
      <p:grpSp>
        <p:nvGrpSpPr>
          <p:cNvPr id="12" name="Group 11"/>
          <p:cNvGrpSpPr/>
          <p:nvPr/>
        </p:nvGrpSpPr>
        <p:grpSpPr>
          <a:xfrm>
            <a:off x="8652925" y="2561134"/>
            <a:ext cx="1021631" cy="854886"/>
            <a:chOff x="5475310" y="2819400"/>
            <a:chExt cx="1001690" cy="838200"/>
          </a:xfrm>
        </p:grpSpPr>
        <p:pic>
          <p:nvPicPr>
            <p:cNvPr id="13" name="Picture 12"/>
            <p:cNvPicPr>
              <a:picLocks noChangeAspect="1"/>
            </p:cNvPicPr>
            <p:nvPr/>
          </p:nvPicPr>
          <p:blipFill>
            <a:blip r:embed="rId2"/>
            <a:stretch>
              <a:fillRect/>
            </a:stretch>
          </p:blipFill>
          <p:spPr>
            <a:xfrm>
              <a:off x="5475310" y="3124200"/>
              <a:ext cx="620690" cy="533400"/>
            </a:xfrm>
            <a:prstGeom prst="rect">
              <a:avLst/>
            </a:prstGeom>
          </p:spPr>
        </p:pic>
        <p:sp>
          <p:nvSpPr>
            <p:cNvPr id="14" name="TextBox 13"/>
            <p:cNvSpPr txBox="1"/>
            <p:nvPr/>
          </p:nvSpPr>
          <p:spPr>
            <a:xfrm>
              <a:off x="5787617" y="2819400"/>
              <a:ext cx="689383" cy="406265"/>
            </a:xfrm>
            <a:prstGeom prst="rect">
              <a:avLst/>
            </a:prstGeom>
            <a:noFill/>
          </p:spPr>
          <p:txBody>
            <a:bodyPr wrap="square" rtlCol="0">
              <a:spAutoFit/>
            </a:bodyPr>
            <a:lstStyle/>
            <a:p>
              <a:pPr algn="ctr"/>
              <a:r>
                <a:rPr lang="en-US" sz="1020" dirty="0"/>
                <a:t>EDGE (SIP)</a:t>
              </a:r>
            </a:p>
          </p:txBody>
        </p:sp>
      </p:grpSp>
      <p:grpSp>
        <p:nvGrpSpPr>
          <p:cNvPr id="15" name="Group 14"/>
          <p:cNvGrpSpPr/>
          <p:nvPr/>
        </p:nvGrpSpPr>
        <p:grpSpPr>
          <a:xfrm>
            <a:off x="9203202" y="3581590"/>
            <a:ext cx="1221836" cy="1065201"/>
            <a:chOff x="6629400" y="4495801"/>
            <a:chExt cx="1197987" cy="1044410"/>
          </a:xfrm>
        </p:grpSpPr>
        <p:pic>
          <p:nvPicPr>
            <p:cNvPr id="16" name="Picture 15"/>
            <p:cNvPicPr>
              <a:picLocks noChangeAspect="1"/>
            </p:cNvPicPr>
            <p:nvPr/>
          </p:nvPicPr>
          <p:blipFill>
            <a:blip r:embed="rId3"/>
            <a:stretch>
              <a:fillRect/>
            </a:stretch>
          </p:blipFill>
          <p:spPr>
            <a:xfrm>
              <a:off x="6934201" y="4495801"/>
              <a:ext cx="893186" cy="838200"/>
            </a:xfrm>
            <a:prstGeom prst="rect">
              <a:avLst/>
            </a:prstGeom>
          </p:spPr>
        </p:pic>
        <p:sp>
          <p:nvSpPr>
            <p:cNvPr id="17" name="TextBox 16"/>
            <p:cNvSpPr txBox="1"/>
            <p:nvPr/>
          </p:nvSpPr>
          <p:spPr>
            <a:xfrm>
              <a:off x="6629400" y="5133946"/>
              <a:ext cx="923234" cy="406265"/>
            </a:xfrm>
            <a:prstGeom prst="rect">
              <a:avLst/>
            </a:prstGeom>
            <a:noFill/>
          </p:spPr>
          <p:txBody>
            <a:bodyPr wrap="square" rtlCol="0">
              <a:spAutoFit/>
            </a:bodyPr>
            <a:lstStyle/>
            <a:p>
              <a:pPr algn="ctr"/>
              <a:r>
                <a:rPr lang="en-US" sz="1020" dirty="0"/>
                <a:t>PNCH Services</a:t>
              </a:r>
            </a:p>
          </p:txBody>
        </p:sp>
      </p:grpSp>
      <p:grpSp>
        <p:nvGrpSpPr>
          <p:cNvPr id="18" name="Group 17"/>
          <p:cNvGrpSpPr/>
          <p:nvPr/>
        </p:nvGrpSpPr>
        <p:grpSpPr>
          <a:xfrm>
            <a:off x="9474609" y="1305091"/>
            <a:ext cx="984033" cy="984033"/>
            <a:chOff x="7091017" y="1909076"/>
            <a:chExt cx="964826" cy="964826"/>
          </a:xfrm>
        </p:grpSpPr>
        <p:pic>
          <p:nvPicPr>
            <p:cNvPr id="19" name="Picture 18" descr="\\MAGNUM\Projects\Microsoft\Cloud Power FY12\Design\ICONS_PNG\Cloud.png"/>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7091017" y="1909076"/>
              <a:ext cx="964826" cy="964826"/>
            </a:xfrm>
            <a:prstGeom prst="rect">
              <a:avLst/>
            </a:prstGeom>
            <a:noFill/>
          </p:spPr>
        </p:pic>
        <p:sp>
          <p:nvSpPr>
            <p:cNvPr id="20" name="TextBox 19"/>
            <p:cNvSpPr txBox="1"/>
            <p:nvPr/>
          </p:nvSpPr>
          <p:spPr>
            <a:xfrm>
              <a:off x="7235417" y="2268379"/>
              <a:ext cx="689383" cy="249299"/>
            </a:xfrm>
            <a:prstGeom prst="rect">
              <a:avLst/>
            </a:prstGeom>
            <a:noFill/>
          </p:spPr>
          <p:txBody>
            <a:bodyPr wrap="square" rtlCol="0">
              <a:spAutoFit/>
            </a:bodyPr>
            <a:lstStyle/>
            <a:p>
              <a:pPr algn="ctr"/>
              <a:r>
                <a:rPr lang="en-US" sz="1020" dirty="0">
                  <a:solidFill>
                    <a:schemeClr val="bg1"/>
                  </a:solidFill>
                </a:rPr>
                <a:t>MPNS</a:t>
              </a:r>
            </a:p>
          </p:txBody>
        </p:sp>
      </p:grpSp>
      <p:cxnSp>
        <p:nvCxnSpPr>
          <p:cNvPr id="21" name="Elbow Connector 20"/>
          <p:cNvCxnSpPr/>
          <p:nvPr/>
        </p:nvCxnSpPr>
        <p:spPr>
          <a:xfrm>
            <a:off x="1618851" y="2231540"/>
            <a:ext cx="5511275" cy="147926"/>
          </a:xfrm>
          <a:prstGeom prst="bentConnector3">
            <a:avLst>
              <a:gd name="adj1" fmla="val 100005"/>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a:off x="1618852" y="3823973"/>
            <a:ext cx="5589599" cy="127335"/>
          </a:xfrm>
          <a:prstGeom prst="bentConnector3">
            <a:avLst>
              <a:gd name="adj1" fmla="val 100054"/>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4236156" y="4934919"/>
            <a:ext cx="1221836" cy="1057114"/>
            <a:chOff x="6629400" y="4495801"/>
            <a:chExt cx="1197987" cy="1036480"/>
          </a:xfrm>
        </p:grpSpPr>
        <p:pic>
          <p:nvPicPr>
            <p:cNvPr id="24" name="Picture 23"/>
            <p:cNvPicPr>
              <a:picLocks noChangeAspect="1"/>
            </p:cNvPicPr>
            <p:nvPr/>
          </p:nvPicPr>
          <p:blipFill>
            <a:blip r:embed="rId3"/>
            <a:stretch>
              <a:fillRect/>
            </a:stretch>
          </p:blipFill>
          <p:spPr>
            <a:xfrm>
              <a:off x="6934201" y="4495801"/>
              <a:ext cx="893186" cy="838200"/>
            </a:xfrm>
            <a:prstGeom prst="rect">
              <a:avLst/>
            </a:prstGeom>
          </p:spPr>
        </p:pic>
        <p:sp>
          <p:nvSpPr>
            <p:cNvPr id="25" name="TextBox 24"/>
            <p:cNvSpPr txBox="1"/>
            <p:nvPr/>
          </p:nvSpPr>
          <p:spPr>
            <a:xfrm>
              <a:off x="6629400" y="5133946"/>
              <a:ext cx="1197987" cy="398335"/>
            </a:xfrm>
            <a:prstGeom prst="rect">
              <a:avLst/>
            </a:prstGeom>
            <a:noFill/>
          </p:spPr>
          <p:txBody>
            <a:bodyPr wrap="square" rtlCol="0">
              <a:spAutoFit/>
            </a:bodyPr>
            <a:lstStyle/>
            <a:p>
              <a:pPr algn="ctr"/>
              <a:r>
                <a:rPr lang="en-US" sz="1020" dirty="0" smtClean="0"/>
                <a:t>FE Pool 2, </a:t>
              </a:r>
            </a:p>
            <a:p>
              <a:pPr algn="ctr"/>
              <a:r>
                <a:rPr lang="en-US" sz="1020" dirty="0" smtClean="0"/>
                <a:t>Mediation Server</a:t>
              </a:r>
              <a:endParaRPr lang="en-US" sz="1020" dirty="0"/>
            </a:p>
          </p:txBody>
        </p:sp>
      </p:grpSp>
      <p:grpSp>
        <p:nvGrpSpPr>
          <p:cNvPr id="26" name="Group 25"/>
          <p:cNvGrpSpPr/>
          <p:nvPr/>
        </p:nvGrpSpPr>
        <p:grpSpPr>
          <a:xfrm>
            <a:off x="5778649" y="4931500"/>
            <a:ext cx="1221836" cy="1057114"/>
            <a:chOff x="6629400" y="4495801"/>
            <a:chExt cx="1197987" cy="1036480"/>
          </a:xfrm>
        </p:grpSpPr>
        <p:pic>
          <p:nvPicPr>
            <p:cNvPr id="27" name="Picture 26"/>
            <p:cNvPicPr>
              <a:picLocks noChangeAspect="1"/>
            </p:cNvPicPr>
            <p:nvPr/>
          </p:nvPicPr>
          <p:blipFill>
            <a:blip r:embed="rId3"/>
            <a:stretch>
              <a:fillRect/>
            </a:stretch>
          </p:blipFill>
          <p:spPr>
            <a:xfrm>
              <a:off x="6934201" y="4495801"/>
              <a:ext cx="893186" cy="838200"/>
            </a:xfrm>
            <a:prstGeom prst="rect">
              <a:avLst/>
            </a:prstGeom>
          </p:spPr>
        </p:pic>
        <p:sp>
          <p:nvSpPr>
            <p:cNvPr id="28" name="TextBox 27"/>
            <p:cNvSpPr txBox="1"/>
            <p:nvPr/>
          </p:nvSpPr>
          <p:spPr>
            <a:xfrm>
              <a:off x="6629400" y="5133946"/>
              <a:ext cx="1192918" cy="398335"/>
            </a:xfrm>
            <a:prstGeom prst="rect">
              <a:avLst/>
            </a:prstGeom>
            <a:noFill/>
          </p:spPr>
          <p:txBody>
            <a:bodyPr wrap="square" rtlCol="0">
              <a:spAutoFit/>
            </a:bodyPr>
            <a:lstStyle/>
            <a:p>
              <a:pPr algn="ctr"/>
              <a:r>
                <a:rPr lang="en-US" sz="1020" dirty="0" smtClean="0"/>
                <a:t>FE Pool 3, </a:t>
              </a:r>
            </a:p>
            <a:p>
              <a:pPr algn="ctr"/>
              <a:r>
                <a:rPr lang="en-US" sz="1020" dirty="0" smtClean="0"/>
                <a:t>Mediation Server</a:t>
              </a:r>
              <a:endParaRPr lang="en-US" sz="1020" dirty="0"/>
            </a:p>
          </p:txBody>
        </p:sp>
      </p:grpSp>
      <p:sp>
        <p:nvSpPr>
          <p:cNvPr id="29" name="TextBox 28"/>
          <p:cNvSpPr txBox="1"/>
          <p:nvPr/>
        </p:nvSpPr>
        <p:spPr>
          <a:xfrm>
            <a:off x="2615166" y="6104840"/>
            <a:ext cx="4871415" cy="421910"/>
          </a:xfrm>
          <a:prstGeom prst="rect">
            <a:avLst/>
          </a:prstGeom>
          <a:noFill/>
        </p:spPr>
        <p:txBody>
          <a:bodyPr wrap="square" rtlCol="0">
            <a:spAutoFit/>
          </a:bodyPr>
          <a:lstStyle/>
          <a:p>
            <a:pPr algn="ctr"/>
            <a:r>
              <a:rPr lang="en-US" sz="1071" dirty="0"/>
              <a:t>Lync </a:t>
            </a:r>
            <a:r>
              <a:rPr lang="en-US" sz="1071" dirty="0" smtClean="0"/>
              <a:t>Server</a:t>
            </a:r>
          </a:p>
          <a:p>
            <a:pPr algn="ctr"/>
            <a:r>
              <a:rPr lang="en-US" sz="1071" dirty="0" smtClean="0"/>
              <a:t>(with Lync Web Components: UC </a:t>
            </a:r>
            <a:r>
              <a:rPr lang="en-US" sz="1071" dirty="0"/>
              <a:t>Web API, </a:t>
            </a:r>
            <a:r>
              <a:rPr lang="en-US" sz="1071" dirty="0" smtClean="0"/>
              <a:t>Discovery</a:t>
            </a:r>
            <a:r>
              <a:rPr lang="en-US" sz="1071" dirty="0"/>
              <a:t>)</a:t>
            </a:r>
          </a:p>
        </p:txBody>
      </p:sp>
      <p:sp>
        <p:nvSpPr>
          <p:cNvPr id="30" name="Right Brace 29"/>
          <p:cNvSpPr/>
          <p:nvPr/>
        </p:nvSpPr>
        <p:spPr>
          <a:xfrm rot="5400000">
            <a:off x="5012779" y="3979987"/>
            <a:ext cx="104823" cy="4138049"/>
          </a:xfrm>
          <a:prstGeom prst="righ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36"/>
          </a:p>
        </p:txBody>
      </p:sp>
      <p:sp>
        <p:nvSpPr>
          <p:cNvPr id="31" name="TextBox 30"/>
          <p:cNvSpPr txBox="1"/>
          <p:nvPr/>
        </p:nvSpPr>
        <p:spPr>
          <a:xfrm>
            <a:off x="1195840" y="2860020"/>
            <a:ext cx="341632" cy="376065"/>
          </a:xfrm>
          <a:prstGeom prst="rect">
            <a:avLst/>
          </a:prstGeom>
          <a:noFill/>
        </p:spPr>
        <p:txBody>
          <a:bodyPr vert="vert270" wrap="none" rtlCol="0">
            <a:spAutoFit/>
          </a:bodyPr>
          <a:lstStyle/>
          <a:p>
            <a:r>
              <a:rPr lang="en-US" sz="1020" dirty="0"/>
              <a:t>DMZ</a:t>
            </a:r>
          </a:p>
        </p:txBody>
      </p:sp>
      <p:sp>
        <p:nvSpPr>
          <p:cNvPr id="32" name="TextBox 31"/>
          <p:cNvSpPr txBox="1"/>
          <p:nvPr/>
        </p:nvSpPr>
        <p:spPr>
          <a:xfrm>
            <a:off x="1195840" y="4028936"/>
            <a:ext cx="341632" cy="669414"/>
          </a:xfrm>
          <a:prstGeom prst="rect">
            <a:avLst/>
          </a:prstGeom>
          <a:noFill/>
        </p:spPr>
        <p:txBody>
          <a:bodyPr vert="vert270" wrap="none" rtlCol="0">
            <a:spAutoFit/>
          </a:bodyPr>
          <a:lstStyle/>
          <a:p>
            <a:r>
              <a:rPr lang="en-US" sz="1020" dirty="0"/>
              <a:t>Enterprise</a:t>
            </a:r>
          </a:p>
        </p:txBody>
      </p:sp>
      <p:sp>
        <p:nvSpPr>
          <p:cNvPr id="33" name="TextBox 32"/>
          <p:cNvSpPr txBox="1"/>
          <p:nvPr/>
        </p:nvSpPr>
        <p:spPr>
          <a:xfrm>
            <a:off x="1195840" y="1683953"/>
            <a:ext cx="341632" cy="547586"/>
          </a:xfrm>
          <a:prstGeom prst="rect">
            <a:avLst/>
          </a:prstGeom>
          <a:noFill/>
        </p:spPr>
        <p:txBody>
          <a:bodyPr vert="vert270" wrap="none" rtlCol="0">
            <a:spAutoFit/>
          </a:bodyPr>
          <a:lstStyle/>
          <a:p>
            <a:r>
              <a:rPr lang="en-US" sz="1020" dirty="0"/>
              <a:t>Internet</a:t>
            </a:r>
          </a:p>
        </p:txBody>
      </p:sp>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1959" y="3985257"/>
            <a:ext cx="225259" cy="447513"/>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9774" y="1588943"/>
            <a:ext cx="225259" cy="447513"/>
          </a:xfrm>
          <a:prstGeom prst="rect">
            <a:avLst/>
          </a:prstGeom>
        </p:spPr>
      </p:pic>
      <p:grpSp>
        <p:nvGrpSpPr>
          <p:cNvPr id="36" name="Group 35"/>
          <p:cNvGrpSpPr/>
          <p:nvPr/>
        </p:nvGrpSpPr>
        <p:grpSpPr>
          <a:xfrm>
            <a:off x="2224746" y="1044833"/>
            <a:ext cx="984033" cy="984033"/>
            <a:chOff x="7091017" y="1909076"/>
            <a:chExt cx="964826" cy="964826"/>
          </a:xfrm>
        </p:grpSpPr>
        <p:pic>
          <p:nvPicPr>
            <p:cNvPr id="37" name="Picture 36" descr="\\MAGNUM\Projects\Microsoft\Cloud Power FY12\Design\ICONS_PNG\Cloud.png"/>
            <p:cNvPicPr>
              <a:picLocks noChangeAspect="1" noChangeArrowheads="1"/>
            </p:cNvPicPr>
            <p:nvPr/>
          </p:nvPicPr>
          <p:blipFill>
            <a:blip r:embed="rId4" cstate="print"/>
            <a:srcRect/>
            <a:stretch>
              <a:fillRect/>
            </a:stretch>
          </p:blipFill>
          <p:spPr bwMode="auto">
            <a:xfrm>
              <a:off x="7091017" y="1909076"/>
              <a:ext cx="964826" cy="964826"/>
            </a:xfrm>
            <a:prstGeom prst="rect">
              <a:avLst/>
            </a:prstGeom>
            <a:noFill/>
          </p:spPr>
        </p:pic>
        <p:sp>
          <p:nvSpPr>
            <p:cNvPr id="38" name="TextBox 37"/>
            <p:cNvSpPr txBox="1"/>
            <p:nvPr/>
          </p:nvSpPr>
          <p:spPr>
            <a:xfrm>
              <a:off x="7235417" y="2195570"/>
              <a:ext cx="689383" cy="406265"/>
            </a:xfrm>
            <a:prstGeom prst="rect">
              <a:avLst/>
            </a:prstGeom>
            <a:noFill/>
          </p:spPr>
          <p:txBody>
            <a:bodyPr wrap="square" rtlCol="0">
              <a:spAutoFit/>
            </a:bodyPr>
            <a:lstStyle/>
            <a:p>
              <a:pPr algn="ctr"/>
              <a:r>
                <a:rPr lang="en-US" sz="1020" dirty="0">
                  <a:solidFill>
                    <a:schemeClr val="bg1"/>
                  </a:solidFill>
                </a:rPr>
                <a:t>PSTN/ GSM</a:t>
              </a:r>
            </a:p>
          </p:txBody>
        </p:sp>
      </p:grpSp>
      <p:cxnSp>
        <p:nvCxnSpPr>
          <p:cNvPr id="39" name="Straight Arrow Connector 38"/>
          <p:cNvCxnSpPr/>
          <p:nvPr/>
        </p:nvCxnSpPr>
        <p:spPr>
          <a:xfrm>
            <a:off x="5519599" y="2133690"/>
            <a:ext cx="0" cy="621736"/>
          </a:xfrm>
          <a:prstGeom prst="straightConnector1">
            <a:avLst/>
          </a:prstGeom>
          <a:ln w="38100">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urved Connector 39"/>
          <p:cNvCxnSpPr>
            <a:stCxn id="34" idx="0"/>
            <a:endCxn id="4" idx="0"/>
          </p:cNvCxnSpPr>
          <p:nvPr/>
        </p:nvCxnSpPr>
        <p:spPr>
          <a:xfrm rot="5400000" flipH="1" flipV="1">
            <a:off x="4081163" y="2711500"/>
            <a:ext cx="1097185" cy="1450331"/>
          </a:xfrm>
          <a:prstGeom prst="curvedConnector3">
            <a:avLst>
              <a:gd name="adj1" fmla="val 202429"/>
            </a:avLst>
          </a:prstGeom>
          <a:ln>
            <a:solidFill>
              <a:srgbClr val="FF9933"/>
            </a:solidFill>
            <a:prstDash val="lgDash"/>
            <a:tailEnd type="triangle"/>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1828543" y="3952171"/>
            <a:ext cx="903747" cy="704464"/>
            <a:chOff x="685800" y="4414686"/>
            <a:chExt cx="886107" cy="690714"/>
          </a:xfrm>
        </p:grpSpPr>
        <p:pic>
          <p:nvPicPr>
            <p:cNvPr id="42" name="Picture 41"/>
            <p:cNvPicPr>
              <a:picLocks noChangeAspect="1"/>
            </p:cNvPicPr>
            <p:nvPr/>
          </p:nvPicPr>
          <p:blipFill>
            <a:blip r:embed="rId6"/>
            <a:stretch>
              <a:fillRect/>
            </a:stretch>
          </p:blipFill>
          <p:spPr>
            <a:xfrm>
              <a:off x="685800" y="4615994"/>
              <a:ext cx="525604" cy="489406"/>
            </a:xfrm>
            <a:prstGeom prst="rect">
              <a:avLst/>
            </a:prstGeom>
          </p:spPr>
        </p:pic>
        <p:sp>
          <p:nvSpPr>
            <p:cNvPr id="43" name="TextBox 42"/>
            <p:cNvSpPr txBox="1"/>
            <p:nvPr/>
          </p:nvSpPr>
          <p:spPr>
            <a:xfrm>
              <a:off x="882524" y="4414686"/>
              <a:ext cx="689383" cy="406265"/>
            </a:xfrm>
            <a:prstGeom prst="rect">
              <a:avLst/>
            </a:prstGeom>
            <a:noFill/>
          </p:spPr>
          <p:txBody>
            <a:bodyPr wrap="square" rtlCol="0">
              <a:spAutoFit/>
            </a:bodyPr>
            <a:lstStyle/>
            <a:p>
              <a:pPr algn="ctr"/>
              <a:r>
                <a:rPr lang="en-US" sz="1020" dirty="0"/>
                <a:t>Media Gateway</a:t>
              </a:r>
            </a:p>
          </p:txBody>
        </p:sp>
      </p:grpSp>
      <p:pic>
        <p:nvPicPr>
          <p:cNvPr id="44" name="Picture 43"/>
          <p:cNvPicPr>
            <a:picLocks noChangeAspect="1"/>
          </p:cNvPicPr>
          <p:nvPr/>
        </p:nvPicPr>
        <p:blipFill>
          <a:blip r:embed="rId7"/>
          <a:stretch>
            <a:fillRect/>
          </a:stretch>
        </p:blipFill>
        <p:spPr>
          <a:xfrm>
            <a:off x="2880718" y="4154331"/>
            <a:ext cx="447739" cy="375246"/>
          </a:xfrm>
          <a:prstGeom prst="rect">
            <a:avLst/>
          </a:prstGeom>
        </p:spPr>
      </p:pic>
      <p:cxnSp>
        <p:nvCxnSpPr>
          <p:cNvPr id="45" name="Straight Arrow Connector 44"/>
          <p:cNvCxnSpPr/>
          <p:nvPr/>
        </p:nvCxnSpPr>
        <p:spPr>
          <a:xfrm flipH="1">
            <a:off x="4314073" y="3568250"/>
            <a:ext cx="807895" cy="1390054"/>
          </a:xfrm>
          <a:prstGeom prst="straightConnector1">
            <a:avLst/>
          </a:prstGeom>
          <a:ln w="38100">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5547686" y="3562493"/>
            <a:ext cx="449900" cy="1395811"/>
          </a:xfrm>
          <a:prstGeom prst="straightConnector1">
            <a:avLst/>
          </a:prstGeom>
          <a:ln w="38100">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147074" y="1434238"/>
            <a:ext cx="77717" cy="4874143"/>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6588792" y="3144011"/>
            <a:ext cx="2044193" cy="443857"/>
            <a:chOff x="5101533" y="3581400"/>
            <a:chExt cx="2004293" cy="435193"/>
          </a:xfrm>
        </p:grpSpPr>
        <p:cxnSp>
          <p:nvCxnSpPr>
            <p:cNvPr id="49" name="Straight Arrow Connector 48"/>
            <p:cNvCxnSpPr/>
            <p:nvPr/>
          </p:nvCxnSpPr>
          <p:spPr>
            <a:xfrm flipV="1">
              <a:off x="5101533" y="3581400"/>
              <a:ext cx="2004293" cy="38100"/>
            </a:xfrm>
            <a:prstGeom prst="straightConnector1">
              <a:avLst/>
            </a:prstGeom>
            <a:ln w="38100">
              <a:solidFill>
                <a:srgbClr val="3FBD00"/>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562600" y="3610328"/>
              <a:ext cx="1258773" cy="406265"/>
            </a:xfrm>
            <a:prstGeom prst="rect">
              <a:avLst/>
            </a:prstGeom>
            <a:noFill/>
          </p:spPr>
          <p:txBody>
            <a:bodyPr wrap="square" rtlCol="0">
              <a:spAutoFit/>
            </a:bodyPr>
            <a:lstStyle/>
            <a:p>
              <a:pPr algn="ctr"/>
              <a:r>
                <a:rPr lang="en-US" sz="1020" dirty="0"/>
                <a:t>SIP Federation (push.lync.com)</a:t>
              </a:r>
            </a:p>
          </p:txBody>
        </p:sp>
      </p:grpSp>
      <p:sp>
        <p:nvSpPr>
          <p:cNvPr id="51" name="TextBox 50"/>
          <p:cNvSpPr txBox="1"/>
          <p:nvPr/>
        </p:nvSpPr>
        <p:spPr>
          <a:xfrm>
            <a:off x="10719802" y="6280419"/>
            <a:ext cx="528405" cy="446397"/>
          </a:xfrm>
          <a:prstGeom prst="rect">
            <a:avLst/>
          </a:prstGeom>
          <a:noFill/>
        </p:spPr>
        <p:txBody>
          <a:bodyPr wrap="none" rtlCol="0">
            <a:spAutoFit/>
          </a:bodyPr>
          <a:lstStyle/>
          <a:p>
            <a:r>
              <a:rPr lang="en-US" sz="1122" dirty="0"/>
              <a:t>HTTP</a:t>
            </a:r>
          </a:p>
          <a:p>
            <a:r>
              <a:rPr lang="en-US" sz="1122" dirty="0"/>
              <a:t>SIP</a:t>
            </a:r>
          </a:p>
        </p:txBody>
      </p:sp>
      <p:cxnSp>
        <p:nvCxnSpPr>
          <p:cNvPr id="52" name="Straight Connector 51"/>
          <p:cNvCxnSpPr/>
          <p:nvPr/>
        </p:nvCxnSpPr>
        <p:spPr>
          <a:xfrm>
            <a:off x="11186104" y="6432542"/>
            <a:ext cx="439444" cy="0"/>
          </a:xfrm>
          <a:prstGeom prst="line">
            <a:avLst/>
          </a:prstGeom>
          <a:ln>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1186104" y="6587976"/>
            <a:ext cx="439444" cy="0"/>
          </a:xfrm>
          <a:prstGeom prst="line">
            <a:avLst/>
          </a:prstGeom>
          <a:ln>
            <a:solidFill>
              <a:srgbClr val="3FBD00"/>
            </a:solidFill>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8284462" y="1709255"/>
            <a:ext cx="1135886" cy="984033"/>
            <a:chOff x="7091017" y="1909076"/>
            <a:chExt cx="964826" cy="964826"/>
          </a:xfrm>
        </p:grpSpPr>
        <p:pic>
          <p:nvPicPr>
            <p:cNvPr id="55" name="Picture 54" descr="\\MAGNUM\Projects\Microsoft\Cloud Power FY12\Design\ICONS_PNG\Cloud.png"/>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7091017" y="1909076"/>
              <a:ext cx="964826" cy="964826"/>
            </a:xfrm>
            <a:prstGeom prst="rect">
              <a:avLst/>
            </a:prstGeom>
            <a:noFill/>
          </p:spPr>
        </p:pic>
        <p:sp>
          <p:nvSpPr>
            <p:cNvPr id="56" name="TextBox 55"/>
            <p:cNvSpPr txBox="1"/>
            <p:nvPr/>
          </p:nvSpPr>
          <p:spPr>
            <a:xfrm>
              <a:off x="7184911" y="2229917"/>
              <a:ext cx="689383" cy="406265"/>
            </a:xfrm>
            <a:prstGeom prst="rect">
              <a:avLst/>
            </a:prstGeom>
            <a:noFill/>
          </p:spPr>
          <p:txBody>
            <a:bodyPr wrap="square" rtlCol="0">
              <a:spAutoFit/>
            </a:bodyPr>
            <a:lstStyle/>
            <a:p>
              <a:pPr algn="ctr"/>
              <a:r>
                <a:rPr lang="en-US" sz="1020" dirty="0">
                  <a:solidFill>
                    <a:schemeClr val="bg1"/>
                  </a:solidFill>
                </a:rPr>
                <a:t>Exchange Online</a:t>
              </a:r>
            </a:p>
          </p:txBody>
        </p:sp>
      </p:grpSp>
      <p:grpSp>
        <p:nvGrpSpPr>
          <p:cNvPr id="57" name="Group 56"/>
          <p:cNvGrpSpPr/>
          <p:nvPr/>
        </p:nvGrpSpPr>
        <p:grpSpPr>
          <a:xfrm>
            <a:off x="2920988" y="4934919"/>
            <a:ext cx="1276935" cy="1057114"/>
            <a:chOff x="3323659" y="4918141"/>
            <a:chExt cx="1276935" cy="1057114"/>
          </a:xfrm>
        </p:grpSpPr>
        <p:grpSp>
          <p:nvGrpSpPr>
            <p:cNvPr id="58" name="Group 57"/>
            <p:cNvGrpSpPr/>
            <p:nvPr/>
          </p:nvGrpSpPr>
          <p:grpSpPr>
            <a:xfrm>
              <a:off x="3323659" y="4918141"/>
              <a:ext cx="1221836" cy="1057114"/>
              <a:chOff x="6629400" y="4495801"/>
              <a:chExt cx="1197987" cy="1036480"/>
            </a:xfrm>
          </p:grpSpPr>
          <p:pic>
            <p:nvPicPr>
              <p:cNvPr id="60" name="Picture 59"/>
              <p:cNvPicPr>
                <a:picLocks noChangeAspect="1"/>
              </p:cNvPicPr>
              <p:nvPr/>
            </p:nvPicPr>
            <p:blipFill>
              <a:blip r:embed="rId3"/>
              <a:stretch>
                <a:fillRect/>
              </a:stretch>
            </p:blipFill>
            <p:spPr>
              <a:xfrm>
                <a:off x="6934201" y="4495801"/>
                <a:ext cx="893186" cy="838200"/>
              </a:xfrm>
              <a:prstGeom prst="rect">
                <a:avLst/>
              </a:prstGeom>
            </p:spPr>
          </p:pic>
          <p:sp>
            <p:nvSpPr>
              <p:cNvPr id="61" name="TextBox 60"/>
              <p:cNvSpPr txBox="1"/>
              <p:nvPr/>
            </p:nvSpPr>
            <p:spPr>
              <a:xfrm>
                <a:off x="6629400" y="5133946"/>
                <a:ext cx="1158096" cy="398335"/>
              </a:xfrm>
              <a:prstGeom prst="rect">
                <a:avLst/>
              </a:prstGeom>
              <a:noFill/>
            </p:spPr>
            <p:txBody>
              <a:bodyPr wrap="square" rtlCol="0">
                <a:spAutoFit/>
              </a:bodyPr>
              <a:lstStyle/>
              <a:p>
                <a:pPr algn="ctr"/>
                <a:r>
                  <a:rPr lang="en-US" sz="1020" dirty="0" smtClean="0"/>
                  <a:t>FE Pool 1, Mediation Server</a:t>
                </a:r>
                <a:endParaRPr lang="en-US" sz="1020" dirty="0"/>
              </a:p>
            </p:txBody>
          </p:sp>
        </p:grpSp>
        <p:pic>
          <p:nvPicPr>
            <p:cNvPr id="59" name="Picture 58"/>
            <p:cNvPicPr>
              <a:picLocks noChangeAspect="1"/>
            </p:cNvPicPr>
            <p:nvPr/>
          </p:nvPicPr>
          <p:blipFill>
            <a:blip r:embed="rId8"/>
            <a:stretch>
              <a:fillRect/>
            </a:stretch>
          </p:blipFill>
          <p:spPr>
            <a:xfrm>
              <a:off x="4360175" y="5203766"/>
              <a:ext cx="240419" cy="218681"/>
            </a:xfrm>
            <a:prstGeom prst="rect">
              <a:avLst/>
            </a:prstGeom>
          </p:spPr>
        </p:pic>
      </p:grpSp>
      <p:grpSp>
        <p:nvGrpSpPr>
          <p:cNvPr id="62" name="Group 61"/>
          <p:cNvGrpSpPr/>
          <p:nvPr/>
        </p:nvGrpSpPr>
        <p:grpSpPr>
          <a:xfrm>
            <a:off x="8966891" y="5087324"/>
            <a:ext cx="1649275" cy="1155229"/>
            <a:chOff x="9369562" y="4849946"/>
            <a:chExt cx="1990725" cy="1375830"/>
          </a:xfrm>
        </p:grpSpPr>
        <p:pic>
          <p:nvPicPr>
            <p:cNvPr id="63" name="Picture 6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black">
            <a:xfrm>
              <a:off x="9369562" y="4849946"/>
              <a:ext cx="1990725" cy="137583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p:cNvPicPr>
              <a:picLocks noChangeAspect="1"/>
            </p:cNvPicPr>
            <p:nvPr/>
          </p:nvPicPr>
          <p:blipFill>
            <a:blip r:embed="rId10">
              <a:lum bright="70000" contrast="-70000"/>
            </a:blip>
            <a:stretch>
              <a:fillRect/>
            </a:stretch>
          </p:blipFill>
          <p:spPr>
            <a:xfrm>
              <a:off x="9600463" y="5710499"/>
              <a:ext cx="1264144" cy="301228"/>
            </a:xfrm>
            <a:prstGeom prst="rect">
              <a:avLst/>
            </a:prstGeom>
          </p:spPr>
        </p:pic>
      </p:grpSp>
      <p:pic>
        <p:nvPicPr>
          <p:cNvPr id="65" name="Picture 64"/>
          <p:cNvPicPr>
            <a:picLocks noChangeAspect="1"/>
          </p:cNvPicPr>
          <p:nvPr/>
        </p:nvPicPr>
        <p:blipFill>
          <a:blip r:embed="rId8"/>
          <a:stretch>
            <a:fillRect/>
          </a:stretch>
        </p:blipFill>
        <p:spPr>
          <a:xfrm>
            <a:off x="5317298" y="5201343"/>
            <a:ext cx="240419" cy="218681"/>
          </a:xfrm>
          <a:prstGeom prst="rect">
            <a:avLst/>
          </a:prstGeom>
        </p:spPr>
      </p:pic>
      <p:pic>
        <p:nvPicPr>
          <p:cNvPr id="66" name="Picture 65"/>
          <p:cNvPicPr>
            <a:picLocks noChangeAspect="1"/>
          </p:cNvPicPr>
          <p:nvPr/>
        </p:nvPicPr>
        <p:blipFill>
          <a:blip r:embed="rId8"/>
          <a:stretch>
            <a:fillRect/>
          </a:stretch>
        </p:blipFill>
        <p:spPr>
          <a:xfrm>
            <a:off x="6851998" y="5189006"/>
            <a:ext cx="240419" cy="218681"/>
          </a:xfrm>
          <a:prstGeom prst="rect">
            <a:avLst/>
          </a:prstGeom>
        </p:spPr>
      </p:pic>
    </p:spTree>
    <p:extLst>
      <p:ext uri="{BB962C8B-B14F-4D97-AF65-F5344CB8AC3E}">
        <p14:creationId xmlns:p14="http://schemas.microsoft.com/office/powerpoint/2010/main" val="40934369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31"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 Server Interop (1 of 2)</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3139" y="4442293"/>
            <a:ext cx="709119" cy="1363916"/>
          </a:xfrm>
          <a:prstGeom prst="rect">
            <a:avLst/>
          </a:prstGeom>
        </p:spPr>
      </p:pic>
      <p:pic>
        <p:nvPicPr>
          <p:cNvPr id="4" name="Picture 2" descr="C:\Users\robertw\Desktop\WP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3139" y="1978528"/>
            <a:ext cx="686693" cy="13639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W:\Open Engagements\Productivity\MS-Comm &amp; Collab Software\#1491 FY12 Exchange Content Support\Deliverables\Brian Crum\Lync Mobile BOM\From Client\1_WP-EN-contact li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1145" y="2160565"/>
            <a:ext cx="582074" cy="9718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479679" y="3323818"/>
            <a:ext cx="756036" cy="734534"/>
          </a:xfrm>
          <a:prstGeom prst="rect">
            <a:avLst/>
          </a:prstGeom>
          <a:noFill/>
        </p:spPr>
        <p:txBody>
          <a:bodyPr wrap="square" rtlCol="0">
            <a:spAutoFit/>
          </a:bodyPr>
          <a:lstStyle/>
          <a:p>
            <a:pPr algn="ctr" defTabSz="699419"/>
            <a:r>
              <a:rPr lang="en-US" sz="1020" b="1" dirty="0">
                <a:cs typeface="Arial" panose="020B0604020202020204" pitchFamily="34" charset="0"/>
              </a:rPr>
              <a:t>Windows Phone 7.5 “Mango”</a:t>
            </a:r>
          </a:p>
        </p:txBody>
      </p:sp>
      <p:sp>
        <p:nvSpPr>
          <p:cNvPr id="7" name="TextBox 6"/>
          <p:cNvSpPr txBox="1"/>
          <p:nvPr/>
        </p:nvSpPr>
        <p:spPr>
          <a:xfrm>
            <a:off x="5468469" y="5753431"/>
            <a:ext cx="756036" cy="563231"/>
          </a:xfrm>
          <a:prstGeom prst="rect">
            <a:avLst/>
          </a:prstGeom>
          <a:noFill/>
        </p:spPr>
        <p:txBody>
          <a:bodyPr wrap="square" rtlCol="0">
            <a:spAutoFit/>
          </a:bodyPr>
          <a:lstStyle/>
          <a:p>
            <a:pPr algn="ctr" defTabSz="699419"/>
            <a:r>
              <a:rPr lang="en-US" sz="1020" b="1" dirty="0">
                <a:cs typeface="Arial" panose="020B0604020202020204" pitchFamily="34" charset="0"/>
              </a:rPr>
              <a:t>Windows Phone 8 “Apollo”</a:t>
            </a:r>
          </a:p>
        </p:txBody>
      </p:sp>
      <p:sp>
        <p:nvSpPr>
          <p:cNvPr id="8" name="TextBox 7"/>
          <p:cNvSpPr txBox="1"/>
          <p:nvPr/>
        </p:nvSpPr>
        <p:spPr>
          <a:xfrm>
            <a:off x="9016623" y="1534499"/>
            <a:ext cx="1023262" cy="318286"/>
          </a:xfrm>
          <a:prstGeom prst="rect">
            <a:avLst/>
          </a:prstGeom>
          <a:noFill/>
        </p:spPr>
        <p:txBody>
          <a:bodyPr wrap="square" rtlCol="0">
            <a:spAutoFit/>
          </a:bodyPr>
          <a:lstStyle/>
          <a:p>
            <a:pPr algn="ctr" defTabSz="699419"/>
            <a:r>
              <a:rPr lang="en-US" sz="1428" b="1" i="1" u="sng" dirty="0">
                <a:cs typeface="Arial" panose="020B0604020202020204" pitchFamily="34" charset="0"/>
              </a:rPr>
              <a:t>Server </a:t>
            </a:r>
            <a:r>
              <a:rPr lang="en-US" sz="1428" b="1" i="1" dirty="0">
                <a:cs typeface="Arial" panose="020B0604020202020204" pitchFamily="34" charset="0"/>
              </a:rPr>
              <a:t>**</a:t>
            </a:r>
          </a:p>
        </p:txBody>
      </p:sp>
      <p:sp>
        <p:nvSpPr>
          <p:cNvPr id="9" name="TextBox 8"/>
          <p:cNvSpPr txBox="1"/>
          <p:nvPr/>
        </p:nvSpPr>
        <p:spPr>
          <a:xfrm>
            <a:off x="5395153" y="1534897"/>
            <a:ext cx="925087" cy="318286"/>
          </a:xfrm>
          <a:prstGeom prst="rect">
            <a:avLst/>
          </a:prstGeom>
          <a:noFill/>
        </p:spPr>
        <p:txBody>
          <a:bodyPr wrap="square" rtlCol="0">
            <a:spAutoFit/>
          </a:bodyPr>
          <a:lstStyle/>
          <a:p>
            <a:pPr algn="ctr" defTabSz="699419"/>
            <a:r>
              <a:rPr lang="en-US" sz="1428" b="1" i="1" u="sng" dirty="0">
                <a:cs typeface="Arial" panose="020B0604020202020204" pitchFamily="34" charset="0"/>
              </a:rPr>
              <a:t>Device </a:t>
            </a:r>
            <a:r>
              <a:rPr lang="en-US" sz="1428" b="1" i="1" dirty="0">
                <a:cs typeface="Arial" panose="020B0604020202020204" pitchFamily="34" charset="0"/>
              </a:rPr>
              <a:t>*</a:t>
            </a:r>
            <a:endParaRPr lang="en-US" sz="816" b="1" i="1" dirty="0">
              <a:cs typeface="Arial" panose="020B0604020202020204" pitchFamily="34" charset="0"/>
            </a:endParaRPr>
          </a:p>
        </p:txBody>
      </p:sp>
      <p:sp>
        <p:nvSpPr>
          <p:cNvPr id="10" name="TextBox 9"/>
          <p:cNvSpPr txBox="1"/>
          <p:nvPr/>
        </p:nvSpPr>
        <p:spPr>
          <a:xfrm>
            <a:off x="2307495" y="4628563"/>
            <a:ext cx="921658" cy="76644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defTabSz="699419"/>
            <a:r>
              <a:rPr lang="en-US" sz="1071" b="1" dirty="0">
                <a:solidFill>
                  <a:srgbClr val="FFFFFF"/>
                </a:solidFill>
                <a:cs typeface="Arial" panose="020B0604020202020204" pitchFamily="34" charset="0"/>
              </a:rPr>
              <a:t>Lync 2013 for Windows Phone</a:t>
            </a:r>
          </a:p>
        </p:txBody>
      </p:sp>
      <p:sp>
        <p:nvSpPr>
          <p:cNvPr id="11" name="TextBox 10"/>
          <p:cNvSpPr txBox="1"/>
          <p:nvPr/>
        </p:nvSpPr>
        <p:spPr>
          <a:xfrm>
            <a:off x="2307495" y="2521540"/>
            <a:ext cx="921658" cy="7664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defTabSz="699419"/>
            <a:r>
              <a:rPr lang="en-US" sz="1071" b="1" dirty="0">
                <a:solidFill>
                  <a:srgbClr val="FFFFFF"/>
                </a:solidFill>
                <a:cs typeface="Arial" panose="020B0604020202020204" pitchFamily="34" charset="0"/>
              </a:rPr>
              <a:t>Lync 2010 for Windows Phone</a:t>
            </a:r>
          </a:p>
        </p:txBody>
      </p:sp>
      <p:sp>
        <p:nvSpPr>
          <p:cNvPr id="12" name="TextBox 11"/>
          <p:cNvSpPr txBox="1"/>
          <p:nvPr/>
        </p:nvSpPr>
        <p:spPr>
          <a:xfrm>
            <a:off x="2307496" y="1534499"/>
            <a:ext cx="756036" cy="318286"/>
          </a:xfrm>
          <a:prstGeom prst="rect">
            <a:avLst/>
          </a:prstGeom>
          <a:noFill/>
        </p:spPr>
        <p:txBody>
          <a:bodyPr wrap="square" rtlCol="0">
            <a:spAutoFit/>
          </a:bodyPr>
          <a:lstStyle/>
          <a:p>
            <a:pPr algn="ctr" defTabSz="699419"/>
            <a:r>
              <a:rPr lang="en-US" sz="1428" b="1" i="1" u="sng" dirty="0">
                <a:cs typeface="Arial" panose="020B0604020202020204" pitchFamily="34" charset="0"/>
              </a:rPr>
              <a:t>Client</a:t>
            </a:r>
          </a:p>
        </p:txBody>
      </p:sp>
      <p:pic>
        <p:nvPicPr>
          <p:cNvPr id="13" name="Picture 8" descr="C:\Users\hannahr\Dropbox\MOD Servers Metro Icon Library\victor melniciuc\PNGs\Infrastructure\Icons_Infrastructure_060712_Serv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9395" y="2001228"/>
            <a:ext cx="1290490" cy="1290489"/>
          </a:xfrm>
          <a:prstGeom prst="rect">
            <a:avLst/>
          </a:prstGeom>
          <a:solidFill>
            <a:schemeClr val="accent1"/>
          </a:solidFill>
          <a:extLst/>
        </p:spPr>
      </p:pic>
      <p:pic>
        <p:nvPicPr>
          <p:cNvPr id="14" name="Picture 8" descr="C:\Users\hannahr\Dropbox\MOD Servers Metro Icon Library\victor melniciuc\PNGs\Infrastructure\Icons_Infrastructure_060712_Serv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9395" y="4058995"/>
            <a:ext cx="1290490" cy="1290489"/>
          </a:xfrm>
          <a:prstGeom prst="rect">
            <a:avLst/>
          </a:prstGeom>
          <a:solidFill>
            <a:schemeClr val="accent1"/>
          </a:solidFill>
          <a:extLst/>
        </p:spPr>
      </p:pic>
      <p:sp>
        <p:nvSpPr>
          <p:cNvPr id="15" name="TextBox 14"/>
          <p:cNvSpPr txBox="1"/>
          <p:nvPr/>
        </p:nvSpPr>
        <p:spPr>
          <a:xfrm>
            <a:off x="9016623" y="5386738"/>
            <a:ext cx="756036" cy="574443"/>
          </a:xfrm>
          <a:prstGeom prst="rect">
            <a:avLst/>
          </a:prstGeom>
          <a:noFill/>
        </p:spPr>
        <p:txBody>
          <a:bodyPr wrap="square" rtlCol="0">
            <a:spAutoFit/>
          </a:bodyPr>
          <a:lstStyle/>
          <a:p>
            <a:pPr algn="ctr" defTabSz="699419"/>
            <a:r>
              <a:rPr lang="en-US" sz="1020" b="1" dirty="0">
                <a:cs typeface="Arial" panose="020B0604020202020204" pitchFamily="34" charset="0"/>
              </a:rPr>
              <a:t>Lync Server 2013</a:t>
            </a:r>
          </a:p>
        </p:txBody>
      </p:sp>
      <p:sp>
        <p:nvSpPr>
          <p:cNvPr id="16" name="TextBox 15"/>
          <p:cNvSpPr txBox="1"/>
          <p:nvPr/>
        </p:nvSpPr>
        <p:spPr>
          <a:xfrm>
            <a:off x="9016623" y="3331708"/>
            <a:ext cx="756036" cy="574443"/>
          </a:xfrm>
          <a:prstGeom prst="rect">
            <a:avLst/>
          </a:prstGeom>
          <a:noFill/>
        </p:spPr>
        <p:txBody>
          <a:bodyPr wrap="square" rtlCol="0">
            <a:spAutoFit/>
          </a:bodyPr>
          <a:lstStyle/>
          <a:p>
            <a:pPr algn="ctr" defTabSz="699419"/>
            <a:r>
              <a:rPr lang="en-US" sz="1020" b="1" dirty="0">
                <a:cs typeface="Arial" panose="020B0604020202020204" pitchFamily="34" charset="0"/>
              </a:rPr>
              <a:t>Lync Server 2010</a:t>
            </a:r>
          </a:p>
        </p:txBody>
      </p:sp>
      <p:cxnSp>
        <p:nvCxnSpPr>
          <p:cNvPr id="17" name="Straight Arrow Connector 16"/>
          <p:cNvCxnSpPr/>
          <p:nvPr/>
        </p:nvCxnSpPr>
        <p:spPr>
          <a:xfrm>
            <a:off x="3340075" y="2787691"/>
            <a:ext cx="1915208" cy="0"/>
          </a:xfrm>
          <a:prstGeom prst="straightConnector1">
            <a:avLst/>
          </a:prstGeom>
          <a:ln w="63500">
            <a:tailEnd type="triangle"/>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a:off x="6346639" y="2957166"/>
            <a:ext cx="1915204" cy="1485127"/>
          </a:xfrm>
          <a:prstGeom prst="straightConnector1">
            <a:avLst/>
          </a:prstGeom>
          <a:ln w="63500">
            <a:tailEnd type="triangle"/>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p:nvPr/>
        </p:nvCxnSpPr>
        <p:spPr>
          <a:xfrm>
            <a:off x="6346635" y="2787691"/>
            <a:ext cx="1915208" cy="0"/>
          </a:xfrm>
          <a:prstGeom prst="straightConnector1">
            <a:avLst/>
          </a:prstGeom>
          <a:ln w="63500">
            <a:tailEnd type="triangle"/>
          </a:ln>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p:nvPr/>
        </p:nvCxnSpPr>
        <p:spPr>
          <a:xfrm>
            <a:off x="3340075" y="4944604"/>
            <a:ext cx="1915208" cy="0"/>
          </a:xfrm>
          <a:prstGeom prst="straightConnector1">
            <a:avLst/>
          </a:prstGeom>
          <a:ln w="63500">
            <a:tailEnd type="triangle"/>
          </a:ln>
        </p:spPr>
        <p:style>
          <a:lnRef idx="1">
            <a:schemeClr val="accent6"/>
          </a:lnRef>
          <a:fillRef idx="0">
            <a:schemeClr val="accent6"/>
          </a:fillRef>
          <a:effectRef idx="0">
            <a:schemeClr val="accent6"/>
          </a:effectRef>
          <a:fontRef idx="minor">
            <a:schemeClr val="tx1"/>
          </a:fontRef>
        </p:style>
      </p:cxnSp>
      <p:cxnSp>
        <p:nvCxnSpPr>
          <p:cNvPr id="21" name="Straight Arrow Connector 20"/>
          <p:cNvCxnSpPr/>
          <p:nvPr/>
        </p:nvCxnSpPr>
        <p:spPr>
          <a:xfrm>
            <a:off x="3340077" y="2928911"/>
            <a:ext cx="1915206" cy="1605822"/>
          </a:xfrm>
          <a:prstGeom prst="straightConnector1">
            <a:avLst/>
          </a:prstGeom>
          <a:ln w="63500">
            <a:solidFill>
              <a:schemeClr val="accent3">
                <a:alpha val="50000"/>
              </a:schemeClr>
            </a:solidFill>
            <a:tailEnd type="triangle"/>
          </a:ln>
        </p:spPr>
        <p:style>
          <a:lnRef idx="3">
            <a:schemeClr val="accent2"/>
          </a:lnRef>
          <a:fillRef idx="0">
            <a:schemeClr val="accent2"/>
          </a:fillRef>
          <a:effectRef idx="2">
            <a:schemeClr val="accent2"/>
          </a:effectRef>
          <a:fontRef idx="minor">
            <a:schemeClr val="tx1"/>
          </a:fontRef>
        </p:style>
      </p:cxnSp>
      <p:cxnSp>
        <p:nvCxnSpPr>
          <p:cNvPr id="22" name="Straight Arrow Connector 21"/>
          <p:cNvCxnSpPr/>
          <p:nvPr/>
        </p:nvCxnSpPr>
        <p:spPr>
          <a:xfrm flipV="1">
            <a:off x="6391848" y="2957166"/>
            <a:ext cx="1869997" cy="1485127"/>
          </a:xfrm>
          <a:prstGeom prst="straightConnector1">
            <a:avLst/>
          </a:prstGeom>
          <a:ln w="63500">
            <a:solidFill>
              <a:schemeClr val="accent3">
                <a:alpha val="50000"/>
              </a:schemeClr>
            </a:solidFill>
            <a:tailEnd type="triangle"/>
          </a:ln>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p:nvPr/>
        </p:nvCxnSpPr>
        <p:spPr>
          <a:xfrm>
            <a:off x="6369240" y="4640262"/>
            <a:ext cx="1915208" cy="0"/>
          </a:xfrm>
          <a:prstGeom prst="straightConnector1">
            <a:avLst/>
          </a:prstGeom>
          <a:ln w="63500">
            <a:solidFill>
              <a:schemeClr val="accent3">
                <a:alpha val="50000"/>
              </a:schemeClr>
            </a:solidFill>
            <a:tailEnd type="triangle"/>
          </a:ln>
        </p:spPr>
        <p:style>
          <a:lnRef idx="3">
            <a:schemeClr val="accent2"/>
          </a:lnRef>
          <a:fillRef idx="0">
            <a:schemeClr val="accent2"/>
          </a:fillRef>
          <a:effectRef idx="2">
            <a:schemeClr val="accent2"/>
          </a:effectRef>
          <a:fontRef idx="minor">
            <a:schemeClr val="tx1"/>
          </a:fontRef>
        </p:style>
      </p:cxnSp>
      <p:cxnSp>
        <p:nvCxnSpPr>
          <p:cNvPr id="24" name="Straight Arrow Connector 23"/>
          <p:cNvCxnSpPr/>
          <p:nvPr/>
        </p:nvCxnSpPr>
        <p:spPr>
          <a:xfrm>
            <a:off x="6391848" y="4955638"/>
            <a:ext cx="1915208" cy="0"/>
          </a:xfrm>
          <a:prstGeom prst="straightConnector1">
            <a:avLst/>
          </a:prstGeom>
          <a:ln w="63500">
            <a:tailEnd type="triangle"/>
          </a:ln>
        </p:spPr>
        <p:style>
          <a:lnRef idx="1">
            <a:schemeClr val="accent6"/>
          </a:lnRef>
          <a:fillRef idx="0">
            <a:schemeClr val="accent6"/>
          </a:fillRef>
          <a:effectRef idx="0">
            <a:schemeClr val="accent6"/>
          </a:effectRef>
          <a:fontRef idx="minor">
            <a:schemeClr val="tx1"/>
          </a:fontRef>
        </p:style>
      </p:cxnSp>
      <p:pic>
        <p:nvPicPr>
          <p:cNvPr id="25" name="Picture 2" descr="W:\Open Engagements\Productivity\MS-Comm &amp; Collab Software\#1491 FY12 Exchange Content Support\Deliverables\Brian Crum\Lync Mobile BOM\From Client\2_WP-EN-contact car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53829" y="4534733"/>
            <a:ext cx="608611" cy="101863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0637" y="6542099"/>
            <a:ext cx="9683380" cy="421910"/>
          </a:xfrm>
          <a:prstGeom prst="rect">
            <a:avLst/>
          </a:prstGeom>
          <a:noFill/>
        </p:spPr>
        <p:txBody>
          <a:bodyPr wrap="square" rtlCol="0">
            <a:spAutoFit/>
          </a:bodyPr>
          <a:lstStyle/>
          <a:p>
            <a:r>
              <a:rPr lang="en-US" sz="1071" dirty="0">
                <a:solidFill>
                  <a:schemeClr val="tx1">
                    <a:lumMod val="50000"/>
                    <a:lumOff val="50000"/>
                  </a:schemeClr>
                </a:solidFill>
                <a:cs typeface="Arial" panose="020B0604020202020204" pitchFamily="34" charset="0"/>
              </a:rPr>
              <a:t>* Note: This scenario highlights Windows Phone support, though the same scenarios apply to Android and iOS (Ex: iPad version 1 doesn’t support iOS6)</a:t>
            </a:r>
          </a:p>
          <a:p>
            <a:r>
              <a:rPr lang="en-US" sz="1071" dirty="0">
                <a:solidFill>
                  <a:schemeClr val="tx1">
                    <a:lumMod val="50000"/>
                    <a:lumOff val="50000"/>
                  </a:schemeClr>
                </a:solidFill>
                <a:cs typeface="Arial" panose="020B0604020202020204" pitchFamily="34" charset="0"/>
              </a:rPr>
              <a:t>** Or Lync Online / Office 365 service </a:t>
            </a:r>
            <a:r>
              <a:rPr lang="en-US" sz="1071" dirty="0" smtClean="0">
                <a:solidFill>
                  <a:schemeClr val="tx1">
                    <a:lumMod val="50000"/>
                    <a:lumOff val="50000"/>
                  </a:schemeClr>
                </a:solidFill>
                <a:cs typeface="Arial" panose="020B0604020202020204" pitchFamily="34" charset="0"/>
              </a:rPr>
              <a:t>environment</a:t>
            </a:r>
            <a:endParaRPr lang="en-US" sz="1071" dirty="0">
              <a:solidFill>
                <a:schemeClr val="tx1">
                  <a:lumMod val="50000"/>
                  <a:lumOff val="50000"/>
                </a:schemeClr>
              </a:solidFill>
              <a:cs typeface="Arial" panose="020B0604020202020204" pitchFamily="34" charset="0"/>
            </a:endParaRPr>
          </a:p>
        </p:txBody>
      </p:sp>
    </p:spTree>
    <p:extLst>
      <p:ext uri="{BB962C8B-B14F-4D97-AF65-F5344CB8AC3E}">
        <p14:creationId xmlns:p14="http://schemas.microsoft.com/office/powerpoint/2010/main" val="39577147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 Server Interop (2 of 2)</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88072028"/>
              </p:ext>
            </p:extLst>
          </p:nvPr>
        </p:nvGraphicFramePr>
        <p:xfrm>
          <a:off x="808034" y="1935966"/>
          <a:ext cx="10744202" cy="4152096"/>
        </p:xfrm>
        <a:graphic>
          <a:graphicData uri="http://schemas.openxmlformats.org/drawingml/2006/table">
            <a:tbl>
              <a:tblPr firstRow="1" bandCol="1">
                <a:tableStyleId>{5C22544A-7EE6-4342-B048-85BDC9FD1C3A}</a:tableStyleId>
              </a:tblPr>
              <a:tblGrid>
                <a:gridCol w="2219294"/>
                <a:gridCol w="2196060"/>
                <a:gridCol w="2066392"/>
                <a:gridCol w="2131228"/>
                <a:gridCol w="2131228"/>
              </a:tblGrid>
              <a:tr h="1419829">
                <a:tc>
                  <a:txBody>
                    <a:bodyPr/>
                    <a:lstStyle/>
                    <a:p>
                      <a:pPr algn="ctr" fontAlgn="b"/>
                      <a:endParaRPr lang="en-US" sz="3300" b="1" i="1" u="none" strike="noStrike" kern="1200" spc="-140" baseline="0" dirty="0">
                        <a:solidFill>
                          <a:schemeClr val="bg1"/>
                        </a:solidFill>
                        <a:latin typeface="+mn-lt"/>
                        <a:ea typeface="Segoe UI" pitchFamily="34" charset="0"/>
                        <a:cs typeface="Arial" panose="020B0604020202020204" pitchFamily="34" charset="0"/>
                      </a:endParaRPr>
                    </a:p>
                  </a:txBody>
                  <a:tcPr marL="69809" marR="69809" marT="34982" marB="34982" anchor="ctr"/>
                </a:tc>
                <a:tc>
                  <a:txBody>
                    <a:bodyPr/>
                    <a:lstStyle/>
                    <a:p>
                      <a:pPr algn="ctr" fontAlgn="b"/>
                      <a:r>
                        <a:rPr lang="en-US" sz="1600" u="none" strike="noStrike" kern="1200" baseline="0" dirty="0" smtClean="0"/>
                        <a:t>Lync Server 2010 with Mobility Service</a:t>
                      </a:r>
                      <a:endParaRPr lang="en-US" sz="1600" b="1" u="none" strike="noStrike" kern="1200" dirty="0" smtClean="0">
                        <a:solidFill>
                          <a:schemeClr val="bg1"/>
                        </a:solidFill>
                        <a:latin typeface="+mn-lt"/>
                        <a:ea typeface="Segoe UI" pitchFamily="34" charset="0"/>
                        <a:cs typeface="Arial" panose="020B0604020202020204" pitchFamily="34" charset="0"/>
                      </a:endParaRPr>
                    </a:p>
                  </a:txBody>
                  <a:tcPr marL="69809" marR="69809" marT="34982" marB="34982" anchor="ctr"/>
                </a:tc>
                <a:tc>
                  <a:txBody>
                    <a:bodyPr/>
                    <a:lstStyle/>
                    <a:p>
                      <a:pPr algn="ctr" fontAlgn="b"/>
                      <a:r>
                        <a:rPr lang="en-US" sz="1600" u="none" strike="noStrike" kern="1200" dirty="0" smtClean="0"/>
                        <a:t>Lync Server 2013 (prior</a:t>
                      </a:r>
                      <a:r>
                        <a:rPr lang="en-US" sz="1600" u="none" strike="noStrike" kern="1200" baseline="0" dirty="0" smtClean="0"/>
                        <a:t> to February 2013 update)</a:t>
                      </a:r>
                      <a:endParaRPr lang="en-US" sz="1600" b="1" u="none" strike="noStrike" kern="1200" dirty="0" smtClean="0">
                        <a:solidFill>
                          <a:schemeClr val="bg1"/>
                        </a:solidFill>
                        <a:latin typeface="+mn-lt"/>
                        <a:ea typeface="Segoe UI" pitchFamily="34" charset="0"/>
                        <a:cs typeface="Arial" panose="020B0604020202020204" pitchFamily="34" charset="0"/>
                      </a:endParaRPr>
                    </a:p>
                  </a:txBody>
                  <a:tcPr marL="69809" marR="69809" marT="34982" marB="34982" anchor="ctr"/>
                </a:tc>
                <a:tc>
                  <a:txBody>
                    <a:bodyPr/>
                    <a:lstStyle/>
                    <a:p>
                      <a:pPr algn="ctr" fontAlgn="b"/>
                      <a:r>
                        <a:rPr lang="en-US" sz="1600" u="none" strike="noStrike" kern="1200" dirty="0" smtClean="0"/>
                        <a:t>Lync Server 2013, February 2013 – Mobility Enabled</a:t>
                      </a:r>
                      <a:endParaRPr lang="en-US" sz="1600" b="1" i="1" u="none" strike="noStrike" kern="1200" dirty="0" smtClean="0">
                        <a:solidFill>
                          <a:schemeClr val="bg1"/>
                        </a:solidFill>
                        <a:latin typeface="+mn-lt"/>
                        <a:ea typeface="Segoe UI" pitchFamily="34" charset="0"/>
                        <a:cs typeface="Arial" panose="020B0604020202020204" pitchFamily="34" charset="0"/>
                      </a:endParaRPr>
                    </a:p>
                  </a:txBody>
                  <a:tcPr marL="69809" marR="69809" marT="34982" marB="34982" anchor="ctr"/>
                </a:tc>
                <a:tc>
                  <a:txBody>
                    <a:bodyPr/>
                    <a:lstStyle/>
                    <a:p>
                      <a:pPr algn="ctr" fontAlgn="b"/>
                      <a:r>
                        <a:rPr lang="en-US" sz="1600" u="none" strike="noStrike" kern="1200" dirty="0" smtClean="0"/>
                        <a:t>Lync Server 2013, February 2013 – Mobility Disabled</a:t>
                      </a:r>
                      <a:endParaRPr lang="en-US" sz="1600" b="1" i="1" u="none" strike="noStrike" kern="1200" dirty="0" smtClean="0">
                        <a:solidFill>
                          <a:schemeClr val="bg1"/>
                        </a:solidFill>
                        <a:latin typeface="+mn-lt"/>
                        <a:ea typeface="Segoe UI" pitchFamily="34" charset="0"/>
                        <a:cs typeface="Arial" panose="020B0604020202020204" pitchFamily="34" charset="0"/>
                      </a:endParaRPr>
                    </a:p>
                  </a:txBody>
                  <a:tcPr marL="69809" marR="69809" marT="34982" marB="34982" anchor="ctr"/>
                </a:tc>
              </a:tr>
              <a:tr h="1582901">
                <a:tc>
                  <a:txBody>
                    <a:bodyPr/>
                    <a:lstStyle/>
                    <a:p>
                      <a:pPr marL="0" algn="ctr" defTabSz="914400" rtl="0" eaLnBrk="1" fontAlgn="b" latinLnBrk="0" hangingPunct="1"/>
                      <a:r>
                        <a:rPr lang="en-US" sz="1400" u="none" strike="noStrike" kern="1200" dirty="0" smtClean="0">
                          <a:ln>
                            <a:noFill/>
                          </a:ln>
                        </a:rPr>
                        <a:t>Lync</a:t>
                      </a:r>
                      <a:r>
                        <a:rPr lang="en-US" sz="1400" u="none" strike="noStrike" kern="1200" baseline="0" dirty="0" smtClean="0">
                          <a:ln>
                            <a:noFill/>
                          </a:ln>
                        </a:rPr>
                        <a:t> </a:t>
                      </a:r>
                      <a:r>
                        <a:rPr lang="en-US" sz="1400" u="none" strike="noStrike" kern="1200" dirty="0" smtClean="0">
                          <a:ln>
                            <a:noFill/>
                          </a:ln>
                        </a:rPr>
                        <a:t>2010 mobile clients</a:t>
                      </a:r>
                      <a:endParaRPr lang="en-US" sz="1400" b="1" u="none" strike="noStrike" kern="1200" dirty="0" smtClean="0">
                        <a:ln>
                          <a:noFill/>
                        </a:ln>
                        <a:solidFill>
                          <a:schemeClr val="tx1"/>
                        </a:solidFill>
                        <a:latin typeface="+mn-lt"/>
                        <a:cs typeface="Arial" panose="020B0604020202020204" pitchFamily="34" charset="0"/>
                      </a:endParaRPr>
                    </a:p>
                  </a:txBody>
                  <a:tcPr marL="69809" marR="69809" marT="34982" marB="34982" anchor="ctr"/>
                </a:tc>
                <a:tc>
                  <a:txBody>
                    <a:bodyPr/>
                    <a:lstStyle/>
                    <a:p>
                      <a:pPr algn="ctr"/>
                      <a:endParaRPr lang="en-US" sz="1100" b="1" dirty="0">
                        <a:solidFill>
                          <a:schemeClr val="tx1"/>
                        </a:solidFill>
                        <a:latin typeface="+mn-lt"/>
                        <a:cs typeface="Arial" panose="020B0604020202020204" pitchFamily="34" charset="0"/>
                      </a:endParaRPr>
                    </a:p>
                  </a:txBody>
                  <a:tcPr marL="69809" marR="69809" marT="34982" marB="34982" anchor="ctr" anchorCtr="1"/>
                </a:tc>
                <a:tc>
                  <a:txBody>
                    <a:bodyPr/>
                    <a:lstStyle/>
                    <a:p>
                      <a:endParaRPr lang="en-US" sz="1100" b="1" dirty="0">
                        <a:solidFill>
                          <a:schemeClr val="tx1"/>
                        </a:solidFill>
                        <a:latin typeface="+mn-lt"/>
                        <a:cs typeface="Arial" panose="020B0604020202020204" pitchFamily="34" charset="0"/>
                      </a:endParaRPr>
                    </a:p>
                  </a:txBody>
                  <a:tcPr marL="69809" marR="69809" marT="34982" marB="34982" anchor="ctr" anchorCtr="1"/>
                </a:tc>
                <a:tc>
                  <a:txBody>
                    <a:bodyPr/>
                    <a:lstStyle/>
                    <a:p>
                      <a:pPr algn="ctr"/>
                      <a:endParaRPr lang="en-US" sz="1100" dirty="0" smtClean="0"/>
                    </a:p>
                    <a:p>
                      <a:pPr algn="ctr"/>
                      <a:endParaRPr lang="en-US" sz="1100" dirty="0" smtClean="0"/>
                    </a:p>
                    <a:p>
                      <a:pPr algn="ctr"/>
                      <a:r>
                        <a:rPr lang="en-US" sz="1100" dirty="0" smtClean="0"/>
                        <a:t>Notification to </a:t>
                      </a:r>
                      <a:r>
                        <a:rPr lang="en-US" sz="1100" baseline="0" dirty="0" smtClean="0"/>
                        <a:t>upgrade to the latest version of the mobility client.</a:t>
                      </a:r>
                      <a:endParaRPr lang="en-US" sz="1100" b="1" dirty="0">
                        <a:solidFill>
                          <a:schemeClr val="tx1"/>
                        </a:solidFill>
                        <a:latin typeface="+mn-lt"/>
                        <a:cs typeface="Arial" panose="020B0604020202020204" pitchFamily="34" charset="0"/>
                      </a:endParaRPr>
                    </a:p>
                  </a:txBody>
                  <a:tcPr marL="69809" marR="69809" marT="34982" marB="34982" anchor="ctr" anchorCtr="1"/>
                </a:tc>
                <a:tc>
                  <a:txBody>
                    <a:bodyPr/>
                    <a:lstStyle/>
                    <a:p>
                      <a:pPr algn="ctr"/>
                      <a:r>
                        <a:rPr lang="en-US" sz="1100" dirty="0" smtClean="0"/>
                        <a:t>Error: “</a:t>
                      </a:r>
                      <a:r>
                        <a:rPr lang="en-US" sz="1100" kern="1200" dirty="0" smtClean="0"/>
                        <a:t>Can’t sign in because you are not setup to use Lync 2013. Please contact your support team.””</a:t>
                      </a:r>
                      <a:endParaRPr lang="en-US" sz="1100" b="1" kern="1200" dirty="0">
                        <a:solidFill>
                          <a:schemeClr val="tx1"/>
                        </a:solidFill>
                        <a:latin typeface="+mn-lt"/>
                        <a:ea typeface="+mn-ea"/>
                        <a:cs typeface="Arial" panose="020B0604020202020204" pitchFamily="34" charset="0"/>
                      </a:endParaRPr>
                    </a:p>
                  </a:txBody>
                  <a:tcPr marL="69809" marR="69809" marT="34982" marB="34982" anchor="ctr" anchorCtr="1"/>
                </a:tc>
              </a:tr>
              <a:tr h="1149366">
                <a:tc>
                  <a:txBody>
                    <a:bodyPr/>
                    <a:lstStyle/>
                    <a:p>
                      <a:pPr marL="0" algn="ctr" defTabSz="914400" rtl="0" eaLnBrk="1" fontAlgn="b" latinLnBrk="0" hangingPunct="1"/>
                      <a:r>
                        <a:rPr lang="en-US" sz="1400" u="none" strike="noStrike" kern="1200" dirty="0" smtClean="0">
                          <a:ln>
                            <a:noFill/>
                          </a:ln>
                        </a:rPr>
                        <a:t>Lync</a:t>
                      </a:r>
                      <a:r>
                        <a:rPr lang="en-US" sz="1400" u="none" strike="noStrike" kern="1200" baseline="0" dirty="0" smtClean="0">
                          <a:ln>
                            <a:noFill/>
                          </a:ln>
                        </a:rPr>
                        <a:t> </a:t>
                      </a:r>
                      <a:r>
                        <a:rPr lang="en-US" sz="1400" u="none" strike="noStrike" kern="1200" dirty="0" smtClean="0">
                          <a:ln>
                            <a:noFill/>
                          </a:ln>
                        </a:rPr>
                        <a:t>2013 mobile clients</a:t>
                      </a:r>
                      <a:endParaRPr lang="en-US" sz="1400" b="1" u="none" strike="noStrike" kern="1200" dirty="0" smtClean="0">
                        <a:ln>
                          <a:noFill/>
                        </a:ln>
                        <a:solidFill>
                          <a:schemeClr val="tx1"/>
                        </a:solidFill>
                        <a:latin typeface="+mn-lt"/>
                        <a:cs typeface="Arial" panose="020B0604020202020204" pitchFamily="34" charset="0"/>
                      </a:endParaRPr>
                    </a:p>
                  </a:txBody>
                  <a:tcPr marL="69809" marR="69809" marT="34982" marB="34982" anchor="ctr"/>
                </a:tc>
                <a:tc>
                  <a:txBody>
                    <a:bodyPr/>
                    <a:lstStyle/>
                    <a:p>
                      <a:pPr algn="ctr"/>
                      <a:r>
                        <a:rPr lang="en-US" sz="1100" kern="1200" baseline="0" dirty="0" smtClean="0"/>
                        <a:t>Error: “You can't sign in with this version of Lync. Please install Lync 2010.”</a:t>
                      </a:r>
                      <a:endParaRPr lang="en-US" sz="1100" b="1" kern="1200" baseline="0" dirty="0">
                        <a:solidFill>
                          <a:schemeClr val="tx1"/>
                        </a:solidFill>
                        <a:latin typeface="+mn-lt"/>
                        <a:ea typeface="+mn-ea"/>
                        <a:cs typeface="Arial" panose="020B0604020202020204" pitchFamily="34" charset="0"/>
                      </a:endParaRPr>
                    </a:p>
                  </a:txBody>
                  <a:tcPr marL="69809" marR="69809" marT="34982" marB="34982" anchor="ctr" anchorCtr="1"/>
                </a:tc>
                <a:tc>
                  <a:txBody>
                    <a:bodyPr/>
                    <a:lstStyle/>
                    <a:p>
                      <a:r>
                        <a:rPr lang="en-US" sz="1100" kern="1200" baseline="0" dirty="0" smtClean="0"/>
                        <a:t>Error: “You can't sign in with this version of Lync. Please install Lync 2010.”</a:t>
                      </a:r>
                      <a:endParaRPr lang="en-US" sz="1100" b="1" dirty="0">
                        <a:solidFill>
                          <a:schemeClr val="tx1"/>
                        </a:solidFill>
                        <a:latin typeface="+mn-lt"/>
                        <a:cs typeface="Arial" panose="020B0604020202020204" pitchFamily="34" charset="0"/>
                      </a:endParaRPr>
                    </a:p>
                  </a:txBody>
                  <a:tcPr marL="69809" marR="69809" marT="34982" marB="34982" anchor="ctr" anchorCtr="1"/>
                </a:tc>
                <a:tc>
                  <a:txBody>
                    <a:bodyPr/>
                    <a:lstStyle/>
                    <a:p>
                      <a:pPr algn="ctr"/>
                      <a:endParaRPr lang="en-US" sz="1100" b="1" dirty="0">
                        <a:solidFill>
                          <a:schemeClr val="tx1"/>
                        </a:solidFill>
                        <a:latin typeface="+mn-lt"/>
                        <a:cs typeface="Arial" panose="020B0604020202020204" pitchFamily="34" charset="0"/>
                      </a:endParaRPr>
                    </a:p>
                  </a:txBody>
                  <a:tcPr marL="69809" marR="69809" marT="34982" marB="34982" anchor="ctr" anchorCtr="1"/>
                </a:tc>
                <a:tc>
                  <a:txBody>
                    <a:bodyPr/>
                    <a:lstStyle/>
                    <a:p>
                      <a:pPr algn="ctr"/>
                      <a:r>
                        <a:rPr lang="en-US" sz="1100" dirty="0" smtClean="0"/>
                        <a:t>Error: “</a:t>
                      </a:r>
                      <a:r>
                        <a:rPr lang="en-US" sz="1100" kern="1200" dirty="0" smtClean="0"/>
                        <a:t>Can’t sign in because you are not setup to use Lync 2013. Please contact your support team.””</a:t>
                      </a:r>
                      <a:endParaRPr lang="en-US" sz="1100" b="1" dirty="0">
                        <a:solidFill>
                          <a:schemeClr val="tx1"/>
                        </a:solidFill>
                        <a:latin typeface="+mn-lt"/>
                        <a:cs typeface="Arial" panose="020B0604020202020204" pitchFamily="34" charset="0"/>
                      </a:endParaRPr>
                    </a:p>
                  </a:txBody>
                  <a:tcPr marL="69809" marR="69809" marT="34982" marB="34982" anchor="ctr" anchorCtr="1"/>
                </a:tc>
              </a:tr>
            </a:tbl>
          </a:graphicData>
        </a:graphic>
      </p:graphicFrame>
      <p:pic>
        <p:nvPicPr>
          <p:cNvPr id="5" name="Picture 4"/>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harpenSoften amount="100000"/>
                    </a14:imgEffect>
                    <a14:imgEffect>
                      <a14:colorTemperature colorTemp="4700"/>
                    </a14:imgEffect>
                    <a14:imgEffect>
                      <a14:saturation sat="40000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3932237" y="3955849"/>
            <a:ext cx="289083" cy="303413"/>
          </a:xfrm>
          <a:prstGeom prst="rect">
            <a:avLst/>
          </a:prstGeom>
          <a:ln>
            <a:noFill/>
          </a:ln>
        </p:spPr>
      </p:pic>
      <p:pic>
        <p:nvPicPr>
          <p:cNvPr id="6" name="Picture 5"/>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harpenSoften amount="100000"/>
                    </a14:imgEffect>
                    <a14:imgEffect>
                      <a14:colorTemperature colorTemp="4700"/>
                    </a14:imgEffect>
                    <a14:imgEffect>
                      <a14:saturation sat="40000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074879" y="3955848"/>
            <a:ext cx="289083" cy="303413"/>
          </a:xfrm>
          <a:prstGeom prst="rect">
            <a:avLst/>
          </a:prstGeom>
          <a:ln>
            <a:noFill/>
          </a:ln>
        </p:spPr>
      </p:pic>
      <p:pic>
        <p:nvPicPr>
          <p:cNvPr id="7" name="Picture 6"/>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harpenSoften amount="100000"/>
                    </a14:imgEffect>
                    <a14:imgEffect>
                      <a14:colorTemperature colorTemp="4700"/>
                    </a14:imgEffect>
                    <a14:imgEffect>
                      <a14:saturation sat="40000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8217521" y="3652435"/>
            <a:ext cx="289083" cy="303413"/>
          </a:xfrm>
          <a:prstGeom prst="rect">
            <a:avLst/>
          </a:prstGeom>
          <a:ln>
            <a:noFill/>
          </a:ln>
        </p:spPr>
      </p:pic>
      <p:pic>
        <p:nvPicPr>
          <p:cNvPr id="8" name="Picture 7"/>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harpenSoften amount="100000"/>
                    </a14:imgEffect>
                    <a14:imgEffect>
                      <a14:colorTemperature colorTemp="4700"/>
                    </a14:imgEffect>
                    <a14:imgEffect>
                      <a14:saturation sat="40000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8217521" y="5173662"/>
            <a:ext cx="289083" cy="303413"/>
          </a:xfrm>
          <a:prstGeom prst="rect">
            <a:avLst/>
          </a:prstGeom>
          <a:ln>
            <a:noFill/>
          </a:ln>
        </p:spPr>
      </p:pic>
    </p:spTree>
    <p:extLst>
      <p:ext uri="{BB962C8B-B14F-4D97-AF65-F5344CB8AC3E}">
        <p14:creationId xmlns:p14="http://schemas.microsoft.com/office/powerpoint/2010/main" val="161901242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Mobility Policies and Preferences – IT Admin</a:t>
            </a:r>
            <a:endParaRPr lang="en-US" sz="4800" dirty="0"/>
          </a:p>
        </p:txBody>
      </p:sp>
      <p:graphicFrame>
        <p:nvGraphicFramePr>
          <p:cNvPr id="3" name="Diagram 4"/>
          <p:cNvGraphicFramePr/>
          <p:nvPr>
            <p:extLst/>
          </p:nvPr>
        </p:nvGraphicFramePr>
        <p:xfrm>
          <a:off x="655637" y="1363662"/>
          <a:ext cx="11277600" cy="5068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403868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Mobility Controls and Preferences – Mobile User</a:t>
            </a:r>
            <a:endParaRPr lang="en-US" sz="4400" dirty="0"/>
          </a:p>
        </p:txBody>
      </p:sp>
      <p:graphicFrame>
        <p:nvGraphicFramePr>
          <p:cNvPr id="3" name="Diagram 4"/>
          <p:cNvGraphicFramePr/>
          <p:nvPr>
            <p:extLst/>
          </p:nvPr>
        </p:nvGraphicFramePr>
        <p:xfrm>
          <a:off x="655637" y="1363662"/>
          <a:ext cx="10591800" cy="5068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5605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Capacity Planning – Mobility Workflow</a:t>
            </a:r>
            <a:endParaRPr lang="en-US" dirty="0"/>
          </a:p>
        </p:txBody>
      </p:sp>
      <p:sp>
        <p:nvSpPr>
          <p:cNvPr id="3" name="Rounded Rectangle 2"/>
          <p:cNvSpPr/>
          <p:nvPr/>
        </p:nvSpPr>
        <p:spPr bwMode="auto">
          <a:xfrm>
            <a:off x="2164057" y="2475944"/>
            <a:ext cx="1542464" cy="137160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1250">
                      <a:schemeClr val="tx1"/>
                    </a:gs>
                    <a:gs pos="100000">
                      <a:schemeClr val="tx1"/>
                    </a:gs>
                  </a:gsLst>
                  <a:lin ang="5400000" scaled="0"/>
                </a:gradFill>
                <a:latin typeface="+mj-lt"/>
              </a:rPr>
              <a:t>Estimate mobility usage</a:t>
            </a:r>
          </a:p>
        </p:txBody>
      </p:sp>
      <p:pic>
        <p:nvPicPr>
          <p:cNvPr id="4" name="Picture 3"/>
          <p:cNvPicPr>
            <a:picLocks noChangeAspect="1"/>
          </p:cNvPicPr>
          <p:nvPr/>
        </p:nvPicPr>
        <p:blipFill>
          <a:blip r:embed="rId2"/>
          <a:stretch>
            <a:fillRect/>
          </a:stretch>
        </p:blipFill>
        <p:spPr>
          <a:xfrm>
            <a:off x="939262" y="1668462"/>
            <a:ext cx="954039" cy="1062289"/>
          </a:xfrm>
          <a:prstGeom prst="rect">
            <a:avLst/>
          </a:prstGeom>
        </p:spPr>
      </p:pic>
      <p:grpSp>
        <p:nvGrpSpPr>
          <p:cNvPr id="5" name="Group 4"/>
          <p:cNvGrpSpPr/>
          <p:nvPr/>
        </p:nvGrpSpPr>
        <p:grpSpPr>
          <a:xfrm>
            <a:off x="3803205" y="2603488"/>
            <a:ext cx="500897" cy="472726"/>
            <a:chOff x="2588882" y="510475"/>
            <a:chExt cx="785792" cy="556199"/>
          </a:xfrm>
        </p:grpSpPr>
        <p:sp>
          <p:nvSpPr>
            <p:cNvPr id="6" name="Right Arrow 4"/>
            <p:cNvSpPr/>
            <p:nvPr/>
          </p:nvSpPr>
          <p:spPr>
            <a:xfrm>
              <a:off x="2588884" y="621715"/>
              <a:ext cx="550833" cy="333719"/>
            </a:xfrm>
            <a:prstGeom prst="rect">
              <a:avLst/>
            </a:prstGeom>
          </p:spPr>
          <p:style>
            <a:lnRef idx="1">
              <a:schemeClr val="accent5"/>
            </a:lnRef>
            <a:fillRef idx="2">
              <a:schemeClr val="accent5"/>
            </a:fillRef>
            <a:effectRef idx="1">
              <a:schemeClr val="accent5"/>
            </a:effectRef>
            <a:fontRef idx="minor">
              <a:schemeClr val="dk1"/>
            </a:fontRef>
          </p:style>
          <p:txBody>
            <a:bodyPr spcFirstLastPara="0" vert="horz" wrap="square" lIns="0" tIns="0" rIns="0" bIns="0" numCol="1" spcCol="1270" anchor="ctr" anchorCtr="0">
              <a:noAutofit/>
            </a:bodyPr>
            <a:lstStyle/>
            <a:p>
              <a:pPr algn="ctr" defTabSz="349076">
                <a:lnSpc>
                  <a:spcPct val="90000"/>
                </a:lnSpc>
                <a:spcBef>
                  <a:spcPct val="0"/>
                </a:spcBef>
                <a:spcAft>
                  <a:spcPct val="35000"/>
                </a:spcAft>
              </a:pPr>
              <a:endParaRPr lang="en-US" sz="816" dirty="0"/>
            </a:p>
          </p:txBody>
        </p:sp>
        <p:sp>
          <p:nvSpPr>
            <p:cNvPr id="7" name="Right Arrow 6"/>
            <p:cNvSpPr/>
            <p:nvPr/>
          </p:nvSpPr>
          <p:spPr>
            <a:xfrm>
              <a:off x="2588882" y="510475"/>
              <a:ext cx="785792" cy="556199"/>
            </a:xfrm>
            <a:prstGeom prst="rightArrow">
              <a:avLst>
                <a:gd name="adj1" fmla="val 60000"/>
                <a:gd name="adj2" fmla="val 50000"/>
              </a:avLst>
            </a:prstGeom>
          </p:spPr>
          <p:style>
            <a:lnRef idx="1">
              <a:schemeClr val="accent5"/>
            </a:lnRef>
            <a:fillRef idx="2">
              <a:schemeClr val="accent5"/>
            </a:fillRef>
            <a:effectRef idx="1">
              <a:schemeClr val="accent5"/>
            </a:effectRef>
            <a:fontRef idx="minor">
              <a:schemeClr val="dk1"/>
            </a:fontRef>
          </p:style>
        </p:sp>
      </p:grpSp>
      <p:sp>
        <p:nvSpPr>
          <p:cNvPr id="8" name="Oval 7"/>
          <p:cNvSpPr/>
          <p:nvPr/>
        </p:nvSpPr>
        <p:spPr>
          <a:xfrm>
            <a:off x="2108935" y="2326206"/>
            <a:ext cx="223102" cy="299477"/>
          </a:xfrm>
          <a:prstGeom prst="ellipse">
            <a:avLst/>
          </a:prstGeom>
          <a:solidFill>
            <a:schemeClr val="accent1"/>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28" b="1" dirty="0"/>
              <a:t>1</a:t>
            </a:r>
          </a:p>
        </p:txBody>
      </p:sp>
      <p:grpSp>
        <p:nvGrpSpPr>
          <p:cNvPr id="9" name="Group 8"/>
          <p:cNvGrpSpPr/>
          <p:nvPr/>
        </p:nvGrpSpPr>
        <p:grpSpPr>
          <a:xfrm>
            <a:off x="2865437" y="3773053"/>
            <a:ext cx="1423805" cy="2518490"/>
            <a:chOff x="473770" y="1165808"/>
            <a:chExt cx="2233622" cy="2639250"/>
          </a:xfrm>
          <a:solidFill>
            <a:schemeClr val="tx1"/>
          </a:solidFill>
        </p:grpSpPr>
        <p:sp>
          <p:nvSpPr>
            <p:cNvPr id="10" name="Rounded Rectangle 9"/>
            <p:cNvSpPr/>
            <p:nvPr/>
          </p:nvSpPr>
          <p:spPr>
            <a:xfrm>
              <a:off x="473770" y="1165808"/>
              <a:ext cx="2233622" cy="2639250"/>
            </a:xfrm>
            <a:prstGeom prst="roundRect">
              <a:avLst>
                <a:gd name="adj" fmla="val 10000"/>
              </a:avLst>
            </a:prstGeom>
            <a:grpFill/>
          </p:spPr>
          <p:style>
            <a:lnRef idx="1">
              <a:schemeClr val="accent2"/>
            </a:lnRef>
            <a:fillRef idx="2">
              <a:schemeClr val="accent2"/>
            </a:fillRef>
            <a:effectRef idx="1">
              <a:schemeClr val="accent2"/>
            </a:effectRef>
            <a:fontRef idx="minor">
              <a:schemeClr val="dk1"/>
            </a:fontRef>
          </p:style>
        </p:sp>
        <p:sp>
          <p:nvSpPr>
            <p:cNvPr id="11" name="Rounded Rectangle 6"/>
            <p:cNvSpPr/>
            <p:nvPr/>
          </p:nvSpPr>
          <p:spPr>
            <a:xfrm>
              <a:off x="539191" y="1231229"/>
              <a:ext cx="2102780" cy="250840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0564" tIns="130564" rIns="130564" bIns="130564" numCol="1" spcCol="1270" anchor="t" anchorCtr="0">
              <a:noAutofit/>
            </a:bodyPr>
            <a:lstStyle/>
            <a:p>
              <a:pPr marL="122403" lvl="1" indent="-122403" defTabSz="571215">
                <a:lnSpc>
                  <a:spcPct val="90000"/>
                </a:lnSpc>
                <a:spcBef>
                  <a:spcPct val="0"/>
                </a:spcBef>
                <a:spcAft>
                  <a:spcPct val="15000"/>
                </a:spcAft>
                <a:buChar char="••"/>
              </a:pPr>
              <a:r>
                <a:rPr lang="en-US" sz="1200" dirty="0"/>
                <a:t>User model</a:t>
              </a:r>
            </a:p>
            <a:p>
              <a:pPr marL="122403" lvl="1" indent="-122403" defTabSz="571215">
                <a:lnSpc>
                  <a:spcPct val="90000"/>
                </a:lnSpc>
                <a:spcBef>
                  <a:spcPct val="0"/>
                </a:spcBef>
                <a:spcAft>
                  <a:spcPct val="15000"/>
                </a:spcAft>
                <a:buChar char="••"/>
              </a:pPr>
              <a:endParaRPr lang="en-US" sz="1200" dirty="0"/>
            </a:p>
            <a:p>
              <a:pPr marL="122403" lvl="1" indent="-122403" defTabSz="571215">
                <a:lnSpc>
                  <a:spcPct val="90000"/>
                </a:lnSpc>
                <a:spcBef>
                  <a:spcPct val="0"/>
                </a:spcBef>
                <a:spcAft>
                  <a:spcPct val="15000"/>
                </a:spcAft>
                <a:buChar char="••"/>
              </a:pPr>
              <a:r>
                <a:rPr lang="en-US" sz="1200" dirty="0"/>
                <a:t>Number of mobile users</a:t>
              </a:r>
            </a:p>
            <a:p>
              <a:pPr marL="122403" lvl="1" indent="-122403" defTabSz="571215">
                <a:lnSpc>
                  <a:spcPct val="90000"/>
                </a:lnSpc>
                <a:spcBef>
                  <a:spcPct val="0"/>
                </a:spcBef>
                <a:spcAft>
                  <a:spcPct val="15000"/>
                </a:spcAft>
                <a:buChar char="••"/>
              </a:pPr>
              <a:endParaRPr lang="en-US" sz="1200" dirty="0"/>
            </a:p>
            <a:p>
              <a:pPr marL="122403" lvl="1" indent="-122403" defTabSz="571215">
                <a:lnSpc>
                  <a:spcPct val="90000"/>
                </a:lnSpc>
                <a:spcBef>
                  <a:spcPct val="0"/>
                </a:spcBef>
                <a:spcAft>
                  <a:spcPct val="15000"/>
                </a:spcAft>
                <a:buChar char="••"/>
              </a:pPr>
              <a:r>
                <a:rPr lang="en-US" sz="1200" dirty="0"/>
                <a:t>Mobile devices per user</a:t>
              </a:r>
            </a:p>
          </p:txBody>
        </p:sp>
      </p:grpSp>
      <p:grpSp>
        <p:nvGrpSpPr>
          <p:cNvPr id="12" name="Group 11"/>
          <p:cNvGrpSpPr/>
          <p:nvPr/>
        </p:nvGrpSpPr>
        <p:grpSpPr>
          <a:xfrm>
            <a:off x="6032175" y="2598405"/>
            <a:ext cx="500897" cy="472726"/>
            <a:chOff x="2588882" y="510475"/>
            <a:chExt cx="785792" cy="556199"/>
          </a:xfrm>
          <a:solidFill>
            <a:schemeClr val="bg2">
              <a:lumMod val="75000"/>
            </a:schemeClr>
          </a:solidFill>
        </p:grpSpPr>
        <p:sp>
          <p:nvSpPr>
            <p:cNvPr id="13" name="Right Arrow 4"/>
            <p:cNvSpPr/>
            <p:nvPr/>
          </p:nvSpPr>
          <p:spPr>
            <a:xfrm>
              <a:off x="2588884" y="621715"/>
              <a:ext cx="550833" cy="333719"/>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0" tIns="0" rIns="0" bIns="0" numCol="1" spcCol="1270" anchor="ctr" anchorCtr="0">
              <a:noAutofit/>
            </a:bodyPr>
            <a:lstStyle/>
            <a:p>
              <a:pPr algn="ctr" defTabSz="349076">
                <a:lnSpc>
                  <a:spcPct val="90000"/>
                </a:lnSpc>
                <a:spcBef>
                  <a:spcPct val="0"/>
                </a:spcBef>
                <a:spcAft>
                  <a:spcPct val="35000"/>
                </a:spcAft>
              </a:pPr>
              <a:endParaRPr lang="en-US" sz="816" dirty="0"/>
            </a:p>
          </p:txBody>
        </p:sp>
        <p:sp>
          <p:nvSpPr>
            <p:cNvPr id="14" name="Right Arrow 13"/>
            <p:cNvSpPr/>
            <p:nvPr/>
          </p:nvSpPr>
          <p:spPr>
            <a:xfrm>
              <a:off x="2588882" y="510475"/>
              <a:ext cx="785792" cy="556199"/>
            </a:xfrm>
            <a:prstGeom prst="rightArrow">
              <a:avLst>
                <a:gd name="adj1" fmla="val 60000"/>
                <a:gd name="adj2" fmla="val 50000"/>
              </a:avLst>
            </a:prstGeom>
          </p:spPr>
          <p:style>
            <a:lnRef idx="1">
              <a:schemeClr val="accent1"/>
            </a:lnRef>
            <a:fillRef idx="2">
              <a:schemeClr val="accent1"/>
            </a:fillRef>
            <a:effectRef idx="1">
              <a:schemeClr val="accent1"/>
            </a:effectRef>
            <a:fontRef idx="minor">
              <a:schemeClr val="dk1"/>
            </a:fontRef>
          </p:style>
        </p:sp>
      </p:grpSp>
      <p:grpSp>
        <p:nvGrpSpPr>
          <p:cNvPr id="15" name="Group 14"/>
          <p:cNvGrpSpPr/>
          <p:nvPr/>
        </p:nvGrpSpPr>
        <p:grpSpPr>
          <a:xfrm>
            <a:off x="8321341" y="2636206"/>
            <a:ext cx="500897" cy="472726"/>
            <a:chOff x="2588882" y="510475"/>
            <a:chExt cx="785792" cy="556199"/>
          </a:xfrm>
          <a:solidFill>
            <a:srgbClr val="92D050"/>
          </a:solidFill>
        </p:grpSpPr>
        <p:sp>
          <p:nvSpPr>
            <p:cNvPr id="16" name="Right Arrow 4"/>
            <p:cNvSpPr/>
            <p:nvPr/>
          </p:nvSpPr>
          <p:spPr>
            <a:xfrm>
              <a:off x="2588884" y="621715"/>
              <a:ext cx="550833" cy="333719"/>
            </a:xfrm>
            <a:prstGeom prst="rect">
              <a:avLst/>
            </a:prstGeom>
            <a:grpFill/>
            <a:ln>
              <a:solidFill>
                <a:srgbClr val="00B050"/>
              </a:solidFill>
            </a:ln>
          </p:spPr>
          <p:style>
            <a:lnRef idx="1">
              <a:schemeClr val="accent1"/>
            </a:lnRef>
            <a:fillRef idx="2">
              <a:schemeClr val="accent1"/>
            </a:fillRef>
            <a:effectRef idx="1">
              <a:schemeClr val="accent1"/>
            </a:effectRef>
            <a:fontRef idx="minor">
              <a:schemeClr val="dk1"/>
            </a:fontRef>
          </p:style>
          <p:txBody>
            <a:bodyPr spcFirstLastPara="0" vert="horz" wrap="square" lIns="0" tIns="0" rIns="0" bIns="0" numCol="1" spcCol="1270" anchor="ctr" anchorCtr="0">
              <a:noAutofit/>
            </a:bodyPr>
            <a:lstStyle/>
            <a:p>
              <a:pPr algn="ctr" defTabSz="349076">
                <a:lnSpc>
                  <a:spcPct val="90000"/>
                </a:lnSpc>
                <a:spcBef>
                  <a:spcPct val="0"/>
                </a:spcBef>
                <a:spcAft>
                  <a:spcPct val="35000"/>
                </a:spcAft>
              </a:pPr>
              <a:endParaRPr lang="en-US" sz="816" dirty="0"/>
            </a:p>
          </p:txBody>
        </p:sp>
        <p:sp>
          <p:nvSpPr>
            <p:cNvPr id="17" name="Right Arrow 16"/>
            <p:cNvSpPr/>
            <p:nvPr/>
          </p:nvSpPr>
          <p:spPr>
            <a:xfrm>
              <a:off x="2588882" y="510475"/>
              <a:ext cx="785792" cy="556199"/>
            </a:xfrm>
            <a:prstGeom prst="rightArrow">
              <a:avLst>
                <a:gd name="adj1" fmla="val 60000"/>
                <a:gd name="adj2" fmla="val 50000"/>
              </a:avLst>
            </a:prstGeom>
            <a:grpFill/>
            <a:ln>
              <a:solidFill>
                <a:srgbClr val="00B050"/>
              </a:solidFill>
            </a:ln>
          </p:spPr>
          <p:style>
            <a:lnRef idx="1">
              <a:schemeClr val="accent1"/>
            </a:lnRef>
            <a:fillRef idx="2">
              <a:schemeClr val="accent1"/>
            </a:fillRef>
            <a:effectRef idx="1">
              <a:schemeClr val="accent1"/>
            </a:effectRef>
            <a:fontRef idx="minor">
              <a:schemeClr val="dk1"/>
            </a:fontRef>
          </p:style>
        </p:sp>
      </p:grpSp>
      <p:sp>
        <p:nvSpPr>
          <p:cNvPr id="18" name="Rounded Rectangle 17"/>
          <p:cNvSpPr/>
          <p:nvPr/>
        </p:nvSpPr>
        <p:spPr bwMode="auto">
          <a:xfrm>
            <a:off x="4420485" y="2475944"/>
            <a:ext cx="1542464" cy="1371600"/>
          </a:xfrm>
          <a:prstGeom prst="roundRect">
            <a:avLst/>
          </a:prstGeom>
        </p:spPr>
        <p:style>
          <a:lnRef idx="1">
            <a:schemeClr val="accent5"/>
          </a:lnRef>
          <a:fillRef idx="2">
            <a:schemeClr val="accent5"/>
          </a:fillRef>
          <a:effectRef idx="1">
            <a:schemeClr val="accent5"/>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1250">
                      <a:schemeClr val="tx1"/>
                    </a:gs>
                    <a:gs pos="100000">
                      <a:schemeClr val="tx1"/>
                    </a:gs>
                  </a:gsLst>
                  <a:lin ang="5400000" scaled="0"/>
                </a:gradFill>
                <a:latin typeface="+mj-lt"/>
              </a:rPr>
              <a:t>Measure current capacity</a:t>
            </a:r>
            <a:endParaRPr lang="en-US" sz="2400" dirty="0">
              <a:gradFill>
                <a:gsLst>
                  <a:gs pos="1250">
                    <a:schemeClr val="tx1"/>
                  </a:gs>
                  <a:gs pos="100000">
                    <a:schemeClr val="tx1"/>
                  </a:gs>
                </a:gsLst>
                <a:lin ang="5400000" scaled="0"/>
              </a:gradFill>
              <a:latin typeface="+mj-lt"/>
            </a:endParaRPr>
          </a:p>
        </p:txBody>
      </p:sp>
      <p:grpSp>
        <p:nvGrpSpPr>
          <p:cNvPr id="19" name="Group 18"/>
          <p:cNvGrpSpPr/>
          <p:nvPr/>
        </p:nvGrpSpPr>
        <p:grpSpPr>
          <a:xfrm>
            <a:off x="5152426" y="3773053"/>
            <a:ext cx="1423805" cy="2518490"/>
            <a:chOff x="4061530" y="1165808"/>
            <a:chExt cx="2233622" cy="2639250"/>
          </a:xfrm>
          <a:solidFill>
            <a:schemeClr val="tx1"/>
          </a:solidFill>
        </p:grpSpPr>
        <p:sp>
          <p:nvSpPr>
            <p:cNvPr id="20" name="Rounded Rectangle 19"/>
            <p:cNvSpPr/>
            <p:nvPr/>
          </p:nvSpPr>
          <p:spPr>
            <a:xfrm>
              <a:off x="4061530" y="1165808"/>
              <a:ext cx="2233622" cy="2639250"/>
            </a:xfrm>
            <a:prstGeom prst="roundRect">
              <a:avLst>
                <a:gd name="adj" fmla="val 10000"/>
              </a:avLst>
            </a:prstGeom>
            <a:grpFill/>
          </p:spPr>
          <p:style>
            <a:lnRef idx="1">
              <a:schemeClr val="accent2"/>
            </a:lnRef>
            <a:fillRef idx="2">
              <a:schemeClr val="accent2"/>
            </a:fillRef>
            <a:effectRef idx="1">
              <a:schemeClr val="accent2"/>
            </a:effectRef>
            <a:fontRef idx="minor">
              <a:schemeClr val="dk1"/>
            </a:fontRef>
          </p:style>
        </p:sp>
        <p:sp>
          <p:nvSpPr>
            <p:cNvPr id="21" name="Rounded Rectangle 10"/>
            <p:cNvSpPr/>
            <p:nvPr/>
          </p:nvSpPr>
          <p:spPr>
            <a:xfrm>
              <a:off x="4126951" y="1231229"/>
              <a:ext cx="2102780" cy="250840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0564" tIns="130564" rIns="130564" bIns="130564" numCol="1" spcCol="1270" anchor="t" anchorCtr="0">
              <a:noAutofit/>
            </a:bodyPr>
            <a:lstStyle/>
            <a:p>
              <a:pPr marL="122403" lvl="1" indent="-122403" defTabSz="571215">
                <a:lnSpc>
                  <a:spcPct val="90000"/>
                </a:lnSpc>
                <a:spcBef>
                  <a:spcPct val="0"/>
                </a:spcBef>
                <a:spcAft>
                  <a:spcPct val="15000"/>
                </a:spcAft>
                <a:buChar char="••"/>
              </a:pPr>
              <a:r>
                <a:rPr lang="en-US" sz="1200" dirty="0"/>
                <a:t>Number of Lync users</a:t>
              </a:r>
            </a:p>
            <a:p>
              <a:pPr marL="122403" lvl="1" indent="-122403" defTabSz="571215">
                <a:lnSpc>
                  <a:spcPct val="90000"/>
                </a:lnSpc>
                <a:spcBef>
                  <a:spcPct val="0"/>
                </a:spcBef>
                <a:spcAft>
                  <a:spcPct val="15000"/>
                </a:spcAft>
                <a:buChar char="••"/>
              </a:pPr>
              <a:endParaRPr lang="en-US" sz="1200" dirty="0"/>
            </a:p>
            <a:p>
              <a:pPr marL="122403" lvl="1" indent="-122403" defTabSz="571215">
                <a:lnSpc>
                  <a:spcPct val="90000"/>
                </a:lnSpc>
                <a:spcBef>
                  <a:spcPct val="0"/>
                </a:spcBef>
                <a:spcAft>
                  <a:spcPct val="15000"/>
                </a:spcAft>
                <a:buChar char="••"/>
              </a:pPr>
              <a:r>
                <a:rPr lang="en-US" sz="1200" dirty="0"/>
                <a:t>Number of FE</a:t>
              </a:r>
            </a:p>
            <a:p>
              <a:pPr marL="122403" lvl="1" indent="-122403" defTabSz="571215">
                <a:lnSpc>
                  <a:spcPct val="90000"/>
                </a:lnSpc>
                <a:spcBef>
                  <a:spcPct val="0"/>
                </a:spcBef>
                <a:spcAft>
                  <a:spcPct val="15000"/>
                </a:spcAft>
                <a:buChar char="••"/>
              </a:pPr>
              <a:endParaRPr lang="en-US" sz="1200" dirty="0"/>
            </a:p>
            <a:p>
              <a:pPr marL="122403" lvl="1" indent="-122403" defTabSz="571215">
                <a:lnSpc>
                  <a:spcPct val="90000"/>
                </a:lnSpc>
                <a:spcBef>
                  <a:spcPct val="0"/>
                </a:spcBef>
                <a:spcAft>
                  <a:spcPct val="15000"/>
                </a:spcAft>
                <a:buChar char="••"/>
              </a:pPr>
              <a:r>
                <a:rPr lang="en-US" sz="1200" dirty="0"/>
                <a:t>Available memory per FE</a:t>
              </a:r>
            </a:p>
            <a:p>
              <a:pPr marL="122403" lvl="1" indent="-122403" defTabSz="571215">
                <a:lnSpc>
                  <a:spcPct val="90000"/>
                </a:lnSpc>
                <a:spcBef>
                  <a:spcPct val="0"/>
                </a:spcBef>
                <a:spcAft>
                  <a:spcPct val="15000"/>
                </a:spcAft>
                <a:buChar char="••"/>
              </a:pPr>
              <a:endParaRPr lang="en-US" sz="1200" dirty="0"/>
            </a:p>
            <a:p>
              <a:pPr marL="122403" lvl="1" indent="-122403" defTabSz="571215">
                <a:lnSpc>
                  <a:spcPct val="90000"/>
                </a:lnSpc>
                <a:spcBef>
                  <a:spcPct val="0"/>
                </a:spcBef>
                <a:spcAft>
                  <a:spcPct val="15000"/>
                </a:spcAft>
                <a:buChar char="••"/>
              </a:pPr>
              <a:r>
                <a:rPr lang="en-US" sz="1200" dirty="0"/>
                <a:t>CPU</a:t>
              </a:r>
            </a:p>
          </p:txBody>
        </p:sp>
      </p:grpSp>
      <p:sp>
        <p:nvSpPr>
          <p:cNvPr id="22" name="Rounded Rectangle 21"/>
          <p:cNvSpPr/>
          <p:nvPr/>
        </p:nvSpPr>
        <p:spPr bwMode="auto">
          <a:xfrm>
            <a:off x="6613368" y="2475944"/>
            <a:ext cx="1542464" cy="1371600"/>
          </a:xfrm>
          <a:prstGeom prst="roundRect">
            <a:avLst/>
          </a:prstGeom>
        </p:spPr>
        <p:style>
          <a:lnRef idx="1">
            <a:schemeClr val="accent1"/>
          </a:lnRef>
          <a:fillRef idx="2">
            <a:schemeClr val="accent1"/>
          </a:fillRef>
          <a:effectRef idx="1">
            <a:schemeClr val="accent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1250">
                      <a:schemeClr val="tx1"/>
                    </a:gs>
                    <a:gs pos="100000">
                      <a:schemeClr val="tx1"/>
                    </a:gs>
                  </a:gsLst>
                  <a:lin ang="5400000" scaled="0"/>
                </a:gradFill>
                <a:latin typeface="+mj-lt"/>
              </a:rPr>
              <a:t>Plan additional capacity</a:t>
            </a:r>
            <a:endParaRPr lang="en-US" sz="2400" dirty="0">
              <a:gradFill>
                <a:gsLst>
                  <a:gs pos="1250">
                    <a:schemeClr val="tx1"/>
                  </a:gs>
                  <a:gs pos="100000">
                    <a:schemeClr val="tx1"/>
                  </a:gs>
                </a:gsLst>
                <a:lin ang="5400000" scaled="0"/>
              </a:gradFill>
              <a:latin typeface="+mj-lt"/>
            </a:endParaRPr>
          </a:p>
        </p:txBody>
      </p:sp>
      <p:grpSp>
        <p:nvGrpSpPr>
          <p:cNvPr id="23" name="Group 22"/>
          <p:cNvGrpSpPr/>
          <p:nvPr/>
        </p:nvGrpSpPr>
        <p:grpSpPr>
          <a:xfrm>
            <a:off x="7439416" y="3773053"/>
            <a:ext cx="1423805" cy="2518490"/>
            <a:chOff x="7649290" y="1165808"/>
            <a:chExt cx="2233622" cy="2639250"/>
          </a:xfrm>
          <a:solidFill>
            <a:schemeClr val="tx1"/>
          </a:solidFill>
        </p:grpSpPr>
        <p:sp>
          <p:nvSpPr>
            <p:cNvPr id="24" name="Rounded Rectangle 23"/>
            <p:cNvSpPr/>
            <p:nvPr/>
          </p:nvSpPr>
          <p:spPr>
            <a:xfrm>
              <a:off x="7649290" y="1165808"/>
              <a:ext cx="2233622" cy="2639250"/>
            </a:xfrm>
            <a:prstGeom prst="roundRect">
              <a:avLst>
                <a:gd name="adj" fmla="val 10000"/>
              </a:avLst>
            </a:prstGeom>
            <a:grpFill/>
          </p:spPr>
          <p:style>
            <a:lnRef idx="1">
              <a:schemeClr val="accent2"/>
            </a:lnRef>
            <a:fillRef idx="2">
              <a:schemeClr val="accent2"/>
            </a:fillRef>
            <a:effectRef idx="1">
              <a:schemeClr val="accent2"/>
            </a:effectRef>
            <a:fontRef idx="minor">
              <a:schemeClr val="dk1"/>
            </a:fontRef>
          </p:style>
        </p:sp>
        <p:sp>
          <p:nvSpPr>
            <p:cNvPr id="25" name="Rounded Rectangle 14"/>
            <p:cNvSpPr/>
            <p:nvPr/>
          </p:nvSpPr>
          <p:spPr>
            <a:xfrm>
              <a:off x="7714711" y="1231229"/>
              <a:ext cx="2102780" cy="250840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0564" tIns="130564" rIns="130564" bIns="130564" numCol="1" spcCol="1270" anchor="t" anchorCtr="0">
              <a:noAutofit/>
            </a:bodyPr>
            <a:lstStyle/>
            <a:p>
              <a:pPr marL="122403" lvl="1" indent="-122403" defTabSz="571215">
                <a:lnSpc>
                  <a:spcPct val="90000"/>
                </a:lnSpc>
                <a:spcBef>
                  <a:spcPct val="0"/>
                </a:spcBef>
                <a:spcAft>
                  <a:spcPct val="15000"/>
                </a:spcAft>
                <a:buChar char="••"/>
              </a:pPr>
              <a:r>
                <a:rPr lang="en-US" sz="1200" dirty="0"/>
                <a:t>Required min memory = .5 + (Active users)/2000</a:t>
              </a:r>
            </a:p>
            <a:p>
              <a:pPr marL="122403" lvl="1" indent="-122403" defTabSz="571215">
                <a:lnSpc>
                  <a:spcPct val="90000"/>
                </a:lnSpc>
                <a:spcBef>
                  <a:spcPct val="0"/>
                </a:spcBef>
                <a:spcAft>
                  <a:spcPct val="15000"/>
                </a:spcAft>
                <a:buChar char="••"/>
              </a:pPr>
              <a:endParaRPr lang="en-US" sz="1200" dirty="0"/>
            </a:p>
            <a:p>
              <a:pPr marL="122403" lvl="1" indent="-122403" defTabSz="571215">
                <a:lnSpc>
                  <a:spcPct val="90000"/>
                </a:lnSpc>
                <a:spcBef>
                  <a:spcPct val="0"/>
                </a:spcBef>
                <a:spcAft>
                  <a:spcPct val="15000"/>
                </a:spcAft>
                <a:buChar char="••"/>
              </a:pPr>
              <a:r>
                <a:rPr lang="en-US" sz="1200" dirty="0"/>
                <a:t>Additional CPU = Active users * 0.0044</a:t>
              </a:r>
            </a:p>
            <a:p>
              <a:pPr marL="122403" lvl="1" indent="-122403" defTabSz="571215">
                <a:lnSpc>
                  <a:spcPct val="90000"/>
                </a:lnSpc>
                <a:spcBef>
                  <a:spcPct val="0"/>
                </a:spcBef>
                <a:spcAft>
                  <a:spcPct val="15000"/>
                </a:spcAft>
                <a:buChar char="••"/>
              </a:pPr>
              <a:endParaRPr lang="en-US" sz="1200" dirty="0"/>
            </a:p>
            <a:p>
              <a:pPr marL="122403" lvl="1" indent="-122403" defTabSz="571215">
                <a:lnSpc>
                  <a:spcPct val="90000"/>
                </a:lnSpc>
                <a:spcBef>
                  <a:spcPct val="0"/>
                </a:spcBef>
                <a:spcAft>
                  <a:spcPct val="15000"/>
                </a:spcAft>
                <a:buChar char="••"/>
              </a:pPr>
              <a:r>
                <a:rPr lang="en-US" sz="1200" dirty="0"/>
                <a:t>Plan for failover</a:t>
              </a:r>
            </a:p>
          </p:txBody>
        </p:sp>
      </p:grpSp>
      <p:sp>
        <p:nvSpPr>
          <p:cNvPr id="26" name="Rounded Rectangle 25"/>
          <p:cNvSpPr/>
          <p:nvPr/>
        </p:nvSpPr>
        <p:spPr bwMode="auto">
          <a:xfrm>
            <a:off x="8960671" y="2475944"/>
            <a:ext cx="1542464" cy="1371600"/>
          </a:xfrm>
          <a:prstGeom prst="roundRect">
            <a:avLst/>
          </a:prstGeom>
          <a:solidFill>
            <a:srgbClr val="92D050"/>
          </a:solidFill>
          <a:ln>
            <a:solidFill>
              <a:srgbClr val="00B050"/>
            </a:solidFill>
          </a:ln>
          <a:sp3d prstMaterial="dkEdge">
            <a:bevelT w="8200" h="38100"/>
          </a:sp3d>
        </p:spPr>
        <p:style>
          <a:lnRef idx="0">
            <a:schemeClr val="lt1">
              <a:hueOff val="0"/>
              <a:satOff val="0"/>
              <a:lumOff val="0"/>
              <a:alphaOff val="0"/>
            </a:schemeClr>
          </a:lnRef>
          <a:fillRef idx="2">
            <a:schemeClr val="accent4">
              <a:hueOff val="13185940"/>
              <a:satOff val="-47429"/>
              <a:lumOff val="-11372"/>
              <a:alphaOff val="0"/>
            </a:schemeClr>
          </a:fillRef>
          <a:effectRef idx="1">
            <a:schemeClr val="accent4">
              <a:hueOff val="13185940"/>
              <a:satOff val="-47429"/>
              <a:lumOff val="-11372"/>
              <a:alphaOff val="0"/>
            </a:schemeClr>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1250">
                      <a:schemeClr val="tx1"/>
                    </a:gs>
                    <a:gs pos="100000">
                      <a:schemeClr val="tx1"/>
                    </a:gs>
                  </a:gsLst>
                  <a:lin ang="5400000" scaled="0"/>
                </a:gradFill>
                <a:latin typeface="+mj-lt"/>
              </a:rPr>
              <a:t>Monitor KHIs</a:t>
            </a:r>
            <a:endParaRPr lang="en-US" sz="2400" dirty="0">
              <a:gradFill>
                <a:gsLst>
                  <a:gs pos="1250">
                    <a:schemeClr val="tx1"/>
                  </a:gs>
                  <a:gs pos="100000">
                    <a:schemeClr val="tx1"/>
                  </a:gs>
                </a:gsLst>
                <a:lin ang="5400000" scaled="0"/>
              </a:gradFill>
              <a:latin typeface="+mj-lt"/>
            </a:endParaRPr>
          </a:p>
        </p:txBody>
      </p:sp>
      <p:grpSp>
        <p:nvGrpSpPr>
          <p:cNvPr id="27" name="Group 26"/>
          <p:cNvGrpSpPr/>
          <p:nvPr/>
        </p:nvGrpSpPr>
        <p:grpSpPr>
          <a:xfrm>
            <a:off x="9825113" y="3717450"/>
            <a:ext cx="1423805" cy="2518490"/>
            <a:chOff x="7649290" y="1165808"/>
            <a:chExt cx="2233622" cy="2639250"/>
          </a:xfrm>
          <a:solidFill>
            <a:schemeClr val="tx1"/>
          </a:solidFill>
        </p:grpSpPr>
        <p:sp>
          <p:nvSpPr>
            <p:cNvPr id="28" name="Rounded Rectangle 27"/>
            <p:cNvSpPr/>
            <p:nvPr/>
          </p:nvSpPr>
          <p:spPr>
            <a:xfrm>
              <a:off x="7649290" y="1165808"/>
              <a:ext cx="2233622" cy="2639250"/>
            </a:xfrm>
            <a:prstGeom prst="roundRect">
              <a:avLst>
                <a:gd name="adj" fmla="val 10000"/>
              </a:avLst>
            </a:prstGeom>
            <a:grpFill/>
          </p:spPr>
          <p:style>
            <a:lnRef idx="1">
              <a:schemeClr val="accent2"/>
            </a:lnRef>
            <a:fillRef idx="2">
              <a:schemeClr val="accent2"/>
            </a:fillRef>
            <a:effectRef idx="1">
              <a:schemeClr val="accent2"/>
            </a:effectRef>
            <a:fontRef idx="minor">
              <a:schemeClr val="dk1"/>
            </a:fontRef>
          </p:style>
        </p:sp>
        <p:sp>
          <p:nvSpPr>
            <p:cNvPr id="29" name="Rounded Rectangle 14"/>
            <p:cNvSpPr/>
            <p:nvPr/>
          </p:nvSpPr>
          <p:spPr>
            <a:xfrm>
              <a:off x="7714711" y="1231229"/>
              <a:ext cx="2102780" cy="250840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0564" tIns="130564" rIns="130564" bIns="130564" numCol="1" spcCol="1270" anchor="t" anchorCtr="0">
              <a:noAutofit/>
            </a:bodyPr>
            <a:lstStyle/>
            <a:p>
              <a:pPr marL="122403" lvl="1" indent="-122403" defTabSz="571215">
                <a:lnSpc>
                  <a:spcPct val="90000"/>
                </a:lnSpc>
                <a:spcBef>
                  <a:spcPct val="0"/>
                </a:spcBef>
                <a:spcAft>
                  <a:spcPct val="15000"/>
                </a:spcAft>
                <a:buChar char="••"/>
              </a:pPr>
              <a:r>
                <a:rPr lang="en-US" sz="1200" dirty="0"/>
                <a:t>Concurrent active sessions</a:t>
              </a:r>
            </a:p>
            <a:p>
              <a:pPr marL="122403" lvl="1" indent="-122403" defTabSz="571215">
                <a:lnSpc>
                  <a:spcPct val="90000"/>
                </a:lnSpc>
                <a:spcBef>
                  <a:spcPct val="0"/>
                </a:spcBef>
                <a:spcAft>
                  <a:spcPct val="15000"/>
                </a:spcAft>
                <a:buChar char="••"/>
              </a:pPr>
              <a:endParaRPr lang="en-US" sz="1200" dirty="0"/>
            </a:p>
            <a:p>
              <a:pPr marL="122403" lvl="1" indent="-122403" defTabSz="571215">
                <a:lnSpc>
                  <a:spcPct val="90000"/>
                </a:lnSpc>
                <a:spcBef>
                  <a:spcPct val="0"/>
                </a:spcBef>
                <a:spcAft>
                  <a:spcPct val="15000"/>
                </a:spcAft>
                <a:buChar char="••"/>
              </a:pPr>
              <a:r>
                <a:rPr lang="en-US" sz="1200" dirty="0"/>
                <a:t>Available memory</a:t>
              </a:r>
            </a:p>
            <a:p>
              <a:pPr marL="122403" lvl="1" indent="-122403" defTabSz="571215">
                <a:lnSpc>
                  <a:spcPct val="90000"/>
                </a:lnSpc>
                <a:spcBef>
                  <a:spcPct val="0"/>
                </a:spcBef>
                <a:spcAft>
                  <a:spcPct val="15000"/>
                </a:spcAft>
                <a:buChar char="••"/>
              </a:pPr>
              <a:endParaRPr lang="en-US" sz="1200" dirty="0"/>
            </a:p>
            <a:p>
              <a:pPr marL="122403" lvl="1" indent="-122403" defTabSz="571215">
                <a:lnSpc>
                  <a:spcPct val="90000"/>
                </a:lnSpc>
                <a:spcBef>
                  <a:spcPct val="0"/>
                </a:spcBef>
                <a:spcAft>
                  <a:spcPct val="15000"/>
                </a:spcAft>
                <a:buChar char="••"/>
              </a:pPr>
              <a:r>
                <a:rPr lang="en-US" sz="1200" dirty="0"/>
                <a:t>CPU</a:t>
              </a:r>
            </a:p>
          </p:txBody>
        </p:sp>
      </p:grpSp>
      <p:sp>
        <p:nvSpPr>
          <p:cNvPr id="30" name="Oval 29"/>
          <p:cNvSpPr/>
          <p:nvPr/>
        </p:nvSpPr>
        <p:spPr>
          <a:xfrm>
            <a:off x="4364600" y="2334035"/>
            <a:ext cx="223102" cy="299477"/>
          </a:xfrm>
          <a:prstGeom prst="ellipse">
            <a:avLst/>
          </a:prstGeom>
          <a:solidFill>
            <a:schemeClr val="accent1"/>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28" b="1" dirty="0" smtClean="0"/>
              <a:t>2</a:t>
            </a:r>
            <a:endParaRPr lang="en-US" sz="1428" b="1" dirty="0"/>
          </a:p>
        </p:txBody>
      </p:sp>
      <p:sp>
        <p:nvSpPr>
          <p:cNvPr id="31" name="Oval 30"/>
          <p:cNvSpPr/>
          <p:nvPr/>
        </p:nvSpPr>
        <p:spPr>
          <a:xfrm>
            <a:off x="6622581" y="2326205"/>
            <a:ext cx="223102" cy="299477"/>
          </a:xfrm>
          <a:prstGeom prst="ellipse">
            <a:avLst/>
          </a:prstGeom>
          <a:solidFill>
            <a:schemeClr val="accent1"/>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28" b="1" dirty="0" smtClean="0"/>
              <a:t>3</a:t>
            </a:r>
            <a:endParaRPr lang="en-US" sz="1428" b="1" dirty="0"/>
          </a:p>
        </p:txBody>
      </p:sp>
      <p:sp>
        <p:nvSpPr>
          <p:cNvPr id="32" name="Oval 31"/>
          <p:cNvSpPr/>
          <p:nvPr/>
        </p:nvSpPr>
        <p:spPr>
          <a:xfrm>
            <a:off x="8911120" y="2334035"/>
            <a:ext cx="223102" cy="299477"/>
          </a:xfrm>
          <a:prstGeom prst="ellipse">
            <a:avLst/>
          </a:prstGeom>
          <a:solidFill>
            <a:schemeClr val="accent1"/>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28" b="1" dirty="0" smtClean="0"/>
              <a:t>4</a:t>
            </a:r>
            <a:endParaRPr lang="en-US" sz="1428" b="1" dirty="0"/>
          </a:p>
        </p:txBody>
      </p:sp>
      <p:sp>
        <p:nvSpPr>
          <p:cNvPr id="33" name="U-Turn Arrow 32"/>
          <p:cNvSpPr/>
          <p:nvPr/>
        </p:nvSpPr>
        <p:spPr bwMode="auto">
          <a:xfrm flipH="1">
            <a:off x="2772227" y="1668462"/>
            <a:ext cx="7256010" cy="929943"/>
          </a:xfrm>
          <a:prstGeom prst="uturnArrow">
            <a:avLst/>
          </a:prstGeom>
          <a:solidFill>
            <a:schemeClr val="bg1">
              <a:lumMod val="65000"/>
            </a:schemeClr>
          </a:solidFill>
          <a:ln>
            <a:solidFill>
              <a:schemeClr val="tx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4" name="Bent-Up Arrow 33"/>
          <p:cNvSpPr/>
          <p:nvPr/>
        </p:nvSpPr>
        <p:spPr bwMode="auto">
          <a:xfrm rot="5400000">
            <a:off x="1341437" y="2730751"/>
            <a:ext cx="551864" cy="614111"/>
          </a:xfrm>
          <a:prstGeom prst="bentUpArrow">
            <a:avLst/>
          </a:prstGeom>
          <a:solidFill>
            <a:schemeClr val="bg1">
              <a:lumMod val="65000"/>
            </a:schemeClr>
          </a:solidFill>
          <a:ln>
            <a:solidFill>
              <a:schemeClr val="tx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6784781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8" grpId="0" animBg="1"/>
      <p:bldP spid="22" grpId="0" animBg="1"/>
      <p:bldP spid="26" grpId="0" animBg="1"/>
      <p:bldP spid="30" grpId="0" animBg="1"/>
      <p:bldP spid="31" grpId="0" animBg="1"/>
      <p:bldP spid="32" grpId="0" animBg="1"/>
      <p:bldP spid="33" grpId="0" animBg="1"/>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Mobile Devices Deep Dive Microsoft Lync Server 2013</a:t>
            </a:r>
          </a:p>
        </p:txBody>
      </p:sp>
      <p:sp>
        <p:nvSpPr>
          <p:cNvPr id="5" name="Text Placeholder 4"/>
          <p:cNvSpPr>
            <a:spLocks noGrp="1"/>
          </p:cNvSpPr>
          <p:nvPr>
            <p:ph type="body" sz="quarter" idx="12"/>
          </p:nvPr>
        </p:nvSpPr>
        <p:spPr/>
        <p:txBody>
          <a:bodyPr/>
          <a:lstStyle/>
          <a:p>
            <a:r>
              <a:rPr lang="en-US" dirty="0" smtClean="0"/>
              <a:t>Korneel Bullens</a:t>
            </a:r>
            <a:endParaRPr lang="en-US" dirty="0"/>
          </a:p>
        </p:txBody>
      </p:sp>
      <p:sp>
        <p:nvSpPr>
          <p:cNvPr id="9" name="Text Placeholder 8"/>
          <p:cNvSpPr>
            <a:spLocks noGrp="1"/>
          </p:cNvSpPr>
          <p:nvPr>
            <p:ph type="body" sz="quarter" idx="13"/>
          </p:nvPr>
        </p:nvSpPr>
        <p:spPr/>
        <p:txBody>
          <a:bodyPr/>
          <a:lstStyle/>
          <a:p>
            <a:r>
              <a:rPr lang="en-US" dirty="0" smtClean="0"/>
              <a:t>OUC-B330</a:t>
            </a:r>
            <a:endParaRPr lang="en-US" dirty="0"/>
          </a:p>
        </p:txBody>
      </p:sp>
    </p:spTree>
    <p:extLst>
      <p:ext uri="{BB962C8B-B14F-4D97-AF65-F5344CB8AC3E}">
        <p14:creationId xmlns:p14="http://schemas.microsoft.com/office/powerpoint/2010/main" val="182128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Capacity Planning – Contoso Scenario Walkthrough</a:t>
            </a:r>
            <a:endParaRPr lang="en-US" sz="4400" dirty="0"/>
          </a:p>
        </p:txBody>
      </p:sp>
      <p:graphicFrame>
        <p:nvGraphicFramePr>
          <p:cNvPr id="4" name="Diagram 2"/>
          <p:cNvGraphicFramePr/>
          <p:nvPr>
            <p:extLst/>
          </p:nvPr>
        </p:nvGraphicFramePr>
        <p:xfrm>
          <a:off x="503237" y="859512"/>
          <a:ext cx="11277600" cy="5685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0163" y="6621462"/>
            <a:ext cx="8851077" cy="489365"/>
          </a:xfrm>
          <a:prstGeom prst="rect">
            <a:avLst/>
          </a:prstGeom>
          <a:noFill/>
        </p:spPr>
        <p:txBody>
          <a:bodyPr wrap="none" lIns="182880" tIns="146304" rIns="182880" bIns="146304" rtlCol="0">
            <a:spAutoFit/>
          </a:bodyPr>
          <a:lstStyle/>
          <a:p>
            <a:pPr>
              <a:lnSpc>
                <a:spcPct val="90000"/>
              </a:lnSpc>
              <a:spcAft>
                <a:spcPts val="600"/>
              </a:spcAft>
            </a:pPr>
            <a:r>
              <a:rPr lang="en-US" sz="1400" baseline="30000" dirty="0" smtClean="0">
                <a:solidFill>
                  <a:schemeClr val="accent6"/>
                </a:solidFill>
              </a:rPr>
              <a:t>*</a:t>
            </a:r>
            <a:r>
              <a:rPr lang="en-US" sz="1400" dirty="0" smtClean="0">
                <a:solidFill>
                  <a:schemeClr val="accent6"/>
                </a:solidFill>
              </a:rPr>
              <a:t> For illustrations purpose only, for up to date information see mobility documentation for Lync Server 2013</a:t>
            </a:r>
          </a:p>
        </p:txBody>
      </p:sp>
    </p:spTree>
    <p:extLst>
      <p:ext uri="{BB962C8B-B14F-4D97-AF65-F5344CB8AC3E}">
        <p14:creationId xmlns:p14="http://schemas.microsoft.com/office/powerpoint/2010/main" val="66182099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Mobility Deployment Steps</a:t>
            </a:r>
            <a:endParaRPr lang="en-US" dirty="0"/>
          </a:p>
        </p:txBody>
      </p:sp>
      <p:graphicFrame>
        <p:nvGraphicFramePr>
          <p:cNvPr id="5" name="Diagram 1"/>
          <p:cNvGraphicFramePr/>
          <p:nvPr>
            <p:extLst>
              <p:ext uri="{D42A27DB-BD31-4B8C-83A1-F6EECF244321}">
                <p14:modId xmlns:p14="http://schemas.microsoft.com/office/powerpoint/2010/main" val="2806656721"/>
              </p:ext>
            </p:extLst>
          </p:nvPr>
        </p:nvGraphicFramePr>
        <p:xfrm>
          <a:off x="941739" y="578932"/>
          <a:ext cx="10915298" cy="4833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85522" y="1668462"/>
            <a:ext cx="3827715" cy="707886"/>
          </a:xfrm>
          <a:prstGeom prst="rect">
            <a:avLst/>
          </a:prstGeom>
          <a:noFill/>
        </p:spPr>
        <p:txBody>
          <a:bodyPr wrap="none" rtlCol="0">
            <a:spAutoFit/>
          </a:bodyPr>
          <a:lstStyle/>
          <a:p>
            <a:r>
              <a:rPr lang="en-US" sz="4000" dirty="0">
                <a:gradFill>
                  <a:gsLst>
                    <a:gs pos="1250">
                      <a:schemeClr val="tx2"/>
                    </a:gs>
                    <a:gs pos="99000">
                      <a:schemeClr val="tx2"/>
                    </a:gs>
                  </a:gsLst>
                  <a:lin ang="5400000" scaled="0"/>
                </a:gradFill>
                <a:latin typeface="+mj-lt"/>
              </a:rPr>
              <a:t>Lync On-premise</a:t>
            </a:r>
          </a:p>
        </p:txBody>
      </p:sp>
      <p:sp>
        <p:nvSpPr>
          <p:cNvPr id="7" name="TextBox 6"/>
          <p:cNvSpPr txBox="1"/>
          <p:nvPr/>
        </p:nvSpPr>
        <p:spPr>
          <a:xfrm>
            <a:off x="468760" y="5087044"/>
            <a:ext cx="7044877" cy="1077218"/>
          </a:xfrm>
          <a:prstGeom prst="rect">
            <a:avLst/>
          </a:prstGeom>
          <a:noFill/>
        </p:spPr>
        <p:txBody>
          <a:bodyPr wrap="none" rtlCol="0">
            <a:spAutoFit/>
          </a:bodyPr>
          <a:lstStyle/>
          <a:p>
            <a:r>
              <a:rPr lang="en-US" sz="4000" dirty="0">
                <a:gradFill>
                  <a:gsLst>
                    <a:gs pos="1250">
                      <a:schemeClr val="tx2"/>
                    </a:gs>
                    <a:gs pos="99000">
                      <a:schemeClr val="tx2"/>
                    </a:gs>
                  </a:gsLst>
                  <a:lin ang="5400000" scaled="0"/>
                </a:gradFill>
                <a:latin typeface="+mj-lt"/>
              </a:rPr>
              <a:t>Lync Online</a:t>
            </a:r>
          </a:p>
          <a:p>
            <a:pPr lvl="1"/>
            <a:r>
              <a:rPr lang="en-US" sz="2400" dirty="0">
                <a:gradFill>
                  <a:gsLst>
                    <a:gs pos="1250">
                      <a:schemeClr val="tx1"/>
                    </a:gs>
                    <a:gs pos="100000">
                      <a:schemeClr val="tx1"/>
                    </a:gs>
                  </a:gsLst>
                  <a:lin ang="5400000" scaled="0"/>
                </a:gradFill>
                <a:latin typeface="+mj-lt"/>
              </a:rPr>
              <a:t>No specific deployment steps needed for mobility</a:t>
            </a:r>
          </a:p>
        </p:txBody>
      </p:sp>
    </p:spTree>
    <p:extLst>
      <p:ext uri="{BB962C8B-B14F-4D97-AF65-F5344CB8AC3E}">
        <p14:creationId xmlns:p14="http://schemas.microsoft.com/office/powerpoint/2010/main" val="329881191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a:t>
            </a:r>
            <a:endParaRPr lang="en-US" dirty="0"/>
          </a:p>
        </p:txBody>
      </p:sp>
      <p:graphicFrame>
        <p:nvGraphicFramePr>
          <p:cNvPr id="3" name="Diagram 2"/>
          <p:cNvGraphicFramePr/>
          <p:nvPr>
            <p:extLst/>
          </p:nvPr>
        </p:nvGraphicFramePr>
        <p:xfrm>
          <a:off x="731837" y="1211262"/>
          <a:ext cx="8290983" cy="5527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330484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Mobility: Architecture</a:t>
            </a:r>
            <a:br>
              <a:rPr lang="en-US" dirty="0" smtClean="0"/>
            </a:br>
            <a:r>
              <a:rPr lang="en-US" dirty="0" smtClean="0"/>
              <a:t>Deep-Dive</a:t>
            </a:r>
            <a:endParaRPr lang="en-US" dirty="0"/>
          </a:p>
        </p:txBody>
      </p:sp>
    </p:spTree>
    <p:extLst>
      <p:ext uri="{BB962C8B-B14F-4D97-AF65-F5344CB8AC3E}">
        <p14:creationId xmlns:p14="http://schemas.microsoft.com/office/powerpoint/2010/main" val="130869514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Real-time communications on HTTP</a:t>
            </a:r>
            <a:endParaRPr lang="en-US" dirty="0"/>
          </a:p>
        </p:txBody>
      </p:sp>
      <p:cxnSp>
        <p:nvCxnSpPr>
          <p:cNvPr id="3" name="Straight Connector 2"/>
          <p:cNvCxnSpPr/>
          <p:nvPr/>
        </p:nvCxnSpPr>
        <p:spPr>
          <a:xfrm>
            <a:off x="1767586" y="3089304"/>
            <a:ext cx="464418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1797298" y="1287462"/>
            <a:ext cx="4184780" cy="3849410"/>
            <a:chOff x="316388" y="1208781"/>
            <a:chExt cx="5469372" cy="5031055"/>
          </a:xfrm>
        </p:grpSpPr>
        <p:sp>
          <p:nvSpPr>
            <p:cNvPr id="5" name="Rounded Rectangle 4"/>
            <p:cNvSpPr/>
            <p:nvPr/>
          </p:nvSpPr>
          <p:spPr>
            <a:xfrm>
              <a:off x="1253970" y="1885752"/>
              <a:ext cx="4531790" cy="3878905"/>
            </a:xfrm>
            <a:prstGeom prst="round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377" dirty="0"/>
            </a:p>
          </p:txBody>
        </p:sp>
        <p:sp>
          <p:nvSpPr>
            <p:cNvPr id="6" name="Rectangle 5"/>
            <p:cNvSpPr/>
            <p:nvPr/>
          </p:nvSpPr>
          <p:spPr>
            <a:xfrm>
              <a:off x="2458555" y="2922688"/>
              <a:ext cx="848066" cy="582513"/>
            </a:xfrm>
            <a:prstGeom prst="rect">
              <a:avLst/>
            </a:prstGeom>
            <a:solidFill>
              <a:schemeClr val="accent6">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224" dirty="0"/>
                <a:t>UCWA</a:t>
              </a:r>
            </a:p>
          </p:txBody>
        </p:sp>
        <p:sp>
          <p:nvSpPr>
            <p:cNvPr id="7" name="Rectangle 6"/>
            <p:cNvSpPr/>
            <p:nvPr/>
          </p:nvSpPr>
          <p:spPr>
            <a:xfrm>
              <a:off x="3470633" y="2922688"/>
              <a:ext cx="1030324" cy="614480"/>
            </a:xfrm>
            <a:prstGeom prst="rect">
              <a:avLst/>
            </a:prstGeom>
            <a:solidFill>
              <a:schemeClr val="accent6">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224" dirty="0"/>
                <a:t>Discover</a:t>
              </a:r>
            </a:p>
          </p:txBody>
        </p:sp>
        <p:sp>
          <p:nvSpPr>
            <p:cNvPr id="8" name="Rectangle 7"/>
            <p:cNvSpPr/>
            <p:nvPr/>
          </p:nvSpPr>
          <p:spPr>
            <a:xfrm>
              <a:off x="4549639" y="2922688"/>
              <a:ext cx="1046818" cy="614480"/>
            </a:xfrm>
            <a:prstGeom prst="rect">
              <a:avLst/>
            </a:prstGeom>
            <a:solidFill>
              <a:srgbClr val="00B050">
                <a:alpha val="27059"/>
              </a:srgb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841" dirty="0"/>
                <a:t>Other web components</a:t>
              </a:r>
            </a:p>
          </p:txBody>
        </p:sp>
        <p:sp>
          <p:nvSpPr>
            <p:cNvPr id="9" name="Rectangle 8"/>
            <p:cNvSpPr/>
            <p:nvPr/>
          </p:nvSpPr>
          <p:spPr>
            <a:xfrm>
              <a:off x="1561210" y="2031143"/>
              <a:ext cx="3931339" cy="315470"/>
            </a:xfrm>
            <a:prstGeom prst="rect">
              <a:avLst/>
            </a:prstGeom>
            <a:solidFill>
              <a:srgbClr val="00B050">
                <a:alpha val="27059"/>
              </a:srgb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224" dirty="0"/>
                <a:t>Security: AUTH/throttling</a:t>
              </a:r>
            </a:p>
          </p:txBody>
        </p:sp>
        <p:sp>
          <p:nvSpPr>
            <p:cNvPr id="10" name="Rectangle 9"/>
            <p:cNvSpPr/>
            <p:nvPr/>
          </p:nvSpPr>
          <p:spPr>
            <a:xfrm>
              <a:off x="1561209" y="2346612"/>
              <a:ext cx="3931341" cy="307240"/>
            </a:xfrm>
            <a:prstGeom prst="rect">
              <a:avLst/>
            </a:prstGeom>
            <a:solidFill>
              <a:srgbClr val="00B050">
                <a:alpha val="27059"/>
              </a:srgb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224" dirty="0"/>
                <a:t>Web Proxy</a:t>
              </a:r>
            </a:p>
          </p:txBody>
        </p:sp>
        <p:sp>
          <p:nvSpPr>
            <p:cNvPr id="11" name="Rectangle 10"/>
            <p:cNvSpPr/>
            <p:nvPr/>
          </p:nvSpPr>
          <p:spPr>
            <a:xfrm>
              <a:off x="2459143" y="3724309"/>
              <a:ext cx="846723" cy="614480"/>
            </a:xfrm>
            <a:prstGeom prst="rect">
              <a:avLst/>
            </a:prstGeom>
            <a:solidFill>
              <a:srgbClr val="00B050">
                <a:alpha val="27059"/>
              </a:srgb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224" dirty="0"/>
                <a:t>UCMA</a:t>
              </a:r>
            </a:p>
          </p:txBody>
        </p:sp>
        <p:sp>
          <p:nvSpPr>
            <p:cNvPr id="12" name="Rectangle 11"/>
            <p:cNvSpPr/>
            <p:nvPr/>
          </p:nvSpPr>
          <p:spPr>
            <a:xfrm>
              <a:off x="2458555" y="4577939"/>
              <a:ext cx="3033993" cy="614480"/>
            </a:xfrm>
            <a:prstGeom prst="rect">
              <a:avLst/>
            </a:prstGeom>
            <a:solidFill>
              <a:srgbClr val="00B050">
                <a:alpha val="27059"/>
              </a:srgb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224" dirty="0"/>
                <a:t>SIP PROXY</a:t>
              </a:r>
            </a:p>
          </p:txBody>
        </p:sp>
        <p:sp>
          <p:nvSpPr>
            <p:cNvPr id="13" name="Flowchart: Magnetic Disk 12"/>
            <p:cNvSpPr/>
            <p:nvPr/>
          </p:nvSpPr>
          <p:spPr>
            <a:xfrm>
              <a:off x="1558011" y="4497292"/>
              <a:ext cx="732894" cy="628799"/>
            </a:xfrm>
            <a:prstGeom prst="flowChartMagneticDisk">
              <a:avLst/>
            </a:prstGeom>
            <a:solidFill>
              <a:srgbClr val="00B050">
                <a:alpha val="27059"/>
              </a:srgb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224" dirty="0"/>
                <a:t>RTC</a:t>
              </a:r>
            </a:p>
          </p:txBody>
        </p:sp>
        <p:sp>
          <p:nvSpPr>
            <p:cNvPr id="14" name="TextBox 13"/>
            <p:cNvSpPr txBox="1"/>
            <p:nvPr/>
          </p:nvSpPr>
          <p:spPr>
            <a:xfrm>
              <a:off x="2861807" y="5262985"/>
              <a:ext cx="2181054" cy="405561"/>
            </a:xfrm>
            <a:prstGeom prst="rect">
              <a:avLst/>
            </a:prstGeom>
            <a:noFill/>
          </p:spPr>
          <p:txBody>
            <a:bodyPr wrap="none" rtlCol="0">
              <a:spAutoFit/>
            </a:bodyPr>
            <a:lstStyle/>
            <a:p>
              <a:r>
                <a:rPr lang="en-US" sz="1377" dirty="0">
                  <a:latin typeface="Segoe UI Semibold" pitchFamily="34" charset="0"/>
                </a:rPr>
                <a:t>Lync Home Server</a:t>
              </a:r>
            </a:p>
          </p:txBody>
        </p:sp>
        <p:cxnSp>
          <p:nvCxnSpPr>
            <p:cNvPr id="15" name="Straight Arrow Connector 14"/>
            <p:cNvCxnSpPr>
              <a:stCxn id="6" idx="2"/>
            </p:cNvCxnSpPr>
            <p:nvPr/>
          </p:nvCxnSpPr>
          <p:spPr>
            <a:xfrm flipH="1">
              <a:off x="2861808" y="3505201"/>
              <a:ext cx="20781" cy="3392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316388" y="1208781"/>
              <a:ext cx="0" cy="50310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16216" y="1237749"/>
              <a:ext cx="592315" cy="405561"/>
            </a:xfrm>
            <a:prstGeom prst="rect">
              <a:avLst/>
            </a:prstGeom>
            <a:noFill/>
          </p:spPr>
          <p:txBody>
            <a:bodyPr wrap="none" rtlCol="0">
              <a:spAutoFit/>
            </a:bodyPr>
            <a:lstStyle/>
            <a:p>
              <a:r>
                <a:rPr lang="en-US" sz="1377" dirty="0"/>
                <a:t>API</a:t>
              </a:r>
            </a:p>
          </p:txBody>
        </p:sp>
        <p:sp>
          <p:nvSpPr>
            <p:cNvPr id="18" name="TextBox 17"/>
            <p:cNvSpPr txBox="1"/>
            <p:nvPr/>
          </p:nvSpPr>
          <p:spPr>
            <a:xfrm>
              <a:off x="425680" y="3135135"/>
              <a:ext cx="797617" cy="405561"/>
            </a:xfrm>
            <a:prstGeom prst="rect">
              <a:avLst/>
            </a:prstGeom>
            <a:noFill/>
          </p:spPr>
          <p:txBody>
            <a:bodyPr wrap="none" rtlCol="0">
              <a:spAutoFit/>
            </a:bodyPr>
            <a:lstStyle/>
            <a:p>
              <a:r>
                <a:rPr lang="en-US" sz="1377" dirty="0"/>
                <a:t>HTTP</a:t>
              </a:r>
            </a:p>
          </p:txBody>
        </p:sp>
        <p:sp>
          <p:nvSpPr>
            <p:cNvPr id="19" name="TextBox 18"/>
            <p:cNvSpPr txBox="1"/>
            <p:nvPr/>
          </p:nvSpPr>
          <p:spPr>
            <a:xfrm>
              <a:off x="529842" y="4619866"/>
              <a:ext cx="566674" cy="405561"/>
            </a:xfrm>
            <a:prstGeom prst="rect">
              <a:avLst/>
            </a:prstGeom>
            <a:noFill/>
          </p:spPr>
          <p:txBody>
            <a:bodyPr wrap="none" rtlCol="0">
              <a:spAutoFit/>
            </a:bodyPr>
            <a:lstStyle/>
            <a:p>
              <a:r>
                <a:rPr lang="en-US" sz="1377" dirty="0"/>
                <a:t>SIP</a:t>
              </a:r>
            </a:p>
          </p:txBody>
        </p:sp>
        <p:sp>
          <p:nvSpPr>
            <p:cNvPr id="20" name="Rectangle 19"/>
            <p:cNvSpPr/>
            <p:nvPr/>
          </p:nvSpPr>
          <p:spPr>
            <a:xfrm>
              <a:off x="1411777" y="2922687"/>
              <a:ext cx="806505" cy="617333"/>
            </a:xfrm>
            <a:prstGeom prst="rect">
              <a:avLst/>
            </a:prstGeom>
            <a:solidFill>
              <a:srgbClr val="00B050">
                <a:alpha val="27059"/>
              </a:srgb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071" dirty="0"/>
                <a:t>Web Ticket</a:t>
              </a:r>
            </a:p>
          </p:txBody>
        </p:sp>
        <p:sp>
          <p:nvSpPr>
            <p:cNvPr id="21" name="Rounded Rectangle 20"/>
            <p:cNvSpPr/>
            <p:nvPr/>
          </p:nvSpPr>
          <p:spPr>
            <a:xfrm>
              <a:off x="2342310" y="2831250"/>
              <a:ext cx="1062340" cy="1666042"/>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77" dirty="0"/>
            </a:p>
          </p:txBody>
        </p:sp>
      </p:grpSp>
      <p:grpSp>
        <p:nvGrpSpPr>
          <p:cNvPr id="22" name="Group 21"/>
          <p:cNvGrpSpPr/>
          <p:nvPr/>
        </p:nvGrpSpPr>
        <p:grpSpPr>
          <a:xfrm>
            <a:off x="8978428" y="2741104"/>
            <a:ext cx="2060207" cy="1204777"/>
            <a:chOff x="9701893" y="2745795"/>
            <a:chExt cx="1966232" cy="1574605"/>
          </a:xfrm>
        </p:grpSpPr>
        <p:sp>
          <p:nvSpPr>
            <p:cNvPr id="23" name="Rounded Rectangle 22"/>
            <p:cNvSpPr/>
            <p:nvPr/>
          </p:nvSpPr>
          <p:spPr>
            <a:xfrm>
              <a:off x="9701893" y="2745795"/>
              <a:ext cx="1966232" cy="1574605"/>
            </a:xfrm>
            <a:prstGeom prst="roundRect">
              <a:avLst/>
            </a:prstGeom>
            <a:solidFill>
              <a:schemeClr val="accent1"/>
            </a:solidFill>
            <a:ln>
              <a:solidFill>
                <a:schemeClr val="tx1">
                  <a:lumMod val="85000"/>
                </a:schemeClr>
              </a:solidFill>
            </a:ln>
          </p:spPr>
          <p:style>
            <a:lnRef idx="1">
              <a:schemeClr val="accent1"/>
            </a:lnRef>
            <a:fillRef idx="2">
              <a:schemeClr val="accent1"/>
            </a:fillRef>
            <a:effectRef idx="1">
              <a:schemeClr val="accent1"/>
            </a:effectRef>
            <a:fontRef idx="minor">
              <a:schemeClr val="dk1"/>
            </a:fontRef>
          </p:style>
          <p:txBody>
            <a:bodyPr rtlCol="0" anchor="b"/>
            <a:lstStyle/>
            <a:p>
              <a:pPr algn="ctr"/>
              <a:endParaRPr lang="en-US" sz="1377" dirty="0"/>
            </a:p>
          </p:txBody>
        </p:sp>
        <p:sp>
          <p:nvSpPr>
            <p:cNvPr id="24" name="Rectangle 23"/>
            <p:cNvSpPr/>
            <p:nvPr/>
          </p:nvSpPr>
          <p:spPr>
            <a:xfrm>
              <a:off x="9860144" y="2958244"/>
              <a:ext cx="1691745" cy="396202"/>
            </a:xfrm>
            <a:prstGeom prst="rect">
              <a:avLst/>
            </a:prstGeom>
            <a:solidFill>
              <a:schemeClr val="bg2">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900" dirty="0" smtClean="0"/>
                <a:t>Mobile Client App - Layer</a:t>
              </a:r>
              <a:endParaRPr lang="en-US" sz="900" dirty="0"/>
            </a:p>
          </p:txBody>
        </p:sp>
        <p:sp>
          <p:nvSpPr>
            <p:cNvPr id="25" name="Rectangle 24"/>
            <p:cNvSpPr/>
            <p:nvPr/>
          </p:nvSpPr>
          <p:spPr>
            <a:xfrm>
              <a:off x="9860145" y="3441267"/>
              <a:ext cx="1691744" cy="436882"/>
            </a:xfrm>
            <a:prstGeom prst="rect">
              <a:avLst/>
            </a:prstGeom>
            <a:solidFill>
              <a:schemeClr val="tx2">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900" dirty="0"/>
                <a:t>Media Manager/ Media Stack</a:t>
              </a:r>
            </a:p>
          </p:txBody>
        </p:sp>
        <p:sp>
          <p:nvSpPr>
            <p:cNvPr id="26" name="TextBox 25"/>
            <p:cNvSpPr txBox="1"/>
            <p:nvPr/>
          </p:nvSpPr>
          <p:spPr>
            <a:xfrm>
              <a:off x="10178378" y="3920589"/>
              <a:ext cx="1034507" cy="305295"/>
            </a:xfrm>
            <a:prstGeom prst="rect">
              <a:avLst/>
            </a:prstGeom>
            <a:noFill/>
          </p:spPr>
          <p:txBody>
            <a:bodyPr wrap="none" rtlCol="0">
              <a:spAutoFit/>
            </a:bodyPr>
            <a:lstStyle/>
            <a:p>
              <a:r>
                <a:rPr lang="en-US" sz="918" dirty="0">
                  <a:solidFill>
                    <a:schemeClr val="bg1"/>
                  </a:solidFill>
                  <a:latin typeface="Segoe UI Semibold" pitchFamily="34" charset="0"/>
                </a:rPr>
                <a:t>Lync </a:t>
              </a:r>
              <a:r>
                <a:rPr lang="en-US" sz="918" dirty="0" smtClean="0">
                  <a:solidFill>
                    <a:schemeClr val="bg1"/>
                  </a:solidFill>
                  <a:latin typeface="Segoe UI Semibold" pitchFamily="34" charset="0"/>
                </a:rPr>
                <a:t>Mobile App</a:t>
              </a:r>
              <a:endParaRPr lang="en-US" sz="918" dirty="0">
                <a:solidFill>
                  <a:schemeClr val="bg1"/>
                </a:solidFill>
                <a:latin typeface="Segoe UI Semibold" pitchFamily="34" charset="0"/>
              </a:endParaRPr>
            </a:p>
          </p:txBody>
        </p:sp>
      </p:grpSp>
      <p:grpSp>
        <p:nvGrpSpPr>
          <p:cNvPr id="27" name="Group 26"/>
          <p:cNvGrpSpPr/>
          <p:nvPr/>
        </p:nvGrpSpPr>
        <p:grpSpPr>
          <a:xfrm>
            <a:off x="4604871" y="1957449"/>
            <a:ext cx="5425672" cy="946206"/>
            <a:chOff x="3985794" y="2084431"/>
            <a:chExt cx="7091178" cy="1236660"/>
          </a:xfrm>
        </p:grpSpPr>
        <p:cxnSp>
          <p:nvCxnSpPr>
            <p:cNvPr id="28" name="Elbow Connector 27"/>
            <p:cNvCxnSpPr>
              <a:stCxn id="24" idx="0"/>
              <a:endCxn id="7" idx="0"/>
            </p:cNvCxnSpPr>
            <p:nvPr/>
          </p:nvCxnSpPr>
          <p:spPr>
            <a:xfrm rot="16200000" flipV="1">
              <a:off x="7332180" y="-423700"/>
              <a:ext cx="398405" cy="7091178"/>
            </a:xfrm>
            <a:prstGeom prst="bentConnector3">
              <a:avLst>
                <a:gd name="adj1" fmla="val 174992"/>
              </a:avLst>
            </a:prstGeom>
            <a:ln w="381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6"/>
            <p:cNvSpPr txBox="1"/>
            <p:nvPr/>
          </p:nvSpPr>
          <p:spPr>
            <a:xfrm>
              <a:off x="6946444" y="2084431"/>
              <a:ext cx="1385263" cy="289790"/>
            </a:xfrm>
            <a:prstGeom prst="rect">
              <a:avLst/>
            </a:prstGeom>
            <a:noFill/>
          </p:spPr>
          <p:txBody>
            <a:bodyPr wrap="none" rtlCol="0">
              <a:spAutoFit/>
            </a:bodyPr>
            <a:lstStyle/>
            <a:p>
              <a:pPr algn="ctr"/>
              <a:r>
                <a:rPr lang="en-US" sz="841" b="1" dirty="0" smtClean="0">
                  <a:latin typeface="Segoe UI Light" pitchFamily="34" charset="0"/>
                </a:rPr>
                <a:t>Auto-Discovery API</a:t>
              </a:r>
              <a:endParaRPr lang="en-US" sz="841" b="1" dirty="0">
                <a:latin typeface="Segoe UI Light" pitchFamily="34" charset="0"/>
              </a:endParaRPr>
            </a:p>
          </p:txBody>
        </p:sp>
      </p:grpSp>
      <p:grpSp>
        <p:nvGrpSpPr>
          <p:cNvPr id="30" name="Group 29"/>
          <p:cNvGrpSpPr/>
          <p:nvPr/>
        </p:nvGrpSpPr>
        <p:grpSpPr>
          <a:xfrm>
            <a:off x="3760774" y="1926941"/>
            <a:ext cx="6269768" cy="976720"/>
            <a:chOff x="2882586" y="2044555"/>
            <a:chExt cx="8194385" cy="1276540"/>
          </a:xfrm>
        </p:grpSpPr>
        <p:cxnSp>
          <p:nvCxnSpPr>
            <p:cNvPr id="31" name="Elbow Connector 30"/>
            <p:cNvCxnSpPr>
              <a:stCxn id="24" idx="0"/>
              <a:endCxn id="6" idx="0"/>
            </p:cNvCxnSpPr>
            <p:nvPr/>
          </p:nvCxnSpPr>
          <p:spPr>
            <a:xfrm rot="16200000" flipV="1">
              <a:off x="6780576" y="-975301"/>
              <a:ext cx="398406" cy="8194385"/>
            </a:xfrm>
            <a:prstGeom prst="bentConnector3">
              <a:avLst>
                <a:gd name="adj1" fmla="val 174992"/>
              </a:avLst>
            </a:prstGeom>
            <a:ln w="381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891139" y="2044555"/>
              <a:ext cx="2064066" cy="458903"/>
            </a:xfrm>
            <a:prstGeom prst="rect">
              <a:avLst/>
            </a:prstGeom>
            <a:noFill/>
          </p:spPr>
          <p:txBody>
            <a:bodyPr wrap="none" rtlCol="0">
              <a:spAutoFit/>
            </a:bodyPr>
            <a:lstStyle/>
            <a:p>
              <a:pPr algn="ctr"/>
              <a:r>
                <a:rPr lang="en-US" sz="841" b="1" dirty="0" smtClean="0">
                  <a:latin typeface="Segoe UI Light" pitchFamily="34" charset="0"/>
                </a:rPr>
                <a:t>UCWA </a:t>
              </a:r>
              <a:r>
                <a:rPr lang="en-US" sz="841" b="1" dirty="0">
                  <a:latin typeface="Segoe UI Light" pitchFamily="34" charset="0"/>
                </a:rPr>
                <a:t>Conversations REST API</a:t>
              </a:r>
              <a:endParaRPr lang="en-US" sz="1224" b="1" dirty="0">
                <a:latin typeface="Segoe UI Light" pitchFamily="34" charset="0"/>
              </a:endParaRPr>
            </a:p>
            <a:p>
              <a:pPr algn="ctr"/>
              <a:r>
                <a:rPr lang="en-US" sz="841" dirty="0">
                  <a:latin typeface="Segoe UI Light" pitchFamily="34" charset="0"/>
                </a:rPr>
                <a:t>(Chat, VoIP, SDP …)</a:t>
              </a:r>
            </a:p>
          </p:txBody>
        </p:sp>
      </p:grpSp>
      <p:cxnSp>
        <p:nvCxnSpPr>
          <p:cNvPr id="33" name="Elbow Connector 32"/>
          <p:cNvCxnSpPr>
            <a:stCxn id="11" idx="2"/>
            <a:endCxn id="49" idx="2"/>
          </p:cNvCxnSpPr>
          <p:nvPr/>
        </p:nvCxnSpPr>
        <p:spPr>
          <a:xfrm rot="5400000" flipH="1" flipV="1">
            <a:off x="4358805" y="3080004"/>
            <a:ext cx="4225" cy="1200415"/>
          </a:xfrm>
          <a:prstGeom prst="bentConnector3">
            <a:avLst>
              <a:gd name="adj1" fmla="val -5410651"/>
            </a:avLst>
          </a:prstGeom>
          <a:ln w="381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TextBox 31"/>
          <p:cNvSpPr txBox="1"/>
          <p:nvPr/>
        </p:nvSpPr>
        <p:spPr>
          <a:xfrm>
            <a:off x="6794631" y="2399506"/>
            <a:ext cx="1429243" cy="358112"/>
          </a:xfrm>
          <a:prstGeom prst="rect">
            <a:avLst/>
          </a:prstGeom>
          <a:noFill/>
        </p:spPr>
        <p:txBody>
          <a:bodyPr wrap="none" rtlCol="0">
            <a:spAutoFit/>
          </a:bodyPr>
          <a:lstStyle/>
          <a:p>
            <a:pPr algn="ctr"/>
            <a:r>
              <a:rPr lang="en-US" sz="841" b="1" dirty="0">
                <a:latin typeface="Segoe UI Light" pitchFamily="34" charset="0"/>
              </a:rPr>
              <a:t>Real-time UCWA Event API</a:t>
            </a:r>
            <a:endParaRPr lang="en-US" sz="1224" b="1" dirty="0">
              <a:latin typeface="Segoe UI Light" pitchFamily="34" charset="0"/>
            </a:endParaRPr>
          </a:p>
          <a:p>
            <a:pPr algn="ctr"/>
            <a:r>
              <a:rPr lang="en-US" sz="841" dirty="0">
                <a:latin typeface="Segoe UI Light" pitchFamily="34" charset="0"/>
              </a:rPr>
              <a:t>(Urgent updates, SDP …)</a:t>
            </a:r>
          </a:p>
        </p:txBody>
      </p:sp>
      <p:grpSp>
        <p:nvGrpSpPr>
          <p:cNvPr id="35" name="Group 34"/>
          <p:cNvGrpSpPr/>
          <p:nvPr/>
        </p:nvGrpSpPr>
        <p:grpSpPr>
          <a:xfrm>
            <a:off x="4961126" y="2761833"/>
            <a:ext cx="4183117" cy="678533"/>
            <a:chOff x="4451407" y="3135734"/>
            <a:chExt cx="5467200" cy="886820"/>
          </a:xfrm>
        </p:grpSpPr>
        <p:cxnSp>
          <p:nvCxnSpPr>
            <p:cNvPr id="36" name="Elbow Connector 35"/>
            <p:cNvCxnSpPr>
              <a:stCxn id="49" idx="0"/>
              <a:endCxn id="25" idx="1"/>
            </p:cNvCxnSpPr>
            <p:nvPr/>
          </p:nvCxnSpPr>
          <p:spPr>
            <a:xfrm rot="16200000" flipH="1">
              <a:off x="7033122" y="1137069"/>
              <a:ext cx="303770" cy="5467200"/>
            </a:xfrm>
            <a:prstGeom prst="bentConnector4">
              <a:avLst>
                <a:gd name="adj1" fmla="val -98355"/>
                <a:gd name="adj2" fmla="val 54486"/>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1"/>
            <p:cNvSpPr txBox="1"/>
            <p:nvPr/>
          </p:nvSpPr>
          <p:spPr>
            <a:xfrm>
              <a:off x="6541433" y="3135734"/>
              <a:ext cx="934201" cy="295559"/>
            </a:xfrm>
            <a:prstGeom prst="rect">
              <a:avLst/>
            </a:prstGeom>
            <a:noFill/>
          </p:spPr>
          <p:txBody>
            <a:bodyPr wrap="none" rtlCol="0">
              <a:spAutoFit/>
            </a:bodyPr>
            <a:lstStyle/>
            <a:p>
              <a:pPr algn="ctr"/>
              <a:r>
                <a:rPr lang="en-US" sz="841" b="1" dirty="0">
                  <a:latin typeface="Segoe UI Light" pitchFamily="34" charset="0"/>
                </a:rPr>
                <a:t>Media Flow</a:t>
              </a:r>
              <a:endParaRPr lang="en-US" sz="841" dirty="0">
                <a:latin typeface="Segoe UI Light" pitchFamily="34" charset="0"/>
              </a:endParaRPr>
            </a:p>
          </p:txBody>
        </p:sp>
      </p:grpSp>
      <p:sp>
        <p:nvSpPr>
          <p:cNvPr id="38" name="Oval 37"/>
          <p:cNvSpPr/>
          <p:nvPr/>
        </p:nvSpPr>
        <p:spPr bwMode="auto">
          <a:xfrm>
            <a:off x="6478382" y="1935981"/>
            <a:ext cx="319735" cy="252451"/>
          </a:xfrm>
          <a:prstGeom prst="ellipse">
            <a:avLst/>
          </a:prstGeom>
          <a:ln>
            <a:noFill/>
            <a:headEnd type="none" w="med" len="med"/>
            <a:tailEnd type="none" w="med" len="med"/>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69961" tIns="34980" rIns="69961" bIns="34980" numCol="1" rtlCol="0" anchor="ctr" anchorCtr="0" compatLnSpc="1">
            <a:prstTxWarp prst="textNoShape">
              <a:avLst/>
            </a:prstTxWarp>
          </a:bodyPr>
          <a:lstStyle/>
          <a:p>
            <a:pPr algn="ctr" defTabSz="699404" fontAlgn="base">
              <a:spcBef>
                <a:spcPct val="0"/>
              </a:spcBef>
              <a:spcAft>
                <a:spcPct val="0"/>
              </a:spcAft>
            </a:pPr>
            <a:r>
              <a:rPr lang="en-US" sz="1224" b="1" dirty="0">
                <a:gradFill>
                  <a:gsLst>
                    <a:gs pos="0">
                      <a:srgbClr val="FFFFFF"/>
                    </a:gs>
                    <a:gs pos="100000">
                      <a:srgbClr val="FFFFFF"/>
                    </a:gs>
                  </a:gsLst>
                  <a:lin ang="5400000" scaled="0"/>
                </a:gradFill>
                <a:latin typeface="+mj-lt"/>
              </a:rPr>
              <a:t>2</a:t>
            </a:r>
          </a:p>
        </p:txBody>
      </p:sp>
      <p:sp>
        <p:nvSpPr>
          <p:cNvPr id="39" name="Oval 38"/>
          <p:cNvSpPr/>
          <p:nvPr/>
        </p:nvSpPr>
        <p:spPr bwMode="auto">
          <a:xfrm>
            <a:off x="6508102" y="1992207"/>
            <a:ext cx="319735" cy="252451"/>
          </a:xfrm>
          <a:prstGeom prst="ellipse">
            <a:avLst/>
          </a:prstGeom>
          <a:ln>
            <a:noFill/>
            <a:headEnd type="none" w="med" len="med"/>
            <a:tailEnd type="none" w="med" len="med"/>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69961" tIns="34980" rIns="69961" bIns="34980" numCol="1" rtlCol="0" anchor="ctr" anchorCtr="0" compatLnSpc="1">
            <a:prstTxWarp prst="textNoShape">
              <a:avLst/>
            </a:prstTxWarp>
          </a:bodyPr>
          <a:lstStyle/>
          <a:p>
            <a:pPr algn="ctr" defTabSz="699404" fontAlgn="base">
              <a:spcBef>
                <a:spcPct val="0"/>
              </a:spcBef>
              <a:spcAft>
                <a:spcPct val="0"/>
              </a:spcAft>
            </a:pPr>
            <a:r>
              <a:rPr lang="en-US" sz="1224" b="1" dirty="0">
                <a:gradFill>
                  <a:gsLst>
                    <a:gs pos="0">
                      <a:srgbClr val="FFFFFF"/>
                    </a:gs>
                    <a:gs pos="100000">
                      <a:srgbClr val="FFFFFF"/>
                    </a:gs>
                  </a:gsLst>
                  <a:lin ang="5400000" scaled="0"/>
                </a:gradFill>
                <a:latin typeface="+mj-lt"/>
              </a:rPr>
              <a:t>1</a:t>
            </a:r>
          </a:p>
        </p:txBody>
      </p:sp>
      <p:sp>
        <p:nvSpPr>
          <p:cNvPr id="40" name="Oval 39"/>
          <p:cNvSpPr/>
          <p:nvPr/>
        </p:nvSpPr>
        <p:spPr bwMode="auto">
          <a:xfrm>
            <a:off x="6501288" y="2437798"/>
            <a:ext cx="319735" cy="252451"/>
          </a:xfrm>
          <a:prstGeom prst="ellipse">
            <a:avLst/>
          </a:prstGeom>
          <a:ln>
            <a:noFill/>
            <a:headEnd type="none" w="med" len="med"/>
            <a:tailEnd type="none" w="med" len="med"/>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69961" tIns="34980" rIns="69961" bIns="34980" numCol="1" rtlCol="0" anchor="ctr" anchorCtr="0" compatLnSpc="1">
            <a:prstTxWarp prst="textNoShape">
              <a:avLst/>
            </a:prstTxWarp>
          </a:bodyPr>
          <a:lstStyle/>
          <a:p>
            <a:pPr algn="ctr" defTabSz="699404" fontAlgn="base">
              <a:spcBef>
                <a:spcPct val="0"/>
              </a:spcBef>
              <a:spcAft>
                <a:spcPct val="0"/>
              </a:spcAft>
            </a:pPr>
            <a:r>
              <a:rPr lang="en-US" sz="1224" b="1" dirty="0">
                <a:gradFill>
                  <a:gsLst>
                    <a:gs pos="0">
                      <a:srgbClr val="FFFFFF"/>
                    </a:gs>
                    <a:gs pos="100000">
                      <a:srgbClr val="FFFFFF"/>
                    </a:gs>
                  </a:gsLst>
                  <a:lin ang="5400000" scaled="0"/>
                </a:gradFill>
                <a:latin typeface="+mj-lt"/>
              </a:rPr>
              <a:t>3</a:t>
            </a:r>
          </a:p>
        </p:txBody>
      </p:sp>
      <p:sp>
        <p:nvSpPr>
          <p:cNvPr id="41" name="Oval 40"/>
          <p:cNvSpPr/>
          <p:nvPr/>
        </p:nvSpPr>
        <p:spPr bwMode="auto">
          <a:xfrm>
            <a:off x="6178543" y="2735128"/>
            <a:ext cx="319735" cy="252451"/>
          </a:xfrm>
          <a:prstGeom prst="ellipse">
            <a:avLst/>
          </a:prstGeom>
          <a:ln>
            <a:noFill/>
            <a:headEnd type="none" w="med" len="med"/>
            <a:tailEnd type="none" w="med" len="med"/>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69961" tIns="34980" rIns="69961" bIns="34980" numCol="1" rtlCol="0" anchor="ctr" anchorCtr="0" compatLnSpc="1">
            <a:prstTxWarp prst="textNoShape">
              <a:avLst/>
            </a:prstTxWarp>
          </a:bodyPr>
          <a:lstStyle/>
          <a:p>
            <a:pPr algn="ctr" defTabSz="699404" fontAlgn="base">
              <a:spcBef>
                <a:spcPct val="0"/>
              </a:spcBef>
              <a:spcAft>
                <a:spcPct val="0"/>
              </a:spcAft>
            </a:pPr>
            <a:r>
              <a:rPr lang="en-US" sz="1224" b="1" dirty="0">
                <a:gradFill>
                  <a:gsLst>
                    <a:gs pos="0">
                      <a:srgbClr val="FFFFFF"/>
                    </a:gs>
                    <a:gs pos="100000">
                      <a:srgbClr val="FFFFFF"/>
                    </a:gs>
                  </a:gsLst>
                  <a:lin ang="5400000" scaled="0"/>
                </a:gradFill>
                <a:latin typeface="+mj-lt"/>
              </a:rPr>
              <a:t>4</a:t>
            </a:r>
          </a:p>
        </p:txBody>
      </p:sp>
      <p:grpSp>
        <p:nvGrpSpPr>
          <p:cNvPr id="42" name="Group 41"/>
          <p:cNvGrpSpPr/>
          <p:nvPr/>
        </p:nvGrpSpPr>
        <p:grpSpPr>
          <a:xfrm>
            <a:off x="9497563" y="4656369"/>
            <a:ext cx="1037562" cy="590858"/>
            <a:chOff x="7375565" y="5648326"/>
            <a:chExt cx="1356061" cy="772232"/>
          </a:xfrm>
        </p:grpSpPr>
        <p:cxnSp>
          <p:nvCxnSpPr>
            <p:cNvPr id="43" name="Straight Arrow Connector 42"/>
            <p:cNvCxnSpPr/>
            <p:nvPr/>
          </p:nvCxnSpPr>
          <p:spPr>
            <a:xfrm>
              <a:off x="7388582" y="5769627"/>
              <a:ext cx="56305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066856" y="5648326"/>
              <a:ext cx="607274" cy="311372"/>
            </a:xfrm>
            <a:prstGeom prst="rect">
              <a:avLst/>
            </a:prstGeom>
            <a:noFill/>
          </p:spPr>
          <p:txBody>
            <a:bodyPr wrap="none" rtlCol="0">
              <a:spAutoFit/>
            </a:bodyPr>
            <a:lstStyle/>
            <a:p>
              <a:r>
                <a:rPr lang="en-US" sz="918" dirty="0"/>
                <a:t>HTTP</a:t>
              </a:r>
            </a:p>
          </p:txBody>
        </p:sp>
        <p:cxnSp>
          <p:nvCxnSpPr>
            <p:cNvPr id="45" name="Straight Arrow Connector 44"/>
            <p:cNvCxnSpPr/>
            <p:nvPr/>
          </p:nvCxnSpPr>
          <p:spPr>
            <a:xfrm>
              <a:off x="7375565" y="6000057"/>
              <a:ext cx="563058" cy="0"/>
            </a:xfrm>
            <a:prstGeom prst="straightConnector1">
              <a:avLst/>
            </a:prstGeom>
            <a:ln>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053838" y="5878755"/>
              <a:ext cx="459835" cy="311372"/>
            </a:xfrm>
            <a:prstGeom prst="rect">
              <a:avLst/>
            </a:prstGeom>
            <a:noFill/>
          </p:spPr>
          <p:txBody>
            <a:bodyPr wrap="none" rtlCol="0">
              <a:spAutoFit/>
            </a:bodyPr>
            <a:lstStyle/>
            <a:p>
              <a:r>
                <a:rPr lang="en-US" sz="918" dirty="0"/>
                <a:t>SIP</a:t>
              </a:r>
            </a:p>
          </p:txBody>
        </p:sp>
        <p:cxnSp>
          <p:nvCxnSpPr>
            <p:cNvPr id="47" name="Straight Arrow Connector 46"/>
            <p:cNvCxnSpPr/>
            <p:nvPr/>
          </p:nvCxnSpPr>
          <p:spPr>
            <a:xfrm>
              <a:off x="7375565" y="6230487"/>
              <a:ext cx="563058" cy="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8053838" y="6109186"/>
              <a:ext cx="677788" cy="311372"/>
            </a:xfrm>
            <a:prstGeom prst="rect">
              <a:avLst/>
            </a:prstGeom>
            <a:noFill/>
          </p:spPr>
          <p:txBody>
            <a:bodyPr wrap="none" rtlCol="0">
              <a:spAutoFit/>
            </a:bodyPr>
            <a:lstStyle/>
            <a:p>
              <a:r>
                <a:rPr lang="en-US" sz="918" dirty="0"/>
                <a:t>Media</a:t>
              </a:r>
            </a:p>
          </p:txBody>
        </p:sp>
      </p:grpSp>
      <p:sp>
        <p:nvSpPr>
          <p:cNvPr id="49" name="Rectangle 48"/>
          <p:cNvSpPr/>
          <p:nvPr/>
        </p:nvSpPr>
        <p:spPr>
          <a:xfrm>
            <a:off x="4585814" y="3207942"/>
            <a:ext cx="750624" cy="470157"/>
          </a:xfrm>
          <a:prstGeom prst="rect">
            <a:avLst/>
          </a:prstGeom>
          <a:solidFill>
            <a:srgbClr val="00B050">
              <a:alpha val="27059"/>
            </a:srgb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071" dirty="0"/>
              <a:t>AVMCU</a:t>
            </a:r>
          </a:p>
        </p:txBody>
      </p:sp>
      <p:cxnSp>
        <p:nvCxnSpPr>
          <p:cNvPr id="50" name="Elbow Connector 49"/>
          <p:cNvCxnSpPr>
            <a:stCxn id="49" idx="2"/>
            <a:endCxn id="52" idx="2"/>
          </p:cNvCxnSpPr>
          <p:nvPr/>
        </p:nvCxnSpPr>
        <p:spPr>
          <a:xfrm rot="16200000" flipH="1">
            <a:off x="5796723" y="2842501"/>
            <a:ext cx="524073" cy="2195267"/>
          </a:xfrm>
          <a:prstGeom prst="bentConnector3">
            <a:avLst>
              <a:gd name="adj1" fmla="val 143620"/>
            </a:avLst>
          </a:prstGeom>
          <a:ln w="381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50"/>
          <p:cNvCxnSpPr>
            <a:stCxn id="49" idx="3"/>
            <a:endCxn id="52" idx="0"/>
          </p:cNvCxnSpPr>
          <p:nvPr/>
        </p:nvCxnSpPr>
        <p:spPr>
          <a:xfrm>
            <a:off x="5336438" y="3443021"/>
            <a:ext cx="1819955" cy="383905"/>
          </a:xfrm>
          <a:prstGeom prst="bentConnector2">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2" name="Picture 51"/>
          <p:cNvPicPr>
            <a:picLocks noChangeAspect="1"/>
          </p:cNvPicPr>
          <p:nvPr/>
        </p:nvPicPr>
        <p:blipFill>
          <a:blip r:embed="rId2"/>
          <a:stretch>
            <a:fillRect/>
          </a:stretch>
        </p:blipFill>
        <p:spPr>
          <a:xfrm>
            <a:off x="6932523" y="3826926"/>
            <a:ext cx="447739" cy="375246"/>
          </a:xfrm>
          <a:prstGeom prst="rect">
            <a:avLst/>
          </a:prstGeom>
        </p:spPr>
      </p:pic>
      <p:pic>
        <p:nvPicPr>
          <p:cNvPr id="53" name="Picture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8994" y="3660335"/>
            <a:ext cx="4372897" cy="3279673"/>
          </a:xfrm>
          <a:prstGeom prst="rect">
            <a:avLst/>
          </a:prstGeom>
        </p:spPr>
      </p:pic>
    </p:spTree>
    <p:extLst>
      <p:ext uri="{BB962C8B-B14F-4D97-AF65-F5344CB8AC3E}">
        <p14:creationId xmlns:p14="http://schemas.microsoft.com/office/powerpoint/2010/main" val="32867808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27"/>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39"/>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34"/>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33"/>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30"/>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38"/>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40"/>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50"/>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5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P spid="38" grpId="0" animBg="1"/>
      <p:bldP spid="38" grpId="1" animBg="1"/>
      <p:bldP spid="39" grpId="0" animBg="1"/>
      <p:bldP spid="39" grpId="1" animBg="1"/>
      <p:bldP spid="40" grpId="0" animBg="1"/>
      <p:bldP spid="40" grpId="1" animBg="1"/>
      <p:bldP spid="41" grpId="0" animBg="1"/>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Lync Discover</a:t>
            </a:r>
            <a:endParaRPr lang="en-US" dirty="0"/>
          </a:p>
        </p:txBody>
      </p:sp>
      <p:cxnSp>
        <p:nvCxnSpPr>
          <p:cNvPr id="3" name="Straight Arrow Connector 2"/>
          <p:cNvCxnSpPr/>
          <p:nvPr/>
        </p:nvCxnSpPr>
        <p:spPr>
          <a:xfrm>
            <a:off x="1739824" y="3108677"/>
            <a:ext cx="108803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989029" y="2675728"/>
            <a:ext cx="451564" cy="798558"/>
          </a:xfrm>
          <a:prstGeom prst="rect">
            <a:avLst/>
          </a:prstGeom>
          <a:noFill/>
        </p:spPr>
        <p:txBody>
          <a:bodyPr wrap="none" rtlCol="0">
            <a:spAutoFit/>
          </a:bodyPr>
          <a:lstStyle/>
          <a:p>
            <a:r>
              <a:rPr lang="en-US" sz="4488" dirty="0"/>
              <a:t>?</a:t>
            </a:r>
          </a:p>
        </p:txBody>
      </p:sp>
      <p:sp>
        <p:nvSpPr>
          <p:cNvPr id="5" name="TextBox 4"/>
          <p:cNvSpPr txBox="1"/>
          <p:nvPr/>
        </p:nvSpPr>
        <p:spPr>
          <a:xfrm>
            <a:off x="3476573" y="2098905"/>
            <a:ext cx="3113336" cy="2335312"/>
          </a:xfrm>
          <a:prstGeom prst="rect">
            <a:avLst/>
          </a:prstGeom>
          <a:noFill/>
        </p:spPr>
        <p:txBody>
          <a:bodyPr wrap="none" rtlCol="0">
            <a:spAutoFit/>
          </a:bodyPr>
          <a:lstStyle/>
          <a:p>
            <a:r>
              <a:rPr lang="en-US" sz="2856" b="1" dirty="0"/>
              <a:t>Where is UCWA?</a:t>
            </a:r>
          </a:p>
          <a:p>
            <a:r>
              <a:rPr lang="en-US" sz="2856"/>
              <a:t>On premises</a:t>
            </a:r>
            <a:endParaRPr lang="en-US" sz="2856" dirty="0"/>
          </a:p>
          <a:p>
            <a:r>
              <a:rPr lang="en-US" sz="2856"/>
              <a:t>Hybrid</a:t>
            </a:r>
            <a:endParaRPr lang="en-US" sz="2856" dirty="0"/>
          </a:p>
          <a:p>
            <a:r>
              <a:rPr lang="en-US" sz="2856" dirty="0"/>
              <a:t>Online only</a:t>
            </a:r>
          </a:p>
          <a:p>
            <a:r>
              <a:rPr lang="en-US" sz="2856" dirty="0"/>
              <a:t>..</a:t>
            </a:r>
          </a:p>
        </p:txBody>
      </p:sp>
      <p:sp>
        <p:nvSpPr>
          <p:cNvPr id="6" name="TextBox 5"/>
          <p:cNvSpPr txBox="1"/>
          <p:nvPr/>
        </p:nvSpPr>
        <p:spPr>
          <a:xfrm>
            <a:off x="494966" y="3603335"/>
            <a:ext cx="1583318" cy="286306"/>
          </a:xfrm>
          <a:prstGeom prst="rect">
            <a:avLst/>
          </a:prstGeom>
          <a:noFill/>
        </p:spPr>
        <p:txBody>
          <a:bodyPr wrap="none" rtlCol="0">
            <a:spAutoFit/>
          </a:bodyPr>
          <a:lstStyle/>
          <a:p>
            <a:r>
              <a:rPr lang="en-US" sz="1224" dirty="0"/>
              <a:t>Alice@contoso.com</a:t>
            </a:r>
          </a:p>
        </p:txBody>
      </p:sp>
      <p:pic>
        <p:nvPicPr>
          <p:cNvPr id="7" name="Picture 3" descr="W:\Open Engagements\Productivity\MS-Unified Communications\#1601 BizProd MOD Team Core Content Work\New Iconography\Infrastructure\Draft\Icons_Infrastructure_5-03.png"/>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a:stretch/>
        </p:blipFill>
        <p:spPr bwMode="auto">
          <a:xfrm>
            <a:off x="1098980" y="2754828"/>
            <a:ext cx="504517" cy="75722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7412392" y="1908254"/>
            <a:ext cx="4381227" cy="3746375"/>
          </a:xfrm>
          <a:prstGeom prst="rect">
            <a:avLst/>
          </a:prstGeom>
        </p:spPr>
        <p:txBody>
          <a:bodyPr vert="horz" wrap="square" lIns="0" tIns="0" rIns="0" bIns="0" rtlCol="0">
            <a:spAutoFit/>
          </a:bodyPr>
          <a:lst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72" dirty="0" smtClean="0"/>
              <a:t>Lync Discover </a:t>
            </a:r>
            <a:r>
              <a:rPr lang="en-US" sz="3672" dirty="0"/>
              <a:t>is the process used by any client to discover Lync Server entry points such as Web URLs FQDN/Ports</a:t>
            </a:r>
          </a:p>
          <a:p>
            <a:pPr marL="0" indent="0" algn="ctr">
              <a:buNone/>
            </a:pPr>
            <a:endParaRPr lang="en-US" sz="3672" dirty="0"/>
          </a:p>
        </p:txBody>
      </p:sp>
    </p:spTree>
    <p:extLst>
      <p:ext uri="{BB962C8B-B14F-4D97-AF65-F5344CB8AC3E}">
        <p14:creationId xmlns:p14="http://schemas.microsoft.com/office/powerpoint/2010/main" val="383156076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Discoverability: Hybrid topology sample</a:t>
            </a:r>
            <a:endParaRPr lang="en-US" dirty="0"/>
          </a:p>
        </p:txBody>
      </p:sp>
      <p:sp>
        <p:nvSpPr>
          <p:cNvPr id="3" name="Rectangle 2"/>
          <p:cNvSpPr/>
          <p:nvPr/>
        </p:nvSpPr>
        <p:spPr bwMode="auto">
          <a:xfrm>
            <a:off x="6451453" y="3117408"/>
            <a:ext cx="900426" cy="288755"/>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0" tIns="34980" rIns="0" bIns="34980" numCol="1" rtlCol="0" anchor="t" anchorCtr="0" compatLnSpc="1">
            <a:prstTxWarp prst="textNoShape">
              <a:avLst/>
            </a:prstTxWarp>
          </a:bodyPr>
          <a:lstStyle/>
          <a:p>
            <a:pPr algn="ctr" defTabSz="524693" fontAlgn="base">
              <a:spcBef>
                <a:spcPct val="0"/>
              </a:spcBef>
              <a:spcAft>
                <a:spcPct val="0"/>
              </a:spcAft>
            </a:pPr>
            <a:r>
              <a:rPr lang="en-US" sz="918" dirty="0">
                <a:gradFill>
                  <a:gsLst>
                    <a:gs pos="0">
                      <a:srgbClr val="FFFFFF"/>
                    </a:gs>
                    <a:gs pos="100000">
                      <a:srgbClr val="FFFFFF"/>
                    </a:gs>
                  </a:gsLst>
                  <a:lin ang="5400000" scaled="0"/>
                </a:gradFill>
              </a:rPr>
              <a:t>EDGE (web Infra)</a:t>
            </a:r>
          </a:p>
        </p:txBody>
      </p:sp>
      <p:sp>
        <p:nvSpPr>
          <p:cNvPr id="4" name="Rectangle 3"/>
          <p:cNvSpPr/>
          <p:nvPr/>
        </p:nvSpPr>
        <p:spPr bwMode="auto">
          <a:xfrm>
            <a:off x="3128185" y="3117408"/>
            <a:ext cx="879938" cy="285480"/>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0" tIns="34980" rIns="0" bIns="34980" numCol="1" rtlCol="0" anchor="t" anchorCtr="0" compatLnSpc="1">
            <a:prstTxWarp prst="textNoShape">
              <a:avLst/>
            </a:prstTxWarp>
          </a:bodyPr>
          <a:lstStyle/>
          <a:p>
            <a:pPr algn="ctr" defTabSz="524693" fontAlgn="base">
              <a:spcBef>
                <a:spcPct val="0"/>
              </a:spcBef>
              <a:spcAft>
                <a:spcPct val="0"/>
              </a:spcAft>
            </a:pPr>
            <a:r>
              <a:rPr lang="en-US" sz="918" dirty="0">
                <a:gradFill>
                  <a:gsLst>
                    <a:gs pos="0">
                      <a:srgbClr val="FFFFFF"/>
                    </a:gs>
                    <a:gs pos="100000">
                      <a:srgbClr val="FFFFFF"/>
                    </a:gs>
                  </a:gsLst>
                  <a:lin ang="5400000" scaled="0"/>
                </a:gradFill>
              </a:rPr>
              <a:t>REVERSE PROXY</a:t>
            </a:r>
          </a:p>
        </p:txBody>
      </p:sp>
      <p:cxnSp>
        <p:nvCxnSpPr>
          <p:cNvPr id="5" name="Straight Connector 4"/>
          <p:cNvCxnSpPr/>
          <p:nvPr/>
        </p:nvCxnSpPr>
        <p:spPr>
          <a:xfrm>
            <a:off x="5524079" y="2399515"/>
            <a:ext cx="0" cy="37896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 name="Isosceles Triangle 5"/>
          <p:cNvSpPr/>
          <p:nvPr/>
        </p:nvSpPr>
        <p:spPr>
          <a:xfrm>
            <a:off x="3527558" y="5456703"/>
            <a:ext cx="1009825" cy="642695"/>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071" dirty="0"/>
          </a:p>
        </p:txBody>
      </p:sp>
      <p:cxnSp>
        <p:nvCxnSpPr>
          <p:cNvPr id="7" name="Straight Arrow Connector 6"/>
          <p:cNvCxnSpPr>
            <a:stCxn id="6" idx="5"/>
          </p:cNvCxnSpPr>
          <p:nvPr/>
        </p:nvCxnSpPr>
        <p:spPr>
          <a:xfrm>
            <a:off x="4284926" y="5778050"/>
            <a:ext cx="3010287" cy="653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50183" y="5614351"/>
            <a:ext cx="1475021" cy="262241"/>
          </a:xfrm>
          <a:prstGeom prst="rect">
            <a:avLst/>
          </a:prstGeom>
          <a:noFill/>
        </p:spPr>
        <p:txBody>
          <a:bodyPr wrap="none" rtlCol="0">
            <a:spAutoFit/>
          </a:bodyPr>
          <a:lstStyle/>
          <a:p>
            <a:r>
              <a:rPr lang="en-US" sz="1071" dirty="0" err="1"/>
              <a:t>dirSync</a:t>
            </a:r>
            <a:r>
              <a:rPr lang="en-US" sz="1071" dirty="0"/>
              <a:t> (Hybrid only)</a:t>
            </a:r>
          </a:p>
        </p:txBody>
      </p:sp>
      <p:cxnSp>
        <p:nvCxnSpPr>
          <p:cNvPr id="9" name="Straight Arrow Connector 8"/>
          <p:cNvCxnSpPr>
            <a:stCxn id="12" idx="3"/>
            <a:endCxn id="13" idx="1"/>
          </p:cNvCxnSpPr>
          <p:nvPr/>
        </p:nvCxnSpPr>
        <p:spPr>
          <a:xfrm>
            <a:off x="4935575" y="3260148"/>
            <a:ext cx="72691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806594" y="3273156"/>
            <a:ext cx="876642" cy="358112"/>
          </a:xfrm>
          <a:prstGeom prst="rect">
            <a:avLst/>
          </a:prstGeom>
          <a:noFill/>
        </p:spPr>
        <p:txBody>
          <a:bodyPr wrap="none" rtlCol="0">
            <a:spAutoFit/>
          </a:bodyPr>
          <a:lstStyle/>
          <a:p>
            <a:pPr algn="ctr"/>
            <a:r>
              <a:rPr lang="en-US" sz="841" dirty="0"/>
              <a:t>Federation </a:t>
            </a:r>
          </a:p>
          <a:p>
            <a:pPr algn="ctr"/>
            <a:r>
              <a:rPr lang="en-US" sz="841" dirty="0"/>
              <a:t>push.lync.com</a:t>
            </a:r>
          </a:p>
        </p:txBody>
      </p:sp>
      <p:sp>
        <p:nvSpPr>
          <p:cNvPr id="11" name="TextBox 10"/>
          <p:cNvSpPr txBox="1"/>
          <p:nvPr/>
        </p:nvSpPr>
        <p:spPr>
          <a:xfrm>
            <a:off x="5575431" y="1730824"/>
            <a:ext cx="1815278" cy="310307"/>
          </a:xfrm>
          <a:prstGeom prst="rect">
            <a:avLst/>
          </a:prstGeom>
          <a:noFill/>
        </p:spPr>
        <p:txBody>
          <a:bodyPr wrap="none" rtlCol="0">
            <a:spAutoFit/>
          </a:bodyPr>
          <a:lstStyle/>
          <a:p>
            <a:r>
              <a:rPr lang="en-US" sz="1377" dirty="0">
                <a:hlinkClick r:id="rId2"/>
              </a:rPr>
              <a:t>Alice@contoso.com</a:t>
            </a:r>
            <a:r>
              <a:rPr lang="en-US" sz="1377" dirty="0"/>
              <a:t> </a:t>
            </a:r>
          </a:p>
        </p:txBody>
      </p:sp>
      <p:sp>
        <p:nvSpPr>
          <p:cNvPr id="12" name="Rectangle 11"/>
          <p:cNvSpPr/>
          <p:nvPr/>
        </p:nvSpPr>
        <p:spPr bwMode="auto">
          <a:xfrm>
            <a:off x="4285804" y="3117408"/>
            <a:ext cx="649771" cy="285480"/>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0" tIns="34980" rIns="0" bIns="34980" numCol="1" rtlCol="0" anchor="t" anchorCtr="0" compatLnSpc="1">
            <a:prstTxWarp prst="textNoShape">
              <a:avLst/>
            </a:prstTxWarp>
          </a:bodyPr>
          <a:lstStyle/>
          <a:p>
            <a:pPr algn="ctr" defTabSz="524693" fontAlgn="base">
              <a:spcBef>
                <a:spcPct val="0"/>
              </a:spcBef>
              <a:spcAft>
                <a:spcPct val="0"/>
              </a:spcAft>
            </a:pPr>
            <a:r>
              <a:rPr lang="en-US" sz="918" dirty="0">
                <a:gradFill>
                  <a:gsLst>
                    <a:gs pos="0">
                      <a:srgbClr val="FFFFFF"/>
                    </a:gs>
                    <a:gs pos="100000">
                      <a:srgbClr val="FFFFFF"/>
                    </a:gs>
                  </a:gsLst>
                  <a:lin ang="5400000" scaled="0"/>
                </a:gradFill>
              </a:rPr>
              <a:t>EDGE (AP)</a:t>
            </a:r>
          </a:p>
        </p:txBody>
      </p:sp>
      <p:sp>
        <p:nvSpPr>
          <p:cNvPr id="13" name="Rectangle 12"/>
          <p:cNvSpPr/>
          <p:nvPr/>
        </p:nvSpPr>
        <p:spPr bwMode="auto">
          <a:xfrm>
            <a:off x="5662485" y="3117408"/>
            <a:ext cx="649771" cy="285480"/>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0" tIns="34980" rIns="0" bIns="34980" numCol="1" rtlCol="0" anchor="t" anchorCtr="0" compatLnSpc="1">
            <a:prstTxWarp prst="textNoShape">
              <a:avLst/>
            </a:prstTxWarp>
          </a:bodyPr>
          <a:lstStyle/>
          <a:p>
            <a:pPr algn="ctr" defTabSz="524693" fontAlgn="base">
              <a:spcBef>
                <a:spcPct val="0"/>
              </a:spcBef>
              <a:spcAft>
                <a:spcPct val="0"/>
              </a:spcAft>
            </a:pPr>
            <a:r>
              <a:rPr lang="en-US" sz="918" dirty="0">
                <a:gradFill>
                  <a:gsLst>
                    <a:gs pos="0">
                      <a:srgbClr val="FFFFFF"/>
                    </a:gs>
                    <a:gs pos="100000">
                      <a:srgbClr val="FFFFFF"/>
                    </a:gs>
                  </a:gsLst>
                  <a:lin ang="5400000" scaled="0"/>
                </a:gradFill>
              </a:rPr>
              <a:t>EDGE (AP)</a:t>
            </a:r>
          </a:p>
        </p:txBody>
      </p:sp>
      <p:sp>
        <p:nvSpPr>
          <p:cNvPr id="14" name="Isosceles Triangle 13"/>
          <p:cNvSpPr/>
          <p:nvPr/>
        </p:nvSpPr>
        <p:spPr>
          <a:xfrm>
            <a:off x="7190744" y="5456703"/>
            <a:ext cx="916229" cy="608223"/>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071" dirty="0"/>
          </a:p>
        </p:txBody>
      </p:sp>
      <p:sp>
        <p:nvSpPr>
          <p:cNvPr id="15" name="TextBox 14"/>
          <p:cNvSpPr txBox="1"/>
          <p:nvPr/>
        </p:nvSpPr>
        <p:spPr>
          <a:xfrm>
            <a:off x="3583648" y="5887458"/>
            <a:ext cx="917586" cy="233590"/>
          </a:xfrm>
          <a:prstGeom prst="rect">
            <a:avLst/>
          </a:prstGeom>
          <a:noFill/>
        </p:spPr>
        <p:txBody>
          <a:bodyPr wrap="square" rtlCol="0">
            <a:spAutoFit/>
          </a:bodyPr>
          <a:lstStyle/>
          <a:p>
            <a:r>
              <a:rPr lang="en-US" sz="918" dirty="0"/>
              <a:t>Contoso.com</a:t>
            </a:r>
          </a:p>
        </p:txBody>
      </p:sp>
      <p:sp>
        <p:nvSpPr>
          <p:cNvPr id="16" name="TextBox 15"/>
          <p:cNvSpPr txBox="1"/>
          <p:nvPr/>
        </p:nvSpPr>
        <p:spPr>
          <a:xfrm>
            <a:off x="7322415" y="5838015"/>
            <a:ext cx="848324" cy="238240"/>
          </a:xfrm>
          <a:prstGeom prst="rect">
            <a:avLst/>
          </a:prstGeom>
          <a:noFill/>
        </p:spPr>
        <p:txBody>
          <a:bodyPr wrap="square" rtlCol="0">
            <a:spAutoFit/>
          </a:bodyPr>
          <a:lstStyle/>
          <a:p>
            <a:r>
              <a:rPr lang="en-US" sz="918" dirty="0"/>
              <a:t>Lync.com</a:t>
            </a:r>
          </a:p>
        </p:txBody>
      </p:sp>
      <p:grpSp>
        <p:nvGrpSpPr>
          <p:cNvPr id="17" name="Group 16"/>
          <p:cNvGrpSpPr/>
          <p:nvPr/>
        </p:nvGrpSpPr>
        <p:grpSpPr>
          <a:xfrm>
            <a:off x="3669674" y="4195532"/>
            <a:ext cx="989261" cy="262241"/>
            <a:chOff x="6629400" y="1066800"/>
            <a:chExt cx="1292933" cy="342740"/>
          </a:xfrm>
        </p:grpSpPr>
        <p:cxnSp>
          <p:nvCxnSpPr>
            <p:cNvPr id="18" name="Straight Connector 17"/>
            <p:cNvCxnSpPr/>
            <p:nvPr/>
          </p:nvCxnSpPr>
          <p:spPr>
            <a:xfrm>
              <a:off x="6629400" y="1219200"/>
              <a:ext cx="1292933"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081358" y="1066800"/>
              <a:ext cx="436332" cy="342740"/>
            </a:xfrm>
            <a:prstGeom prst="rect">
              <a:avLst/>
            </a:prstGeom>
            <a:noFill/>
          </p:spPr>
          <p:txBody>
            <a:bodyPr wrap="none" rtlCol="0">
              <a:spAutoFit/>
            </a:bodyPr>
            <a:lstStyle/>
            <a:p>
              <a:r>
                <a:rPr lang="en-US" sz="1071" dirty="0"/>
                <a:t>LB</a:t>
              </a:r>
            </a:p>
          </p:txBody>
        </p:sp>
      </p:grpSp>
      <p:grpSp>
        <p:nvGrpSpPr>
          <p:cNvPr id="20" name="Group 19"/>
          <p:cNvGrpSpPr/>
          <p:nvPr/>
        </p:nvGrpSpPr>
        <p:grpSpPr>
          <a:xfrm>
            <a:off x="6933728" y="4216786"/>
            <a:ext cx="989261" cy="262241"/>
            <a:chOff x="6629400" y="1066800"/>
            <a:chExt cx="1292933" cy="342740"/>
          </a:xfrm>
        </p:grpSpPr>
        <p:cxnSp>
          <p:nvCxnSpPr>
            <p:cNvPr id="21" name="Straight Connector 20"/>
            <p:cNvCxnSpPr/>
            <p:nvPr/>
          </p:nvCxnSpPr>
          <p:spPr>
            <a:xfrm>
              <a:off x="6629400" y="1219200"/>
              <a:ext cx="1292933"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081358" y="1066800"/>
              <a:ext cx="436332" cy="342740"/>
            </a:xfrm>
            <a:prstGeom prst="rect">
              <a:avLst/>
            </a:prstGeom>
            <a:noFill/>
          </p:spPr>
          <p:txBody>
            <a:bodyPr wrap="none" rtlCol="0">
              <a:spAutoFit/>
            </a:bodyPr>
            <a:lstStyle/>
            <a:p>
              <a:r>
                <a:rPr lang="en-US" sz="1071" dirty="0"/>
                <a:t>LB</a:t>
              </a:r>
            </a:p>
          </p:txBody>
        </p:sp>
      </p:grpSp>
      <p:grpSp>
        <p:nvGrpSpPr>
          <p:cNvPr id="23" name="Group 22"/>
          <p:cNvGrpSpPr/>
          <p:nvPr/>
        </p:nvGrpSpPr>
        <p:grpSpPr>
          <a:xfrm>
            <a:off x="8320657" y="4224490"/>
            <a:ext cx="989261" cy="262241"/>
            <a:chOff x="6629400" y="1066800"/>
            <a:chExt cx="1292933" cy="342740"/>
          </a:xfrm>
        </p:grpSpPr>
        <p:cxnSp>
          <p:nvCxnSpPr>
            <p:cNvPr id="24" name="Straight Connector 23"/>
            <p:cNvCxnSpPr/>
            <p:nvPr/>
          </p:nvCxnSpPr>
          <p:spPr>
            <a:xfrm>
              <a:off x="6629400" y="1219200"/>
              <a:ext cx="1292933"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081358" y="1066800"/>
              <a:ext cx="436332" cy="342740"/>
            </a:xfrm>
            <a:prstGeom prst="rect">
              <a:avLst/>
            </a:prstGeom>
            <a:noFill/>
          </p:spPr>
          <p:txBody>
            <a:bodyPr wrap="none" rtlCol="0">
              <a:spAutoFit/>
            </a:bodyPr>
            <a:lstStyle/>
            <a:p>
              <a:r>
                <a:rPr lang="en-US" sz="1071" dirty="0"/>
                <a:t>LB</a:t>
              </a:r>
            </a:p>
          </p:txBody>
        </p:sp>
      </p:grpSp>
      <p:sp>
        <p:nvSpPr>
          <p:cNvPr id="26" name="Rectangle 25"/>
          <p:cNvSpPr/>
          <p:nvPr/>
        </p:nvSpPr>
        <p:spPr>
          <a:xfrm>
            <a:off x="7183183" y="2178943"/>
            <a:ext cx="1424337" cy="23824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18" dirty="0"/>
              <a:t>Webdir.online.lync.com</a:t>
            </a:r>
          </a:p>
        </p:txBody>
      </p:sp>
      <p:sp>
        <p:nvSpPr>
          <p:cNvPr id="27" name="TextBox 34"/>
          <p:cNvSpPr txBox="1"/>
          <p:nvPr/>
        </p:nvSpPr>
        <p:spPr>
          <a:xfrm>
            <a:off x="7606398" y="2658179"/>
            <a:ext cx="639579" cy="23824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18" dirty="0" err="1"/>
              <a:t>GeoDNS</a:t>
            </a:r>
            <a:endParaRPr lang="en-US" sz="918" dirty="0"/>
          </a:p>
        </p:txBody>
      </p:sp>
      <p:sp>
        <p:nvSpPr>
          <p:cNvPr id="28" name="Freeform 27"/>
          <p:cNvSpPr/>
          <p:nvPr/>
        </p:nvSpPr>
        <p:spPr>
          <a:xfrm>
            <a:off x="3454680" y="2124229"/>
            <a:ext cx="1827795" cy="2413739"/>
          </a:xfrm>
          <a:custGeom>
            <a:avLst/>
            <a:gdLst>
              <a:gd name="connsiteX0" fmla="*/ 2388870 w 2388870"/>
              <a:gd name="connsiteY0" fmla="*/ 0 h 3154680"/>
              <a:gd name="connsiteX1" fmla="*/ 0 w 2388870"/>
              <a:gd name="connsiteY1" fmla="*/ 1303020 h 3154680"/>
              <a:gd name="connsiteX2" fmla="*/ 731520 w 2388870"/>
              <a:gd name="connsiteY2" fmla="*/ 2811780 h 3154680"/>
              <a:gd name="connsiteX3" fmla="*/ 560070 w 2388870"/>
              <a:gd name="connsiteY3" fmla="*/ 3154680 h 3154680"/>
            </a:gdLst>
            <a:ahLst/>
            <a:cxnLst>
              <a:cxn ang="0">
                <a:pos x="connsiteX0" y="connsiteY0"/>
              </a:cxn>
              <a:cxn ang="0">
                <a:pos x="connsiteX1" y="connsiteY1"/>
              </a:cxn>
              <a:cxn ang="0">
                <a:pos x="connsiteX2" y="connsiteY2"/>
              </a:cxn>
              <a:cxn ang="0">
                <a:pos x="connsiteX3" y="connsiteY3"/>
              </a:cxn>
            </a:cxnLst>
            <a:rect l="l" t="t" r="r" b="b"/>
            <a:pathLst>
              <a:path w="2388870" h="3154680">
                <a:moveTo>
                  <a:pt x="2388870" y="0"/>
                </a:moveTo>
                <a:lnTo>
                  <a:pt x="0" y="1303020"/>
                </a:lnTo>
                <a:lnTo>
                  <a:pt x="731520" y="2811780"/>
                </a:lnTo>
                <a:lnTo>
                  <a:pt x="560070" y="3154680"/>
                </a:lnTo>
              </a:path>
            </a:pathLst>
          </a:custGeom>
          <a:ln w="38100">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77"/>
          </a:p>
        </p:txBody>
      </p:sp>
      <p:sp>
        <p:nvSpPr>
          <p:cNvPr id="29" name="Freeform 28"/>
          <p:cNvSpPr/>
          <p:nvPr/>
        </p:nvSpPr>
        <p:spPr>
          <a:xfrm>
            <a:off x="3568371" y="2141721"/>
            <a:ext cx="1880269" cy="2378758"/>
          </a:xfrm>
          <a:custGeom>
            <a:avLst/>
            <a:gdLst>
              <a:gd name="connsiteX0" fmla="*/ 525780 w 2457450"/>
              <a:gd name="connsiteY0" fmla="*/ 3108960 h 3108960"/>
              <a:gd name="connsiteX1" fmla="*/ 697230 w 2457450"/>
              <a:gd name="connsiteY1" fmla="*/ 2777490 h 3108960"/>
              <a:gd name="connsiteX2" fmla="*/ 0 w 2457450"/>
              <a:gd name="connsiteY2" fmla="*/ 1348740 h 3108960"/>
              <a:gd name="connsiteX3" fmla="*/ 2457450 w 2457450"/>
              <a:gd name="connsiteY3" fmla="*/ 0 h 3108960"/>
              <a:gd name="connsiteX4" fmla="*/ 2457450 w 2457450"/>
              <a:gd name="connsiteY4" fmla="*/ 0 h 3108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7450" h="3108960">
                <a:moveTo>
                  <a:pt x="525780" y="3108960"/>
                </a:moveTo>
                <a:lnTo>
                  <a:pt x="697230" y="2777490"/>
                </a:lnTo>
                <a:lnTo>
                  <a:pt x="0" y="1348740"/>
                </a:lnTo>
                <a:lnTo>
                  <a:pt x="2457450" y="0"/>
                </a:lnTo>
                <a:lnTo>
                  <a:pt x="2457450" y="0"/>
                </a:lnTo>
              </a:path>
            </a:pathLst>
          </a:custGeom>
          <a:ln w="38100">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77"/>
          </a:p>
        </p:txBody>
      </p:sp>
      <p:cxnSp>
        <p:nvCxnSpPr>
          <p:cNvPr id="30" name="Straight Arrow Connector 29"/>
          <p:cNvCxnSpPr/>
          <p:nvPr/>
        </p:nvCxnSpPr>
        <p:spPr>
          <a:xfrm>
            <a:off x="5639212" y="2098076"/>
            <a:ext cx="1965765" cy="456717"/>
          </a:xfrm>
          <a:prstGeom prst="straightConnector1">
            <a:avLst/>
          </a:prstGeom>
          <a:ln w="38100">
            <a:prstDash val="sysDot"/>
            <a:headEnd type="arrow"/>
            <a:tailEnd type="arrow"/>
          </a:ln>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a:off x="5509858" y="2141719"/>
            <a:ext cx="2230086" cy="2361267"/>
          </a:xfrm>
          <a:custGeom>
            <a:avLst/>
            <a:gdLst>
              <a:gd name="connsiteX0" fmla="*/ 0 w 2914650"/>
              <a:gd name="connsiteY0" fmla="*/ 0 h 3086100"/>
              <a:gd name="connsiteX1" fmla="*/ 2023110 w 2914650"/>
              <a:gd name="connsiteY1" fmla="*/ 1474470 h 3086100"/>
              <a:gd name="connsiteX2" fmla="*/ 2914650 w 2914650"/>
              <a:gd name="connsiteY2" fmla="*/ 3086100 h 3086100"/>
            </a:gdLst>
            <a:ahLst/>
            <a:cxnLst>
              <a:cxn ang="0">
                <a:pos x="connsiteX0" y="connsiteY0"/>
              </a:cxn>
              <a:cxn ang="0">
                <a:pos x="connsiteX1" y="connsiteY1"/>
              </a:cxn>
              <a:cxn ang="0">
                <a:pos x="connsiteX2" y="connsiteY2"/>
              </a:cxn>
            </a:cxnLst>
            <a:rect l="l" t="t" r="r" b="b"/>
            <a:pathLst>
              <a:path w="2914650" h="3086100">
                <a:moveTo>
                  <a:pt x="0" y="0"/>
                </a:moveTo>
                <a:lnTo>
                  <a:pt x="2023110" y="1474470"/>
                </a:lnTo>
                <a:lnTo>
                  <a:pt x="2914650" y="3086100"/>
                </a:lnTo>
              </a:path>
            </a:pathLst>
          </a:custGeom>
          <a:ln w="38100">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77"/>
          </a:p>
        </p:txBody>
      </p:sp>
      <p:sp>
        <p:nvSpPr>
          <p:cNvPr id="32" name="TextBox 39"/>
          <p:cNvSpPr txBox="1"/>
          <p:nvPr/>
        </p:nvSpPr>
        <p:spPr>
          <a:xfrm>
            <a:off x="7514368" y="5018668"/>
            <a:ext cx="504539" cy="4805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41" dirty="0"/>
              <a:t>Alice Home Server</a:t>
            </a:r>
          </a:p>
        </p:txBody>
      </p:sp>
      <p:sp>
        <p:nvSpPr>
          <p:cNvPr id="33" name="Rectangle 32"/>
          <p:cNvSpPr/>
          <p:nvPr/>
        </p:nvSpPr>
        <p:spPr>
          <a:xfrm>
            <a:off x="6747825" y="2951379"/>
            <a:ext cx="1756225" cy="23824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18" dirty="0"/>
              <a:t>Webdir0a-ext.online.lync.com</a:t>
            </a:r>
          </a:p>
        </p:txBody>
      </p:sp>
      <p:sp>
        <p:nvSpPr>
          <p:cNvPr id="34" name="TextBox 11"/>
          <p:cNvSpPr txBox="1"/>
          <p:nvPr/>
        </p:nvSpPr>
        <p:spPr>
          <a:xfrm>
            <a:off x="2524560" y="2667285"/>
            <a:ext cx="1574749" cy="23824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18" dirty="0"/>
              <a:t>Lyncdiscover.contoso.com</a:t>
            </a:r>
          </a:p>
        </p:txBody>
      </p:sp>
      <p:sp>
        <p:nvSpPr>
          <p:cNvPr id="35" name="TextBox 44"/>
          <p:cNvSpPr txBox="1"/>
          <p:nvPr/>
        </p:nvSpPr>
        <p:spPr>
          <a:xfrm>
            <a:off x="4269793" y="4118521"/>
            <a:ext cx="1198720" cy="23824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18" dirty="0"/>
              <a:t>Pool1.contoso.com</a:t>
            </a:r>
          </a:p>
        </p:txBody>
      </p:sp>
      <p:pic>
        <p:nvPicPr>
          <p:cNvPr id="36" name="Picture 2" descr="C:\Users\robertw\Desktop\WP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9029" y="1553198"/>
            <a:ext cx="268784" cy="53518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
          <p:cNvPicPr>
            <a:picLocks noChangeAspect="1"/>
          </p:cNvPicPr>
          <p:nvPr/>
        </p:nvPicPr>
        <p:blipFill>
          <a:blip r:embed="rId4"/>
          <a:stretch>
            <a:fillRect/>
          </a:stretch>
        </p:blipFill>
        <p:spPr>
          <a:xfrm>
            <a:off x="7719112" y="2385221"/>
            <a:ext cx="300102" cy="264441"/>
          </a:xfrm>
          <a:prstGeom prst="rect">
            <a:avLst/>
          </a:prstGeom>
        </p:spPr>
      </p:pic>
      <p:pic>
        <p:nvPicPr>
          <p:cNvPr id="38" name="Picture 7"/>
          <p:cNvPicPr>
            <a:picLocks noChangeAspect="1"/>
          </p:cNvPicPr>
          <p:nvPr/>
        </p:nvPicPr>
        <p:blipFill>
          <a:blip r:embed="rId5"/>
          <a:stretch>
            <a:fillRect/>
          </a:stretch>
        </p:blipFill>
        <p:spPr>
          <a:xfrm>
            <a:off x="3079999" y="3253350"/>
            <a:ext cx="117409" cy="156087"/>
          </a:xfrm>
          <a:prstGeom prst="rect">
            <a:avLst/>
          </a:prstGeom>
        </p:spPr>
      </p:pic>
      <p:pic>
        <p:nvPicPr>
          <p:cNvPr id="39" name="Picture 12"/>
          <p:cNvPicPr>
            <a:picLocks noChangeAspect="1"/>
          </p:cNvPicPr>
          <p:nvPr/>
        </p:nvPicPr>
        <p:blipFill>
          <a:blip r:embed="rId5"/>
          <a:stretch>
            <a:fillRect/>
          </a:stretch>
        </p:blipFill>
        <p:spPr>
          <a:xfrm>
            <a:off x="4226207" y="3231841"/>
            <a:ext cx="117409" cy="156087"/>
          </a:xfrm>
          <a:prstGeom prst="rect">
            <a:avLst/>
          </a:prstGeom>
        </p:spPr>
      </p:pic>
      <p:pic>
        <p:nvPicPr>
          <p:cNvPr id="40" name="Picture 13"/>
          <p:cNvPicPr>
            <a:picLocks noChangeAspect="1"/>
          </p:cNvPicPr>
          <p:nvPr/>
        </p:nvPicPr>
        <p:blipFill>
          <a:blip r:embed="rId5"/>
          <a:stretch>
            <a:fillRect/>
          </a:stretch>
        </p:blipFill>
        <p:spPr>
          <a:xfrm>
            <a:off x="5654161" y="3257918"/>
            <a:ext cx="117409" cy="156087"/>
          </a:xfrm>
          <a:prstGeom prst="rect">
            <a:avLst/>
          </a:prstGeom>
        </p:spPr>
      </p:pic>
      <p:pic>
        <p:nvPicPr>
          <p:cNvPr id="41" name="Picture 14"/>
          <p:cNvPicPr>
            <a:picLocks noChangeAspect="1"/>
          </p:cNvPicPr>
          <p:nvPr/>
        </p:nvPicPr>
        <p:blipFill>
          <a:blip r:embed="rId5"/>
          <a:stretch>
            <a:fillRect/>
          </a:stretch>
        </p:blipFill>
        <p:spPr>
          <a:xfrm>
            <a:off x="6426499" y="3246802"/>
            <a:ext cx="117409" cy="156087"/>
          </a:xfrm>
          <a:prstGeom prst="rect">
            <a:avLst/>
          </a:prstGeom>
        </p:spPr>
      </p:pic>
      <p:pic>
        <p:nvPicPr>
          <p:cNvPr id="42" name="Picture 16"/>
          <p:cNvPicPr>
            <a:picLocks noChangeAspect="1"/>
          </p:cNvPicPr>
          <p:nvPr/>
        </p:nvPicPr>
        <p:blipFill>
          <a:blip r:embed="rId6"/>
          <a:stretch>
            <a:fillRect/>
          </a:stretch>
        </p:blipFill>
        <p:spPr>
          <a:xfrm>
            <a:off x="3647325" y="4555460"/>
            <a:ext cx="388857" cy="494185"/>
          </a:xfrm>
          <a:prstGeom prst="rect">
            <a:avLst/>
          </a:prstGeom>
        </p:spPr>
      </p:pic>
      <p:pic>
        <p:nvPicPr>
          <p:cNvPr id="43" name="Picture 17"/>
          <p:cNvPicPr>
            <a:picLocks noChangeAspect="1"/>
          </p:cNvPicPr>
          <p:nvPr/>
        </p:nvPicPr>
        <p:blipFill>
          <a:blip r:embed="rId6"/>
          <a:stretch>
            <a:fillRect/>
          </a:stretch>
        </p:blipFill>
        <p:spPr>
          <a:xfrm>
            <a:off x="3909231" y="4555459"/>
            <a:ext cx="388857" cy="494185"/>
          </a:xfrm>
          <a:prstGeom prst="rect">
            <a:avLst/>
          </a:prstGeom>
        </p:spPr>
      </p:pic>
      <p:pic>
        <p:nvPicPr>
          <p:cNvPr id="44" name="Picture 19"/>
          <p:cNvPicPr>
            <a:picLocks noChangeAspect="1"/>
          </p:cNvPicPr>
          <p:nvPr/>
        </p:nvPicPr>
        <p:blipFill>
          <a:blip r:embed="rId6"/>
          <a:stretch>
            <a:fillRect/>
          </a:stretch>
        </p:blipFill>
        <p:spPr>
          <a:xfrm>
            <a:off x="4154819" y="4573679"/>
            <a:ext cx="388857" cy="494185"/>
          </a:xfrm>
          <a:prstGeom prst="rect">
            <a:avLst/>
          </a:prstGeom>
        </p:spPr>
      </p:pic>
      <p:pic>
        <p:nvPicPr>
          <p:cNvPr id="45" name="Picture 20"/>
          <p:cNvPicPr>
            <a:picLocks noChangeAspect="1"/>
          </p:cNvPicPr>
          <p:nvPr/>
        </p:nvPicPr>
        <p:blipFill>
          <a:blip r:embed="rId6"/>
          <a:stretch>
            <a:fillRect/>
          </a:stretch>
        </p:blipFill>
        <p:spPr>
          <a:xfrm>
            <a:off x="6957019" y="4537156"/>
            <a:ext cx="388857" cy="494185"/>
          </a:xfrm>
          <a:prstGeom prst="rect">
            <a:avLst/>
          </a:prstGeom>
        </p:spPr>
      </p:pic>
      <p:pic>
        <p:nvPicPr>
          <p:cNvPr id="46" name="Picture 21"/>
          <p:cNvPicPr>
            <a:picLocks noChangeAspect="1"/>
          </p:cNvPicPr>
          <p:nvPr/>
        </p:nvPicPr>
        <p:blipFill>
          <a:blip r:embed="rId6"/>
          <a:stretch>
            <a:fillRect/>
          </a:stretch>
        </p:blipFill>
        <p:spPr>
          <a:xfrm>
            <a:off x="7218924" y="4537155"/>
            <a:ext cx="388857" cy="494185"/>
          </a:xfrm>
          <a:prstGeom prst="rect">
            <a:avLst/>
          </a:prstGeom>
        </p:spPr>
      </p:pic>
      <p:pic>
        <p:nvPicPr>
          <p:cNvPr id="47" name="Picture 22"/>
          <p:cNvPicPr>
            <a:picLocks noChangeAspect="1"/>
          </p:cNvPicPr>
          <p:nvPr/>
        </p:nvPicPr>
        <p:blipFill>
          <a:blip r:embed="rId6"/>
          <a:stretch>
            <a:fillRect/>
          </a:stretch>
        </p:blipFill>
        <p:spPr>
          <a:xfrm>
            <a:off x="7464511" y="4555375"/>
            <a:ext cx="388857" cy="494185"/>
          </a:xfrm>
          <a:prstGeom prst="rect">
            <a:avLst/>
          </a:prstGeom>
        </p:spPr>
      </p:pic>
      <p:pic>
        <p:nvPicPr>
          <p:cNvPr id="48" name="Picture 23"/>
          <p:cNvPicPr>
            <a:picLocks noChangeAspect="1"/>
          </p:cNvPicPr>
          <p:nvPr/>
        </p:nvPicPr>
        <p:blipFill>
          <a:blip r:embed="rId6"/>
          <a:stretch>
            <a:fillRect/>
          </a:stretch>
        </p:blipFill>
        <p:spPr>
          <a:xfrm>
            <a:off x="8345093" y="4555460"/>
            <a:ext cx="388857" cy="494185"/>
          </a:xfrm>
          <a:prstGeom prst="rect">
            <a:avLst/>
          </a:prstGeom>
        </p:spPr>
      </p:pic>
      <p:pic>
        <p:nvPicPr>
          <p:cNvPr id="49" name="Picture 24"/>
          <p:cNvPicPr>
            <a:picLocks noChangeAspect="1"/>
          </p:cNvPicPr>
          <p:nvPr/>
        </p:nvPicPr>
        <p:blipFill>
          <a:blip r:embed="rId6"/>
          <a:stretch>
            <a:fillRect/>
          </a:stretch>
        </p:blipFill>
        <p:spPr>
          <a:xfrm>
            <a:off x="8606999" y="4555459"/>
            <a:ext cx="388857" cy="494185"/>
          </a:xfrm>
          <a:prstGeom prst="rect">
            <a:avLst/>
          </a:prstGeom>
        </p:spPr>
      </p:pic>
      <p:pic>
        <p:nvPicPr>
          <p:cNvPr id="50" name="Picture 25"/>
          <p:cNvPicPr>
            <a:picLocks noChangeAspect="1"/>
          </p:cNvPicPr>
          <p:nvPr/>
        </p:nvPicPr>
        <p:blipFill>
          <a:blip r:embed="rId6"/>
          <a:stretch>
            <a:fillRect/>
          </a:stretch>
        </p:blipFill>
        <p:spPr>
          <a:xfrm>
            <a:off x="8852587" y="4573679"/>
            <a:ext cx="388857" cy="494185"/>
          </a:xfrm>
          <a:prstGeom prst="rect">
            <a:avLst/>
          </a:prstGeom>
        </p:spPr>
      </p:pic>
      <p:pic>
        <p:nvPicPr>
          <p:cNvPr id="51" name="Picture 50"/>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black">
          <a:xfrm>
            <a:off x="8110828" y="5018668"/>
            <a:ext cx="1537526" cy="106261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
          <p:cNvPicPr>
            <a:picLocks noChangeAspect="1"/>
          </p:cNvPicPr>
          <p:nvPr/>
        </p:nvPicPr>
        <p:blipFill>
          <a:blip r:embed="rId4"/>
          <a:stretch>
            <a:fillRect/>
          </a:stretch>
        </p:blipFill>
        <p:spPr>
          <a:xfrm>
            <a:off x="2591211" y="2402845"/>
            <a:ext cx="300102" cy="264441"/>
          </a:xfrm>
          <a:prstGeom prst="rect">
            <a:avLst/>
          </a:prstGeom>
        </p:spPr>
      </p:pic>
      <p:pic>
        <p:nvPicPr>
          <p:cNvPr id="53" name="Picture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13771" y="5615832"/>
            <a:ext cx="1031364" cy="357899"/>
          </a:xfrm>
          <a:prstGeom prst="rect">
            <a:avLst/>
          </a:prstGeom>
        </p:spPr>
      </p:pic>
    </p:spTree>
    <p:extLst>
      <p:ext uri="{BB962C8B-B14F-4D97-AF65-F5344CB8AC3E}">
        <p14:creationId xmlns:p14="http://schemas.microsoft.com/office/powerpoint/2010/main" val="38389429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Presence</a:t>
            </a:r>
            <a:endParaRPr lang="en-US" dirty="0"/>
          </a:p>
        </p:txBody>
      </p:sp>
      <p:cxnSp>
        <p:nvCxnSpPr>
          <p:cNvPr id="3" name="Straight Arrow Connector 2"/>
          <p:cNvCxnSpPr/>
          <p:nvPr/>
        </p:nvCxnSpPr>
        <p:spPr>
          <a:xfrm>
            <a:off x="1739824" y="3108677"/>
            <a:ext cx="108803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998746" y="2686369"/>
            <a:ext cx="2246321" cy="531812"/>
          </a:xfrm>
          <a:prstGeom prst="rect">
            <a:avLst/>
          </a:prstGeom>
          <a:noFill/>
        </p:spPr>
        <p:txBody>
          <a:bodyPr wrap="none" rtlCol="0">
            <a:spAutoFit/>
          </a:bodyPr>
          <a:lstStyle/>
          <a:p>
            <a:r>
              <a:rPr lang="en-US" sz="2856" b="1" dirty="0" smtClean="0"/>
              <a:t>User Offline</a:t>
            </a:r>
            <a:endParaRPr lang="en-US" sz="2856" dirty="0"/>
          </a:p>
        </p:txBody>
      </p:sp>
      <p:sp>
        <p:nvSpPr>
          <p:cNvPr id="5" name="TextBox 4"/>
          <p:cNvSpPr txBox="1"/>
          <p:nvPr/>
        </p:nvSpPr>
        <p:spPr>
          <a:xfrm>
            <a:off x="475487" y="3603335"/>
            <a:ext cx="2389950" cy="657488"/>
          </a:xfrm>
          <a:prstGeom prst="rect">
            <a:avLst/>
          </a:prstGeom>
          <a:noFill/>
        </p:spPr>
        <p:txBody>
          <a:bodyPr wrap="none" rtlCol="0">
            <a:spAutoFit/>
          </a:bodyPr>
          <a:lstStyle/>
          <a:p>
            <a:r>
              <a:rPr lang="en-US" sz="1224" dirty="0" smtClean="0">
                <a:hlinkClick r:id="rId2"/>
              </a:rPr>
              <a:t>Alice@contoso.com</a:t>
            </a:r>
            <a:endParaRPr lang="en-US" sz="1224" dirty="0" smtClean="0"/>
          </a:p>
          <a:p>
            <a:endParaRPr lang="en-US" sz="1224" dirty="0"/>
          </a:p>
          <a:p>
            <a:r>
              <a:rPr lang="en-US" sz="1224" dirty="0" smtClean="0"/>
              <a:t>(Lync Server 2010 Mobile client)</a:t>
            </a:r>
            <a:endParaRPr lang="en-US" sz="1224" dirty="0"/>
          </a:p>
        </p:txBody>
      </p:sp>
      <p:pic>
        <p:nvPicPr>
          <p:cNvPr id="6" name="Picture 3" descr="W:\Open Engagements\Productivity\MS-Unified Communications\#1601 BizProd MOD Team Core Content Work\New Iconography\Infrastructure\Draft\Icons_Infrastructure_5-03.png"/>
          <p:cNvPicPr>
            <a:picLocks noChangeAspect="1" noChangeArrowheads="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a:stretch/>
        </p:blipFill>
        <p:spPr bwMode="auto">
          <a:xfrm>
            <a:off x="1098980" y="2754828"/>
            <a:ext cx="504517" cy="75722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7412392" y="1908254"/>
            <a:ext cx="4381227" cy="3164649"/>
          </a:xfrm>
          <a:prstGeom prst="rect">
            <a:avLst/>
          </a:prstGeom>
        </p:spPr>
        <p:txBody>
          <a:bodyPr vert="horz" wrap="square" lIns="0" tIns="0" rIns="0" bIns="0" rtlCol="0">
            <a:spAutoFit/>
          </a:bodyPr>
          <a:lst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72" dirty="0" smtClean="0"/>
              <a:t>In Lync Server 2013, UCWA persists user’s registration for longer periods of time via Static Registration.</a:t>
            </a:r>
            <a:endParaRPr lang="en-US" sz="3672" dirty="0"/>
          </a:p>
          <a:p>
            <a:pPr marL="0" indent="0" algn="ctr">
              <a:buNone/>
            </a:pPr>
            <a:endParaRPr lang="en-US" sz="3672" dirty="0"/>
          </a:p>
        </p:txBody>
      </p:sp>
      <p:sp>
        <p:nvSpPr>
          <p:cNvPr id="8" name="TextBox 7"/>
          <p:cNvSpPr txBox="1"/>
          <p:nvPr/>
        </p:nvSpPr>
        <p:spPr>
          <a:xfrm>
            <a:off x="2774382" y="3212867"/>
            <a:ext cx="875962" cy="598379"/>
          </a:xfrm>
          <a:prstGeom prst="rect">
            <a:avLst/>
          </a:prstGeom>
          <a:noFill/>
        </p:spPr>
        <p:txBody>
          <a:bodyPr wrap="square" rtlCol="0">
            <a:spAutoFit/>
          </a:bodyPr>
          <a:lstStyle/>
          <a:p>
            <a:pPr algn="ctr"/>
            <a:r>
              <a:rPr lang="en-US" sz="1071" i="1" dirty="0"/>
              <a:t>No activities for 3 days?</a:t>
            </a:r>
          </a:p>
        </p:txBody>
      </p:sp>
      <p:pic>
        <p:nvPicPr>
          <p:cNvPr id="9" name="Picture 8" descr="C:\Users\sakuu\Documents\Ballmer WPC\PNGS\Timer.png"/>
          <p:cNvPicPr>
            <a:picLocks noChangeAspect="1" noChangeArrowheads="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black">
          <a:xfrm>
            <a:off x="3007778" y="2560928"/>
            <a:ext cx="423532" cy="637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0778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Lync Server 2010 – Mobile Presence</a:t>
            </a:r>
            <a:endParaRPr lang="en-US" dirty="0"/>
          </a:p>
        </p:txBody>
      </p:sp>
      <p:sp>
        <p:nvSpPr>
          <p:cNvPr id="3" name="TextBox 2"/>
          <p:cNvSpPr txBox="1"/>
          <p:nvPr/>
        </p:nvSpPr>
        <p:spPr>
          <a:xfrm>
            <a:off x="4200838" y="3863594"/>
            <a:ext cx="732769" cy="430309"/>
          </a:xfrm>
          <a:prstGeom prst="rect">
            <a:avLst/>
          </a:prstGeom>
          <a:noFill/>
        </p:spPr>
        <p:txBody>
          <a:bodyPr wrap="none" rtlCol="0">
            <a:spAutoFit/>
          </a:bodyPr>
          <a:lstStyle/>
          <a:p>
            <a:pPr algn="ctr"/>
            <a:r>
              <a:rPr lang="en-US" sz="1071" dirty="0"/>
              <a:t>Mobility </a:t>
            </a:r>
          </a:p>
          <a:p>
            <a:pPr algn="ctr"/>
            <a:r>
              <a:rPr lang="en-US" sz="1071" dirty="0"/>
              <a:t>Service</a:t>
            </a:r>
          </a:p>
        </p:txBody>
      </p:sp>
      <p:grpSp>
        <p:nvGrpSpPr>
          <p:cNvPr id="4" name="Group 3"/>
          <p:cNvGrpSpPr/>
          <p:nvPr/>
        </p:nvGrpSpPr>
        <p:grpSpPr>
          <a:xfrm>
            <a:off x="3082471" y="2909764"/>
            <a:ext cx="1304409" cy="937438"/>
            <a:chOff x="646841" y="3240585"/>
            <a:chExt cx="1704820" cy="1225201"/>
          </a:xfrm>
        </p:grpSpPr>
        <p:cxnSp>
          <p:nvCxnSpPr>
            <p:cNvPr id="5" name="Straight Arrow Connector 4"/>
            <p:cNvCxnSpPr/>
            <p:nvPr/>
          </p:nvCxnSpPr>
          <p:spPr>
            <a:xfrm>
              <a:off x="1545831" y="3240585"/>
              <a:ext cx="805830" cy="122520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46841" y="3511308"/>
              <a:ext cx="814857" cy="342740"/>
            </a:xfrm>
            <a:prstGeom prst="rect">
              <a:avLst/>
            </a:prstGeom>
            <a:noFill/>
          </p:spPr>
          <p:txBody>
            <a:bodyPr wrap="square" rtlCol="0">
              <a:spAutoFit/>
            </a:bodyPr>
            <a:lstStyle/>
            <a:p>
              <a:r>
                <a:rPr lang="en-US" sz="1071" i="1" dirty="0"/>
                <a:t>Sign-in</a:t>
              </a:r>
            </a:p>
          </p:txBody>
        </p:sp>
      </p:grpSp>
      <p:sp>
        <p:nvSpPr>
          <p:cNvPr id="7" name="Rectangle 6"/>
          <p:cNvSpPr/>
          <p:nvPr/>
        </p:nvSpPr>
        <p:spPr>
          <a:xfrm>
            <a:off x="3818314" y="4845490"/>
            <a:ext cx="1252480" cy="440772"/>
          </a:xfrm>
          <a:prstGeom prst="rect">
            <a:avLst/>
          </a:prstGeom>
          <a:solidFill>
            <a:schemeClr val="accent2">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841" dirty="0"/>
              <a:t>User end point</a:t>
            </a:r>
          </a:p>
          <a:p>
            <a:pPr algn="ctr"/>
            <a:r>
              <a:rPr lang="en-US" sz="841" dirty="0">
                <a:hlinkClick r:id="rId2"/>
              </a:rPr>
              <a:t>Alice@Contoso.com</a:t>
            </a:r>
            <a:r>
              <a:rPr lang="en-US" sz="841" dirty="0"/>
              <a:t> </a:t>
            </a:r>
          </a:p>
        </p:txBody>
      </p:sp>
      <p:cxnSp>
        <p:nvCxnSpPr>
          <p:cNvPr id="8" name="Straight Arrow Connector 7"/>
          <p:cNvCxnSpPr>
            <a:stCxn id="3" idx="2"/>
            <a:endCxn id="7" idx="0"/>
          </p:cNvCxnSpPr>
          <p:nvPr/>
        </p:nvCxnSpPr>
        <p:spPr>
          <a:xfrm flipH="1">
            <a:off x="4444554" y="4293904"/>
            <a:ext cx="122668" cy="55158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465263" y="4369613"/>
            <a:ext cx="585627" cy="262241"/>
          </a:xfrm>
          <a:prstGeom prst="rect">
            <a:avLst/>
          </a:prstGeom>
          <a:noFill/>
        </p:spPr>
        <p:txBody>
          <a:bodyPr wrap="none" rtlCol="0">
            <a:spAutoFit/>
          </a:bodyPr>
          <a:lstStyle/>
          <a:p>
            <a:r>
              <a:rPr lang="en-US" sz="1071" i="1" dirty="0"/>
              <a:t>Create</a:t>
            </a:r>
          </a:p>
        </p:txBody>
      </p:sp>
      <p:grpSp>
        <p:nvGrpSpPr>
          <p:cNvPr id="10" name="Group 9"/>
          <p:cNvGrpSpPr/>
          <p:nvPr/>
        </p:nvGrpSpPr>
        <p:grpSpPr>
          <a:xfrm>
            <a:off x="3406167" y="2098357"/>
            <a:ext cx="1537147" cy="374237"/>
            <a:chOff x="781908" y="2365263"/>
            <a:chExt cx="2008998" cy="489115"/>
          </a:xfrm>
        </p:grpSpPr>
        <p:cxnSp>
          <p:nvCxnSpPr>
            <p:cNvPr id="11" name="Straight Arrow Connector 10"/>
            <p:cNvCxnSpPr/>
            <p:nvPr/>
          </p:nvCxnSpPr>
          <p:spPr>
            <a:xfrm>
              <a:off x="1365674" y="2854378"/>
              <a:ext cx="88247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81908" y="2365263"/>
              <a:ext cx="2008998" cy="311372"/>
            </a:xfrm>
            <a:prstGeom prst="rect">
              <a:avLst/>
            </a:prstGeom>
            <a:noFill/>
          </p:spPr>
          <p:txBody>
            <a:bodyPr wrap="none" rtlCol="0">
              <a:spAutoFit/>
            </a:bodyPr>
            <a:lstStyle/>
            <a:p>
              <a:pPr algn="ctr"/>
              <a:r>
                <a:rPr lang="en-US" sz="918" i="1" dirty="0"/>
                <a:t>Alice presses home button</a:t>
              </a:r>
            </a:p>
          </p:txBody>
        </p:sp>
      </p:grpSp>
      <p:cxnSp>
        <p:nvCxnSpPr>
          <p:cNvPr id="13" name="Straight Arrow Connector 12"/>
          <p:cNvCxnSpPr/>
          <p:nvPr/>
        </p:nvCxnSpPr>
        <p:spPr>
          <a:xfrm>
            <a:off x="4772735" y="4217035"/>
            <a:ext cx="562520" cy="33812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160910" y="4030422"/>
            <a:ext cx="875962" cy="598379"/>
          </a:xfrm>
          <a:prstGeom prst="rect">
            <a:avLst/>
          </a:prstGeom>
          <a:noFill/>
        </p:spPr>
        <p:txBody>
          <a:bodyPr wrap="square" rtlCol="0">
            <a:spAutoFit/>
          </a:bodyPr>
          <a:lstStyle/>
          <a:p>
            <a:pPr algn="ctr"/>
            <a:r>
              <a:rPr lang="en-US" sz="1071" i="1" dirty="0"/>
              <a:t>No activities for 3 days?</a:t>
            </a:r>
          </a:p>
        </p:txBody>
      </p:sp>
      <p:sp>
        <p:nvSpPr>
          <p:cNvPr id="15" name="TextBox 14"/>
          <p:cNvSpPr txBox="1"/>
          <p:nvPr/>
        </p:nvSpPr>
        <p:spPr>
          <a:xfrm>
            <a:off x="5143223" y="4534562"/>
            <a:ext cx="827595" cy="478442"/>
          </a:xfrm>
          <a:prstGeom prst="rect">
            <a:avLst/>
          </a:prstGeom>
          <a:noFill/>
        </p:spPr>
        <p:txBody>
          <a:bodyPr wrap="none" rtlCol="0">
            <a:spAutoFit/>
          </a:bodyPr>
          <a:lstStyle/>
          <a:p>
            <a:pPr algn="ctr"/>
            <a:r>
              <a:rPr lang="en-US" sz="1224" dirty="0">
                <a:solidFill>
                  <a:srgbClr val="FF0000"/>
                </a:solidFill>
              </a:rPr>
              <a:t>Delete</a:t>
            </a:r>
          </a:p>
          <a:p>
            <a:pPr algn="ctr"/>
            <a:r>
              <a:rPr lang="en-US" sz="1224" dirty="0">
                <a:solidFill>
                  <a:srgbClr val="FF0000"/>
                </a:solidFill>
              </a:rPr>
              <a:t>endpoint</a:t>
            </a:r>
          </a:p>
        </p:txBody>
      </p:sp>
      <p:sp>
        <p:nvSpPr>
          <p:cNvPr id="16" name="TextBox 15"/>
          <p:cNvSpPr txBox="1"/>
          <p:nvPr/>
        </p:nvSpPr>
        <p:spPr>
          <a:xfrm>
            <a:off x="3342710" y="5454430"/>
            <a:ext cx="3661686" cy="310307"/>
          </a:xfrm>
          <a:prstGeom prst="rect">
            <a:avLst/>
          </a:prstGeom>
          <a:noFill/>
        </p:spPr>
        <p:txBody>
          <a:bodyPr wrap="none" rtlCol="0">
            <a:spAutoFit/>
          </a:bodyPr>
          <a:lstStyle/>
          <a:p>
            <a:r>
              <a:rPr lang="en-US" sz="1377" dirty="0"/>
              <a:t>1 app = 1 endpoint </a:t>
            </a:r>
            <a:r>
              <a:rPr lang="en-US" sz="1377" dirty="0">
                <a:sym typeface="Wingdings" pitchFamily="2" charset="2"/>
              </a:rPr>
              <a:t> Resource consuming</a:t>
            </a:r>
            <a:endParaRPr lang="en-US" sz="1377" dirty="0"/>
          </a:p>
        </p:txBody>
      </p:sp>
      <p:grpSp>
        <p:nvGrpSpPr>
          <p:cNvPr id="17" name="Group 16"/>
          <p:cNvGrpSpPr/>
          <p:nvPr/>
        </p:nvGrpSpPr>
        <p:grpSpPr>
          <a:xfrm>
            <a:off x="5077371" y="3627375"/>
            <a:ext cx="1988338" cy="701380"/>
            <a:chOff x="2308103" y="4488443"/>
            <a:chExt cx="2598695" cy="1530813"/>
          </a:xfrm>
        </p:grpSpPr>
        <p:cxnSp>
          <p:nvCxnSpPr>
            <p:cNvPr id="18" name="Elbow Connector 17"/>
            <p:cNvCxnSpPr>
              <a:stCxn id="38" idx="2"/>
              <a:endCxn id="23" idx="0"/>
            </p:cNvCxnSpPr>
            <p:nvPr/>
          </p:nvCxnSpPr>
          <p:spPr>
            <a:xfrm rot="5400000">
              <a:off x="2316011" y="4480535"/>
              <a:ext cx="1530813" cy="1546629"/>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372161" y="5222200"/>
              <a:ext cx="1534637" cy="572359"/>
            </a:xfrm>
            <a:prstGeom prst="rect">
              <a:avLst/>
            </a:prstGeom>
            <a:noFill/>
          </p:spPr>
          <p:txBody>
            <a:bodyPr wrap="none" rtlCol="0">
              <a:spAutoFit/>
            </a:bodyPr>
            <a:lstStyle/>
            <a:p>
              <a:r>
                <a:rPr lang="en-US" sz="1071" i="1" dirty="0"/>
                <a:t>Bob invites Alice</a:t>
              </a:r>
            </a:p>
          </p:txBody>
        </p:sp>
      </p:grpSp>
      <p:sp>
        <p:nvSpPr>
          <p:cNvPr id="20" name="TextBox 19"/>
          <p:cNvSpPr txBox="1"/>
          <p:nvPr/>
        </p:nvSpPr>
        <p:spPr>
          <a:xfrm>
            <a:off x="4905861" y="4771513"/>
            <a:ext cx="448294" cy="622641"/>
          </a:xfrm>
          <a:prstGeom prst="rect">
            <a:avLst/>
          </a:prstGeom>
          <a:noFill/>
        </p:spPr>
        <p:txBody>
          <a:bodyPr wrap="none" rtlCol="0">
            <a:spAutoFit/>
          </a:bodyPr>
          <a:lstStyle/>
          <a:p>
            <a:r>
              <a:rPr lang="en-US" sz="3367" dirty="0">
                <a:solidFill>
                  <a:srgbClr val="FF0000"/>
                </a:solidFill>
              </a:rPr>
              <a:t>X</a:t>
            </a:r>
          </a:p>
        </p:txBody>
      </p:sp>
      <p:pic>
        <p:nvPicPr>
          <p:cNvPr id="21" name="Picture 20"/>
          <p:cNvPicPr>
            <a:picLocks noChangeAspect="1"/>
          </p:cNvPicPr>
          <p:nvPr/>
        </p:nvPicPr>
        <p:blipFill>
          <a:blip r:embed="rId3"/>
          <a:stretch>
            <a:fillRect/>
          </a:stretch>
        </p:blipFill>
        <p:spPr>
          <a:xfrm>
            <a:off x="4509416" y="2296106"/>
            <a:ext cx="274995" cy="526930"/>
          </a:xfrm>
          <a:prstGeom prst="rect">
            <a:avLst/>
          </a:prstGeom>
        </p:spPr>
      </p:pic>
      <p:pic>
        <p:nvPicPr>
          <p:cNvPr id="22" name="Picture 21" descr="C:\Users\sakuu\Documents\Ballmer WPC\PNGS\Timer.png"/>
          <p:cNvPicPr>
            <a:picLocks noChangeAspect="1" noChangeArrowheads="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black">
          <a:xfrm>
            <a:off x="5394306" y="3378483"/>
            <a:ext cx="423532" cy="63794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4585719" y="4328754"/>
            <a:ext cx="983303" cy="478442"/>
          </a:xfrm>
          <a:prstGeom prst="rect">
            <a:avLst/>
          </a:prstGeom>
          <a:noFill/>
        </p:spPr>
        <p:txBody>
          <a:bodyPr wrap="none" rtlCol="0">
            <a:spAutoFit/>
          </a:bodyPr>
          <a:lstStyle/>
          <a:p>
            <a:pPr algn="ctr"/>
            <a:r>
              <a:rPr lang="en-US" sz="1224" dirty="0">
                <a:solidFill>
                  <a:srgbClr val="FF0000"/>
                </a:solidFill>
              </a:rPr>
              <a:t>User</a:t>
            </a:r>
          </a:p>
          <a:p>
            <a:pPr algn="ctr"/>
            <a:r>
              <a:rPr lang="en-US" sz="1224" dirty="0">
                <a:solidFill>
                  <a:srgbClr val="FF0000"/>
                </a:solidFill>
              </a:rPr>
              <a:t>unavailable</a:t>
            </a:r>
          </a:p>
        </p:txBody>
      </p:sp>
      <p:sp>
        <p:nvSpPr>
          <p:cNvPr id="24" name="TextBox 23"/>
          <p:cNvSpPr txBox="1"/>
          <p:nvPr/>
        </p:nvSpPr>
        <p:spPr>
          <a:xfrm>
            <a:off x="3629327" y="1610605"/>
            <a:ext cx="1175831" cy="226141"/>
          </a:xfrm>
          <a:prstGeom prst="rect">
            <a:avLst/>
          </a:prstGeom>
          <a:noFill/>
        </p:spPr>
        <p:txBody>
          <a:bodyPr wrap="none" rtlCol="0">
            <a:spAutoFit/>
          </a:bodyPr>
          <a:lstStyle/>
          <a:p>
            <a:r>
              <a:rPr lang="en-US" sz="841" dirty="0">
                <a:hlinkClick r:id="rId5"/>
              </a:rPr>
              <a:t>Alice@contoso.com</a:t>
            </a:r>
            <a:r>
              <a:rPr lang="en-US" sz="841" dirty="0"/>
              <a:t> </a:t>
            </a:r>
          </a:p>
        </p:txBody>
      </p:sp>
      <p:sp>
        <p:nvSpPr>
          <p:cNvPr id="25" name="TextBox 24"/>
          <p:cNvSpPr txBox="1"/>
          <p:nvPr/>
        </p:nvSpPr>
        <p:spPr>
          <a:xfrm>
            <a:off x="5617069" y="2972722"/>
            <a:ext cx="1193815" cy="238240"/>
          </a:xfrm>
          <a:prstGeom prst="rect">
            <a:avLst/>
          </a:prstGeom>
          <a:noFill/>
        </p:spPr>
        <p:txBody>
          <a:bodyPr wrap="none" rtlCol="0">
            <a:spAutoFit/>
          </a:bodyPr>
          <a:lstStyle/>
          <a:p>
            <a:r>
              <a:rPr lang="en-US" sz="918" dirty="0">
                <a:hlinkClick r:id="rId6"/>
              </a:rPr>
              <a:t>Bob@contoso.com</a:t>
            </a:r>
            <a:endParaRPr lang="en-US" sz="918" dirty="0"/>
          </a:p>
        </p:txBody>
      </p:sp>
      <p:grpSp>
        <p:nvGrpSpPr>
          <p:cNvPr id="26" name="Group 25"/>
          <p:cNvGrpSpPr/>
          <p:nvPr/>
        </p:nvGrpSpPr>
        <p:grpSpPr>
          <a:xfrm>
            <a:off x="3734676" y="1840391"/>
            <a:ext cx="1230040" cy="238240"/>
            <a:chOff x="1256553" y="1804469"/>
            <a:chExt cx="1206031" cy="233590"/>
          </a:xfrm>
        </p:grpSpPr>
        <p:sp>
          <p:nvSpPr>
            <p:cNvPr id="27" name="Rounded Rectangle 26"/>
            <p:cNvSpPr/>
            <p:nvPr/>
          </p:nvSpPr>
          <p:spPr>
            <a:xfrm flipH="1">
              <a:off x="1256553" y="1868529"/>
              <a:ext cx="88218" cy="88177"/>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28" name="TextBox 27"/>
            <p:cNvSpPr txBox="1"/>
            <p:nvPr/>
          </p:nvSpPr>
          <p:spPr>
            <a:xfrm>
              <a:off x="1338558" y="1804469"/>
              <a:ext cx="1124026" cy="233590"/>
            </a:xfrm>
            <a:prstGeom prst="rect">
              <a:avLst/>
            </a:prstGeom>
            <a:noFill/>
          </p:spPr>
          <p:txBody>
            <a:bodyPr wrap="none" rtlCol="0">
              <a:spAutoFit/>
            </a:bodyPr>
            <a:lstStyle/>
            <a:p>
              <a:r>
                <a:rPr lang="en-US" sz="918" dirty="0"/>
                <a:t>Available - Mobile</a:t>
              </a:r>
            </a:p>
          </p:txBody>
        </p:sp>
      </p:grpSp>
      <p:grpSp>
        <p:nvGrpSpPr>
          <p:cNvPr id="29" name="Group 28"/>
          <p:cNvGrpSpPr/>
          <p:nvPr/>
        </p:nvGrpSpPr>
        <p:grpSpPr>
          <a:xfrm>
            <a:off x="3696580" y="1862930"/>
            <a:ext cx="1161374" cy="238240"/>
            <a:chOff x="1256553" y="1804469"/>
            <a:chExt cx="1138705" cy="233590"/>
          </a:xfrm>
        </p:grpSpPr>
        <p:sp>
          <p:nvSpPr>
            <p:cNvPr id="30" name="Rounded Rectangle 29"/>
            <p:cNvSpPr/>
            <p:nvPr/>
          </p:nvSpPr>
          <p:spPr>
            <a:xfrm flipH="1">
              <a:off x="1256553" y="1868529"/>
              <a:ext cx="88218" cy="88177"/>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31" name="TextBox 30"/>
            <p:cNvSpPr txBox="1"/>
            <p:nvPr/>
          </p:nvSpPr>
          <p:spPr>
            <a:xfrm>
              <a:off x="1338558" y="1804469"/>
              <a:ext cx="1056700" cy="233590"/>
            </a:xfrm>
            <a:prstGeom prst="rect">
              <a:avLst/>
            </a:prstGeom>
            <a:noFill/>
          </p:spPr>
          <p:txBody>
            <a:bodyPr wrap="none" rtlCol="0">
              <a:spAutoFit/>
            </a:bodyPr>
            <a:lstStyle/>
            <a:p>
              <a:r>
                <a:rPr lang="en-US" sz="918" dirty="0"/>
                <a:t>Inactive - Mobile</a:t>
              </a:r>
            </a:p>
          </p:txBody>
        </p:sp>
      </p:grpSp>
      <p:grpSp>
        <p:nvGrpSpPr>
          <p:cNvPr id="32" name="Group 31"/>
          <p:cNvGrpSpPr/>
          <p:nvPr/>
        </p:nvGrpSpPr>
        <p:grpSpPr>
          <a:xfrm>
            <a:off x="3774296" y="1865206"/>
            <a:ext cx="1037119" cy="238240"/>
            <a:chOff x="1256553" y="1804469"/>
            <a:chExt cx="1016876" cy="233590"/>
          </a:xfrm>
        </p:grpSpPr>
        <p:sp>
          <p:nvSpPr>
            <p:cNvPr id="33" name="Rounded Rectangle 32"/>
            <p:cNvSpPr/>
            <p:nvPr/>
          </p:nvSpPr>
          <p:spPr>
            <a:xfrm flipH="1">
              <a:off x="1256553" y="1868529"/>
              <a:ext cx="88218" cy="88177"/>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34" name="TextBox 33"/>
            <p:cNvSpPr txBox="1"/>
            <p:nvPr/>
          </p:nvSpPr>
          <p:spPr>
            <a:xfrm>
              <a:off x="1338558" y="1804469"/>
              <a:ext cx="934871" cy="233590"/>
            </a:xfrm>
            <a:prstGeom prst="rect">
              <a:avLst/>
            </a:prstGeom>
            <a:noFill/>
          </p:spPr>
          <p:txBody>
            <a:bodyPr wrap="none" rtlCol="0">
              <a:spAutoFit/>
            </a:bodyPr>
            <a:lstStyle/>
            <a:p>
              <a:r>
                <a:rPr lang="en-US" sz="918" dirty="0"/>
                <a:t>Away - Mobile</a:t>
              </a:r>
            </a:p>
          </p:txBody>
        </p:sp>
      </p:grpSp>
      <p:grpSp>
        <p:nvGrpSpPr>
          <p:cNvPr id="35" name="Group 34"/>
          <p:cNvGrpSpPr/>
          <p:nvPr/>
        </p:nvGrpSpPr>
        <p:grpSpPr>
          <a:xfrm>
            <a:off x="3719352" y="1865206"/>
            <a:ext cx="626757" cy="238240"/>
            <a:chOff x="1256553" y="1804469"/>
            <a:chExt cx="614523" cy="233590"/>
          </a:xfrm>
        </p:grpSpPr>
        <p:sp>
          <p:nvSpPr>
            <p:cNvPr id="36" name="Rounded Rectangle 35"/>
            <p:cNvSpPr/>
            <p:nvPr/>
          </p:nvSpPr>
          <p:spPr>
            <a:xfrm flipH="1">
              <a:off x="1256553" y="1868529"/>
              <a:ext cx="88218" cy="88177"/>
            </a:xfrm>
            <a:prstGeom prst="roundRect">
              <a:avLst/>
            </a:prstGeom>
            <a:solidFill>
              <a:schemeClr val="tx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37" name="TextBox 36"/>
            <p:cNvSpPr txBox="1"/>
            <p:nvPr/>
          </p:nvSpPr>
          <p:spPr>
            <a:xfrm>
              <a:off x="1338558" y="1804469"/>
              <a:ext cx="532518" cy="233590"/>
            </a:xfrm>
            <a:prstGeom prst="rect">
              <a:avLst/>
            </a:prstGeom>
            <a:noFill/>
          </p:spPr>
          <p:txBody>
            <a:bodyPr wrap="none" rtlCol="0">
              <a:spAutoFit/>
            </a:bodyPr>
            <a:lstStyle/>
            <a:p>
              <a:r>
                <a:rPr lang="en-US" sz="918" dirty="0"/>
                <a:t>Offline</a:t>
              </a:r>
            </a:p>
          </p:txBody>
        </p:sp>
      </p:grpSp>
      <p:pic>
        <p:nvPicPr>
          <p:cNvPr id="38" name="Picture 37"/>
          <p:cNvPicPr>
            <a:picLocks noChangeAspect="1"/>
          </p:cNvPicPr>
          <p:nvPr/>
        </p:nvPicPr>
        <p:blipFill>
          <a:blip r:embed="rId7"/>
          <a:stretch>
            <a:fillRect/>
          </a:stretch>
        </p:blipFill>
        <p:spPr>
          <a:xfrm>
            <a:off x="6036872" y="3252127"/>
            <a:ext cx="447739" cy="375246"/>
          </a:xfrm>
          <a:prstGeom prst="rect">
            <a:avLst/>
          </a:prstGeom>
        </p:spPr>
      </p:pic>
      <p:grpSp>
        <p:nvGrpSpPr>
          <p:cNvPr id="39" name="Group 38"/>
          <p:cNvGrpSpPr/>
          <p:nvPr/>
        </p:nvGrpSpPr>
        <p:grpSpPr>
          <a:xfrm>
            <a:off x="3148827" y="3743834"/>
            <a:ext cx="1211998" cy="1093238"/>
            <a:chOff x="6639046" y="4495801"/>
            <a:chExt cx="1188341" cy="1071899"/>
          </a:xfrm>
        </p:grpSpPr>
        <p:pic>
          <p:nvPicPr>
            <p:cNvPr id="40" name="Picture 39"/>
            <p:cNvPicPr>
              <a:picLocks noChangeAspect="1"/>
            </p:cNvPicPr>
            <p:nvPr/>
          </p:nvPicPr>
          <p:blipFill>
            <a:blip r:embed="rId8"/>
            <a:stretch>
              <a:fillRect/>
            </a:stretch>
          </p:blipFill>
          <p:spPr>
            <a:xfrm>
              <a:off x="6934201" y="4495801"/>
              <a:ext cx="893186" cy="838200"/>
            </a:xfrm>
            <a:prstGeom prst="rect">
              <a:avLst/>
            </a:prstGeom>
          </p:spPr>
        </p:pic>
        <p:sp>
          <p:nvSpPr>
            <p:cNvPr id="41" name="TextBox 40"/>
            <p:cNvSpPr txBox="1"/>
            <p:nvPr/>
          </p:nvSpPr>
          <p:spPr>
            <a:xfrm>
              <a:off x="6639046" y="5004469"/>
              <a:ext cx="923234" cy="563231"/>
            </a:xfrm>
            <a:prstGeom prst="rect">
              <a:avLst/>
            </a:prstGeom>
            <a:noFill/>
          </p:spPr>
          <p:txBody>
            <a:bodyPr wrap="square" rtlCol="0">
              <a:spAutoFit/>
            </a:bodyPr>
            <a:lstStyle/>
            <a:p>
              <a:pPr algn="ctr"/>
              <a:endParaRPr lang="en-US" sz="1020" dirty="0"/>
            </a:p>
            <a:p>
              <a:pPr algn="ctr"/>
              <a:r>
                <a:rPr lang="en-US" sz="1020" dirty="0"/>
                <a:t>Lync Server</a:t>
              </a:r>
            </a:p>
            <a:p>
              <a:pPr algn="ctr"/>
              <a:r>
                <a:rPr lang="en-US" sz="1020" dirty="0"/>
                <a:t>(Home Pool)</a:t>
              </a:r>
            </a:p>
          </p:txBody>
        </p:sp>
      </p:grpSp>
      <p:sp>
        <p:nvSpPr>
          <p:cNvPr id="42" name="TextBox 41"/>
          <p:cNvSpPr txBox="1"/>
          <p:nvPr/>
        </p:nvSpPr>
        <p:spPr>
          <a:xfrm>
            <a:off x="7622078" y="1994479"/>
            <a:ext cx="3091959" cy="1200329"/>
          </a:xfrm>
          <a:prstGeom prst="rect">
            <a:avLst/>
          </a:prstGeom>
          <a:noFill/>
        </p:spPr>
        <p:txBody>
          <a:bodyPr wrap="square" rtlCol="0">
            <a:spAutoFit/>
          </a:bodyPr>
          <a:lstStyle/>
          <a:p>
            <a:r>
              <a:rPr lang="en-US" i="1" dirty="0">
                <a:solidFill>
                  <a:srgbClr val="00B0F0"/>
                </a:solidFill>
              </a:rPr>
              <a:t>Alice navigates away from the app which changes her presence to ‘Inactive’ after 5 min</a:t>
            </a:r>
          </a:p>
        </p:txBody>
      </p:sp>
      <p:sp>
        <p:nvSpPr>
          <p:cNvPr id="43" name="TextBox 42"/>
          <p:cNvSpPr txBox="1"/>
          <p:nvPr/>
        </p:nvSpPr>
        <p:spPr>
          <a:xfrm>
            <a:off x="7961041" y="2033982"/>
            <a:ext cx="3133996" cy="1200329"/>
          </a:xfrm>
          <a:prstGeom prst="rect">
            <a:avLst/>
          </a:prstGeom>
          <a:noFill/>
        </p:spPr>
        <p:txBody>
          <a:bodyPr wrap="square" rtlCol="0">
            <a:spAutoFit/>
          </a:bodyPr>
          <a:lstStyle/>
          <a:p>
            <a:r>
              <a:rPr lang="en-US" i="1" dirty="0">
                <a:solidFill>
                  <a:srgbClr val="00B0F0"/>
                </a:solidFill>
              </a:rPr>
              <a:t>Alice’s presence changes to ‘Away’ after another 5 min of inactivity within the mobile app</a:t>
            </a:r>
          </a:p>
        </p:txBody>
      </p:sp>
      <p:sp>
        <p:nvSpPr>
          <p:cNvPr id="44" name="TextBox 43"/>
          <p:cNvSpPr txBox="1"/>
          <p:nvPr/>
        </p:nvSpPr>
        <p:spPr>
          <a:xfrm>
            <a:off x="8199437" y="1939038"/>
            <a:ext cx="3581400" cy="1477328"/>
          </a:xfrm>
          <a:prstGeom prst="rect">
            <a:avLst/>
          </a:prstGeom>
          <a:noFill/>
        </p:spPr>
        <p:txBody>
          <a:bodyPr wrap="square" rtlCol="0">
            <a:spAutoFit/>
          </a:bodyPr>
          <a:lstStyle/>
          <a:p>
            <a:r>
              <a:rPr lang="en-US" i="1" dirty="0">
                <a:solidFill>
                  <a:srgbClr val="00B0F0"/>
                </a:solidFill>
              </a:rPr>
              <a:t>Alice’s is signed out of the mobile app and her presence changes to ‘Offline’ if mobile is her only active client after 3 days of  inactivity within the mobile app</a:t>
            </a:r>
          </a:p>
        </p:txBody>
      </p:sp>
      <p:grpSp>
        <p:nvGrpSpPr>
          <p:cNvPr id="45" name="Group 22"/>
          <p:cNvGrpSpPr/>
          <p:nvPr/>
        </p:nvGrpSpPr>
        <p:grpSpPr>
          <a:xfrm>
            <a:off x="3546254" y="2306305"/>
            <a:ext cx="274177" cy="545963"/>
            <a:chOff x="7427266" y="4508960"/>
            <a:chExt cx="650978" cy="1247370"/>
          </a:xfrm>
        </p:grpSpPr>
        <p:pic>
          <p:nvPicPr>
            <p:cNvPr id="46" name="Picture 23"/>
            <p:cNvPicPr>
              <a:picLocks noChangeAspect="1"/>
            </p:cNvPicPr>
            <p:nvPr/>
          </p:nvPicPr>
          <p:blipFill>
            <a:blip r:embed="rId3"/>
            <a:stretch>
              <a:fillRect/>
            </a:stretch>
          </p:blipFill>
          <p:spPr>
            <a:xfrm>
              <a:off x="7427266" y="4508960"/>
              <a:ext cx="650978" cy="1247370"/>
            </a:xfrm>
            <a:prstGeom prst="rect">
              <a:avLst/>
            </a:prstGeom>
          </p:spPr>
        </p:pic>
        <p:pic>
          <p:nvPicPr>
            <p:cNvPr id="47" name="Picture 2" descr="W:\Open Engagements\Productivity\MS-Comm &amp; Collab Software\#1491 FY12 Exchange Content Support\Deliverables\Brian Crum\Lync Mobile BOM\From Client\1_WP-EN-contact list.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81843" y="4718328"/>
              <a:ext cx="554152" cy="9251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29481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4"/>
                                        </p:tgtEl>
                                        <p:attrNameLst>
                                          <p:attrName>style.visibility</p:attrName>
                                        </p:attrNameLst>
                                      </p:cBhvr>
                                      <p:to>
                                        <p:strVal val="hidden"/>
                                      </p:to>
                                    </p:set>
                                  </p:childTnLst>
                                </p:cTn>
                              </p:par>
                              <p:par>
                                <p:cTn id="35" presetID="1" presetClass="exit" presetSubtype="0" fill="hold" grpId="2" nodeType="withEffect">
                                  <p:stCondLst>
                                    <p:cond delay="0"/>
                                  </p:stCondLst>
                                  <p:childTnLst>
                                    <p:set>
                                      <p:cBhvr>
                                        <p:cTn id="36" dur="1" fill="hold">
                                          <p:stCondLst>
                                            <p:cond delay="0"/>
                                          </p:stCondLst>
                                        </p:cTn>
                                        <p:tgtEl>
                                          <p:spTgt spid="9"/>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8"/>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6"/>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29"/>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4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par>
                                <p:cTn id="61" presetID="1" presetClass="exit" presetSubtype="0" fill="hold" nodeType="withEffect">
                                  <p:stCondLst>
                                    <p:cond delay="0"/>
                                  </p:stCondLst>
                                  <p:childTnLst>
                                    <p:set>
                                      <p:cBhvr>
                                        <p:cTn id="62" dur="1" fill="hold">
                                          <p:stCondLst>
                                            <p:cond delay="0"/>
                                          </p:stCondLst>
                                        </p:cTn>
                                        <p:tgtEl>
                                          <p:spTgt spid="10"/>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43"/>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4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par>
                                <p:cTn id="75" presetID="1" presetClass="exit" presetSubtype="0" fill="hold" nodeType="withEffect">
                                  <p:stCondLst>
                                    <p:cond delay="0"/>
                                  </p:stCondLst>
                                  <p:childTnLst>
                                    <p:set>
                                      <p:cBhvr>
                                        <p:cTn id="76" dur="1" fill="hold">
                                          <p:stCondLst>
                                            <p:cond delay="0"/>
                                          </p:stCondLst>
                                        </p:cTn>
                                        <p:tgtEl>
                                          <p:spTgt spid="22"/>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14"/>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32"/>
                                        </p:tgtEl>
                                        <p:attrNameLst>
                                          <p:attrName>style.visibility</p:attrName>
                                        </p:attrNameLst>
                                      </p:cBhvr>
                                      <p:to>
                                        <p:strVal val="hidden"/>
                                      </p:to>
                                    </p:set>
                                  </p:childTnLst>
                                </p:cTn>
                              </p:par>
                              <p:par>
                                <p:cTn id="81" presetID="1" presetClass="entr" presetSubtype="0" fill="hold" nodeType="withEffect">
                                  <p:stCondLst>
                                    <p:cond delay="0"/>
                                  </p:stCondLst>
                                  <p:childTnLst>
                                    <p:set>
                                      <p:cBhvr>
                                        <p:cTn id="82" dur="1" fill="hold">
                                          <p:stCondLst>
                                            <p:cond delay="0"/>
                                          </p:stCondLst>
                                        </p:cTn>
                                        <p:tgtEl>
                                          <p:spTgt spid="3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0"/>
                                  </p:stCondLst>
                                  <p:childTnLst>
                                    <p:set>
                                      <p:cBhvr>
                                        <p:cTn id="88" dur="1" fill="hold">
                                          <p:stCondLst>
                                            <p:cond delay="0"/>
                                          </p:stCondLst>
                                        </p:cTn>
                                        <p:tgtEl>
                                          <p:spTgt spid="7"/>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20"/>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8"/>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13"/>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15"/>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9"/>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4"/>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16"/>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44"/>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25"/>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38"/>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17"/>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7" grpId="1" animBg="1"/>
      <p:bldP spid="9" grpId="0"/>
      <p:bldP spid="9" grpId="1"/>
      <p:bldP spid="9" grpId="2"/>
      <p:bldP spid="14" grpId="0"/>
      <p:bldP spid="14" grpId="1"/>
      <p:bldP spid="15" grpId="0"/>
      <p:bldP spid="15" grpId="1"/>
      <p:bldP spid="16" grpId="0"/>
      <p:bldP spid="16" grpId="1"/>
      <p:bldP spid="20" grpId="0"/>
      <p:bldP spid="20" grpId="1"/>
      <p:bldP spid="23" grpId="0"/>
      <p:bldP spid="24" grpId="0"/>
      <p:bldP spid="25" grpId="0"/>
      <p:bldP spid="42" grpId="0"/>
      <p:bldP spid="42" grpId="1"/>
      <p:bldP spid="43" grpId="0"/>
      <p:bldP spid="43" grpId="1"/>
      <p:bldP spid="44" grpId="0"/>
      <p:bldP spid="44"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Lync Server 2013 – Mobile Presence</a:t>
            </a:r>
            <a:endParaRPr lang="en-US" dirty="0"/>
          </a:p>
        </p:txBody>
      </p:sp>
      <p:grpSp>
        <p:nvGrpSpPr>
          <p:cNvPr id="3" name="Group 2"/>
          <p:cNvGrpSpPr/>
          <p:nvPr/>
        </p:nvGrpSpPr>
        <p:grpSpPr>
          <a:xfrm>
            <a:off x="3373131" y="2964861"/>
            <a:ext cx="618325" cy="881430"/>
            <a:chOff x="5321996" y="3198570"/>
            <a:chExt cx="808132" cy="1152001"/>
          </a:xfrm>
        </p:grpSpPr>
        <p:cxnSp>
          <p:nvCxnSpPr>
            <p:cNvPr id="4" name="Straight Arrow Connector 3"/>
            <p:cNvCxnSpPr/>
            <p:nvPr/>
          </p:nvCxnSpPr>
          <p:spPr>
            <a:xfrm>
              <a:off x="5661286" y="3198570"/>
              <a:ext cx="0" cy="115200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321996" y="3589904"/>
              <a:ext cx="808132" cy="342740"/>
            </a:xfrm>
            <a:prstGeom prst="rect">
              <a:avLst/>
            </a:prstGeom>
            <a:noFill/>
          </p:spPr>
          <p:txBody>
            <a:bodyPr wrap="none" rtlCol="0">
              <a:spAutoFit/>
            </a:bodyPr>
            <a:lstStyle/>
            <a:p>
              <a:r>
                <a:rPr lang="en-US" sz="1071" i="1" dirty="0"/>
                <a:t>Sign-in</a:t>
              </a:r>
            </a:p>
          </p:txBody>
        </p:sp>
      </p:grpSp>
      <p:cxnSp>
        <p:nvCxnSpPr>
          <p:cNvPr id="6" name="Straight Arrow Connector 15"/>
          <p:cNvCxnSpPr/>
          <p:nvPr/>
        </p:nvCxnSpPr>
        <p:spPr>
          <a:xfrm>
            <a:off x="3709622" y="4081781"/>
            <a:ext cx="1406167" cy="67210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7" name="Group 48"/>
          <p:cNvGrpSpPr/>
          <p:nvPr/>
        </p:nvGrpSpPr>
        <p:grpSpPr>
          <a:xfrm>
            <a:off x="3459133" y="2163418"/>
            <a:ext cx="1537147" cy="311322"/>
            <a:chOff x="5526996" y="1907235"/>
            <a:chExt cx="2009002" cy="406888"/>
          </a:xfrm>
        </p:grpSpPr>
        <p:cxnSp>
          <p:nvCxnSpPr>
            <p:cNvPr id="8" name="Straight Arrow Connector 49"/>
            <p:cNvCxnSpPr/>
            <p:nvPr/>
          </p:nvCxnSpPr>
          <p:spPr>
            <a:xfrm>
              <a:off x="5930744" y="2311317"/>
              <a:ext cx="1218245" cy="280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TextBox 50"/>
            <p:cNvSpPr txBox="1"/>
            <p:nvPr/>
          </p:nvSpPr>
          <p:spPr>
            <a:xfrm>
              <a:off x="5526996" y="1907235"/>
              <a:ext cx="2009002" cy="311373"/>
            </a:xfrm>
            <a:prstGeom prst="rect">
              <a:avLst/>
            </a:prstGeom>
            <a:noFill/>
          </p:spPr>
          <p:txBody>
            <a:bodyPr wrap="none" rtlCol="0">
              <a:spAutoFit/>
            </a:bodyPr>
            <a:lstStyle/>
            <a:p>
              <a:pPr algn="ctr"/>
              <a:r>
                <a:rPr lang="en-US" sz="918" i="1" dirty="0"/>
                <a:t>Alice presses home button</a:t>
              </a:r>
            </a:p>
          </p:txBody>
        </p:sp>
      </p:grpSp>
      <p:cxnSp>
        <p:nvCxnSpPr>
          <p:cNvPr id="10" name="Straight Arrow Connector 9"/>
          <p:cNvCxnSpPr>
            <a:stCxn id="20" idx="2"/>
          </p:cNvCxnSpPr>
          <p:nvPr/>
        </p:nvCxnSpPr>
        <p:spPr>
          <a:xfrm>
            <a:off x="3655790" y="4108526"/>
            <a:ext cx="214705" cy="6187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33227" y="4160123"/>
            <a:ext cx="575817" cy="262241"/>
          </a:xfrm>
          <a:prstGeom prst="rect">
            <a:avLst/>
          </a:prstGeom>
          <a:noFill/>
        </p:spPr>
        <p:txBody>
          <a:bodyPr wrap="none" rtlCol="0">
            <a:spAutoFit/>
          </a:bodyPr>
          <a:lstStyle/>
          <a:p>
            <a:r>
              <a:rPr lang="en-US" sz="1071" i="1" dirty="0"/>
              <a:t>Delete</a:t>
            </a:r>
          </a:p>
        </p:txBody>
      </p:sp>
      <p:cxnSp>
        <p:nvCxnSpPr>
          <p:cNvPr id="12" name="Elbow Connector 11"/>
          <p:cNvCxnSpPr>
            <a:stCxn id="43" idx="2"/>
            <a:endCxn id="21" idx="3"/>
          </p:cNvCxnSpPr>
          <p:nvPr/>
        </p:nvCxnSpPr>
        <p:spPr>
          <a:xfrm rot="5400000">
            <a:off x="5342077" y="3832858"/>
            <a:ext cx="1367653" cy="915186"/>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30812" y="4008607"/>
            <a:ext cx="1174196" cy="262241"/>
          </a:xfrm>
          <a:prstGeom prst="rect">
            <a:avLst/>
          </a:prstGeom>
          <a:noFill/>
        </p:spPr>
        <p:txBody>
          <a:bodyPr wrap="none" rtlCol="0">
            <a:spAutoFit/>
          </a:bodyPr>
          <a:lstStyle/>
          <a:p>
            <a:r>
              <a:rPr lang="en-US" sz="1071" i="1" dirty="0"/>
              <a:t>Bob invites Alice</a:t>
            </a:r>
          </a:p>
        </p:txBody>
      </p:sp>
      <p:cxnSp>
        <p:nvCxnSpPr>
          <p:cNvPr id="14" name="Straight Arrow Connector 13"/>
          <p:cNvCxnSpPr>
            <a:stCxn id="20" idx="3"/>
            <a:endCxn id="22" idx="2"/>
          </p:cNvCxnSpPr>
          <p:nvPr/>
        </p:nvCxnSpPr>
        <p:spPr>
          <a:xfrm flipV="1">
            <a:off x="3951874" y="2865741"/>
            <a:ext cx="885793" cy="111166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35596" y="3711235"/>
            <a:ext cx="799619" cy="430309"/>
          </a:xfrm>
          <a:prstGeom prst="rect">
            <a:avLst/>
          </a:prstGeom>
          <a:noFill/>
        </p:spPr>
        <p:txBody>
          <a:bodyPr wrap="square" rtlCol="0">
            <a:spAutoFit/>
          </a:bodyPr>
          <a:lstStyle/>
          <a:p>
            <a:r>
              <a:rPr lang="en-US" sz="1071" i="1" dirty="0"/>
              <a:t>Wake up client-app</a:t>
            </a:r>
          </a:p>
        </p:txBody>
      </p:sp>
      <p:sp>
        <p:nvSpPr>
          <p:cNvPr id="16" name="Rectangle 13"/>
          <p:cNvSpPr/>
          <p:nvPr/>
        </p:nvSpPr>
        <p:spPr>
          <a:xfrm>
            <a:off x="3046411" y="4757336"/>
            <a:ext cx="1173220" cy="440772"/>
          </a:xfrm>
          <a:prstGeom prst="rect">
            <a:avLst/>
          </a:prstGeom>
          <a:solidFill>
            <a:schemeClr val="accent2">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841" dirty="0"/>
              <a:t>User end point</a:t>
            </a:r>
          </a:p>
          <a:p>
            <a:pPr algn="ctr"/>
            <a:r>
              <a:rPr lang="en-US" sz="841" dirty="0">
                <a:hlinkClick r:id="rId2"/>
              </a:rPr>
              <a:t>Alice@Contoso.com</a:t>
            </a:r>
            <a:r>
              <a:rPr lang="en-US" sz="841" dirty="0"/>
              <a:t> </a:t>
            </a:r>
          </a:p>
        </p:txBody>
      </p:sp>
      <p:sp>
        <p:nvSpPr>
          <p:cNvPr id="17" name="TextBox 18"/>
          <p:cNvSpPr txBox="1"/>
          <p:nvPr/>
        </p:nvSpPr>
        <p:spPr>
          <a:xfrm>
            <a:off x="3648098" y="4375343"/>
            <a:ext cx="585627" cy="262241"/>
          </a:xfrm>
          <a:prstGeom prst="rect">
            <a:avLst/>
          </a:prstGeom>
          <a:noFill/>
        </p:spPr>
        <p:txBody>
          <a:bodyPr wrap="none" rtlCol="0">
            <a:spAutoFit/>
          </a:bodyPr>
          <a:lstStyle/>
          <a:p>
            <a:r>
              <a:rPr lang="en-US" sz="1071" i="1" dirty="0"/>
              <a:t>Create</a:t>
            </a:r>
          </a:p>
        </p:txBody>
      </p:sp>
      <p:cxnSp>
        <p:nvCxnSpPr>
          <p:cNvPr id="18" name="Straight Arrow Connector 17"/>
          <p:cNvCxnSpPr/>
          <p:nvPr/>
        </p:nvCxnSpPr>
        <p:spPr>
          <a:xfrm>
            <a:off x="3618526" y="4098863"/>
            <a:ext cx="0" cy="6284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969886" y="5440706"/>
            <a:ext cx="3034009" cy="310307"/>
          </a:xfrm>
          <a:prstGeom prst="rect">
            <a:avLst/>
          </a:prstGeom>
          <a:noFill/>
        </p:spPr>
        <p:txBody>
          <a:bodyPr wrap="none" rtlCol="0">
            <a:spAutoFit/>
          </a:bodyPr>
          <a:lstStyle/>
          <a:p>
            <a:r>
              <a:rPr lang="en-US" sz="1377"/>
              <a:t>1 static registration </a:t>
            </a:r>
            <a:r>
              <a:rPr lang="en-US" sz="1377" dirty="0"/>
              <a:t>per</a:t>
            </a:r>
            <a:r>
              <a:rPr lang="en-US" sz="1377"/>
              <a:t> user/ device</a:t>
            </a:r>
            <a:endParaRPr lang="en-US" sz="1377" dirty="0"/>
          </a:p>
        </p:txBody>
      </p:sp>
      <p:sp>
        <p:nvSpPr>
          <p:cNvPr id="20" name="TextBox 19"/>
          <p:cNvSpPr txBox="1"/>
          <p:nvPr/>
        </p:nvSpPr>
        <p:spPr>
          <a:xfrm>
            <a:off x="3359707" y="3846285"/>
            <a:ext cx="592166" cy="262241"/>
          </a:xfrm>
          <a:prstGeom prst="rect">
            <a:avLst/>
          </a:prstGeom>
          <a:noFill/>
        </p:spPr>
        <p:txBody>
          <a:bodyPr wrap="none" rtlCol="0">
            <a:spAutoFit/>
          </a:bodyPr>
          <a:lstStyle/>
          <a:p>
            <a:r>
              <a:rPr lang="en-US" sz="1071" dirty="0"/>
              <a:t>UCWA</a:t>
            </a:r>
          </a:p>
        </p:txBody>
      </p:sp>
      <p:sp>
        <p:nvSpPr>
          <p:cNvPr id="21" name="Rectangle 20"/>
          <p:cNvSpPr/>
          <p:nvPr/>
        </p:nvSpPr>
        <p:spPr>
          <a:xfrm>
            <a:off x="4481072" y="4753891"/>
            <a:ext cx="1087238" cy="440772"/>
          </a:xfrm>
          <a:prstGeom prst="rect">
            <a:avLst/>
          </a:prstGeom>
          <a:solidFill>
            <a:schemeClr val="accent6">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377" dirty="0"/>
              <a:t>Static registration</a:t>
            </a:r>
          </a:p>
        </p:txBody>
      </p:sp>
      <p:pic>
        <p:nvPicPr>
          <p:cNvPr id="22" name="Picture 21"/>
          <p:cNvPicPr>
            <a:picLocks noChangeAspect="1"/>
          </p:cNvPicPr>
          <p:nvPr/>
        </p:nvPicPr>
        <p:blipFill>
          <a:blip r:embed="rId3"/>
          <a:stretch>
            <a:fillRect/>
          </a:stretch>
        </p:blipFill>
        <p:spPr>
          <a:xfrm>
            <a:off x="4700168" y="2338811"/>
            <a:ext cx="274995" cy="526930"/>
          </a:xfrm>
          <a:prstGeom prst="rect">
            <a:avLst/>
          </a:prstGeom>
        </p:spPr>
      </p:pic>
      <p:sp>
        <p:nvSpPr>
          <p:cNvPr id="23" name="TextBox 22"/>
          <p:cNvSpPr txBox="1"/>
          <p:nvPr/>
        </p:nvSpPr>
        <p:spPr>
          <a:xfrm>
            <a:off x="3995930" y="4687630"/>
            <a:ext cx="448294" cy="622641"/>
          </a:xfrm>
          <a:prstGeom prst="rect">
            <a:avLst/>
          </a:prstGeom>
          <a:noFill/>
        </p:spPr>
        <p:txBody>
          <a:bodyPr wrap="none" rtlCol="0">
            <a:spAutoFit/>
          </a:bodyPr>
          <a:lstStyle/>
          <a:p>
            <a:r>
              <a:rPr lang="en-US" sz="3367" dirty="0">
                <a:solidFill>
                  <a:srgbClr val="FF0000"/>
                </a:solidFill>
              </a:rPr>
              <a:t>X</a:t>
            </a:r>
          </a:p>
        </p:txBody>
      </p:sp>
      <p:cxnSp>
        <p:nvCxnSpPr>
          <p:cNvPr id="24" name="Straight Arrow Connector 23"/>
          <p:cNvCxnSpPr>
            <a:endCxn id="20" idx="2"/>
          </p:cNvCxnSpPr>
          <p:nvPr/>
        </p:nvCxnSpPr>
        <p:spPr>
          <a:xfrm flipH="1" flipV="1">
            <a:off x="3655790" y="4108527"/>
            <a:ext cx="1044379" cy="61879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Rectangle 13"/>
          <p:cNvSpPr/>
          <p:nvPr/>
        </p:nvSpPr>
        <p:spPr>
          <a:xfrm>
            <a:off x="3032770" y="4818946"/>
            <a:ext cx="1173220" cy="440772"/>
          </a:xfrm>
          <a:prstGeom prst="rect">
            <a:avLst/>
          </a:prstGeom>
          <a:solidFill>
            <a:schemeClr val="accent2">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841" dirty="0"/>
              <a:t>User end point</a:t>
            </a:r>
          </a:p>
          <a:p>
            <a:pPr algn="ctr"/>
            <a:r>
              <a:rPr lang="en-US" sz="841" dirty="0">
                <a:hlinkClick r:id="rId2"/>
              </a:rPr>
              <a:t>Alice@Contoso.com</a:t>
            </a:r>
            <a:r>
              <a:rPr lang="en-US" sz="841" dirty="0"/>
              <a:t> </a:t>
            </a:r>
          </a:p>
        </p:txBody>
      </p:sp>
      <p:sp>
        <p:nvSpPr>
          <p:cNvPr id="26" name="TextBox 18"/>
          <p:cNvSpPr txBox="1"/>
          <p:nvPr/>
        </p:nvSpPr>
        <p:spPr>
          <a:xfrm>
            <a:off x="3982086" y="4455908"/>
            <a:ext cx="762197" cy="262241"/>
          </a:xfrm>
          <a:prstGeom prst="rect">
            <a:avLst/>
          </a:prstGeom>
          <a:noFill/>
        </p:spPr>
        <p:txBody>
          <a:bodyPr wrap="none" rtlCol="0">
            <a:spAutoFit/>
          </a:bodyPr>
          <a:lstStyle/>
          <a:p>
            <a:r>
              <a:rPr lang="en-US" sz="1071" i="1" dirty="0"/>
              <a:t>Re-create</a:t>
            </a:r>
          </a:p>
        </p:txBody>
      </p:sp>
      <p:cxnSp>
        <p:nvCxnSpPr>
          <p:cNvPr id="27" name="Straight Arrow Connector 26"/>
          <p:cNvCxnSpPr/>
          <p:nvPr/>
        </p:nvCxnSpPr>
        <p:spPr>
          <a:xfrm>
            <a:off x="3569061" y="4098863"/>
            <a:ext cx="0" cy="6284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504716" y="4008607"/>
            <a:ext cx="875962" cy="586699"/>
          </a:xfrm>
          <a:prstGeom prst="rect">
            <a:avLst/>
          </a:prstGeom>
          <a:noFill/>
        </p:spPr>
        <p:txBody>
          <a:bodyPr wrap="square" rtlCol="0">
            <a:spAutoFit/>
          </a:bodyPr>
          <a:lstStyle/>
          <a:p>
            <a:pPr algn="ctr"/>
            <a:r>
              <a:rPr lang="en-US" sz="1071" dirty="0"/>
              <a:t>No activity for </a:t>
            </a:r>
            <a:r>
              <a:rPr lang="en-US" sz="1071" dirty="0" smtClean="0"/>
              <a:t>10 </a:t>
            </a:r>
            <a:r>
              <a:rPr lang="en-US" sz="1071" dirty="0"/>
              <a:t>days?</a:t>
            </a:r>
          </a:p>
        </p:txBody>
      </p:sp>
      <p:sp>
        <p:nvSpPr>
          <p:cNvPr id="29" name="TextBox 28"/>
          <p:cNvSpPr txBox="1"/>
          <p:nvPr/>
        </p:nvSpPr>
        <p:spPr>
          <a:xfrm>
            <a:off x="3721326" y="1632056"/>
            <a:ext cx="1175831" cy="226141"/>
          </a:xfrm>
          <a:prstGeom prst="rect">
            <a:avLst/>
          </a:prstGeom>
          <a:noFill/>
        </p:spPr>
        <p:txBody>
          <a:bodyPr wrap="none" rtlCol="0">
            <a:spAutoFit/>
          </a:bodyPr>
          <a:lstStyle/>
          <a:p>
            <a:r>
              <a:rPr lang="en-US" sz="841" dirty="0">
                <a:hlinkClick r:id="rId4"/>
              </a:rPr>
              <a:t>Alice@contoso.com</a:t>
            </a:r>
            <a:r>
              <a:rPr lang="en-US" sz="841" dirty="0"/>
              <a:t> </a:t>
            </a:r>
          </a:p>
        </p:txBody>
      </p:sp>
      <p:sp>
        <p:nvSpPr>
          <p:cNvPr id="30" name="TextBox 29"/>
          <p:cNvSpPr txBox="1"/>
          <p:nvPr/>
        </p:nvSpPr>
        <p:spPr>
          <a:xfrm>
            <a:off x="5920873" y="2952181"/>
            <a:ext cx="1193815" cy="238240"/>
          </a:xfrm>
          <a:prstGeom prst="rect">
            <a:avLst/>
          </a:prstGeom>
          <a:noFill/>
        </p:spPr>
        <p:txBody>
          <a:bodyPr wrap="none" rtlCol="0">
            <a:spAutoFit/>
          </a:bodyPr>
          <a:lstStyle/>
          <a:p>
            <a:r>
              <a:rPr lang="en-US" sz="918" dirty="0">
                <a:hlinkClick r:id="rId5"/>
              </a:rPr>
              <a:t>Bob@contoso.com</a:t>
            </a:r>
            <a:endParaRPr lang="en-US" sz="918" dirty="0"/>
          </a:p>
        </p:txBody>
      </p:sp>
      <p:grpSp>
        <p:nvGrpSpPr>
          <p:cNvPr id="31" name="Group 30"/>
          <p:cNvGrpSpPr/>
          <p:nvPr/>
        </p:nvGrpSpPr>
        <p:grpSpPr>
          <a:xfrm>
            <a:off x="3827389" y="1865206"/>
            <a:ext cx="1230040" cy="238240"/>
            <a:chOff x="5562600" y="1828800"/>
            <a:chExt cx="1206031" cy="233590"/>
          </a:xfrm>
        </p:grpSpPr>
        <p:sp>
          <p:nvSpPr>
            <p:cNvPr id="32" name="Rounded Rectangle 31"/>
            <p:cNvSpPr/>
            <p:nvPr/>
          </p:nvSpPr>
          <p:spPr>
            <a:xfrm flipH="1">
              <a:off x="5562600" y="1892860"/>
              <a:ext cx="88218" cy="88177"/>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33" name="TextBox 32"/>
            <p:cNvSpPr txBox="1"/>
            <p:nvPr/>
          </p:nvSpPr>
          <p:spPr>
            <a:xfrm>
              <a:off x="5644605" y="1828800"/>
              <a:ext cx="1124026" cy="233590"/>
            </a:xfrm>
            <a:prstGeom prst="rect">
              <a:avLst/>
            </a:prstGeom>
            <a:noFill/>
          </p:spPr>
          <p:txBody>
            <a:bodyPr wrap="none" rtlCol="0">
              <a:spAutoFit/>
            </a:bodyPr>
            <a:lstStyle/>
            <a:p>
              <a:r>
                <a:rPr lang="en-US" sz="918" dirty="0"/>
                <a:t>Available - Mobile</a:t>
              </a:r>
            </a:p>
          </p:txBody>
        </p:sp>
      </p:grpSp>
      <p:grpSp>
        <p:nvGrpSpPr>
          <p:cNvPr id="34" name="Group 33"/>
          <p:cNvGrpSpPr/>
          <p:nvPr/>
        </p:nvGrpSpPr>
        <p:grpSpPr>
          <a:xfrm>
            <a:off x="3839069" y="1865206"/>
            <a:ext cx="1161374" cy="238240"/>
            <a:chOff x="5562600" y="1828800"/>
            <a:chExt cx="1138705" cy="233590"/>
          </a:xfrm>
        </p:grpSpPr>
        <p:sp>
          <p:nvSpPr>
            <p:cNvPr id="35" name="Rounded Rectangle 34"/>
            <p:cNvSpPr/>
            <p:nvPr/>
          </p:nvSpPr>
          <p:spPr>
            <a:xfrm flipH="1">
              <a:off x="5562600" y="1892860"/>
              <a:ext cx="88218" cy="88177"/>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36" name="TextBox 35"/>
            <p:cNvSpPr txBox="1"/>
            <p:nvPr/>
          </p:nvSpPr>
          <p:spPr>
            <a:xfrm>
              <a:off x="5644605" y="1828800"/>
              <a:ext cx="1056700" cy="233590"/>
            </a:xfrm>
            <a:prstGeom prst="rect">
              <a:avLst/>
            </a:prstGeom>
            <a:noFill/>
          </p:spPr>
          <p:txBody>
            <a:bodyPr wrap="none" rtlCol="0">
              <a:spAutoFit/>
            </a:bodyPr>
            <a:lstStyle/>
            <a:p>
              <a:r>
                <a:rPr lang="en-US" sz="918" dirty="0"/>
                <a:t>Inactive - Mobile</a:t>
              </a:r>
            </a:p>
          </p:txBody>
        </p:sp>
      </p:grpSp>
      <p:grpSp>
        <p:nvGrpSpPr>
          <p:cNvPr id="37" name="Group 36"/>
          <p:cNvGrpSpPr/>
          <p:nvPr/>
        </p:nvGrpSpPr>
        <p:grpSpPr>
          <a:xfrm>
            <a:off x="3749672" y="1865206"/>
            <a:ext cx="1037119" cy="238240"/>
            <a:chOff x="5562600" y="1828800"/>
            <a:chExt cx="1016876" cy="233590"/>
          </a:xfrm>
        </p:grpSpPr>
        <p:sp>
          <p:nvSpPr>
            <p:cNvPr id="38" name="Rounded Rectangle 37"/>
            <p:cNvSpPr/>
            <p:nvPr/>
          </p:nvSpPr>
          <p:spPr>
            <a:xfrm flipH="1">
              <a:off x="5562600" y="1892860"/>
              <a:ext cx="88218" cy="88177"/>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39" name="TextBox 38"/>
            <p:cNvSpPr txBox="1"/>
            <p:nvPr/>
          </p:nvSpPr>
          <p:spPr>
            <a:xfrm>
              <a:off x="5644605" y="1828800"/>
              <a:ext cx="934871" cy="233590"/>
            </a:xfrm>
            <a:prstGeom prst="rect">
              <a:avLst/>
            </a:prstGeom>
            <a:noFill/>
          </p:spPr>
          <p:txBody>
            <a:bodyPr wrap="none" rtlCol="0">
              <a:spAutoFit/>
            </a:bodyPr>
            <a:lstStyle/>
            <a:p>
              <a:r>
                <a:rPr lang="en-US" sz="918" dirty="0"/>
                <a:t>Away - Mobile</a:t>
              </a:r>
            </a:p>
          </p:txBody>
        </p:sp>
      </p:grpSp>
      <p:grpSp>
        <p:nvGrpSpPr>
          <p:cNvPr id="40" name="Group 39"/>
          <p:cNvGrpSpPr/>
          <p:nvPr/>
        </p:nvGrpSpPr>
        <p:grpSpPr>
          <a:xfrm>
            <a:off x="3837041" y="1862930"/>
            <a:ext cx="1156469" cy="238240"/>
            <a:chOff x="5562600" y="1828800"/>
            <a:chExt cx="1133896" cy="233590"/>
          </a:xfrm>
        </p:grpSpPr>
        <p:sp>
          <p:nvSpPr>
            <p:cNvPr id="41" name="Rounded Rectangle 40"/>
            <p:cNvSpPr/>
            <p:nvPr/>
          </p:nvSpPr>
          <p:spPr>
            <a:xfrm flipH="1">
              <a:off x="5562600" y="1892860"/>
              <a:ext cx="88218" cy="8817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42" name="TextBox 41"/>
            <p:cNvSpPr txBox="1"/>
            <p:nvPr/>
          </p:nvSpPr>
          <p:spPr>
            <a:xfrm>
              <a:off x="5644605" y="1828800"/>
              <a:ext cx="1051891" cy="233590"/>
            </a:xfrm>
            <a:prstGeom prst="rect">
              <a:avLst/>
            </a:prstGeom>
            <a:noFill/>
          </p:spPr>
          <p:txBody>
            <a:bodyPr wrap="none" rtlCol="0">
              <a:spAutoFit/>
            </a:bodyPr>
            <a:lstStyle/>
            <a:p>
              <a:r>
                <a:rPr lang="en-US" sz="918" dirty="0"/>
                <a:t>In a call - Mobile</a:t>
              </a:r>
            </a:p>
          </p:txBody>
        </p:sp>
      </p:grpSp>
      <p:pic>
        <p:nvPicPr>
          <p:cNvPr id="43" name="Picture 42"/>
          <p:cNvPicPr>
            <a:picLocks noChangeAspect="1"/>
          </p:cNvPicPr>
          <p:nvPr/>
        </p:nvPicPr>
        <p:blipFill>
          <a:blip r:embed="rId6"/>
          <a:stretch>
            <a:fillRect/>
          </a:stretch>
        </p:blipFill>
        <p:spPr>
          <a:xfrm>
            <a:off x="6259627" y="3231377"/>
            <a:ext cx="447739" cy="375246"/>
          </a:xfrm>
          <a:prstGeom prst="rect">
            <a:avLst/>
          </a:prstGeom>
        </p:spPr>
      </p:pic>
      <p:pic>
        <p:nvPicPr>
          <p:cNvPr id="44" name="Picture 43" descr="C:\Users\sakuu\Documents\Ballmer WPC\PNGS\Timer.png"/>
          <p:cNvPicPr>
            <a:picLocks noChangeAspect="1" noChangeArrowheads="1"/>
          </p:cNvPicPr>
          <p:nvPr/>
        </p:nvPicPr>
        <p:blipFill>
          <a:blip r:embed="rId7"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black">
          <a:xfrm>
            <a:off x="5379603" y="3791438"/>
            <a:ext cx="423532" cy="637946"/>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7742237" y="2018197"/>
            <a:ext cx="3158789" cy="1200329"/>
          </a:xfrm>
          <a:prstGeom prst="rect">
            <a:avLst/>
          </a:prstGeom>
          <a:noFill/>
        </p:spPr>
        <p:txBody>
          <a:bodyPr wrap="square" rtlCol="0">
            <a:spAutoFit/>
          </a:bodyPr>
          <a:lstStyle/>
          <a:p>
            <a:r>
              <a:rPr lang="en-US" i="1" dirty="0">
                <a:solidFill>
                  <a:srgbClr val="00B0F0"/>
                </a:solidFill>
              </a:rPr>
              <a:t>Alice navigates away from the app which changes her presence to ‘Inactive’ after 5 min</a:t>
            </a:r>
          </a:p>
        </p:txBody>
      </p:sp>
      <p:sp>
        <p:nvSpPr>
          <p:cNvPr id="46" name="TextBox 45"/>
          <p:cNvSpPr txBox="1"/>
          <p:nvPr/>
        </p:nvSpPr>
        <p:spPr>
          <a:xfrm>
            <a:off x="8076642" y="1981735"/>
            <a:ext cx="3442839" cy="923330"/>
          </a:xfrm>
          <a:prstGeom prst="rect">
            <a:avLst/>
          </a:prstGeom>
          <a:noFill/>
        </p:spPr>
        <p:txBody>
          <a:bodyPr wrap="square" rtlCol="0">
            <a:spAutoFit/>
          </a:bodyPr>
          <a:lstStyle/>
          <a:p>
            <a:r>
              <a:rPr lang="en-US" i="1" dirty="0">
                <a:solidFill>
                  <a:srgbClr val="00B0F0"/>
                </a:solidFill>
              </a:rPr>
              <a:t>Alice’s presence changes to ‘Away’ after another 5 min of inactivity within the mobile app</a:t>
            </a:r>
          </a:p>
        </p:txBody>
      </p:sp>
      <p:sp>
        <p:nvSpPr>
          <p:cNvPr id="47" name="TextBox 46"/>
          <p:cNvSpPr txBox="1"/>
          <p:nvPr/>
        </p:nvSpPr>
        <p:spPr>
          <a:xfrm>
            <a:off x="8469648" y="1972269"/>
            <a:ext cx="3158789" cy="923330"/>
          </a:xfrm>
          <a:prstGeom prst="rect">
            <a:avLst/>
          </a:prstGeom>
          <a:noFill/>
        </p:spPr>
        <p:txBody>
          <a:bodyPr wrap="square" rtlCol="0">
            <a:spAutoFit/>
          </a:bodyPr>
          <a:lstStyle/>
          <a:p>
            <a:r>
              <a:rPr lang="en-US" i="1" dirty="0">
                <a:solidFill>
                  <a:srgbClr val="00B0F0"/>
                </a:solidFill>
              </a:rPr>
              <a:t>Alice’s stays signed in up to 15 days of inactivity within the mobile app</a:t>
            </a:r>
          </a:p>
        </p:txBody>
      </p:sp>
      <p:grpSp>
        <p:nvGrpSpPr>
          <p:cNvPr id="48" name="Group 47"/>
          <p:cNvGrpSpPr/>
          <p:nvPr/>
        </p:nvGrpSpPr>
        <p:grpSpPr>
          <a:xfrm>
            <a:off x="2227263" y="3495342"/>
            <a:ext cx="1211998" cy="1093238"/>
            <a:chOff x="6639046" y="4495801"/>
            <a:chExt cx="1188341" cy="1071899"/>
          </a:xfrm>
        </p:grpSpPr>
        <p:pic>
          <p:nvPicPr>
            <p:cNvPr id="49" name="Picture 48"/>
            <p:cNvPicPr>
              <a:picLocks noChangeAspect="1"/>
            </p:cNvPicPr>
            <p:nvPr/>
          </p:nvPicPr>
          <p:blipFill>
            <a:blip r:embed="rId8"/>
            <a:stretch>
              <a:fillRect/>
            </a:stretch>
          </p:blipFill>
          <p:spPr>
            <a:xfrm>
              <a:off x="6934201" y="4495801"/>
              <a:ext cx="893186" cy="838200"/>
            </a:xfrm>
            <a:prstGeom prst="rect">
              <a:avLst/>
            </a:prstGeom>
          </p:spPr>
        </p:pic>
        <p:sp>
          <p:nvSpPr>
            <p:cNvPr id="50" name="TextBox 49"/>
            <p:cNvSpPr txBox="1"/>
            <p:nvPr/>
          </p:nvSpPr>
          <p:spPr>
            <a:xfrm>
              <a:off x="6639046" y="5004469"/>
              <a:ext cx="923234" cy="563231"/>
            </a:xfrm>
            <a:prstGeom prst="rect">
              <a:avLst/>
            </a:prstGeom>
            <a:noFill/>
          </p:spPr>
          <p:txBody>
            <a:bodyPr wrap="square" rtlCol="0">
              <a:spAutoFit/>
            </a:bodyPr>
            <a:lstStyle/>
            <a:p>
              <a:pPr algn="ctr"/>
              <a:endParaRPr lang="en-US" sz="1020" dirty="0"/>
            </a:p>
            <a:p>
              <a:pPr algn="ctr"/>
              <a:r>
                <a:rPr lang="en-US" sz="1020" dirty="0"/>
                <a:t>Lync Server</a:t>
              </a:r>
            </a:p>
            <a:p>
              <a:pPr algn="ctr"/>
              <a:r>
                <a:rPr lang="en-US" sz="1020" dirty="0"/>
                <a:t>(Home Pool)</a:t>
              </a:r>
            </a:p>
          </p:txBody>
        </p:sp>
      </p:grpSp>
      <p:grpSp>
        <p:nvGrpSpPr>
          <p:cNvPr id="51" name="Group 11"/>
          <p:cNvGrpSpPr/>
          <p:nvPr/>
        </p:nvGrpSpPr>
        <p:grpSpPr>
          <a:xfrm>
            <a:off x="3471110" y="2337729"/>
            <a:ext cx="274177" cy="545963"/>
            <a:chOff x="7427266" y="4508960"/>
            <a:chExt cx="650978" cy="1247370"/>
          </a:xfrm>
        </p:grpSpPr>
        <p:pic>
          <p:nvPicPr>
            <p:cNvPr id="52" name="Picture 12"/>
            <p:cNvPicPr>
              <a:picLocks noChangeAspect="1"/>
            </p:cNvPicPr>
            <p:nvPr/>
          </p:nvPicPr>
          <p:blipFill>
            <a:blip r:embed="rId3"/>
            <a:stretch>
              <a:fillRect/>
            </a:stretch>
          </p:blipFill>
          <p:spPr>
            <a:xfrm>
              <a:off x="7427266" y="4508960"/>
              <a:ext cx="650978" cy="1247370"/>
            </a:xfrm>
            <a:prstGeom prst="rect">
              <a:avLst/>
            </a:prstGeom>
          </p:spPr>
        </p:pic>
        <p:pic>
          <p:nvPicPr>
            <p:cNvPr id="53" name="Picture 2" descr="W:\Open Engagements\Productivity\MS-Comm &amp; Collab Software\#1491 FY12 Exchange Content Support\Deliverables\Brian Crum\Lync Mobile BOM\From Client\1_WP-EN-contact list.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81843" y="4718328"/>
              <a:ext cx="554152" cy="9251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954558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3"/>
                                        </p:tgtEl>
                                        <p:attrNameLst>
                                          <p:attrName>style.visibility</p:attrName>
                                        </p:attrNameLst>
                                      </p:cBhvr>
                                      <p:to>
                                        <p:strVal val="hidden"/>
                                      </p:to>
                                    </p:set>
                                  </p:childTnLst>
                                </p:cTn>
                              </p:par>
                              <p:par>
                                <p:cTn id="39" presetID="1" presetClass="exit" presetSubtype="0" fill="hold" grpId="2" nodeType="withEffect">
                                  <p:stCondLst>
                                    <p:cond delay="0"/>
                                  </p:stCondLst>
                                  <p:childTnLst>
                                    <p:set>
                                      <p:cBhvr>
                                        <p:cTn id="40" dur="1" fill="hold">
                                          <p:stCondLst>
                                            <p:cond delay="0"/>
                                          </p:stCondLst>
                                        </p:cTn>
                                        <p:tgtEl>
                                          <p:spTgt spid="17"/>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8"/>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6"/>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31"/>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34"/>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45"/>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
                                        </p:tgtEl>
                                        <p:attrNameLst>
                                          <p:attrName>style.visibility</p:attrName>
                                        </p:attrNameLst>
                                      </p:cBhvr>
                                      <p:to>
                                        <p:strVal val="visible"/>
                                      </p:to>
                                    </p:set>
                                  </p:childTnLst>
                                </p:cTn>
                              </p:par>
                              <p:par>
                                <p:cTn id="69" presetID="1" presetClass="exit" presetSubtype="0" fill="hold" nodeType="withEffect">
                                  <p:stCondLst>
                                    <p:cond delay="0"/>
                                  </p:stCondLst>
                                  <p:childTnLst>
                                    <p:set>
                                      <p:cBhvr>
                                        <p:cTn id="70" dur="1" fill="hold">
                                          <p:stCondLst>
                                            <p:cond delay="0"/>
                                          </p:stCondLst>
                                        </p:cTn>
                                        <p:tgtEl>
                                          <p:spTgt spid="7"/>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46"/>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51"/>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16"/>
                                        </p:tgtEl>
                                        <p:attrNameLst>
                                          <p:attrName>style.visibility</p:attrName>
                                        </p:attrNameLst>
                                      </p:cBhvr>
                                      <p:to>
                                        <p:strVal val="hidden"/>
                                      </p:to>
                                    </p:set>
                                  </p:childTnLst>
                                </p:cTn>
                              </p:par>
                              <p:par>
                                <p:cTn id="79" presetID="1" presetClass="exit" presetSubtype="0" fill="hold" grpId="0" nodeType="withEffect">
                                  <p:stCondLst>
                                    <p:cond delay="0"/>
                                  </p:stCondLst>
                                  <p:childTnLst>
                                    <p:set>
                                      <p:cBhvr>
                                        <p:cTn id="80" dur="1" fill="hold">
                                          <p:stCondLst>
                                            <p:cond delay="0"/>
                                          </p:stCondLst>
                                        </p:cTn>
                                        <p:tgtEl>
                                          <p:spTgt spid="17"/>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18"/>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23"/>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11"/>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10"/>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19"/>
                                        </p:tgtEl>
                                        <p:attrNameLst>
                                          <p:attrName>style.visibility</p:attrName>
                                        </p:attrNameLst>
                                      </p:cBhvr>
                                      <p:to>
                                        <p:strVal val="hidden"/>
                                      </p:to>
                                    </p:set>
                                  </p:childTnLst>
                                </p:cTn>
                              </p:par>
                              <p:par>
                                <p:cTn id="91" presetID="1" presetClass="entr" presetSubtype="0"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7"/>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4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0"/>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43"/>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2"/>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childTnLst>
                                </p:cTn>
                              </p:par>
                              <p:par>
                                <p:cTn id="109" presetID="1" presetClass="exit" presetSubtype="0" fill="hold" grpId="1" nodeType="withEffect">
                                  <p:stCondLst>
                                    <p:cond delay="0"/>
                                  </p:stCondLst>
                                  <p:childTnLst>
                                    <p:set>
                                      <p:cBhvr>
                                        <p:cTn id="110" dur="1" fill="hold">
                                          <p:stCondLst>
                                            <p:cond delay="0"/>
                                          </p:stCondLst>
                                        </p:cTn>
                                        <p:tgtEl>
                                          <p:spTgt spid="28"/>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47"/>
                                        </p:tgtEl>
                                        <p:attrNameLst>
                                          <p:attrName>style.visibility</p:attrName>
                                        </p:attrNameLst>
                                      </p:cBhvr>
                                      <p:to>
                                        <p:strVal val="hidden"/>
                                      </p:to>
                                    </p:set>
                                  </p:childTnLst>
                                </p:cTn>
                              </p:par>
                              <p:par>
                                <p:cTn id="113" presetID="1" presetClass="exit" presetSubtype="0" fill="hold" nodeType="withEffect">
                                  <p:stCondLst>
                                    <p:cond delay="0"/>
                                  </p:stCondLst>
                                  <p:childTnLst>
                                    <p:set>
                                      <p:cBhvr>
                                        <p:cTn id="114" dur="1" fill="hold">
                                          <p:stCondLst>
                                            <p:cond delay="0"/>
                                          </p:stCondLst>
                                        </p:cTn>
                                        <p:tgtEl>
                                          <p:spTgt spid="44"/>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2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5"/>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27"/>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26"/>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15"/>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14"/>
                                        </p:tgtEl>
                                        <p:attrNameLst>
                                          <p:attrName>style.visibility</p:attrName>
                                        </p:attrNameLst>
                                      </p:cBhvr>
                                      <p:to>
                                        <p:strVal val="visible"/>
                                      </p:to>
                                    </p:set>
                                  </p:childTnLst>
                                </p:cTn>
                              </p:par>
                              <p:par>
                                <p:cTn id="131" presetID="1" presetClass="exit" presetSubtype="0" fill="hold" nodeType="withEffect">
                                  <p:stCondLst>
                                    <p:cond delay="0"/>
                                  </p:stCondLst>
                                  <p:childTnLst>
                                    <p:set>
                                      <p:cBhvr>
                                        <p:cTn id="132" dur="1" fill="hold">
                                          <p:stCondLst>
                                            <p:cond delay="0"/>
                                          </p:stCondLst>
                                        </p:cTn>
                                        <p:tgtEl>
                                          <p:spTgt spid="37"/>
                                        </p:tgtEl>
                                        <p:attrNameLst>
                                          <p:attrName>style.visibility</p:attrName>
                                        </p:attrNameLst>
                                      </p:cBhvr>
                                      <p:to>
                                        <p:strVal val="hidden"/>
                                      </p:to>
                                    </p:set>
                                  </p:childTnLst>
                                </p:cTn>
                              </p:par>
                              <p:par>
                                <p:cTn id="133" presetID="1" presetClass="entr" presetSubtype="0" fill="hold" nodeType="withEffect">
                                  <p:stCondLst>
                                    <p:cond delay="0"/>
                                  </p:stCondLst>
                                  <p:childTnLst>
                                    <p:set>
                                      <p:cBhvr>
                                        <p:cTn id="13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p:bldP spid="15" grpId="0"/>
      <p:bldP spid="16" grpId="0" animBg="1"/>
      <p:bldP spid="16" grpId="1" animBg="1"/>
      <p:bldP spid="17" grpId="0"/>
      <p:bldP spid="17" grpId="1"/>
      <p:bldP spid="17" grpId="2"/>
      <p:bldP spid="19" grpId="0"/>
      <p:bldP spid="19" grpId="1"/>
      <p:bldP spid="20" grpId="0"/>
      <p:bldP spid="21" grpId="0" animBg="1"/>
      <p:bldP spid="21" grpId="1" animBg="1"/>
      <p:bldP spid="23" grpId="0"/>
      <p:bldP spid="23" grpId="1"/>
      <p:bldP spid="25" grpId="0" animBg="1"/>
      <p:bldP spid="26" grpId="0"/>
      <p:bldP spid="28" grpId="0"/>
      <p:bldP spid="28" grpId="1"/>
      <p:bldP spid="29" grpId="0"/>
      <p:bldP spid="30" grpId="0"/>
      <p:bldP spid="45" grpId="0"/>
      <p:bldP spid="45" grpId="1"/>
      <p:bldP spid="46" grpId="0"/>
      <p:bldP spid="46" grpId="1"/>
      <p:bldP spid="47" grpId="0"/>
      <p:bldP spid="4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051957" y="1305814"/>
            <a:ext cx="4658866" cy="2224752"/>
          </a:xfrm>
          <a:prstGeom prst="rect">
            <a:avLst/>
          </a:prstGeom>
        </p:spPr>
      </p:pic>
      <p:sp>
        <p:nvSpPr>
          <p:cNvPr id="2" name="Title 1"/>
          <p:cNvSpPr>
            <a:spLocks noGrp="1"/>
          </p:cNvSpPr>
          <p:nvPr>
            <p:ph type="title"/>
          </p:nvPr>
        </p:nvSpPr>
        <p:spPr/>
        <p:txBody>
          <a:bodyPr/>
          <a:lstStyle/>
          <a:p>
            <a:r>
              <a:rPr lang="en-US" dirty="0" smtClean="0">
                <a:latin typeface="+mn-lt"/>
              </a:rPr>
              <a:t>About me</a:t>
            </a:r>
            <a:endParaRPr lang="de-AT" dirty="0">
              <a:latin typeface="+mn-lt"/>
            </a:endParaRPr>
          </a:p>
        </p:txBody>
      </p:sp>
      <p:sp>
        <p:nvSpPr>
          <p:cNvPr id="4" name="Rectangle 3"/>
          <p:cNvSpPr/>
          <p:nvPr/>
        </p:nvSpPr>
        <p:spPr bwMode="auto">
          <a:xfrm>
            <a:off x="5858512" y="1305813"/>
            <a:ext cx="2293879" cy="2226354"/>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87" tIns="34987" rIns="34987" bIns="34987" numCol="1" spcCol="0" rtlCol="0" fromWordArt="0" anchor="b" anchorCtr="0" forceAA="0" compatLnSpc="1">
            <a:prstTxWarp prst="textNoShape">
              <a:avLst/>
            </a:prstTxWarp>
            <a:noAutofit/>
          </a:bodyPr>
          <a:lstStyle/>
          <a:p>
            <a:pPr defTabSz="699496" fontAlgn="base">
              <a:spcBef>
                <a:spcPct val="0"/>
              </a:spcBef>
              <a:spcAft>
                <a:spcPct val="0"/>
              </a:spcAft>
            </a:pPr>
            <a:endParaRPr lang="en-US" sz="2400" spc="-76" dirty="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a:xfrm>
            <a:off x="5845061" y="2689640"/>
            <a:ext cx="2275559" cy="830997"/>
          </a:xfrm>
          <a:prstGeom prst="rect">
            <a:avLst/>
          </a:prstGeom>
        </p:spPr>
        <p:txBody>
          <a:bodyPr wrap="none">
            <a:spAutoFit/>
          </a:bodyPr>
          <a:lstStyle/>
          <a:p>
            <a:pPr defTabSz="699496" fontAlgn="base">
              <a:spcBef>
                <a:spcPct val="0"/>
              </a:spcBef>
              <a:spcAft>
                <a:spcPct val="0"/>
              </a:spcAft>
            </a:pPr>
            <a:r>
              <a:rPr lang="en-US" sz="2400" spc="-76" dirty="0" err="1" smtClean="0">
                <a:gradFill>
                  <a:gsLst>
                    <a:gs pos="0">
                      <a:srgbClr val="FFFFFF"/>
                    </a:gs>
                    <a:gs pos="100000">
                      <a:srgbClr val="FFFFFF"/>
                    </a:gs>
                  </a:gsLst>
                  <a:lin ang="5400000" scaled="0"/>
                </a:gradFill>
                <a:ea typeface="Segoe UI" pitchFamily="34" charset="0"/>
                <a:cs typeface="Calibri" pitchFamily="34" charset="0"/>
              </a:rPr>
              <a:t>KBullens</a:t>
            </a:r>
            <a:endParaRPr lang="en-US" sz="2400" spc="-76" dirty="0" smtClean="0">
              <a:gradFill>
                <a:gsLst>
                  <a:gs pos="0">
                    <a:srgbClr val="FFFFFF"/>
                  </a:gs>
                  <a:gs pos="100000">
                    <a:srgbClr val="FFFFFF"/>
                  </a:gs>
                </a:gsLst>
                <a:lin ang="5400000" scaled="0"/>
              </a:gradFill>
              <a:ea typeface="Segoe UI" pitchFamily="34" charset="0"/>
              <a:cs typeface="Calibri" pitchFamily="34" charset="0"/>
            </a:endParaRPr>
          </a:p>
          <a:p>
            <a:pPr defTabSz="699496" fontAlgn="base">
              <a:spcBef>
                <a:spcPct val="0"/>
              </a:spcBef>
              <a:spcAft>
                <a:spcPct val="0"/>
              </a:spcAft>
            </a:pPr>
            <a:r>
              <a:rPr lang="en-US" sz="2400" spc="-76" dirty="0" smtClean="0">
                <a:gradFill>
                  <a:gsLst>
                    <a:gs pos="0">
                      <a:srgbClr val="FFFFFF"/>
                    </a:gs>
                    <a:gs pos="100000">
                      <a:srgbClr val="FFFFFF"/>
                    </a:gs>
                  </a:gsLst>
                  <a:lin ang="5400000" scaled="0"/>
                </a:gradFill>
                <a:ea typeface="Segoe UI" pitchFamily="34" charset="0"/>
                <a:cs typeface="Calibri" pitchFamily="34" charset="0"/>
              </a:rPr>
              <a:t>@microsoft.com</a:t>
            </a:r>
            <a:endParaRPr lang="en-US" sz="2400" spc="-76" dirty="0">
              <a:gradFill>
                <a:gsLst>
                  <a:gs pos="0">
                    <a:srgbClr val="FFFFFF"/>
                  </a:gs>
                  <a:gs pos="100000">
                    <a:srgbClr val="FFFFFF"/>
                  </a:gs>
                </a:gsLst>
                <a:lin ang="5400000" scaled="0"/>
              </a:gradFill>
              <a:ea typeface="Segoe UI" pitchFamily="34" charset="0"/>
              <a:cs typeface="Calibri" pitchFamily="34" charset="0"/>
            </a:endParaRPr>
          </a:p>
        </p:txBody>
      </p:sp>
      <p:sp>
        <p:nvSpPr>
          <p:cNvPr id="14" name="Rectangle 13"/>
          <p:cNvSpPr/>
          <p:nvPr/>
        </p:nvSpPr>
        <p:spPr bwMode="auto">
          <a:xfrm>
            <a:off x="3451035" y="3667629"/>
            <a:ext cx="2259788" cy="2251897"/>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87" tIns="34987" rIns="34987" bIns="34987" numCol="1" spcCol="0" rtlCol="0" fromWordArt="0" anchor="b" anchorCtr="0" forceAA="0" compatLnSpc="1">
            <a:prstTxWarp prst="textNoShape">
              <a:avLst/>
            </a:prstTxWarp>
            <a:noAutofit/>
          </a:bodyPr>
          <a:lstStyle/>
          <a:p>
            <a:pPr defTabSz="699496" fontAlgn="base">
              <a:spcBef>
                <a:spcPct val="0"/>
              </a:spcBef>
              <a:spcAft>
                <a:spcPct val="0"/>
              </a:spcAft>
            </a:pPr>
            <a:endParaRPr lang="en-US" sz="2400" spc="-76" dirty="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a:xfrm>
            <a:off x="3451032" y="5059852"/>
            <a:ext cx="2580490" cy="830997"/>
          </a:xfrm>
          <a:prstGeom prst="rect">
            <a:avLst/>
          </a:prstGeom>
          <a:noFill/>
        </p:spPr>
        <p:txBody>
          <a:bodyPr wrap="square">
            <a:spAutoFit/>
          </a:bodyPr>
          <a:lstStyle/>
          <a:p>
            <a:pPr defTabSz="699496" fontAlgn="base">
              <a:spcBef>
                <a:spcPct val="0"/>
              </a:spcBef>
              <a:spcAft>
                <a:spcPct val="0"/>
              </a:spcAft>
            </a:pPr>
            <a:r>
              <a:rPr lang="en-US" sz="2400" spc="-76" dirty="0" smtClean="0">
                <a:gradFill>
                  <a:gsLst>
                    <a:gs pos="0">
                      <a:srgbClr val="FFFFFF"/>
                    </a:gs>
                    <a:gs pos="100000">
                      <a:srgbClr val="FFFFFF"/>
                    </a:gs>
                  </a:gsLst>
                  <a:lin ang="5400000" scaled="0"/>
                </a:gradFill>
                <a:ea typeface="Segoe UI" pitchFamily="34" charset="0"/>
                <a:cs typeface="Calibri" pitchFamily="34" charset="0"/>
              </a:rPr>
              <a:t>MCSM: Communications</a:t>
            </a:r>
            <a:endParaRPr lang="en-US" sz="2400" spc="-76" dirty="0">
              <a:gradFill>
                <a:gsLst>
                  <a:gs pos="0">
                    <a:srgbClr val="FFFFFF"/>
                  </a:gs>
                  <a:gs pos="100000">
                    <a:srgbClr val="FFFFFF"/>
                  </a:gs>
                </a:gsLst>
                <a:lin ang="5400000" scaled="0"/>
              </a:gradFill>
              <a:ea typeface="Segoe UI" pitchFamily="34" charset="0"/>
              <a:cs typeface="Calibri" pitchFamily="34" charset="0"/>
            </a:endParaRPr>
          </a:p>
        </p:txBody>
      </p:sp>
      <p:sp>
        <p:nvSpPr>
          <p:cNvPr id="18" name="Rectangle 17"/>
          <p:cNvSpPr/>
          <p:nvPr/>
        </p:nvSpPr>
        <p:spPr bwMode="auto">
          <a:xfrm>
            <a:off x="5858000" y="3668839"/>
            <a:ext cx="2293879" cy="2251899"/>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87" tIns="34987" rIns="34987" bIns="34987" numCol="1" spcCol="0" rtlCol="0" fromWordArt="0" anchor="b" anchorCtr="0" forceAA="0" compatLnSpc="1">
            <a:prstTxWarp prst="textNoShape">
              <a:avLst/>
            </a:prstTxWarp>
            <a:noAutofit/>
          </a:bodyPr>
          <a:lstStyle/>
          <a:p>
            <a:pPr defTabSz="699496" fontAlgn="base">
              <a:spcBef>
                <a:spcPct val="0"/>
              </a:spcBef>
              <a:spcAft>
                <a:spcPct val="0"/>
              </a:spcAft>
            </a:pPr>
            <a:endParaRPr lang="en-US" sz="2400" spc="-76" dirty="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a:xfrm>
            <a:off x="5858000" y="5048381"/>
            <a:ext cx="897618" cy="830997"/>
          </a:xfrm>
          <a:prstGeom prst="rect">
            <a:avLst/>
          </a:prstGeom>
          <a:noFill/>
        </p:spPr>
        <p:txBody>
          <a:bodyPr wrap="none">
            <a:spAutoFit/>
          </a:bodyPr>
          <a:lstStyle/>
          <a:p>
            <a:pPr defTabSz="699496" fontAlgn="base">
              <a:spcBef>
                <a:spcPct val="0"/>
              </a:spcBef>
              <a:spcAft>
                <a:spcPct val="0"/>
              </a:spcAft>
            </a:pPr>
            <a:endParaRPr lang="en-US" sz="2400" spc="-76" dirty="0">
              <a:gradFill>
                <a:gsLst>
                  <a:gs pos="0">
                    <a:srgbClr val="FFFFFF"/>
                  </a:gs>
                  <a:gs pos="100000">
                    <a:srgbClr val="FFFFFF"/>
                  </a:gs>
                </a:gsLst>
                <a:lin ang="5400000" scaled="0"/>
              </a:gradFill>
              <a:ea typeface="Segoe UI" pitchFamily="34" charset="0"/>
              <a:cs typeface="Calibri" pitchFamily="34" charset="0"/>
            </a:endParaRPr>
          </a:p>
          <a:p>
            <a:pPr defTabSz="699496" fontAlgn="base">
              <a:spcBef>
                <a:spcPct val="0"/>
              </a:spcBef>
              <a:spcAft>
                <a:spcPct val="0"/>
              </a:spcAft>
            </a:pPr>
            <a:r>
              <a:rPr lang="en-US" sz="2400" spc="-76" dirty="0">
                <a:gradFill>
                  <a:gsLst>
                    <a:gs pos="0">
                      <a:srgbClr val="FFFFFF"/>
                    </a:gs>
                    <a:gs pos="100000">
                      <a:srgbClr val="FFFFFF"/>
                    </a:gs>
                  </a:gsLst>
                  <a:lin ang="5400000" scaled="0"/>
                </a:gradFill>
                <a:ea typeface="Segoe UI" pitchFamily="34" charset="0"/>
                <a:cs typeface="Calibri" pitchFamily="34" charset="0"/>
              </a:rPr>
              <a:t>MCM</a:t>
            </a:r>
          </a:p>
        </p:txBody>
      </p:sp>
      <p:pic>
        <p:nvPicPr>
          <p:cNvPr id="20" name="Picture 19" descr="C:\Users\tbinder\AppData\Local\Microsoft\Windows\Temporary Internet Files\Content.Outlook\STIUR15I\cert-mstr-OCS07_bL (2).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r="13237"/>
          <a:stretch/>
        </p:blipFill>
        <p:spPr bwMode="auto">
          <a:xfrm>
            <a:off x="6306334" y="4138373"/>
            <a:ext cx="1485173" cy="1001689"/>
          </a:xfrm>
          <a:prstGeom prst="rect">
            <a:avLst/>
          </a:prstGeom>
          <a:solidFill>
            <a:srgbClr val="0072C6"/>
          </a:solidFill>
          <a:ln>
            <a:noFill/>
            <a:headEnd type="none" w="med" len="med"/>
            <a:tailEnd type="none" w="med" len="med"/>
          </a:ln>
          <a:effectLst/>
        </p:spPr>
      </p:pic>
      <p:sp>
        <p:nvSpPr>
          <p:cNvPr id="23" name="Rectangle 22"/>
          <p:cNvSpPr/>
          <p:nvPr/>
        </p:nvSpPr>
        <p:spPr bwMode="auto">
          <a:xfrm>
            <a:off x="1051957" y="3667629"/>
            <a:ext cx="2251386" cy="2251898"/>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87" tIns="34987" rIns="34987" bIns="34987" numCol="1" spcCol="0" rtlCol="0" fromWordArt="0" anchor="b" anchorCtr="0" forceAA="0" compatLnSpc="1">
            <a:prstTxWarp prst="textNoShape">
              <a:avLst/>
            </a:prstTxWarp>
            <a:noAutofit/>
          </a:bodyPr>
          <a:lstStyle/>
          <a:p>
            <a:pPr defTabSz="699496" fontAlgn="base">
              <a:spcBef>
                <a:spcPct val="0"/>
              </a:spcBef>
              <a:spcAft>
                <a:spcPct val="0"/>
              </a:spcAft>
            </a:pPr>
            <a:r>
              <a:rPr lang="en-US" sz="1600" spc="-76" dirty="0" smtClean="0">
                <a:solidFill>
                  <a:schemeClr val="tx1"/>
                </a:solidFill>
                <a:ea typeface="Segoe UI" pitchFamily="34" charset="0"/>
                <a:cs typeface="Segoe UI" pitchFamily="34" charset="0"/>
              </a:rPr>
              <a:t>  MCS Voice </a:t>
            </a:r>
            <a:r>
              <a:rPr lang="en-US" sz="1600" spc="-76" dirty="0" err="1" smtClean="0">
                <a:solidFill>
                  <a:schemeClr val="tx1"/>
                </a:solidFill>
                <a:ea typeface="Segoe UI" pitchFamily="34" charset="0"/>
                <a:cs typeface="Segoe UI" pitchFamily="34" charset="0"/>
              </a:rPr>
              <a:t>CoE</a:t>
            </a:r>
            <a:r>
              <a:rPr lang="en-US" sz="1600" spc="-76" dirty="0" smtClean="0">
                <a:solidFill>
                  <a:schemeClr val="tx1"/>
                </a:solidFill>
                <a:ea typeface="Segoe UI" pitchFamily="34" charset="0"/>
                <a:cs typeface="Segoe UI" pitchFamily="34" charset="0"/>
              </a:rPr>
              <a:t> </a:t>
            </a:r>
          </a:p>
          <a:p>
            <a:pPr defTabSz="699496" fontAlgn="base">
              <a:spcBef>
                <a:spcPct val="0"/>
              </a:spcBef>
              <a:spcAft>
                <a:spcPct val="0"/>
              </a:spcAft>
            </a:pPr>
            <a:r>
              <a:rPr lang="en-US" sz="1600" spc="-76" dirty="0">
                <a:solidFill>
                  <a:schemeClr val="tx1"/>
                </a:solidFill>
                <a:ea typeface="Segoe UI" pitchFamily="34" charset="0"/>
                <a:cs typeface="Segoe UI" pitchFamily="34" charset="0"/>
              </a:rPr>
              <a:t> </a:t>
            </a:r>
            <a:r>
              <a:rPr lang="en-US" sz="1600" spc="-76" dirty="0" smtClean="0">
                <a:solidFill>
                  <a:schemeClr val="tx1"/>
                </a:solidFill>
                <a:ea typeface="Segoe UI" pitchFamily="34" charset="0"/>
                <a:cs typeface="Segoe UI" pitchFamily="34" charset="0"/>
              </a:rPr>
              <a:t> UC Voice Architect</a:t>
            </a:r>
            <a:endParaRPr lang="en-US" sz="1600" spc="-76" dirty="0">
              <a:solidFill>
                <a:schemeClr val="tx1"/>
              </a:solidFill>
              <a:ea typeface="Segoe UI" pitchFamily="34" charset="0"/>
              <a:cs typeface="Segoe UI" pitchFamily="34" charset="0"/>
            </a:endParaRPr>
          </a:p>
        </p:txBody>
      </p:sp>
      <p:sp>
        <p:nvSpPr>
          <p:cNvPr id="24" name="Rectangle 23"/>
          <p:cNvSpPr/>
          <p:nvPr/>
        </p:nvSpPr>
        <p:spPr>
          <a:xfrm>
            <a:off x="1125546" y="5057693"/>
            <a:ext cx="2177797" cy="365060"/>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87" tIns="34987" rIns="34987" bIns="34987" numCol="1" spcCol="0" rtlCol="0" fromWordArt="0" anchor="b" anchorCtr="0" forceAA="0" compatLnSpc="1">
            <a:prstTxWarp prst="textNoShape">
              <a:avLst/>
            </a:prstTxWarp>
            <a:noAutofit/>
          </a:bodyPr>
          <a:lstStyle/>
          <a:p>
            <a:pPr defTabSz="699496" fontAlgn="base">
              <a:spcBef>
                <a:spcPct val="0"/>
              </a:spcBef>
              <a:spcAft>
                <a:spcPct val="0"/>
              </a:spcAft>
            </a:pPr>
            <a:endParaRPr lang="en-US" sz="2400" spc="-76" dirty="0">
              <a:solidFill>
                <a:srgbClr val="000000"/>
              </a:solidFill>
              <a:ea typeface="Segoe UI" pitchFamily="34" charset="0"/>
              <a:cs typeface="Segoe UI" pitchFamily="34" charset="0"/>
            </a:endParaRPr>
          </a:p>
          <a:p>
            <a:pPr defTabSz="699496" fontAlgn="base">
              <a:spcBef>
                <a:spcPct val="0"/>
              </a:spcBef>
              <a:spcAft>
                <a:spcPct val="0"/>
              </a:spcAft>
            </a:pPr>
            <a:r>
              <a:rPr lang="en-US" sz="2400" spc="-76" dirty="0">
                <a:gradFill>
                  <a:gsLst>
                    <a:gs pos="0">
                      <a:srgbClr val="FFFFFF"/>
                    </a:gs>
                    <a:gs pos="100000">
                      <a:srgbClr val="FFFFFF"/>
                    </a:gs>
                  </a:gsLst>
                  <a:lin ang="5400000" scaled="0"/>
                </a:gradFill>
                <a:ea typeface="Segoe UI" pitchFamily="34" charset="0"/>
                <a:cs typeface="Calibri" pitchFamily="34" charset="0"/>
              </a:rPr>
              <a:t>Since </a:t>
            </a:r>
            <a:r>
              <a:rPr lang="en-US" sz="2400" spc="-76" dirty="0" smtClean="0">
                <a:gradFill>
                  <a:gsLst>
                    <a:gs pos="0">
                      <a:srgbClr val="FFFFFF"/>
                    </a:gs>
                    <a:gs pos="100000">
                      <a:srgbClr val="FFFFFF"/>
                    </a:gs>
                  </a:gsLst>
                  <a:lin ang="5400000" scaled="0"/>
                </a:gradFill>
                <a:ea typeface="Segoe UI" pitchFamily="34" charset="0"/>
                <a:cs typeface="Calibri" pitchFamily="34" charset="0"/>
              </a:rPr>
              <a:t>2011</a:t>
            </a:r>
            <a:endParaRPr lang="en-US" sz="2400" spc="-76" dirty="0">
              <a:gradFill>
                <a:gsLst>
                  <a:gs pos="0">
                    <a:srgbClr val="FFFFFF"/>
                  </a:gs>
                  <a:gs pos="100000">
                    <a:srgbClr val="FFFFFF"/>
                  </a:gs>
                </a:gsLst>
                <a:lin ang="5400000" scaled="0"/>
              </a:gradFill>
              <a:ea typeface="Segoe UI" pitchFamily="34" charset="0"/>
              <a:cs typeface="Calibri" pitchFamily="34" charset="0"/>
            </a:endParaRPr>
          </a:p>
        </p:txBody>
      </p:sp>
      <p:pic>
        <p:nvPicPr>
          <p:cNvPr id="25" name="Picture 24"/>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l="23275" t="-4691" b="-1"/>
          <a:stretch/>
        </p:blipFill>
        <p:spPr>
          <a:xfrm>
            <a:off x="1679675" y="4503091"/>
            <a:ext cx="1334234" cy="389235"/>
          </a:xfrm>
          <a:prstGeom prst="rect">
            <a:avLst/>
          </a:prstGeom>
          <a:solidFill>
            <a:srgbClr val="0072C6"/>
          </a:solidFill>
          <a:ln>
            <a:noFill/>
            <a:headEnd type="none" w="med" len="med"/>
            <a:tailEnd type="none" w="med" len="med"/>
          </a:ln>
          <a:effectLst/>
        </p:spPr>
      </p:pic>
      <p:pic>
        <p:nvPicPr>
          <p:cNvPr id="29" name="Picture 28"/>
          <p:cNvPicPr>
            <a:picLocks noChangeAspect="1"/>
          </p:cNvPicPr>
          <p:nvPr/>
        </p:nvPicPr>
        <p:blipFill rotWithShape="1">
          <a:blip r:embed="rId7" cstate="print">
            <a:extLst>
              <a:ext uri="{28A0092B-C50C-407E-A947-70E740481C1C}">
                <a14:useLocalDpi xmlns:a14="http://schemas.microsoft.com/office/drawing/2010/main" val="0"/>
              </a:ext>
            </a:extLst>
          </a:blip>
          <a:srcRect t="-7046" r="76489"/>
          <a:stretch/>
        </p:blipFill>
        <p:spPr>
          <a:xfrm>
            <a:off x="1270823" y="4503091"/>
            <a:ext cx="408852" cy="397988"/>
          </a:xfrm>
          <a:prstGeom prst="rect">
            <a:avLst/>
          </a:prstGeom>
          <a:solidFill>
            <a:srgbClr val="0072C6"/>
          </a:solidFill>
          <a:ln>
            <a:noFill/>
            <a:headEnd type="none" w="med" len="med"/>
            <a:tailEnd type="none" w="med" len="med"/>
          </a:ln>
          <a:effectLst/>
        </p:spPr>
      </p:pic>
      <p:grpSp>
        <p:nvGrpSpPr>
          <p:cNvPr id="26" name="Group 25"/>
          <p:cNvGrpSpPr>
            <a:grpSpLocks noChangeAspect="1"/>
          </p:cNvGrpSpPr>
          <p:nvPr/>
        </p:nvGrpSpPr>
        <p:grpSpPr bwMode="black">
          <a:xfrm>
            <a:off x="6348873" y="1589943"/>
            <a:ext cx="1400094" cy="1058338"/>
            <a:chOff x="5152725" y="4450437"/>
            <a:chExt cx="311284" cy="235362"/>
          </a:xfrm>
        </p:grpSpPr>
        <p:sp>
          <p:nvSpPr>
            <p:cNvPr id="27" name="Freeform 168"/>
            <p:cNvSpPr>
              <a:spLocks noEditPoints="1"/>
            </p:cNvSpPr>
            <p:nvPr/>
          </p:nvSpPr>
          <p:spPr bwMode="black">
            <a:xfrm>
              <a:off x="5152725" y="4450437"/>
              <a:ext cx="212585" cy="199299"/>
            </a:xfrm>
            <a:custGeom>
              <a:avLst/>
              <a:gdLst/>
              <a:ahLst/>
              <a:cxnLst>
                <a:cxn ang="0">
                  <a:pos x="215" y="24"/>
                </a:cxn>
                <a:cxn ang="0">
                  <a:pos x="127" y="0"/>
                </a:cxn>
                <a:cxn ang="0">
                  <a:pos x="39" y="24"/>
                </a:cxn>
                <a:cxn ang="0">
                  <a:pos x="0" y="89"/>
                </a:cxn>
                <a:cxn ang="0">
                  <a:pos x="42" y="155"/>
                </a:cxn>
                <a:cxn ang="0">
                  <a:pos x="34" y="197"/>
                </a:cxn>
                <a:cxn ang="0">
                  <a:pos x="27" y="231"/>
                </a:cxn>
                <a:cxn ang="0">
                  <a:pos x="25" y="240"/>
                </a:cxn>
                <a:cxn ang="0">
                  <a:pos x="31" y="233"/>
                </a:cxn>
                <a:cxn ang="0">
                  <a:pos x="55" y="207"/>
                </a:cxn>
                <a:cxn ang="0">
                  <a:pos x="87" y="173"/>
                </a:cxn>
                <a:cxn ang="0">
                  <a:pos x="127" y="178"/>
                </a:cxn>
                <a:cxn ang="0">
                  <a:pos x="215" y="153"/>
                </a:cxn>
                <a:cxn ang="0">
                  <a:pos x="255" y="89"/>
                </a:cxn>
                <a:cxn ang="0">
                  <a:pos x="215" y="24"/>
                </a:cxn>
                <a:cxn ang="0">
                  <a:pos x="59" y="149"/>
                </a:cxn>
                <a:cxn ang="0">
                  <a:pos x="59" y="147"/>
                </a:cxn>
                <a:cxn ang="0">
                  <a:pos x="57" y="147"/>
                </a:cxn>
                <a:cxn ang="0">
                  <a:pos x="15" y="89"/>
                </a:cxn>
                <a:cxn ang="0">
                  <a:pos x="127" y="15"/>
                </a:cxn>
                <a:cxn ang="0">
                  <a:pos x="240" y="89"/>
                </a:cxn>
                <a:cxn ang="0">
                  <a:pos x="127" y="163"/>
                </a:cxn>
                <a:cxn ang="0">
                  <a:pos x="83" y="157"/>
                </a:cxn>
                <a:cxn ang="0">
                  <a:pos x="82" y="156"/>
                </a:cxn>
                <a:cxn ang="0">
                  <a:pos x="81" y="158"/>
                </a:cxn>
                <a:cxn ang="0">
                  <a:pos x="50" y="191"/>
                </a:cxn>
                <a:cxn ang="0">
                  <a:pos x="59" y="149"/>
                </a:cxn>
              </a:cxnLst>
              <a:rect l="0" t="0" r="r" b="b"/>
              <a:pathLst>
                <a:path w="255" h="240">
                  <a:moveTo>
                    <a:pt x="215" y="24"/>
                  </a:moveTo>
                  <a:cubicBezTo>
                    <a:pt x="192" y="8"/>
                    <a:pt x="160" y="0"/>
                    <a:pt x="127" y="0"/>
                  </a:cubicBezTo>
                  <a:cubicBezTo>
                    <a:pt x="94" y="0"/>
                    <a:pt x="63" y="8"/>
                    <a:pt x="39" y="24"/>
                  </a:cubicBezTo>
                  <a:cubicBezTo>
                    <a:pt x="14" y="41"/>
                    <a:pt x="0" y="64"/>
                    <a:pt x="0" y="89"/>
                  </a:cubicBezTo>
                  <a:cubicBezTo>
                    <a:pt x="0" y="114"/>
                    <a:pt x="15" y="138"/>
                    <a:pt x="42" y="155"/>
                  </a:cubicBezTo>
                  <a:cubicBezTo>
                    <a:pt x="34" y="197"/>
                    <a:pt x="34" y="197"/>
                    <a:pt x="34" y="197"/>
                  </a:cubicBezTo>
                  <a:cubicBezTo>
                    <a:pt x="27" y="231"/>
                    <a:pt x="27" y="231"/>
                    <a:pt x="27" y="231"/>
                  </a:cubicBezTo>
                  <a:cubicBezTo>
                    <a:pt x="25" y="240"/>
                    <a:pt x="25" y="240"/>
                    <a:pt x="25" y="240"/>
                  </a:cubicBezTo>
                  <a:cubicBezTo>
                    <a:pt x="31" y="233"/>
                    <a:pt x="31" y="233"/>
                    <a:pt x="31" y="233"/>
                  </a:cubicBezTo>
                  <a:cubicBezTo>
                    <a:pt x="55" y="207"/>
                    <a:pt x="55" y="207"/>
                    <a:pt x="55" y="207"/>
                  </a:cubicBezTo>
                  <a:cubicBezTo>
                    <a:pt x="87" y="173"/>
                    <a:pt x="87" y="173"/>
                    <a:pt x="87" y="173"/>
                  </a:cubicBezTo>
                  <a:cubicBezTo>
                    <a:pt x="100" y="176"/>
                    <a:pt x="113" y="178"/>
                    <a:pt x="127" y="178"/>
                  </a:cubicBezTo>
                  <a:cubicBezTo>
                    <a:pt x="160" y="178"/>
                    <a:pt x="192" y="169"/>
                    <a:pt x="215" y="153"/>
                  </a:cubicBezTo>
                  <a:cubicBezTo>
                    <a:pt x="241" y="136"/>
                    <a:pt x="255" y="113"/>
                    <a:pt x="255" y="89"/>
                  </a:cubicBezTo>
                  <a:cubicBezTo>
                    <a:pt x="255" y="64"/>
                    <a:pt x="241" y="41"/>
                    <a:pt x="215" y="24"/>
                  </a:cubicBezTo>
                  <a:close/>
                  <a:moveTo>
                    <a:pt x="59" y="149"/>
                  </a:moveTo>
                  <a:cubicBezTo>
                    <a:pt x="59" y="147"/>
                    <a:pt x="59" y="147"/>
                    <a:pt x="59" y="147"/>
                  </a:cubicBezTo>
                  <a:cubicBezTo>
                    <a:pt x="57" y="147"/>
                    <a:pt x="57" y="147"/>
                    <a:pt x="57" y="147"/>
                  </a:cubicBezTo>
                  <a:cubicBezTo>
                    <a:pt x="30" y="132"/>
                    <a:pt x="15" y="111"/>
                    <a:pt x="15" y="89"/>
                  </a:cubicBezTo>
                  <a:cubicBezTo>
                    <a:pt x="15" y="48"/>
                    <a:pt x="65" y="15"/>
                    <a:pt x="127" y="15"/>
                  </a:cubicBezTo>
                  <a:cubicBezTo>
                    <a:pt x="189" y="15"/>
                    <a:pt x="240" y="48"/>
                    <a:pt x="240" y="89"/>
                  </a:cubicBezTo>
                  <a:cubicBezTo>
                    <a:pt x="240" y="129"/>
                    <a:pt x="189" y="163"/>
                    <a:pt x="127" y="163"/>
                  </a:cubicBezTo>
                  <a:cubicBezTo>
                    <a:pt x="112" y="163"/>
                    <a:pt x="97" y="161"/>
                    <a:pt x="83" y="157"/>
                  </a:cubicBezTo>
                  <a:cubicBezTo>
                    <a:pt x="82" y="156"/>
                    <a:pt x="82" y="156"/>
                    <a:pt x="82" y="156"/>
                  </a:cubicBezTo>
                  <a:cubicBezTo>
                    <a:pt x="81" y="158"/>
                    <a:pt x="81" y="158"/>
                    <a:pt x="81" y="158"/>
                  </a:cubicBezTo>
                  <a:cubicBezTo>
                    <a:pt x="50" y="191"/>
                    <a:pt x="50" y="191"/>
                    <a:pt x="50" y="191"/>
                  </a:cubicBezTo>
                  <a:lnTo>
                    <a:pt x="59" y="149"/>
                  </a:ln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a:solidFill>
                  <a:schemeClr val="tx1">
                    <a:lumMod val="50000"/>
                  </a:schemeClr>
                </a:solidFill>
              </a:endParaRPr>
            </a:p>
          </p:txBody>
        </p:sp>
        <p:sp>
          <p:nvSpPr>
            <p:cNvPr id="31" name="Freeform 169"/>
            <p:cNvSpPr>
              <a:spLocks/>
            </p:cNvSpPr>
            <p:nvPr/>
          </p:nvSpPr>
          <p:spPr bwMode="black">
            <a:xfrm>
              <a:off x="5295080" y="4518768"/>
              <a:ext cx="168929" cy="167031"/>
            </a:xfrm>
            <a:custGeom>
              <a:avLst/>
              <a:gdLst/>
              <a:ahLst/>
              <a:cxnLst>
                <a:cxn ang="0">
                  <a:pos x="203" y="74"/>
                </a:cxn>
                <a:cxn ang="0">
                  <a:pos x="170" y="20"/>
                </a:cxn>
                <a:cxn ang="0">
                  <a:pos x="98" y="0"/>
                </a:cxn>
                <a:cxn ang="0">
                  <a:pos x="95" y="0"/>
                </a:cxn>
                <a:cxn ang="0">
                  <a:pos x="95" y="3"/>
                </a:cxn>
                <a:cxn ang="0">
                  <a:pos x="96" y="11"/>
                </a:cxn>
                <a:cxn ang="0">
                  <a:pos x="96" y="13"/>
                </a:cxn>
                <a:cxn ang="0">
                  <a:pos x="99" y="13"/>
                </a:cxn>
                <a:cxn ang="0">
                  <a:pos x="190" y="74"/>
                </a:cxn>
                <a:cxn ang="0">
                  <a:pos x="155" y="121"/>
                </a:cxn>
                <a:cxn ang="0">
                  <a:pos x="153" y="122"/>
                </a:cxn>
                <a:cxn ang="0">
                  <a:pos x="153" y="124"/>
                </a:cxn>
                <a:cxn ang="0">
                  <a:pos x="160" y="157"/>
                </a:cxn>
                <a:cxn ang="0">
                  <a:pos x="136" y="130"/>
                </a:cxn>
                <a:cxn ang="0">
                  <a:pos x="134" y="129"/>
                </a:cxn>
                <a:cxn ang="0">
                  <a:pos x="133" y="130"/>
                </a:cxn>
                <a:cxn ang="0">
                  <a:pos x="97" y="134"/>
                </a:cxn>
                <a:cxn ang="0">
                  <a:pos x="15" y="102"/>
                </a:cxn>
                <a:cxn ang="0">
                  <a:pos x="14" y="100"/>
                </a:cxn>
                <a:cxn ang="0">
                  <a:pos x="12" y="101"/>
                </a:cxn>
                <a:cxn ang="0">
                  <a:pos x="4" y="103"/>
                </a:cxn>
                <a:cxn ang="0">
                  <a:pos x="0" y="104"/>
                </a:cxn>
                <a:cxn ang="0">
                  <a:pos x="2" y="107"/>
                </a:cxn>
                <a:cxn ang="0">
                  <a:pos x="24" y="127"/>
                </a:cxn>
                <a:cxn ang="0">
                  <a:pos x="97" y="148"/>
                </a:cxn>
                <a:cxn ang="0">
                  <a:pos x="130" y="144"/>
                </a:cxn>
                <a:cxn ang="0">
                  <a:pos x="156" y="172"/>
                </a:cxn>
                <a:cxn ang="0">
                  <a:pos x="176" y="194"/>
                </a:cxn>
                <a:cxn ang="0">
                  <a:pos x="182" y="200"/>
                </a:cxn>
                <a:cxn ang="0">
                  <a:pos x="180" y="192"/>
                </a:cxn>
                <a:cxn ang="0">
                  <a:pos x="175" y="163"/>
                </a:cxn>
                <a:cxn ang="0">
                  <a:pos x="168" y="129"/>
                </a:cxn>
                <a:cxn ang="0">
                  <a:pos x="203" y="74"/>
                </a:cxn>
              </a:cxnLst>
              <a:rect l="0" t="0" r="r" b="b"/>
              <a:pathLst>
                <a:path w="203" h="200">
                  <a:moveTo>
                    <a:pt x="203" y="74"/>
                  </a:moveTo>
                  <a:cubicBezTo>
                    <a:pt x="203" y="53"/>
                    <a:pt x="191" y="34"/>
                    <a:pt x="170" y="20"/>
                  </a:cubicBezTo>
                  <a:cubicBezTo>
                    <a:pt x="151" y="7"/>
                    <a:pt x="125" y="0"/>
                    <a:pt x="98" y="0"/>
                  </a:cubicBezTo>
                  <a:cubicBezTo>
                    <a:pt x="95" y="0"/>
                    <a:pt x="95" y="0"/>
                    <a:pt x="95" y="0"/>
                  </a:cubicBezTo>
                  <a:cubicBezTo>
                    <a:pt x="95" y="3"/>
                    <a:pt x="95" y="3"/>
                    <a:pt x="95" y="3"/>
                  </a:cubicBezTo>
                  <a:cubicBezTo>
                    <a:pt x="96" y="5"/>
                    <a:pt x="96" y="8"/>
                    <a:pt x="96" y="11"/>
                  </a:cubicBezTo>
                  <a:cubicBezTo>
                    <a:pt x="96" y="13"/>
                    <a:pt x="96" y="13"/>
                    <a:pt x="96" y="13"/>
                  </a:cubicBezTo>
                  <a:cubicBezTo>
                    <a:pt x="99" y="13"/>
                    <a:pt x="99" y="13"/>
                    <a:pt x="99" y="13"/>
                  </a:cubicBezTo>
                  <a:cubicBezTo>
                    <a:pt x="149" y="14"/>
                    <a:pt x="190" y="41"/>
                    <a:pt x="190" y="74"/>
                  </a:cubicBezTo>
                  <a:cubicBezTo>
                    <a:pt x="190" y="92"/>
                    <a:pt x="177" y="110"/>
                    <a:pt x="155" y="121"/>
                  </a:cubicBezTo>
                  <a:cubicBezTo>
                    <a:pt x="153" y="122"/>
                    <a:pt x="153" y="122"/>
                    <a:pt x="153" y="122"/>
                  </a:cubicBezTo>
                  <a:cubicBezTo>
                    <a:pt x="153" y="124"/>
                    <a:pt x="153" y="124"/>
                    <a:pt x="153" y="124"/>
                  </a:cubicBezTo>
                  <a:cubicBezTo>
                    <a:pt x="160" y="157"/>
                    <a:pt x="160" y="157"/>
                    <a:pt x="160" y="157"/>
                  </a:cubicBezTo>
                  <a:cubicBezTo>
                    <a:pt x="136" y="130"/>
                    <a:pt x="136" y="130"/>
                    <a:pt x="136" y="130"/>
                  </a:cubicBezTo>
                  <a:cubicBezTo>
                    <a:pt x="134" y="129"/>
                    <a:pt x="134" y="129"/>
                    <a:pt x="134" y="129"/>
                  </a:cubicBezTo>
                  <a:cubicBezTo>
                    <a:pt x="133" y="130"/>
                    <a:pt x="133" y="130"/>
                    <a:pt x="133" y="130"/>
                  </a:cubicBezTo>
                  <a:cubicBezTo>
                    <a:pt x="122" y="133"/>
                    <a:pt x="109" y="134"/>
                    <a:pt x="97" y="134"/>
                  </a:cubicBezTo>
                  <a:cubicBezTo>
                    <a:pt x="62" y="134"/>
                    <a:pt x="31" y="122"/>
                    <a:pt x="15" y="102"/>
                  </a:cubicBezTo>
                  <a:cubicBezTo>
                    <a:pt x="14" y="100"/>
                    <a:pt x="14" y="100"/>
                    <a:pt x="14" y="100"/>
                  </a:cubicBezTo>
                  <a:cubicBezTo>
                    <a:pt x="12" y="101"/>
                    <a:pt x="12" y="101"/>
                    <a:pt x="12" y="101"/>
                  </a:cubicBezTo>
                  <a:cubicBezTo>
                    <a:pt x="10" y="102"/>
                    <a:pt x="7" y="102"/>
                    <a:pt x="4" y="103"/>
                  </a:cubicBezTo>
                  <a:cubicBezTo>
                    <a:pt x="0" y="104"/>
                    <a:pt x="0" y="104"/>
                    <a:pt x="0" y="104"/>
                  </a:cubicBezTo>
                  <a:cubicBezTo>
                    <a:pt x="2" y="107"/>
                    <a:pt x="2" y="107"/>
                    <a:pt x="2" y="107"/>
                  </a:cubicBezTo>
                  <a:cubicBezTo>
                    <a:pt x="8" y="115"/>
                    <a:pt x="15" y="121"/>
                    <a:pt x="24" y="127"/>
                  </a:cubicBezTo>
                  <a:cubicBezTo>
                    <a:pt x="44" y="141"/>
                    <a:pt x="70" y="148"/>
                    <a:pt x="97" y="148"/>
                  </a:cubicBezTo>
                  <a:cubicBezTo>
                    <a:pt x="108" y="148"/>
                    <a:pt x="119" y="147"/>
                    <a:pt x="130" y="144"/>
                  </a:cubicBezTo>
                  <a:cubicBezTo>
                    <a:pt x="156" y="172"/>
                    <a:pt x="156" y="172"/>
                    <a:pt x="156" y="172"/>
                  </a:cubicBezTo>
                  <a:cubicBezTo>
                    <a:pt x="176" y="194"/>
                    <a:pt x="176" y="194"/>
                    <a:pt x="176" y="194"/>
                  </a:cubicBezTo>
                  <a:cubicBezTo>
                    <a:pt x="182" y="200"/>
                    <a:pt x="182" y="200"/>
                    <a:pt x="182" y="200"/>
                  </a:cubicBezTo>
                  <a:cubicBezTo>
                    <a:pt x="180" y="192"/>
                    <a:pt x="180" y="192"/>
                    <a:pt x="180" y="192"/>
                  </a:cubicBezTo>
                  <a:cubicBezTo>
                    <a:pt x="175" y="163"/>
                    <a:pt x="175" y="163"/>
                    <a:pt x="175" y="163"/>
                  </a:cubicBezTo>
                  <a:cubicBezTo>
                    <a:pt x="168" y="129"/>
                    <a:pt x="168" y="129"/>
                    <a:pt x="168" y="129"/>
                  </a:cubicBezTo>
                  <a:cubicBezTo>
                    <a:pt x="190" y="115"/>
                    <a:pt x="203" y="95"/>
                    <a:pt x="203" y="74"/>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a:solidFill>
                  <a:schemeClr val="tx1">
                    <a:lumMod val="50000"/>
                  </a:schemeClr>
                </a:solidFill>
              </a:endParaRPr>
            </a:p>
          </p:txBody>
        </p:sp>
      </p:grpSp>
      <p:sp>
        <p:nvSpPr>
          <p:cNvPr id="13" name="TextBox 12"/>
          <p:cNvSpPr txBox="1"/>
          <p:nvPr/>
        </p:nvSpPr>
        <p:spPr>
          <a:xfrm>
            <a:off x="911285" y="3101309"/>
            <a:ext cx="4493472"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Houten, The Netherlands</a:t>
            </a:r>
          </a:p>
        </p:txBody>
      </p:sp>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1164" y="3872388"/>
            <a:ext cx="1499014" cy="1148595"/>
          </a:xfrm>
          <a:prstGeom prst="rect">
            <a:avLst/>
          </a:prstGeom>
        </p:spPr>
      </p:pic>
      <p:pic>
        <p:nvPicPr>
          <p:cNvPr id="6" name="Picture 5"/>
          <p:cNvPicPr>
            <a:picLocks noChangeAspect="1"/>
          </p:cNvPicPr>
          <p:nvPr/>
        </p:nvPicPr>
        <p:blipFill>
          <a:blip r:embed="rId9"/>
          <a:stretch>
            <a:fillRect/>
          </a:stretch>
        </p:blipFill>
        <p:spPr>
          <a:xfrm>
            <a:off x="8299056" y="3667629"/>
            <a:ext cx="2308609" cy="2291075"/>
          </a:xfrm>
          <a:prstGeom prst="rect">
            <a:avLst/>
          </a:prstGeom>
        </p:spPr>
      </p:pic>
      <p:pic>
        <p:nvPicPr>
          <p:cNvPr id="8" name="Picture 7"/>
          <p:cNvPicPr>
            <a:picLocks noChangeAspect="1"/>
          </p:cNvPicPr>
          <p:nvPr/>
        </p:nvPicPr>
        <p:blipFill>
          <a:blip r:embed="rId10"/>
          <a:stretch>
            <a:fillRect/>
          </a:stretch>
        </p:blipFill>
        <p:spPr>
          <a:xfrm>
            <a:off x="8249077" y="1305813"/>
            <a:ext cx="2388641" cy="2224753"/>
          </a:xfrm>
          <a:prstGeom prst="rect">
            <a:avLst/>
          </a:prstGeom>
        </p:spPr>
      </p:pic>
    </p:spTree>
    <p:extLst>
      <p:ext uri="{BB962C8B-B14F-4D97-AF65-F5344CB8AC3E}">
        <p14:creationId xmlns:p14="http://schemas.microsoft.com/office/powerpoint/2010/main" val="51171481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VoIP on Mobile</a:t>
            </a:r>
            <a:endParaRPr lang="en-US" dirty="0"/>
          </a:p>
        </p:txBody>
      </p:sp>
      <p:cxnSp>
        <p:nvCxnSpPr>
          <p:cNvPr id="3" name="Straight Arrow Connector 2"/>
          <p:cNvCxnSpPr/>
          <p:nvPr/>
        </p:nvCxnSpPr>
        <p:spPr>
          <a:xfrm>
            <a:off x="1739824" y="3108677"/>
            <a:ext cx="158281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650344" y="2183552"/>
            <a:ext cx="4020652" cy="1850250"/>
          </a:xfrm>
          <a:prstGeom prst="rect">
            <a:avLst/>
          </a:prstGeom>
          <a:noFill/>
        </p:spPr>
        <p:txBody>
          <a:bodyPr wrap="none" rtlCol="0">
            <a:spAutoFit/>
          </a:bodyPr>
          <a:lstStyle/>
          <a:p>
            <a:r>
              <a:rPr lang="en-US" sz="2856" b="1" dirty="0" smtClean="0"/>
              <a:t>Notification channels?</a:t>
            </a:r>
          </a:p>
          <a:p>
            <a:r>
              <a:rPr lang="en-US" sz="2856" dirty="0"/>
              <a:t>P-Get Event Channel</a:t>
            </a:r>
          </a:p>
          <a:p>
            <a:r>
              <a:rPr lang="en-US" sz="2856" dirty="0"/>
              <a:t>VoIP socket</a:t>
            </a:r>
          </a:p>
          <a:p>
            <a:r>
              <a:rPr lang="en-US" sz="2856" dirty="0"/>
              <a:t>Push </a:t>
            </a:r>
            <a:r>
              <a:rPr lang="en-US" sz="2856" dirty="0" smtClean="0"/>
              <a:t>Notification</a:t>
            </a:r>
            <a:endParaRPr lang="en-US" sz="2856" dirty="0"/>
          </a:p>
        </p:txBody>
      </p:sp>
      <p:sp>
        <p:nvSpPr>
          <p:cNvPr id="5" name="TextBox 4"/>
          <p:cNvSpPr txBox="1"/>
          <p:nvPr/>
        </p:nvSpPr>
        <p:spPr>
          <a:xfrm>
            <a:off x="494966" y="3603335"/>
            <a:ext cx="1583318" cy="286306"/>
          </a:xfrm>
          <a:prstGeom prst="rect">
            <a:avLst/>
          </a:prstGeom>
          <a:noFill/>
        </p:spPr>
        <p:txBody>
          <a:bodyPr wrap="none" rtlCol="0">
            <a:spAutoFit/>
          </a:bodyPr>
          <a:lstStyle/>
          <a:p>
            <a:r>
              <a:rPr lang="en-US" sz="1224" dirty="0"/>
              <a:t>Alice@contoso.com</a:t>
            </a:r>
          </a:p>
        </p:txBody>
      </p:sp>
      <p:pic>
        <p:nvPicPr>
          <p:cNvPr id="6" name="Picture 3" descr="W:\Open Engagements\Productivity\MS-Unified Communications\#1601 BizProd MOD Team Core Content Work\New Iconography\Infrastructure\Draft\Icons_Infrastructure_5-03.png"/>
          <p:cNvPicPr>
            <a:picLocks noChangeAspect="1" noChangeArrowheads="1"/>
          </p:cNvPicPr>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bwMode="auto">
          <a:xfrm>
            <a:off x="1098980" y="2754828"/>
            <a:ext cx="504517" cy="75722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7965227" y="1929732"/>
            <a:ext cx="4381227" cy="2543004"/>
          </a:xfrm>
          <a:prstGeom prst="rect">
            <a:avLst/>
          </a:prstGeom>
        </p:spPr>
        <p:txBody>
          <a:bodyPr vert="horz" wrap="square" lIns="0" tIns="0" rIns="0" bIns="0" rtlCol="0">
            <a:spAutoFit/>
          </a:bodyPr>
          <a:lst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72" dirty="0" smtClean="0"/>
              <a:t>UCWA supports different notification mechanisms across varied mobile platforms</a:t>
            </a:r>
            <a:endParaRPr lang="en-US" sz="3672" dirty="0"/>
          </a:p>
        </p:txBody>
      </p:sp>
    </p:spTree>
    <p:extLst>
      <p:ext uri="{BB962C8B-B14F-4D97-AF65-F5344CB8AC3E}">
        <p14:creationId xmlns:p14="http://schemas.microsoft.com/office/powerpoint/2010/main" val="262533276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Receive VoIP call</a:t>
            </a:r>
            <a:endParaRPr lang="en-US" dirty="0"/>
          </a:p>
        </p:txBody>
      </p:sp>
      <p:pic>
        <p:nvPicPr>
          <p:cNvPr id="3" name="Picture 2"/>
          <p:cNvPicPr>
            <a:picLocks noChangeAspect="1"/>
          </p:cNvPicPr>
          <p:nvPr/>
        </p:nvPicPr>
        <p:blipFill>
          <a:blip r:embed="rId2"/>
          <a:stretch>
            <a:fillRect/>
          </a:stretch>
        </p:blipFill>
        <p:spPr>
          <a:xfrm>
            <a:off x="6860244" y="1640296"/>
            <a:ext cx="634044" cy="961998"/>
          </a:xfrm>
          <a:prstGeom prst="rect">
            <a:avLst/>
          </a:prstGeom>
        </p:spPr>
      </p:pic>
      <p:grpSp>
        <p:nvGrpSpPr>
          <p:cNvPr id="4" name="Group 3"/>
          <p:cNvGrpSpPr/>
          <p:nvPr/>
        </p:nvGrpSpPr>
        <p:grpSpPr>
          <a:xfrm>
            <a:off x="5441068" y="3053748"/>
            <a:ext cx="1165754" cy="887029"/>
            <a:chOff x="990600" y="2787885"/>
            <a:chExt cx="1143000" cy="869715"/>
          </a:xfrm>
        </p:grpSpPr>
        <p:pic>
          <p:nvPicPr>
            <p:cNvPr id="5" name="Picture 4"/>
            <p:cNvPicPr>
              <a:picLocks noChangeAspect="1"/>
            </p:cNvPicPr>
            <p:nvPr/>
          </p:nvPicPr>
          <p:blipFill>
            <a:blip r:embed="rId3"/>
            <a:stretch>
              <a:fillRect/>
            </a:stretch>
          </p:blipFill>
          <p:spPr>
            <a:xfrm>
              <a:off x="990600" y="3124200"/>
              <a:ext cx="620690" cy="533400"/>
            </a:xfrm>
            <a:prstGeom prst="rect">
              <a:avLst/>
            </a:prstGeom>
          </p:spPr>
        </p:pic>
        <p:sp>
          <p:nvSpPr>
            <p:cNvPr id="6" name="TextBox 5"/>
            <p:cNvSpPr txBox="1"/>
            <p:nvPr/>
          </p:nvSpPr>
          <p:spPr>
            <a:xfrm>
              <a:off x="1444217" y="2787885"/>
              <a:ext cx="689383" cy="406265"/>
            </a:xfrm>
            <a:prstGeom prst="rect">
              <a:avLst/>
            </a:prstGeom>
            <a:noFill/>
          </p:spPr>
          <p:txBody>
            <a:bodyPr wrap="square" rtlCol="0">
              <a:spAutoFit/>
            </a:bodyPr>
            <a:lstStyle/>
            <a:p>
              <a:pPr algn="ctr"/>
              <a:r>
                <a:rPr lang="en-US" sz="1020" dirty="0"/>
                <a:t>Reverse Proxy</a:t>
              </a:r>
            </a:p>
          </p:txBody>
        </p:sp>
      </p:grpSp>
      <p:grpSp>
        <p:nvGrpSpPr>
          <p:cNvPr id="7" name="Group 6"/>
          <p:cNvGrpSpPr/>
          <p:nvPr/>
        </p:nvGrpSpPr>
        <p:grpSpPr>
          <a:xfrm>
            <a:off x="4186286" y="3024634"/>
            <a:ext cx="1021631" cy="874377"/>
            <a:chOff x="2274910" y="2800290"/>
            <a:chExt cx="1001690" cy="857310"/>
          </a:xfrm>
        </p:grpSpPr>
        <p:pic>
          <p:nvPicPr>
            <p:cNvPr id="8" name="Picture 7"/>
            <p:cNvPicPr>
              <a:picLocks noChangeAspect="1"/>
            </p:cNvPicPr>
            <p:nvPr/>
          </p:nvPicPr>
          <p:blipFill>
            <a:blip r:embed="rId3"/>
            <a:stretch>
              <a:fillRect/>
            </a:stretch>
          </p:blipFill>
          <p:spPr>
            <a:xfrm>
              <a:off x="2274910" y="3124200"/>
              <a:ext cx="620690" cy="533400"/>
            </a:xfrm>
            <a:prstGeom prst="rect">
              <a:avLst/>
            </a:prstGeom>
          </p:spPr>
        </p:pic>
        <p:sp>
          <p:nvSpPr>
            <p:cNvPr id="9" name="TextBox 8"/>
            <p:cNvSpPr txBox="1"/>
            <p:nvPr/>
          </p:nvSpPr>
          <p:spPr>
            <a:xfrm>
              <a:off x="2587217" y="2800290"/>
              <a:ext cx="689383" cy="406265"/>
            </a:xfrm>
            <a:prstGeom prst="rect">
              <a:avLst/>
            </a:prstGeom>
            <a:noFill/>
          </p:spPr>
          <p:txBody>
            <a:bodyPr wrap="square" rtlCol="0">
              <a:spAutoFit/>
            </a:bodyPr>
            <a:lstStyle/>
            <a:p>
              <a:pPr algn="ctr"/>
              <a:r>
                <a:rPr lang="en-US" sz="1020" dirty="0"/>
                <a:t>Forward Proxy</a:t>
              </a:r>
            </a:p>
          </p:txBody>
        </p:sp>
      </p:grpSp>
      <p:grpSp>
        <p:nvGrpSpPr>
          <p:cNvPr id="10" name="Group 9"/>
          <p:cNvGrpSpPr/>
          <p:nvPr/>
        </p:nvGrpSpPr>
        <p:grpSpPr>
          <a:xfrm>
            <a:off x="6378356" y="3089187"/>
            <a:ext cx="1019630" cy="874377"/>
            <a:chOff x="3417910" y="2800290"/>
            <a:chExt cx="999728" cy="857310"/>
          </a:xfrm>
        </p:grpSpPr>
        <p:pic>
          <p:nvPicPr>
            <p:cNvPr id="11" name="Picture 10"/>
            <p:cNvPicPr>
              <a:picLocks noChangeAspect="1"/>
            </p:cNvPicPr>
            <p:nvPr/>
          </p:nvPicPr>
          <p:blipFill>
            <a:blip r:embed="rId3"/>
            <a:stretch>
              <a:fillRect/>
            </a:stretch>
          </p:blipFill>
          <p:spPr>
            <a:xfrm>
              <a:off x="3417910" y="3124200"/>
              <a:ext cx="620690" cy="533400"/>
            </a:xfrm>
            <a:prstGeom prst="rect">
              <a:avLst/>
            </a:prstGeom>
          </p:spPr>
        </p:pic>
        <p:sp>
          <p:nvSpPr>
            <p:cNvPr id="12" name="TextBox 11"/>
            <p:cNvSpPr txBox="1"/>
            <p:nvPr/>
          </p:nvSpPr>
          <p:spPr>
            <a:xfrm>
              <a:off x="3728255" y="2800290"/>
              <a:ext cx="689383" cy="406265"/>
            </a:xfrm>
            <a:prstGeom prst="rect">
              <a:avLst/>
            </a:prstGeom>
            <a:noFill/>
          </p:spPr>
          <p:txBody>
            <a:bodyPr wrap="square" rtlCol="0">
              <a:spAutoFit/>
            </a:bodyPr>
            <a:lstStyle/>
            <a:p>
              <a:pPr algn="ctr"/>
              <a:r>
                <a:rPr lang="en-US" sz="1020" dirty="0"/>
                <a:t>EDGE (SIP)</a:t>
              </a:r>
            </a:p>
          </p:txBody>
        </p:sp>
      </p:grpSp>
      <p:grpSp>
        <p:nvGrpSpPr>
          <p:cNvPr id="13" name="Group 12"/>
          <p:cNvGrpSpPr/>
          <p:nvPr/>
        </p:nvGrpSpPr>
        <p:grpSpPr>
          <a:xfrm>
            <a:off x="9055596" y="3069819"/>
            <a:ext cx="1021631" cy="854886"/>
            <a:chOff x="5475310" y="2819400"/>
            <a:chExt cx="1001690" cy="838200"/>
          </a:xfrm>
        </p:grpSpPr>
        <p:pic>
          <p:nvPicPr>
            <p:cNvPr id="14" name="Picture 13"/>
            <p:cNvPicPr>
              <a:picLocks noChangeAspect="1"/>
            </p:cNvPicPr>
            <p:nvPr/>
          </p:nvPicPr>
          <p:blipFill>
            <a:blip r:embed="rId3"/>
            <a:stretch>
              <a:fillRect/>
            </a:stretch>
          </p:blipFill>
          <p:spPr>
            <a:xfrm>
              <a:off x="5475310" y="3124200"/>
              <a:ext cx="620690" cy="533400"/>
            </a:xfrm>
            <a:prstGeom prst="rect">
              <a:avLst/>
            </a:prstGeom>
          </p:spPr>
        </p:pic>
        <p:sp>
          <p:nvSpPr>
            <p:cNvPr id="15" name="TextBox 14"/>
            <p:cNvSpPr txBox="1"/>
            <p:nvPr/>
          </p:nvSpPr>
          <p:spPr>
            <a:xfrm>
              <a:off x="5787617" y="2819400"/>
              <a:ext cx="689383" cy="406265"/>
            </a:xfrm>
            <a:prstGeom prst="rect">
              <a:avLst/>
            </a:prstGeom>
            <a:noFill/>
          </p:spPr>
          <p:txBody>
            <a:bodyPr wrap="square" rtlCol="0">
              <a:spAutoFit/>
            </a:bodyPr>
            <a:lstStyle/>
            <a:p>
              <a:pPr algn="ctr"/>
              <a:r>
                <a:rPr lang="en-US" sz="1020" dirty="0"/>
                <a:t>EDGE (SIP)</a:t>
              </a:r>
            </a:p>
          </p:txBody>
        </p:sp>
      </p:grpSp>
      <p:grpSp>
        <p:nvGrpSpPr>
          <p:cNvPr id="16" name="Group 15"/>
          <p:cNvGrpSpPr/>
          <p:nvPr/>
        </p:nvGrpSpPr>
        <p:grpSpPr>
          <a:xfrm>
            <a:off x="9605873" y="4090275"/>
            <a:ext cx="1221836" cy="1065201"/>
            <a:chOff x="6629400" y="4495801"/>
            <a:chExt cx="1197987" cy="1044410"/>
          </a:xfrm>
        </p:grpSpPr>
        <p:pic>
          <p:nvPicPr>
            <p:cNvPr id="17" name="Picture 16"/>
            <p:cNvPicPr>
              <a:picLocks noChangeAspect="1"/>
            </p:cNvPicPr>
            <p:nvPr/>
          </p:nvPicPr>
          <p:blipFill>
            <a:blip r:embed="rId4"/>
            <a:stretch>
              <a:fillRect/>
            </a:stretch>
          </p:blipFill>
          <p:spPr>
            <a:xfrm>
              <a:off x="6934201" y="4495801"/>
              <a:ext cx="893186" cy="838200"/>
            </a:xfrm>
            <a:prstGeom prst="rect">
              <a:avLst/>
            </a:prstGeom>
          </p:spPr>
        </p:pic>
        <p:sp>
          <p:nvSpPr>
            <p:cNvPr id="18" name="TextBox 17"/>
            <p:cNvSpPr txBox="1"/>
            <p:nvPr/>
          </p:nvSpPr>
          <p:spPr>
            <a:xfrm>
              <a:off x="6629400" y="5133946"/>
              <a:ext cx="923234" cy="406265"/>
            </a:xfrm>
            <a:prstGeom prst="rect">
              <a:avLst/>
            </a:prstGeom>
            <a:noFill/>
          </p:spPr>
          <p:txBody>
            <a:bodyPr wrap="square" rtlCol="0">
              <a:spAutoFit/>
            </a:bodyPr>
            <a:lstStyle/>
            <a:p>
              <a:pPr algn="ctr"/>
              <a:r>
                <a:rPr lang="en-US" sz="1020" dirty="0"/>
                <a:t>PNCH Services</a:t>
              </a:r>
            </a:p>
          </p:txBody>
        </p:sp>
      </p:grpSp>
      <p:grpSp>
        <p:nvGrpSpPr>
          <p:cNvPr id="19" name="Group 18"/>
          <p:cNvGrpSpPr/>
          <p:nvPr/>
        </p:nvGrpSpPr>
        <p:grpSpPr>
          <a:xfrm>
            <a:off x="9877280" y="1813776"/>
            <a:ext cx="984033" cy="984033"/>
            <a:chOff x="7091017" y="1909076"/>
            <a:chExt cx="964826" cy="964826"/>
          </a:xfrm>
        </p:grpSpPr>
        <p:pic>
          <p:nvPicPr>
            <p:cNvPr id="20" name="Picture 19" descr="\\MAGNUM\Projects\Microsoft\Cloud Power FY12\Design\ICONS_PNG\Cloud.png"/>
            <p:cNvPicPr>
              <a:picLocks noChangeAspect="1" noChangeArrowheads="1"/>
            </p:cNvPicPr>
            <p:nvPr/>
          </p:nvPicPr>
          <p:blipFill>
            <a:blip r:embed="rId5" cstate="print">
              <a:duotone>
                <a:prstClr val="black"/>
                <a:srgbClr val="D9C3A5">
                  <a:tint val="50000"/>
                  <a:satMod val="180000"/>
                </a:srgbClr>
              </a:duotone>
            </a:blip>
            <a:srcRect/>
            <a:stretch>
              <a:fillRect/>
            </a:stretch>
          </p:blipFill>
          <p:spPr bwMode="auto">
            <a:xfrm>
              <a:off x="7091017" y="1909076"/>
              <a:ext cx="964826" cy="964826"/>
            </a:xfrm>
            <a:prstGeom prst="rect">
              <a:avLst/>
            </a:prstGeom>
            <a:noFill/>
          </p:spPr>
        </p:pic>
        <p:sp>
          <p:nvSpPr>
            <p:cNvPr id="21" name="TextBox 20"/>
            <p:cNvSpPr txBox="1"/>
            <p:nvPr/>
          </p:nvSpPr>
          <p:spPr>
            <a:xfrm>
              <a:off x="7235417" y="2268379"/>
              <a:ext cx="689383" cy="249299"/>
            </a:xfrm>
            <a:prstGeom prst="rect">
              <a:avLst/>
            </a:prstGeom>
            <a:noFill/>
          </p:spPr>
          <p:txBody>
            <a:bodyPr wrap="square" rtlCol="0">
              <a:spAutoFit/>
            </a:bodyPr>
            <a:lstStyle/>
            <a:p>
              <a:pPr algn="ctr"/>
              <a:r>
                <a:rPr lang="en-US" sz="1020" dirty="0">
                  <a:solidFill>
                    <a:schemeClr val="bg1"/>
                  </a:solidFill>
                </a:rPr>
                <a:t>MPNS</a:t>
              </a:r>
            </a:p>
          </p:txBody>
        </p:sp>
      </p:grpSp>
      <p:cxnSp>
        <p:nvCxnSpPr>
          <p:cNvPr id="22" name="Elbow Connector 21"/>
          <p:cNvCxnSpPr/>
          <p:nvPr/>
        </p:nvCxnSpPr>
        <p:spPr>
          <a:xfrm>
            <a:off x="2021522" y="2805318"/>
            <a:ext cx="5511275" cy="147926"/>
          </a:xfrm>
          <a:prstGeom prst="bentConnector3">
            <a:avLst>
              <a:gd name="adj1" fmla="val 100005"/>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a:off x="2021523" y="4332658"/>
            <a:ext cx="5589599" cy="127335"/>
          </a:xfrm>
          <a:prstGeom prst="bentConnector3">
            <a:avLst>
              <a:gd name="adj1" fmla="val 100054"/>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3323659" y="5443604"/>
            <a:ext cx="1221836" cy="905111"/>
            <a:chOff x="6629400" y="4495801"/>
            <a:chExt cx="1197987" cy="887444"/>
          </a:xfrm>
        </p:grpSpPr>
        <p:pic>
          <p:nvPicPr>
            <p:cNvPr id="25" name="Picture 24"/>
            <p:cNvPicPr>
              <a:picLocks noChangeAspect="1"/>
            </p:cNvPicPr>
            <p:nvPr/>
          </p:nvPicPr>
          <p:blipFill>
            <a:blip r:embed="rId4"/>
            <a:stretch>
              <a:fillRect/>
            </a:stretch>
          </p:blipFill>
          <p:spPr>
            <a:xfrm>
              <a:off x="6934201" y="4495801"/>
              <a:ext cx="893186" cy="838200"/>
            </a:xfrm>
            <a:prstGeom prst="rect">
              <a:avLst/>
            </a:prstGeom>
          </p:spPr>
        </p:pic>
        <p:sp>
          <p:nvSpPr>
            <p:cNvPr id="26" name="TextBox 25"/>
            <p:cNvSpPr txBox="1"/>
            <p:nvPr/>
          </p:nvSpPr>
          <p:spPr>
            <a:xfrm>
              <a:off x="6629400" y="5133946"/>
              <a:ext cx="923234" cy="249299"/>
            </a:xfrm>
            <a:prstGeom prst="rect">
              <a:avLst/>
            </a:prstGeom>
            <a:noFill/>
          </p:spPr>
          <p:txBody>
            <a:bodyPr wrap="square" rtlCol="0">
              <a:spAutoFit/>
            </a:bodyPr>
            <a:lstStyle/>
            <a:p>
              <a:pPr algn="ctr"/>
              <a:r>
                <a:rPr lang="en-US" sz="1020" dirty="0"/>
                <a:t>Pool 1</a:t>
              </a:r>
            </a:p>
          </p:txBody>
        </p:sp>
      </p:grpSp>
      <p:grpSp>
        <p:nvGrpSpPr>
          <p:cNvPr id="27" name="Group 26"/>
          <p:cNvGrpSpPr/>
          <p:nvPr/>
        </p:nvGrpSpPr>
        <p:grpSpPr>
          <a:xfrm>
            <a:off x="4638827" y="5443604"/>
            <a:ext cx="1221836" cy="905111"/>
            <a:chOff x="6629400" y="4495801"/>
            <a:chExt cx="1197987" cy="887444"/>
          </a:xfrm>
        </p:grpSpPr>
        <p:pic>
          <p:nvPicPr>
            <p:cNvPr id="28" name="Picture 27"/>
            <p:cNvPicPr>
              <a:picLocks noChangeAspect="1"/>
            </p:cNvPicPr>
            <p:nvPr/>
          </p:nvPicPr>
          <p:blipFill>
            <a:blip r:embed="rId4"/>
            <a:stretch>
              <a:fillRect/>
            </a:stretch>
          </p:blipFill>
          <p:spPr>
            <a:xfrm>
              <a:off x="6934201" y="4495801"/>
              <a:ext cx="893186" cy="838200"/>
            </a:xfrm>
            <a:prstGeom prst="rect">
              <a:avLst/>
            </a:prstGeom>
          </p:spPr>
        </p:pic>
        <p:sp>
          <p:nvSpPr>
            <p:cNvPr id="29" name="TextBox 28"/>
            <p:cNvSpPr txBox="1"/>
            <p:nvPr/>
          </p:nvSpPr>
          <p:spPr>
            <a:xfrm>
              <a:off x="6629400" y="5133946"/>
              <a:ext cx="923234" cy="249299"/>
            </a:xfrm>
            <a:prstGeom prst="rect">
              <a:avLst/>
            </a:prstGeom>
            <a:noFill/>
          </p:spPr>
          <p:txBody>
            <a:bodyPr wrap="square" rtlCol="0">
              <a:spAutoFit/>
            </a:bodyPr>
            <a:lstStyle/>
            <a:p>
              <a:pPr algn="ctr"/>
              <a:r>
                <a:rPr lang="en-US" sz="1020" dirty="0"/>
                <a:t>Pool 2</a:t>
              </a:r>
            </a:p>
          </p:txBody>
        </p:sp>
      </p:grpSp>
      <p:grpSp>
        <p:nvGrpSpPr>
          <p:cNvPr id="30" name="Group 29"/>
          <p:cNvGrpSpPr/>
          <p:nvPr/>
        </p:nvGrpSpPr>
        <p:grpSpPr>
          <a:xfrm>
            <a:off x="6181320" y="5440185"/>
            <a:ext cx="1221836" cy="905111"/>
            <a:chOff x="6629400" y="4495801"/>
            <a:chExt cx="1197987" cy="887444"/>
          </a:xfrm>
        </p:grpSpPr>
        <p:pic>
          <p:nvPicPr>
            <p:cNvPr id="31" name="Picture 30"/>
            <p:cNvPicPr>
              <a:picLocks noChangeAspect="1"/>
            </p:cNvPicPr>
            <p:nvPr/>
          </p:nvPicPr>
          <p:blipFill>
            <a:blip r:embed="rId4"/>
            <a:stretch>
              <a:fillRect/>
            </a:stretch>
          </p:blipFill>
          <p:spPr>
            <a:xfrm>
              <a:off x="6934201" y="4495801"/>
              <a:ext cx="893186" cy="838200"/>
            </a:xfrm>
            <a:prstGeom prst="rect">
              <a:avLst/>
            </a:prstGeom>
          </p:spPr>
        </p:pic>
        <p:sp>
          <p:nvSpPr>
            <p:cNvPr id="32" name="TextBox 31"/>
            <p:cNvSpPr txBox="1"/>
            <p:nvPr/>
          </p:nvSpPr>
          <p:spPr>
            <a:xfrm>
              <a:off x="6629400" y="5133946"/>
              <a:ext cx="923234" cy="249299"/>
            </a:xfrm>
            <a:prstGeom prst="rect">
              <a:avLst/>
            </a:prstGeom>
            <a:noFill/>
          </p:spPr>
          <p:txBody>
            <a:bodyPr wrap="square" rtlCol="0">
              <a:spAutoFit/>
            </a:bodyPr>
            <a:lstStyle/>
            <a:p>
              <a:pPr algn="ctr"/>
              <a:r>
                <a:rPr lang="en-US" sz="1020" dirty="0"/>
                <a:t>Pool 3</a:t>
              </a:r>
            </a:p>
          </p:txBody>
        </p:sp>
      </p:grpSp>
      <p:sp>
        <p:nvSpPr>
          <p:cNvPr id="33" name="TextBox 32"/>
          <p:cNvSpPr txBox="1"/>
          <p:nvPr/>
        </p:nvSpPr>
        <p:spPr>
          <a:xfrm>
            <a:off x="3109559" y="6416839"/>
            <a:ext cx="4263441" cy="266818"/>
          </a:xfrm>
          <a:prstGeom prst="rect">
            <a:avLst/>
          </a:prstGeom>
          <a:noFill/>
        </p:spPr>
        <p:txBody>
          <a:bodyPr wrap="square" rtlCol="0">
            <a:spAutoFit/>
          </a:bodyPr>
          <a:lstStyle/>
          <a:p>
            <a:pPr algn="ctr"/>
            <a:r>
              <a:rPr lang="en-US" sz="1071" dirty="0"/>
              <a:t>Lync Web Components (UCWA, AutoD)</a:t>
            </a:r>
          </a:p>
        </p:txBody>
      </p:sp>
      <p:sp>
        <p:nvSpPr>
          <p:cNvPr id="34" name="Right Brace 33"/>
          <p:cNvSpPr/>
          <p:nvPr/>
        </p:nvSpPr>
        <p:spPr>
          <a:xfrm rot="5400000">
            <a:off x="5415633" y="4407742"/>
            <a:ext cx="108240" cy="3983909"/>
          </a:xfrm>
          <a:prstGeom prst="righ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36"/>
          </a:p>
        </p:txBody>
      </p:sp>
      <p:sp>
        <p:nvSpPr>
          <p:cNvPr id="35" name="TextBox 34"/>
          <p:cNvSpPr txBox="1"/>
          <p:nvPr/>
        </p:nvSpPr>
        <p:spPr>
          <a:xfrm>
            <a:off x="1598511" y="3368705"/>
            <a:ext cx="341632" cy="376065"/>
          </a:xfrm>
          <a:prstGeom prst="rect">
            <a:avLst/>
          </a:prstGeom>
          <a:noFill/>
        </p:spPr>
        <p:txBody>
          <a:bodyPr vert="vert270" wrap="none" rtlCol="0">
            <a:spAutoFit/>
          </a:bodyPr>
          <a:lstStyle/>
          <a:p>
            <a:r>
              <a:rPr lang="en-US" sz="1020" dirty="0"/>
              <a:t>DMZ</a:t>
            </a:r>
          </a:p>
        </p:txBody>
      </p:sp>
      <p:sp>
        <p:nvSpPr>
          <p:cNvPr id="36" name="TextBox 35"/>
          <p:cNvSpPr txBox="1"/>
          <p:nvPr/>
        </p:nvSpPr>
        <p:spPr>
          <a:xfrm>
            <a:off x="1598511" y="4537621"/>
            <a:ext cx="341632" cy="669414"/>
          </a:xfrm>
          <a:prstGeom prst="rect">
            <a:avLst/>
          </a:prstGeom>
          <a:noFill/>
        </p:spPr>
        <p:txBody>
          <a:bodyPr vert="vert270" wrap="none" rtlCol="0">
            <a:spAutoFit/>
          </a:bodyPr>
          <a:lstStyle/>
          <a:p>
            <a:r>
              <a:rPr lang="en-US" sz="1020" dirty="0"/>
              <a:t>Enterprise</a:t>
            </a:r>
          </a:p>
        </p:txBody>
      </p:sp>
      <p:sp>
        <p:nvSpPr>
          <p:cNvPr id="37" name="TextBox 36"/>
          <p:cNvSpPr txBox="1"/>
          <p:nvPr/>
        </p:nvSpPr>
        <p:spPr>
          <a:xfrm>
            <a:off x="1598511" y="2192638"/>
            <a:ext cx="341632" cy="547586"/>
          </a:xfrm>
          <a:prstGeom prst="rect">
            <a:avLst/>
          </a:prstGeom>
          <a:noFill/>
        </p:spPr>
        <p:txBody>
          <a:bodyPr vert="vert270" wrap="none" rtlCol="0">
            <a:spAutoFit/>
          </a:bodyPr>
          <a:lstStyle/>
          <a:p>
            <a:r>
              <a:rPr lang="en-US" sz="1020" dirty="0"/>
              <a:t>Internet</a:t>
            </a:r>
          </a:p>
        </p:txBody>
      </p:sp>
      <p:grpSp>
        <p:nvGrpSpPr>
          <p:cNvPr id="38" name="Group 37"/>
          <p:cNvGrpSpPr/>
          <p:nvPr/>
        </p:nvGrpSpPr>
        <p:grpSpPr>
          <a:xfrm>
            <a:off x="2627417" y="1553518"/>
            <a:ext cx="984033" cy="984033"/>
            <a:chOff x="7091017" y="1909076"/>
            <a:chExt cx="964826" cy="964826"/>
          </a:xfrm>
        </p:grpSpPr>
        <p:pic>
          <p:nvPicPr>
            <p:cNvPr id="39" name="Picture 38" descr="\\MAGNUM\Projects\Microsoft\Cloud Power FY12\Design\ICONS_PNG\Cloud.png"/>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a:off x="7091017" y="1909076"/>
              <a:ext cx="964826" cy="964826"/>
            </a:xfrm>
            <a:prstGeom prst="rect">
              <a:avLst/>
            </a:prstGeom>
            <a:noFill/>
          </p:spPr>
        </p:pic>
        <p:sp>
          <p:nvSpPr>
            <p:cNvPr id="40" name="TextBox 39"/>
            <p:cNvSpPr txBox="1"/>
            <p:nvPr/>
          </p:nvSpPr>
          <p:spPr>
            <a:xfrm>
              <a:off x="7235417" y="2195570"/>
              <a:ext cx="689383" cy="406265"/>
            </a:xfrm>
            <a:prstGeom prst="rect">
              <a:avLst/>
            </a:prstGeom>
            <a:noFill/>
          </p:spPr>
          <p:txBody>
            <a:bodyPr wrap="square" rtlCol="0">
              <a:spAutoFit/>
            </a:bodyPr>
            <a:lstStyle/>
            <a:p>
              <a:pPr algn="ctr"/>
              <a:r>
                <a:rPr lang="en-US" sz="1020" dirty="0">
                  <a:solidFill>
                    <a:schemeClr val="bg1"/>
                  </a:solidFill>
                </a:rPr>
                <a:t>PSTN/ GSM</a:t>
              </a:r>
            </a:p>
          </p:txBody>
        </p:sp>
      </p:grpSp>
      <p:grpSp>
        <p:nvGrpSpPr>
          <p:cNvPr id="41" name="Group 40"/>
          <p:cNvGrpSpPr/>
          <p:nvPr/>
        </p:nvGrpSpPr>
        <p:grpSpPr>
          <a:xfrm>
            <a:off x="2128096" y="4488092"/>
            <a:ext cx="903747" cy="704464"/>
            <a:chOff x="685800" y="4414686"/>
            <a:chExt cx="886107" cy="690714"/>
          </a:xfrm>
        </p:grpSpPr>
        <p:pic>
          <p:nvPicPr>
            <p:cNvPr id="42" name="Picture 41"/>
            <p:cNvPicPr>
              <a:picLocks noChangeAspect="1"/>
            </p:cNvPicPr>
            <p:nvPr/>
          </p:nvPicPr>
          <p:blipFill>
            <a:blip r:embed="rId6"/>
            <a:stretch>
              <a:fillRect/>
            </a:stretch>
          </p:blipFill>
          <p:spPr>
            <a:xfrm>
              <a:off x="685800" y="4615994"/>
              <a:ext cx="525604" cy="489406"/>
            </a:xfrm>
            <a:prstGeom prst="rect">
              <a:avLst/>
            </a:prstGeom>
          </p:spPr>
        </p:pic>
        <p:sp>
          <p:nvSpPr>
            <p:cNvPr id="43" name="TextBox 42"/>
            <p:cNvSpPr txBox="1"/>
            <p:nvPr/>
          </p:nvSpPr>
          <p:spPr>
            <a:xfrm>
              <a:off x="882524" y="4414686"/>
              <a:ext cx="689383" cy="406265"/>
            </a:xfrm>
            <a:prstGeom prst="rect">
              <a:avLst/>
            </a:prstGeom>
            <a:noFill/>
          </p:spPr>
          <p:txBody>
            <a:bodyPr wrap="square" rtlCol="0">
              <a:spAutoFit/>
            </a:bodyPr>
            <a:lstStyle/>
            <a:p>
              <a:pPr algn="ctr"/>
              <a:r>
                <a:rPr lang="en-US" sz="1020" dirty="0"/>
                <a:t>Media Gateway</a:t>
              </a:r>
            </a:p>
          </p:txBody>
        </p:sp>
      </p:grpSp>
      <p:grpSp>
        <p:nvGrpSpPr>
          <p:cNvPr id="44" name="Group 43"/>
          <p:cNvGrpSpPr/>
          <p:nvPr/>
        </p:nvGrpSpPr>
        <p:grpSpPr>
          <a:xfrm>
            <a:off x="2128096" y="5508336"/>
            <a:ext cx="981464" cy="874377"/>
            <a:chOff x="960140" y="5086290"/>
            <a:chExt cx="962307" cy="857310"/>
          </a:xfrm>
        </p:grpSpPr>
        <p:pic>
          <p:nvPicPr>
            <p:cNvPr id="45" name="Picture 44"/>
            <p:cNvPicPr>
              <a:picLocks noChangeAspect="1"/>
            </p:cNvPicPr>
            <p:nvPr/>
          </p:nvPicPr>
          <p:blipFill>
            <a:blip r:embed="rId7"/>
            <a:stretch>
              <a:fillRect/>
            </a:stretch>
          </p:blipFill>
          <p:spPr>
            <a:xfrm>
              <a:off x="960140" y="5332765"/>
              <a:ext cx="589647" cy="610835"/>
            </a:xfrm>
            <a:prstGeom prst="rect">
              <a:avLst/>
            </a:prstGeom>
          </p:spPr>
        </p:pic>
        <p:sp>
          <p:nvSpPr>
            <p:cNvPr id="46" name="TextBox 45"/>
            <p:cNvSpPr txBox="1"/>
            <p:nvPr/>
          </p:nvSpPr>
          <p:spPr>
            <a:xfrm>
              <a:off x="1125552" y="5086290"/>
              <a:ext cx="796895" cy="406265"/>
            </a:xfrm>
            <a:prstGeom prst="rect">
              <a:avLst/>
            </a:prstGeom>
            <a:noFill/>
          </p:spPr>
          <p:txBody>
            <a:bodyPr wrap="square" rtlCol="0">
              <a:spAutoFit/>
            </a:bodyPr>
            <a:lstStyle/>
            <a:p>
              <a:pPr algn="ctr"/>
              <a:r>
                <a:rPr lang="en-US" sz="1020" dirty="0"/>
                <a:t>Mediation Server</a:t>
              </a:r>
            </a:p>
          </p:txBody>
        </p:sp>
      </p:grpSp>
      <p:pic>
        <p:nvPicPr>
          <p:cNvPr id="47" name="Picture 46"/>
          <p:cNvPicPr>
            <a:picLocks noChangeAspect="1"/>
          </p:cNvPicPr>
          <p:nvPr/>
        </p:nvPicPr>
        <p:blipFill>
          <a:blip r:embed="rId8"/>
          <a:stretch>
            <a:fillRect/>
          </a:stretch>
        </p:blipFill>
        <p:spPr>
          <a:xfrm>
            <a:off x="3283389" y="4663016"/>
            <a:ext cx="447739" cy="375246"/>
          </a:xfrm>
          <a:prstGeom prst="rect">
            <a:avLst/>
          </a:prstGeom>
        </p:spPr>
      </p:pic>
      <p:pic>
        <p:nvPicPr>
          <p:cNvPr id="48" name="Picture 47"/>
          <p:cNvPicPr>
            <a:picLocks noChangeAspect="1"/>
          </p:cNvPicPr>
          <p:nvPr/>
        </p:nvPicPr>
        <p:blipFill>
          <a:blip r:embed="rId9"/>
          <a:stretch>
            <a:fillRect/>
          </a:stretch>
        </p:blipFill>
        <p:spPr>
          <a:xfrm>
            <a:off x="9349850" y="5664390"/>
            <a:ext cx="1264144" cy="301228"/>
          </a:xfrm>
          <a:prstGeom prst="rect">
            <a:avLst/>
          </a:prstGeom>
        </p:spPr>
      </p:pic>
      <p:cxnSp>
        <p:nvCxnSpPr>
          <p:cNvPr id="49" name="Straight Connector 48"/>
          <p:cNvCxnSpPr/>
          <p:nvPr/>
        </p:nvCxnSpPr>
        <p:spPr>
          <a:xfrm>
            <a:off x="8549745" y="1942923"/>
            <a:ext cx="77717" cy="4874143"/>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741615" y="6680621"/>
            <a:ext cx="1192900" cy="318286"/>
          </a:xfrm>
          <a:prstGeom prst="rect">
            <a:avLst/>
          </a:prstGeom>
          <a:noFill/>
        </p:spPr>
        <p:txBody>
          <a:bodyPr wrap="none" rtlCol="0">
            <a:spAutoFit/>
          </a:bodyPr>
          <a:lstStyle/>
          <a:p>
            <a:r>
              <a:rPr lang="en-US" sz="1428" b="1" dirty="0"/>
              <a:t>Lync Server</a:t>
            </a:r>
          </a:p>
        </p:txBody>
      </p:sp>
      <p:grpSp>
        <p:nvGrpSpPr>
          <p:cNvPr id="51" name="Group 50"/>
          <p:cNvGrpSpPr/>
          <p:nvPr/>
        </p:nvGrpSpPr>
        <p:grpSpPr>
          <a:xfrm>
            <a:off x="6991463" y="3652696"/>
            <a:ext cx="2044193" cy="443857"/>
            <a:chOff x="5101533" y="3581400"/>
            <a:chExt cx="2004293" cy="435193"/>
          </a:xfrm>
        </p:grpSpPr>
        <p:cxnSp>
          <p:nvCxnSpPr>
            <p:cNvPr id="52" name="Straight Arrow Connector 51"/>
            <p:cNvCxnSpPr/>
            <p:nvPr/>
          </p:nvCxnSpPr>
          <p:spPr>
            <a:xfrm flipV="1">
              <a:off x="5101533" y="3581400"/>
              <a:ext cx="2004293" cy="38100"/>
            </a:xfrm>
            <a:prstGeom prst="straightConnector1">
              <a:avLst/>
            </a:prstGeom>
            <a:ln w="38100">
              <a:solidFill>
                <a:srgbClr val="3FBD00"/>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562600" y="3610328"/>
              <a:ext cx="1258773" cy="406265"/>
            </a:xfrm>
            <a:prstGeom prst="rect">
              <a:avLst/>
            </a:prstGeom>
            <a:noFill/>
          </p:spPr>
          <p:txBody>
            <a:bodyPr wrap="square" rtlCol="0">
              <a:spAutoFit/>
            </a:bodyPr>
            <a:lstStyle/>
            <a:p>
              <a:pPr algn="ctr"/>
              <a:r>
                <a:rPr lang="en-US" sz="1020" dirty="0"/>
                <a:t>SIP Federation (push.lync.com)</a:t>
              </a:r>
            </a:p>
          </p:txBody>
        </p:sp>
      </p:grpSp>
      <p:sp>
        <p:nvSpPr>
          <p:cNvPr id="54" name="TextBox 53"/>
          <p:cNvSpPr txBox="1"/>
          <p:nvPr/>
        </p:nvSpPr>
        <p:spPr>
          <a:xfrm>
            <a:off x="8627462" y="6295072"/>
            <a:ext cx="595436" cy="622511"/>
          </a:xfrm>
          <a:prstGeom prst="rect">
            <a:avLst/>
          </a:prstGeom>
          <a:noFill/>
        </p:spPr>
        <p:txBody>
          <a:bodyPr wrap="none" rtlCol="0">
            <a:spAutoFit/>
          </a:bodyPr>
          <a:lstStyle/>
          <a:p>
            <a:r>
              <a:rPr lang="en-US" sz="1122" dirty="0"/>
              <a:t>HTTP</a:t>
            </a:r>
          </a:p>
          <a:p>
            <a:r>
              <a:rPr lang="en-US" sz="1122" dirty="0"/>
              <a:t>SIP</a:t>
            </a:r>
          </a:p>
          <a:p>
            <a:r>
              <a:rPr lang="en-US" sz="1122" dirty="0"/>
              <a:t>Media</a:t>
            </a:r>
          </a:p>
        </p:txBody>
      </p:sp>
      <p:cxnSp>
        <p:nvCxnSpPr>
          <p:cNvPr id="55" name="Straight Connector 54"/>
          <p:cNvCxnSpPr/>
          <p:nvPr/>
        </p:nvCxnSpPr>
        <p:spPr>
          <a:xfrm>
            <a:off x="9198339" y="6447195"/>
            <a:ext cx="439444" cy="0"/>
          </a:xfrm>
          <a:prstGeom prst="line">
            <a:avLst/>
          </a:prstGeom>
          <a:ln>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9198339" y="6602629"/>
            <a:ext cx="439444" cy="0"/>
          </a:xfrm>
          <a:prstGeom prst="line">
            <a:avLst/>
          </a:prstGeom>
          <a:ln>
            <a:solidFill>
              <a:srgbClr val="3FBD00"/>
            </a:solidFill>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8687133" y="2217940"/>
            <a:ext cx="984033" cy="984033"/>
            <a:chOff x="7091017" y="1909076"/>
            <a:chExt cx="964826" cy="964826"/>
          </a:xfrm>
        </p:grpSpPr>
        <p:pic>
          <p:nvPicPr>
            <p:cNvPr id="58" name="Picture 57" descr="\\MAGNUM\Projects\Microsoft\Cloud Power FY12\Design\ICONS_PNG\Cloud.png"/>
            <p:cNvPicPr>
              <a:picLocks noChangeAspect="1" noChangeArrowheads="1"/>
            </p:cNvPicPr>
            <p:nvPr/>
          </p:nvPicPr>
          <p:blipFill>
            <a:blip r:embed="rId5" cstate="print"/>
            <a:srcRect/>
            <a:stretch>
              <a:fillRect/>
            </a:stretch>
          </p:blipFill>
          <p:spPr bwMode="auto">
            <a:xfrm>
              <a:off x="7091017" y="1909076"/>
              <a:ext cx="964826" cy="964826"/>
            </a:xfrm>
            <a:prstGeom prst="rect">
              <a:avLst/>
            </a:prstGeom>
            <a:noFill/>
          </p:spPr>
        </p:pic>
        <p:sp>
          <p:nvSpPr>
            <p:cNvPr id="59" name="TextBox 58"/>
            <p:cNvSpPr txBox="1"/>
            <p:nvPr/>
          </p:nvSpPr>
          <p:spPr>
            <a:xfrm>
              <a:off x="7184911" y="2229917"/>
              <a:ext cx="689383" cy="406265"/>
            </a:xfrm>
            <a:prstGeom prst="rect">
              <a:avLst/>
            </a:prstGeom>
            <a:noFill/>
          </p:spPr>
          <p:txBody>
            <a:bodyPr wrap="square" rtlCol="0">
              <a:spAutoFit/>
            </a:bodyPr>
            <a:lstStyle/>
            <a:p>
              <a:pPr algn="ctr"/>
              <a:r>
                <a:rPr lang="en-US" sz="1020" dirty="0">
                  <a:solidFill>
                    <a:schemeClr val="bg1"/>
                  </a:solidFill>
                </a:rPr>
                <a:t>Exchange Online</a:t>
              </a:r>
            </a:p>
          </p:txBody>
        </p:sp>
      </p:grpSp>
      <p:cxnSp>
        <p:nvCxnSpPr>
          <p:cNvPr id="60" name="Straight Arrow Connector 59"/>
          <p:cNvCxnSpPr/>
          <p:nvPr/>
        </p:nvCxnSpPr>
        <p:spPr>
          <a:xfrm>
            <a:off x="3634527" y="5038263"/>
            <a:ext cx="887035" cy="592680"/>
          </a:xfrm>
          <a:prstGeom prst="straightConnector1">
            <a:avLst/>
          </a:prstGeom>
          <a:ln w="38100">
            <a:solidFill>
              <a:srgbClr val="3FBD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flipV="1">
            <a:off x="6218237" y="3963564"/>
            <a:ext cx="544019" cy="1384738"/>
          </a:xfrm>
          <a:prstGeom prst="straightConnector1">
            <a:avLst/>
          </a:prstGeom>
          <a:ln w="38100">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964446" y="4973884"/>
            <a:ext cx="791627" cy="270285"/>
          </a:xfrm>
          <a:prstGeom prst="rect">
            <a:avLst/>
          </a:prstGeom>
          <a:noFill/>
        </p:spPr>
        <p:txBody>
          <a:bodyPr wrap="none" rtlCol="0">
            <a:spAutoFit/>
          </a:bodyPr>
          <a:lstStyle/>
          <a:p>
            <a:r>
              <a:rPr lang="en-US" sz="1122" i="1" dirty="0"/>
              <a:t>Make call</a:t>
            </a:r>
          </a:p>
        </p:txBody>
      </p:sp>
      <p:sp>
        <p:nvSpPr>
          <p:cNvPr id="63" name="TextBox 62"/>
          <p:cNvSpPr txBox="1"/>
          <p:nvPr/>
        </p:nvSpPr>
        <p:spPr>
          <a:xfrm>
            <a:off x="6548049" y="4585300"/>
            <a:ext cx="1849415" cy="270285"/>
          </a:xfrm>
          <a:prstGeom prst="rect">
            <a:avLst/>
          </a:prstGeom>
          <a:noFill/>
        </p:spPr>
        <p:txBody>
          <a:bodyPr wrap="none" rtlCol="0">
            <a:spAutoFit/>
          </a:bodyPr>
          <a:lstStyle/>
          <a:p>
            <a:r>
              <a:rPr lang="en-US" sz="1122" i="1" dirty="0"/>
              <a:t>Incoming Call Notification</a:t>
            </a:r>
          </a:p>
        </p:txBody>
      </p:sp>
      <p:cxnSp>
        <p:nvCxnSpPr>
          <p:cNvPr id="64" name="Straight Arrow Connector 63"/>
          <p:cNvCxnSpPr/>
          <p:nvPr/>
        </p:nvCxnSpPr>
        <p:spPr>
          <a:xfrm>
            <a:off x="5922270" y="2642375"/>
            <a:ext cx="0" cy="621736"/>
          </a:xfrm>
          <a:prstGeom prst="straightConnector1">
            <a:avLst/>
          </a:prstGeom>
          <a:ln w="38100">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5950357" y="4071178"/>
            <a:ext cx="449900" cy="1395811"/>
          </a:xfrm>
          <a:prstGeom prst="straightConnector1">
            <a:avLst/>
          </a:prstGeom>
          <a:ln w="38100">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5947741" y="2530992"/>
            <a:ext cx="868466" cy="270285"/>
          </a:xfrm>
          <a:prstGeom prst="rect">
            <a:avLst/>
          </a:prstGeom>
          <a:noFill/>
        </p:spPr>
        <p:txBody>
          <a:bodyPr wrap="none" rtlCol="0">
            <a:spAutoFit/>
          </a:bodyPr>
          <a:lstStyle/>
          <a:p>
            <a:r>
              <a:rPr lang="en-US" sz="1122" i="1" dirty="0"/>
              <a:t>Accept call</a:t>
            </a:r>
          </a:p>
        </p:txBody>
      </p:sp>
      <p:cxnSp>
        <p:nvCxnSpPr>
          <p:cNvPr id="67" name="Curved Connector 66"/>
          <p:cNvCxnSpPr>
            <a:stCxn id="47" idx="0"/>
            <a:endCxn id="77" idx="0"/>
          </p:cNvCxnSpPr>
          <p:nvPr/>
        </p:nvCxnSpPr>
        <p:spPr>
          <a:xfrm rot="5400000" flipH="1" flipV="1">
            <a:off x="3459418" y="2177650"/>
            <a:ext cx="2533207" cy="2437526"/>
          </a:xfrm>
          <a:prstGeom prst="curvedConnector3">
            <a:avLst>
              <a:gd name="adj1" fmla="val 117766"/>
            </a:avLst>
          </a:prstGeom>
          <a:ln w="38100">
            <a:solidFill>
              <a:srgbClr val="DD1F25"/>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9198339" y="6758063"/>
            <a:ext cx="43944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720975" y="3058058"/>
            <a:ext cx="912610" cy="270285"/>
          </a:xfrm>
          <a:prstGeom prst="rect">
            <a:avLst/>
          </a:prstGeom>
          <a:noFill/>
        </p:spPr>
        <p:txBody>
          <a:bodyPr wrap="none" rtlCol="0">
            <a:spAutoFit/>
          </a:bodyPr>
          <a:lstStyle/>
          <a:p>
            <a:r>
              <a:rPr lang="en-US" sz="1122" i="1" dirty="0"/>
              <a:t>Media Flow</a:t>
            </a:r>
          </a:p>
        </p:txBody>
      </p:sp>
      <p:sp>
        <p:nvSpPr>
          <p:cNvPr id="70" name="Oval 69"/>
          <p:cNvSpPr/>
          <p:nvPr/>
        </p:nvSpPr>
        <p:spPr>
          <a:xfrm>
            <a:off x="7300818" y="2517370"/>
            <a:ext cx="159796" cy="176248"/>
          </a:xfrm>
          <a:prstGeom prst="ellipse">
            <a:avLst/>
          </a:prstGeom>
          <a:solidFill>
            <a:srgbClr val="FF9933">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71" name="TextBox 70"/>
          <p:cNvSpPr txBox="1"/>
          <p:nvPr/>
        </p:nvSpPr>
        <p:spPr>
          <a:xfrm>
            <a:off x="3543726" y="4518060"/>
            <a:ext cx="1360577" cy="262241"/>
          </a:xfrm>
          <a:prstGeom prst="rect">
            <a:avLst/>
          </a:prstGeom>
          <a:noFill/>
        </p:spPr>
        <p:txBody>
          <a:bodyPr wrap="none" rtlCol="0">
            <a:spAutoFit/>
          </a:bodyPr>
          <a:lstStyle/>
          <a:p>
            <a:r>
              <a:rPr lang="en-US" sz="1071" dirty="0">
                <a:hlinkClick r:id="rId10"/>
              </a:rPr>
              <a:t>Bob@contoso.com</a:t>
            </a:r>
            <a:endParaRPr lang="en-US" sz="1071" dirty="0"/>
          </a:p>
        </p:txBody>
      </p:sp>
      <p:sp>
        <p:nvSpPr>
          <p:cNvPr id="72" name="TextBox 71"/>
          <p:cNvSpPr txBox="1"/>
          <p:nvPr/>
        </p:nvSpPr>
        <p:spPr>
          <a:xfrm>
            <a:off x="4558442" y="2082529"/>
            <a:ext cx="1414528" cy="262241"/>
          </a:xfrm>
          <a:prstGeom prst="rect">
            <a:avLst/>
          </a:prstGeom>
          <a:noFill/>
        </p:spPr>
        <p:txBody>
          <a:bodyPr wrap="none" rtlCol="0">
            <a:spAutoFit/>
          </a:bodyPr>
          <a:lstStyle/>
          <a:p>
            <a:r>
              <a:rPr lang="en-US" sz="1071" dirty="0">
                <a:hlinkClick r:id="rId11"/>
              </a:rPr>
              <a:t>Alice@contoso.com</a:t>
            </a:r>
            <a:endParaRPr lang="en-US" sz="1071" dirty="0"/>
          </a:p>
        </p:txBody>
      </p:sp>
      <p:sp>
        <p:nvSpPr>
          <p:cNvPr id="73" name="TextBox 72"/>
          <p:cNvSpPr txBox="1"/>
          <p:nvPr/>
        </p:nvSpPr>
        <p:spPr>
          <a:xfrm>
            <a:off x="4889759" y="4858318"/>
            <a:ext cx="1506083" cy="270285"/>
          </a:xfrm>
          <a:prstGeom prst="rect">
            <a:avLst/>
          </a:prstGeom>
          <a:noFill/>
        </p:spPr>
        <p:txBody>
          <a:bodyPr wrap="none" rtlCol="0">
            <a:spAutoFit/>
          </a:bodyPr>
          <a:lstStyle/>
          <a:p>
            <a:r>
              <a:rPr lang="en-US" sz="1122" i="1" dirty="0"/>
              <a:t>P-Get Event Channel</a:t>
            </a:r>
          </a:p>
        </p:txBody>
      </p:sp>
      <p:cxnSp>
        <p:nvCxnSpPr>
          <p:cNvPr id="74" name="Straight Arrow Connector 73"/>
          <p:cNvCxnSpPr/>
          <p:nvPr/>
        </p:nvCxnSpPr>
        <p:spPr>
          <a:xfrm flipH="1" flipV="1">
            <a:off x="5756622" y="2590987"/>
            <a:ext cx="12009" cy="600480"/>
          </a:xfrm>
          <a:prstGeom prst="straightConnector1">
            <a:avLst/>
          </a:prstGeom>
          <a:ln w="38100">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3731295" y="4973884"/>
            <a:ext cx="887035" cy="592680"/>
          </a:xfrm>
          <a:prstGeom prst="straightConnector1">
            <a:avLst/>
          </a:prstGeom>
          <a:ln w="38100">
            <a:solidFill>
              <a:srgbClr val="3FBD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301731" y="5129318"/>
            <a:ext cx="1036863" cy="270285"/>
          </a:xfrm>
          <a:prstGeom prst="rect">
            <a:avLst/>
          </a:prstGeom>
          <a:noFill/>
        </p:spPr>
        <p:txBody>
          <a:bodyPr wrap="none" rtlCol="0">
            <a:spAutoFit/>
          </a:bodyPr>
          <a:lstStyle/>
          <a:p>
            <a:r>
              <a:rPr lang="en-US" sz="1122" i="1" dirty="0"/>
              <a:t>Call accepted</a:t>
            </a:r>
          </a:p>
        </p:txBody>
      </p:sp>
      <p:pic>
        <p:nvPicPr>
          <p:cNvPr id="77"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25666" y="2129809"/>
            <a:ext cx="238237" cy="45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28520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6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74"/>
                                        </p:tgtEl>
                                        <p:attrNameLst>
                                          <p:attrName>style.visibility</p:attrName>
                                        </p:attrNameLst>
                                      </p:cBhvr>
                                      <p:to>
                                        <p:strVal val="visible"/>
                                      </p:to>
                                    </p:set>
                                  </p:childTnLst>
                                </p:cTn>
                              </p:par>
                              <p:par>
                                <p:cTn id="81" presetID="1" presetClass="exit" presetSubtype="0" fill="hold" nodeType="withEffect">
                                  <p:stCondLst>
                                    <p:cond delay="0"/>
                                  </p:stCondLst>
                                  <p:childTnLst>
                                    <p:set>
                                      <p:cBhvr>
                                        <p:cTn id="82" dur="1" fill="hold">
                                          <p:stCondLst>
                                            <p:cond delay="0"/>
                                          </p:stCondLst>
                                        </p:cTn>
                                        <p:tgtEl>
                                          <p:spTgt spid="65"/>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64"/>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73"/>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0"/>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66"/>
                                        </p:tgtEl>
                                        <p:attrNameLst>
                                          <p:attrName>style.visibility</p:attrName>
                                        </p:attrNameLst>
                                      </p:cBhvr>
                                      <p:to>
                                        <p:strVal val="visible"/>
                                      </p:to>
                                    </p:set>
                                  </p:childTnLst>
                                </p:cTn>
                              </p:par>
                              <p:par>
                                <p:cTn id="97" presetID="1" presetClass="exit" presetSubtype="0" fill="hold" grpId="1" nodeType="withEffect">
                                  <p:stCondLst>
                                    <p:cond delay="0"/>
                                  </p:stCondLst>
                                  <p:childTnLst>
                                    <p:set>
                                      <p:cBhvr>
                                        <p:cTn id="98" dur="1" fill="hold">
                                          <p:stCondLst>
                                            <p:cond delay="0"/>
                                          </p:stCondLst>
                                        </p:cTn>
                                        <p:tgtEl>
                                          <p:spTgt spid="70"/>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3"/>
                                        </p:tgtEl>
                                        <p:attrNameLst>
                                          <p:attrName>style.visibility</p:attrName>
                                        </p:attrNameLst>
                                      </p:cBhvr>
                                      <p:to>
                                        <p:strVal val="hidden"/>
                                      </p:to>
                                    </p:set>
                                  </p:childTnLst>
                                </p:cTn>
                              </p:par>
                              <p:par>
                                <p:cTn id="101" presetID="1" presetClass="entr" presetSubtype="0" fill="hold" nodeType="withEffect">
                                  <p:stCondLst>
                                    <p:cond delay="0"/>
                                  </p:stCondLst>
                                  <p:childTnLst>
                                    <p:set>
                                      <p:cBhvr>
                                        <p:cTn id="102" dur="1" fill="hold">
                                          <p:stCondLst>
                                            <p:cond delay="0"/>
                                          </p:stCondLst>
                                        </p:cTn>
                                        <p:tgtEl>
                                          <p:spTgt spid="64"/>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65"/>
                                        </p:tgtEl>
                                        <p:attrNameLst>
                                          <p:attrName>style.visibility</p:attrName>
                                        </p:attrNameLst>
                                      </p:cBhvr>
                                      <p:to>
                                        <p:strVal val="visible"/>
                                      </p:to>
                                    </p:set>
                                  </p:childTnLst>
                                </p:cTn>
                              </p:par>
                              <p:par>
                                <p:cTn id="105" presetID="1" presetClass="exit" presetSubtype="0" fill="hold" nodeType="withEffect">
                                  <p:stCondLst>
                                    <p:cond delay="0"/>
                                  </p:stCondLst>
                                  <p:childTnLst>
                                    <p:set>
                                      <p:cBhvr>
                                        <p:cTn id="106" dur="1" fill="hold">
                                          <p:stCondLst>
                                            <p:cond delay="0"/>
                                          </p:stCondLst>
                                        </p:cTn>
                                        <p:tgtEl>
                                          <p:spTgt spid="61"/>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63"/>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74"/>
                                        </p:tgtEl>
                                        <p:attrNameLst>
                                          <p:attrName>style.visibility</p:attrName>
                                        </p:attrNameLst>
                                      </p:cBhvr>
                                      <p:to>
                                        <p:strVal val="hidden"/>
                                      </p:to>
                                    </p:set>
                                  </p:childTnLst>
                                </p:cTn>
                              </p:par>
                              <p:par>
                                <p:cTn id="111" presetID="1" presetClass="entr" presetSubtype="0" fill="hold" nodeType="withEffect">
                                  <p:stCondLst>
                                    <p:cond delay="0"/>
                                  </p:stCondLst>
                                  <p:childTnLst>
                                    <p:set>
                                      <p:cBhvr>
                                        <p:cTn id="112" dur="1" fill="hold">
                                          <p:stCondLst>
                                            <p:cond delay="0"/>
                                          </p:stCondLst>
                                        </p:cTn>
                                        <p:tgtEl>
                                          <p:spTgt spid="75"/>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76"/>
                                        </p:tgtEl>
                                        <p:attrNameLst>
                                          <p:attrName>style.visibility</p:attrName>
                                        </p:attrNameLst>
                                      </p:cBhvr>
                                      <p:to>
                                        <p:strVal val="visible"/>
                                      </p:to>
                                    </p:set>
                                  </p:childTnLst>
                                </p:cTn>
                              </p:par>
                              <p:par>
                                <p:cTn id="115" presetID="1" presetClass="exit" presetSubtype="0" fill="hold" nodeType="withEffect">
                                  <p:stCondLst>
                                    <p:cond delay="0"/>
                                  </p:stCondLst>
                                  <p:childTnLst>
                                    <p:set>
                                      <p:cBhvr>
                                        <p:cTn id="116" dur="1" fill="hold">
                                          <p:stCondLst>
                                            <p:cond delay="0"/>
                                          </p:stCondLst>
                                        </p:cTn>
                                        <p:tgtEl>
                                          <p:spTgt spid="60"/>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62"/>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67"/>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69"/>
                                        </p:tgtEl>
                                        <p:attrNameLst>
                                          <p:attrName>style.visibility</p:attrName>
                                        </p:attrNameLst>
                                      </p:cBhvr>
                                      <p:to>
                                        <p:strVal val="visible"/>
                                      </p:to>
                                    </p:set>
                                  </p:childTnLst>
                                </p:cTn>
                              </p:par>
                              <p:par>
                                <p:cTn id="125" presetID="1" presetClass="exit" presetSubtype="0" fill="hold" nodeType="withEffect">
                                  <p:stCondLst>
                                    <p:cond delay="0"/>
                                  </p:stCondLst>
                                  <p:childTnLst>
                                    <p:set>
                                      <p:cBhvr>
                                        <p:cTn id="126" dur="1" fill="hold">
                                          <p:stCondLst>
                                            <p:cond delay="0"/>
                                          </p:stCondLst>
                                        </p:cTn>
                                        <p:tgtEl>
                                          <p:spTgt spid="65"/>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75"/>
                                        </p:tgtEl>
                                        <p:attrNameLst>
                                          <p:attrName>style.visibility</p:attrName>
                                        </p:attrNameLst>
                                      </p:cBhvr>
                                      <p:to>
                                        <p:strVal val="hidden"/>
                                      </p:to>
                                    </p:set>
                                  </p:childTnLst>
                                </p:cTn>
                              </p:par>
                              <p:par>
                                <p:cTn id="129" presetID="1" presetClass="exit" presetSubtype="0" fill="hold" grpId="1" nodeType="withEffect">
                                  <p:stCondLst>
                                    <p:cond delay="0"/>
                                  </p:stCondLst>
                                  <p:childTnLst>
                                    <p:set>
                                      <p:cBhvr>
                                        <p:cTn id="130" dur="1" fill="hold">
                                          <p:stCondLst>
                                            <p:cond delay="0"/>
                                          </p:stCondLst>
                                        </p:cTn>
                                        <p:tgtEl>
                                          <p:spTgt spid="76"/>
                                        </p:tgtEl>
                                        <p:attrNameLst>
                                          <p:attrName>style.visibility</p:attrName>
                                        </p:attrNameLst>
                                      </p:cBhvr>
                                      <p:to>
                                        <p:strVal val="hidden"/>
                                      </p:to>
                                    </p:set>
                                  </p:childTnLst>
                                </p:cTn>
                              </p:par>
                              <p:par>
                                <p:cTn id="131" presetID="1" presetClass="exit" presetSubtype="0" fill="hold" grpId="1" nodeType="withEffect">
                                  <p:stCondLst>
                                    <p:cond delay="0"/>
                                  </p:stCondLst>
                                  <p:childTnLst>
                                    <p:set>
                                      <p:cBhvr>
                                        <p:cTn id="132" dur="1" fill="hold">
                                          <p:stCondLst>
                                            <p:cond delay="0"/>
                                          </p:stCondLst>
                                        </p:cTn>
                                        <p:tgtEl>
                                          <p:spTgt spid="66"/>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0"/>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animBg="1"/>
      <p:bldP spid="35" grpId="0"/>
      <p:bldP spid="36" grpId="0"/>
      <p:bldP spid="37" grpId="0"/>
      <p:bldP spid="50" grpId="0"/>
      <p:bldP spid="62" grpId="0"/>
      <p:bldP spid="62" grpId="1"/>
      <p:bldP spid="63" grpId="0"/>
      <p:bldP spid="63" grpId="1"/>
      <p:bldP spid="66" grpId="0"/>
      <p:bldP spid="66" grpId="1"/>
      <p:bldP spid="69" grpId="0"/>
      <p:bldP spid="70" grpId="0" animBg="1"/>
      <p:bldP spid="70" grpId="1" animBg="1"/>
      <p:bldP spid="71" grpId="0"/>
      <p:bldP spid="72" grpId="0"/>
      <p:bldP spid="73" grpId="0"/>
      <p:bldP spid="73" grpId="1"/>
      <p:bldP spid="76" grpId="0"/>
      <p:bldP spid="76"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Receive VoIP call – Push Notification</a:t>
            </a:r>
            <a:endParaRPr lang="en-US" dirty="0"/>
          </a:p>
        </p:txBody>
      </p:sp>
      <p:grpSp>
        <p:nvGrpSpPr>
          <p:cNvPr id="3" name="Group 2"/>
          <p:cNvGrpSpPr/>
          <p:nvPr/>
        </p:nvGrpSpPr>
        <p:grpSpPr>
          <a:xfrm>
            <a:off x="5441068" y="3053748"/>
            <a:ext cx="1165754" cy="887029"/>
            <a:chOff x="990600" y="2787885"/>
            <a:chExt cx="1143000" cy="869715"/>
          </a:xfrm>
        </p:grpSpPr>
        <p:pic>
          <p:nvPicPr>
            <p:cNvPr id="4" name="Picture 3"/>
            <p:cNvPicPr>
              <a:picLocks noChangeAspect="1"/>
            </p:cNvPicPr>
            <p:nvPr/>
          </p:nvPicPr>
          <p:blipFill>
            <a:blip r:embed="rId2"/>
            <a:stretch>
              <a:fillRect/>
            </a:stretch>
          </p:blipFill>
          <p:spPr>
            <a:xfrm>
              <a:off x="990600" y="3124200"/>
              <a:ext cx="620690" cy="533400"/>
            </a:xfrm>
            <a:prstGeom prst="rect">
              <a:avLst/>
            </a:prstGeom>
          </p:spPr>
        </p:pic>
        <p:sp>
          <p:nvSpPr>
            <p:cNvPr id="5" name="TextBox 4"/>
            <p:cNvSpPr txBox="1"/>
            <p:nvPr/>
          </p:nvSpPr>
          <p:spPr>
            <a:xfrm>
              <a:off x="1444217" y="2787885"/>
              <a:ext cx="689383" cy="406265"/>
            </a:xfrm>
            <a:prstGeom prst="rect">
              <a:avLst/>
            </a:prstGeom>
            <a:noFill/>
          </p:spPr>
          <p:txBody>
            <a:bodyPr wrap="square" rtlCol="0">
              <a:spAutoFit/>
            </a:bodyPr>
            <a:lstStyle/>
            <a:p>
              <a:pPr algn="ctr"/>
              <a:r>
                <a:rPr lang="en-US" sz="1020" dirty="0"/>
                <a:t>Reverse Proxy</a:t>
              </a:r>
            </a:p>
          </p:txBody>
        </p:sp>
      </p:grpSp>
      <p:grpSp>
        <p:nvGrpSpPr>
          <p:cNvPr id="6" name="Group 5"/>
          <p:cNvGrpSpPr/>
          <p:nvPr/>
        </p:nvGrpSpPr>
        <p:grpSpPr>
          <a:xfrm>
            <a:off x="4186286" y="3024634"/>
            <a:ext cx="1021631" cy="874377"/>
            <a:chOff x="2274910" y="2800290"/>
            <a:chExt cx="1001690" cy="857310"/>
          </a:xfrm>
        </p:grpSpPr>
        <p:pic>
          <p:nvPicPr>
            <p:cNvPr id="7" name="Picture 6"/>
            <p:cNvPicPr>
              <a:picLocks noChangeAspect="1"/>
            </p:cNvPicPr>
            <p:nvPr/>
          </p:nvPicPr>
          <p:blipFill>
            <a:blip r:embed="rId2"/>
            <a:stretch>
              <a:fillRect/>
            </a:stretch>
          </p:blipFill>
          <p:spPr>
            <a:xfrm>
              <a:off x="2274910" y="3124200"/>
              <a:ext cx="620690" cy="533400"/>
            </a:xfrm>
            <a:prstGeom prst="rect">
              <a:avLst/>
            </a:prstGeom>
          </p:spPr>
        </p:pic>
        <p:sp>
          <p:nvSpPr>
            <p:cNvPr id="8" name="TextBox 7"/>
            <p:cNvSpPr txBox="1"/>
            <p:nvPr/>
          </p:nvSpPr>
          <p:spPr>
            <a:xfrm>
              <a:off x="2587217" y="2800290"/>
              <a:ext cx="689383" cy="406265"/>
            </a:xfrm>
            <a:prstGeom prst="rect">
              <a:avLst/>
            </a:prstGeom>
            <a:noFill/>
          </p:spPr>
          <p:txBody>
            <a:bodyPr wrap="square" rtlCol="0">
              <a:spAutoFit/>
            </a:bodyPr>
            <a:lstStyle/>
            <a:p>
              <a:pPr algn="ctr"/>
              <a:r>
                <a:rPr lang="en-US" sz="1020" dirty="0"/>
                <a:t>Forward Proxy</a:t>
              </a:r>
            </a:p>
          </p:txBody>
        </p:sp>
      </p:grpSp>
      <p:grpSp>
        <p:nvGrpSpPr>
          <p:cNvPr id="9" name="Group 8"/>
          <p:cNvGrpSpPr/>
          <p:nvPr/>
        </p:nvGrpSpPr>
        <p:grpSpPr>
          <a:xfrm>
            <a:off x="6378356" y="3089187"/>
            <a:ext cx="1019630" cy="874377"/>
            <a:chOff x="3417910" y="2800290"/>
            <a:chExt cx="999728" cy="857310"/>
          </a:xfrm>
        </p:grpSpPr>
        <p:pic>
          <p:nvPicPr>
            <p:cNvPr id="10" name="Picture 9"/>
            <p:cNvPicPr>
              <a:picLocks noChangeAspect="1"/>
            </p:cNvPicPr>
            <p:nvPr/>
          </p:nvPicPr>
          <p:blipFill>
            <a:blip r:embed="rId2"/>
            <a:stretch>
              <a:fillRect/>
            </a:stretch>
          </p:blipFill>
          <p:spPr>
            <a:xfrm>
              <a:off x="3417910" y="3124200"/>
              <a:ext cx="620690" cy="533400"/>
            </a:xfrm>
            <a:prstGeom prst="rect">
              <a:avLst/>
            </a:prstGeom>
          </p:spPr>
        </p:pic>
        <p:sp>
          <p:nvSpPr>
            <p:cNvPr id="11" name="TextBox 10"/>
            <p:cNvSpPr txBox="1"/>
            <p:nvPr/>
          </p:nvSpPr>
          <p:spPr>
            <a:xfrm>
              <a:off x="3728255" y="2800290"/>
              <a:ext cx="689383" cy="406265"/>
            </a:xfrm>
            <a:prstGeom prst="rect">
              <a:avLst/>
            </a:prstGeom>
            <a:noFill/>
          </p:spPr>
          <p:txBody>
            <a:bodyPr wrap="square" rtlCol="0">
              <a:spAutoFit/>
            </a:bodyPr>
            <a:lstStyle/>
            <a:p>
              <a:pPr algn="ctr"/>
              <a:r>
                <a:rPr lang="en-US" sz="1020" dirty="0"/>
                <a:t>EDGE (SIP)</a:t>
              </a:r>
            </a:p>
          </p:txBody>
        </p:sp>
      </p:grpSp>
      <p:grpSp>
        <p:nvGrpSpPr>
          <p:cNvPr id="12" name="Group 11"/>
          <p:cNvGrpSpPr/>
          <p:nvPr/>
        </p:nvGrpSpPr>
        <p:grpSpPr>
          <a:xfrm>
            <a:off x="9055596" y="3069819"/>
            <a:ext cx="1021631" cy="854886"/>
            <a:chOff x="5475310" y="2819400"/>
            <a:chExt cx="1001690" cy="838200"/>
          </a:xfrm>
        </p:grpSpPr>
        <p:pic>
          <p:nvPicPr>
            <p:cNvPr id="13" name="Picture 12"/>
            <p:cNvPicPr>
              <a:picLocks noChangeAspect="1"/>
            </p:cNvPicPr>
            <p:nvPr/>
          </p:nvPicPr>
          <p:blipFill>
            <a:blip r:embed="rId2"/>
            <a:stretch>
              <a:fillRect/>
            </a:stretch>
          </p:blipFill>
          <p:spPr>
            <a:xfrm>
              <a:off x="5475310" y="3124200"/>
              <a:ext cx="620690" cy="533400"/>
            </a:xfrm>
            <a:prstGeom prst="rect">
              <a:avLst/>
            </a:prstGeom>
          </p:spPr>
        </p:pic>
        <p:sp>
          <p:nvSpPr>
            <p:cNvPr id="14" name="TextBox 13"/>
            <p:cNvSpPr txBox="1"/>
            <p:nvPr/>
          </p:nvSpPr>
          <p:spPr>
            <a:xfrm>
              <a:off x="5787617" y="2819400"/>
              <a:ext cx="689383" cy="406265"/>
            </a:xfrm>
            <a:prstGeom prst="rect">
              <a:avLst/>
            </a:prstGeom>
            <a:noFill/>
          </p:spPr>
          <p:txBody>
            <a:bodyPr wrap="square" rtlCol="0">
              <a:spAutoFit/>
            </a:bodyPr>
            <a:lstStyle/>
            <a:p>
              <a:pPr algn="ctr"/>
              <a:r>
                <a:rPr lang="en-US" sz="1020" dirty="0"/>
                <a:t>EDGE (SIP)</a:t>
              </a:r>
            </a:p>
          </p:txBody>
        </p:sp>
      </p:grpSp>
      <p:grpSp>
        <p:nvGrpSpPr>
          <p:cNvPr id="15" name="Group 14"/>
          <p:cNvGrpSpPr/>
          <p:nvPr/>
        </p:nvGrpSpPr>
        <p:grpSpPr>
          <a:xfrm>
            <a:off x="9605873" y="4090275"/>
            <a:ext cx="1221836" cy="1065201"/>
            <a:chOff x="6629400" y="4495801"/>
            <a:chExt cx="1197987" cy="1044410"/>
          </a:xfrm>
        </p:grpSpPr>
        <p:pic>
          <p:nvPicPr>
            <p:cNvPr id="16" name="Picture 15"/>
            <p:cNvPicPr>
              <a:picLocks noChangeAspect="1"/>
            </p:cNvPicPr>
            <p:nvPr/>
          </p:nvPicPr>
          <p:blipFill>
            <a:blip r:embed="rId3"/>
            <a:stretch>
              <a:fillRect/>
            </a:stretch>
          </p:blipFill>
          <p:spPr>
            <a:xfrm>
              <a:off x="6934201" y="4495801"/>
              <a:ext cx="893186" cy="838200"/>
            </a:xfrm>
            <a:prstGeom prst="rect">
              <a:avLst/>
            </a:prstGeom>
          </p:spPr>
        </p:pic>
        <p:sp>
          <p:nvSpPr>
            <p:cNvPr id="17" name="TextBox 16"/>
            <p:cNvSpPr txBox="1"/>
            <p:nvPr/>
          </p:nvSpPr>
          <p:spPr>
            <a:xfrm>
              <a:off x="6629400" y="5133946"/>
              <a:ext cx="923234" cy="406265"/>
            </a:xfrm>
            <a:prstGeom prst="rect">
              <a:avLst/>
            </a:prstGeom>
            <a:noFill/>
          </p:spPr>
          <p:txBody>
            <a:bodyPr wrap="square" rtlCol="0">
              <a:spAutoFit/>
            </a:bodyPr>
            <a:lstStyle/>
            <a:p>
              <a:pPr algn="ctr"/>
              <a:r>
                <a:rPr lang="en-US" sz="1020" dirty="0"/>
                <a:t>PNCH Services</a:t>
              </a:r>
            </a:p>
          </p:txBody>
        </p:sp>
      </p:grpSp>
      <p:grpSp>
        <p:nvGrpSpPr>
          <p:cNvPr id="18" name="Group 17"/>
          <p:cNvGrpSpPr/>
          <p:nvPr/>
        </p:nvGrpSpPr>
        <p:grpSpPr>
          <a:xfrm>
            <a:off x="9877280" y="1813776"/>
            <a:ext cx="984033" cy="984033"/>
            <a:chOff x="7091017" y="1909076"/>
            <a:chExt cx="964826" cy="964826"/>
          </a:xfrm>
        </p:grpSpPr>
        <p:pic>
          <p:nvPicPr>
            <p:cNvPr id="19" name="Picture 18" descr="\\MAGNUM\Projects\Microsoft\Cloud Power FY12\Design\ICONS_PNG\Cloud.png"/>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7091017" y="1909076"/>
              <a:ext cx="964826" cy="964826"/>
            </a:xfrm>
            <a:prstGeom prst="rect">
              <a:avLst/>
            </a:prstGeom>
            <a:noFill/>
          </p:spPr>
        </p:pic>
        <p:sp>
          <p:nvSpPr>
            <p:cNvPr id="20" name="TextBox 19"/>
            <p:cNvSpPr txBox="1"/>
            <p:nvPr/>
          </p:nvSpPr>
          <p:spPr>
            <a:xfrm>
              <a:off x="7235417" y="2268379"/>
              <a:ext cx="689383" cy="249299"/>
            </a:xfrm>
            <a:prstGeom prst="rect">
              <a:avLst/>
            </a:prstGeom>
            <a:noFill/>
          </p:spPr>
          <p:txBody>
            <a:bodyPr wrap="square" rtlCol="0">
              <a:spAutoFit/>
            </a:bodyPr>
            <a:lstStyle/>
            <a:p>
              <a:pPr algn="ctr"/>
              <a:r>
                <a:rPr lang="en-US" sz="1020" dirty="0">
                  <a:solidFill>
                    <a:schemeClr val="bg1"/>
                  </a:solidFill>
                </a:rPr>
                <a:t>MPNS</a:t>
              </a:r>
            </a:p>
          </p:txBody>
        </p:sp>
      </p:grpSp>
      <p:cxnSp>
        <p:nvCxnSpPr>
          <p:cNvPr id="21" name="Elbow Connector 20"/>
          <p:cNvCxnSpPr/>
          <p:nvPr/>
        </p:nvCxnSpPr>
        <p:spPr>
          <a:xfrm>
            <a:off x="2021522" y="2805318"/>
            <a:ext cx="5511275" cy="147926"/>
          </a:xfrm>
          <a:prstGeom prst="bentConnector3">
            <a:avLst>
              <a:gd name="adj1" fmla="val 100005"/>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a:off x="2021523" y="4332658"/>
            <a:ext cx="5589599" cy="127335"/>
          </a:xfrm>
          <a:prstGeom prst="bentConnector3">
            <a:avLst>
              <a:gd name="adj1" fmla="val 100054"/>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23659" y="5443604"/>
            <a:ext cx="1221836" cy="905111"/>
            <a:chOff x="6629400" y="4495801"/>
            <a:chExt cx="1197987" cy="887444"/>
          </a:xfrm>
        </p:grpSpPr>
        <p:pic>
          <p:nvPicPr>
            <p:cNvPr id="24" name="Picture 23"/>
            <p:cNvPicPr>
              <a:picLocks noChangeAspect="1"/>
            </p:cNvPicPr>
            <p:nvPr/>
          </p:nvPicPr>
          <p:blipFill>
            <a:blip r:embed="rId3"/>
            <a:stretch>
              <a:fillRect/>
            </a:stretch>
          </p:blipFill>
          <p:spPr>
            <a:xfrm>
              <a:off x="6934201" y="4495801"/>
              <a:ext cx="893186" cy="838200"/>
            </a:xfrm>
            <a:prstGeom prst="rect">
              <a:avLst/>
            </a:prstGeom>
          </p:spPr>
        </p:pic>
        <p:sp>
          <p:nvSpPr>
            <p:cNvPr id="25" name="TextBox 24"/>
            <p:cNvSpPr txBox="1"/>
            <p:nvPr/>
          </p:nvSpPr>
          <p:spPr>
            <a:xfrm>
              <a:off x="6629400" y="5133946"/>
              <a:ext cx="923234" cy="249299"/>
            </a:xfrm>
            <a:prstGeom prst="rect">
              <a:avLst/>
            </a:prstGeom>
            <a:noFill/>
          </p:spPr>
          <p:txBody>
            <a:bodyPr wrap="square" rtlCol="0">
              <a:spAutoFit/>
            </a:bodyPr>
            <a:lstStyle/>
            <a:p>
              <a:pPr algn="ctr"/>
              <a:r>
                <a:rPr lang="en-US" sz="1020" dirty="0"/>
                <a:t>Pool 1</a:t>
              </a:r>
            </a:p>
          </p:txBody>
        </p:sp>
      </p:grpSp>
      <p:grpSp>
        <p:nvGrpSpPr>
          <p:cNvPr id="26" name="Group 25"/>
          <p:cNvGrpSpPr/>
          <p:nvPr/>
        </p:nvGrpSpPr>
        <p:grpSpPr>
          <a:xfrm>
            <a:off x="4638827" y="5443604"/>
            <a:ext cx="1221836" cy="905111"/>
            <a:chOff x="6629400" y="4495801"/>
            <a:chExt cx="1197987" cy="887444"/>
          </a:xfrm>
        </p:grpSpPr>
        <p:pic>
          <p:nvPicPr>
            <p:cNvPr id="27" name="Picture 26"/>
            <p:cNvPicPr>
              <a:picLocks noChangeAspect="1"/>
            </p:cNvPicPr>
            <p:nvPr/>
          </p:nvPicPr>
          <p:blipFill>
            <a:blip r:embed="rId3"/>
            <a:stretch>
              <a:fillRect/>
            </a:stretch>
          </p:blipFill>
          <p:spPr>
            <a:xfrm>
              <a:off x="6934201" y="4495801"/>
              <a:ext cx="893186" cy="838200"/>
            </a:xfrm>
            <a:prstGeom prst="rect">
              <a:avLst/>
            </a:prstGeom>
          </p:spPr>
        </p:pic>
        <p:sp>
          <p:nvSpPr>
            <p:cNvPr id="28" name="TextBox 27"/>
            <p:cNvSpPr txBox="1"/>
            <p:nvPr/>
          </p:nvSpPr>
          <p:spPr>
            <a:xfrm>
              <a:off x="6629400" y="5133946"/>
              <a:ext cx="923234" cy="249299"/>
            </a:xfrm>
            <a:prstGeom prst="rect">
              <a:avLst/>
            </a:prstGeom>
            <a:noFill/>
          </p:spPr>
          <p:txBody>
            <a:bodyPr wrap="square" rtlCol="0">
              <a:spAutoFit/>
            </a:bodyPr>
            <a:lstStyle/>
            <a:p>
              <a:pPr algn="ctr"/>
              <a:r>
                <a:rPr lang="en-US" sz="1020" dirty="0"/>
                <a:t>Pool 2</a:t>
              </a:r>
            </a:p>
          </p:txBody>
        </p:sp>
      </p:grpSp>
      <p:grpSp>
        <p:nvGrpSpPr>
          <p:cNvPr id="29" name="Group 28"/>
          <p:cNvGrpSpPr/>
          <p:nvPr/>
        </p:nvGrpSpPr>
        <p:grpSpPr>
          <a:xfrm>
            <a:off x="6181320" y="5440185"/>
            <a:ext cx="1221836" cy="905111"/>
            <a:chOff x="6629400" y="4495801"/>
            <a:chExt cx="1197987" cy="887444"/>
          </a:xfrm>
        </p:grpSpPr>
        <p:pic>
          <p:nvPicPr>
            <p:cNvPr id="30" name="Picture 29"/>
            <p:cNvPicPr>
              <a:picLocks noChangeAspect="1"/>
            </p:cNvPicPr>
            <p:nvPr/>
          </p:nvPicPr>
          <p:blipFill>
            <a:blip r:embed="rId3"/>
            <a:stretch>
              <a:fillRect/>
            </a:stretch>
          </p:blipFill>
          <p:spPr>
            <a:xfrm>
              <a:off x="6934201" y="4495801"/>
              <a:ext cx="893186" cy="838200"/>
            </a:xfrm>
            <a:prstGeom prst="rect">
              <a:avLst/>
            </a:prstGeom>
          </p:spPr>
        </p:pic>
        <p:sp>
          <p:nvSpPr>
            <p:cNvPr id="31" name="TextBox 30"/>
            <p:cNvSpPr txBox="1"/>
            <p:nvPr/>
          </p:nvSpPr>
          <p:spPr>
            <a:xfrm>
              <a:off x="6629400" y="5133946"/>
              <a:ext cx="923234" cy="249299"/>
            </a:xfrm>
            <a:prstGeom prst="rect">
              <a:avLst/>
            </a:prstGeom>
            <a:noFill/>
          </p:spPr>
          <p:txBody>
            <a:bodyPr wrap="square" rtlCol="0">
              <a:spAutoFit/>
            </a:bodyPr>
            <a:lstStyle/>
            <a:p>
              <a:pPr algn="ctr"/>
              <a:r>
                <a:rPr lang="en-US" sz="1020" dirty="0"/>
                <a:t>Pool 3</a:t>
              </a:r>
            </a:p>
          </p:txBody>
        </p:sp>
      </p:grpSp>
      <p:sp>
        <p:nvSpPr>
          <p:cNvPr id="32" name="TextBox 31"/>
          <p:cNvSpPr txBox="1"/>
          <p:nvPr/>
        </p:nvSpPr>
        <p:spPr>
          <a:xfrm>
            <a:off x="3109559" y="6416839"/>
            <a:ext cx="4263441" cy="266818"/>
          </a:xfrm>
          <a:prstGeom prst="rect">
            <a:avLst/>
          </a:prstGeom>
          <a:noFill/>
        </p:spPr>
        <p:txBody>
          <a:bodyPr wrap="square" rtlCol="0">
            <a:spAutoFit/>
          </a:bodyPr>
          <a:lstStyle/>
          <a:p>
            <a:pPr algn="ctr"/>
            <a:r>
              <a:rPr lang="en-US" sz="1071" dirty="0"/>
              <a:t>Lync Web Components (UCWA, AutoD)</a:t>
            </a:r>
          </a:p>
        </p:txBody>
      </p:sp>
      <p:sp>
        <p:nvSpPr>
          <p:cNvPr id="33" name="Right Brace 32"/>
          <p:cNvSpPr/>
          <p:nvPr/>
        </p:nvSpPr>
        <p:spPr>
          <a:xfrm rot="5400000">
            <a:off x="5415633" y="4407742"/>
            <a:ext cx="108240" cy="3983909"/>
          </a:xfrm>
          <a:prstGeom prst="righ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36"/>
          </a:p>
        </p:txBody>
      </p:sp>
      <p:sp>
        <p:nvSpPr>
          <p:cNvPr id="34" name="TextBox 33"/>
          <p:cNvSpPr txBox="1"/>
          <p:nvPr/>
        </p:nvSpPr>
        <p:spPr>
          <a:xfrm>
            <a:off x="1598511" y="3368705"/>
            <a:ext cx="341632" cy="376065"/>
          </a:xfrm>
          <a:prstGeom prst="rect">
            <a:avLst/>
          </a:prstGeom>
          <a:noFill/>
        </p:spPr>
        <p:txBody>
          <a:bodyPr vert="vert270" wrap="none" rtlCol="0">
            <a:spAutoFit/>
          </a:bodyPr>
          <a:lstStyle/>
          <a:p>
            <a:r>
              <a:rPr lang="en-US" sz="1020" dirty="0"/>
              <a:t>DMZ</a:t>
            </a:r>
          </a:p>
        </p:txBody>
      </p:sp>
      <p:sp>
        <p:nvSpPr>
          <p:cNvPr id="35" name="TextBox 34"/>
          <p:cNvSpPr txBox="1"/>
          <p:nvPr/>
        </p:nvSpPr>
        <p:spPr>
          <a:xfrm>
            <a:off x="1598511" y="4537621"/>
            <a:ext cx="341632" cy="669414"/>
          </a:xfrm>
          <a:prstGeom prst="rect">
            <a:avLst/>
          </a:prstGeom>
          <a:noFill/>
        </p:spPr>
        <p:txBody>
          <a:bodyPr vert="vert270" wrap="none" rtlCol="0">
            <a:spAutoFit/>
          </a:bodyPr>
          <a:lstStyle/>
          <a:p>
            <a:r>
              <a:rPr lang="en-US" sz="1020" dirty="0"/>
              <a:t>Enterprise</a:t>
            </a:r>
          </a:p>
        </p:txBody>
      </p:sp>
      <p:sp>
        <p:nvSpPr>
          <p:cNvPr id="36" name="TextBox 35"/>
          <p:cNvSpPr txBox="1"/>
          <p:nvPr/>
        </p:nvSpPr>
        <p:spPr>
          <a:xfrm>
            <a:off x="1598511" y="2192638"/>
            <a:ext cx="341632" cy="547586"/>
          </a:xfrm>
          <a:prstGeom prst="rect">
            <a:avLst/>
          </a:prstGeom>
          <a:noFill/>
        </p:spPr>
        <p:txBody>
          <a:bodyPr vert="vert270" wrap="none" rtlCol="0">
            <a:spAutoFit/>
          </a:bodyPr>
          <a:lstStyle/>
          <a:p>
            <a:r>
              <a:rPr lang="en-US" sz="1020" dirty="0"/>
              <a:t>Internet</a:t>
            </a:r>
          </a:p>
        </p:txBody>
      </p:sp>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2445" y="2097628"/>
            <a:ext cx="225259" cy="447513"/>
          </a:xfrm>
          <a:prstGeom prst="rect">
            <a:avLst/>
          </a:prstGeom>
        </p:spPr>
      </p:pic>
      <p:grpSp>
        <p:nvGrpSpPr>
          <p:cNvPr id="38" name="Group 37"/>
          <p:cNvGrpSpPr/>
          <p:nvPr/>
        </p:nvGrpSpPr>
        <p:grpSpPr>
          <a:xfrm>
            <a:off x="2627417" y="1553518"/>
            <a:ext cx="984033" cy="984033"/>
            <a:chOff x="7091017" y="1909076"/>
            <a:chExt cx="964826" cy="964826"/>
          </a:xfrm>
        </p:grpSpPr>
        <p:pic>
          <p:nvPicPr>
            <p:cNvPr id="39" name="Picture 38" descr="\\MAGNUM\Projects\Microsoft\Cloud Power FY12\Design\ICONS_PNG\Cloud.png"/>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7091017" y="1909076"/>
              <a:ext cx="964826" cy="964826"/>
            </a:xfrm>
            <a:prstGeom prst="rect">
              <a:avLst/>
            </a:prstGeom>
            <a:noFill/>
          </p:spPr>
        </p:pic>
        <p:sp>
          <p:nvSpPr>
            <p:cNvPr id="40" name="TextBox 39"/>
            <p:cNvSpPr txBox="1"/>
            <p:nvPr/>
          </p:nvSpPr>
          <p:spPr>
            <a:xfrm>
              <a:off x="7235417" y="2195570"/>
              <a:ext cx="689383" cy="406265"/>
            </a:xfrm>
            <a:prstGeom prst="rect">
              <a:avLst/>
            </a:prstGeom>
            <a:noFill/>
          </p:spPr>
          <p:txBody>
            <a:bodyPr wrap="square" rtlCol="0">
              <a:spAutoFit/>
            </a:bodyPr>
            <a:lstStyle/>
            <a:p>
              <a:pPr algn="ctr"/>
              <a:r>
                <a:rPr lang="en-US" sz="1020" dirty="0">
                  <a:solidFill>
                    <a:schemeClr val="bg1"/>
                  </a:solidFill>
                </a:rPr>
                <a:t>PSTN/ GSM</a:t>
              </a:r>
            </a:p>
          </p:txBody>
        </p:sp>
      </p:grpSp>
      <p:grpSp>
        <p:nvGrpSpPr>
          <p:cNvPr id="41" name="Group 40"/>
          <p:cNvGrpSpPr/>
          <p:nvPr/>
        </p:nvGrpSpPr>
        <p:grpSpPr>
          <a:xfrm>
            <a:off x="2128096" y="4488092"/>
            <a:ext cx="903747" cy="704464"/>
            <a:chOff x="685800" y="4414686"/>
            <a:chExt cx="886107" cy="690714"/>
          </a:xfrm>
        </p:grpSpPr>
        <p:pic>
          <p:nvPicPr>
            <p:cNvPr id="42" name="Picture 41"/>
            <p:cNvPicPr>
              <a:picLocks noChangeAspect="1"/>
            </p:cNvPicPr>
            <p:nvPr/>
          </p:nvPicPr>
          <p:blipFill>
            <a:blip r:embed="rId6"/>
            <a:stretch>
              <a:fillRect/>
            </a:stretch>
          </p:blipFill>
          <p:spPr>
            <a:xfrm>
              <a:off x="685800" y="4615994"/>
              <a:ext cx="525604" cy="489406"/>
            </a:xfrm>
            <a:prstGeom prst="rect">
              <a:avLst/>
            </a:prstGeom>
          </p:spPr>
        </p:pic>
        <p:sp>
          <p:nvSpPr>
            <p:cNvPr id="43" name="TextBox 42"/>
            <p:cNvSpPr txBox="1"/>
            <p:nvPr/>
          </p:nvSpPr>
          <p:spPr>
            <a:xfrm>
              <a:off x="882524" y="4414686"/>
              <a:ext cx="689383" cy="406265"/>
            </a:xfrm>
            <a:prstGeom prst="rect">
              <a:avLst/>
            </a:prstGeom>
            <a:noFill/>
          </p:spPr>
          <p:txBody>
            <a:bodyPr wrap="square" rtlCol="0">
              <a:spAutoFit/>
            </a:bodyPr>
            <a:lstStyle/>
            <a:p>
              <a:pPr algn="ctr"/>
              <a:r>
                <a:rPr lang="en-US" sz="1020" dirty="0"/>
                <a:t>Media Gateway</a:t>
              </a:r>
            </a:p>
          </p:txBody>
        </p:sp>
      </p:grpSp>
      <p:grpSp>
        <p:nvGrpSpPr>
          <p:cNvPr id="44" name="Group 43"/>
          <p:cNvGrpSpPr/>
          <p:nvPr/>
        </p:nvGrpSpPr>
        <p:grpSpPr>
          <a:xfrm>
            <a:off x="2128096" y="5508336"/>
            <a:ext cx="981464" cy="874377"/>
            <a:chOff x="960140" y="5086290"/>
            <a:chExt cx="962307" cy="857310"/>
          </a:xfrm>
        </p:grpSpPr>
        <p:pic>
          <p:nvPicPr>
            <p:cNvPr id="45" name="Picture 44"/>
            <p:cNvPicPr>
              <a:picLocks noChangeAspect="1"/>
            </p:cNvPicPr>
            <p:nvPr/>
          </p:nvPicPr>
          <p:blipFill>
            <a:blip r:embed="rId7"/>
            <a:stretch>
              <a:fillRect/>
            </a:stretch>
          </p:blipFill>
          <p:spPr>
            <a:xfrm>
              <a:off x="960140" y="5332765"/>
              <a:ext cx="589647" cy="610835"/>
            </a:xfrm>
            <a:prstGeom prst="rect">
              <a:avLst/>
            </a:prstGeom>
          </p:spPr>
        </p:pic>
        <p:sp>
          <p:nvSpPr>
            <p:cNvPr id="46" name="TextBox 45"/>
            <p:cNvSpPr txBox="1"/>
            <p:nvPr/>
          </p:nvSpPr>
          <p:spPr>
            <a:xfrm>
              <a:off x="1125552" y="5086290"/>
              <a:ext cx="796895" cy="406265"/>
            </a:xfrm>
            <a:prstGeom prst="rect">
              <a:avLst/>
            </a:prstGeom>
            <a:noFill/>
          </p:spPr>
          <p:txBody>
            <a:bodyPr wrap="square" rtlCol="0">
              <a:spAutoFit/>
            </a:bodyPr>
            <a:lstStyle/>
            <a:p>
              <a:pPr algn="ctr"/>
              <a:r>
                <a:rPr lang="en-US" sz="1020" dirty="0"/>
                <a:t>Mediation Server</a:t>
              </a:r>
            </a:p>
          </p:txBody>
        </p:sp>
      </p:grpSp>
      <p:pic>
        <p:nvPicPr>
          <p:cNvPr id="47" name="Picture 46"/>
          <p:cNvPicPr>
            <a:picLocks noChangeAspect="1"/>
          </p:cNvPicPr>
          <p:nvPr/>
        </p:nvPicPr>
        <p:blipFill>
          <a:blip r:embed="rId8"/>
          <a:stretch>
            <a:fillRect/>
          </a:stretch>
        </p:blipFill>
        <p:spPr>
          <a:xfrm>
            <a:off x="3283389" y="4663016"/>
            <a:ext cx="447739" cy="375246"/>
          </a:xfrm>
          <a:prstGeom prst="rect">
            <a:avLst/>
          </a:prstGeom>
        </p:spPr>
      </p:pic>
      <p:pic>
        <p:nvPicPr>
          <p:cNvPr id="48" name="Picture 47"/>
          <p:cNvPicPr>
            <a:picLocks noChangeAspect="1"/>
          </p:cNvPicPr>
          <p:nvPr/>
        </p:nvPicPr>
        <p:blipFill>
          <a:blip r:embed="rId9"/>
          <a:stretch>
            <a:fillRect/>
          </a:stretch>
        </p:blipFill>
        <p:spPr>
          <a:xfrm>
            <a:off x="9349850" y="5664390"/>
            <a:ext cx="1264144" cy="301228"/>
          </a:xfrm>
          <a:prstGeom prst="rect">
            <a:avLst/>
          </a:prstGeom>
        </p:spPr>
      </p:pic>
      <p:cxnSp>
        <p:nvCxnSpPr>
          <p:cNvPr id="49" name="Straight Connector 48"/>
          <p:cNvCxnSpPr/>
          <p:nvPr/>
        </p:nvCxnSpPr>
        <p:spPr>
          <a:xfrm>
            <a:off x="8549745" y="1942923"/>
            <a:ext cx="77717" cy="4874143"/>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741615" y="6680621"/>
            <a:ext cx="1192900" cy="318286"/>
          </a:xfrm>
          <a:prstGeom prst="rect">
            <a:avLst/>
          </a:prstGeom>
          <a:noFill/>
        </p:spPr>
        <p:txBody>
          <a:bodyPr wrap="none" rtlCol="0">
            <a:spAutoFit/>
          </a:bodyPr>
          <a:lstStyle/>
          <a:p>
            <a:r>
              <a:rPr lang="en-US" sz="1428" b="1" dirty="0"/>
              <a:t>Lync Server</a:t>
            </a:r>
          </a:p>
        </p:txBody>
      </p:sp>
      <p:grpSp>
        <p:nvGrpSpPr>
          <p:cNvPr id="51" name="Group 50"/>
          <p:cNvGrpSpPr/>
          <p:nvPr/>
        </p:nvGrpSpPr>
        <p:grpSpPr>
          <a:xfrm>
            <a:off x="6991463" y="3652696"/>
            <a:ext cx="2044193" cy="443857"/>
            <a:chOff x="5101533" y="3581400"/>
            <a:chExt cx="2004293" cy="435193"/>
          </a:xfrm>
        </p:grpSpPr>
        <p:cxnSp>
          <p:nvCxnSpPr>
            <p:cNvPr id="52" name="Straight Arrow Connector 51"/>
            <p:cNvCxnSpPr/>
            <p:nvPr/>
          </p:nvCxnSpPr>
          <p:spPr>
            <a:xfrm flipV="1">
              <a:off x="5101533" y="3581400"/>
              <a:ext cx="2004293" cy="38100"/>
            </a:xfrm>
            <a:prstGeom prst="straightConnector1">
              <a:avLst/>
            </a:prstGeom>
            <a:ln w="38100">
              <a:solidFill>
                <a:srgbClr val="3FBD00"/>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562600" y="3610328"/>
              <a:ext cx="1258773" cy="406265"/>
            </a:xfrm>
            <a:prstGeom prst="rect">
              <a:avLst/>
            </a:prstGeom>
            <a:noFill/>
          </p:spPr>
          <p:txBody>
            <a:bodyPr wrap="square" rtlCol="0">
              <a:spAutoFit/>
            </a:bodyPr>
            <a:lstStyle/>
            <a:p>
              <a:pPr algn="ctr"/>
              <a:r>
                <a:rPr lang="en-US" sz="1020" dirty="0"/>
                <a:t>SIP Federation (push.lync.com)</a:t>
              </a:r>
            </a:p>
          </p:txBody>
        </p:sp>
      </p:grpSp>
      <p:sp>
        <p:nvSpPr>
          <p:cNvPr id="54" name="TextBox 53"/>
          <p:cNvSpPr txBox="1"/>
          <p:nvPr/>
        </p:nvSpPr>
        <p:spPr>
          <a:xfrm>
            <a:off x="8627462" y="6295072"/>
            <a:ext cx="595436" cy="622511"/>
          </a:xfrm>
          <a:prstGeom prst="rect">
            <a:avLst/>
          </a:prstGeom>
          <a:noFill/>
        </p:spPr>
        <p:txBody>
          <a:bodyPr wrap="none" rtlCol="0">
            <a:spAutoFit/>
          </a:bodyPr>
          <a:lstStyle/>
          <a:p>
            <a:r>
              <a:rPr lang="en-US" sz="1122" dirty="0"/>
              <a:t>HTTP</a:t>
            </a:r>
          </a:p>
          <a:p>
            <a:r>
              <a:rPr lang="en-US" sz="1122" dirty="0"/>
              <a:t>SIP</a:t>
            </a:r>
          </a:p>
          <a:p>
            <a:r>
              <a:rPr lang="en-US" sz="1122" dirty="0"/>
              <a:t>Media</a:t>
            </a:r>
          </a:p>
        </p:txBody>
      </p:sp>
      <p:cxnSp>
        <p:nvCxnSpPr>
          <p:cNvPr id="55" name="Straight Connector 54"/>
          <p:cNvCxnSpPr/>
          <p:nvPr/>
        </p:nvCxnSpPr>
        <p:spPr>
          <a:xfrm>
            <a:off x="9198339" y="6447195"/>
            <a:ext cx="439444" cy="0"/>
          </a:xfrm>
          <a:prstGeom prst="line">
            <a:avLst/>
          </a:prstGeom>
          <a:ln>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9198339" y="6602629"/>
            <a:ext cx="439444" cy="0"/>
          </a:xfrm>
          <a:prstGeom prst="line">
            <a:avLst/>
          </a:prstGeom>
          <a:ln>
            <a:solidFill>
              <a:srgbClr val="3FBD00"/>
            </a:solidFill>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8687133" y="2217940"/>
            <a:ext cx="984033" cy="984033"/>
            <a:chOff x="7091017" y="1909076"/>
            <a:chExt cx="964826" cy="964826"/>
          </a:xfrm>
        </p:grpSpPr>
        <p:pic>
          <p:nvPicPr>
            <p:cNvPr id="58" name="Picture 57" descr="\\MAGNUM\Projects\Microsoft\Cloud Power FY12\Design\ICONS_PNG\Cloud.png"/>
            <p:cNvPicPr>
              <a:picLocks noChangeAspect="1" noChangeArrowheads="1"/>
            </p:cNvPicPr>
            <p:nvPr/>
          </p:nvPicPr>
          <p:blipFill>
            <a:blip r:embed="rId4" cstate="print"/>
            <a:srcRect/>
            <a:stretch>
              <a:fillRect/>
            </a:stretch>
          </p:blipFill>
          <p:spPr bwMode="auto">
            <a:xfrm>
              <a:off x="7091017" y="1909076"/>
              <a:ext cx="964826" cy="964826"/>
            </a:xfrm>
            <a:prstGeom prst="rect">
              <a:avLst/>
            </a:prstGeom>
            <a:noFill/>
          </p:spPr>
        </p:pic>
        <p:sp>
          <p:nvSpPr>
            <p:cNvPr id="59" name="TextBox 58"/>
            <p:cNvSpPr txBox="1"/>
            <p:nvPr/>
          </p:nvSpPr>
          <p:spPr>
            <a:xfrm>
              <a:off x="7184911" y="2229917"/>
              <a:ext cx="689383" cy="406265"/>
            </a:xfrm>
            <a:prstGeom prst="rect">
              <a:avLst/>
            </a:prstGeom>
            <a:noFill/>
          </p:spPr>
          <p:txBody>
            <a:bodyPr wrap="square" rtlCol="0">
              <a:spAutoFit/>
            </a:bodyPr>
            <a:lstStyle/>
            <a:p>
              <a:pPr algn="ctr"/>
              <a:r>
                <a:rPr lang="en-US" sz="1020" dirty="0">
                  <a:solidFill>
                    <a:schemeClr val="bg1"/>
                  </a:solidFill>
                </a:rPr>
                <a:t>Exchange Online</a:t>
              </a:r>
            </a:p>
          </p:txBody>
        </p:sp>
      </p:grpSp>
      <p:cxnSp>
        <p:nvCxnSpPr>
          <p:cNvPr id="60" name="Straight Arrow Connector 59"/>
          <p:cNvCxnSpPr/>
          <p:nvPr/>
        </p:nvCxnSpPr>
        <p:spPr>
          <a:xfrm>
            <a:off x="3634527" y="5038263"/>
            <a:ext cx="887035" cy="592680"/>
          </a:xfrm>
          <a:prstGeom prst="straightConnector1">
            <a:avLst/>
          </a:prstGeom>
          <a:ln w="38100">
            <a:solidFill>
              <a:srgbClr val="3FBD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6762256" y="4090276"/>
            <a:ext cx="0" cy="1258026"/>
          </a:xfrm>
          <a:prstGeom prst="straightConnector1">
            <a:avLst/>
          </a:prstGeom>
          <a:ln w="38100">
            <a:solidFill>
              <a:srgbClr val="3FBD00"/>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964446" y="4973884"/>
            <a:ext cx="791627" cy="270285"/>
          </a:xfrm>
          <a:prstGeom prst="rect">
            <a:avLst/>
          </a:prstGeom>
          <a:noFill/>
        </p:spPr>
        <p:txBody>
          <a:bodyPr wrap="none" rtlCol="0">
            <a:spAutoFit/>
          </a:bodyPr>
          <a:lstStyle/>
          <a:p>
            <a:r>
              <a:rPr lang="en-US" sz="1122" i="1" dirty="0"/>
              <a:t>Make call</a:t>
            </a:r>
          </a:p>
        </p:txBody>
      </p:sp>
      <p:cxnSp>
        <p:nvCxnSpPr>
          <p:cNvPr id="63" name="Straight Arrow Connector 62"/>
          <p:cNvCxnSpPr/>
          <p:nvPr/>
        </p:nvCxnSpPr>
        <p:spPr>
          <a:xfrm flipH="1">
            <a:off x="6077705" y="2305794"/>
            <a:ext cx="3799576" cy="15591"/>
          </a:xfrm>
          <a:prstGeom prst="straightConnector1">
            <a:avLst/>
          </a:prstGeom>
          <a:ln w="38100">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9688643" y="3652696"/>
            <a:ext cx="388037" cy="437579"/>
          </a:xfrm>
          <a:prstGeom prst="straightConnector1">
            <a:avLst/>
          </a:prstGeom>
          <a:ln w="38100">
            <a:solidFill>
              <a:srgbClr val="3FBD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flipV="1">
            <a:off x="10369297" y="2797810"/>
            <a:ext cx="2928" cy="1292465"/>
          </a:xfrm>
          <a:prstGeom prst="straightConnector1">
            <a:avLst/>
          </a:prstGeom>
          <a:ln w="38100">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819726" y="4814399"/>
            <a:ext cx="1792194" cy="270285"/>
          </a:xfrm>
          <a:prstGeom prst="rect">
            <a:avLst/>
          </a:prstGeom>
          <a:noFill/>
        </p:spPr>
        <p:txBody>
          <a:bodyPr wrap="none" rtlCol="0">
            <a:spAutoFit/>
          </a:bodyPr>
          <a:lstStyle/>
          <a:p>
            <a:r>
              <a:rPr lang="en-US" sz="1122" i="1" dirty="0"/>
              <a:t>Send push to Lync Online</a:t>
            </a:r>
          </a:p>
        </p:txBody>
      </p:sp>
      <p:cxnSp>
        <p:nvCxnSpPr>
          <p:cNvPr id="67" name="Straight Arrow Connector 66"/>
          <p:cNvCxnSpPr/>
          <p:nvPr/>
        </p:nvCxnSpPr>
        <p:spPr>
          <a:xfrm>
            <a:off x="5922270" y="2642375"/>
            <a:ext cx="0" cy="621736"/>
          </a:xfrm>
          <a:prstGeom prst="straightConnector1">
            <a:avLst/>
          </a:prstGeom>
          <a:ln w="38100">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5950357" y="4071178"/>
            <a:ext cx="449900" cy="1395811"/>
          </a:xfrm>
          <a:prstGeom prst="straightConnector1">
            <a:avLst/>
          </a:prstGeom>
          <a:ln w="38100">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5904173" y="2515296"/>
            <a:ext cx="897895" cy="270285"/>
          </a:xfrm>
          <a:prstGeom prst="rect">
            <a:avLst/>
          </a:prstGeom>
          <a:noFill/>
        </p:spPr>
        <p:txBody>
          <a:bodyPr wrap="none" rtlCol="0">
            <a:spAutoFit/>
          </a:bodyPr>
          <a:lstStyle/>
          <a:p>
            <a:r>
              <a:rPr lang="en-US" sz="1122" i="1" dirty="0"/>
              <a:t>Accept Call</a:t>
            </a:r>
          </a:p>
        </p:txBody>
      </p:sp>
      <p:cxnSp>
        <p:nvCxnSpPr>
          <p:cNvPr id="70" name="Curved Connector 69"/>
          <p:cNvCxnSpPr>
            <a:stCxn id="47" idx="0"/>
          </p:cNvCxnSpPr>
          <p:nvPr/>
        </p:nvCxnSpPr>
        <p:spPr>
          <a:xfrm rot="5400000" flipH="1" flipV="1">
            <a:off x="3453474" y="2151414"/>
            <a:ext cx="2565388" cy="2457816"/>
          </a:xfrm>
          <a:prstGeom prst="curvedConnector3">
            <a:avLst>
              <a:gd name="adj1" fmla="val 118964"/>
            </a:avLst>
          </a:prstGeom>
          <a:ln w="38100">
            <a:solidFill>
              <a:srgbClr val="DD1F25"/>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9198339" y="6758063"/>
            <a:ext cx="43944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2720975" y="3058058"/>
            <a:ext cx="912610" cy="270285"/>
          </a:xfrm>
          <a:prstGeom prst="rect">
            <a:avLst/>
          </a:prstGeom>
          <a:noFill/>
        </p:spPr>
        <p:txBody>
          <a:bodyPr wrap="none" rtlCol="0">
            <a:spAutoFit/>
          </a:bodyPr>
          <a:lstStyle/>
          <a:p>
            <a:r>
              <a:rPr lang="en-US" sz="1122" i="1" dirty="0"/>
              <a:t>Media Flow</a:t>
            </a:r>
          </a:p>
        </p:txBody>
      </p:sp>
      <p:pic>
        <p:nvPicPr>
          <p:cNvPr id="73" name="Picture 72"/>
          <p:cNvPicPr>
            <a:picLocks noChangeAspect="1"/>
          </p:cNvPicPr>
          <p:nvPr/>
        </p:nvPicPr>
        <p:blipFill>
          <a:blip r:embed="rId10"/>
          <a:stretch>
            <a:fillRect/>
          </a:stretch>
        </p:blipFill>
        <p:spPr>
          <a:xfrm>
            <a:off x="7092527" y="1812899"/>
            <a:ext cx="677771" cy="1005725"/>
          </a:xfrm>
          <a:prstGeom prst="rect">
            <a:avLst/>
          </a:prstGeom>
        </p:spPr>
      </p:pic>
      <p:sp>
        <p:nvSpPr>
          <p:cNvPr id="74" name="Oval 73"/>
          <p:cNvSpPr/>
          <p:nvPr/>
        </p:nvSpPr>
        <p:spPr>
          <a:xfrm>
            <a:off x="7301913" y="2621561"/>
            <a:ext cx="159796" cy="176248"/>
          </a:xfrm>
          <a:prstGeom prst="ellipse">
            <a:avLst/>
          </a:prstGeom>
          <a:solidFill>
            <a:srgbClr val="FF9933">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75" name="TextBox 74"/>
          <p:cNvSpPr txBox="1"/>
          <p:nvPr/>
        </p:nvSpPr>
        <p:spPr>
          <a:xfrm>
            <a:off x="8202631" y="2037342"/>
            <a:ext cx="1439053" cy="270285"/>
          </a:xfrm>
          <a:prstGeom prst="rect">
            <a:avLst/>
          </a:prstGeom>
          <a:noFill/>
        </p:spPr>
        <p:txBody>
          <a:bodyPr wrap="none" rtlCol="0">
            <a:spAutoFit/>
          </a:bodyPr>
          <a:lstStyle/>
          <a:p>
            <a:r>
              <a:rPr lang="en-US" sz="1122" i="1" dirty="0"/>
              <a:t>Send push to device</a:t>
            </a:r>
          </a:p>
        </p:txBody>
      </p:sp>
      <p:sp>
        <p:nvSpPr>
          <p:cNvPr id="76" name="TextBox 75"/>
          <p:cNvSpPr txBox="1"/>
          <p:nvPr/>
        </p:nvSpPr>
        <p:spPr>
          <a:xfrm>
            <a:off x="3543726" y="4518060"/>
            <a:ext cx="1360577" cy="262241"/>
          </a:xfrm>
          <a:prstGeom prst="rect">
            <a:avLst/>
          </a:prstGeom>
          <a:noFill/>
        </p:spPr>
        <p:txBody>
          <a:bodyPr wrap="none" rtlCol="0">
            <a:spAutoFit/>
          </a:bodyPr>
          <a:lstStyle/>
          <a:p>
            <a:r>
              <a:rPr lang="en-US" sz="1071" dirty="0">
                <a:hlinkClick r:id="rId11"/>
              </a:rPr>
              <a:t>Bob@contoso.com</a:t>
            </a:r>
            <a:endParaRPr lang="en-US" sz="1071" dirty="0"/>
          </a:p>
        </p:txBody>
      </p:sp>
      <p:sp>
        <p:nvSpPr>
          <p:cNvPr id="77" name="TextBox 76"/>
          <p:cNvSpPr txBox="1"/>
          <p:nvPr/>
        </p:nvSpPr>
        <p:spPr>
          <a:xfrm>
            <a:off x="4558442" y="2082529"/>
            <a:ext cx="1414528" cy="262241"/>
          </a:xfrm>
          <a:prstGeom prst="rect">
            <a:avLst/>
          </a:prstGeom>
          <a:noFill/>
        </p:spPr>
        <p:txBody>
          <a:bodyPr wrap="none" rtlCol="0">
            <a:spAutoFit/>
          </a:bodyPr>
          <a:lstStyle/>
          <a:p>
            <a:r>
              <a:rPr lang="en-US" sz="1071" dirty="0">
                <a:hlinkClick r:id="rId12"/>
              </a:rPr>
              <a:t>Alice@contoso.com</a:t>
            </a:r>
            <a:endParaRPr lang="en-US" sz="1071" dirty="0"/>
          </a:p>
        </p:txBody>
      </p:sp>
      <p:cxnSp>
        <p:nvCxnSpPr>
          <p:cNvPr id="78" name="Straight Arrow Connector 77"/>
          <p:cNvCxnSpPr/>
          <p:nvPr/>
        </p:nvCxnSpPr>
        <p:spPr>
          <a:xfrm>
            <a:off x="3731295" y="4973884"/>
            <a:ext cx="887035" cy="592680"/>
          </a:xfrm>
          <a:prstGeom prst="straightConnector1">
            <a:avLst/>
          </a:prstGeom>
          <a:ln w="38100">
            <a:solidFill>
              <a:srgbClr val="3FBD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4301731" y="5129318"/>
            <a:ext cx="1036863" cy="270285"/>
          </a:xfrm>
          <a:prstGeom prst="rect">
            <a:avLst/>
          </a:prstGeom>
          <a:noFill/>
        </p:spPr>
        <p:txBody>
          <a:bodyPr wrap="none" rtlCol="0">
            <a:spAutoFit/>
          </a:bodyPr>
          <a:lstStyle/>
          <a:p>
            <a:r>
              <a:rPr lang="en-US" sz="1122" i="1" dirty="0"/>
              <a:t>Call accepted</a:t>
            </a:r>
          </a:p>
        </p:txBody>
      </p:sp>
    </p:spTree>
    <p:extLst>
      <p:ext uri="{BB962C8B-B14F-4D97-AF65-F5344CB8AC3E}">
        <p14:creationId xmlns:p14="http://schemas.microsoft.com/office/powerpoint/2010/main" val="3443970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7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4"/>
                                        </p:tgtEl>
                                        <p:attrNameLst>
                                          <p:attrName>style.visibility</p:attrName>
                                        </p:attrNameLst>
                                      </p:cBhvr>
                                      <p:to>
                                        <p:strVal val="visible"/>
                                      </p:to>
                                    </p:set>
                                  </p:childTnLst>
                                </p:cTn>
                              </p:par>
                              <p:par>
                                <p:cTn id="85" presetID="1" presetClass="exit" presetSubtype="0" fill="hold" nodeType="withEffect">
                                  <p:stCondLst>
                                    <p:cond delay="0"/>
                                  </p:stCondLst>
                                  <p:childTnLst>
                                    <p:set>
                                      <p:cBhvr>
                                        <p:cTn id="86" dur="1" fill="hold">
                                          <p:stCondLst>
                                            <p:cond delay="0"/>
                                          </p:stCondLst>
                                        </p:cTn>
                                        <p:tgtEl>
                                          <p:spTgt spid="61"/>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64"/>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65"/>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63"/>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75"/>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66"/>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67"/>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6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69"/>
                                        </p:tgtEl>
                                        <p:attrNameLst>
                                          <p:attrName>style.visibility</p:attrName>
                                        </p:attrNameLst>
                                      </p:cBhvr>
                                      <p:to>
                                        <p:strVal val="visible"/>
                                      </p:to>
                                    </p:set>
                                  </p:childTnLst>
                                </p:cTn>
                              </p:par>
                              <p:par>
                                <p:cTn id="105" presetID="1" presetClass="exit" presetSubtype="0" fill="hold" nodeType="withEffect">
                                  <p:stCondLst>
                                    <p:cond delay="0"/>
                                  </p:stCondLst>
                                  <p:childTnLst>
                                    <p:set>
                                      <p:cBhvr>
                                        <p:cTn id="106" dur="1" fill="hold">
                                          <p:stCondLst>
                                            <p:cond delay="0"/>
                                          </p:stCondLst>
                                        </p:cTn>
                                        <p:tgtEl>
                                          <p:spTgt spid="73"/>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74"/>
                                        </p:tgtEl>
                                        <p:attrNameLst>
                                          <p:attrName>style.visibility</p:attrName>
                                        </p:attrNameLst>
                                      </p:cBhvr>
                                      <p:to>
                                        <p:strVal val="hidden"/>
                                      </p:to>
                                    </p:set>
                                  </p:childTnLst>
                                </p:cTn>
                              </p:par>
                              <p:par>
                                <p:cTn id="109" presetID="1" presetClass="entr" presetSubtype="0" fill="hold" nodeType="withEffect">
                                  <p:stCondLst>
                                    <p:cond delay="0"/>
                                  </p:stCondLst>
                                  <p:childTnLst>
                                    <p:set>
                                      <p:cBhvr>
                                        <p:cTn id="110" dur="1" fill="hold">
                                          <p:stCondLst>
                                            <p:cond delay="0"/>
                                          </p:stCondLst>
                                        </p:cTn>
                                        <p:tgtEl>
                                          <p:spTgt spid="78"/>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79"/>
                                        </p:tgtEl>
                                        <p:attrNameLst>
                                          <p:attrName>style.visibility</p:attrName>
                                        </p:attrNameLst>
                                      </p:cBhvr>
                                      <p:to>
                                        <p:strVal val="visible"/>
                                      </p:to>
                                    </p:set>
                                  </p:childTnLst>
                                </p:cTn>
                              </p:par>
                              <p:par>
                                <p:cTn id="113" presetID="1" presetClass="exit" presetSubtype="0" fill="hold" nodeType="withEffect">
                                  <p:stCondLst>
                                    <p:cond delay="0"/>
                                  </p:stCondLst>
                                  <p:childTnLst>
                                    <p:set>
                                      <p:cBhvr>
                                        <p:cTn id="114" dur="1" fill="hold">
                                          <p:stCondLst>
                                            <p:cond delay="0"/>
                                          </p:stCondLst>
                                        </p:cTn>
                                        <p:tgtEl>
                                          <p:spTgt spid="60"/>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62"/>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70"/>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72"/>
                                        </p:tgtEl>
                                        <p:attrNameLst>
                                          <p:attrName>style.visibility</p:attrName>
                                        </p:attrNameLst>
                                      </p:cBhvr>
                                      <p:to>
                                        <p:strVal val="visible"/>
                                      </p:to>
                                    </p:set>
                                  </p:childTnLst>
                                </p:cTn>
                              </p:par>
                              <p:par>
                                <p:cTn id="123" presetID="1" presetClass="exit" presetSubtype="0" fill="hold" nodeType="withEffect">
                                  <p:stCondLst>
                                    <p:cond delay="0"/>
                                  </p:stCondLst>
                                  <p:childTnLst>
                                    <p:set>
                                      <p:cBhvr>
                                        <p:cTn id="124" dur="1" fill="hold">
                                          <p:stCondLst>
                                            <p:cond delay="0"/>
                                          </p:stCondLst>
                                        </p:cTn>
                                        <p:tgtEl>
                                          <p:spTgt spid="78"/>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79"/>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67"/>
                                        </p:tgtEl>
                                        <p:attrNameLst>
                                          <p:attrName>style.visibility</p:attrName>
                                        </p:attrNameLst>
                                      </p:cBhvr>
                                      <p:to>
                                        <p:strVal val="hidden"/>
                                      </p:to>
                                    </p:set>
                                  </p:childTnLst>
                                </p:cTn>
                              </p:par>
                              <p:par>
                                <p:cTn id="129" presetID="1" presetClass="exit" presetSubtype="0" fill="hold" nodeType="withEffect">
                                  <p:stCondLst>
                                    <p:cond delay="0"/>
                                  </p:stCondLst>
                                  <p:childTnLst>
                                    <p:set>
                                      <p:cBhvr>
                                        <p:cTn id="130" dur="1" fill="hold">
                                          <p:stCondLst>
                                            <p:cond delay="0"/>
                                          </p:stCondLst>
                                        </p:cTn>
                                        <p:tgtEl>
                                          <p:spTgt spid="68"/>
                                        </p:tgtEl>
                                        <p:attrNameLst>
                                          <p:attrName>style.visibility</p:attrName>
                                        </p:attrNameLst>
                                      </p:cBhvr>
                                      <p:to>
                                        <p:strVal val="hidden"/>
                                      </p:to>
                                    </p:set>
                                  </p:childTnLst>
                                </p:cTn>
                              </p:par>
                              <p:par>
                                <p:cTn id="131" presetID="1" presetClass="exit" presetSubtype="0" fill="hold" grpId="1" nodeType="withEffect">
                                  <p:stCondLst>
                                    <p:cond delay="0"/>
                                  </p:stCondLst>
                                  <p:childTnLst>
                                    <p:set>
                                      <p:cBhvr>
                                        <p:cTn id="132" dur="1" fill="hold">
                                          <p:stCondLst>
                                            <p:cond delay="0"/>
                                          </p:stCondLst>
                                        </p:cTn>
                                        <p:tgtEl>
                                          <p:spTgt spid="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4" grpId="0"/>
      <p:bldP spid="35" grpId="0"/>
      <p:bldP spid="36" grpId="0"/>
      <p:bldP spid="50" grpId="0"/>
      <p:bldP spid="62" grpId="0"/>
      <p:bldP spid="62" grpId="1"/>
      <p:bldP spid="66" grpId="0"/>
      <p:bldP spid="66" grpId="1"/>
      <p:bldP spid="69" grpId="0"/>
      <p:bldP spid="69" grpId="1"/>
      <p:bldP spid="72" grpId="0"/>
      <p:bldP spid="74" grpId="0" animBg="1"/>
      <p:bldP spid="74" grpId="1" animBg="1"/>
      <p:bldP spid="75" grpId="0"/>
      <p:bldP spid="75" grpId="1"/>
      <p:bldP spid="76" grpId="0"/>
      <p:bldP spid="77" grpId="0"/>
      <p:bldP spid="79" grpId="0"/>
      <p:bldP spid="79"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Voice call preferences</a:t>
            </a:r>
            <a:endParaRPr lang="en-US" dirty="0"/>
          </a:p>
        </p:txBody>
      </p:sp>
      <p:cxnSp>
        <p:nvCxnSpPr>
          <p:cNvPr id="3" name="Straight Arrow Connector 2"/>
          <p:cNvCxnSpPr/>
          <p:nvPr/>
        </p:nvCxnSpPr>
        <p:spPr>
          <a:xfrm>
            <a:off x="1739824" y="3108677"/>
            <a:ext cx="158281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650344" y="2183552"/>
            <a:ext cx="4535216" cy="971292"/>
          </a:xfrm>
          <a:prstGeom prst="rect">
            <a:avLst/>
          </a:prstGeom>
          <a:noFill/>
        </p:spPr>
        <p:txBody>
          <a:bodyPr wrap="none" rtlCol="0">
            <a:spAutoFit/>
          </a:bodyPr>
          <a:lstStyle/>
          <a:p>
            <a:r>
              <a:rPr lang="en-US" sz="2856" b="1" dirty="0" smtClean="0"/>
              <a:t>Call Preferences?</a:t>
            </a:r>
          </a:p>
          <a:p>
            <a:r>
              <a:rPr lang="en-US" sz="2856" dirty="0" smtClean="0"/>
              <a:t>Wi-Fi/ Cellular Data/ PSTN </a:t>
            </a:r>
            <a:endParaRPr lang="en-US" sz="2856" dirty="0"/>
          </a:p>
        </p:txBody>
      </p:sp>
      <p:sp>
        <p:nvSpPr>
          <p:cNvPr id="5" name="TextBox 4"/>
          <p:cNvSpPr txBox="1"/>
          <p:nvPr/>
        </p:nvSpPr>
        <p:spPr>
          <a:xfrm>
            <a:off x="494966" y="3603335"/>
            <a:ext cx="1583318" cy="286306"/>
          </a:xfrm>
          <a:prstGeom prst="rect">
            <a:avLst/>
          </a:prstGeom>
          <a:noFill/>
        </p:spPr>
        <p:txBody>
          <a:bodyPr wrap="none" rtlCol="0">
            <a:spAutoFit/>
          </a:bodyPr>
          <a:lstStyle/>
          <a:p>
            <a:r>
              <a:rPr lang="en-US" sz="1224" dirty="0"/>
              <a:t>Alice@contoso.com</a:t>
            </a:r>
          </a:p>
        </p:txBody>
      </p:sp>
      <p:pic>
        <p:nvPicPr>
          <p:cNvPr id="6" name="Picture 3" descr="W:\Open Engagements\Productivity\MS-Unified Communications\#1601 BizProd MOD Team Core Content Work\New Iconography\Infrastructure\Draft\Icons_Infrastructure_5-03.png"/>
          <p:cNvPicPr>
            <a:picLocks noChangeAspect="1" noChangeArrowheads="1"/>
          </p:cNvPicPr>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bwMode="auto">
          <a:xfrm>
            <a:off x="1098980" y="2754828"/>
            <a:ext cx="504517" cy="75722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7965227" y="1929732"/>
            <a:ext cx="4381227" cy="2034403"/>
          </a:xfrm>
          <a:prstGeom prst="rect">
            <a:avLst/>
          </a:prstGeom>
        </p:spPr>
        <p:txBody>
          <a:bodyPr vert="horz" wrap="square" lIns="0" tIns="0" rIns="0" bIns="0" rtlCol="0">
            <a:spAutoFit/>
          </a:bodyPr>
          <a:lst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72" dirty="0" smtClean="0"/>
              <a:t>UCWA enables user to receive incoming call over their preferred network</a:t>
            </a:r>
            <a:endParaRPr lang="en-US" sz="3672" dirty="0"/>
          </a:p>
        </p:txBody>
      </p:sp>
    </p:spTree>
    <p:extLst>
      <p:ext uri="{BB962C8B-B14F-4D97-AF65-F5344CB8AC3E}">
        <p14:creationId xmlns:p14="http://schemas.microsoft.com/office/powerpoint/2010/main" val="99630441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Voice Call Preferences: Require </a:t>
            </a:r>
            <a:r>
              <a:rPr lang="en-US" dirty="0" err="1" smtClean="0"/>
              <a:t>WiFi</a:t>
            </a:r>
            <a:endParaRPr lang="en-US" dirty="0"/>
          </a:p>
        </p:txBody>
      </p:sp>
      <p:grpSp>
        <p:nvGrpSpPr>
          <p:cNvPr id="3" name="Group 2"/>
          <p:cNvGrpSpPr/>
          <p:nvPr/>
        </p:nvGrpSpPr>
        <p:grpSpPr>
          <a:xfrm>
            <a:off x="5441068" y="3053748"/>
            <a:ext cx="1165754" cy="887029"/>
            <a:chOff x="990600" y="2787885"/>
            <a:chExt cx="1143000" cy="869715"/>
          </a:xfrm>
        </p:grpSpPr>
        <p:pic>
          <p:nvPicPr>
            <p:cNvPr id="4" name="Picture 3"/>
            <p:cNvPicPr>
              <a:picLocks noChangeAspect="1"/>
            </p:cNvPicPr>
            <p:nvPr/>
          </p:nvPicPr>
          <p:blipFill>
            <a:blip r:embed="rId2"/>
            <a:stretch>
              <a:fillRect/>
            </a:stretch>
          </p:blipFill>
          <p:spPr>
            <a:xfrm>
              <a:off x="990600" y="3124200"/>
              <a:ext cx="620690" cy="533400"/>
            </a:xfrm>
            <a:prstGeom prst="rect">
              <a:avLst/>
            </a:prstGeom>
          </p:spPr>
        </p:pic>
        <p:sp>
          <p:nvSpPr>
            <p:cNvPr id="5" name="TextBox 4"/>
            <p:cNvSpPr txBox="1"/>
            <p:nvPr/>
          </p:nvSpPr>
          <p:spPr>
            <a:xfrm>
              <a:off x="1444217" y="2787885"/>
              <a:ext cx="689383" cy="406265"/>
            </a:xfrm>
            <a:prstGeom prst="rect">
              <a:avLst/>
            </a:prstGeom>
            <a:noFill/>
          </p:spPr>
          <p:txBody>
            <a:bodyPr wrap="square" rtlCol="0">
              <a:spAutoFit/>
            </a:bodyPr>
            <a:lstStyle/>
            <a:p>
              <a:pPr algn="ctr"/>
              <a:r>
                <a:rPr lang="en-US" sz="1020" dirty="0"/>
                <a:t>Reverse Proxy</a:t>
              </a:r>
            </a:p>
          </p:txBody>
        </p:sp>
      </p:grpSp>
      <p:grpSp>
        <p:nvGrpSpPr>
          <p:cNvPr id="6" name="Group 5"/>
          <p:cNvGrpSpPr/>
          <p:nvPr/>
        </p:nvGrpSpPr>
        <p:grpSpPr>
          <a:xfrm>
            <a:off x="4186286" y="3024634"/>
            <a:ext cx="1021631" cy="874377"/>
            <a:chOff x="2274910" y="2800290"/>
            <a:chExt cx="1001690" cy="857310"/>
          </a:xfrm>
        </p:grpSpPr>
        <p:pic>
          <p:nvPicPr>
            <p:cNvPr id="7" name="Picture 6"/>
            <p:cNvPicPr>
              <a:picLocks noChangeAspect="1"/>
            </p:cNvPicPr>
            <p:nvPr/>
          </p:nvPicPr>
          <p:blipFill>
            <a:blip r:embed="rId2"/>
            <a:stretch>
              <a:fillRect/>
            </a:stretch>
          </p:blipFill>
          <p:spPr>
            <a:xfrm>
              <a:off x="2274910" y="3124200"/>
              <a:ext cx="620690" cy="533400"/>
            </a:xfrm>
            <a:prstGeom prst="rect">
              <a:avLst/>
            </a:prstGeom>
          </p:spPr>
        </p:pic>
        <p:sp>
          <p:nvSpPr>
            <p:cNvPr id="8" name="TextBox 7"/>
            <p:cNvSpPr txBox="1"/>
            <p:nvPr/>
          </p:nvSpPr>
          <p:spPr>
            <a:xfrm>
              <a:off x="2587217" y="2800290"/>
              <a:ext cx="689383" cy="406265"/>
            </a:xfrm>
            <a:prstGeom prst="rect">
              <a:avLst/>
            </a:prstGeom>
            <a:noFill/>
          </p:spPr>
          <p:txBody>
            <a:bodyPr wrap="square" rtlCol="0">
              <a:spAutoFit/>
            </a:bodyPr>
            <a:lstStyle/>
            <a:p>
              <a:pPr algn="ctr"/>
              <a:r>
                <a:rPr lang="en-US" sz="1020" dirty="0"/>
                <a:t>Forward Proxy</a:t>
              </a:r>
            </a:p>
          </p:txBody>
        </p:sp>
      </p:grpSp>
      <p:grpSp>
        <p:nvGrpSpPr>
          <p:cNvPr id="9" name="Group 8"/>
          <p:cNvGrpSpPr/>
          <p:nvPr/>
        </p:nvGrpSpPr>
        <p:grpSpPr>
          <a:xfrm>
            <a:off x="6378356" y="3089187"/>
            <a:ext cx="1019630" cy="874377"/>
            <a:chOff x="3417910" y="2800290"/>
            <a:chExt cx="999728" cy="857310"/>
          </a:xfrm>
        </p:grpSpPr>
        <p:pic>
          <p:nvPicPr>
            <p:cNvPr id="10" name="Picture 9"/>
            <p:cNvPicPr>
              <a:picLocks noChangeAspect="1"/>
            </p:cNvPicPr>
            <p:nvPr/>
          </p:nvPicPr>
          <p:blipFill>
            <a:blip r:embed="rId2"/>
            <a:stretch>
              <a:fillRect/>
            </a:stretch>
          </p:blipFill>
          <p:spPr>
            <a:xfrm>
              <a:off x="3417910" y="3124200"/>
              <a:ext cx="620690" cy="533400"/>
            </a:xfrm>
            <a:prstGeom prst="rect">
              <a:avLst/>
            </a:prstGeom>
          </p:spPr>
        </p:pic>
        <p:sp>
          <p:nvSpPr>
            <p:cNvPr id="11" name="TextBox 10"/>
            <p:cNvSpPr txBox="1"/>
            <p:nvPr/>
          </p:nvSpPr>
          <p:spPr>
            <a:xfrm>
              <a:off x="3728255" y="2800290"/>
              <a:ext cx="689383" cy="406265"/>
            </a:xfrm>
            <a:prstGeom prst="rect">
              <a:avLst/>
            </a:prstGeom>
            <a:noFill/>
          </p:spPr>
          <p:txBody>
            <a:bodyPr wrap="square" rtlCol="0">
              <a:spAutoFit/>
            </a:bodyPr>
            <a:lstStyle/>
            <a:p>
              <a:pPr algn="ctr"/>
              <a:r>
                <a:rPr lang="en-US" sz="1020" dirty="0"/>
                <a:t>EDGE (SIP)</a:t>
              </a:r>
            </a:p>
          </p:txBody>
        </p:sp>
      </p:grpSp>
      <p:grpSp>
        <p:nvGrpSpPr>
          <p:cNvPr id="12" name="Group 11"/>
          <p:cNvGrpSpPr/>
          <p:nvPr/>
        </p:nvGrpSpPr>
        <p:grpSpPr>
          <a:xfrm>
            <a:off x="9055596" y="3069819"/>
            <a:ext cx="1021631" cy="854886"/>
            <a:chOff x="5475310" y="2819400"/>
            <a:chExt cx="1001690" cy="838200"/>
          </a:xfrm>
        </p:grpSpPr>
        <p:pic>
          <p:nvPicPr>
            <p:cNvPr id="13" name="Picture 12"/>
            <p:cNvPicPr>
              <a:picLocks noChangeAspect="1"/>
            </p:cNvPicPr>
            <p:nvPr/>
          </p:nvPicPr>
          <p:blipFill>
            <a:blip r:embed="rId2"/>
            <a:stretch>
              <a:fillRect/>
            </a:stretch>
          </p:blipFill>
          <p:spPr>
            <a:xfrm>
              <a:off x="5475310" y="3124200"/>
              <a:ext cx="620690" cy="533400"/>
            </a:xfrm>
            <a:prstGeom prst="rect">
              <a:avLst/>
            </a:prstGeom>
          </p:spPr>
        </p:pic>
        <p:sp>
          <p:nvSpPr>
            <p:cNvPr id="14" name="TextBox 13"/>
            <p:cNvSpPr txBox="1"/>
            <p:nvPr/>
          </p:nvSpPr>
          <p:spPr>
            <a:xfrm>
              <a:off x="5787617" y="2819400"/>
              <a:ext cx="689383" cy="406265"/>
            </a:xfrm>
            <a:prstGeom prst="rect">
              <a:avLst/>
            </a:prstGeom>
            <a:noFill/>
          </p:spPr>
          <p:txBody>
            <a:bodyPr wrap="square" rtlCol="0">
              <a:spAutoFit/>
            </a:bodyPr>
            <a:lstStyle/>
            <a:p>
              <a:pPr algn="ctr"/>
              <a:r>
                <a:rPr lang="en-US" sz="1020" dirty="0"/>
                <a:t>EDGE (SIP)</a:t>
              </a:r>
            </a:p>
          </p:txBody>
        </p:sp>
      </p:grpSp>
      <p:grpSp>
        <p:nvGrpSpPr>
          <p:cNvPr id="15" name="Group 14"/>
          <p:cNvGrpSpPr/>
          <p:nvPr/>
        </p:nvGrpSpPr>
        <p:grpSpPr>
          <a:xfrm>
            <a:off x="9605873" y="4090275"/>
            <a:ext cx="1221836" cy="1065201"/>
            <a:chOff x="6629400" y="4495801"/>
            <a:chExt cx="1197987" cy="1044410"/>
          </a:xfrm>
        </p:grpSpPr>
        <p:pic>
          <p:nvPicPr>
            <p:cNvPr id="16" name="Picture 15"/>
            <p:cNvPicPr>
              <a:picLocks noChangeAspect="1"/>
            </p:cNvPicPr>
            <p:nvPr/>
          </p:nvPicPr>
          <p:blipFill>
            <a:blip r:embed="rId3"/>
            <a:stretch>
              <a:fillRect/>
            </a:stretch>
          </p:blipFill>
          <p:spPr>
            <a:xfrm>
              <a:off x="6934201" y="4495801"/>
              <a:ext cx="893186" cy="838200"/>
            </a:xfrm>
            <a:prstGeom prst="rect">
              <a:avLst/>
            </a:prstGeom>
          </p:spPr>
        </p:pic>
        <p:sp>
          <p:nvSpPr>
            <p:cNvPr id="17" name="TextBox 16"/>
            <p:cNvSpPr txBox="1"/>
            <p:nvPr/>
          </p:nvSpPr>
          <p:spPr>
            <a:xfrm>
              <a:off x="6629400" y="5133946"/>
              <a:ext cx="923234" cy="406265"/>
            </a:xfrm>
            <a:prstGeom prst="rect">
              <a:avLst/>
            </a:prstGeom>
            <a:noFill/>
          </p:spPr>
          <p:txBody>
            <a:bodyPr wrap="square" rtlCol="0">
              <a:spAutoFit/>
            </a:bodyPr>
            <a:lstStyle/>
            <a:p>
              <a:pPr algn="ctr"/>
              <a:r>
                <a:rPr lang="en-US" sz="1020" dirty="0"/>
                <a:t>PNCH Services</a:t>
              </a:r>
            </a:p>
          </p:txBody>
        </p:sp>
      </p:grpSp>
      <p:grpSp>
        <p:nvGrpSpPr>
          <p:cNvPr id="18" name="Group 17"/>
          <p:cNvGrpSpPr/>
          <p:nvPr/>
        </p:nvGrpSpPr>
        <p:grpSpPr>
          <a:xfrm>
            <a:off x="9877280" y="1813776"/>
            <a:ext cx="984033" cy="984033"/>
            <a:chOff x="7091017" y="1909076"/>
            <a:chExt cx="964826" cy="964826"/>
          </a:xfrm>
        </p:grpSpPr>
        <p:pic>
          <p:nvPicPr>
            <p:cNvPr id="19" name="Picture 18" descr="\\MAGNUM\Projects\Microsoft\Cloud Power FY12\Design\ICONS_PNG\Cloud.png"/>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7091017" y="1909076"/>
              <a:ext cx="964826" cy="964826"/>
            </a:xfrm>
            <a:prstGeom prst="rect">
              <a:avLst/>
            </a:prstGeom>
            <a:noFill/>
          </p:spPr>
        </p:pic>
        <p:sp>
          <p:nvSpPr>
            <p:cNvPr id="20" name="TextBox 19"/>
            <p:cNvSpPr txBox="1"/>
            <p:nvPr/>
          </p:nvSpPr>
          <p:spPr>
            <a:xfrm>
              <a:off x="7235417" y="2268379"/>
              <a:ext cx="689383" cy="249299"/>
            </a:xfrm>
            <a:prstGeom prst="rect">
              <a:avLst/>
            </a:prstGeom>
            <a:noFill/>
          </p:spPr>
          <p:txBody>
            <a:bodyPr wrap="square" rtlCol="0">
              <a:spAutoFit/>
            </a:bodyPr>
            <a:lstStyle/>
            <a:p>
              <a:pPr algn="ctr"/>
              <a:r>
                <a:rPr lang="en-US" sz="1020" dirty="0">
                  <a:solidFill>
                    <a:schemeClr val="bg1"/>
                  </a:solidFill>
                </a:rPr>
                <a:t>MPNS</a:t>
              </a:r>
            </a:p>
          </p:txBody>
        </p:sp>
      </p:grpSp>
      <p:cxnSp>
        <p:nvCxnSpPr>
          <p:cNvPr id="21" name="Elbow Connector 20"/>
          <p:cNvCxnSpPr/>
          <p:nvPr/>
        </p:nvCxnSpPr>
        <p:spPr>
          <a:xfrm>
            <a:off x="2021522" y="2805318"/>
            <a:ext cx="5511275" cy="147926"/>
          </a:xfrm>
          <a:prstGeom prst="bentConnector3">
            <a:avLst>
              <a:gd name="adj1" fmla="val 100005"/>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a:off x="2021523" y="4332658"/>
            <a:ext cx="5589599" cy="127335"/>
          </a:xfrm>
          <a:prstGeom prst="bentConnector3">
            <a:avLst>
              <a:gd name="adj1" fmla="val 100054"/>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23659" y="5443604"/>
            <a:ext cx="1221836" cy="905111"/>
            <a:chOff x="6629400" y="4495801"/>
            <a:chExt cx="1197987" cy="887444"/>
          </a:xfrm>
        </p:grpSpPr>
        <p:pic>
          <p:nvPicPr>
            <p:cNvPr id="24" name="Picture 23"/>
            <p:cNvPicPr>
              <a:picLocks noChangeAspect="1"/>
            </p:cNvPicPr>
            <p:nvPr/>
          </p:nvPicPr>
          <p:blipFill>
            <a:blip r:embed="rId3"/>
            <a:stretch>
              <a:fillRect/>
            </a:stretch>
          </p:blipFill>
          <p:spPr>
            <a:xfrm>
              <a:off x="6934201" y="4495801"/>
              <a:ext cx="893186" cy="838200"/>
            </a:xfrm>
            <a:prstGeom prst="rect">
              <a:avLst/>
            </a:prstGeom>
          </p:spPr>
        </p:pic>
        <p:sp>
          <p:nvSpPr>
            <p:cNvPr id="25" name="TextBox 24"/>
            <p:cNvSpPr txBox="1"/>
            <p:nvPr/>
          </p:nvSpPr>
          <p:spPr>
            <a:xfrm>
              <a:off x="6629400" y="5133946"/>
              <a:ext cx="923234" cy="249299"/>
            </a:xfrm>
            <a:prstGeom prst="rect">
              <a:avLst/>
            </a:prstGeom>
            <a:noFill/>
          </p:spPr>
          <p:txBody>
            <a:bodyPr wrap="square" rtlCol="0">
              <a:spAutoFit/>
            </a:bodyPr>
            <a:lstStyle/>
            <a:p>
              <a:pPr algn="ctr"/>
              <a:r>
                <a:rPr lang="en-US" sz="1020" dirty="0"/>
                <a:t>Pool 1</a:t>
              </a:r>
            </a:p>
          </p:txBody>
        </p:sp>
      </p:grpSp>
      <p:grpSp>
        <p:nvGrpSpPr>
          <p:cNvPr id="26" name="Group 25"/>
          <p:cNvGrpSpPr/>
          <p:nvPr/>
        </p:nvGrpSpPr>
        <p:grpSpPr>
          <a:xfrm>
            <a:off x="4638827" y="5443604"/>
            <a:ext cx="1221836" cy="905111"/>
            <a:chOff x="6629400" y="4495801"/>
            <a:chExt cx="1197987" cy="887444"/>
          </a:xfrm>
        </p:grpSpPr>
        <p:pic>
          <p:nvPicPr>
            <p:cNvPr id="27" name="Picture 26"/>
            <p:cNvPicPr>
              <a:picLocks noChangeAspect="1"/>
            </p:cNvPicPr>
            <p:nvPr/>
          </p:nvPicPr>
          <p:blipFill>
            <a:blip r:embed="rId3"/>
            <a:stretch>
              <a:fillRect/>
            </a:stretch>
          </p:blipFill>
          <p:spPr>
            <a:xfrm>
              <a:off x="6934201" y="4495801"/>
              <a:ext cx="893186" cy="838200"/>
            </a:xfrm>
            <a:prstGeom prst="rect">
              <a:avLst/>
            </a:prstGeom>
          </p:spPr>
        </p:pic>
        <p:sp>
          <p:nvSpPr>
            <p:cNvPr id="28" name="TextBox 27"/>
            <p:cNvSpPr txBox="1"/>
            <p:nvPr/>
          </p:nvSpPr>
          <p:spPr>
            <a:xfrm>
              <a:off x="6629400" y="5133946"/>
              <a:ext cx="923234" cy="249299"/>
            </a:xfrm>
            <a:prstGeom prst="rect">
              <a:avLst/>
            </a:prstGeom>
            <a:noFill/>
          </p:spPr>
          <p:txBody>
            <a:bodyPr wrap="square" rtlCol="0">
              <a:spAutoFit/>
            </a:bodyPr>
            <a:lstStyle/>
            <a:p>
              <a:pPr algn="ctr"/>
              <a:r>
                <a:rPr lang="en-US" sz="1020" dirty="0"/>
                <a:t>Pool 2</a:t>
              </a:r>
            </a:p>
          </p:txBody>
        </p:sp>
      </p:grpSp>
      <p:grpSp>
        <p:nvGrpSpPr>
          <p:cNvPr id="29" name="Group 28"/>
          <p:cNvGrpSpPr/>
          <p:nvPr/>
        </p:nvGrpSpPr>
        <p:grpSpPr>
          <a:xfrm>
            <a:off x="6181320" y="5440185"/>
            <a:ext cx="1221836" cy="905111"/>
            <a:chOff x="6629400" y="4495801"/>
            <a:chExt cx="1197987" cy="887444"/>
          </a:xfrm>
        </p:grpSpPr>
        <p:pic>
          <p:nvPicPr>
            <p:cNvPr id="30" name="Picture 29"/>
            <p:cNvPicPr>
              <a:picLocks noChangeAspect="1"/>
            </p:cNvPicPr>
            <p:nvPr/>
          </p:nvPicPr>
          <p:blipFill>
            <a:blip r:embed="rId3"/>
            <a:stretch>
              <a:fillRect/>
            </a:stretch>
          </p:blipFill>
          <p:spPr>
            <a:xfrm>
              <a:off x="6934201" y="4495801"/>
              <a:ext cx="893186" cy="838200"/>
            </a:xfrm>
            <a:prstGeom prst="rect">
              <a:avLst/>
            </a:prstGeom>
          </p:spPr>
        </p:pic>
        <p:sp>
          <p:nvSpPr>
            <p:cNvPr id="31" name="TextBox 30"/>
            <p:cNvSpPr txBox="1"/>
            <p:nvPr/>
          </p:nvSpPr>
          <p:spPr>
            <a:xfrm>
              <a:off x="6629400" y="5133946"/>
              <a:ext cx="923234" cy="249299"/>
            </a:xfrm>
            <a:prstGeom prst="rect">
              <a:avLst/>
            </a:prstGeom>
            <a:noFill/>
          </p:spPr>
          <p:txBody>
            <a:bodyPr wrap="square" rtlCol="0">
              <a:spAutoFit/>
            </a:bodyPr>
            <a:lstStyle/>
            <a:p>
              <a:pPr algn="ctr"/>
              <a:r>
                <a:rPr lang="en-US" sz="1020" dirty="0"/>
                <a:t>Pool 3</a:t>
              </a:r>
            </a:p>
          </p:txBody>
        </p:sp>
      </p:grpSp>
      <p:sp>
        <p:nvSpPr>
          <p:cNvPr id="32" name="TextBox 31"/>
          <p:cNvSpPr txBox="1"/>
          <p:nvPr/>
        </p:nvSpPr>
        <p:spPr>
          <a:xfrm>
            <a:off x="3109559" y="6416839"/>
            <a:ext cx="4263441" cy="266818"/>
          </a:xfrm>
          <a:prstGeom prst="rect">
            <a:avLst/>
          </a:prstGeom>
          <a:noFill/>
        </p:spPr>
        <p:txBody>
          <a:bodyPr wrap="square" rtlCol="0">
            <a:spAutoFit/>
          </a:bodyPr>
          <a:lstStyle/>
          <a:p>
            <a:pPr algn="ctr"/>
            <a:r>
              <a:rPr lang="en-US" sz="1071" dirty="0"/>
              <a:t>Lync Web Components (UCWA, AutoD)</a:t>
            </a:r>
          </a:p>
        </p:txBody>
      </p:sp>
      <p:sp>
        <p:nvSpPr>
          <p:cNvPr id="33" name="Right Brace 32"/>
          <p:cNvSpPr/>
          <p:nvPr/>
        </p:nvSpPr>
        <p:spPr>
          <a:xfrm rot="5400000">
            <a:off x="5415633" y="4407742"/>
            <a:ext cx="108240" cy="3983909"/>
          </a:xfrm>
          <a:prstGeom prst="righ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36"/>
          </a:p>
        </p:txBody>
      </p:sp>
      <p:sp>
        <p:nvSpPr>
          <p:cNvPr id="34" name="TextBox 33"/>
          <p:cNvSpPr txBox="1"/>
          <p:nvPr/>
        </p:nvSpPr>
        <p:spPr>
          <a:xfrm>
            <a:off x="1598511" y="3368705"/>
            <a:ext cx="341632" cy="376065"/>
          </a:xfrm>
          <a:prstGeom prst="rect">
            <a:avLst/>
          </a:prstGeom>
          <a:noFill/>
        </p:spPr>
        <p:txBody>
          <a:bodyPr vert="vert270" wrap="none" rtlCol="0">
            <a:spAutoFit/>
          </a:bodyPr>
          <a:lstStyle/>
          <a:p>
            <a:r>
              <a:rPr lang="en-US" sz="1020" dirty="0"/>
              <a:t>DMZ</a:t>
            </a:r>
          </a:p>
        </p:txBody>
      </p:sp>
      <p:sp>
        <p:nvSpPr>
          <p:cNvPr id="35" name="TextBox 34"/>
          <p:cNvSpPr txBox="1"/>
          <p:nvPr/>
        </p:nvSpPr>
        <p:spPr>
          <a:xfrm>
            <a:off x="1598511" y="4537621"/>
            <a:ext cx="341632" cy="669414"/>
          </a:xfrm>
          <a:prstGeom prst="rect">
            <a:avLst/>
          </a:prstGeom>
          <a:noFill/>
        </p:spPr>
        <p:txBody>
          <a:bodyPr vert="vert270" wrap="none" rtlCol="0">
            <a:spAutoFit/>
          </a:bodyPr>
          <a:lstStyle/>
          <a:p>
            <a:r>
              <a:rPr lang="en-US" sz="1020" dirty="0"/>
              <a:t>Enterprise</a:t>
            </a:r>
          </a:p>
        </p:txBody>
      </p:sp>
      <p:sp>
        <p:nvSpPr>
          <p:cNvPr id="36" name="TextBox 35"/>
          <p:cNvSpPr txBox="1"/>
          <p:nvPr/>
        </p:nvSpPr>
        <p:spPr>
          <a:xfrm>
            <a:off x="1598511" y="2192638"/>
            <a:ext cx="341632" cy="547586"/>
          </a:xfrm>
          <a:prstGeom prst="rect">
            <a:avLst/>
          </a:prstGeom>
          <a:noFill/>
        </p:spPr>
        <p:txBody>
          <a:bodyPr vert="vert270" wrap="none" rtlCol="0">
            <a:spAutoFit/>
          </a:bodyPr>
          <a:lstStyle/>
          <a:p>
            <a:r>
              <a:rPr lang="en-US" sz="1020" dirty="0"/>
              <a:t>Internet</a:t>
            </a:r>
          </a:p>
        </p:txBody>
      </p:sp>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2445" y="2097628"/>
            <a:ext cx="225259" cy="447513"/>
          </a:xfrm>
          <a:prstGeom prst="rect">
            <a:avLst/>
          </a:prstGeom>
        </p:spPr>
      </p:pic>
      <p:grpSp>
        <p:nvGrpSpPr>
          <p:cNvPr id="38" name="Group 37"/>
          <p:cNvGrpSpPr/>
          <p:nvPr/>
        </p:nvGrpSpPr>
        <p:grpSpPr>
          <a:xfrm>
            <a:off x="2627417" y="1553518"/>
            <a:ext cx="984033" cy="984033"/>
            <a:chOff x="7091017" y="1909076"/>
            <a:chExt cx="964826" cy="964826"/>
          </a:xfrm>
        </p:grpSpPr>
        <p:pic>
          <p:nvPicPr>
            <p:cNvPr id="39" name="Picture 38" descr="\\MAGNUM\Projects\Microsoft\Cloud Power FY12\Design\ICONS_PNG\Cloud.png"/>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7091017" y="1909076"/>
              <a:ext cx="964826" cy="964826"/>
            </a:xfrm>
            <a:prstGeom prst="rect">
              <a:avLst/>
            </a:prstGeom>
            <a:noFill/>
          </p:spPr>
        </p:pic>
        <p:sp>
          <p:nvSpPr>
            <p:cNvPr id="40" name="TextBox 39"/>
            <p:cNvSpPr txBox="1"/>
            <p:nvPr/>
          </p:nvSpPr>
          <p:spPr>
            <a:xfrm>
              <a:off x="7235417" y="2195570"/>
              <a:ext cx="689383" cy="406265"/>
            </a:xfrm>
            <a:prstGeom prst="rect">
              <a:avLst/>
            </a:prstGeom>
            <a:noFill/>
          </p:spPr>
          <p:txBody>
            <a:bodyPr wrap="square" rtlCol="0">
              <a:spAutoFit/>
            </a:bodyPr>
            <a:lstStyle/>
            <a:p>
              <a:pPr algn="ctr"/>
              <a:r>
                <a:rPr lang="en-US" sz="1020" dirty="0">
                  <a:solidFill>
                    <a:schemeClr val="bg1"/>
                  </a:solidFill>
                </a:rPr>
                <a:t>PSTN/ GSM</a:t>
              </a:r>
            </a:p>
          </p:txBody>
        </p:sp>
      </p:grpSp>
      <p:grpSp>
        <p:nvGrpSpPr>
          <p:cNvPr id="41" name="Group 40"/>
          <p:cNvGrpSpPr/>
          <p:nvPr/>
        </p:nvGrpSpPr>
        <p:grpSpPr>
          <a:xfrm>
            <a:off x="2128096" y="4488092"/>
            <a:ext cx="903747" cy="704464"/>
            <a:chOff x="685800" y="4414686"/>
            <a:chExt cx="886107" cy="690714"/>
          </a:xfrm>
        </p:grpSpPr>
        <p:pic>
          <p:nvPicPr>
            <p:cNvPr id="42" name="Picture 41"/>
            <p:cNvPicPr>
              <a:picLocks noChangeAspect="1"/>
            </p:cNvPicPr>
            <p:nvPr/>
          </p:nvPicPr>
          <p:blipFill>
            <a:blip r:embed="rId6"/>
            <a:stretch>
              <a:fillRect/>
            </a:stretch>
          </p:blipFill>
          <p:spPr>
            <a:xfrm>
              <a:off x="685800" y="4615994"/>
              <a:ext cx="525604" cy="489406"/>
            </a:xfrm>
            <a:prstGeom prst="rect">
              <a:avLst/>
            </a:prstGeom>
          </p:spPr>
        </p:pic>
        <p:sp>
          <p:nvSpPr>
            <p:cNvPr id="43" name="TextBox 42"/>
            <p:cNvSpPr txBox="1"/>
            <p:nvPr/>
          </p:nvSpPr>
          <p:spPr>
            <a:xfrm>
              <a:off x="882524" y="4414686"/>
              <a:ext cx="689383" cy="406265"/>
            </a:xfrm>
            <a:prstGeom prst="rect">
              <a:avLst/>
            </a:prstGeom>
            <a:noFill/>
          </p:spPr>
          <p:txBody>
            <a:bodyPr wrap="square" rtlCol="0">
              <a:spAutoFit/>
            </a:bodyPr>
            <a:lstStyle/>
            <a:p>
              <a:pPr algn="ctr"/>
              <a:r>
                <a:rPr lang="en-US" sz="1020" dirty="0"/>
                <a:t>Media Gateway</a:t>
              </a:r>
            </a:p>
          </p:txBody>
        </p:sp>
      </p:grpSp>
      <p:grpSp>
        <p:nvGrpSpPr>
          <p:cNvPr id="44" name="Group 43"/>
          <p:cNvGrpSpPr/>
          <p:nvPr/>
        </p:nvGrpSpPr>
        <p:grpSpPr>
          <a:xfrm>
            <a:off x="2128096" y="5508336"/>
            <a:ext cx="981464" cy="874377"/>
            <a:chOff x="960140" y="5086290"/>
            <a:chExt cx="962307" cy="857310"/>
          </a:xfrm>
        </p:grpSpPr>
        <p:pic>
          <p:nvPicPr>
            <p:cNvPr id="45" name="Picture 44"/>
            <p:cNvPicPr>
              <a:picLocks noChangeAspect="1"/>
            </p:cNvPicPr>
            <p:nvPr/>
          </p:nvPicPr>
          <p:blipFill>
            <a:blip r:embed="rId7"/>
            <a:stretch>
              <a:fillRect/>
            </a:stretch>
          </p:blipFill>
          <p:spPr>
            <a:xfrm>
              <a:off x="960140" y="5332765"/>
              <a:ext cx="589647" cy="610835"/>
            </a:xfrm>
            <a:prstGeom prst="rect">
              <a:avLst/>
            </a:prstGeom>
          </p:spPr>
        </p:pic>
        <p:sp>
          <p:nvSpPr>
            <p:cNvPr id="46" name="TextBox 45"/>
            <p:cNvSpPr txBox="1"/>
            <p:nvPr/>
          </p:nvSpPr>
          <p:spPr>
            <a:xfrm>
              <a:off x="1125552" y="5086290"/>
              <a:ext cx="796895" cy="406265"/>
            </a:xfrm>
            <a:prstGeom prst="rect">
              <a:avLst/>
            </a:prstGeom>
            <a:noFill/>
          </p:spPr>
          <p:txBody>
            <a:bodyPr wrap="square" rtlCol="0">
              <a:spAutoFit/>
            </a:bodyPr>
            <a:lstStyle/>
            <a:p>
              <a:pPr algn="ctr"/>
              <a:r>
                <a:rPr lang="en-US" sz="1020" dirty="0"/>
                <a:t>Mediation Server</a:t>
              </a:r>
            </a:p>
          </p:txBody>
        </p:sp>
      </p:grpSp>
      <p:pic>
        <p:nvPicPr>
          <p:cNvPr id="47" name="Picture 46"/>
          <p:cNvPicPr>
            <a:picLocks noChangeAspect="1"/>
          </p:cNvPicPr>
          <p:nvPr/>
        </p:nvPicPr>
        <p:blipFill>
          <a:blip r:embed="rId8"/>
          <a:stretch>
            <a:fillRect/>
          </a:stretch>
        </p:blipFill>
        <p:spPr>
          <a:xfrm>
            <a:off x="3283389" y="4663016"/>
            <a:ext cx="447739" cy="375246"/>
          </a:xfrm>
          <a:prstGeom prst="rect">
            <a:avLst/>
          </a:prstGeom>
        </p:spPr>
      </p:pic>
      <p:pic>
        <p:nvPicPr>
          <p:cNvPr id="48" name="Picture 47"/>
          <p:cNvPicPr>
            <a:picLocks noChangeAspect="1"/>
          </p:cNvPicPr>
          <p:nvPr/>
        </p:nvPicPr>
        <p:blipFill>
          <a:blip r:embed="rId9"/>
          <a:stretch>
            <a:fillRect/>
          </a:stretch>
        </p:blipFill>
        <p:spPr>
          <a:xfrm>
            <a:off x="9349850" y="5664390"/>
            <a:ext cx="1264144" cy="301228"/>
          </a:xfrm>
          <a:prstGeom prst="rect">
            <a:avLst/>
          </a:prstGeom>
        </p:spPr>
      </p:pic>
      <p:cxnSp>
        <p:nvCxnSpPr>
          <p:cNvPr id="49" name="Straight Connector 48"/>
          <p:cNvCxnSpPr/>
          <p:nvPr/>
        </p:nvCxnSpPr>
        <p:spPr>
          <a:xfrm>
            <a:off x="8549745" y="1942923"/>
            <a:ext cx="77717" cy="4874143"/>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741615" y="6680621"/>
            <a:ext cx="1192900" cy="318286"/>
          </a:xfrm>
          <a:prstGeom prst="rect">
            <a:avLst/>
          </a:prstGeom>
          <a:noFill/>
        </p:spPr>
        <p:txBody>
          <a:bodyPr wrap="none" rtlCol="0">
            <a:spAutoFit/>
          </a:bodyPr>
          <a:lstStyle/>
          <a:p>
            <a:r>
              <a:rPr lang="en-US" sz="1428" b="1" dirty="0"/>
              <a:t>Lync Server</a:t>
            </a:r>
          </a:p>
        </p:txBody>
      </p:sp>
      <p:grpSp>
        <p:nvGrpSpPr>
          <p:cNvPr id="51" name="Group 50"/>
          <p:cNvGrpSpPr/>
          <p:nvPr/>
        </p:nvGrpSpPr>
        <p:grpSpPr>
          <a:xfrm>
            <a:off x="6991463" y="3652696"/>
            <a:ext cx="2044193" cy="443857"/>
            <a:chOff x="5101533" y="3581400"/>
            <a:chExt cx="2004293" cy="435193"/>
          </a:xfrm>
        </p:grpSpPr>
        <p:cxnSp>
          <p:nvCxnSpPr>
            <p:cNvPr id="52" name="Straight Arrow Connector 51"/>
            <p:cNvCxnSpPr/>
            <p:nvPr/>
          </p:nvCxnSpPr>
          <p:spPr>
            <a:xfrm flipV="1">
              <a:off x="5101533" y="3581400"/>
              <a:ext cx="2004293" cy="38100"/>
            </a:xfrm>
            <a:prstGeom prst="straightConnector1">
              <a:avLst/>
            </a:prstGeom>
            <a:ln w="38100">
              <a:solidFill>
                <a:srgbClr val="3FBD00"/>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562600" y="3610328"/>
              <a:ext cx="1258773" cy="406265"/>
            </a:xfrm>
            <a:prstGeom prst="rect">
              <a:avLst/>
            </a:prstGeom>
            <a:noFill/>
          </p:spPr>
          <p:txBody>
            <a:bodyPr wrap="square" rtlCol="0">
              <a:spAutoFit/>
            </a:bodyPr>
            <a:lstStyle/>
            <a:p>
              <a:pPr algn="ctr"/>
              <a:r>
                <a:rPr lang="en-US" sz="1020" dirty="0"/>
                <a:t>SIP Federation (push.lync.com)</a:t>
              </a:r>
            </a:p>
          </p:txBody>
        </p:sp>
      </p:grpSp>
      <p:sp>
        <p:nvSpPr>
          <p:cNvPr id="54" name="TextBox 53"/>
          <p:cNvSpPr txBox="1"/>
          <p:nvPr/>
        </p:nvSpPr>
        <p:spPr>
          <a:xfrm>
            <a:off x="8627462" y="6295073"/>
            <a:ext cx="595436" cy="798623"/>
          </a:xfrm>
          <a:prstGeom prst="rect">
            <a:avLst/>
          </a:prstGeom>
          <a:noFill/>
        </p:spPr>
        <p:txBody>
          <a:bodyPr wrap="none" rtlCol="0">
            <a:spAutoFit/>
          </a:bodyPr>
          <a:lstStyle/>
          <a:p>
            <a:r>
              <a:rPr lang="en-US" sz="1122" dirty="0"/>
              <a:t>HTTP</a:t>
            </a:r>
          </a:p>
          <a:p>
            <a:r>
              <a:rPr lang="en-US" sz="1122" dirty="0"/>
              <a:t>SIP</a:t>
            </a:r>
          </a:p>
          <a:p>
            <a:r>
              <a:rPr lang="en-US" sz="1122" dirty="0"/>
              <a:t>Media</a:t>
            </a:r>
          </a:p>
          <a:p>
            <a:r>
              <a:rPr lang="en-US" sz="1122" dirty="0"/>
              <a:t>PSTN</a:t>
            </a:r>
          </a:p>
        </p:txBody>
      </p:sp>
      <p:cxnSp>
        <p:nvCxnSpPr>
          <p:cNvPr id="55" name="Straight Connector 54"/>
          <p:cNvCxnSpPr/>
          <p:nvPr/>
        </p:nvCxnSpPr>
        <p:spPr>
          <a:xfrm>
            <a:off x="9198339" y="6447195"/>
            <a:ext cx="439444" cy="0"/>
          </a:xfrm>
          <a:prstGeom prst="line">
            <a:avLst/>
          </a:prstGeom>
          <a:ln>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9198339" y="6602629"/>
            <a:ext cx="439444" cy="0"/>
          </a:xfrm>
          <a:prstGeom prst="line">
            <a:avLst/>
          </a:prstGeom>
          <a:ln>
            <a:solidFill>
              <a:srgbClr val="3FBD00"/>
            </a:solidFill>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8687133" y="2217940"/>
            <a:ext cx="984033" cy="984033"/>
            <a:chOff x="7091017" y="1909076"/>
            <a:chExt cx="964826" cy="964826"/>
          </a:xfrm>
        </p:grpSpPr>
        <p:pic>
          <p:nvPicPr>
            <p:cNvPr id="58" name="Picture 57" descr="\\MAGNUM\Projects\Microsoft\Cloud Power FY12\Design\ICONS_PNG\Cloud.png"/>
            <p:cNvPicPr>
              <a:picLocks noChangeAspect="1" noChangeArrowheads="1"/>
            </p:cNvPicPr>
            <p:nvPr/>
          </p:nvPicPr>
          <p:blipFill>
            <a:blip r:embed="rId4" cstate="print"/>
            <a:srcRect/>
            <a:stretch>
              <a:fillRect/>
            </a:stretch>
          </p:blipFill>
          <p:spPr bwMode="auto">
            <a:xfrm>
              <a:off x="7091017" y="1909076"/>
              <a:ext cx="964826" cy="964826"/>
            </a:xfrm>
            <a:prstGeom prst="rect">
              <a:avLst/>
            </a:prstGeom>
            <a:noFill/>
          </p:spPr>
        </p:pic>
        <p:sp>
          <p:nvSpPr>
            <p:cNvPr id="59" name="TextBox 58"/>
            <p:cNvSpPr txBox="1"/>
            <p:nvPr/>
          </p:nvSpPr>
          <p:spPr>
            <a:xfrm>
              <a:off x="7184911" y="2229917"/>
              <a:ext cx="689383" cy="406265"/>
            </a:xfrm>
            <a:prstGeom prst="rect">
              <a:avLst/>
            </a:prstGeom>
            <a:noFill/>
          </p:spPr>
          <p:txBody>
            <a:bodyPr wrap="square" rtlCol="0">
              <a:spAutoFit/>
            </a:bodyPr>
            <a:lstStyle/>
            <a:p>
              <a:pPr algn="ctr"/>
              <a:r>
                <a:rPr lang="en-US" sz="1020" dirty="0">
                  <a:solidFill>
                    <a:schemeClr val="bg1"/>
                  </a:solidFill>
                </a:rPr>
                <a:t>Exchange Online</a:t>
              </a:r>
            </a:p>
          </p:txBody>
        </p:sp>
      </p:grpSp>
      <p:cxnSp>
        <p:nvCxnSpPr>
          <p:cNvPr id="60" name="Straight Arrow Connector 59"/>
          <p:cNvCxnSpPr/>
          <p:nvPr/>
        </p:nvCxnSpPr>
        <p:spPr>
          <a:xfrm>
            <a:off x="3634527" y="5038263"/>
            <a:ext cx="1080671" cy="470073"/>
          </a:xfrm>
          <a:prstGeom prst="straightConnector1">
            <a:avLst/>
          </a:prstGeom>
          <a:ln w="38100">
            <a:solidFill>
              <a:srgbClr val="3FBD00"/>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964446" y="4973884"/>
            <a:ext cx="791627" cy="270285"/>
          </a:xfrm>
          <a:prstGeom prst="rect">
            <a:avLst/>
          </a:prstGeom>
          <a:noFill/>
        </p:spPr>
        <p:txBody>
          <a:bodyPr wrap="none" rtlCol="0">
            <a:spAutoFit/>
          </a:bodyPr>
          <a:lstStyle/>
          <a:p>
            <a:r>
              <a:rPr lang="en-US" sz="1122" i="1" dirty="0"/>
              <a:t>Make call</a:t>
            </a:r>
          </a:p>
        </p:txBody>
      </p:sp>
      <p:cxnSp>
        <p:nvCxnSpPr>
          <p:cNvPr id="62" name="Straight Arrow Connector 61"/>
          <p:cNvCxnSpPr/>
          <p:nvPr/>
        </p:nvCxnSpPr>
        <p:spPr>
          <a:xfrm>
            <a:off x="5922270" y="2642375"/>
            <a:ext cx="0" cy="621736"/>
          </a:xfrm>
          <a:prstGeom prst="straightConnector1">
            <a:avLst/>
          </a:prstGeom>
          <a:ln w="38100">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5950357" y="4071178"/>
            <a:ext cx="449900" cy="1395811"/>
          </a:xfrm>
          <a:prstGeom prst="straightConnector1">
            <a:avLst/>
          </a:prstGeom>
          <a:ln w="38100">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4500888" y="2280628"/>
            <a:ext cx="1639632" cy="446397"/>
          </a:xfrm>
          <a:prstGeom prst="rect">
            <a:avLst/>
          </a:prstGeom>
          <a:noFill/>
        </p:spPr>
        <p:txBody>
          <a:bodyPr wrap="square" rtlCol="0">
            <a:spAutoFit/>
          </a:bodyPr>
          <a:lstStyle/>
          <a:p>
            <a:r>
              <a:rPr lang="en-US" sz="1122" i="1" dirty="0"/>
              <a:t>Alice’s setting: RequireWi-FiforVoIP</a:t>
            </a:r>
          </a:p>
        </p:txBody>
      </p:sp>
      <p:cxnSp>
        <p:nvCxnSpPr>
          <p:cNvPr id="65" name="Curved Connector 64"/>
          <p:cNvCxnSpPr>
            <a:stCxn id="39" idx="0"/>
          </p:cNvCxnSpPr>
          <p:nvPr/>
        </p:nvCxnSpPr>
        <p:spPr>
          <a:xfrm rot="16200000" flipH="1">
            <a:off x="4270200" y="402753"/>
            <a:ext cx="544110" cy="2845642"/>
          </a:xfrm>
          <a:prstGeom prst="curvedConnector4">
            <a:avLst>
              <a:gd name="adj1" fmla="val -42850"/>
              <a:gd name="adj2" fmla="val 95730"/>
            </a:avLst>
          </a:prstGeom>
          <a:ln w="38100">
            <a:solidFill>
              <a:srgbClr val="DD1F25"/>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9198339" y="6758063"/>
            <a:ext cx="43944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2065194" y="3060533"/>
            <a:ext cx="912610" cy="270285"/>
          </a:xfrm>
          <a:prstGeom prst="rect">
            <a:avLst/>
          </a:prstGeom>
          <a:noFill/>
        </p:spPr>
        <p:txBody>
          <a:bodyPr wrap="none" rtlCol="0">
            <a:spAutoFit/>
          </a:bodyPr>
          <a:lstStyle/>
          <a:p>
            <a:r>
              <a:rPr lang="en-US" sz="1122" i="1" dirty="0"/>
              <a:t>Media Flow</a:t>
            </a:r>
          </a:p>
        </p:txBody>
      </p:sp>
      <p:pic>
        <p:nvPicPr>
          <p:cNvPr id="68" name="Picture 67"/>
          <p:cNvPicPr>
            <a:picLocks noChangeAspect="1"/>
          </p:cNvPicPr>
          <p:nvPr/>
        </p:nvPicPr>
        <p:blipFill>
          <a:blip r:embed="rId10"/>
          <a:stretch>
            <a:fillRect/>
          </a:stretch>
        </p:blipFill>
        <p:spPr>
          <a:xfrm>
            <a:off x="7092527" y="1812899"/>
            <a:ext cx="677771" cy="1005725"/>
          </a:xfrm>
          <a:prstGeom prst="rect">
            <a:avLst/>
          </a:prstGeom>
        </p:spPr>
      </p:pic>
      <p:sp>
        <p:nvSpPr>
          <p:cNvPr id="69" name="Oval 68"/>
          <p:cNvSpPr/>
          <p:nvPr/>
        </p:nvSpPr>
        <p:spPr>
          <a:xfrm>
            <a:off x="7301913" y="2621561"/>
            <a:ext cx="159796" cy="176248"/>
          </a:xfrm>
          <a:prstGeom prst="ellipse">
            <a:avLst/>
          </a:prstGeom>
          <a:solidFill>
            <a:srgbClr val="FF9933">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70" name="TextBox 69"/>
          <p:cNvSpPr txBox="1"/>
          <p:nvPr/>
        </p:nvSpPr>
        <p:spPr>
          <a:xfrm>
            <a:off x="3543726" y="4518060"/>
            <a:ext cx="1360577" cy="262241"/>
          </a:xfrm>
          <a:prstGeom prst="rect">
            <a:avLst/>
          </a:prstGeom>
          <a:noFill/>
        </p:spPr>
        <p:txBody>
          <a:bodyPr wrap="none" rtlCol="0">
            <a:spAutoFit/>
          </a:bodyPr>
          <a:lstStyle/>
          <a:p>
            <a:r>
              <a:rPr lang="en-US" sz="1071" dirty="0">
                <a:hlinkClick r:id="rId11"/>
              </a:rPr>
              <a:t>Bob@contoso.com</a:t>
            </a:r>
            <a:endParaRPr lang="en-US" sz="1071" dirty="0"/>
          </a:p>
        </p:txBody>
      </p:sp>
      <p:sp>
        <p:nvSpPr>
          <p:cNvPr id="71" name="TextBox 70"/>
          <p:cNvSpPr txBox="1"/>
          <p:nvPr/>
        </p:nvSpPr>
        <p:spPr>
          <a:xfrm>
            <a:off x="4350603" y="1709773"/>
            <a:ext cx="1733337" cy="598379"/>
          </a:xfrm>
          <a:prstGeom prst="rect">
            <a:avLst/>
          </a:prstGeom>
          <a:noFill/>
        </p:spPr>
        <p:txBody>
          <a:bodyPr wrap="none" rtlCol="0">
            <a:spAutoFit/>
          </a:bodyPr>
          <a:lstStyle/>
          <a:p>
            <a:r>
              <a:rPr lang="en-US" sz="1071" dirty="0">
                <a:hlinkClick r:id="rId12"/>
              </a:rPr>
              <a:t>Alice@contoso.com</a:t>
            </a:r>
            <a:endParaRPr lang="en-US" sz="1071" dirty="0"/>
          </a:p>
          <a:p>
            <a:r>
              <a:rPr lang="en-US" sz="1071" dirty="0"/>
              <a:t>(Moves from WiFi to LTE)</a:t>
            </a:r>
          </a:p>
          <a:p>
            <a:endParaRPr lang="en-US" sz="1071" dirty="0"/>
          </a:p>
        </p:txBody>
      </p:sp>
      <p:pic>
        <p:nvPicPr>
          <p:cNvPr id="72" name="Picture 71" descr="C:\Users\sakuu\Documents\Ballmer WPC\PNGS\Timer.png"/>
          <p:cNvPicPr>
            <a:picLocks noChangeAspect="1" noChangeArrowheads="1"/>
          </p:cNvPicPr>
          <p:nvPr/>
        </p:nvPicPr>
        <p:blipFill>
          <a:blip r:embed="rId1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black">
          <a:xfrm>
            <a:off x="7663848" y="5638462"/>
            <a:ext cx="423532" cy="637946"/>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Curved Connector 72"/>
          <p:cNvCxnSpPr>
            <a:stCxn id="30" idx="3"/>
            <a:endCxn id="30" idx="0"/>
          </p:cNvCxnSpPr>
          <p:nvPr/>
        </p:nvCxnSpPr>
        <p:spPr>
          <a:xfrm flipH="1" flipV="1">
            <a:off x="6947672" y="5440186"/>
            <a:ext cx="455484" cy="427443"/>
          </a:xfrm>
          <a:prstGeom prst="curvedConnector4">
            <a:avLst>
              <a:gd name="adj1" fmla="val -51188"/>
              <a:gd name="adj2" fmla="val 154545"/>
            </a:avLst>
          </a:prstGeom>
          <a:ln w="38100">
            <a:solidFill>
              <a:srgbClr val="3FBD00"/>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7539425" y="5051601"/>
            <a:ext cx="848769" cy="446397"/>
          </a:xfrm>
          <a:prstGeom prst="rect">
            <a:avLst/>
          </a:prstGeom>
          <a:noFill/>
        </p:spPr>
        <p:txBody>
          <a:bodyPr wrap="square" rtlCol="0">
            <a:spAutoFit/>
          </a:bodyPr>
          <a:lstStyle/>
          <a:p>
            <a:r>
              <a:rPr lang="en-US" sz="1122" i="1" dirty="0"/>
              <a:t>Fallback to PSTN</a:t>
            </a:r>
          </a:p>
        </p:txBody>
      </p:sp>
      <p:cxnSp>
        <p:nvCxnSpPr>
          <p:cNvPr id="75" name="Curved Connector 74"/>
          <p:cNvCxnSpPr>
            <a:stCxn id="30" idx="1"/>
            <a:endCxn id="45" idx="2"/>
          </p:cNvCxnSpPr>
          <p:nvPr/>
        </p:nvCxnSpPr>
        <p:spPr>
          <a:xfrm rot="10800000" flipV="1">
            <a:off x="2428790" y="5867629"/>
            <a:ext cx="4063400" cy="515084"/>
          </a:xfrm>
          <a:prstGeom prst="curvedConnector4">
            <a:avLst>
              <a:gd name="adj1" fmla="val 9457"/>
              <a:gd name="adj2" fmla="val 95236"/>
            </a:avLst>
          </a:prstGeom>
          <a:ln w="38100">
            <a:solidFill>
              <a:srgbClr val="3FBD0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46" idx="1"/>
          </p:cNvCxnSpPr>
          <p:nvPr/>
        </p:nvCxnSpPr>
        <p:spPr>
          <a:xfrm flipV="1">
            <a:off x="2296800" y="5240703"/>
            <a:ext cx="0" cy="47481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43" idx="1"/>
            <a:endCxn id="39" idx="2"/>
          </p:cNvCxnSpPr>
          <p:nvPr/>
        </p:nvCxnSpPr>
        <p:spPr>
          <a:xfrm flipV="1">
            <a:off x="2328736" y="2537552"/>
            <a:ext cx="790699" cy="2157717"/>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39" idx="3"/>
            <a:endCxn id="37" idx="1"/>
          </p:cNvCxnSpPr>
          <p:nvPr/>
        </p:nvCxnSpPr>
        <p:spPr>
          <a:xfrm>
            <a:off x="3611451" y="2045536"/>
            <a:ext cx="2240995" cy="275849"/>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9198339" y="6916808"/>
            <a:ext cx="439444"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0" name="Curved Connector 79"/>
          <p:cNvCxnSpPr>
            <a:stCxn id="43" idx="1"/>
            <a:endCxn id="39" idx="1"/>
          </p:cNvCxnSpPr>
          <p:nvPr/>
        </p:nvCxnSpPr>
        <p:spPr>
          <a:xfrm rot="10800000" flipH="1">
            <a:off x="2328735" y="2045535"/>
            <a:ext cx="298682" cy="2649734"/>
          </a:xfrm>
          <a:prstGeom prst="curvedConnector3">
            <a:avLst>
              <a:gd name="adj1" fmla="val -78060"/>
            </a:avLst>
          </a:prstGeom>
          <a:ln w="38100">
            <a:solidFill>
              <a:srgbClr val="DD1F25"/>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Curved Connector 80"/>
          <p:cNvCxnSpPr>
            <a:stCxn id="45" idx="1"/>
            <a:endCxn id="42" idx="2"/>
          </p:cNvCxnSpPr>
          <p:nvPr/>
        </p:nvCxnSpPr>
        <p:spPr>
          <a:xfrm rot="10800000" flipH="1">
            <a:off x="2128095" y="5192558"/>
            <a:ext cx="268034" cy="878659"/>
          </a:xfrm>
          <a:prstGeom prst="curvedConnector4">
            <a:avLst>
              <a:gd name="adj1" fmla="val -86986"/>
              <a:gd name="adj2" fmla="val 67726"/>
            </a:avLst>
          </a:prstGeom>
          <a:ln w="38100">
            <a:solidFill>
              <a:srgbClr val="DD1F25"/>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Curved Connector 81"/>
          <p:cNvCxnSpPr>
            <a:stCxn id="45" idx="3"/>
            <a:endCxn id="47" idx="2"/>
          </p:cNvCxnSpPr>
          <p:nvPr/>
        </p:nvCxnSpPr>
        <p:spPr>
          <a:xfrm flipV="1">
            <a:off x="2729481" y="5038263"/>
            <a:ext cx="777778" cy="1032953"/>
          </a:xfrm>
          <a:prstGeom prst="curvedConnector2">
            <a:avLst/>
          </a:prstGeom>
          <a:ln w="38100">
            <a:solidFill>
              <a:srgbClr val="DD1F25"/>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71879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6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1"/>
                                        </p:tgtEl>
                                        <p:attrNameLst>
                                          <p:attrName>style.visibility</p:attrName>
                                        </p:attrNameLst>
                                      </p:cBhvr>
                                      <p:to>
                                        <p:strVal val="visible"/>
                                      </p:to>
                                    </p:set>
                                  </p:childTnLst>
                                </p:cTn>
                              </p:par>
                              <p:par>
                                <p:cTn id="75" presetID="1" presetClass="exit" presetSubtype="0" fill="hold" nodeType="withEffect">
                                  <p:stCondLst>
                                    <p:cond delay="0"/>
                                  </p:stCondLst>
                                  <p:childTnLst>
                                    <p:set>
                                      <p:cBhvr>
                                        <p:cTn id="76" dur="1" fill="hold">
                                          <p:stCondLst>
                                            <p:cond delay="0"/>
                                          </p:stCondLst>
                                        </p:cTn>
                                        <p:tgtEl>
                                          <p:spTgt spid="62"/>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63"/>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64"/>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7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7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4"/>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73"/>
                                        </p:tgtEl>
                                        <p:attrNameLst>
                                          <p:attrName>style.visibility</p:attrName>
                                        </p:attrNameLst>
                                      </p:cBhvr>
                                      <p:to>
                                        <p:strVal val="visible"/>
                                      </p:to>
                                    </p:set>
                                  </p:childTnLst>
                                </p:cTn>
                              </p:par>
                              <p:par>
                                <p:cTn id="93" presetID="1" presetClass="exit" presetSubtype="0" fill="hold" nodeType="withEffect">
                                  <p:stCondLst>
                                    <p:cond delay="0"/>
                                  </p:stCondLst>
                                  <p:childTnLst>
                                    <p:set>
                                      <p:cBhvr>
                                        <p:cTn id="94" dur="1" fill="hold">
                                          <p:stCondLst>
                                            <p:cond delay="0"/>
                                          </p:stCondLst>
                                        </p:cTn>
                                        <p:tgtEl>
                                          <p:spTgt spid="72"/>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77"/>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76"/>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78"/>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6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69"/>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nodeType="clickEffect">
                                  <p:stCondLst>
                                    <p:cond delay="0"/>
                                  </p:stCondLst>
                                  <p:childTnLst>
                                    <p:set>
                                      <p:cBhvr>
                                        <p:cTn id="112" dur="1" fill="hold">
                                          <p:stCondLst>
                                            <p:cond delay="0"/>
                                          </p:stCondLst>
                                        </p:cTn>
                                        <p:tgtEl>
                                          <p:spTgt spid="68"/>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69"/>
                                        </p:tgtEl>
                                        <p:attrNameLst>
                                          <p:attrName>style.visibility</p:attrName>
                                        </p:attrNameLst>
                                      </p:cBhvr>
                                      <p:to>
                                        <p:strVal val="hidden"/>
                                      </p:to>
                                    </p:set>
                                  </p:childTnLst>
                                </p:cTn>
                              </p:par>
                              <p:par>
                                <p:cTn id="115" presetID="1" presetClass="entr" presetSubtype="0" fill="hold" nodeType="withEffect">
                                  <p:stCondLst>
                                    <p:cond delay="0"/>
                                  </p:stCondLst>
                                  <p:childTnLst>
                                    <p:set>
                                      <p:cBhvr>
                                        <p:cTn id="116" dur="1" fill="hold">
                                          <p:stCondLst>
                                            <p:cond delay="0"/>
                                          </p:stCondLst>
                                        </p:cTn>
                                        <p:tgtEl>
                                          <p:spTgt spid="65"/>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67"/>
                                        </p:tgtEl>
                                        <p:attrNameLst>
                                          <p:attrName>style.visibility</p:attrName>
                                        </p:attrNameLst>
                                      </p:cBhvr>
                                      <p:to>
                                        <p:strVal val="visible"/>
                                      </p:to>
                                    </p:set>
                                  </p:childTnLst>
                                </p:cTn>
                              </p:par>
                              <p:par>
                                <p:cTn id="119" presetID="1" presetClass="exit" presetSubtype="0" fill="hold" nodeType="withEffect">
                                  <p:stCondLst>
                                    <p:cond delay="0"/>
                                  </p:stCondLst>
                                  <p:childTnLst>
                                    <p:set>
                                      <p:cBhvr>
                                        <p:cTn id="120" dur="1" fill="hold">
                                          <p:stCondLst>
                                            <p:cond delay="0"/>
                                          </p:stCondLst>
                                        </p:cTn>
                                        <p:tgtEl>
                                          <p:spTgt spid="60"/>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61"/>
                                        </p:tgtEl>
                                        <p:attrNameLst>
                                          <p:attrName>style.visibility</p:attrName>
                                        </p:attrNameLst>
                                      </p:cBhvr>
                                      <p:to>
                                        <p:strVal val="hidden"/>
                                      </p:to>
                                    </p:set>
                                  </p:childTnLst>
                                </p:cTn>
                              </p:par>
                              <p:par>
                                <p:cTn id="123" presetID="1" presetClass="exit" presetSubtype="0" fill="hold" nodeType="withEffect">
                                  <p:stCondLst>
                                    <p:cond delay="0"/>
                                  </p:stCondLst>
                                  <p:childTnLst>
                                    <p:set>
                                      <p:cBhvr>
                                        <p:cTn id="124" dur="1" fill="hold">
                                          <p:stCondLst>
                                            <p:cond delay="0"/>
                                          </p:stCondLst>
                                        </p:cTn>
                                        <p:tgtEl>
                                          <p:spTgt spid="75"/>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74"/>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73"/>
                                        </p:tgtEl>
                                        <p:attrNameLst>
                                          <p:attrName>style.visibility</p:attrName>
                                        </p:attrNameLst>
                                      </p:cBhvr>
                                      <p:to>
                                        <p:strVal val="hidden"/>
                                      </p:to>
                                    </p:set>
                                  </p:childTnLst>
                                </p:cTn>
                              </p:par>
                              <p:par>
                                <p:cTn id="129" presetID="1" presetClass="exit" presetSubtype="0" fill="hold" nodeType="withEffect">
                                  <p:stCondLst>
                                    <p:cond delay="0"/>
                                  </p:stCondLst>
                                  <p:childTnLst>
                                    <p:set>
                                      <p:cBhvr>
                                        <p:cTn id="130" dur="1" fill="hold">
                                          <p:stCondLst>
                                            <p:cond delay="0"/>
                                          </p:stCondLst>
                                        </p:cTn>
                                        <p:tgtEl>
                                          <p:spTgt spid="77"/>
                                        </p:tgtEl>
                                        <p:attrNameLst>
                                          <p:attrName>style.visibility</p:attrName>
                                        </p:attrNameLst>
                                      </p:cBhvr>
                                      <p:to>
                                        <p:strVal val="hidden"/>
                                      </p:to>
                                    </p:set>
                                  </p:childTnLst>
                                </p:cTn>
                              </p:par>
                              <p:par>
                                <p:cTn id="131" presetID="1" presetClass="exit" presetSubtype="0" fill="hold" nodeType="withEffect">
                                  <p:stCondLst>
                                    <p:cond delay="0"/>
                                  </p:stCondLst>
                                  <p:childTnLst>
                                    <p:set>
                                      <p:cBhvr>
                                        <p:cTn id="132" dur="1" fill="hold">
                                          <p:stCondLst>
                                            <p:cond delay="0"/>
                                          </p:stCondLst>
                                        </p:cTn>
                                        <p:tgtEl>
                                          <p:spTgt spid="76"/>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0"/>
                                          </p:stCondLst>
                                        </p:cTn>
                                        <p:tgtEl>
                                          <p:spTgt spid="78"/>
                                        </p:tgtEl>
                                        <p:attrNameLst>
                                          <p:attrName>style.visibility</p:attrName>
                                        </p:attrNameLst>
                                      </p:cBhvr>
                                      <p:to>
                                        <p:strVal val="hidden"/>
                                      </p:to>
                                    </p:set>
                                  </p:childTnLst>
                                </p:cTn>
                              </p:par>
                              <p:par>
                                <p:cTn id="135" presetID="1" presetClass="entr" presetSubtype="0" fill="hold" nodeType="withEffect">
                                  <p:stCondLst>
                                    <p:cond delay="0"/>
                                  </p:stCondLst>
                                  <p:childTnLst>
                                    <p:set>
                                      <p:cBhvr>
                                        <p:cTn id="136" dur="1" fill="hold">
                                          <p:stCondLst>
                                            <p:cond delay="0"/>
                                          </p:stCondLst>
                                        </p:cTn>
                                        <p:tgtEl>
                                          <p:spTgt spid="80"/>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81"/>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4" grpId="0"/>
      <p:bldP spid="35" grpId="0"/>
      <p:bldP spid="36" grpId="0"/>
      <p:bldP spid="50" grpId="0"/>
      <p:bldP spid="61" grpId="0"/>
      <p:bldP spid="61" grpId="1"/>
      <p:bldP spid="64" grpId="0"/>
      <p:bldP spid="64" grpId="1"/>
      <p:bldP spid="67" grpId="0"/>
      <p:bldP spid="69" grpId="0" animBg="1"/>
      <p:bldP spid="69" grpId="1" animBg="1"/>
      <p:bldP spid="70" grpId="0"/>
      <p:bldP spid="71" grpId="0"/>
      <p:bldP spid="74" grpId="0"/>
      <p:bldP spid="74"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Rich Roster on Mobile</a:t>
            </a:r>
            <a:endParaRPr lang="en-US" dirty="0"/>
          </a:p>
        </p:txBody>
      </p:sp>
      <p:cxnSp>
        <p:nvCxnSpPr>
          <p:cNvPr id="3" name="Straight Arrow Connector 2"/>
          <p:cNvCxnSpPr/>
          <p:nvPr/>
        </p:nvCxnSpPr>
        <p:spPr>
          <a:xfrm>
            <a:off x="1739824" y="3108677"/>
            <a:ext cx="158281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650344" y="2183552"/>
            <a:ext cx="3710893" cy="2729209"/>
          </a:xfrm>
          <a:prstGeom prst="rect">
            <a:avLst/>
          </a:prstGeom>
          <a:noFill/>
        </p:spPr>
        <p:txBody>
          <a:bodyPr wrap="square" rtlCol="0">
            <a:spAutoFit/>
          </a:bodyPr>
          <a:lstStyle/>
          <a:p>
            <a:r>
              <a:rPr lang="en-US" sz="2856" b="1" dirty="0" smtClean="0"/>
              <a:t>Rich Roster views vs. bandwidth?</a:t>
            </a:r>
          </a:p>
          <a:p>
            <a:r>
              <a:rPr lang="en-US" sz="2856" dirty="0" smtClean="0"/>
              <a:t>Participants, </a:t>
            </a:r>
          </a:p>
          <a:p>
            <a:r>
              <a:rPr lang="en-US" sz="2856" dirty="0" smtClean="0"/>
              <a:t>Modalities,</a:t>
            </a:r>
          </a:p>
          <a:p>
            <a:r>
              <a:rPr lang="en-US" sz="2856" dirty="0" smtClean="0"/>
              <a:t>Large meetings, </a:t>
            </a:r>
          </a:p>
          <a:p>
            <a:r>
              <a:rPr lang="en-US" sz="2856" dirty="0" smtClean="0"/>
              <a:t>Active Speaker</a:t>
            </a:r>
            <a:endParaRPr lang="en-US" sz="2856" dirty="0"/>
          </a:p>
        </p:txBody>
      </p:sp>
      <p:sp>
        <p:nvSpPr>
          <p:cNvPr id="5" name="TextBox 4"/>
          <p:cNvSpPr txBox="1"/>
          <p:nvPr/>
        </p:nvSpPr>
        <p:spPr>
          <a:xfrm>
            <a:off x="494966" y="3603335"/>
            <a:ext cx="1583318" cy="286306"/>
          </a:xfrm>
          <a:prstGeom prst="rect">
            <a:avLst/>
          </a:prstGeom>
          <a:noFill/>
        </p:spPr>
        <p:txBody>
          <a:bodyPr wrap="none" rtlCol="0">
            <a:spAutoFit/>
          </a:bodyPr>
          <a:lstStyle/>
          <a:p>
            <a:r>
              <a:rPr lang="en-US" sz="1224" dirty="0"/>
              <a:t>Alice@contoso.com</a:t>
            </a:r>
          </a:p>
        </p:txBody>
      </p:sp>
      <p:pic>
        <p:nvPicPr>
          <p:cNvPr id="6" name="Picture 3" descr="W:\Open Engagements\Productivity\MS-Unified Communications\#1601 BizProd MOD Team Core Content Work\New Iconography\Infrastructure\Draft\Icons_Infrastructure_5-03.png"/>
          <p:cNvPicPr>
            <a:picLocks noChangeAspect="1" noChangeArrowheads="1"/>
          </p:cNvPicPr>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bwMode="auto">
          <a:xfrm>
            <a:off x="1098980" y="2754828"/>
            <a:ext cx="504517" cy="75722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7965227" y="1929732"/>
            <a:ext cx="4381227" cy="2543004"/>
          </a:xfrm>
          <a:prstGeom prst="rect">
            <a:avLst/>
          </a:prstGeom>
        </p:spPr>
        <p:txBody>
          <a:bodyPr vert="horz" wrap="square" lIns="0" tIns="0" rIns="0" bIns="0" rtlCol="0">
            <a:spAutoFit/>
          </a:bodyPr>
          <a:lst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72" dirty="0" smtClean="0"/>
              <a:t>UI Virtualization in UCWA enables apps to display information on-demand and conserve data</a:t>
            </a:r>
            <a:endParaRPr lang="en-US" sz="3672" dirty="0"/>
          </a:p>
        </p:txBody>
      </p:sp>
    </p:spTree>
    <p:extLst>
      <p:ext uri="{BB962C8B-B14F-4D97-AF65-F5344CB8AC3E}">
        <p14:creationId xmlns:p14="http://schemas.microsoft.com/office/powerpoint/2010/main" val="359726236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UI Virtualization</a:t>
            </a:r>
            <a:endParaRPr lang="en-US" dirty="0"/>
          </a:p>
        </p:txBody>
      </p:sp>
      <p:sp>
        <p:nvSpPr>
          <p:cNvPr id="3" name="TextBox 2"/>
          <p:cNvSpPr txBox="1"/>
          <p:nvPr/>
        </p:nvSpPr>
        <p:spPr>
          <a:xfrm>
            <a:off x="525168" y="4498956"/>
            <a:ext cx="752388" cy="622511"/>
          </a:xfrm>
          <a:prstGeom prst="rect">
            <a:avLst/>
          </a:prstGeom>
          <a:noFill/>
        </p:spPr>
        <p:txBody>
          <a:bodyPr wrap="none" rtlCol="0">
            <a:spAutoFit/>
          </a:bodyPr>
          <a:lstStyle/>
          <a:p>
            <a:pPr algn="ctr"/>
            <a:r>
              <a:rPr lang="en-US" sz="1122" dirty="0"/>
              <a:t>Home</a:t>
            </a:r>
          </a:p>
          <a:p>
            <a:pPr algn="ctr"/>
            <a:r>
              <a:rPr lang="en-US" sz="1122" dirty="0"/>
              <a:t>Server 1 </a:t>
            </a:r>
          </a:p>
          <a:p>
            <a:pPr algn="ctr"/>
            <a:r>
              <a:rPr lang="en-US" sz="1122" dirty="0"/>
              <a:t>(UCWA)</a:t>
            </a:r>
          </a:p>
        </p:txBody>
      </p:sp>
      <p:pic>
        <p:nvPicPr>
          <p:cNvPr id="4" name="Picture 22"/>
          <p:cNvPicPr>
            <a:picLocks noChangeAspect="1"/>
          </p:cNvPicPr>
          <p:nvPr/>
        </p:nvPicPr>
        <p:blipFill>
          <a:blip r:embed="rId2"/>
          <a:stretch>
            <a:fillRect/>
          </a:stretch>
        </p:blipFill>
        <p:spPr>
          <a:xfrm>
            <a:off x="679827" y="3765252"/>
            <a:ext cx="518341" cy="658742"/>
          </a:xfrm>
          <a:prstGeom prst="rect">
            <a:avLst/>
          </a:prstGeom>
        </p:spPr>
      </p:pic>
      <p:pic>
        <p:nvPicPr>
          <p:cNvPr id="5" name="Picture 22"/>
          <p:cNvPicPr>
            <a:picLocks noChangeAspect="1"/>
          </p:cNvPicPr>
          <p:nvPr/>
        </p:nvPicPr>
        <p:blipFill>
          <a:blip r:embed="rId2"/>
          <a:stretch>
            <a:fillRect/>
          </a:stretch>
        </p:blipFill>
        <p:spPr>
          <a:xfrm>
            <a:off x="1467540" y="3750503"/>
            <a:ext cx="518341" cy="658742"/>
          </a:xfrm>
          <a:prstGeom prst="rect">
            <a:avLst/>
          </a:prstGeom>
        </p:spPr>
      </p:pic>
      <p:grpSp>
        <p:nvGrpSpPr>
          <p:cNvPr id="6" name="Group 5"/>
          <p:cNvGrpSpPr/>
          <p:nvPr/>
        </p:nvGrpSpPr>
        <p:grpSpPr>
          <a:xfrm>
            <a:off x="640214" y="3496142"/>
            <a:ext cx="1318672" cy="318286"/>
            <a:chOff x="6629400" y="1066800"/>
            <a:chExt cx="1292933" cy="312073"/>
          </a:xfrm>
        </p:grpSpPr>
        <p:cxnSp>
          <p:nvCxnSpPr>
            <p:cNvPr id="7" name="Straight Connector 6"/>
            <p:cNvCxnSpPr/>
            <p:nvPr/>
          </p:nvCxnSpPr>
          <p:spPr>
            <a:xfrm>
              <a:off x="6629400" y="1219200"/>
              <a:ext cx="129293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081359" y="1066800"/>
              <a:ext cx="375424" cy="312073"/>
            </a:xfrm>
            <a:prstGeom prst="rect">
              <a:avLst/>
            </a:prstGeom>
            <a:noFill/>
          </p:spPr>
          <p:txBody>
            <a:bodyPr wrap="none" rtlCol="0">
              <a:spAutoFit/>
            </a:bodyPr>
            <a:lstStyle/>
            <a:p>
              <a:r>
                <a:rPr lang="en-US" sz="1428" dirty="0"/>
                <a:t>LB</a:t>
              </a:r>
            </a:p>
          </p:txBody>
        </p:sp>
      </p:grpSp>
      <p:sp>
        <p:nvSpPr>
          <p:cNvPr id="9" name="TextBox 8"/>
          <p:cNvSpPr txBox="1"/>
          <p:nvPr/>
        </p:nvSpPr>
        <p:spPr>
          <a:xfrm>
            <a:off x="1350517" y="4498956"/>
            <a:ext cx="752388" cy="622511"/>
          </a:xfrm>
          <a:prstGeom prst="rect">
            <a:avLst/>
          </a:prstGeom>
          <a:noFill/>
        </p:spPr>
        <p:txBody>
          <a:bodyPr wrap="none" rtlCol="0">
            <a:spAutoFit/>
          </a:bodyPr>
          <a:lstStyle/>
          <a:p>
            <a:pPr algn="ctr"/>
            <a:r>
              <a:rPr lang="en-US" sz="1122" dirty="0"/>
              <a:t>Home</a:t>
            </a:r>
          </a:p>
          <a:p>
            <a:pPr algn="ctr"/>
            <a:r>
              <a:rPr lang="en-US" sz="1122" dirty="0"/>
              <a:t>Server 2 </a:t>
            </a:r>
          </a:p>
          <a:p>
            <a:pPr algn="ctr"/>
            <a:r>
              <a:rPr lang="en-US" sz="1122" dirty="0"/>
              <a:t>(UCWA)</a:t>
            </a:r>
          </a:p>
        </p:txBody>
      </p:sp>
      <p:sp>
        <p:nvSpPr>
          <p:cNvPr id="10" name="Bent Arrow 9"/>
          <p:cNvSpPr/>
          <p:nvPr/>
        </p:nvSpPr>
        <p:spPr bwMode="auto">
          <a:xfrm>
            <a:off x="1150766" y="2527021"/>
            <a:ext cx="1495852" cy="940993"/>
          </a:xfrm>
          <a:prstGeom prst="ben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11" name="TextBox 127"/>
          <p:cNvSpPr txBox="1"/>
          <p:nvPr/>
        </p:nvSpPr>
        <p:spPr>
          <a:xfrm>
            <a:off x="1101171" y="1952904"/>
            <a:ext cx="1595046" cy="622511"/>
          </a:xfrm>
          <a:prstGeom prst="rect">
            <a:avLst/>
          </a:prstGeom>
          <a:noFill/>
        </p:spPr>
        <p:txBody>
          <a:bodyPr wrap="square" rtlCol="0">
            <a:spAutoFit/>
          </a:bodyPr>
          <a:lstStyle/>
          <a:p>
            <a:r>
              <a:rPr lang="en-US" sz="1122" b="1" dirty="0">
                <a:latin typeface="Segoe UI Light" pitchFamily="34" charset="0"/>
              </a:rPr>
              <a:t>Clients receive Metadata Roster updates</a:t>
            </a:r>
          </a:p>
        </p:txBody>
      </p:sp>
      <p:sp>
        <p:nvSpPr>
          <p:cNvPr id="12" name="Right Brace 11"/>
          <p:cNvSpPr/>
          <p:nvPr/>
        </p:nvSpPr>
        <p:spPr>
          <a:xfrm>
            <a:off x="5422860" y="2479448"/>
            <a:ext cx="376997" cy="2631620"/>
          </a:xfrm>
          <a:prstGeom prst="rightBrace">
            <a:avLst>
              <a:gd name="adj1" fmla="val 8333"/>
              <a:gd name="adj2" fmla="val 18138"/>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36"/>
          </a:p>
        </p:txBody>
      </p:sp>
      <p:graphicFrame>
        <p:nvGraphicFramePr>
          <p:cNvPr id="13" name="Table 12"/>
          <p:cNvGraphicFramePr>
            <a:graphicFrameLocks noGrp="1"/>
          </p:cNvGraphicFramePr>
          <p:nvPr>
            <p:extLst>
              <p:ext uri="{D42A27DB-BD31-4B8C-83A1-F6EECF244321}">
                <p14:modId xmlns:p14="http://schemas.microsoft.com/office/powerpoint/2010/main" val="1741254454"/>
              </p:ext>
            </p:extLst>
          </p:nvPr>
        </p:nvGraphicFramePr>
        <p:xfrm>
          <a:off x="5752684" y="3589407"/>
          <a:ext cx="5085169" cy="2078201"/>
        </p:xfrm>
        <a:graphic>
          <a:graphicData uri="http://schemas.openxmlformats.org/drawingml/2006/table">
            <a:tbl>
              <a:tblPr firstRow="1" bandRow="1">
                <a:tableStyleId>{5C22544A-7EE6-4342-B048-85BDC9FD1C3A}</a:tableStyleId>
              </a:tblPr>
              <a:tblGrid>
                <a:gridCol w="1413040"/>
                <a:gridCol w="1428049"/>
                <a:gridCol w="2244080"/>
              </a:tblGrid>
              <a:tr h="273831">
                <a:tc gridSpan="3">
                  <a:txBody>
                    <a:bodyPr/>
                    <a:lstStyle/>
                    <a:p>
                      <a:r>
                        <a:rPr lang="en-US" sz="1100" dirty="0" smtClean="0"/>
                        <a:t>Roster – 11 Participants</a:t>
                      </a:r>
                      <a:endParaRPr lang="en-US" sz="1100" dirty="0"/>
                    </a:p>
                  </a:txBody>
                  <a:tcPr marL="93260" marR="93260" marT="46630" marB="46630"/>
                </a:tc>
                <a:tc hMerge="1">
                  <a:txBody>
                    <a:bodyPr/>
                    <a:lstStyle/>
                    <a:p>
                      <a:endParaRPr lang="en-US" sz="1400" dirty="0"/>
                    </a:p>
                  </a:txBody>
                  <a:tcPr/>
                </a:tc>
                <a:tc hMerge="1">
                  <a:txBody>
                    <a:bodyPr/>
                    <a:lstStyle/>
                    <a:p>
                      <a:endParaRPr lang="en-US" sz="1400" dirty="0"/>
                    </a:p>
                  </a:txBody>
                  <a:tcPr/>
                </a:tc>
              </a:tr>
              <a:tr h="435215">
                <a:tc>
                  <a:txBody>
                    <a:bodyPr/>
                    <a:lstStyle/>
                    <a:p>
                      <a:r>
                        <a:rPr lang="en-US" sz="1100" dirty="0" smtClean="0"/>
                        <a:t>Armando Pinto</a:t>
                      </a:r>
                      <a:endParaRPr lang="en-US" sz="1100" dirty="0"/>
                    </a:p>
                  </a:txBody>
                  <a:tcPr marL="93260" marR="93260" marT="46630" marB="46630"/>
                </a:tc>
                <a:tc>
                  <a:txBody>
                    <a:bodyPr/>
                    <a:lstStyle/>
                    <a:p>
                      <a:r>
                        <a:rPr lang="en-US" sz="1100" dirty="0" smtClean="0"/>
                        <a:t>Director of</a:t>
                      </a:r>
                      <a:r>
                        <a:rPr lang="en-US" sz="1100" baseline="0" dirty="0" smtClean="0"/>
                        <a:t> Marketing</a:t>
                      </a:r>
                      <a:endParaRPr lang="en-US" sz="1100" dirty="0"/>
                    </a:p>
                  </a:txBody>
                  <a:tcPr marL="93260" marR="93260" marT="46630" marB="46630"/>
                </a:tc>
                <a:tc>
                  <a:txBody>
                    <a:bodyPr/>
                    <a:lstStyle/>
                    <a:p>
                      <a:r>
                        <a:rPr lang="en-US" sz="1100" dirty="0" smtClean="0"/>
                        <a:t>““../participants/</a:t>
                      </a:r>
                      <a:r>
                        <a:rPr lang="en-US" sz="1100" dirty="0" err="1" smtClean="0"/>
                        <a:t>ArmandoP</a:t>
                      </a:r>
                      <a:r>
                        <a:rPr lang="en-US" sz="1100" dirty="0" smtClean="0"/>
                        <a:t>”</a:t>
                      </a:r>
                      <a:endParaRPr lang="en-US" sz="1100" dirty="0"/>
                    </a:p>
                  </a:txBody>
                  <a:tcPr marL="93260" marR="93260" marT="46630" marB="46630"/>
                </a:tc>
              </a:tr>
              <a:tr h="273831">
                <a:tc>
                  <a:txBody>
                    <a:bodyPr/>
                    <a:lstStyle/>
                    <a:p>
                      <a:r>
                        <a:rPr lang="en-US" sz="1100" dirty="0" smtClean="0"/>
                        <a:t>…</a:t>
                      </a:r>
                      <a:endParaRPr lang="en-US" sz="1100" dirty="0"/>
                    </a:p>
                  </a:txBody>
                  <a:tcPr marL="93260" marR="93260" marT="46630" marB="46630"/>
                </a:tc>
                <a:tc>
                  <a:txBody>
                    <a:bodyPr/>
                    <a:lstStyle/>
                    <a:p>
                      <a:r>
                        <a:rPr lang="en-US" sz="1100" dirty="0" smtClean="0"/>
                        <a:t>…</a:t>
                      </a:r>
                      <a:endParaRPr lang="en-US" sz="1100" dirty="0"/>
                    </a:p>
                  </a:txBody>
                  <a:tcPr marL="93260" marR="93260" marT="46630" marB="46630"/>
                </a:tc>
                <a:tc>
                  <a:txBody>
                    <a:bodyPr/>
                    <a:lstStyle/>
                    <a:p>
                      <a:r>
                        <a:rPr lang="en-US" sz="1100" dirty="0" smtClean="0"/>
                        <a:t>…</a:t>
                      </a:r>
                      <a:endParaRPr lang="en-US" sz="1100" dirty="0"/>
                    </a:p>
                  </a:txBody>
                  <a:tcPr marL="93260" marR="93260" marT="46630" marB="46630"/>
                </a:tc>
              </a:tr>
              <a:tr h="273831">
                <a:tc>
                  <a:txBody>
                    <a:bodyPr/>
                    <a:lstStyle/>
                    <a:p>
                      <a:r>
                        <a:rPr lang="en-US" sz="1100" dirty="0" smtClean="0"/>
                        <a:t>Alex Darrow</a:t>
                      </a:r>
                      <a:endParaRPr lang="en-US" sz="1100" dirty="0"/>
                    </a:p>
                  </a:txBody>
                  <a:tcPr marL="93260" marR="93260" marT="46630" marB="46630"/>
                </a:tc>
                <a:tc>
                  <a:txBody>
                    <a:bodyPr/>
                    <a:lstStyle/>
                    <a:p>
                      <a:r>
                        <a:rPr lang="en-US" sz="1100" dirty="0" smtClean="0"/>
                        <a:t>Marketing Assistant</a:t>
                      </a:r>
                      <a:endParaRPr lang="en-US" sz="1100" dirty="0"/>
                    </a:p>
                  </a:txBody>
                  <a:tcPr marL="93260" marR="93260" marT="46630" marB="46630"/>
                </a:tc>
                <a:tc>
                  <a:txBody>
                    <a:bodyPr/>
                    <a:lstStyle/>
                    <a:p>
                      <a:r>
                        <a:rPr lang="en-US" sz="1100" dirty="0" smtClean="0"/>
                        <a:t>“../participants/</a:t>
                      </a:r>
                      <a:r>
                        <a:rPr lang="en-US" sz="1100" dirty="0" err="1" smtClean="0"/>
                        <a:t>AlexD</a:t>
                      </a:r>
                      <a:r>
                        <a:rPr lang="en-US" sz="1100" dirty="0" smtClean="0"/>
                        <a:t>”</a:t>
                      </a:r>
                      <a:endParaRPr lang="en-US" sz="1100" dirty="0"/>
                    </a:p>
                  </a:txBody>
                  <a:tcPr marL="93260" marR="93260" marT="46630" marB="46630"/>
                </a:tc>
              </a:tr>
              <a:tr h="273831">
                <a:tc>
                  <a:txBody>
                    <a:bodyPr/>
                    <a:lstStyle/>
                    <a:p>
                      <a:r>
                        <a:rPr lang="en-US" sz="1100" dirty="0" smtClean="0"/>
                        <a:t>Jon Cantrell</a:t>
                      </a:r>
                      <a:endParaRPr lang="en-US" sz="1100" dirty="0"/>
                    </a:p>
                  </a:txBody>
                  <a:tcPr marL="93260" marR="93260" marT="46630" marB="46630"/>
                </a:tc>
                <a:tc>
                  <a:txBody>
                    <a:bodyPr/>
                    <a:lstStyle/>
                    <a:p>
                      <a:r>
                        <a:rPr lang="en-US" sz="1100" dirty="0" smtClean="0"/>
                        <a:t>--</a:t>
                      </a:r>
                      <a:endParaRPr lang="en-US" sz="1100" dirty="0"/>
                    </a:p>
                  </a:txBody>
                  <a:tcPr marL="93260" marR="93260" marT="46630" marB="46630"/>
                </a:tc>
                <a:tc>
                  <a:txBody>
                    <a:bodyPr/>
                    <a:lstStyle/>
                    <a:p>
                      <a:r>
                        <a:rPr lang="en-US" sz="1100" dirty="0" smtClean="0"/>
                        <a:t>“../participants/</a:t>
                      </a:r>
                      <a:r>
                        <a:rPr lang="en-US" sz="1100" dirty="0" err="1" smtClean="0"/>
                        <a:t>JCantrell</a:t>
                      </a:r>
                      <a:r>
                        <a:rPr lang="en-US" sz="1100" dirty="0" smtClean="0"/>
                        <a:t>”</a:t>
                      </a:r>
                      <a:endParaRPr lang="en-US" sz="1100" dirty="0"/>
                    </a:p>
                  </a:txBody>
                  <a:tcPr marL="93260" marR="93260" marT="46630" marB="46630"/>
                </a:tc>
              </a:tr>
              <a:tr h="273831">
                <a:tc>
                  <a:txBody>
                    <a:bodyPr/>
                    <a:lstStyle/>
                    <a:p>
                      <a:r>
                        <a:rPr lang="en-US" sz="1100" dirty="0" smtClean="0"/>
                        <a:t>Matt</a:t>
                      </a:r>
                      <a:r>
                        <a:rPr lang="en-US" sz="1100" baseline="0" dirty="0" smtClean="0"/>
                        <a:t> Berg</a:t>
                      </a:r>
                      <a:endParaRPr lang="en-US" sz="1100" dirty="0"/>
                    </a:p>
                  </a:txBody>
                  <a:tcPr marL="93260" marR="93260" marT="46630" marB="46630"/>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100" dirty="0" smtClean="0"/>
                        <a:t>--</a:t>
                      </a:r>
                      <a:endParaRPr lang="en-US" sz="1100" dirty="0"/>
                    </a:p>
                  </a:txBody>
                  <a:tcPr marL="93260" marR="93260" marT="46630" marB="46630"/>
                </a:tc>
                <a:tc>
                  <a:txBody>
                    <a:bodyPr/>
                    <a:lstStyle/>
                    <a:p>
                      <a:r>
                        <a:rPr lang="en-US" sz="1100" dirty="0" smtClean="0"/>
                        <a:t>“../participants/</a:t>
                      </a:r>
                      <a:r>
                        <a:rPr lang="en-US" sz="1100" dirty="0" err="1" smtClean="0"/>
                        <a:t>MattB</a:t>
                      </a:r>
                      <a:r>
                        <a:rPr lang="en-US" sz="1100" dirty="0" smtClean="0"/>
                        <a:t>”</a:t>
                      </a:r>
                      <a:endParaRPr lang="en-US" sz="1100" dirty="0"/>
                    </a:p>
                  </a:txBody>
                  <a:tcPr marL="93260" marR="93260" marT="46630" marB="46630"/>
                </a:tc>
              </a:tr>
              <a:tr h="273831">
                <a:tc>
                  <a:txBody>
                    <a:bodyPr/>
                    <a:lstStyle/>
                    <a:p>
                      <a:r>
                        <a:rPr lang="en-US" sz="1100" dirty="0" smtClean="0"/>
                        <a:t>Terrence</a:t>
                      </a:r>
                      <a:r>
                        <a:rPr lang="en-US" sz="1100" baseline="0" dirty="0" smtClean="0"/>
                        <a:t> Phillip</a:t>
                      </a:r>
                      <a:endParaRPr lang="en-US" sz="1100" dirty="0"/>
                    </a:p>
                  </a:txBody>
                  <a:tcPr marL="93260" marR="93260" marT="46630" marB="46630"/>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100" dirty="0" smtClean="0"/>
                        <a:t>--</a:t>
                      </a:r>
                    </a:p>
                  </a:txBody>
                  <a:tcPr marL="93260" marR="93260" marT="46630" marB="46630"/>
                </a:tc>
                <a:tc>
                  <a:txBody>
                    <a:bodyPr/>
                    <a:lstStyle/>
                    <a:p>
                      <a:r>
                        <a:rPr lang="en-US" sz="1100" dirty="0" smtClean="0"/>
                        <a:t>“../participants/</a:t>
                      </a:r>
                      <a:r>
                        <a:rPr lang="en-US" sz="1100" dirty="0" err="1" smtClean="0"/>
                        <a:t>TPhillip</a:t>
                      </a:r>
                      <a:r>
                        <a:rPr lang="en-US" sz="1100" dirty="0" smtClean="0"/>
                        <a:t>”</a:t>
                      </a:r>
                      <a:endParaRPr lang="en-US" sz="1100" dirty="0"/>
                    </a:p>
                  </a:txBody>
                  <a:tcPr marL="93260" marR="93260" marT="46630" marB="46630"/>
                </a:tc>
              </a:tr>
            </a:tbl>
          </a:graphicData>
        </a:graphic>
      </p:graphicFrame>
      <p:sp>
        <p:nvSpPr>
          <p:cNvPr id="14" name="TextBox 13"/>
          <p:cNvSpPr txBox="1"/>
          <p:nvPr/>
        </p:nvSpPr>
        <p:spPr>
          <a:xfrm>
            <a:off x="5983677" y="2720461"/>
            <a:ext cx="2972079" cy="384205"/>
          </a:xfrm>
          <a:prstGeom prst="rect">
            <a:avLst/>
          </a:prstGeom>
          <a:noFill/>
        </p:spPr>
        <p:txBody>
          <a:bodyPr wrap="none" lIns="0" tIns="0" rIns="0" bIns="0" rtlCol="0">
            <a:spAutoFit/>
          </a:bodyPr>
          <a:lstStyle/>
          <a:p>
            <a:r>
              <a:rPr lang="en-US" sz="2448" spc="-71" dirty="0">
                <a:gradFill>
                  <a:gsLst>
                    <a:gs pos="2917">
                      <a:schemeClr val="tx1"/>
                    </a:gs>
                    <a:gs pos="30000">
                      <a:schemeClr val="tx1"/>
                    </a:gs>
                  </a:gsLst>
                  <a:lin ang="5400000" scaled="0"/>
                </a:gradFill>
              </a:rPr>
              <a:t>Rich Roster Experience</a:t>
            </a:r>
          </a:p>
        </p:txBody>
      </p:sp>
      <p:sp>
        <p:nvSpPr>
          <p:cNvPr id="15" name="Right Brace 14"/>
          <p:cNvSpPr/>
          <p:nvPr/>
        </p:nvSpPr>
        <p:spPr>
          <a:xfrm>
            <a:off x="5033254" y="2479448"/>
            <a:ext cx="443143" cy="3403904"/>
          </a:xfrm>
          <a:prstGeom prst="rightBrace">
            <a:avLst>
              <a:gd name="adj1" fmla="val 8333"/>
              <a:gd name="adj2" fmla="val 39222"/>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36"/>
          </a:p>
        </p:txBody>
      </p:sp>
      <p:pic>
        <p:nvPicPr>
          <p:cNvPr id="16" name="Picture 15"/>
          <p:cNvPicPr>
            <a:picLocks noChangeAspect="1"/>
          </p:cNvPicPr>
          <p:nvPr/>
        </p:nvPicPr>
        <p:blipFill>
          <a:blip r:embed="rId3"/>
          <a:stretch>
            <a:fillRect/>
          </a:stretch>
        </p:blipFill>
        <p:spPr>
          <a:xfrm>
            <a:off x="2748151" y="1735399"/>
            <a:ext cx="2212241" cy="4147953"/>
          </a:xfrm>
          <a:prstGeom prst="rect">
            <a:avLst/>
          </a:prstGeom>
        </p:spPr>
      </p:pic>
      <p:pic>
        <p:nvPicPr>
          <p:cNvPr id="17" name="Picture 16"/>
          <p:cNvPicPr>
            <a:picLocks noChangeAspect="1"/>
          </p:cNvPicPr>
          <p:nvPr/>
        </p:nvPicPr>
        <p:blipFill>
          <a:blip r:embed="rId4"/>
          <a:stretch>
            <a:fillRect/>
          </a:stretch>
        </p:blipFill>
        <p:spPr>
          <a:xfrm>
            <a:off x="2688195" y="1735399"/>
            <a:ext cx="2212241" cy="4147953"/>
          </a:xfrm>
          <a:prstGeom prst="rect">
            <a:avLst/>
          </a:prstGeom>
        </p:spPr>
      </p:pic>
    </p:spTree>
    <p:extLst>
      <p:ext uri="{BB962C8B-B14F-4D97-AF65-F5344CB8AC3E}">
        <p14:creationId xmlns:p14="http://schemas.microsoft.com/office/powerpoint/2010/main" val="15455623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17"/>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2"/>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4"/>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animBg="1"/>
      <p:bldP spid="11" grpId="0"/>
      <p:bldP spid="12" grpId="0" animBg="1"/>
      <p:bldP spid="12" grpId="1" animBg="1"/>
      <p:bldP spid="14" grpId="0"/>
      <p:bldP spid="14" grpId="1"/>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Lync Server 2013 Mobility Updates Summary</a:t>
            </a:r>
            <a:endParaRPr lang="en-US" sz="4800" dirty="0"/>
          </a:p>
        </p:txBody>
      </p:sp>
      <p:graphicFrame>
        <p:nvGraphicFramePr>
          <p:cNvPr id="3" name="Diagram 2"/>
          <p:cNvGraphicFramePr/>
          <p:nvPr>
            <p:extLst>
              <p:ext uri="{D42A27DB-BD31-4B8C-83A1-F6EECF244321}">
                <p14:modId xmlns:p14="http://schemas.microsoft.com/office/powerpoint/2010/main" val="2621750787"/>
              </p:ext>
            </p:extLst>
          </p:nvPr>
        </p:nvGraphicFramePr>
        <p:xfrm>
          <a:off x="122237" y="1516062"/>
          <a:ext cx="54864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1000586273"/>
              </p:ext>
            </p:extLst>
          </p:nvPr>
        </p:nvGraphicFramePr>
        <p:xfrm>
          <a:off x="6370637" y="1592262"/>
          <a:ext cx="5638800" cy="4267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75852892"/>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Tree>
    <p:extLst>
      <p:ext uri="{BB962C8B-B14F-4D97-AF65-F5344CB8AC3E}">
        <p14:creationId xmlns:p14="http://schemas.microsoft.com/office/powerpoint/2010/main" val="2901063327"/>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Push Notifications Clearing House</a:t>
            </a:r>
            <a:endParaRPr lang="en-US" dirty="0"/>
          </a:p>
        </p:txBody>
      </p:sp>
      <p:sp>
        <p:nvSpPr>
          <p:cNvPr id="3" name="Rectangle 2"/>
          <p:cNvSpPr/>
          <p:nvPr/>
        </p:nvSpPr>
        <p:spPr>
          <a:xfrm>
            <a:off x="304345" y="1363662"/>
            <a:ext cx="10218032" cy="4860408"/>
          </a:xfrm>
          <a:prstGeom prst="rect">
            <a:avLst/>
          </a:prstGeom>
        </p:spPr>
        <p:txBody>
          <a:bodyPr wrap="square" lIns="93255" tIns="46628" rIns="93255" bIns="46628">
            <a:spAutoFit/>
          </a:bodyPr>
          <a:lstStyle/>
          <a:p>
            <a:pPr marL="469513" indent="-469513" defTabSz="932513">
              <a:lnSpc>
                <a:spcPct val="90000"/>
              </a:lnSpc>
              <a:spcBef>
                <a:spcPct val="20000"/>
              </a:spcBef>
              <a:buSzPct val="90000"/>
              <a:buFont typeface="Courier New" pitchFamily="49" charset="0"/>
              <a:buChar char="o"/>
            </a:pPr>
            <a:r>
              <a:rPr lang="en-US" dirty="0">
                <a:gradFill>
                  <a:gsLst>
                    <a:gs pos="1250">
                      <a:schemeClr val="tx1"/>
                    </a:gs>
                    <a:gs pos="100000">
                      <a:schemeClr val="tx1"/>
                    </a:gs>
                  </a:gsLst>
                  <a:lin ang="5400000" scaled="0"/>
                </a:gradFill>
              </a:rPr>
              <a:t>Online Service to light up background application on WP8 to deliver messages and VoIP calls</a:t>
            </a:r>
          </a:p>
          <a:p>
            <a:pPr marL="469513" indent="-469513" defTabSz="932513">
              <a:lnSpc>
                <a:spcPct val="90000"/>
              </a:lnSpc>
              <a:spcBef>
                <a:spcPct val="20000"/>
              </a:spcBef>
              <a:buSzPct val="90000"/>
              <a:buFont typeface="Courier New" pitchFamily="49" charset="0"/>
              <a:buChar char="o"/>
            </a:pPr>
            <a:r>
              <a:rPr lang="en-US" dirty="0">
                <a:gradFill>
                  <a:gsLst>
                    <a:gs pos="1250">
                      <a:schemeClr val="tx1"/>
                    </a:gs>
                    <a:gs pos="100000">
                      <a:schemeClr val="tx1"/>
                    </a:gs>
                  </a:gsLst>
                  <a:lin ang="5400000" scaled="0"/>
                </a:gradFill>
              </a:rPr>
              <a:t>Serve both On-Prem and Online customers</a:t>
            </a:r>
          </a:p>
          <a:p>
            <a:pPr marL="469513" indent="-469513" defTabSz="932513">
              <a:lnSpc>
                <a:spcPct val="90000"/>
              </a:lnSpc>
              <a:spcBef>
                <a:spcPct val="20000"/>
              </a:spcBef>
              <a:buSzPct val="90000"/>
              <a:buFont typeface="Courier New" pitchFamily="49" charset="0"/>
              <a:buChar char="o"/>
            </a:pPr>
            <a:r>
              <a:rPr lang="en-US" dirty="0">
                <a:gradFill>
                  <a:gsLst>
                    <a:gs pos="1250">
                      <a:schemeClr val="tx1"/>
                    </a:gs>
                    <a:gs pos="100000">
                      <a:schemeClr val="tx1"/>
                    </a:gs>
                  </a:gsLst>
                  <a:lin ang="5400000" scaled="0"/>
                </a:gradFill>
              </a:rPr>
              <a:t>Scenarios</a:t>
            </a:r>
          </a:p>
          <a:p>
            <a:pPr marL="935733" lvl="2" indent="-469513" defTabSz="932513">
              <a:lnSpc>
                <a:spcPct val="90000"/>
              </a:lnSpc>
              <a:spcBef>
                <a:spcPct val="20000"/>
              </a:spcBef>
              <a:buSzPct val="90000"/>
              <a:buFont typeface="Courier New" pitchFamily="49" charset="0"/>
              <a:buChar char="o"/>
            </a:pPr>
            <a:r>
              <a:rPr lang="en-US" dirty="0">
                <a:gradFill>
                  <a:gsLst>
                    <a:gs pos="1250">
                      <a:schemeClr val="tx1"/>
                    </a:gs>
                    <a:gs pos="100000">
                      <a:schemeClr val="tx1"/>
                    </a:gs>
                  </a:gsLst>
                  <a:lin ang="5400000" scaled="0"/>
                </a:gradFill>
              </a:rPr>
              <a:t>Incoming VoIP calls</a:t>
            </a:r>
          </a:p>
          <a:p>
            <a:pPr marL="935733" lvl="2" indent="-469513" defTabSz="932513">
              <a:lnSpc>
                <a:spcPct val="90000"/>
              </a:lnSpc>
              <a:spcBef>
                <a:spcPct val="20000"/>
              </a:spcBef>
              <a:buSzPct val="90000"/>
              <a:buFont typeface="Courier New" pitchFamily="49" charset="0"/>
              <a:buChar char="o"/>
            </a:pPr>
            <a:r>
              <a:rPr lang="en-US" dirty="0">
                <a:gradFill>
                  <a:gsLst>
                    <a:gs pos="1250">
                      <a:schemeClr val="tx1"/>
                    </a:gs>
                    <a:gs pos="100000">
                      <a:schemeClr val="tx1"/>
                    </a:gs>
                  </a:gsLst>
                  <a:lin ang="5400000" scaled="0"/>
                </a:gradFill>
              </a:rPr>
              <a:t>New IM invite/messages</a:t>
            </a:r>
          </a:p>
          <a:p>
            <a:pPr marL="935733" lvl="2" indent="-469513" defTabSz="932513">
              <a:lnSpc>
                <a:spcPct val="90000"/>
              </a:lnSpc>
              <a:spcBef>
                <a:spcPct val="20000"/>
              </a:spcBef>
              <a:buSzPct val="90000"/>
              <a:buFont typeface="Courier New" pitchFamily="49" charset="0"/>
              <a:buChar char="o"/>
            </a:pPr>
            <a:r>
              <a:rPr lang="en-US" dirty="0">
                <a:gradFill>
                  <a:gsLst>
                    <a:gs pos="1250">
                      <a:schemeClr val="tx1"/>
                    </a:gs>
                    <a:gs pos="100000">
                      <a:schemeClr val="tx1"/>
                    </a:gs>
                  </a:gsLst>
                  <a:lin ang="5400000" scaled="0"/>
                </a:gradFill>
              </a:rPr>
              <a:t>Message Waiting Indicator</a:t>
            </a:r>
          </a:p>
          <a:p>
            <a:pPr marL="935733" lvl="2" indent="-469513" defTabSz="932513">
              <a:lnSpc>
                <a:spcPct val="90000"/>
              </a:lnSpc>
              <a:spcBef>
                <a:spcPct val="20000"/>
              </a:spcBef>
              <a:buSzPct val="90000"/>
              <a:buFont typeface="Courier New" pitchFamily="49" charset="0"/>
              <a:buChar char="o"/>
            </a:pPr>
            <a:r>
              <a:rPr lang="en-US" dirty="0">
                <a:gradFill>
                  <a:gsLst>
                    <a:gs pos="1250">
                      <a:schemeClr val="tx1"/>
                    </a:gs>
                    <a:gs pos="100000">
                      <a:schemeClr val="tx1"/>
                    </a:gs>
                  </a:gsLst>
                  <a:lin ang="5400000" scaled="0"/>
                </a:gradFill>
              </a:rPr>
              <a:t>Missed Call notification</a:t>
            </a:r>
          </a:p>
          <a:p>
            <a:pPr marL="469513" indent="-469513" defTabSz="932513">
              <a:lnSpc>
                <a:spcPct val="90000"/>
              </a:lnSpc>
              <a:spcBef>
                <a:spcPct val="20000"/>
              </a:spcBef>
              <a:buSzPct val="90000"/>
              <a:buFont typeface="Courier New" pitchFamily="49" charset="0"/>
              <a:buChar char="o"/>
            </a:pPr>
            <a:r>
              <a:rPr lang="en-US" dirty="0">
                <a:gradFill>
                  <a:gsLst>
                    <a:gs pos="1250">
                      <a:schemeClr val="tx1"/>
                    </a:gs>
                    <a:gs pos="100000">
                      <a:schemeClr val="tx1"/>
                    </a:gs>
                  </a:gsLst>
                  <a:lin ang="5400000" scaled="0"/>
                </a:gradFill>
              </a:rPr>
              <a:t>Providers</a:t>
            </a:r>
          </a:p>
          <a:p>
            <a:pPr marL="935733" lvl="2" indent="-469513" defTabSz="932513">
              <a:lnSpc>
                <a:spcPct val="90000"/>
              </a:lnSpc>
              <a:spcBef>
                <a:spcPct val="20000"/>
              </a:spcBef>
              <a:buSzPct val="90000"/>
              <a:buFont typeface="Courier New" pitchFamily="49" charset="0"/>
              <a:buChar char="o"/>
            </a:pPr>
            <a:r>
              <a:rPr lang="en-US" dirty="0">
                <a:gradFill>
                  <a:gsLst>
                    <a:gs pos="1250">
                      <a:schemeClr val="tx1"/>
                    </a:gs>
                    <a:gs pos="100000">
                      <a:schemeClr val="tx1"/>
                    </a:gs>
                  </a:gsLst>
                  <a:lin ang="5400000" scaled="0"/>
                </a:gradFill>
              </a:rPr>
              <a:t>Microsoft Push Notifications (MPNs)</a:t>
            </a:r>
          </a:p>
          <a:p>
            <a:pPr marL="469513" indent="-469513" defTabSz="932513">
              <a:lnSpc>
                <a:spcPct val="90000"/>
              </a:lnSpc>
              <a:spcBef>
                <a:spcPct val="20000"/>
              </a:spcBef>
              <a:buSzPct val="90000"/>
              <a:buFont typeface="Courier New" pitchFamily="49" charset="0"/>
              <a:buChar char="o"/>
            </a:pPr>
            <a:r>
              <a:rPr lang="en-US" dirty="0">
                <a:gradFill>
                  <a:gsLst>
                    <a:gs pos="1250">
                      <a:schemeClr val="tx1"/>
                    </a:gs>
                    <a:gs pos="100000">
                      <a:schemeClr val="tx1"/>
                    </a:gs>
                  </a:gsLst>
                  <a:lin ang="5400000" scaled="0"/>
                </a:gradFill>
              </a:rPr>
              <a:t>Administration</a:t>
            </a:r>
          </a:p>
          <a:p>
            <a:pPr marL="935733" lvl="2" indent="-469513" defTabSz="932513">
              <a:lnSpc>
                <a:spcPct val="90000"/>
              </a:lnSpc>
              <a:spcBef>
                <a:spcPct val="20000"/>
              </a:spcBef>
              <a:buSzPct val="90000"/>
              <a:buFont typeface="Courier New" pitchFamily="49" charset="0"/>
              <a:buChar char="o"/>
            </a:pPr>
            <a:r>
              <a:rPr lang="en-US" dirty="0">
                <a:gradFill>
                  <a:gsLst>
                    <a:gs pos="1250">
                      <a:schemeClr val="tx1"/>
                    </a:gs>
                    <a:gs pos="100000">
                      <a:schemeClr val="tx1"/>
                    </a:gs>
                  </a:gsLst>
                  <a:lin ang="5400000" scaled="0"/>
                </a:gradFill>
              </a:rPr>
              <a:t>Configure Edge Server to setup hosting provider federation with push.lync.com</a:t>
            </a:r>
          </a:p>
          <a:p>
            <a:pPr marL="935733" lvl="2" indent="-469513" defTabSz="932513">
              <a:lnSpc>
                <a:spcPct val="90000"/>
              </a:lnSpc>
              <a:spcBef>
                <a:spcPct val="20000"/>
              </a:spcBef>
              <a:buSzPct val="90000"/>
              <a:buFont typeface="Courier New" pitchFamily="49" charset="0"/>
              <a:buChar char="o"/>
            </a:pPr>
            <a:r>
              <a:rPr lang="en-US" dirty="0">
                <a:gradFill>
                  <a:gsLst>
                    <a:gs pos="1250">
                      <a:schemeClr val="tx1"/>
                    </a:gs>
                    <a:gs pos="100000">
                      <a:schemeClr val="tx1"/>
                    </a:gs>
                  </a:gsLst>
                  <a:lin ang="5400000" scaled="0"/>
                </a:gradFill>
              </a:rPr>
              <a:t>Enable/Disable for Microsoft</a:t>
            </a:r>
          </a:p>
          <a:p>
            <a:pPr marL="935733" lvl="2" indent="-469513" defTabSz="932513">
              <a:lnSpc>
                <a:spcPct val="90000"/>
              </a:lnSpc>
              <a:spcBef>
                <a:spcPct val="20000"/>
              </a:spcBef>
              <a:buSzPct val="90000"/>
              <a:buFont typeface="Courier New" pitchFamily="49" charset="0"/>
              <a:buChar char="o"/>
            </a:pPr>
            <a:r>
              <a:rPr lang="en-US" dirty="0">
                <a:gradFill>
                  <a:gsLst>
                    <a:gs pos="1250">
                      <a:schemeClr val="tx1"/>
                    </a:gs>
                    <a:gs pos="100000">
                      <a:schemeClr val="tx1"/>
                    </a:gs>
                  </a:gsLst>
                  <a:lin ang="5400000" scaled="0"/>
                </a:gradFill>
              </a:rPr>
              <a:t>Control of Push Notifications done via policies</a:t>
            </a:r>
          </a:p>
          <a:p>
            <a:pPr marL="935733" lvl="2" indent="-469513" defTabSz="932513">
              <a:lnSpc>
                <a:spcPct val="90000"/>
              </a:lnSpc>
              <a:spcBef>
                <a:spcPct val="20000"/>
              </a:spcBef>
              <a:buSzPct val="90000"/>
              <a:buFont typeface="Courier New" pitchFamily="49" charset="0"/>
              <a:buChar char="o"/>
            </a:pPr>
            <a:r>
              <a:rPr lang="en-US" dirty="0">
                <a:gradFill>
                  <a:gsLst>
                    <a:gs pos="1250">
                      <a:schemeClr val="tx1"/>
                    </a:gs>
                    <a:gs pos="100000">
                      <a:schemeClr val="tx1"/>
                    </a:gs>
                  </a:gsLst>
                  <a:lin ang="5400000" scaled="0"/>
                </a:gradFill>
              </a:rPr>
              <a:t>On-prem: turned OFF by default - Online: turned ON by default</a:t>
            </a:r>
          </a:p>
          <a:p>
            <a:pPr marL="469513" lvl="1" indent="-469513" defTabSz="932513">
              <a:lnSpc>
                <a:spcPct val="90000"/>
              </a:lnSpc>
              <a:spcBef>
                <a:spcPct val="20000"/>
              </a:spcBef>
              <a:buSzPct val="90000"/>
              <a:buFont typeface="Courier New" pitchFamily="49" charset="0"/>
              <a:buChar char="o"/>
            </a:pPr>
            <a:r>
              <a:rPr lang="en-US" dirty="0">
                <a:gradFill>
                  <a:gsLst>
                    <a:gs pos="1250">
                      <a:schemeClr val="tx1"/>
                    </a:gs>
                    <a:gs pos="100000">
                      <a:schemeClr val="tx1"/>
                    </a:gs>
                  </a:gsLst>
                  <a:lin ang="5400000" scaled="0"/>
                </a:gradFill>
              </a:rPr>
              <a:t>User can enable/disable Push notification from Lync mobile client</a:t>
            </a:r>
          </a:p>
          <a:p>
            <a:pPr marL="757642" lvl="1" indent="-291422">
              <a:buFontTx/>
              <a:buChar char="-"/>
            </a:pPr>
            <a:endParaRPr lang="en-US" sz="1632" dirty="0">
              <a:ea typeface="Segoe UI" pitchFamily="34" charset="0"/>
              <a:cs typeface="Segoe UI" pitchFamily="34" charset="0"/>
            </a:endParaRPr>
          </a:p>
        </p:txBody>
      </p:sp>
    </p:spTree>
    <p:extLst>
      <p:ext uri="{BB962C8B-B14F-4D97-AF65-F5344CB8AC3E}">
        <p14:creationId xmlns:p14="http://schemas.microsoft.com/office/powerpoint/2010/main" val="118062280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274638" y="1212850"/>
            <a:ext cx="11887200" cy="3200876"/>
          </a:xfrm>
        </p:spPr>
        <p:txBody>
          <a:bodyPr/>
          <a:lstStyle/>
          <a:p>
            <a:r>
              <a:rPr lang="en-US" dirty="0" smtClean="0"/>
              <a:t>What’s new in Lync Server Mobility?</a:t>
            </a:r>
          </a:p>
          <a:p>
            <a:r>
              <a:rPr lang="en-US" dirty="0" smtClean="0"/>
              <a:t>How to plan, deploy &amp; manage mobility in Lync Server 2013?</a:t>
            </a:r>
          </a:p>
          <a:p>
            <a:r>
              <a:rPr lang="en-US" dirty="0" smtClean="0"/>
              <a:t>What’s the high-level architecture and flow for key scenarios?</a:t>
            </a:r>
            <a:endParaRPr lang="en-US" dirty="0"/>
          </a:p>
        </p:txBody>
      </p:sp>
    </p:spTree>
    <p:extLst>
      <p:ext uri="{BB962C8B-B14F-4D97-AF65-F5344CB8AC3E}">
        <p14:creationId xmlns:p14="http://schemas.microsoft.com/office/powerpoint/2010/main" val="1631927485"/>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Troubleshooting</a:t>
            </a:r>
            <a:endParaRPr lang="en-US" dirty="0"/>
          </a:p>
        </p:txBody>
      </p:sp>
      <p:sp>
        <p:nvSpPr>
          <p:cNvPr id="3" name="Text Placeholder 2"/>
          <p:cNvSpPr txBox="1">
            <a:spLocks/>
          </p:cNvSpPr>
          <p:nvPr/>
        </p:nvSpPr>
        <p:spPr>
          <a:xfrm>
            <a:off x="519051" y="1314540"/>
            <a:ext cx="11400102" cy="3717941"/>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Client logs</a:t>
            </a:r>
          </a:p>
          <a:p>
            <a:pPr lvl="1"/>
            <a:r>
              <a:rPr lang="en-US" smtClean="0"/>
              <a:t>Enable client logs and share via Email</a:t>
            </a:r>
          </a:p>
          <a:p>
            <a:pPr lvl="1"/>
            <a:r>
              <a:rPr lang="en-US" smtClean="0"/>
              <a:t>Snooper for analyzing client logs</a:t>
            </a:r>
          </a:p>
          <a:p>
            <a:r>
              <a:rPr lang="en-US" smtClean="0"/>
              <a:t>Server logs</a:t>
            </a:r>
          </a:p>
          <a:p>
            <a:pPr lvl="1"/>
            <a:r>
              <a:rPr lang="en-US" smtClean="0"/>
              <a:t>Use CLS logger </a:t>
            </a:r>
          </a:p>
          <a:p>
            <a:pPr lvl="1"/>
            <a:r>
              <a:rPr lang="en-US" smtClean="0"/>
              <a:t>Collect logs for UCWA, Web Infra, Collab, S4</a:t>
            </a:r>
          </a:p>
          <a:p>
            <a:endParaRPr lang="en-US" dirty="0"/>
          </a:p>
        </p:txBody>
      </p:sp>
    </p:spTree>
    <p:extLst>
      <p:ext uri="{BB962C8B-B14F-4D97-AF65-F5344CB8AC3E}">
        <p14:creationId xmlns:p14="http://schemas.microsoft.com/office/powerpoint/2010/main" val="3088891126"/>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spTree>
    <p:extLst>
      <p:ext uri="{BB962C8B-B14F-4D97-AF65-F5344CB8AC3E}">
        <p14:creationId xmlns:p14="http://schemas.microsoft.com/office/powerpoint/2010/main" val="17660850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07208"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3637919"/>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Breakout Sessions</a:t>
            </a:r>
          </a:p>
          <a:p>
            <a:pPr marL="1037871" lvl="1"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Deep Dive into New UCWA of Lync 2013</a:t>
            </a:r>
          </a:p>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Related Certification Exams</a:t>
            </a:r>
          </a:p>
          <a:p>
            <a:pPr marL="1037871" lvl="1"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70-336</a:t>
            </a:r>
          </a:p>
          <a:p>
            <a:pPr marL="1037871" lvl="1"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70-337</a:t>
            </a:r>
          </a:p>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Find Me Later At: Lync 2013 Booth</a:t>
            </a:r>
            <a:endParaRPr lang="en-US" sz="36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38960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3003899"/>
          </a:xfrm>
          <a:prstGeom prst="rect">
            <a:avLst/>
          </a:prstGeom>
          <a:noFill/>
        </p:spPr>
        <p:txBody>
          <a:bodyPr wrap="square" lIns="182880" tIns="146304" rIns="182880" bIns="146304" rtlCol="0">
            <a:spAutoFit/>
          </a:bodyPr>
          <a:lstStyle/>
          <a:p>
            <a:r>
              <a:rPr lang="en-US" sz="4400" b="1" dirty="0" smtClean="0">
                <a:gradFill>
                  <a:gsLst>
                    <a:gs pos="83000">
                      <a:srgbClr val="FFFFFF"/>
                    </a:gs>
                    <a:gs pos="100000">
                      <a:srgbClr val="0072C6">
                        <a:lumMod val="30000"/>
                        <a:lumOff val="70000"/>
                      </a:srgbClr>
                    </a:gs>
                  </a:gsLst>
                  <a:lin ang="5400000" scaled="1"/>
                </a:gradFill>
              </a:rPr>
              <a:t>Scan </a:t>
            </a:r>
            <a:r>
              <a:rPr lang="en-US" sz="4400" b="1" dirty="0">
                <a:gradFill>
                  <a:gsLst>
                    <a:gs pos="83000">
                      <a:srgbClr val="FFFFFF"/>
                    </a:gs>
                    <a:gs pos="100000">
                      <a:srgbClr val="0072C6">
                        <a:lumMod val="30000"/>
                        <a:lumOff val="70000"/>
                      </a:srgbClr>
                    </a:gs>
                  </a:gsLst>
                  <a:lin ang="5400000" scaled="1"/>
                </a:gradFill>
              </a:rPr>
              <a:t>this QR code </a:t>
            </a:r>
            <a:r>
              <a:rPr lang="en-US" sz="4400" dirty="0">
                <a:gradFill>
                  <a:gsLst>
                    <a:gs pos="83000">
                      <a:srgbClr val="FFFFFF"/>
                    </a:gs>
                    <a:gs pos="100000">
                      <a:srgbClr val="0072C6">
                        <a:lumMod val="30000"/>
                        <a:lumOff val="70000"/>
                      </a:srgbClr>
                    </a:gs>
                  </a:gsLst>
                  <a:lin ang="5400000" scaled="1"/>
                </a:gradFill>
              </a:rPr>
              <a:t>to </a:t>
            </a:r>
          </a:p>
          <a:p>
            <a:r>
              <a:rPr lang="en-US" sz="4400" dirty="0">
                <a:gradFill>
                  <a:gsLst>
                    <a:gs pos="83000">
                      <a:srgbClr val="FFFFFF"/>
                    </a:gs>
                    <a:gs pos="100000">
                      <a:srgbClr val="0072C6">
                        <a:lumMod val="30000"/>
                        <a:lumOff val="70000"/>
                      </a:srgbClr>
                    </a:gs>
                  </a:gsLst>
                  <a:lin ang="5400000" scaled="1"/>
                </a:gradFill>
              </a:rPr>
              <a:t>evaluate this session.</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2954568027"/>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Mobility: Overview</a:t>
            </a:r>
            <a:endParaRPr lang="en-US" dirty="0"/>
          </a:p>
        </p:txBody>
      </p:sp>
    </p:spTree>
    <p:extLst>
      <p:ext uri="{BB962C8B-B14F-4D97-AF65-F5344CB8AC3E}">
        <p14:creationId xmlns:p14="http://schemas.microsoft.com/office/powerpoint/2010/main" val="227378157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Lync Server 2013 – Mobility Goals</a:t>
            </a:r>
            <a:endParaRPr lang="en-US" dirty="0"/>
          </a:p>
        </p:txBody>
      </p:sp>
      <p:sp>
        <p:nvSpPr>
          <p:cNvPr id="3" name="Text Placeholder 2"/>
          <p:cNvSpPr>
            <a:spLocks noGrp="1"/>
          </p:cNvSpPr>
          <p:nvPr>
            <p:ph type="body" sz="quarter" idx="10"/>
          </p:nvPr>
        </p:nvSpPr>
        <p:spPr>
          <a:xfrm>
            <a:off x="274638" y="1212850"/>
            <a:ext cx="11887200" cy="2769989"/>
          </a:xfrm>
        </p:spPr>
        <p:txBody>
          <a:bodyPr/>
          <a:lstStyle/>
          <a:p>
            <a:r>
              <a:rPr lang="en-US" dirty="0" smtClean="0"/>
              <a:t>Cross Platform support</a:t>
            </a:r>
          </a:p>
          <a:p>
            <a:r>
              <a:rPr lang="en-US" dirty="0" smtClean="0"/>
              <a:t>Power Real-Time Communications</a:t>
            </a:r>
          </a:p>
          <a:p>
            <a:r>
              <a:rPr lang="en-US" dirty="0" smtClean="0"/>
              <a:t>Optimize for Mobile constraints</a:t>
            </a:r>
          </a:p>
          <a:p>
            <a:r>
              <a:rPr lang="en-US" dirty="0" smtClean="0"/>
              <a:t>Simplify Deployment</a:t>
            </a:r>
            <a:endParaRPr lang="en-US" dirty="0"/>
          </a:p>
        </p:txBody>
      </p:sp>
    </p:spTree>
    <p:extLst>
      <p:ext uri="{BB962C8B-B14F-4D97-AF65-F5344CB8AC3E}">
        <p14:creationId xmlns:p14="http://schemas.microsoft.com/office/powerpoint/2010/main" val="160542163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Lync works across platforms</a:t>
            </a:r>
            <a:endParaRPr lang="en-US" dirty="0"/>
          </a:p>
        </p:txBody>
      </p:sp>
      <p:pic>
        <p:nvPicPr>
          <p:cNvPr id="3" name="Picture 2" descr="C:\Users\dakong\Pictures\Lync\Lync for Mac 2011 - Contact Lis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8874" y="2594510"/>
            <a:ext cx="1688859" cy="2539573"/>
          </a:xfrm>
          <a:prstGeom prst="rect">
            <a:avLst/>
          </a:prstGeom>
          <a:noFill/>
          <a:ln>
            <a:noFill/>
          </a:ln>
          <a:effectLst/>
          <a:extLst>
            <a:ext uri="{909E8E84-426E-40DD-AFC4-6F175D3DCCD1}">
              <a14:hiddenFill xmlns:a14="http://schemas.microsoft.com/office/drawing/2010/main">
                <a:solidFill>
                  <a:srgbClr val="FFFFFF"/>
                </a:solidFill>
              </a14:hiddenFill>
            </a:ext>
          </a:extLst>
        </p:spPr>
      </p:pic>
      <p:grpSp>
        <p:nvGrpSpPr>
          <p:cNvPr id="4" name="Group 5"/>
          <p:cNvGrpSpPr/>
          <p:nvPr/>
        </p:nvGrpSpPr>
        <p:grpSpPr>
          <a:xfrm>
            <a:off x="4291335" y="2971372"/>
            <a:ext cx="1361084" cy="2397359"/>
            <a:chOff x="6914164" y="2240086"/>
            <a:chExt cx="1417028" cy="2814513"/>
          </a:xfrm>
        </p:grpSpPr>
        <p:pic>
          <p:nvPicPr>
            <p:cNvPr id="5" name="Picture 3" descr="C:\Users\robertw\Desktop\WP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4164" y="2240086"/>
              <a:ext cx="1417028" cy="28145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W:\Open Engagements\Productivity\MS-Comm &amp; Collab Software\#1491 FY12 Exchange Content Support\Deliverables\Brian Crum\Lync Mobile BOM\From Client\2_WP-EN-contact car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395" y="2608094"/>
              <a:ext cx="1221938" cy="20401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805343" y="5890865"/>
            <a:ext cx="10757854" cy="167944"/>
            <a:chOff x="567904" y="5438551"/>
            <a:chExt cx="10507648" cy="274320"/>
          </a:xfrm>
          <a:solidFill>
            <a:schemeClr val="tx1">
              <a:lumMod val="65000"/>
            </a:schemeClr>
          </a:solidFill>
        </p:grpSpPr>
        <p:sp>
          <p:nvSpPr>
            <p:cNvPr id="8" name="Pentagon 7"/>
            <p:cNvSpPr/>
            <p:nvPr/>
          </p:nvSpPr>
          <p:spPr bwMode="auto">
            <a:xfrm>
              <a:off x="567904" y="5438551"/>
              <a:ext cx="10424160" cy="274320"/>
            </a:xfrm>
            <a:prstGeom prst="homePlate">
              <a:avLst/>
            </a:prstGeom>
            <a:grpFill/>
            <a:ln>
              <a:solidFill>
                <a:schemeClr val="tx1"/>
              </a:solidFill>
              <a:headEnd/>
              <a:tailEnd/>
            </a:ln>
          </p:spPr>
          <p:style>
            <a:lnRef idx="1">
              <a:schemeClr val="accent2"/>
            </a:lnRef>
            <a:fillRef idx="2">
              <a:schemeClr val="accent2"/>
            </a:fillRef>
            <a:effectRef idx="1">
              <a:schemeClr val="accent2"/>
            </a:effectRef>
            <a:fontRef idx="minor">
              <a:schemeClr val="dk1"/>
            </a:fontRef>
          </p:style>
          <p:txBody>
            <a:bodyPr vert="horz" wrap="square" lIns="0" tIns="0" rIns="0" bIns="0" numCol="1" anchor="ctr" anchorCtr="0" compatLnSpc="1">
              <a:prstTxWarp prst="textNoShape">
                <a:avLst/>
              </a:prstTxWarp>
            </a:bodyPr>
            <a:lstStyle/>
            <a:p>
              <a:pPr algn="ctr" defTabSz="931113" fontAlgn="base">
                <a:lnSpc>
                  <a:spcPct val="85000"/>
                </a:lnSpc>
                <a:spcBef>
                  <a:spcPct val="0"/>
                </a:spcBef>
                <a:spcAft>
                  <a:spcPct val="0"/>
                </a:spcAft>
                <a:buSzPct val="120000"/>
              </a:pPr>
              <a:r>
                <a:rPr lang="en-US" sz="1377" b="1" dirty="0">
                  <a:solidFill>
                    <a:srgbClr val="FFFFFF"/>
                  </a:solidFill>
                  <a:ea typeface="Segoe UI" pitchFamily="34" charset="0"/>
                  <a:cs typeface="Segoe UI" pitchFamily="34" charset="0"/>
                </a:rPr>
                <a:t>                                                                                                                               </a:t>
              </a:r>
              <a:r>
                <a:rPr lang="en-US" sz="1377" b="1" spc="-39" dirty="0">
                  <a:solidFill>
                    <a:srgbClr val="FFFFFF"/>
                  </a:solidFill>
                  <a:ea typeface="Segoe UI" pitchFamily="34" charset="0"/>
                  <a:cs typeface="Segoe UI" pitchFamily="34" charset="0"/>
                </a:rPr>
                <a:t>Browser</a:t>
              </a:r>
            </a:p>
          </p:txBody>
        </p:sp>
        <p:grpSp>
          <p:nvGrpSpPr>
            <p:cNvPr id="9" name="Group 8"/>
            <p:cNvGrpSpPr/>
            <p:nvPr/>
          </p:nvGrpSpPr>
          <p:grpSpPr>
            <a:xfrm>
              <a:off x="10674511" y="5438551"/>
              <a:ext cx="401041" cy="274320"/>
              <a:chOff x="2606040" y="5437710"/>
              <a:chExt cx="410955" cy="274320"/>
            </a:xfrm>
            <a:grpFill/>
          </p:grpSpPr>
          <p:sp>
            <p:nvSpPr>
              <p:cNvPr id="10" name="Chevron 9"/>
              <p:cNvSpPr/>
              <p:nvPr/>
            </p:nvSpPr>
            <p:spPr bwMode="auto">
              <a:xfrm>
                <a:off x="2606040" y="5437710"/>
                <a:ext cx="243840" cy="274320"/>
              </a:xfrm>
              <a:prstGeom prst="chevron">
                <a:avLst/>
              </a:prstGeom>
              <a:grp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34982" tIns="34982" rIns="34982" bIns="34982" numCol="1" spcCol="0" rtlCol="0" fromWordArt="0" anchor="ctr" anchorCtr="0" forceAA="0" compatLnSpc="1">
                <a:prstTxWarp prst="textNoShape">
                  <a:avLst/>
                </a:prstTxWarp>
                <a:noAutofit/>
              </a:bodyPr>
              <a:lstStyle/>
              <a:p>
                <a:pPr algn="ctr" defTabSz="698379" fontAlgn="base">
                  <a:spcBef>
                    <a:spcPct val="0"/>
                  </a:spcBef>
                  <a:spcAft>
                    <a:spcPct val="0"/>
                  </a:spcAft>
                </a:pPr>
                <a:endParaRPr lang="en-US" sz="1759" dirty="0">
                  <a:gradFill>
                    <a:gsLst>
                      <a:gs pos="0">
                        <a:srgbClr val="FFFFFF"/>
                      </a:gs>
                      <a:gs pos="100000">
                        <a:srgbClr val="FFFFFF"/>
                      </a:gs>
                    </a:gsLst>
                    <a:lin ang="5400000" scaled="0"/>
                  </a:gradFill>
                  <a:ea typeface="Segoe UI" pitchFamily="34" charset="0"/>
                  <a:cs typeface="Segoe UI" pitchFamily="34" charset="0"/>
                </a:endParaRPr>
              </a:p>
            </p:txBody>
          </p:sp>
          <p:sp>
            <p:nvSpPr>
              <p:cNvPr id="11" name="Chevron 10"/>
              <p:cNvSpPr/>
              <p:nvPr/>
            </p:nvSpPr>
            <p:spPr bwMode="auto">
              <a:xfrm>
                <a:off x="2773155" y="5437710"/>
                <a:ext cx="243840" cy="274320"/>
              </a:xfrm>
              <a:prstGeom prst="chevron">
                <a:avLst/>
              </a:prstGeom>
              <a:grp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34982" tIns="34982" rIns="34982" bIns="34982" numCol="1" spcCol="0" rtlCol="0" fromWordArt="0" anchor="ctr" anchorCtr="0" forceAA="0" compatLnSpc="1">
                <a:prstTxWarp prst="textNoShape">
                  <a:avLst/>
                </a:prstTxWarp>
                <a:noAutofit/>
              </a:bodyPr>
              <a:lstStyle/>
              <a:p>
                <a:pPr algn="ctr" defTabSz="698379" fontAlgn="base">
                  <a:spcBef>
                    <a:spcPct val="0"/>
                  </a:spcBef>
                  <a:spcAft>
                    <a:spcPct val="0"/>
                  </a:spcAft>
                </a:pPr>
                <a:endParaRPr lang="en-US" sz="1759" dirty="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12" name="Group 11"/>
          <p:cNvGrpSpPr/>
          <p:nvPr/>
        </p:nvGrpSpPr>
        <p:grpSpPr>
          <a:xfrm>
            <a:off x="807773" y="5648265"/>
            <a:ext cx="7573484" cy="205025"/>
            <a:chOff x="571080" y="5121480"/>
            <a:chExt cx="8711588" cy="274320"/>
          </a:xfrm>
          <a:solidFill>
            <a:schemeClr val="tx1">
              <a:lumMod val="65000"/>
            </a:schemeClr>
          </a:solidFill>
        </p:grpSpPr>
        <p:sp>
          <p:nvSpPr>
            <p:cNvPr id="13" name="Pentagon 12"/>
            <p:cNvSpPr/>
            <p:nvPr/>
          </p:nvSpPr>
          <p:spPr bwMode="auto">
            <a:xfrm>
              <a:off x="571080" y="5121480"/>
              <a:ext cx="8686800" cy="274320"/>
            </a:xfrm>
            <a:prstGeom prst="homePlate">
              <a:avLst/>
            </a:prstGeom>
            <a:grpFill/>
            <a:ln>
              <a:solidFill>
                <a:schemeClr val="tx1"/>
              </a:solidFill>
              <a:headEnd/>
              <a:tailEnd/>
            </a:ln>
          </p:spPr>
          <p:style>
            <a:lnRef idx="1">
              <a:schemeClr val="accent2"/>
            </a:lnRef>
            <a:fillRef idx="2">
              <a:schemeClr val="accent2"/>
            </a:fillRef>
            <a:effectRef idx="1">
              <a:schemeClr val="accent2"/>
            </a:effectRef>
            <a:fontRef idx="minor">
              <a:schemeClr val="dk1"/>
            </a:fontRef>
          </p:style>
          <p:txBody>
            <a:bodyPr vert="horz" wrap="square" lIns="0" tIns="0" rIns="0" bIns="0" numCol="1" anchor="t" anchorCtr="0" compatLnSpc="1">
              <a:prstTxWarp prst="textNoShape">
                <a:avLst/>
              </a:prstTxWarp>
            </a:bodyPr>
            <a:lstStyle/>
            <a:p>
              <a:pPr algn="ctr" defTabSz="931113" fontAlgn="base">
                <a:lnSpc>
                  <a:spcPct val="85000"/>
                </a:lnSpc>
                <a:spcBef>
                  <a:spcPct val="0"/>
                </a:spcBef>
                <a:spcAft>
                  <a:spcPct val="0"/>
                </a:spcAft>
                <a:buSzPct val="120000"/>
              </a:pPr>
              <a:r>
                <a:rPr lang="en-US" sz="1377" b="1" dirty="0">
                  <a:solidFill>
                    <a:srgbClr val="FFFFFF"/>
                  </a:solidFill>
                  <a:ea typeface="Segoe UI" pitchFamily="34" charset="0"/>
                  <a:cs typeface="Segoe UI" pitchFamily="34" charset="0"/>
                </a:rPr>
                <a:t>                                                                                           Tablet                       </a:t>
              </a:r>
            </a:p>
          </p:txBody>
        </p:sp>
        <p:grpSp>
          <p:nvGrpSpPr>
            <p:cNvPr id="14" name="Group 13"/>
            <p:cNvGrpSpPr/>
            <p:nvPr/>
          </p:nvGrpSpPr>
          <p:grpSpPr>
            <a:xfrm>
              <a:off x="8872622" y="5121480"/>
              <a:ext cx="410046" cy="274320"/>
              <a:chOff x="2606040" y="5437710"/>
              <a:chExt cx="410955" cy="274320"/>
            </a:xfrm>
            <a:grpFill/>
          </p:grpSpPr>
          <p:sp>
            <p:nvSpPr>
              <p:cNvPr id="15" name="Chevron 14"/>
              <p:cNvSpPr/>
              <p:nvPr/>
            </p:nvSpPr>
            <p:spPr bwMode="auto">
              <a:xfrm>
                <a:off x="2606040" y="5437710"/>
                <a:ext cx="243840" cy="274320"/>
              </a:xfrm>
              <a:prstGeom prst="chevron">
                <a:avLst/>
              </a:prstGeom>
              <a:grp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34982" tIns="34982" rIns="34982" bIns="34982" numCol="1" spcCol="0" rtlCol="0" fromWordArt="0" anchor="ctr" anchorCtr="0" forceAA="0" compatLnSpc="1">
                <a:prstTxWarp prst="textNoShape">
                  <a:avLst/>
                </a:prstTxWarp>
                <a:noAutofit/>
              </a:bodyPr>
              <a:lstStyle/>
              <a:p>
                <a:pPr algn="ctr" defTabSz="698379" fontAlgn="base">
                  <a:spcBef>
                    <a:spcPct val="0"/>
                  </a:spcBef>
                  <a:spcAft>
                    <a:spcPct val="0"/>
                  </a:spcAft>
                </a:pPr>
                <a:endParaRPr lang="en-US" sz="1759" dirty="0">
                  <a:gradFill>
                    <a:gsLst>
                      <a:gs pos="0">
                        <a:srgbClr val="FFFFFF"/>
                      </a:gs>
                      <a:gs pos="100000">
                        <a:srgbClr val="FFFFFF"/>
                      </a:gs>
                    </a:gsLst>
                    <a:lin ang="5400000" scaled="0"/>
                  </a:gradFill>
                  <a:ea typeface="Segoe UI" pitchFamily="34" charset="0"/>
                  <a:cs typeface="Segoe UI" pitchFamily="34" charset="0"/>
                </a:endParaRPr>
              </a:p>
            </p:txBody>
          </p:sp>
          <p:sp>
            <p:nvSpPr>
              <p:cNvPr id="16" name="Chevron 15"/>
              <p:cNvSpPr/>
              <p:nvPr/>
            </p:nvSpPr>
            <p:spPr bwMode="auto">
              <a:xfrm>
                <a:off x="2773155" y="5437710"/>
                <a:ext cx="243840" cy="274320"/>
              </a:xfrm>
              <a:prstGeom prst="chevron">
                <a:avLst/>
              </a:prstGeom>
              <a:grp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34982" tIns="34982" rIns="34982" bIns="34982" numCol="1" spcCol="0" rtlCol="0" fromWordArt="0" anchor="ctr" anchorCtr="0" forceAA="0" compatLnSpc="1">
                <a:prstTxWarp prst="textNoShape">
                  <a:avLst/>
                </a:prstTxWarp>
                <a:noAutofit/>
              </a:bodyPr>
              <a:lstStyle/>
              <a:p>
                <a:pPr algn="ctr" defTabSz="698379" fontAlgn="base">
                  <a:spcBef>
                    <a:spcPct val="0"/>
                  </a:spcBef>
                  <a:spcAft>
                    <a:spcPct val="0"/>
                  </a:spcAft>
                </a:pPr>
                <a:endParaRPr lang="en-US" sz="1759" dirty="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17" name="Group 16"/>
          <p:cNvGrpSpPr/>
          <p:nvPr/>
        </p:nvGrpSpPr>
        <p:grpSpPr>
          <a:xfrm>
            <a:off x="815061" y="5406306"/>
            <a:ext cx="4461614" cy="207043"/>
            <a:chOff x="580603" y="4805248"/>
            <a:chExt cx="4840039" cy="274320"/>
          </a:xfrm>
          <a:solidFill>
            <a:schemeClr val="tx1">
              <a:lumMod val="65000"/>
            </a:schemeClr>
          </a:solidFill>
        </p:grpSpPr>
        <p:sp>
          <p:nvSpPr>
            <p:cNvPr id="18" name="Pentagon 17"/>
            <p:cNvSpPr/>
            <p:nvPr/>
          </p:nvSpPr>
          <p:spPr bwMode="auto">
            <a:xfrm>
              <a:off x="580603" y="4805248"/>
              <a:ext cx="4754879" cy="274320"/>
            </a:xfrm>
            <a:prstGeom prst="homePlate">
              <a:avLst/>
            </a:prstGeom>
            <a:grpFill/>
            <a:ln>
              <a:solidFill>
                <a:schemeClr val="tx1"/>
              </a:solidFill>
              <a:headEnd/>
              <a:tailEnd/>
            </a:ln>
          </p:spPr>
          <p:style>
            <a:lnRef idx="1">
              <a:schemeClr val="accent2"/>
            </a:lnRef>
            <a:fillRef idx="2">
              <a:schemeClr val="accent2"/>
            </a:fillRef>
            <a:effectRef idx="1">
              <a:schemeClr val="accent2"/>
            </a:effectRef>
            <a:fontRef idx="minor">
              <a:schemeClr val="dk1"/>
            </a:fontRef>
          </p:style>
          <p:txBody>
            <a:bodyPr vert="horz" wrap="square" lIns="0" tIns="0" rIns="0" bIns="0" numCol="1" anchor="ctr" anchorCtr="0" compatLnSpc="1">
              <a:prstTxWarp prst="textNoShape">
                <a:avLst/>
              </a:prstTxWarp>
            </a:bodyPr>
            <a:lstStyle/>
            <a:p>
              <a:pPr algn="ctr" defTabSz="931113" fontAlgn="base">
                <a:lnSpc>
                  <a:spcPct val="85000"/>
                </a:lnSpc>
                <a:spcBef>
                  <a:spcPct val="0"/>
                </a:spcBef>
                <a:spcAft>
                  <a:spcPct val="0"/>
                </a:spcAft>
                <a:buSzPct val="120000"/>
              </a:pPr>
              <a:r>
                <a:rPr lang="en-US" sz="1377" b="1" dirty="0">
                  <a:solidFill>
                    <a:srgbClr val="FFFFFF"/>
                  </a:solidFill>
                  <a:ea typeface="Segoe UI" pitchFamily="34" charset="0"/>
                  <a:cs typeface="Segoe UI" pitchFamily="34" charset="0"/>
                </a:rPr>
                <a:t>                                     Smartphone               </a:t>
              </a:r>
            </a:p>
          </p:txBody>
        </p:sp>
        <p:grpSp>
          <p:nvGrpSpPr>
            <p:cNvPr id="19" name="Group 18"/>
            <p:cNvGrpSpPr/>
            <p:nvPr/>
          </p:nvGrpSpPr>
          <p:grpSpPr>
            <a:xfrm>
              <a:off x="5010597" y="4805248"/>
              <a:ext cx="410045" cy="274320"/>
              <a:chOff x="2606040" y="5437710"/>
              <a:chExt cx="410955" cy="274320"/>
            </a:xfrm>
            <a:grpFill/>
          </p:grpSpPr>
          <p:sp>
            <p:nvSpPr>
              <p:cNvPr id="20" name="Chevron 19"/>
              <p:cNvSpPr/>
              <p:nvPr/>
            </p:nvSpPr>
            <p:spPr bwMode="auto">
              <a:xfrm>
                <a:off x="2606040" y="5437710"/>
                <a:ext cx="243840" cy="274320"/>
              </a:xfrm>
              <a:prstGeom prst="chevron">
                <a:avLst/>
              </a:prstGeom>
              <a:grp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34982" tIns="34982" rIns="34982" bIns="34982" numCol="1" spcCol="0" rtlCol="0" fromWordArt="0" anchor="ctr" anchorCtr="0" forceAA="0" compatLnSpc="1">
                <a:prstTxWarp prst="textNoShape">
                  <a:avLst/>
                </a:prstTxWarp>
                <a:noAutofit/>
              </a:bodyPr>
              <a:lstStyle/>
              <a:p>
                <a:pPr algn="ctr" defTabSz="698379" fontAlgn="base">
                  <a:spcBef>
                    <a:spcPct val="0"/>
                  </a:spcBef>
                  <a:spcAft>
                    <a:spcPct val="0"/>
                  </a:spcAft>
                </a:pPr>
                <a:endParaRPr lang="en-US" sz="1759" dirty="0">
                  <a:gradFill>
                    <a:gsLst>
                      <a:gs pos="0">
                        <a:srgbClr val="FFFFFF"/>
                      </a:gs>
                      <a:gs pos="100000">
                        <a:srgbClr val="FFFFFF"/>
                      </a:gs>
                    </a:gsLst>
                    <a:lin ang="5400000" scaled="0"/>
                  </a:gradFill>
                  <a:ea typeface="Segoe UI" pitchFamily="34" charset="0"/>
                  <a:cs typeface="Segoe UI" pitchFamily="34" charset="0"/>
                </a:endParaRPr>
              </a:p>
            </p:txBody>
          </p:sp>
          <p:sp>
            <p:nvSpPr>
              <p:cNvPr id="21" name="Chevron 20"/>
              <p:cNvSpPr/>
              <p:nvPr/>
            </p:nvSpPr>
            <p:spPr bwMode="auto">
              <a:xfrm>
                <a:off x="2773155" y="5437710"/>
                <a:ext cx="243840" cy="274320"/>
              </a:xfrm>
              <a:prstGeom prst="chevron">
                <a:avLst/>
              </a:prstGeom>
              <a:grp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34982" tIns="34982" rIns="34982" bIns="34982" numCol="1" spcCol="0" rtlCol="0" fromWordArt="0" anchor="ctr" anchorCtr="0" forceAA="0" compatLnSpc="1">
                <a:prstTxWarp prst="textNoShape">
                  <a:avLst/>
                </a:prstTxWarp>
                <a:noAutofit/>
              </a:bodyPr>
              <a:lstStyle/>
              <a:p>
                <a:pPr algn="ctr" defTabSz="698379" fontAlgn="base">
                  <a:spcBef>
                    <a:spcPct val="0"/>
                  </a:spcBef>
                  <a:spcAft>
                    <a:spcPct val="0"/>
                  </a:spcAft>
                </a:pPr>
                <a:endParaRPr lang="en-US" sz="1759" dirty="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22" name="Group 21"/>
          <p:cNvGrpSpPr/>
          <p:nvPr/>
        </p:nvGrpSpPr>
        <p:grpSpPr>
          <a:xfrm>
            <a:off x="812631" y="5152871"/>
            <a:ext cx="3189361" cy="221367"/>
            <a:chOff x="577429" y="4489016"/>
            <a:chExt cx="3397733" cy="274320"/>
          </a:xfrm>
          <a:solidFill>
            <a:schemeClr val="tx1">
              <a:lumMod val="65000"/>
            </a:schemeClr>
          </a:solidFill>
        </p:grpSpPr>
        <p:sp>
          <p:nvSpPr>
            <p:cNvPr id="23" name="Pentagon 22"/>
            <p:cNvSpPr/>
            <p:nvPr/>
          </p:nvSpPr>
          <p:spPr bwMode="auto">
            <a:xfrm>
              <a:off x="577429" y="4489016"/>
              <a:ext cx="3291840" cy="274320"/>
            </a:xfrm>
            <a:prstGeom prst="homePlate">
              <a:avLst/>
            </a:prstGeom>
            <a:grpFill/>
            <a:ln>
              <a:solidFill>
                <a:schemeClr val="tx1"/>
              </a:solidFill>
              <a:headEnd/>
              <a:tailEnd/>
            </a:ln>
          </p:spPr>
          <p:style>
            <a:lnRef idx="1">
              <a:schemeClr val="accent2"/>
            </a:lnRef>
            <a:fillRef idx="2">
              <a:schemeClr val="accent2"/>
            </a:fillRef>
            <a:effectRef idx="1">
              <a:schemeClr val="accent2"/>
            </a:effectRef>
            <a:fontRef idx="minor">
              <a:schemeClr val="dk1"/>
            </a:fontRef>
          </p:style>
          <p:txBody>
            <a:bodyPr vert="horz" wrap="square" lIns="0" tIns="0" rIns="0" bIns="0" numCol="1" anchor="ctr" anchorCtr="0" compatLnSpc="1">
              <a:prstTxWarp prst="textNoShape">
                <a:avLst/>
              </a:prstTxWarp>
            </a:bodyPr>
            <a:lstStyle/>
            <a:p>
              <a:pPr algn="ctr" defTabSz="931113" fontAlgn="base">
                <a:lnSpc>
                  <a:spcPct val="85000"/>
                </a:lnSpc>
                <a:spcBef>
                  <a:spcPct val="0"/>
                </a:spcBef>
                <a:spcAft>
                  <a:spcPct val="0"/>
                </a:spcAft>
                <a:buSzPct val="120000"/>
              </a:pPr>
              <a:r>
                <a:rPr lang="en-US" sz="1377" b="1" dirty="0">
                  <a:solidFill>
                    <a:srgbClr val="FFFFFF"/>
                  </a:solidFill>
                  <a:ea typeface="Segoe UI" pitchFamily="34" charset="0"/>
                  <a:cs typeface="Segoe UI" pitchFamily="34" charset="0"/>
                </a:rPr>
                <a:t>                              Mac</a:t>
              </a:r>
            </a:p>
          </p:txBody>
        </p:sp>
        <p:grpSp>
          <p:nvGrpSpPr>
            <p:cNvPr id="24" name="Group 23"/>
            <p:cNvGrpSpPr/>
            <p:nvPr/>
          </p:nvGrpSpPr>
          <p:grpSpPr>
            <a:xfrm>
              <a:off x="3565117" y="4489016"/>
              <a:ext cx="410045" cy="274320"/>
              <a:chOff x="2606040" y="5437710"/>
              <a:chExt cx="410955" cy="274320"/>
            </a:xfrm>
            <a:grpFill/>
          </p:grpSpPr>
          <p:sp>
            <p:nvSpPr>
              <p:cNvPr id="25" name="Chevron 24"/>
              <p:cNvSpPr/>
              <p:nvPr/>
            </p:nvSpPr>
            <p:spPr bwMode="auto">
              <a:xfrm>
                <a:off x="2606040" y="5437710"/>
                <a:ext cx="243840" cy="274320"/>
              </a:xfrm>
              <a:prstGeom prst="chevron">
                <a:avLst/>
              </a:prstGeom>
              <a:grp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34982" tIns="34982" rIns="34982" bIns="34982" numCol="1" spcCol="0" rtlCol="0" fromWordArt="0" anchor="ctr" anchorCtr="0" forceAA="0" compatLnSpc="1">
                <a:prstTxWarp prst="textNoShape">
                  <a:avLst/>
                </a:prstTxWarp>
                <a:noAutofit/>
              </a:bodyPr>
              <a:lstStyle/>
              <a:p>
                <a:pPr algn="ctr" defTabSz="698379" fontAlgn="base">
                  <a:spcBef>
                    <a:spcPct val="0"/>
                  </a:spcBef>
                  <a:spcAft>
                    <a:spcPct val="0"/>
                  </a:spcAft>
                </a:pPr>
                <a:endParaRPr lang="en-US" sz="1759" dirty="0">
                  <a:gradFill>
                    <a:gsLst>
                      <a:gs pos="0">
                        <a:srgbClr val="FFFFFF"/>
                      </a:gs>
                      <a:gs pos="100000">
                        <a:srgbClr val="FFFFFF"/>
                      </a:gs>
                    </a:gsLst>
                    <a:lin ang="5400000" scaled="0"/>
                  </a:gradFill>
                  <a:ea typeface="Segoe UI" pitchFamily="34" charset="0"/>
                  <a:cs typeface="Segoe UI" pitchFamily="34" charset="0"/>
                </a:endParaRPr>
              </a:p>
            </p:txBody>
          </p:sp>
          <p:sp>
            <p:nvSpPr>
              <p:cNvPr id="26" name="Chevron 25"/>
              <p:cNvSpPr/>
              <p:nvPr/>
            </p:nvSpPr>
            <p:spPr bwMode="auto">
              <a:xfrm>
                <a:off x="2773155" y="5437710"/>
                <a:ext cx="243840" cy="274320"/>
              </a:xfrm>
              <a:prstGeom prst="chevron">
                <a:avLst/>
              </a:prstGeom>
              <a:grp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34982" tIns="34982" rIns="34982" bIns="34982" numCol="1" spcCol="0" rtlCol="0" fromWordArt="0" anchor="ctr" anchorCtr="0" forceAA="0" compatLnSpc="1">
                <a:prstTxWarp prst="textNoShape">
                  <a:avLst/>
                </a:prstTxWarp>
                <a:noAutofit/>
              </a:bodyPr>
              <a:lstStyle/>
              <a:p>
                <a:pPr algn="ctr" defTabSz="698379" fontAlgn="base">
                  <a:spcBef>
                    <a:spcPct val="0"/>
                  </a:spcBef>
                  <a:spcAft>
                    <a:spcPct val="0"/>
                  </a:spcAft>
                </a:pPr>
                <a:endParaRPr lang="en-US" sz="1759" dirty="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27" name="Group 26"/>
          <p:cNvGrpSpPr/>
          <p:nvPr/>
        </p:nvGrpSpPr>
        <p:grpSpPr>
          <a:xfrm>
            <a:off x="815060" y="4918504"/>
            <a:ext cx="1459239" cy="219607"/>
            <a:chOff x="582187" y="4167707"/>
            <a:chExt cx="1502399" cy="287020"/>
          </a:xfrm>
          <a:solidFill>
            <a:schemeClr val="tx1">
              <a:lumMod val="65000"/>
            </a:schemeClr>
          </a:solidFill>
        </p:grpSpPr>
        <p:sp>
          <p:nvSpPr>
            <p:cNvPr id="28" name="Pentagon 27"/>
            <p:cNvSpPr/>
            <p:nvPr/>
          </p:nvSpPr>
          <p:spPr bwMode="auto">
            <a:xfrm>
              <a:off x="582187" y="4167707"/>
              <a:ext cx="1502399" cy="274320"/>
            </a:xfrm>
            <a:prstGeom prst="homePlate">
              <a:avLst/>
            </a:prstGeom>
            <a:grpFill/>
            <a:ln>
              <a:solidFill>
                <a:schemeClr val="tx1"/>
              </a:solidFill>
              <a:headEnd/>
              <a:tailEnd/>
            </a:ln>
          </p:spPr>
          <p:style>
            <a:lnRef idx="1">
              <a:schemeClr val="accent2"/>
            </a:lnRef>
            <a:fillRef idx="2">
              <a:schemeClr val="accent2"/>
            </a:fillRef>
            <a:effectRef idx="1">
              <a:schemeClr val="accent2"/>
            </a:effectRef>
            <a:fontRef idx="minor">
              <a:schemeClr val="dk1"/>
            </a:fontRef>
          </p:style>
          <p:txBody>
            <a:bodyPr vert="horz" wrap="square" lIns="0" tIns="0" rIns="0" bIns="0" numCol="1" anchor="ctr" anchorCtr="0" compatLnSpc="1">
              <a:prstTxWarp prst="textNoShape">
                <a:avLst/>
              </a:prstTxWarp>
            </a:bodyPr>
            <a:lstStyle/>
            <a:p>
              <a:pPr algn="ctr" defTabSz="931113" fontAlgn="base">
                <a:lnSpc>
                  <a:spcPct val="85000"/>
                </a:lnSpc>
                <a:spcBef>
                  <a:spcPct val="0"/>
                </a:spcBef>
                <a:spcAft>
                  <a:spcPct val="0"/>
                </a:spcAft>
                <a:buSzPct val="120000"/>
              </a:pPr>
              <a:r>
                <a:rPr lang="en-US" sz="1377" b="1" dirty="0">
                  <a:solidFill>
                    <a:srgbClr val="FFFFFF"/>
                  </a:solidFill>
                  <a:ea typeface="Segoe UI" pitchFamily="34" charset="0"/>
                  <a:cs typeface="Segoe UI" pitchFamily="34" charset="0"/>
                </a:rPr>
                <a:t>    PC</a:t>
              </a:r>
            </a:p>
          </p:txBody>
        </p:sp>
        <p:grpSp>
          <p:nvGrpSpPr>
            <p:cNvPr id="29" name="Group 28"/>
            <p:cNvGrpSpPr/>
            <p:nvPr/>
          </p:nvGrpSpPr>
          <p:grpSpPr>
            <a:xfrm>
              <a:off x="1673334" y="4180407"/>
              <a:ext cx="410955" cy="274320"/>
              <a:chOff x="2606040" y="5437710"/>
              <a:chExt cx="410955" cy="274320"/>
            </a:xfrm>
            <a:grpFill/>
          </p:grpSpPr>
          <p:sp>
            <p:nvSpPr>
              <p:cNvPr id="30" name="Chevron 29"/>
              <p:cNvSpPr/>
              <p:nvPr/>
            </p:nvSpPr>
            <p:spPr bwMode="auto">
              <a:xfrm>
                <a:off x="2606040" y="5437710"/>
                <a:ext cx="243840" cy="274320"/>
              </a:xfrm>
              <a:prstGeom prst="chevron">
                <a:avLst/>
              </a:prstGeom>
              <a:grp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34982" tIns="34982" rIns="34982" bIns="34982" numCol="1" spcCol="0" rtlCol="0" fromWordArt="0" anchor="ctr" anchorCtr="0" forceAA="0" compatLnSpc="1">
                <a:prstTxWarp prst="textNoShape">
                  <a:avLst/>
                </a:prstTxWarp>
                <a:noAutofit/>
              </a:bodyPr>
              <a:lstStyle/>
              <a:p>
                <a:pPr algn="ctr" defTabSz="698379" fontAlgn="base">
                  <a:spcBef>
                    <a:spcPct val="0"/>
                  </a:spcBef>
                  <a:spcAft>
                    <a:spcPct val="0"/>
                  </a:spcAft>
                </a:pPr>
                <a:endParaRPr lang="en-US" sz="1759" dirty="0">
                  <a:gradFill>
                    <a:gsLst>
                      <a:gs pos="0">
                        <a:srgbClr val="FFFFFF"/>
                      </a:gs>
                      <a:gs pos="100000">
                        <a:srgbClr val="FFFFFF"/>
                      </a:gs>
                    </a:gsLst>
                    <a:lin ang="5400000" scaled="0"/>
                  </a:gradFill>
                  <a:ea typeface="Segoe UI" pitchFamily="34" charset="0"/>
                  <a:cs typeface="Segoe UI" pitchFamily="34" charset="0"/>
                </a:endParaRPr>
              </a:p>
            </p:txBody>
          </p:sp>
          <p:sp>
            <p:nvSpPr>
              <p:cNvPr id="31" name="Chevron 30"/>
              <p:cNvSpPr/>
              <p:nvPr/>
            </p:nvSpPr>
            <p:spPr bwMode="auto">
              <a:xfrm>
                <a:off x="2773155" y="5437710"/>
                <a:ext cx="243840" cy="274320"/>
              </a:xfrm>
              <a:prstGeom prst="chevron">
                <a:avLst/>
              </a:prstGeom>
              <a:grp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34982" tIns="34982" rIns="34982" bIns="34982" numCol="1" spcCol="0" rtlCol="0" fromWordArt="0" anchor="ctr" anchorCtr="0" forceAA="0" compatLnSpc="1">
                <a:prstTxWarp prst="textNoShape">
                  <a:avLst/>
                </a:prstTxWarp>
                <a:noAutofit/>
              </a:bodyPr>
              <a:lstStyle/>
              <a:p>
                <a:pPr algn="ctr" defTabSz="698379" fontAlgn="base">
                  <a:spcBef>
                    <a:spcPct val="0"/>
                  </a:spcBef>
                  <a:spcAft>
                    <a:spcPct val="0"/>
                  </a:spcAft>
                </a:pPr>
                <a:endParaRPr lang="en-US" sz="1759" dirty="0">
                  <a:gradFill>
                    <a:gsLst>
                      <a:gs pos="0">
                        <a:srgbClr val="FFFFFF"/>
                      </a:gs>
                      <a:gs pos="100000">
                        <a:srgbClr val="FFFFFF"/>
                      </a:gs>
                    </a:gsLst>
                    <a:lin ang="5400000" scaled="0"/>
                  </a:gradFill>
                  <a:ea typeface="Segoe UI" pitchFamily="34" charset="0"/>
                  <a:cs typeface="Segoe UI" pitchFamily="34" charset="0"/>
                </a:endParaRPr>
              </a:p>
            </p:txBody>
          </p:sp>
        </p:grpSp>
      </p:grpSp>
      <p:pic>
        <p:nvPicPr>
          <p:cNvPr id="3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343" y="1348568"/>
            <a:ext cx="1789521" cy="3501113"/>
          </a:xfrm>
          <a:prstGeom prst="rect">
            <a:avLst/>
          </a:prstGeom>
        </p:spPr>
      </p:pic>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65397" y="3585867"/>
            <a:ext cx="3026354" cy="2267423"/>
          </a:xfrm>
          <a:prstGeom prst="rect">
            <a:avLst/>
          </a:prstGeom>
        </p:spPr>
      </p:pic>
      <p:pic>
        <p:nvPicPr>
          <p:cNvPr id="34" name="Picture 33"/>
          <p:cNvPicPr>
            <a:picLocks noChangeAspect="1"/>
          </p:cNvPicPr>
          <p:nvPr/>
        </p:nvPicPr>
        <p:blipFill>
          <a:blip r:embed="rId7"/>
          <a:stretch>
            <a:fillRect/>
          </a:stretch>
        </p:blipFill>
        <p:spPr>
          <a:xfrm>
            <a:off x="5664340" y="3361546"/>
            <a:ext cx="2963464" cy="2249144"/>
          </a:xfrm>
          <a:prstGeom prst="rect">
            <a:avLst/>
          </a:prstGeom>
        </p:spPr>
      </p:pic>
    </p:spTree>
    <p:extLst>
      <p:ext uri="{BB962C8B-B14F-4D97-AF65-F5344CB8AC3E}">
        <p14:creationId xmlns:p14="http://schemas.microsoft.com/office/powerpoint/2010/main" val="212306849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Constraints</a:t>
            </a:r>
            <a:endParaRPr lang="en-US" dirty="0"/>
          </a:p>
        </p:txBody>
      </p:sp>
      <p:grpSp>
        <p:nvGrpSpPr>
          <p:cNvPr id="3" name="Group 2"/>
          <p:cNvGrpSpPr/>
          <p:nvPr/>
        </p:nvGrpSpPr>
        <p:grpSpPr>
          <a:xfrm>
            <a:off x="4355771" y="3044680"/>
            <a:ext cx="2925766" cy="2785006"/>
            <a:chOff x="4564409" y="2960576"/>
            <a:chExt cx="2868658" cy="2730646"/>
          </a:xfrm>
        </p:grpSpPr>
        <p:sp>
          <p:nvSpPr>
            <p:cNvPr id="4" name="Rectangle 3"/>
            <p:cNvSpPr/>
            <p:nvPr/>
          </p:nvSpPr>
          <p:spPr bwMode="auto">
            <a:xfrm>
              <a:off x="4564409" y="2960576"/>
              <a:ext cx="2666305" cy="1345057"/>
            </a:xfrm>
            <a:prstGeom prst="rect">
              <a:avLst/>
            </a:prstGeom>
            <a:solidFill>
              <a:schemeClr val="tx1">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32" tIns="46616" rIns="93232" bIns="46616" numCol="1" spcCol="0" rtlCol="0" fromWordArt="0" anchor="ctr" anchorCtr="0" forceAA="0" compatLnSpc="1">
              <a:prstTxWarp prst="textNoShape">
                <a:avLst/>
              </a:prstTxWarp>
              <a:noAutofit/>
            </a:bodyPr>
            <a:lstStyle/>
            <a:p>
              <a:pPr algn="ctr" defTabSz="932010" fontAlgn="base">
                <a:spcBef>
                  <a:spcPct val="0"/>
                </a:spcBef>
                <a:spcAft>
                  <a:spcPct val="0"/>
                </a:spcAft>
              </a:pPr>
              <a:endParaRPr lang="en-US" sz="2039" dirty="0">
                <a:gradFill>
                  <a:gsLst>
                    <a:gs pos="0">
                      <a:srgbClr val="FFFFFF"/>
                    </a:gs>
                    <a:gs pos="100000">
                      <a:srgbClr val="FFFFFF"/>
                    </a:gs>
                  </a:gsLst>
                  <a:lin ang="5400000" scaled="0"/>
                </a:gradFill>
              </a:endParaRPr>
            </a:p>
          </p:txBody>
        </p:sp>
        <p:sp>
          <p:nvSpPr>
            <p:cNvPr id="5" name="Rectangle 4"/>
            <p:cNvSpPr/>
            <p:nvPr/>
          </p:nvSpPr>
          <p:spPr bwMode="auto">
            <a:xfrm>
              <a:off x="7242617" y="3400993"/>
              <a:ext cx="190450" cy="476126"/>
            </a:xfrm>
            <a:prstGeom prst="rect">
              <a:avLst/>
            </a:prstGeom>
            <a:solidFill>
              <a:schemeClr val="tx1">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32" tIns="46616" rIns="93232" bIns="46616" numCol="1" spcCol="0" rtlCol="0" fromWordArt="0" anchor="ctr" anchorCtr="0" forceAA="0" compatLnSpc="1">
              <a:prstTxWarp prst="textNoShape">
                <a:avLst/>
              </a:prstTxWarp>
              <a:noAutofit/>
            </a:bodyPr>
            <a:lstStyle/>
            <a:p>
              <a:pPr algn="ctr" defTabSz="932010" fontAlgn="base">
                <a:spcBef>
                  <a:spcPct val="0"/>
                </a:spcBef>
                <a:spcAft>
                  <a:spcPct val="0"/>
                </a:spcAft>
              </a:pPr>
              <a:endParaRPr lang="en-US" sz="2039" dirty="0">
                <a:gradFill>
                  <a:gsLst>
                    <a:gs pos="0">
                      <a:srgbClr val="FFFFFF"/>
                    </a:gs>
                    <a:gs pos="100000">
                      <a:srgbClr val="FFFFFF"/>
                    </a:gs>
                  </a:gsLst>
                  <a:lin ang="5400000" scaled="0"/>
                </a:gradFill>
              </a:endParaRPr>
            </a:p>
          </p:txBody>
        </p:sp>
        <p:sp>
          <p:nvSpPr>
            <p:cNvPr id="6" name="Right Triangle 5"/>
            <p:cNvSpPr/>
            <p:nvPr/>
          </p:nvSpPr>
          <p:spPr bwMode="auto">
            <a:xfrm>
              <a:off x="4635829" y="3008189"/>
              <a:ext cx="809414" cy="1226024"/>
            </a:xfrm>
            <a:prstGeom prst="rtTriangle">
              <a:avLst/>
            </a:prstGeom>
            <a:solidFill>
              <a:srgbClr val="FF66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32" tIns="46616" rIns="93232" bIns="46616" numCol="1" spcCol="0" rtlCol="0" fromWordArt="0" anchor="ctr" anchorCtr="0" forceAA="0" compatLnSpc="1">
              <a:prstTxWarp prst="textNoShape">
                <a:avLst/>
              </a:prstTxWarp>
              <a:noAutofit/>
            </a:bodyPr>
            <a:lstStyle/>
            <a:p>
              <a:pPr algn="ctr" defTabSz="932010" fontAlgn="base">
                <a:spcBef>
                  <a:spcPct val="0"/>
                </a:spcBef>
                <a:spcAft>
                  <a:spcPct val="0"/>
                </a:spcAft>
              </a:pPr>
              <a:endParaRPr lang="en-US" sz="2039" dirty="0">
                <a:gradFill>
                  <a:gsLst>
                    <a:gs pos="0">
                      <a:srgbClr val="FFFFFF"/>
                    </a:gs>
                    <a:gs pos="100000">
                      <a:srgbClr val="FFFFFF"/>
                    </a:gs>
                  </a:gsLst>
                  <a:lin ang="5400000" scaled="0"/>
                </a:gradFill>
              </a:endParaRPr>
            </a:p>
          </p:txBody>
        </p:sp>
        <p:sp>
          <p:nvSpPr>
            <p:cNvPr id="7" name="TextBox 6"/>
            <p:cNvSpPr txBox="1"/>
            <p:nvPr/>
          </p:nvSpPr>
          <p:spPr>
            <a:xfrm>
              <a:off x="4564409" y="5314516"/>
              <a:ext cx="2550506" cy="376706"/>
            </a:xfrm>
            <a:prstGeom prst="rect">
              <a:avLst/>
            </a:prstGeom>
            <a:noFill/>
          </p:spPr>
          <p:txBody>
            <a:bodyPr wrap="none" lIns="0" tIns="0" rIns="0" bIns="0" rtlCol="0">
              <a:spAutoFit/>
            </a:bodyPr>
            <a:lstStyle/>
            <a:p>
              <a:r>
                <a:rPr lang="en-US" sz="2448" spc="-71" dirty="0">
                  <a:gradFill>
                    <a:gsLst>
                      <a:gs pos="2917">
                        <a:schemeClr val="tx1"/>
                      </a:gs>
                      <a:gs pos="30000">
                        <a:schemeClr val="tx1"/>
                      </a:gs>
                    </a:gsLst>
                    <a:lin ang="5400000" scaled="0"/>
                  </a:gradFill>
                </a:rPr>
                <a:t>Low Battery Budget</a:t>
              </a:r>
            </a:p>
          </p:txBody>
        </p:sp>
      </p:grpSp>
      <p:grpSp>
        <p:nvGrpSpPr>
          <p:cNvPr id="8" name="Group 7"/>
          <p:cNvGrpSpPr/>
          <p:nvPr/>
        </p:nvGrpSpPr>
        <p:grpSpPr>
          <a:xfrm>
            <a:off x="8270272" y="2344840"/>
            <a:ext cx="3475646" cy="3484845"/>
            <a:chOff x="8402503" y="2274396"/>
            <a:chExt cx="3407805" cy="3416826"/>
          </a:xfrm>
        </p:grpSpPr>
        <p:sp>
          <p:nvSpPr>
            <p:cNvPr id="9" name="Freeform 61"/>
            <p:cNvSpPr>
              <a:spLocks noEditPoints="1"/>
            </p:cNvSpPr>
            <p:nvPr/>
          </p:nvSpPr>
          <p:spPr bwMode="black">
            <a:xfrm>
              <a:off x="8452824" y="2274396"/>
              <a:ext cx="2372796" cy="2717420"/>
            </a:xfrm>
            <a:custGeom>
              <a:avLst/>
              <a:gdLst>
                <a:gd name="T0" fmla="*/ 91 w 162"/>
                <a:gd name="T1" fmla="*/ 100 h 203"/>
                <a:gd name="T2" fmla="*/ 128 w 162"/>
                <a:gd name="T3" fmla="*/ 203 h 203"/>
                <a:gd name="T4" fmla="*/ 108 w 162"/>
                <a:gd name="T5" fmla="*/ 203 h 203"/>
                <a:gd name="T6" fmla="*/ 81 w 162"/>
                <a:gd name="T7" fmla="*/ 180 h 203"/>
                <a:gd name="T8" fmla="*/ 54 w 162"/>
                <a:gd name="T9" fmla="*/ 203 h 203"/>
                <a:gd name="T10" fmla="*/ 34 w 162"/>
                <a:gd name="T11" fmla="*/ 203 h 203"/>
                <a:gd name="T12" fmla="*/ 71 w 162"/>
                <a:gd name="T13" fmla="*/ 100 h 203"/>
                <a:gd name="T14" fmla="*/ 64 w 162"/>
                <a:gd name="T15" fmla="*/ 86 h 203"/>
                <a:gd name="T16" fmla="*/ 81 w 162"/>
                <a:gd name="T17" fmla="*/ 69 h 203"/>
                <a:gd name="T18" fmla="*/ 98 w 162"/>
                <a:gd name="T19" fmla="*/ 86 h 203"/>
                <a:gd name="T20" fmla="*/ 91 w 162"/>
                <a:gd name="T21" fmla="*/ 100 h 203"/>
                <a:gd name="T22" fmla="*/ 81 w 162"/>
                <a:gd name="T23" fmla="*/ 34 h 203"/>
                <a:gd name="T24" fmla="*/ 130 w 162"/>
                <a:gd name="T25" fmla="*/ 83 h 203"/>
                <a:gd name="T26" fmla="*/ 107 w 162"/>
                <a:gd name="T27" fmla="*/ 123 h 203"/>
                <a:gd name="T28" fmla="*/ 106 w 162"/>
                <a:gd name="T29" fmla="*/ 117 h 203"/>
                <a:gd name="T30" fmla="*/ 121 w 162"/>
                <a:gd name="T31" fmla="*/ 86 h 203"/>
                <a:gd name="T32" fmla="*/ 81 w 162"/>
                <a:gd name="T33" fmla="*/ 47 h 203"/>
                <a:gd name="T34" fmla="*/ 42 w 162"/>
                <a:gd name="T35" fmla="*/ 86 h 203"/>
                <a:gd name="T36" fmla="*/ 56 w 162"/>
                <a:gd name="T37" fmla="*/ 117 h 203"/>
                <a:gd name="T38" fmla="*/ 55 w 162"/>
                <a:gd name="T39" fmla="*/ 123 h 203"/>
                <a:gd name="T40" fmla="*/ 33 w 162"/>
                <a:gd name="T41" fmla="*/ 83 h 203"/>
                <a:gd name="T42" fmla="*/ 81 w 162"/>
                <a:gd name="T43" fmla="*/ 34 h 203"/>
                <a:gd name="T44" fmla="*/ 81 w 162"/>
                <a:gd name="T45" fmla="*/ 0 h 203"/>
                <a:gd name="T46" fmla="*/ 162 w 162"/>
                <a:gd name="T47" fmla="*/ 81 h 203"/>
                <a:gd name="T48" fmla="*/ 118 w 162"/>
                <a:gd name="T49" fmla="*/ 154 h 203"/>
                <a:gd name="T50" fmla="*/ 115 w 162"/>
                <a:gd name="T51" fmla="*/ 148 h 203"/>
                <a:gd name="T52" fmla="*/ 153 w 162"/>
                <a:gd name="T53" fmla="*/ 85 h 203"/>
                <a:gd name="T54" fmla="*/ 81 w 162"/>
                <a:gd name="T55" fmla="*/ 13 h 203"/>
                <a:gd name="T56" fmla="*/ 10 w 162"/>
                <a:gd name="T57" fmla="*/ 85 h 203"/>
                <a:gd name="T58" fmla="*/ 47 w 162"/>
                <a:gd name="T59" fmla="*/ 148 h 203"/>
                <a:gd name="T60" fmla="*/ 45 w 162"/>
                <a:gd name="T61" fmla="*/ 154 h 203"/>
                <a:gd name="T62" fmla="*/ 0 w 162"/>
                <a:gd name="T63" fmla="*/ 81 h 203"/>
                <a:gd name="T64" fmla="*/ 81 w 162"/>
                <a:gd name="T65" fmla="*/ 0 h 203"/>
                <a:gd name="T66" fmla="*/ 81 w 162"/>
                <a:gd name="T67" fmla="*/ 124 h 203"/>
                <a:gd name="T68" fmla="*/ 89 w 162"/>
                <a:gd name="T69" fmla="*/ 132 h 203"/>
                <a:gd name="T70" fmla="*/ 81 w 162"/>
                <a:gd name="T71" fmla="*/ 139 h 203"/>
                <a:gd name="T72" fmla="*/ 73 w 162"/>
                <a:gd name="T73" fmla="*/ 132 h 203"/>
                <a:gd name="T74" fmla="*/ 81 w 162"/>
                <a:gd name="T75" fmla="*/ 124 h 203"/>
                <a:gd name="T76" fmla="*/ 81 w 162"/>
                <a:gd name="T77" fmla="*/ 171 h 203"/>
                <a:gd name="T78" fmla="*/ 95 w 162"/>
                <a:gd name="T79" fmla="*/ 160 h 203"/>
                <a:gd name="T80" fmla="*/ 81 w 162"/>
                <a:gd name="T81" fmla="*/ 149 h 203"/>
                <a:gd name="T82" fmla="*/ 68 w 162"/>
                <a:gd name="T83" fmla="*/ 160 h 203"/>
                <a:gd name="T84" fmla="*/ 81 w 162"/>
                <a:gd name="T85" fmla="*/ 17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203">
                  <a:moveTo>
                    <a:pt x="91" y="100"/>
                  </a:moveTo>
                  <a:cubicBezTo>
                    <a:pt x="98" y="144"/>
                    <a:pt x="114" y="181"/>
                    <a:pt x="128" y="203"/>
                  </a:cubicBezTo>
                  <a:cubicBezTo>
                    <a:pt x="108" y="203"/>
                    <a:pt x="108" y="203"/>
                    <a:pt x="108" y="203"/>
                  </a:cubicBezTo>
                  <a:cubicBezTo>
                    <a:pt x="108" y="190"/>
                    <a:pt x="100" y="180"/>
                    <a:pt x="81" y="180"/>
                  </a:cubicBezTo>
                  <a:cubicBezTo>
                    <a:pt x="63" y="180"/>
                    <a:pt x="55" y="190"/>
                    <a:pt x="54" y="203"/>
                  </a:cubicBezTo>
                  <a:cubicBezTo>
                    <a:pt x="34" y="203"/>
                    <a:pt x="34" y="203"/>
                    <a:pt x="34" y="203"/>
                  </a:cubicBezTo>
                  <a:cubicBezTo>
                    <a:pt x="49" y="181"/>
                    <a:pt x="64" y="144"/>
                    <a:pt x="71" y="100"/>
                  </a:cubicBezTo>
                  <a:cubicBezTo>
                    <a:pt x="67" y="97"/>
                    <a:pt x="64" y="92"/>
                    <a:pt x="64" y="86"/>
                  </a:cubicBezTo>
                  <a:cubicBezTo>
                    <a:pt x="64" y="77"/>
                    <a:pt x="72" y="69"/>
                    <a:pt x="81" y="69"/>
                  </a:cubicBezTo>
                  <a:cubicBezTo>
                    <a:pt x="91" y="69"/>
                    <a:pt x="98" y="77"/>
                    <a:pt x="98" y="86"/>
                  </a:cubicBezTo>
                  <a:cubicBezTo>
                    <a:pt x="98" y="92"/>
                    <a:pt x="96" y="97"/>
                    <a:pt x="91" y="100"/>
                  </a:cubicBezTo>
                  <a:close/>
                  <a:moveTo>
                    <a:pt x="81" y="34"/>
                  </a:moveTo>
                  <a:cubicBezTo>
                    <a:pt x="108" y="34"/>
                    <a:pt x="130" y="56"/>
                    <a:pt x="130" y="83"/>
                  </a:cubicBezTo>
                  <a:cubicBezTo>
                    <a:pt x="130" y="100"/>
                    <a:pt x="121" y="115"/>
                    <a:pt x="107" y="123"/>
                  </a:cubicBezTo>
                  <a:cubicBezTo>
                    <a:pt x="107" y="121"/>
                    <a:pt x="106" y="119"/>
                    <a:pt x="106" y="117"/>
                  </a:cubicBezTo>
                  <a:cubicBezTo>
                    <a:pt x="115" y="110"/>
                    <a:pt x="121" y="99"/>
                    <a:pt x="121" y="86"/>
                  </a:cubicBezTo>
                  <a:cubicBezTo>
                    <a:pt x="121" y="64"/>
                    <a:pt x="103" y="47"/>
                    <a:pt x="81" y="47"/>
                  </a:cubicBezTo>
                  <a:cubicBezTo>
                    <a:pt x="59" y="47"/>
                    <a:pt x="42" y="64"/>
                    <a:pt x="42" y="86"/>
                  </a:cubicBezTo>
                  <a:cubicBezTo>
                    <a:pt x="42" y="99"/>
                    <a:pt x="47" y="110"/>
                    <a:pt x="56" y="117"/>
                  </a:cubicBezTo>
                  <a:cubicBezTo>
                    <a:pt x="56" y="119"/>
                    <a:pt x="55" y="121"/>
                    <a:pt x="55" y="123"/>
                  </a:cubicBezTo>
                  <a:cubicBezTo>
                    <a:pt x="42" y="115"/>
                    <a:pt x="33" y="100"/>
                    <a:pt x="33" y="83"/>
                  </a:cubicBezTo>
                  <a:cubicBezTo>
                    <a:pt x="33" y="56"/>
                    <a:pt x="54" y="34"/>
                    <a:pt x="81" y="34"/>
                  </a:cubicBezTo>
                  <a:close/>
                  <a:moveTo>
                    <a:pt x="81" y="0"/>
                  </a:moveTo>
                  <a:cubicBezTo>
                    <a:pt x="126" y="0"/>
                    <a:pt x="162" y="37"/>
                    <a:pt x="162" y="81"/>
                  </a:cubicBezTo>
                  <a:cubicBezTo>
                    <a:pt x="162" y="113"/>
                    <a:pt x="144" y="141"/>
                    <a:pt x="118" y="154"/>
                  </a:cubicBezTo>
                  <a:cubicBezTo>
                    <a:pt x="117" y="152"/>
                    <a:pt x="116" y="150"/>
                    <a:pt x="115" y="148"/>
                  </a:cubicBezTo>
                  <a:cubicBezTo>
                    <a:pt x="138" y="136"/>
                    <a:pt x="153" y="112"/>
                    <a:pt x="153" y="85"/>
                  </a:cubicBezTo>
                  <a:cubicBezTo>
                    <a:pt x="153" y="45"/>
                    <a:pt x="121" y="13"/>
                    <a:pt x="81" y="13"/>
                  </a:cubicBezTo>
                  <a:cubicBezTo>
                    <a:pt x="42" y="13"/>
                    <a:pt x="10" y="45"/>
                    <a:pt x="10" y="85"/>
                  </a:cubicBezTo>
                  <a:cubicBezTo>
                    <a:pt x="10" y="112"/>
                    <a:pt x="25" y="136"/>
                    <a:pt x="47" y="148"/>
                  </a:cubicBezTo>
                  <a:cubicBezTo>
                    <a:pt x="46" y="150"/>
                    <a:pt x="46" y="152"/>
                    <a:pt x="45" y="154"/>
                  </a:cubicBezTo>
                  <a:cubicBezTo>
                    <a:pt x="18" y="141"/>
                    <a:pt x="0" y="113"/>
                    <a:pt x="0" y="81"/>
                  </a:cubicBezTo>
                  <a:cubicBezTo>
                    <a:pt x="0" y="37"/>
                    <a:pt x="36" y="0"/>
                    <a:pt x="81" y="0"/>
                  </a:cubicBezTo>
                  <a:close/>
                  <a:moveTo>
                    <a:pt x="81" y="124"/>
                  </a:moveTo>
                  <a:cubicBezTo>
                    <a:pt x="87" y="124"/>
                    <a:pt x="89" y="128"/>
                    <a:pt x="89" y="132"/>
                  </a:cubicBezTo>
                  <a:cubicBezTo>
                    <a:pt x="89" y="135"/>
                    <a:pt x="87" y="139"/>
                    <a:pt x="81" y="139"/>
                  </a:cubicBezTo>
                  <a:cubicBezTo>
                    <a:pt x="75" y="139"/>
                    <a:pt x="73" y="135"/>
                    <a:pt x="73" y="132"/>
                  </a:cubicBezTo>
                  <a:cubicBezTo>
                    <a:pt x="73" y="128"/>
                    <a:pt x="75" y="124"/>
                    <a:pt x="81" y="124"/>
                  </a:cubicBezTo>
                  <a:close/>
                  <a:moveTo>
                    <a:pt x="81" y="171"/>
                  </a:moveTo>
                  <a:cubicBezTo>
                    <a:pt x="91" y="171"/>
                    <a:pt x="95" y="166"/>
                    <a:pt x="95" y="160"/>
                  </a:cubicBezTo>
                  <a:cubicBezTo>
                    <a:pt x="95" y="154"/>
                    <a:pt x="91" y="149"/>
                    <a:pt x="81" y="149"/>
                  </a:cubicBezTo>
                  <a:cubicBezTo>
                    <a:pt x="71" y="149"/>
                    <a:pt x="68" y="154"/>
                    <a:pt x="68" y="160"/>
                  </a:cubicBezTo>
                  <a:cubicBezTo>
                    <a:pt x="68" y="166"/>
                    <a:pt x="71" y="171"/>
                    <a:pt x="81" y="171"/>
                  </a:cubicBezTo>
                  <a:close/>
                </a:path>
              </a:pathLst>
            </a:custGeom>
            <a:solidFill>
              <a:schemeClr val="tx1">
                <a:lumMod val="40000"/>
                <a:lumOff val="60000"/>
              </a:schemeClr>
            </a:solidFill>
            <a:ln>
              <a:noFill/>
            </a:ln>
          </p:spPr>
          <p:txBody>
            <a:bodyPr vert="horz" wrap="square" lIns="83922" tIns="41961" rIns="83922" bIns="41961" numCol="1" anchor="t" anchorCtr="0" compatLnSpc="1">
              <a:prstTxWarp prst="textNoShape">
                <a:avLst/>
              </a:prstTxWarp>
            </a:bodyPr>
            <a:lstStyle/>
            <a:p>
              <a:endParaRPr lang="en-US" sz="1632"/>
            </a:p>
          </p:txBody>
        </p:sp>
        <p:pic>
          <p:nvPicPr>
            <p:cNvPr id="10" name="Picture 7" descr="\\MAGNUM\Projects\Microsoft\Cloud Power FY12\Design\ICONS_PNG\Within_Your_Reach.png"/>
            <p:cNvPicPr>
              <a:picLocks noChangeAspect="1" noChangeArrowheads="1"/>
            </p:cNvPicPr>
            <p:nvPr/>
          </p:nvPicPr>
          <p:blipFill>
            <a:blip r:embed="rId2" cstate="print">
              <a:lum bright="100000"/>
            </a:blip>
            <a:stretch>
              <a:fillRect/>
            </a:stretch>
          </p:blipFill>
          <p:spPr bwMode="auto">
            <a:xfrm>
              <a:off x="10512069" y="3367107"/>
              <a:ext cx="1298239" cy="1298240"/>
            </a:xfrm>
            <a:prstGeom prst="rect">
              <a:avLst/>
            </a:prstGeom>
            <a:solidFill>
              <a:srgbClr val="00B050"/>
            </a:solidFill>
          </p:spPr>
        </p:pic>
        <p:sp>
          <p:nvSpPr>
            <p:cNvPr id="11" name="TextBox 10"/>
            <p:cNvSpPr txBox="1"/>
            <p:nvPr/>
          </p:nvSpPr>
          <p:spPr>
            <a:xfrm>
              <a:off x="8402503" y="5314516"/>
              <a:ext cx="2681503" cy="376706"/>
            </a:xfrm>
            <a:prstGeom prst="rect">
              <a:avLst/>
            </a:prstGeom>
            <a:noFill/>
          </p:spPr>
          <p:txBody>
            <a:bodyPr wrap="none" lIns="0" tIns="0" rIns="0" bIns="0" rtlCol="0">
              <a:spAutoFit/>
            </a:bodyPr>
            <a:lstStyle/>
            <a:p>
              <a:r>
                <a:rPr lang="en-US" sz="2448" spc="-71" dirty="0">
                  <a:gradFill>
                    <a:gsLst>
                      <a:gs pos="2917">
                        <a:schemeClr val="tx1"/>
                      </a:gs>
                      <a:gs pos="30000">
                        <a:schemeClr val="tx1"/>
                      </a:gs>
                    </a:gsLst>
                    <a:lin ang="5400000" scaled="0"/>
                  </a:gradFill>
                </a:rPr>
                <a:t>Affordable Data Plan</a:t>
              </a:r>
            </a:p>
          </p:txBody>
        </p:sp>
      </p:grpSp>
      <p:sp>
        <p:nvSpPr>
          <p:cNvPr id="12" name="TextBox 11"/>
          <p:cNvSpPr txBox="1"/>
          <p:nvPr/>
        </p:nvSpPr>
        <p:spPr>
          <a:xfrm>
            <a:off x="485675" y="5445479"/>
            <a:ext cx="2556875" cy="384205"/>
          </a:xfrm>
          <a:prstGeom prst="rect">
            <a:avLst/>
          </a:prstGeom>
          <a:noFill/>
        </p:spPr>
        <p:txBody>
          <a:bodyPr wrap="none" lIns="0" tIns="0" rIns="0" bIns="0" rtlCol="0">
            <a:spAutoFit/>
          </a:bodyPr>
          <a:lstStyle/>
          <a:p>
            <a:r>
              <a:rPr lang="en-US" sz="2448" spc="-71" dirty="0">
                <a:gradFill>
                  <a:gsLst>
                    <a:gs pos="2917">
                      <a:schemeClr val="tx1"/>
                    </a:gs>
                    <a:gs pos="30000">
                      <a:schemeClr val="tx1"/>
                    </a:gs>
                  </a:gsLst>
                  <a:lin ang="5400000" scaled="0"/>
                </a:gradFill>
              </a:rPr>
              <a:t>Disconnected Apps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080" y="2684229"/>
            <a:ext cx="2531252" cy="2239400"/>
          </a:xfrm>
          <a:prstGeom prst="rect">
            <a:avLst/>
          </a:prstGeom>
        </p:spPr>
      </p:pic>
    </p:spTree>
    <p:extLst>
      <p:ext uri="{BB962C8B-B14F-4D97-AF65-F5344CB8AC3E}">
        <p14:creationId xmlns:p14="http://schemas.microsoft.com/office/powerpoint/2010/main" val="10172574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Mobility / Web updates at a glance</a:t>
            </a:r>
            <a:endParaRPr lang="en-US" dirty="0"/>
          </a:p>
        </p:txBody>
      </p:sp>
      <p:sp>
        <p:nvSpPr>
          <p:cNvPr id="3" name="Right Arrow 2"/>
          <p:cNvSpPr/>
          <p:nvPr/>
        </p:nvSpPr>
        <p:spPr bwMode="auto">
          <a:xfrm>
            <a:off x="809221" y="2735262"/>
            <a:ext cx="10820400" cy="1676400"/>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4" name="Oval 3"/>
          <p:cNvSpPr/>
          <p:nvPr/>
        </p:nvSpPr>
        <p:spPr bwMode="auto">
          <a:xfrm>
            <a:off x="1036637" y="3459162"/>
            <a:ext cx="228600" cy="228600"/>
          </a:xfrm>
          <a:prstGeom prst="ellipse">
            <a:avLst/>
          </a:prstGeom>
          <a:solidFill>
            <a:schemeClr val="accent6">
              <a:lumMod val="20000"/>
              <a:lumOff val="80000"/>
            </a:schemeClr>
          </a:solid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5" name="Oval 4"/>
          <p:cNvSpPr/>
          <p:nvPr/>
        </p:nvSpPr>
        <p:spPr bwMode="auto">
          <a:xfrm>
            <a:off x="7456573" y="3457850"/>
            <a:ext cx="228600" cy="228600"/>
          </a:xfrm>
          <a:prstGeom prst="ellipse">
            <a:avLst/>
          </a:prstGeom>
          <a:solidFill>
            <a:schemeClr val="accent6">
              <a:lumMod val="75000"/>
            </a:schemeClr>
          </a:solid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6" name="Oval 5"/>
          <p:cNvSpPr/>
          <p:nvPr/>
        </p:nvSpPr>
        <p:spPr bwMode="auto">
          <a:xfrm>
            <a:off x="9495429" y="3457850"/>
            <a:ext cx="228600" cy="228600"/>
          </a:xfrm>
          <a:prstGeom prst="ellipse">
            <a:avLst/>
          </a:prstGeom>
          <a:solidFill>
            <a:schemeClr val="accent6">
              <a:lumMod val="50000"/>
            </a:schemeClr>
          </a:solid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7" name="Oval 6"/>
          <p:cNvSpPr/>
          <p:nvPr/>
        </p:nvSpPr>
        <p:spPr bwMode="auto">
          <a:xfrm>
            <a:off x="3179198" y="3457850"/>
            <a:ext cx="228600" cy="228600"/>
          </a:xfrm>
          <a:prstGeom prst="ellipse">
            <a:avLst/>
          </a:prstGeom>
          <a:solidFill>
            <a:schemeClr val="accent6">
              <a:lumMod val="40000"/>
              <a:lumOff val="60000"/>
            </a:schemeClr>
          </a:solid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 name="Oval 7"/>
          <p:cNvSpPr/>
          <p:nvPr/>
        </p:nvSpPr>
        <p:spPr bwMode="auto">
          <a:xfrm>
            <a:off x="5227637" y="3457850"/>
            <a:ext cx="228600" cy="228600"/>
          </a:xfrm>
          <a:prstGeom prst="ellipse">
            <a:avLst/>
          </a:prstGeom>
          <a:solidFill>
            <a:schemeClr val="accent6">
              <a:lumMod val="60000"/>
              <a:lumOff val="40000"/>
            </a:schemeClr>
          </a:solid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9" name="Rectangle 8"/>
          <p:cNvSpPr/>
          <p:nvPr/>
        </p:nvSpPr>
        <p:spPr>
          <a:xfrm>
            <a:off x="6885911" y="2563122"/>
            <a:ext cx="1694526" cy="584775"/>
          </a:xfrm>
          <a:prstGeom prst="rect">
            <a:avLst/>
          </a:prstGeom>
        </p:spPr>
        <p:txBody>
          <a:bodyPr wrap="square">
            <a:spAutoFit/>
          </a:bodyPr>
          <a:lstStyle/>
          <a:p>
            <a:pPr lvl="0"/>
            <a:r>
              <a:rPr lang="en-US" sz="1600" dirty="0"/>
              <a:t>Oct, 2012: </a:t>
            </a:r>
            <a:endParaRPr lang="en-US" sz="1600" dirty="0" smtClean="0"/>
          </a:p>
          <a:p>
            <a:pPr lvl="0"/>
            <a:r>
              <a:rPr lang="en-US" sz="1600" dirty="0" smtClean="0"/>
              <a:t>Lync </a:t>
            </a:r>
            <a:r>
              <a:rPr lang="en-US" sz="1600" dirty="0"/>
              <a:t>Server 2013</a:t>
            </a:r>
          </a:p>
        </p:txBody>
      </p:sp>
      <p:sp>
        <p:nvSpPr>
          <p:cNvPr id="10" name="Rectangle 9"/>
          <p:cNvSpPr/>
          <p:nvPr/>
        </p:nvSpPr>
        <p:spPr>
          <a:xfrm>
            <a:off x="8914136" y="2563122"/>
            <a:ext cx="1794806" cy="584775"/>
          </a:xfrm>
          <a:prstGeom prst="rect">
            <a:avLst/>
          </a:prstGeom>
        </p:spPr>
        <p:txBody>
          <a:bodyPr wrap="square">
            <a:spAutoFit/>
          </a:bodyPr>
          <a:lstStyle/>
          <a:p>
            <a:pPr lvl="0"/>
            <a:r>
              <a:rPr lang="en-US" sz="1600" dirty="0" smtClean="0"/>
              <a:t>Feb, 2013: </a:t>
            </a:r>
          </a:p>
          <a:p>
            <a:pPr lvl="0"/>
            <a:r>
              <a:rPr lang="en-US" sz="1600" dirty="0" smtClean="0"/>
              <a:t>Lync </a:t>
            </a:r>
            <a:r>
              <a:rPr lang="en-US" sz="1600" dirty="0"/>
              <a:t>Server </a:t>
            </a:r>
            <a:r>
              <a:rPr lang="en-US" sz="1600" dirty="0" smtClean="0"/>
              <a:t>2013, </a:t>
            </a:r>
            <a:endParaRPr lang="en-US" sz="1600" dirty="0"/>
          </a:p>
        </p:txBody>
      </p:sp>
      <p:sp>
        <p:nvSpPr>
          <p:cNvPr id="11" name="Rectangle 10"/>
          <p:cNvSpPr/>
          <p:nvPr/>
        </p:nvSpPr>
        <p:spPr>
          <a:xfrm>
            <a:off x="4673515" y="2285265"/>
            <a:ext cx="1744147" cy="830997"/>
          </a:xfrm>
          <a:prstGeom prst="rect">
            <a:avLst/>
          </a:prstGeom>
        </p:spPr>
        <p:txBody>
          <a:bodyPr wrap="square">
            <a:spAutoFit/>
          </a:bodyPr>
          <a:lstStyle/>
          <a:p>
            <a:pPr lvl="0"/>
            <a:r>
              <a:rPr lang="en-US" sz="1600" dirty="0" smtClean="0"/>
              <a:t>June, </a:t>
            </a:r>
            <a:r>
              <a:rPr lang="en-US" sz="1600" dirty="0"/>
              <a:t>2012: </a:t>
            </a:r>
            <a:endParaRPr lang="en-US" sz="1600" dirty="0" smtClean="0"/>
          </a:p>
          <a:p>
            <a:pPr lvl="0"/>
            <a:r>
              <a:rPr lang="en-US" sz="1600" dirty="0" smtClean="0"/>
              <a:t>Lync </a:t>
            </a:r>
            <a:r>
              <a:rPr lang="en-US" sz="1600" dirty="0"/>
              <a:t>Server </a:t>
            </a:r>
            <a:r>
              <a:rPr lang="en-US" sz="1600" dirty="0" smtClean="0"/>
              <a:t>2010, Mobile Update</a:t>
            </a:r>
            <a:endParaRPr lang="en-US" sz="1600" dirty="0"/>
          </a:p>
        </p:txBody>
      </p:sp>
      <p:sp>
        <p:nvSpPr>
          <p:cNvPr id="12" name="Rectangle 11"/>
          <p:cNvSpPr/>
          <p:nvPr/>
        </p:nvSpPr>
        <p:spPr>
          <a:xfrm>
            <a:off x="2594877" y="2281145"/>
            <a:ext cx="1794560" cy="830997"/>
          </a:xfrm>
          <a:prstGeom prst="rect">
            <a:avLst/>
          </a:prstGeom>
        </p:spPr>
        <p:txBody>
          <a:bodyPr wrap="square">
            <a:spAutoFit/>
          </a:bodyPr>
          <a:lstStyle/>
          <a:p>
            <a:pPr lvl="0"/>
            <a:r>
              <a:rPr lang="en-US" sz="1600" dirty="0" smtClean="0"/>
              <a:t>Nov, 2011: </a:t>
            </a:r>
          </a:p>
          <a:p>
            <a:pPr lvl="0"/>
            <a:r>
              <a:rPr lang="en-US" sz="1600" dirty="0" smtClean="0"/>
              <a:t>Lync </a:t>
            </a:r>
            <a:r>
              <a:rPr lang="en-US" sz="1600" dirty="0"/>
              <a:t>Server </a:t>
            </a:r>
            <a:r>
              <a:rPr lang="en-US" sz="1600" dirty="0" smtClean="0"/>
              <a:t>2010, Mobility Service</a:t>
            </a:r>
            <a:endParaRPr lang="en-US" sz="1600" dirty="0"/>
          </a:p>
        </p:txBody>
      </p:sp>
      <p:sp>
        <p:nvSpPr>
          <p:cNvPr id="13" name="Rectangle 12"/>
          <p:cNvSpPr/>
          <p:nvPr/>
        </p:nvSpPr>
        <p:spPr>
          <a:xfrm>
            <a:off x="498538" y="2531487"/>
            <a:ext cx="1716823" cy="584775"/>
          </a:xfrm>
          <a:prstGeom prst="rect">
            <a:avLst/>
          </a:prstGeom>
        </p:spPr>
        <p:txBody>
          <a:bodyPr wrap="square">
            <a:spAutoFit/>
          </a:bodyPr>
          <a:lstStyle/>
          <a:p>
            <a:pPr lvl="0"/>
            <a:r>
              <a:rPr lang="en-US" sz="1600" dirty="0"/>
              <a:t>Oct, </a:t>
            </a:r>
            <a:r>
              <a:rPr lang="en-US" sz="1600" dirty="0" smtClean="0"/>
              <a:t>2010: </a:t>
            </a:r>
          </a:p>
          <a:p>
            <a:pPr lvl="0"/>
            <a:r>
              <a:rPr lang="en-US" sz="1600" dirty="0" smtClean="0"/>
              <a:t>Lync </a:t>
            </a:r>
            <a:r>
              <a:rPr lang="en-US" sz="1600" dirty="0"/>
              <a:t>Server </a:t>
            </a:r>
            <a:r>
              <a:rPr lang="en-US" sz="1600" dirty="0" smtClean="0"/>
              <a:t>2010</a:t>
            </a:r>
            <a:endParaRPr lang="en-US" sz="1600" dirty="0"/>
          </a:p>
        </p:txBody>
      </p:sp>
      <p:sp>
        <p:nvSpPr>
          <p:cNvPr id="14" name="TextBox 13"/>
          <p:cNvSpPr txBox="1"/>
          <p:nvPr/>
        </p:nvSpPr>
        <p:spPr>
          <a:xfrm>
            <a:off x="2655452" y="4183062"/>
            <a:ext cx="1429185" cy="1569660"/>
          </a:xfrm>
          <a:prstGeom prst="rect">
            <a:avLst/>
          </a:prstGeom>
          <a:noFill/>
        </p:spPr>
        <p:txBody>
          <a:bodyPr wrap="square" lIns="182880" tIns="146304" rIns="182880" bIns="146304" rtlCol="0">
            <a:spAutoFit/>
          </a:bodyPr>
          <a:lstStyle/>
          <a:p>
            <a:pPr marL="171450" lvl="0" indent="-171450">
              <a:buFont typeface="Arial" panose="020B0604020202020204" pitchFamily="34" charset="0"/>
              <a:buChar char="•"/>
            </a:pPr>
            <a:r>
              <a:rPr lang="en-US" sz="1200" dirty="0" smtClean="0"/>
              <a:t>Contacts &amp; Groups</a:t>
            </a:r>
          </a:p>
          <a:p>
            <a:pPr marL="171450" lvl="0" indent="-171450">
              <a:buFont typeface="Arial" panose="020B0604020202020204" pitchFamily="34" charset="0"/>
              <a:buChar char="•"/>
            </a:pPr>
            <a:r>
              <a:rPr lang="en-US" sz="1200" dirty="0" smtClean="0"/>
              <a:t>Presence</a:t>
            </a:r>
            <a:endParaRPr lang="en-US" sz="1200" dirty="0"/>
          </a:p>
          <a:p>
            <a:pPr marL="171450" lvl="0" indent="-171450">
              <a:buFont typeface="Arial" panose="020B0604020202020204" pitchFamily="34" charset="0"/>
              <a:buChar char="•"/>
            </a:pPr>
            <a:r>
              <a:rPr lang="en-US" sz="1200" dirty="0" smtClean="0"/>
              <a:t>IM</a:t>
            </a:r>
          </a:p>
          <a:p>
            <a:pPr marL="171450" lvl="0" indent="-171450">
              <a:buFont typeface="Arial" panose="020B0604020202020204" pitchFamily="34" charset="0"/>
              <a:buChar char="•"/>
            </a:pPr>
            <a:r>
              <a:rPr lang="en-US" sz="1200" dirty="0" smtClean="0"/>
              <a:t>Call-via-Work</a:t>
            </a:r>
            <a:endParaRPr lang="en-US" sz="1200" dirty="0"/>
          </a:p>
          <a:p>
            <a:pPr marL="171450" indent="-171450">
              <a:lnSpc>
                <a:spcPct val="90000"/>
              </a:lnSpc>
              <a:spcAft>
                <a:spcPts val="600"/>
              </a:spcAft>
              <a:buFont typeface="Arial" panose="020B0604020202020204" pitchFamily="34" charset="0"/>
              <a:buChar char="•"/>
            </a:pPr>
            <a:endParaRPr lang="en-US" sz="1200" dirty="0" err="1" smtClean="0">
              <a:gradFill>
                <a:gsLst>
                  <a:gs pos="2917">
                    <a:schemeClr val="tx1"/>
                  </a:gs>
                  <a:gs pos="30000">
                    <a:schemeClr val="tx1"/>
                  </a:gs>
                </a:gsLst>
                <a:lin ang="5400000" scaled="0"/>
              </a:gradFill>
            </a:endParaRPr>
          </a:p>
        </p:txBody>
      </p:sp>
      <p:sp>
        <p:nvSpPr>
          <p:cNvPr id="15" name="TextBox 14"/>
          <p:cNvSpPr txBox="1"/>
          <p:nvPr/>
        </p:nvSpPr>
        <p:spPr>
          <a:xfrm>
            <a:off x="4694237" y="4183062"/>
            <a:ext cx="1429185" cy="1015663"/>
          </a:xfrm>
          <a:prstGeom prst="rect">
            <a:avLst/>
          </a:prstGeom>
          <a:noFill/>
        </p:spPr>
        <p:txBody>
          <a:bodyPr wrap="square" lIns="182880" tIns="146304" rIns="182880" bIns="146304" rtlCol="0">
            <a:spAutoFit/>
          </a:bodyPr>
          <a:lstStyle/>
          <a:p>
            <a:pPr marL="171450" lvl="0" indent="-171450">
              <a:buFont typeface="Arial" panose="020B0604020202020204" pitchFamily="34" charset="0"/>
              <a:buChar char="•"/>
            </a:pPr>
            <a:r>
              <a:rPr lang="en-US" sz="1200" dirty="0" smtClean="0"/>
              <a:t>PowerPoint Viewing (in iPad)</a:t>
            </a:r>
            <a:endParaRPr lang="en-US" sz="1200" dirty="0"/>
          </a:p>
          <a:p>
            <a:pPr marL="171450" indent="-171450">
              <a:lnSpc>
                <a:spcPct val="90000"/>
              </a:lnSpc>
              <a:spcAft>
                <a:spcPts val="600"/>
              </a:spcAft>
              <a:buFont typeface="Arial" panose="020B0604020202020204" pitchFamily="34" charset="0"/>
              <a:buChar char="•"/>
            </a:pPr>
            <a:endParaRPr lang="en-US" sz="1200" dirty="0" err="1" smtClean="0">
              <a:gradFill>
                <a:gsLst>
                  <a:gs pos="2917">
                    <a:schemeClr val="tx1"/>
                  </a:gs>
                  <a:gs pos="30000">
                    <a:schemeClr val="tx1"/>
                  </a:gs>
                </a:gsLst>
                <a:lin ang="5400000" scaled="0"/>
              </a:gradFill>
            </a:endParaRPr>
          </a:p>
        </p:txBody>
      </p:sp>
      <p:sp>
        <p:nvSpPr>
          <p:cNvPr id="16" name="TextBox 15"/>
          <p:cNvSpPr txBox="1"/>
          <p:nvPr/>
        </p:nvSpPr>
        <p:spPr>
          <a:xfrm>
            <a:off x="6746914" y="4145307"/>
            <a:ext cx="1672393" cy="1957459"/>
          </a:xfrm>
          <a:prstGeom prst="rect">
            <a:avLst/>
          </a:prstGeom>
          <a:noFill/>
        </p:spPr>
        <p:txBody>
          <a:bodyPr wrap="square" lIns="182880" tIns="146304" rIns="182880" bIns="146304" rtlCol="0">
            <a:spAutoFit/>
          </a:bodyPr>
          <a:lstStyle/>
          <a:p>
            <a:r>
              <a:rPr lang="en-US" sz="1200" dirty="0" smtClean="0"/>
              <a:t>UCWA/ Lync </a:t>
            </a:r>
            <a:r>
              <a:rPr lang="en-US" sz="1200" dirty="0"/>
              <a:t>Web </a:t>
            </a:r>
            <a:r>
              <a:rPr lang="en-US" sz="1200" dirty="0" smtClean="0"/>
              <a:t>App with</a:t>
            </a:r>
            <a:endParaRPr lang="en-US" sz="1200" dirty="0"/>
          </a:p>
          <a:p>
            <a:pPr marL="171450" indent="-171450">
              <a:buFont typeface="Arial" panose="020B0604020202020204" pitchFamily="34" charset="0"/>
              <a:buChar char="•"/>
            </a:pPr>
            <a:r>
              <a:rPr lang="en-US" sz="1200" dirty="0" smtClean="0"/>
              <a:t>VoIP</a:t>
            </a:r>
          </a:p>
          <a:p>
            <a:pPr marL="171450" indent="-171450">
              <a:buFont typeface="Arial" panose="020B0604020202020204" pitchFamily="34" charset="0"/>
              <a:buChar char="•"/>
            </a:pPr>
            <a:r>
              <a:rPr lang="en-US" sz="1200" dirty="0" smtClean="0"/>
              <a:t>Video/ Multi-View</a:t>
            </a:r>
          </a:p>
          <a:p>
            <a:pPr marL="171450" indent="-171450">
              <a:buFont typeface="Arial" panose="020B0604020202020204" pitchFamily="34" charset="0"/>
              <a:buChar char="•"/>
            </a:pPr>
            <a:r>
              <a:rPr lang="en-US" sz="1200" dirty="0" smtClean="0"/>
              <a:t>App/ Desktop Sharing </a:t>
            </a:r>
          </a:p>
          <a:p>
            <a:pPr marL="171450" indent="-171450">
              <a:buFont typeface="Arial" panose="020B0604020202020204" pitchFamily="34" charset="0"/>
              <a:buChar char="•"/>
            </a:pPr>
            <a:r>
              <a:rPr lang="en-US" sz="1200" dirty="0" smtClean="0"/>
              <a:t>Data Collaboration</a:t>
            </a:r>
            <a:endParaRPr lang="en-US" sz="1200" dirty="0" smtClean="0">
              <a:gradFill>
                <a:gsLst>
                  <a:gs pos="2917">
                    <a:schemeClr val="tx1"/>
                  </a:gs>
                  <a:gs pos="30000">
                    <a:schemeClr val="tx1"/>
                  </a:gs>
                </a:gsLst>
                <a:lin ang="5400000" scaled="0"/>
              </a:gradFill>
            </a:endParaRPr>
          </a:p>
        </p:txBody>
      </p:sp>
      <p:sp>
        <p:nvSpPr>
          <p:cNvPr id="17" name="TextBox 16"/>
          <p:cNvSpPr txBox="1"/>
          <p:nvPr/>
        </p:nvSpPr>
        <p:spPr>
          <a:xfrm>
            <a:off x="8773532" y="4153366"/>
            <a:ext cx="1864305" cy="1772793"/>
          </a:xfrm>
          <a:prstGeom prst="rect">
            <a:avLst/>
          </a:prstGeom>
          <a:noFill/>
        </p:spPr>
        <p:txBody>
          <a:bodyPr wrap="square" lIns="182880" tIns="146304" rIns="182880" bIns="146304" rtlCol="0">
            <a:spAutoFit/>
          </a:bodyPr>
          <a:lstStyle/>
          <a:p>
            <a:r>
              <a:rPr lang="en-US" sz="1200" dirty="0" smtClean="0"/>
              <a:t>UCWA/ Lync Mobile with</a:t>
            </a:r>
            <a:endParaRPr lang="en-US" sz="1200" dirty="0"/>
          </a:p>
          <a:p>
            <a:pPr marL="171450" indent="-171450">
              <a:buFont typeface="Arial" panose="020B0604020202020204" pitchFamily="34" charset="0"/>
              <a:buChar char="•"/>
            </a:pPr>
            <a:r>
              <a:rPr lang="en-US" sz="1200" dirty="0" smtClean="0"/>
              <a:t>VoIP</a:t>
            </a:r>
          </a:p>
          <a:p>
            <a:pPr marL="171450" indent="-171450">
              <a:buFont typeface="Arial" panose="020B0604020202020204" pitchFamily="34" charset="0"/>
              <a:buChar char="•"/>
            </a:pPr>
            <a:r>
              <a:rPr lang="en-US" sz="1200" dirty="0" smtClean="0"/>
              <a:t>Video (H264)</a:t>
            </a:r>
          </a:p>
          <a:p>
            <a:pPr marL="171450" indent="-171450">
              <a:buFont typeface="Arial" panose="020B0604020202020204" pitchFamily="34" charset="0"/>
              <a:buChar char="•"/>
            </a:pPr>
            <a:r>
              <a:rPr lang="en-US" sz="1200" dirty="0" smtClean="0"/>
              <a:t>App/ Desktop Sharing (iPad only)</a:t>
            </a:r>
          </a:p>
          <a:p>
            <a:pPr marL="171450" indent="-171450">
              <a:buFont typeface="Arial" panose="020B0604020202020204" pitchFamily="34" charset="0"/>
              <a:buChar char="•"/>
            </a:pPr>
            <a:r>
              <a:rPr lang="en-US" sz="1200" dirty="0" smtClean="0"/>
              <a:t>PowerPoint viewing (iPad only)</a:t>
            </a:r>
            <a:endParaRPr lang="en-US" sz="1200" dirty="0" smtClean="0">
              <a:gradFill>
                <a:gsLst>
                  <a:gs pos="2917">
                    <a:schemeClr val="tx1"/>
                  </a:gs>
                  <a:gs pos="30000">
                    <a:schemeClr val="tx1"/>
                  </a:gs>
                </a:gsLst>
                <a:lin ang="5400000" scaled="0"/>
              </a:gradFill>
            </a:endParaRPr>
          </a:p>
        </p:txBody>
      </p:sp>
      <p:sp>
        <p:nvSpPr>
          <p:cNvPr id="18" name="TextBox 17"/>
          <p:cNvSpPr txBox="1"/>
          <p:nvPr/>
        </p:nvSpPr>
        <p:spPr>
          <a:xfrm>
            <a:off x="498538" y="4198278"/>
            <a:ext cx="1429185" cy="1569660"/>
          </a:xfrm>
          <a:prstGeom prst="rect">
            <a:avLst/>
          </a:prstGeom>
          <a:noFill/>
        </p:spPr>
        <p:txBody>
          <a:bodyPr wrap="square" lIns="182880" tIns="146304" rIns="182880" bIns="146304" rtlCol="0">
            <a:spAutoFit/>
          </a:bodyPr>
          <a:lstStyle/>
          <a:p>
            <a:pPr marL="171450" lvl="0" indent="-171450">
              <a:buFont typeface="Arial" panose="020B0604020202020204" pitchFamily="34" charset="0"/>
              <a:buChar char="•"/>
            </a:pPr>
            <a:r>
              <a:rPr lang="en-US" sz="1200" dirty="0" smtClean="0"/>
              <a:t>Communicator Mobile for WM 6.x, Nokia devices</a:t>
            </a:r>
          </a:p>
          <a:p>
            <a:pPr marL="171450" lvl="0" indent="-171450">
              <a:buFont typeface="Arial" panose="020B0604020202020204" pitchFamily="34" charset="0"/>
              <a:buChar char="•"/>
            </a:pPr>
            <a:endParaRPr lang="en-US" sz="1200" dirty="0"/>
          </a:p>
          <a:p>
            <a:pPr marL="171450" indent="-171450">
              <a:lnSpc>
                <a:spcPct val="90000"/>
              </a:lnSpc>
              <a:spcAft>
                <a:spcPts val="600"/>
              </a:spcAft>
              <a:buFont typeface="Arial" panose="020B0604020202020204" pitchFamily="34" charset="0"/>
              <a:buChar char="•"/>
            </a:pPr>
            <a:endParaRPr lang="en-US" sz="1200" dirty="0" err="1"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756187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500"/>
                                  </p:stCondLst>
                                  <p:childTnLst>
                                    <p:set>
                                      <p:cBhvr>
                                        <p:cTn id="29" dur="1" fill="hold">
                                          <p:stCondLst>
                                            <p:cond delay="0"/>
                                          </p:stCondLst>
                                        </p:cTn>
                                        <p:tgtEl>
                                          <p:spTgt spid="11"/>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par>
                          <p:cTn id="36" fill="hold">
                            <p:stCondLst>
                              <p:cond delay="500"/>
                            </p:stCondLst>
                            <p:childTnLst>
                              <p:par>
                                <p:cTn id="37" presetID="1" presetClass="entr" presetSubtype="0" fill="hold" grpId="0" nodeType="afterEffect">
                                  <p:stCondLst>
                                    <p:cond delay="50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50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0" nodeType="withEffect">
                                  <p:stCondLst>
                                    <p:cond delay="50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p:bldP spid="10" grpId="0"/>
      <p:bldP spid="11" grpId="0"/>
      <p:bldP spid="12" grpId="0"/>
      <p:bldP spid="13" grpId="0"/>
      <p:bldP spid="14" grpId="0"/>
      <p:bldP spid="15" grpId="0"/>
      <p:bldP spid="16" grpId="0"/>
      <p:bldP spid="17" grpId="0"/>
      <p:bldP spid="18" grpId="0"/>
    </p:bldLst>
  </p:timing>
</p:sld>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Europe_2013_Speaker_PPT_Template.potx" id="{AF8D925A-DB13-4D66-BFED-96786326D843}" vid="{785F7DAE-011A-4F0A-BDEB-E162962B4AB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10B4FD40665BE4DA0D598CBC83FC2D6" ma:contentTypeVersion="0" ma:contentTypeDescription="Create a new document." ma:contentTypeScope="" ma:versionID="3e5af123b6dcdca28d594717ac73f372">
  <xsd:schema xmlns:xsd="http://www.w3.org/2001/XMLSchema" xmlns:xs="http://www.w3.org/2001/XMLSchema" xmlns:p="http://schemas.microsoft.com/office/2006/metadata/properties" targetNamespace="http://schemas.microsoft.com/office/2006/metadata/properties" ma:root="true" ma:fieldsID="e4c9541fcd953f5e2342f8b6b8862e4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8DCB9931-32A3-484D-8431-2EBACB139A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990F116-B58F-4255-B05B-DA3808E0E5C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238</TotalTime>
  <Words>3407</Words>
  <Application>Microsoft Office PowerPoint</Application>
  <PresentationFormat>Custom</PresentationFormat>
  <Paragraphs>632</Paragraphs>
  <Slides>45</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45</vt:i4>
      </vt:variant>
    </vt:vector>
  </HeadingPairs>
  <TitlesOfParts>
    <vt:vector size="55" baseType="lpstr">
      <vt:lpstr>Arial</vt:lpstr>
      <vt:lpstr>Calibri</vt:lpstr>
      <vt:lpstr>Consolas</vt:lpstr>
      <vt:lpstr>Courier New</vt:lpstr>
      <vt:lpstr>Segoe UI</vt:lpstr>
      <vt:lpstr>Segoe UI Light</vt:lpstr>
      <vt:lpstr>Segoe UI Semibold</vt:lpstr>
      <vt:lpstr>Wingdings</vt:lpstr>
      <vt:lpstr>TechEd_2013_Template_16x9</vt:lpstr>
      <vt:lpstr>1_TechEd_2013_Template_16x9</vt:lpstr>
      <vt:lpstr>PowerPoint Presentation</vt:lpstr>
      <vt:lpstr>Mobile Devices Deep Dive Microsoft Lync Server 2013</vt:lpstr>
      <vt:lpstr>About me</vt:lpstr>
      <vt:lpstr>Agenda</vt:lpstr>
      <vt:lpstr>Mobility: Overview</vt:lpstr>
      <vt:lpstr>Lync Server 2013 – Mobility Goals</vt:lpstr>
      <vt:lpstr>The new Lync works across platforms</vt:lpstr>
      <vt:lpstr>Mobile Constraints</vt:lpstr>
      <vt:lpstr>Mobility / Web updates at a glance</vt:lpstr>
      <vt:lpstr>What’s new in Lync Server 2013 Mobility (1 of 2)</vt:lpstr>
      <vt:lpstr>What’s new in Lync Server 2013 Mobility (2 of 2)</vt:lpstr>
      <vt:lpstr>Mobility: Deployment &amp; Management</vt:lpstr>
      <vt:lpstr>Mobility Deployment Goals</vt:lpstr>
      <vt:lpstr>Lync Server 2013 Mobility Deployment</vt:lpstr>
      <vt:lpstr>Client – Server Interop (1 of 2)</vt:lpstr>
      <vt:lpstr>Client – Server Interop (2 of 2)</vt:lpstr>
      <vt:lpstr>Mobility Policies and Preferences – IT Admin</vt:lpstr>
      <vt:lpstr>Mobility Controls and Preferences – Mobile User</vt:lpstr>
      <vt:lpstr>Capacity Planning – Mobility Workflow</vt:lpstr>
      <vt:lpstr>Capacity Planning – Contoso Scenario Walkthrough</vt:lpstr>
      <vt:lpstr>Mobility Deployment Steps</vt:lpstr>
      <vt:lpstr>Monitoring</vt:lpstr>
      <vt:lpstr>Mobility: Architecture Deep-Dive</vt:lpstr>
      <vt:lpstr>Real-time communications on HTTP</vt:lpstr>
      <vt:lpstr>Lync Discover</vt:lpstr>
      <vt:lpstr>Discoverability: Hybrid topology sample</vt:lpstr>
      <vt:lpstr>Mobile Presence</vt:lpstr>
      <vt:lpstr>Lync Server 2010 – Mobile Presence</vt:lpstr>
      <vt:lpstr>Lync Server 2013 – Mobile Presence</vt:lpstr>
      <vt:lpstr>VoIP on Mobile</vt:lpstr>
      <vt:lpstr>Receive VoIP call</vt:lpstr>
      <vt:lpstr>Receive VoIP call – Push Notification</vt:lpstr>
      <vt:lpstr>Voice call preferences</vt:lpstr>
      <vt:lpstr>Voice Call Preferences: Require WiFi</vt:lpstr>
      <vt:lpstr>Rich Roster on Mobile</vt:lpstr>
      <vt:lpstr>UI Virtualization</vt:lpstr>
      <vt:lpstr>Lync Server 2013 Mobility Updates Summary</vt:lpstr>
      <vt:lpstr>Backup</vt:lpstr>
      <vt:lpstr>Push Notifications Clearing House</vt:lpstr>
      <vt:lpstr>Troubleshooting</vt:lpstr>
      <vt:lpstr>Q&amp;A</vt:lpstr>
      <vt:lpstr>Related content</vt:lpstr>
      <vt:lpstr>Resources</vt:lpstr>
      <vt:lpstr>Evaluate this session</vt:lpstr>
      <vt:lpstr>PowerPoint Presentation</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OUC-B330: Mobile Devices Deep Dive Microsoft Lync Server 2013</dc:title>
  <dc:subject>TechEd 2013</dc:subject>
  <dc:creator>Korneel Bullens</dc:creator>
  <cp:keywords>TechEd 2013</cp:keywords>
  <dc:description>Template by: Jordan Cayabyab, Artitudes Design, Inc.
Formatting by: Priscila Mandryk, Silver Fox Productions, Inc.
Audience Type: Internal/External</dc:description>
  <cp:lastModifiedBy>Shows</cp:lastModifiedBy>
  <cp:revision>19</cp:revision>
  <dcterms:created xsi:type="dcterms:W3CDTF">2013-05-21T17:00:40Z</dcterms:created>
  <dcterms:modified xsi:type="dcterms:W3CDTF">2013-06-23T11:55:53Z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0x010100210B4FD40665BE4DA0D598CBC83FC2D6</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