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1"/>
  </p:notesMasterIdLst>
  <p:handoutMasterIdLst>
    <p:handoutMasterId r:id="rId32"/>
  </p:handoutMasterIdLst>
  <p:sldIdLst>
    <p:sldId id="1135" r:id="rId5"/>
    <p:sldId id="1177" r:id="rId6"/>
    <p:sldId id="1156" r:id="rId7"/>
    <p:sldId id="1174" r:id="rId8"/>
    <p:sldId id="1070" r:id="rId9"/>
    <p:sldId id="1175" r:id="rId10"/>
    <p:sldId id="1157" r:id="rId11"/>
    <p:sldId id="1158" r:id="rId12"/>
    <p:sldId id="1159" r:id="rId13"/>
    <p:sldId id="1161" r:id="rId14"/>
    <p:sldId id="1160" r:id="rId15"/>
    <p:sldId id="1176" r:id="rId16"/>
    <p:sldId id="1065" r:id="rId17"/>
    <p:sldId id="1168" r:id="rId18"/>
    <p:sldId id="1162" r:id="rId19"/>
    <p:sldId id="1169" r:id="rId20"/>
    <p:sldId id="1163" r:id="rId21"/>
    <p:sldId id="1173" r:id="rId22"/>
    <p:sldId id="1170" r:id="rId23"/>
    <p:sldId id="1171" r:id="rId24"/>
    <p:sldId id="1164" r:id="rId25"/>
    <p:sldId id="1167" r:id="rId26"/>
    <p:sldId id="1144" r:id="rId27"/>
    <p:sldId id="1150" r:id="rId28"/>
    <p:sldId id="1178" r:id="rId29"/>
    <p:sldId id="1076"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77"/>
            <p14:sldId id="1156"/>
            <p14:sldId id="1174"/>
            <p14:sldId id="1070"/>
            <p14:sldId id="1175"/>
            <p14:sldId id="1157"/>
            <p14:sldId id="1158"/>
            <p14:sldId id="1159"/>
            <p14:sldId id="1161"/>
            <p14:sldId id="1160"/>
            <p14:sldId id="1176"/>
            <p14:sldId id="1065"/>
            <p14:sldId id="1168"/>
            <p14:sldId id="1162"/>
            <p14:sldId id="1169"/>
            <p14:sldId id="1163"/>
            <p14:sldId id="1173"/>
            <p14:sldId id="1170"/>
            <p14:sldId id="1171"/>
            <p14:sldId id="1164"/>
            <p14:sldId id="1167"/>
          </p14:sldIdLst>
        </p14:section>
        <p14:section name="Special content" id="{6925D2A1-AD53-4951-AB34-79DFA02CD676}">
          <p14:sldIdLst>
            <p14:sldId id="1144"/>
            <p14:sldId id="1150"/>
            <p14:sldId id="117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4"/>
    <a:srgbClr val="002050"/>
    <a:srgbClr val="FFFFFF"/>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5" autoAdjust="0"/>
    <p:restoredTop sz="62657" autoAdjust="0"/>
  </p:normalViewPr>
  <p:slideViewPr>
    <p:cSldViewPr snapToGrid="0">
      <p:cViewPr varScale="1">
        <p:scale>
          <a:sx n="53" d="100"/>
          <a:sy n="53" d="100"/>
        </p:scale>
        <p:origin x="1320" y="7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3:04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2:59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2:59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9982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5896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3157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2384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8125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8498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5562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7329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9737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417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2:59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45001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73009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5559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427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3:04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3:04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3:04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29001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3:04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2:59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20747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3:04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21077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83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8325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228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3:04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5289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Client Experience Matrix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76626052"/>
              </p:ext>
            </p:extLst>
          </p:nvPr>
        </p:nvGraphicFramePr>
        <p:xfrm>
          <a:off x="1410781" y="1570115"/>
          <a:ext cx="9365673" cy="4318425"/>
        </p:xfrm>
        <a:graphic>
          <a:graphicData uri="http://schemas.openxmlformats.org/drawingml/2006/table">
            <a:tbl>
              <a:tblPr firstRow="1" bandRow="1">
                <a:tableStyleId>{2D5ABB26-0587-4C30-8999-92F81FD0307C}</a:tableStyleId>
              </a:tblPr>
              <a:tblGrid>
                <a:gridCol w="3121891"/>
                <a:gridCol w="3121891"/>
                <a:gridCol w="3121891"/>
              </a:tblGrid>
              <a:tr h="937200">
                <a:tc>
                  <a:txBody>
                    <a:bodyPr/>
                    <a:lstStyle/>
                    <a:p>
                      <a:pPr algn="ctr"/>
                      <a:endParaRPr lang="en-US" sz="2400" dirty="0"/>
                    </a:p>
                  </a:txBody>
                  <a:tcPr anchor="ctr"/>
                </a:tc>
                <a:tc>
                  <a:txBody>
                    <a:bodyPr/>
                    <a:lstStyle/>
                    <a:p>
                      <a:pPr algn="ctr"/>
                      <a:r>
                        <a:rPr lang="en-US" sz="2400" dirty="0" smtClean="0">
                          <a:solidFill>
                            <a:srgbClr val="002050"/>
                          </a:solidFill>
                        </a:rPr>
                        <a:t>Office Application</a:t>
                      </a:r>
                      <a:endParaRPr lang="en-US" sz="2400" dirty="0">
                        <a:solidFill>
                          <a:srgbClr val="002050"/>
                        </a:solidFill>
                      </a:endParaRPr>
                    </a:p>
                  </a:txBody>
                  <a:tcPr anchor="ctr">
                    <a:lnR w="12700" cap="flat" cmpd="sng" algn="ctr">
                      <a:solidFill>
                        <a:schemeClr val="tx1">
                          <a:lumMod val="95000"/>
                        </a:schemeClr>
                      </a:solidFill>
                      <a:prstDash val="solid"/>
                      <a:round/>
                      <a:headEnd type="none" w="med" len="med"/>
                      <a:tailEnd type="none" w="med" len="med"/>
                    </a:lnR>
                    <a:solidFill>
                      <a:schemeClr val="tx1">
                        <a:lumMod val="95000"/>
                      </a:schemeClr>
                    </a:solidFill>
                  </a:tcPr>
                </a:tc>
                <a:tc>
                  <a:txBody>
                    <a:bodyPr/>
                    <a:lstStyle/>
                    <a:p>
                      <a:pPr algn="ctr"/>
                      <a:r>
                        <a:rPr lang="en-US" sz="2400" dirty="0" smtClean="0">
                          <a:solidFill>
                            <a:srgbClr val="002050"/>
                          </a:solidFill>
                        </a:rPr>
                        <a:t>Office Web Application</a:t>
                      </a:r>
                      <a:endParaRPr lang="en-US" sz="2400" dirty="0">
                        <a:solidFill>
                          <a:srgbClr val="002050"/>
                        </a:solidFill>
                      </a:endParaRPr>
                    </a:p>
                  </a:txBody>
                  <a:tcPr anchor="ctr">
                    <a:lnL w="12700" cap="flat" cmpd="sng" algn="ctr">
                      <a:solidFill>
                        <a:schemeClr val="tx1">
                          <a:lumMod val="95000"/>
                        </a:schemeClr>
                      </a:solidFill>
                      <a:prstDash val="solid"/>
                      <a:round/>
                      <a:headEnd type="none" w="med" len="med"/>
                      <a:tailEnd type="none" w="med" len="med"/>
                    </a:lnL>
                    <a:solidFill>
                      <a:schemeClr val="tx1">
                        <a:lumMod val="95000"/>
                      </a:schemeClr>
                    </a:solidFill>
                  </a:tcPr>
                </a:tc>
              </a:tr>
              <a:tr h="1187231">
                <a:tc>
                  <a:txBody>
                    <a:bodyPr/>
                    <a:lstStyle/>
                    <a:p>
                      <a:pPr algn="ctr"/>
                      <a:r>
                        <a:rPr lang="en-US" sz="2400" dirty="0" smtClean="0">
                          <a:solidFill>
                            <a:srgbClr val="002050"/>
                          </a:solidFill>
                        </a:rPr>
                        <a:t>Task Pane </a:t>
                      </a:r>
                      <a:br>
                        <a:rPr lang="en-US" sz="2400" dirty="0" smtClean="0">
                          <a:solidFill>
                            <a:srgbClr val="002050"/>
                          </a:solidFill>
                        </a:rPr>
                      </a:br>
                      <a:r>
                        <a:rPr lang="en-US" sz="2400" dirty="0" smtClean="0">
                          <a:solidFill>
                            <a:srgbClr val="002050"/>
                          </a:solidFill>
                        </a:rPr>
                        <a:t>Apps</a:t>
                      </a:r>
                      <a:endParaRPr lang="en-US" sz="2400" dirty="0">
                        <a:solidFill>
                          <a:srgbClr val="002050"/>
                        </a:solidFill>
                      </a:endParaRPr>
                    </a:p>
                  </a:txBody>
                  <a:tcPr anchor="ctr">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a:endParaRPr lang="en-US" sz="2400" dirty="0"/>
                    </a:p>
                  </a:txBody>
                  <a:tcPr anchor="ctr">
                    <a:lnR w="12700" cap="flat" cmpd="sng" algn="ctr">
                      <a:solidFill>
                        <a:schemeClr val="tx1">
                          <a:lumMod val="95000"/>
                        </a:schemeClr>
                      </a:solidFill>
                      <a:prstDash val="solid"/>
                      <a:round/>
                      <a:headEnd type="none" w="med" len="med"/>
                      <a:tailEnd type="none" w="med" len="med"/>
                    </a:lnR>
                    <a:lnB w="12700" cap="flat" cmpd="sng" algn="ctr">
                      <a:solidFill>
                        <a:schemeClr val="tx1">
                          <a:lumMod val="95000"/>
                        </a:schemeClr>
                      </a:solidFill>
                      <a:prstDash val="solid"/>
                      <a:round/>
                      <a:headEnd type="none" w="med" len="med"/>
                      <a:tailEnd type="none" w="med" len="med"/>
                    </a:lnB>
                    <a:solidFill>
                      <a:schemeClr val="tx1"/>
                    </a:solidFill>
                  </a:tcPr>
                </a:tc>
                <a:tc>
                  <a:txBody>
                    <a:bodyPr/>
                    <a:lstStyle/>
                    <a:p>
                      <a:pPr algn="ctr"/>
                      <a:endParaRPr lang="en-US" sz="2400" dirty="0"/>
                    </a:p>
                  </a:txBody>
                  <a:tcPr anchor="ctr">
                    <a:lnL w="12700" cap="flat" cmpd="sng" algn="ctr">
                      <a:solidFill>
                        <a:schemeClr val="tx1">
                          <a:lumMod val="95000"/>
                        </a:schemeClr>
                      </a:solidFill>
                      <a:prstDash val="solid"/>
                      <a:round/>
                      <a:headEnd type="none" w="med" len="med"/>
                      <a:tailEnd type="none" w="med" len="med"/>
                    </a:lnL>
                    <a:lnB w="12700" cap="flat" cmpd="sng" algn="ctr">
                      <a:solidFill>
                        <a:schemeClr val="tx1">
                          <a:lumMod val="95000"/>
                        </a:schemeClr>
                      </a:solidFill>
                      <a:prstDash val="solid"/>
                      <a:round/>
                      <a:headEnd type="none" w="med" len="med"/>
                      <a:tailEnd type="none" w="med" len="med"/>
                    </a:lnB>
                    <a:solidFill>
                      <a:schemeClr val="tx1"/>
                    </a:solidFill>
                  </a:tcPr>
                </a:tc>
              </a:tr>
              <a:tr h="1096997">
                <a:tc>
                  <a:txBody>
                    <a:bodyPr/>
                    <a:lstStyle/>
                    <a:p>
                      <a:pPr algn="ctr"/>
                      <a:r>
                        <a:rPr lang="en-US" sz="2400" dirty="0" smtClean="0">
                          <a:solidFill>
                            <a:srgbClr val="002050"/>
                          </a:solidFill>
                        </a:rPr>
                        <a:t>Content </a:t>
                      </a:r>
                    </a:p>
                    <a:p>
                      <a:pPr algn="ctr"/>
                      <a:r>
                        <a:rPr lang="en-US" sz="2400" dirty="0" smtClean="0">
                          <a:solidFill>
                            <a:srgbClr val="002050"/>
                          </a:solidFill>
                        </a:rPr>
                        <a:t>Apps</a:t>
                      </a:r>
                      <a:endParaRPr lang="en-US" sz="2400" dirty="0">
                        <a:solidFill>
                          <a:srgbClr val="00205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ctr"/>
                      <a:endParaRPr lang="en-US" sz="2400" dirty="0"/>
                    </a:p>
                  </a:txBody>
                  <a:tcPr anchor="ctr">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tx1"/>
                    </a:solidFill>
                  </a:tcPr>
                </a:tc>
                <a:tc>
                  <a:txBody>
                    <a:bodyPr/>
                    <a:lstStyle/>
                    <a:p>
                      <a:pPr algn="ctr"/>
                      <a:endParaRPr lang="en-US" sz="2400" dirty="0"/>
                    </a:p>
                  </a:txBody>
                  <a:tcPr anchor="ctr">
                    <a:lnL w="12700" cap="flat" cmpd="sng" algn="ctr">
                      <a:solidFill>
                        <a:schemeClr val="tx1">
                          <a:lumMod val="95000"/>
                        </a:schemeClr>
                      </a:solidFill>
                      <a:prstDash val="solid"/>
                      <a:round/>
                      <a:headEnd type="none" w="med" len="med"/>
                      <a:tailEnd type="none" w="med" len="med"/>
                    </a:lnL>
                    <a:lnT w="12700" cap="flat" cmpd="sng" algn="ctr">
                      <a:solidFill>
                        <a:schemeClr val="tx1">
                          <a:lumMod val="95000"/>
                        </a:schemeClr>
                      </a:solidFill>
                      <a:prstDash val="solid"/>
                      <a:round/>
                      <a:headEnd type="none" w="med" len="med"/>
                      <a:tailEnd type="none" w="med" len="med"/>
                    </a:lnT>
                    <a:lnB w="12700" cap="flat" cmpd="sng" algn="ctr">
                      <a:solidFill>
                        <a:schemeClr val="tx1">
                          <a:lumMod val="95000"/>
                        </a:schemeClr>
                      </a:solidFill>
                      <a:prstDash val="solid"/>
                      <a:round/>
                      <a:headEnd type="none" w="med" len="med"/>
                      <a:tailEnd type="none" w="med" len="med"/>
                    </a:lnB>
                    <a:solidFill>
                      <a:schemeClr val="tx1"/>
                    </a:solidFill>
                  </a:tcPr>
                </a:tc>
              </a:tr>
              <a:tr h="1096997">
                <a:tc>
                  <a:txBody>
                    <a:bodyPr/>
                    <a:lstStyle/>
                    <a:p>
                      <a:pPr algn="ctr"/>
                      <a:r>
                        <a:rPr lang="en-US" sz="2400" dirty="0" smtClean="0">
                          <a:solidFill>
                            <a:srgbClr val="002050"/>
                          </a:solidFill>
                        </a:rPr>
                        <a:t>Mail </a:t>
                      </a:r>
                    </a:p>
                    <a:p>
                      <a:pPr algn="ctr"/>
                      <a:r>
                        <a:rPr lang="en-US" sz="2400" dirty="0" smtClean="0">
                          <a:solidFill>
                            <a:srgbClr val="002050"/>
                          </a:solidFill>
                        </a:rPr>
                        <a:t>Apps</a:t>
                      </a:r>
                      <a:endParaRPr lang="en-US" sz="2400" dirty="0">
                        <a:solidFill>
                          <a:srgbClr val="002050"/>
                        </a:solidFill>
                      </a:endParaRPr>
                    </a:p>
                  </a:txBody>
                  <a:tcPr anchor="ctr">
                    <a:lnT w="12700" cap="flat" cmpd="sng" algn="ctr">
                      <a:solidFill>
                        <a:schemeClr val="tx1"/>
                      </a:solidFill>
                      <a:prstDash val="solid"/>
                      <a:round/>
                      <a:headEnd type="none" w="med" len="med"/>
                      <a:tailEnd type="none" w="med" len="med"/>
                    </a:lnT>
                    <a:solidFill>
                      <a:schemeClr val="tx1">
                        <a:lumMod val="95000"/>
                      </a:schemeClr>
                    </a:solidFill>
                  </a:tcPr>
                </a:tc>
                <a:tc>
                  <a:txBody>
                    <a:bodyPr/>
                    <a:lstStyle/>
                    <a:p>
                      <a:pPr algn="ctr"/>
                      <a:endParaRPr lang="en-US" sz="2400" dirty="0"/>
                    </a:p>
                  </a:txBody>
                  <a:tcPr anchor="ctr">
                    <a:lnR w="12700" cap="flat" cmpd="sng" algn="ctr">
                      <a:solidFill>
                        <a:schemeClr val="tx1">
                          <a:lumMod val="95000"/>
                        </a:schemeClr>
                      </a:solidFill>
                      <a:prstDash val="solid"/>
                      <a:round/>
                      <a:headEnd type="none" w="med" len="med"/>
                      <a:tailEnd type="none" w="med" len="med"/>
                    </a:lnR>
                    <a:lnT w="12700" cap="flat" cmpd="sng" algn="ctr">
                      <a:solidFill>
                        <a:schemeClr val="tx1">
                          <a:lumMod val="95000"/>
                        </a:schemeClr>
                      </a:solidFill>
                      <a:prstDash val="solid"/>
                      <a:round/>
                      <a:headEnd type="none" w="med" len="med"/>
                      <a:tailEnd type="none" w="med" len="med"/>
                    </a:lnT>
                    <a:solidFill>
                      <a:schemeClr val="tx1"/>
                    </a:solidFill>
                  </a:tcPr>
                </a:tc>
                <a:tc>
                  <a:txBody>
                    <a:bodyPr/>
                    <a:lstStyle/>
                    <a:p>
                      <a:pPr algn="ctr"/>
                      <a:endParaRPr lang="en-US" sz="2400" dirty="0"/>
                    </a:p>
                  </a:txBody>
                  <a:tcPr anchor="ctr">
                    <a:lnL w="12700" cap="flat" cmpd="sng" algn="ctr">
                      <a:solidFill>
                        <a:schemeClr val="tx1">
                          <a:lumMod val="95000"/>
                        </a:schemeClr>
                      </a:solidFill>
                      <a:prstDash val="solid"/>
                      <a:round/>
                      <a:headEnd type="none" w="med" len="med"/>
                      <a:tailEnd type="none" w="med" len="med"/>
                    </a:lnL>
                    <a:lnT w="12700" cap="flat" cmpd="sng" algn="ctr">
                      <a:solidFill>
                        <a:schemeClr val="tx1">
                          <a:lumMod val="95000"/>
                        </a:schemeClr>
                      </a:solidFill>
                      <a:prstDash val="solid"/>
                      <a:round/>
                      <a:headEnd type="none" w="med" len="med"/>
                      <a:tailEnd type="none" w="med" len="med"/>
                    </a:lnT>
                    <a:solidFill>
                      <a:schemeClr val="tx1"/>
                    </a:solid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773" y="2754650"/>
            <a:ext cx="1316127" cy="72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772" y="3947954"/>
            <a:ext cx="1316127" cy="72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981" y="4954143"/>
            <a:ext cx="1912504" cy="72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6585" y="4954143"/>
            <a:ext cx="1912504" cy="720000"/>
          </a:xfrm>
          <a:prstGeom prst="rect">
            <a:avLst/>
          </a:prstGeom>
        </p:spPr>
      </p:pic>
      <p:grpSp>
        <p:nvGrpSpPr>
          <p:cNvPr id="6" name="Group 5"/>
          <p:cNvGrpSpPr/>
          <p:nvPr/>
        </p:nvGrpSpPr>
        <p:grpSpPr>
          <a:xfrm>
            <a:off x="4604284" y="3107833"/>
            <a:ext cx="1955560" cy="544765"/>
            <a:chOff x="6085373" y="3107877"/>
            <a:chExt cx="1955560" cy="544765"/>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373" y="3118815"/>
              <a:ext cx="525160" cy="525160"/>
            </a:xfrm>
            <a:prstGeom prst="rect">
              <a:avLst/>
            </a:prstGeom>
          </p:spPr>
        </p:pic>
        <p:sp>
          <p:nvSpPr>
            <p:cNvPr id="3" name="TextBox 2"/>
            <p:cNvSpPr txBox="1"/>
            <p:nvPr/>
          </p:nvSpPr>
          <p:spPr>
            <a:xfrm>
              <a:off x="6523437" y="3107877"/>
              <a:ext cx="151749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D14524"/>
                  </a:solidFill>
                </a:rPr>
                <a:t>PowerPoint</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056" y="3020216"/>
            <a:ext cx="1316127" cy="720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349" y="2517121"/>
            <a:ext cx="1530003" cy="720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842" y="2517121"/>
            <a:ext cx="1406894" cy="720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168" y="3947954"/>
            <a:ext cx="1316127" cy="720000"/>
          </a:xfrm>
          <a:prstGeom prst="rect">
            <a:avLst/>
          </a:prstGeom>
        </p:spPr>
      </p:pic>
    </p:spTree>
    <p:extLst>
      <p:ext uri="{BB962C8B-B14F-4D97-AF65-F5344CB8AC3E}">
        <p14:creationId xmlns:p14="http://schemas.microsoft.com/office/powerpoint/2010/main" val="35976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UX Guidelines</a:t>
            </a:r>
            <a:endParaRPr lang="en-US" dirty="0"/>
          </a:p>
        </p:txBody>
      </p:sp>
      <p:sp>
        <p:nvSpPr>
          <p:cNvPr id="6" name="Text Placeholder 5"/>
          <p:cNvSpPr>
            <a:spLocks noGrp="1"/>
          </p:cNvSpPr>
          <p:nvPr>
            <p:ph type="body" sz="quarter" idx="10"/>
          </p:nvPr>
        </p:nvSpPr>
        <p:spPr>
          <a:xfrm>
            <a:off x="274638" y="1212850"/>
            <a:ext cx="11887200" cy="4801314"/>
          </a:xfrm>
        </p:spPr>
        <p:txBody>
          <a:bodyPr/>
          <a:lstStyle/>
          <a:p>
            <a:r>
              <a:rPr lang="en-US" dirty="0" smtClean="0"/>
              <a:t>DOs</a:t>
            </a:r>
          </a:p>
          <a:p>
            <a:pPr lvl="1"/>
            <a:r>
              <a:rPr lang="en-US" dirty="0" smtClean="0"/>
              <a:t>Leverage Office.css styles</a:t>
            </a:r>
          </a:p>
          <a:p>
            <a:pPr lvl="1"/>
            <a:r>
              <a:rPr lang="en-US" dirty="0" smtClean="0"/>
              <a:t>Avoid ALL scrollbars on content apps</a:t>
            </a:r>
          </a:p>
          <a:p>
            <a:pPr lvl="1"/>
            <a:r>
              <a:rPr lang="en-US" dirty="0" smtClean="0"/>
              <a:t>Avoid horizontal scrollbars on mail and task pane apps</a:t>
            </a:r>
          </a:p>
          <a:p>
            <a:pPr lvl="1"/>
            <a:r>
              <a:rPr lang="en-US" dirty="0" smtClean="0"/>
              <a:t>Design with resizing in mind</a:t>
            </a:r>
          </a:p>
          <a:p>
            <a:pPr lvl="1"/>
            <a:r>
              <a:rPr lang="en-US" dirty="0" smtClean="0"/>
              <a:t>Consider informational messages in markup (opposed to alerts)</a:t>
            </a:r>
          </a:p>
          <a:p>
            <a:pPr lvl="1"/>
            <a:r>
              <a:rPr lang="en-US" dirty="0" smtClean="0"/>
              <a:t>Leverage the context menu in top-right corner</a:t>
            </a:r>
          </a:p>
          <a:p>
            <a:pPr lvl="1"/>
            <a:r>
              <a:rPr lang="en-US" dirty="0" smtClean="0"/>
              <a:t>Consider touch in your design elements (ex: hover </a:t>
            </a:r>
            <a:r>
              <a:rPr lang="en-US" dirty="0" err="1" smtClean="0"/>
              <a:t>flyouts</a:t>
            </a:r>
            <a:r>
              <a:rPr lang="en-US" dirty="0" smtClean="0"/>
              <a:t>)</a:t>
            </a:r>
          </a:p>
          <a:p>
            <a:r>
              <a:rPr lang="en-US" dirty="0" smtClean="0"/>
              <a:t>DON’Ts</a:t>
            </a:r>
          </a:p>
          <a:p>
            <a:pPr lvl="1"/>
            <a:r>
              <a:rPr lang="en-US" dirty="0" smtClean="0"/>
              <a:t>Expect hyperlinks to open in app window (blocked)</a:t>
            </a:r>
          </a:p>
          <a:p>
            <a:pPr lvl="1"/>
            <a:r>
              <a:rPr lang="en-US" dirty="0" smtClean="0"/>
              <a:t>Trap users with poor app navigation</a:t>
            </a:r>
          </a:p>
          <a:p>
            <a:pPr lvl="1"/>
            <a:r>
              <a:rPr lang="en-US" dirty="0" smtClean="0"/>
              <a:t>Use alerts for messaging</a:t>
            </a:r>
          </a:p>
        </p:txBody>
      </p:sp>
    </p:spTree>
    <p:extLst>
      <p:ext uri="{BB962C8B-B14F-4D97-AF65-F5344CB8AC3E}">
        <p14:creationId xmlns:p14="http://schemas.microsoft.com/office/powerpoint/2010/main" val="13093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Apps</a:t>
            </a:r>
            <a:endParaRPr lang="en-US" dirty="0"/>
          </a:p>
        </p:txBody>
      </p:sp>
    </p:spTree>
    <p:extLst>
      <p:ext uri="{BB962C8B-B14F-4D97-AF65-F5344CB8AC3E}">
        <p14:creationId xmlns:p14="http://schemas.microsoft.com/office/powerpoint/2010/main" val="407590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Reading and writing to a document</a:t>
            </a:r>
            <a:endParaRPr lang="en-US" dirty="0"/>
          </a:p>
        </p:txBody>
      </p:sp>
      <p:sp>
        <p:nvSpPr>
          <p:cNvPr id="6" name="Text Placeholder 5"/>
          <p:cNvSpPr>
            <a:spLocks noGrp="1"/>
          </p:cNvSpPr>
          <p:nvPr>
            <p:ph type="body" sz="quarter" idx="10"/>
          </p:nvPr>
        </p:nvSpPr>
        <p:spPr>
          <a:xfrm>
            <a:off x="274638" y="1212850"/>
            <a:ext cx="11887200" cy="4462760"/>
          </a:xfrm>
        </p:spPr>
        <p:txBody>
          <a:bodyPr/>
          <a:lstStyle/>
          <a:p>
            <a:r>
              <a:rPr lang="en-US" dirty="0" err="1" smtClean="0"/>
              <a:t>Office.context.document</a:t>
            </a:r>
            <a:r>
              <a:rPr lang="en-US" dirty="0"/>
              <a:t> </a:t>
            </a:r>
            <a:r>
              <a:rPr lang="en-US" dirty="0" smtClean="0"/>
              <a:t>point entry for I/O</a:t>
            </a:r>
            <a:endParaRPr lang="en-US" dirty="0"/>
          </a:p>
          <a:p>
            <a:pPr lvl="1"/>
            <a:r>
              <a:rPr lang="en-US" dirty="0" err="1" smtClean="0"/>
              <a:t>getSelectedDataAsync</a:t>
            </a:r>
            <a:endParaRPr lang="en-US" dirty="0"/>
          </a:p>
          <a:p>
            <a:pPr lvl="1"/>
            <a:r>
              <a:rPr lang="en-US" dirty="0" err="1" smtClean="0"/>
              <a:t>setSelectedDataAsync</a:t>
            </a:r>
            <a:endParaRPr lang="en-US" dirty="0" smtClean="0"/>
          </a:p>
          <a:p>
            <a:pPr lvl="1"/>
            <a:r>
              <a:rPr lang="en-US" dirty="0" err="1" smtClean="0"/>
              <a:t>addHandlerAsync</a:t>
            </a:r>
            <a:endParaRPr lang="en-US" dirty="0" smtClean="0"/>
          </a:p>
          <a:p>
            <a:pPr lvl="1"/>
            <a:r>
              <a:rPr lang="en-US" dirty="0" err="1" smtClean="0"/>
              <a:t>SelectionChanged</a:t>
            </a:r>
            <a:endParaRPr lang="en-US" dirty="0" smtClean="0"/>
          </a:p>
          <a:p>
            <a:r>
              <a:rPr lang="en-US" dirty="0" smtClean="0"/>
              <a:t>Data types for reading/writing documents</a:t>
            </a:r>
          </a:p>
          <a:p>
            <a:pPr lvl="1"/>
            <a:r>
              <a:rPr lang="en-US" dirty="0" smtClean="0"/>
              <a:t>Text</a:t>
            </a:r>
          </a:p>
          <a:p>
            <a:pPr lvl="1"/>
            <a:r>
              <a:rPr lang="en-US" dirty="0" smtClean="0"/>
              <a:t>Matrix</a:t>
            </a:r>
          </a:p>
          <a:p>
            <a:pPr lvl="1"/>
            <a:r>
              <a:rPr lang="en-US" dirty="0" smtClean="0"/>
              <a:t>Table</a:t>
            </a:r>
          </a:p>
          <a:p>
            <a:pPr lvl="1"/>
            <a:r>
              <a:rPr lang="en-US" dirty="0" smtClean="0"/>
              <a:t>HTML (Word)</a:t>
            </a:r>
          </a:p>
          <a:p>
            <a:pPr lvl="1"/>
            <a:r>
              <a:rPr lang="en-US" dirty="0" smtClean="0"/>
              <a:t>OOXML (Open Office XML - Word)</a:t>
            </a:r>
            <a:endParaRPr lang="en-US" dirty="0"/>
          </a:p>
        </p:txBody>
      </p:sp>
    </p:spTree>
    <p:extLst>
      <p:ext uri="{BB962C8B-B14F-4D97-AF65-F5344CB8AC3E}">
        <p14:creationId xmlns:p14="http://schemas.microsoft.com/office/powerpoint/2010/main" val="3067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Reading and writing to document</a:t>
            </a:r>
            <a:endParaRPr lang="en-US" dirty="0"/>
          </a:p>
        </p:txBody>
      </p:sp>
    </p:spTree>
    <p:extLst>
      <p:ext uri="{BB962C8B-B14F-4D97-AF65-F5344CB8AC3E}">
        <p14:creationId xmlns:p14="http://schemas.microsoft.com/office/powerpoint/2010/main" val="20087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Creating bindings</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r>
              <a:rPr lang="en-US" dirty="0" err="1"/>
              <a:t>Office.context.document</a:t>
            </a:r>
            <a:r>
              <a:rPr lang="en-US" dirty="0"/>
              <a:t> point entry for </a:t>
            </a:r>
            <a:r>
              <a:rPr lang="en-US" dirty="0" smtClean="0"/>
              <a:t>bindings</a:t>
            </a:r>
            <a:endParaRPr lang="en-US" dirty="0"/>
          </a:p>
          <a:p>
            <a:pPr lvl="1"/>
            <a:r>
              <a:rPr lang="en-US" dirty="0" smtClean="0"/>
              <a:t>Adding a binding (</a:t>
            </a:r>
            <a:r>
              <a:rPr lang="en-US" dirty="0" err="1" smtClean="0"/>
              <a:t>addFromPromptAsync</a:t>
            </a:r>
            <a:r>
              <a:rPr lang="en-US" dirty="0" smtClean="0"/>
              <a:t>, </a:t>
            </a:r>
            <a:r>
              <a:rPr lang="en-US" dirty="0" err="1" smtClean="0"/>
              <a:t>addFromSelectionAsync</a:t>
            </a:r>
            <a:r>
              <a:rPr lang="en-US" dirty="0" smtClean="0"/>
              <a:t>, </a:t>
            </a:r>
            <a:r>
              <a:rPr lang="en-US" dirty="0" err="1" smtClean="0"/>
              <a:t>addFromNamedItem</a:t>
            </a:r>
            <a:r>
              <a:rPr lang="en-US" dirty="0" smtClean="0"/>
              <a:t>)</a:t>
            </a:r>
          </a:p>
          <a:p>
            <a:pPr lvl="1"/>
            <a:r>
              <a:rPr lang="en-US" dirty="0" smtClean="0"/>
              <a:t>Referencing a binding (</a:t>
            </a:r>
            <a:r>
              <a:rPr lang="en-US" dirty="0" err="1" smtClean="0"/>
              <a:t>getAllAsync</a:t>
            </a:r>
            <a:r>
              <a:rPr lang="en-US" dirty="0" smtClean="0"/>
              <a:t>, </a:t>
            </a:r>
            <a:r>
              <a:rPr lang="en-US" dirty="0" err="1" smtClean="0"/>
              <a:t>getByIdAsync</a:t>
            </a:r>
            <a:r>
              <a:rPr lang="en-US" dirty="0" smtClean="0"/>
              <a:t>, </a:t>
            </a:r>
            <a:r>
              <a:rPr lang="en-US" dirty="0" err="1" smtClean="0"/>
              <a:t>Office.Select</a:t>
            </a:r>
            <a:r>
              <a:rPr lang="en-US" dirty="0" smtClean="0"/>
              <a:t>)</a:t>
            </a:r>
          </a:p>
          <a:p>
            <a:pPr lvl="1"/>
            <a:r>
              <a:rPr lang="en-US" dirty="0" smtClean="0"/>
              <a:t>Removing a binding (</a:t>
            </a:r>
            <a:r>
              <a:rPr lang="en-US" dirty="0" err="1" smtClean="0"/>
              <a:t>releaseByIdAsync</a:t>
            </a:r>
            <a:r>
              <a:rPr lang="en-US" dirty="0" smtClean="0"/>
              <a:t>)</a:t>
            </a:r>
          </a:p>
          <a:p>
            <a:pPr lvl="1"/>
            <a:r>
              <a:rPr lang="en-US" dirty="0" smtClean="0"/>
              <a:t>Binding event handler to binding (</a:t>
            </a:r>
            <a:r>
              <a:rPr lang="en-US" dirty="0" err="1" smtClean="0"/>
              <a:t>addHandlerAsync</a:t>
            </a:r>
            <a:r>
              <a:rPr lang="en-US" dirty="0" smtClean="0"/>
              <a:t>)</a:t>
            </a:r>
            <a:endParaRPr lang="en-US" dirty="0"/>
          </a:p>
          <a:p>
            <a:r>
              <a:rPr lang="en-US" dirty="0" smtClean="0"/>
              <a:t>Types of bindings</a:t>
            </a:r>
            <a:endParaRPr lang="en-US" dirty="0"/>
          </a:p>
          <a:p>
            <a:pPr lvl="1"/>
            <a:r>
              <a:rPr lang="en-US" dirty="0" smtClean="0"/>
              <a:t>Text</a:t>
            </a:r>
          </a:p>
          <a:p>
            <a:pPr lvl="1"/>
            <a:r>
              <a:rPr lang="en-US" dirty="0" smtClean="0"/>
              <a:t>Matrix</a:t>
            </a:r>
          </a:p>
          <a:p>
            <a:pPr lvl="1"/>
            <a:r>
              <a:rPr lang="en-US" dirty="0" smtClean="0"/>
              <a:t>Table</a:t>
            </a:r>
            <a:endParaRPr lang="en-US" dirty="0"/>
          </a:p>
        </p:txBody>
      </p:sp>
    </p:spTree>
    <p:extLst>
      <p:ext uri="{BB962C8B-B14F-4D97-AF65-F5344CB8AC3E}">
        <p14:creationId xmlns:p14="http://schemas.microsoft.com/office/powerpoint/2010/main" val="206417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Bindings and content </a:t>
            </a:r>
            <a:r>
              <a:rPr lang="en-US" dirty="0"/>
              <a:t>a</a:t>
            </a:r>
            <a:r>
              <a:rPr lang="en-US" dirty="0" smtClean="0"/>
              <a:t>pps for Excel</a:t>
            </a:r>
            <a:endParaRPr lang="en-US" dirty="0"/>
          </a:p>
        </p:txBody>
      </p:sp>
    </p:spTree>
    <p:extLst>
      <p:ext uri="{BB962C8B-B14F-4D97-AF65-F5344CB8AC3E}">
        <p14:creationId xmlns:p14="http://schemas.microsoft.com/office/powerpoint/2010/main" val="2965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801314"/>
          </a:xfrm>
        </p:spPr>
        <p:txBody>
          <a:bodyPr/>
          <a:lstStyle/>
          <a:p>
            <a:r>
              <a:rPr lang="en-US" dirty="0"/>
              <a:t>Require Exchange 2013</a:t>
            </a:r>
          </a:p>
          <a:p>
            <a:pPr lvl="1"/>
            <a:r>
              <a:rPr lang="en-US" dirty="0"/>
              <a:t>Exchange Server 2013 hosts users mailbox</a:t>
            </a:r>
          </a:p>
          <a:p>
            <a:pPr lvl="1"/>
            <a:r>
              <a:rPr lang="en-US" dirty="0"/>
              <a:t>Exchange Server 2013 hosts app manifest files</a:t>
            </a:r>
          </a:p>
          <a:p>
            <a:pPr lvl="1"/>
            <a:r>
              <a:rPr lang="en-US" dirty="0"/>
              <a:t>Web server hosts HTML for Mail App</a:t>
            </a:r>
          </a:p>
          <a:p>
            <a:pPr lvl="1"/>
            <a:r>
              <a:rPr lang="en-US" dirty="0"/>
              <a:t>Mail App can make callback to Web server</a:t>
            </a:r>
          </a:p>
          <a:p>
            <a:pPr lvl="1"/>
            <a:r>
              <a:rPr lang="en-US" dirty="0"/>
              <a:t>Mail App can call Exchange Web Services (EWS)</a:t>
            </a:r>
          </a:p>
          <a:p>
            <a:pPr lvl="1"/>
            <a:r>
              <a:rPr lang="en-US" dirty="0"/>
              <a:t>EWS calls can be brokered through Web </a:t>
            </a:r>
            <a:r>
              <a:rPr lang="en-US" dirty="0" smtClean="0"/>
              <a:t>server</a:t>
            </a:r>
          </a:p>
          <a:p>
            <a:r>
              <a:rPr lang="en-US" dirty="0" smtClean="0"/>
              <a:t>Activation rules run whenever user selects item</a:t>
            </a:r>
            <a:endParaRPr lang="en-US" dirty="0"/>
          </a:p>
          <a:p>
            <a:pPr lvl="1"/>
            <a:r>
              <a:rPr lang="en-US" dirty="0" smtClean="0"/>
              <a:t>Rules are defined in the manifest</a:t>
            </a:r>
          </a:p>
          <a:p>
            <a:pPr lvl="1"/>
            <a:r>
              <a:rPr lang="en-US" dirty="0" smtClean="0"/>
              <a:t>Multiple rules can be combined with AND/OR operators for complex activation</a:t>
            </a:r>
          </a:p>
          <a:p>
            <a:pPr lvl="1"/>
            <a:r>
              <a:rPr lang="en-US" dirty="0" smtClean="0"/>
              <a:t>Rules can access “known entities” (ex: meeting suggestion) or defined using regular expressions</a:t>
            </a:r>
          </a:p>
          <a:p>
            <a:pPr lvl="1"/>
            <a:r>
              <a:rPr lang="en-US" dirty="0" smtClean="0"/>
              <a:t>Activation only makes the app available to the user in the UI…does </a:t>
            </a:r>
            <a:r>
              <a:rPr lang="en-US" b="1" dirty="0" smtClean="0"/>
              <a:t>NOT</a:t>
            </a:r>
            <a:r>
              <a:rPr lang="en-US" dirty="0" smtClean="0"/>
              <a:t> run the app</a:t>
            </a:r>
          </a:p>
        </p:txBody>
      </p:sp>
      <p:sp>
        <p:nvSpPr>
          <p:cNvPr id="17" name="Title 16"/>
          <p:cNvSpPr>
            <a:spLocks noGrp="1"/>
          </p:cNvSpPr>
          <p:nvPr>
            <p:ph type="title"/>
          </p:nvPr>
        </p:nvSpPr>
        <p:spPr/>
        <p:txBody>
          <a:bodyPr/>
          <a:lstStyle/>
          <a:p>
            <a:r>
              <a:rPr lang="en-US" dirty="0" smtClean="0"/>
              <a:t>Mail Apps</a:t>
            </a:r>
            <a:endParaRPr lang="en-US" dirty="0"/>
          </a:p>
        </p:txBody>
      </p:sp>
    </p:spTree>
    <p:extLst>
      <p:ext uri="{BB962C8B-B14F-4D97-AF65-F5344CB8AC3E}">
        <p14:creationId xmlns:p14="http://schemas.microsoft.com/office/powerpoint/2010/main" val="37285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Outlook APIs</a:t>
            </a:r>
            <a:endParaRPr lang="en-US" dirty="0"/>
          </a:p>
        </p:txBody>
      </p:sp>
      <p:sp>
        <p:nvSpPr>
          <p:cNvPr id="4" name="Content Placeholder 2"/>
          <p:cNvSpPr txBox="1">
            <a:spLocks/>
          </p:cNvSpPr>
          <p:nvPr/>
        </p:nvSpPr>
        <p:spPr>
          <a:xfrm>
            <a:off x="519112" y="1447799"/>
            <a:ext cx="11149013" cy="19759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2100" dirty="0" smtClean="0"/>
              <a:t>Accessing item properties:</a:t>
            </a:r>
          </a:p>
          <a:p>
            <a:pPr>
              <a:spcBef>
                <a:spcPts val="800"/>
              </a:spcBef>
            </a:pPr>
            <a:endParaRPr lang="en-US" sz="2100" dirty="0" smtClean="0"/>
          </a:p>
          <a:p>
            <a:pPr>
              <a:spcBef>
                <a:spcPts val="800"/>
              </a:spcBef>
            </a:pPr>
            <a:endParaRPr lang="en-US" sz="2100" dirty="0" smtClean="0"/>
          </a:p>
          <a:p>
            <a:pPr>
              <a:spcBef>
                <a:spcPts val="800"/>
              </a:spcBef>
            </a:pPr>
            <a:r>
              <a:rPr lang="en-US" sz="2100" dirty="0" smtClean="0"/>
              <a:t>Accessing user profile info:</a:t>
            </a:r>
          </a:p>
          <a:p>
            <a:pPr>
              <a:spcBef>
                <a:spcPts val="800"/>
              </a:spcBef>
            </a:pPr>
            <a:endParaRPr lang="en-US" sz="2100" dirty="0" smtClean="0"/>
          </a:p>
          <a:p>
            <a:pPr>
              <a:spcBef>
                <a:spcPts val="800"/>
              </a:spcBef>
            </a:pPr>
            <a:endParaRPr lang="en-US" sz="2100" dirty="0" smtClean="0"/>
          </a:p>
          <a:p>
            <a:pPr>
              <a:spcBef>
                <a:spcPts val="800"/>
              </a:spcBef>
            </a:pPr>
            <a:r>
              <a:rPr lang="en-US" sz="2100" dirty="0" smtClean="0"/>
              <a:t>Access to regex matches:</a:t>
            </a:r>
          </a:p>
          <a:p>
            <a:pPr>
              <a:spcBef>
                <a:spcPts val="800"/>
              </a:spcBef>
            </a:pPr>
            <a:endParaRPr lang="en-US" sz="2100" dirty="0" smtClean="0"/>
          </a:p>
          <a:p>
            <a:pPr>
              <a:spcBef>
                <a:spcPts val="800"/>
              </a:spcBef>
            </a:pPr>
            <a:endParaRPr lang="en-US" sz="2100" dirty="0" smtClean="0"/>
          </a:p>
          <a:p>
            <a:pPr>
              <a:spcBef>
                <a:spcPts val="800"/>
              </a:spcBef>
            </a:pPr>
            <a:r>
              <a:rPr lang="en-US" sz="2100" dirty="0" smtClean="0"/>
              <a:t>Access to extracted entities:</a:t>
            </a:r>
          </a:p>
          <a:p>
            <a:pPr>
              <a:spcBef>
                <a:spcPts val="800"/>
              </a:spcBef>
            </a:pPr>
            <a:endParaRPr lang="en-US" sz="2100" dirty="0" smtClean="0"/>
          </a:p>
          <a:p>
            <a:pPr>
              <a:spcBef>
                <a:spcPts val="800"/>
              </a:spcBef>
            </a:pPr>
            <a:endParaRPr lang="en-US" sz="2100" dirty="0" smtClean="0"/>
          </a:p>
          <a:p>
            <a:pPr>
              <a:spcBef>
                <a:spcPts val="800"/>
              </a:spcBef>
            </a:pPr>
            <a:endParaRPr lang="en-US" sz="2100" dirty="0"/>
          </a:p>
        </p:txBody>
      </p:sp>
      <p:sp>
        <p:nvSpPr>
          <p:cNvPr id="7" name="Rectangle 6"/>
          <p:cNvSpPr/>
          <p:nvPr/>
        </p:nvSpPr>
        <p:spPr bwMode="auto">
          <a:xfrm>
            <a:off x="1145626" y="1846882"/>
            <a:ext cx="8282152" cy="798786"/>
          </a:xfrm>
          <a:prstGeom prst="rect">
            <a:avLst/>
          </a:prstGeom>
          <a:solidFill>
            <a:schemeClr val="tx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0" name="Rectangle 9"/>
          <p:cNvSpPr/>
          <p:nvPr/>
        </p:nvSpPr>
        <p:spPr bwMode="auto">
          <a:xfrm>
            <a:off x="1129866" y="3008978"/>
            <a:ext cx="8282152" cy="798786"/>
          </a:xfrm>
          <a:prstGeom prst="rect">
            <a:avLst/>
          </a:prstGeom>
          <a:solidFill>
            <a:schemeClr val="tx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3" name="Rectangle 12"/>
          <p:cNvSpPr/>
          <p:nvPr/>
        </p:nvSpPr>
        <p:spPr bwMode="auto">
          <a:xfrm>
            <a:off x="1135126" y="4164556"/>
            <a:ext cx="8282152" cy="798786"/>
          </a:xfrm>
          <a:prstGeom prst="rect">
            <a:avLst/>
          </a:prstGeom>
          <a:solidFill>
            <a:schemeClr val="tx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6" name="Rectangle 15"/>
          <p:cNvSpPr/>
          <p:nvPr/>
        </p:nvSpPr>
        <p:spPr bwMode="auto">
          <a:xfrm>
            <a:off x="1119366" y="5352292"/>
            <a:ext cx="8282152" cy="919550"/>
          </a:xfrm>
          <a:prstGeom prst="rect">
            <a:avLst/>
          </a:prstGeom>
          <a:solidFill>
            <a:schemeClr val="tx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pic>
        <p:nvPicPr>
          <p:cNvPr id="2" name="Picture 1"/>
          <p:cNvPicPr>
            <a:picLocks noChangeAspect="1"/>
          </p:cNvPicPr>
          <p:nvPr/>
        </p:nvPicPr>
        <p:blipFill>
          <a:blip r:embed="rId3"/>
          <a:stretch>
            <a:fillRect/>
          </a:stretch>
        </p:blipFill>
        <p:spPr>
          <a:xfrm>
            <a:off x="1259229" y="1940553"/>
            <a:ext cx="2952750" cy="619125"/>
          </a:xfrm>
          <a:prstGeom prst="rect">
            <a:avLst/>
          </a:prstGeom>
        </p:spPr>
      </p:pic>
      <p:pic>
        <p:nvPicPr>
          <p:cNvPr id="3" name="Picture 2"/>
          <p:cNvPicPr>
            <a:picLocks noChangeAspect="1"/>
          </p:cNvPicPr>
          <p:nvPr/>
        </p:nvPicPr>
        <p:blipFill>
          <a:blip r:embed="rId4"/>
          <a:stretch>
            <a:fillRect/>
          </a:stretch>
        </p:blipFill>
        <p:spPr>
          <a:xfrm>
            <a:off x="1259229" y="3098844"/>
            <a:ext cx="3857625" cy="638175"/>
          </a:xfrm>
          <a:prstGeom prst="rect">
            <a:avLst/>
          </a:prstGeom>
        </p:spPr>
      </p:pic>
      <p:pic>
        <p:nvPicPr>
          <p:cNvPr id="6" name="Picture 5"/>
          <p:cNvPicPr>
            <a:picLocks noChangeAspect="1"/>
          </p:cNvPicPr>
          <p:nvPr/>
        </p:nvPicPr>
        <p:blipFill>
          <a:blip r:embed="rId5"/>
          <a:stretch>
            <a:fillRect/>
          </a:stretch>
        </p:blipFill>
        <p:spPr>
          <a:xfrm>
            <a:off x="1259229" y="4263911"/>
            <a:ext cx="5143500" cy="600075"/>
          </a:xfrm>
          <a:prstGeom prst="rect">
            <a:avLst/>
          </a:prstGeom>
        </p:spPr>
      </p:pic>
      <p:pic>
        <p:nvPicPr>
          <p:cNvPr id="19" name="Picture 18"/>
          <p:cNvPicPr>
            <a:picLocks noChangeAspect="1"/>
          </p:cNvPicPr>
          <p:nvPr/>
        </p:nvPicPr>
        <p:blipFill>
          <a:blip r:embed="rId6"/>
          <a:stretch>
            <a:fillRect/>
          </a:stretch>
        </p:blipFill>
        <p:spPr>
          <a:xfrm>
            <a:off x="1259229" y="5492979"/>
            <a:ext cx="6715125" cy="638175"/>
          </a:xfrm>
          <a:prstGeom prst="rect">
            <a:avLst/>
          </a:prstGeom>
        </p:spPr>
      </p:pic>
    </p:spTree>
    <p:extLst>
      <p:ext uri="{BB962C8B-B14F-4D97-AF65-F5344CB8AC3E}">
        <p14:creationId xmlns:p14="http://schemas.microsoft.com/office/powerpoint/2010/main" val="383106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Building Mail Apps</a:t>
            </a:r>
            <a:endParaRPr lang="en-US" dirty="0"/>
          </a:p>
        </p:txBody>
      </p:sp>
    </p:spTree>
    <p:extLst>
      <p:ext uri="{BB962C8B-B14F-4D97-AF65-F5344CB8AC3E}">
        <p14:creationId xmlns:p14="http://schemas.microsoft.com/office/powerpoint/2010/main" val="61244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 to 60: Developing Apps for Microsoft Office 2013</a:t>
            </a:r>
          </a:p>
        </p:txBody>
      </p:sp>
      <p:sp>
        <p:nvSpPr>
          <p:cNvPr id="5" name="Text Placeholder 4"/>
          <p:cNvSpPr>
            <a:spLocks noGrp="1"/>
          </p:cNvSpPr>
          <p:nvPr>
            <p:ph type="body" sz="quarter" idx="12"/>
          </p:nvPr>
        </p:nvSpPr>
        <p:spPr/>
        <p:txBody>
          <a:bodyPr/>
          <a:lstStyle/>
          <a:p>
            <a:r>
              <a:rPr lang="en-US" sz="3200" dirty="0"/>
              <a:t>Richard diZerega – Microsoft</a:t>
            </a:r>
          </a:p>
          <a:p>
            <a:r>
              <a:rPr lang="en-US" sz="3200" dirty="0"/>
              <a:t>Israel Vega – </a:t>
            </a:r>
            <a:r>
              <a:rPr lang="en-US" sz="3200" dirty="0" err="1"/>
              <a:t>InkBlot</a:t>
            </a:r>
            <a:r>
              <a:rPr lang="en-US" sz="3200" dirty="0"/>
              <a:t> Consulting</a:t>
            </a:r>
          </a:p>
          <a:p>
            <a:endParaRPr lang="en-US" dirty="0"/>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SES-B201</a:t>
            </a:r>
            <a:endParaRPr lang="en-US" dirty="0"/>
          </a:p>
        </p:txBody>
      </p:sp>
    </p:spTree>
    <p:extLst>
      <p:ext uri="{BB962C8B-B14F-4D97-AF65-F5344CB8AC3E}">
        <p14:creationId xmlns:p14="http://schemas.microsoft.com/office/powerpoint/2010/main" val="1054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Combining Apps for Office and SharePoint</a:t>
            </a:r>
            <a:endParaRPr lang="en-US" dirty="0"/>
          </a:p>
        </p:txBody>
      </p:sp>
    </p:spTree>
    <p:extLst>
      <p:ext uri="{BB962C8B-B14F-4D97-AF65-F5344CB8AC3E}">
        <p14:creationId xmlns:p14="http://schemas.microsoft.com/office/powerpoint/2010/main" val="11469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Deployment and Catalogs</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r>
              <a:rPr lang="en-US" dirty="0" smtClean="0"/>
              <a:t>Deploy</a:t>
            </a:r>
          </a:p>
          <a:p>
            <a:pPr lvl="1"/>
            <a:r>
              <a:rPr lang="en-US" dirty="0" smtClean="0"/>
              <a:t>Deploy web assets to the web server(s) of choice</a:t>
            </a:r>
          </a:p>
          <a:p>
            <a:pPr lvl="1"/>
            <a:r>
              <a:rPr lang="en-US" dirty="0" smtClean="0"/>
              <a:t>Set absolute source location in manifest</a:t>
            </a:r>
          </a:p>
          <a:p>
            <a:pPr lvl="1"/>
            <a:r>
              <a:rPr lang="en-US" dirty="0" smtClean="0"/>
              <a:t>Deploy manifest to a catalog</a:t>
            </a:r>
            <a:endParaRPr lang="en-US" dirty="0"/>
          </a:p>
          <a:p>
            <a:r>
              <a:rPr lang="en-US" dirty="0" smtClean="0"/>
              <a:t>Catalogs</a:t>
            </a:r>
            <a:endParaRPr lang="en-US" dirty="0"/>
          </a:p>
          <a:p>
            <a:pPr lvl="1"/>
            <a:r>
              <a:rPr lang="en-US" dirty="0" smtClean="0"/>
              <a:t>The Office Store – public marketplace for Office apps</a:t>
            </a:r>
            <a:endParaRPr lang="en-US" dirty="0"/>
          </a:p>
          <a:p>
            <a:pPr lvl="1"/>
            <a:r>
              <a:rPr lang="en-US" dirty="0" smtClean="0"/>
              <a:t>SharePoint App Catalog – SharePoint site collection which makes apps available to private network</a:t>
            </a:r>
            <a:endParaRPr lang="en-US" dirty="0"/>
          </a:p>
          <a:p>
            <a:pPr lvl="1"/>
            <a:r>
              <a:rPr lang="en-US" dirty="0" smtClean="0"/>
              <a:t>File Share App Catalog – Windows file share which has be configured to contain app manifests</a:t>
            </a:r>
          </a:p>
          <a:p>
            <a:pPr lvl="1"/>
            <a:r>
              <a:rPr lang="en-US" dirty="0" smtClean="0"/>
              <a:t>Exchange App Catalog – </a:t>
            </a:r>
            <a:r>
              <a:rPr lang="en-US" dirty="0"/>
              <a:t> </a:t>
            </a:r>
            <a:r>
              <a:rPr lang="en-US" dirty="0" smtClean="0"/>
              <a:t>Exchange 2013 catalogs to store mail app manifests</a:t>
            </a:r>
            <a:endParaRPr lang="en-US" dirty="0"/>
          </a:p>
        </p:txBody>
      </p:sp>
    </p:spTree>
    <p:extLst>
      <p:ext uri="{BB962C8B-B14F-4D97-AF65-F5344CB8AC3E}">
        <p14:creationId xmlns:p14="http://schemas.microsoft.com/office/powerpoint/2010/main" val="4199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274638" y="1212850"/>
            <a:ext cx="11887200" cy="1902059"/>
          </a:xfrm>
        </p:spPr>
        <p:txBody>
          <a:bodyPr/>
          <a:lstStyle/>
          <a:p>
            <a:pPr marL="571500" indent="-571500">
              <a:buFont typeface="Wingdings" panose="05000000000000000000" pitchFamily="2" charset="2"/>
              <a:buChar char="ü"/>
            </a:pPr>
            <a:r>
              <a:rPr lang="en-US" sz="3600" dirty="0"/>
              <a:t>Illustrate the power and value of the new app model</a:t>
            </a:r>
          </a:p>
          <a:p>
            <a:pPr marL="571500" indent="-571500">
              <a:buFont typeface="Wingdings" panose="05000000000000000000" pitchFamily="2" charset="2"/>
              <a:buChar char="ü"/>
            </a:pPr>
            <a:r>
              <a:rPr lang="en-US" sz="3600" dirty="0"/>
              <a:t>Discuss the different app types and their purpose</a:t>
            </a:r>
          </a:p>
          <a:p>
            <a:pPr marL="571500" indent="-571500">
              <a:buFont typeface="Wingdings" panose="05000000000000000000" pitchFamily="2" charset="2"/>
              <a:buChar char="ü"/>
            </a:pPr>
            <a:r>
              <a:rPr lang="en-US" sz="3600" dirty="0"/>
              <a:t>Demonstrate patterns and practices for building apps</a:t>
            </a:r>
          </a:p>
        </p:txBody>
      </p:sp>
    </p:spTree>
    <p:extLst>
      <p:ext uri="{BB962C8B-B14F-4D97-AF65-F5344CB8AC3E}">
        <p14:creationId xmlns:p14="http://schemas.microsoft.com/office/powerpoint/2010/main" val="40692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73560"/>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SES-B202 0 to 60: Developing Apps for Microsoft SharePoint 2013</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SES-B305: Developing Apps for Microsoft SharePoint 2013 with Visual Studio 2013</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SES-B301: Advanced Patterns in Cloud-Hosted Apps for Microsoft SharePoint 2013</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SES-H303: Building Content Apps for Microsoft Office 2013</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SES-H307: Building Task Pane Apps for Microsoft Office 2013</a:t>
            </a:r>
            <a:endParaRPr lang="en-US" sz="32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Find us later at MOD Booth, Garage, and Ask the Experts</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4232492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638" y="1212850"/>
            <a:ext cx="11887200" cy="2092881"/>
          </a:xfrm>
        </p:spPr>
        <p:txBody>
          <a:bodyPr/>
          <a:lstStyle/>
          <a:p>
            <a:r>
              <a:rPr lang="en-US" dirty="0" smtClean="0"/>
              <a:t>Illustrate the power and value of the new app model</a:t>
            </a:r>
          </a:p>
          <a:p>
            <a:r>
              <a:rPr lang="en-US" dirty="0" smtClean="0"/>
              <a:t>Discuss the different app types and their purpose</a:t>
            </a:r>
          </a:p>
          <a:p>
            <a:r>
              <a:rPr lang="en-US" dirty="0" smtClean="0"/>
              <a:t>Demonstrate patterns and practices for building apps</a:t>
            </a:r>
          </a:p>
        </p:txBody>
      </p:sp>
    </p:spTree>
    <p:extLst>
      <p:ext uri="{BB962C8B-B14F-4D97-AF65-F5344CB8AC3E}">
        <p14:creationId xmlns:p14="http://schemas.microsoft.com/office/powerpoint/2010/main" val="314762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6863"/>
            <a:ext cx="11888787" cy="917575"/>
          </a:xfrm>
        </p:spPr>
        <p:txBody>
          <a:bodyPr/>
          <a:lstStyle/>
          <a:p>
            <a:r>
              <a:rPr lang="en-US" dirty="0" smtClean="0"/>
              <a:t>Things You Will Say After This Talk</a:t>
            </a:r>
            <a:endParaRPr lang="en-US" dirty="0"/>
          </a:p>
        </p:txBody>
      </p:sp>
      <p:sp>
        <p:nvSpPr>
          <p:cNvPr id="4" name="Title 1"/>
          <p:cNvSpPr txBox="1">
            <a:spLocks/>
          </p:cNvSpPr>
          <p:nvPr/>
        </p:nvSpPr>
        <p:spPr>
          <a:xfrm>
            <a:off x="1325562" y="2256632"/>
            <a:ext cx="9785352"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t>I didn’t think A___S could do that, impressive!</a:t>
            </a:r>
          </a:p>
        </p:txBody>
      </p:sp>
      <p:sp>
        <p:nvSpPr>
          <p:cNvPr id="5" name="Title 1"/>
          <p:cNvSpPr txBox="1">
            <a:spLocks/>
          </p:cNvSpPr>
          <p:nvPr/>
        </p:nvSpPr>
        <p:spPr>
          <a:xfrm>
            <a:off x="1325562" y="2981326"/>
            <a:ext cx="9785352"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t>I have never seen so many A___S in one room</a:t>
            </a:r>
          </a:p>
        </p:txBody>
      </p:sp>
      <p:sp>
        <p:nvSpPr>
          <p:cNvPr id="6" name="Title 1"/>
          <p:cNvSpPr txBox="1">
            <a:spLocks/>
          </p:cNvSpPr>
          <p:nvPr/>
        </p:nvSpPr>
        <p:spPr>
          <a:xfrm>
            <a:off x="1325562" y="3655220"/>
            <a:ext cx="9785352"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t>There is nothing like the smell of A___S in the morning</a:t>
            </a:r>
          </a:p>
        </p:txBody>
      </p:sp>
      <p:sp>
        <p:nvSpPr>
          <p:cNvPr id="7" name="Rectangle 6"/>
          <p:cNvSpPr/>
          <p:nvPr/>
        </p:nvSpPr>
        <p:spPr>
          <a:xfrm>
            <a:off x="1325562" y="4803776"/>
            <a:ext cx="9921876" cy="707886"/>
          </a:xfrm>
          <a:prstGeom prst="rect">
            <a:avLst/>
          </a:prstGeom>
        </p:spPr>
        <p:txBody>
          <a:bodyPr wrap="square">
            <a:spAutoFit/>
          </a:bodyPr>
          <a:lstStyle/>
          <a:p>
            <a:r>
              <a:rPr lang="en-US" sz="4000" dirty="0" smtClean="0">
                <a:latin typeface="+mj-lt"/>
              </a:rPr>
              <a:t>Hey, can I show you my A___S?</a:t>
            </a:r>
            <a:endParaRPr lang="en-US" sz="4000" dirty="0">
              <a:latin typeface="+mj-lt"/>
            </a:endParaRPr>
          </a:p>
        </p:txBody>
      </p:sp>
      <p:sp>
        <p:nvSpPr>
          <p:cNvPr id="8" name="Title 1"/>
          <p:cNvSpPr txBox="1">
            <a:spLocks/>
          </p:cNvSpPr>
          <p:nvPr/>
        </p:nvSpPr>
        <p:spPr>
          <a:xfrm>
            <a:off x="4264819" y="2259013"/>
            <a:ext cx="1138238" cy="63103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smtClean="0">
                <a:solidFill>
                  <a:srgbClr val="FFC000"/>
                </a:solidFill>
              </a:rPr>
              <a:t>PPS</a:t>
            </a:r>
          </a:p>
        </p:txBody>
      </p:sp>
      <p:sp>
        <p:nvSpPr>
          <p:cNvPr id="9" name="Title 1"/>
          <p:cNvSpPr txBox="1">
            <a:spLocks/>
          </p:cNvSpPr>
          <p:nvPr/>
        </p:nvSpPr>
        <p:spPr>
          <a:xfrm>
            <a:off x="7140576" y="2981326"/>
            <a:ext cx="1138238" cy="63103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smtClean="0">
                <a:solidFill>
                  <a:srgbClr val="FFC000"/>
                </a:solidFill>
              </a:rPr>
              <a:t>PPS</a:t>
            </a:r>
          </a:p>
        </p:txBody>
      </p:sp>
      <p:sp>
        <p:nvSpPr>
          <p:cNvPr id="10" name="Title 1"/>
          <p:cNvSpPr txBox="1">
            <a:spLocks/>
          </p:cNvSpPr>
          <p:nvPr/>
        </p:nvSpPr>
        <p:spPr>
          <a:xfrm>
            <a:off x="8229600" y="3655220"/>
            <a:ext cx="1138238" cy="63103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smtClean="0">
                <a:solidFill>
                  <a:srgbClr val="FFC000"/>
                </a:solidFill>
              </a:rPr>
              <a:t>PPS</a:t>
            </a:r>
          </a:p>
        </p:txBody>
      </p:sp>
      <p:sp>
        <p:nvSpPr>
          <p:cNvPr id="11" name="Title 1"/>
          <p:cNvSpPr txBox="1">
            <a:spLocks/>
          </p:cNvSpPr>
          <p:nvPr/>
        </p:nvSpPr>
        <p:spPr>
          <a:xfrm>
            <a:off x="6834981" y="4829503"/>
            <a:ext cx="1138238" cy="63103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smtClean="0">
                <a:solidFill>
                  <a:srgbClr val="FFC000"/>
                </a:solidFill>
              </a:rPr>
              <a:t>PPS</a:t>
            </a:r>
          </a:p>
        </p:txBody>
      </p:sp>
      <p:sp>
        <p:nvSpPr>
          <p:cNvPr id="12" name="Rectangle 11"/>
          <p:cNvSpPr/>
          <p:nvPr/>
        </p:nvSpPr>
        <p:spPr>
          <a:xfrm>
            <a:off x="1334252" y="5574577"/>
            <a:ext cx="9921876" cy="707886"/>
          </a:xfrm>
          <a:prstGeom prst="rect">
            <a:avLst/>
          </a:prstGeom>
        </p:spPr>
        <p:txBody>
          <a:bodyPr wrap="square">
            <a:spAutoFit/>
          </a:bodyPr>
          <a:lstStyle/>
          <a:p>
            <a:r>
              <a:rPr lang="en-US" sz="4000" dirty="0" smtClean="0">
                <a:latin typeface="+mj-lt"/>
              </a:rPr>
              <a:t>I can’t wait to go home and play with A___S!</a:t>
            </a:r>
            <a:endParaRPr lang="en-US" sz="4000" dirty="0">
              <a:latin typeface="+mj-lt"/>
            </a:endParaRPr>
          </a:p>
        </p:txBody>
      </p:sp>
      <p:sp>
        <p:nvSpPr>
          <p:cNvPr id="13" name="Title 1"/>
          <p:cNvSpPr txBox="1">
            <a:spLocks/>
          </p:cNvSpPr>
          <p:nvPr/>
        </p:nvSpPr>
        <p:spPr>
          <a:xfrm>
            <a:off x="9715459" y="5597129"/>
            <a:ext cx="1138238" cy="63103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smtClean="0">
                <a:solidFill>
                  <a:srgbClr val="FFC000"/>
                </a:solidFill>
              </a:rPr>
              <a:t>PPS</a:t>
            </a:r>
          </a:p>
        </p:txBody>
      </p:sp>
    </p:spTree>
    <p:extLst>
      <p:ext uri="{BB962C8B-B14F-4D97-AF65-F5344CB8AC3E}">
        <p14:creationId xmlns:p14="http://schemas.microsoft.com/office/powerpoint/2010/main" val="1352743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Apps for Office Overview</a:t>
            </a:r>
            <a:endParaRPr lang="en-US" dirty="0"/>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 Basics</a:t>
            </a:r>
            <a:endParaRPr lang="en-US" dirty="0"/>
          </a:p>
        </p:txBody>
      </p:sp>
    </p:spTree>
    <p:extLst>
      <p:ext uri="{BB962C8B-B14F-4D97-AF65-F5344CB8AC3E}">
        <p14:creationId xmlns:p14="http://schemas.microsoft.com/office/powerpoint/2010/main" val="320856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946073" y="296897"/>
            <a:ext cx="7217810" cy="917575"/>
          </a:xfrm>
        </p:spPr>
        <p:txBody>
          <a:bodyPr/>
          <a:lstStyle/>
          <a:p>
            <a:r>
              <a:rPr lang="en-US" dirty="0" smtClean="0"/>
              <a:t>Why Apps?</a:t>
            </a:r>
            <a:endParaRPr lang="en-US" dirty="0"/>
          </a:p>
        </p:txBody>
      </p:sp>
      <p:sp>
        <p:nvSpPr>
          <p:cNvPr id="6" name="Text Placeholder 5"/>
          <p:cNvSpPr>
            <a:spLocks noGrp="1"/>
          </p:cNvSpPr>
          <p:nvPr>
            <p:ph type="body" sz="quarter" idx="10"/>
          </p:nvPr>
        </p:nvSpPr>
        <p:spPr>
          <a:xfrm>
            <a:off x="4946073" y="1214472"/>
            <a:ext cx="7217810" cy="3754874"/>
          </a:xfrm>
        </p:spPr>
        <p:txBody>
          <a:bodyPr/>
          <a:lstStyle/>
          <a:p>
            <a:r>
              <a:rPr lang="en-US" dirty="0" smtClean="0"/>
              <a:t>Traditional Office plug-ins are installed and executed on client (crippled upgrades)</a:t>
            </a:r>
          </a:p>
          <a:p>
            <a:r>
              <a:rPr lang="en-US" dirty="0" smtClean="0"/>
              <a:t>Inconsistent experience across desktop, browser, and phone (ex: OWA, WAC, </a:t>
            </a:r>
            <a:r>
              <a:rPr lang="en-US" dirty="0" err="1" smtClean="0"/>
              <a:t>etc</a:t>
            </a:r>
            <a:r>
              <a:rPr lang="en-US" dirty="0" smtClean="0"/>
              <a:t>)</a:t>
            </a:r>
          </a:p>
          <a:p>
            <a:r>
              <a:rPr lang="en-US" dirty="0" smtClean="0"/>
              <a:t>Required specialized skillset and tools to develop, package, and deploy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55731" cy="6994525"/>
          </a:xfrm>
          <a:prstGeom prst="rect">
            <a:avLst/>
          </a:prstGeom>
        </p:spPr>
      </p:pic>
    </p:spTree>
    <p:extLst>
      <p:ext uri="{BB962C8B-B14F-4D97-AF65-F5344CB8AC3E}">
        <p14:creationId xmlns:p14="http://schemas.microsoft.com/office/powerpoint/2010/main" val="17561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Anatomy of an App for Office</a:t>
            </a:r>
            <a:endParaRPr lang="en-US" dirty="0"/>
          </a:p>
        </p:txBody>
      </p:sp>
      <p:sp>
        <p:nvSpPr>
          <p:cNvPr id="6" name="Text Placeholder 5"/>
          <p:cNvSpPr>
            <a:spLocks noGrp="1"/>
          </p:cNvSpPr>
          <p:nvPr>
            <p:ph type="body" sz="quarter" idx="10"/>
          </p:nvPr>
        </p:nvSpPr>
        <p:spPr>
          <a:xfrm>
            <a:off x="274638" y="1212850"/>
            <a:ext cx="11887200" cy="2092881"/>
          </a:xfrm>
        </p:spPr>
        <p:txBody>
          <a:bodyPr/>
          <a:lstStyle/>
          <a:p>
            <a:r>
              <a:rPr lang="en-US" dirty="0" smtClean="0"/>
              <a:t>Each </a:t>
            </a:r>
            <a:r>
              <a:rPr lang="en-US" dirty="0"/>
              <a:t>App for Office is based on XML-based manifest</a:t>
            </a:r>
          </a:p>
          <a:p>
            <a:pPr lvl="1"/>
            <a:r>
              <a:rPr lang="en-US" dirty="0" smtClean="0"/>
              <a:t>Manifest </a:t>
            </a:r>
            <a:r>
              <a:rPr lang="en-US" dirty="0"/>
              <a:t>points to a Web page</a:t>
            </a:r>
          </a:p>
          <a:p>
            <a:pPr lvl="1"/>
            <a:r>
              <a:rPr lang="en-US" dirty="0"/>
              <a:t>Manifest defines the type of the App for Office</a:t>
            </a:r>
          </a:p>
          <a:p>
            <a:pPr lvl="1"/>
            <a:r>
              <a:rPr lang="en-US" dirty="0"/>
              <a:t>Manifest defines which Office applications it supports</a:t>
            </a:r>
          </a:p>
          <a:p>
            <a:pPr lvl="1"/>
            <a:r>
              <a:rPr lang="en-US" dirty="0"/>
              <a:t>Manifest defines required capabilities</a:t>
            </a:r>
            <a:endParaRPr lang="en-US" dirty="0" smtClean="0"/>
          </a:p>
        </p:txBody>
      </p:sp>
      <p:grpSp>
        <p:nvGrpSpPr>
          <p:cNvPr id="48" name="Group 47"/>
          <p:cNvGrpSpPr/>
          <p:nvPr/>
        </p:nvGrpSpPr>
        <p:grpSpPr>
          <a:xfrm>
            <a:off x="2294286" y="3491435"/>
            <a:ext cx="8076336" cy="3093500"/>
            <a:chOff x="2015154" y="2052325"/>
            <a:chExt cx="8076336" cy="3093500"/>
          </a:xfrm>
        </p:grpSpPr>
        <p:grpSp>
          <p:nvGrpSpPr>
            <p:cNvPr id="49" name="Group 48"/>
            <p:cNvGrpSpPr/>
            <p:nvPr/>
          </p:nvGrpSpPr>
          <p:grpSpPr>
            <a:xfrm>
              <a:off x="2015154" y="2764520"/>
              <a:ext cx="8076336" cy="2381305"/>
              <a:chOff x="-204092" y="2698032"/>
              <a:chExt cx="8076336" cy="2381305"/>
            </a:xfrm>
          </p:grpSpPr>
          <p:pic>
            <p:nvPicPr>
              <p:cNvPr id="81" name="Picture 8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4092" y="2744309"/>
                <a:ext cx="4859653" cy="2095224"/>
              </a:xfrm>
              <a:prstGeom prst="rect">
                <a:avLst/>
              </a:prstGeom>
            </p:spPr>
          </p:pic>
          <p:grpSp>
            <p:nvGrpSpPr>
              <p:cNvPr id="82" name="Group 81"/>
              <p:cNvGrpSpPr/>
              <p:nvPr/>
            </p:nvGrpSpPr>
            <p:grpSpPr>
              <a:xfrm>
                <a:off x="4974325" y="2698032"/>
                <a:ext cx="2897919" cy="2381305"/>
                <a:chOff x="8994917" y="3969071"/>
                <a:chExt cx="3516162" cy="2594233"/>
              </a:xfrm>
            </p:grpSpPr>
            <p:sp>
              <p:nvSpPr>
                <p:cNvPr id="88" name="Rectangle 87"/>
                <p:cNvSpPr/>
                <p:nvPr/>
              </p:nvSpPr>
              <p:spPr>
                <a:xfrm>
                  <a:off x="9008221" y="3969071"/>
                  <a:ext cx="3502858" cy="2594233"/>
                </a:xfrm>
                <a:prstGeom prst="rect">
                  <a:avLst/>
                </a:prstGeom>
                <a:solidFill>
                  <a:srgbClr val="FFFFFF"/>
                </a:solidFill>
                <a:ln w="28575" cap="flat" cmpd="sng" algn="ctr">
                  <a:solidFill>
                    <a:srgbClr val="262626">
                      <a:lumMod val="40000"/>
                      <a:lumOff val="60000"/>
                    </a:srgbClr>
                  </a:solidFill>
                  <a:prstDash val="solid"/>
                </a:ln>
                <a:effectLst>
                  <a:outerShdw blurRad="50800" dist="38100" dir="2700000" algn="tl" rotWithShape="0">
                    <a:prstClr val="black">
                      <a:alpha val="40000"/>
                    </a:prstClr>
                  </a:outerShdw>
                </a:effectLst>
              </p:spPr>
              <p:txBody>
                <a:bodyPr rtlCol="0" anchor="ctr"/>
                <a:lstStyle/>
                <a:p>
                  <a:pPr algn="ctr" defTabSz="761183"/>
                  <a:endParaRPr lang="en-US" sz="1500" kern="0" dirty="0">
                    <a:solidFill>
                      <a:srgbClr val="1B1B1B"/>
                    </a:solidFill>
                    <a:latin typeface="Segoe UI"/>
                  </a:endParaRPr>
                </a:p>
              </p:txBody>
            </p:sp>
            <p:sp>
              <p:nvSpPr>
                <p:cNvPr id="89" name="Rectangle 88"/>
                <p:cNvSpPr/>
                <p:nvPr/>
              </p:nvSpPr>
              <p:spPr>
                <a:xfrm>
                  <a:off x="8994917" y="3969071"/>
                  <a:ext cx="3502859" cy="529025"/>
                </a:xfrm>
                <a:prstGeom prst="rect">
                  <a:avLst/>
                </a:prstGeom>
                <a:solidFill>
                  <a:srgbClr val="FFFFFF"/>
                </a:solidFill>
                <a:ln w="28575" cap="flat" cmpd="sng" algn="ctr">
                  <a:solidFill>
                    <a:srgbClr val="262626">
                      <a:lumMod val="40000"/>
                      <a:lumOff val="60000"/>
                    </a:srgbClr>
                  </a:solidFill>
                  <a:prstDash val="solid"/>
                </a:ln>
                <a:effectLst/>
              </p:spPr>
              <p:txBody>
                <a:bodyPr rtlCol="0" anchor="ctr"/>
                <a:lstStyle/>
                <a:p>
                  <a:pPr algn="ctr" defTabSz="761183"/>
                  <a:endParaRPr lang="en-US" sz="1166" kern="0" dirty="0">
                    <a:solidFill>
                      <a:srgbClr val="262626">
                        <a:lumMod val="60000"/>
                        <a:lumOff val="40000"/>
                      </a:srgbClr>
                    </a:solidFill>
                    <a:latin typeface="Segoe UI"/>
                  </a:endParaRPr>
                </a:p>
              </p:txBody>
            </p:sp>
          </p:grpSp>
          <p:sp>
            <p:nvSpPr>
              <p:cNvPr id="83" name="Rectangle 82"/>
              <p:cNvSpPr/>
              <p:nvPr/>
            </p:nvSpPr>
            <p:spPr>
              <a:xfrm>
                <a:off x="702700" y="3651879"/>
                <a:ext cx="1254847" cy="864751"/>
              </a:xfrm>
              <a:prstGeom prst="rect">
                <a:avLst/>
              </a:prstGeom>
              <a:solidFill>
                <a:srgbClr val="FFFFFF"/>
              </a:solidFill>
              <a:ln w="28575" cap="flat" cmpd="sng" algn="ctr">
                <a:solidFill>
                  <a:srgbClr val="595959"/>
                </a:solidFill>
                <a:prstDash val="solid"/>
              </a:ln>
              <a:effectLst/>
            </p:spPr>
            <p:txBody>
              <a:bodyPr lIns="47578" tIns="23788" rIns="47578" bIns="23788" rtlCol="0" anchor="ctr"/>
              <a:lstStyle/>
              <a:p>
                <a:pPr algn="ctr" defTabSz="761183"/>
                <a:r>
                  <a:rPr lang="en-US" sz="1166" kern="0" dirty="0" smtClean="0">
                    <a:solidFill>
                      <a:srgbClr val="1B1B1B"/>
                    </a:solidFill>
                    <a:latin typeface="Segoe UI"/>
                  </a:rPr>
                  <a:t>App for Office</a:t>
                </a:r>
                <a:endParaRPr lang="en-US" sz="1166" kern="0" dirty="0">
                  <a:solidFill>
                    <a:srgbClr val="1B1B1B"/>
                  </a:solidFill>
                  <a:latin typeface="Segoe UI"/>
                </a:endParaRPr>
              </a:p>
              <a:p>
                <a:pPr algn="ctr" defTabSz="761183"/>
                <a:r>
                  <a:rPr lang="en-US" sz="1166" kern="0" dirty="0">
                    <a:solidFill>
                      <a:srgbClr val="1B1B1B"/>
                    </a:solidFill>
                    <a:latin typeface="Segoe UI"/>
                  </a:rPr>
                  <a:t>Manifest</a:t>
                </a:r>
              </a:p>
              <a:p>
                <a:pPr algn="ctr" defTabSz="761183"/>
                <a:endParaRPr lang="en-US" sz="1166" kern="0" dirty="0">
                  <a:solidFill>
                    <a:srgbClr val="1B1B1B"/>
                  </a:solidFill>
                  <a:latin typeface="Segoe UI"/>
                </a:endParaRPr>
              </a:p>
              <a:p>
                <a:pPr algn="ctr" defTabSz="761183"/>
                <a:r>
                  <a:rPr lang="en-US" sz="833" b="1" kern="0" dirty="0">
                    <a:solidFill>
                      <a:schemeClr val="bg1"/>
                    </a:solidFill>
                    <a:latin typeface="Segoe UI"/>
                  </a:rPr>
                  <a:t>&lt;XML&gt;</a:t>
                </a:r>
              </a:p>
            </p:txBody>
          </p:sp>
          <p:sp>
            <p:nvSpPr>
              <p:cNvPr id="84" name="Rectangle 83"/>
              <p:cNvSpPr/>
              <p:nvPr/>
            </p:nvSpPr>
            <p:spPr>
              <a:xfrm>
                <a:off x="2512338" y="3643151"/>
                <a:ext cx="1263048" cy="873479"/>
              </a:xfrm>
              <a:prstGeom prst="rect">
                <a:avLst/>
              </a:prstGeom>
              <a:solidFill>
                <a:srgbClr val="FFFFFF"/>
              </a:solidFill>
              <a:ln w="28575" cap="flat" cmpd="sng" algn="ctr">
                <a:solidFill>
                  <a:srgbClr val="595959"/>
                </a:solidFill>
                <a:prstDash val="solid"/>
              </a:ln>
              <a:effectLst/>
            </p:spPr>
            <p:txBody>
              <a:bodyPr lIns="47578" tIns="23788" rIns="47578" bIns="23788" rtlCol="0" anchor="ctr"/>
              <a:lstStyle/>
              <a:p>
                <a:pPr algn="ctr" defTabSz="761183"/>
                <a:r>
                  <a:rPr lang="en-US" sz="1166" kern="0" dirty="0">
                    <a:solidFill>
                      <a:srgbClr val="1B1B1B"/>
                    </a:solidFill>
                    <a:latin typeface="Segoe UI"/>
                  </a:rPr>
                  <a:t>Web</a:t>
                </a:r>
              </a:p>
              <a:p>
                <a:pPr algn="ctr" defTabSz="761183"/>
                <a:r>
                  <a:rPr lang="en-US" sz="1166" kern="0" dirty="0">
                    <a:solidFill>
                      <a:srgbClr val="1B1B1B"/>
                    </a:solidFill>
                    <a:latin typeface="Segoe UI"/>
                  </a:rPr>
                  <a:t>Page</a:t>
                </a:r>
              </a:p>
              <a:p>
                <a:pPr algn="ctr" defTabSz="761183"/>
                <a:endParaRPr lang="en-US" sz="1170" b="1" kern="0" dirty="0">
                  <a:solidFill>
                    <a:srgbClr val="FF7401"/>
                  </a:solidFill>
                  <a:latin typeface="Segoe UI"/>
                </a:endParaRPr>
              </a:p>
              <a:p>
                <a:pPr algn="ctr" defTabSz="761183"/>
                <a:r>
                  <a:rPr lang="en-US" sz="833" b="1" kern="0" dirty="0">
                    <a:solidFill>
                      <a:schemeClr val="bg1"/>
                    </a:solidFill>
                    <a:latin typeface="Segoe UI"/>
                  </a:rPr>
                  <a:t>HTML+JS</a:t>
                </a:r>
              </a:p>
            </p:txBody>
          </p:sp>
          <p:sp>
            <p:nvSpPr>
              <p:cNvPr id="85" name="Cross 84"/>
              <p:cNvSpPr/>
              <p:nvPr/>
            </p:nvSpPr>
            <p:spPr>
              <a:xfrm>
                <a:off x="2066282" y="3970428"/>
                <a:ext cx="343078" cy="325209"/>
              </a:xfrm>
              <a:prstGeom prst="plus">
                <a:avLst>
                  <a:gd name="adj" fmla="val 33488"/>
                </a:avLst>
              </a:prstGeom>
              <a:solidFill>
                <a:srgbClr val="595959"/>
              </a:solidFill>
              <a:ln w="28575" cap="flat" cmpd="sng" algn="ctr">
                <a:noFill/>
                <a:prstDash val="solid"/>
              </a:ln>
              <a:effectLst/>
            </p:spPr>
            <p:txBody>
              <a:bodyPr lIns="47578" tIns="23788" rIns="47578" bIns="23788" rtlCol="0" anchor="ctr"/>
              <a:lstStyle/>
              <a:p>
                <a:pPr algn="ctr" defTabSz="761183"/>
                <a:endParaRPr lang="en-US" sz="1500" kern="0">
                  <a:solidFill>
                    <a:srgbClr val="FFFFFF"/>
                  </a:solidFill>
                  <a:latin typeface="Segoe UI"/>
                </a:endParaRPr>
              </a:p>
            </p:txBody>
          </p:sp>
          <p:sp>
            <p:nvSpPr>
              <p:cNvPr id="86" name="Equal 85"/>
              <p:cNvSpPr/>
              <p:nvPr/>
            </p:nvSpPr>
            <p:spPr>
              <a:xfrm>
                <a:off x="3906291" y="3931025"/>
                <a:ext cx="500549" cy="342326"/>
              </a:xfrm>
              <a:prstGeom prst="mathEqual">
                <a:avLst>
                  <a:gd name="adj1" fmla="val 14949"/>
                  <a:gd name="adj2" fmla="val 17475"/>
                </a:avLst>
              </a:prstGeom>
              <a:solidFill>
                <a:srgbClr val="595959"/>
              </a:solidFill>
              <a:ln w="28575" cap="flat" cmpd="sng" algn="ctr">
                <a:solidFill>
                  <a:srgbClr val="595959"/>
                </a:solidFill>
                <a:prstDash val="solid"/>
              </a:ln>
              <a:effectLst/>
            </p:spPr>
            <p:txBody>
              <a:bodyPr lIns="47578" tIns="23788" rIns="47578" bIns="23788" rtlCol="0" anchor="ctr"/>
              <a:lstStyle/>
              <a:p>
                <a:pPr algn="ctr" defTabSz="761183"/>
                <a:endParaRPr lang="en-US" sz="1500" kern="0">
                  <a:solidFill>
                    <a:srgbClr val="1B1B1B"/>
                  </a:solidFill>
                  <a:latin typeface="Segoe UI"/>
                </a:endParaRPr>
              </a:p>
            </p:txBody>
          </p:sp>
          <p:sp>
            <p:nvSpPr>
              <p:cNvPr id="87" name="Rectangle 86"/>
              <p:cNvSpPr/>
              <p:nvPr/>
            </p:nvSpPr>
            <p:spPr>
              <a:xfrm>
                <a:off x="5388493" y="3300516"/>
                <a:ext cx="2094863" cy="1613540"/>
              </a:xfrm>
              <a:prstGeom prst="rect">
                <a:avLst/>
              </a:prstGeom>
              <a:ln w="19050">
                <a:solidFill>
                  <a:srgbClr val="4D4D4D">
                    <a:lumMod val="40000"/>
                    <a:lumOff val="60000"/>
                  </a:srgbClr>
                </a:solidFill>
              </a:ln>
            </p:spPr>
            <p:txBody>
              <a:bodyPr vert="horz" lIns="0" tIns="0" rIns="0" bIns="0" rtlCol="0" anchor="ctr">
                <a:noAutofit/>
              </a:bodyPr>
              <a:lstStyle/>
              <a:p>
                <a:pPr algn="ctr" defTabSz="761183">
                  <a:spcBef>
                    <a:spcPct val="20000"/>
                  </a:spcBef>
                </a:pPr>
                <a:r>
                  <a:rPr lang="en-US" sz="2333" kern="0" spc="-67" dirty="0" smtClean="0">
                    <a:solidFill>
                      <a:schemeClr val="bg1"/>
                    </a:solidFill>
                    <a:latin typeface="Segoe UI Light"/>
                    <a:ea typeface="Segoe UI" pitchFamily="34" charset="0"/>
                    <a:cs typeface="Segoe UI" pitchFamily="34" charset="0"/>
                  </a:rPr>
                  <a:t>App for Office</a:t>
                </a:r>
                <a:endParaRPr lang="en-US" sz="2333" kern="0" spc="-67" dirty="0">
                  <a:solidFill>
                    <a:schemeClr val="bg1"/>
                  </a:solidFill>
                  <a:latin typeface="Segoe UI Light"/>
                  <a:ea typeface="Segoe UI" pitchFamily="34" charset="0"/>
                  <a:cs typeface="Segoe UI" pitchFamily="34" charset="0"/>
                </a:endParaRPr>
              </a:p>
            </p:txBody>
          </p:sp>
        </p:grpSp>
        <p:grpSp>
          <p:nvGrpSpPr>
            <p:cNvPr id="50" name="Group 49"/>
            <p:cNvGrpSpPr/>
            <p:nvPr/>
          </p:nvGrpSpPr>
          <p:grpSpPr>
            <a:xfrm>
              <a:off x="4742585" y="2209881"/>
              <a:ext cx="1527729" cy="1594881"/>
              <a:chOff x="3369281" y="4442201"/>
              <a:chExt cx="1527729" cy="1594881"/>
            </a:xfrm>
          </p:grpSpPr>
          <p:grpSp>
            <p:nvGrpSpPr>
              <p:cNvPr id="67" name="Group 66"/>
              <p:cNvGrpSpPr>
                <a:grpSpLocks noChangeAspect="1"/>
              </p:cNvGrpSpPr>
              <p:nvPr/>
            </p:nvGrpSpPr>
            <p:grpSpPr>
              <a:xfrm>
                <a:off x="3466312" y="4669082"/>
                <a:ext cx="1430698" cy="1368000"/>
                <a:chOff x="1376407" y="550707"/>
                <a:chExt cx="2103995" cy="2011789"/>
              </a:xfrm>
            </p:grpSpPr>
            <p:grpSp>
              <p:nvGrpSpPr>
                <p:cNvPr id="69" name="Group 68"/>
                <p:cNvGrpSpPr/>
                <p:nvPr/>
              </p:nvGrpSpPr>
              <p:grpSpPr>
                <a:xfrm>
                  <a:off x="2098180" y="799745"/>
                  <a:ext cx="666750" cy="1487475"/>
                  <a:chOff x="2081162" y="4640597"/>
                  <a:chExt cx="666750" cy="1487475"/>
                </a:xfrm>
                <a:solidFill>
                  <a:schemeClr val="bg1"/>
                </a:solidFill>
              </p:grpSpPr>
              <p:sp>
                <p:nvSpPr>
                  <p:cNvPr id="78" name="Snip Diagonal Corner Rectangle 77"/>
                  <p:cNvSpPr/>
                  <p:nvPr/>
                </p:nvSpPr>
                <p:spPr bwMode="auto">
                  <a:xfrm>
                    <a:off x="2081162" y="4724694"/>
                    <a:ext cx="666750" cy="1311775"/>
                  </a:xfrm>
                  <a:prstGeom prst="snip2DiagRect">
                    <a:avLst>
                      <a:gd name="adj1" fmla="val 0"/>
                      <a:gd name="adj2"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Isosceles Triangle 78"/>
                  <p:cNvSpPr/>
                  <p:nvPr/>
                </p:nvSpPr>
                <p:spPr bwMode="auto">
                  <a:xfrm>
                    <a:off x="2104139" y="4640597"/>
                    <a:ext cx="511437" cy="99498"/>
                  </a:xfrm>
                  <a:prstGeom prst="triangle">
                    <a:avLst>
                      <a:gd name="adj" fmla="val 8771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Isosceles Triangle 79"/>
                  <p:cNvSpPr/>
                  <p:nvPr/>
                </p:nvSpPr>
                <p:spPr bwMode="auto">
                  <a:xfrm rot="10800000">
                    <a:off x="2097121" y="6028574"/>
                    <a:ext cx="511437" cy="99498"/>
                  </a:xfrm>
                  <a:prstGeom prst="triangle">
                    <a:avLst>
                      <a:gd name="adj" fmla="val 8251"/>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1376407" y="550707"/>
                  <a:ext cx="2103995" cy="2011789"/>
                  <a:chOff x="1884407" y="1170827"/>
                  <a:chExt cx="2103995" cy="2011789"/>
                </a:xfrm>
              </p:grpSpPr>
              <p:pic>
                <p:nvPicPr>
                  <p:cNvPr id="71" name="Picture 2" descr="\\MAGNUM\Projects\Microsoft\Cloud Power FY12\Design\Icons\PNGs\Server_2.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1976088" y="1170827"/>
                    <a:ext cx="2012314" cy="2011789"/>
                  </a:xfrm>
                  <a:prstGeom prst="rect">
                    <a:avLst/>
                  </a:prstGeom>
                  <a:noFill/>
                </p:spPr>
              </p:pic>
              <p:grpSp>
                <p:nvGrpSpPr>
                  <p:cNvPr id="72" name="Group 71"/>
                  <p:cNvGrpSpPr/>
                  <p:nvPr/>
                </p:nvGrpSpPr>
                <p:grpSpPr>
                  <a:xfrm>
                    <a:off x="1884407" y="1791674"/>
                    <a:ext cx="1090092" cy="875577"/>
                    <a:chOff x="3599175" y="4220568"/>
                    <a:chExt cx="1090092" cy="875577"/>
                  </a:xfrm>
                </p:grpSpPr>
                <p:sp>
                  <p:nvSpPr>
                    <p:cNvPr id="74" name="Rounded Rectangle 73"/>
                    <p:cNvSpPr/>
                    <p:nvPr/>
                  </p:nvSpPr>
                  <p:spPr bwMode="auto">
                    <a:xfrm>
                      <a:off x="3599175" y="4220568"/>
                      <a:ext cx="1090092" cy="875577"/>
                    </a:xfrm>
                    <a:prstGeom prst="roundRect">
                      <a:avLst>
                        <a:gd name="adj" fmla="val 6641"/>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3614541" y="4243079"/>
                      <a:ext cx="1057169" cy="832818"/>
                      <a:chOff x="3705190" y="4561217"/>
                      <a:chExt cx="1057169" cy="832818"/>
                    </a:xfrm>
                  </p:grpSpPr>
                  <p:pic>
                    <p:nvPicPr>
                      <p:cNvPr id="76" name="Picture 4" descr="\\MAGNUM\Projects\Microsoft\Cloud Power FY12\Design\ICONS_PNG\IIS-MULTI-TENANCY.png"/>
                      <p:cNvPicPr>
                        <a:picLocks noChangeAspect="1" noChangeArrowheads="1"/>
                      </p:cNvPicPr>
                      <p:nvPr/>
                    </p:nvPicPr>
                    <p:blipFill rotWithShape="1">
                      <a:blip r:embed="rId5" cstate="print">
                        <a:duotone>
                          <a:prstClr val="black"/>
                          <a:schemeClr val="accent4">
                            <a:tint val="45000"/>
                            <a:satMod val="400000"/>
                          </a:schemeClr>
                        </a:duotone>
                      </a:blip>
                      <a:srcRect l="13694" t="34655" r="28499" b="19806"/>
                      <a:stretch/>
                    </p:blipFill>
                    <p:spPr bwMode="auto">
                      <a:xfrm>
                        <a:off x="3705190" y="4561217"/>
                        <a:ext cx="1057169" cy="832818"/>
                      </a:xfrm>
                      <a:prstGeom prst="rect">
                        <a:avLst/>
                      </a:prstGeom>
                      <a:noFill/>
                    </p:spPr>
                  </p:pic>
                  <p:sp>
                    <p:nvSpPr>
                      <p:cNvPr id="77" name="Rectangle 76"/>
                      <p:cNvSpPr/>
                      <p:nvPr/>
                    </p:nvSpPr>
                    <p:spPr bwMode="auto">
                      <a:xfrm>
                        <a:off x="3783372" y="4772556"/>
                        <a:ext cx="907602" cy="5506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73" name="Picture 4" descr="\\MAGNUM\Projects\Microsoft\Cloud Power FY12\Design\ICONS_PNG\Open_Web_Platform.png"/>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2157718" y="2016334"/>
                    <a:ext cx="556611" cy="556611"/>
                  </a:xfrm>
                  <a:prstGeom prst="rect">
                    <a:avLst/>
                  </a:prstGeom>
                  <a:noFill/>
                </p:spPr>
              </p:pic>
            </p:grpSp>
          </p:grpSp>
          <p:sp>
            <p:nvSpPr>
              <p:cNvPr id="68" name="TextBox 67"/>
              <p:cNvSpPr txBox="1"/>
              <p:nvPr/>
            </p:nvSpPr>
            <p:spPr>
              <a:xfrm>
                <a:off x="3369281" y="4442201"/>
                <a:ext cx="1360592" cy="323075"/>
              </a:xfrm>
              <a:prstGeom prst="rect">
                <a:avLst/>
              </a:prstGeom>
              <a:noFill/>
            </p:spPr>
            <p:txBody>
              <a:bodyPr wrap="square" lIns="76119" tIns="38055" rIns="76119" bIns="38055" rtlCol="0">
                <a:spAutoFit/>
              </a:bodyPr>
              <a:lstStyle/>
              <a:p>
                <a:pPr algn="ctr" defTabSz="761183"/>
                <a:r>
                  <a:rPr lang="en-US" sz="1600" kern="0" dirty="0">
                    <a:latin typeface="+mj-lt"/>
                  </a:rPr>
                  <a:t>Web Server</a:t>
                </a:r>
              </a:p>
            </p:txBody>
          </p:sp>
        </p:grpSp>
        <p:grpSp>
          <p:nvGrpSpPr>
            <p:cNvPr id="51" name="Group 50"/>
            <p:cNvGrpSpPr/>
            <p:nvPr/>
          </p:nvGrpSpPr>
          <p:grpSpPr>
            <a:xfrm>
              <a:off x="2799778" y="2052325"/>
              <a:ext cx="1645202" cy="1763854"/>
              <a:chOff x="1053039" y="4472807"/>
              <a:chExt cx="1645202" cy="1763854"/>
            </a:xfrm>
          </p:grpSpPr>
          <p:grpSp>
            <p:nvGrpSpPr>
              <p:cNvPr id="53" name="Group 52"/>
              <p:cNvGrpSpPr>
                <a:grpSpLocks noChangeAspect="1"/>
              </p:cNvGrpSpPr>
              <p:nvPr/>
            </p:nvGrpSpPr>
            <p:grpSpPr>
              <a:xfrm>
                <a:off x="1279402" y="4868661"/>
                <a:ext cx="1418839" cy="1368000"/>
                <a:chOff x="1368544" y="4376930"/>
                <a:chExt cx="2086555" cy="2011789"/>
              </a:xfrm>
            </p:grpSpPr>
            <p:grpSp>
              <p:nvGrpSpPr>
                <p:cNvPr id="55" name="Group 54"/>
                <p:cNvGrpSpPr/>
                <p:nvPr/>
              </p:nvGrpSpPr>
              <p:grpSpPr>
                <a:xfrm>
                  <a:off x="2081162" y="4640597"/>
                  <a:ext cx="666750" cy="1487475"/>
                  <a:chOff x="2081162" y="4640597"/>
                  <a:chExt cx="666750" cy="1487475"/>
                </a:xfrm>
                <a:solidFill>
                  <a:schemeClr val="bg1"/>
                </a:solidFill>
              </p:grpSpPr>
              <p:sp>
                <p:nvSpPr>
                  <p:cNvPr id="64" name="Snip Diagonal Corner Rectangle 63"/>
                  <p:cNvSpPr/>
                  <p:nvPr/>
                </p:nvSpPr>
                <p:spPr bwMode="auto">
                  <a:xfrm>
                    <a:off x="2081162" y="4724694"/>
                    <a:ext cx="666750" cy="1311775"/>
                  </a:xfrm>
                  <a:prstGeom prst="snip2DiagRect">
                    <a:avLst>
                      <a:gd name="adj1" fmla="val 0"/>
                      <a:gd name="adj2"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Isosceles Triangle 64"/>
                  <p:cNvSpPr/>
                  <p:nvPr/>
                </p:nvSpPr>
                <p:spPr bwMode="auto">
                  <a:xfrm>
                    <a:off x="2104139" y="4640597"/>
                    <a:ext cx="511437" cy="99498"/>
                  </a:xfrm>
                  <a:prstGeom prst="triangle">
                    <a:avLst>
                      <a:gd name="adj" fmla="val 8771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Isosceles Triangle 65"/>
                  <p:cNvSpPr/>
                  <p:nvPr/>
                </p:nvSpPr>
                <p:spPr bwMode="auto">
                  <a:xfrm rot="10800000">
                    <a:off x="2097121" y="6028574"/>
                    <a:ext cx="511437" cy="99498"/>
                  </a:xfrm>
                  <a:prstGeom prst="triangle">
                    <a:avLst>
                      <a:gd name="adj" fmla="val 8251"/>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56" name="Picture 2" descr="\\MAGNUM\Projects\Microsoft\Cloud Power FY12\Design\Icons\PNGs\Server_2.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1442785" y="4376930"/>
                  <a:ext cx="2012314" cy="2011789"/>
                </a:xfrm>
                <a:prstGeom prst="rect">
                  <a:avLst/>
                </a:prstGeom>
                <a:noFill/>
              </p:spPr>
            </p:pic>
            <p:grpSp>
              <p:nvGrpSpPr>
                <p:cNvPr id="57" name="Group 56"/>
                <p:cNvGrpSpPr/>
                <p:nvPr/>
              </p:nvGrpSpPr>
              <p:grpSpPr>
                <a:xfrm>
                  <a:off x="1368544" y="4997777"/>
                  <a:ext cx="1090092" cy="875577"/>
                  <a:chOff x="10443966" y="1118814"/>
                  <a:chExt cx="1090092" cy="875577"/>
                </a:xfrm>
              </p:grpSpPr>
              <p:grpSp>
                <p:nvGrpSpPr>
                  <p:cNvPr id="58" name="Group 57"/>
                  <p:cNvGrpSpPr/>
                  <p:nvPr/>
                </p:nvGrpSpPr>
                <p:grpSpPr>
                  <a:xfrm>
                    <a:off x="10443966" y="1118814"/>
                    <a:ext cx="1090092" cy="875577"/>
                    <a:chOff x="3599175" y="4220568"/>
                    <a:chExt cx="1090092" cy="875577"/>
                  </a:xfrm>
                </p:grpSpPr>
                <p:sp>
                  <p:nvSpPr>
                    <p:cNvPr id="60" name="Rounded Rectangle 59"/>
                    <p:cNvSpPr/>
                    <p:nvPr/>
                  </p:nvSpPr>
                  <p:spPr bwMode="auto">
                    <a:xfrm>
                      <a:off x="3599175" y="4220568"/>
                      <a:ext cx="1090092" cy="875577"/>
                    </a:xfrm>
                    <a:prstGeom prst="roundRect">
                      <a:avLst>
                        <a:gd name="adj" fmla="val 6641"/>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60"/>
                    <p:cNvGrpSpPr/>
                    <p:nvPr/>
                  </p:nvGrpSpPr>
                  <p:grpSpPr>
                    <a:xfrm>
                      <a:off x="3614541" y="4243079"/>
                      <a:ext cx="1057169" cy="832818"/>
                      <a:chOff x="3705190" y="4561217"/>
                      <a:chExt cx="1057169" cy="832818"/>
                    </a:xfrm>
                  </p:grpSpPr>
                  <p:pic>
                    <p:nvPicPr>
                      <p:cNvPr id="62" name="Picture 4" descr="\\MAGNUM\Projects\Microsoft\Cloud Power FY12\Design\ICONS_PNG\IIS-MULTI-TENANCY.png"/>
                      <p:cNvPicPr>
                        <a:picLocks noChangeAspect="1" noChangeArrowheads="1"/>
                      </p:cNvPicPr>
                      <p:nvPr/>
                    </p:nvPicPr>
                    <p:blipFill rotWithShape="1">
                      <a:blip r:embed="rId5" cstate="print">
                        <a:duotone>
                          <a:prstClr val="black"/>
                          <a:schemeClr val="accent4">
                            <a:tint val="45000"/>
                            <a:satMod val="400000"/>
                          </a:schemeClr>
                        </a:duotone>
                      </a:blip>
                      <a:srcRect l="13694" t="34655" r="28499" b="19806"/>
                      <a:stretch/>
                    </p:blipFill>
                    <p:spPr bwMode="auto">
                      <a:xfrm>
                        <a:off x="3705190" y="4561217"/>
                        <a:ext cx="1057169" cy="832818"/>
                      </a:xfrm>
                      <a:prstGeom prst="rect">
                        <a:avLst/>
                      </a:prstGeom>
                      <a:noFill/>
                    </p:spPr>
                  </p:pic>
                  <p:sp>
                    <p:nvSpPr>
                      <p:cNvPr id="63" name="Rectangle 62"/>
                      <p:cNvSpPr/>
                      <p:nvPr/>
                    </p:nvSpPr>
                    <p:spPr bwMode="auto">
                      <a:xfrm>
                        <a:off x="3783372" y="4772556"/>
                        <a:ext cx="907602" cy="5506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9" name="Flowchart: Magnetic Disk 58"/>
                  <p:cNvSpPr/>
                  <p:nvPr/>
                </p:nvSpPr>
                <p:spPr bwMode="auto">
                  <a:xfrm>
                    <a:off x="10764906" y="1444267"/>
                    <a:ext cx="459326" cy="360000"/>
                  </a:xfrm>
                  <a:prstGeom prst="flowChartMagneticDisk">
                    <a:avLst/>
                  </a:prstGeom>
                  <a:solidFill>
                    <a:schemeClr val="tx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4" name="TextBox 53"/>
              <p:cNvSpPr txBox="1"/>
              <p:nvPr/>
            </p:nvSpPr>
            <p:spPr>
              <a:xfrm>
                <a:off x="1053039" y="4472807"/>
                <a:ext cx="1645202" cy="569296"/>
              </a:xfrm>
              <a:prstGeom prst="rect">
                <a:avLst/>
              </a:prstGeom>
              <a:noFill/>
            </p:spPr>
            <p:txBody>
              <a:bodyPr wrap="square" lIns="76119" tIns="38055" rIns="76119" bIns="38055" rtlCol="0">
                <a:spAutoFit/>
              </a:bodyPr>
              <a:lstStyle/>
              <a:p>
                <a:pPr algn="ctr" defTabSz="761183"/>
                <a:r>
                  <a:rPr lang="en-US" sz="1600" kern="0" dirty="0" smtClean="0">
                    <a:latin typeface="+mj-lt"/>
                  </a:rPr>
                  <a:t>App for Office </a:t>
                </a:r>
                <a:endParaRPr lang="en-US" sz="1600" kern="0" dirty="0">
                  <a:latin typeface="+mj-lt"/>
                </a:endParaRPr>
              </a:p>
              <a:p>
                <a:pPr algn="ctr" defTabSz="761183"/>
                <a:r>
                  <a:rPr lang="en-US" sz="1600" kern="0" dirty="0">
                    <a:latin typeface="+mj-lt"/>
                  </a:rPr>
                  <a:t>Catalog Server</a:t>
                </a:r>
              </a:p>
            </p:txBody>
          </p:sp>
        </p:gr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2990" y="2531666"/>
              <a:ext cx="2065518" cy="953316"/>
            </a:xfrm>
            <a:prstGeom prst="rect">
              <a:avLst/>
            </a:prstGeom>
          </p:spPr>
        </p:pic>
      </p:grpSp>
      <p:sp>
        <p:nvSpPr>
          <p:cNvPr id="2" name="TextBox 1"/>
          <p:cNvSpPr txBox="1"/>
          <p:nvPr/>
        </p:nvSpPr>
        <p:spPr>
          <a:xfrm>
            <a:off x="7727584" y="4687190"/>
            <a:ext cx="1420902" cy="1849737"/>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tx2">
                    <a:lumMod val="65000"/>
                  </a:schemeClr>
                </a:solidFill>
              </a:rPr>
              <a:t>&lt;</a:t>
            </a:r>
            <a:r>
              <a:rPr lang="en-US" dirty="0" err="1" smtClean="0">
                <a:solidFill>
                  <a:schemeClr val="tx2">
                    <a:lumMod val="65000"/>
                  </a:schemeClr>
                </a:solidFill>
              </a:rPr>
              <a:t>iframe</a:t>
            </a:r>
            <a:r>
              <a:rPr lang="en-US" dirty="0" smtClean="0">
                <a:solidFill>
                  <a:schemeClr val="tx2">
                    <a:lumMod val="65000"/>
                  </a:schemeClr>
                </a:solidFill>
              </a:rPr>
              <a:t>&gt;</a:t>
            </a:r>
          </a:p>
          <a:p>
            <a:pPr>
              <a:lnSpc>
                <a:spcPct val="90000"/>
              </a:lnSpc>
              <a:spcAft>
                <a:spcPts val="600"/>
              </a:spcAft>
            </a:pPr>
            <a:endParaRPr lang="en-US" dirty="0">
              <a:solidFill>
                <a:schemeClr val="tx2">
                  <a:lumMod val="65000"/>
                </a:schemeClr>
              </a:solidFill>
            </a:endParaRPr>
          </a:p>
          <a:p>
            <a:pPr>
              <a:lnSpc>
                <a:spcPct val="90000"/>
              </a:lnSpc>
              <a:spcAft>
                <a:spcPts val="600"/>
              </a:spcAft>
            </a:pPr>
            <a:endParaRPr lang="en-US" dirty="0" smtClean="0">
              <a:solidFill>
                <a:schemeClr val="tx2">
                  <a:lumMod val="65000"/>
                </a:schemeClr>
              </a:solidFill>
            </a:endParaRPr>
          </a:p>
          <a:p>
            <a:pPr>
              <a:lnSpc>
                <a:spcPct val="90000"/>
              </a:lnSpc>
              <a:spcAft>
                <a:spcPts val="600"/>
              </a:spcAft>
            </a:pPr>
            <a:endParaRPr lang="en-US" dirty="0">
              <a:solidFill>
                <a:schemeClr val="tx2">
                  <a:lumMod val="65000"/>
                </a:schemeClr>
              </a:solidFill>
            </a:endParaRPr>
          </a:p>
          <a:p>
            <a:pPr>
              <a:lnSpc>
                <a:spcPct val="90000"/>
              </a:lnSpc>
              <a:spcAft>
                <a:spcPts val="600"/>
              </a:spcAft>
            </a:pPr>
            <a:r>
              <a:rPr lang="en-US" dirty="0" smtClean="0">
                <a:solidFill>
                  <a:schemeClr val="tx2">
                    <a:lumMod val="65000"/>
                  </a:schemeClr>
                </a:solidFill>
              </a:rPr>
              <a:t>&lt;/</a:t>
            </a:r>
            <a:r>
              <a:rPr lang="en-US" dirty="0" err="1" smtClean="0">
                <a:solidFill>
                  <a:schemeClr val="tx2">
                    <a:lumMod val="65000"/>
                  </a:schemeClr>
                </a:solidFill>
              </a:rPr>
              <a:t>iframe</a:t>
            </a:r>
            <a:r>
              <a:rPr lang="en-US" dirty="0" smtClean="0">
                <a:solidFill>
                  <a:schemeClr val="tx2">
                    <a:lumMod val="65000"/>
                  </a:schemeClr>
                </a:solidFill>
              </a:rPr>
              <a:t>&gt;</a:t>
            </a:r>
          </a:p>
        </p:txBody>
      </p:sp>
    </p:spTree>
    <p:extLst>
      <p:ext uri="{BB962C8B-B14F-4D97-AF65-F5344CB8AC3E}">
        <p14:creationId xmlns:p14="http://schemas.microsoft.com/office/powerpoint/2010/main" val="140259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801314"/>
          </a:xfrm>
        </p:spPr>
        <p:txBody>
          <a:bodyPr/>
          <a:lstStyle/>
          <a:p>
            <a:r>
              <a:rPr lang="en-US" sz="3800" dirty="0"/>
              <a:t>Task Pane App for Office (Document-centric)</a:t>
            </a:r>
            <a:endParaRPr lang="en-US" sz="3800" dirty="0" smtClean="0"/>
          </a:p>
          <a:p>
            <a:pPr lvl="1"/>
            <a:r>
              <a:rPr lang="en-US" dirty="0"/>
              <a:t>Assists user working with one or more documents</a:t>
            </a:r>
            <a:endParaRPr lang="en-US" dirty="0" smtClean="0"/>
          </a:p>
          <a:p>
            <a:pPr lvl="1"/>
            <a:r>
              <a:rPr lang="en-US" dirty="0"/>
              <a:t>Works in Word, Excel and Project</a:t>
            </a:r>
            <a:endParaRPr lang="en-US" dirty="0" smtClean="0"/>
          </a:p>
          <a:p>
            <a:r>
              <a:rPr lang="en-US" sz="3800" dirty="0"/>
              <a:t>Content App for Office (Document-centric)</a:t>
            </a:r>
            <a:endParaRPr lang="en-US" sz="3800" dirty="0" smtClean="0"/>
          </a:p>
          <a:p>
            <a:pPr lvl="1"/>
            <a:r>
              <a:rPr lang="en-US" dirty="0"/>
              <a:t>Adds embedded content/functionality into document</a:t>
            </a:r>
          </a:p>
          <a:p>
            <a:pPr lvl="1"/>
            <a:r>
              <a:rPr lang="en-US" dirty="0"/>
              <a:t>Only used in Excel Application and Excel Web Application</a:t>
            </a:r>
            <a:endParaRPr lang="en-US" dirty="0" smtClean="0"/>
          </a:p>
          <a:p>
            <a:r>
              <a:rPr lang="en-US" sz="3800" dirty="0"/>
              <a:t>Mail App for Office (Mailbox-centric)</a:t>
            </a:r>
            <a:endParaRPr lang="en-US" sz="3800" dirty="0" smtClean="0"/>
          </a:p>
          <a:p>
            <a:pPr lvl="1"/>
            <a:r>
              <a:rPr lang="en-US" dirty="0"/>
              <a:t>Used in Outlook Application and Outlook Web App (OWA) </a:t>
            </a:r>
          </a:p>
          <a:p>
            <a:pPr lvl="1"/>
            <a:r>
              <a:rPr lang="en-US" dirty="0"/>
              <a:t>Extends Outlook items with custom UI and behaviors</a:t>
            </a:r>
          </a:p>
          <a:p>
            <a:pPr lvl="1"/>
            <a:r>
              <a:rPr lang="en-US" dirty="0"/>
              <a:t>Outlook items can be messages and events</a:t>
            </a:r>
          </a:p>
          <a:p>
            <a:pPr lvl="1"/>
            <a:r>
              <a:rPr lang="en-US" dirty="0"/>
              <a:t>Mail Apps require Exchange 2013</a:t>
            </a:r>
          </a:p>
        </p:txBody>
      </p:sp>
      <p:grpSp>
        <p:nvGrpSpPr>
          <p:cNvPr id="4" name="Group 3"/>
          <p:cNvGrpSpPr/>
          <p:nvPr/>
        </p:nvGrpSpPr>
        <p:grpSpPr>
          <a:xfrm>
            <a:off x="9461227" y="1184354"/>
            <a:ext cx="2743198" cy="1478034"/>
            <a:chOff x="9461227" y="1184354"/>
            <a:chExt cx="2743198" cy="147803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227" y="1184354"/>
              <a:ext cx="2743198" cy="1478034"/>
            </a:xfrm>
            <a:prstGeom prst="rect">
              <a:avLst/>
            </a:prstGeom>
          </p:spPr>
        </p:pic>
        <p:sp>
          <p:nvSpPr>
            <p:cNvPr id="7" name="Rectangle 6"/>
            <p:cNvSpPr/>
            <p:nvPr/>
          </p:nvSpPr>
          <p:spPr bwMode="auto">
            <a:xfrm>
              <a:off x="11526982" y="1482436"/>
              <a:ext cx="634856" cy="1066800"/>
            </a:xfrm>
            <a:prstGeom prst="rect">
              <a:avLst/>
            </a:prstGeom>
            <a:solidFill>
              <a:schemeClr val="accent2">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9460203" y="2860652"/>
            <a:ext cx="2743200" cy="1478034"/>
            <a:chOff x="9460203" y="2860652"/>
            <a:chExt cx="2743200" cy="1478034"/>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203" y="2860652"/>
              <a:ext cx="2743200" cy="1478034"/>
            </a:xfrm>
            <a:prstGeom prst="rect">
              <a:avLst/>
            </a:prstGeom>
          </p:spPr>
        </p:pic>
        <p:sp>
          <p:nvSpPr>
            <p:cNvPr id="9" name="Rectangle 8"/>
            <p:cNvSpPr/>
            <p:nvPr/>
          </p:nvSpPr>
          <p:spPr bwMode="auto">
            <a:xfrm>
              <a:off x="10027561" y="3274142"/>
              <a:ext cx="1077973" cy="960685"/>
            </a:xfrm>
            <a:prstGeom prst="rect">
              <a:avLst/>
            </a:prstGeom>
            <a:solidFill>
              <a:schemeClr val="accent2">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9461226" y="4536130"/>
            <a:ext cx="2743200" cy="1478034"/>
            <a:chOff x="9461226" y="4536130"/>
            <a:chExt cx="2743200" cy="1478034"/>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1226" y="4536130"/>
              <a:ext cx="2743200" cy="1478034"/>
            </a:xfrm>
            <a:prstGeom prst="rect">
              <a:avLst/>
            </a:prstGeom>
          </p:spPr>
        </p:pic>
        <p:sp>
          <p:nvSpPr>
            <p:cNvPr id="10" name="Rectangle 9"/>
            <p:cNvSpPr/>
            <p:nvPr/>
          </p:nvSpPr>
          <p:spPr bwMode="auto">
            <a:xfrm>
              <a:off x="10825316" y="4984955"/>
              <a:ext cx="1336522" cy="619432"/>
            </a:xfrm>
            <a:prstGeom prst="rect">
              <a:avLst/>
            </a:prstGeom>
            <a:solidFill>
              <a:schemeClr val="accent2">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7" name="Title 16"/>
          <p:cNvSpPr>
            <a:spLocks noGrp="1"/>
          </p:cNvSpPr>
          <p:nvPr>
            <p:ph type="title"/>
          </p:nvPr>
        </p:nvSpPr>
        <p:spPr/>
        <p:txBody>
          <a:bodyPr/>
          <a:lstStyle/>
          <a:p>
            <a:r>
              <a:rPr lang="en-US" dirty="0" smtClean="0"/>
              <a:t>Types of Apps</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037" y="787533"/>
            <a:ext cx="10058400" cy="541945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037" y="787533"/>
            <a:ext cx="10058400" cy="541945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037" y="787533"/>
            <a:ext cx="10058400" cy="5419459"/>
          </a:xfrm>
          <a:prstGeom prst="rect">
            <a:avLst/>
          </a:prstGeom>
        </p:spPr>
      </p:pic>
    </p:spTree>
    <p:extLst>
      <p:ext uri="{BB962C8B-B14F-4D97-AF65-F5344CB8AC3E}">
        <p14:creationId xmlns:p14="http://schemas.microsoft.com/office/powerpoint/2010/main" val="40569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716</TotalTime>
  <Words>4106</Words>
  <Application>Microsoft Office PowerPoint</Application>
  <PresentationFormat>Custom</PresentationFormat>
  <Paragraphs>261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Consolas</vt:lpstr>
      <vt:lpstr>Segoe Condensed</vt:lpstr>
      <vt:lpstr>Segoe UI</vt:lpstr>
      <vt:lpstr>Segoe UI Light</vt:lpstr>
      <vt:lpstr>Wingdings</vt:lpstr>
      <vt:lpstr>TechEd_2013_Template_16x9</vt:lpstr>
      <vt:lpstr>PowerPoint Presentation</vt:lpstr>
      <vt:lpstr>0 to 60: Developing Apps for Microsoft Office 2013</vt:lpstr>
      <vt:lpstr>Session Objectives</vt:lpstr>
      <vt:lpstr>Things You Will Say After This Talk</vt:lpstr>
      <vt:lpstr>Demo</vt:lpstr>
      <vt:lpstr>App Basics</vt:lpstr>
      <vt:lpstr>Why Apps?</vt:lpstr>
      <vt:lpstr>Anatomy of an App for Office</vt:lpstr>
      <vt:lpstr>Types of Apps</vt:lpstr>
      <vt:lpstr>Client Experience Matrix</vt:lpstr>
      <vt:lpstr>UX Guidelines</vt:lpstr>
      <vt:lpstr>Building Apps</vt:lpstr>
      <vt:lpstr>Reading and writing to a document</vt:lpstr>
      <vt:lpstr>Demo</vt:lpstr>
      <vt:lpstr>Creating bindings</vt:lpstr>
      <vt:lpstr>Demo</vt:lpstr>
      <vt:lpstr>Mail Apps</vt:lpstr>
      <vt:lpstr>Outlook APIs</vt:lpstr>
      <vt:lpstr>Demo</vt:lpstr>
      <vt:lpstr>Demo</vt:lpstr>
      <vt:lpstr>Deployment and Catalogs</vt:lpstr>
      <vt:lpstr>Session Objectives and Takeaways</vt:lpstr>
      <vt:lpstr>Related content</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SES-B201: 0 to 60: Developing Apps for Microsoft Office 2013</dc:title>
  <dc:subject>TechEd 2013</dc:subject>
  <dc:creator>Richard diZerega</dc:creator>
  <cp:keywords>TechEd 2013</cp:keywords>
  <dc:description>Template by: Jordan Cayabyab, Artitudes Design, Inc.
Formatting by: Jeremy Jenkins, Silver Fox Producitons, Inc.
Audience Type: Internal/External</dc:description>
  <cp:lastModifiedBy>Jeremy Jenkins</cp:lastModifiedBy>
  <cp:revision>49</cp:revision>
  <dcterms:created xsi:type="dcterms:W3CDTF">2013-05-22T12:29:35Z</dcterms:created>
  <dcterms:modified xsi:type="dcterms:W3CDTF">2013-06-23T01:05:03Z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