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4" r:id="rId5"/>
  </p:sldMasterIdLst>
  <p:notesMasterIdLst>
    <p:notesMasterId r:id="rId29"/>
  </p:notesMasterIdLst>
  <p:handoutMasterIdLst>
    <p:handoutMasterId r:id="rId30"/>
  </p:handoutMasterIdLst>
  <p:sldIdLst>
    <p:sldId id="1135" r:id="rId6"/>
    <p:sldId id="1175" r:id="rId7"/>
    <p:sldId id="1156" r:id="rId8"/>
    <p:sldId id="1171" r:id="rId9"/>
    <p:sldId id="1158" r:id="rId10"/>
    <p:sldId id="1160" r:id="rId11"/>
    <p:sldId id="1070" r:id="rId12"/>
    <p:sldId id="1161" r:id="rId13"/>
    <p:sldId id="1162" r:id="rId14"/>
    <p:sldId id="1163" r:id="rId15"/>
    <p:sldId id="1164" r:id="rId16"/>
    <p:sldId id="1165" r:id="rId17"/>
    <p:sldId id="1172" r:id="rId18"/>
    <p:sldId id="1166" r:id="rId19"/>
    <p:sldId id="1169" r:id="rId20"/>
    <p:sldId id="1063" r:id="rId21"/>
    <p:sldId id="1168" r:id="rId22"/>
    <p:sldId id="1170" r:id="rId23"/>
    <p:sldId id="1167" r:id="rId24"/>
    <p:sldId id="1174" r:id="rId25"/>
    <p:sldId id="1150" r:id="rId26"/>
    <p:sldId id="1176" r:id="rId27"/>
    <p:sldId id="1076" r:id="rId2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75"/>
            <p14:sldId id="1156"/>
            <p14:sldId id="1171"/>
            <p14:sldId id="1158"/>
            <p14:sldId id="1160"/>
            <p14:sldId id="1070"/>
            <p14:sldId id="1161"/>
            <p14:sldId id="1162"/>
            <p14:sldId id="1163"/>
            <p14:sldId id="1164"/>
            <p14:sldId id="1165"/>
            <p14:sldId id="1172"/>
            <p14:sldId id="1166"/>
            <p14:sldId id="1169"/>
            <p14:sldId id="1063"/>
            <p14:sldId id="1168"/>
            <p14:sldId id="1170"/>
            <p14:sldId id="1167"/>
          </p14:sldIdLst>
        </p14:section>
        <p14:section name="Special content" id="{6925D2A1-AD53-4951-AB34-79DFA02CD676}">
          <p14:sldIdLst>
            <p14:sldId id="1174"/>
            <p14:sldId id="1150"/>
            <p14:sldId id="1176"/>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742"/>
    <a:srgbClr val="BAD80A"/>
    <a:srgbClr val="212121"/>
    <a:srgbClr val="FFFFFF"/>
    <a:srgbClr val="7FBA00"/>
    <a:srgbClr val="007233"/>
    <a:srgbClr val="0072C6"/>
    <a:srgbClr val="B4009E"/>
    <a:srgbClr val="B0B18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7020" autoAdjust="0"/>
  </p:normalViewPr>
  <p:slideViewPr>
    <p:cSldViewPr snapToGrid="0">
      <p:cViewPr varScale="1">
        <p:scale>
          <a:sx n="52" d="100"/>
          <a:sy n="52" d="100"/>
        </p:scale>
        <p:origin x="294" y="6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2:06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2:03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2:03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6/23/2013 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401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6/23/2013 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52153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6/23/2013 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101211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6/23/2013 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77308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6/23/2013 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198843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6/23/2013 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80325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6/23/2013 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548795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6/23/2013 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908766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74228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2:06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63134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2:04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53103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2:06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676523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2:06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2:04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7779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t>6/23/2013 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09370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6/23/2013 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0114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6/23/2013 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6/23/2013 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53156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6/23/2013 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4952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6/23/2013 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6044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Picture Placeholder 2"/>
          <p:cNvSpPr>
            <a:spLocks noGrp="1"/>
          </p:cNvSpPr>
          <p:nvPr>
            <p:ph type="pic" idx="1"/>
          </p:nvPr>
        </p:nvSpPr>
        <p:spPr>
          <a:xfrm>
            <a:off x="5287122" y="1007083"/>
            <a:ext cx="6295965" cy="636777"/>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410690"/>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a:xfrm>
            <a:off x="855008" y="6482889"/>
            <a:ext cx="2798207" cy="372394"/>
          </a:xfrm>
          <a:prstGeom prst="rect">
            <a:avLst/>
          </a:prstGeom>
        </p:spPr>
        <p:txBody>
          <a:bodyPr/>
          <a:lstStyle/>
          <a:p>
            <a:fld id="{8927D57A-BD27-48B0-A9E5-9B90CC611257}" type="datetimeFigureOut">
              <a:rPr lang="en-US" smtClean="0"/>
              <a:t>6/23/2013</a:t>
            </a:fld>
            <a:endParaRPr lang="en-US"/>
          </a:p>
        </p:txBody>
      </p:sp>
      <p:sp>
        <p:nvSpPr>
          <p:cNvPr id="6" name="Footer Placeholder 5"/>
          <p:cNvSpPr>
            <a:spLocks noGrp="1"/>
          </p:cNvSpPr>
          <p:nvPr>
            <p:ph type="ftr" sz="quarter" idx="11"/>
          </p:nvPr>
        </p:nvSpPr>
        <p:spPr>
          <a:xfrm>
            <a:off x="4119583" y="6482889"/>
            <a:ext cx="4197310" cy="372394"/>
          </a:xfrm>
          <a:prstGeom prst="rect">
            <a:avLst/>
          </a:prstGeom>
        </p:spPr>
        <p:txBody>
          <a:bodyPr/>
          <a:lstStyle/>
          <a:p>
            <a:endParaRPr lang="en-US"/>
          </a:p>
        </p:txBody>
      </p:sp>
      <p:sp>
        <p:nvSpPr>
          <p:cNvPr id="7" name="Slide Number Placeholder 6"/>
          <p:cNvSpPr>
            <a:spLocks noGrp="1"/>
          </p:cNvSpPr>
          <p:nvPr>
            <p:ph type="sldNum" sz="quarter" idx="12"/>
          </p:nvPr>
        </p:nvSpPr>
        <p:spPr>
          <a:xfrm>
            <a:off x="8783260" y="6482889"/>
            <a:ext cx="2798207" cy="372394"/>
          </a:xfrm>
          <a:prstGeom prst="rect">
            <a:avLst/>
          </a:prstGeom>
        </p:spPr>
        <p:txBody>
          <a:bodyPr/>
          <a:lstStyle/>
          <a:p>
            <a:fld id="{C5D603E4-8EF8-4607-A62D-D62B5E9FD647}" type="slidenum">
              <a:rPr lang="en-US" smtClean="0"/>
              <a:t>‹#›</a:t>
            </a:fld>
            <a:endParaRPr lang="en-US"/>
          </a:p>
        </p:txBody>
      </p:sp>
    </p:spTree>
    <p:extLst>
      <p:ext uri="{BB962C8B-B14F-4D97-AF65-F5344CB8AC3E}">
        <p14:creationId xmlns:p14="http://schemas.microsoft.com/office/powerpoint/2010/main" val="812702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36274161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3460617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001294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901929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592938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547585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599275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2539927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0981256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8433746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712686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339659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123322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182166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465687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01745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95268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34739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90002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41420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992831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60660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844912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8636855"/>
      </p:ext>
    </p:extLst>
  </p:cSld>
  <p:clrMap bg1="dk1" tx1="lt1" bg2="dk2"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 id="2147484212" r:id="rId18"/>
    <p:sldLayoutId id="2147484213" r:id="rId19"/>
    <p:sldLayoutId id="2147484214" r:id="rId20"/>
    <p:sldLayoutId id="2147484215" r:id="rId21"/>
    <p:sldLayoutId id="2147484216" r:id="rId22"/>
    <p:sldLayoutId id="2147484217"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 Data and Services</a:t>
            </a:r>
            <a:endParaRPr lang="en-US" dirty="0"/>
          </a:p>
        </p:txBody>
      </p:sp>
      <p:sp>
        <p:nvSpPr>
          <p:cNvPr id="3" name="Text Placeholder 2"/>
          <p:cNvSpPr>
            <a:spLocks noGrp="1"/>
          </p:cNvSpPr>
          <p:nvPr>
            <p:ph type="body" sz="quarter" idx="10"/>
          </p:nvPr>
        </p:nvSpPr>
        <p:spPr>
          <a:xfrm>
            <a:off x="274638" y="1212850"/>
            <a:ext cx="6772548" cy="4739759"/>
          </a:xfrm>
        </p:spPr>
        <p:txBody>
          <a:bodyPr/>
          <a:lstStyle/>
          <a:p>
            <a:r>
              <a:rPr lang="en-US" dirty="0"/>
              <a:t>Entity </a:t>
            </a:r>
            <a:r>
              <a:rPr lang="en-US" dirty="0" smtClean="0"/>
              <a:t>Framework</a:t>
            </a:r>
          </a:p>
          <a:p>
            <a:pPr lvl="1"/>
            <a:r>
              <a:rPr lang="en-US" dirty="0" smtClean="0"/>
              <a:t>Decide on entities first or database first</a:t>
            </a:r>
            <a:endParaRPr lang="en-US" dirty="0"/>
          </a:p>
          <a:p>
            <a:r>
              <a:rPr lang="en-US" dirty="0" smtClean="0"/>
              <a:t>SQL Azure</a:t>
            </a:r>
          </a:p>
          <a:p>
            <a:pPr lvl="1"/>
            <a:r>
              <a:rPr lang="en-US" dirty="0" smtClean="0"/>
              <a:t>Still consider </a:t>
            </a:r>
            <a:r>
              <a:rPr lang="en-US" dirty="0" err="1" smtClean="0"/>
              <a:t>localdb</a:t>
            </a:r>
            <a:r>
              <a:rPr lang="en-US" dirty="0" smtClean="0"/>
              <a:t> during debugging</a:t>
            </a:r>
          </a:p>
          <a:p>
            <a:pPr lvl="1"/>
            <a:r>
              <a:rPr lang="en-US" dirty="0"/>
              <a:t>Be cautious of functional </a:t>
            </a:r>
            <a:r>
              <a:rPr lang="en-US" dirty="0" smtClean="0"/>
              <a:t>differences</a:t>
            </a:r>
          </a:p>
          <a:p>
            <a:pPr lvl="1"/>
            <a:r>
              <a:rPr lang="en-US" dirty="0" smtClean="0"/>
              <a:t>SQL Azure requires IP configuration in administration</a:t>
            </a:r>
          </a:p>
          <a:p>
            <a:r>
              <a:rPr lang="en-US" dirty="0" smtClean="0"/>
              <a:t>REST </a:t>
            </a:r>
            <a:r>
              <a:rPr lang="en-US" dirty="0"/>
              <a:t>enabled </a:t>
            </a:r>
            <a:r>
              <a:rPr lang="en-US" dirty="0" smtClean="0"/>
              <a:t>WCF</a:t>
            </a:r>
          </a:p>
          <a:p>
            <a:pPr lvl="1"/>
            <a:r>
              <a:rPr lang="en-US" dirty="0"/>
              <a:t>All services perform “Tenant check</a:t>
            </a:r>
            <a:r>
              <a:rPr lang="en-US" dirty="0" smtClean="0"/>
              <a:t>” and require context</a:t>
            </a:r>
          </a:p>
          <a:p>
            <a:pPr lvl="1"/>
            <a:r>
              <a:rPr lang="en-US" dirty="0" smtClean="0"/>
              <a:t>Most services are exposed with public and private end-points</a:t>
            </a:r>
          </a:p>
          <a:p>
            <a:pPr lvl="1"/>
            <a:r>
              <a:rPr lang="en-US" dirty="0" smtClean="0"/>
              <a:t>GET and POST for most services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447" y="1252381"/>
            <a:ext cx="4745152" cy="3162503"/>
          </a:xfrm>
          <a:prstGeom prst="rect">
            <a:avLst/>
          </a:prstGeom>
        </p:spPr>
      </p:pic>
    </p:spTree>
    <p:extLst>
      <p:ext uri="{BB962C8B-B14F-4D97-AF65-F5344CB8AC3E}">
        <p14:creationId xmlns:p14="http://schemas.microsoft.com/office/powerpoint/2010/main" val="32154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 UI and Branding</a:t>
            </a:r>
            <a:endParaRPr lang="en-US" dirty="0"/>
          </a:p>
        </p:txBody>
      </p:sp>
      <p:sp>
        <p:nvSpPr>
          <p:cNvPr id="3" name="Text Placeholder 2"/>
          <p:cNvSpPr>
            <a:spLocks noGrp="1"/>
          </p:cNvSpPr>
          <p:nvPr>
            <p:ph type="body" sz="quarter" idx="10"/>
          </p:nvPr>
        </p:nvSpPr>
        <p:spPr>
          <a:xfrm>
            <a:off x="274637" y="1212850"/>
            <a:ext cx="6957809" cy="5816977"/>
          </a:xfrm>
        </p:spPr>
        <p:txBody>
          <a:bodyPr/>
          <a:lstStyle/>
          <a:p>
            <a:r>
              <a:rPr lang="en-US" dirty="0" smtClean="0"/>
              <a:t>JavaScript libraries</a:t>
            </a:r>
          </a:p>
          <a:p>
            <a:pPr lvl="1"/>
            <a:r>
              <a:rPr lang="en-US" dirty="0" smtClean="0"/>
              <a:t>helpdesk.common.js</a:t>
            </a:r>
          </a:p>
          <a:p>
            <a:pPr lvl="1"/>
            <a:r>
              <a:rPr lang="en-US" dirty="0"/>
              <a:t>h</a:t>
            </a:r>
            <a:r>
              <a:rPr lang="en-US" dirty="0" smtClean="0"/>
              <a:t>elpdesk.data.js</a:t>
            </a:r>
          </a:p>
          <a:p>
            <a:pPr lvl="1"/>
            <a:r>
              <a:rPr lang="en-US" dirty="0"/>
              <a:t>h</a:t>
            </a:r>
            <a:r>
              <a:rPr lang="en-US" dirty="0" smtClean="0"/>
              <a:t>elpdesk.ui.js</a:t>
            </a:r>
          </a:p>
          <a:p>
            <a:pPr lvl="1"/>
            <a:r>
              <a:rPr lang="en-US" dirty="0"/>
              <a:t>h</a:t>
            </a:r>
            <a:r>
              <a:rPr lang="en-US" dirty="0" smtClean="0"/>
              <a:t>elpdesk.ui.templates.js</a:t>
            </a:r>
            <a:endParaRPr lang="en-US" dirty="0"/>
          </a:p>
          <a:p>
            <a:r>
              <a:rPr lang="en-US" dirty="0" smtClean="0"/>
              <a:t>Chrome control vs. brand</a:t>
            </a:r>
            <a:endParaRPr lang="en-US" dirty="0"/>
          </a:p>
          <a:p>
            <a:pPr lvl="1"/>
            <a:r>
              <a:rPr lang="en-US" dirty="0" smtClean="0"/>
              <a:t>Add link back to host web without chrome control</a:t>
            </a:r>
            <a:endParaRPr lang="en-US" dirty="0"/>
          </a:p>
          <a:p>
            <a:r>
              <a:rPr lang="en-US" dirty="0" smtClean="0"/>
              <a:t>Responsive UI and touch-first</a:t>
            </a:r>
            <a:endParaRPr lang="en-US" dirty="0"/>
          </a:p>
          <a:p>
            <a:pPr lvl="1"/>
            <a:r>
              <a:rPr lang="en-US" dirty="0" smtClean="0"/>
              <a:t>Heavy use of &lt;</a:t>
            </a:r>
            <a:r>
              <a:rPr lang="en-US" dirty="0" err="1" smtClean="0"/>
              <a:t>ul</a:t>
            </a:r>
            <a:r>
              <a:rPr lang="en-US" dirty="0" smtClean="0"/>
              <a:t>&gt;&lt;/</a:t>
            </a:r>
            <a:r>
              <a:rPr lang="en-US" dirty="0" err="1" smtClean="0"/>
              <a:t>ul</a:t>
            </a:r>
            <a:r>
              <a:rPr lang="en-US" dirty="0" smtClean="0"/>
              <a:t>&gt; layout</a:t>
            </a:r>
            <a:endParaRPr lang="en-US" dirty="0"/>
          </a:p>
          <a:p>
            <a:pPr lvl="1"/>
            <a:r>
              <a:rPr lang="en-US" dirty="0" smtClean="0"/>
              <a:t>320px sections for easy mobile adaptation (even modals)</a:t>
            </a:r>
          </a:p>
          <a:p>
            <a:pPr lvl="1"/>
            <a:r>
              <a:rPr lang="en-US" dirty="0" smtClean="0"/>
              <a:t>Large buttons and dirty flag navigation</a:t>
            </a:r>
          </a:p>
          <a:p>
            <a:r>
              <a:rPr lang="en-US" dirty="0" err="1" smtClean="0"/>
              <a:t>AppParts</a:t>
            </a:r>
            <a:endParaRPr lang="en-US" dirty="0" smtClean="0"/>
          </a:p>
          <a:p>
            <a:pPr lvl="1"/>
            <a:r>
              <a:rPr lang="en-US" dirty="0" smtClean="0"/>
              <a:t>Surface useful info to native SharePoint sites (ex: Alerts)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6039" t="8028" r="17903" b="7223"/>
          <a:stretch/>
        </p:blipFill>
        <p:spPr>
          <a:xfrm>
            <a:off x="6844953" y="1282406"/>
            <a:ext cx="4767138" cy="3438593"/>
          </a:xfrm>
          <a:prstGeom prst="rect">
            <a:avLst/>
          </a:prstGeom>
        </p:spPr>
      </p:pic>
      <p:pic>
        <p:nvPicPr>
          <p:cNvPr id="6" name="Content Placeholder 4"/>
          <p:cNvPicPr>
            <a:picLocks noChangeAspect="1"/>
          </p:cNvPicPr>
          <p:nvPr/>
        </p:nvPicPr>
        <p:blipFill rotWithShape="1">
          <a:blip r:embed="rId4">
            <a:extLst>
              <a:ext uri="{28A0092B-C50C-407E-A947-70E740481C1C}">
                <a14:useLocalDpi xmlns:a14="http://schemas.microsoft.com/office/drawing/2010/main" val="0"/>
              </a:ext>
            </a:extLst>
          </a:blip>
          <a:srcRect l="6100" r="6163"/>
          <a:stretch/>
        </p:blipFill>
        <p:spPr>
          <a:xfrm>
            <a:off x="7396746" y="3267998"/>
            <a:ext cx="4767138" cy="3054830"/>
          </a:xfrm>
          <a:prstGeom prst="rect">
            <a:avLst/>
          </a:prstGeom>
        </p:spPr>
      </p:pic>
    </p:spTree>
    <p:extLst>
      <p:ext uri="{BB962C8B-B14F-4D97-AF65-F5344CB8AC3E}">
        <p14:creationId xmlns:p14="http://schemas.microsoft.com/office/powerpoint/2010/main" val="30254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 Security and Roles</a:t>
            </a:r>
            <a:endParaRPr lang="en-US" dirty="0"/>
          </a:p>
        </p:txBody>
      </p:sp>
      <p:sp>
        <p:nvSpPr>
          <p:cNvPr id="3" name="Text Placeholder 2"/>
          <p:cNvSpPr>
            <a:spLocks noGrp="1"/>
          </p:cNvSpPr>
          <p:nvPr>
            <p:ph type="body" sz="quarter" idx="10"/>
          </p:nvPr>
        </p:nvSpPr>
        <p:spPr>
          <a:xfrm>
            <a:off x="274638" y="1212850"/>
            <a:ext cx="6772548" cy="5693866"/>
          </a:xfrm>
        </p:spPr>
        <p:txBody>
          <a:bodyPr/>
          <a:lstStyle/>
          <a:p>
            <a:r>
              <a:rPr lang="en-US" dirty="0" err="1" smtClean="0"/>
              <a:t>GetTenant</a:t>
            </a:r>
            <a:endParaRPr lang="en-US" dirty="0"/>
          </a:p>
          <a:p>
            <a:pPr lvl="1"/>
            <a:r>
              <a:rPr lang="en-US" dirty="0" smtClean="0"/>
              <a:t>The concept of a tenant should be complete transparent to tenants</a:t>
            </a:r>
          </a:p>
          <a:p>
            <a:pPr lvl="1"/>
            <a:r>
              <a:rPr lang="en-US" dirty="0" smtClean="0"/>
              <a:t>Prevent cross-tenant hacks</a:t>
            </a:r>
          </a:p>
          <a:p>
            <a:r>
              <a:rPr lang="en-US" dirty="0" smtClean="0"/>
              <a:t>User vs. Engineer</a:t>
            </a:r>
          </a:p>
          <a:p>
            <a:pPr lvl="1"/>
            <a:r>
              <a:rPr lang="en-US" dirty="0" smtClean="0"/>
              <a:t>Both UI and Services should be security trimmed by role</a:t>
            </a:r>
          </a:p>
          <a:p>
            <a:pPr lvl="1"/>
            <a:r>
              <a:rPr lang="en-US" dirty="0" smtClean="0"/>
              <a:t>UI should be Engineer-aware, but not dependent on client-side variable</a:t>
            </a:r>
            <a:endParaRPr lang="en-US" dirty="0"/>
          </a:p>
          <a:p>
            <a:r>
              <a:rPr lang="en-US" dirty="0" smtClean="0"/>
              <a:t>People-Pickers</a:t>
            </a:r>
          </a:p>
          <a:p>
            <a:pPr lvl="1"/>
            <a:r>
              <a:rPr lang="en-US" dirty="0" smtClean="0"/>
              <a:t>Provide a familiar experience for selecting users</a:t>
            </a:r>
          </a:p>
          <a:p>
            <a:r>
              <a:rPr lang="en-US" dirty="0" smtClean="0"/>
              <a:t>Post-back only operations</a:t>
            </a:r>
          </a:p>
          <a:p>
            <a:pPr lvl="1"/>
            <a:r>
              <a:rPr lang="en-US" dirty="0" smtClean="0"/>
              <a:t>Critical operations not exposed as REST services</a:t>
            </a:r>
          </a:p>
          <a:p>
            <a:pPr lvl="1"/>
            <a:r>
              <a:rPr lang="en-US" dirty="0" smtClean="0"/>
              <a:t>Reset Tenant, Load Demo Data, </a:t>
            </a:r>
            <a:r>
              <a:rPr lang="en-US" dirty="0" err="1" smtClean="0"/>
              <a:t>etc</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571" y="1252381"/>
            <a:ext cx="4304904" cy="3162503"/>
          </a:xfrm>
          <a:prstGeom prst="rect">
            <a:avLst/>
          </a:prstGeom>
        </p:spPr>
      </p:pic>
    </p:spTree>
    <p:extLst>
      <p:ext uri="{BB962C8B-B14F-4D97-AF65-F5344CB8AC3E}">
        <p14:creationId xmlns:p14="http://schemas.microsoft.com/office/powerpoint/2010/main" val="256953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err="1" smtClean="0"/>
              <a:t>HelpDesk</a:t>
            </a:r>
            <a:r>
              <a:rPr lang="en-US" dirty="0" smtClean="0"/>
              <a:t> Architecture</a:t>
            </a:r>
            <a:endParaRPr lang="en-US" dirty="0"/>
          </a:p>
        </p:txBody>
      </p:sp>
    </p:spTree>
    <p:extLst>
      <p:ext uri="{BB962C8B-B14F-4D97-AF65-F5344CB8AC3E}">
        <p14:creationId xmlns:p14="http://schemas.microsoft.com/office/powerpoint/2010/main" val="254311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Mail Apps</a:t>
            </a:r>
            <a:endParaRPr lang="en-US" dirty="0"/>
          </a:p>
        </p:txBody>
      </p:sp>
      <p:sp>
        <p:nvSpPr>
          <p:cNvPr id="3" name="Text Placeholder 2"/>
          <p:cNvSpPr>
            <a:spLocks noGrp="1"/>
          </p:cNvSpPr>
          <p:nvPr>
            <p:ph type="body" sz="quarter" idx="10"/>
          </p:nvPr>
        </p:nvSpPr>
        <p:spPr>
          <a:xfrm>
            <a:off x="274638" y="1212850"/>
            <a:ext cx="6599128" cy="3662541"/>
          </a:xfrm>
        </p:spPr>
        <p:txBody>
          <a:bodyPr/>
          <a:lstStyle/>
          <a:p>
            <a:r>
              <a:rPr lang="en-US" dirty="0" smtClean="0"/>
              <a:t>Project structure</a:t>
            </a:r>
            <a:endParaRPr lang="en-US" dirty="0"/>
          </a:p>
          <a:p>
            <a:pPr lvl="1"/>
            <a:r>
              <a:rPr lang="en-US" dirty="0" smtClean="0"/>
              <a:t>Add to full solution or develop as separate project</a:t>
            </a:r>
          </a:p>
          <a:p>
            <a:r>
              <a:rPr lang="en-US" dirty="0" smtClean="0"/>
              <a:t>SharePoint calls</a:t>
            </a:r>
          </a:p>
          <a:p>
            <a:pPr lvl="1"/>
            <a:r>
              <a:rPr lang="en-US" dirty="0" smtClean="0"/>
              <a:t>The SharePoint app needed “app-only” permissions to allow Outlook to call SharePoint APIs</a:t>
            </a:r>
          </a:p>
          <a:p>
            <a:r>
              <a:rPr lang="en-US" dirty="0" smtClean="0"/>
              <a:t>Develop UI first</a:t>
            </a:r>
            <a:endParaRPr lang="en-US" dirty="0"/>
          </a:p>
          <a:p>
            <a:pPr lvl="1"/>
            <a:r>
              <a:rPr lang="en-US" dirty="0" smtClean="0"/>
              <a:t>When possible, get app functional outside of Outlook to make debugging easier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766" y="1212850"/>
            <a:ext cx="5290118" cy="2974239"/>
          </a:xfrm>
          <a:prstGeom prst="rect">
            <a:avLst/>
          </a:prstGeom>
        </p:spPr>
      </p:pic>
    </p:spTree>
    <p:extLst>
      <p:ext uri="{BB962C8B-B14F-4D97-AF65-F5344CB8AC3E}">
        <p14:creationId xmlns:p14="http://schemas.microsoft.com/office/powerpoint/2010/main" val="20046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Closing a Ticket and Mail Apps</a:t>
            </a:r>
            <a:endParaRPr lang="en-US" dirty="0"/>
          </a:p>
        </p:txBody>
      </p:sp>
    </p:spTree>
    <p:extLst>
      <p:ext uri="{BB962C8B-B14F-4D97-AF65-F5344CB8AC3E}">
        <p14:creationId xmlns:p14="http://schemas.microsoft.com/office/powerpoint/2010/main" val="140311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App</a:t>
            </a:r>
            <a:endParaRPr lang="en-US" dirty="0"/>
          </a:p>
        </p:txBody>
      </p:sp>
      <p:sp>
        <p:nvSpPr>
          <p:cNvPr id="3" name="Text Placeholder 2"/>
          <p:cNvSpPr>
            <a:spLocks noGrp="1"/>
          </p:cNvSpPr>
          <p:nvPr>
            <p:ph type="body" sz="quarter" idx="10"/>
          </p:nvPr>
        </p:nvSpPr>
        <p:spPr>
          <a:xfrm>
            <a:off x="274638" y="1212850"/>
            <a:ext cx="6804079" cy="2769989"/>
          </a:xfrm>
        </p:spPr>
        <p:txBody>
          <a:bodyPr/>
          <a:lstStyle/>
          <a:p>
            <a:r>
              <a:rPr lang="en-US" dirty="0" smtClean="0"/>
              <a:t>Identity and Context</a:t>
            </a:r>
          </a:p>
          <a:p>
            <a:pPr lvl="1"/>
            <a:r>
              <a:rPr lang="en-US" dirty="0" smtClean="0"/>
              <a:t>Host Excel document (containing app) from the </a:t>
            </a:r>
            <a:r>
              <a:rPr lang="en-US" dirty="0" err="1" smtClean="0"/>
              <a:t>AppWeb</a:t>
            </a:r>
            <a:endParaRPr lang="en-US" dirty="0" smtClean="0"/>
          </a:p>
          <a:p>
            <a:pPr lvl="1"/>
            <a:r>
              <a:rPr lang="en-US" dirty="0" smtClean="0"/>
              <a:t>Leverage Office.context.document.url to determine tenancy</a:t>
            </a:r>
          </a:p>
          <a:p>
            <a:r>
              <a:rPr lang="en-US" dirty="0" smtClean="0"/>
              <a:t>JSON </a:t>
            </a:r>
            <a:r>
              <a:rPr lang="en-US" dirty="0" smtClean="0">
                <a:sym typeface="Wingdings" panose="05000000000000000000" pitchFamily="2" charset="2"/>
              </a:rPr>
              <a:t> Office table</a:t>
            </a:r>
            <a:endParaRPr lang="en-US" dirty="0" smtClean="0"/>
          </a:p>
          <a:p>
            <a:pPr lvl="1"/>
            <a:r>
              <a:rPr lang="en-US" dirty="0" smtClean="0"/>
              <a:t>Developed generic way to convert JSON data to Office table</a:t>
            </a:r>
          </a:p>
          <a:p>
            <a:pPr lvl="1"/>
            <a:r>
              <a:rPr lang="en-US" dirty="0" smtClean="0"/>
              <a:t>Allows Excel users to import raw ticket data and report against it</a:t>
            </a:r>
          </a:p>
        </p:txBody>
      </p:sp>
      <p:pic>
        <p:nvPicPr>
          <p:cNvPr id="5" name="Picture 4"/>
          <p:cNvPicPr>
            <a:picLocks noChangeAspect="1"/>
          </p:cNvPicPr>
          <p:nvPr/>
        </p:nvPicPr>
        <p:blipFill>
          <a:blip r:embed="rId3"/>
          <a:stretch>
            <a:fillRect/>
          </a:stretch>
        </p:blipFill>
        <p:spPr>
          <a:xfrm>
            <a:off x="7094702" y="1212850"/>
            <a:ext cx="5069182" cy="4236928"/>
          </a:xfrm>
          <a:prstGeom prst="rect">
            <a:avLst/>
          </a:prstGeom>
        </p:spPr>
      </p:pic>
    </p:spTree>
    <p:extLst>
      <p:ext uri="{BB962C8B-B14F-4D97-AF65-F5344CB8AC3E}">
        <p14:creationId xmlns:p14="http://schemas.microsoft.com/office/powerpoint/2010/main" val="400500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Statistics and Excel Apps</a:t>
            </a:r>
            <a:endParaRPr lang="en-US" dirty="0"/>
          </a:p>
        </p:txBody>
      </p:sp>
    </p:spTree>
    <p:extLst>
      <p:ext uri="{BB962C8B-B14F-4D97-AF65-F5344CB8AC3E}">
        <p14:creationId xmlns:p14="http://schemas.microsoft.com/office/powerpoint/2010/main" val="377417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Tips and Tricks</a:t>
            </a:r>
            <a:endParaRPr lang="en-US" dirty="0"/>
          </a:p>
        </p:txBody>
      </p:sp>
      <p:sp>
        <p:nvSpPr>
          <p:cNvPr id="3" name="Text Placeholder 2"/>
          <p:cNvSpPr>
            <a:spLocks noGrp="1"/>
          </p:cNvSpPr>
          <p:nvPr>
            <p:ph type="body" sz="quarter" idx="10"/>
          </p:nvPr>
        </p:nvSpPr>
        <p:spPr>
          <a:xfrm>
            <a:off x="274638" y="1212850"/>
            <a:ext cx="11887200" cy="3724096"/>
          </a:xfrm>
        </p:spPr>
        <p:txBody>
          <a:bodyPr/>
          <a:lstStyle/>
          <a:p>
            <a:r>
              <a:rPr lang="en-US" dirty="0" smtClean="0"/>
              <a:t>Richard’s Tips</a:t>
            </a:r>
          </a:p>
          <a:p>
            <a:pPr lvl="1"/>
            <a:r>
              <a:rPr lang="en-US" dirty="0" smtClean="0"/>
              <a:t>Consider scenarios where users navigate directly to the app without a context token and leverage the app redirect in SharePoint for getting context</a:t>
            </a:r>
          </a:p>
          <a:p>
            <a:pPr lvl="1"/>
            <a:r>
              <a:rPr lang="en-US" dirty="0" smtClean="0"/>
              <a:t>Think about authentication to other areas you will leverage (ex: </a:t>
            </a:r>
            <a:r>
              <a:rPr lang="en-US" dirty="0" err="1" smtClean="0"/>
              <a:t>AppWeb</a:t>
            </a:r>
            <a:r>
              <a:rPr lang="en-US" dirty="0" smtClean="0"/>
              <a:t> and </a:t>
            </a:r>
            <a:r>
              <a:rPr lang="en-US" dirty="0" err="1" smtClean="0"/>
              <a:t>MySiteHost</a:t>
            </a:r>
            <a:r>
              <a:rPr lang="en-US" dirty="0" smtClean="0"/>
              <a:t>)</a:t>
            </a:r>
          </a:p>
          <a:p>
            <a:pPr lvl="1"/>
            <a:r>
              <a:rPr lang="en-US" dirty="0" smtClean="0"/>
              <a:t>Keep a hackers mind when delivering predominately client-driven UI</a:t>
            </a:r>
          </a:p>
          <a:p>
            <a:r>
              <a:rPr lang="en-US" dirty="0" smtClean="0"/>
              <a:t>Nathan’s Tips</a:t>
            </a:r>
          </a:p>
          <a:p>
            <a:pPr lvl="1"/>
            <a:r>
              <a:rPr lang="en-US" dirty="0" smtClean="0"/>
              <a:t>Start with multiple tenants so tenancy issues are apparent from the very beginning</a:t>
            </a:r>
          </a:p>
          <a:p>
            <a:pPr lvl="1"/>
            <a:r>
              <a:rPr lang="en-US" dirty="0" smtClean="0"/>
              <a:t>Make sure you thinking through security hardening specific to your tenancy approach</a:t>
            </a:r>
          </a:p>
          <a:p>
            <a:pPr lvl="1"/>
            <a:r>
              <a:rPr lang="en-US" dirty="0" smtClean="0"/>
              <a:t>Make the effort to streamline provider-hosted publishing early on</a:t>
            </a:r>
          </a:p>
        </p:txBody>
      </p:sp>
    </p:spTree>
    <p:extLst>
      <p:ext uri="{BB962C8B-B14F-4D97-AF65-F5344CB8AC3E}">
        <p14:creationId xmlns:p14="http://schemas.microsoft.com/office/powerpoint/2010/main" val="160314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Session Objectives</a:t>
            </a:r>
            <a:endParaRPr lang="en-US" dirty="0"/>
          </a:p>
        </p:txBody>
      </p:sp>
      <p:sp>
        <p:nvSpPr>
          <p:cNvPr id="6" name="Text Placeholder 5"/>
          <p:cNvSpPr>
            <a:spLocks noGrp="1"/>
          </p:cNvSpPr>
          <p:nvPr>
            <p:ph type="body" sz="quarter" idx="10"/>
          </p:nvPr>
        </p:nvSpPr>
        <p:spPr>
          <a:xfrm>
            <a:off x="274638" y="1212850"/>
            <a:ext cx="11887200" cy="3754874"/>
          </a:xfrm>
        </p:spPr>
        <p:txBody>
          <a:bodyPr/>
          <a:lstStyle/>
          <a:p>
            <a:pPr marL="571500" indent="-571500">
              <a:buFont typeface="Wingdings" panose="05000000000000000000" pitchFamily="2" charset="2"/>
              <a:buChar char="ü"/>
            </a:pPr>
            <a:r>
              <a:rPr lang="en-US" dirty="0"/>
              <a:t>Discuss complex challenges </a:t>
            </a:r>
            <a:r>
              <a:rPr lang="en-US" dirty="0" smtClean="0"/>
              <a:t>for delivering cloud-hosted apps</a:t>
            </a:r>
          </a:p>
          <a:p>
            <a:pPr marL="571500" indent="-571500">
              <a:buFont typeface="Wingdings" panose="05000000000000000000" pitchFamily="2" charset="2"/>
              <a:buChar char="ü"/>
            </a:pPr>
            <a:r>
              <a:rPr lang="en-US" dirty="0"/>
              <a:t>Demonstrate advanced </a:t>
            </a:r>
            <a:r>
              <a:rPr lang="en-US" dirty="0" smtClean="0"/>
              <a:t>patterns and practices for the new app model</a:t>
            </a:r>
          </a:p>
          <a:p>
            <a:pPr marL="571500" indent="-571500">
              <a:buFont typeface="Wingdings" panose="05000000000000000000" pitchFamily="2" charset="2"/>
              <a:buChar char="ü"/>
            </a:pPr>
            <a:r>
              <a:rPr lang="en-US" dirty="0" smtClean="0"/>
              <a:t>Illustrate solutions that leverage the full breadth of the new app model</a:t>
            </a:r>
          </a:p>
        </p:txBody>
      </p:sp>
    </p:spTree>
    <p:extLst>
      <p:ext uri="{BB962C8B-B14F-4D97-AF65-F5344CB8AC3E}">
        <p14:creationId xmlns:p14="http://schemas.microsoft.com/office/powerpoint/2010/main" val="78745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Advanced Patterns in Cloud-Hosted Apps for SharePoint</a:t>
            </a:r>
          </a:p>
        </p:txBody>
      </p:sp>
      <p:sp>
        <p:nvSpPr>
          <p:cNvPr id="5" name="Text Placeholder 4"/>
          <p:cNvSpPr>
            <a:spLocks noGrp="1"/>
          </p:cNvSpPr>
          <p:nvPr>
            <p:ph type="body" sz="quarter" idx="12"/>
          </p:nvPr>
        </p:nvSpPr>
        <p:spPr/>
        <p:txBody>
          <a:bodyPr/>
          <a:lstStyle/>
          <a:p>
            <a:r>
              <a:rPr lang="en-US" dirty="0"/>
              <a:t>Richard diZerega – Microsoft</a:t>
            </a:r>
          </a:p>
          <a:p>
            <a:r>
              <a:rPr lang="en-US" dirty="0"/>
              <a:t>Nathan Miller – Microsoft</a:t>
            </a:r>
          </a:p>
        </p:txBody>
      </p:sp>
      <p:sp>
        <p:nvSpPr>
          <p:cNvPr id="9" name="Text Placeholder 8"/>
          <p:cNvSpPr>
            <a:spLocks noGrp="1"/>
          </p:cNvSpPr>
          <p:nvPr>
            <p:ph type="body" sz="quarter" idx="13"/>
          </p:nvPr>
        </p:nvSpPr>
        <p:spPr>
          <a:xfrm>
            <a:off x="6492620" y="434695"/>
            <a:ext cx="5486400" cy="923330"/>
          </a:xfrm>
        </p:spPr>
        <p:txBody>
          <a:bodyPr/>
          <a:lstStyle/>
          <a:p>
            <a:r>
              <a:rPr lang="en-US" dirty="0" smtClean="0"/>
              <a:t>SES-B301</a:t>
            </a:r>
            <a:endParaRPr lang="en-US" dirty="0"/>
          </a:p>
        </p:txBody>
      </p:sp>
    </p:spTree>
    <p:extLst>
      <p:ext uri="{BB962C8B-B14F-4D97-AF65-F5344CB8AC3E}">
        <p14:creationId xmlns:p14="http://schemas.microsoft.com/office/powerpoint/2010/main" val="115786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274320" y="1214472"/>
            <a:ext cx="12064489" cy="548303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100" dirty="0" smtClean="0">
                <a:gradFill>
                  <a:gsLst>
                    <a:gs pos="1250">
                      <a:schemeClr val="tx1"/>
                    </a:gs>
                    <a:gs pos="100000">
                      <a:schemeClr val="tx1"/>
                    </a:gs>
                  </a:gsLst>
                  <a:lin ang="5400000" scaled="0"/>
                </a:gradFill>
                <a:latin typeface="+mj-lt"/>
              </a:rPr>
              <a:t>SES-B305: Developing Apps for Microsoft SharePoint 2013 with Visual Studio 2013</a:t>
            </a:r>
          </a:p>
          <a:p>
            <a:pPr marL="571500" lvl="0" indent="-571500">
              <a:lnSpc>
                <a:spcPct val="90000"/>
              </a:lnSpc>
              <a:spcBef>
                <a:spcPct val="20000"/>
              </a:spcBef>
              <a:buSzPct val="105000"/>
              <a:buBlip>
                <a:blip r:embed="rId3"/>
              </a:buBlip>
            </a:pPr>
            <a:r>
              <a:rPr lang="en-US" sz="3100" dirty="0" smtClean="0">
                <a:gradFill>
                  <a:gsLst>
                    <a:gs pos="1250">
                      <a:schemeClr val="tx1"/>
                    </a:gs>
                    <a:gs pos="100000">
                      <a:schemeClr val="tx1"/>
                    </a:gs>
                  </a:gsLst>
                  <a:lin ang="5400000" scaled="0"/>
                </a:gradFill>
                <a:latin typeface="+mj-lt"/>
              </a:rPr>
              <a:t>SES-B301: Advanced Patterns in Cloud-Hosted Apps for Microsoft SharePoint 2013</a:t>
            </a:r>
          </a:p>
          <a:p>
            <a:pPr marL="571500" lvl="0" indent="-571500">
              <a:lnSpc>
                <a:spcPct val="90000"/>
              </a:lnSpc>
              <a:spcBef>
                <a:spcPct val="20000"/>
              </a:spcBef>
              <a:buSzPct val="105000"/>
              <a:buBlip>
                <a:blip r:embed="rId3"/>
              </a:buBlip>
            </a:pPr>
            <a:r>
              <a:rPr lang="en-US" sz="3100" dirty="0" smtClean="0">
                <a:gradFill>
                  <a:gsLst>
                    <a:gs pos="1250">
                      <a:schemeClr val="tx1"/>
                    </a:gs>
                    <a:gs pos="100000">
                      <a:schemeClr val="tx1"/>
                    </a:gs>
                  </a:gsLst>
                  <a:lin ang="5400000" scaled="0"/>
                </a:gradFill>
                <a:latin typeface="+mj-lt"/>
              </a:rPr>
              <a:t>SES-B311: Step by Step:  Search Development in Microsoft SharePoint</a:t>
            </a:r>
          </a:p>
          <a:p>
            <a:pPr marL="571500" lvl="0" indent="-571500">
              <a:lnSpc>
                <a:spcPct val="90000"/>
              </a:lnSpc>
              <a:spcBef>
                <a:spcPct val="20000"/>
              </a:spcBef>
              <a:buSzPct val="105000"/>
              <a:buBlip>
                <a:blip r:embed="rId3"/>
              </a:buBlip>
            </a:pPr>
            <a:r>
              <a:rPr lang="en-US" sz="3100" dirty="0" smtClean="0">
                <a:gradFill>
                  <a:gsLst>
                    <a:gs pos="1250">
                      <a:schemeClr val="tx1"/>
                    </a:gs>
                    <a:gs pos="100000">
                      <a:schemeClr val="tx1"/>
                    </a:gs>
                  </a:gsLst>
                  <a:lin ang="5400000" scaled="0"/>
                </a:gradFill>
                <a:latin typeface="+mj-lt"/>
              </a:rPr>
              <a:t>SES-H302: Building an </a:t>
            </a:r>
            <a:r>
              <a:rPr lang="en-US" sz="3100" dirty="0" err="1" smtClean="0">
                <a:gradFill>
                  <a:gsLst>
                    <a:gs pos="1250">
                      <a:schemeClr val="tx1"/>
                    </a:gs>
                    <a:gs pos="100000">
                      <a:schemeClr val="tx1"/>
                    </a:gs>
                  </a:gsLst>
                  <a:lin ang="5400000" scaled="0"/>
                </a:gradFill>
                <a:latin typeface="+mj-lt"/>
              </a:rPr>
              <a:t>Autohosted</a:t>
            </a:r>
            <a:r>
              <a:rPr lang="en-US" sz="3100" dirty="0" smtClean="0">
                <a:gradFill>
                  <a:gsLst>
                    <a:gs pos="1250">
                      <a:schemeClr val="tx1"/>
                    </a:gs>
                    <a:gs pos="100000">
                      <a:schemeClr val="tx1"/>
                    </a:gs>
                  </a:gsLst>
                  <a:lin ang="5400000" scaled="0"/>
                </a:gradFill>
                <a:latin typeface="+mj-lt"/>
              </a:rPr>
              <a:t> App</a:t>
            </a:r>
          </a:p>
          <a:p>
            <a:pPr marL="571500" lvl="0" indent="-571500">
              <a:lnSpc>
                <a:spcPct val="90000"/>
              </a:lnSpc>
              <a:spcBef>
                <a:spcPct val="20000"/>
              </a:spcBef>
              <a:buSzPct val="105000"/>
              <a:buBlip>
                <a:blip r:embed="rId3"/>
              </a:buBlip>
            </a:pPr>
            <a:r>
              <a:rPr lang="en-US" sz="3100" dirty="0" smtClean="0">
                <a:gradFill>
                  <a:gsLst>
                    <a:gs pos="1250">
                      <a:schemeClr val="tx1"/>
                    </a:gs>
                    <a:gs pos="100000">
                      <a:schemeClr val="tx1"/>
                    </a:gs>
                  </a:gsLst>
                  <a:lin ang="5400000" scaled="0"/>
                </a:gradFill>
                <a:latin typeface="+mj-lt"/>
              </a:rPr>
              <a:t>SES-H306: Building SharePoint Hosted Apps with Napa</a:t>
            </a:r>
          </a:p>
          <a:p>
            <a:pPr marL="571500" lvl="0" indent="-571500">
              <a:lnSpc>
                <a:spcPct val="90000"/>
              </a:lnSpc>
              <a:spcBef>
                <a:spcPct val="20000"/>
              </a:spcBef>
              <a:buSzPct val="105000"/>
              <a:buBlip>
                <a:blip r:embed="rId3"/>
              </a:buBlip>
            </a:pPr>
            <a:r>
              <a:rPr lang="en-US" sz="3100" dirty="0" smtClean="0">
                <a:gradFill>
                  <a:gsLst>
                    <a:gs pos="1250">
                      <a:schemeClr val="tx1"/>
                    </a:gs>
                    <a:gs pos="100000">
                      <a:schemeClr val="tx1"/>
                    </a:gs>
                  </a:gsLst>
                  <a:lin ang="5400000" scaled="0"/>
                </a:gradFill>
                <a:latin typeface="+mj-lt"/>
              </a:rPr>
              <a:t>SES-H309: Building Windows 8 Apps with Microsoft SharePoint 2013</a:t>
            </a:r>
            <a:endParaRPr lang="en-US" sz="3100" dirty="0">
              <a:gradFill>
                <a:gsLst>
                  <a:gs pos="1250">
                    <a:schemeClr val="tx1"/>
                  </a:gs>
                  <a:gs pos="100000">
                    <a:schemeClr val="tx1"/>
                  </a:gs>
                </a:gsLst>
                <a:lin ang="5400000" scaled="0"/>
              </a:gradFill>
              <a:latin typeface="+mj-lt"/>
            </a:endParaRPr>
          </a:p>
          <a:p>
            <a:pPr marL="571500" lvl="0" indent="-571500">
              <a:lnSpc>
                <a:spcPct val="90000"/>
              </a:lnSpc>
              <a:spcBef>
                <a:spcPct val="20000"/>
              </a:spcBef>
              <a:buSzPct val="105000"/>
              <a:buBlip>
                <a:blip r:embed="rId3"/>
              </a:buBlip>
            </a:pPr>
            <a:r>
              <a:rPr lang="en-US" sz="3100" dirty="0" smtClean="0">
                <a:gradFill>
                  <a:gsLst>
                    <a:gs pos="1250">
                      <a:schemeClr val="tx1"/>
                    </a:gs>
                    <a:gs pos="100000">
                      <a:schemeClr val="tx1"/>
                    </a:gs>
                  </a:gsLst>
                  <a:lin ang="5400000" scaled="0"/>
                </a:gradFill>
                <a:latin typeface="+mj-lt"/>
              </a:rPr>
              <a:t>Find us later at MOD Booth, Garage, and Ask the Experts</a:t>
            </a:r>
          </a:p>
          <a:p>
            <a:pPr marL="571500" lvl="0" indent="-571500">
              <a:lnSpc>
                <a:spcPct val="90000"/>
              </a:lnSpc>
              <a:spcBef>
                <a:spcPct val="20000"/>
              </a:spcBef>
              <a:buSzPct val="105000"/>
              <a:buBlip>
                <a:blip r:embed="rId3"/>
              </a:buBlip>
            </a:pPr>
            <a:r>
              <a:rPr lang="en-US" sz="3100" dirty="0">
                <a:gradFill>
                  <a:gsLst>
                    <a:gs pos="1250">
                      <a:schemeClr val="tx1"/>
                    </a:gs>
                    <a:gs pos="100000">
                      <a:schemeClr val="tx1"/>
                    </a:gs>
                  </a:gsLst>
                  <a:lin ang="5400000" scaled="0"/>
                </a:gradFill>
                <a:latin typeface="+mj-lt"/>
              </a:rPr>
              <a:t>http://blogs.msdn.com/b/richard_dizeregas_blog</a:t>
            </a:r>
            <a:endParaRPr lang="en-US" sz="3100" dirty="0" smtClean="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6295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157050501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Session Objectives</a:t>
            </a:r>
            <a:endParaRPr lang="en-US" dirty="0"/>
          </a:p>
        </p:txBody>
      </p:sp>
      <p:sp>
        <p:nvSpPr>
          <p:cNvPr id="6" name="Text Placeholder 5"/>
          <p:cNvSpPr>
            <a:spLocks noGrp="1"/>
          </p:cNvSpPr>
          <p:nvPr>
            <p:ph type="body" sz="quarter" idx="10"/>
          </p:nvPr>
        </p:nvSpPr>
        <p:spPr>
          <a:xfrm>
            <a:off x="274638" y="1212850"/>
            <a:ext cx="11887200" cy="3754874"/>
          </a:xfrm>
        </p:spPr>
        <p:txBody>
          <a:bodyPr/>
          <a:lstStyle/>
          <a:p>
            <a:r>
              <a:rPr lang="en-US" dirty="0"/>
              <a:t>Discuss complex challenges </a:t>
            </a:r>
            <a:r>
              <a:rPr lang="en-US" dirty="0" smtClean="0"/>
              <a:t>for delivering cloud-hosted apps</a:t>
            </a:r>
          </a:p>
          <a:p>
            <a:r>
              <a:rPr lang="en-US" dirty="0"/>
              <a:t>Demonstrate advanced </a:t>
            </a:r>
            <a:r>
              <a:rPr lang="en-US" dirty="0" smtClean="0"/>
              <a:t>patterns and practices for the new app model</a:t>
            </a:r>
          </a:p>
          <a:p>
            <a:r>
              <a:rPr lang="en-US" dirty="0" smtClean="0"/>
              <a:t>Illustrate solutions that leverage the full breadth of the new app model</a:t>
            </a:r>
          </a:p>
        </p:txBody>
      </p:sp>
    </p:spTree>
    <p:extLst>
      <p:ext uri="{BB962C8B-B14F-4D97-AF65-F5344CB8AC3E}">
        <p14:creationId xmlns:p14="http://schemas.microsoft.com/office/powerpoint/2010/main" val="189404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
            <a:ext cx="12436475" cy="6994526"/>
          </a:xfrm>
          <a:prstGeom prst="rect">
            <a:avLst/>
          </a:prstGeom>
          <a:solidFill>
            <a:srgbClr val="4A474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2"/>
          <a:stretch>
            <a:fillRect/>
          </a:stretch>
        </p:blipFill>
        <p:spPr>
          <a:xfrm>
            <a:off x="3122059" y="-1"/>
            <a:ext cx="9300128" cy="6994525"/>
          </a:xfrm>
          <a:prstGeom prst="rect">
            <a:avLst/>
          </a:prstGeom>
        </p:spPr>
      </p:pic>
      <p:grpSp>
        <p:nvGrpSpPr>
          <p:cNvPr id="9" name="Group 8"/>
          <p:cNvGrpSpPr/>
          <p:nvPr/>
        </p:nvGrpSpPr>
        <p:grpSpPr>
          <a:xfrm>
            <a:off x="3122060" y="5412495"/>
            <a:ext cx="2449523" cy="1420120"/>
            <a:chOff x="25400" y="5306848"/>
            <a:chExt cx="2401711" cy="1392401"/>
          </a:xfrm>
        </p:grpSpPr>
        <p:sp>
          <p:nvSpPr>
            <p:cNvPr id="8" name="Rectangle 7"/>
            <p:cNvSpPr/>
            <p:nvPr/>
          </p:nvSpPr>
          <p:spPr>
            <a:xfrm>
              <a:off x="25400" y="6146800"/>
              <a:ext cx="2401711" cy="552449"/>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pic>
          <p:nvPicPr>
            <p:cNvPr id="7" name="Picture 6" descr="ha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900290" y="5306848"/>
              <a:ext cx="965200" cy="1248104"/>
            </a:xfrm>
            <a:prstGeom prst="rect">
              <a:avLst/>
            </a:prstGeom>
          </p:spPr>
        </p:pic>
      </p:grpSp>
      <p:sp>
        <p:nvSpPr>
          <p:cNvPr id="14" name="Rectangle 13"/>
          <p:cNvSpPr/>
          <p:nvPr/>
        </p:nvSpPr>
        <p:spPr>
          <a:xfrm>
            <a:off x="6593416" y="5427233"/>
            <a:ext cx="5828771" cy="1100990"/>
          </a:xfrm>
          <a:prstGeom prst="rect">
            <a:avLst/>
          </a:prstGeom>
          <a:solidFill>
            <a:schemeClr val="tx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72" dirty="0">
                <a:latin typeface="Segoe Light"/>
                <a:cs typeface="Segoe Light"/>
              </a:rPr>
              <a:t>Download when done</a:t>
            </a:r>
          </a:p>
        </p:txBody>
      </p:sp>
      <p:pic>
        <p:nvPicPr>
          <p:cNvPr id="2" name="Picture 1"/>
          <p:cNvPicPr>
            <a:picLocks noChangeAspect="1"/>
          </p:cNvPicPr>
          <p:nvPr/>
        </p:nvPicPr>
        <p:blipFill>
          <a:blip r:embed="rId4"/>
          <a:stretch>
            <a:fillRect/>
          </a:stretch>
        </p:blipFill>
        <p:spPr>
          <a:xfrm>
            <a:off x="189970" y="202669"/>
            <a:ext cx="2489207" cy="440797"/>
          </a:xfrm>
          <a:prstGeom prst="rect">
            <a:avLst/>
          </a:prstGeom>
        </p:spPr>
      </p:pic>
      <p:sp>
        <p:nvSpPr>
          <p:cNvPr id="4" name="TextBox 3"/>
          <p:cNvSpPr txBox="1"/>
          <p:nvPr/>
        </p:nvSpPr>
        <p:spPr>
          <a:xfrm>
            <a:off x="318510" y="2519744"/>
            <a:ext cx="2570255" cy="185589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Free SharePoint</a:t>
            </a:r>
          </a:p>
          <a:p>
            <a:pPr algn="ctr">
              <a:lnSpc>
                <a:spcPct val="90000"/>
              </a:lnSpc>
              <a:spcAft>
                <a:spcPts val="600"/>
              </a:spcAft>
            </a:pPr>
            <a:r>
              <a:rPr lang="en-US" sz="2400" dirty="0" smtClean="0">
                <a:gradFill>
                  <a:gsLst>
                    <a:gs pos="2917">
                      <a:schemeClr val="tx1"/>
                    </a:gs>
                    <a:gs pos="30000">
                      <a:schemeClr val="tx1"/>
                    </a:gs>
                  </a:gsLst>
                  <a:lin ang="5400000" scaled="0"/>
                </a:gradFill>
              </a:rPr>
              <a:t>or Office 365 </a:t>
            </a:r>
          </a:p>
          <a:p>
            <a:pPr algn="ctr">
              <a:lnSpc>
                <a:spcPct val="90000"/>
              </a:lnSpc>
              <a:spcAft>
                <a:spcPts val="600"/>
              </a:spcAft>
            </a:pPr>
            <a:r>
              <a:rPr lang="en-US" sz="2400" dirty="0">
                <a:gradFill>
                  <a:gsLst>
                    <a:gs pos="2917">
                      <a:schemeClr val="tx1"/>
                    </a:gs>
                    <a:gs pos="30000">
                      <a:schemeClr val="tx1"/>
                    </a:gs>
                  </a:gsLst>
                  <a:lin ang="5400000" scaled="0"/>
                </a:gradFill>
              </a:rPr>
              <a:t>t</a:t>
            </a:r>
            <a:r>
              <a:rPr lang="en-US" sz="2400" dirty="0" smtClean="0">
                <a:gradFill>
                  <a:gsLst>
                    <a:gs pos="2917">
                      <a:schemeClr val="tx1"/>
                    </a:gs>
                    <a:gs pos="30000">
                      <a:schemeClr val="tx1"/>
                    </a:gs>
                  </a:gsLst>
                  <a:lin ang="5400000" scaled="0"/>
                </a:gradFill>
              </a:rPr>
              <a:t>heme for good</a:t>
            </a:r>
          </a:p>
          <a:p>
            <a:pPr algn="ctr">
              <a:lnSpc>
                <a:spcPct val="90000"/>
              </a:lnSpc>
              <a:spcAft>
                <a:spcPts val="600"/>
              </a:spcAft>
            </a:pPr>
            <a:r>
              <a:rPr lang="en-US" sz="2400" dirty="0">
                <a:gradFill>
                  <a:gsLst>
                    <a:gs pos="2917">
                      <a:schemeClr val="tx1"/>
                    </a:gs>
                    <a:gs pos="30000">
                      <a:schemeClr val="tx1"/>
                    </a:gs>
                  </a:gsLst>
                  <a:lin ang="5400000" scaled="0"/>
                </a:gradFill>
              </a:rPr>
              <a:t>q</a:t>
            </a:r>
            <a:r>
              <a:rPr lang="en-US" sz="2400" dirty="0" smtClean="0">
                <a:gradFill>
                  <a:gsLst>
                    <a:gs pos="2917">
                      <a:schemeClr val="tx1"/>
                    </a:gs>
                    <a:gs pos="30000">
                      <a:schemeClr val="tx1"/>
                    </a:gs>
                  </a:gsLst>
                  <a:lin ang="5400000" scaled="0"/>
                </a:gradFill>
              </a:rPr>
              <a:t>uestions!!!</a:t>
            </a:r>
          </a:p>
        </p:txBody>
      </p:sp>
    </p:spTree>
    <p:extLst>
      <p:ext uri="{BB962C8B-B14F-4D97-AF65-F5344CB8AC3E}">
        <p14:creationId xmlns:p14="http://schemas.microsoft.com/office/powerpoint/2010/main" val="419320453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4320" y="296897"/>
            <a:ext cx="11889564" cy="917575"/>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r>
              <a:rPr lang="en-US" sz="5400" dirty="0" smtClean="0"/>
              <a:t>Introducing Helpdesk!</a:t>
            </a:r>
            <a:endParaRPr lang="en-US" sz="5400" dirty="0"/>
          </a:p>
        </p:txBody>
      </p:sp>
      <p:pic>
        <p:nvPicPr>
          <p:cNvPr id="7"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6100" r="6163"/>
          <a:stretch/>
        </p:blipFill>
        <p:spPr>
          <a:xfrm>
            <a:off x="1234745" y="1548701"/>
            <a:ext cx="7522669" cy="48206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076" y="1548701"/>
            <a:ext cx="2008584" cy="4820602"/>
          </a:xfrm>
          <a:prstGeom prst="rect">
            <a:avLst/>
          </a:prstGeom>
        </p:spPr>
      </p:pic>
    </p:spTree>
    <p:extLst>
      <p:ext uri="{BB962C8B-B14F-4D97-AF65-F5344CB8AC3E}">
        <p14:creationId xmlns:p14="http://schemas.microsoft.com/office/powerpoint/2010/main" val="126268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Tenancy</a:t>
            </a:r>
            <a:endParaRPr lang="en-US" dirty="0"/>
          </a:p>
        </p:txBody>
      </p:sp>
      <p:sp>
        <p:nvSpPr>
          <p:cNvPr id="3" name="Text Placeholder 2"/>
          <p:cNvSpPr>
            <a:spLocks noGrp="1"/>
          </p:cNvSpPr>
          <p:nvPr>
            <p:ph type="body" sz="quarter" idx="10"/>
          </p:nvPr>
        </p:nvSpPr>
        <p:spPr>
          <a:xfrm>
            <a:off x="274638" y="1212850"/>
            <a:ext cx="6616361" cy="5509200"/>
          </a:xfrm>
        </p:spPr>
        <p:txBody>
          <a:bodyPr/>
          <a:lstStyle/>
          <a:p>
            <a:r>
              <a:rPr lang="en-US" dirty="0" smtClean="0"/>
              <a:t>Isolated app </a:t>
            </a:r>
            <a:r>
              <a:rPr lang="en-US" dirty="0"/>
              <a:t>resources</a:t>
            </a:r>
          </a:p>
          <a:p>
            <a:pPr lvl="1"/>
            <a:r>
              <a:rPr lang="en-US" dirty="0" smtClean="0"/>
              <a:t>Each tenant has their own web application and/or database</a:t>
            </a:r>
          </a:p>
          <a:p>
            <a:pPr lvl="1"/>
            <a:r>
              <a:rPr lang="en-US" dirty="0" smtClean="0"/>
              <a:t>Likely includes a Tenancy database to keep track of tenants and redirect to the tenant’s “space”</a:t>
            </a:r>
          </a:p>
          <a:p>
            <a:r>
              <a:rPr lang="en-US" dirty="0" smtClean="0"/>
              <a:t>Shared app </a:t>
            </a:r>
            <a:r>
              <a:rPr lang="en-US" dirty="0"/>
              <a:t>resources</a:t>
            </a:r>
          </a:p>
          <a:p>
            <a:pPr lvl="1"/>
            <a:r>
              <a:rPr lang="en-US" dirty="0" smtClean="0"/>
              <a:t>All tenants share the same web application and database</a:t>
            </a:r>
          </a:p>
          <a:p>
            <a:pPr lvl="1"/>
            <a:r>
              <a:rPr lang="en-US" dirty="0" smtClean="0"/>
              <a:t>Tenant data is separated by a </a:t>
            </a:r>
            <a:r>
              <a:rPr lang="en-US" dirty="0" err="1" smtClean="0"/>
              <a:t>TenantId</a:t>
            </a:r>
            <a:r>
              <a:rPr lang="en-US" dirty="0" smtClean="0"/>
              <a:t> on ALL database tables</a:t>
            </a:r>
          </a:p>
          <a:p>
            <a:pPr lvl="1"/>
            <a:r>
              <a:rPr lang="en-US" dirty="0" smtClean="0"/>
              <a:t>All services and must be hardened to prevent cross-tenant hacks</a:t>
            </a:r>
          </a:p>
          <a:p>
            <a:pPr lvl="1"/>
            <a:r>
              <a:rPr lang="en-US" sz="4000" dirty="0" smtClean="0">
                <a:gradFill>
                  <a:gsLst>
                    <a:gs pos="1250">
                      <a:schemeClr val="tx1"/>
                    </a:gs>
                    <a:gs pos="99000">
                      <a:schemeClr val="tx1"/>
                    </a:gs>
                  </a:gsLst>
                  <a:lin ang="5400000" scaled="0"/>
                </a:gradFill>
                <a:latin typeface="+mj-lt"/>
              </a:rPr>
              <a:t>Cost vs. Security</a:t>
            </a:r>
            <a:endParaRPr lang="en-US" sz="4000" dirty="0">
              <a:gradFill>
                <a:gsLst>
                  <a:gs pos="1250">
                    <a:schemeClr val="tx1"/>
                  </a:gs>
                  <a:gs pos="99000">
                    <a:schemeClr val="tx1"/>
                  </a:gs>
                </a:gsLst>
                <a:lin ang="5400000" scaled="0"/>
              </a:gradFill>
              <a:latin typeface="+mj-lt"/>
            </a:endParaRPr>
          </a:p>
          <a:p>
            <a:pPr lvl="1"/>
            <a:r>
              <a:rPr lang="en-US" dirty="0" smtClean="0"/>
              <a:t>Helpdesk vs. HIPAA or Financial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022" y="1212850"/>
            <a:ext cx="5270839" cy="3241566"/>
          </a:xfrm>
          <a:prstGeom prst="rect">
            <a:avLst/>
          </a:prstGeom>
        </p:spPr>
      </p:pic>
    </p:spTree>
    <p:extLst>
      <p:ext uri="{BB962C8B-B14F-4D97-AF65-F5344CB8AC3E}">
        <p14:creationId xmlns:p14="http://schemas.microsoft.com/office/powerpoint/2010/main" val="145081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App Installation and Provisioning</a:t>
            </a:r>
            <a:endParaRPr lang="en-US" dirty="0"/>
          </a:p>
        </p:txBody>
      </p:sp>
    </p:spTree>
    <p:extLst>
      <p:ext uri="{BB962C8B-B14F-4D97-AF65-F5344CB8AC3E}">
        <p14:creationId xmlns:p14="http://schemas.microsoft.com/office/powerpoint/2010/main" val="175072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Trials</a:t>
            </a:r>
            <a:endParaRPr lang="en-US" dirty="0"/>
          </a:p>
        </p:txBody>
      </p:sp>
      <p:sp>
        <p:nvSpPr>
          <p:cNvPr id="3" name="Text Placeholder 2"/>
          <p:cNvSpPr>
            <a:spLocks noGrp="1"/>
          </p:cNvSpPr>
          <p:nvPr>
            <p:ph type="body" sz="quarter" idx="10"/>
          </p:nvPr>
        </p:nvSpPr>
        <p:spPr>
          <a:xfrm>
            <a:off x="274638" y="1212850"/>
            <a:ext cx="6772548" cy="4678204"/>
          </a:xfrm>
        </p:spPr>
        <p:txBody>
          <a:bodyPr/>
          <a:lstStyle/>
          <a:p>
            <a:r>
              <a:rPr lang="en-US" dirty="0" smtClean="0"/>
              <a:t>Limited access or time-bomb</a:t>
            </a:r>
            <a:endParaRPr lang="en-US" dirty="0"/>
          </a:p>
          <a:p>
            <a:pPr lvl="1"/>
            <a:r>
              <a:rPr lang="en-US" dirty="0" err="1" smtClean="0"/>
              <a:t>Utility.GetAppLicenseInformation</a:t>
            </a:r>
            <a:endParaRPr lang="en-US" dirty="0" smtClean="0"/>
          </a:p>
          <a:p>
            <a:pPr lvl="1"/>
            <a:r>
              <a:rPr lang="en-US" dirty="0" smtClean="0"/>
              <a:t>Validate the app license token with Office Store (WCF or REST)</a:t>
            </a:r>
          </a:p>
          <a:p>
            <a:r>
              <a:rPr lang="en-US" dirty="0" smtClean="0"/>
              <a:t>Getting started wizard</a:t>
            </a:r>
            <a:endParaRPr lang="en-US" dirty="0"/>
          </a:p>
          <a:p>
            <a:pPr lvl="1"/>
            <a:r>
              <a:rPr lang="en-US" dirty="0" smtClean="0"/>
              <a:t>Hand-hold user through the process of configuring critical app settings</a:t>
            </a:r>
          </a:p>
          <a:p>
            <a:pPr lvl="1"/>
            <a:r>
              <a:rPr lang="en-US" dirty="0" smtClean="0"/>
              <a:t>Facilitate role selection through followed/followers</a:t>
            </a:r>
          </a:p>
          <a:p>
            <a:r>
              <a:rPr lang="en-US" dirty="0" smtClean="0"/>
              <a:t>Demo data</a:t>
            </a:r>
          </a:p>
          <a:p>
            <a:pPr lvl="1"/>
            <a:r>
              <a:rPr lang="en-US" dirty="0" smtClean="0"/>
              <a:t>Great for a quick start, training, or demos</a:t>
            </a:r>
          </a:p>
          <a:p>
            <a:pPr lvl="1"/>
            <a:r>
              <a:rPr lang="en-US" dirty="0" smtClean="0"/>
              <a:t>Allow purge of demo data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186" y="1252381"/>
            <a:ext cx="5115675" cy="3162503"/>
          </a:xfrm>
          <a:prstGeom prst="rect">
            <a:avLst/>
          </a:prstGeom>
        </p:spPr>
      </p:pic>
    </p:spTree>
    <p:extLst>
      <p:ext uri="{BB962C8B-B14F-4D97-AF65-F5344CB8AC3E}">
        <p14:creationId xmlns:p14="http://schemas.microsoft.com/office/powerpoint/2010/main" val="263298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err="1" smtClean="0"/>
              <a:t>HelpDesk</a:t>
            </a:r>
            <a:r>
              <a:rPr lang="en-US" dirty="0" smtClean="0"/>
              <a:t> - Getting Started</a:t>
            </a:r>
            <a:endParaRPr lang="en-US" dirty="0"/>
          </a:p>
        </p:txBody>
      </p:sp>
    </p:spTree>
    <p:extLst>
      <p:ext uri="{BB962C8B-B14F-4D97-AF65-F5344CB8AC3E}">
        <p14:creationId xmlns:p14="http://schemas.microsoft.com/office/powerpoint/2010/main" val="2375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327</TotalTime>
  <Words>3504</Words>
  <Application>Microsoft Office PowerPoint</Application>
  <PresentationFormat>Custom</PresentationFormat>
  <Paragraphs>205</Paragraphs>
  <Slides>23</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Consolas</vt:lpstr>
      <vt:lpstr>Segoe Light</vt:lpstr>
      <vt:lpstr>Segoe UI</vt:lpstr>
      <vt:lpstr>Segoe UI Light</vt:lpstr>
      <vt:lpstr>Wingdings</vt:lpstr>
      <vt:lpstr>TechEd_2013_Template_16x9</vt:lpstr>
      <vt:lpstr>1_TechEd_2013_Template_16x9</vt:lpstr>
      <vt:lpstr>PowerPoint Presentation</vt:lpstr>
      <vt:lpstr>Advanced Patterns in Cloud-Hosted Apps for SharePoint</vt:lpstr>
      <vt:lpstr>Session Objectives</vt:lpstr>
      <vt:lpstr>PowerPoint Presentation</vt:lpstr>
      <vt:lpstr>PowerPoint Presentation</vt:lpstr>
      <vt:lpstr>Tenancy</vt:lpstr>
      <vt:lpstr>Demo</vt:lpstr>
      <vt:lpstr>Trials</vt:lpstr>
      <vt:lpstr>Demo</vt:lpstr>
      <vt:lpstr>Architecture – Data and Services</vt:lpstr>
      <vt:lpstr>Architecture – UI and Branding</vt:lpstr>
      <vt:lpstr>Architecture – Security and Roles</vt:lpstr>
      <vt:lpstr>Demo</vt:lpstr>
      <vt:lpstr>Mail Apps</vt:lpstr>
      <vt:lpstr>Demo</vt:lpstr>
      <vt:lpstr>Excel App</vt:lpstr>
      <vt:lpstr>Demo</vt:lpstr>
      <vt:lpstr>Additional Tips and Tricks</vt:lpstr>
      <vt:lpstr>Session Objectives</vt:lpstr>
      <vt:lpstr>Related content</vt:lpstr>
      <vt:lpstr>Resources</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SES-B301: Advanced Patterns in Cloud-Hosted Apps for SharePoint</dc:title>
  <dc:subject>TechEd 2013</dc:subject>
  <dc:creator>Richard diZerega;Nathan Miller</dc:creator>
  <cp:keywords>TechEd 2013</cp:keywords>
  <dc:description>Template by: Jordan Cayabyab, Artitudes Design, Inc.
Formatting by: Priscila Mandryk, Silver Fox Productions, Inc.
Audience Type: Internal/External</dc:description>
  <cp:lastModifiedBy>Shows</cp:lastModifiedBy>
  <cp:revision>28</cp:revision>
  <dcterms:created xsi:type="dcterms:W3CDTF">2013-05-30T11:23:58Z</dcterms:created>
  <dcterms:modified xsi:type="dcterms:W3CDTF">2013-06-23T12:06:31Z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