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Lst>
  <p:notesMasterIdLst>
    <p:notesMasterId r:id="rId32"/>
  </p:notesMasterIdLst>
  <p:handoutMasterIdLst>
    <p:handoutMasterId r:id="rId33"/>
  </p:handoutMasterIdLst>
  <p:sldIdLst>
    <p:sldId id="1135" r:id="rId6"/>
    <p:sldId id="1151" r:id="rId7"/>
    <p:sldId id="1157" r:id="rId8"/>
    <p:sldId id="1172" r:id="rId9"/>
    <p:sldId id="1158" r:id="rId10"/>
    <p:sldId id="1159" r:id="rId11"/>
    <p:sldId id="1160" r:id="rId12"/>
    <p:sldId id="1161" r:id="rId13"/>
    <p:sldId id="1162" r:id="rId14"/>
    <p:sldId id="1175" r:id="rId15"/>
    <p:sldId id="1173" r:id="rId16"/>
    <p:sldId id="1163" r:id="rId17"/>
    <p:sldId id="1164" r:id="rId18"/>
    <p:sldId id="1165" r:id="rId19"/>
    <p:sldId id="1166" r:id="rId20"/>
    <p:sldId id="1167" r:id="rId21"/>
    <p:sldId id="1168" r:id="rId22"/>
    <p:sldId id="1169" r:id="rId23"/>
    <p:sldId id="1174" r:id="rId24"/>
    <p:sldId id="1176" r:id="rId25"/>
    <p:sldId id="1170" r:id="rId26"/>
    <p:sldId id="1171" r:id="rId27"/>
    <p:sldId id="1144" r:id="rId28"/>
    <p:sldId id="1150" r:id="rId29"/>
    <p:sldId id="1177" r:id="rId30"/>
    <p:sldId id="1076"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7"/>
            <p14:sldId id="1172"/>
            <p14:sldId id="1158"/>
            <p14:sldId id="1159"/>
            <p14:sldId id="1160"/>
            <p14:sldId id="1161"/>
            <p14:sldId id="1162"/>
            <p14:sldId id="1175"/>
            <p14:sldId id="1173"/>
            <p14:sldId id="1163"/>
            <p14:sldId id="1164"/>
            <p14:sldId id="1165"/>
            <p14:sldId id="1166"/>
            <p14:sldId id="1167"/>
            <p14:sldId id="1168"/>
            <p14:sldId id="1169"/>
            <p14:sldId id="1174"/>
            <p14:sldId id="1176"/>
            <p14:sldId id="1170"/>
            <p14:sldId id="1171"/>
          </p14:sldIdLst>
        </p14:section>
        <p14:section name="Special content" id="{6925D2A1-AD53-4951-AB34-79DFA02CD676}">
          <p14:sldIdLst>
            <p14:sldId id="1144"/>
            <p14:sldId id="1150"/>
            <p14:sldId id="117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A00"/>
    <a:srgbClr val="FFFFFF"/>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3192" autoAdjust="0"/>
  </p:normalViewPr>
  <p:slideViewPr>
    <p:cSldViewPr>
      <p:cViewPr varScale="1">
        <p:scale>
          <a:sx n="56" d="100"/>
          <a:sy n="56" d="100"/>
        </p:scale>
        <p:origin x="198" y="7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howGuides="1">
      <p:cViewPr>
        <p:scale>
          <a:sx n="41" d="100"/>
          <a:sy n="41" d="100"/>
        </p:scale>
        <p:origin x="-3792" y="-8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2:06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2:03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2:03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D24A8DE-B7E9-43B1-8755-F7AC2542AAC7}" type="slidenum">
              <a:rPr lang="en-GB" smtClean="0"/>
              <a:t>17</a:t>
            </a:fld>
            <a:endParaRPr lang="en-GB"/>
          </a:p>
        </p:txBody>
      </p:sp>
    </p:spTree>
    <p:extLst>
      <p:ext uri="{BB962C8B-B14F-4D97-AF65-F5344CB8AC3E}">
        <p14:creationId xmlns:p14="http://schemas.microsoft.com/office/powerpoint/2010/main" val="434841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76824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45240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2:06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2:06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36636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2:06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2:04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1404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3913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59892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D24A8DE-B7E9-43B1-8755-F7AC2542AAC7}" type="slidenum">
              <a:rPr lang="en-GB" smtClean="0"/>
              <a:t>12</a:t>
            </a:fld>
            <a:endParaRPr lang="en-GB"/>
          </a:p>
        </p:txBody>
      </p:sp>
    </p:spTree>
    <p:extLst>
      <p:ext uri="{BB962C8B-B14F-4D97-AF65-F5344CB8AC3E}">
        <p14:creationId xmlns:p14="http://schemas.microsoft.com/office/powerpoint/2010/main" val="105495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43784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16999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17161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1"/>
            <a:ext cx="10571004" cy="1389190"/>
          </a:xfrm>
        </p:spPr>
        <p:txBody>
          <a:bodyPr anchor="t"/>
          <a:lstStyle>
            <a:lvl1pPr algn="l">
              <a:defRPr sz="5440" b="1" cap="all"/>
            </a:lvl1pPr>
          </a:lstStyle>
          <a:p>
            <a:r>
              <a:rPr lang="en-US" smtClean="0"/>
              <a:t>Click to edit Master title style</a:t>
            </a:r>
            <a:endParaRPr lang="en-GB"/>
          </a:p>
        </p:txBody>
      </p:sp>
      <p:sp>
        <p:nvSpPr>
          <p:cNvPr id="3" name="Text Placeholder 2"/>
          <p:cNvSpPr>
            <a:spLocks noGrp="1"/>
          </p:cNvSpPr>
          <p:nvPr>
            <p:ph type="body" idx="1"/>
          </p:nvPr>
        </p:nvSpPr>
        <p:spPr>
          <a:xfrm>
            <a:off x="982396" y="3933258"/>
            <a:ext cx="10571004" cy="561372"/>
          </a:xfrm>
        </p:spPr>
        <p:txBody>
          <a:bodyPr anchor="b"/>
          <a:lstStyle>
            <a:lvl1pPr marL="0" indent="0">
              <a:buNone/>
              <a:defRPr sz="2720">
                <a:solidFill>
                  <a:schemeClr val="tx1">
                    <a:tint val="75000"/>
                  </a:schemeClr>
                </a:solidFill>
              </a:defRPr>
            </a:lvl1pPr>
            <a:lvl2pPr marL="621746" indent="0">
              <a:buNone/>
              <a:defRPr sz="2448">
                <a:solidFill>
                  <a:schemeClr val="tx1">
                    <a:tint val="75000"/>
                  </a:schemeClr>
                </a:solidFill>
              </a:defRPr>
            </a:lvl2pPr>
            <a:lvl3pPr marL="1243493" indent="0">
              <a:buNone/>
              <a:defRPr sz="2176">
                <a:solidFill>
                  <a:schemeClr val="tx1">
                    <a:tint val="75000"/>
                  </a:schemeClr>
                </a:solidFill>
              </a:defRPr>
            </a:lvl3pPr>
            <a:lvl4pPr marL="1865239" indent="0">
              <a:buNone/>
              <a:defRPr sz="1904">
                <a:solidFill>
                  <a:schemeClr val="tx1">
                    <a:tint val="75000"/>
                  </a:schemeClr>
                </a:solidFill>
              </a:defRPr>
            </a:lvl4pPr>
            <a:lvl5pPr marL="2486985" indent="0">
              <a:buNone/>
              <a:defRPr sz="1904">
                <a:solidFill>
                  <a:schemeClr val="tx1">
                    <a:tint val="75000"/>
                  </a:schemeClr>
                </a:solidFill>
              </a:defRPr>
            </a:lvl5pPr>
            <a:lvl6pPr marL="3108731" indent="0">
              <a:buNone/>
              <a:defRPr sz="1904">
                <a:solidFill>
                  <a:schemeClr val="tx1">
                    <a:tint val="75000"/>
                  </a:schemeClr>
                </a:solidFill>
              </a:defRPr>
            </a:lvl6pPr>
            <a:lvl7pPr marL="3730478" indent="0">
              <a:buNone/>
              <a:defRPr sz="1904">
                <a:solidFill>
                  <a:schemeClr val="tx1">
                    <a:tint val="75000"/>
                  </a:schemeClr>
                </a:solidFill>
              </a:defRPr>
            </a:lvl7pPr>
            <a:lvl8pPr marL="4352224" indent="0">
              <a:buNone/>
              <a:defRPr sz="1904">
                <a:solidFill>
                  <a:schemeClr val="tx1">
                    <a:tint val="75000"/>
                  </a:schemeClr>
                </a:solidFill>
              </a:defRPr>
            </a:lvl8pPr>
            <a:lvl9pPr marL="4973970" indent="0">
              <a:buNone/>
              <a:defRPr sz="1904">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68337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4917522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364430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68857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50969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52987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71783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65100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5331861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3195290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137164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402544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584908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793329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542932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252486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199423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02836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950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79263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74724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382439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425133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877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7717377"/>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6" Type="http://schemas.openxmlformats.org/officeDocument/2006/relationships/notesSlide" Target="../notesSlides/notesSlide9.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slideLayout" Target="../slideLayouts/slideLayout1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Main</a:t>
            </a:r>
            <a:r>
              <a:rPr lang="it-IT" dirty="0" smtClean="0"/>
              <a:t> VM </a:t>
            </a:r>
            <a:r>
              <a:rPr lang="it-IT" dirty="0" err="1" smtClean="0"/>
              <a:t>models</a:t>
            </a:r>
            <a:r>
              <a:rPr lang="it-IT" dirty="0" smtClean="0"/>
              <a:t> </a:t>
            </a:r>
            <a:r>
              <a:rPr lang="it-IT" dirty="0" err="1" smtClean="0"/>
              <a:t>based</a:t>
            </a:r>
            <a:r>
              <a:rPr lang="it-IT" dirty="0" smtClean="0"/>
              <a:t> on Windows OS</a:t>
            </a:r>
            <a:endParaRPr lang="it-IT" dirty="0"/>
          </a:p>
        </p:txBody>
      </p:sp>
      <p:sp>
        <p:nvSpPr>
          <p:cNvPr id="3" name="Content Placeholder 2"/>
          <p:cNvSpPr>
            <a:spLocks noGrp="1"/>
          </p:cNvSpPr>
          <p:nvPr>
            <p:ph type="body" sz="quarter" idx="10"/>
          </p:nvPr>
        </p:nvSpPr>
        <p:spPr>
          <a:xfrm>
            <a:off x="274638" y="1212850"/>
            <a:ext cx="11887200" cy="4124206"/>
          </a:xfrm>
        </p:spPr>
        <p:txBody>
          <a:bodyPr/>
          <a:lstStyle/>
          <a:p>
            <a:r>
              <a:rPr lang="it-IT" dirty="0" smtClean="0"/>
              <a:t>Windows Server 2012 Datacenter</a:t>
            </a:r>
          </a:p>
          <a:p>
            <a:r>
              <a:rPr lang="it-IT" dirty="0" smtClean="0"/>
              <a:t>Windows Server 2008 R2 SP1</a:t>
            </a:r>
          </a:p>
          <a:p>
            <a:r>
              <a:rPr lang="it-IT" dirty="0" smtClean="0"/>
              <a:t>SQL Server 2008 R2 SP2 (</a:t>
            </a:r>
            <a:r>
              <a:rPr lang="it-IT" dirty="0" err="1" smtClean="0"/>
              <a:t>Std</a:t>
            </a:r>
            <a:r>
              <a:rPr lang="it-IT" dirty="0" smtClean="0"/>
              <a:t>., </a:t>
            </a:r>
            <a:r>
              <a:rPr lang="it-IT" dirty="0" err="1" smtClean="0"/>
              <a:t>Ent</a:t>
            </a:r>
            <a:r>
              <a:rPr lang="it-IT" dirty="0" smtClean="0"/>
              <a:t>.)</a:t>
            </a:r>
          </a:p>
          <a:p>
            <a:r>
              <a:rPr lang="it-IT" dirty="0" smtClean="0"/>
              <a:t>SQL Server 2012 SP1 (Web, </a:t>
            </a:r>
            <a:r>
              <a:rPr lang="it-IT" dirty="0" err="1" smtClean="0"/>
              <a:t>Std</a:t>
            </a:r>
            <a:r>
              <a:rPr lang="it-IT" dirty="0" smtClean="0"/>
              <a:t>., </a:t>
            </a:r>
            <a:r>
              <a:rPr lang="it-IT" dirty="0" err="1" smtClean="0"/>
              <a:t>Ent</a:t>
            </a:r>
            <a:r>
              <a:rPr lang="it-IT" dirty="0" smtClean="0"/>
              <a:t>.)</a:t>
            </a:r>
          </a:p>
          <a:p>
            <a:r>
              <a:rPr lang="it-IT" dirty="0" smtClean="0"/>
              <a:t>BizTalk Server 2013 (</a:t>
            </a:r>
            <a:r>
              <a:rPr lang="it-IT" dirty="0" err="1" smtClean="0"/>
              <a:t>Std</a:t>
            </a:r>
            <a:r>
              <a:rPr lang="it-IT" dirty="0" smtClean="0"/>
              <a:t>., </a:t>
            </a:r>
            <a:r>
              <a:rPr lang="it-IT" dirty="0" err="1" smtClean="0"/>
              <a:t>Ent</a:t>
            </a:r>
            <a:r>
              <a:rPr lang="it-IT" dirty="0" smtClean="0"/>
              <a:t>., </a:t>
            </a:r>
            <a:r>
              <a:rPr lang="it-IT" dirty="0" err="1" smtClean="0"/>
              <a:t>Eval</a:t>
            </a:r>
            <a:r>
              <a:rPr lang="it-IT" dirty="0" smtClean="0"/>
              <a:t>)</a:t>
            </a:r>
          </a:p>
          <a:p>
            <a:r>
              <a:rPr lang="it-IT" dirty="0" smtClean="0">
                <a:solidFill>
                  <a:schemeClr val="accent2"/>
                </a:solidFill>
              </a:rPr>
              <a:t>SharePoint Server 2013 (Trial – </a:t>
            </a:r>
            <a:r>
              <a:rPr lang="it-IT" dirty="0" err="1" smtClean="0">
                <a:solidFill>
                  <a:schemeClr val="accent2"/>
                </a:solidFill>
              </a:rPr>
              <a:t>Expire</a:t>
            </a:r>
            <a:r>
              <a:rPr lang="it-IT" dirty="0" smtClean="0">
                <a:solidFill>
                  <a:schemeClr val="accent2"/>
                </a:solidFill>
              </a:rPr>
              <a:t> on 10/16/2013)</a:t>
            </a:r>
          </a:p>
        </p:txBody>
      </p:sp>
    </p:spTree>
    <p:extLst>
      <p:ext uri="{BB962C8B-B14F-4D97-AF65-F5344CB8AC3E}">
        <p14:creationId xmlns:p14="http://schemas.microsoft.com/office/powerpoint/2010/main" val="17337197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it-IT" dirty="0" err="1"/>
              <a:t>Creating</a:t>
            </a:r>
            <a:r>
              <a:rPr lang="it-IT" dirty="0"/>
              <a:t> a Virtual Machine</a:t>
            </a:r>
            <a:br>
              <a:rPr lang="it-IT" dirty="0"/>
            </a:br>
            <a:r>
              <a:rPr lang="it-IT" dirty="0"/>
              <a:t>from Management </a:t>
            </a:r>
            <a:r>
              <a:rPr lang="it-IT" dirty="0" smtClean="0"/>
              <a:t>Portal</a:t>
            </a:r>
            <a:endParaRPr lang="it-IT" dirty="0"/>
          </a:p>
        </p:txBody>
      </p:sp>
      <p:sp>
        <p:nvSpPr>
          <p:cNvPr id="5" name="Text Placeholder 4"/>
          <p:cNvSpPr>
            <a:spLocks noGrp="1"/>
          </p:cNvSpPr>
          <p:nvPr>
            <p:ph type="body" sz="quarter" idx="12"/>
          </p:nvPr>
        </p:nvSpPr>
        <p:spPr/>
        <p:txBody>
          <a:bodyPr/>
          <a:lstStyle/>
          <a:p>
            <a:r>
              <a:rPr lang="it-IT" dirty="0" smtClean="0"/>
              <a:t>Paolo Pialorsi</a:t>
            </a:r>
            <a:endParaRPr lang="it-IT" dirty="0"/>
          </a:p>
        </p:txBody>
      </p:sp>
    </p:spTree>
    <p:extLst>
      <p:ext uri="{BB962C8B-B14F-4D97-AF65-F5344CB8AC3E}">
        <p14:creationId xmlns:p14="http://schemas.microsoft.com/office/powerpoint/2010/main" val="2017665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it Works</a:t>
            </a:r>
            <a:br>
              <a:rPr lang="en-US" dirty="0" smtClean="0"/>
            </a:br>
            <a:endParaRPr lang="en-US" dirty="0"/>
          </a:p>
        </p:txBody>
      </p:sp>
      <p:sp>
        <p:nvSpPr>
          <p:cNvPr id="3" name="Content Placeholder 2"/>
          <p:cNvSpPr>
            <a:spLocks noGrp="1"/>
          </p:cNvSpPr>
          <p:nvPr>
            <p:ph sz="quarter" idx="10"/>
          </p:nvPr>
        </p:nvSpPr>
        <p:spPr/>
        <p:txBody>
          <a:bodyPr/>
          <a:lstStyle/>
          <a:p>
            <a:endParaRPr lang="it-IT"/>
          </a:p>
        </p:txBody>
      </p:sp>
      <p:sp>
        <p:nvSpPr>
          <p:cNvPr id="99" name="Curved Up Arrow 98"/>
          <p:cNvSpPr/>
          <p:nvPr/>
        </p:nvSpPr>
        <p:spPr bwMode="auto">
          <a:xfrm flipH="1">
            <a:off x="7789068" y="5311764"/>
            <a:ext cx="3278816" cy="924202"/>
          </a:xfrm>
          <a:prstGeom prst="curvedUpArrow">
            <a:avLst/>
          </a:prstGeom>
          <a:solidFill>
            <a:schemeClr val="accent1">
              <a:alpha val="2392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spcBef>
                <a:spcPct val="0"/>
              </a:spcBef>
              <a:spcAft>
                <a:spcPct val="0"/>
              </a:spcAft>
            </a:pPr>
            <a:endParaRPr lang="en-US" sz="2200" dirty="0">
              <a:solidFill>
                <a:schemeClr val="tx1"/>
              </a:solidFill>
            </a:endParaRPr>
          </a:p>
        </p:txBody>
      </p:sp>
      <p:sp>
        <p:nvSpPr>
          <p:cNvPr id="26" name="TextBox 25"/>
          <p:cNvSpPr txBox="1"/>
          <p:nvPr/>
        </p:nvSpPr>
        <p:spPr>
          <a:xfrm>
            <a:off x="4494207" y="4301396"/>
            <a:ext cx="1458348" cy="892552"/>
          </a:xfrm>
          <a:prstGeom prst="rect">
            <a:avLst/>
          </a:prstGeom>
          <a:noFill/>
        </p:spPr>
        <p:txBody>
          <a:bodyPr wrap="none" lIns="0" tIns="0" rIns="0" bIns="0" rtlCol="0">
            <a:spAutoFit/>
          </a:bodyPr>
          <a:lstStyle/>
          <a:p>
            <a:pPr algn="ctr" defTabSz="932498">
              <a:lnSpc>
                <a:spcPct val="90000"/>
              </a:lnSpc>
              <a:spcBef>
                <a:spcPct val="20000"/>
              </a:spcBef>
              <a:buSzPct val="80000"/>
            </a:pPr>
            <a:r>
              <a:rPr lang="en-US" sz="2000" dirty="0">
                <a:latin typeface="Segoe UI Light" pitchFamily="34" charset="0"/>
              </a:rPr>
              <a:t>Create new </a:t>
            </a:r>
            <a:br>
              <a:rPr lang="en-US" sz="2000" dirty="0">
                <a:latin typeface="Segoe UI Light" pitchFamily="34" charset="0"/>
              </a:rPr>
            </a:br>
            <a:r>
              <a:rPr lang="en-US" sz="2000" dirty="0">
                <a:latin typeface="Segoe UI Light" pitchFamily="34" charset="0"/>
              </a:rPr>
              <a:t>VM from</a:t>
            </a:r>
          </a:p>
          <a:p>
            <a:pPr algn="ctr" defTabSz="932498">
              <a:lnSpc>
                <a:spcPct val="90000"/>
              </a:lnSpc>
              <a:spcBef>
                <a:spcPct val="20000"/>
              </a:spcBef>
              <a:buSzPct val="80000"/>
            </a:pPr>
            <a:r>
              <a:rPr lang="en-US" sz="2000" dirty="0">
                <a:latin typeface="Segoe UI Light" pitchFamily="34" charset="0"/>
              </a:rPr>
              <a:t>image gallery</a:t>
            </a:r>
          </a:p>
        </p:txBody>
      </p:sp>
      <p:sp>
        <p:nvSpPr>
          <p:cNvPr id="27" name="Up Arrow 26"/>
          <p:cNvSpPr/>
          <p:nvPr/>
        </p:nvSpPr>
        <p:spPr bwMode="auto">
          <a:xfrm rot="5400000">
            <a:off x="3287447" y="2909519"/>
            <a:ext cx="1059231" cy="1047532"/>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spcBef>
                <a:spcPct val="0"/>
              </a:spcBef>
              <a:spcAft>
                <a:spcPct val="0"/>
              </a:spcAft>
            </a:pPr>
            <a:endParaRPr lang="en-US" sz="2200" dirty="0">
              <a:solidFill>
                <a:schemeClr val="tx1"/>
              </a:solidFill>
            </a:endParaRPr>
          </a:p>
        </p:txBody>
      </p:sp>
      <p:sp>
        <p:nvSpPr>
          <p:cNvPr id="28" name="Up Arrow 27"/>
          <p:cNvSpPr/>
          <p:nvPr/>
        </p:nvSpPr>
        <p:spPr bwMode="auto">
          <a:xfrm rot="5400000">
            <a:off x="6100093" y="2909519"/>
            <a:ext cx="1059231" cy="1047532"/>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spcBef>
                <a:spcPct val="0"/>
              </a:spcBef>
              <a:spcAft>
                <a:spcPct val="0"/>
              </a:spcAft>
            </a:pPr>
            <a:endParaRPr lang="en-US" sz="2200" dirty="0">
              <a:solidFill>
                <a:schemeClr val="tx1"/>
              </a:solidFill>
            </a:endParaRPr>
          </a:p>
        </p:txBody>
      </p:sp>
      <p:sp>
        <p:nvSpPr>
          <p:cNvPr id="29" name="Freeform 79"/>
          <p:cNvSpPr>
            <a:spLocks noEditPoints="1"/>
          </p:cNvSpPr>
          <p:nvPr/>
        </p:nvSpPr>
        <p:spPr bwMode="black">
          <a:xfrm>
            <a:off x="7475756" y="2703631"/>
            <a:ext cx="1079905" cy="145930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2"/>
          </a:solidFill>
          <a:ln>
            <a:noFill/>
          </a:ln>
        </p:spPr>
        <p:txBody>
          <a:bodyPr vert="horz" wrap="square" lIns="83932" tIns="41966" rIns="83932" bIns="41966" numCol="1" anchor="t" anchorCtr="0" compatLnSpc="1">
            <a:prstTxWarp prst="textNoShape">
              <a:avLst/>
            </a:prstTxWarp>
          </a:bodyPr>
          <a:lstStyle/>
          <a:p>
            <a:pPr defTabSz="932498"/>
            <a:endParaRPr lang="en-US" sz="1599" dirty="0"/>
          </a:p>
        </p:txBody>
      </p:sp>
      <p:sp>
        <p:nvSpPr>
          <p:cNvPr id="30" name="Up Arrow 29"/>
          <p:cNvSpPr/>
          <p:nvPr/>
        </p:nvSpPr>
        <p:spPr bwMode="auto">
          <a:xfrm rot="5400000">
            <a:off x="8872099" y="2909519"/>
            <a:ext cx="1059231" cy="1047532"/>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spcBef>
                <a:spcPct val="0"/>
              </a:spcBef>
              <a:spcAft>
                <a:spcPct val="0"/>
              </a:spcAft>
            </a:pPr>
            <a:endParaRPr lang="en-US" sz="2200" dirty="0">
              <a:solidFill>
                <a:schemeClr val="tx1"/>
              </a:solidFill>
            </a:endParaRPr>
          </a:p>
        </p:txBody>
      </p:sp>
      <p:sp>
        <p:nvSpPr>
          <p:cNvPr id="31" name="TextBox 30"/>
          <p:cNvSpPr txBox="1"/>
          <p:nvPr/>
        </p:nvSpPr>
        <p:spPr>
          <a:xfrm>
            <a:off x="9611370" y="4301398"/>
            <a:ext cx="2824223" cy="830997"/>
          </a:xfrm>
          <a:prstGeom prst="rect">
            <a:avLst/>
          </a:prstGeom>
          <a:noFill/>
        </p:spPr>
        <p:txBody>
          <a:bodyPr wrap="square" lIns="0" tIns="0" rIns="0" bIns="0" rtlCol="0">
            <a:spAutoFit/>
          </a:bodyPr>
          <a:lstStyle/>
          <a:p>
            <a:pPr algn="ctr" defTabSz="932498">
              <a:lnSpc>
                <a:spcPct val="90000"/>
              </a:lnSpc>
              <a:spcBef>
                <a:spcPct val="20000"/>
              </a:spcBef>
              <a:buSzPct val="80000"/>
            </a:pPr>
            <a:r>
              <a:rPr lang="en-US" sz="2000" dirty="0">
                <a:latin typeface="Segoe UI Light" pitchFamily="34" charset="0"/>
              </a:rPr>
              <a:t>Virtual Machine booted. Changes copied </a:t>
            </a:r>
            <a:br>
              <a:rPr lang="en-US" sz="2000" dirty="0">
                <a:latin typeface="Segoe UI Light" pitchFamily="34" charset="0"/>
              </a:rPr>
            </a:br>
            <a:r>
              <a:rPr lang="en-US" sz="2000" dirty="0">
                <a:latin typeface="Segoe UI Light" pitchFamily="34" charset="0"/>
              </a:rPr>
              <a:t>to blob storage</a:t>
            </a:r>
          </a:p>
        </p:txBody>
      </p:sp>
      <p:grpSp>
        <p:nvGrpSpPr>
          <p:cNvPr id="32" name="Group 31"/>
          <p:cNvGrpSpPr>
            <a:grpSpLocks noChangeAspect="1"/>
          </p:cNvGrpSpPr>
          <p:nvPr/>
        </p:nvGrpSpPr>
        <p:grpSpPr bwMode="black">
          <a:xfrm>
            <a:off x="530468" y="2698736"/>
            <a:ext cx="2440539" cy="1469098"/>
            <a:chOff x="8843608" y="828600"/>
            <a:chExt cx="925448" cy="557448"/>
          </a:xfrm>
          <a:solidFill>
            <a:schemeClr val="tx2"/>
          </a:solidFill>
        </p:grpSpPr>
        <p:sp>
          <p:nvSpPr>
            <p:cNvPr id="33" name="Rectangle 32"/>
            <p:cNvSpPr/>
            <p:nvPr/>
          </p:nvSpPr>
          <p:spPr bwMode="black">
            <a:xfrm>
              <a:off x="8857595" y="835151"/>
              <a:ext cx="623646" cy="459637"/>
            </a:xfrm>
            <a:prstGeom prst="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839099" fontAlgn="base">
                <a:spcBef>
                  <a:spcPct val="0"/>
                </a:spcBef>
                <a:spcAft>
                  <a:spcPct val="0"/>
                </a:spcAft>
              </a:pPr>
              <a:endParaRPr lang="en-US" sz="1199" dirty="0">
                <a:solidFill>
                  <a:schemeClr val="tx1"/>
                </a:solidFill>
              </a:endParaRPr>
            </a:p>
          </p:txBody>
        </p:sp>
        <p:grpSp>
          <p:nvGrpSpPr>
            <p:cNvPr id="34" name="Group 33"/>
            <p:cNvGrpSpPr/>
            <p:nvPr/>
          </p:nvGrpSpPr>
          <p:grpSpPr bwMode="black">
            <a:xfrm>
              <a:off x="8843608" y="828600"/>
              <a:ext cx="925448" cy="557448"/>
              <a:chOff x="863600" y="2393157"/>
              <a:chExt cx="876300" cy="527844"/>
            </a:xfrm>
            <a:grpFill/>
          </p:grpSpPr>
          <p:sp>
            <p:nvSpPr>
              <p:cNvPr id="35" name="Freeform 34"/>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23" tIns="45711" rIns="91423" bIns="45711" numCol="1" rtlCol="0" anchor="ctr" anchorCtr="0" compatLnSpc="1">
                <a:prstTxWarp prst="textNoShape">
                  <a:avLst/>
                </a:prstTxWarp>
              </a:bodyPr>
              <a:lstStyle/>
              <a:p>
                <a:pPr defTabSz="755431"/>
                <a:endParaRPr lang="en-US" sz="1801" spc="-124" dirty="0">
                  <a:solidFill>
                    <a:schemeClr val="tx1"/>
                  </a:solidFill>
                  <a:latin typeface="Segoe Light" pitchFamily="34" charset="0"/>
                </a:endParaRPr>
              </a:p>
            </p:txBody>
          </p:sp>
          <p:sp>
            <p:nvSpPr>
              <p:cNvPr id="36"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23" tIns="45711" rIns="91423" bIns="45711" numCol="1" rtlCol="0" anchor="ctr" anchorCtr="0" compatLnSpc="1">
                <a:prstTxWarp prst="textNoShape">
                  <a:avLst/>
                </a:prstTxWarp>
              </a:bodyPr>
              <a:lstStyle/>
              <a:p>
                <a:pPr defTabSz="755431"/>
                <a:endParaRPr lang="en-US" sz="1801" spc="-124" dirty="0">
                  <a:solidFill>
                    <a:schemeClr val="tx1"/>
                  </a:solidFill>
                  <a:latin typeface="Segoe Light" pitchFamily="34" charset="0"/>
                </a:endParaRPr>
              </a:p>
            </p:txBody>
          </p:sp>
        </p:grpSp>
      </p:gr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765" y="3079144"/>
            <a:ext cx="1640237" cy="708278"/>
          </a:xfrm>
          <a:prstGeom prst="roundRect">
            <a:avLst>
              <a:gd name="adj" fmla="val 11234"/>
            </a:avLst>
          </a:prstGeom>
          <a:solidFill>
            <a:schemeClr val="tx2"/>
          </a:solidFill>
          <a:ln w="63500">
            <a:solidFill>
              <a:schemeClr val="tx2"/>
            </a:solidFill>
          </a:ln>
          <a:effectLst/>
        </p:spPr>
      </p:pic>
      <p:sp>
        <p:nvSpPr>
          <p:cNvPr id="38" name="Freeform 79"/>
          <p:cNvSpPr>
            <a:spLocks noEditPoints="1"/>
          </p:cNvSpPr>
          <p:nvPr/>
        </p:nvSpPr>
        <p:spPr bwMode="black">
          <a:xfrm rot="16200000">
            <a:off x="4772062" y="2775828"/>
            <a:ext cx="902647" cy="1120544"/>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tx2"/>
          </a:solidFill>
          <a:ln>
            <a:noFill/>
          </a:ln>
          <a:extLst/>
        </p:spPr>
        <p:txBody>
          <a:bodyPr vert="horz" wrap="square" lIns="83932" tIns="41966" rIns="83932" bIns="41966" numCol="1" anchor="t" anchorCtr="0" compatLnSpc="1">
            <a:prstTxWarp prst="textNoShape">
              <a:avLst/>
            </a:prstTxWarp>
          </a:bodyPr>
          <a:lstStyle/>
          <a:p>
            <a:pPr defTabSz="932498"/>
            <a:endParaRPr lang="en-US" sz="1599"/>
          </a:p>
        </p:txBody>
      </p:sp>
      <p:sp>
        <p:nvSpPr>
          <p:cNvPr id="39" name="TextBox 38"/>
          <p:cNvSpPr txBox="1"/>
          <p:nvPr/>
        </p:nvSpPr>
        <p:spPr>
          <a:xfrm>
            <a:off x="334213" y="4301400"/>
            <a:ext cx="2125647" cy="954107"/>
          </a:xfrm>
          <a:prstGeom prst="rect">
            <a:avLst/>
          </a:prstGeom>
          <a:noFill/>
        </p:spPr>
        <p:txBody>
          <a:bodyPr wrap="none" lIns="0" tIns="0" rIns="0" bIns="0" rtlCol="0">
            <a:spAutoFit/>
          </a:bodyPr>
          <a:lstStyle/>
          <a:p>
            <a:pPr algn="ctr" defTabSz="932498">
              <a:lnSpc>
                <a:spcPct val="90000"/>
              </a:lnSpc>
              <a:spcBef>
                <a:spcPct val="20000"/>
              </a:spcBef>
              <a:buSzPct val="80000"/>
            </a:pPr>
            <a:r>
              <a:rPr lang="en-US" sz="2000" dirty="0">
                <a:latin typeface="Segoe UI Light" pitchFamily="34" charset="0"/>
              </a:rPr>
              <a:t>Log in to</a:t>
            </a:r>
          </a:p>
          <a:p>
            <a:pPr algn="ctr" defTabSz="932498">
              <a:lnSpc>
                <a:spcPct val="90000"/>
              </a:lnSpc>
              <a:spcBef>
                <a:spcPct val="20000"/>
              </a:spcBef>
              <a:buSzPct val="80000"/>
            </a:pPr>
            <a:r>
              <a:rPr lang="en-US" sz="2000" dirty="0">
                <a:latin typeface="Segoe UI Light" pitchFamily="34" charset="0"/>
              </a:rPr>
              <a:t>Windows Azure</a:t>
            </a:r>
          </a:p>
          <a:p>
            <a:pPr algn="ctr" defTabSz="932498">
              <a:lnSpc>
                <a:spcPct val="90000"/>
              </a:lnSpc>
              <a:spcBef>
                <a:spcPct val="20000"/>
              </a:spcBef>
              <a:buSzPct val="80000"/>
            </a:pPr>
            <a:r>
              <a:rPr lang="en-US" sz="2000" dirty="0">
                <a:latin typeface="Segoe UI Light" pitchFamily="34" charset="0"/>
              </a:rPr>
              <a:t>Management Portal</a:t>
            </a:r>
          </a:p>
        </p:txBody>
      </p:sp>
      <p:sp>
        <p:nvSpPr>
          <p:cNvPr id="40" name="TextBox 39"/>
          <p:cNvSpPr txBox="1"/>
          <p:nvPr/>
        </p:nvSpPr>
        <p:spPr>
          <a:xfrm>
            <a:off x="6596249" y="4301400"/>
            <a:ext cx="2838919" cy="615553"/>
          </a:xfrm>
          <a:prstGeom prst="rect">
            <a:avLst/>
          </a:prstGeom>
          <a:noFill/>
        </p:spPr>
        <p:txBody>
          <a:bodyPr wrap="none" lIns="0" tIns="0" rIns="0" bIns="0" rtlCol="0">
            <a:spAutoFit/>
          </a:bodyPr>
          <a:lstStyle/>
          <a:p>
            <a:pPr algn="ctr" defTabSz="932498">
              <a:lnSpc>
                <a:spcPct val="90000"/>
              </a:lnSpc>
              <a:spcBef>
                <a:spcPct val="20000"/>
              </a:spcBef>
              <a:buSzPct val="80000"/>
            </a:pPr>
            <a:r>
              <a:rPr lang="en-US" sz="2000" dirty="0">
                <a:latin typeface="Segoe UI Light" pitchFamily="34" charset="0"/>
              </a:rPr>
              <a:t>The image is copied to</a:t>
            </a:r>
          </a:p>
          <a:p>
            <a:pPr algn="ctr" defTabSz="932498">
              <a:lnSpc>
                <a:spcPct val="90000"/>
              </a:lnSpc>
              <a:spcBef>
                <a:spcPct val="20000"/>
              </a:spcBef>
              <a:buSzPct val="80000"/>
            </a:pPr>
            <a:r>
              <a:rPr lang="en-US" sz="2000" dirty="0">
                <a:latin typeface="Segoe UI Light" pitchFamily="34" charset="0"/>
              </a:rPr>
              <a:t>your blob storage account</a:t>
            </a:r>
          </a:p>
        </p:txBody>
      </p:sp>
      <p:grpSp>
        <p:nvGrpSpPr>
          <p:cNvPr id="41" name="Group 40"/>
          <p:cNvGrpSpPr/>
          <p:nvPr/>
        </p:nvGrpSpPr>
        <p:grpSpPr>
          <a:xfrm>
            <a:off x="5333350" y="3010628"/>
            <a:ext cx="331376" cy="194621"/>
            <a:chOff x="3754314" y="1990170"/>
            <a:chExt cx="432339" cy="230929"/>
          </a:xfrm>
        </p:grpSpPr>
        <p:sp>
          <p:nvSpPr>
            <p:cNvPr id="42" name="Rectangle 41"/>
            <p:cNvSpPr/>
            <p:nvPr/>
          </p:nvSpPr>
          <p:spPr bwMode="auto">
            <a:xfrm>
              <a:off x="3754314" y="1990170"/>
              <a:ext cx="432339" cy="23092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182854" rIns="91423" bIns="45711" numCol="1" rtlCol="0" anchor="t" anchorCtr="0" compatLnSpc="1">
              <a:prstTxWarp prst="textNoShape">
                <a:avLst/>
              </a:prstTxWarp>
            </a:bodyPr>
            <a:lstStyle/>
            <a:p>
              <a:pPr marL="233133" defTabSz="932498">
                <a:spcBef>
                  <a:spcPts val="1836"/>
                </a:spcBef>
                <a:spcAft>
                  <a:spcPts val="2448"/>
                </a:spcAft>
              </a:pPr>
              <a:endParaRPr lang="en-US" sz="3700">
                <a:solidFill>
                  <a:schemeClr val="tx1"/>
                </a:solidFill>
                <a:latin typeface="Segoe UI Light" pitchFamily="34" charset="0"/>
              </a:endParaRPr>
            </a:p>
          </p:txBody>
        </p:sp>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l="37477" r="-1542" b="60894"/>
            <a:stretch/>
          </p:blipFill>
          <p:spPr>
            <a:xfrm>
              <a:off x="3783773" y="2057857"/>
              <a:ext cx="382621" cy="163242"/>
            </a:xfrm>
            <a:prstGeom prst="rect">
              <a:avLst/>
            </a:prstGeom>
          </p:spPr>
        </p:pic>
      </p:grpSp>
      <p:grpSp>
        <p:nvGrpSpPr>
          <p:cNvPr id="44" name="Group 43"/>
          <p:cNvGrpSpPr/>
          <p:nvPr/>
        </p:nvGrpSpPr>
        <p:grpSpPr>
          <a:xfrm rot="20728046">
            <a:off x="5600167" y="2309422"/>
            <a:ext cx="409413" cy="410360"/>
            <a:chOff x="4480921" y="4009689"/>
            <a:chExt cx="432339" cy="433513"/>
          </a:xfrm>
        </p:grpSpPr>
        <p:sp>
          <p:nvSpPr>
            <p:cNvPr id="46" name="Rectangle 45"/>
            <p:cNvSpPr/>
            <p:nvPr/>
          </p:nvSpPr>
          <p:spPr bwMode="auto">
            <a:xfrm>
              <a:off x="4480921" y="4009689"/>
              <a:ext cx="432339" cy="43351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182854" rIns="91423" bIns="45711" numCol="1" rtlCol="0" anchor="t" anchorCtr="0" compatLnSpc="1">
              <a:prstTxWarp prst="textNoShape">
                <a:avLst/>
              </a:prstTxWarp>
            </a:bodyPr>
            <a:lstStyle/>
            <a:p>
              <a:pPr marL="233133" defTabSz="932498">
                <a:spcBef>
                  <a:spcPts val="1836"/>
                </a:spcBef>
                <a:spcAft>
                  <a:spcPts val="2448"/>
                </a:spcAft>
              </a:pPr>
              <a:endParaRPr lang="en-US" sz="3700">
                <a:solidFill>
                  <a:schemeClr val="tx1"/>
                </a:solidFill>
                <a:latin typeface="Segoe UI Light" pitchFamily="34" charset="0"/>
              </a:endParaRPr>
            </a:p>
          </p:txBody>
        </p:sp>
        <p:pic>
          <p:nvPicPr>
            <p:cNvPr id="47" name="Picture 46"/>
            <p:cNvPicPr>
              <a:picLocks noChangeAspect="1"/>
            </p:cNvPicPr>
            <p:nvPr/>
          </p:nvPicPr>
          <p:blipFill rotWithShape="1">
            <a:blip r:embed="rId5" cstate="print">
              <a:extLst>
                <a:ext uri="{28A0092B-C50C-407E-A947-70E740481C1C}">
                  <a14:useLocalDpi xmlns:a14="http://schemas.microsoft.com/office/drawing/2010/main" val="0"/>
                </a:ext>
              </a:extLst>
            </a:blip>
            <a:srcRect l="37477" b="28579"/>
            <a:stretch/>
          </p:blipFill>
          <p:spPr>
            <a:xfrm>
              <a:off x="4510380" y="4077377"/>
              <a:ext cx="373420" cy="298136"/>
            </a:xfrm>
            <a:prstGeom prst="rect">
              <a:avLst/>
            </a:prstGeom>
          </p:spPr>
        </p:pic>
      </p:grpSp>
      <p:grpSp>
        <p:nvGrpSpPr>
          <p:cNvPr id="53" name="Group 52"/>
          <p:cNvGrpSpPr/>
          <p:nvPr/>
        </p:nvGrpSpPr>
        <p:grpSpPr>
          <a:xfrm rot="21317832">
            <a:off x="6346055" y="1872802"/>
            <a:ext cx="544928" cy="546190"/>
            <a:chOff x="4480921" y="4009689"/>
            <a:chExt cx="432339" cy="433513"/>
          </a:xfrm>
        </p:grpSpPr>
        <p:sp>
          <p:nvSpPr>
            <p:cNvPr id="55" name="Rectangle 54"/>
            <p:cNvSpPr/>
            <p:nvPr/>
          </p:nvSpPr>
          <p:spPr bwMode="auto">
            <a:xfrm>
              <a:off x="4480921" y="4009689"/>
              <a:ext cx="432339" cy="43351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182854" rIns="91423" bIns="45711" numCol="1" rtlCol="0" anchor="t" anchorCtr="0" compatLnSpc="1">
              <a:prstTxWarp prst="textNoShape">
                <a:avLst/>
              </a:prstTxWarp>
            </a:bodyPr>
            <a:lstStyle/>
            <a:p>
              <a:pPr marL="233133" defTabSz="932498">
                <a:spcBef>
                  <a:spcPts val="1836"/>
                </a:spcBef>
                <a:spcAft>
                  <a:spcPts val="2448"/>
                </a:spcAft>
              </a:pPr>
              <a:endParaRPr lang="en-US" sz="3700">
                <a:solidFill>
                  <a:schemeClr val="tx1"/>
                </a:solidFill>
                <a:latin typeface="Segoe UI Light" pitchFamily="34" charset="0"/>
              </a:endParaRPr>
            </a:p>
          </p:txBody>
        </p:sp>
        <p:pic>
          <p:nvPicPr>
            <p:cNvPr id="56" name="Picture 55"/>
            <p:cNvPicPr>
              <a:picLocks noChangeAspect="1"/>
            </p:cNvPicPr>
            <p:nvPr/>
          </p:nvPicPr>
          <p:blipFill rotWithShape="1">
            <a:blip r:embed="rId6" cstate="print">
              <a:extLst>
                <a:ext uri="{28A0092B-C50C-407E-A947-70E740481C1C}">
                  <a14:useLocalDpi xmlns:a14="http://schemas.microsoft.com/office/drawing/2010/main" val="0"/>
                </a:ext>
              </a:extLst>
            </a:blip>
            <a:srcRect l="37477" b="28579"/>
            <a:stretch/>
          </p:blipFill>
          <p:spPr>
            <a:xfrm>
              <a:off x="4510380" y="4077377"/>
              <a:ext cx="373420" cy="298136"/>
            </a:xfrm>
            <a:prstGeom prst="rect">
              <a:avLst/>
            </a:prstGeom>
          </p:spPr>
        </p:pic>
      </p:grpSp>
      <p:sp>
        <p:nvSpPr>
          <p:cNvPr id="60" name="Rectangle 59"/>
          <p:cNvSpPr/>
          <p:nvPr/>
        </p:nvSpPr>
        <p:spPr bwMode="auto">
          <a:xfrm>
            <a:off x="5041984" y="3189576"/>
            <a:ext cx="676860" cy="26138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229" fontAlgn="base">
              <a:spcBef>
                <a:spcPct val="0"/>
              </a:spcBef>
              <a:spcAft>
                <a:spcPct val="0"/>
              </a:spcAft>
            </a:pPr>
            <a:endParaRPr lang="en-US" sz="2200" dirty="0">
              <a:solidFill>
                <a:schemeClr val="tx1"/>
              </a:solidFill>
            </a:endParaRPr>
          </a:p>
        </p:txBody>
      </p:sp>
    </p:spTree>
    <p:extLst>
      <p:ext uri="{BB962C8B-B14F-4D97-AF65-F5344CB8AC3E}">
        <p14:creationId xmlns:p14="http://schemas.microsoft.com/office/powerpoint/2010/main" val="2290028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6" grpId="0"/>
      <p:bldP spid="27" grpId="0" animBg="1"/>
      <p:bldP spid="28" grpId="0" animBg="1"/>
      <p:bldP spid="29" grpId="0" animBg="1"/>
      <p:bldP spid="30" grpId="0" animBg="1"/>
      <p:bldP spid="31" grpId="0"/>
      <p:bldP spid="38" grpId="0" animBg="1"/>
      <p:bldP spid="39" grpId="0"/>
      <p:bldP spid="40" grpId="0"/>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 Sizes</a:t>
            </a:r>
          </a:p>
        </p:txBody>
      </p:sp>
      <p:graphicFrame>
        <p:nvGraphicFramePr>
          <p:cNvPr id="4" name="Table 3"/>
          <p:cNvGraphicFramePr>
            <a:graphicFrameLocks noGrp="1"/>
          </p:cNvGraphicFramePr>
          <p:nvPr>
            <p:extLst>
              <p:ext uri="{D42A27DB-BD31-4B8C-83A1-F6EECF244321}">
                <p14:modId xmlns:p14="http://schemas.microsoft.com/office/powerpoint/2010/main" val="2812994686"/>
              </p:ext>
            </p:extLst>
          </p:nvPr>
        </p:nvGraphicFramePr>
        <p:xfrm>
          <a:off x="274638" y="1427286"/>
          <a:ext cx="11889246" cy="4878288"/>
        </p:xfrm>
        <a:graphic>
          <a:graphicData uri="http://schemas.openxmlformats.org/drawingml/2006/table">
            <a:tbl>
              <a:tblPr firstRow="1" bandRow="1">
                <a:tableStyleId>{284E427A-3D55-4303-BF80-6455036E1DE7}</a:tableStyleId>
              </a:tblPr>
              <a:tblGrid>
                <a:gridCol w="2028881"/>
                <a:gridCol w="2028881"/>
                <a:gridCol w="2150615"/>
                <a:gridCol w="2191191"/>
                <a:gridCol w="1744839"/>
                <a:gridCol w="1744839"/>
              </a:tblGrid>
              <a:tr h="1236059">
                <a:tc>
                  <a:txBody>
                    <a:bodyPr/>
                    <a:lstStyle/>
                    <a:p>
                      <a:pPr algn="ctr"/>
                      <a:r>
                        <a:rPr lang="en-US" sz="2000" dirty="0" smtClean="0"/>
                        <a:t>VM</a:t>
                      </a:r>
                      <a:r>
                        <a:rPr lang="en-US" sz="2000" baseline="0" dirty="0" smtClean="0"/>
                        <a:t> </a:t>
                      </a:r>
                      <a:r>
                        <a:rPr lang="en-US" sz="2000" dirty="0" smtClean="0"/>
                        <a:t>Size</a:t>
                      </a:r>
                      <a:endParaRPr lang="en-US" sz="2000" b="1" dirty="0">
                        <a:solidFill>
                          <a:schemeClr val="tx1"/>
                        </a:solidFill>
                      </a:endParaRPr>
                    </a:p>
                  </a:txBody>
                  <a:tcPr marL="124347" marR="124347" marT="62165" marB="62165" anchor="ctr"/>
                </a:tc>
                <a:tc>
                  <a:txBody>
                    <a:bodyPr/>
                    <a:lstStyle/>
                    <a:p>
                      <a:pPr algn="ctr"/>
                      <a:r>
                        <a:rPr lang="en-US" sz="2000" dirty="0" smtClean="0"/>
                        <a:t>CPU Cores</a:t>
                      </a:r>
                      <a:endParaRPr lang="en-US" sz="2000" b="1" dirty="0">
                        <a:solidFill>
                          <a:schemeClr val="tx1"/>
                        </a:solidFill>
                      </a:endParaRPr>
                    </a:p>
                  </a:txBody>
                  <a:tcPr marL="124347" marR="124347" marT="62165" marB="62165" anchor="ctr"/>
                </a:tc>
                <a:tc>
                  <a:txBody>
                    <a:bodyPr/>
                    <a:lstStyle/>
                    <a:p>
                      <a:pPr algn="ctr"/>
                      <a:r>
                        <a:rPr lang="en-US" sz="2000" dirty="0" smtClean="0"/>
                        <a:t>Memory</a:t>
                      </a:r>
                      <a:endParaRPr lang="en-US" sz="2000" b="1" dirty="0">
                        <a:solidFill>
                          <a:schemeClr val="tx1"/>
                        </a:solidFill>
                      </a:endParaRPr>
                    </a:p>
                  </a:txBody>
                  <a:tcPr marL="124347" marR="124347" marT="62165" marB="62165" anchor="ctr"/>
                </a:tc>
                <a:tc>
                  <a:txBody>
                    <a:bodyPr/>
                    <a:lstStyle/>
                    <a:p>
                      <a:pPr algn="ctr"/>
                      <a:r>
                        <a:rPr lang="en-US" sz="2000" dirty="0" smtClean="0"/>
                        <a:t>Bandwidth</a:t>
                      </a:r>
                      <a:endParaRPr lang="en-US" sz="2000" b="1" dirty="0">
                        <a:solidFill>
                          <a:schemeClr val="tx1"/>
                        </a:solidFill>
                      </a:endParaRPr>
                    </a:p>
                  </a:txBody>
                  <a:tcPr marL="124347" marR="124347" marT="62165" marB="62165" anchor="ctr"/>
                </a:tc>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2000" dirty="0" smtClean="0"/>
                        <a:t>#</a:t>
                      </a:r>
                      <a:r>
                        <a:rPr lang="en-US" sz="2000" baseline="0" dirty="0" smtClean="0"/>
                        <a:t> Data Disks (up to 1TB each)</a:t>
                      </a:r>
                      <a:endParaRPr lang="en-US" sz="2000" b="1" dirty="0" smtClean="0">
                        <a:solidFill>
                          <a:schemeClr val="tx1"/>
                        </a:solidFill>
                      </a:endParaRPr>
                    </a:p>
                  </a:txBody>
                  <a:tcPr marL="124347" marR="124347" marT="62165" marB="62165" anchor="ctr"/>
                </a:tc>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Maximum</a:t>
                      </a:r>
                      <a:r>
                        <a:rPr lang="en-US" sz="2000" b="1" baseline="0" dirty="0" smtClean="0">
                          <a:solidFill>
                            <a:schemeClr val="tx1"/>
                          </a:solidFill>
                        </a:rPr>
                        <a:t> IOPS (500 max x disk)</a:t>
                      </a:r>
                      <a:endParaRPr lang="en-US" sz="2000" b="1" dirty="0" smtClean="0">
                        <a:solidFill>
                          <a:schemeClr val="tx1"/>
                        </a:solidFill>
                      </a:endParaRPr>
                    </a:p>
                  </a:txBody>
                  <a:tcPr marL="124347" marR="124347" marT="62165" marB="62165" anchor="ctr"/>
                </a:tc>
              </a:tr>
              <a:tr h="544482">
                <a:tc>
                  <a:txBody>
                    <a:bodyPr/>
                    <a:lstStyle/>
                    <a:p>
                      <a:r>
                        <a:rPr lang="en-US" sz="2000" dirty="0" smtClean="0"/>
                        <a:t>Extra Small (A0)</a:t>
                      </a:r>
                      <a:endParaRPr lang="en-US" sz="2000" dirty="0">
                        <a:solidFill>
                          <a:schemeClr val="bg1"/>
                        </a:solidFill>
                      </a:endParaRPr>
                    </a:p>
                  </a:txBody>
                  <a:tcPr marL="124347" marR="124347" marT="62165" marB="62165" anchor="ctr"/>
                </a:tc>
                <a:tc>
                  <a:txBody>
                    <a:bodyPr/>
                    <a:lstStyle/>
                    <a:p>
                      <a:r>
                        <a:rPr lang="en-US" sz="2000" dirty="0" smtClean="0"/>
                        <a:t>Shared</a:t>
                      </a:r>
                      <a:endParaRPr lang="en-US" sz="2000" dirty="0">
                        <a:solidFill>
                          <a:schemeClr val="bg1"/>
                        </a:solidFill>
                      </a:endParaRPr>
                    </a:p>
                  </a:txBody>
                  <a:tcPr marL="124347" marR="124347" marT="62165" marB="62165" anchor="ctr"/>
                </a:tc>
                <a:tc>
                  <a:txBody>
                    <a:bodyPr/>
                    <a:lstStyle/>
                    <a:p>
                      <a:r>
                        <a:rPr lang="en-US" sz="2000" dirty="0" smtClean="0"/>
                        <a:t>768 MB</a:t>
                      </a:r>
                      <a:endParaRPr lang="en-US" sz="2000" dirty="0">
                        <a:solidFill>
                          <a:schemeClr val="bg1"/>
                        </a:solidFill>
                      </a:endParaRPr>
                    </a:p>
                  </a:txBody>
                  <a:tcPr marL="124347" marR="124347" marT="62165" marB="62165" anchor="ct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2000" dirty="0" smtClean="0"/>
                        <a:t>5 (Mbps)</a:t>
                      </a:r>
                      <a:endParaRPr lang="en-US" sz="2000" dirty="0" smtClean="0">
                        <a:solidFill>
                          <a:schemeClr val="bg1"/>
                        </a:solidFill>
                      </a:endParaRPr>
                    </a:p>
                  </a:txBody>
                  <a:tcPr marL="124347" marR="124347" marT="62165" marB="62165" anchor="ctr"/>
                </a:tc>
                <a:tc>
                  <a:txBody>
                    <a:bodyPr/>
                    <a:lstStyle/>
                    <a:p>
                      <a:r>
                        <a:rPr lang="en-US" sz="2000" dirty="0" smtClean="0"/>
                        <a:t>1</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1 x 500</a:t>
                      </a:r>
                      <a:endParaRPr lang="en-US" sz="2000" dirty="0">
                        <a:solidFill>
                          <a:schemeClr val="bg1"/>
                        </a:solidFill>
                      </a:endParaRPr>
                    </a:p>
                  </a:txBody>
                  <a:tcPr marL="124347" marR="124347" marT="62165" marB="62165" anchor="ctr"/>
                </a:tc>
              </a:tr>
              <a:tr h="510653">
                <a:tc>
                  <a:txBody>
                    <a:bodyPr/>
                    <a:lstStyle/>
                    <a:p>
                      <a:r>
                        <a:rPr lang="en-US" sz="2000" dirty="0" smtClean="0"/>
                        <a:t>Small (A1)</a:t>
                      </a:r>
                      <a:endParaRPr lang="en-US" sz="2000" dirty="0">
                        <a:solidFill>
                          <a:schemeClr val="bg1"/>
                        </a:solidFill>
                      </a:endParaRPr>
                    </a:p>
                  </a:txBody>
                  <a:tcPr marL="124347" marR="124347" marT="62165" marB="62165" anchor="ctr"/>
                </a:tc>
                <a:tc>
                  <a:txBody>
                    <a:bodyPr/>
                    <a:lstStyle/>
                    <a:p>
                      <a:r>
                        <a:rPr lang="en-US" sz="2000" dirty="0" smtClean="0"/>
                        <a:t>1</a:t>
                      </a:r>
                      <a:endParaRPr lang="en-US" sz="2000" dirty="0">
                        <a:solidFill>
                          <a:schemeClr val="bg1"/>
                        </a:solidFill>
                      </a:endParaRPr>
                    </a:p>
                  </a:txBody>
                  <a:tcPr marL="124347" marR="124347" marT="62165" marB="62165" anchor="ctr"/>
                </a:tc>
                <a:tc>
                  <a:txBody>
                    <a:bodyPr/>
                    <a:lstStyle/>
                    <a:p>
                      <a:r>
                        <a:rPr lang="en-US" sz="2000" dirty="0" smtClean="0"/>
                        <a:t>1.75</a:t>
                      </a:r>
                      <a:r>
                        <a:rPr lang="en-US" sz="2000" baseline="0" dirty="0" smtClean="0"/>
                        <a:t> GB</a:t>
                      </a:r>
                      <a:endParaRPr lang="en-US" sz="2000" dirty="0">
                        <a:solidFill>
                          <a:schemeClr val="bg1"/>
                        </a:solidFill>
                      </a:endParaRPr>
                    </a:p>
                  </a:txBody>
                  <a:tcPr marL="124347" marR="124347" marT="62165" marB="62165" anchor="ctr"/>
                </a:tc>
                <a:tc>
                  <a:txBody>
                    <a:bodyPr/>
                    <a:lstStyle/>
                    <a:p>
                      <a:r>
                        <a:rPr lang="en-US" sz="2000" dirty="0" smtClean="0"/>
                        <a:t>100 (Mbps)</a:t>
                      </a:r>
                      <a:endParaRPr lang="en-US" sz="2000" dirty="0">
                        <a:solidFill>
                          <a:schemeClr val="bg1"/>
                        </a:solidFill>
                      </a:endParaRPr>
                    </a:p>
                  </a:txBody>
                  <a:tcPr marL="124347" marR="124347" marT="62165" marB="62165" anchor="ctr"/>
                </a:tc>
                <a:tc>
                  <a:txBody>
                    <a:bodyPr/>
                    <a:lstStyle/>
                    <a:p>
                      <a:r>
                        <a:rPr lang="en-US" sz="2000" dirty="0" smtClean="0"/>
                        <a:t>2</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2 x 500</a:t>
                      </a:r>
                      <a:endParaRPr lang="en-US" sz="2000" dirty="0">
                        <a:solidFill>
                          <a:schemeClr val="bg1"/>
                        </a:solidFill>
                      </a:endParaRPr>
                    </a:p>
                  </a:txBody>
                  <a:tcPr marL="124347" marR="124347" marT="62165" marB="62165" anchor="ctr"/>
                </a:tc>
              </a:tr>
              <a:tr h="510653">
                <a:tc>
                  <a:txBody>
                    <a:bodyPr/>
                    <a:lstStyle/>
                    <a:p>
                      <a:r>
                        <a:rPr lang="en-US" sz="2000" dirty="0" smtClean="0"/>
                        <a:t>Medium (A2)</a:t>
                      </a:r>
                      <a:endParaRPr lang="en-US" sz="2000" dirty="0">
                        <a:solidFill>
                          <a:schemeClr val="bg1"/>
                        </a:solidFill>
                      </a:endParaRPr>
                    </a:p>
                  </a:txBody>
                  <a:tcPr marL="124347" marR="124347" marT="62165" marB="62165" anchor="ctr"/>
                </a:tc>
                <a:tc>
                  <a:txBody>
                    <a:bodyPr/>
                    <a:lstStyle/>
                    <a:p>
                      <a:r>
                        <a:rPr lang="en-US" sz="2000" dirty="0" smtClean="0"/>
                        <a:t>2</a:t>
                      </a:r>
                      <a:endParaRPr lang="en-US" sz="2000" dirty="0">
                        <a:solidFill>
                          <a:schemeClr val="bg1"/>
                        </a:solidFill>
                      </a:endParaRPr>
                    </a:p>
                  </a:txBody>
                  <a:tcPr marL="124347" marR="124347" marT="62165" marB="62165" anchor="ctr"/>
                </a:tc>
                <a:tc>
                  <a:txBody>
                    <a:bodyPr/>
                    <a:lstStyle/>
                    <a:p>
                      <a:r>
                        <a:rPr lang="en-US" sz="2000" dirty="0" smtClean="0"/>
                        <a:t>3.5 GB</a:t>
                      </a:r>
                      <a:endParaRPr lang="en-US" sz="2000" dirty="0">
                        <a:solidFill>
                          <a:schemeClr val="bg1"/>
                        </a:solidFill>
                      </a:endParaRPr>
                    </a:p>
                  </a:txBody>
                  <a:tcPr marL="124347" marR="124347" marT="62165" marB="62165" anchor="ctr"/>
                </a:tc>
                <a:tc>
                  <a:txBody>
                    <a:bodyPr/>
                    <a:lstStyle/>
                    <a:p>
                      <a:r>
                        <a:rPr lang="en-US" sz="2000" dirty="0" smtClean="0"/>
                        <a:t>200 (Mbps)</a:t>
                      </a:r>
                      <a:endParaRPr lang="en-US" sz="2000" dirty="0">
                        <a:solidFill>
                          <a:schemeClr val="bg1"/>
                        </a:solidFill>
                      </a:endParaRPr>
                    </a:p>
                  </a:txBody>
                  <a:tcPr marL="124347" marR="124347" marT="62165" marB="62165" anchor="ctr"/>
                </a:tc>
                <a:tc>
                  <a:txBody>
                    <a:bodyPr/>
                    <a:lstStyle/>
                    <a:p>
                      <a:r>
                        <a:rPr lang="en-US" sz="2000" dirty="0" smtClean="0"/>
                        <a:t>4</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4 x 500</a:t>
                      </a:r>
                      <a:endParaRPr lang="en-US" sz="2000" dirty="0">
                        <a:solidFill>
                          <a:schemeClr val="bg1"/>
                        </a:solidFill>
                      </a:endParaRPr>
                    </a:p>
                  </a:txBody>
                  <a:tcPr marL="124347" marR="124347" marT="62165" marB="62165" anchor="ctr"/>
                </a:tc>
              </a:tr>
              <a:tr h="510653">
                <a:tc>
                  <a:txBody>
                    <a:bodyPr/>
                    <a:lstStyle/>
                    <a:p>
                      <a:r>
                        <a:rPr lang="en-US" sz="2000" dirty="0" smtClean="0"/>
                        <a:t>Large (A3)</a:t>
                      </a:r>
                      <a:endParaRPr lang="en-US" sz="2000" dirty="0">
                        <a:solidFill>
                          <a:schemeClr val="bg1"/>
                        </a:solidFill>
                      </a:endParaRPr>
                    </a:p>
                  </a:txBody>
                  <a:tcPr marL="124347" marR="124347" marT="62165" marB="62165" anchor="ctr"/>
                </a:tc>
                <a:tc>
                  <a:txBody>
                    <a:bodyPr/>
                    <a:lstStyle/>
                    <a:p>
                      <a:r>
                        <a:rPr lang="en-US" sz="2000" dirty="0" smtClean="0"/>
                        <a:t>4</a:t>
                      </a:r>
                      <a:endParaRPr lang="en-US" sz="2000" dirty="0">
                        <a:solidFill>
                          <a:schemeClr val="bg1"/>
                        </a:solidFill>
                      </a:endParaRPr>
                    </a:p>
                  </a:txBody>
                  <a:tcPr marL="124347" marR="124347" marT="62165" marB="62165" anchor="ctr"/>
                </a:tc>
                <a:tc>
                  <a:txBody>
                    <a:bodyPr/>
                    <a:lstStyle/>
                    <a:p>
                      <a:r>
                        <a:rPr lang="en-US" sz="2000" dirty="0" smtClean="0"/>
                        <a:t>7 GB</a:t>
                      </a:r>
                      <a:endParaRPr lang="en-US" sz="2000" dirty="0">
                        <a:solidFill>
                          <a:schemeClr val="bg1"/>
                        </a:solidFill>
                      </a:endParaRPr>
                    </a:p>
                  </a:txBody>
                  <a:tcPr marL="124347" marR="124347" marT="62165" marB="62165" anchor="ctr"/>
                </a:tc>
                <a:tc>
                  <a:txBody>
                    <a:bodyPr/>
                    <a:lstStyle/>
                    <a:p>
                      <a:r>
                        <a:rPr lang="en-US" sz="2000" dirty="0" smtClean="0"/>
                        <a:t>400 (Mbps)</a:t>
                      </a:r>
                      <a:endParaRPr lang="en-US" sz="2000" dirty="0">
                        <a:solidFill>
                          <a:schemeClr val="bg1"/>
                        </a:solidFill>
                      </a:endParaRPr>
                    </a:p>
                  </a:txBody>
                  <a:tcPr marL="124347" marR="124347" marT="62165" marB="62165" anchor="ctr"/>
                </a:tc>
                <a:tc>
                  <a:txBody>
                    <a:bodyPr/>
                    <a:lstStyle/>
                    <a:p>
                      <a:r>
                        <a:rPr lang="en-US" sz="2000" dirty="0" smtClean="0"/>
                        <a:t>8</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8 x 500</a:t>
                      </a:r>
                      <a:endParaRPr lang="en-US" sz="2000" dirty="0">
                        <a:solidFill>
                          <a:schemeClr val="bg1"/>
                        </a:solidFill>
                      </a:endParaRPr>
                    </a:p>
                  </a:txBody>
                  <a:tcPr marL="124347" marR="124347" marT="62165" marB="62165" anchor="ctr"/>
                </a:tc>
              </a:tr>
              <a:tr h="544482">
                <a:tc>
                  <a:txBody>
                    <a:bodyPr/>
                    <a:lstStyle/>
                    <a:p>
                      <a:r>
                        <a:rPr lang="en-US" sz="2000" dirty="0" smtClean="0"/>
                        <a:t>Extra Large (A4)</a:t>
                      </a:r>
                      <a:endParaRPr lang="en-US" sz="2000" dirty="0">
                        <a:solidFill>
                          <a:schemeClr val="bg1"/>
                        </a:solidFill>
                      </a:endParaRPr>
                    </a:p>
                  </a:txBody>
                  <a:tcPr marL="124347" marR="124347" marT="62165" marB="62165" anchor="ctr"/>
                </a:tc>
                <a:tc>
                  <a:txBody>
                    <a:bodyPr/>
                    <a:lstStyle/>
                    <a:p>
                      <a:r>
                        <a:rPr lang="en-US" sz="2000" dirty="0" smtClean="0"/>
                        <a:t>8</a:t>
                      </a:r>
                      <a:endParaRPr lang="en-US" sz="2000" dirty="0">
                        <a:solidFill>
                          <a:schemeClr val="bg1"/>
                        </a:solidFill>
                      </a:endParaRPr>
                    </a:p>
                  </a:txBody>
                  <a:tcPr marL="124347" marR="124347" marT="62165" marB="62165" anchor="ctr"/>
                </a:tc>
                <a:tc>
                  <a:txBody>
                    <a:bodyPr/>
                    <a:lstStyle/>
                    <a:p>
                      <a:r>
                        <a:rPr lang="en-US" sz="2000" dirty="0" smtClean="0"/>
                        <a:t>14 GB</a:t>
                      </a:r>
                      <a:endParaRPr lang="en-US" sz="2000" dirty="0">
                        <a:solidFill>
                          <a:schemeClr val="bg1"/>
                        </a:solidFill>
                      </a:endParaRPr>
                    </a:p>
                  </a:txBody>
                  <a:tcPr marL="124347" marR="124347" marT="62165" marB="62165" anchor="ctr"/>
                </a:tc>
                <a:tc>
                  <a:txBody>
                    <a:bodyPr/>
                    <a:lstStyle/>
                    <a:p>
                      <a:r>
                        <a:rPr lang="en-US" sz="2000" dirty="0" smtClean="0"/>
                        <a:t>800 </a:t>
                      </a:r>
                      <a:r>
                        <a:rPr lang="en-US" sz="2000" smtClean="0"/>
                        <a:t>(Mbps)</a:t>
                      </a:r>
                      <a:endParaRPr lang="en-US" sz="2000" dirty="0">
                        <a:solidFill>
                          <a:schemeClr val="bg1"/>
                        </a:solidFill>
                      </a:endParaRPr>
                    </a:p>
                  </a:txBody>
                  <a:tcPr marL="124347" marR="124347" marT="62165" marB="62165" anchor="ctr"/>
                </a:tc>
                <a:tc>
                  <a:txBody>
                    <a:bodyPr/>
                    <a:lstStyle/>
                    <a:p>
                      <a:r>
                        <a:rPr lang="en-US" sz="2000" dirty="0" smtClean="0"/>
                        <a:t>16</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16 x 500</a:t>
                      </a:r>
                      <a:endParaRPr lang="en-US" sz="2000" dirty="0">
                        <a:solidFill>
                          <a:schemeClr val="bg1"/>
                        </a:solidFill>
                      </a:endParaRPr>
                    </a:p>
                  </a:txBody>
                  <a:tcPr marL="124347" marR="124347" marT="62165" marB="62165" anchor="ctr"/>
                </a:tc>
              </a:tr>
              <a:tr h="510653">
                <a:tc>
                  <a:txBody>
                    <a:bodyPr/>
                    <a:lstStyle/>
                    <a:p>
                      <a:r>
                        <a:rPr lang="en-US" sz="2000" dirty="0" smtClean="0">
                          <a:solidFill>
                            <a:schemeClr val="bg1"/>
                          </a:solidFill>
                        </a:rPr>
                        <a:t>A6</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4</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28 GB</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1.</a:t>
                      </a:r>
                      <a:r>
                        <a:rPr lang="en-US" sz="2000" baseline="0" dirty="0" smtClean="0">
                          <a:solidFill>
                            <a:schemeClr val="bg1"/>
                          </a:solidFill>
                        </a:rPr>
                        <a:t>000 (Mbps)</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8</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8 x 500</a:t>
                      </a:r>
                      <a:endParaRPr lang="en-US" sz="2000" dirty="0">
                        <a:solidFill>
                          <a:schemeClr val="bg1"/>
                        </a:solidFill>
                      </a:endParaRPr>
                    </a:p>
                  </a:txBody>
                  <a:tcPr marL="124347" marR="124347" marT="62165" marB="62165" anchor="ctr"/>
                </a:tc>
              </a:tr>
              <a:tr h="510653">
                <a:tc>
                  <a:txBody>
                    <a:bodyPr/>
                    <a:lstStyle/>
                    <a:p>
                      <a:r>
                        <a:rPr lang="en-US" sz="2000" dirty="0" smtClean="0">
                          <a:solidFill>
                            <a:schemeClr val="bg1"/>
                          </a:solidFill>
                        </a:rPr>
                        <a:t>A7</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8</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56 GB</a:t>
                      </a:r>
                      <a:endParaRPr lang="en-US" sz="2000" dirty="0">
                        <a:solidFill>
                          <a:schemeClr val="bg1"/>
                        </a:solidFill>
                      </a:endParaRPr>
                    </a:p>
                  </a:txBody>
                  <a:tcPr marL="124347" marR="124347" marT="62165" marB="62165" anchor="ct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2.</a:t>
                      </a:r>
                      <a:r>
                        <a:rPr lang="en-US" sz="2000" baseline="0" dirty="0" smtClean="0">
                          <a:solidFill>
                            <a:schemeClr val="bg1"/>
                          </a:solidFill>
                        </a:rPr>
                        <a:t>000 (Mbps)</a:t>
                      </a:r>
                      <a:endParaRPr lang="en-US" sz="2000" dirty="0" smtClean="0">
                        <a:solidFill>
                          <a:schemeClr val="bg1"/>
                        </a:solidFill>
                      </a:endParaRPr>
                    </a:p>
                  </a:txBody>
                  <a:tcPr marL="124347" marR="124347" marT="62165" marB="62165" anchor="ctr"/>
                </a:tc>
                <a:tc>
                  <a:txBody>
                    <a:bodyPr/>
                    <a:lstStyle/>
                    <a:p>
                      <a:r>
                        <a:rPr lang="en-US" sz="2000" dirty="0" smtClean="0">
                          <a:solidFill>
                            <a:schemeClr val="bg1"/>
                          </a:solidFill>
                        </a:rPr>
                        <a:t>16</a:t>
                      </a:r>
                      <a:endParaRPr lang="en-US" sz="2000" dirty="0">
                        <a:solidFill>
                          <a:schemeClr val="bg1"/>
                        </a:solidFill>
                      </a:endParaRPr>
                    </a:p>
                  </a:txBody>
                  <a:tcPr marL="124347" marR="124347" marT="62165" marB="62165" anchor="ctr"/>
                </a:tc>
                <a:tc>
                  <a:txBody>
                    <a:bodyPr/>
                    <a:lstStyle/>
                    <a:p>
                      <a:r>
                        <a:rPr lang="en-US" sz="2000" dirty="0" smtClean="0">
                          <a:solidFill>
                            <a:schemeClr val="bg1"/>
                          </a:solidFill>
                        </a:rPr>
                        <a:t>16 x 500</a:t>
                      </a:r>
                      <a:endParaRPr lang="en-US" sz="2000" dirty="0">
                        <a:solidFill>
                          <a:schemeClr val="bg1"/>
                        </a:solidFill>
                      </a:endParaRPr>
                    </a:p>
                  </a:txBody>
                  <a:tcPr marL="124347" marR="124347" marT="62165" marB="62165" anchor="ctr"/>
                </a:tc>
              </a:tr>
            </a:tbl>
          </a:graphicData>
        </a:graphic>
      </p:graphicFrame>
    </p:spTree>
    <p:extLst>
      <p:ext uri="{BB962C8B-B14F-4D97-AF65-F5344CB8AC3E}">
        <p14:creationId xmlns:p14="http://schemas.microsoft.com/office/powerpoint/2010/main" val="99963130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Business Continuity and SLA</a:t>
            </a:r>
            <a:endParaRPr lang="it-IT" dirty="0"/>
          </a:p>
        </p:txBody>
      </p:sp>
      <p:sp>
        <p:nvSpPr>
          <p:cNvPr id="3" name="Content Placeholder 2"/>
          <p:cNvSpPr>
            <a:spLocks noGrp="1"/>
          </p:cNvSpPr>
          <p:nvPr>
            <p:ph type="body" sz="quarter" idx="10"/>
          </p:nvPr>
        </p:nvSpPr>
        <p:spPr>
          <a:xfrm>
            <a:off x="274638" y="1212850"/>
            <a:ext cx="11887200" cy="4462760"/>
          </a:xfrm>
        </p:spPr>
        <p:txBody>
          <a:bodyPr/>
          <a:lstStyle/>
          <a:p>
            <a:r>
              <a:rPr lang="it-IT" dirty="0" err="1" smtClean="0"/>
              <a:t>VMs</a:t>
            </a:r>
            <a:r>
              <a:rPr lang="it-IT" dirty="0" smtClean="0"/>
              <a:t> </a:t>
            </a:r>
            <a:r>
              <a:rPr lang="it-IT" dirty="0" err="1" smtClean="0"/>
              <a:t>sometime</a:t>
            </a:r>
            <a:r>
              <a:rPr lang="it-IT" dirty="0" smtClean="0"/>
              <a:t> can </a:t>
            </a:r>
            <a:r>
              <a:rPr lang="it-IT" dirty="0" err="1" smtClean="0"/>
              <a:t>reboot</a:t>
            </a:r>
            <a:r>
              <a:rPr lang="it-IT" dirty="0" smtClean="0"/>
              <a:t>/</a:t>
            </a:r>
            <a:r>
              <a:rPr lang="it-IT" dirty="0" err="1" smtClean="0"/>
              <a:t>restart</a:t>
            </a:r>
            <a:endParaRPr lang="it-IT" dirty="0" smtClean="0"/>
          </a:p>
          <a:p>
            <a:pPr lvl="1"/>
            <a:r>
              <a:rPr lang="it-IT" dirty="0" smtClean="0"/>
              <a:t>To </a:t>
            </a:r>
            <a:r>
              <a:rPr lang="it-IT" dirty="0" err="1" smtClean="0"/>
              <a:t>apply</a:t>
            </a:r>
            <a:r>
              <a:rPr lang="it-IT" dirty="0" smtClean="0"/>
              <a:t> </a:t>
            </a:r>
            <a:r>
              <a:rPr lang="it-IT" dirty="0" err="1" smtClean="0"/>
              <a:t>patches</a:t>
            </a:r>
            <a:endParaRPr lang="it-IT" dirty="0" smtClean="0"/>
          </a:p>
          <a:p>
            <a:pPr lvl="1"/>
            <a:r>
              <a:rPr lang="it-IT" dirty="0" smtClean="0"/>
              <a:t>For hardware </a:t>
            </a:r>
            <a:r>
              <a:rPr lang="it-IT" dirty="0" err="1" smtClean="0"/>
              <a:t>upgrades</a:t>
            </a:r>
            <a:endParaRPr lang="it-IT" dirty="0" smtClean="0"/>
          </a:p>
          <a:p>
            <a:pPr lvl="1"/>
            <a:r>
              <a:rPr lang="it-IT" dirty="0" smtClean="0"/>
              <a:t>For </a:t>
            </a:r>
            <a:r>
              <a:rPr lang="it-IT" dirty="0" err="1" smtClean="0"/>
              <a:t>issues</a:t>
            </a:r>
            <a:r>
              <a:rPr lang="it-IT" dirty="0" smtClean="0"/>
              <a:t> (</a:t>
            </a:r>
            <a:r>
              <a:rPr lang="it-IT" dirty="0" err="1" smtClean="0"/>
              <a:t>sometime</a:t>
            </a:r>
            <a:r>
              <a:rPr lang="it-IT" dirty="0" smtClean="0"/>
              <a:t> it </a:t>
            </a:r>
            <a:r>
              <a:rPr lang="it-IT" dirty="0" err="1" smtClean="0"/>
              <a:t>happens</a:t>
            </a:r>
            <a:r>
              <a:rPr lang="it-IT" dirty="0" smtClean="0"/>
              <a:t>)</a:t>
            </a:r>
          </a:p>
          <a:p>
            <a:r>
              <a:rPr lang="it-IT" dirty="0" smtClean="0"/>
              <a:t>The </a:t>
            </a:r>
            <a:r>
              <a:rPr lang="it-IT" dirty="0" err="1" smtClean="0"/>
              <a:t>guaranteed</a:t>
            </a:r>
            <a:r>
              <a:rPr lang="it-IT" dirty="0" smtClean="0"/>
              <a:t> SLA</a:t>
            </a:r>
          </a:p>
          <a:p>
            <a:pPr lvl="1"/>
            <a:r>
              <a:rPr lang="it-IT" dirty="0" smtClean="0"/>
              <a:t>99.95% of </a:t>
            </a:r>
            <a:r>
              <a:rPr lang="it-IT" dirty="0" err="1" smtClean="0"/>
              <a:t>external</a:t>
            </a:r>
            <a:r>
              <a:rPr lang="it-IT" dirty="0" smtClean="0"/>
              <a:t> </a:t>
            </a:r>
            <a:r>
              <a:rPr lang="it-IT" dirty="0" err="1" smtClean="0"/>
              <a:t>connectivity</a:t>
            </a:r>
            <a:r>
              <a:rPr lang="it-IT" dirty="0" smtClean="0"/>
              <a:t> for </a:t>
            </a:r>
            <a:r>
              <a:rPr lang="it-IT" dirty="0" err="1" smtClean="0"/>
              <a:t>VMs</a:t>
            </a:r>
            <a:r>
              <a:rPr lang="it-IT" dirty="0" smtClean="0"/>
              <a:t> with </a:t>
            </a:r>
            <a:r>
              <a:rPr lang="it-IT" dirty="0" err="1" smtClean="0"/>
              <a:t>two</a:t>
            </a:r>
            <a:r>
              <a:rPr lang="it-IT" dirty="0" smtClean="0"/>
              <a:t> or more </a:t>
            </a:r>
            <a:r>
              <a:rPr lang="it-IT" dirty="0" err="1" smtClean="0"/>
              <a:t>instances</a:t>
            </a:r>
            <a:r>
              <a:rPr lang="it-IT" dirty="0" smtClean="0"/>
              <a:t> in the </a:t>
            </a:r>
            <a:r>
              <a:rPr lang="it-IT" dirty="0" err="1" smtClean="0"/>
              <a:t>same</a:t>
            </a:r>
            <a:r>
              <a:rPr lang="it-IT" dirty="0" smtClean="0"/>
              <a:t> </a:t>
            </a:r>
            <a:r>
              <a:rPr lang="it-IT" dirty="0" err="1" smtClean="0"/>
              <a:t>Availability</a:t>
            </a:r>
            <a:r>
              <a:rPr lang="it-IT" dirty="0" smtClean="0"/>
              <a:t> Set</a:t>
            </a:r>
          </a:p>
          <a:p>
            <a:pPr lvl="2"/>
            <a:r>
              <a:rPr lang="it-IT" dirty="0" smtClean="0"/>
              <a:t>It </a:t>
            </a:r>
            <a:r>
              <a:rPr lang="it-IT" dirty="0" err="1" smtClean="0"/>
              <a:t>means</a:t>
            </a:r>
            <a:r>
              <a:rPr lang="it-IT" dirty="0" smtClean="0"/>
              <a:t> </a:t>
            </a:r>
            <a:r>
              <a:rPr lang="it-IT" dirty="0" err="1" smtClean="0"/>
              <a:t>downtime</a:t>
            </a:r>
            <a:r>
              <a:rPr lang="it-IT" dirty="0" smtClean="0"/>
              <a:t> </a:t>
            </a:r>
            <a:r>
              <a:rPr lang="it-IT" dirty="0" err="1" smtClean="0"/>
              <a:t>about</a:t>
            </a:r>
            <a:r>
              <a:rPr lang="it-IT" dirty="0" smtClean="0"/>
              <a:t> 4.38hr/</a:t>
            </a:r>
            <a:r>
              <a:rPr lang="it-IT" dirty="0" err="1" smtClean="0"/>
              <a:t>year</a:t>
            </a:r>
            <a:endParaRPr lang="it-IT" dirty="0" smtClean="0"/>
          </a:p>
          <a:p>
            <a:pPr lvl="1"/>
            <a:r>
              <a:rPr lang="it-IT" dirty="0" smtClean="0"/>
              <a:t>99.9% of </a:t>
            </a:r>
            <a:r>
              <a:rPr lang="it-IT" dirty="0" err="1" smtClean="0"/>
              <a:t>availability</a:t>
            </a:r>
            <a:r>
              <a:rPr lang="it-IT" dirty="0" smtClean="0"/>
              <a:t> for Virtual Network </a:t>
            </a:r>
            <a:r>
              <a:rPr lang="it-IT" dirty="0" err="1" smtClean="0"/>
              <a:t>Gateways</a:t>
            </a:r>
            <a:endParaRPr lang="it-IT" dirty="0" smtClean="0"/>
          </a:p>
          <a:p>
            <a:r>
              <a:rPr lang="it-IT" dirty="0" smtClean="0"/>
              <a:t>For </a:t>
            </a:r>
            <a:r>
              <a:rPr lang="it-IT" dirty="0" err="1" smtClean="0"/>
              <a:t>further</a:t>
            </a:r>
            <a:r>
              <a:rPr lang="it-IT" dirty="0" smtClean="0"/>
              <a:t> </a:t>
            </a:r>
            <a:r>
              <a:rPr lang="it-IT" dirty="0" err="1" smtClean="0"/>
              <a:t>details</a:t>
            </a:r>
            <a:r>
              <a:rPr lang="it-IT" dirty="0" smtClean="0"/>
              <a:t> on SLA</a:t>
            </a:r>
            <a:endParaRPr lang="it-IT" dirty="0"/>
          </a:p>
          <a:p>
            <a:pPr lvl="1"/>
            <a:r>
              <a:rPr lang="it-IT" dirty="0" smtClean="0"/>
              <a:t>http</a:t>
            </a:r>
            <a:r>
              <a:rPr lang="it-IT" dirty="0"/>
              <a:t>://www.windowsazure.com/en-us/support/legal/sla</a:t>
            </a:r>
            <a:r>
              <a:rPr lang="it-IT" dirty="0" smtClean="0"/>
              <a:t>/ </a:t>
            </a:r>
            <a:endParaRPr lang="it-IT" dirty="0"/>
          </a:p>
        </p:txBody>
      </p:sp>
    </p:spTree>
    <p:extLst>
      <p:ext uri="{BB962C8B-B14F-4D97-AF65-F5344CB8AC3E}">
        <p14:creationId xmlns:p14="http://schemas.microsoft.com/office/powerpoint/2010/main" val="37893896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NZ" smtClean="0"/>
              <a:t>Virtual Machine Availability Sets</a:t>
            </a:r>
            <a:endParaRPr lang="en-NZ" dirty="0"/>
          </a:p>
        </p:txBody>
      </p:sp>
      <p:sp>
        <p:nvSpPr>
          <p:cNvPr id="4" name="Content Placeholder 3"/>
          <p:cNvSpPr>
            <a:spLocks noGrp="1"/>
          </p:cNvSpPr>
          <p:nvPr>
            <p:ph sz="quarter" idx="10"/>
          </p:nvPr>
        </p:nvSpPr>
        <p:spPr/>
        <p:txBody>
          <a:bodyPr/>
          <a:lstStyle/>
          <a:p>
            <a:endParaRPr lang="it-IT" dirty="0"/>
          </a:p>
        </p:txBody>
      </p:sp>
      <p:sp>
        <p:nvSpPr>
          <p:cNvPr id="24" name="Rectangle 23"/>
          <p:cNvSpPr/>
          <p:nvPr>
            <p:custDataLst>
              <p:tags r:id="rId1"/>
            </p:custDataLst>
          </p:nvPr>
        </p:nvSpPr>
        <p:spPr bwMode="auto">
          <a:xfrm>
            <a:off x="7383257" y="1521681"/>
            <a:ext cx="2718121" cy="4870129"/>
          </a:xfrm>
          <a:prstGeom prst="rect">
            <a:avLst/>
          </a:prstGeom>
          <a:solidFill>
            <a:schemeClr val="accent2"/>
          </a:solidFill>
          <a:ln w="254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46625" rIns="93248" bIns="46625" numCol="1" rtlCol="0" anchor="t" anchorCtr="0" compatLnSpc="1">
            <a:prstTxWarp prst="textNoShape">
              <a:avLst/>
            </a:prstTxWarp>
          </a:bodyPr>
          <a:lstStyle/>
          <a:p>
            <a:pPr algn="ctr" defTabSz="1243188" fontAlgn="base">
              <a:spcBef>
                <a:spcPct val="0"/>
              </a:spcBef>
              <a:spcAft>
                <a:spcPct val="0"/>
              </a:spcAft>
            </a:pPr>
            <a:r>
              <a:rPr lang="en-US" sz="2200" dirty="0">
                <a:ln>
                  <a:solidFill>
                    <a:srgbClr val="505050">
                      <a:alpha val="0"/>
                    </a:srgbClr>
                  </a:solidFill>
                </a:ln>
                <a:solidFill>
                  <a:schemeClr val="tx1"/>
                </a:solidFill>
              </a:rPr>
              <a:t>Fault Domain</a:t>
            </a:r>
          </a:p>
        </p:txBody>
      </p:sp>
      <p:sp>
        <p:nvSpPr>
          <p:cNvPr id="25" name="Rectangle 24"/>
          <p:cNvSpPr/>
          <p:nvPr>
            <p:custDataLst>
              <p:tags r:id="rId2"/>
            </p:custDataLst>
          </p:nvPr>
        </p:nvSpPr>
        <p:spPr bwMode="auto">
          <a:xfrm>
            <a:off x="7545166" y="1956236"/>
            <a:ext cx="2425400" cy="424404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4" tIns="46627" rIns="93214" bIns="46608" numCol="1" spcCol="0" rtlCol="0" anchor="t" anchorCtr="0" compatLnSpc="1">
            <a:prstTxWarp prst="textNoShape">
              <a:avLst/>
            </a:prstTxWarp>
          </a:bodyPr>
          <a:lstStyle/>
          <a:p>
            <a:pPr algn="ctr" defTabSz="931967" fontAlgn="base">
              <a:spcBef>
                <a:spcPts val="1224"/>
              </a:spcBef>
              <a:spcAft>
                <a:spcPct val="0"/>
              </a:spcAft>
            </a:pPr>
            <a:r>
              <a:rPr lang="en-US" sz="2200" dirty="0">
                <a:ln>
                  <a:solidFill>
                    <a:srgbClr val="505050">
                      <a:alpha val="0"/>
                    </a:srgbClr>
                  </a:solidFill>
                </a:ln>
                <a:solidFill>
                  <a:schemeClr val="tx1"/>
                </a:solidFill>
              </a:rPr>
              <a:t>Rack</a:t>
            </a:r>
            <a:endParaRPr lang="en-US" sz="1399" dirty="0">
              <a:ln>
                <a:solidFill>
                  <a:srgbClr val="505050">
                    <a:alpha val="0"/>
                  </a:srgbClr>
                </a:solidFill>
              </a:ln>
              <a:solidFill>
                <a:schemeClr val="tx1"/>
              </a:solidFill>
            </a:endParaRPr>
          </a:p>
        </p:txBody>
      </p:sp>
      <p:sp>
        <p:nvSpPr>
          <p:cNvPr id="26" name="Rectangle 25"/>
          <p:cNvSpPr/>
          <p:nvPr>
            <p:custDataLst>
              <p:tags r:id="rId3"/>
            </p:custDataLst>
          </p:nvPr>
        </p:nvSpPr>
        <p:spPr bwMode="auto">
          <a:xfrm>
            <a:off x="2297024" y="1521681"/>
            <a:ext cx="2718121" cy="4870129"/>
          </a:xfrm>
          <a:prstGeom prst="rect">
            <a:avLst/>
          </a:prstGeom>
          <a:solidFill>
            <a:schemeClr val="accent2"/>
          </a:solidFill>
          <a:ln w="254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46625" rIns="93248" bIns="46625" numCol="1" rtlCol="0" anchor="t" anchorCtr="0" compatLnSpc="1">
            <a:prstTxWarp prst="textNoShape">
              <a:avLst/>
            </a:prstTxWarp>
          </a:bodyPr>
          <a:lstStyle/>
          <a:p>
            <a:pPr algn="ctr" defTabSz="1243188" fontAlgn="base">
              <a:spcBef>
                <a:spcPct val="0"/>
              </a:spcBef>
              <a:spcAft>
                <a:spcPct val="0"/>
              </a:spcAft>
            </a:pPr>
            <a:r>
              <a:rPr lang="en-US" sz="2200" dirty="0">
                <a:ln>
                  <a:solidFill>
                    <a:srgbClr val="505050">
                      <a:alpha val="0"/>
                    </a:srgbClr>
                  </a:solidFill>
                </a:ln>
                <a:solidFill>
                  <a:schemeClr val="tx1"/>
                </a:solidFill>
              </a:rPr>
              <a:t>Fault Domain</a:t>
            </a:r>
          </a:p>
        </p:txBody>
      </p:sp>
      <p:sp>
        <p:nvSpPr>
          <p:cNvPr id="27" name="Rectangle 26"/>
          <p:cNvSpPr/>
          <p:nvPr>
            <p:custDataLst>
              <p:tags r:id="rId4"/>
            </p:custDataLst>
          </p:nvPr>
        </p:nvSpPr>
        <p:spPr bwMode="auto">
          <a:xfrm>
            <a:off x="2458930" y="1956236"/>
            <a:ext cx="2425400" cy="424404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4" tIns="46627" rIns="93214" bIns="46608" numCol="1" spcCol="0" rtlCol="0" anchor="t" anchorCtr="0" compatLnSpc="1">
            <a:prstTxWarp prst="textNoShape">
              <a:avLst/>
            </a:prstTxWarp>
          </a:bodyPr>
          <a:lstStyle/>
          <a:p>
            <a:pPr algn="ctr" defTabSz="931967" fontAlgn="base">
              <a:spcBef>
                <a:spcPts val="1224"/>
              </a:spcBef>
              <a:spcAft>
                <a:spcPct val="0"/>
              </a:spcAft>
            </a:pPr>
            <a:r>
              <a:rPr lang="en-US" sz="2200" dirty="0">
                <a:ln>
                  <a:solidFill>
                    <a:srgbClr val="505050">
                      <a:alpha val="0"/>
                    </a:srgbClr>
                  </a:solidFill>
                </a:ln>
                <a:solidFill>
                  <a:schemeClr val="tx1"/>
                </a:solidFill>
              </a:rPr>
              <a:t>Rack</a:t>
            </a:r>
            <a:endParaRPr lang="en-US" sz="1399" dirty="0">
              <a:ln>
                <a:solidFill>
                  <a:srgbClr val="505050">
                    <a:alpha val="0"/>
                  </a:srgbClr>
                </a:solidFill>
              </a:ln>
              <a:solidFill>
                <a:schemeClr val="tx1"/>
              </a:solidFill>
            </a:endParaRPr>
          </a:p>
        </p:txBody>
      </p:sp>
      <p:sp>
        <p:nvSpPr>
          <p:cNvPr id="28" name="Rectangle 27"/>
          <p:cNvSpPr/>
          <p:nvPr>
            <p:custDataLst>
              <p:tags r:id="rId5"/>
            </p:custDataLst>
          </p:nvPr>
        </p:nvSpPr>
        <p:spPr bwMode="auto">
          <a:xfrm>
            <a:off x="2629956" y="2447132"/>
            <a:ext cx="7138494" cy="1679936"/>
          </a:xfrm>
          <a:prstGeom prst="rect">
            <a:avLst/>
          </a:prstGeom>
          <a:solidFill>
            <a:schemeClr val="accent1"/>
          </a:solidFill>
          <a:ln w="1905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46625" rIns="93248" bIns="46625" numCol="1" rtlCol="0" anchor="ctr" anchorCtr="0" compatLnSpc="1">
            <a:prstTxWarp prst="textNoShape">
              <a:avLst/>
            </a:prstTxWarp>
          </a:bodyPr>
          <a:lstStyle/>
          <a:p>
            <a:pPr algn="ctr" defTabSz="932286" fontAlgn="base">
              <a:spcBef>
                <a:spcPct val="0"/>
              </a:spcBef>
              <a:spcAft>
                <a:spcPct val="0"/>
              </a:spcAft>
            </a:pPr>
            <a:r>
              <a:rPr lang="en-US" sz="2200" dirty="0">
                <a:ln>
                  <a:solidFill>
                    <a:srgbClr val="505050">
                      <a:alpha val="0"/>
                    </a:srgbClr>
                  </a:solidFill>
                </a:ln>
                <a:solidFill>
                  <a:schemeClr val="tx1"/>
                </a:solidFill>
              </a:rPr>
              <a:t>Availability Set</a:t>
            </a:r>
          </a:p>
        </p:txBody>
      </p:sp>
      <p:sp>
        <p:nvSpPr>
          <p:cNvPr id="30" name="Rectangle 29"/>
          <p:cNvSpPr/>
          <p:nvPr>
            <p:custDataLst>
              <p:tags r:id="rId6"/>
            </p:custDataLst>
          </p:nvPr>
        </p:nvSpPr>
        <p:spPr bwMode="auto">
          <a:xfrm>
            <a:off x="2909807" y="2654724"/>
            <a:ext cx="1492554" cy="132262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0" rIns="93248" bIns="621624" numCol="1" rtlCol="0" anchor="ctr" anchorCtr="0" compatLnSpc="1">
            <a:prstTxWarp prst="textNoShape">
              <a:avLst/>
            </a:prstTxWarp>
          </a:bodyPr>
          <a:lstStyle/>
          <a:p>
            <a:pPr algn="ctr" defTabSz="932286" fontAlgn="base">
              <a:spcBef>
                <a:spcPct val="0"/>
              </a:spcBef>
              <a:spcAft>
                <a:spcPct val="0"/>
              </a:spcAft>
            </a:pPr>
            <a:r>
              <a:rPr lang="en-NZ" sz="1399" b="1" dirty="0">
                <a:ln>
                  <a:solidFill>
                    <a:srgbClr val="505050">
                      <a:alpha val="0"/>
                    </a:srgbClr>
                  </a:solidFill>
                </a:ln>
                <a:solidFill>
                  <a:schemeClr val="tx1"/>
                </a:solidFill>
              </a:rPr>
              <a:t>Virtual Machine</a:t>
            </a:r>
          </a:p>
        </p:txBody>
      </p:sp>
      <p:sp>
        <p:nvSpPr>
          <p:cNvPr id="32" name="Rectangle 31"/>
          <p:cNvSpPr/>
          <p:nvPr>
            <p:custDataLst>
              <p:tags r:id="rId7"/>
            </p:custDataLst>
          </p:nvPr>
        </p:nvSpPr>
        <p:spPr bwMode="auto">
          <a:xfrm>
            <a:off x="2643620" y="4340823"/>
            <a:ext cx="7138494" cy="1679936"/>
          </a:xfrm>
          <a:prstGeom prst="rect">
            <a:avLst/>
          </a:prstGeom>
          <a:solidFill>
            <a:schemeClr val="accent4"/>
          </a:solidFill>
          <a:ln w="1905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46625" rIns="93248" bIns="46625" numCol="1" rtlCol="0" anchor="ctr" anchorCtr="0" compatLnSpc="1">
            <a:prstTxWarp prst="textNoShape">
              <a:avLst/>
            </a:prstTxWarp>
          </a:bodyPr>
          <a:lstStyle/>
          <a:p>
            <a:pPr algn="ctr" defTabSz="932286" fontAlgn="base">
              <a:spcBef>
                <a:spcPct val="0"/>
              </a:spcBef>
              <a:spcAft>
                <a:spcPct val="0"/>
              </a:spcAft>
            </a:pPr>
            <a:r>
              <a:rPr lang="en-US" sz="2200" dirty="0">
                <a:ln>
                  <a:solidFill>
                    <a:srgbClr val="505050">
                      <a:alpha val="0"/>
                    </a:srgbClr>
                  </a:solidFill>
                </a:ln>
                <a:solidFill>
                  <a:schemeClr val="bg1"/>
                </a:solidFill>
              </a:rPr>
              <a:t>Availability Set</a:t>
            </a:r>
          </a:p>
        </p:txBody>
      </p:sp>
      <p:sp>
        <p:nvSpPr>
          <p:cNvPr id="34" name="Rectangle 33"/>
          <p:cNvSpPr/>
          <p:nvPr>
            <p:custDataLst>
              <p:tags r:id="rId8"/>
            </p:custDataLst>
          </p:nvPr>
        </p:nvSpPr>
        <p:spPr bwMode="auto">
          <a:xfrm>
            <a:off x="2909807" y="4624437"/>
            <a:ext cx="1492554" cy="124659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0" rIns="93248" bIns="621624" numCol="1" rtlCol="0" anchor="ctr" anchorCtr="0" compatLnSpc="1">
            <a:prstTxWarp prst="textNoShape">
              <a:avLst/>
            </a:prstTxWarp>
          </a:bodyPr>
          <a:lstStyle/>
          <a:p>
            <a:pPr algn="ctr" defTabSz="932286" fontAlgn="base">
              <a:spcBef>
                <a:spcPct val="0"/>
              </a:spcBef>
              <a:spcAft>
                <a:spcPct val="0"/>
              </a:spcAft>
            </a:pPr>
            <a:r>
              <a:rPr lang="en-NZ" sz="1399" b="1" dirty="0">
                <a:ln>
                  <a:solidFill>
                    <a:srgbClr val="505050">
                      <a:alpha val="0"/>
                    </a:srgbClr>
                  </a:solidFill>
                </a:ln>
                <a:solidFill>
                  <a:schemeClr val="tx1"/>
                </a:solidFill>
              </a:rPr>
              <a:t>Virtual Machine</a:t>
            </a:r>
          </a:p>
        </p:txBody>
      </p:sp>
      <p:sp>
        <p:nvSpPr>
          <p:cNvPr id="36" name="Rectangle 35"/>
          <p:cNvSpPr/>
          <p:nvPr>
            <p:custDataLst>
              <p:tags r:id="rId9"/>
            </p:custDataLst>
          </p:nvPr>
        </p:nvSpPr>
        <p:spPr bwMode="auto">
          <a:xfrm>
            <a:off x="7996040" y="2654724"/>
            <a:ext cx="1492554" cy="132262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0" rIns="93248" bIns="621624" numCol="1" rtlCol="0" anchor="ctr" anchorCtr="0" compatLnSpc="1">
            <a:prstTxWarp prst="textNoShape">
              <a:avLst/>
            </a:prstTxWarp>
          </a:bodyPr>
          <a:lstStyle/>
          <a:p>
            <a:pPr algn="ctr" defTabSz="932286" fontAlgn="base">
              <a:spcBef>
                <a:spcPct val="0"/>
              </a:spcBef>
              <a:spcAft>
                <a:spcPct val="0"/>
              </a:spcAft>
            </a:pPr>
            <a:r>
              <a:rPr lang="en-NZ" sz="1399" b="1" dirty="0">
                <a:ln>
                  <a:solidFill>
                    <a:srgbClr val="505050">
                      <a:alpha val="0"/>
                    </a:srgbClr>
                  </a:solidFill>
                </a:ln>
                <a:solidFill>
                  <a:schemeClr val="tx1"/>
                </a:solidFill>
              </a:rPr>
              <a:t>Virtual Machine</a:t>
            </a:r>
          </a:p>
        </p:txBody>
      </p:sp>
      <p:sp>
        <p:nvSpPr>
          <p:cNvPr id="38" name="Rectangle 37"/>
          <p:cNvSpPr/>
          <p:nvPr>
            <p:custDataLst>
              <p:tags r:id="rId10"/>
            </p:custDataLst>
          </p:nvPr>
        </p:nvSpPr>
        <p:spPr bwMode="auto">
          <a:xfrm>
            <a:off x="7996040" y="4624437"/>
            <a:ext cx="1492554" cy="124659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0" rIns="93248" bIns="621624" numCol="1" rtlCol="0" anchor="ctr" anchorCtr="0" compatLnSpc="1">
            <a:prstTxWarp prst="textNoShape">
              <a:avLst/>
            </a:prstTxWarp>
          </a:bodyPr>
          <a:lstStyle/>
          <a:p>
            <a:pPr algn="ctr" defTabSz="932286" fontAlgn="base">
              <a:spcBef>
                <a:spcPct val="0"/>
              </a:spcBef>
              <a:spcAft>
                <a:spcPct val="0"/>
              </a:spcAft>
            </a:pPr>
            <a:r>
              <a:rPr lang="en-NZ" sz="1399" b="1" dirty="0">
                <a:ln>
                  <a:solidFill>
                    <a:srgbClr val="505050">
                      <a:alpha val="0"/>
                    </a:srgbClr>
                  </a:solidFill>
                </a:ln>
                <a:solidFill>
                  <a:schemeClr val="tx1"/>
                </a:solidFill>
              </a:rPr>
              <a:t>Virtual Machine</a:t>
            </a:r>
          </a:p>
        </p:txBody>
      </p:sp>
      <p:sp>
        <p:nvSpPr>
          <p:cNvPr id="43" name="Rectangle 42"/>
          <p:cNvSpPr/>
          <p:nvPr>
            <p:custDataLst>
              <p:tags r:id="rId11"/>
            </p:custDataLst>
          </p:nvPr>
        </p:nvSpPr>
        <p:spPr bwMode="auto">
          <a:xfrm>
            <a:off x="2909807" y="3323060"/>
            <a:ext cx="1492554" cy="661309"/>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62163" rIns="93248" bIns="0" numCol="1" rtlCol="0" anchor="t" anchorCtr="0" compatLnSpc="1">
            <a:prstTxWarp prst="textNoShape">
              <a:avLst/>
            </a:prstTxWarp>
          </a:bodyPr>
          <a:lstStyle/>
          <a:p>
            <a:pPr algn="ctr" defTabSz="932286" fontAlgn="base">
              <a:spcBef>
                <a:spcPct val="0"/>
              </a:spcBef>
              <a:spcAft>
                <a:spcPct val="0"/>
              </a:spcAft>
            </a:pPr>
            <a:r>
              <a:rPr lang="en-NZ" sz="2000" dirty="0">
                <a:ln>
                  <a:solidFill>
                    <a:srgbClr val="505050">
                      <a:alpha val="0"/>
                    </a:srgbClr>
                  </a:solidFill>
                </a:ln>
                <a:solidFill>
                  <a:schemeClr val="bg1"/>
                </a:solidFill>
              </a:rPr>
              <a:t>IIS1</a:t>
            </a:r>
          </a:p>
        </p:txBody>
      </p:sp>
      <p:sp>
        <p:nvSpPr>
          <p:cNvPr id="44" name="Rectangle 43"/>
          <p:cNvSpPr/>
          <p:nvPr>
            <p:custDataLst>
              <p:tags r:id="rId12"/>
            </p:custDataLst>
          </p:nvPr>
        </p:nvSpPr>
        <p:spPr bwMode="auto">
          <a:xfrm>
            <a:off x="7996040" y="3323060"/>
            <a:ext cx="1492554" cy="661309"/>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62163" rIns="93248" bIns="0" numCol="1" rtlCol="0" anchor="t" anchorCtr="0" compatLnSpc="1">
            <a:prstTxWarp prst="textNoShape">
              <a:avLst/>
            </a:prstTxWarp>
          </a:bodyPr>
          <a:lstStyle/>
          <a:p>
            <a:pPr algn="ctr" defTabSz="932286" fontAlgn="base">
              <a:spcBef>
                <a:spcPct val="0"/>
              </a:spcBef>
              <a:spcAft>
                <a:spcPct val="0"/>
              </a:spcAft>
            </a:pPr>
            <a:r>
              <a:rPr lang="en-NZ" sz="2000" dirty="0">
                <a:ln>
                  <a:solidFill>
                    <a:srgbClr val="505050">
                      <a:alpha val="0"/>
                    </a:srgbClr>
                  </a:solidFill>
                </a:ln>
                <a:solidFill>
                  <a:schemeClr val="bg1"/>
                </a:solidFill>
              </a:rPr>
              <a:t>IIS2</a:t>
            </a:r>
          </a:p>
        </p:txBody>
      </p:sp>
      <p:sp>
        <p:nvSpPr>
          <p:cNvPr id="45" name="Rectangle 44"/>
          <p:cNvSpPr/>
          <p:nvPr>
            <p:custDataLst>
              <p:tags r:id="rId13"/>
            </p:custDataLst>
          </p:nvPr>
        </p:nvSpPr>
        <p:spPr bwMode="auto">
          <a:xfrm>
            <a:off x="2911382" y="5209724"/>
            <a:ext cx="1492554" cy="661309"/>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62163" rIns="93248" bIns="0" numCol="1" rtlCol="0" anchor="t" anchorCtr="0" compatLnSpc="1">
            <a:prstTxWarp prst="textNoShape">
              <a:avLst/>
            </a:prstTxWarp>
          </a:bodyPr>
          <a:lstStyle/>
          <a:p>
            <a:pPr algn="ctr" defTabSz="932286" fontAlgn="base">
              <a:spcBef>
                <a:spcPct val="0"/>
              </a:spcBef>
              <a:spcAft>
                <a:spcPct val="0"/>
              </a:spcAft>
            </a:pPr>
            <a:r>
              <a:rPr lang="en-NZ" sz="2000" dirty="0">
                <a:ln>
                  <a:solidFill>
                    <a:srgbClr val="505050">
                      <a:alpha val="0"/>
                    </a:srgbClr>
                  </a:solidFill>
                </a:ln>
                <a:solidFill>
                  <a:schemeClr val="bg1"/>
                </a:solidFill>
              </a:rPr>
              <a:t>SQL1</a:t>
            </a:r>
          </a:p>
        </p:txBody>
      </p:sp>
      <p:sp>
        <p:nvSpPr>
          <p:cNvPr id="46" name="Rectangle 45"/>
          <p:cNvSpPr/>
          <p:nvPr>
            <p:custDataLst>
              <p:tags r:id="rId14"/>
            </p:custDataLst>
          </p:nvPr>
        </p:nvSpPr>
        <p:spPr bwMode="auto">
          <a:xfrm>
            <a:off x="7997615" y="5209724"/>
            <a:ext cx="1492554" cy="661309"/>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8" tIns="62163" rIns="93248" bIns="0" numCol="1" rtlCol="0" anchor="t" anchorCtr="0" compatLnSpc="1">
            <a:prstTxWarp prst="textNoShape">
              <a:avLst/>
            </a:prstTxWarp>
          </a:bodyPr>
          <a:lstStyle/>
          <a:p>
            <a:pPr algn="ctr" defTabSz="932286" fontAlgn="base">
              <a:spcBef>
                <a:spcPct val="0"/>
              </a:spcBef>
              <a:spcAft>
                <a:spcPct val="0"/>
              </a:spcAft>
            </a:pPr>
            <a:r>
              <a:rPr lang="en-NZ" sz="2000" dirty="0">
                <a:ln>
                  <a:solidFill>
                    <a:srgbClr val="505050">
                      <a:alpha val="0"/>
                    </a:srgbClr>
                  </a:solidFill>
                </a:ln>
                <a:solidFill>
                  <a:schemeClr val="bg1"/>
                </a:solidFill>
              </a:rPr>
              <a:t>SQL2</a:t>
            </a:r>
          </a:p>
        </p:txBody>
      </p:sp>
    </p:spTree>
    <p:extLst>
      <p:ext uri="{BB962C8B-B14F-4D97-AF65-F5344CB8AC3E}">
        <p14:creationId xmlns:p14="http://schemas.microsoft.com/office/powerpoint/2010/main" val="248590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it-IT" dirty="0"/>
              <a:t>SharePoint </a:t>
            </a:r>
            <a:r>
              <a:rPr lang="it-IT" dirty="0" smtClean="0"/>
              <a:t>2013</a:t>
            </a:r>
            <a:br>
              <a:rPr lang="it-IT" dirty="0" smtClean="0"/>
            </a:br>
            <a:r>
              <a:rPr lang="it-IT" dirty="0" smtClean="0"/>
              <a:t>on Windows Azure </a:t>
            </a:r>
            <a:r>
              <a:rPr lang="it-IT" dirty="0" err="1" smtClean="0"/>
              <a:t>VMs</a:t>
            </a:r>
            <a:endParaRPr lang="it-IT" dirty="0"/>
          </a:p>
        </p:txBody>
      </p:sp>
    </p:spTree>
    <p:extLst>
      <p:ext uri="{BB962C8B-B14F-4D97-AF65-F5344CB8AC3E}">
        <p14:creationId xmlns:p14="http://schemas.microsoft.com/office/powerpoint/2010/main" val="273343699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313581" y="1516069"/>
            <a:ext cx="2323457" cy="5005529"/>
          </a:xfrm>
          <a:prstGeom prst="round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1400" dirty="0" smtClean="0">
                <a:gradFill>
                  <a:gsLst>
                    <a:gs pos="0">
                      <a:srgbClr val="FFFFFF"/>
                    </a:gs>
                    <a:gs pos="100000">
                      <a:srgbClr val="FFFFFF"/>
                    </a:gs>
                  </a:gsLst>
                  <a:lin ang="5400000" scaled="0"/>
                </a:gradFill>
                <a:ea typeface="Segoe UI" pitchFamily="34" charset="0"/>
                <a:cs typeface="Segoe UI" pitchFamily="34" charset="0"/>
              </a:rPr>
              <a:t>SP2013-SP-WFE-AV</a:t>
            </a:r>
          </a:p>
        </p:txBody>
      </p:sp>
      <p:sp>
        <p:nvSpPr>
          <p:cNvPr id="53" name="Rounded Rectangle 52"/>
          <p:cNvSpPr/>
          <p:nvPr/>
        </p:nvSpPr>
        <p:spPr bwMode="auto">
          <a:xfrm>
            <a:off x="2760961" y="1516069"/>
            <a:ext cx="2323457" cy="5005529"/>
          </a:xfrm>
          <a:prstGeom prst="round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1400" dirty="0">
                <a:gradFill>
                  <a:gsLst>
                    <a:gs pos="0">
                      <a:srgbClr val="FFFFFF"/>
                    </a:gs>
                    <a:gs pos="100000">
                      <a:srgbClr val="FFFFFF"/>
                    </a:gs>
                  </a:gsLst>
                  <a:lin ang="5400000" scaled="0"/>
                </a:gradFill>
                <a:ea typeface="Segoe UI" pitchFamily="34" charset="0"/>
                <a:cs typeface="Segoe UI" pitchFamily="34" charset="0"/>
              </a:rPr>
              <a:t>SP2013-SP-APP-AV</a:t>
            </a:r>
            <a:endParaRPr lang="it-IT"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ounded Rectangle 51"/>
          <p:cNvSpPr/>
          <p:nvPr/>
        </p:nvSpPr>
        <p:spPr bwMode="auto">
          <a:xfrm>
            <a:off x="5181951" y="1516068"/>
            <a:ext cx="4971999" cy="248893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sz="1400" dirty="0">
                <a:gradFill>
                  <a:gsLst>
                    <a:gs pos="0">
                      <a:srgbClr val="FFFFFF"/>
                    </a:gs>
                    <a:gs pos="100000">
                      <a:srgbClr val="FFFFFF"/>
                    </a:gs>
                  </a:gsLst>
                  <a:lin ang="5400000" scaled="0"/>
                </a:gradFill>
                <a:ea typeface="Segoe UI" pitchFamily="34" charset="0"/>
                <a:cs typeface="Segoe UI" pitchFamily="34" charset="0"/>
              </a:rPr>
              <a:t>SP2013-SQL-AV</a:t>
            </a:r>
            <a:endParaRPr lang="it-IT"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5208342" y="4135457"/>
            <a:ext cx="5026428" cy="238614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sz="1400" dirty="0">
                <a:gradFill>
                  <a:gsLst>
                    <a:gs pos="0">
                      <a:srgbClr val="FFFFFF"/>
                    </a:gs>
                    <a:gs pos="100000">
                      <a:srgbClr val="FFFFFF"/>
                    </a:gs>
                  </a:gsLst>
                  <a:lin ang="5400000" scaled="0"/>
                </a:gradFill>
                <a:ea typeface="Segoe UI" pitchFamily="34" charset="0"/>
                <a:cs typeface="Segoe UI" pitchFamily="34" charset="0"/>
              </a:rPr>
              <a:t>SP2013-DC-AV</a:t>
            </a:r>
            <a:endParaRPr lang="it-IT"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it-IT" dirty="0" smtClean="0"/>
              <a:t>A </a:t>
            </a:r>
            <a:r>
              <a:rPr lang="it-IT" dirty="0" err="1" smtClean="0"/>
              <a:t>Reliable</a:t>
            </a:r>
            <a:r>
              <a:rPr lang="it-IT" dirty="0" smtClean="0"/>
              <a:t> SharePoint 2013 Farm</a:t>
            </a:r>
            <a:endParaRPr lang="it-IT" dirty="0"/>
          </a:p>
        </p:txBody>
      </p:sp>
      <p:grpSp>
        <p:nvGrpSpPr>
          <p:cNvPr id="9" name="Group 8"/>
          <p:cNvGrpSpPr/>
          <p:nvPr/>
        </p:nvGrpSpPr>
        <p:grpSpPr>
          <a:xfrm>
            <a:off x="383675" y="1697062"/>
            <a:ext cx="2139552" cy="1898604"/>
            <a:chOff x="385589" y="1841078"/>
            <a:chExt cx="2632249" cy="2394566"/>
          </a:xfrm>
        </p:grpSpPr>
        <p:pic>
          <p:nvPicPr>
            <p:cNvPr id="22"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8" name="TextBox 7"/>
            <p:cNvSpPr txBox="1"/>
            <p:nvPr/>
          </p:nvSpPr>
          <p:spPr>
            <a:xfrm>
              <a:off x="385589" y="3040063"/>
              <a:ext cx="2632249" cy="1195581"/>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SP2013WFE01 [A4]</a:t>
              </a:r>
            </a:p>
            <a:p>
              <a:pPr algn="ctr">
                <a:lnSpc>
                  <a:spcPct val="90000"/>
                </a:lnSpc>
                <a:spcAft>
                  <a:spcPts val="600"/>
                </a:spcAft>
              </a:pPr>
              <a:r>
                <a:rPr lang="it-IT" sz="1200" dirty="0" smtClean="0"/>
                <a:t>Windows Server 2012</a:t>
              </a:r>
            </a:p>
            <a:p>
              <a:pPr algn="ctr">
                <a:lnSpc>
                  <a:spcPct val="90000"/>
                </a:lnSpc>
                <a:spcAft>
                  <a:spcPts val="600"/>
                </a:spcAft>
              </a:pPr>
              <a:r>
                <a:rPr lang="it-IT" sz="1200" dirty="0" smtClean="0"/>
                <a:t>SP2013 Web Front End</a:t>
              </a:r>
            </a:p>
          </p:txBody>
        </p:sp>
      </p:grpSp>
      <p:grpSp>
        <p:nvGrpSpPr>
          <p:cNvPr id="28" name="Group 27"/>
          <p:cNvGrpSpPr/>
          <p:nvPr/>
        </p:nvGrpSpPr>
        <p:grpSpPr>
          <a:xfrm>
            <a:off x="383675" y="4556026"/>
            <a:ext cx="2139552" cy="1898604"/>
            <a:chOff x="385589" y="1841078"/>
            <a:chExt cx="2632249" cy="2394566"/>
          </a:xfrm>
        </p:grpSpPr>
        <p:pic>
          <p:nvPicPr>
            <p:cNvPr id="29"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30" name="TextBox 29"/>
            <p:cNvSpPr txBox="1"/>
            <p:nvPr/>
          </p:nvSpPr>
          <p:spPr>
            <a:xfrm>
              <a:off x="385589" y="3040063"/>
              <a:ext cx="2632249" cy="1195581"/>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SP2013WFE02 [A4]</a:t>
              </a:r>
            </a:p>
            <a:p>
              <a:pPr algn="ctr">
                <a:lnSpc>
                  <a:spcPct val="90000"/>
                </a:lnSpc>
                <a:spcAft>
                  <a:spcPts val="600"/>
                </a:spcAft>
              </a:pPr>
              <a:r>
                <a:rPr lang="it-IT" sz="1200" dirty="0" smtClean="0"/>
                <a:t>Windows Server 2012</a:t>
              </a:r>
            </a:p>
            <a:p>
              <a:pPr algn="ctr">
                <a:lnSpc>
                  <a:spcPct val="90000"/>
                </a:lnSpc>
                <a:spcAft>
                  <a:spcPts val="600"/>
                </a:spcAft>
              </a:pPr>
              <a:r>
                <a:rPr lang="it-IT" sz="1200" dirty="0" smtClean="0"/>
                <a:t>SP2013 Web Front End</a:t>
              </a:r>
            </a:p>
          </p:txBody>
        </p:sp>
      </p:grpSp>
      <p:grpSp>
        <p:nvGrpSpPr>
          <p:cNvPr id="31" name="Group 30"/>
          <p:cNvGrpSpPr/>
          <p:nvPr/>
        </p:nvGrpSpPr>
        <p:grpSpPr>
          <a:xfrm>
            <a:off x="2797403" y="1698411"/>
            <a:ext cx="2139552" cy="1898604"/>
            <a:chOff x="385589" y="1841078"/>
            <a:chExt cx="2632249" cy="2394566"/>
          </a:xfrm>
        </p:grpSpPr>
        <p:pic>
          <p:nvPicPr>
            <p:cNvPr id="32"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33" name="TextBox 32"/>
            <p:cNvSpPr txBox="1"/>
            <p:nvPr/>
          </p:nvSpPr>
          <p:spPr>
            <a:xfrm>
              <a:off x="385589" y="3040063"/>
              <a:ext cx="2632249" cy="1195581"/>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SP2013APP01 [A4]</a:t>
              </a:r>
            </a:p>
            <a:p>
              <a:pPr algn="ctr">
                <a:lnSpc>
                  <a:spcPct val="90000"/>
                </a:lnSpc>
                <a:spcAft>
                  <a:spcPts val="600"/>
                </a:spcAft>
              </a:pPr>
              <a:r>
                <a:rPr lang="it-IT" sz="1200" dirty="0" smtClean="0"/>
                <a:t>Windows Server 2012</a:t>
              </a:r>
            </a:p>
            <a:p>
              <a:pPr algn="ctr">
                <a:lnSpc>
                  <a:spcPct val="90000"/>
                </a:lnSpc>
                <a:spcAft>
                  <a:spcPts val="600"/>
                </a:spcAft>
              </a:pPr>
              <a:r>
                <a:rPr lang="it-IT" sz="1200" dirty="0" smtClean="0"/>
                <a:t>SP2013 </a:t>
              </a:r>
              <a:r>
                <a:rPr lang="it-IT" sz="1200" dirty="0" err="1" smtClean="0"/>
                <a:t>App</a:t>
              </a:r>
              <a:r>
                <a:rPr lang="it-IT" sz="1200" dirty="0" smtClean="0"/>
                <a:t> Server</a:t>
              </a:r>
            </a:p>
          </p:txBody>
        </p:sp>
      </p:grpSp>
      <p:grpSp>
        <p:nvGrpSpPr>
          <p:cNvPr id="34" name="Group 33"/>
          <p:cNvGrpSpPr/>
          <p:nvPr/>
        </p:nvGrpSpPr>
        <p:grpSpPr>
          <a:xfrm>
            <a:off x="2797403" y="4557375"/>
            <a:ext cx="2139552" cy="1898604"/>
            <a:chOff x="385589" y="1841078"/>
            <a:chExt cx="2632249" cy="2394566"/>
          </a:xfrm>
        </p:grpSpPr>
        <p:pic>
          <p:nvPicPr>
            <p:cNvPr id="35"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36" name="TextBox 35"/>
            <p:cNvSpPr txBox="1"/>
            <p:nvPr/>
          </p:nvSpPr>
          <p:spPr>
            <a:xfrm>
              <a:off x="385589" y="3040063"/>
              <a:ext cx="2632249" cy="1195581"/>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SP2013APP02 </a:t>
              </a:r>
              <a:r>
                <a:rPr lang="it-IT" sz="1200" dirty="0"/>
                <a:t>[A4]</a:t>
              </a:r>
            </a:p>
            <a:p>
              <a:pPr algn="ctr">
                <a:lnSpc>
                  <a:spcPct val="90000"/>
                </a:lnSpc>
                <a:spcAft>
                  <a:spcPts val="600"/>
                </a:spcAft>
              </a:pPr>
              <a:r>
                <a:rPr lang="it-IT" sz="1200" dirty="0"/>
                <a:t>Windows Server 2012</a:t>
              </a:r>
            </a:p>
            <a:p>
              <a:pPr algn="ctr">
                <a:lnSpc>
                  <a:spcPct val="90000"/>
                </a:lnSpc>
                <a:spcAft>
                  <a:spcPts val="600"/>
                </a:spcAft>
              </a:pPr>
              <a:r>
                <a:rPr lang="it-IT" sz="1200" dirty="0"/>
                <a:t>SP2013 </a:t>
              </a:r>
              <a:r>
                <a:rPr lang="it-IT" sz="1200" dirty="0" err="1"/>
                <a:t>App</a:t>
              </a:r>
              <a:r>
                <a:rPr lang="it-IT" sz="1200" dirty="0"/>
                <a:t> Server</a:t>
              </a:r>
            </a:p>
          </p:txBody>
        </p:sp>
      </p:grpSp>
      <p:grpSp>
        <p:nvGrpSpPr>
          <p:cNvPr id="37" name="Group 36"/>
          <p:cNvGrpSpPr/>
          <p:nvPr/>
        </p:nvGrpSpPr>
        <p:grpSpPr>
          <a:xfrm>
            <a:off x="5464938" y="1698411"/>
            <a:ext cx="2139552" cy="2307945"/>
            <a:chOff x="385589" y="1841078"/>
            <a:chExt cx="2632249" cy="2910837"/>
          </a:xfrm>
        </p:grpSpPr>
        <p:pic>
          <p:nvPicPr>
            <p:cNvPr id="38"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39" name="TextBox 38"/>
            <p:cNvSpPr txBox="1"/>
            <p:nvPr/>
          </p:nvSpPr>
          <p:spPr>
            <a:xfrm>
              <a:off x="385589" y="3040061"/>
              <a:ext cx="2632249" cy="1711854"/>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SP2013SQL01 [A4]</a:t>
              </a:r>
            </a:p>
            <a:p>
              <a:pPr algn="ctr">
                <a:lnSpc>
                  <a:spcPct val="90000"/>
                </a:lnSpc>
                <a:spcAft>
                  <a:spcPts val="600"/>
                </a:spcAft>
              </a:pPr>
              <a:r>
                <a:rPr lang="it-IT" sz="1200" dirty="0" smtClean="0"/>
                <a:t>Windows Server 2012</a:t>
              </a:r>
            </a:p>
            <a:p>
              <a:pPr algn="ctr">
                <a:lnSpc>
                  <a:spcPct val="90000"/>
                </a:lnSpc>
                <a:spcAft>
                  <a:spcPts val="600"/>
                </a:spcAft>
              </a:pPr>
              <a:r>
                <a:rPr lang="it-IT" sz="1200" dirty="0" smtClean="0"/>
                <a:t>SQL Server 2012 (</a:t>
              </a:r>
              <a:r>
                <a:rPr lang="it-IT" sz="1200" dirty="0" err="1" smtClean="0"/>
                <a:t>Std</a:t>
              </a:r>
              <a:r>
                <a:rPr lang="it-IT" sz="1200" dirty="0" smtClean="0"/>
                <a:t>/</a:t>
              </a:r>
              <a:r>
                <a:rPr lang="it-IT" sz="1200" dirty="0" err="1" smtClean="0"/>
                <a:t>Ent</a:t>
              </a:r>
              <a:r>
                <a:rPr lang="it-IT" sz="1200" dirty="0" smtClean="0"/>
                <a:t>)</a:t>
              </a:r>
            </a:p>
            <a:p>
              <a:pPr algn="ctr">
                <a:lnSpc>
                  <a:spcPct val="90000"/>
                </a:lnSpc>
                <a:spcAft>
                  <a:spcPts val="600"/>
                </a:spcAft>
              </a:pPr>
              <a:r>
                <a:rPr lang="it-IT" sz="1200" dirty="0" err="1" smtClean="0"/>
                <a:t>Mirroring</a:t>
              </a:r>
              <a:r>
                <a:rPr lang="it-IT" sz="1200" dirty="0" smtClean="0"/>
                <a:t> </a:t>
              </a:r>
              <a:r>
                <a:rPr lang="it-IT" sz="1200" dirty="0" err="1" smtClean="0"/>
                <a:t>Node</a:t>
              </a:r>
              <a:r>
                <a:rPr lang="it-IT" sz="1200" dirty="0" smtClean="0"/>
                <a:t> 1 or Always On </a:t>
              </a:r>
              <a:r>
                <a:rPr lang="it-IT" sz="1200" dirty="0" err="1" smtClean="0"/>
                <a:t>Node</a:t>
              </a:r>
              <a:r>
                <a:rPr lang="it-IT" sz="1200" dirty="0" smtClean="0"/>
                <a:t> 1</a:t>
              </a:r>
            </a:p>
          </p:txBody>
        </p:sp>
      </p:grpSp>
      <p:grpSp>
        <p:nvGrpSpPr>
          <p:cNvPr id="40" name="Group 39"/>
          <p:cNvGrpSpPr/>
          <p:nvPr/>
        </p:nvGrpSpPr>
        <p:grpSpPr>
          <a:xfrm>
            <a:off x="7878666" y="1697062"/>
            <a:ext cx="2139552" cy="2307946"/>
            <a:chOff x="385589" y="1841078"/>
            <a:chExt cx="2632249" cy="2910838"/>
          </a:xfrm>
        </p:grpSpPr>
        <p:pic>
          <p:nvPicPr>
            <p:cNvPr id="41"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42" name="TextBox 41"/>
            <p:cNvSpPr txBox="1"/>
            <p:nvPr/>
          </p:nvSpPr>
          <p:spPr>
            <a:xfrm>
              <a:off x="385589" y="3040062"/>
              <a:ext cx="2632249" cy="1711854"/>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SP2013SQL02 [A4]</a:t>
              </a:r>
            </a:p>
            <a:p>
              <a:pPr algn="ctr">
                <a:lnSpc>
                  <a:spcPct val="90000"/>
                </a:lnSpc>
                <a:spcAft>
                  <a:spcPts val="600"/>
                </a:spcAft>
              </a:pPr>
              <a:r>
                <a:rPr lang="it-IT" sz="1200" dirty="0" smtClean="0"/>
                <a:t>Windows Server 2012</a:t>
              </a:r>
            </a:p>
            <a:p>
              <a:pPr algn="ctr">
                <a:lnSpc>
                  <a:spcPct val="90000"/>
                </a:lnSpc>
                <a:spcAft>
                  <a:spcPts val="600"/>
                </a:spcAft>
              </a:pPr>
              <a:r>
                <a:rPr lang="it-IT" sz="1200" dirty="0" smtClean="0"/>
                <a:t>SQL Server 2012 (</a:t>
              </a:r>
              <a:r>
                <a:rPr lang="it-IT" sz="1200" dirty="0" err="1" smtClean="0"/>
                <a:t>Std</a:t>
              </a:r>
              <a:r>
                <a:rPr lang="it-IT" sz="1200" dirty="0" smtClean="0"/>
                <a:t>/</a:t>
              </a:r>
              <a:r>
                <a:rPr lang="it-IT" sz="1200" dirty="0" err="1" smtClean="0"/>
                <a:t>Ent</a:t>
              </a:r>
              <a:r>
                <a:rPr lang="it-IT" sz="1200" dirty="0" smtClean="0"/>
                <a:t>)</a:t>
              </a:r>
            </a:p>
            <a:p>
              <a:pPr algn="ctr">
                <a:lnSpc>
                  <a:spcPct val="90000"/>
                </a:lnSpc>
                <a:spcAft>
                  <a:spcPts val="600"/>
                </a:spcAft>
              </a:pPr>
              <a:r>
                <a:rPr lang="it-IT" sz="1200" dirty="0" err="1" smtClean="0"/>
                <a:t>Mirroring</a:t>
              </a:r>
              <a:r>
                <a:rPr lang="it-IT" sz="1200" dirty="0" smtClean="0"/>
                <a:t> </a:t>
              </a:r>
              <a:r>
                <a:rPr lang="it-IT" sz="1200" dirty="0" err="1"/>
                <a:t>Node</a:t>
              </a:r>
              <a:r>
                <a:rPr lang="it-IT" sz="1200" dirty="0"/>
                <a:t> </a:t>
              </a:r>
              <a:r>
                <a:rPr lang="it-IT" sz="1200" dirty="0" smtClean="0"/>
                <a:t>2 </a:t>
              </a:r>
              <a:r>
                <a:rPr lang="it-IT" sz="1200" dirty="0"/>
                <a:t>or Always On </a:t>
              </a:r>
              <a:r>
                <a:rPr lang="it-IT" sz="1200" dirty="0" err="1"/>
                <a:t>Node</a:t>
              </a:r>
              <a:r>
                <a:rPr lang="it-IT" sz="1200" dirty="0"/>
                <a:t> 2</a:t>
              </a:r>
            </a:p>
          </p:txBody>
        </p:sp>
      </p:grpSp>
      <p:grpSp>
        <p:nvGrpSpPr>
          <p:cNvPr id="43" name="Group 42"/>
          <p:cNvGrpSpPr/>
          <p:nvPr/>
        </p:nvGrpSpPr>
        <p:grpSpPr>
          <a:xfrm>
            <a:off x="10250685" y="1698411"/>
            <a:ext cx="2139552" cy="2307945"/>
            <a:chOff x="385589" y="1841078"/>
            <a:chExt cx="2632249" cy="2910837"/>
          </a:xfrm>
        </p:grpSpPr>
        <p:pic>
          <p:nvPicPr>
            <p:cNvPr id="44"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45" name="TextBox 44"/>
            <p:cNvSpPr txBox="1"/>
            <p:nvPr/>
          </p:nvSpPr>
          <p:spPr>
            <a:xfrm>
              <a:off x="385589" y="3040061"/>
              <a:ext cx="2632249" cy="1711854"/>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SP2013SQL03 [A1]</a:t>
              </a:r>
            </a:p>
            <a:p>
              <a:pPr algn="ctr">
                <a:lnSpc>
                  <a:spcPct val="90000"/>
                </a:lnSpc>
                <a:spcAft>
                  <a:spcPts val="600"/>
                </a:spcAft>
              </a:pPr>
              <a:r>
                <a:rPr lang="it-IT" sz="1200" dirty="0" smtClean="0"/>
                <a:t>Windows Server 2012</a:t>
              </a:r>
            </a:p>
            <a:p>
              <a:pPr algn="ctr">
                <a:lnSpc>
                  <a:spcPct val="90000"/>
                </a:lnSpc>
                <a:spcAft>
                  <a:spcPts val="600"/>
                </a:spcAft>
              </a:pPr>
              <a:r>
                <a:rPr lang="it-IT" sz="1200" dirty="0" smtClean="0"/>
                <a:t>SQL Server 2012 (</a:t>
              </a:r>
              <a:r>
                <a:rPr lang="it-IT" sz="1200" dirty="0" err="1" smtClean="0"/>
                <a:t>Std</a:t>
              </a:r>
              <a:r>
                <a:rPr lang="it-IT" sz="1200" dirty="0" smtClean="0"/>
                <a:t>/</a:t>
              </a:r>
              <a:r>
                <a:rPr lang="it-IT" sz="1200" dirty="0" err="1" smtClean="0"/>
                <a:t>Ent</a:t>
              </a:r>
              <a:r>
                <a:rPr lang="it-IT" sz="1200" dirty="0" smtClean="0"/>
                <a:t>)</a:t>
              </a:r>
            </a:p>
            <a:p>
              <a:pPr algn="ctr">
                <a:lnSpc>
                  <a:spcPct val="90000"/>
                </a:lnSpc>
                <a:spcAft>
                  <a:spcPts val="600"/>
                </a:spcAft>
              </a:pPr>
              <a:r>
                <a:rPr lang="it-IT" sz="1200" dirty="0" smtClean="0"/>
                <a:t>SQL </a:t>
              </a:r>
              <a:r>
                <a:rPr lang="it-IT" sz="1200" dirty="0" err="1" smtClean="0"/>
                <a:t>Mirroring</a:t>
              </a:r>
              <a:r>
                <a:rPr lang="it-IT" sz="1200" dirty="0" smtClean="0"/>
                <a:t> Witness (optional)</a:t>
              </a:r>
            </a:p>
          </p:txBody>
        </p:sp>
      </p:grpSp>
      <p:grpSp>
        <p:nvGrpSpPr>
          <p:cNvPr id="46" name="Group 45"/>
          <p:cNvGrpSpPr/>
          <p:nvPr/>
        </p:nvGrpSpPr>
        <p:grpSpPr>
          <a:xfrm>
            <a:off x="5464938" y="4556026"/>
            <a:ext cx="2139552" cy="1898602"/>
            <a:chOff x="385589" y="1841078"/>
            <a:chExt cx="2632249" cy="2394563"/>
          </a:xfrm>
        </p:grpSpPr>
        <p:pic>
          <p:nvPicPr>
            <p:cNvPr id="47"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48" name="TextBox 47"/>
            <p:cNvSpPr txBox="1"/>
            <p:nvPr/>
          </p:nvSpPr>
          <p:spPr>
            <a:xfrm>
              <a:off x="385589" y="3040061"/>
              <a:ext cx="2632249" cy="1195580"/>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SP2013DC01 [A1]</a:t>
              </a:r>
            </a:p>
            <a:p>
              <a:pPr algn="ctr">
                <a:lnSpc>
                  <a:spcPct val="90000"/>
                </a:lnSpc>
                <a:spcAft>
                  <a:spcPts val="600"/>
                </a:spcAft>
              </a:pPr>
              <a:r>
                <a:rPr lang="it-IT" sz="1200" dirty="0" smtClean="0"/>
                <a:t>Windows Server 2012</a:t>
              </a:r>
            </a:p>
            <a:p>
              <a:pPr algn="ctr">
                <a:lnSpc>
                  <a:spcPct val="90000"/>
                </a:lnSpc>
                <a:spcAft>
                  <a:spcPts val="600"/>
                </a:spcAft>
              </a:pPr>
              <a:r>
                <a:rPr lang="it-IT" sz="1200" dirty="0" smtClean="0"/>
                <a:t>Domain Controller, DNS1</a:t>
              </a:r>
            </a:p>
          </p:txBody>
        </p:sp>
      </p:grpSp>
      <p:grpSp>
        <p:nvGrpSpPr>
          <p:cNvPr id="49" name="Group 48"/>
          <p:cNvGrpSpPr/>
          <p:nvPr/>
        </p:nvGrpSpPr>
        <p:grpSpPr>
          <a:xfrm>
            <a:off x="7878666" y="4554677"/>
            <a:ext cx="2139552" cy="1898603"/>
            <a:chOff x="385589" y="1841078"/>
            <a:chExt cx="2632249" cy="2394564"/>
          </a:xfrm>
        </p:grpSpPr>
        <p:pic>
          <p:nvPicPr>
            <p:cNvPr id="50" name="Picture 4" descr="D:\Pennie's documents\Images for TechEd06\Hardware_Imagery\Server.png"/>
            <p:cNvPicPr>
              <a:picLocks noChangeAspect="1" noChangeArrowheads="1"/>
            </p:cNvPicPr>
            <p:nvPr/>
          </p:nvPicPr>
          <p:blipFill>
            <a:blip r:embed="rId3"/>
            <a:srcRect/>
            <a:stretch>
              <a:fillRect/>
            </a:stretch>
          </p:blipFill>
          <p:spPr bwMode="auto">
            <a:xfrm>
              <a:off x="1301114" y="1841078"/>
              <a:ext cx="812826" cy="1198985"/>
            </a:xfrm>
            <a:prstGeom prst="rect">
              <a:avLst/>
            </a:prstGeom>
            <a:noFill/>
          </p:spPr>
        </p:pic>
        <p:sp>
          <p:nvSpPr>
            <p:cNvPr id="51" name="TextBox 50"/>
            <p:cNvSpPr txBox="1"/>
            <p:nvPr/>
          </p:nvSpPr>
          <p:spPr>
            <a:xfrm>
              <a:off x="385589" y="3040062"/>
              <a:ext cx="2632249" cy="1195580"/>
            </a:xfrm>
            <a:prstGeom prst="rect">
              <a:avLst/>
            </a:prstGeom>
            <a:noFill/>
          </p:spPr>
          <p:txBody>
            <a:bodyPr wrap="square" lIns="182880" tIns="146304" rIns="182880" bIns="146304" rtlCol="0">
              <a:spAutoFit/>
            </a:bodyPr>
            <a:lstStyle/>
            <a:p>
              <a:pPr algn="ctr">
                <a:lnSpc>
                  <a:spcPct val="90000"/>
                </a:lnSpc>
                <a:spcAft>
                  <a:spcPts val="600"/>
                </a:spcAft>
              </a:pPr>
              <a:r>
                <a:rPr lang="it-IT" sz="1200" dirty="0" smtClean="0"/>
                <a:t>SP2013DC02 [A1]</a:t>
              </a:r>
            </a:p>
            <a:p>
              <a:pPr algn="ctr">
                <a:lnSpc>
                  <a:spcPct val="90000"/>
                </a:lnSpc>
                <a:spcAft>
                  <a:spcPts val="600"/>
                </a:spcAft>
              </a:pPr>
              <a:r>
                <a:rPr lang="it-IT" sz="1200" dirty="0" smtClean="0"/>
                <a:t>Windows Server 2012</a:t>
              </a:r>
            </a:p>
            <a:p>
              <a:pPr algn="ctr">
                <a:lnSpc>
                  <a:spcPct val="90000"/>
                </a:lnSpc>
                <a:spcAft>
                  <a:spcPts val="600"/>
                </a:spcAft>
              </a:pPr>
              <a:r>
                <a:rPr lang="it-IT" sz="1200" dirty="0"/>
                <a:t>Domain Controller, </a:t>
              </a:r>
              <a:r>
                <a:rPr lang="it-IT" sz="1200" dirty="0" smtClean="0"/>
                <a:t>DNS2</a:t>
              </a:r>
              <a:endParaRPr lang="it-IT" sz="1200" dirty="0"/>
            </a:p>
          </p:txBody>
        </p:sp>
      </p:grpSp>
    </p:spTree>
    <p:extLst>
      <p:ext uri="{BB962C8B-B14F-4D97-AF65-F5344CB8AC3E}">
        <p14:creationId xmlns:p14="http://schemas.microsoft.com/office/powerpoint/2010/main" val="2557145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52"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SharePoint 2013 Farm Deployment</a:t>
            </a:r>
            <a:br>
              <a:rPr lang="en-US" dirty="0"/>
            </a:br>
            <a:r>
              <a:rPr lang="en-US" dirty="0"/>
              <a:t>on Windows Azure </a:t>
            </a:r>
            <a:r>
              <a:rPr lang="en-US" dirty="0" err="1" smtClean="0"/>
              <a:t>IaaS</a:t>
            </a:r>
            <a:endParaRPr lang="it-IT" dirty="0"/>
          </a:p>
        </p:txBody>
      </p:sp>
      <p:sp>
        <p:nvSpPr>
          <p:cNvPr id="5" name="Text Placeholder 4"/>
          <p:cNvSpPr>
            <a:spLocks noGrp="1"/>
          </p:cNvSpPr>
          <p:nvPr>
            <p:ph type="body" sz="quarter" idx="12"/>
          </p:nvPr>
        </p:nvSpPr>
        <p:spPr/>
        <p:txBody>
          <a:bodyPr/>
          <a:lstStyle/>
          <a:p>
            <a:r>
              <a:rPr lang="it-IT" dirty="0" smtClean="0"/>
              <a:t>Paolo Pialorsi</a:t>
            </a:r>
            <a:endParaRPr lang="it-IT" dirty="0"/>
          </a:p>
        </p:txBody>
      </p:sp>
    </p:spTree>
    <p:extLst>
      <p:ext uri="{BB962C8B-B14F-4D97-AF65-F5344CB8AC3E}">
        <p14:creationId xmlns:p14="http://schemas.microsoft.com/office/powerpoint/2010/main" val="2092661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dirty="0" smtClean="0"/>
              <a:t>Notes from the </a:t>
            </a:r>
            <a:r>
              <a:rPr lang="it-IT" dirty="0" err="1" smtClean="0"/>
              <a:t>fields</a:t>
            </a:r>
            <a:endParaRPr lang="it-IT" dirty="0"/>
          </a:p>
        </p:txBody>
      </p:sp>
    </p:spTree>
    <p:extLst>
      <p:ext uri="{BB962C8B-B14F-4D97-AF65-F5344CB8AC3E}">
        <p14:creationId xmlns:p14="http://schemas.microsoft.com/office/powerpoint/2010/main" val="36839730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Deploying Microsoft SharePoint on Windows Azure VMs</a:t>
            </a:r>
          </a:p>
        </p:txBody>
      </p:sp>
      <p:sp>
        <p:nvSpPr>
          <p:cNvPr id="5" name="Text Placeholder 4"/>
          <p:cNvSpPr>
            <a:spLocks noGrp="1"/>
          </p:cNvSpPr>
          <p:nvPr>
            <p:ph type="body" sz="quarter" idx="12"/>
          </p:nvPr>
        </p:nvSpPr>
        <p:spPr/>
        <p:txBody>
          <a:bodyPr/>
          <a:lstStyle/>
          <a:p>
            <a:r>
              <a:rPr lang="en-US" dirty="0"/>
              <a:t>Paolo </a:t>
            </a:r>
            <a:r>
              <a:rPr lang="en-US" dirty="0" smtClean="0"/>
              <a:t>Pialorsi - DevLeap</a:t>
            </a:r>
            <a:br>
              <a:rPr lang="en-US" dirty="0" smtClean="0"/>
            </a:br>
            <a:r>
              <a:rPr lang="en-US" dirty="0" smtClean="0"/>
              <a:t>paolo@pialorsi.com</a:t>
            </a:r>
          </a:p>
          <a:p>
            <a:r>
              <a:rPr lang="en-US" dirty="0" smtClean="0"/>
              <a:t>@</a:t>
            </a:r>
            <a:r>
              <a:rPr lang="en-US" dirty="0" err="1" smtClean="0"/>
              <a:t>PaoloPia</a:t>
            </a:r>
            <a:r>
              <a:rPr lang="en-US" dirty="0" smtClean="0"/>
              <a:t> </a:t>
            </a:r>
            <a:endParaRPr lang="en-US" dirty="0"/>
          </a:p>
        </p:txBody>
      </p:sp>
      <p:sp>
        <p:nvSpPr>
          <p:cNvPr id="9" name="Text Placeholder 8"/>
          <p:cNvSpPr>
            <a:spLocks noGrp="1"/>
          </p:cNvSpPr>
          <p:nvPr>
            <p:ph type="body" sz="quarter" idx="13"/>
          </p:nvPr>
        </p:nvSpPr>
        <p:spPr>
          <a:xfrm>
            <a:off x="6492620" y="434695"/>
            <a:ext cx="5486400" cy="923330"/>
          </a:xfrm>
        </p:spPr>
        <p:txBody>
          <a:bodyPr/>
          <a:lstStyle/>
          <a:p>
            <a:r>
              <a:rPr lang="en-US" dirty="0" smtClean="0"/>
              <a:t>SES-B320</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For </a:t>
            </a:r>
            <a:r>
              <a:rPr lang="it-IT" dirty="0" err="1" smtClean="0"/>
              <a:t>Better</a:t>
            </a:r>
            <a:r>
              <a:rPr lang="it-IT" dirty="0" smtClean="0"/>
              <a:t> Performances</a:t>
            </a:r>
            <a:endParaRPr lang="it-IT" dirty="0"/>
          </a:p>
        </p:txBody>
      </p:sp>
      <p:sp>
        <p:nvSpPr>
          <p:cNvPr id="3" name="Text Placeholder 2"/>
          <p:cNvSpPr>
            <a:spLocks noGrp="1"/>
          </p:cNvSpPr>
          <p:nvPr>
            <p:ph type="body" sz="quarter" idx="10"/>
          </p:nvPr>
        </p:nvSpPr>
        <p:spPr>
          <a:xfrm>
            <a:off x="274638" y="1212850"/>
            <a:ext cx="11887200" cy="5478423"/>
          </a:xfrm>
        </p:spPr>
        <p:txBody>
          <a:bodyPr/>
          <a:lstStyle/>
          <a:p>
            <a:r>
              <a:rPr lang="it-IT" dirty="0" smtClean="0"/>
              <a:t>Use </a:t>
            </a:r>
            <a:r>
              <a:rPr lang="it-IT" dirty="0" err="1" smtClean="0"/>
              <a:t>Affinity</a:t>
            </a:r>
            <a:r>
              <a:rPr lang="it-IT" dirty="0" smtClean="0"/>
              <a:t> </a:t>
            </a:r>
            <a:r>
              <a:rPr lang="it-IT" dirty="0" err="1" smtClean="0"/>
              <a:t>Groups</a:t>
            </a:r>
            <a:endParaRPr lang="it-IT" dirty="0" smtClean="0"/>
          </a:p>
          <a:p>
            <a:pPr lvl="1"/>
            <a:r>
              <a:rPr lang="it-IT" dirty="0" smtClean="0"/>
              <a:t>The </a:t>
            </a:r>
            <a:r>
              <a:rPr lang="it-IT" dirty="0" err="1" smtClean="0"/>
              <a:t>Fabric</a:t>
            </a:r>
            <a:r>
              <a:rPr lang="it-IT" dirty="0" smtClean="0"/>
              <a:t> Controller </a:t>
            </a:r>
            <a:r>
              <a:rPr lang="it-IT" dirty="0" err="1" smtClean="0"/>
              <a:t>will</a:t>
            </a:r>
            <a:r>
              <a:rPr lang="it-IT" dirty="0" smtClean="0"/>
              <a:t> </a:t>
            </a:r>
            <a:r>
              <a:rPr lang="it-IT" dirty="0" err="1" smtClean="0"/>
              <a:t>keep</a:t>
            </a:r>
            <a:r>
              <a:rPr lang="it-IT" dirty="0" smtClean="0"/>
              <a:t> </a:t>
            </a:r>
            <a:r>
              <a:rPr lang="it-IT" dirty="0"/>
              <a:t>Compute and </a:t>
            </a:r>
            <a:r>
              <a:rPr lang="it-IT" dirty="0" smtClean="0"/>
              <a:t>Storage </a:t>
            </a:r>
            <a:r>
              <a:rPr lang="it-IT" dirty="0" err="1" smtClean="0"/>
              <a:t>services</a:t>
            </a:r>
            <a:r>
              <a:rPr lang="it-IT" dirty="0" smtClean="0"/>
              <a:t> «</a:t>
            </a:r>
            <a:r>
              <a:rPr lang="it-IT" dirty="0" err="1" smtClean="0"/>
              <a:t>as</a:t>
            </a:r>
            <a:r>
              <a:rPr lang="it-IT" dirty="0" smtClean="0"/>
              <a:t> </a:t>
            </a:r>
            <a:r>
              <a:rPr lang="it-IT" dirty="0" err="1" smtClean="0"/>
              <a:t>close</a:t>
            </a:r>
            <a:r>
              <a:rPr lang="it-IT" dirty="0" smtClean="0"/>
              <a:t> </a:t>
            </a:r>
            <a:r>
              <a:rPr lang="it-IT" dirty="0" err="1" smtClean="0"/>
              <a:t>as</a:t>
            </a:r>
            <a:r>
              <a:rPr lang="it-IT" dirty="0" smtClean="0"/>
              <a:t> </a:t>
            </a:r>
            <a:r>
              <a:rPr lang="it-IT" dirty="0" err="1" smtClean="0"/>
              <a:t>possible</a:t>
            </a:r>
            <a:r>
              <a:rPr lang="it-IT" dirty="0" smtClean="0"/>
              <a:t>»</a:t>
            </a:r>
          </a:p>
          <a:p>
            <a:pPr lvl="1"/>
            <a:r>
              <a:rPr lang="it-IT" dirty="0" err="1" smtClean="0"/>
              <a:t>Within</a:t>
            </a:r>
            <a:r>
              <a:rPr lang="it-IT" dirty="0" smtClean="0"/>
              <a:t> the </a:t>
            </a:r>
            <a:r>
              <a:rPr lang="it-IT" dirty="0" err="1" smtClean="0"/>
              <a:t>same</a:t>
            </a:r>
            <a:r>
              <a:rPr lang="it-IT" dirty="0" smtClean="0"/>
              <a:t> Container or Cluster</a:t>
            </a:r>
          </a:p>
          <a:p>
            <a:pPr lvl="1"/>
            <a:r>
              <a:rPr lang="it-IT" dirty="0" smtClean="0"/>
              <a:t>For </a:t>
            </a:r>
            <a:r>
              <a:rPr lang="it-IT" dirty="0" err="1" smtClean="0"/>
              <a:t>aggregating</a:t>
            </a:r>
            <a:r>
              <a:rPr lang="it-IT" dirty="0" smtClean="0"/>
              <a:t> </a:t>
            </a:r>
            <a:r>
              <a:rPr lang="it-IT" dirty="0" err="1" smtClean="0"/>
              <a:t>services</a:t>
            </a:r>
            <a:r>
              <a:rPr lang="it-IT" dirty="0" smtClean="0"/>
              <a:t>, </a:t>
            </a:r>
            <a:r>
              <a:rPr lang="it-IT" dirty="0" err="1" smtClean="0"/>
              <a:t>reducing</a:t>
            </a:r>
            <a:r>
              <a:rPr lang="it-IT" dirty="0" smtClean="0"/>
              <a:t> </a:t>
            </a:r>
            <a:r>
              <a:rPr lang="it-IT" dirty="0" err="1" smtClean="0"/>
              <a:t>latency</a:t>
            </a:r>
            <a:r>
              <a:rPr lang="it-IT" dirty="0" smtClean="0"/>
              <a:t>, and </a:t>
            </a:r>
            <a:r>
              <a:rPr lang="it-IT" dirty="0" err="1" smtClean="0"/>
              <a:t>lowering</a:t>
            </a:r>
            <a:r>
              <a:rPr lang="it-IT" dirty="0" smtClean="0"/>
              <a:t> </a:t>
            </a:r>
            <a:r>
              <a:rPr lang="it-IT" dirty="0" err="1" smtClean="0"/>
              <a:t>costs</a:t>
            </a:r>
            <a:endParaRPr lang="it-IT" dirty="0" smtClean="0"/>
          </a:p>
          <a:p>
            <a:r>
              <a:rPr lang="it-IT" dirty="0" err="1" smtClean="0"/>
              <a:t>Leverage</a:t>
            </a:r>
            <a:r>
              <a:rPr lang="it-IT" dirty="0" smtClean="0"/>
              <a:t> Disks </a:t>
            </a:r>
            <a:r>
              <a:rPr lang="it-IT" dirty="0" err="1" smtClean="0"/>
              <a:t>Caching</a:t>
            </a:r>
            <a:endParaRPr lang="it-IT" dirty="0" smtClean="0"/>
          </a:p>
          <a:p>
            <a:pPr lvl="1"/>
            <a:r>
              <a:rPr lang="it-IT" dirty="0" smtClean="0"/>
              <a:t>None, Read-</a:t>
            </a:r>
            <a:r>
              <a:rPr lang="it-IT" dirty="0" err="1" smtClean="0"/>
              <a:t>Only</a:t>
            </a:r>
            <a:r>
              <a:rPr lang="it-IT" dirty="0" smtClean="0"/>
              <a:t> Cache, Read/Write Cache</a:t>
            </a:r>
          </a:p>
          <a:p>
            <a:pPr lvl="1"/>
            <a:r>
              <a:rPr lang="it-IT" dirty="0" err="1" smtClean="0"/>
              <a:t>Working</a:t>
            </a:r>
            <a:r>
              <a:rPr lang="it-IT" dirty="0" smtClean="0"/>
              <a:t> with </a:t>
            </a:r>
            <a:r>
              <a:rPr lang="it-IT" dirty="0" err="1" smtClean="0"/>
              <a:t>PowerShell</a:t>
            </a:r>
            <a:r>
              <a:rPr lang="it-IT" dirty="0" smtClean="0"/>
              <a:t> </a:t>
            </a:r>
            <a:r>
              <a:rPr lang="it-IT" dirty="0" err="1" smtClean="0"/>
              <a:t>you</a:t>
            </a:r>
            <a:r>
              <a:rPr lang="it-IT" dirty="0" smtClean="0"/>
              <a:t> can </a:t>
            </a:r>
            <a:r>
              <a:rPr lang="it-IT" dirty="0" err="1" smtClean="0"/>
              <a:t>choose</a:t>
            </a:r>
            <a:r>
              <a:rPr lang="it-IT" dirty="0" smtClean="0"/>
              <a:t> it </a:t>
            </a:r>
            <a:r>
              <a:rPr lang="it-IT" dirty="0" err="1" smtClean="0"/>
              <a:t>during</a:t>
            </a:r>
            <a:r>
              <a:rPr lang="it-IT" dirty="0" smtClean="0"/>
              <a:t> VM </a:t>
            </a:r>
            <a:r>
              <a:rPr lang="it-IT" dirty="0" err="1" smtClean="0"/>
              <a:t>creation</a:t>
            </a:r>
            <a:endParaRPr lang="it-IT" dirty="0" smtClean="0"/>
          </a:p>
          <a:p>
            <a:pPr lvl="1"/>
            <a:r>
              <a:rPr lang="it-IT" dirty="0" smtClean="0"/>
              <a:t>Can be </a:t>
            </a:r>
            <a:r>
              <a:rPr lang="it-IT" dirty="0" err="1" smtClean="0"/>
              <a:t>configured</a:t>
            </a:r>
            <a:r>
              <a:rPr lang="it-IT" dirty="0" smtClean="0"/>
              <a:t> </a:t>
            </a:r>
            <a:r>
              <a:rPr lang="it-IT" dirty="0" err="1" smtClean="0"/>
              <a:t>within</a:t>
            </a:r>
            <a:r>
              <a:rPr lang="it-IT" dirty="0" smtClean="0"/>
              <a:t> the Management Portal</a:t>
            </a:r>
          </a:p>
          <a:p>
            <a:pPr lvl="1"/>
            <a:r>
              <a:rPr lang="en-US" dirty="0" smtClean="0"/>
              <a:t>Cache </a:t>
            </a:r>
            <a:r>
              <a:rPr lang="en-US" dirty="0"/>
              <a:t>can be enabled for up to 4 data disks per </a:t>
            </a:r>
            <a:r>
              <a:rPr lang="en-US" dirty="0" smtClean="0"/>
              <a:t>VM</a:t>
            </a:r>
            <a:endParaRPr lang="en-US" dirty="0"/>
          </a:p>
          <a:p>
            <a:pPr lvl="1"/>
            <a:r>
              <a:rPr lang="en-US" dirty="0" smtClean="0"/>
              <a:t>Change </a:t>
            </a:r>
            <a:r>
              <a:rPr lang="en-US" dirty="0"/>
              <a:t>to caching requires VM restart to take </a:t>
            </a:r>
            <a:r>
              <a:rPr lang="en-US" dirty="0" smtClean="0"/>
              <a:t>effect</a:t>
            </a:r>
          </a:p>
          <a:p>
            <a:pPr lvl="1"/>
            <a:r>
              <a:rPr lang="it-IT" dirty="0" smtClean="0"/>
              <a:t>Turn OFF Write Cache on SQL Server data disks</a:t>
            </a:r>
          </a:p>
          <a:p>
            <a:pPr lvl="1"/>
            <a:r>
              <a:rPr lang="it-IT" dirty="0" smtClean="0"/>
              <a:t>For </a:t>
            </a:r>
            <a:r>
              <a:rPr lang="it-IT" dirty="0" err="1" smtClean="0"/>
              <a:t>huge</a:t>
            </a:r>
            <a:r>
              <a:rPr lang="it-IT" dirty="0" smtClean="0"/>
              <a:t> I/O </a:t>
            </a:r>
            <a:r>
              <a:rPr lang="it-IT" dirty="0" err="1" smtClean="0"/>
              <a:t>requirements</a:t>
            </a:r>
            <a:r>
              <a:rPr lang="it-IT" dirty="0" smtClean="0"/>
              <a:t> </a:t>
            </a:r>
            <a:r>
              <a:rPr lang="it-IT" dirty="0" err="1" smtClean="0"/>
              <a:t>keep</a:t>
            </a:r>
            <a:r>
              <a:rPr lang="it-IT" dirty="0" smtClean="0"/>
              <a:t> in </a:t>
            </a:r>
            <a:r>
              <a:rPr lang="it-IT" dirty="0" err="1" smtClean="0"/>
              <a:t>mind</a:t>
            </a:r>
            <a:r>
              <a:rPr lang="it-IT" dirty="0" smtClean="0"/>
              <a:t> </a:t>
            </a:r>
            <a:r>
              <a:rPr lang="it-IT" dirty="0" err="1" smtClean="0"/>
              <a:t>that</a:t>
            </a:r>
            <a:r>
              <a:rPr lang="it-IT" dirty="0" smtClean="0"/>
              <a:t> </a:t>
            </a:r>
            <a:r>
              <a:rPr lang="it-IT" dirty="0" err="1" smtClean="0"/>
              <a:t>you</a:t>
            </a:r>
            <a:r>
              <a:rPr lang="it-IT" dirty="0" smtClean="0"/>
              <a:t> </a:t>
            </a:r>
            <a:r>
              <a:rPr lang="it-IT" dirty="0" err="1" smtClean="0"/>
              <a:t>have</a:t>
            </a:r>
            <a:r>
              <a:rPr lang="it-IT" dirty="0" smtClean="0"/>
              <a:t> </a:t>
            </a:r>
            <a:r>
              <a:rPr lang="it-IT" dirty="0" err="1" smtClean="0"/>
              <a:t>max</a:t>
            </a:r>
            <a:r>
              <a:rPr lang="it-IT" dirty="0" smtClean="0"/>
              <a:t> 500 IOPS on </a:t>
            </a:r>
            <a:r>
              <a:rPr lang="it-IT" dirty="0" err="1" smtClean="0"/>
              <a:t>each</a:t>
            </a:r>
            <a:r>
              <a:rPr lang="it-IT" dirty="0" smtClean="0"/>
              <a:t> disk</a:t>
            </a:r>
          </a:p>
          <a:p>
            <a:r>
              <a:rPr lang="it-IT" dirty="0" err="1" smtClean="0"/>
              <a:t>Remember</a:t>
            </a:r>
            <a:r>
              <a:rPr lang="it-IT" dirty="0" smtClean="0"/>
              <a:t> </a:t>
            </a:r>
            <a:r>
              <a:rPr lang="it-IT" dirty="0" err="1" smtClean="0"/>
              <a:t>that</a:t>
            </a:r>
            <a:r>
              <a:rPr lang="it-IT" dirty="0" smtClean="0"/>
              <a:t> VM </a:t>
            </a:r>
            <a:r>
              <a:rPr lang="it-IT" dirty="0" err="1" smtClean="0"/>
              <a:t>bandwidth</a:t>
            </a:r>
            <a:r>
              <a:rPr lang="it-IT" dirty="0" smtClean="0"/>
              <a:t> </a:t>
            </a:r>
            <a:r>
              <a:rPr lang="it-IT" dirty="0" err="1" smtClean="0"/>
              <a:t>depends</a:t>
            </a:r>
            <a:r>
              <a:rPr lang="it-IT" dirty="0" smtClean="0"/>
              <a:t> on VM </a:t>
            </a:r>
            <a:r>
              <a:rPr lang="it-IT" dirty="0" err="1" smtClean="0"/>
              <a:t>size</a:t>
            </a:r>
            <a:r>
              <a:rPr lang="it-IT" dirty="0" smtClean="0"/>
              <a:t> …</a:t>
            </a:r>
            <a:endParaRPr lang="it-IT" dirty="0"/>
          </a:p>
        </p:txBody>
      </p:sp>
    </p:spTree>
    <p:extLst>
      <p:ext uri="{BB962C8B-B14F-4D97-AF65-F5344CB8AC3E}">
        <p14:creationId xmlns:p14="http://schemas.microsoft.com/office/powerpoint/2010/main" val="31043421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Managing</a:t>
            </a:r>
            <a:r>
              <a:rPr lang="it-IT" dirty="0" smtClean="0"/>
              <a:t> </a:t>
            </a:r>
            <a:r>
              <a:rPr lang="it-IT" dirty="0" err="1" smtClean="0"/>
              <a:t>Snapshots</a:t>
            </a:r>
            <a:r>
              <a:rPr lang="it-IT" dirty="0" smtClean="0"/>
              <a:t> and Backups</a:t>
            </a:r>
            <a:endParaRPr lang="it-IT" dirty="0"/>
          </a:p>
        </p:txBody>
      </p:sp>
      <p:sp>
        <p:nvSpPr>
          <p:cNvPr id="3" name="Content Placeholder 2"/>
          <p:cNvSpPr>
            <a:spLocks noGrp="1"/>
          </p:cNvSpPr>
          <p:nvPr>
            <p:ph type="body" sz="quarter" idx="10"/>
          </p:nvPr>
        </p:nvSpPr>
        <p:spPr>
          <a:xfrm>
            <a:off x="274638" y="1212850"/>
            <a:ext cx="11887200" cy="4124206"/>
          </a:xfrm>
          <a:prstGeom prst="rect">
            <a:avLst/>
          </a:prstGeom>
        </p:spPr>
        <p:txBody>
          <a:bodyPr/>
          <a:lstStyle/>
          <a:p>
            <a:r>
              <a:rPr lang="it-IT" dirty="0" smtClean="0"/>
              <a:t>VM </a:t>
            </a:r>
            <a:r>
              <a:rPr lang="it-IT" dirty="0" err="1" smtClean="0"/>
              <a:t>Snapshots</a:t>
            </a:r>
            <a:r>
              <a:rPr lang="it-IT" dirty="0" smtClean="0"/>
              <a:t> are </a:t>
            </a:r>
            <a:r>
              <a:rPr lang="it-IT" dirty="0" err="1" smtClean="0"/>
              <a:t>not</a:t>
            </a:r>
            <a:r>
              <a:rPr lang="it-IT" dirty="0" smtClean="0"/>
              <a:t> </a:t>
            </a:r>
            <a:r>
              <a:rPr lang="it-IT" dirty="0" err="1" smtClean="0"/>
              <a:t>available</a:t>
            </a:r>
            <a:endParaRPr lang="it-IT" dirty="0" smtClean="0"/>
          </a:p>
          <a:p>
            <a:pPr lvl="1"/>
            <a:r>
              <a:rPr lang="it-IT" dirty="0" err="1" smtClean="0"/>
              <a:t>You</a:t>
            </a:r>
            <a:r>
              <a:rPr lang="it-IT" dirty="0" smtClean="0"/>
              <a:t> can </a:t>
            </a:r>
            <a:r>
              <a:rPr lang="it-IT" dirty="0" err="1" smtClean="0"/>
              <a:t>leverage</a:t>
            </a:r>
            <a:r>
              <a:rPr lang="it-IT" dirty="0" smtClean="0"/>
              <a:t> blob </a:t>
            </a:r>
            <a:r>
              <a:rPr lang="it-IT" dirty="0" err="1" smtClean="0"/>
              <a:t>snapshots</a:t>
            </a:r>
            <a:r>
              <a:rPr lang="it-IT" dirty="0" smtClean="0"/>
              <a:t>, </a:t>
            </a:r>
            <a:r>
              <a:rPr lang="it-IT" dirty="0" err="1" smtClean="0"/>
              <a:t>through</a:t>
            </a:r>
            <a:r>
              <a:rPr lang="it-IT" dirty="0" smtClean="0"/>
              <a:t> </a:t>
            </a:r>
            <a:r>
              <a:rPr lang="it-IT" dirty="0" err="1" smtClean="0"/>
              <a:t>third</a:t>
            </a:r>
            <a:r>
              <a:rPr lang="it-IT" dirty="0" smtClean="0"/>
              <a:t> party </a:t>
            </a:r>
            <a:r>
              <a:rPr lang="it-IT" dirty="0" err="1" smtClean="0"/>
              <a:t>tools</a:t>
            </a:r>
            <a:r>
              <a:rPr lang="it-IT" dirty="0" smtClean="0"/>
              <a:t> or custom </a:t>
            </a:r>
            <a:r>
              <a:rPr lang="it-IT" dirty="0" err="1" smtClean="0"/>
              <a:t>scripting</a:t>
            </a:r>
            <a:endParaRPr lang="it-IT" dirty="0" smtClean="0"/>
          </a:p>
          <a:p>
            <a:r>
              <a:rPr lang="it-IT" dirty="0" err="1" smtClean="0"/>
              <a:t>You</a:t>
            </a:r>
            <a:r>
              <a:rPr lang="it-IT" dirty="0" smtClean="0"/>
              <a:t> can upload backup </a:t>
            </a:r>
            <a:r>
              <a:rPr lang="it-IT" dirty="0" err="1" smtClean="0"/>
              <a:t>files</a:t>
            </a:r>
            <a:r>
              <a:rPr lang="it-IT" dirty="0" smtClean="0"/>
              <a:t> on blob </a:t>
            </a:r>
            <a:r>
              <a:rPr lang="it-IT" dirty="0" err="1" smtClean="0"/>
              <a:t>storage</a:t>
            </a:r>
            <a:endParaRPr lang="it-IT" dirty="0" smtClean="0"/>
          </a:p>
          <a:p>
            <a:pPr lvl="1"/>
            <a:r>
              <a:rPr lang="it-IT" dirty="0" smtClean="0"/>
              <a:t>Using </a:t>
            </a:r>
            <a:r>
              <a:rPr lang="it-IT" dirty="0" err="1" smtClean="0"/>
              <a:t>PowerShell</a:t>
            </a:r>
            <a:r>
              <a:rPr lang="it-IT" dirty="0" smtClean="0"/>
              <a:t> or the REST API</a:t>
            </a:r>
          </a:p>
          <a:p>
            <a:pPr lvl="1"/>
            <a:r>
              <a:rPr lang="it-IT" dirty="0" smtClean="0"/>
              <a:t>And a </a:t>
            </a:r>
            <a:r>
              <a:rPr lang="it-IT" dirty="0" err="1" smtClean="0"/>
              <a:t>bunch</a:t>
            </a:r>
            <a:r>
              <a:rPr lang="it-IT" dirty="0" smtClean="0"/>
              <a:t> of </a:t>
            </a:r>
            <a:r>
              <a:rPr lang="it-IT" dirty="0" err="1" smtClean="0"/>
              <a:t>PowerShell</a:t>
            </a:r>
            <a:r>
              <a:rPr lang="it-IT" dirty="0" smtClean="0"/>
              <a:t> </a:t>
            </a:r>
            <a:r>
              <a:rPr lang="it-IT" dirty="0" err="1" smtClean="0"/>
              <a:t>scripting</a:t>
            </a:r>
            <a:endParaRPr lang="it-IT" dirty="0" smtClean="0"/>
          </a:p>
          <a:p>
            <a:pPr lvl="1"/>
            <a:r>
              <a:rPr lang="it-IT" dirty="0" err="1" smtClean="0"/>
              <a:t>Useful</a:t>
            </a:r>
            <a:r>
              <a:rPr lang="it-IT" dirty="0" smtClean="0"/>
              <a:t> for SQL Backups, </a:t>
            </a:r>
            <a:r>
              <a:rPr lang="it-IT" dirty="0" err="1" smtClean="0"/>
              <a:t>as</a:t>
            </a:r>
            <a:r>
              <a:rPr lang="it-IT" dirty="0" smtClean="0"/>
              <a:t> </a:t>
            </a:r>
            <a:r>
              <a:rPr lang="it-IT" dirty="0" err="1" smtClean="0"/>
              <a:t>well</a:t>
            </a:r>
            <a:r>
              <a:rPr lang="it-IT" dirty="0" smtClean="0"/>
              <a:t> </a:t>
            </a:r>
            <a:r>
              <a:rPr lang="it-IT" dirty="0" err="1" smtClean="0"/>
              <a:t>as</a:t>
            </a:r>
            <a:r>
              <a:rPr lang="it-IT" dirty="0" smtClean="0"/>
              <a:t> </a:t>
            </a:r>
            <a:r>
              <a:rPr lang="it-IT" dirty="0" err="1" smtClean="0"/>
              <a:t>other</a:t>
            </a:r>
            <a:r>
              <a:rPr lang="it-IT" dirty="0" smtClean="0"/>
              <a:t> backups</a:t>
            </a:r>
          </a:p>
          <a:p>
            <a:r>
              <a:rPr lang="it-IT" dirty="0" err="1" smtClean="0"/>
              <a:t>You</a:t>
            </a:r>
            <a:r>
              <a:rPr lang="it-IT" dirty="0" smtClean="0"/>
              <a:t> can use a VPN to </a:t>
            </a:r>
            <a:r>
              <a:rPr lang="it-IT" dirty="0" err="1" smtClean="0"/>
              <a:t>your</a:t>
            </a:r>
            <a:r>
              <a:rPr lang="it-IT" dirty="0" smtClean="0"/>
              <a:t> private network</a:t>
            </a:r>
          </a:p>
          <a:p>
            <a:pPr lvl="1"/>
            <a:r>
              <a:rPr lang="it-IT" dirty="0" smtClean="0"/>
              <a:t>To </a:t>
            </a:r>
            <a:r>
              <a:rPr lang="it-IT" dirty="0" err="1" smtClean="0"/>
              <a:t>store</a:t>
            </a:r>
            <a:r>
              <a:rPr lang="it-IT" dirty="0" smtClean="0"/>
              <a:t> backup data </a:t>
            </a:r>
            <a:r>
              <a:rPr lang="it-IT" dirty="0" err="1" smtClean="0"/>
              <a:t>locally</a:t>
            </a:r>
            <a:r>
              <a:rPr lang="it-IT" dirty="0" smtClean="0"/>
              <a:t> (on-</a:t>
            </a:r>
            <a:r>
              <a:rPr lang="it-IT" dirty="0" err="1" smtClean="0"/>
              <a:t>premises</a:t>
            </a:r>
            <a:r>
              <a:rPr lang="it-IT" dirty="0" smtClean="0"/>
              <a:t>)</a:t>
            </a:r>
          </a:p>
          <a:p>
            <a:pPr lvl="1"/>
            <a:r>
              <a:rPr lang="it-IT" dirty="0" err="1" smtClean="0"/>
              <a:t>But</a:t>
            </a:r>
            <a:r>
              <a:rPr lang="it-IT" dirty="0" smtClean="0"/>
              <a:t> </a:t>
            </a:r>
            <a:r>
              <a:rPr lang="it-IT" dirty="0" err="1" smtClean="0"/>
              <a:t>you</a:t>
            </a:r>
            <a:r>
              <a:rPr lang="it-IT" dirty="0" smtClean="0"/>
              <a:t> </a:t>
            </a:r>
            <a:r>
              <a:rPr lang="it-IT" dirty="0" err="1" smtClean="0"/>
              <a:t>should</a:t>
            </a:r>
            <a:r>
              <a:rPr lang="it-IT" dirty="0" smtClean="0"/>
              <a:t> </a:t>
            </a:r>
            <a:r>
              <a:rPr lang="it-IT" dirty="0" err="1" smtClean="0"/>
              <a:t>have</a:t>
            </a:r>
            <a:r>
              <a:rPr lang="it-IT" dirty="0" smtClean="0"/>
              <a:t> </a:t>
            </a:r>
            <a:r>
              <a:rPr lang="it-IT" dirty="0" err="1" smtClean="0"/>
              <a:t>bandwidth</a:t>
            </a:r>
            <a:r>
              <a:rPr lang="it-IT" dirty="0"/>
              <a:t> </a:t>
            </a:r>
            <a:r>
              <a:rPr lang="it-IT" dirty="0" err="1" smtClean="0"/>
              <a:t>enough</a:t>
            </a:r>
            <a:r>
              <a:rPr lang="it-IT" dirty="0" smtClean="0"/>
              <a:t> …</a:t>
            </a:r>
            <a:endParaRPr lang="it-IT" dirty="0"/>
          </a:p>
        </p:txBody>
      </p:sp>
    </p:spTree>
    <p:extLst>
      <p:ext uri="{BB962C8B-B14F-4D97-AF65-F5344CB8AC3E}">
        <p14:creationId xmlns:p14="http://schemas.microsoft.com/office/powerpoint/2010/main" val="186656268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Reusing</a:t>
            </a:r>
            <a:r>
              <a:rPr lang="it-IT" dirty="0" smtClean="0"/>
              <a:t> </a:t>
            </a:r>
            <a:r>
              <a:rPr lang="it-IT" dirty="0" err="1" smtClean="0"/>
              <a:t>VMs</a:t>
            </a:r>
            <a:r>
              <a:rPr lang="it-IT" dirty="0" smtClean="0"/>
              <a:t> and </a:t>
            </a:r>
            <a:r>
              <a:rPr lang="it-IT" dirty="0" err="1" smtClean="0"/>
              <a:t>Creating</a:t>
            </a:r>
            <a:r>
              <a:rPr lang="it-IT" dirty="0" smtClean="0"/>
              <a:t> </a:t>
            </a:r>
            <a:r>
              <a:rPr lang="it-IT" dirty="0" err="1" smtClean="0"/>
              <a:t>Models</a:t>
            </a:r>
            <a:endParaRPr lang="it-IT" dirty="0"/>
          </a:p>
        </p:txBody>
      </p:sp>
      <p:sp>
        <p:nvSpPr>
          <p:cNvPr id="3" name="Content Placeholder 2"/>
          <p:cNvSpPr>
            <a:spLocks noGrp="1"/>
          </p:cNvSpPr>
          <p:nvPr>
            <p:ph type="body" sz="quarter" idx="10"/>
          </p:nvPr>
        </p:nvSpPr>
        <p:spPr>
          <a:xfrm>
            <a:off x="274638" y="1212850"/>
            <a:ext cx="11887200" cy="4124206"/>
          </a:xfrm>
        </p:spPr>
        <p:txBody>
          <a:bodyPr/>
          <a:lstStyle/>
          <a:p>
            <a:r>
              <a:rPr lang="it-IT" dirty="0" err="1" smtClean="0"/>
              <a:t>Prepare</a:t>
            </a:r>
            <a:r>
              <a:rPr lang="it-IT" dirty="0" smtClean="0"/>
              <a:t> </a:t>
            </a:r>
            <a:r>
              <a:rPr lang="it-IT" dirty="0" err="1" smtClean="0"/>
              <a:t>VHDs</a:t>
            </a:r>
            <a:r>
              <a:rPr lang="it-IT" dirty="0" smtClean="0"/>
              <a:t> on Azure (</a:t>
            </a:r>
            <a:r>
              <a:rPr lang="it-IT" dirty="0" err="1" smtClean="0"/>
              <a:t>Capture</a:t>
            </a:r>
            <a:r>
              <a:rPr lang="it-IT" dirty="0" smtClean="0"/>
              <a:t> VHD)</a:t>
            </a:r>
          </a:p>
          <a:p>
            <a:pPr lvl="1"/>
            <a:r>
              <a:rPr lang="it-IT" dirty="0" err="1" smtClean="0"/>
              <a:t>SysPrep</a:t>
            </a:r>
            <a:r>
              <a:rPr lang="it-IT" dirty="0" smtClean="0"/>
              <a:t> </a:t>
            </a:r>
            <a:r>
              <a:rPr lang="it-IT" dirty="0" err="1" smtClean="0"/>
              <a:t>needed</a:t>
            </a:r>
            <a:endParaRPr lang="it-IT" dirty="0" smtClean="0"/>
          </a:p>
          <a:p>
            <a:pPr lvl="1"/>
            <a:r>
              <a:rPr lang="it-IT" dirty="0" err="1" smtClean="0"/>
              <a:t>Removes</a:t>
            </a:r>
            <a:r>
              <a:rPr lang="it-IT" dirty="0" smtClean="0"/>
              <a:t> the source machine</a:t>
            </a:r>
          </a:p>
          <a:p>
            <a:r>
              <a:rPr lang="it-IT" dirty="0" smtClean="0"/>
              <a:t>Or upload </a:t>
            </a:r>
            <a:r>
              <a:rPr lang="it-IT" dirty="0" err="1" smtClean="0"/>
              <a:t>VHDs</a:t>
            </a:r>
            <a:r>
              <a:rPr lang="it-IT" dirty="0" smtClean="0"/>
              <a:t> to blob </a:t>
            </a:r>
            <a:r>
              <a:rPr lang="it-IT" dirty="0" err="1" smtClean="0"/>
              <a:t>storage</a:t>
            </a:r>
            <a:endParaRPr lang="it-IT" dirty="0" smtClean="0"/>
          </a:p>
          <a:p>
            <a:pPr lvl="1"/>
            <a:r>
              <a:rPr lang="it-IT" dirty="0" err="1" smtClean="0"/>
              <a:t>You</a:t>
            </a:r>
            <a:r>
              <a:rPr lang="it-IT" dirty="0" smtClean="0"/>
              <a:t> can use </a:t>
            </a:r>
            <a:r>
              <a:rPr lang="it-IT" dirty="0" err="1" smtClean="0"/>
              <a:t>CSUpload</a:t>
            </a:r>
            <a:r>
              <a:rPr lang="it-IT" dirty="0" smtClean="0"/>
              <a:t>, or </a:t>
            </a:r>
            <a:r>
              <a:rPr lang="it-IT" dirty="0" err="1" smtClean="0"/>
              <a:t>any</a:t>
            </a:r>
            <a:r>
              <a:rPr lang="it-IT" dirty="0" smtClean="0"/>
              <a:t> </a:t>
            </a:r>
            <a:r>
              <a:rPr lang="it-IT" dirty="0" err="1" smtClean="0"/>
              <a:t>other</a:t>
            </a:r>
            <a:r>
              <a:rPr lang="it-IT" dirty="0" smtClean="0"/>
              <a:t> </a:t>
            </a:r>
            <a:r>
              <a:rPr lang="it-IT" dirty="0" err="1" smtClean="0"/>
              <a:t>tool</a:t>
            </a:r>
            <a:endParaRPr lang="it-IT" dirty="0" smtClean="0"/>
          </a:p>
          <a:p>
            <a:pPr lvl="1"/>
            <a:r>
              <a:rPr lang="it-IT" dirty="0" err="1" smtClean="0"/>
              <a:t>Remember</a:t>
            </a:r>
            <a:r>
              <a:rPr lang="it-IT" dirty="0" smtClean="0"/>
              <a:t> </a:t>
            </a:r>
            <a:r>
              <a:rPr lang="it-IT" dirty="0" err="1" smtClean="0"/>
              <a:t>SysPrep</a:t>
            </a:r>
            <a:endParaRPr lang="it-IT" dirty="0" smtClean="0"/>
          </a:p>
          <a:p>
            <a:r>
              <a:rPr lang="it-IT" dirty="0" err="1" smtClean="0"/>
              <a:t>Leverage</a:t>
            </a:r>
            <a:r>
              <a:rPr lang="it-IT" dirty="0" smtClean="0"/>
              <a:t> Export/Import </a:t>
            </a:r>
            <a:r>
              <a:rPr lang="it-IT" dirty="0" err="1" smtClean="0"/>
              <a:t>capabilities</a:t>
            </a:r>
            <a:endParaRPr lang="it-IT" dirty="0" smtClean="0"/>
          </a:p>
          <a:p>
            <a:pPr lvl="1"/>
            <a:r>
              <a:rPr lang="it-IT" dirty="0" err="1"/>
              <a:t>You</a:t>
            </a:r>
            <a:r>
              <a:rPr lang="it-IT" dirty="0"/>
              <a:t> can export </a:t>
            </a:r>
            <a:r>
              <a:rPr lang="it-IT" dirty="0" err="1"/>
              <a:t>VMs</a:t>
            </a:r>
            <a:r>
              <a:rPr lang="it-IT" dirty="0"/>
              <a:t> </a:t>
            </a:r>
            <a:r>
              <a:rPr lang="it-IT" dirty="0" err="1"/>
              <a:t>configuration</a:t>
            </a:r>
            <a:r>
              <a:rPr lang="it-IT" dirty="0"/>
              <a:t>, to </a:t>
            </a:r>
            <a:r>
              <a:rPr lang="it-IT" dirty="0" err="1"/>
              <a:t>automate</a:t>
            </a:r>
            <a:r>
              <a:rPr lang="it-IT" dirty="0"/>
              <a:t> </a:t>
            </a:r>
            <a:r>
              <a:rPr lang="it-IT" dirty="0" err="1"/>
              <a:t>deletion</a:t>
            </a:r>
            <a:r>
              <a:rPr lang="it-IT" dirty="0"/>
              <a:t> and </a:t>
            </a:r>
            <a:r>
              <a:rPr lang="it-IT" dirty="0" err="1" smtClean="0"/>
              <a:t>creation</a:t>
            </a:r>
            <a:endParaRPr lang="it-IT" dirty="0" smtClean="0"/>
          </a:p>
          <a:p>
            <a:pPr lvl="1"/>
            <a:r>
              <a:rPr lang="it-IT" dirty="0" smtClean="0"/>
              <a:t>Or </a:t>
            </a:r>
            <a:r>
              <a:rPr lang="it-IT" dirty="0" err="1" smtClean="0"/>
              <a:t>you</a:t>
            </a:r>
            <a:r>
              <a:rPr lang="it-IT" dirty="0" smtClean="0"/>
              <a:t> can </a:t>
            </a:r>
            <a:r>
              <a:rPr lang="it-IT" dirty="0" err="1" smtClean="0"/>
              <a:t>power</a:t>
            </a:r>
            <a:r>
              <a:rPr lang="it-IT" dirty="0" smtClean="0"/>
              <a:t>-off and deallocate </a:t>
            </a:r>
            <a:r>
              <a:rPr lang="it-IT" dirty="0" err="1" smtClean="0"/>
              <a:t>unused</a:t>
            </a:r>
            <a:r>
              <a:rPr lang="it-IT" dirty="0" smtClean="0"/>
              <a:t> or lab </a:t>
            </a:r>
            <a:r>
              <a:rPr lang="it-IT" dirty="0" err="1" smtClean="0"/>
              <a:t>VMs</a:t>
            </a:r>
            <a:endParaRPr lang="it-IT" dirty="0"/>
          </a:p>
        </p:txBody>
      </p:sp>
    </p:spTree>
    <p:extLst>
      <p:ext uri="{BB962C8B-B14F-4D97-AF65-F5344CB8AC3E}">
        <p14:creationId xmlns:p14="http://schemas.microsoft.com/office/powerpoint/2010/main" val="7250903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380411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MDC-B370 </a:t>
            </a:r>
            <a:r>
              <a:rPr lang="en-US" sz="3600" dirty="0">
                <a:gradFill>
                  <a:gsLst>
                    <a:gs pos="1250">
                      <a:schemeClr val="tx1"/>
                    </a:gs>
                    <a:gs pos="100000">
                      <a:schemeClr val="tx1"/>
                    </a:gs>
                  </a:gsLst>
                  <a:lin ang="5400000" scaled="0"/>
                </a:gradFill>
                <a:latin typeface="+mj-lt"/>
              </a:rPr>
              <a:t>- Building Your Lab, Dev, and Test Scenarios in Windows Azure </a:t>
            </a:r>
            <a:r>
              <a:rPr lang="en-US" sz="3600" dirty="0" err="1">
                <a:gradFill>
                  <a:gsLst>
                    <a:gs pos="1250">
                      <a:schemeClr val="tx1"/>
                    </a:gs>
                    <a:gs pos="100000">
                      <a:schemeClr val="tx1"/>
                    </a:gs>
                  </a:gsLst>
                  <a:lin ang="5400000" scaled="0"/>
                </a:gradFill>
                <a:latin typeface="+mj-lt"/>
              </a:rPr>
              <a:t>Infrastucture</a:t>
            </a:r>
            <a:r>
              <a:rPr lang="en-US" sz="3600" dirty="0">
                <a:gradFill>
                  <a:gsLst>
                    <a:gs pos="1250">
                      <a:schemeClr val="tx1"/>
                    </a:gs>
                    <a:gs pos="100000">
                      <a:schemeClr val="tx1"/>
                    </a:gs>
                  </a:gsLst>
                  <a:lin ang="5400000" scaled="0"/>
                </a:gradFill>
                <a:latin typeface="+mj-lt"/>
              </a:rPr>
              <a:t> Services (</a:t>
            </a:r>
            <a:r>
              <a:rPr lang="en-US" sz="3600" dirty="0" err="1">
                <a:gradFill>
                  <a:gsLst>
                    <a:gs pos="1250">
                      <a:schemeClr val="tx1"/>
                    </a:gs>
                    <a:gs pos="100000">
                      <a:schemeClr val="tx1"/>
                    </a:gs>
                  </a:gsLst>
                  <a:lin ang="5400000" scaled="0"/>
                </a:gradFill>
                <a:latin typeface="+mj-lt"/>
              </a:rPr>
              <a:t>IaaS</a:t>
            </a:r>
            <a:r>
              <a:rPr lang="en-US" sz="3600" dirty="0" smtClean="0">
                <a:gradFill>
                  <a:gsLst>
                    <a:gs pos="1250">
                      <a:schemeClr val="tx1"/>
                    </a:gs>
                    <a:gs pos="100000">
                      <a:schemeClr val="tx1"/>
                    </a:gs>
                  </a:gsLst>
                  <a:lin ang="5400000" scaled="0"/>
                </a:gradFill>
                <a:latin typeface="+mj-lt"/>
              </a:rPr>
              <a:t>)</a:t>
            </a: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MDC-B212 - Infrastructure Services on Windows Azure: Virtual Machines and Virtual Networks with Mark </a:t>
            </a:r>
            <a:r>
              <a:rPr lang="en-US" sz="3600" dirty="0" err="1" smtClean="0">
                <a:gradFill>
                  <a:gsLst>
                    <a:gs pos="1250">
                      <a:schemeClr val="tx1"/>
                    </a:gs>
                    <a:gs pos="100000">
                      <a:schemeClr val="tx1"/>
                    </a:gs>
                  </a:gsLst>
                  <a:lin ang="5400000" scaled="0"/>
                </a:gradFill>
                <a:latin typeface="+mj-lt"/>
              </a:rPr>
              <a:t>Russinovich</a:t>
            </a:r>
            <a:endParaRPr lang="en-US" sz="3600" dirty="0" smtClean="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MDC-B213 - </a:t>
            </a:r>
            <a:r>
              <a:rPr lang="en-US" sz="3600" dirty="0" err="1">
                <a:gradFill>
                  <a:gsLst>
                    <a:gs pos="1250">
                      <a:schemeClr val="tx1"/>
                    </a:gs>
                    <a:gs pos="100000">
                      <a:schemeClr val="tx1"/>
                    </a:gs>
                  </a:gsLst>
                  <a:lin ang="5400000" scaled="0"/>
                </a:gradFill>
                <a:latin typeface="+mj-lt"/>
              </a:rPr>
              <a:t>IaaS</a:t>
            </a:r>
            <a:r>
              <a:rPr lang="en-US" sz="3600" dirty="0">
                <a:gradFill>
                  <a:gsLst>
                    <a:gs pos="1250">
                      <a:schemeClr val="tx1"/>
                    </a:gs>
                    <a:gs pos="100000">
                      <a:schemeClr val="tx1"/>
                    </a:gs>
                  </a:gsLst>
                  <a:lin ang="5400000" scaled="0"/>
                </a:gradFill>
                <a:latin typeface="+mj-lt"/>
              </a:rPr>
              <a:t>: Hosting a Microsoft SharePoint 2013 Farm on Windows Azure</a:t>
            </a:r>
          </a:p>
        </p:txBody>
      </p:sp>
      <p:sp>
        <p:nvSpPr>
          <p:cNvPr id="8" name="Rectangle 7"/>
          <p:cNvSpPr/>
          <p:nvPr/>
        </p:nvSpPr>
        <p:spPr bwMode="invGray">
          <a:xfrm>
            <a:off x="371669" y="5144037"/>
            <a:ext cx="11790169" cy="10895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WAD-H301 - Build Your Microsoft SharePoint Server 2013 Lab in the Cloud with Windows Azure</a:t>
            </a:r>
          </a:p>
        </p:txBody>
      </p:sp>
      <p:sp>
        <p:nvSpPr>
          <p:cNvPr id="12" name="Rectangle 11"/>
          <p:cNvSpPr/>
          <p:nvPr/>
        </p:nvSpPr>
        <p:spPr bwMode="invGray">
          <a:xfrm>
            <a:off x="371668" y="616155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The Microsoft Booth</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8203267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Agenda</a:t>
            </a:r>
            <a:endParaRPr lang="it-IT" dirty="0"/>
          </a:p>
        </p:txBody>
      </p:sp>
      <p:sp>
        <p:nvSpPr>
          <p:cNvPr id="8" name="Text Placeholder 7"/>
          <p:cNvSpPr>
            <a:spLocks noGrp="1"/>
          </p:cNvSpPr>
          <p:nvPr>
            <p:ph type="body" sz="quarter" idx="10"/>
          </p:nvPr>
        </p:nvSpPr>
        <p:spPr>
          <a:xfrm>
            <a:off x="274638" y="1212850"/>
            <a:ext cx="11887200" cy="4801314"/>
          </a:xfrm>
        </p:spPr>
        <p:txBody>
          <a:bodyPr/>
          <a:lstStyle/>
          <a:p>
            <a:r>
              <a:rPr lang="it-IT" dirty="0" err="1"/>
              <a:t>Cloud</a:t>
            </a:r>
            <a:r>
              <a:rPr lang="it-IT" dirty="0"/>
              <a:t> </a:t>
            </a:r>
            <a:r>
              <a:rPr lang="it-IT" dirty="0" err="1"/>
              <a:t>explained</a:t>
            </a:r>
            <a:r>
              <a:rPr lang="it-IT" dirty="0"/>
              <a:t>: </a:t>
            </a:r>
            <a:r>
              <a:rPr lang="it-IT" dirty="0" smtClean="0"/>
              <a:t>on-</a:t>
            </a:r>
            <a:r>
              <a:rPr lang="it-IT" dirty="0" err="1" smtClean="0"/>
              <a:t>premises</a:t>
            </a:r>
            <a:r>
              <a:rPr lang="it-IT" dirty="0" smtClean="0"/>
              <a:t>, </a:t>
            </a:r>
            <a:r>
              <a:rPr lang="it-IT" dirty="0" err="1"/>
              <a:t>IaaS</a:t>
            </a:r>
            <a:r>
              <a:rPr lang="it-IT" dirty="0"/>
              <a:t>, </a:t>
            </a:r>
            <a:r>
              <a:rPr lang="it-IT" dirty="0" err="1"/>
              <a:t>PaaS</a:t>
            </a:r>
            <a:r>
              <a:rPr lang="it-IT" dirty="0"/>
              <a:t>, </a:t>
            </a:r>
            <a:r>
              <a:rPr lang="it-IT" dirty="0" err="1"/>
              <a:t>SaaS</a:t>
            </a:r>
            <a:endParaRPr lang="it-IT" dirty="0"/>
          </a:p>
          <a:p>
            <a:r>
              <a:rPr lang="it-IT" dirty="0"/>
              <a:t>Windows Azure </a:t>
            </a:r>
            <a:r>
              <a:rPr lang="it-IT" dirty="0" err="1" smtClean="0"/>
              <a:t>VMs</a:t>
            </a:r>
            <a:endParaRPr lang="it-IT" dirty="0" smtClean="0"/>
          </a:p>
          <a:p>
            <a:pPr lvl="1"/>
            <a:r>
              <a:rPr lang="it-IT" dirty="0" smtClean="0"/>
              <a:t>Architecture</a:t>
            </a:r>
          </a:p>
          <a:p>
            <a:pPr lvl="1"/>
            <a:r>
              <a:rPr lang="it-IT" dirty="0" smtClean="0"/>
              <a:t>How </a:t>
            </a:r>
            <a:r>
              <a:rPr lang="it-IT" dirty="0"/>
              <a:t>it </a:t>
            </a:r>
            <a:r>
              <a:rPr lang="it-IT" dirty="0" err="1" smtClean="0"/>
              <a:t>works</a:t>
            </a:r>
            <a:endParaRPr lang="it-IT" dirty="0" smtClean="0"/>
          </a:p>
          <a:p>
            <a:pPr lvl="1"/>
            <a:r>
              <a:rPr lang="it-IT" dirty="0" smtClean="0"/>
              <a:t>Deployment </a:t>
            </a:r>
            <a:r>
              <a:rPr lang="it-IT" dirty="0" err="1"/>
              <a:t>tips</a:t>
            </a:r>
            <a:r>
              <a:rPr lang="it-IT" dirty="0"/>
              <a:t> and </a:t>
            </a:r>
            <a:r>
              <a:rPr lang="it-IT" dirty="0" err="1"/>
              <a:t>tricks</a:t>
            </a:r>
            <a:endParaRPr lang="it-IT" dirty="0"/>
          </a:p>
          <a:p>
            <a:r>
              <a:rPr lang="it-IT" dirty="0"/>
              <a:t>SharePoint 2013 on Azure </a:t>
            </a:r>
            <a:r>
              <a:rPr lang="it-IT" dirty="0" err="1" smtClean="0"/>
              <a:t>VMs</a:t>
            </a:r>
            <a:endParaRPr lang="it-IT" dirty="0" smtClean="0"/>
          </a:p>
          <a:p>
            <a:pPr lvl="1"/>
            <a:r>
              <a:rPr lang="it-IT" dirty="0" err="1" smtClean="0"/>
              <a:t>Suggested</a:t>
            </a:r>
            <a:r>
              <a:rPr lang="it-IT" dirty="0" smtClean="0"/>
              <a:t> </a:t>
            </a:r>
            <a:r>
              <a:rPr lang="it-IT" dirty="0" err="1" smtClean="0"/>
              <a:t>topology</a:t>
            </a:r>
            <a:endParaRPr lang="it-IT" dirty="0" smtClean="0"/>
          </a:p>
          <a:p>
            <a:pPr lvl="1"/>
            <a:r>
              <a:rPr lang="it-IT" dirty="0" err="1" smtClean="0"/>
              <a:t>Practical</a:t>
            </a:r>
            <a:r>
              <a:rPr lang="it-IT" dirty="0" smtClean="0"/>
              <a:t> guide</a:t>
            </a:r>
          </a:p>
          <a:p>
            <a:pPr lvl="1"/>
            <a:r>
              <a:rPr lang="it-IT" dirty="0" smtClean="0"/>
              <a:t>Notes from the </a:t>
            </a:r>
            <a:r>
              <a:rPr lang="it-IT" dirty="0" err="1" smtClean="0"/>
              <a:t>fields</a:t>
            </a:r>
            <a:endParaRPr lang="it-IT" dirty="0"/>
          </a:p>
          <a:p>
            <a:endParaRPr lang="it-IT" dirty="0"/>
          </a:p>
        </p:txBody>
      </p:sp>
    </p:spTree>
    <p:extLst>
      <p:ext uri="{BB962C8B-B14F-4D97-AF65-F5344CB8AC3E}">
        <p14:creationId xmlns:p14="http://schemas.microsoft.com/office/powerpoint/2010/main" val="32079806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err="1" smtClean="0"/>
              <a:t>Cloud</a:t>
            </a:r>
            <a:r>
              <a:rPr lang="it-IT" dirty="0" smtClean="0"/>
              <a:t> </a:t>
            </a:r>
            <a:r>
              <a:rPr lang="it-IT" dirty="0" err="1" smtClean="0"/>
              <a:t>explained</a:t>
            </a:r>
            <a:endParaRPr lang="it-IT" dirty="0"/>
          </a:p>
        </p:txBody>
      </p:sp>
    </p:spTree>
    <p:extLst>
      <p:ext uri="{BB962C8B-B14F-4D97-AF65-F5344CB8AC3E}">
        <p14:creationId xmlns:p14="http://schemas.microsoft.com/office/powerpoint/2010/main" val="14598986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21159" y="689605"/>
            <a:ext cx="7988135" cy="5717612"/>
          </a:xfrm>
          <a:prstGeom prst="rect">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77680" tIns="38842" rIns="77680" bIns="38842" numCol="1" rtlCol="0" anchor="ctr" anchorCtr="0" compatLnSpc="1">
            <a:prstTxWarp prst="textNoShape">
              <a:avLst/>
            </a:prstTxWarp>
          </a:bodyPr>
          <a:lstStyle/>
          <a:p>
            <a:pPr algn="ctr" defTabSz="776640"/>
            <a:endParaRPr lang="en-US" sz="1500" dirty="0">
              <a:gradFill>
                <a:gsLst>
                  <a:gs pos="0">
                    <a:srgbClr val="FFFFFF"/>
                  </a:gs>
                  <a:gs pos="100000">
                    <a:srgbClr val="FFFFFF"/>
                  </a:gs>
                </a:gsLst>
                <a:lin ang="5400000" scaled="0"/>
              </a:gradFill>
            </a:endParaRPr>
          </a:p>
        </p:txBody>
      </p:sp>
      <p:grpSp>
        <p:nvGrpSpPr>
          <p:cNvPr id="4" name="Group 3"/>
          <p:cNvGrpSpPr/>
          <p:nvPr/>
        </p:nvGrpSpPr>
        <p:grpSpPr>
          <a:xfrm>
            <a:off x="547189" y="1331159"/>
            <a:ext cx="2356101" cy="4893542"/>
            <a:chOff x="783155" y="1583373"/>
            <a:chExt cx="2309511" cy="4798705"/>
          </a:xfrm>
        </p:grpSpPr>
        <p:sp>
          <p:nvSpPr>
            <p:cNvPr id="124" name="Rectangle 123"/>
            <p:cNvSpPr/>
            <p:nvPr/>
          </p:nvSpPr>
          <p:spPr>
            <a:xfrm>
              <a:off x="1225894" y="1583373"/>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42868" fontAlgn="base">
                <a:spcAft>
                  <a:spcPct val="0"/>
                </a:spcAft>
              </a:pPr>
              <a:r>
                <a:rPr lang="en-US" sz="2000" dirty="0">
                  <a:solidFill>
                    <a:schemeClr val="tx1">
                      <a:alpha val="99000"/>
                    </a:schemeClr>
                  </a:solidFill>
                  <a:ea typeface="Kozuka Gothic Pro R" pitchFamily="34" charset="-128"/>
                </a:rPr>
                <a:t>On Premises</a:t>
              </a:r>
            </a:p>
          </p:txBody>
        </p:sp>
        <p:sp>
          <p:nvSpPr>
            <p:cNvPr id="128" name="Rectangle 127"/>
            <p:cNvSpPr/>
            <p:nvPr/>
          </p:nvSpPr>
          <p:spPr>
            <a:xfrm>
              <a:off x="1396458" y="5537987"/>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Storage</a:t>
              </a:r>
            </a:p>
          </p:txBody>
        </p:sp>
        <p:sp>
          <p:nvSpPr>
            <p:cNvPr id="129" name="Rectangle 128"/>
            <p:cNvSpPr/>
            <p:nvPr/>
          </p:nvSpPr>
          <p:spPr>
            <a:xfrm>
              <a:off x="1396458" y="5083168"/>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Servers</a:t>
              </a:r>
            </a:p>
          </p:txBody>
        </p:sp>
        <p:sp>
          <p:nvSpPr>
            <p:cNvPr id="130" name="Rectangle 129"/>
            <p:cNvSpPr/>
            <p:nvPr/>
          </p:nvSpPr>
          <p:spPr>
            <a:xfrm>
              <a:off x="1396458" y="5992804"/>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Networking</a:t>
              </a:r>
            </a:p>
          </p:txBody>
        </p:sp>
        <p:sp>
          <p:nvSpPr>
            <p:cNvPr id="131" name="Rectangle 130"/>
            <p:cNvSpPr/>
            <p:nvPr/>
          </p:nvSpPr>
          <p:spPr>
            <a:xfrm>
              <a:off x="1396458" y="4173530"/>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O/S</a:t>
              </a:r>
            </a:p>
          </p:txBody>
        </p:sp>
        <p:sp>
          <p:nvSpPr>
            <p:cNvPr id="132" name="Rectangle 131"/>
            <p:cNvSpPr/>
            <p:nvPr/>
          </p:nvSpPr>
          <p:spPr>
            <a:xfrm>
              <a:off x="1396458" y="3718711"/>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Middleware</a:t>
              </a:r>
            </a:p>
          </p:txBody>
        </p:sp>
        <p:sp>
          <p:nvSpPr>
            <p:cNvPr id="133" name="Rectangle 132"/>
            <p:cNvSpPr/>
            <p:nvPr/>
          </p:nvSpPr>
          <p:spPr>
            <a:xfrm>
              <a:off x="1396458" y="4628349"/>
              <a:ext cx="1638241" cy="381000"/>
            </a:xfrm>
            <a:prstGeom prst="rect">
              <a:avLst/>
            </a:prstGeom>
            <a:solidFill>
              <a:schemeClr val="accent2"/>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Virtualization</a:t>
              </a:r>
            </a:p>
          </p:txBody>
        </p:sp>
        <p:sp>
          <p:nvSpPr>
            <p:cNvPr id="134" name="Rectangle 133"/>
            <p:cNvSpPr/>
            <p:nvPr/>
          </p:nvSpPr>
          <p:spPr>
            <a:xfrm>
              <a:off x="1396458" y="2809073"/>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Data</a:t>
              </a:r>
            </a:p>
          </p:txBody>
        </p:sp>
        <p:sp>
          <p:nvSpPr>
            <p:cNvPr id="135" name="Rectangle 134"/>
            <p:cNvSpPr/>
            <p:nvPr/>
          </p:nvSpPr>
          <p:spPr>
            <a:xfrm>
              <a:off x="1396458" y="2354254"/>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Applications</a:t>
              </a:r>
            </a:p>
          </p:txBody>
        </p:sp>
        <p:sp>
          <p:nvSpPr>
            <p:cNvPr id="136" name="Rectangle 135"/>
            <p:cNvSpPr/>
            <p:nvPr/>
          </p:nvSpPr>
          <p:spPr>
            <a:xfrm>
              <a:off x="1396458" y="3263892"/>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2970"/>
              <a:r>
                <a:rPr lang="en-US" sz="1801" dirty="0">
                  <a:solidFill>
                    <a:srgbClr val="FFFFFF">
                      <a:alpha val="99000"/>
                    </a:srgbClr>
                  </a:solidFill>
                  <a:ea typeface="Segoe UI" pitchFamily="34" charset="0"/>
                  <a:cs typeface="Segoe UI" pitchFamily="34" charset="0"/>
                </a:rPr>
                <a:t>Runtime</a:t>
              </a:r>
            </a:p>
          </p:txBody>
        </p:sp>
        <p:sp>
          <p:nvSpPr>
            <p:cNvPr id="126" name="Left Brace 125"/>
            <p:cNvSpPr/>
            <p:nvPr/>
          </p:nvSpPr>
          <p:spPr>
            <a:xfrm>
              <a:off x="1116914" y="2354253"/>
              <a:ext cx="232457" cy="4027825"/>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42970"/>
              <a:endParaRPr lang="en-US" sz="1801" dirty="0">
                <a:solidFill>
                  <a:srgbClr val="FFFFFF"/>
                </a:solidFill>
                <a:ea typeface="Segoe UI" pitchFamily="34" charset="0"/>
                <a:cs typeface="Segoe UI" pitchFamily="34" charset="0"/>
              </a:endParaRPr>
            </a:p>
          </p:txBody>
        </p:sp>
        <p:sp>
          <p:nvSpPr>
            <p:cNvPr id="127" name="TextBox 52"/>
            <p:cNvSpPr txBox="1"/>
            <p:nvPr/>
          </p:nvSpPr>
          <p:spPr>
            <a:xfrm>
              <a:off x="783155" y="3831263"/>
              <a:ext cx="392072" cy="1049676"/>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868" fontAlgn="base">
                <a:spcAft>
                  <a:spcPct val="0"/>
                </a:spcAft>
              </a:pPr>
              <a:r>
                <a:rPr lang="en-US" sz="1399" dirty="0">
                  <a:solidFill>
                    <a:schemeClr val="tx1">
                      <a:alpha val="99000"/>
                    </a:schemeClr>
                  </a:solidFill>
                  <a:ea typeface="Kozuka Gothic Pro R" pitchFamily="34" charset="-128"/>
                </a:rPr>
                <a:t>You manage</a:t>
              </a:r>
            </a:p>
          </p:txBody>
        </p:sp>
      </p:grpSp>
      <p:grpSp>
        <p:nvGrpSpPr>
          <p:cNvPr id="5" name="Group 4"/>
          <p:cNvGrpSpPr/>
          <p:nvPr/>
        </p:nvGrpSpPr>
        <p:grpSpPr>
          <a:xfrm>
            <a:off x="3121894" y="1331160"/>
            <a:ext cx="2952328" cy="4956829"/>
            <a:chOff x="3306945" y="1583373"/>
            <a:chExt cx="2893948" cy="4860765"/>
          </a:xfrm>
        </p:grpSpPr>
        <p:sp>
          <p:nvSpPr>
            <p:cNvPr id="138" name="Rectangle 137"/>
            <p:cNvSpPr/>
            <p:nvPr/>
          </p:nvSpPr>
          <p:spPr>
            <a:xfrm>
              <a:off x="3442874" y="1583373"/>
              <a:ext cx="2593774"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42868" fontAlgn="base">
                <a:spcAft>
                  <a:spcPct val="0"/>
                </a:spcAft>
              </a:pPr>
              <a:r>
                <a:rPr lang="en-US" sz="2000" dirty="0">
                  <a:solidFill>
                    <a:schemeClr val="tx1">
                      <a:alpha val="99000"/>
                    </a:schemeClr>
                  </a:solidFill>
                  <a:ea typeface="Kozuka Gothic Pro R" pitchFamily="34" charset="-128"/>
                </a:rPr>
                <a:t>Infrastructure</a:t>
              </a:r>
            </a:p>
            <a:p>
              <a:pPr algn="ctr" defTabSz="1242970"/>
              <a:r>
                <a:rPr lang="en-US" sz="1599" dirty="0">
                  <a:solidFill>
                    <a:schemeClr val="tx1">
                      <a:alpha val="99000"/>
                    </a:schemeClr>
                  </a:solidFill>
                  <a:ea typeface="Kozuka Gothic Pro R" pitchFamily="34" charset="-128"/>
                </a:rPr>
                <a:t>(as a Service)</a:t>
              </a:r>
            </a:p>
          </p:txBody>
        </p:sp>
        <p:sp>
          <p:nvSpPr>
            <p:cNvPr id="144" name="Rectangle 143"/>
            <p:cNvSpPr/>
            <p:nvPr/>
          </p:nvSpPr>
          <p:spPr>
            <a:xfrm>
              <a:off x="3928143" y="5537991"/>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2970"/>
              <a:r>
                <a:rPr lang="en-US" sz="1801" dirty="0">
                  <a:solidFill>
                    <a:schemeClr val="bg1">
                      <a:alpha val="99000"/>
                    </a:schemeClr>
                  </a:solidFill>
                  <a:ea typeface="Segoe UI" pitchFamily="34" charset="0"/>
                  <a:cs typeface="Segoe UI" pitchFamily="34" charset="0"/>
                </a:rPr>
                <a:t>Storage</a:t>
              </a:r>
            </a:p>
          </p:txBody>
        </p:sp>
        <p:sp>
          <p:nvSpPr>
            <p:cNvPr id="145" name="Rectangle 144"/>
            <p:cNvSpPr/>
            <p:nvPr/>
          </p:nvSpPr>
          <p:spPr>
            <a:xfrm>
              <a:off x="3928143" y="5083172"/>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2970"/>
              <a:r>
                <a:rPr lang="en-US" sz="1801" dirty="0">
                  <a:solidFill>
                    <a:schemeClr val="bg1">
                      <a:alpha val="99000"/>
                    </a:schemeClr>
                  </a:solidFill>
                  <a:ea typeface="Segoe UI" pitchFamily="34" charset="0"/>
                  <a:cs typeface="Segoe UI" pitchFamily="34" charset="0"/>
                </a:rPr>
                <a:t>Servers</a:t>
              </a:r>
            </a:p>
          </p:txBody>
        </p:sp>
        <p:sp>
          <p:nvSpPr>
            <p:cNvPr id="146" name="Rectangle 145"/>
            <p:cNvSpPr/>
            <p:nvPr/>
          </p:nvSpPr>
          <p:spPr>
            <a:xfrm>
              <a:off x="3928143" y="5992808"/>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2970"/>
              <a:r>
                <a:rPr lang="en-US" sz="1801" dirty="0">
                  <a:solidFill>
                    <a:schemeClr val="bg1">
                      <a:alpha val="99000"/>
                    </a:schemeClr>
                  </a:solidFill>
                  <a:ea typeface="Segoe UI" pitchFamily="34" charset="0"/>
                  <a:cs typeface="Segoe UI" pitchFamily="34" charset="0"/>
                </a:rPr>
                <a:t>Networking</a:t>
              </a:r>
            </a:p>
          </p:txBody>
        </p:sp>
        <p:sp>
          <p:nvSpPr>
            <p:cNvPr id="147" name="Rectangle 146"/>
            <p:cNvSpPr/>
            <p:nvPr/>
          </p:nvSpPr>
          <p:spPr>
            <a:xfrm>
              <a:off x="3928143" y="4173534"/>
              <a:ext cx="1638241" cy="381000"/>
            </a:xfrm>
            <a:prstGeom prst="rect">
              <a:avLst/>
            </a:prstGeom>
            <a:solidFill>
              <a:schemeClr val="accent2"/>
            </a:solidFill>
            <a:ln w="9525" cap="flat" cmpd="sng" algn="ctr">
              <a:noFill/>
              <a:prstDash val="solid"/>
            </a:ln>
            <a:effectLst/>
          </p:spPr>
          <p:txBody>
            <a:bodyPr rtlCol="0" anchor="t" anchorCtr="0"/>
            <a:lstStyle/>
            <a:p>
              <a:pPr algn="ctr" defTabSz="1242970"/>
              <a:r>
                <a:rPr lang="en-US" sz="1500" dirty="0">
                  <a:solidFill>
                    <a:srgbClr val="FFFFFF">
                      <a:alpha val="99000"/>
                    </a:srgbClr>
                  </a:solidFill>
                  <a:ea typeface="Segoe UI" pitchFamily="34" charset="0"/>
                  <a:cs typeface="Segoe UI" pitchFamily="34" charset="0"/>
                </a:rPr>
                <a:t>O/S</a:t>
              </a:r>
            </a:p>
          </p:txBody>
        </p:sp>
        <p:sp>
          <p:nvSpPr>
            <p:cNvPr id="148" name="Rectangle 147"/>
            <p:cNvSpPr/>
            <p:nvPr/>
          </p:nvSpPr>
          <p:spPr>
            <a:xfrm>
              <a:off x="3928143" y="3718715"/>
              <a:ext cx="1638241" cy="381000"/>
            </a:xfrm>
            <a:prstGeom prst="rect">
              <a:avLst/>
            </a:prstGeom>
            <a:solidFill>
              <a:schemeClr val="accent2"/>
            </a:solidFill>
            <a:ln w="9525" cap="flat" cmpd="sng" algn="ctr">
              <a:noFill/>
              <a:prstDash val="solid"/>
            </a:ln>
            <a:effectLst/>
          </p:spPr>
          <p:txBody>
            <a:bodyPr rtlCol="0" anchor="t" anchorCtr="0"/>
            <a:lstStyle/>
            <a:p>
              <a:pPr algn="ctr" defTabSz="1242970"/>
              <a:r>
                <a:rPr lang="en-US" sz="1500" dirty="0">
                  <a:solidFill>
                    <a:srgbClr val="FFFFFF">
                      <a:alpha val="99000"/>
                    </a:srgbClr>
                  </a:solidFill>
                  <a:ea typeface="Segoe UI" pitchFamily="34" charset="0"/>
                  <a:cs typeface="Segoe UI" pitchFamily="34" charset="0"/>
                </a:rPr>
                <a:t>Middleware</a:t>
              </a:r>
            </a:p>
          </p:txBody>
        </p:sp>
        <p:sp>
          <p:nvSpPr>
            <p:cNvPr id="149" name="Rectangle 148"/>
            <p:cNvSpPr/>
            <p:nvPr/>
          </p:nvSpPr>
          <p:spPr>
            <a:xfrm>
              <a:off x="3928143" y="4628353"/>
              <a:ext cx="1638241" cy="381000"/>
            </a:xfrm>
            <a:prstGeom prst="rect">
              <a:avLst/>
            </a:prstGeom>
            <a:solidFill>
              <a:schemeClr val="accent4"/>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2970"/>
              <a:r>
                <a:rPr lang="en-US" sz="1801" dirty="0">
                  <a:solidFill>
                    <a:schemeClr val="bg1">
                      <a:alpha val="99000"/>
                    </a:schemeClr>
                  </a:solidFill>
                  <a:ea typeface="Segoe UI" pitchFamily="34" charset="0"/>
                  <a:cs typeface="Segoe UI" pitchFamily="34" charset="0"/>
                </a:rPr>
                <a:t>Virtualization</a:t>
              </a:r>
            </a:p>
          </p:txBody>
        </p:sp>
        <p:sp>
          <p:nvSpPr>
            <p:cNvPr id="150" name="Rectangle 149"/>
            <p:cNvSpPr/>
            <p:nvPr/>
          </p:nvSpPr>
          <p:spPr>
            <a:xfrm>
              <a:off x="3928143" y="2809077"/>
              <a:ext cx="1638241" cy="381000"/>
            </a:xfrm>
            <a:prstGeom prst="rect">
              <a:avLst/>
            </a:prstGeom>
            <a:solidFill>
              <a:schemeClr val="accent2"/>
            </a:solidFill>
            <a:ln w="9525" cap="flat" cmpd="sng" algn="ctr">
              <a:noFill/>
              <a:prstDash val="solid"/>
            </a:ln>
            <a:effectLst/>
          </p:spPr>
          <p:txBody>
            <a:bodyPr rtlCol="0" anchor="t" anchorCtr="0"/>
            <a:lstStyle/>
            <a:p>
              <a:pPr algn="ctr" defTabSz="1242970"/>
              <a:r>
                <a:rPr lang="en-US" sz="1500" dirty="0">
                  <a:solidFill>
                    <a:srgbClr val="FFFFFF">
                      <a:alpha val="99000"/>
                    </a:srgbClr>
                  </a:solidFill>
                  <a:ea typeface="Segoe UI" pitchFamily="34" charset="0"/>
                  <a:cs typeface="Segoe UI" pitchFamily="34" charset="0"/>
                </a:rPr>
                <a:t>Data</a:t>
              </a:r>
            </a:p>
          </p:txBody>
        </p:sp>
        <p:sp>
          <p:nvSpPr>
            <p:cNvPr id="151" name="Rectangle 150"/>
            <p:cNvSpPr/>
            <p:nvPr/>
          </p:nvSpPr>
          <p:spPr>
            <a:xfrm>
              <a:off x="3928143" y="2354258"/>
              <a:ext cx="1638241" cy="381000"/>
            </a:xfrm>
            <a:prstGeom prst="rect">
              <a:avLst/>
            </a:prstGeom>
            <a:solidFill>
              <a:schemeClr val="accent2"/>
            </a:solidFill>
            <a:ln w="9525" cap="flat" cmpd="sng" algn="ctr">
              <a:noFill/>
              <a:prstDash val="solid"/>
            </a:ln>
            <a:effectLst/>
          </p:spPr>
          <p:txBody>
            <a:bodyPr rtlCol="0" anchor="t" anchorCtr="0"/>
            <a:lstStyle/>
            <a:p>
              <a:pPr algn="ctr" defTabSz="1242970"/>
              <a:r>
                <a:rPr lang="en-US" sz="1500" dirty="0">
                  <a:solidFill>
                    <a:srgbClr val="FFFFFF">
                      <a:alpha val="99000"/>
                    </a:srgbClr>
                  </a:solidFill>
                  <a:ea typeface="Segoe UI" pitchFamily="34" charset="0"/>
                  <a:cs typeface="Segoe UI" pitchFamily="34" charset="0"/>
                </a:rPr>
                <a:t>Applications</a:t>
              </a:r>
            </a:p>
          </p:txBody>
        </p:sp>
        <p:sp>
          <p:nvSpPr>
            <p:cNvPr id="152" name="Rectangle 151"/>
            <p:cNvSpPr/>
            <p:nvPr/>
          </p:nvSpPr>
          <p:spPr>
            <a:xfrm>
              <a:off x="3928143" y="3263896"/>
              <a:ext cx="1638241" cy="381000"/>
            </a:xfrm>
            <a:prstGeom prst="rect">
              <a:avLst/>
            </a:prstGeom>
            <a:solidFill>
              <a:schemeClr val="accent2"/>
            </a:solidFill>
            <a:ln w="9525" cap="flat" cmpd="sng" algn="ctr">
              <a:noFill/>
              <a:prstDash val="solid"/>
            </a:ln>
            <a:effectLst/>
          </p:spPr>
          <p:txBody>
            <a:bodyPr rtlCol="0" anchor="t" anchorCtr="0"/>
            <a:lstStyle/>
            <a:p>
              <a:pPr algn="ctr" defTabSz="1242970"/>
              <a:r>
                <a:rPr lang="en-US" sz="1500" dirty="0">
                  <a:solidFill>
                    <a:srgbClr val="FFFFFF">
                      <a:alpha val="99000"/>
                    </a:srgbClr>
                  </a:solidFill>
                  <a:ea typeface="Segoe UI" pitchFamily="34" charset="0"/>
                  <a:cs typeface="Segoe UI" pitchFamily="34" charset="0"/>
                </a:rPr>
                <a:t>Runtime</a:t>
              </a:r>
            </a:p>
          </p:txBody>
        </p:sp>
        <p:sp>
          <p:nvSpPr>
            <p:cNvPr id="140" name="Left Brace 139"/>
            <p:cNvSpPr/>
            <p:nvPr/>
          </p:nvSpPr>
          <p:spPr>
            <a:xfrm flipH="1">
              <a:off x="5627217" y="4617349"/>
              <a:ext cx="228600" cy="1764000"/>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970"/>
              <a:endParaRPr lang="en-US" sz="1801" dirty="0">
                <a:solidFill>
                  <a:srgbClr val="FFFFFF"/>
                </a:solidFill>
                <a:ea typeface="Segoe UI" pitchFamily="34" charset="0"/>
                <a:cs typeface="Segoe UI" pitchFamily="34" charset="0"/>
              </a:endParaRPr>
            </a:p>
          </p:txBody>
        </p:sp>
        <p:sp>
          <p:nvSpPr>
            <p:cNvPr id="141" name="TextBox 56"/>
            <p:cNvSpPr txBox="1"/>
            <p:nvPr/>
          </p:nvSpPr>
          <p:spPr>
            <a:xfrm flipH="1">
              <a:off x="5808821" y="4595352"/>
              <a:ext cx="392072" cy="1848786"/>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868" fontAlgn="base">
                <a:spcAft>
                  <a:spcPct val="0"/>
                </a:spcAft>
              </a:pPr>
              <a:r>
                <a:rPr lang="en-US" sz="1399" dirty="0">
                  <a:solidFill>
                    <a:schemeClr val="tx1">
                      <a:alpha val="99000"/>
                    </a:schemeClr>
                  </a:solidFill>
                  <a:ea typeface="Kozuka Gothic Pro R" pitchFamily="34" charset="-128"/>
                </a:rPr>
                <a:t>Managed by Microsoft</a:t>
              </a:r>
            </a:p>
          </p:txBody>
        </p:sp>
        <p:sp>
          <p:nvSpPr>
            <p:cNvPr id="142" name="Left Brace 141"/>
            <p:cNvSpPr/>
            <p:nvPr/>
          </p:nvSpPr>
          <p:spPr>
            <a:xfrm>
              <a:off x="3659865" y="2354258"/>
              <a:ext cx="232999" cy="2200272"/>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970"/>
              <a:endParaRPr lang="en-US" sz="1801" dirty="0">
                <a:solidFill>
                  <a:srgbClr val="FFFFFF"/>
                </a:solidFill>
                <a:ea typeface="Segoe UI" pitchFamily="34" charset="0"/>
                <a:cs typeface="Segoe UI" pitchFamily="34" charset="0"/>
              </a:endParaRPr>
            </a:p>
          </p:txBody>
        </p:sp>
        <p:sp>
          <p:nvSpPr>
            <p:cNvPr id="143" name="TextBox 58"/>
            <p:cNvSpPr txBox="1"/>
            <p:nvPr/>
          </p:nvSpPr>
          <p:spPr>
            <a:xfrm>
              <a:off x="3306945" y="2688268"/>
              <a:ext cx="392072" cy="1049676"/>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868" fontAlgn="base">
                <a:spcAft>
                  <a:spcPct val="0"/>
                </a:spcAft>
              </a:pPr>
              <a:r>
                <a:rPr lang="en-US" sz="1399" dirty="0">
                  <a:solidFill>
                    <a:schemeClr val="tx1">
                      <a:alpha val="99000"/>
                    </a:schemeClr>
                  </a:solidFill>
                  <a:ea typeface="Kozuka Gothic Pro R" pitchFamily="34" charset="-128"/>
                </a:rPr>
                <a:t>You manage</a:t>
              </a:r>
            </a:p>
          </p:txBody>
        </p:sp>
      </p:grpSp>
      <p:grpSp>
        <p:nvGrpSpPr>
          <p:cNvPr id="6" name="Group 5"/>
          <p:cNvGrpSpPr/>
          <p:nvPr/>
        </p:nvGrpSpPr>
        <p:grpSpPr>
          <a:xfrm>
            <a:off x="5714180" y="1331160"/>
            <a:ext cx="2952328" cy="4893542"/>
            <a:chOff x="5847976" y="1583373"/>
            <a:chExt cx="2893949" cy="4798706"/>
          </a:xfrm>
        </p:grpSpPr>
        <p:sp>
          <p:nvSpPr>
            <p:cNvPr id="154" name="Rectangle 153"/>
            <p:cNvSpPr/>
            <p:nvPr/>
          </p:nvSpPr>
          <p:spPr>
            <a:xfrm>
              <a:off x="6315305" y="1583373"/>
              <a:ext cx="200031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42868" fontAlgn="base">
                <a:spcAft>
                  <a:spcPct val="0"/>
                </a:spcAft>
              </a:pPr>
              <a:r>
                <a:rPr lang="en-US" sz="2000" dirty="0">
                  <a:solidFill>
                    <a:schemeClr val="tx1">
                      <a:alpha val="99000"/>
                    </a:schemeClr>
                  </a:solidFill>
                  <a:ea typeface="Kozuka Gothic Pro R" pitchFamily="34" charset="-128"/>
                </a:rPr>
                <a:t>Platform</a:t>
              </a:r>
            </a:p>
            <a:p>
              <a:pPr algn="ctr" defTabSz="1242970"/>
              <a:r>
                <a:rPr lang="en-US" sz="1599" dirty="0">
                  <a:solidFill>
                    <a:schemeClr val="tx1">
                      <a:alpha val="99000"/>
                    </a:schemeClr>
                  </a:solidFill>
                  <a:ea typeface="Kozuka Gothic Pro R" pitchFamily="34" charset="-128"/>
                </a:rPr>
                <a:t>(as a Service)</a:t>
              </a:r>
            </a:p>
          </p:txBody>
        </p:sp>
        <p:sp>
          <p:nvSpPr>
            <p:cNvPr id="155" name="Left Brace 154"/>
            <p:cNvSpPr/>
            <p:nvPr/>
          </p:nvSpPr>
          <p:spPr>
            <a:xfrm flipH="1">
              <a:off x="8187822" y="3259131"/>
              <a:ext cx="209580" cy="3122948"/>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970"/>
              <a:endParaRPr lang="en-US" sz="1801" dirty="0">
                <a:solidFill>
                  <a:srgbClr val="FFFFFF"/>
                </a:solidFill>
                <a:ea typeface="Segoe UI" pitchFamily="34" charset="0"/>
                <a:cs typeface="Segoe UI" pitchFamily="34" charset="0"/>
              </a:endParaRPr>
            </a:p>
          </p:txBody>
        </p:sp>
        <p:sp>
          <p:nvSpPr>
            <p:cNvPr id="156" name="TextBox 54"/>
            <p:cNvSpPr txBox="1"/>
            <p:nvPr/>
          </p:nvSpPr>
          <p:spPr>
            <a:xfrm flipH="1">
              <a:off x="8349853" y="3913407"/>
              <a:ext cx="392072" cy="1848786"/>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868" fontAlgn="base">
                <a:spcAft>
                  <a:spcPct val="0"/>
                </a:spcAft>
              </a:pPr>
              <a:r>
                <a:rPr lang="en-US" sz="1399" dirty="0">
                  <a:solidFill>
                    <a:schemeClr val="tx1">
                      <a:alpha val="99000"/>
                    </a:schemeClr>
                  </a:solidFill>
                  <a:ea typeface="Kozuka Gothic Pro R" pitchFamily="34" charset="-128"/>
                </a:rPr>
                <a:t>Managed by Microsoft</a:t>
              </a:r>
            </a:p>
          </p:txBody>
        </p:sp>
        <p:sp>
          <p:nvSpPr>
            <p:cNvPr id="157" name="Left Brace 156"/>
            <p:cNvSpPr/>
            <p:nvPr/>
          </p:nvSpPr>
          <p:spPr>
            <a:xfrm>
              <a:off x="6200895" y="2335206"/>
              <a:ext cx="212755" cy="847725"/>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970"/>
              <a:endParaRPr lang="en-US" sz="1801" dirty="0">
                <a:solidFill>
                  <a:srgbClr val="FFFFFF"/>
                </a:solidFill>
                <a:ea typeface="Segoe UI" pitchFamily="34" charset="0"/>
                <a:cs typeface="Segoe UI" pitchFamily="34" charset="0"/>
              </a:endParaRPr>
            </a:p>
          </p:txBody>
        </p:sp>
        <p:sp>
          <p:nvSpPr>
            <p:cNvPr id="158" name="TextBox 60"/>
            <p:cNvSpPr txBox="1"/>
            <p:nvPr/>
          </p:nvSpPr>
          <p:spPr>
            <a:xfrm>
              <a:off x="5847976" y="2231071"/>
              <a:ext cx="392072" cy="1049676"/>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868" fontAlgn="base">
                <a:spcAft>
                  <a:spcPct val="0"/>
                </a:spcAft>
              </a:pPr>
              <a:r>
                <a:rPr lang="en-US" sz="1399" dirty="0">
                  <a:solidFill>
                    <a:schemeClr val="tx1">
                      <a:alpha val="99000"/>
                    </a:schemeClr>
                  </a:solidFill>
                  <a:ea typeface="Kozuka Gothic Pro R" pitchFamily="34" charset="-128"/>
                </a:rPr>
                <a:t>You manage</a:t>
              </a:r>
            </a:p>
          </p:txBody>
        </p:sp>
        <p:sp>
          <p:nvSpPr>
            <p:cNvPr id="160" name="Rectangle 159"/>
            <p:cNvSpPr/>
            <p:nvPr/>
          </p:nvSpPr>
          <p:spPr>
            <a:xfrm>
              <a:off x="6484238" y="553799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2970"/>
              <a:r>
                <a:rPr lang="en-US" sz="1500" dirty="0">
                  <a:solidFill>
                    <a:schemeClr val="bg1">
                      <a:alpha val="99000"/>
                    </a:schemeClr>
                  </a:solidFill>
                  <a:ea typeface="Segoe UI" pitchFamily="34" charset="0"/>
                  <a:cs typeface="Segoe UI" pitchFamily="34" charset="0"/>
                </a:rPr>
                <a:t>Storage</a:t>
              </a:r>
            </a:p>
          </p:txBody>
        </p:sp>
        <p:sp>
          <p:nvSpPr>
            <p:cNvPr id="161" name="Rectangle 160"/>
            <p:cNvSpPr/>
            <p:nvPr/>
          </p:nvSpPr>
          <p:spPr>
            <a:xfrm>
              <a:off x="6484238" y="508317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2970"/>
              <a:r>
                <a:rPr lang="en-US" sz="1500" dirty="0">
                  <a:solidFill>
                    <a:schemeClr val="bg1">
                      <a:alpha val="99000"/>
                    </a:schemeClr>
                  </a:solidFill>
                  <a:ea typeface="Segoe UI" pitchFamily="34" charset="0"/>
                  <a:cs typeface="Segoe UI" pitchFamily="34" charset="0"/>
                </a:rPr>
                <a:t>Servers</a:t>
              </a:r>
            </a:p>
          </p:txBody>
        </p:sp>
        <p:sp>
          <p:nvSpPr>
            <p:cNvPr id="162" name="Rectangle 161"/>
            <p:cNvSpPr/>
            <p:nvPr/>
          </p:nvSpPr>
          <p:spPr>
            <a:xfrm>
              <a:off x="6484238" y="599280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2970"/>
              <a:r>
                <a:rPr lang="en-US" sz="1500" dirty="0">
                  <a:solidFill>
                    <a:schemeClr val="bg1">
                      <a:alpha val="99000"/>
                    </a:schemeClr>
                  </a:solidFill>
                  <a:ea typeface="Segoe UI" pitchFamily="34" charset="0"/>
                  <a:cs typeface="Segoe UI" pitchFamily="34" charset="0"/>
                </a:rPr>
                <a:t>Networking</a:t>
              </a:r>
            </a:p>
          </p:txBody>
        </p:sp>
        <p:sp>
          <p:nvSpPr>
            <p:cNvPr id="163" name="Rectangle 162"/>
            <p:cNvSpPr/>
            <p:nvPr/>
          </p:nvSpPr>
          <p:spPr>
            <a:xfrm>
              <a:off x="6484238" y="417353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2970"/>
              <a:r>
                <a:rPr lang="en-US" sz="1500" dirty="0">
                  <a:solidFill>
                    <a:schemeClr val="bg1">
                      <a:alpha val="99000"/>
                    </a:schemeClr>
                  </a:solidFill>
                  <a:ea typeface="Segoe UI" pitchFamily="34" charset="0"/>
                  <a:cs typeface="Segoe UI" pitchFamily="34" charset="0"/>
                </a:rPr>
                <a:t>O/S</a:t>
              </a:r>
            </a:p>
          </p:txBody>
        </p:sp>
        <p:sp>
          <p:nvSpPr>
            <p:cNvPr id="164" name="Rectangle 163"/>
            <p:cNvSpPr/>
            <p:nvPr/>
          </p:nvSpPr>
          <p:spPr>
            <a:xfrm>
              <a:off x="6484238" y="371871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2970"/>
              <a:r>
                <a:rPr lang="en-US" sz="1500" dirty="0">
                  <a:solidFill>
                    <a:schemeClr val="bg1">
                      <a:alpha val="99000"/>
                    </a:schemeClr>
                  </a:solidFill>
                  <a:ea typeface="Segoe UI" pitchFamily="34" charset="0"/>
                  <a:cs typeface="Segoe UI" pitchFamily="34" charset="0"/>
                </a:rPr>
                <a:t>Middleware</a:t>
              </a:r>
            </a:p>
          </p:txBody>
        </p:sp>
        <p:sp>
          <p:nvSpPr>
            <p:cNvPr id="165" name="Rectangle 164"/>
            <p:cNvSpPr/>
            <p:nvPr/>
          </p:nvSpPr>
          <p:spPr>
            <a:xfrm>
              <a:off x="6484238" y="462835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2970"/>
              <a:r>
                <a:rPr lang="en-US" sz="1500" dirty="0">
                  <a:solidFill>
                    <a:schemeClr val="bg1">
                      <a:alpha val="99000"/>
                    </a:schemeClr>
                  </a:solidFill>
                  <a:ea typeface="Segoe UI" pitchFamily="34" charset="0"/>
                  <a:cs typeface="Segoe UI" pitchFamily="34" charset="0"/>
                </a:rPr>
                <a:t>Virtualization</a:t>
              </a:r>
            </a:p>
          </p:txBody>
        </p:sp>
        <p:sp>
          <p:nvSpPr>
            <p:cNvPr id="166" name="Rectangle 165"/>
            <p:cNvSpPr/>
            <p:nvPr/>
          </p:nvSpPr>
          <p:spPr>
            <a:xfrm>
              <a:off x="6484238" y="2354257"/>
              <a:ext cx="1638240" cy="381000"/>
            </a:xfrm>
            <a:prstGeom prst="rect">
              <a:avLst/>
            </a:prstGeom>
            <a:solidFill>
              <a:schemeClr val="accent2"/>
            </a:solidFill>
            <a:ln w="9525" cap="flat" cmpd="sng" algn="ctr">
              <a:noFill/>
              <a:prstDash val="solid"/>
            </a:ln>
            <a:effectLst/>
          </p:spPr>
          <p:txBody>
            <a:bodyPr rtlCol="0" anchor="t" anchorCtr="0"/>
            <a:lstStyle/>
            <a:p>
              <a:pPr algn="ctr" defTabSz="1242970"/>
              <a:r>
                <a:rPr lang="en-US" sz="1500" dirty="0">
                  <a:solidFill>
                    <a:srgbClr val="FFFFFF">
                      <a:alpha val="99000"/>
                    </a:srgbClr>
                  </a:solidFill>
                  <a:ea typeface="Segoe UI" pitchFamily="34" charset="0"/>
                  <a:cs typeface="Segoe UI" pitchFamily="34" charset="0"/>
                </a:rPr>
                <a:t>Applications</a:t>
              </a:r>
            </a:p>
          </p:txBody>
        </p:sp>
        <p:sp>
          <p:nvSpPr>
            <p:cNvPr id="167" name="Rectangle 166"/>
            <p:cNvSpPr/>
            <p:nvPr/>
          </p:nvSpPr>
          <p:spPr>
            <a:xfrm>
              <a:off x="6484238" y="3263895"/>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2970"/>
              <a:r>
                <a:rPr lang="en-US" sz="1500" dirty="0">
                  <a:solidFill>
                    <a:schemeClr val="bg1">
                      <a:alpha val="99000"/>
                    </a:schemeClr>
                  </a:solidFill>
                  <a:ea typeface="Segoe UI" pitchFamily="34" charset="0"/>
                  <a:cs typeface="Segoe UI" pitchFamily="34" charset="0"/>
                </a:rPr>
                <a:t>Runtime</a:t>
              </a:r>
            </a:p>
          </p:txBody>
        </p:sp>
        <p:sp>
          <p:nvSpPr>
            <p:cNvPr id="168" name="Rectangle 167"/>
            <p:cNvSpPr/>
            <p:nvPr/>
          </p:nvSpPr>
          <p:spPr>
            <a:xfrm>
              <a:off x="6484238" y="2809076"/>
              <a:ext cx="1638240" cy="381000"/>
            </a:xfrm>
            <a:prstGeom prst="rect">
              <a:avLst/>
            </a:prstGeom>
            <a:solidFill>
              <a:schemeClr val="accent2"/>
            </a:solidFill>
            <a:ln w="9525" cap="flat" cmpd="sng" algn="ctr">
              <a:noFill/>
              <a:prstDash val="solid"/>
            </a:ln>
            <a:effectLst/>
          </p:spPr>
          <p:txBody>
            <a:bodyPr rtlCol="0" anchor="t" anchorCtr="0"/>
            <a:lstStyle/>
            <a:p>
              <a:pPr algn="ctr" defTabSz="1242970"/>
              <a:r>
                <a:rPr lang="en-US" sz="1500" dirty="0">
                  <a:solidFill>
                    <a:srgbClr val="FFFFFF">
                      <a:alpha val="99000"/>
                    </a:srgbClr>
                  </a:solidFill>
                  <a:ea typeface="Segoe UI" pitchFamily="34" charset="0"/>
                  <a:cs typeface="Segoe UI" pitchFamily="34" charset="0"/>
                </a:rPr>
                <a:t>Data</a:t>
              </a:r>
            </a:p>
          </p:txBody>
        </p:sp>
      </p:grpSp>
      <p:sp>
        <p:nvSpPr>
          <p:cNvPr id="61" name="Rectangle 60"/>
          <p:cNvSpPr/>
          <p:nvPr/>
        </p:nvSpPr>
        <p:spPr>
          <a:xfrm>
            <a:off x="621158" y="721523"/>
            <a:ext cx="7988135" cy="65273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42868" fontAlgn="base">
              <a:spcAft>
                <a:spcPct val="0"/>
              </a:spcAft>
            </a:pPr>
            <a:r>
              <a:rPr lang="en-US" sz="2000" b="1" u="sng" dirty="0">
                <a:solidFill>
                  <a:schemeClr val="tx1">
                    <a:alpha val="99000"/>
                  </a:schemeClr>
                </a:solidFill>
                <a:ea typeface="Kozuka Gothic Pro R" pitchFamily="34" charset="-128"/>
              </a:rPr>
              <a:t>Hosting Models</a:t>
            </a:r>
          </a:p>
        </p:txBody>
      </p:sp>
      <p:grpSp>
        <p:nvGrpSpPr>
          <p:cNvPr id="2" name="Group 1"/>
          <p:cNvGrpSpPr/>
          <p:nvPr/>
        </p:nvGrpSpPr>
        <p:grpSpPr>
          <a:xfrm>
            <a:off x="8609295" y="689606"/>
            <a:ext cx="2925038" cy="5717610"/>
            <a:chOff x="8609295" y="689606"/>
            <a:chExt cx="2925038" cy="5717610"/>
          </a:xfrm>
        </p:grpSpPr>
        <p:sp>
          <p:nvSpPr>
            <p:cNvPr id="60" name="Rectangle 59"/>
            <p:cNvSpPr/>
            <p:nvPr/>
          </p:nvSpPr>
          <p:spPr bwMode="auto">
            <a:xfrm>
              <a:off x="8609295" y="689606"/>
              <a:ext cx="2925036" cy="5717610"/>
            </a:xfrm>
            <a:prstGeom prst="rect">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77680" tIns="38842" rIns="77680" bIns="38842" numCol="1" rtlCol="0" anchor="ctr" anchorCtr="0" compatLnSpc="1">
              <a:prstTxWarp prst="textNoShape">
                <a:avLst/>
              </a:prstTxWarp>
            </a:bodyPr>
            <a:lstStyle/>
            <a:p>
              <a:pPr algn="ctr" defTabSz="776640"/>
              <a:endParaRPr lang="en-US" sz="1500" dirty="0">
                <a:gradFill>
                  <a:gsLst>
                    <a:gs pos="0">
                      <a:srgbClr val="FFFFFF"/>
                    </a:gs>
                    <a:gs pos="100000">
                      <a:srgbClr val="FFFFFF"/>
                    </a:gs>
                  </a:gsLst>
                  <a:lin ang="5400000" scaled="0"/>
                </a:gradFill>
              </a:endParaRPr>
            </a:p>
          </p:txBody>
        </p:sp>
        <p:sp>
          <p:nvSpPr>
            <p:cNvPr id="170" name="Rectangle 169"/>
            <p:cNvSpPr/>
            <p:nvPr/>
          </p:nvSpPr>
          <p:spPr>
            <a:xfrm>
              <a:off x="8789150" y="1054648"/>
              <a:ext cx="2069175" cy="652730"/>
            </a:xfrm>
            <a:prstGeom prst="rect">
              <a:avLst/>
            </a:prstGeom>
            <a:noFill/>
            <a:ln w="9525" cap="flat" cmpd="sng" algn="ctr">
              <a:noFill/>
              <a:prstDash val="solid"/>
            </a:ln>
            <a:effectLst/>
          </p:spPr>
          <p:txBody>
            <a:bodyPr lIns="77684" tIns="0" rIns="77684"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42868" fontAlgn="base">
                <a:spcAft>
                  <a:spcPct val="0"/>
                </a:spcAft>
              </a:pPr>
              <a:r>
                <a:rPr lang="en-US" sz="2000" dirty="0">
                  <a:solidFill>
                    <a:schemeClr val="tx1">
                      <a:alpha val="99000"/>
                    </a:schemeClr>
                  </a:solidFill>
                  <a:ea typeface="Kozuka Gothic Pro R" pitchFamily="34" charset="-128"/>
                </a:rPr>
                <a:t>Software</a:t>
              </a:r>
            </a:p>
            <a:p>
              <a:pPr algn="ctr" defTabSz="1242970"/>
              <a:r>
                <a:rPr lang="en-US" sz="1599" dirty="0">
                  <a:solidFill>
                    <a:schemeClr val="tx1">
                      <a:alpha val="99000"/>
                    </a:schemeClr>
                  </a:solidFill>
                  <a:ea typeface="Kozuka Gothic Pro R" pitchFamily="34" charset="-128"/>
                </a:rPr>
                <a:t>(as a Service)</a:t>
              </a:r>
            </a:p>
          </p:txBody>
        </p:sp>
        <p:sp>
          <p:nvSpPr>
            <p:cNvPr id="174" name="Rectangle 173"/>
            <p:cNvSpPr/>
            <p:nvPr/>
          </p:nvSpPr>
          <p:spPr>
            <a:xfrm>
              <a:off x="8971421" y="5363929"/>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Storage</a:t>
              </a:r>
            </a:p>
          </p:txBody>
        </p:sp>
        <p:sp>
          <p:nvSpPr>
            <p:cNvPr id="175" name="Rectangle 174"/>
            <p:cNvSpPr/>
            <p:nvPr/>
          </p:nvSpPr>
          <p:spPr>
            <a:xfrm>
              <a:off x="8971421" y="4900119"/>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Servers</a:t>
              </a:r>
            </a:p>
          </p:txBody>
        </p:sp>
        <p:sp>
          <p:nvSpPr>
            <p:cNvPr id="176" name="Rectangle 175"/>
            <p:cNvSpPr/>
            <p:nvPr/>
          </p:nvSpPr>
          <p:spPr>
            <a:xfrm>
              <a:off x="8971421" y="5827734"/>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Networking</a:t>
              </a:r>
            </a:p>
          </p:txBody>
        </p:sp>
        <p:sp>
          <p:nvSpPr>
            <p:cNvPr id="177" name="Rectangle 176"/>
            <p:cNvSpPr/>
            <p:nvPr/>
          </p:nvSpPr>
          <p:spPr>
            <a:xfrm>
              <a:off x="8971421" y="3972506"/>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O/S</a:t>
              </a:r>
            </a:p>
          </p:txBody>
        </p:sp>
        <p:sp>
          <p:nvSpPr>
            <p:cNvPr id="178" name="Rectangle 177"/>
            <p:cNvSpPr/>
            <p:nvPr/>
          </p:nvSpPr>
          <p:spPr>
            <a:xfrm>
              <a:off x="8971421" y="3508700"/>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Middleware</a:t>
              </a:r>
            </a:p>
          </p:txBody>
        </p:sp>
        <p:sp>
          <p:nvSpPr>
            <p:cNvPr id="179" name="Rectangle 178"/>
            <p:cNvSpPr/>
            <p:nvPr/>
          </p:nvSpPr>
          <p:spPr>
            <a:xfrm>
              <a:off x="8971421" y="4436311"/>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Virtualization</a:t>
              </a:r>
            </a:p>
          </p:txBody>
        </p:sp>
        <p:sp>
          <p:nvSpPr>
            <p:cNvPr id="180" name="Rectangle 179"/>
            <p:cNvSpPr/>
            <p:nvPr/>
          </p:nvSpPr>
          <p:spPr>
            <a:xfrm>
              <a:off x="8971421" y="2117276"/>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Applications</a:t>
              </a:r>
            </a:p>
          </p:txBody>
        </p:sp>
        <p:sp>
          <p:nvSpPr>
            <p:cNvPr id="181" name="Rectangle 180"/>
            <p:cNvSpPr/>
            <p:nvPr/>
          </p:nvSpPr>
          <p:spPr>
            <a:xfrm>
              <a:off x="8971421" y="3044890"/>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Runtime</a:t>
              </a:r>
            </a:p>
          </p:txBody>
        </p:sp>
        <p:sp>
          <p:nvSpPr>
            <p:cNvPr id="182" name="Rectangle 181"/>
            <p:cNvSpPr/>
            <p:nvPr/>
          </p:nvSpPr>
          <p:spPr>
            <a:xfrm>
              <a:off x="8971421" y="2581082"/>
              <a:ext cx="1671288" cy="388530"/>
            </a:xfrm>
            <a:prstGeom prst="rect">
              <a:avLst/>
            </a:prstGeom>
            <a:solidFill>
              <a:schemeClr val="accent4"/>
            </a:solidFill>
            <a:ln w="9525" cap="flat" cmpd="sng" algn="ctr">
              <a:noFill/>
              <a:prstDash val="solid"/>
            </a:ln>
            <a:effectLst/>
          </p:spPr>
          <p:txBody>
            <a:bodyPr lIns="0" tIns="38842" rIns="0" bIns="38842" rtlCol="0" anchor="t" anchorCtr="0"/>
            <a:lstStyle/>
            <a:p>
              <a:pPr algn="ctr" defTabSz="1242970"/>
              <a:r>
                <a:rPr lang="en-US" sz="1500" dirty="0">
                  <a:solidFill>
                    <a:schemeClr val="bg1">
                      <a:alpha val="99000"/>
                    </a:schemeClr>
                  </a:solidFill>
                  <a:ea typeface="Segoe UI" pitchFamily="34" charset="0"/>
                  <a:cs typeface="Segoe UI" pitchFamily="34" charset="0"/>
                </a:rPr>
                <a:t>Data</a:t>
              </a:r>
            </a:p>
          </p:txBody>
        </p:sp>
        <p:sp>
          <p:nvSpPr>
            <p:cNvPr id="62" name="Rectangle 61"/>
            <p:cNvSpPr/>
            <p:nvPr/>
          </p:nvSpPr>
          <p:spPr>
            <a:xfrm>
              <a:off x="8609296" y="732021"/>
              <a:ext cx="2925037" cy="65273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42868" fontAlgn="base">
                <a:spcAft>
                  <a:spcPct val="0"/>
                </a:spcAft>
              </a:pPr>
              <a:r>
                <a:rPr lang="en-US" sz="2000" b="1" u="sng" dirty="0">
                  <a:solidFill>
                    <a:schemeClr val="tx1">
                      <a:alpha val="99000"/>
                    </a:schemeClr>
                  </a:solidFill>
                  <a:ea typeface="Kozuka Gothic Pro R" pitchFamily="34" charset="-128"/>
                </a:rPr>
                <a:t>Business Model</a:t>
              </a:r>
            </a:p>
          </p:txBody>
        </p:sp>
        <p:sp>
          <p:nvSpPr>
            <p:cNvPr id="66" name="Left Brace 65"/>
            <p:cNvSpPr/>
            <p:nvPr/>
          </p:nvSpPr>
          <p:spPr>
            <a:xfrm flipH="1">
              <a:off x="10669978" y="2117278"/>
              <a:ext cx="233473" cy="4107424"/>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lIns="77684" tIns="38842" rIns="77684" bIns="38842" rtlCol="0" anchor="ctr"/>
            <a:lstStyle/>
            <a:p>
              <a:pPr algn="ctr" defTabSz="1242970"/>
              <a:endParaRPr lang="en-US" sz="1801" dirty="0">
                <a:solidFill>
                  <a:srgbClr val="FFFFFF"/>
                </a:solidFill>
                <a:ea typeface="Segoe UI" pitchFamily="34" charset="0"/>
                <a:cs typeface="Segoe UI" pitchFamily="34" charset="0"/>
              </a:endParaRPr>
            </a:p>
          </p:txBody>
        </p:sp>
        <p:sp>
          <p:nvSpPr>
            <p:cNvPr id="67" name="TextBox 64"/>
            <p:cNvSpPr txBox="1"/>
            <p:nvPr/>
          </p:nvSpPr>
          <p:spPr>
            <a:xfrm flipH="1">
              <a:off x="10957480" y="2969615"/>
              <a:ext cx="372201" cy="2238122"/>
            </a:xfrm>
            <a:prstGeom prst="rect">
              <a:avLst/>
            </a:prstGeom>
            <a:noFill/>
          </p:spPr>
          <p:txBody>
            <a:bodyPr vert="eaVert" wrap="square" lIns="77684" tIns="38842" rIns="77684" bIns="388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868" fontAlgn="base">
                <a:spcAft>
                  <a:spcPct val="0"/>
                </a:spcAft>
              </a:pPr>
              <a:r>
                <a:rPr lang="en-US" sz="1399" dirty="0">
                  <a:solidFill>
                    <a:schemeClr val="tx1">
                      <a:alpha val="99000"/>
                    </a:schemeClr>
                  </a:solidFill>
                  <a:ea typeface="Kozuka Gothic Pro R" pitchFamily="34" charset="-128"/>
                </a:rPr>
                <a:t>Managed by Microsoft</a:t>
              </a:r>
            </a:p>
          </p:txBody>
        </p:sp>
        <p:sp>
          <p:nvSpPr>
            <p:cNvPr id="65" name="Rectangle 64"/>
            <p:cNvSpPr/>
            <p:nvPr/>
          </p:nvSpPr>
          <p:spPr>
            <a:xfrm>
              <a:off x="8971421" y="1645817"/>
              <a:ext cx="1671288" cy="388530"/>
            </a:xfrm>
            <a:prstGeom prst="rect">
              <a:avLst/>
            </a:prstGeom>
            <a:solidFill>
              <a:schemeClr val="accent2"/>
            </a:solidFill>
            <a:ln w="9525" cap="flat" cmpd="sng" algn="ctr">
              <a:noFill/>
              <a:prstDash val="solid"/>
            </a:ln>
            <a:effectLst/>
          </p:spPr>
          <p:txBody>
            <a:bodyPr lIns="0" tIns="38842" rIns="0" bIns="38842" rtlCol="0" anchor="t" anchorCtr="0"/>
            <a:lstStyle/>
            <a:p>
              <a:pPr algn="ctr" defTabSz="1242970"/>
              <a:r>
                <a:rPr lang="en-US" sz="1500" dirty="0">
                  <a:solidFill>
                    <a:srgbClr val="FFFFFF">
                      <a:alpha val="99000"/>
                    </a:srgbClr>
                  </a:solidFill>
                  <a:ea typeface="Segoe UI" pitchFamily="34" charset="0"/>
                  <a:cs typeface="Segoe UI" pitchFamily="34" charset="0"/>
                </a:rPr>
                <a:t>Customizations</a:t>
              </a:r>
            </a:p>
          </p:txBody>
        </p:sp>
      </p:grpSp>
    </p:spTree>
    <p:extLst>
      <p:ext uri="{BB962C8B-B14F-4D97-AF65-F5344CB8AC3E}">
        <p14:creationId xmlns:p14="http://schemas.microsoft.com/office/powerpoint/2010/main" val="2487367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What about SharePoint?</a:t>
            </a:r>
            <a:endParaRPr lang="it-IT" dirty="0"/>
          </a:p>
        </p:txBody>
      </p:sp>
      <p:sp>
        <p:nvSpPr>
          <p:cNvPr id="3" name="Content Placeholder 2"/>
          <p:cNvSpPr>
            <a:spLocks noGrp="1"/>
          </p:cNvSpPr>
          <p:nvPr>
            <p:ph type="body" sz="quarter" idx="10"/>
          </p:nvPr>
        </p:nvSpPr>
        <p:spPr>
          <a:xfrm>
            <a:off x="274638" y="1212850"/>
            <a:ext cx="11887200" cy="5478423"/>
          </a:xfrm>
        </p:spPr>
        <p:txBody>
          <a:bodyPr/>
          <a:lstStyle/>
          <a:p>
            <a:r>
              <a:rPr lang="it-IT" dirty="0" smtClean="0"/>
              <a:t>On-</a:t>
            </a:r>
            <a:r>
              <a:rPr lang="it-IT" dirty="0" err="1" smtClean="0"/>
              <a:t>premises</a:t>
            </a:r>
            <a:endParaRPr lang="it-IT" dirty="0" smtClean="0"/>
          </a:p>
          <a:p>
            <a:pPr lvl="1"/>
            <a:r>
              <a:rPr lang="it-IT" dirty="0" smtClean="0"/>
              <a:t>Full hardware/software control</a:t>
            </a:r>
          </a:p>
          <a:p>
            <a:pPr lvl="1"/>
            <a:r>
              <a:rPr lang="it-IT" dirty="0" err="1" smtClean="0"/>
              <a:t>Roll</a:t>
            </a:r>
            <a:r>
              <a:rPr lang="it-IT" dirty="0" smtClean="0"/>
              <a:t> </a:t>
            </a:r>
            <a:r>
              <a:rPr lang="it-IT" dirty="0" err="1" smtClean="0"/>
              <a:t>your</a:t>
            </a:r>
            <a:r>
              <a:rPr lang="it-IT" dirty="0" smtClean="0"/>
              <a:t> </a:t>
            </a:r>
            <a:r>
              <a:rPr lang="it-IT" dirty="0" err="1" smtClean="0"/>
              <a:t>own</a:t>
            </a:r>
            <a:r>
              <a:rPr lang="it-IT" dirty="0" smtClean="0"/>
              <a:t> HA/DR/scale </a:t>
            </a:r>
            <a:r>
              <a:rPr lang="it-IT" dirty="0" err="1" smtClean="0"/>
              <a:t>rules</a:t>
            </a:r>
            <a:endParaRPr lang="it-IT" dirty="0" smtClean="0"/>
          </a:p>
          <a:p>
            <a:r>
              <a:rPr lang="it-IT" dirty="0" err="1" smtClean="0"/>
              <a:t>Infrastructure</a:t>
            </a:r>
            <a:r>
              <a:rPr lang="it-IT" dirty="0" smtClean="0"/>
              <a:t> </a:t>
            </a:r>
            <a:r>
              <a:rPr lang="it-IT" dirty="0" err="1" smtClean="0"/>
              <a:t>as</a:t>
            </a:r>
            <a:r>
              <a:rPr lang="it-IT" dirty="0" smtClean="0"/>
              <a:t> a Service</a:t>
            </a:r>
          </a:p>
          <a:p>
            <a:pPr lvl="1"/>
            <a:r>
              <a:rPr lang="it-IT" dirty="0" err="1" smtClean="0"/>
              <a:t>Managed</a:t>
            </a:r>
            <a:r>
              <a:rPr lang="it-IT" dirty="0" smtClean="0"/>
              <a:t> IT </a:t>
            </a:r>
            <a:r>
              <a:rPr lang="it-IT" dirty="0" err="1" smtClean="0"/>
              <a:t>infrastructure</a:t>
            </a:r>
            <a:endParaRPr lang="it-IT" dirty="0" smtClean="0"/>
          </a:p>
          <a:p>
            <a:pPr lvl="1"/>
            <a:r>
              <a:rPr lang="it-IT" dirty="0" smtClean="0"/>
              <a:t>Easy to </a:t>
            </a:r>
            <a:r>
              <a:rPr lang="it-IT" dirty="0" err="1" smtClean="0"/>
              <a:t>move</a:t>
            </a:r>
            <a:r>
              <a:rPr lang="it-IT" dirty="0" smtClean="0"/>
              <a:t> from on-</a:t>
            </a:r>
            <a:r>
              <a:rPr lang="it-IT" dirty="0" err="1" smtClean="0"/>
              <a:t>prem</a:t>
            </a:r>
            <a:endParaRPr lang="it-IT" dirty="0" smtClean="0"/>
          </a:p>
          <a:p>
            <a:pPr lvl="1"/>
            <a:r>
              <a:rPr lang="it-IT" dirty="0" err="1" smtClean="0"/>
              <a:t>Roll</a:t>
            </a:r>
            <a:r>
              <a:rPr lang="it-IT" dirty="0" smtClean="0"/>
              <a:t> </a:t>
            </a:r>
            <a:r>
              <a:rPr lang="it-IT" dirty="0" err="1" smtClean="0"/>
              <a:t>your</a:t>
            </a:r>
            <a:r>
              <a:rPr lang="it-IT" dirty="0" smtClean="0"/>
              <a:t> </a:t>
            </a:r>
            <a:r>
              <a:rPr lang="it-IT" dirty="0" err="1" smtClean="0"/>
              <a:t>own</a:t>
            </a:r>
            <a:r>
              <a:rPr lang="it-IT" dirty="0" smtClean="0"/>
              <a:t> HA/DR/scale </a:t>
            </a:r>
            <a:r>
              <a:rPr lang="it-IT" dirty="0" err="1" smtClean="0"/>
              <a:t>rules</a:t>
            </a:r>
            <a:endParaRPr lang="it-IT" dirty="0" smtClean="0"/>
          </a:p>
          <a:p>
            <a:r>
              <a:rPr lang="it-IT" dirty="0" smtClean="0"/>
              <a:t>Software </a:t>
            </a:r>
            <a:r>
              <a:rPr lang="it-IT" dirty="0" err="1" smtClean="0"/>
              <a:t>as</a:t>
            </a:r>
            <a:r>
              <a:rPr lang="it-IT" dirty="0" smtClean="0"/>
              <a:t> a Service</a:t>
            </a:r>
          </a:p>
          <a:p>
            <a:pPr lvl="1"/>
            <a:r>
              <a:rPr lang="it-IT" dirty="0" smtClean="0"/>
              <a:t>Microsoft Office 365</a:t>
            </a:r>
          </a:p>
          <a:p>
            <a:pPr lvl="1"/>
            <a:r>
              <a:rPr lang="it-IT" dirty="0" err="1" smtClean="0"/>
              <a:t>Externally</a:t>
            </a:r>
            <a:r>
              <a:rPr lang="it-IT" dirty="0" smtClean="0"/>
              <a:t> </a:t>
            </a:r>
            <a:r>
              <a:rPr lang="it-IT" dirty="0" err="1" smtClean="0"/>
              <a:t>managed</a:t>
            </a:r>
            <a:endParaRPr lang="it-IT" dirty="0" smtClean="0"/>
          </a:p>
          <a:p>
            <a:pPr lvl="1"/>
            <a:r>
              <a:rPr lang="it-IT" dirty="0" smtClean="0"/>
              <a:t>Auto and </a:t>
            </a:r>
            <a:r>
              <a:rPr lang="it-IT" dirty="0" err="1" smtClean="0"/>
              <a:t>managed</a:t>
            </a:r>
            <a:r>
              <a:rPr lang="it-IT" dirty="0" smtClean="0"/>
              <a:t> HA/DR/scale </a:t>
            </a:r>
            <a:r>
              <a:rPr lang="it-IT" dirty="0" err="1" smtClean="0"/>
              <a:t>rules</a:t>
            </a:r>
            <a:endParaRPr lang="it-IT" dirty="0" smtClean="0"/>
          </a:p>
          <a:p>
            <a:endParaRPr lang="it-IT" dirty="0"/>
          </a:p>
        </p:txBody>
      </p:sp>
    </p:spTree>
    <p:extLst>
      <p:ext uri="{BB962C8B-B14F-4D97-AF65-F5344CB8AC3E}">
        <p14:creationId xmlns:p14="http://schemas.microsoft.com/office/powerpoint/2010/main" val="3585921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smtClean="0"/>
              <a:t>Windows Azure </a:t>
            </a:r>
            <a:r>
              <a:rPr lang="it-IT" dirty="0" err="1" smtClean="0"/>
              <a:t>VMs</a:t>
            </a:r>
            <a:endParaRPr lang="it-IT" dirty="0"/>
          </a:p>
        </p:txBody>
      </p:sp>
    </p:spTree>
    <p:extLst>
      <p:ext uri="{BB962C8B-B14F-4D97-AF65-F5344CB8AC3E}">
        <p14:creationId xmlns:p14="http://schemas.microsoft.com/office/powerpoint/2010/main" val="27514402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smtClean="0"/>
              <a:t>Windows Azure VMs</a:t>
            </a:r>
            <a:endParaRPr lang="it-IT" dirty="0"/>
          </a:p>
        </p:txBody>
      </p:sp>
      <p:sp>
        <p:nvSpPr>
          <p:cNvPr id="5" name="Content Placeholder 4"/>
          <p:cNvSpPr>
            <a:spLocks noGrp="1"/>
          </p:cNvSpPr>
          <p:nvPr>
            <p:ph type="body" sz="quarter" idx="10"/>
          </p:nvPr>
        </p:nvSpPr>
        <p:spPr>
          <a:xfrm>
            <a:off x="274638" y="1212850"/>
            <a:ext cx="11887200" cy="4124206"/>
          </a:xfrm>
        </p:spPr>
        <p:txBody>
          <a:bodyPr/>
          <a:lstStyle/>
          <a:p>
            <a:r>
              <a:rPr lang="it-IT" dirty="0" err="1" smtClean="0"/>
              <a:t>IaaS</a:t>
            </a:r>
            <a:r>
              <a:rPr lang="it-IT" dirty="0" smtClean="0"/>
              <a:t> </a:t>
            </a:r>
            <a:r>
              <a:rPr lang="it-IT" dirty="0" err="1" smtClean="0"/>
              <a:t>offering</a:t>
            </a:r>
            <a:r>
              <a:rPr lang="it-IT" dirty="0" smtClean="0"/>
              <a:t> in Windows Azure</a:t>
            </a:r>
          </a:p>
          <a:p>
            <a:pPr lvl="1"/>
            <a:r>
              <a:rPr lang="it-IT" dirty="0" smtClean="0"/>
              <a:t>It </a:t>
            </a:r>
            <a:r>
              <a:rPr lang="it-IT" dirty="0" err="1" smtClean="0"/>
              <a:t>is</a:t>
            </a:r>
            <a:r>
              <a:rPr lang="it-IT" dirty="0" smtClean="0"/>
              <a:t> </a:t>
            </a:r>
            <a:r>
              <a:rPr lang="it-IT" dirty="0" err="1" smtClean="0"/>
              <a:t>released</a:t>
            </a:r>
            <a:r>
              <a:rPr lang="it-IT" dirty="0" smtClean="0"/>
              <a:t> to market, </a:t>
            </a:r>
            <a:r>
              <a:rPr lang="it-IT" dirty="0" err="1" smtClean="0"/>
              <a:t>fully</a:t>
            </a:r>
            <a:r>
              <a:rPr lang="it-IT" dirty="0" smtClean="0"/>
              <a:t> </a:t>
            </a:r>
            <a:r>
              <a:rPr lang="it-IT" dirty="0" err="1" smtClean="0"/>
              <a:t>functional</a:t>
            </a:r>
            <a:r>
              <a:rPr lang="it-IT" dirty="0" smtClean="0"/>
              <a:t>, and ready to go!</a:t>
            </a:r>
          </a:p>
          <a:p>
            <a:r>
              <a:rPr lang="it-IT" dirty="0" err="1" smtClean="0"/>
              <a:t>Allows</a:t>
            </a:r>
            <a:r>
              <a:rPr lang="it-IT" dirty="0" smtClean="0"/>
              <a:t> </a:t>
            </a:r>
            <a:r>
              <a:rPr lang="it-IT" dirty="0" err="1" smtClean="0"/>
              <a:t>creating</a:t>
            </a:r>
            <a:r>
              <a:rPr lang="it-IT" dirty="0" smtClean="0"/>
              <a:t> </a:t>
            </a:r>
            <a:r>
              <a:rPr lang="it-IT" dirty="0" err="1" smtClean="0"/>
              <a:t>VMs</a:t>
            </a:r>
            <a:r>
              <a:rPr lang="it-IT" dirty="0" smtClean="0"/>
              <a:t> in custom </a:t>
            </a:r>
            <a:r>
              <a:rPr lang="it-IT" dirty="0" err="1" smtClean="0"/>
              <a:t>virtual</a:t>
            </a:r>
            <a:r>
              <a:rPr lang="it-IT" dirty="0" smtClean="0"/>
              <a:t> networks</a:t>
            </a:r>
          </a:p>
          <a:p>
            <a:pPr lvl="1"/>
            <a:r>
              <a:rPr lang="it-IT" dirty="0" smtClean="0"/>
              <a:t>With private networking inside and public </a:t>
            </a:r>
            <a:r>
              <a:rPr lang="it-IT" dirty="0" err="1" smtClean="0"/>
              <a:t>outside</a:t>
            </a:r>
            <a:endParaRPr lang="it-IT" dirty="0" smtClean="0"/>
          </a:p>
          <a:p>
            <a:pPr lvl="1"/>
            <a:r>
              <a:rPr lang="it-IT" dirty="0" err="1" smtClean="0"/>
              <a:t>You</a:t>
            </a:r>
            <a:r>
              <a:rPr lang="it-IT" dirty="0" smtClean="0"/>
              <a:t> can </a:t>
            </a:r>
            <a:r>
              <a:rPr lang="it-IT" dirty="0" err="1" smtClean="0"/>
              <a:t>manage</a:t>
            </a:r>
            <a:r>
              <a:rPr lang="it-IT" dirty="0" smtClean="0"/>
              <a:t> </a:t>
            </a:r>
            <a:r>
              <a:rPr lang="it-IT" dirty="0" err="1" smtClean="0"/>
              <a:t>domains</a:t>
            </a:r>
            <a:r>
              <a:rPr lang="it-IT" dirty="0" smtClean="0"/>
              <a:t>, </a:t>
            </a:r>
            <a:r>
              <a:rPr lang="it-IT" dirty="0" err="1" smtClean="0"/>
              <a:t>app</a:t>
            </a:r>
            <a:r>
              <a:rPr lang="it-IT" dirty="0" smtClean="0"/>
              <a:t> </a:t>
            </a:r>
            <a:r>
              <a:rPr lang="it-IT" dirty="0" err="1" smtClean="0"/>
              <a:t>servers</a:t>
            </a:r>
            <a:r>
              <a:rPr lang="it-IT" dirty="0" smtClean="0"/>
              <a:t>, VPN to on-</a:t>
            </a:r>
            <a:r>
              <a:rPr lang="it-IT" dirty="0" err="1" smtClean="0"/>
              <a:t>premises</a:t>
            </a:r>
            <a:r>
              <a:rPr lang="it-IT" dirty="0" smtClean="0"/>
              <a:t> </a:t>
            </a:r>
            <a:r>
              <a:rPr lang="it-IT" dirty="0" err="1" smtClean="0"/>
              <a:t>infrastructures</a:t>
            </a:r>
            <a:r>
              <a:rPr lang="it-IT" dirty="0" smtClean="0"/>
              <a:t>, etc.</a:t>
            </a:r>
          </a:p>
          <a:p>
            <a:pPr lvl="1"/>
            <a:r>
              <a:rPr lang="it-IT" dirty="0" err="1" smtClean="0"/>
              <a:t>You</a:t>
            </a:r>
            <a:r>
              <a:rPr lang="it-IT" dirty="0" smtClean="0"/>
              <a:t> can start from scratch or from VM </a:t>
            </a:r>
            <a:r>
              <a:rPr lang="it-IT" dirty="0" err="1" smtClean="0"/>
              <a:t>models</a:t>
            </a:r>
            <a:r>
              <a:rPr lang="it-IT" dirty="0" smtClean="0"/>
              <a:t> </a:t>
            </a:r>
            <a:r>
              <a:rPr lang="it-IT" dirty="0" err="1" smtClean="0"/>
              <a:t>provided</a:t>
            </a:r>
            <a:r>
              <a:rPr lang="it-IT" dirty="0" smtClean="0"/>
              <a:t> out of the box, or of </a:t>
            </a:r>
            <a:r>
              <a:rPr lang="it-IT" dirty="0" err="1" smtClean="0"/>
              <a:t>your</a:t>
            </a:r>
            <a:r>
              <a:rPr lang="it-IT" dirty="0" smtClean="0"/>
              <a:t> </a:t>
            </a:r>
            <a:r>
              <a:rPr lang="it-IT" dirty="0" err="1" smtClean="0"/>
              <a:t>own</a:t>
            </a:r>
            <a:endParaRPr lang="it-IT" dirty="0" smtClean="0"/>
          </a:p>
          <a:p>
            <a:r>
              <a:rPr lang="it-IT" dirty="0" err="1" smtClean="0"/>
              <a:t>Completely</a:t>
            </a:r>
            <a:r>
              <a:rPr lang="it-IT" dirty="0" smtClean="0"/>
              <a:t> </a:t>
            </a:r>
            <a:r>
              <a:rPr lang="it-IT" dirty="0" err="1" smtClean="0"/>
              <a:t>remotely</a:t>
            </a:r>
            <a:r>
              <a:rPr lang="it-IT" dirty="0" smtClean="0"/>
              <a:t> </a:t>
            </a:r>
            <a:r>
              <a:rPr lang="it-IT" dirty="0" err="1" smtClean="0"/>
              <a:t>manageable</a:t>
            </a:r>
            <a:r>
              <a:rPr lang="it-IT" dirty="0" smtClean="0"/>
              <a:t> (via </a:t>
            </a:r>
            <a:r>
              <a:rPr lang="it-IT" dirty="0" err="1" smtClean="0"/>
              <a:t>PowerShell</a:t>
            </a:r>
            <a:r>
              <a:rPr lang="it-IT" dirty="0" smtClean="0"/>
              <a:t>)</a:t>
            </a:r>
          </a:p>
          <a:p>
            <a:pPr lvl="1"/>
            <a:r>
              <a:rPr lang="it-IT" dirty="0" smtClean="0"/>
              <a:t>Deployment and </a:t>
            </a:r>
            <a:r>
              <a:rPr lang="it-IT" dirty="0" err="1" smtClean="0"/>
              <a:t>maintenance</a:t>
            </a:r>
            <a:r>
              <a:rPr lang="it-IT" dirty="0" smtClean="0"/>
              <a:t> </a:t>
            </a:r>
            <a:r>
              <a:rPr lang="it-IT" dirty="0" err="1" smtClean="0"/>
              <a:t>processes</a:t>
            </a:r>
            <a:r>
              <a:rPr lang="it-IT" dirty="0" smtClean="0"/>
              <a:t> can be </a:t>
            </a:r>
            <a:r>
              <a:rPr lang="it-IT" dirty="0" err="1" smtClean="0"/>
              <a:t>automated</a:t>
            </a:r>
            <a:r>
              <a:rPr lang="it-IT" dirty="0" smtClean="0"/>
              <a:t> by </a:t>
            </a:r>
            <a:r>
              <a:rPr lang="it-IT" dirty="0" err="1" smtClean="0"/>
              <a:t>PowerShell</a:t>
            </a:r>
            <a:r>
              <a:rPr lang="it-IT" dirty="0" smtClean="0"/>
              <a:t> scripts</a:t>
            </a:r>
          </a:p>
          <a:p>
            <a:pPr lvl="1"/>
            <a:endParaRPr lang="it-IT" dirty="0"/>
          </a:p>
        </p:txBody>
      </p:sp>
    </p:spTree>
    <p:extLst>
      <p:ext uri="{BB962C8B-B14F-4D97-AF65-F5344CB8AC3E}">
        <p14:creationId xmlns:p14="http://schemas.microsoft.com/office/powerpoint/2010/main" val="3325548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Flexibility of Azure Virtual Machines</a:t>
            </a:r>
            <a:endParaRPr lang="en-US" dirty="0"/>
          </a:p>
        </p:txBody>
      </p:sp>
      <p:sp>
        <p:nvSpPr>
          <p:cNvPr id="18" name="Rectangle 17"/>
          <p:cNvSpPr/>
          <p:nvPr/>
        </p:nvSpPr>
        <p:spPr bwMode="auto">
          <a:xfrm>
            <a:off x="8262316" y="1359716"/>
            <a:ext cx="3655166" cy="1023126"/>
          </a:xfrm>
          <a:prstGeom prst="rect">
            <a:avLst/>
          </a:prstGeom>
          <a:solidFill>
            <a:schemeClr val="accent1"/>
          </a:solidFill>
          <a:ln w="9525" cap="flat" cmpd="sng" algn="ctr">
            <a:noFill/>
            <a:prstDash val="solid"/>
            <a:headEnd type="none" w="med" len="med"/>
            <a:tailEnd type="none" w="med" len="med"/>
          </a:ln>
          <a:effectLst/>
        </p:spPr>
        <p:txBody>
          <a:bodyPr vert="horz" wrap="square" lIns="186493" tIns="46625" rIns="93247" bIns="46625" numCol="1" rtlCol="0" anchor="ctr" anchorCtr="0" compatLnSpc="1">
            <a:prstTxWarp prst="textNoShape">
              <a:avLst/>
            </a:prstTxWarp>
          </a:bodyPr>
          <a:lstStyle/>
          <a:p>
            <a:pPr defTabSz="932498">
              <a:lnSpc>
                <a:spcPct val="90000"/>
              </a:lnSpc>
              <a:buSzPct val="90000"/>
              <a:defRPr/>
            </a:pPr>
            <a:r>
              <a:rPr lang="en-US" sz="3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Persisted </a:t>
            </a:r>
          </a:p>
          <a:p>
            <a:pPr defTabSz="932498">
              <a:lnSpc>
                <a:spcPct val="90000"/>
              </a:lnSpc>
              <a:buSzPct val="90000"/>
              <a:defRPr/>
            </a:pPr>
            <a:r>
              <a:rPr lang="en-US" sz="3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in Storage…</a:t>
            </a:r>
          </a:p>
        </p:txBody>
      </p:sp>
      <p:sp>
        <p:nvSpPr>
          <p:cNvPr id="19" name="Rectangle 18"/>
          <p:cNvSpPr/>
          <p:nvPr/>
        </p:nvSpPr>
        <p:spPr bwMode="auto">
          <a:xfrm>
            <a:off x="8267857" y="2382842"/>
            <a:ext cx="3649624" cy="4247924"/>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ctr" anchorCtr="0" compatLnSpc="1">
            <a:prstTxWarp prst="textNoShape">
              <a:avLst/>
            </a:prstTxWarp>
          </a:bodyPr>
          <a:lstStyle/>
          <a:p>
            <a:pPr algn="ctr" defTabSz="1242754" fontAlgn="base">
              <a:spcBef>
                <a:spcPct val="0"/>
              </a:spcBef>
              <a:spcAft>
                <a:spcPct val="0"/>
              </a:spcAft>
            </a:pPr>
            <a:endParaRPr lang="en-US" sz="3000" dirty="0">
              <a:gradFill>
                <a:gsLst>
                  <a:gs pos="0">
                    <a:srgbClr val="FFFFFF"/>
                  </a:gs>
                  <a:gs pos="100000">
                    <a:srgbClr val="FFFFFF"/>
                  </a:gs>
                </a:gsLst>
                <a:lin ang="5400000" scaled="0"/>
              </a:gradFill>
            </a:endParaRPr>
          </a:p>
        </p:txBody>
      </p:sp>
      <p:sp>
        <p:nvSpPr>
          <p:cNvPr id="21" name="Freeform 128"/>
          <p:cNvSpPr>
            <a:spLocks noChangeAspect="1"/>
          </p:cNvSpPr>
          <p:nvPr/>
        </p:nvSpPr>
        <p:spPr bwMode="black">
          <a:xfrm>
            <a:off x="8394314" y="3591056"/>
            <a:ext cx="3315923" cy="183150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3247" tIns="46625" rIns="93247" bIns="46625" numCol="1" anchor="t" anchorCtr="0" compatLnSpc="1">
            <a:prstTxWarp prst="textNoShape">
              <a:avLst/>
            </a:prstTxWarp>
          </a:bodyPr>
          <a:lstStyle/>
          <a:p>
            <a:pPr defTabSz="932498"/>
            <a:endParaRPr lang="en-US" sz="1801" dirty="0">
              <a:solidFill>
                <a:srgbClr val="292929"/>
              </a:solidFill>
            </a:endParaRPr>
          </a:p>
        </p:txBody>
      </p:sp>
      <p:sp>
        <p:nvSpPr>
          <p:cNvPr id="22" name="Can 21"/>
          <p:cNvSpPr/>
          <p:nvPr>
            <p:custDataLst>
              <p:tags r:id="rId1"/>
            </p:custDataLst>
          </p:nvPr>
        </p:nvSpPr>
        <p:spPr>
          <a:xfrm>
            <a:off x="8592555" y="4144176"/>
            <a:ext cx="1114770" cy="1172548"/>
          </a:xfrm>
          <a:prstGeom prst="can">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9945" tIns="34971" rIns="69945" bIns="34971" rtlCol="0" anchor="ctr"/>
          <a:lstStyle/>
          <a:p>
            <a:pPr algn="ctr" defTabSz="932498" fontAlgn="base">
              <a:lnSpc>
                <a:spcPct val="90000"/>
              </a:lnSpc>
              <a:spcBef>
                <a:spcPct val="0"/>
              </a:spcBef>
              <a:spcAft>
                <a:spcPct val="0"/>
              </a:spcAft>
              <a:buSzPct val="90000"/>
              <a:defRPr/>
            </a:pPr>
            <a:r>
              <a:rPr lang="en-US" sz="1900"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23" name="TextBox 22"/>
          <p:cNvSpPr txBox="1"/>
          <p:nvPr/>
        </p:nvSpPr>
        <p:spPr>
          <a:xfrm>
            <a:off x="8476158" y="5449070"/>
            <a:ext cx="3184518" cy="39861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defTabSz="932498"/>
            <a:r>
              <a:rPr lang="en-US" sz="2100" dirty="0">
                <a:solidFill>
                  <a:srgbClr val="0071BC">
                    <a:alpha val="99000"/>
                  </a:srgbClr>
                </a:solidFill>
                <a:latin typeface="Segoe UI"/>
              </a:rPr>
              <a:t>Cloud</a:t>
            </a:r>
          </a:p>
        </p:txBody>
      </p:sp>
      <p:sp>
        <p:nvSpPr>
          <p:cNvPr id="25" name="Rectangle 24"/>
          <p:cNvSpPr/>
          <p:nvPr/>
        </p:nvSpPr>
        <p:spPr bwMode="auto">
          <a:xfrm>
            <a:off x="4396578" y="1359716"/>
            <a:ext cx="3655166" cy="1023126"/>
          </a:xfrm>
          <a:prstGeom prst="rect">
            <a:avLst/>
          </a:prstGeom>
          <a:solidFill>
            <a:schemeClr val="accent2"/>
          </a:solidFill>
          <a:ln w="9525" cap="flat" cmpd="sng" algn="ctr">
            <a:noFill/>
            <a:prstDash val="solid"/>
            <a:headEnd type="none" w="med" len="med"/>
            <a:tailEnd type="none" w="med" len="med"/>
          </a:ln>
          <a:effectLst/>
        </p:spPr>
        <p:txBody>
          <a:bodyPr vert="horz" wrap="square" lIns="186493" tIns="46625" rIns="93247" bIns="46625" numCol="1" rtlCol="0" anchor="ctr" anchorCtr="0" compatLnSpc="1">
            <a:prstTxWarp prst="textNoShape">
              <a:avLst/>
            </a:prstTxWarp>
          </a:bodyPr>
          <a:lstStyle/>
          <a:p>
            <a:pPr defTabSz="932498">
              <a:lnSpc>
                <a:spcPct val="90000"/>
              </a:lnSpc>
              <a:buSzPct val="90000"/>
              <a:defRPr/>
            </a:pPr>
            <a:r>
              <a:rPr lang="en-US" sz="3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Variety of images to select… </a:t>
            </a:r>
          </a:p>
        </p:txBody>
      </p:sp>
      <p:sp>
        <p:nvSpPr>
          <p:cNvPr id="48" name="Rectangle 47"/>
          <p:cNvSpPr/>
          <p:nvPr/>
        </p:nvSpPr>
        <p:spPr bwMode="auto">
          <a:xfrm>
            <a:off x="518996" y="1359716"/>
            <a:ext cx="3655166" cy="1023126"/>
          </a:xfrm>
          <a:prstGeom prst="rect">
            <a:avLst/>
          </a:prstGeom>
          <a:solidFill>
            <a:schemeClr val="accent4"/>
          </a:solidFill>
          <a:ln w="9525" cap="flat" cmpd="sng" algn="ctr">
            <a:noFill/>
            <a:prstDash val="solid"/>
            <a:headEnd type="none" w="med" len="med"/>
            <a:tailEnd type="none" w="med" len="med"/>
          </a:ln>
          <a:effectLst/>
        </p:spPr>
        <p:txBody>
          <a:bodyPr vert="horz" wrap="square" lIns="186493" tIns="46625" rIns="93247" bIns="46625" numCol="1" rtlCol="0" anchor="ctr" anchorCtr="0" compatLnSpc="1">
            <a:prstTxWarp prst="textNoShape">
              <a:avLst/>
            </a:prstTxWarp>
          </a:bodyPr>
          <a:lstStyle/>
          <a:p>
            <a:pPr defTabSz="932498">
              <a:lnSpc>
                <a:spcPct val="90000"/>
              </a:lnSpc>
              <a:buSzPct val="90000"/>
              <a:defRPr/>
            </a:pPr>
            <a:r>
              <a:rPr lang="en-US" sz="3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Multiple ways to get started…</a:t>
            </a:r>
          </a:p>
        </p:txBody>
      </p:sp>
      <p:sp>
        <p:nvSpPr>
          <p:cNvPr id="49" name="Rectangle 48"/>
          <p:cNvSpPr/>
          <p:nvPr/>
        </p:nvSpPr>
        <p:spPr bwMode="auto">
          <a:xfrm>
            <a:off x="524538" y="2382842"/>
            <a:ext cx="3649624" cy="4247924"/>
          </a:xfrm>
          <a:prstGeom prst="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ctr" anchorCtr="0" compatLnSpc="1">
            <a:prstTxWarp prst="textNoShape">
              <a:avLst/>
            </a:prstTxWarp>
          </a:bodyPr>
          <a:lstStyle/>
          <a:p>
            <a:pPr algn="ctr" defTabSz="1242754" fontAlgn="base">
              <a:spcBef>
                <a:spcPct val="0"/>
              </a:spcBef>
              <a:spcAft>
                <a:spcPct val="0"/>
              </a:spcAft>
            </a:pPr>
            <a:endParaRPr lang="en-US" sz="3000" dirty="0">
              <a:gradFill>
                <a:gsLst>
                  <a:gs pos="0">
                    <a:srgbClr val="FFFFFF"/>
                  </a:gs>
                  <a:gs pos="100000">
                    <a:srgbClr val="FFFFFF"/>
                  </a:gs>
                </a:gsLst>
                <a:lin ang="5400000" scaled="0"/>
              </a:gradFill>
            </a:endParaRPr>
          </a:p>
        </p:txBody>
      </p:sp>
      <p:pic>
        <p:nvPicPr>
          <p:cNvPr id="59" name="Picture 3"/>
          <p:cNvPicPr>
            <a:picLocks noChangeAspect="1" noChangeArrowheads="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1932564" y="2510527"/>
            <a:ext cx="833572" cy="70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reeform 10"/>
          <p:cNvSpPr>
            <a:spLocks noEditPoints="1"/>
          </p:cNvSpPr>
          <p:nvPr/>
        </p:nvSpPr>
        <p:spPr bwMode="black">
          <a:xfrm>
            <a:off x="2094212" y="2649620"/>
            <a:ext cx="510276" cy="305415"/>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4"/>
          </a:solidFill>
          <a:ln>
            <a:noFill/>
          </a:ln>
          <a:extLst/>
        </p:spPr>
        <p:txBody>
          <a:bodyPr vert="horz" wrap="square" lIns="93247" tIns="46625" rIns="93247" bIns="46625" numCol="1" anchor="t" anchorCtr="0" compatLnSpc="1">
            <a:prstTxWarp prst="textNoShape">
              <a:avLst/>
            </a:prstTxWarp>
          </a:bodyPr>
          <a:lstStyle/>
          <a:p>
            <a:pPr defTabSz="932498"/>
            <a:endParaRPr lang="en-US" sz="1801" dirty="0">
              <a:solidFill>
                <a:srgbClr val="292929"/>
              </a:solidFill>
            </a:endParaRPr>
          </a:p>
        </p:txBody>
      </p:sp>
      <p:sp>
        <p:nvSpPr>
          <p:cNvPr id="58" name="TextBox 57"/>
          <p:cNvSpPr txBox="1"/>
          <p:nvPr/>
        </p:nvSpPr>
        <p:spPr>
          <a:xfrm>
            <a:off x="639580" y="3225362"/>
            <a:ext cx="3419546" cy="39861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932498"/>
            <a:r>
              <a:rPr lang="en-US" sz="2100" dirty="0">
                <a:solidFill>
                  <a:srgbClr val="5F5F5F">
                    <a:alpha val="99000"/>
                  </a:srgbClr>
                </a:solidFill>
                <a:latin typeface="Segoe UI"/>
              </a:rPr>
              <a:t>Management Portal</a:t>
            </a:r>
          </a:p>
        </p:txBody>
      </p:sp>
      <p:sp>
        <p:nvSpPr>
          <p:cNvPr id="55" name="Rectangle 54"/>
          <p:cNvSpPr/>
          <p:nvPr/>
        </p:nvSpPr>
        <p:spPr bwMode="auto">
          <a:xfrm>
            <a:off x="2045555" y="4043944"/>
            <a:ext cx="607598" cy="60751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242754" fontAlgn="base">
              <a:spcBef>
                <a:spcPct val="0"/>
              </a:spcBef>
              <a:spcAft>
                <a:spcPct val="0"/>
              </a:spcAft>
            </a:pPr>
            <a:r>
              <a:rPr lang="en-US" sz="3800" dirty="0">
                <a:solidFill>
                  <a:srgbClr val="8CC600">
                    <a:lumMod val="20000"/>
                    <a:lumOff val="80000"/>
                  </a:srgbClr>
                </a:solidFill>
              </a:rPr>
              <a:t>&gt;_</a:t>
            </a:r>
          </a:p>
        </p:txBody>
      </p:sp>
      <p:sp>
        <p:nvSpPr>
          <p:cNvPr id="56" name="TextBox 55"/>
          <p:cNvSpPr txBox="1"/>
          <p:nvPr/>
        </p:nvSpPr>
        <p:spPr>
          <a:xfrm>
            <a:off x="662548" y="4763376"/>
            <a:ext cx="3419546" cy="39861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932498"/>
            <a:r>
              <a:rPr lang="en-US" sz="2100" dirty="0">
                <a:solidFill>
                  <a:srgbClr val="5F5F5F">
                    <a:alpha val="99000"/>
                  </a:srgbClr>
                </a:solidFill>
                <a:latin typeface="Segoe UI"/>
              </a:rPr>
              <a:t>Scripting </a:t>
            </a:r>
          </a:p>
          <a:p>
            <a:pPr algn="ctr" defTabSz="932498"/>
            <a:r>
              <a:rPr lang="en-US" sz="1599" dirty="0">
                <a:solidFill>
                  <a:srgbClr val="5F5F5F">
                    <a:alpha val="99000"/>
                  </a:srgbClr>
                </a:solidFill>
                <a:latin typeface="Segoe UI"/>
              </a:rPr>
              <a:t>(Windows, Linux and Mac) </a:t>
            </a:r>
          </a:p>
        </p:txBody>
      </p:sp>
      <p:sp>
        <p:nvSpPr>
          <p:cNvPr id="53" name="Freeform 87"/>
          <p:cNvSpPr>
            <a:spLocks noEditPoints="1"/>
          </p:cNvSpPr>
          <p:nvPr/>
        </p:nvSpPr>
        <p:spPr bwMode="black">
          <a:xfrm>
            <a:off x="2050726" y="5581956"/>
            <a:ext cx="653355" cy="531455"/>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accent4"/>
          </a:solidFill>
          <a:ln>
            <a:noFill/>
          </a:ln>
          <a:extLst/>
        </p:spPr>
        <p:txBody>
          <a:bodyPr vert="horz" wrap="square" lIns="93247" tIns="46625" rIns="93247" bIns="46625" numCol="1" anchor="t" anchorCtr="0" compatLnSpc="1">
            <a:prstTxWarp prst="textNoShape">
              <a:avLst/>
            </a:prstTxWarp>
          </a:bodyPr>
          <a:lstStyle/>
          <a:p>
            <a:pPr defTabSz="932498"/>
            <a:endParaRPr lang="en-US" sz="1801" dirty="0">
              <a:solidFill>
                <a:srgbClr val="292929"/>
              </a:solidFill>
            </a:endParaRPr>
          </a:p>
        </p:txBody>
      </p:sp>
      <p:sp>
        <p:nvSpPr>
          <p:cNvPr id="54" name="TextBox 53"/>
          <p:cNvSpPr txBox="1"/>
          <p:nvPr/>
        </p:nvSpPr>
        <p:spPr>
          <a:xfrm>
            <a:off x="667631" y="6167568"/>
            <a:ext cx="3419546" cy="39861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932498"/>
            <a:r>
              <a:rPr lang="en-US" sz="2100" dirty="0">
                <a:solidFill>
                  <a:srgbClr val="5F5F5F">
                    <a:alpha val="99000"/>
                  </a:srgbClr>
                </a:solidFill>
                <a:latin typeface="Segoe UI"/>
              </a:rPr>
              <a:t>REST API</a:t>
            </a:r>
          </a:p>
        </p:txBody>
      </p:sp>
      <p:sp>
        <p:nvSpPr>
          <p:cNvPr id="62" name="TextBox 61"/>
          <p:cNvSpPr txBox="1"/>
          <p:nvPr/>
        </p:nvSpPr>
        <p:spPr>
          <a:xfrm>
            <a:off x="8394316" y="2955036"/>
            <a:ext cx="3441324" cy="39861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932498"/>
            <a:r>
              <a:rPr lang="en-US" sz="2100" dirty="0">
                <a:solidFill>
                  <a:srgbClr val="5F5F5F">
                    <a:alpha val="99000"/>
                  </a:srgbClr>
                </a:solidFill>
                <a:latin typeface="Segoe UI"/>
              </a:rPr>
              <a:t>Boot VM from New Disk</a:t>
            </a:r>
          </a:p>
          <a:p>
            <a:pPr algn="ctr" defTabSz="932498"/>
            <a:r>
              <a:rPr lang="en-US" sz="2100" b="1" dirty="0">
                <a:solidFill>
                  <a:srgbClr val="5F5F5F">
                    <a:alpha val="99000"/>
                  </a:srgbClr>
                </a:solidFill>
                <a:latin typeface="Segoe UI"/>
              </a:rPr>
              <a:t>Published Standard</a:t>
            </a:r>
          </a:p>
        </p:txBody>
      </p:sp>
      <p:sp>
        <p:nvSpPr>
          <p:cNvPr id="63" name="Freeform 24"/>
          <p:cNvSpPr>
            <a:spLocks noEditPoints="1"/>
          </p:cNvSpPr>
          <p:nvPr/>
        </p:nvSpPr>
        <p:spPr bwMode="black">
          <a:xfrm>
            <a:off x="10624449" y="4330316"/>
            <a:ext cx="1036227" cy="80027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1"/>
          </a:solidFill>
          <a:ln>
            <a:noFill/>
          </a:ln>
          <a:extLst/>
        </p:spPr>
        <p:txBody>
          <a:bodyPr vert="horz" wrap="square" lIns="93247" tIns="46625" rIns="93247" bIns="46625" numCol="1" anchor="t" anchorCtr="0" compatLnSpc="1">
            <a:prstTxWarp prst="textNoShape">
              <a:avLst/>
            </a:prstTxWarp>
          </a:bodyPr>
          <a:lstStyle/>
          <a:p>
            <a:pPr defTabSz="932498"/>
            <a:endParaRPr lang="en-US" sz="1801" dirty="0">
              <a:solidFill>
                <a:srgbClr val="292929"/>
              </a:solidFill>
            </a:endParaRPr>
          </a:p>
        </p:txBody>
      </p:sp>
      <p:sp>
        <p:nvSpPr>
          <p:cNvPr id="64" name="Right Arrow 63"/>
          <p:cNvSpPr/>
          <p:nvPr/>
        </p:nvSpPr>
        <p:spPr bwMode="auto">
          <a:xfrm>
            <a:off x="9905134" y="4438604"/>
            <a:ext cx="606297" cy="583700"/>
          </a:xfrm>
          <a:prstGeom prst="rightArrow">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41" tIns="34969" rIns="69941" bIns="34969"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sp>
        <p:nvSpPr>
          <p:cNvPr id="66" name="Rectangle 65"/>
          <p:cNvSpPr/>
          <p:nvPr/>
        </p:nvSpPr>
        <p:spPr bwMode="auto">
          <a:xfrm>
            <a:off x="4396198" y="2382842"/>
            <a:ext cx="3649624" cy="4247924"/>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ctr" anchorCtr="0" compatLnSpc="1">
            <a:prstTxWarp prst="textNoShape">
              <a:avLst/>
            </a:prstTxWarp>
          </a:bodyPr>
          <a:lstStyle/>
          <a:p>
            <a:pPr algn="ctr" defTabSz="1242754" fontAlgn="base">
              <a:spcBef>
                <a:spcPct val="0"/>
              </a:spcBef>
              <a:spcAft>
                <a:spcPct val="0"/>
              </a:spcAft>
            </a:pPr>
            <a:endParaRPr lang="en-US" sz="3000" dirty="0">
              <a:gradFill>
                <a:gsLst>
                  <a:gs pos="0">
                    <a:srgbClr val="FFFFFF"/>
                  </a:gs>
                  <a:gs pos="100000">
                    <a:srgbClr val="FFFFFF"/>
                  </a:gs>
                </a:gsLst>
                <a:lin ang="5400000" scaled="0"/>
              </a:gradFill>
            </a:endParaRPr>
          </a:p>
        </p:txBody>
      </p:sp>
      <p:pic>
        <p:nvPicPr>
          <p:cNvPr id="67" name="Picture 3"/>
          <p:cNvPicPr>
            <a:picLocks noChangeAspect="1" noChangeArrowheads="1"/>
          </p:cNvPicPr>
          <p:nvPr>
            <p:custDataLst>
              <p:tags r:id="rId2"/>
            </p:custDataLst>
          </p:nvPr>
        </p:nvPicPr>
        <p:blipFill rotWithShape="1">
          <a:blip r:embed="rId6" cstate="print">
            <a:extLst>
              <a:ext uri="{28A0092B-C50C-407E-A947-70E740481C1C}">
                <a14:useLocalDpi xmlns:a14="http://schemas.microsoft.com/office/drawing/2010/main" val="0"/>
              </a:ext>
            </a:extLst>
          </a:blip>
          <a:srcRect l="-268" r="1352" b="14748"/>
          <a:stretch/>
        </p:blipFill>
        <p:spPr bwMode="auto">
          <a:xfrm>
            <a:off x="5268481" y="2546813"/>
            <a:ext cx="2547031" cy="52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9" descr="http://t3.gstatic.com/images?q=tbn:ANd9GcQtFqt1pk-YGmPWhTtB3AsZDmra-Et1fd8-nPSkBdNd8MPUBbvJulvWio_A4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482" y="4247788"/>
            <a:ext cx="1422042" cy="54165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https://wiki.ubuntu.com/Brand?action=AttachFile&amp;do=get&amp;target=blackeubuntulogo.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482" y="6035003"/>
            <a:ext cx="1581799" cy="41648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5" descr="http://t0.gstatic.com/images?q=tbn:ANd9GcQrbLd7LkXlgv-V8XbX4YDBQjR-Ay7-uxppQtQx4M-BKRL8epwumHKvsj_Bj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479" y="5030600"/>
            <a:ext cx="1038785" cy="667695"/>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4528204" y="2583960"/>
            <a:ext cx="499053" cy="480074"/>
            <a:chOff x="2488368" y="1695452"/>
            <a:chExt cx="980990" cy="980990"/>
          </a:xfrm>
        </p:grpSpPr>
        <p:sp>
          <p:nvSpPr>
            <p:cNvPr id="73" name="Oval 72"/>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sp>
          <p:nvSpPr>
            <p:cNvPr id="74" name="Oval 73"/>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grpSp>
      <p:grpSp>
        <p:nvGrpSpPr>
          <p:cNvPr id="75" name="Group 74"/>
          <p:cNvGrpSpPr/>
          <p:nvPr/>
        </p:nvGrpSpPr>
        <p:grpSpPr>
          <a:xfrm>
            <a:off x="4528204" y="3434848"/>
            <a:ext cx="499053" cy="480074"/>
            <a:chOff x="2488368" y="1695452"/>
            <a:chExt cx="980990" cy="980990"/>
          </a:xfrm>
        </p:grpSpPr>
        <p:sp>
          <p:nvSpPr>
            <p:cNvPr id="76" name="Oval 75"/>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sp>
          <p:nvSpPr>
            <p:cNvPr id="77" name="Oval 76"/>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grpSp>
      <p:grpSp>
        <p:nvGrpSpPr>
          <p:cNvPr id="78" name="Group 77"/>
          <p:cNvGrpSpPr/>
          <p:nvPr/>
        </p:nvGrpSpPr>
        <p:grpSpPr>
          <a:xfrm>
            <a:off x="4528204" y="4285736"/>
            <a:ext cx="499053" cy="480074"/>
            <a:chOff x="2488368" y="1695452"/>
            <a:chExt cx="980990" cy="980990"/>
          </a:xfrm>
        </p:grpSpPr>
        <p:sp>
          <p:nvSpPr>
            <p:cNvPr id="79" name="Oval 78"/>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sp>
          <p:nvSpPr>
            <p:cNvPr id="80" name="Oval 79"/>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grpSp>
      <p:grpSp>
        <p:nvGrpSpPr>
          <p:cNvPr id="81" name="Group 80"/>
          <p:cNvGrpSpPr/>
          <p:nvPr/>
        </p:nvGrpSpPr>
        <p:grpSpPr>
          <a:xfrm>
            <a:off x="4528204" y="5136623"/>
            <a:ext cx="499053" cy="480074"/>
            <a:chOff x="2488368" y="1695452"/>
            <a:chExt cx="980990" cy="980990"/>
          </a:xfrm>
        </p:grpSpPr>
        <p:sp>
          <p:nvSpPr>
            <p:cNvPr id="82" name="Oval 81"/>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sp>
          <p:nvSpPr>
            <p:cNvPr id="83" name="Oval 82"/>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grpSp>
      <p:grpSp>
        <p:nvGrpSpPr>
          <p:cNvPr id="84" name="Group 83"/>
          <p:cNvGrpSpPr/>
          <p:nvPr/>
        </p:nvGrpSpPr>
        <p:grpSpPr>
          <a:xfrm>
            <a:off x="4528204" y="5987509"/>
            <a:ext cx="499053" cy="480074"/>
            <a:chOff x="2488368" y="1695452"/>
            <a:chExt cx="980990" cy="980990"/>
          </a:xfrm>
        </p:grpSpPr>
        <p:sp>
          <p:nvSpPr>
            <p:cNvPr id="85" name="Oval 84"/>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sp>
          <p:nvSpPr>
            <p:cNvPr id="86" name="Oval 85"/>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32191" fontAlgn="base">
                <a:spcBef>
                  <a:spcPts val="204"/>
                </a:spcBef>
                <a:spcAft>
                  <a:spcPct val="0"/>
                </a:spcAft>
              </a:pPr>
              <a:endParaRPr lang="en-US" sz="2899" dirty="0">
                <a:ln>
                  <a:solidFill>
                    <a:srgbClr val="FFFFFF">
                      <a:alpha val="0"/>
                    </a:srgbClr>
                  </a:solidFill>
                </a:ln>
                <a:solidFill>
                  <a:srgbClr val="FFFFFF"/>
                </a:solidFill>
              </a:endParaRPr>
            </a:p>
          </p:txBody>
        </p:sp>
      </p:grpSp>
      <p:pic>
        <p:nvPicPr>
          <p:cNvPr id="7" name="Content Placeholder 6"/>
          <p:cNvPicPr>
            <a:picLocks noGrp="1" noChangeAspect="1"/>
          </p:cNvPicPr>
          <p:nvPr>
            <p:ph idx="4294967295"/>
          </p:nvPr>
        </p:nvPicPr>
        <p:blipFill>
          <a:blip r:embed="rId10">
            <a:extLst>
              <a:ext uri="{28A0092B-C50C-407E-A947-70E740481C1C}">
                <a14:useLocalDpi xmlns:a14="http://schemas.microsoft.com/office/drawing/2010/main" val="0"/>
              </a:ext>
            </a:extLst>
          </a:blip>
          <a:stretch>
            <a:fillRect/>
          </a:stretch>
        </p:blipFill>
        <p:spPr>
          <a:xfrm>
            <a:off x="5274866" y="3414560"/>
            <a:ext cx="2572141" cy="498353"/>
          </a:xfrm>
          <a:prstGeom prst="rect">
            <a:avLst/>
          </a:prstGeom>
        </p:spPr>
      </p:pic>
    </p:spTree>
    <p:extLst>
      <p:ext uri="{BB962C8B-B14F-4D97-AF65-F5344CB8AC3E}">
        <p14:creationId xmlns:p14="http://schemas.microsoft.com/office/powerpoint/2010/main" val="3778028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RfxmAC06960d2C6oWs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516</TotalTime>
  <Words>2588</Words>
  <Application>Microsoft Office PowerPoint</Application>
  <PresentationFormat>Custom</PresentationFormat>
  <Paragraphs>362</Paragraphs>
  <Slides>26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Kozuka Gothic Pro R</vt:lpstr>
      <vt:lpstr>Arial</vt:lpstr>
      <vt:lpstr>Consolas</vt:lpstr>
      <vt:lpstr>Segoe Light</vt:lpstr>
      <vt:lpstr>Segoe UI</vt:lpstr>
      <vt:lpstr>Segoe UI Light</vt:lpstr>
      <vt:lpstr>Wingdings</vt:lpstr>
      <vt:lpstr>TechEd_2013_Template_16x9</vt:lpstr>
      <vt:lpstr>1_TechEd_2013_Template_16x9</vt:lpstr>
      <vt:lpstr>PowerPoint Presentation</vt:lpstr>
      <vt:lpstr>Deploying Microsoft SharePoint on Windows Azure VMs</vt:lpstr>
      <vt:lpstr>Agenda</vt:lpstr>
      <vt:lpstr>Cloud explained</vt:lpstr>
      <vt:lpstr>PowerPoint Presentation</vt:lpstr>
      <vt:lpstr>What about SharePoint?</vt:lpstr>
      <vt:lpstr>Windows Azure VMs</vt:lpstr>
      <vt:lpstr>Windows Azure VMs</vt:lpstr>
      <vt:lpstr>Flexibility of Azure Virtual Machines</vt:lpstr>
      <vt:lpstr>Main VM models based on Windows OS</vt:lpstr>
      <vt:lpstr>Creating a Virtual Machine from Management Portal</vt:lpstr>
      <vt:lpstr>How it Works </vt:lpstr>
      <vt:lpstr>Virtual Machine Sizes</vt:lpstr>
      <vt:lpstr>Business Continuity and SLA</vt:lpstr>
      <vt:lpstr>Virtual Machine Availability Sets</vt:lpstr>
      <vt:lpstr>SharePoint 2013 on Windows Azure VMs</vt:lpstr>
      <vt:lpstr>A Reliable SharePoint 2013 Farm</vt:lpstr>
      <vt:lpstr>SharePoint 2013 Farm Deployment on Windows Azure IaaS</vt:lpstr>
      <vt:lpstr>Notes from the fields</vt:lpstr>
      <vt:lpstr>For Better Performances</vt:lpstr>
      <vt:lpstr>Managing Snapshots and Backups</vt:lpstr>
      <vt:lpstr>Reusing VMs and Creating Models</vt:lpstr>
      <vt:lpstr>Related content</vt:lpstr>
      <vt:lpstr>Resources</vt:lpstr>
      <vt:lpstr>Evaluate this session</vt:lpstr>
      <vt:lpstr>PowerPoint Presentation</vt:lpstr>
    </vt:vector>
  </TitlesOfParts>
  <Manager>&lt;Comms manager/speech writer&gt;</Manager>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SES-B320: Deploying Microsoft SharePoint on Windows Azure VMs</dc:title>
  <dc:subject>TechEd 2013</dc:subject>
  <dc:creator>Paolo Pialorsi</dc:creator>
  <cp:keywords>TechEd 2013</cp:keywords>
  <dc:description>Template by: Jordan Cayabyab, Artitudes Design, Inc.
Formatting by: Priscila Mandryk, Silver Fox Productions, Inc.
Audience Type: Internal/External</dc:description>
  <cp:lastModifiedBy>Shows</cp:lastModifiedBy>
  <cp:revision>45</cp:revision>
  <dcterms:created xsi:type="dcterms:W3CDTF">2013-05-25T07:11:20Z</dcterms:created>
  <dcterms:modified xsi:type="dcterms:W3CDTF">2013-06-23T12:06:54Z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