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24"/>
  </p:notesMasterIdLst>
  <p:handoutMasterIdLst>
    <p:handoutMasterId r:id="rId25"/>
  </p:handoutMasterIdLst>
  <p:sldIdLst>
    <p:sldId id="1135" r:id="rId5"/>
    <p:sldId id="1151" r:id="rId6"/>
    <p:sldId id="1170" r:id="rId7"/>
    <p:sldId id="1158" r:id="rId8"/>
    <p:sldId id="1159" r:id="rId9"/>
    <p:sldId id="1160" r:id="rId10"/>
    <p:sldId id="1161" r:id="rId11"/>
    <p:sldId id="1162" r:id="rId12"/>
    <p:sldId id="1163" r:id="rId13"/>
    <p:sldId id="1164" r:id="rId14"/>
    <p:sldId id="1165" r:id="rId15"/>
    <p:sldId id="1138" r:id="rId16"/>
    <p:sldId id="1166" r:id="rId17"/>
    <p:sldId id="1167" r:id="rId18"/>
    <p:sldId id="1168" r:id="rId19"/>
    <p:sldId id="1144" r:id="rId20"/>
    <p:sldId id="1150" r:id="rId21"/>
    <p:sldId id="1171" r:id="rId22"/>
    <p:sldId id="1076" r:id="rId23"/>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151"/>
            <p14:sldId id="1170"/>
            <p14:sldId id="1158"/>
            <p14:sldId id="1159"/>
            <p14:sldId id="1160"/>
            <p14:sldId id="1161"/>
            <p14:sldId id="1162"/>
            <p14:sldId id="1163"/>
            <p14:sldId id="1164"/>
            <p14:sldId id="1165"/>
            <p14:sldId id="1138"/>
            <p14:sldId id="1166"/>
            <p14:sldId id="1167"/>
            <p14:sldId id="1168"/>
          </p14:sldIdLst>
        </p14:section>
        <p14:section name="Special content" id="{6925D2A1-AD53-4951-AB34-79DFA02CD676}">
          <p14:sldIdLst>
            <p14:sldId id="1144"/>
            <p14:sldId id="1150"/>
            <p14:sldId id="1171"/>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32" autoAdjust="0"/>
    <p:restoredTop sz="96305" autoAdjust="0"/>
  </p:normalViewPr>
  <p:slideViewPr>
    <p:cSldViewPr snapToGrid="0">
      <p:cViewPr varScale="1">
        <p:scale>
          <a:sx n="111" d="100"/>
          <a:sy n="111" d="100"/>
        </p:scale>
        <p:origin x="474" y="96"/>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6/26/2013 6:19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6/26/2013 6:19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6/26/2013 6:19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3768384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11</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3166466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12</a:t>
            </a:fld>
            <a:endParaRPr lang="en-US" dirty="0"/>
          </a:p>
        </p:txBody>
      </p:sp>
      <p:sp>
        <p:nvSpPr>
          <p:cNvPr id="10" name="Date Placeholder 9"/>
          <p:cNvSpPr>
            <a:spLocks noGrp="1"/>
          </p:cNvSpPr>
          <p:nvPr>
            <p:ph type="dt" idx="13"/>
          </p:nvPr>
        </p:nvSpPr>
        <p:spPr/>
        <p:txBody>
          <a:bodyPr/>
          <a:lstStyle/>
          <a:p>
            <a:fld id="{AFB65307-F325-4886-864A-056DC91B9BDE}" type="datetime8">
              <a:rPr lang="en-US" smtClean="0"/>
              <a:t>6/26/2013 6:19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839611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775484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3616572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15</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117540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16</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6/26/2013 6:19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658860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6/26/2013 6:19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17</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6/26/2013 6:19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728912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19</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6/26/2013 6:19 PM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6/26/2013 6:19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0788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236053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2651462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1134040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4017055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463873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376743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
        <p:nvSpPr>
          <p:cNvPr id="10" name="Date Placeholder 9"/>
          <p:cNvSpPr>
            <a:spLocks noGrp="1"/>
          </p:cNvSpPr>
          <p:nvPr>
            <p:ph type="dt" idx="13"/>
          </p:nvPr>
        </p:nvSpPr>
        <p:spPr/>
        <p:txBody>
          <a:bodyPr/>
          <a:lstStyle/>
          <a:p>
            <a:fld id="{EEDF3C4D-D87C-4908-890C-F1AD6E39936D}" type="datetime8">
              <a:rPr lang="en-US" smtClean="0">
                <a:solidFill>
                  <a:prstClr val="black"/>
                </a:solidFill>
              </a:rPr>
              <a:pPr/>
              <a:t>6/26/2013 6:19 PM</a:t>
            </a:fld>
            <a:endParaRPr lang="en-US" dirty="0">
              <a:solidFill>
                <a:prstClr val="black"/>
              </a:solidFill>
            </a:endParaRPr>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3718144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6.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Brian@microtechpoint.com"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SQL Server Configurations</a:t>
            </a:r>
            <a:endParaRPr lang="en-US" dirty="0"/>
          </a:p>
        </p:txBody>
      </p:sp>
      <p:sp>
        <p:nvSpPr>
          <p:cNvPr id="6" name="Text Placeholder 5"/>
          <p:cNvSpPr>
            <a:spLocks noGrp="1"/>
          </p:cNvSpPr>
          <p:nvPr>
            <p:ph type="body" sz="quarter" idx="10"/>
          </p:nvPr>
        </p:nvSpPr>
        <p:spPr>
          <a:xfrm>
            <a:off x="274638" y="1212850"/>
            <a:ext cx="11887200" cy="4462760"/>
          </a:xfrm>
        </p:spPr>
        <p:txBody>
          <a:bodyPr/>
          <a:lstStyle/>
          <a:p>
            <a:r>
              <a:rPr lang="en-US" dirty="0" smtClean="0"/>
              <a:t>Model Database File Settings</a:t>
            </a:r>
          </a:p>
          <a:p>
            <a:pPr lvl="1"/>
            <a:r>
              <a:rPr lang="en-US" dirty="0"/>
              <a:t>Increase Initial </a:t>
            </a:r>
            <a:r>
              <a:rPr lang="en-US" dirty="0" smtClean="0"/>
              <a:t>Size</a:t>
            </a:r>
          </a:p>
          <a:p>
            <a:pPr lvl="1"/>
            <a:r>
              <a:rPr lang="en-US" dirty="0"/>
              <a:t>Increase </a:t>
            </a:r>
            <a:r>
              <a:rPr lang="en-US" dirty="0" err="1"/>
              <a:t>Autogrowth</a:t>
            </a:r>
            <a:r>
              <a:rPr lang="en-US" dirty="0"/>
              <a:t> Settings (Use MB not </a:t>
            </a:r>
            <a:r>
              <a:rPr lang="en-US" dirty="0" smtClean="0"/>
              <a:t>%)</a:t>
            </a:r>
          </a:p>
          <a:p>
            <a:pPr lvl="1"/>
            <a:endParaRPr lang="en-US" dirty="0"/>
          </a:p>
          <a:p>
            <a:r>
              <a:rPr lang="en-US" dirty="0" err="1"/>
              <a:t>Tempdb</a:t>
            </a:r>
            <a:r>
              <a:rPr lang="en-US" dirty="0"/>
              <a:t> Database Settings</a:t>
            </a:r>
          </a:p>
          <a:p>
            <a:pPr lvl="1"/>
            <a:r>
              <a:rPr lang="en-US" dirty="0">
                <a:effectLst>
                  <a:outerShdw blurRad="38100" dist="38100" dir="2700000" algn="tl">
                    <a:srgbClr val="000000">
                      <a:alpha val="43137"/>
                    </a:srgbClr>
                  </a:outerShdw>
                </a:effectLst>
              </a:rPr>
              <a:t>Increase Initial Size</a:t>
            </a:r>
          </a:p>
          <a:p>
            <a:pPr lvl="1"/>
            <a:r>
              <a:rPr lang="en-US" dirty="0">
                <a:effectLst>
                  <a:outerShdw blurRad="38100" dist="38100" dir="2700000" algn="tl">
                    <a:srgbClr val="000000">
                      <a:alpha val="43137"/>
                    </a:srgbClr>
                  </a:outerShdw>
                </a:effectLst>
              </a:rPr>
              <a:t>Increase </a:t>
            </a:r>
            <a:r>
              <a:rPr lang="en-US" dirty="0" err="1">
                <a:effectLst>
                  <a:outerShdw blurRad="38100" dist="38100" dir="2700000" algn="tl">
                    <a:srgbClr val="000000">
                      <a:alpha val="43137"/>
                    </a:srgbClr>
                  </a:outerShdw>
                </a:effectLst>
              </a:rPr>
              <a:t>Autogrowth</a:t>
            </a:r>
            <a:r>
              <a:rPr lang="en-US" dirty="0">
                <a:effectLst>
                  <a:outerShdw blurRad="38100" dist="38100" dir="2700000" algn="tl">
                    <a:srgbClr val="000000">
                      <a:alpha val="43137"/>
                    </a:srgbClr>
                  </a:outerShdw>
                </a:effectLst>
              </a:rPr>
              <a:t> Settings (Use MB not %)</a:t>
            </a:r>
          </a:p>
          <a:p>
            <a:pPr lvl="1"/>
            <a:r>
              <a:rPr lang="en-US" dirty="0">
                <a:effectLst>
                  <a:outerShdw blurRad="38100" dist="38100" dir="2700000" algn="tl">
                    <a:srgbClr val="000000">
                      <a:alpha val="43137"/>
                    </a:srgbClr>
                  </a:outerShdw>
                </a:effectLst>
              </a:rPr>
              <a:t>Use Simple Recovery Model</a:t>
            </a:r>
          </a:p>
          <a:p>
            <a:pPr lvl="1"/>
            <a:r>
              <a:rPr lang="en-US" dirty="0">
                <a:effectLst>
                  <a:outerShdw blurRad="38100" dist="38100" dir="2700000" algn="tl">
                    <a:srgbClr val="000000">
                      <a:alpha val="43137"/>
                    </a:srgbClr>
                  </a:outerShdw>
                </a:effectLst>
              </a:rPr>
              <a:t>Place on Drive Different Than Content Databases</a:t>
            </a:r>
          </a:p>
          <a:p>
            <a:pPr lvl="1"/>
            <a:endParaRPr lang="en-US" dirty="0" smtClean="0"/>
          </a:p>
          <a:p>
            <a:pPr lvl="1"/>
            <a:endParaRPr lang="en-US" dirty="0" smtClean="0"/>
          </a:p>
        </p:txBody>
      </p:sp>
    </p:spTree>
    <p:extLst>
      <p:ext uri="{BB962C8B-B14F-4D97-AF65-F5344CB8AC3E}">
        <p14:creationId xmlns:p14="http://schemas.microsoft.com/office/powerpoint/2010/main" val="149214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SQL Server Configurations </a:t>
            </a:r>
            <a:r>
              <a:rPr lang="en-US" sz="3200" dirty="0" err="1" smtClean="0"/>
              <a:t>cont</a:t>
            </a:r>
            <a:r>
              <a:rPr lang="en-US" sz="3200" dirty="0" smtClean="0"/>
              <a:t>…</a:t>
            </a:r>
            <a:endParaRPr lang="en-US" sz="3200" dirty="0"/>
          </a:p>
        </p:txBody>
      </p:sp>
      <p:sp>
        <p:nvSpPr>
          <p:cNvPr id="6" name="Text Placeholder 5"/>
          <p:cNvSpPr>
            <a:spLocks noGrp="1"/>
          </p:cNvSpPr>
          <p:nvPr>
            <p:ph type="body" sz="quarter" idx="10"/>
          </p:nvPr>
        </p:nvSpPr>
        <p:spPr>
          <a:xfrm>
            <a:off x="274638" y="1212850"/>
            <a:ext cx="11887200" cy="3847207"/>
          </a:xfrm>
        </p:spPr>
        <p:txBody>
          <a:bodyPr/>
          <a:lstStyle/>
          <a:p>
            <a:r>
              <a:rPr lang="en-US" dirty="0"/>
              <a:t>SQL Server Instance </a:t>
            </a:r>
            <a:r>
              <a:rPr lang="en-US" dirty="0" smtClean="0"/>
              <a:t>Settings</a:t>
            </a:r>
            <a:endParaRPr lang="en-US" dirty="0"/>
          </a:p>
          <a:p>
            <a:pPr lvl="1">
              <a:lnSpc>
                <a:spcPct val="150000"/>
              </a:lnSpc>
            </a:pPr>
            <a:r>
              <a:rPr lang="en-US" dirty="0"/>
              <a:t>Default </a:t>
            </a:r>
            <a:r>
              <a:rPr lang="en-US" dirty="0" smtClean="0"/>
              <a:t>Database File </a:t>
            </a:r>
            <a:r>
              <a:rPr lang="en-US" dirty="0"/>
              <a:t>Locations (Move off C:\ Drive) </a:t>
            </a:r>
          </a:p>
          <a:p>
            <a:pPr lvl="1">
              <a:lnSpc>
                <a:spcPct val="150000"/>
              </a:lnSpc>
            </a:pPr>
            <a:r>
              <a:rPr lang="en-US" dirty="0"/>
              <a:t>Set Minimum and Maximum Memory </a:t>
            </a:r>
          </a:p>
          <a:p>
            <a:pPr lvl="1">
              <a:lnSpc>
                <a:spcPct val="150000"/>
              </a:lnSpc>
            </a:pPr>
            <a:r>
              <a:rPr lang="en-US" dirty="0"/>
              <a:t>Collation – </a:t>
            </a:r>
            <a:r>
              <a:rPr lang="en-GB" dirty="0"/>
              <a:t>Latin1_General_CI_AS_KS_WS</a:t>
            </a:r>
          </a:p>
          <a:p>
            <a:pPr lvl="2">
              <a:lnSpc>
                <a:spcPct val="150000"/>
              </a:lnSpc>
            </a:pPr>
            <a:r>
              <a:rPr lang="en-GB" dirty="0"/>
              <a:t>During Installation</a:t>
            </a:r>
            <a:endParaRPr lang="en-US" dirty="0"/>
          </a:p>
          <a:p>
            <a:pPr lvl="1"/>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2557587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r>
              <a:rPr lang="en-US" dirty="0" smtClean="0"/>
              <a:t>Configuring SQL Server Settings</a:t>
            </a:r>
            <a:endParaRPr lang="en-US" dirty="0"/>
          </a:p>
        </p:txBody>
      </p:sp>
    </p:spTree>
    <p:extLst>
      <p:ext uri="{BB962C8B-B14F-4D97-AF65-F5344CB8AC3E}">
        <p14:creationId xmlns:p14="http://schemas.microsoft.com/office/powerpoint/2010/main" val="253674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Best Practices for SharePoint SQL Server </a:t>
            </a:r>
          </a:p>
        </p:txBody>
      </p:sp>
      <p:sp>
        <p:nvSpPr>
          <p:cNvPr id="6" name="Text Placeholder 5"/>
          <p:cNvSpPr>
            <a:spLocks noGrp="1"/>
          </p:cNvSpPr>
          <p:nvPr>
            <p:ph type="body" sz="quarter" idx="10"/>
          </p:nvPr>
        </p:nvSpPr>
        <p:spPr>
          <a:xfrm>
            <a:off x="274638" y="1212850"/>
            <a:ext cx="11887200" cy="7048083"/>
          </a:xfrm>
        </p:spPr>
        <p:txBody>
          <a:bodyPr/>
          <a:lstStyle/>
          <a:p>
            <a:r>
              <a:rPr lang="en-US" dirty="0"/>
              <a:t>Dedicated Server / Instance </a:t>
            </a:r>
            <a:r>
              <a:rPr lang="en-US" dirty="0" smtClean="0"/>
              <a:t>with SQL Server Alias</a:t>
            </a:r>
            <a:endParaRPr lang="en-US" dirty="0"/>
          </a:p>
          <a:p>
            <a:r>
              <a:rPr lang="en-US" dirty="0"/>
              <a:t>No Spousal Installations</a:t>
            </a:r>
          </a:p>
          <a:p>
            <a:r>
              <a:rPr lang="en-US" dirty="0"/>
              <a:t>Content Databases &lt; 200 GB</a:t>
            </a:r>
          </a:p>
          <a:p>
            <a:r>
              <a:rPr lang="en-US" dirty="0"/>
              <a:t>Modify Model DB Settings </a:t>
            </a:r>
          </a:p>
          <a:p>
            <a:r>
              <a:rPr lang="en-US" dirty="0" smtClean="0"/>
              <a:t>Use </a:t>
            </a:r>
            <a:r>
              <a:rPr lang="en-US" dirty="0"/>
              <a:t>Database </a:t>
            </a:r>
            <a:r>
              <a:rPr lang="en-US" dirty="0" err="1"/>
              <a:t>Autogrowth</a:t>
            </a:r>
            <a:r>
              <a:rPr lang="en-US" dirty="0"/>
              <a:t> Sparingly </a:t>
            </a:r>
            <a:endParaRPr lang="en-US" dirty="0" smtClean="0"/>
          </a:p>
          <a:p>
            <a:pPr lvl="1"/>
            <a:r>
              <a:rPr lang="en-US" dirty="0"/>
              <a:t>Reduces Fragmentation</a:t>
            </a:r>
          </a:p>
          <a:p>
            <a:pPr lvl="1"/>
            <a:r>
              <a:rPr lang="en-US" dirty="0"/>
              <a:t>Improves Performance</a:t>
            </a:r>
          </a:p>
          <a:p>
            <a:r>
              <a:rPr lang="en-US" dirty="0"/>
              <a:t>Spread Data Files and Transaction Log Files Across Multiple Physical Drives or Locate on RAID 5/10</a:t>
            </a:r>
          </a:p>
          <a:p>
            <a:endParaRPr lang="en-US" dirty="0"/>
          </a:p>
          <a:p>
            <a:pPr lvl="1"/>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312072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Best Practices for </a:t>
            </a:r>
            <a:r>
              <a:rPr lang="en-US" dirty="0" smtClean="0"/>
              <a:t>SQL </a:t>
            </a:r>
            <a:r>
              <a:rPr lang="en-US" dirty="0"/>
              <a:t>Server </a:t>
            </a:r>
            <a:r>
              <a:rPr lang="en-US" sz="3200" dirty="0" err="1" smtClean="0"/>
              <a:t>cont</a:t>
            </a:r>
            <a:r>
              <a:rPr lang="en-US" sz="3200" dirty="0" smtClean="0"/>
              <a:t>…</a:t>
            </a:r>
            <a:endParaRPr lang="en-US" sz="3200" dirty="0"/>
          </a:p>
        </p:txBody>
      </p:sp>
      <p:sp>
        <p:nvSpPr>
          <p:cNvPr id="6" name="Text Placeholder 5"/>
          <p:cNvSpPr>
            <a:spLocks noGrp="1"/>
          </p:cNvSpPr>
          <p:nvPr>
            <p:ph type="body" sz="quarter" idx="10"/>
          </p:nvPr>
        </p:nvSpPr>
        <p:spPr>
          <a:xfrm>
            <a:off x="274638" y="1212850"/>
            <a:ext cx="11887200" cy="6370975"/>
          </a:xfrm>
        </p:spPr>
        <p:txBody>
          <a:bodyPr/>
          <a:lstStyle/>
          <a:p>
            <a:r>
              <a:rPr lang="en-US" dirty="0"/>
              <a:t>Create Multiple </a:t>
            </a:r>
            <a:r>
              <a:rPr lang="en-US" dirty="0" err="1"/>
              <a:t>TempDB</a:t>
            </a:r>
            <a:r>
              <a:rPr lang="en-US" dirty="0"/>
              <a:t> Files on Multiple Disks</a:t>
            </a:r>
          </a:p>
          <a:p>
            <a:r>
              <a:rPr lang="en-US" dirty="0"/>
              <a:t>Avoid Shrinking Database Files</a:t>
            </a:r>
          </a:p>
          <a:p>
            <a:r>
              <a:rPr lang="en-US" dirty="0"/>
              <a:t>Generate Database Maintenance Plans</a:t>
            </a:r>
          </a:p>
          <a:p>
            <a:r>
              <a:rPr lang="en-US" dirty="0"/>
              <a:t>Configuration of MDOP </a:t>
            </a:r>
          </a:p>
          <a:p>
            <a:r>
              <a:rPr lang="en-US" dirty="0"/>
              <a:t>Monitor </a:t>
            </a:r>
            <a:r>
              <a:rPr lang="en-US" i="1" dirty="0"/>
              <a:t>Disk Seconds Per Read/Write </a:t>
            </a:r>
            <a:r>
              <a:rPr lang="en-US" dirty="0"/>
              <a:t>(&lt;20ms)</a:t>
            </a:r>
          </a:p>
          <a:p>
            <a:r>
              <a:rPr lang="en-US" dirty="0" smtClean="0"/>
              <a:t>Defragment </a:t>
            </a:r>
            <a:r>
              <a:rPr lang="en-US" dirty="0"/>
              <a:t>Drives Containing Content Database Files</a:t>
            </a:r>
          </a:p>
          <a:p>
            <a:r>
              <a:rPr lang="en-US" dirty="0"/>
              <a:t>Perform Regular Backups of Database and Transaction Logs </a:t>
            </a:r>
          </a:p>
          <a:p>
            <a:pPr lvl="1"/>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61903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Keep in Touch…</a:t>
            </a:r>
            <a:endParaRPr lang="en-US" sz="3200" dirty="0"/>
          </a:p>
        </p:txBody>
      </p:sp>
      <p:sp>
        <p:nvSpPr>
          <p:cNvPr id="6" name="Text Placeholder 5"/>
          <p:cNvSpPr>
            <a:spLocks noGrp="1"/>
          </p:cNvSpPr>
          <p:nvPr>
            <p:ph type="body" sz="quarter" idx="10"/>
          </p:nvPr>
        </p:nvSpPr>
        <p:spPr>
          <a:xfrm>
            <a:off x="274638" y="1212850"/>
            <a:ext cx="11887200" cy="6401753"/>
          </a:xfrm>
        </p:spPr>
        <p:txBody>
          <a:bodyPr/>
          <a:lstStyle/>
          <a:p>
            <a:pPr marL="393192" lvl="1">
              <a:lnSpc>
                <a:spcPct val="150000"/>
              </a:lnSpc>
            </a:pPr>
            <a:r>
              <a:rPr lang="en-US" sz="4000" dirty="0">
                <a:solidFill>
                  <a:schemeClr val="tx1"/>
                </a:solidFill>
              </a:rPr>
              <a:t>Web Site: www.microtechpoint.com</a:t>
            </a:r>
          </a:p>
          <a:p>
            <a:pPr marL="393192" lvl="1">
              <a:lnSpc>
                <a:spcPct val="150000"/>
              </a:lnSpc>
            </a:pPr>
            <a:r>
              <a:rPr lang="en-US" sz="4000" dirty="0" smtClean="0">
                <a:solidFill>
                  <a:schemeClr val="tx1"/>
                </a:solidFill>
              </a:rPr>
              <a:t>Phone</a:t>
            </a:r>
            <a:r>
              <a:rPr lang="en-US" sz="4000" dirty="0">
                <a:solidFill>
                  <a:schemeClr val="tx1"/>
                </a:solidFill>
              </a:rPr>
              <a:t>: (877) 687-3853</a:t>
            </a:r>
          </a:p>
          <a:p>
            <a:pPr marL="393192" lvl="1">
              <a:lnSpc>
                <a:spcPct val="150000"/>
              </a:lnSpc>
            </a:pPr>
            <a:r>
              <a:rPr lang="en-US" sz="4000" dirty="0" smtClean="0">
                <a:solidFill>
                  <a:schemeClr val="tx1"/>
                </a:solidFill>
              </a:rPr>
              <a:t>Email</a:t>
            </a:r>
            <a:r>
              <a:rPr lang="en-US" sz="4000" dirty="0">
                <a:solidFill>
                  <a:schemeClr val="tx1"/>
                </a:solidFill>
              </a:rPr>
              <a:t>: brian@microtechpoint.com</a:t>
            </a:r>
          </a:p>
          <a:p>
            <a:pPr marL="393192" lvl="1">
              <a:lnSpc>
                <a:spcPct val="150000"/>
              </a:lnSpc>
            </a:pPr>
            <a:r>
              <a:rPr lang="en-US" sz="4000" dirty="0" smtClean="0">
                <a:solidFill>
                  <a:schemeClr val="tx1"/>
                </a:solidFill>
              </a:rPr>
              <a:t>Twitter</a:t>
            </a:r>
            <a:r>
              <a:rPr lang="en-US" sz="4000" dirty="0">
                <a:solidFill>
                  <a:schemeClr val="tx1"/>
                </a:solidFill>
              </a:rPr>
              <a:t>: @</a:t>
            </a:r>
            <a:r>
              <a:rPr lang="en-US" sz="4000" dirty="0" err="1">
                <a:solidFill>
                  <a:schemeClr val="tx1"/>
                </a:solidFill>
              </a:rPr>
              <a:t>brianalderman</a:t>
            </a:r>
            <a:r>
              <a:rPr lang="en-US" sz="4000" dirty="0">
                <a:solidFill>
                  <a:schemeClr val="tx1"/>
                </a:solidFill>
              </a:rPr>
              <a:t> &amp; @</a:t>
            </a:r>
            <a:r>
              <a:rPr lang="en-US" sz="4000" dirty="0" err="1">
                <a:solidFill>
                  <a:schemeClr val="tx1"/>
                </a:solidFill>
              </a:rPr>
              <a:t>microtechpoint</a:t>
            </a:r>
            <a:endParaRPr lang="en-US" sz="4000" dirty="0">
              <a:solidFill>
                <a:schemeClr val="tx1"/>
              </a:solidFill>
            </a:endParaRPr>
          </a:p>
          <a:p>
            <a:pPr marL="393192" lvl="1">
              <a:lnSpc>
                <a:spcPct val="150000"/>
              </a:lnSpc>
            </a:pPr>
            <a:r>
              <a:rPr lang="en-US" sz="4000" dirty="0" smtClean="0">
                <a:solidFill>
                  <a:schemeClr val="tx1"/>
                </a:solidFill>
              </a:rPr>
              <a:t>Blog</a:t>
            </a:r>
            <a:r>
              <a:rPr lang="en-US" sz="4000" dirty="0">
                <a:solidFill>
                  <a:schemeClr val="tx1"/>
                </a:solidFill>
              </a:rPr>
              <a:t>: http://brianalderman.wordpress.com</a:t>
            </a:r>
            <a:endParaRPr lang="en-US" sz="4000" u="sng" dirty="0">
              <a:solidFill>
                <a:schemeClr val="tx1"/>
              </a:solidFill>
            </a:endParaRPr>
          </a:p>
          <a:p>
            <a:pPr lvl="1">
              <a:lnSpc>
                <a:spcPct val="100000"/>
              </a:lnSpc>
            </a:pPr>
            <a:endParaRPr lang="en-US" dirty="0">
              <a:solidFill>
                <a:schemeClr val="tx1"/>
              </a:solidFill>
            </a:endParaRPr>
          </a:p>
          <a:p>
            <a:pPr lvl="1">
              <a:lnSpc>
                <a:spcPct val="100000"/>
              </a:lnSpc>
            </a:pPr>
            <a:endParaRPr lang="en-US" dirty="0" smtClean="0">
              <a:solidFill>
                <a:schemeClr val="tx1"/>
              </a:solidFill>
            </a:endParaRPr>
          </a:p>
          <a:p>
            <a:pPr lvl="1">
              <a:lnSpc>
                <a:spcPct val="100000"/>
              </a:lnSpc>
            </a:pPr>
            <a:endParaRPr lang="en-US" dirty="0" smtClean="0">
              <a:solidFill>
                <a:schemeClr val="tx1"/>
              </a:solidFill>
            </a:endParaRPr>
          </a:p>
        </p:txBody>
      </p:sp>
    </p:spTree>
    <p:extLst>
      <p:ext uri="{BB962C8B-B14F-4D97-AF65-F5344CB8AC3E}">
        <p14:creationId xmlns:p14="http://schemas.microsoft.com/office/powerpoint/2010/main" val="3663988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content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2308324"/>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Breakout Sessions </a:t>
            </a:r>
          </a:p>
          <a:p>
            <a:pPr>
              <a:lnSpc>
                <a:spcPct val="90000"/>
              </a:lnSpc>
              <a:spcBef>
                <a:spcPct val="20000"/>
              </a:spcBef>
              <a:buSzPct val="105000"/>
            </a:pPr>
            <a:r>
              <a:rPr lang="en-US" sz="3600" dirty="0" smtClean="0"/>
              <a:t>DBI-B205 - </a:t>
            </a:r>
            <a:r>
              <a:rPr lang="en-US" sz="3600" b="1" dirty="0"/>
              <a:t>Microsoft SQL Server Management Basics for Non-DBAs</a:t>
            </a:r>
          </a:p>
          <a:p>
            <a:pPr marL="571500" lvl="0" indent="-571500">
              <a:lnSpc>
                <a:spcPct val="90000"/>
              </a:lnSpc>
              <a:spcBef>
                <a:spcPct val="20000"/>
              </a:spcBef>
              <a:buSzPct val="105000"/>
              <a:buBlip>
                <a:blip r:embed="rId3"/>
              </a:buBlip>
            </a:pPr>
            <a:endParaRPr lang="en-US" sz="3600" dirty="0">
              <a:gradFill>
                <a:gsLst>
                  <a:gs pos="1250">
                    <a:schemeClr val="tx1"/>
                  </a:gs>
                  <a:gs pos="100000">
                    <a:schemeClr val="tx1"/>
                  </a:gs>
                </a:gsLst>
                <a:lin ang="5400000" scaled="0"/>
              </a:gradFill>
              <a:latin typeface="+mj-lt"/>
            </a:endParaRPr>
          </a:p>
        </p:txBody>
      </p:sp>
      <p:sp>
        <p:nvSpPr>
          <p:cNvPr id="8" name="Rectangle 7"/>
          <p:cNvSpPr/>
          <p:nvPr/>
        </p:nvSpPr>
        <p:spPr bwMode="invGray">
          <a:xfrm>
            <a:off x="369622" y="3159944"/>
            <a:ext cx="11790169" cy="3416320"/>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Hands-on Labs </a:t>
            </a:r>
          </a:p>
          <a:p>
            <a:pPr>
              <a:lnSpc>
                <a:spcPct val="90000"/>
              </a:lnSpc>
              <a:spcBef>
                <a:spcPct val="20000"/>
              </a:spcBef>
              <a:buSzPct val="105000"/>
            </a:pPr>
            <a:r>
              <a:rPr lang="en-US" sz="3600" dirty="0"/>
              <a:t>SES-H321 - </a:t>
            </a:r>
            <a:r>
              <a:rPr lang="en-US" sz="3600" b="1" dirty="0"/>
              <a:t>Introduction to Windows PowerShell with Microsoft SharePoint Server 2013</a:t>
            </a:r>
          </a:p>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Exam Preparation Session –</a:t>
            </a:r>
          </a:p>
          <a:p>
            <a:pPr>
              <a:lnSpc>
                <a:spcPct val="90000"/>
              </a:lnSpc>
              <a:spcBef>
                <a:spcPct val="20000"/>
              </a:spcBef>
              <a:buSzPct val="105000"/>
            </a:pPr>
            <a:r>
              <a:rPr lang="en-US" sz="3600" dirty="0" smtClean="0"/>
              <a:t>EXM09 - </a:t>
            </a:r>
            <a:r>
              <a:rPr lang="en-US" sz="3600" b="1" dirty="0"/>
              <a:t>Exam Prep: 70-331 and 70-332 - MCSE: SharePoint (Microsoft SharePoint Server 2013)</a:t>
            </a:r>
            <a:endParaRPr lang="en-US" sz="3600" dirty="0"/>
          </a:p>
        </p:txBody>
      </p:sp>
      <p:sp>
        <p:nvSpPr>
          <p:cNvPr id="9" name="Rectangle 8"/>
          <p:cNvSpPr/>
          <p:nvPr/>
        </p:nvSpPr>
        <p:spPr bwMode="invGray">
          <a:xfrm>
            <a:off x="371669" y="3219249"/>
            <a:ext cx="11790169" cy="590931"/>
          </a:xfrm>
          <a:prstGeom prst="rect">
            <a:avLst/>
          </a:prstGeom>
        </p:spPr>
        <p:txBody>
          <a:bodyPr wrap="square">
            <a:spAutoFit/>
          </a:bodyPr>
          <a:lstStyle/>
          <a:p>
            <a:pPr>
              <a:lnSpc>
                <a:spcPct val="90000"/>
              </a:lnSpc>
              <a:spcBef>
                <a:spcPct val="20000"/>
              </a:spcBef>
              <a:buSzPct val="105000"/>
            </a:pPr>
            <a:endParaRPr lang="en-US" sz="3600" dirty="0">
              <a:gradFill>
                <a:gsLst>
                  <a:gs pos="1250">
                    <a:schemeClr val="tx1"/>
                  </a:gs>
                  <a:gs pos="100000">
                    <a:schemeClr val="tx1"/>
                  </a:gs>
                </a:gsLst>
                <a:lin ang="5400000" scaled="0"/>
              </a:gradFill>
              <a:latin typeface="+mj-lt"/>
            </a:endParaRPr>
          </a:p>
        </p:txBody>
      </p:sp>
      <p:sp>
        <p:nvSpPr>
          <p:cNvPr id="10" name="Rectangle 9"/>
          <p:cNvSpPr/>
          <p:nvPr/>
        </p:nvSpPr>
        <p:spPr bwMode="invGray">
          <a:xfrm>
            <a:off x="371669" y="4130880"/>
            <a:ext cx="11790169" cy="590931"/>
          </a:xfrm>
          <a:prstGeom prst="rect">
            <a:avLst/>
          </a:prstGeom>
        </p:spPr>
        <p:txBody>
          <a:bodyPr wrap="square">
            <a:spAutoFit/>
          </a:bodyPr>
          <a:lstStyle/>
          <a:p>
            <a:pPr>
              <a:lnSpc>
                <a:spcPct val="90000"/>
              </a:lnSpc>
              <a:spcBef>
                <a:spcPct val="20000"/>
              </a:spcBef>
              <a:buSzPct val="105000"/>
            </a:pPr>
            <a:endParaRPr lang="en-US" sz="3600" dirty="0">
              <a:gradFill>
                <a:gsLst>
                  <a:gs pos="1250">
                    <a:schemeClr val="tx1"/>
                  </a:gs>
                  <a:gs pos="100000">
                    <a:schemeClr val="tx1"/>
                  </a:gs>
                </a:gsLst>
                <a:lin ang="5400000" scaled="0"/>
              </a:gradFill>
              <a:latin typeface="+mj-lt"/>
            </a:endParaRPr>
          </a:p>
        </p:txBody>
      </p:sp>
      <p:sp>
        <p:nvSpPr>
          <p:cNvPr id="12" name="Rectangle 11"/>
          <p:cNvSpPr/>
          <p:nvPr/>
        </p:nvSpPr>
        <p:spPr bwMode="invGray">
          <a:xfrm>
            <a:off x="371668" y="5042512"/>
            <a:ext cx="11790169" cy="590931"/>
          </a:xfrm>
          <a:prstGeom prst="rect">
            <a:avLst/>
          </a:prstGeom>
        </p:spPr>
        <p:txBody>
          <a:bodyPr wrap="square">
            <a:spAutoFit/>
          </a:bodyPr>
          <a:lstStyle/>
          <a:p>
            <a:pPr>
              <a:lnSpc>
                <a:spcPct val="90000"/>
              </a:lnSpc>
              <a:spcBef>
                <a:spcPct val="20000"/>
              </a:spcBef>
              <a:buSzPct val="105000"/>
            </a:pPr>
            <a:endParaRPr lang="en-US" sz="36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45498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nodePh="1">
                                  <p:stCondLst>
                                    <p:cond delay="1250"/>
                                  </p:stCondLst>
                                  <p:endCondLst>
                                    <p:cond evt="begin" delay="0">
                                      <p:tn val="17"/>
                                    </p:cond>
                                  </p:end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nodePh="1">
                                  <p:stCondLst>
                                    <p:cond delay="1500"/>
                                  </p:stCondLst>
                                  <p:endCondLst>
                                    <p:cond evt="begin" delay="0">
                                      <p:tn val="21"/>
                                    </p:cond>
                                  </p:end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0-#ppt_w/2"/>
                                          </p:val>
                                        </p:tav>
                                        <p:tav tm="100000">
                                          <p:val>
                                            <p:strVal val="#ppt_x"/>
                                          </p:val>
                                        </p:tav>
                                      </p:tavLst>
                                    </p:anim>
                                    <p:anim calcmode="lin" valueType="num">
                                      <p:cBhvr additive="base">
                                        <p:cTn id="24" dur="10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nodePh="1">
                                  <p:stCondLst>
                                    <p:cond delay="1750"/>
                                  </p:stCondLst>
                                  <p:endCondLst>
                                    <p:cond evt="begin" delay="0">
                                      <p:tn val="25"/>
                                    </p:cond>
                                  </p:end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0-#ppt_w/2"/>
                                          </p:val>
                                        </p:tav>
                                        <p:tav tm="100000">
                                          <p:val>
                                            <p:strVal val="#ppt_x"/>
                                          </p:val>
                                        </p:tav>
                                      </p:tavLst>
                                    </p:anim>
                                    <p:anim calcmode="lin" valueType="num">
                                      <p:cBhvr additive="base">
                                        <p:cTn id="28"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326639545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Optimizing SQL Server 2012 for SharePoint 2013</a:t>
            </a:r>
            <a:endParaRPr lang="en-US" dirty="0"/>
          </a:p>
        </p:txBody>
      </p:sp>
      <p:sp>
        <p:nvSpPr>
          <p:cNvPr id="5" name="Text Placeholder 4"/>
          <p:cNvSpPr>
            <a:spLocks noGrp="1"/>
          </p:cNvSpPr>
          <p:nvPr>
            <p:ph type="body" sz="quarter" idx="12"/>
          </p:nvPr>
        </p:nvSpPr>
        <p:spPr/>
        <p:txBody>
          <a:bodyPr/>
          <a:lstStyle/>
          <a:p>
            <a:r>
              <a:rPr lang="en-US" dirty="0" smtClean="0"/>
              <a:t>Brian Alderman</a:t>
            </a:r>
            <a:endParaRPr lang="en-US" dirty="0"/>
          </a:p>
        </p:txBody>
      </p:sp>
      <p:sp>
        <p:nvSpPr>
          <p:cNvPr id="9" name="Text Placeholder 8"/>
          <p:cNvSpPr>
            <a:spLocks noGrp="1"/>
          </p:cNvSpPr>
          <p:nvPr>
            <p:ph type="body" sz="quarter" idx="13"/>
          </p:nvPr>
        </p:nvSpPr>
        <p:spPr/>
        <p:txBody>
          <a:bodyPr/>
          <a:lstStyle/>
          <a:p>
            <a:r>
              <a:rPr lang="en-US" dirty="0"/>
              <a:t>SES-B326</a:t>
            </a:r>
          </a:p>
        </p:txBody>
      </p:sp>
    </p:spTree>
    <p:extLst>
      <p:ext uri="{BB962C8B-B14F-4D97-AF65-F5344CB8AC3E}">
        <p14:creationId xmlns:p14="http://schemas.microsoft.com/office/powerpoint/2010/main" val="13083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Who am I?</a:t>
            </a:r>
            <a:endParaRPr lang="en-US" dirty="0"/>
          </a:p>
        </p:txBody>
      </p:sp>
      <p:sp>
        <p:nvSpPr>
          <p:cNvPr id="6" name="Text Placeholder 5"/>
          <p:cNvSpPr>
            <a:spLocks noGrp="1"/>
          </p:cNvSpPr>
          <p:nvPr>
            <p:ph type="body" sz="quarter" idx="10"/>
          </p:nvPr>
        </p:nvSpPr>
        <p:spPr>
          <a:xfrm>
            <a:off x="274638" y="1212850"/>
            <a:ext cx="11887200" cy="5232202"/>
          </a:xfrm>
        </p:spPr>
        <p:txBody>
          <a:bodyPr/>
          <a:lstStyle/>
          <a:p>
            <a:r>
              <a:rPr lang="en-US" dirty="0"/>
              <a:t>Brian </a:t>
            </a:r>
            <a:r>
              <a:rPr lang="en-US" dirty="0" smtClean="0"/>
              <a:t>Alderman</a:t>
            </a:r>
          </a:p>
          <a:p>
            <a:r>
              <a:rPr lang="en-US" sz="2000" dirty="0" smtClean="0"/>
              <a:t>MCSE</a:t>
            </a:r>
            <a:r>
              <a:rPr lang="en-US" sz="2000" dirty="0"/>
              <a:t>, MCT, MCITP: SQL Server &amp; SharePoint</a:t>
            </a:r>
          </a:p>
          <a:p>
            <a:pPr lvl="1"/>
            <a:r>
              <a:rPr lang="en-US" sz="4000" dirty="0"/>
              <a:t>www.microtechpoint.com</a:t>
            </a:r>
          </a:p>
          <a:p>
            <a:pPr lvl="1"/>
            <a:r>
              <a:rPr lang="en-US" sz="4000" dirty="0">
                <a:hlinkClick r:id="rId3"/>
              </a:rPr>
              <a:t>Brian@microtechpoint.com</a:t>
            </a:r>
            <a:endParaRPr lang="en-US" sz="4000" dirty="0"/>
          </a:p>
          <a:p>
            <a:pPr lvl="1"/>
            <a:r>
              <a:rPr lang="en-US" sz="4000" dirty="0"/>
              <a:t>@brianalderman &amp; @microtechpoint</a:t>
            </a:r>
          </a:p>
          <a:p>
            <a:pPr lvl="1"/>
            <a:r>
              <a:rPr lang="en-US" sz="4000" dirty="0"/>
              <a:t>Co-Author SharePoint 2010 Administrator’s Companion, SharePoint 2013 Expert Administration, SharePoint 2013 Inside Out</a:t>
            </a:r>
          </a:p>
          <a:p>
            <a:pPr lvl="1"/>
            <a:endParaRPr lang="en-US" dirty="0" smtClean="0"/>
          </a:p>
        </p:txBody>
      </p:sp>
    </p:spTree>
    <p:extLst>
      <p:ext uri="{BB962C8B-B14F-4D97-AF65-F5344CB8AC3E}">
        <p14:creationId xmlns:p14="http://schemas.microsoft.com/office/powerpoint/2010/main" val="111796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Session Agenda</a:t>
            </a:r>
            <a:endParaRPr lang="en-US" dirty="0"/>
          </a:p>
        </p:txBody>
      </p:sp>
      <p:sp>
        <p:nvSpPr>
          <p:cNvPr id="6" name="Text Placeholder 5"/>
          <p:cNvSpPr>
            <a:spLocks noGrp="1"/>
          </p:cNvSpPr>
          <p:nvPr>
            <p:ph type="body" sz="quarter" idx="10"/>
          </p:nvPr>
        </p:nvSpPr>
        <p:spPr>
          <a:xfrm>
            <a:off x="274638" y="1212850"/>
            <a:ext cx="11887200" cy="4339650"/>
          </a:xfrm>
        </p:spPr>
        <p:txBody>
          <a:bodyPr/>
          <a:lstStyle/>
          <a:p>
            <a:r>
              <a:rPr lang="en-US" dirty="0" smtClean="0"/>
              <a:t>SQL Server Introduction</a:t>
            </a:r>
          </a:p>
          <a:p>
            <a:r>
              <a:rPr lang="en-US" dirty="0" smtClean="0"/>
              <a:t>SharePoint and SQL Server Integration</a:t>
            </a:r>
          </a:p>
          <a:p>
            <a:r>
              <a:rPr lang="en-US" dirty="0" smtClean="0"/>
              <a:t>Demo: SQL Server Configurations to Improve SharePoint Performance</a:t>
            </a:r>
          </a:p>
          <a:p>
            <a:pPr lvl="1"/>
            <a:r>
              <a:rPr lang="en-US" dirty="0" smtClean="0"/>
              <a:t>SQL Server Instance Configurations</a:t>
            </a:r>
          </a:p>
          <a:p>
            <a:pPr lvl="1"/>
            <a:r>
              <a:rPr lang="en-US" dirty="0" smtClean="0"/>
              <a:t>SQL Server Database Configurations</a:t>
            </a:r>
          </a:p>
          <a:p>
            <a:r>
              <a:rPr lang="en-US" dirty="0" smtClean="0"/>
              <a:t>SQL Server Best Practices for Optimizing SharePoint</a:t>
            </a:r>
          </a:p>
          <a:p>
            <a:pPr lvl="1"/>
            <a:endParaRPr lang="en-US" dirty="0" smtClean="0"/>
          </a:p>
        </p:txBody>
      </p:sp>
    </p:spTree>
    <p:extLst>
      <p:ext uri="{BB962C8B-B14F-4D97-AF65-F5344CB8AC3E}">
        <p14:creationId xmlns:p14="http://schemas.microsoft.com/office/powerpoint/2010/main" val="280469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SQL Server Introduction</a:t>
            </a:r>
            <a:endParaRPr lang="en-US" dirty="0"/>
          </a:p>
        </p:txBody>
      </p:sp>
      <p:sp>
        <p:nvSpPr>
          <p:cNvPr id="6" name="Text Placeholder 5"/>
          <p:cNvSpPr>
            <a:spLocks noGrp="1"/>
          </p:cNvSpPr>
          <p:nvPr>
            <p:ph type="body" sz="quarter" idx="10"/>
          </p:nvPr>
        </p:nvSpPr>
        <p:spPr>
          <a:xfrm>
            <a:off x="274638" y="1212850"/>
            <a:ext cx="11887200" cy="6370975"/>
          </a:xfrm>
        </p:spPr>
        <p:txBody>
          <a:bodyPr/>
          <a:lstStyle/>
          <a:p>
            <a:r>
              <a:rPr lang="en-US" dirty="0" smtClean="0"/>
              <a:t>Multiple Instances of SQL Server on one Physical Server</a:t>
            </a:r>
          </a:p>
          <a:p>
            <a:r>
              <a:rPr lang="en-US" dirty="0" smtClean="0"/>
              <a:t>One Default Instance and Multiple Names Instances</a:t>
            </a:r>
          </a:p>
          <a:p>
            <a:r>
              <a:rPr lang="en-US" dirty="0" smtClean="0"/>
              <a:t>Each Instance Managed Individually</a:t>
            </a:r>
          </a:p>
          <a:p>
            <a:pPr lvl="1"/>
            <a:r>
              <a:rPr lang="en-US" dirty="0" smtClean="0"/>
              <a:t>Share SQL Server Management Tools</a:t>
            </a:r>
          </a:p>
          <a:p>
            <a:r>
              <a:rPr lang="en-US" dirty="0" smtClean="0"/>
              <a:t>Instances Share Server Resources</a:t>
            </a:r>
          </a:p>
          <a:p>
            <a:r>
              <a:rPr lang="en-US" dirty="0" smtClean="0"/>
              <a:t>Minimum of Two Files Created per Database</a:t>
            </a:r>
          </a:p>
          <a:p>
            <a:pPr lvl="1"/>
            <a:r>
              <a:rPr lang="en-US" dirty="0" smtClean="0"/>
              <a:t>.MDF (</a:t>
            </a:r>
            <a:r>
              <a:rPr lang="en-US" dirty="0"/>
              <a:t>M</a:t>
            </a:r>
            <a:r>
              <a:rPr lang="en-US" dirty="0" smtClean="0"/>
              <a:t>aster Data File)</a:t>
            </a:r>
          </a:p>
          <a:p>
            <a:pPr lvl="1"/>
            <a:r>
              <a:rPr lang="en-US" dirty="0" smtClean="0"/>
              <a:t>.LDF (Transaction Log File)</a:t>
            </a:r>
          </a:p>
          <a:p>
            <a:pPr lvl="1"/>
            <a:r>
              <a:rPr lang="en-US" dirty="0" smtClean="0"/>
              <a:t>.NDF (Optional Files(s) used to Extend Database)</a:t>
            </a:r>
            <a:endParaRPr lang="en-US" dirty="0"/>
          </a:p>
          <a:p>
            <a:endParaRPr lang="en-US" dirty="0" smtClean="0"/>
          </a:p>
          <a:p>
            <a:pPr lvl="1"/>
            <a:endParaRPr lang="en-US" dirty="0" smtClean="0"/>
          </a:p>
        </p:txBody>
      </p:sp>
    </p:spTree>
    <p:extLst>
      <p:ext uri="{BB962C8B-B14F-4D97-AF65-F5344CB8AC3E}">
        <p14:creationId xmlns:p14="http://schemas.microsoft.com/office/powerpoint/2010/main" val="40653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SQL Server System Databases</a:t>
            </a:r>
            <a:endParaRPr lang="en-US" dirty="0"/>
          </a:p>
        </p:txBody>
      </p:sp>
      <p:sp>
        <p:nvSpPr>
          <p:cNvPr id="6" name="Text Placeholder 5"/>
          <p:cNvSpPr>
            <a:spLocks noGrp="1"/>
          </p:cNvSpPr>
          <p:nvPr>
            <p:ph type="body" sz="quarter" idx="10"/>
          </p:nvPr>
        </p:nvSpPr>
        <p:spPr>
          <a:xfrm>
            <a:off x="274638" y="1212850"/>
            <a:ext cx="11887200" cy="4801314"/>
          </a:xfrm>
        </p:spPr>
        <p:txBody>
          <a:bodyPr/>
          <a:lstStyle/>
          <a:p>
            <a:r>
              <a:rPr lang="en-US" dirty="0" smtClean="0"/>
              <a:t>Master</a:t>
            </a:r>
          </a:p>
          <a:p>
            <a:pPr lvl="1"/>
            <a:r>
              <a:rPr lang="en-US" dirty="0"/>
              <a:t>Configuration Database of SQL Server</a:t>
            </a:r>
          </a:p>
          <a:p>
            <a:r>
              <a:rPr lang="en-US" dirty="0" err="1" smtClean="0"/>
              <a:t>Msdb</a:t>
            </a:r>
            <a:endParaRPr lang="en-US" dirty="0" smtClean="0"/>
          </a:p>
          <a:p>
            <a:pPr lvl="1"/>
            <a:r>
              <a:rPr lang="en-US" dirty="0"/>
              <a:t>SQL Server Automation</a:t>
            </a:r>
          </a:p>
          <a:p>
            <a:r>
              <a:rPr lang="en-US" dirty="0" err="1" smtClean="0">
                <a:solidFill>
                  <a:schemeClr val="accent2"/>
                </a:solidFill>
              </a:rPr>
              <a:t>Tempdb</a:t>
            </a:r>
            <a:endParaRPr lang="en-US" dirty="0" smtClean="0">
              <a:solidFill>
                <a:schemeClr val="accent2"/>
              </a:solidFill>
            </a:endParaRPr>
          </a:p>
          <a:p>
            <a:pPr lvl="1"/>
            <a:r>
              <a:rPr lang="en-US" dirty="0"/>
              <a:t>Temporary </a:t>
            </a:r>
            <a:r>
              <a:rPr lang="en-US" dirty="0" smtClean="0"/>
              <a:t>Storage Work Area</a:t>
            </a:r>
            <a:endParaRPr lang="en-US" dirty="0"/>
          </a:p>
          <a:p>
            <a:r>
              <a:rPr lang="en-US" dirty="0" smtClean="0">
                <a:solidFill>
                  <a:schemeClr val="accent2"/>
                </a:solidFill>
              </a:rPr>
              <a:t>Model</a:t>
            </a:r>
          </a:p>
          <a:p>
            <a:pPr lvl="1"/>
            <a:r>
              <a:rPr lang="en-US" dirty="0" smtClean="0"/>
              <a:t>Template </a:t>
            </a:r>
            <a:r>
              <a:rPr lang="en-US" dirty="0"/>
              <a:t>for All New Databases</a:t>
            </a:r>
          </a:p>
          <a:p>
            <a:pPr lvl="1"/>
            <a:endParaRPr lang="en-US" dirty="0" smtClean="0"/>
          </a:p>
          <a:p>
            <a:pPr lvl="1"/>
            <a:endParaRPr lang="en-US" dirty="0" smtClean="0"/>
          </a:p>
        </p:txBody>
      </p:sp>
    </p:spTree>
    <p:extLst>
      <p:ext uri="{BB962C8B-B14F-4D97-AF65-F5344CB8AC3E}">
        <p14:creationId xmlns:p14="http://schemas.microsoft.com/office/powerpoint/2010/main" val="389935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SharePoint and SQL Server Integration</a:t>
            </a:r>
            <a:endParaRPr lang="en-US" dirty="0"/>
          </a:p>
        </p:txBody>
      </p:sp>
      <p:sp>
        <p:nvSpPr>
          <p:cNvPr id="6" name="Text Placeholder 5"/>
          <p:cNvSpPr>
            <a:spLocks noGrp="1"/>
          </p:cNvSpPr>
          <p:nvPr>
            <p:ph type="body" sz="quarter" idx="10"/>
          </p:nvPr>
        </p:nvSpPr>
        <p:spPr>
          <a:xfrm>
            <a:off x="274638" y="1212850"/>
            <a:ext cx="11887200" cy="6801862"/>
          </a:xfrm>
        </p:spPr>
        <p:txBody>
          <a:bodyPr/>
          <a:lstStyle/>
          <a:p>
            <a:r>
              <a:rPr lang="en-US" dirty="0"/>
              <a:t>All SharePoint Versions and SQL Server Versions</a:t>
            </a:r>
          </a:p>
          <a:p>
            <a:r>
              <a:rPr lang="en-US" dirty="0" smtClean="0"/>
              <a:t>Majority </a:t>
            </a:r>
            <a:r>
              <a:rPr lang="en-US" dirty="0"/>
              <a:t>of SharePoint Content Stored in </a:t>
            </a:r>
            <a:r>
              <a:rPr lang="en-US" dirty="0" smtClean="0"/>
              <a:t>SQL </a:t>
            </a:r>
            <a:r>
              <a:rPr lang="en-US" dirty="0"/>
              <a:t>Server </a:t>
            </a:r>
          </a:p>
          <a:p>
            <a:r>
              <a:rPr lang="en-US" dirty="0"/>
              <a:t>Farm Configuration Information Stored in  Configuration Database in SQL  </a:t>
            </a:r>
          </a:p>
          <a:p>
            <a:r>
              <a:rPr lang="en-US" dirty="0"/>
              <a:t>Central Administration Content Stored in Own Content Database</a:t>
            </a:r>
          </a:p>
          <a:p>
            <a:r>
              <a:rPr lang="en-US" dirty="0"/>
              <a:t>Most Service Applications Have At Least One Content Database</a:t>
            </a:r>
          </a:p>
          <a:p>
            <a:r>
              <a:rPr lang="en-US" dirty="0" smtClean="0"/>
              <a:t>All </a:t>
            </a:r>
            <a:r>
              <a:rPr lang="en-US" dirty="0"/>
              <a:t>Web Apps Have at Least One Content Database </a:t>
            </a:r>
          </a:p>
          <a:p>
            <a:endParaRPr lang="en-US" dirty="0" smtClean="0"/>
          </a:p>
          <a:p>
            <a:pPr lvl="1"/>
            <a:endParaRPr lang="en-US" dirty="0" smtClean="0"/>
          </a:p>
        </p:txBody>
      </p:sp>
    </p:spTree>
    <p:extLst>
      <p:ext uri="{BB962C8B-B14F-4D97-AF65-F5344CB8AC3E}">
        <p14:creationId xmlns:p14="http://schemas.microsoft.com/office/powerpoint/2010/main" val="42945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SharePoint Content Databases</a:t>
            </a:r>
            <a:endParaRPr lang="en-US" dirty="0"/>
          </a:p>
        </p:txBody>
      </p:sp>
      <p:sp>
        <p:nvSpPr>
          <p:cNvPr id="6" name="Text Placeholder 5"/>
          <p:cNvSpPr>
            <a:spLocks noGrp="1"/>
          </p:cNvSpPr>
          <p:nvPr>
            <p:ph type="body" sz="quarter" idx="10"/>
          </p:nvPr>
        </p:nvSpPr>
        <p:spPr>
          <a:xfrm>
            <a:off x="274638" y="1212850"/>
            <a:ext cx="11887200" cy="4475071"/>
          </a:xfrm>
        </p:spPr>
        <p:txBody>
          <a:bodyPr/>
          <a:lstStyle/>
          <a:p>
            <a:r>
              <a:rPr lang="en-US" dirty="0"/>
              <a:t>Farm Has Several Databases (Spousal Installation – 20 DB’s </a:t>
            </a:r>
            <a:r>
              <a:rPr lang="en-US" dirty="0" smtClean="0"/>
              <a:t>if </a:t>
            </a:r>
            <a:r>
              <a:rPr lang="en-US" dirty="0"/>
              <a:t>Run Farm Configuration Wizard)</a:t>
            </a:r>
          </a:p>
          <a:p>
            <a:r>
              <a:rPr lang="en-US" dirty="0"/>
              <a:t>Site </a:t>
            </a:r>
            <a:r>
              <a:rPr lang="en-US" dirty="0" smtClean="0"/>
              <a:t>Collections </a:t>
            </a:r>
            <a:r>
              <a:rPr lang="en-US" dirty="0"/>
              <a:t>Reside in Only One Content Database</a:t>
            </a:r>
          </a:p>
          <a:p>
            <a:r>
              <a:rPr lang="en-US" dirty="0"/>
              <a:t>Content Databases Can Contain Many Site Collections </a:t>
            </a:r>
          </a:p>
          <a:p>
            <a:r>
              <a:rPr lang="en-US" dirty="0"/>
              <a:t>Control Size of </a:t>
            </a:r>
            <a:r>
              <a:rPr lang="en-US" dirty="0" smtClean="0"/>
              <a:t>Databases from Within SharePoint</a:t>
            </a:r>
            <a:endParaRPr lang="en-US" dirty="0"/>
          </a:p>
          <a:p>
            <a:r>
              <a:rPr lang="en-US" sz="2000" dirty="0" smtClean="0">
                <a:latin typeface="+mn-lt"/>
              </a:rPr>
              <a:t>Quota Templates</a:t>
            </a:r>
          </a:p>
          <a:p>
            <a:pPr lvl="1"/>
            <a:r>
              <a:rPr lang="en-US" dirty="0"/>
              <a:t>Maximum Number of Site Collections</a:t>
            </a:r>
          </a:p>
          <a:p>
            <a:pPr lvl="1"/>
            <a:endParaRPr lang="en-US" dirty="0" smtClean="0"/>
          </a:p>
        </p:txBody>
      </p:sp>
    </p:spTree>
    <p:extLst>
      <p:ext uri="{BB962C8B-B14F-4D97-AF65-F5344CB8AC3E}">
        <p14:creationId xmlns:p14="http://schemas.microsoft.com/office/powerpoint/2010/main" val="211611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pPr algn="ctr"/>
            <a:r>
              <a:rPr lang="en-US" dirty="0" smtClean="0"/>
              <a:t>Planning Site Collections </a:t>
            </a:r>
            <a:r>
              <a:rPr lang="en-US" dirty="0"/>
              <a:t>and Databases</a:t>
            </a:r>
            <a:br>
              <a:rPr lang="en-US" dirty="0"/>
            </a:br>
            <a:r>
              <a:rPr lang="en-US" sz="4000" dirty="0"/>
              <a:t>Need 800 Site Collections at 500MB Each</a:t>
            </a:r>
          </a:p>
        </p:txBody>
      </p:sp>
      <p:sp>
        <p:nvSpPr>
          <p:cNvPr id="4" name="Flowchart: Magnetic Disk 3"/>
          <p:cNvSpPr/>
          <p:nvPr/>
        </p:nvSpPr>
        <p:spPr bwMode="auto">
          <a:xfrm>
            <a:off x="2639537" y="3079485"/>
            <a:ext cx="467980" cy="700399"/>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Segoe" pitchFamily="2" charset="0"/>
              </a:rPr>
              <a:t>250</a:t>
            </a:r>
          </a:p>
        </p:txBody>
      </p:sp>
      <p:sp>
        <p:nvSpPr>
          <p:cNvPr id="5" name="Flowchart: Magnetic Disk 4"/>
          <p:cNvSpPr/>
          <p:nvPr/>
        </p:nvSpPr>
        <p:spPr bwMode="auto">
          <a:xfrm>
            <a:off x="4797466" y="3059491"/>
            <a:ext cx="467980" cy="700399"/>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Segoe" pitchFamily="2" charset="0"/>
              </a:rPr>
              <a:t>250</a:t>
            </a:r>
          </a:p>
        </p:txBody>
      </p:sp>
      <p:sp>
        <p:nvSpPr>
          <p:cNvPr id="7" name="Flowchart: Magnetic Disk 6"/>
          <p:cNvSpPr/>
          <p:nvPr/>
        </p:nvSpPr>
        <p:spPr bwMode="auto">
          <a:xfrm>
            <a:off x="7056810" y="3116654"/>
            <a:ext cx="467980" cy="700399"/>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Segoe" pitchFamily="2" charset="0"/>
              </a:rPr>
              <a:t>250</a:t>
            </a:r>
          </a:p>
        </p:txBody>
      </p:sp>
      <p:sp>
        <p:nvSpPr>
          <p:cNvPr id="8" name="Flowchart: Magnetic Disk 7"/>
          <p:cNvSpPr/>
          <p:nvPr/>
        </p:nvSpPr>
        <p:spPr bwMode="auto">
          <a:xfrm>
            <a:off x="9273439" y="3094766"/>
            <a:ext cx="467980" cy="700399"/>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Segoe" pitchFamily="2" charset="0"/>
              </a:rPr>
              <a:t>250</a:t>
            </a:r>
          </a:p>
        </p:txBody>
      </p:sp>
      <p:sp>
        <p:nvSpPr>
          <p:cNvPr id="9" name="Up Arrow Callout 8"/>
          <p:cNvSpPr/>
          <p:nvPr/>
        </p:nvSpPr>
        <p:spPr bwMode="auto">
          <a:xfrm>
            <a:off x="4219255" y="3937433"/>
            <a:ext cx="1712122" cy="1127204"/>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solidFill>
                <a:effectLst/>
                <a:latin typeface="Segoe" pitchFamily="2" charset="0"/>
              </a:rPr>
              <a:t>Site Collection</a:t>
            </a:r>
          </a:p>
        </p:txBody>
      </p:sp>
      <p:sp>
        <p:nvSpPr>
          <p:cNvPr id="10" name="Up Arrow Callout 9"/>
          <p:cNvSpPr/>
          <p:nvPr/>
        </p:nvSpPr>
        <p:spPr bwMode="auto">
          <a:xfrm>
            <a:off x="6433600" y="3926490"/>
            <a:ext cx="1712122" cy="1127204"/>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solidFill>
                <a:effectLst/>
                <a:latin typeface="Segoe" pitchFamily="2" charset="0"/>
              </a:rPr>
              <a:t>Site Collection</a:t>
            </a:r>
          </a:p>
        </p:txBody>
      </p:sp>
      <p:sp>
        <p:nvSpPr>
          <p:cNvPr id="11" name="Up Arrow Callout 10"/>
          <p:cNvSpPr/>
          <p:nvPr/>
        </p:nvSpPr>
        <p:spPr bwMode="auto">
          <a:xfrm>
            <a:off x="8647944" y="3915546"/>
            <a:ext cx="1712122" cy="1127204"/>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solidFill>
                <a:effectLst/>
                <a:latin typeface="Segoe" pitchFamily="2" charset="0"/>
              </a:rPr>
              <a:t>Site Collection</a:t>
            </a:r>
          </a:p>
        </p:txBody>
      </p:sp>
      <p:sp>
        <p:nvSpPr>
          <p:cNvPr id="12" name="TextBox 11"/>
          <p:cNvSpPr txBox="1"/>
          <p:nvPr/>
        </p:nvSpPr>
        <p:spPr>
          <a:xfrm>
            <a:off x="2468835" y="2630375"/>
            <a:ext cx="906914"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600" dirty="0" smtClean="0"/>
              <a:t>200GB </a:t>
            </a:r>
            <a:endParaRPr lang="en-GB" sz="1600" dirty="0"/>
          </a:p>
        </p:txBody>
      </p:sp>
      <p:sp>
        <p:nvSpPr>
          <p:cNvPr id="13" name="TextBox 12"/>
          <p:cNvSpPr txBox="1"/>
          <p:nvPr/>
        </p:nvSpPr>
        <p:spPr>
          <a:xfrm>
            <a:off x="4678634" y="2620721"/>
            <a:ext cx="895097"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600" dirty="0" smtClean="0"/>
              <a:t>200GB </a:t>
            </a:r>
            <a:endParaRPr lang="en-GB" sz="1600" dirty="0"/>
          </a:p>
        </p:txBody>
      </p:sp>
      <p:sp>
        <p:nvSpPr>
          <p:cNvPr id="14" name="TextBox 13"/>
          <p:cNvSpPr txBox="1"/>
          <p:nvPr/>
        </p:nvSpPr>
        <p:spPr>
          <a:xfrm>
            <a:off x="6944161" y="2617433"/>
            <a:ext cx="855043"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600" dirty="0"/>
              <a:t>2</a:t>
            </a:r>
            <a:r>
              <a:rPr lang="en-GB" sz="1600" dirty="0" smtClean="0"/>
              <a:t>00GB </a:t>
            </a:r>
            <a:endParaRPr lang="en-GB" sz="1600" dirty="0"/>
          </a:p>
        </p:txBody>
      </p:sp>
      <p:sp>
        <p:nvSpPr>
          <p:cNvPr id="15" name="TextBox 14"/>
          <p:cNvSpPr txBox="1"/>
          <p:nvPr/>
        </p:nvSpPr>
        <p:spPr>
          <a:xfrm>
            <a:off x="9105489" y="2617433"/>
            <a:ext cx="908061"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600" dirty="0" smtClean="0"/>
              <a:t>200GB</a:t>
            </a:r>
            <a:endParaRPr lang="en-GB" sz="1600" dirty="0"/>
          </a:p>
        </p:txBody>
      </p:sp>
      <p:sp>
        <p:nvSpPr>
          <p:cNvPr id="16" name="Up Arrow Callout 15"/>
          <p:cNvSpPr/>
          <p:nvPr/>
        </p:nvSpPr>
        <p:spPr bwMode="auto">
          <a:xfrm>
            <a:off x="2371305" y="5142702"/>
            <a:ext cx="1004444" cy="1280417"/>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solidFill>
                <a:effectLst/>
                <a:latin typeface="Segoe" pitchFamily="2" charset="0"/>
              </a:rPr>
              <a:t>HR</a:t>
            </a:r>
          </a:p>
          <a:p>
            <a:pPr marL="0" marR="0" indent="0" algn="ctr" defTabSz="914400" rtl="0" eaLnBrk="1" fontAlgn="base" latinLnBrk="0" hangingPunct="1">
              <a:lnSpc>
                <a:spcPct val="100000"/>
              </a:lnSpc>
              <a:spcBef>
                <a:spcPct val="0"/>
              </a:spcBef>
              <a:spcAft>
                <a:spcPct val="0"/>
              </a:spcAft>
              <a:buClrTx/>
              <a:buSzTx/>
              <a:buFontTx/>
              <a:buNone/>
              <a:tabLst/>
            </a:pPr>
            <a:r>
              <a:rPr lang="en-GB" sz="2000" dirty="0" smtClean="0">
                <a:latin typeface="Segoe" pitchFamily="2" charset="0"/>
              </a:rPr>
              <a:t>Sites</a:t>
            </a:r>
            <a:endParaRPr kumimoji="0" lang="en-GB" sz="2000" b="0" i="0" u="none" strike="noStrike" cap="none" normalizeH="0" baseline="0" dirty="0" smtClean="0">
              <a:ln>
                <a:noFill/>
              </a:ln>
              <a:solidFill>
                <a:schemeClr val="tx1"/>
              </a:solidFill>
              <a:effectLst/>
              <a:latin typeface="Segoe" pitchFamily="2" charset="0"/>
            </a:endParaRPr>
          </a:p>
        </p:txBody>
      </p:sp>
      <p:sp>
        <p:nvSpPr>
          <p:cNvPr id="18" name="Up Arrow Callout 17"/>
          <p:cNvSpPr/>
          <p:nvPr/>
        </p:nvSpPr>
        <p:spPr bwMode="auto">
          <a:xfrm>
            <a:off x="4569288" y="5162037"/>
            <a:ext cx="1004444" cy="1280417"/>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2000" dirty="0" smtClean="0">
                <a:latin typeface="Segoe" pitchFamily="2" charset="0"/>
              </a:rPr>
              <a:t>Projects</a:t>
            </a:r>
            <a:endParaRPr kumimoji="0" lang="en-GB" sz="2000" b="0" i="0" u="none" strike="noStrike" cap="none" normalizeH="0" baseline="0" dirty="0" smtClean="0">
              <a:ln>
                <a:noFill/>
              </a:ln>
              <a:solidFill>
                <a:schemeClr val="tx1"/>
              </a:solidFill>
              <a:effectLst/>
              <a:latin typeface="Segoe" pitchFamily="2"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GB" sz="2000" dirty="0" smtClean="0">
                <a:latin typeface="Segoe" pitchFamily="2" charset="0"/>
              </a:rPr>
              <a:t>Sites</a:t>
            </a:r>
            <a:endParaRPr kumimoji="0" lang="en-GB" sz="2000" b="0" i="0" u="none" strike="noStrike" cap="none" normalizeH="0" baseline="0" dirty="0" smtClean="0">
              <a:ln>
                <a:noFill/>
              </a:ln>
              <a:solidFill>
                <a:schemeClr val="tx1"/>
              </a:solidFill>
              <a:effectLst/>
              <a:latin typeface="Segoe" pitchFamily="2" charset="0"/>
            </a:endParaRPr>
          </a:p>
        </p:txBody>
      </p:sp>
      <p:sp>
        <p:nvSpPr>
          <p:cNvPr id="19" name="Up Arrow Callout 18"/>
          <p:cNvSpPr/>
          <p:nvPr/>
        </p:nvSpPr>
        <p:spPr bwMode="auto">
          <a:xfrm>
            <a:off x="6794761" y="5162037"/>
            <a:ext cx="1004444" cy="1280417"/>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2000" dirty="0" smtClean="0">
                <a:latin typeface="Segoe" pitchFamily="2" charset="0"/>
              </a:rPr>
              <a:t>Sales</a:t>
            </a:r>
            <a:endParaRPr kumimoji="0" lang="en-GB" sz="2000" b="0" i="0" u="none" strike="noStrike" cap="none" normalizeH="0" baseline="0" dirty="0" smtClean="0">
              <a:ln>
                <a:noFill/>
              </a:ln>
              <a:solidFill>
                <a:schemeClr val="tx1"/>
              </a:solidFill>
              <a:effectLst/>
              <a:latin typeface="Segoe" pitchFamily="2"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GB" sz="2000" dirty="0" smtClean="0">
                <a:latin typeface="Segoe" pitchFamily="2" charset="0"/>
              </a:rPr>
              <a:t>Sites</a:t>
            </a:r>
            <a:endParaRPr kumimoji="0" lang="en-GB" sz="2000" b="0" i="0" u="none" strike="noStrike" cap="none" normalizeH="0" baseline="0" dirty="0" smtClean="0">
              <a:ln>
                <a:noFill/>
              </a:ln>
              <a:solidFill>
                <a:schemeClr val="tx1"/>
              </a:solidFill>
              <a:effectLst/>
              <a:latin typeface="Segoe" pitchFamily="2" charset="0"/>
            </a:endParaRPr>
          </a:p>
        </p:txBody>
      </p:sp>
      <p:sp>
        <p:nvSpPr>
          <p:cNvPr id="20" name="Up Arrow Callout 19"/>
          <p:cNvSpPr/>
          <p:nvPr/>
        </p:nvSpPr>
        <p:spPr bwMode="auto">
          <a:xfrm>
            <a:off x="9009106" y="5162036"/>
            <a:ext cx="1004444" cy="1280417"/>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2000" dirty="0" smtClean="0">
                <a:latin typeface="Segoe" pitchFamily="2" charset="0"/>
              </a:rPr>
              <a:t>Student</a:t>
            </a:r>
            <a:endParaRPr kumimoji="0" lang="en-GB" sz="2000" b="0" i="0" u="none" strike="noStrike" cap="none" normalizeH="0" baseline="0" dirty="0" smtClean="0">
              <a:ln>
                <a:noFill/>
              </a:ln>
              <a:solidFill>
                <a:schemeClr val="tx1"/>
              </a:solidFill>
              <a:effectLst/>
              <a:latin typeface="Segoe" pitchFamily="2"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GB" sz="2000" dirty="0" smtClean="0">
                <a:latin typeface="Segoe" pitchFamily="2" charset="0"/>
              </a:rPr>
              <a:t>Sites</a:t>
            </a:r>
            <a:endParaRPr kumimoji="0" lang="en-GB" sz="2000" b="0" i="0" u="none" strike="noStrike" cap="none" normalizeH="0" baseline="0" dirty="0" smtClean="0">
              <a:ln>
                <a:noFill/>
              </a:ln>
              <a:solidFill>
                <a:schemeClr val="tx1"/>
              </a:solidFill>
              <a:effectLst/>
              <a:latin typeface="Segoe" pitchFamily="2" charset="0"/>
            </a:endParaRPr>
          </a:p>
        </p:txBody>
      </p:sp>
      <p:sp>
        <p:nvSpPr>
          <p:cNvPr id="21" name="Rounded Rectangle 20"/>
          <p:cNvSpPr/>
          <p:nvPr/>
        </p:nvSpPr>
        <p:spPr bwMode="auto">
          <a:xfrm>
            <a:off x="3269314" y="1815671"/>
            <a:ext cx="5912527" cy="596073"/>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3600" dirty="0" smtClean="0">
                <a:latin typeface="Segoe" pitchFamily="2" charset="0"/>
              </a:rPr>
              <a:t>Web Application</a:t>
            </a:r>
            <a:endParaRPr kumimoji="0" lang="en-GB" sz="3600" b="0" i="0" u="none" strike="noStrike" cap="none" normalizeH="0" baseline="0" dirty="0" smtClean="0">
              <a:ln>
                <a:noFill/>
              </a:ln>
              <a:solidFill>
                <a:schemeClr val="tx1"/>
              </a:solidFill>
              <a:effectLst/>
              <a:latin typeface="Segoe" pitchFamily="2" charset="0"/>
            </a:endParaRPr>
          </a:p>
        </p:txBody>
      </p:sp>
      <p:sp>
        <p:nvSpPr>
          <p:cNvPr id="22" name="Up Arrow Callout 21"/>
          <p:cNvSpPr/>
          <p:nvPr/>
        </p:nvSpPr>
        <p:spPr bwMode="auto">
          <a:xfrm>
            <a:off x="1978066" y="3897691"/>
            <a:ext cx="1712122" cy="1127204"/>
          </a:xfrm>
          <a:prstGeom prst="upArrow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bg1"/>
                </a:solidFill>
                <a:effectLst/>
                <a:latin typeface="Segoe" pitchFamily="2" charset="0"/>
              </a:rPr>
              <a:t>Site Collection</a:t>
            </a:r>
          </a:p>
        </p:txBody>
      </p:sp>
    </p:spTree>
    <p:extLst>
      <p:ext uri="{BB962C8B-B14F-4D97-AF65-F5344CB8AC3E}">
        <p14:creationId xmlns:p14="http://schemas.microsoft.com/office/powerpoint/2010/main" val="14430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B0BB5962AB3C45A9A1CE1EC4C4F647" ma:contentTypeVersion="0" ma:contentTypeDescription="Create a new document." ma:contentTypeScope="" ma:versionID="16b75628e77f02951c453071cf8a016e">
  <xsd:schema xmlns:xsd="http://www.w3.org/2001/XMLSchema" xmlns:xs="http://www.w3.org/2001/XMLSchema" xmlns:p="http://schemas.microsoft.com/office/2006/metadata/properties" targetNamespace="http://schemas.microsoft.com/office/2006/metadata/properties" ma:root="true" ma:fieldsID="3bf1d1d65b83a35312c7df0375d09d6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23A54C81-9AB5-446A-878C-797D859B3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90F116-B58F-4255-B05B-DA3808E0E5C6}">
  <ds:schemaRefs>
    <ds:schemaRef ds:uri="http://purl.org/dc/dcmitype/"/>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204</TotalTime>
  <Words>3000</Words>
  <Application>Microsoft Office PowerPoint</Application>
  <PresentationFormat>Custom</PresentationFormat>
  <Paragraphs>204</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Consolas</vt:lpstr>
      <vt:lpstr>Segoe</vt:lpstr>
      <vt:lpstr>Segoe UI</vt:lpstr>
      <vt:lpstr>Segoe UI Light</vt:lpstr>
      <vt:lpstr>Wingdings</vt:lpstr>
      <vt:lpstr>TechEd_2013_Template_16x9</vt:lpstr>
      <vt:lpstr>PowerPoint Presentation</vt:lpstr>
      <vt:lpstr>Optimizing SQL Server 2012 for SharePoint 2013</vt:lpstr>
      <vt:lpstr>Who am I?</vt:lpstr>
      <vt:lpstr>Session Agenda</vt:lpstr>
      <vt:lpstr>SQL Server Introduction</vt:lpstr>
      <vt:lpstr>SQL Server System Databases</vt:lpstr>
      <vt:lpstr>SharePoint and SQL Server Integration</vt:lpstr>
      <vt:lpstr>SharePoint Content Databases</vt:lpstr>
      <vt:lpstr>Planning Site Collections and Databases Need 800 Site Collections at 500MB Each</vt:lpstr>
      <vt:lpstr>SQL Server Configurations</vt:lpstr>
      <vt:lpstr>SQL Server Configurations cont…</vt:lpstr>
      <vt:lpstr>Demo</vt:lpstr>
      <vt:lpstr>Best Practices for SharePoint SQL Server </vt:lpstr>
      <vt:lpstr>Best Practices for SQL Server cont…</vt:lpstr>
      <vt:lpstr>Keep in Touch…</vt:lpstr>
      <vt:lpstr>Related content</vt:lpstr>
      <vt:lpstr>Resources</vt:lpstr>
      <vt:lpstr>Evaluate this session</vt:lpstr>
      <vt:lpstr>PowerPoint Presentation</vt:lpstr>
    </vt:vector>
  </TitlesOfParts>
  <Manager>&lt;Comms manager/speech writer&gt;</Manager>
  <Company>MicroTechPoint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SES-B326: Optimizing SQL Server 2012 for SharePoint 2013</dc:title>
  <dc:subject>TechEd 2013</dc:subject>
  <dc:creator>Brian Alderman</dc:creator>
  <cp:keywords>TechEd 2013</cp:keywords>
  <dc:description>Template by: Jordan Cayabyab, Artitudes Design, Inc.
Formatting by: Jeremy Jenkins, Silver Fox Productions, Inc.
Audience Type: Internal/External</dc:description>
  <cp:lastModifiedBy>Shows</cp:lastModifiedBy>
  <cp:revision>27</cp:revision>
  <dcterms:created xsi:type="dcterms:W3CDTF">2013-06-07T00:13:55Z</dcterms:created>
  <dcterms:modified xsi:type="dcterms:W3CDTF">2013-06-26T16:21:00Z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0x010100A2B0BB5962AB3C45A9A1CE1EC4C4F647</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ies>
</file>