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00" r:id="rId5"/>
  </p:sldMasterIdLst>
  <p:notesMasterIdLst>
    <p:notesMasterId r:id="rId64"/>
  </p:notesMasterIdLst>
  <p:handoutMasterIdLst>
    <p:handoutMasterId r:id="rId65"/>
  </p:handoutMasterIdLst>
  <p:sldIdLst>
    <p:sldId id="1135" r:id="rId6"/>
    <p:sldId id="1246" r:id="rId7"/>
    <p:sldId id="1245" r:id="rId8"/>
    <p:sldId id="1203" r:id="rId9"/>
    <p:sldId id="1204" r:id="rId10"/>
    <p:sldId id="1205" r:id="rId11"/>
    <p:sldId id="1206" r:id="rId12"/>
    <p:sldId id="1207" r:id="rId13"/>
    <p:sldId id="1208" r:id="rId14"/>
    <p:sldId id="1209" r:id="rId15"/>
    <p:sldId id="1249" r:id="rId16"/>
    <p:sldId id="1250" r:id="rId17"/>
    <p:sldId id="1251" r:id="rId18"/>
    <p:sldId id="1252" r:id="rId19"/>
    <p:sldId id="1253" r:id="rId20"/>
    <p:sldId id="1254" r:id="rId21"/>
    <p:sldId id="1255" r:id="rId22"/>
    <p:sldId id="1256" r:id="rId23"/>
    <p:sldId id="1257" r:id="rId24"/>
    <p:sldId id="1258" r:id="rId25"/>
    <p:sldId id="1259" r:id="rId26"/>
    <p:sldId id="1260" r:id="rId27"/>
    <p:sldId id="1212" r:id="rId28"/>
    <p:sldId id="1213" r:id="rId29"/>
    <p:sldId id="1214" r:id="rId30"/>
    <p:sldId id="1215" r:id="rId31"/>
    <p:sldId id="1267" r:id="rId32"/>
    <p:sldId id="1216" r:id="rId33"/>
    <p:sldId id="1217" r:id="rId34"/>
    <p:sldId id="1262" r:id="rId35"/>
    <p:sldId id="1268" r:id="rId36"/>
    <p:sldId id="1269" r:id="rId37"/>
    <p:sldId id="1270" r:id="rId38"/>
    <p:sldId id="1271" r:id="rId39"/>
    <p:sldId id="1272" r:id="rId40"/>
    <p:sldId id="1274" r:id="rId41"/>
    <p:sldId id="1273" r:id="rId42"/>
    <p:sldId id="1220" r:id="rId43"/>
    <p:sldId id="1263" r:id="rId44"/>
    <p:sldId id="1221" r:id="rId45"/>
    <p:sldId id="1222" r:id="rId46"/>
    <p:sldId id="1264" r:id="rId47"/>
    <p:sldId id="1223" r:id="rId48"/>
    <p:sldId id="1224" r:id="rId49"/>
    <p:sldId id="1225" r:id="rId50"/>
    <p:sldId id="1261" r:id="rId51"/>
    <p:sldId id="1226" r:id="rId52"/>
    <p:sldId id="1266" r:id="rId53"/>
    <p:sldId id="1265" r:id="rId54"/>
    <p:sldId id="1227" r:id="rId55"/>
    <p:sldId id="1228" r:id="rId56"/>
    <p:sldId id="1229" r:id="rId57"/>
    <p:sldId id="1242" r:id="rId58"/>
    <p:sldId id="1243" r:id="rId59"/>
    <p:sldId id="1244" r:id="rId60"/>
    <p:sldId id="1247" r:id="rId61"/>
    <p:sldId id="1275" r:id="rId62"/>
    <p:sldId id="1276" r:id="rId6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246"/>
            <p14:sldId id="1245"/>
            <p14:sldId id="1203"/>
            <p14:sldId id="1204"/>
            <p14:sldId id="1205"/>
            <p14:sldId id="1206"/>
            <p14:sldId id="1207"/>
            <p14:sldId id="1208"/>
            <p14:sldId id="1209"/>
            <p14:sldId id="1249"/>
            <p14:sldId id="1250"/>
            <p14:sldId id="1251"/>
            <p14:sldId id="1252"/>
            <p14:sldId id="1253"/>
            <p14:sldId id="1254"/>
            <p14:sldId id="1255"/>
            <p14:sldId id="1256"/>
            <p14:sldId id="1257"/>
            <p14:sldId id="1258"/>
            <p14:sldId id="1259"/>
            <p14:sldId id="1260"/>
            <p14:sldId id="1212"/>
            <p14:sldId id="1213"/>
            <p14:sldId id="1214"/>
            <p14:sldId id="1215"/>
            <p14:sldId id="1267"/>
            <p14:sldId id="1216"/>
            <p14:sldId id="1217"/>
            <p14:sldId id="1262"/>
            <p14:sldId id="1268"/>
            <p14:sldId id="1269"/>
            <p14:sldId id="1270"/>
            <p14:sldId id="1271"/>
            <p14:sldId id="1272"/>
            <p14:sldId id="1274"/>
            <p14:sldId id="1273"/>
            <p14:sldId id="1220"/>
            <p14:sldId id="1263"/>
            <p14:sldId id="1221"/>
            <p14:sldId id="1222"/>
            <p14:sldId id="1264"/>
            <p14:sldId id="1223"/>
            <p14:sldId id="1224"/>
            <p14:sldId id="1225"/>
            <p14:sldId id="1261"/>
            <p14:sldId id="1226"/>
            <p14:sldId id="1266"/>
            <p14:sldId id="1265"/>
            <p14:sldId id="1227"/>
            <p14:sldId id="1228"/>
            <p14:sldId id="1229"/>
            <p14:sldId id="1242"/>
            <p14:sldId id="1243"/>
            <p14:sldId id="1244"/>
            <p14:sldId id="1247"/>
            <p14:sldId id="1275"/>
            <p14:sldId id="12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34" autoAdjust="0"/>
    <p:restoredTop sz="95405" autoAdjust="0"/>
  </p:normalViewPr>
  <p:slideViewPr>
    <p:cSldViewPr snapToGrid="0">
      <p:cViewPr varScale="1">
        <p:scale>
          <a:sx n="111" d="100"/>
          <a:sy n="111" d="100"/>
        </p:scale>
        <p:origin x="522"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2822"/>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6/27/2013 12:20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6/27/2013 12:19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6/27/2013 12:19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731867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773709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775918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621223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118266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CBF8B7-735C-4363-89F8-AFCBECAA559B}"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42057048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32957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60709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3827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9B9A3B-026B-4815-A3F1-827A74A31706}"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488900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6/27/2013 12:19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484402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CBF8B7-735C-4363-89F8-AFCBECAA559B}"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114560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CBF8B7-735C-4363-89F8-AFCBECAA559B}"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8866742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3C3917-C373-4894-B715-82DAC8B740D1}"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2190929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3C3917-C373-4894-B715-82DAC8B740D1}"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1439804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F1FC08-06FC-4FF9-B474-1A3D2B4CEB4D}"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4101458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3C3917-C373-4894-B715-82DAC8B740D1}"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854393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51587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12:20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496617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3C3917-C373-4894-B715-82DAC8B740D1}"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8679520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3C3917-C373-4894-B715-82DAC8B740D1}"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3516079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6/27/2013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649657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3C3917-C373-4894-B715-82DAC8B740D1}"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2752758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CE46F1-580E-4DA5-BDA0-05C45F366D5C}"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21709500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6/27/2013 12:20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4873158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6/27/2013 12:20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5126432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solidFill>
                  <a:prstClr val="black"/>
                </a:solidFill>
              </a:rPr>
              <a:pPr/>
              <a:t>6/27/2013 12:20 PM</a:t>
            </a:fld>
            <a:endParaRPr lang="en-US" dirty="0">
              <a:solidFill>
                <a:prstClr val="black"/>
              </a:solidFill>
            </a:endParaRPr>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834905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341052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08200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149022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207797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3C3917-C373-4894-B715-82DAC8B740D1}" type="datetime1">
              <a:rPr lang="en-US" smtClean="0"/>
              <a:t>6/27/2013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312902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999779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4921413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9256301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0574525"/>
      </p:ext>
    </p:extLst>
  </p:cSld>
  <p:clrMapOvr>
    <a:masterClrMapping/>
  </p:clrMapOvr>
  <p:transition spd="slow">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68393297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458449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41617893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689437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471998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671632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305689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95337994"/>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666890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4254096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7360678"/>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0315364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9477791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719748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088774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826535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287239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03286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762084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37557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743656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01895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theme" Target="../theme/theme2.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4" r:id="rId23"/>
    <p:sldLayoutId id="2147484198" r:id="rId24"/>
    <p:sldLayoutId id="2147484199"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1661889"/>
      </p:ext>
    </p:extLst>
  </p:cSld>
  <p:clrMap bg1="dk1" tx1="lt1" bg2="dk2" tx2="lt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 id="2147484212" r:id="rId12"/>
    <p:sldLayoutId id="2147484213" r:id="rId13"/>
    <p:sldLayoutId id="2147484214" r:id="rId14"/>
    <p:sldLayoutId id="2147484215" r:id="rId15"/>
    <p:sldLayoutId id="2147484216" r:id="rId16"/>
    <p:sldLayoutId id="2147484217" r:id="rId17"/>
    <p:sldLayoutId id="2147484218" r:id="rId18"/>
    <p:sldLayoutId id="2147484219" r:id="rId19"/>
    <p:sldLayoutId id="2147484220" r:id="rId20"/>
    <p:sldLayoutId id="2147484221" r:id="rId21"/>
    <p:sldLayoutId id="214748422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1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 Id="rId9"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jpg"/><Relationship Id="rId2" Type="http://schemas.openxmlformats.org/officeDocument/2006/relationships/image" Target="../media/image6.png"/><Relationship Id="rId1" Type="http://schemas.openxmlformats.org/officeDocument/2006/relationships/slideLayout" Target="../slideLayouts/slideLayout11.xml"/><Relationship Id="rId6" Type="http://schemas.openxmlformats.org/officeDocument/2006/relationships/image" Target="../media/image10.png"/><Relationship Id="rId11" Type="http://schemas.openxmlformats.org/officeDocument/2006/relationships/image" Target="../media/image15.jpe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jpeg"/><Relationship Id="rId9" Type="http://schemas.openxmlformats.org/officeDocument/2006/relationships/image" Target="../media/image4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6.xml"/><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hyperlink" Target="http://www.nothingbutsharepoint.com/" TargetMode="External"/><Relationship Id="rId2" Type="http://schemas.openxmlformats.org/officeDocument/2006/relationships/image" Target="../media/image52.jpeg"/><Relationship Id="rId1" Type="http://schemas.openxmlformats.org/officeDocument/2006/relationships/slideLayout" Target="../slideLayouts/slideLayout12.xml"/><Relationship Id="rId6" Type="http://schemas.openxmlformats.org/officeDocument/2006/relationships/image" Target="../media/image16.jpg"/><Relationship Id="rId5" Type="http://schemas.openxmlformats.org/officeDocument/2006/relationships/image" Target="../media/image54.png"/><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8" Type="http://schemas.openxmlformats.org/officeDocument/2006/relationships/hyperlink" Target="http://channel9.msdn.com/Events/TechEd/Europe/2013/DEV-B342#fbid=pHht6Vq0KvR" TargetMode="External"/><Relationship Id="rId3" Type="http://schemas.openxmlformats.org/officeDocument/2006/relationships/hyperlink" Target="http://channel9.msdn.com/Events/TechEd/Europe/2013/SES-B202#fbid=pHht6Vq0KvR" TargetMode="External"/><Relationship Id="rId7" Type="http://schemas.openxmlformats.org/officeDocument/2006/relationships/hyperlink" Target="http://channel9.msdn.com/Events/TechEd/Europe/2013/SES-B327#fbid=pHht6Vq0KvR" TargetMode="External"/><Relationship Id="rId2" Type="http://schemas.openxmlformats.org/officeDocument/2006/relationships/hyperlink" Target="http://channel9.msdn.com/Events/TechEd/Europe/2013/SES-B302#fbid=pHht6Vq0KvR" TargetMode="External"/><Relationship Id="rId1" Type="http://schemas.openxmlformats.org/officeDocument/2006/relationships/slideLayout" Target="../slideLayouts/slideLayout12.xml"/><Relationship Id="rId6" Type="http://schemas.openxmlformats.org/officeDocument/2006/relationships/hyperlink" Target="http://channel9.msdn.com/Events/TechEd/Europe/2013/SES-B301#fbid=pHht6Vq0KvR" TargetMode="External"/><Relationship Id="rId5" Type="http://schemas.openxmlformats.org/officeDocument/2006/relationships/hyperlink" Target="http://channel9.msdn.com/Events/TechEd/Europe/2013/SES-B309#fbid=pHht6Vq0KvR" TargetMode="External"/><Relationship Id="rId4" Type="http://schemas.openxmlformats.org/officeDocument/2006/relationships/hyperlink" Target="http://channel9.msdn.com/Events/TechEd/Europe/2013/SES-B305#fbid=pHht6Vq0KvR"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41.xml"/><Relationship Id="rId5" Type="http://schemas.openxmlformats.org/officeDocument/2006/relationships/image" Target="../media/image58.png"/><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vs. On-premises</a:t>
            </a:r>
            <a:endParaRPr lang="en-US" dirty="0"/>
          </a:p>
        </p:txBody>
      </p:sp>
      <p:sp>
        <p:nvSpPr>
          <p:cNvPr id="13" name="Freeform 12"/>
          <p:cNvSpPr/>
          <p:nvPr/>
        </p:nvSpPr>
        <p:spPr>
          <a:xfrm>
            <a:off x="2024144" y="1875577"/>
            <a:ext cx="2557373" cy="587467"/>
          </a:xfrm>
          <a:custGeom>
            <a:avLst/>
            <a:gdLst>
              <a:gd name="connsiteX0" fmla="*/ 0 w 2507456"/>
              <a:gd name="connsiteY0" fmla="*/ 0 h 576000"/>
              <a:gd name="connsiteX1" fmla="*/ 2507456 w 2507456"/>
              <a:gd name="connsiteY1" fmla="*/ 0 h 576000"/>
              <a:gd name="connsiteX2" fmla="*/ 2507456 w 2507456"/>
              <a:gd name="connsiteY2" fmla="*/ 576000 h 576000"/>
              <a:gd name="connsiteX3" fmla="*/ 0 w 2507456"/>
              <a:gd name="connsiteY3" fmla="*/ 576000 h 576000"/>
              <a:gd name="connsiteX4" fmla="*/ 0 w 2507456"/>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576000">
                <a:moveTo>
                  <a:pt x="0" y="0"/>
                </a:moveTo>
                <a:lnTo>
                  <a:pt x="2507456" y="0"/>
                </a:lnTo>
                <a:lnTo>
                  <a:pt x="2507456" y="576000"/>
                </a:lnTo>
                <a:lnTo>
                  <a:pt x="0" y="576000"/>
                </a:lnTo>
                <a:lnTo>
                  <a:pt x="0" y="0"/>
                </a:lnTo>
                <a:close/>
              </a:path>
            </a:pathLst>
          </a:custGeom>
          <a:scene3d>
            <a:camera prst="orthographicFront"/>
            <a:lightRig rig="flat" dir="t"/>
          </a:scene3d>
          <a:sp3d prstMaterial="plastic">
            <a:bevelT w="120900" h="88900"/>
            <a:bevelB w="88900" h="31750" prst="angle"/>
          </a:sp3d>
        </p:spPr>
        <p:style>
          <a:lnRef idx="1">
            <a:schemeClr val="accent2">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45072" tIns="82898" rIns="145072" bIns="82898" numCol="1" spcCol="1270" anchor="ctr" anchorCtr="0">
            <a:noAutofit/>
          </a:bodyPr>
          <a:lstStyle/>
          <a:p>
            <a:pPr algn="ctr" defTabSz="906691">
              <a:lnSpc>
                <a:spcPct val="90000"/>
              </a:lnSpc>
              <a:spcBef>
                <a:spcPct val="0"/>
              </a:spcBef>
              <a:spcAft>
                <a:spcPct val="35000"/>
              </a:spcAft>
            </a:pPr>
            <a:r>
              <a:rPr lang="en-US" sz="2040" dirty="0">
                <a:latin typeface="Segoe UI" pitchFamily="34" charset="0"/>
                <a:ea typeface="Segoe UI" pitchFamily="34" charset="0"/>
                <a:cs typeface="Segoe UI" pitchFamily="34" charset="0"/>
              </a:rPr>
              <a:t>Full-Trust</a:t>
            </a:r>
          </a:p>
        </p:txBody>
      </p:sp>
      <p:sp>
        <p:nvSpPr>
          <p:cNvPr id="14" name="Freeform 13"/>
          <p:cNvSpPr/>
          <p:nvPr/>
        </p:nvSpPr>
        <p:spPr>
          <a:xfrm>
            <a:off x="2021522" y="2479264"/>
            <a:ext cx="2557373" cy="3541551"/>
          </a:xfrm>
          <a:custGeom>
            <a:avLst/>
            <a:gdLst>
              <a:gd name="connsiteX0" fmla="*/ 0 w 2507456"/>
              <a:gd name="connsiteY0" fmla="*/ 0 h 3472424"/>
              <a:gd name="connsiteX1" fmla="*/ 2507456 w 2507456"/>
              <a:gd name="connsiteY1" fmla="*/ 0 h 3472424"/>
              <a:gd name="connsiteX2" fmla="*/ 2507456 w 2507456"/>
              <a:gd name="connsiteY2" fmla="*/ 3472424 h 3472424"/>
              <a:gd name="connsiteX3" fmla="*/ 0 w 2507456"/>
              <a:gd name="connsiteY3" fmla="*/ 3472424 h 3472424"/>
              <a:gd name="connsiteX4" fmla="*/ 0 w 2507456"/>
              <a:gd name="connsiteY4" fmla="*/ 0 h 347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3472424">
                <a:moveTo>
                  <a:pt x="0" y="0"/>
                </a:moveTo>
                <a:lnTo>
                  <a:pt x="2507456" y="0"/>
                </a:lnTo>
                <a:lnTo>
                  <a:pt x="2507456" y="3472424"/>
                </a:lnTo>
                <a:lnTo>
                  <a:pt x="0" y="3472424"/>
                </a:lnTo>
                <a:lnTo>
                  <a:pt x="0" y="0"/>
                </a:lnTo>
                <a:close/>
              </a:path>
            </a:pathLst>
          </a:custGeom>
          <a:scene3d>
            <a:camera prst="orthographicFront"/>
            <a:lightRig rig="flat" dir="t"/>
          </a:scene3d>
          <a:sp3d extrusionH="12700" prstMaterial="plastic">
            <a:bevelT w="50800" h="50800"/>
          </a:sp3d>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804" tIns="108804" rIns="145072" bIns="163206" numCol="1" spcCol="1270" anchor="t" anchorCtr="0">
            <a:noAutofit/>
          </a:bodyPr>
          <a:lstStyle/>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Server-side OM</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Client-side OM</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No marketplace</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On-premises only</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No </a:t>
            </a:r>
            <a:r>
              <a:rPr lang="en-US" sz="2040" dirty="0" err="1">
                <a:latin typeface="Segoe UI" pitchFamily="34" charset="0"/>
                <a:ea typeface="Segoe UI" pitchFamily="34" charset="0"/>
                <a:cs typeface="Segoe UI" pitchFamily="34" charset="0"/>
              </a:rPr>
              <a:t>OAuth</a:t>
            </a:r>
            <a:endParaRPr lang="en-US" sz="2040" dirty="0">
              <a:latin typeface="Segoe UI" pitchFamily="34" charset="0"/>
              <a:ea typeface="Segoe UI" pitchFamily="34" charset="0"/>
              <a:cs typeface="Segoe UI" pitchFamily="34" charset="0"/>
            </a:endParaRP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UI integration</a:t>
            </a:r>
          </a:p>
        </p:txBody>
      </p:sp>
      <p:sp>
        <p:nvSpPr>
          <p:cNvPr id="15" name="Freeform 14"/>
          <p:cNvSpPr/>
          <p:nvPr/>
        </p:nvSpPr>
        <p:spPr>
          <a:xfrm>
            <a:off x="4939549" y="1875577"/>
            <a:ext cx="2557373" cy="587467"/>
          </a:xfrm>
          <a:custGeom>
            <a:avLst/>
            <a:gdLst>
              <a:gd name="connsiteX0" fmla="*/ 0 w 2507456"/>
              <a:gd name="connsiteY0" fmla="*/ 0 h 576000"/>
              <a:gd name="connsiteX1" fmla="*/ 2507456 w 2507456"/>
              <a:gd name="connsiteY1" fmla="*/ 0 h 576000"/>
              <a:gd name="connsiteX2" fmla="*/ 2507456 w 2507456"/>
              <a:gd name="connsiteY2" fmla="*/ 576000 h 576000"/>
              <a:gd name="connsiteX3" fmla="*/ 0 w 2507456"/>
              <a:gd name="connsiteY3" fmla="*/ 576000 h 576000"/>
              <a:gd name="connsiteX4" fmla="*/ 0 w 2507456"/>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576000">
                <a:moveTo>
                  <a:pt x="0" y="0"/>
                </a:moveTo>
                <a:lnTo>
                  <a:pt x="2507456" y="0"/>
                </a:lnTo>
                <a:lnTo>
                  <a:pt x="2507456" y="576000"/>
                </a:lnTo>
                <a:lnTo>
                  <a:pt x="0" y="576000"/>
                </a:lnTo>
                <a:lnTo>
                  <a:pt x="0" y="0"/>
                </a:lnTo>
                <a:close/>
              </a:path>
            </a:pathLst>
          </a:custGeom>
          <a:solidFill>
            <a:srgbClr val="FF0000"/>
          </a:solidFill>
          <a:scene3d>
            <a:camera prst="orthographicFront"/>
            <a:lightRig rig="flat" dir="t"/>
          </a:scene3d>
          <a:sp3d prstMaterial="plastic">
            <a:bevelT w="120900" h="88900"/>
            <a:bevelB w="88900" h="31750" prst="angle"/>
          </a:sp3d>
        </p:spPr>
        <p:style>
          <a:lnRef idx="1">
            <a:schemeClr val="accent3">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45072" tIns="82898" rIns="145072" bIns="82898" numCol="1" spcCol="1270" anchor="ctr" anchorCtr="0">
            <a:noAutofit/>
          </a:bodyPr>
          <a:lstStyle/>
          <a:p>
            <a:pPr algn="ctr" defTabSz="906691">
              <a:lnSpc>
                <a:spcPct val="90000"/>
              </a:lnSpc>
              <a:spcBef>
                <a:spcPct val="0"/>
              </a:spcBef>
              <a:spcAft>
                <a:spcPct val="35000"/>
              </a:spcAft>
            </a:pPr>
            <a:r>
              <a:rPr lang="en-US" sz="2040" dirty="0">
                <a:effectLst>
                  <a:outerShdw blurRad="38100" dist="38100" dir="2700000" algn="tl">
                    <a:srgbClr val="000000">
                      <a:alpha val="43137"/>
                    </a:srgbClr>
                  </a:outerShdw>
                </a:effectLst>
                <a:latin typeface="Segoe UI" pitchFamily="34" charset="0"/>
                <a:ea typeface="Segoe UI" pitchFamily="34" charset="0"/>
                <a:cs typeface="Segoe UI" pitchFamily="34" charset="0"/>
              </a:rPr>
              <a:t>Sandbox</a:t>
            </a:r>
          </a:p>
        </p:txBody>
      </p:sp>
      <p:sp>
        <p:nvSpPr>
          <p:cNvPr id="16" name="Freeform 15"/>
          <p:cNvSpPr/>
          <p:nvPr/>
        </p:nvSpPr>
        <p:spPr>
          <a:xfrm>
            <a:off x="4939549" y="2463044"/>
            <a:ext cx="2557373" cy="3541551"/>
          </a:xfrm>
          <a:custGeom>
            <a:avLst/>
            <a:gdLst>
              <a:gd name="connsiteX0" fmla="*/ 0 w 2507456"/>
              <a:gd name="connsiteY0" fmla="*/ 0 h 3472424"/>
              <a:gd name="connsiteX1" fmla="*/ 2507456 w 2507456"/>
              <a:gd name="connsiteY1" fmla="*/ 0 h 3472424"/>
              <a:gd name="connsiteX2" fmla="*/ 2507456 w 2507456"/>
              <a:gd name="connsiteY2" fmla="*/ 3472424 h 3472424"/>
              <a:gd name="connsiteX3" fmla="*/ 0 w 2507456"/>
              <a:gd name="connsiteY3" fmla="*/ 3472424 h 3472424"/>
              <a:gd name="connsiteX4" fmla="*/ 0 w 2507456"/>
              <a:gd name="connsiteY4" fmla="*/ 0 h 347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3472424">
                <a:moveTo>
                  <a:pt x="0" y="0"/>
                </a:moveTo>
                <a:lnTo>
                  <a:pt x="2507456" y="0"/>
                </a:lnTo>
                <a:lnTo>
                  <a:pt x="2507456" y="3472424"/>
                </a:lnTo>
                <a:lnTo>
                  <a:pt x="0" y="3472424"/>
                </a:lnTo>
                <a:lnTo>
                  <a:pt x="0" y="0"/>
                </a:lnTo>
                <a:close/>
              </a:path>
            </a:pathLst>
          </a:custGeom>
          <a:scene3d>
            <a:camera prst="orthographicFront"/>
            <a:lightRig rig="flat" dir="t"/>
          </a:scene3d>
          <a:sp3d extrusionH="12700" prstMaterial="plastic">
            <a:bevelT w="50800" h="50800"/>
          </a:sp3d>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804" tIns="108804" rIns="145072" bIns="163206" numCol="1" spcCol="1270" anchor="t" anchorCtr="0">
            <a:noAutofit/>
          </a:bodyPr>
          <a:lstStyle/>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Limited Server-Side OM</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Client-side OM</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No marketplace</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On-premises and Online</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No </a:t>
            </a:r>
            <a:r>
              <a:rPr lang="en-US" sz="2040" dirty="0" err="1">
                <a:latin typeface="Segoe UI" pitchFamily="34" charset="0"/>
                <a:ea typeface="Segoe UI" pitchFamily="34" charset="0"/>
                <a:cs typeface="Segoe UI" pitchFamily="34" charset="0"/>
              </a:rPr>
              <a:t>OAuth</a:t>
            </a:r>
            <a:endParaRPr lang="en-US" sz="2040" dirty="0">
              <a:latin typeface="Segoe UI" pitchFamily="34" charset="0"/>
              <a:ea typeface="Segoe UI" pitchFamily="34" charset="0"/>
              <a:cs typeface="Segoe UI" pitchFamily="34" charset="0"/>
            </a:endParaRP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UI integration</a:t>
            </a:r>
          </a:p>
        </p:txBody>
      </p:sp>
      <p:sp>
        <p:nvSpPr>
          <p:cNvPr id="17" name="Freeform 16"/>
          <p:cNvSpPr/>
          <p:nvPr/>
        </p:nvSpPr>
        <p:spPr>
          <a:xfrm>
            <a:off x="7854955" y="1875577"/>
            <a:ext cx="2557373" cy="587467"/>
          </a:xfrm>
          <a:custGeom>
            <a:avLst/>
            <a:gdLst>
              <a:gd name="connsiteX0" fmla="*/ 0 w 2507456"/>
              <a:gd name="connsiteY0" fmla="*/ 0 h 576000"/>
              <a:gd name="connsiteX1" fmla="*/ 2507456 w 2507456"/>
              <a:gd name="connsiteY1" fmla="*/ 0 h 576000"/>
              <a:gd name="connsiteX2" fmla="*/ 2507456 w 2507456"/>
              <a:gd name="connsiteY2" fmla="*/ 576000 h 576000"/>
              <a:gd name="connsiteX3" fmla="*/ 0 w 2507456"/>
              <a:gd name="connsiteY3" fmla="*/ 576000 h 576000"/>
              <a:gd name="connsiteX4" fmla="*/ 0 w 2507456"/>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576000">
                <a:moveTo>
                  <a:pt x="0" y="0"/>
                </a:moveTo>
                <a:lnTo>
                  <a:pt x="2507456" y="0"/>
                </a:lnTo>
                <a:lnTo>
                  <a:pt x="2507456" y="576000"/>
                </a:lnTo>
                <a:lnTo>
                  <a:pt x="0" y="576000"/>
                </a:lnTo>
                <a:lnTo>
                  <a:pt x="0" y="0"/>
                </a:lnTo>
                <a:close/>
              </a:path>
            </a:pathLst>
          </a:custGeom>
          <a:solidFill>
            <a:srgbClr val="FF0000"/>
          </a:solidFill>
          <a:scene3d>
            <a:camera prst="orthographicFront"/>
            <a:lightRig rig="flat" dir="t"/>
          </a:scene3d>
          <a:sp3d prstMaterial="plastic">
            <a:bevelT w="120900" h="88900"/>
            <a:bevelB w="88900" h="31750" prst="angle"/>
          </a:sp3d>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5072" tIns="82898" rIns="145072" bIns="82898" numCol="1" spcCol="1270" anchor="ctr" anchorCtr="0">
            <a:noAutofit/>
          </a:bodyPr>
          <a:lstStyle/>
          <a:p>
            <a:pPr algn="ctr" defTabSz="906691">
              <a:lnSpc>
                <a:spcPct val="90000"/>
              </a:lnSpc>
              <a:spcBef>
                <a:spcPct val="0"/>
              </a:spcBef>
              <a:spcAft>
                <a:spcPct val="35000"/>
              </a:spcAft>
            </a:pPr>
            <a:r>
              <a:rPr lang="en-US" sz="2040" dirty="0">
                <a:latin typeface="Segoe UI" pitchFamily="34" charset="0"/>
                <a:ea typeface="Segoe UI" pitchFamily="34" charset="0"/>
                <a:cs typeface="Segoe UI" pitchFamily="34" charset="0"/>
              </a:rPr>
              <a:t>SP Apps</a:t>
            </a:r>
          </a:p>
        </p:txBody>
      </p:sp>
      <p:sp>
        <p:nvSpPr>
          <p:cNvPr id="18" name="Freeform 17"/>
          <p:cNvSpPr/>
          <p:nvPr/>
        </p:nvSpPr>
        <p:spPr>
          <a:xfrm>
            <a:off x="7854955" y="2463044"/>
            <a:ext cx="2557373" cy="3541551"/>
          </a:xfrm>
          <a:custGeom>
            <a:avLst/>
            <a:gdLst>
              <a:gd name="connsiteX0" fmla="*/ 0 w 2507456"/>
              <a:gd name="connsiteY0" fmla="*/ 0 h 3472424"/>
              <a:gd name="connsiteX1" fmla="*/ 2507456 w 2507456"/>
              <a:gd name="connsiteY1" fmla="*/ 0 h 3472424"/>
              <a:gd name="connsiteX2" fmla="*/ 2507456 w 2507456"/>
              <a:gd name="connsiteY2" fmla="*/ 3472424 h 3472424"/>
              <a:gd name="connsiteX3" fmla="*/ 0 w 2507456"/>
              <a:gd name="connsiteY3" fmla="*/ 3472424 h 3472424"/>
              <a:gd name="connsiteX4" fmla="*/ 0 w 2507456"/>
              <a:gd name="connsiteY4" fmla="*/ 0 h 347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3472424">
                <a:moveTo>
                  <a:pt x="0" y="0"/>
                </a:moveTo>
                <a:lnTo>
                  <a:pt x="2507456" y="0"/>
                </a:lnTo>
                <a:lnTo>
                  <a:pt x="2507456" y="3472424"/>
                </a:lnTo>
                <a:lnTo>
                  <a:pt x="0" y="3472424"/>
                </a:lnTo>
                <a:lnTo>
                  <a:pt x="0" y="0"/>
                </a:lnTo>
                <a:close/>
              </a:path>
            </a:pathLst>
          </a:custGeom>
          <a:solidFill>
            <a:schemeClr val="accent6">
              <a:lumMod val="20000"/>
              <a:lumOff val="80000"/>
              <a:alpha val="90000"/>
            </a:schemeClr>
          </a:solidFill>
          <a:scene3d>
            <a:camera prst="orthographicFront"/>
            <a:lightRig rig="flat" dir="t"/>
          </a:scene3d>
          <a:sp3d extrusionH="12700" prstMaterial="plastic">
            <a:bevelT w="50800" h="50800"/>
          </a:sp3d>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804" tIns="108804" rIns="145072" bIns="163206" numCol="1" spcCol="1270" anchor="t" anchorCtr="0">
            <a:noAutofit/>
          </a:bodyPr>
          <a:lstStyle/>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Client-side OM only</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Marketplace</a:t>
            </a:r>
          </a:p>
          <a:p>
            <a:pPr marL="233149" lvl="1" indent="-233149" defTabSz="906691">
              <a:lnSpc>
                <a:spcPct val="90000"/>
              </a:lnSpc>
              <a:spcBef>
                <a:spcPct val="0"/>
              </a:spcBef>
              <a:spcAft>
                <a:spcPct val="15000"/>
              </a:spcAft>
              <a:buFontTx/>
              <a:buChar char="••"/>
            </a:pPr>
            <a:r>
              <a:rPr lang="en-US" sz="2040" dirty="0">
                <a:latin typeface="Segoe UI" pitchFamily="34" charset="0"/>
                <a:ea typeface="Segoe UI" pitchFamily="34" charset="0"/>
                <a:cs typeface="Segoe UI" pitchFamily="34" charset="0"/>
              </a:rPr>
              <a:t>On-premises and Online</a:t>
            </a:r>
          </a:p>
          <a:p>
            <a:pPr marL="233149" lvl="1" indent="-233149" defTabSz="906691">
              <a:lnSpc>
                <a:spcPct val="90000"/>
              </a:lnSpc>
              <a:spcBef>
                <a:spcPct val="0"/>
              </a:spcBef>
              <a:spcAft>
                <a:spcPct val="15000"/>
              </a:spcAft>
              <a:buFontTx/>
              <a:buChar char="••"/>
            </a:pPr>
            <a:r>
              <a:rPr lang="en-US" sz="2040" dirty="0" err="1">
                <a:latin typeface="Segoe UI" pitchFamily="34" charset="0"/>
                <a:ea typeface="Segoe UI" pitchFamily="34" charset="0"/>
                <a:cs typeface="Segoe UI" pitchFamily="34" charset="0"/>
              </a:rPr>
              <a:t>OAuth</a:t>
            </a:r>
            <a:endParaRPr lang="en-US" sz="2040" dirty="0">
              <a:latin typeface="Segoe UI" pitchFamily="34" charset="0"/>
              <a:ea typeface="Segoe UI" pitchFamily="34" charset="0"/>
              <a:cs typeface="Segoe UI" pitchFamily="34" charset="0"/>
            </a:endParaRPr>
          </a:p>
          <a:p>
            <a:pPr marL="233149" lvl="1" indent="-233149" defTabSz="906691">
              <a:lnSpc>
                <a:spcPct val="90000"/>
              </a:lnSpc>
              <a:spcBef>
                <a:spcPct val="0"/>
              </a:spcBef>
              <a:spcAft>
                <a:spcPct val="15000"/>
              </a:spcAft>
              <a:buFontTx/>
              <a:buChar char="••"/>
            </a:pPr>
            <a:r>
              <a:rPr lang="en-US" sz="2040" dirty="0">
                <a:latin typeface="Segoe UI" pitchFamily="34" charset="0"/>
                <a:ea typeface="Segoe UI" pitchFamily="34" charset="0"/>
                <a:cs typeface="Segoe UI" pitchFamily="34" charset="0"/>
              </a:rPr>
              <a:t>Restricted UI integration</a:t>
            </a:r>
          </a:p>
          <a:p>
            <a:pPr marL="233149" lvl="1" indent="-233149" defTabSz="906691">
              <a:lnSpc>
                <a:spcPct val="90000"/>
              </a:lnSpc>
              <a:spcBef>
                <a:spcPct val="0"/>
              </a:spcBef>
              <a:spcAft>
                <a:spcPct val="15000"/>
              </a:spcAft>
              <a:buChar char="••"/>
            </a:pPr>
            <a:endParaRPr lang="en-US" sz="204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283991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fade">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fade">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fade">
                                      <p:cBhvr>
                                        <p:cTn id="27" dur="50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xEl>
                                              <p:pRg st="5" end="5"/>
                                            </p:txEl>
                                          </p:spTgt>
                                        </p:tgtEl>
                                        <p:attrNameLst>
                                          <p:attrName>style.visibility</p:attrName>
                                        </p:attrNameLst>
                                      </p:cBhvr>
                                      <p:to>
                                        <p:strVal val="visible"/>
                                      </p:to>
                                    </p:set>
                                    <p:animEffect transition="in" filter="fade">
                                      <p:cBhvr>
                                        <p:cTn id="32" dur="500"/>
                                        <p:tgtEl>
                                          <p:spTgt spid="1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
                                            <p:txEl>
                                              <p:pRg st="0" end="0"/>
                                            </p:txEl>
                                          </p:spTgt>
                                        </p:tgtEl>
                                        <p:attrNameLst>
                                          <p:attrName>style.visibility</p:attrName>
                                        </p:attrNameLst>
                                      </p:cBhvr>
                                      <p:to>
                                        <p:strVal val="visible"/>
                                      </p:to>
                                    </p:set>
                                    <p:animEffect transition="in" filter="fade">
                                      <p:cBhvr>
                                        <p:cTn id="37" dur="500"/>
                                        <p:tgtEl>
                                          <p:spTgt spid="1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
                                            <p:txEl>
                                              <p:pRg st="1" end="1"/>
                                            </p:txEl>
                                          </p:spTgt>
                                        </p:tgtEl>
                                        <p:attrNameLst>
                                          <p:attrName>style.visibility</p:attrName>
                                        </p:attrNameLst>
                                      </p:cBhvr>
                                      <p:to>
                                        <p:strVal val="visible"/>
                                      </p:to>
                                    </p:set>
                                    <p:animEffect transition="in" filter="fade">
                                      <p:cBhvr>
                                        <p:cTn id="42" dur="500"/>
                                        <p:tgtEl>
                                          <p:spTgt spid="16">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6">
                                            <p:txEl>
                                              <p:pRg st="2" end="2"/>
                                            </p:txEl>
                                          </p:spTgt>
                                        </p:tgtEl>
                                        <p:attrNameLst>
                                          <p:attrName>style.visibility</p:attrName>
                                        </p:attrNameLst>
                                      </p:cBhvr>
                                      <p:to>
                                        <p:strVal val="visible"/>
                                      </p:to>
                                    </p:set>
                                    <p:animEffect transition="in" filter="fade">
                                      <p:cBhvr>
                                        <p:cTn id="47" dur="500"/>
                                        <p:tgtEl>
                                          <p:spTgt spid="1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6">
                                            <p:txEl>
                                              <p:pRg st="3" end="3"/>
                                            </p:txEl>
                                          </p:spTgt>
                                        </p:tgtEl>
                                        <p:attrNameLst>
                                          <p:attrName>style.visibility</p:attrName>
                                        </p:attrNameLst>
                                      </p:cBhvr>
                                      <p:to>
                                        <p:strVal val="visible"/>
                                      </p:to>
                                    </p:set>
                                    <p:animEffect transition="in" filter="fade">
                                      <p:cBhvr>
                                        <p:cTn id="52" dur="500"/>
                                        <p:tgtEl>
                                          <p:spTgt spid="16">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6">
                                            <p:txEl>
                                              <p:pRg st="4" end="4"/>
                                            </p:txEl>
                                          </p:spTgt>
                                        </p:tgtEl>
                                        <p:attrNameLst>
                                          <p:attrName>style.visibility</p:attrName>
                                        </p:attrNameLst>
                                      </p:cBhvr>
                                      <p:to>
                                        <p:strVal val="visible"/>
                                      </p:to>
                                    </p:set>
                                    <p:animEffect transition="in" filter="fade">
                                      <p:cBhvr>
                                        <p:cTn id="57" dur="500"/>
                                        <p:tgtEl>
                                          <p:spTgt spid="16">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6">
                                            <p:txEl>
                                              <p:pRg st="5" end="5"/>
                                            </p:txEl>
                                          </p:spTgt>
                                        </p:tgtEl>
                                        <p:attrNameLst>
                                          <p:attrName>style.visibility</p:attrName>
                                        </p:attrNameLst>
                                      </p:cBhvr>
                                      <p:to>
                                        <p:strVal val="visible"/>
                                      </p:to>
                                    </p:set>
                                    <p:animEffect transition="in" filter="fade">
                                      <p:cBhvr>
                                        <p:cTn id="62" dur="500"/>
                                        <p:tgtEl>
                                          <p:spTgt spid="16">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8">
                                            <p:txEl>
                                              <p:pRg st="0" end="0"/>
                                            </p:txEl>
                                          </p:spTgt>
                                        </p:tgtEl>
                                        <p:attrNameLst>
                                          <p:attrName>style.visibility</p:attrName>
                                        </p:attrNameLst>
                                      </p:cBhvr>
                                      <p:to>
                                        <p:strVal val="visible"/>
                                      </p:to>
                                    </p:set>
                                    <p:animEffect transition="in" filter="fade">
                                      <p:cBhvr>
                                        <p:cTn id="67" dur="500"/>
                                        <p:tgtEl>
                                          <p:spTgt spid="18">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8">
                                            <p:txEl>
                                              <p:pRg st="1" end="1"/>
                                            </p:txEl>
                                          </p:spTgt>
                                        </p:tgtEl>
                                        <p:attrNameLst>
                                          <p:attrName>style.visibility</p:attrName>
                                        </p:attrNameLst>
                                      </p:cBhvr>
                                      <p:to>
                                        <p:strVal val="visible"/>
                                      </p:to>
                                    </p:set>
                                    <p:animEffect transition="in" filter="fade">
                                      <p:cBhvr>
                                        <p:cTn id="72" dur="500"/>
                                        <p:tgtEl>
                                          <p:spTgt spid="18">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8">
                                            <p:txEl>
                                              <p:pRg st="2" end="2"/>
                                            </p:txEl>
                                          </p:spTgt>
                                        </p:tgtEl>
                                        <p:attrNameLst>
                                          <p:attrName>style.visibility</p:attrName>
                                        </p:attrNameLst>
                                      </p:cBhvr>
                                      <p:to>
                                        <p:strVal val="visible"/>
                                      </p:to>
                                    </p:set>
                                    <p:animEffect transition="in" filter="fade">
                                      <p:cBhvr>
                                        <p:cTn id="77" dur="500"/>
                                        <p:tgtEl>
                                          <p:spTgt spid="18">
                                            <p:txEl>
                                              <p:pRg st="2"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8">
                                            <p:txEl>
                                              <p:pRg st="3" end="3"/>
                                            </p:txEl>
                                          </p:spTgt>
                                        </p:tgtEl>
                                        <p:attrNameLst>
                                          <p:attrName>style.visibility</p:attrName>
                                        </p:attrNameLst>
                                      </p:cBhvr>
                                      <p:to>
                                        <p:strVal val="visible"/>
                                      </p:to>
                                    </p:set>
                                    <p:animEffect transition="in" filter="fade">
                                      <p:cBhvr>
                                        <p:cTn id="82" dur="500"/>
                                        <p:tgtEl>
                                          <p:spTgt spid="18">
                                            <p:txEl>
                                              <p:pRg st="3"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8">
                                            <p:txEl>
                                              <p:pRg st="4" end="4"/>
                                            </p:txEl>
                                          </p:spTgt>
                                        </p:tgtEl>
                                        <p:attrNameLst>
                                          <p:attrName>style.visibility</p:attrName>
                                        </p:attrNameLst>
                                      </p:cBhvr>
                                      <p:to>
                                        <p:strVal val="visible"/>
                                      </p:to>
                                    </p:set>
                                    <p:animEffect transition="in" filter="fade">
                                      <p:cBhvr>
                                        <p:cTn id="87" dur="500"/>
                                        <p:tgtEl>
                                          <p:spTgt spid="1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Case Study:</a:t>
            </a:r>
            <a:br>
              <a:rPr lang="en-US" sz="6600" dirty="0" smtClean="0"/>
            </a:br>
            <a:r>
              <a:rPr lang="en-US" sz="6600" dirty="0" smtClean="0"/>
              <a:t>AvePoint Apps</a:t>
            </a:r>
            <a:endParaRPr lang="en-US" sz="6600" dirty="0"/>
          </a:p>
        </p:txBody>
      </p:sp>
    </p:spTree>
    <p:extLst>
      <p:ext uri="{BB962C8B-B14F-4D97-AF65-F5344CB8AC3E}">
        <p14:creationId xmlns:p14="http://schemas.microsoft.com/office/powerpoint/2010/main" val="40375204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AvePoint Meetings</a:t>
            </a:r>
            <a:endParaRPr lang="en-US" dirty="0"/>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5129477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problem?</a:t>
            </a:r>
            <a:endParaRPr lang="en-US" dirty="0"/>
          </a:p>
        </p:txBody>
      </p:sp>
      <p:sp>
        <p:nvSpPr>
          <p:cNvPr id="3" name="Text Placeholder 2"/>
          <p:cNvSpPr>
            <a:spLocks noGrp="1"/>
          </p:cNvSpPr>
          <p:nvPr>
            <p:ph type="body" sz="quarter" idx="10"/>
          </p:nvPr>
        </p:nvSpPr>
        <p:spPr/>
        <p:txBody>
          <a:bodyPr>
            <a:noAutofit/>
          </a:bodyPr>
          <a:lstStyle/>
          <a:p>
            <a:r>
              <a:rPr lang="en-US" sz="4400" dirty="0" smtClean="0"/>
              <a:t>Hard to track meetings</a:t>
            </a:r>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No structured way of capturing information</a:t>
            </a:r>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Historically hard to see decisions made and actions assigned</a:t>
            </a:r>
          </a:p>
          <a:p>
            <a:pPr lvl="1"/>
            <a:r>
              <a:rPr lang="en-US" sz="4400" dirty="0">
                <a:gradFill>
                  <a:gsLst>
                    <a:gs pos="1250">
                      <a:schemeClr val="tx2"/>
                    </a:gs>
                    <a:gs pos="99000">
                      <a:schemeClr val="tx2"/>
                    </a:gs>
                  </a:gsLst>
                  <a:lin ang="5400000" scaled="0"/>
                </a:gradFill>
                <a:latin typeface="+mj-lt"/>
              </a:rPr>
              <a:t>OneNote tracking</a:t>
            </a:r>
          </a:p>
          <a:p>
            <a:pPr lvl="1"/>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rPr>
              <a:t>Can only assign Outlook Tasks for myself</a:t>
            </a:r>
          </a:p>
          <a:p>
            <a:pPr lvl="1"/>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rPr>
              <a:t>Focused more on personal note taking</a:t>
            </a:r>
          </a:p>
          <a:p>
            <a:r>
              <a:rPr lang="en-US" sz="4400" dirty="0"/>
              <a:t>Meetings workspace deprecated</a:t>
            </a:r>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No migration story from SharePoint 2010</a:t>
            </a:r>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Didn’t solve problems anyway</a:t>
            </a:r>
          </a:p>
          <a:p>
            <a:pPr lvl="1"/>
            <a:endParaRPr lang="en-US" sz="2400" dirty="0"/>
          </a:p>
        </p:txBody>
      </p:sp>
    </p:spTree>
    <p:extLst>
      <p:ext uri="{BB962C8B-B14F-4D97-AF65-F5344CB8AC3E}">
        <p14:creationId xmlns:p14="http://schemas.microsoft.com/office/powerpoint/2010/main" val="1253699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Meetings for SharePoint 2013</a:t>
            </a:r>
            <a:endParaRPr lang="en-US" dirty="0"/>
          </a:p>
        </p:txBody>
      </p:sp>
      <p:sp>
        <p:nvSpPr>
          <p:cNvPr id="3" name="Text Placeholder 2"/>
          <p:cNvSpPr>
            <a:spLocks noGrp="1"/>
          </p:cNvSpPr>
          <p:nvPr>
            <p:ph type="body" sz="quarter" idx="10"/>
          </p:nvPr>
        </p:nvSpPr>
        <p:spPr/>
        <p:txBody>
          <a:bodyPr>
            <a:noAutofit/>
          </a:bodyPr>
          <a:lstStyle/>
          <a:p>
            <a:r>
              <a:rPr lang="en-US" sz="4400" dirty="0"/>
              <a:t>Planning meetings</a:t>
            </a:r>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Meeting invitations support reoccurring</a:t>
            </a:r>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Attendees can create agenda items to discuss and upload relevant materials</a:t>
            </a:r>
          </a:p>
          <a:p>
            <a:pPr lvl="1"/>
            <a:r>
              <a:rPr lang="en-US" sz="4400" dirty="0">
                <a:gradFill>
                  <a:gsLst>
                    <a:gs pos="1250">
                      <a:schemeClr val="tx2"/>
                    </a:gs>
                    <a:gs pos="99000">
                      <a:schemeClr val="tx2"/>
                    </a:gs>
                  </a:gsLst>
                  <a:lin ang="5400000" scaled="0"/>
                </a:gradFill>
                <a:latin typeface="+mj-lt"/>
              </a:rPr>
              <a:t>In-meeting</a:t>
            </a:r>
          </a:p>
          <a:p>
            <a:pPr lvl="1"/>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rPr>
              <a:t>All attendees can be in the app recording notes, assigning actions and recording decisions</a:t>
            </a:r>
          </a:p>
          <a:p>
            <a:pPr lvl="1"/>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rPr>
              <a:t>View previous meetings to find decisions and notes</a:t>
            </a:r>
          </a:p>
          <a:p>
            <a:r>
              <a:rPr lang="en-US" sz="4400" dirty="0" smtClean="0"/>
              <a:t>Track progress</a:t>
            </a:r>
            <a:endParaRPr lang="en-US" sz="4400" dirty="0"/>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See all the actions and their progress</a:t>
            </a:r>
          </a:p>
          <a:p>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Automatically gives you My Tasks and sync up to Exchange</a:t>
            </a:r>
          </a:p>
          <a:p>
            <a:pPr lvl="1"/>
            <a:endParaRPr lang="en-US" sz="2400" dirty="0"/>
          </a:p>
        </p:txBody>
      </p:sp>
    </p:spTree>
    <p:extLst>
      <p:ext uri="{BB962C8B-B14F-4D97-AF65-F5344CB8AC3E}">
        <p14:creationId xmlns:p14="http://schemas.microsoft.com/office/powerpoint/2010/main" val="1181481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Basics</a:t>
            </a:r>
            <a:br>
              <a:rPr lang="en-US" dirty="0" smtClean="0"/>
            </a:br>
            <a:endParaRPr lang="en-US" dirty="0"/>
          </a:p>
        </p:txBody>
      </p:sp>
      <p:sp>
        <p:nvSpPr>
          <p:cNvPr id="3" name="Text Placeholder 2"/>
          <p:cNvSpPr>
            <a:spLocks noGrp="1"/>
          </p:cNvSpPr>
          <p:nvPr>
            <p:ph type="body" sz="quarter" idx="10"/>
          </p:nvPr>
        </p:nvSpPr>
        <p:spPr/>
        <p:txBody>
          <a:bodyPr>
            <a:noAutofit/>
          </a:bodyPr>
          <a:lstStyle/>
          <a:p>
            <a:r>
              <a:rPr lang="en-US" sz="4400" dirty="0"/>
              <a:t>Unlimited </a:t>
            </a:r>
            <a:r>
              <a:rPr lang="en-US" sz="4400" dirty="0" smtClean="0"/>
              <a:t>Users</a:t>
            </a:r>
            <a:endParaRPr lang="en-US" sz="4400" dirty="0"/>
          </a:p>
          <a:p>
            <a:pPr lvl="1"/>
            <a:r>
              <a:rPr lang="en-US" sz="1800" dirty="0" smtClean="0"/>
              <a:t>Support to have unlimited users accessing the app in real-time</a:t>
            </a:r>
            <a:endParaRPr lang="en-US" sz="1800" dirty="0"/>
          </a:p>
          <a:p>
            <a:r>
              <a:rPr lang="en-US" sz="4400" dirty="0" smtClean="0"/>
              <a:t>Unlimited </a:t>
            </a:r>
            <a:r>
              <a:rPr lang="en-US" sz="4400" dirty="0"/>
              <a:t>App instances</a:t>
            </a:r>
          </a:p>
          <a:p>
            <a:pPr lvl="1"/>
            <a:r>
              <a:rPr lang="en-US" sz="1800" dirty="0"/>
              <a:t>Add the AvePoint Meetings App to any SharePoint Site</a:t>
            </a:r>
          </a:p>
          <a:p>
            <a:r>
              <a:rPr lang="en-US" sz="4400" dirty="0" smtClean="0"/>
              <a:t>Unlimited Meetings</a:t>
            </a:r>
            <a:endParaRPr lang="en-US" sz="4400" dirty="0"/>
          </a:p>
          <a:p>
            <a:pPr lvl="1"/>
            <a:r>
              <a:rPr lang="en-US" sz="1800" dirty="0" smtClean="0"/>
              <a:t>Have as many meetings within your App as you like</a:t>
            </a:r>
          </a:p>
          <a:p>
            <a:r>
              <a:rPr lang="en-US" sz="4400" dirty="0" smtClean="0"/>
              <a:t>One-off &amp; Re-occurring </a:t>
            </a:r>
            <a:r>
              <a:rPr lang="en-US" sz="4400" dirty="0"/>
              <a:t>meetings</a:t>
            </a:r>
          </a:p>
          <a:p>
            <a:pPr lvl="1"/>
            <a:r>
              <a:rPr lang="en-US" sz="1800" dirty="0" smtClean="0"/>
              <a:t>Support for both one-off meetings and re-occurring meetings</a:t>
            </a:r>
          </a:p>
          <a:p>
            <a:pPr lvl="1"/>
            <a:r>
              <a:rPr lang="en-US" sz="1800" dirty="0" smtClean="0"/>
              <a:t>Meeting timeline to see past tracked meetings</a:t>
            </a:r>
          </a:p>
          <a:p>
            <a:r>
              <a:rPr lang="en-US" sz="4400" dirty="0" smtClean="0"/>
              <a:t>Track structured information</a:t>
            </a:r>
            <a:endParaRPr lang="en-US" sz="4400" dirty="0"/>
          </a:p>
          <a:p>
            <a:pPr lvl="1"/>
            <a:r>
              <a:rPr lang="en-US" sz="1800" dirty="0" smtClean="0"/>
              <a:t>Support to track notes, actions and decisions</a:t>
            </a:r>
            <a:endParaRPr lang="en-US" sz="1800" dirty="0"/>
          </a:p>
          <a:p>
            <a:pPr lvl="1"/>
            <a:endParaRPr lang="en-US" sz="1800" dirty="0"/>
          </a:p>
        </p:txBody>
      </p:sp>
    </p:spTree>
    <p:extLst>
      <p:ext uri="{BB962C8B-B14F-4D97-AF65-F5344CB8AC3E}">
        <p14:creationId xmlns:p14="http://schemas.microsoft.com/office/powerpoint/2010/main" val="10047257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anim calcmode="lin" valueType="num">
                                      <p:cBhvr additive="base">
                                        <p:cTn id="5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9" end="9"/>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additive="base">
                                        <p:cTn id="5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6" name="Rectangle 5"/>
          <p:cNvSpPr/>
          <p:nvPr/>
        </p:nvSpPr>
        <p:spPr>
          <a:xfrm>
            <a:off x="5125759" y="2852481"/>
            <a:ext cx="1998436" cy="1318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Azure Web role</a:t>
            </a:r>
          </a:p>
        </p:txBody>
      </p:sp>
      <p:sp>
        <p:nvSpPr>
          <p:cNvPr id="7" name="Rectangle 6"/>
          <p:cNvSpPr/>
          <p:nvPr/>
        </p:nvSpPr>
        <p:spPr>
          <a:xfrm>
            <a:off x="7883601" y="4423204"/>
            <a:ext cx="1998436" cy="1318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Azure SQL role</a:t>
            </a:r>
          </a:p>
        </p:txBody>
      </p:sp>
      <p:sp>
        <p:nvSpPr>
          <p:cNvPr id="8" name="Rectangle 7"/>
          <p:cNvSpPr/>
          <p:nvPr/>
        </p:nvSpPr>
        <p:spPr>
          <a:xfrm>
            <a:off x="5125758" y="1126571"/>
            <a:ext cx="1998436" cy="1318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SharePoint 2013</a:t>
            </a:r>
          </a:p>
          <a:p>
            <a:pPr algn="ctr"/>
            <a:r>
              <a:rPr lang="en-US" sz="1836" dirty="0"/>
              <a:t>App Package</a:t>
            </a:r>
          </a:p>
        </p:txBody>
      </p:sp>
      <p:sp>
        <p:nvSpPr>
          <p:cNvPr id="3" name="Left Arrow Callout 2"/>
          <p:cNvSpPr/>
          <p:nvPr/>
        </p:nvSpPr>
        <p:spPr>
          <a:xfrm>
            <a:off x="7124195" y="987275"/>
            <a:ext cx="3412885" cy="700293"/>
          </a:xfrm>
          <a:prstGeom prst="leftArrowCallou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solidFill>
                  <a:srgbClr val="FF0000"/>
                </a:solidFill>
              </a:rPr>
              <a:t>Data Here</a:t>
            </a:r>
          </a:p>
        </p:txBody>
      </p:sp>
    </p:spTree>
    <p:extLst>
      <p:ext uri="{BB962C8B-B14F-4D97-AF65-F5344CB8AC3E}">
        <p14:creationId xmlns:p14="http://schemas.microsoft.com/office/powerpoint/2010/main" val="822299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Architecture</a:t>
            </a:r>
            <a:endParaRPr lang="en-US" dirty="0"/>
          </a:p>
        </p:txBody>
      </p:sp>
      <p:sp>
        <p:nvSpPr>
          <p:cNvPr id="3" name="Text Placeholder 2"/>
          <p:cNvSpPr>
            <a:spLocks noGrp="1"/>
          </p:cNvSpPr>
          <p:nvPr>
            <p:ph type="body" sz="quarter" idx="10"/>
          </p:nvPr>
        </p:nvSpPr>
        <p:spPr/>
        <p:txBody>
          <a:bodyPr>
            <a:noAutofit/>
          </a:bodyPr>
          <a:lstStyle/>
          <a:p>
            <a:r>
              <a:rPr lang="en-US" sz="4400" dirty="0" smtClean="0"/>
              <a:t>Provider Hosted</a:t>
            </a:r>
            <a:endParaRPr lang="en-US" sz="4400" dirty="0"/>
          </a:p>
          <a:p>
            <a:pPr lvl="1"/>
            <a:r>
              <a:rPr lang="en-US" sz="1800" dirty="0" smtClean="0"/>
              <a:t>Our own Windows Azure Web service tenant</a:t>
            </a:r>
            <a:endParaRPr lang="en-US" sz="1800" dirty="0"/>
          </a:p>
          <a:p>
            <a:pPr lvl="1"/>
            <a:r>
              <a:rPr lang="en-US" sz="1800" dirty="0"/>
              <a:t>To protect IP and also developers prefer over JavaScript</a:t>
            </a:r>
          </a:p>
          <a:p>
            <a:r>
              <a:rPr lang="en-US" sz="4400" dirty="0" smtClean="0"/>
              <a:t>Meetings Data</a:t>
            </a:r>
            <a:endParaRPr lang="en-US" sz="4400" dirty="0"/>
          </a:p>
          <a:p>
            <a:pPr lvl="1"/>
            <a:r>
              <a:rPr lang="en-US" sz="1800" dirty="0" smtClean="0"/>
              <a:t>Meetings data is stored in the Parent Site in SharePoint Lists</a:t>
            </a:r>
            <a:endParaRPr lang="en-US" sz="1800" dirty="0" smtClean="0">
              <a:latin typeface="+mj-lt"/>
            </a:endParaRPr>
          </a:p>
          <a:p>
            <a:r>
              <a:rPr lang="en-US" sz="4400" dirty="0" smtClean="0"/>
              <a:t>Online and On-premises</a:t>
            </a:r>
            <a:endParaRPr lang="en-US" sz="4400" dirty="0"/>
          </a:p>
          <a:p>
            <a:pPr lvl="1"/>
            <a:r>
              <a:rPr lang="en-US" sz="1800" dirty="0" smtClean="0"/>
              <a:t>Want one app to work both online and on-premises</a:t>
            </a:r>
          </a:p>
          <a:p>
            <a:r>
              <a:rPr lang="en-US" sz="4400" dirty="0" smtClean="0"/>
              <a:t>Licensing</a:t>
            </a:r>
            <a:endParaRPr lang="en-US" sz="4400" dirty="0"/>
          </a:p>
          <a:p>
            <a:pPr lvl="1"/>
            <a:r>
              <a:rPr lang="en-US" sz="1800" dirty="0" smtClean="0"/>
              <a:t>Free and registration after 2 months for lead generation</a:t>
            </a:r>
            <a:endParaRPr lang="en-US" sz="1800" dirty="0"/>
          </a:p>
          <a:p>
            <a:r>
              <a:rPr lang="en-US" sz="4400" dirty="0" err="1" smtClean="0"/>
              <a:t>SignalR</a:t>
            </a:r>
            <a:endParaRPr lang="en-US" sz="4400" dirty="0"/>
          </a:p>
          <a:p>
            <a:pPr lvl="1"/>
            <a:r>
              <a:rPr lang="en-US" sz="1800" dirty="0" smtClean="0"/>
              <a:t>Used </a:t>
            </a:r>
            <a:r>
              <a:rPr lang="en-US" sz="1800" dirty="0" err="1" smtClean="0"/>
              <a:t>SignalR</a:t>
            </a:r>
            <a:r>
              <a:rPr lang="en-US" sz="1800" dirty="0" smtClean="0"/>
              <a:t> for auto update on users browsers</a:t>
            </a:r>
            <a:endParaRPr lang="en-US" sz="1800" dirty="0"/>
          </a:p>
          <a:p>
            <a:pPr lvl="1"/>
            <a:endParaRPr lang="en-US" sz="1800" dirty="0"/>
          </a:p>
        </p:txBody>
      </p:sp>
    </p:spTree>
    <p:extLst>
      <p:ext uri="{BB962C8B-B14F-4D97-AF65-F5344CB8AC3E}">
        <p14:creationId xmlns:p14="http://schemas.microsoft.com/office/powerpoint/2010/main" val="42265566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23865" y="842028"/>
            <a:ext cx="8988744" cy="5310471"/>
          </a:xfrm>
          <a:prstGeom prst="rect">
            <a:avLst/>
          </a:prstGeom>
        </p:spPr>
      </p:pic>
    </p:spTree>
    <p:extLst>
      <p:ext uri="{BB962C8B-B14F-4D97-AF65-F5344CB8AC3E}">
        <p14:creationId xmlns:p14="http://schemas.microsoft.com/office/powerpoint/2010/main" val="2829827074"/>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AvePoint Task &amp; Calendar Sync</a:t>
            </a:r>
            <a:endParaRPr lang="en-US" dirty="0"/>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40900320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b="1" dirty="0"/>
              <a:t>Tips You Need to Know for Creating Apps for </a:t>
            </a:r>
            <a:r>
              <a:rPr lang="en-US" sz="4800" b="1" dirty="0" smtClean="0"/>
              <a:t>SharePoint </a:t>
            </a:r>
            <a:r>
              <a:rPr lang="en-US" sz="4800" b="1" dirty="0"/>
              <a:t>2013</a:t>
            </a:r>
            <a:endParaRPr lang="en-US" sz="4800" dirty="0"/>
          </a:p>
        </p:txBody>
      </p:sp>
      <p:sp>
        <p:nvSpPr>
          <p:cNvPr id="5" name="Text Placeholder 4"/>
          <p:cNvSpPr>
            <a:spLocks noGrp="1"/>
          </p:cNvSpPr>
          <p:nvPr>
            <p:ph type="body" sz="quarter" idx="12"/>
          </p:nvPr>
        </p:nvSpPr>
        <p:spPr/>
        <p:txBody>
          <a:bodyPr/>
          <a:lstStyle/>
          <a:p>
            <a:r>
              <a:rPr lang="en-US" dirty="0"/>
              <a:t>Jeremy Thake</a:t>
            </a:r>
          </a:p>
          <a:p>
            <a:r>
              <a:rPr lang="en-US" dirty="0"/>
              <a:t>Chief Architect</a:t>
            </a:r>
          </a:p>
          <a:p>
            <a:r>
              <a:rPr lang="en-US" dirty="0"/>
              <a:t>AvePoint Inc.</a:t>
            </a:r>
          </a:p>
        </p:txBody>
      </p:sp>
      <p:sp>
        <p:nvSpPr>
          <p:cNvPr id="9" name="Text Placeholder 8"/>
          <p:cNvSpPr>
            <a:spLocks noGrp="1"/>
          </p:cNvSpPr>
          <p:nvPr>
            <p:ph type="body" sz="quarter" idx="13"/>
          </p:nvPr>
        </p:nvSpPr>
        <p:spPr/>
        <p:txBody>
          <a:bodyPr/>
          <a:lstStyle/>
          <a:p>
            <a:r>
              <a:rPr lang="en-US" dirty="0"/>
              <a:t>SES-B401</a:t>
            </a:r>
          </a:p>
        </p:txBody>
      </p:sp>
    </p:spTree>
    <p:extLst>
      <p:ext uri="{BB962C8B-B14F-4D97-AF65-F5344CB8AC3E}">
        <p14:creationId xmlns:p14="http://schemas.microsoft.com/office/powerpoint/2010/main" val="4163181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Autofit/>
          </a:bodyPr>
          <a:lstStyle/>
          <a:p>
            <a:pPr marL="0" indent="0">
              <a:buNone/>
            </a:pPr>
            <a:r>
              <a:rPr lang="en-US" sz="4400" dirty="0" smtClean="0"/>
              <a:t>Syncing SharePoint Calendars with Exchange</a:t>
            </a:r>
          </a:p>
          <a:p>
            <a:pPr marL="0" indent="0">
              <a:buNone/>
            </a:pPr>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Can use Outlook Overlays but doesn’t scale</a:t>
            </a:r>
          </a:p>
          <a:p>
            <a:pPr marL="0" indent="0">
              <a:buNone/>
            </a:pPr>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Doesn’t show as not-available as on </a:t>
            </a:r>
            <a:r>
              <a:rPr lang="en-US" sz="1800" spc="-39"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overlays</a:t>
            </a:r>
          </a:p>
          <a:p>
            <a:pPr marL="0" indent="0">
              <a:buNone/>
            </a:pPr>
            <a:r>
              <a:rPr lang="en-US" sz="4400" dirty="0"/>
              <a:t>Syncing SharePoint Tasks with Exchange</a:t>
            </a:r>
          </a:p>
          <a:p>
            <a:pPr marL="0" indent="0">
              <a:buNone/>
            </a:pPr>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Out of the box SharePoint 2013 can sync to Exchange 2013</a:t>
            </a:r>
          </a:p>
          <a:p>
            <a:pPr marL="0" indent="0">
              <a:buNone/>
            </a:pPr>
            <a:r>
              <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Not everyone on Exchange 2013 on-premises</a:t>
            </a:r>
          </a:p>
          <a:p>
            <a:pPr lvl="1"/>
            <a:endParaRPr lang="en-US" sz="18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ndParaRPr>
          </a:p>
        </p:txBody>
      </p:sp>
      <p:sp>
        <p:nvSpPr>
          <p:cNvPr id="2" name="Title 1"/>
          <p:cNvSpPr>
            <a:spLocks noGrp="1"/>
          </p:cNvSpPr>
          <p:nvPr>
            <p:ph type="title"/>
          </p:nvPr>
        </p:nvSpPr>
        <p:spPr/>
        <p:txBody>
          <a:bodyPr>
            <a:normAutofit fontScale="90000"/>
          </a:bodyPr>
          <a:lstStyle/>
          <a:p>
            <a:r>
              <a:rPr lang="en-US" dirty="0" smtClean="0"/>
              <a:t>What is the problem?</a:t>
            </a:r>
            <a:endParaRPr lang="en-US" dirty="0"/>
          </a:p>
        </p:txBody>
      </p:sp>
    </p:spTree>
    <p:extLst>
      <p:ext uri="{BB962C8B-B14F-4D97-AF65-F5344CB8AC3E}">
        <p14:creationId xmlns:p14="http://schemas.microsoft.com/office/powerpoint/2010/main" val="1111729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Autofit/>
          </a:bodyPr>
          <a:lstStyle/>
          <a:p>
            <a:pPr marL="0" indent="0">
              <a:buNone/>
            </a:pPr>
            <a:r>
              <a:rPr lang="en-US" sz="4400" dirty="0" smtClean="0"/>
              <a:t>App Configuration</a:t>
            </a:r>
          </a:p>
          <a:p>
            <a:pPr marL="0" indent="0">
              <a:buNone/>
            </a:pPr>
            <a:r>
              <a:rPr lang="en-US" sz="20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Setup your Exchange account with encrypted Credentials</a:t>
            </a:r>
          </a:p>
          <a:p>
            <a:pPr marL="0" indent="0">
              <a:buNone/>
            </a:pPr>
            <a:r>
              <a:rPr lang="en-US" sz="20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Setup Task and Calendar Lists that you wish to </a:t>
            </a:r>
            <a:r>
              <a:rPr lang="en-US" sz="2000" spc="-39"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sync</a:t>
            </a:r>
          </a:p>
          <a:p>
            <a:pPr marL="0" indent="0">
              <a:buNone/>
            </a:pPr>
            <a:r>
              <a:rPr lang="en-US" sz="4400" dirty="0" smtClean="0">
                <a:gradFill>
                  <a:gsLst>
                    <a:gs pos="1250">
                      <a:schemeClr val="tx2"/>
                    </a:gs>
                    <a:gs pos="99000">
                      <a:schemeClr val="tx2"/>
                    </a:gs>
                  </a:gsLst>
                  <a:lin ang="5400000" scaled="0"/>
                </a:gradFill>
                <a:latin typeface="+mj-lt"/>
              </a:rPr>
              <a:t>Exchange support</a:t>
            </a:r>
          </a:p>
          <a:p>
            <a:pPr marL="0" indent="0">
              <a:buNone/>
            </a:pPr>
            <a:r>
              <a:rPr lang="en-US" sz="20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All your tasks and events will be in Exchange and therefore Outlook and mobile devices</a:t>
            </a:r>
          </a:p>
          <a:p>
            <a:pPr marL="0" indent="0">
              <a:buNone/>
            </a:pPr>
            <a:r>
              <a:rPr lang="en-US" sz="4400" dirty="0" smtClean="0"/>
              <a:t>SharePoint 2007 and 2010 support</a:t>
            </a:r>
            <a:endParaRPr lang="en-US" sz="4400" dirty="0"/>
          </a:p>
          <a:p>
            <a:pPr marL="0" indent="0">
              <a:buNone/>
            </a:pPr>
            <a:r>
              <a:rPr lang="en-US" sz="2000" spc="-39"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rPr>
              <a:t>As long as the SharePoint environments can be accessed via the Internet, 2007 and 2010 Lists can also be sync’d.</a:t>
            </a:r>
          </a:p>
          <a:p>
            <a:pPr lvl="1"/>
            <a:endParaRPr lang="en-US" sz="3200" dirty="0"/>
          </a:p>
        </p:txBody>
      </p:sp>
      <p:sp>
        <p:nvSpPr>
          <p:cNvPr id="2" name="Title 1"/>
          <p:cNvSpPr>
            <a:spLocks noGrp="1"/>
          </p:cNvSpPr>
          <p:nvPr>
            <p:ph type="title"/>
          </p:nvPr>
        </p:nvSpPr>
        <p:spPr/>
        <p:txBody>
          <a:bodyPr>
            <a:normAutofit fontScale="90000"/>
          </a:bodyPr>
          <a:lstStyle/>
          <a:p>
            <a:r>
              <a:rPr lang="en-US" dirty="0" smtClean="0"/>
              <a:t>Task &amp; Calendar Sync for SharePoint 2013</a:t>
            </a:r>
            <a:endParaRPr lang="en-US" dirty="0"/>
          </a:p>
        </p:txBody>
      </p:sp>
    </p:spTree>
    <p:extLst>
      <p:ext uri="{BB962C8B-B14F-4D97-AF65-F5344CB8AC3E}">
        <p14:creationId xmlns:p14="http://schemas.microsoft.com/office/powerpoint/2010/main" val="3978793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5" name="Rectangle 4"/>
          <p:cNvSpPr/>
          <p:nvPr/>
        </p:nvSpPr>
        <p:spPr>
          <a:xfrm>
            <a:off x="2301304" y="4423204"/>
            <a:ext cx="1998436" cy="1318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Azure Worker role</a:t>
            </a:r>
          </a:p>
        </p:txBody>
      </p:sp>
      <p:sp>
        <p:nvSpPr>
          <p:cNvPr id="6" name="Rectangle 5"/>
          <p:cNvSpPr/>
          <p:nvPr/>
        </p:nvSpPr>
        <p:spPr>
          <a:xfrm>
            <a:off x="5125759" y="2852481"/>
            <a:ext cx="1998436" cy="1318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Azure Web role</a:t>
            </a:r>
          </a:p>
        </p:txBody>
      </p:sp>
      <p:sp>
        <p:nvSpPr>
          <p:cNvPr id="7" name="Rectangle 6"/>
          <p:cNvSpPr/>
          <p:nvPr/>
        </p:nvSpPr>
        <p:spPr>
          <a:xfrm>
            <a:off x="7883601" y="4423204"/>
            <a:ext cx="1998436" cy="1318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Azure SQL role</a:t>
            </a:r>
          </a:p>
        </p:txBody>
      </p:sp>
      <p:sp>
        <p:nvSpPr>
          <p:cNvPr id="8" name="Rectangle 7"/>
          <p:cNvSpPr/>
          <p:nvPr/>
        </p:nvSpPr>
        <p:spPr>
          <a:xfrm>
            <a:off x="5125758" y="1126571"/>
            <a:ext cx="1998436" cy="1318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SharePoint 2013</a:t>
            </a:r>
          </a:p>
          <a:p>
            <a:pPr algn="ctr"/>
            <a:r>
              <a:rPr lang="en-US" sz="1836" dirty="0"/>
              <a:t>App Package</a:t>
            </a:r>
          </a:p>
        </p:txBody>
      </p:sp>
    </p:spTree>
    <p:extLst>
      <p:ext uri="{BB962C8B-B14F-4D97-AF65-F5344CB8AC3E}">
        <p14:creationId xmlns:p14="http://schemas.microsoft.com/office/powerpoint/2010/main" val="21605898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#1: Security Model approaches</a:t>
            </a:r>
            <a:endParaRPr lang="en-US" sz="6600" dirty="0"/>
          </a:p>
        </p:txBody>
      </p:sp>
    </p:spTree>
    <p:extLst>
      <p:ext uri="{BB962C8B-B14F-4D97-AF65-F5344CB8AC3E}">
        <p14:creationId xmlns:p14="http://schemas.microsoft.com/office/powerpoint/2010/main" val="120883158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Autofit/>
          </a:bodyPr>
          <a:lstStyle/>
          <a:p>
            <a:r>
              <a:rPr lang="en-US" sz="3060" b="1" dirty="0" err="1"/>
              <a:t>SPSite</a:t>
            </a:r>
            <a:r>
              <a:rPr lang="en-US" sz="3060" dirty="0"/>
              <a:t>—site collection</a:t>
            </a:r>
          </a:p>
          <a:p>
            <a:r>
              <a:rPr lang="en-US" sz="3060" b="1" dirty="0" err="1"/>
              <a:t>SPWeb</a:t>
            </a:r>
            <a:r>
              <a:rPr lang="en-US" sz="3060" dirty="0"/>
              <a:t>—website</a:t>
            </a:r>
          </a:p>
          <a:p>
            <a:r>
              <a:rPr lang="en-US" sz="3060" b="1" dirty="0" err="1"/>
              <a:t>SPList</a:t>
            </a:r>
            <a:r>
              <a:rPr lang="en-US" sz="3060" dirty="0"/>
              <a:t>—list</a:t>
            </a:r>
          </a:p>
          <a:p>
            <a:r>
              <a:rPr lang="en-US" sz="3060" b="1" dirty="0"/>
              <a:t>Tenancy</a:t>
            </a:r>
            <a:r>
              <a:rPr lang="en-US" sz="3060" dirty="0"/>
              <a:t>—the tenancy scope is at http://&lt;sharepointserver&gt;/&lt;content&gt;/&lt;tenant&gt;/</a:t>
            </a:r>
          </a:p>
          <a:p>
            <a:r>
              <a:rPr lang="en-US" sz="3060" dirty="0"/>
              <a:t>performing search queries, accessing taxonomy data, user profiles, etc.</a:t>
            </a:r>
          </a:p>
        </p:txBody>
      </p:sp>
      <p:sp>
        <p:nvSpPr>
          <p:cNvPr id="2" name="Title 1"/>
          <p:cNvSpPr>
            <a:spLocks noGrp="1"/>
          </p:cNvSpPr>
          <p:nvPr>
            <p:ph type="title"/>
          </p:nvPr>
        </p:nvSpPr>
        <p:spPr/>
        <p:txBody>
          <a:bodyPr/>
          <a:lstStyle/>
          <a:p>
            <a:r>
              <a:rPr lang="en-US" dirty="0" smtClean="0"/>
              <a:t>App Scopes</a:t>
            </a:r>
            <a:endParaRPr lang="en-US" dirty="0"/>
          </a:p>
        </p:txBody>
      </p:sp>
    </p:spTree>
    <p:extLst>
      <p:ext uri="{BB962C8B-B14F-4D97-AF65-F5344CB8AC3E}">
        <p14:creationId xmlns:p14="http://schemas.microsoft.com/office/powerpoint/2010/main" val="50222406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Autofit/>
          </a:bodyPr>
          <a:lstStyle/>
          <a:p>
            <a:r>
              <a:rPr lang="en-US" sz="3264" dirty="0"/>
              <a:t>Rights:</a:t>
            </a:r>
          </a:p>
          <a:p>
            <a:pPr lvl="1"/>
            <a:r>
              <a:rPr lang="en-US" sz="2856" dirty="0"/>
              <a:t>Read-Only</a:t>
            </a:r>
          </a:p>
          <a:p>
            <a:pPr lvl="1"/>
            <a:r>
              <a:rPr lang="en-US" sz="2856" dirty="0"/>
              <a:t>Write</a:t>
            </a:r>
          </a:p>
          <a:p>
            <a:pPr lvl="1"/>
            <a:r>
              <a:rPr lang="en-US" sz="2856" dirty="0"/>
              <a:t>Manage</a:t>
            </a:r>
          </a:p>
          <a:p>
            <a:pPr lvl="1"/>
            <a:r>
              <a:rPr lang="en-US" sz="2856" dirty="0"/>
              <a:t>Full Control (not supported in Store!)</a:t>
            </a:r>
          </a:p>
          <a:p>
            <a:r>
              <a:rPr lang="en-US" sz="3264" dirty="0"/>
              <a:t>Not customizable!</a:t>
            </a:r>
          </a:p>
          <a:p>
            <a:r>
              <a:rPr lang="en-US" sz="3264" dirty="0"/>
              <a:t>If an app is granted permission to a scope</a:t>
            </a:r>
          </a:p>
          <a:p>
            <a:pPr lvl="1"/>
            <a:r>
              <a:rPr lang="en-US" sz="2856" dirty="0"/>
              <a:t>the permission applies to all children of the scope</a:t>
            </a:r>
          </a:p>
        </p:txBody>
      </p:sp>
      <p:sp>
        <p:nvSpPr>
          <p:cNvPr id="2" name="Title 1"/>
          <p:cNvSpPr>
            <a:spLocks noGrp="1"/>
          </p:cNvSpPr>
          <p:nvPr>
            <p:ph type="title"/>
          </p:nvPr>
        </p:nvSpPr>
        <p:spPr/>
        <p:txBody>
          <a:bodyPr/>
          <a:lstStyle/>
          <a:p>
            <a:r>
              <a:rPr lang="en-US" dirty="0" smtClean="0"/>
              <a:t>App Rights</a:t>
            </a:r>
            <a:endParaRPr lang="en-US" dirty="0"/>
          </a:p>
        </p:txBody>
      </p:sp>
    </p:spTree>
    <p:extLst>
      <p:ext uri="{BB962C8B-B14F-4D97-AF65-F5344CB8AC3E}">
        <p14:creationId xmlns:p14="http://schemas.microsoft.com/office/powerpoint/2010/main" val="25027337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Autofit/>
          </a:bodyPr>
          <a:lstStyle/>
          <a:p>
            <a:r>
              <a:rPr lang="en-US" sz="2856" dirty="0"/>
              <a:t>App rights are set when:</a:t>
            </a:r>
          </a:p>
          <a:p>
            <a:pPr lvl="1"/>
            <a:r>
              <a:rPr lang="en-US" sz="2040" dirty="0"/>
              <a:t>An app is installed by an </a:t>
            </a:r>
            <a:r>
              <a:rPr lang="en-US" sz="2040" b="1" dirty="0" err="1"/>
              <a:t>SPWeb</a:t>
            </a:r>
            <a:r>
              <a:rPr lang="en-US" sz="2040" dirty="0"/>
              <a:t> administrator</a:t>
            </a:r>
          </a:p>
          <a:p>
            <a:pPr lvl="1"/>
            <a:r>
              <a:rPr lang="en-US" sz="2040" dirty="0"/>
              <a:t>An app is explicitly granted permission by a tenant administrator or </a:t>
            </a:r>
            <a:r>
              <a:rPr lang="en-US" sz="2040" b="1" dirty="0" err="1"/>
              <a:t>SPWeb</a:t>
            </a:r>
            <a:r>
              <a:rPr lang="en-US" sz="2040" dirty="0"/>
              <a:t> administrator</a:t>
            </a:r>
          </a:p>
          <a:p>
            <a:pPr lvl="1"/>
            <a:r>
              <a:rPr lang="en-US" sz="2040" dirty="0"/>
              <a:t>An end user gives consent</a:t>
            </a:r>
          </a:p>
          <a:p>
            <a:pPr lvl="1"/>
            <a:r>
              <a:rPr lang="en-US" sz="2040" dirty="0"/>
              <a:t>An app is removed</a:t>
            </a:r>
          </a:p>
          <a:p>
            <a:r>
              <a:rPr lang="en-US" sz="2856" dirty="0"/>
              <a:t>Once provisioned, the rights for an app cannot change – they can only be revoked in whole</a:t>
            </a:r>
          </a:p>
          <a:p>
            <a:pPr lvl="1"/>
            <a:r>
              <a:rPr lang="en-US" sz="2040" dirty="0"/>
              <a:t>This ensures the app will not have to account for missing rights, i.e. become broken after installation</a:t>
            </a:r>
          </a:p>
        </p:txBody>
      </p:sp>
      <p:sp>
        <p:nvSpPr>
          <p:cNvPr id="2" name="Title 1"/>
          <p:cNvSpPr>
            <a:spLocks noGrp="1"/>
          </p:cNvSpPr>
          <p:nvPr>
            <p:ph type="title"/>
          </p:nvPr>
        </p:nvSpPr>
        <p:spPr/>
        <p:txBody>
          <a:bodyPr/>
          <a:lstStyle/>
          <a:p>
            <a:r>
              <a:rPr lang="en-US" dirty="0" smtClean="0"/>
              <a:t>Setting App Rights</a:t>
            </a:r>
            <a:endParaRPr lang="en-US" dirty="0"/>
          </a:p>
        </p:txBody>
      </p:sp>
    </p:spTree>
    <p:extLst>
      <p:ext uri="{BB962C8B-B14F-4D97-AF65-F5344CB8AC3E}">
        <p14:creationId xmlns:p14="http://schemas.microsoft.com/office/powerpoint/2010/main" val="425495932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VS2012 security</a:t>
            </a:r>
            <a:endParaRPr lang="en-US" dirty="0"/>
          </a:p>
        </p:txBody>
      </p:sp>
      <p:sp>
        <p:nvSpPr>
          <p:cNvPr id="4" name="Text Placeholder 3"/>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9950611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#2: The SharePoint cross-domain library can cross firewalls too</a:t>
            </a:r>
            <a:endParaRPr lang="en-US" sz="6600" dirty="0"/>
          </a:p>
        </p:txBody>
      </p:sp>
    </p:spTree>
    <p:extLst>
      <p:ext uri="{BB962C8B-B14F-4D97-AF65-F5344CB8AC3E}">
        <p14:creationId xmlns:p14="http://schemas.microsoft.com/office/powerpoint/2010/main" val="429136942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Cross-Domain Library</a:t>
            </a:r>
            <a:endParaRPr lang="en-US" dirty="0"/>
          </a:p>
        </p:txBody>
      </p:sp>
      <p:sp>
        <p:nvSpPr>
          <p:cNvPr id="6" name="Arc 5"/>
          <p:cNvSpPr/>
          <p:nvPr/>
        </p:nvSpPr>
        <p:spPr>
          <a:xfrm>
            <a:off x="7638275" y="-2141538"/>
            <a:ext cx="6733362" cy="7696200"/>
          </a:xfrm>
          <a:prstGeom prst="arc">
            <a:avLst>
              <a:gd name="adj1" fmla="val 5548806"/>
              <a:gd name="adj2" fmla="val 10946562"/>
            </a:avLst>
          </a:prstGeom>
          <a:ln w="5715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2249" y="4889157"/>
            <a:ext cx="1899388" cy="1427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descr="http://mizwhiz.com/wp-content/uploads/internet-explorer.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60024" y="4969920"/>
            <a:ext cx="1048905" cy="6992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http://i1-news.softpedia-static.com/images/news2/Download-Google-Chrome-11-0-696-16-Beta-Get-Ready-for-Chrome-1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8929" y="5035577"/>
            <a:ext cx="535244" cy="5352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http://www.mediabistro.com/alltwitter/files/2011/03/Firefox.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212535" y="5591493"/>
            <a:ext cx="617257" cy="59351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http://www.webmonkey.com/wp-content/uploads/2010/06/Safari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5778" y="5541821"/>
            <a:ext cx="671245" cy="6712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7">
            <a:duotone>
              <a:prstClr val="black"/>
              <a:srgbClr val="99CCFF">
                <a:tint val="45000"/>
                <a:satMod val="400000"/>
              </a:srgbClr>
            </a:duotone>
            <a:extLst>
              <a:ext uri="{BEBA8EAE-BF5A-486C-A8C5-ECC9F3942E4B}">
                <a14:imgProps xmlns:a14="http://schemas.microsoft.com/office/drawing/2010/main">
                  <a14:imgLayer r:embed="rId8">
                    <a14:imgEffect>
                      <a14:colorTemperature colorTemp="4700"/>
                    </a14:imgEffect>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06238" y="1573687"/>
            <a:ext cx="3205401" cy="1762210"/>
          </a:xfrm>
          <a:prstGeom prst="rect">
            <a:avLst/>
          </a:prstGeom>
        </p:spPr>
      </p:pic>
      <p:pic>
        <p:nvPicPr>
          <p:cNvPr id="13" name="Picture 2" descr="C:\Users\humlezg\AppData\Local\Microsoft\Windows\Temporary Internet Files\Content.IE5\66H4L9OT\MC900434845[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70037" y="2354262"/>
            <a:ext cx="1657530" cy="165753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humlezg\AppData\Local\Microsoft\Windows\Temporary Internet Files\Content.IE5\66H4L9OT\MC900434845[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80307" y="2373132"/>
            <a:ext cx="1657530" cy="1657530"/>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Arrow Connector 18"/>
          <p:cNvCxnSpPr/>
          <p:nvPr/>
        </p:nvCxnSpPr>
        <p:spPr>
          <a:xfrm flipV="1">
            <a:off x="3246437" y="3183027"/>
            <a:ext cx="5555052" cy="9435"/>
          </a:xfrm>
          <a:prstGeom prst="straightConnector1">
            <a:avLst/>
          </a:prstGeom>
          <a:ln w="5715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Arc 21"/>
          <p:cNvSpPr/>
          <p:nvPr/>
        </p:nvSpPr>
        <p:spPr>
          <a:xfrm>
            <a:off x="2408236" y="2430462"/>
            <a:ext cx="6854721" cy="2971800"/>
          </a:xfrm>
          <a:prstGeom prst="arc">
            <a:avLst>
              <a:gd name="adj1" fmla="val 285659"/>
              <a:gd name="adj2" fmla="val 10534146"/>
            </a:avLst>
          </a:prstGeom>
          <a:noFill/>
          <a:ln w="5715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2"/>
              </a:solidFill>
            </a:endParaRPr>
          </a:p>
        </p:txBody>
      </p:sp>
      <p:sp>
        <p:nvSpPr>
          <p:cNvPr id="24" name="TextBox 23"/>
          <p:cNvSpPr txBox="1"/>
          <p:nvPr/>
        </p:nvSpPr>
        <p:spPr>
          <a:xfrm>
            <a:off x="10321304" y="3309225"/>
            <a:ext cx="182543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SharePoint</a:t>
            </a:r>
          </a:p>
        </p:txBody>
      </p:sp>
      <p:sp>
        <p:nvSpPr>
          <p:cNvPr id="25" name="TextBox 24"/>
          <p:cNvSpPr txBox="1"/>
          <p:nvPr/>
        </p:nvSpPr>
        <p:spPr>
          <a:xfrm>
            <a:off x="10916499" y="5260387"/>
            <a:ext cx="138961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Firewall</a:t>
            </a:r>
          </a:p>
        </p:txBody>
      </p:sp>
      <p:sp>
        <p:nvSpPr>
          <p:cNvPr id="26" name="TextBox 25"/>
          <p:cNvSpPr txBox="1"/>
          <p:nvPr/>
        </p:nvSpPr>
        <p:spPr>
          <a:xfrm>
            <a:off x="2757617" y="3409759"/>
            <a:ext cx="18722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App Server</a:t>
            </a:r>
          </a:p>
        </p:txBody>
      </p:sp>
      <p:sp>
        <p:nvSpPr>
          <p:cNvPr id="27" name="Explosion 1 26"/>
          <p:cNvSpPr/>
          <p:nvPr/>
        </p:nvSpPr>
        <p:spPr bwMode="auto">
          <a:xfrm>
            <a:off x="7445497" y="2801314"/>
            <a:ext cx="914400" cy="876300"/>
          </a:xfrm>
          <a:prstGeom prst="irregularSeal1">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777909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40773" y="1677020"/>
            <a:ext cx="1914504" cy="1914504"/>
          </a:xfrm>
          <a:prstGeom prst="rect">
            <a:avLst/>
          </a:prstGeom>
          <a:solidFill>
            <a:srgbClr val="EE82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t"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p:cNvSpPr/>
          <p:nvPr/>
        </p:nvSpPr>
        <p:spPr bwMode="auto">
          <a:xfrm>
            <a:off x="3700193" y="1677018"/>
            <a:ext cx="4997024" cy="393931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Speaker</a:t>
            </a:r>
          </a:p>
        </p:txBody>
      </p:sp>
      <p:sp>
        <p:nvSpPr>
          <p:cNvPr id="7" name="Rectangle 6"/>
          <p:cNvSpPr/>
          <p:nvPr/>
        </p:nvSpPr>
        <p:spPr bwMode="auto">
          <a:xfrm>
            <a:off x="1670952" y="3701824"/>
            <a:ext cx="1914504" cy="1914504"/>
          </a:xfrm>
          <a:prstGeom prst="rect">
            <a:avLst/>
          </a:prstGeom>
          <a:solidFill>
            <a:srgbClr val="EE82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Author</a:t>
            </a:r>
          </a:p>
        </p:txBody>
      </p:sp>
      <p:sp>
        <p:nvSpPr>
          <p:cNvPr id="8" name="Rectangle 7"/>
          <p:cNvSpPr/>
          <p:nvPr/>
        </p:nvSpPr>
        <p:spPr bwMode="auto">
          <a:xfrm>
            <a:off x="1654180" y="1684365"/>
            <a:ext cx="1914504" cy="1914504"/>
          </a:xfrm>
          <a:prstGeom prst="rect">
            <a:avLst/>
          </a:prstGeom>
          <a:solidFill>
            <a:srgbClr val="EE82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t" anchorCtr="0" forceAA="0" compatLnSpc="1">
            <a:prstTxWarp prst="textNoShape">
              <a:avLst/>
            </a:prstTxWarp>
            <a:noAutofit/>
          </a:bodyPr>
          <a:lstStyle/>
          <a:p>
            <a:pPr defTabSz="932290" fontAlgn="base">
              <a:spcBef>
                <a:spcPct val="0"/>
              </a:spcBef>
              <a:spcAft>
                <a:spcPct val="0"/>
              </a:spcAft>
            </a:pPr>
            <a:r>
              <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rPr>
              <a:t>AvePoint</a:t>
            </a: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 Labs</a:t>
            </a:r>
          </a:p>
        </p:txBody>
      </p:sp>
      <p:sp>
        <p:nvSpPr>
          <p:cNvPr id="9" name="Rectangle 8"/>
          <p:cNvSpPr/>
          <p:nvPr/>
        </p:nvSpPr>
        <p:spPr bwMode="auto">
          <a:xfrm>
            <a:off x="8840773" y="3750481"/>
            <a:ext cx="1914504" cy="1914504"/>
          </a:xfrm>
          <a:prstGeom prst="rect">
            <a:avLst/>
          </a:prstGeom>
          <a:solidFill>
            <a:srgbClr val="EE82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Chief Architect</a:t>
            </a:r>
          </a:p>
        </p:txBody>
      </p:sp>
      <p:grpSp>
        <p:nvGrpSpPr>
          <p:cNvPr id="10" name="Group 9"/>
          <p:cNvGrpSpPr/>
          <p:nvPr/>
        </p:nvGrpSpPr>
        <p:grpSpPr>
          <a:xfrm>
            <a:off x="8848656" y="3745108"/>
            <a:ext cx="1914504" cy="1914504"/>
            <a:chOff x="6148168" y="4896883"/>
            <a:chExt cx="1877135" cy="1877135"/>
          </a:xfrm>
          <a:solidFill>
            <a:schemeClr val="bg1">
              <a:lumMod val="95000"/>
            </a:schemeClr>
          </a:solidFill>
        </p:grpSpPr>
        <p:sp>
          <p:nvSpPr>
            <p:cNvPr id="11" name="Rectangle 10"/>
            <p:cNvSpPr/>
            <p:nvPr/>
          </p:nvSpPr>
          <p:spPr bwMode="auto">
            <a:xfrm>
              <a:off x="6148168" y="4896883"/>
              <a:ext cx="1877135" cy="18771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Text/Icon/Pic</a:t>
              </a:r>
            </a:p>
          </p:txBody>
        </p:sp>
        <p:pic>
          <p:nvPicPr>
            <p:cNvPr id="12" name="Picture 2" descr="C:\Users\Dan\Documents\AvePoint\Marcom\AvePoint Logo\avepoint 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51506" y="4974119"/>
              <a:ext cx="1670460" cy="1722661"/>
            </a:xfrm>
            <a:prstGeom prst="rect">
              <a:avLst/>
            </a:prstGeom>
            <a:solidFill>
              <a:schemeClr val="tx1"/>
            </a:solidFill>
            <a:extLst/>
          </p:spPr>
        </p:pic>
      </p:grpSp>
      <p:sp>
        <p:nvSpPr>
          <p:cNvPr id="15" name="Title 12"/>
          <p:cNvSpPr txBox="1">
            <a:spLocks/>
          </p:cNvSpPr>
          <p:nvPr/>
        </p:nvSpPr>
        <p:spPr>
          <a:xfrm>
            <a:off x="1670950" y="6008607"/>
            <a:ext cx="9084327"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966175" algn="l"/>
                <a:tab pos="11310971" algn="r"/>
              </a:tabLst>
            </a:pPr>
            <a:r>
              <a:rPr lang="en-US" sz="2400" dirty="0">
                <a:ea typeface="Segoe UI" pitchFamily="34" charset="0"/>
                <a:cs typeface="Segoe UI" pitchFamily="34" charset="0"/>
              </a:rPr>
              <a:t>@jthake	j</a:t>
            </a:r>
            <a:r>
              <a:rPr lang="en-US" sz="2400" dirty="0" smtClean="0">
                <a:ea typeface="Segoe UI" pitchFamily="34" charset="0"/>
                <a:cs typeface="Segoe UI" pitchFamily="34" charset="0"/>
              </a:rPr>
              <a:t>eremy.thake@avepoint.com</a:t>
            </a:r>
            <a:r>
              <a:rPr lang="en-US" sz="2400" dirty="0">
                <a:ea typeface="Segoe UI" pitchFamily="34" charset="0"/>
                <a:cs typeface="Segoe UI" pitchFamily="34" charset="0"/>
              </a:rPr>
              <a:t>	www.jeremythake.com</a:t>
            </a:r>
          </a:p>
        </p:txBody>
      </p:sp>
      <p:grpSp>
        <p:nvGrpSpPr>
          <p:cNvPr id="16" name="Group 15"/>
          <p:cNvGrpSpPr/>
          <p:nvPr/>
        </p:nvGrpSpPr>
        <p:grpSpPr>
          <a:xfrm>
            <a:off x="2950294" y="6047490"/>
            <a:ext cx="899232" cy="293104"/>
            <a:chOff x="-157769" y="-22967"/>
            <a:chExt cx="541563" cy="161925"/>
          </a:xfrm>
        </p:grpSpPr>
        <p:pic>
          <p:nvPicPr>
            <p:cNvPr id="17" name="Picture 8" descr="Description: Description: Description: Description: Description: Description: Description: cid:image009.png@01CBDFCF.D289C6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69"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descr="Description: Description: Description: Description: Description: Description: Description: cid:image010.png@01CBDFCF.D289C6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50"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descr="Description: Description: Description: Description: Description: Description: Description: cid:image011.png@01CBDFCF.D289C6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869"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0951" y="4243828"/>
            <a:ext cx="1914504" cy="830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AvePoint Meetings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0417" y="1684363"/>
            <a:ext cx="1946041" cy="19460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vePoint Task &amp; Calendar Sync Log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2076" y="1665984"/>
            <a:ext cx="1951263" cy="195126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p:cNvPicPr>
            <a:picLocks noChangeAspect="1"/>
          </p:cNvPicPr>
          <p:nvPr/>
        </p:nvPicPr>
        <p:blipFill rotWithShape="1">
          <a:blip r:embed="rId9">
            <a:extLst>
              <a:ext uri="{28A0092B-C50C-407E-A947-70E740481C1C}">
                <a14:useLocalDpi xmlns:a14="http://schemas.microsoft.com/office/drawing/2010/main" val="0"/>
              </a:ext>
            </a:extLst>
          </a:blip>
          <a:srcRect l="4827" r="1134"/>
          <a:stretch/>
        </p:blipFill>
        <p:spPr>
          <a:xfrm>
            <a:off x="3704846" y="1687865"/>
            <a:ext cx="4979213" cy="3939496"/>
          </a:xfrm>
          <a:prstGeom prst="rect">
            <a:avLst/>
          </a:prstGeom>
        </p:spPr>
      </p:pic>
      <p:pic>
        <p:nvPicPr>
          <p:cNvPr id="26" name="Picture 25"/>
          <p:cNvPicPr>
            <a:picLocks noChangeAspect="1"/>
          </p:cNvPicPr>
          <p:nvPr/>
        </p:nvPicPr>
        <p:blipFill rotWithShape="1">
          <a:blip r:embed="rId10">
            <a:extLst>
              <a:ext uri="{28A0092B-C50C-407E-A947-70E740481C1C}">
                <a14:useLocalDpi xmlns:a14="http://schemas.microsoft.com/office/drawing/2010/main" val="0"/>
              </a:ext>
            </a:extLst>
          </a:blip>
          <a:srcRect r="6961"/>
          <a:stretch/>
        </p:blipFill>
        <p:spPr>
          <a:xfrm>
            <a:off x="3700401" y="1665984"/>
            <a:ext cx="4978330" cy="3972039"/>
          </a:xfrm>
          <a:prstGeom prst="rect">
            <a:avLst/>
          </a:prstGeom>
        </p:spPr>
      </p:pic>
      <p:pic>
        <p:nvPicPr>
          <p:cNvPr id="27" name="Picture 26"/>
          <p:cNvPicPr>
            <a:picLocks noChangeAspect="1"/>
          </p:cNvPicPr>
          <p:nvPr/>
        </p:nvPicPr>
        <p:blipFill rotWithShape="1">
          <a:blip r:embed="rId11">
            <a:extLst>
              <a:ext uri="{28A0092B-C50C-407E-A947-70E740481C1C}">
                <a14:useLocalDpi xmlns:a14="http://schemas.microsoft.com/office/drawing/2010/main" val="0"/>
              </a:ext>
            </a:extLst>
          </a:blip>
          <a:srcRect r="6821"/>
          <a:stretch/>
        </p:blipFill>
        <p:spPr>
          <a:xfrm>
            <a:off x="3729012" y="1677021"/>
            <a:ext cx="4976088" cy="3950341"/>
          </a:xfrm>
          <a:prstGeom prst="rect">
            <a:avLst/>
          </a:prstGeom>
        </p:spPr>
      </p:pic>
      <p:pic>
        <p:nvPicPr>
          <p:cNvPr id="14" name="Picture 13"/>
          <p:cNvPicPr>
            <a:picLocks noChangeAspect="1"/>
          </p:cNvPicPr>
          <p:nvPr/>
        </p:nvPicPr>
        <p:blipFill rotWithShape="1">
          <a:blip r:embed="rId12">
            <a:extLst>
              <a:ext uri="{28A0092B-C50C-407E-A947-70E740481C1C}">
                <a14:useLocalDpi xmlns:a14="http://schemas.microsoft.com/office/drawing/2010/main" val="0"/>
              </a:ext>
            </a:extLst>
          </a:blip>
          <a:srcRect l="6509"/>
          <a:stretch/>
        </p:blipFill>
        <p:spPr>
          <a:xfrm>
            <a:off x="8848656" y="1688122"/>
            <a:ext cx="1906620" cy="1903402"/>
          </a:xfrm>
          <a:prstGeom prst="rect">
            <a:avLst/>
          </a:prstGeom>
        </p:spPr>
      </p:pic>
      <p:sp>
        <p:nvSpPr>
          <p:cNvPr id="2" name="Title 1"/>
          <p:cNvSpPr>
            <a:spLocks noGrp="1"/>
          </p:cNvSpPr>
          <p:nvPr>
            <p:ph type="title"/>
          </p:nvPr>
        </p:nvSpPr>
        <p:spPr>
          <a:xfrm>
            <a:off x="272274" y="234472"/>
            <a:ext cx="11889564" cy="917575"/>
          </a:xfrm>
        </p:spPr>
        <p:txBody>
          <a:bodyPr/>
          <a:lstStyle/>
          <a:p>
            <a:r>
              <a:rPr lang="en-US" dirty="0" smtClean="0"/>
              <a:t>Jeremy Thake</a:t>
            </a:r>
            <a:endParaRPr lang="en-US" dirty="0"/>
          </a:p>
        </p:txBody>
      </p:sp>
    </p:spTree>
    <p:extLst>
      <p:ext uri="{BB962C8B-B14F-4D97-AF65-F5344CB8AC3E}">
        <p14:creationId xmlns:p14="http://schemas.microsoft.com/office/powerpoint/2010/main" val="2952698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nodePh="1">
                                  <p:stCondLst>
                                    <p:cond delay="25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25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0" dur="500"/>
                                        <p:tgtEl>
                                          <p:spTgt spid="9">
                                            <p:txEl>
                                              <p:pRg st="0" end="0"/>
                                            </p:txEl>
                                          </p:spTgt>
                                        </p:tgtEl>
                                      </p:cBhvr>
                                    </p:animEffect>
                                  </p:childTnLst>
                                </p:cTn>
                              </p:par>
                              <p:par>
                                <p:cTn id="11" presetID="14" presetClass="entr" presetSubtype="10" fill="hold" nodeType="withEffect">
                                  <p:stCondLst>
                                    <p:cond delay="25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3" dur="500"/>
                                        <p:tgtEl>
                                          <p:spTgt spid="5">
                                            <p:txEl>
                                              <p:pRg st="0" end="0"/>
                                            </p:txEl>
                                          </p:spTgt>
                                        </p:tgtEl>
                                      </p:cBhvr>
                                    </p:animEffect>
                                  </p:childTnLst>
                                </p:cTn>
                              </p:par>
                              <p:par>
                                <p:cTn id="14" presetID="14" presetClass="entr" presetSubtype="10" fill="hold" nodeType="withEffect">
                                  <p:stCondLst>
                                    <p:cond delay="25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6" dur="500"/>
                                        <p:tgtEl>
                                          <p:spTgt spid="8">
                                            <p:txEl>
                                              <p:pRg st="0" end="0"/>
                                            </p:txEl>
                                          </p:spTgt>
                                        </p:tgtEl>
                                      </p:cBhvr>
                                    </p:animEffect>
                                  </p:childTnLst>
                                </p:cTn>
                              </p:par>
                              <p:par>
                                <p:cTn id="17" presetID="14" presetClass="entr" presetSubtype="10" fill="hold" nodeType="withEffect">
                                  <p:stCondLst>
                                    <p:cond delay="25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9" dur="500"/>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down)">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1028"/>
                                        </p:tgtEl>
                                        <p:attrNameLst>
                                          <p:attrName>style.visibility</p:attrName>
                                        </p:attrNameLst>
                                      </p:cBhvr>
                                      <p:to>
                                        <p:strVal val="visible"/>
                                      </p:to>
                                    </p:set>
                                    <p:animEffect transition="in" filter="wipe(down)">
                                      <p:cBhvr>
                                        <p:cTn id="59"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Cross-Domain Library</a:t>
            </a:r>
            <a:endParaRPr lang="en-US" dirty="0"/>
          </a:p>
        </p:txBody>
      </p:sp>
      <p:sp>
        <p:nvSpPr>
          <p:cNvPr id="4" name="Text Placeholder 3"/>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928004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Accessing Host Web</a:t>
            </a:r>
            <a:endParaRPr lang="en-US" dirty="0"/>
          </a:p>
        </p:txBody>
      </p:sp>
      <p:sp>
        <p:nvSpPr>
          <p:cNvPr id="4" name="Rectangle 1"/>
          <p:cNvSpPr>
            <a:spLocks noGrp="1" noChangeArrowheads="1"/>
          </p:cNvSpPr>
          <p:nvPr>
            <p:ph type="body" sz="quarter" idx="10"/>
          </p:nvPr>
        </p:nvSpPr>
        <p:spPr bwMode="auto">
          <a:xfrm>
            <a:off x="0" y="1391357"/>
            <a:ext cx="12928539" cy="341632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FF"/>
                </a:solidFill>
                <a:effectLst/>
                <a:latin typeface="Consolas" panose="020B0609020204030204" pitchFamily="49" charset="0"/>
                <a:cs typeface="Consolas" panose="020B0609020204030204" pitchFamily="49" charset="0"/>
              </a:rPr>
              <a:t>var</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appWebContext</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sz="2400" b="0" i="0" u="none" strike="noStrike" cap="none" normalizeH="0" baseline="0" dirty="0" smtClean="0">
                <a:ln>
                  <a:noFill/>
                </a:ln>
                <a:solidFill>
                  <a:srgbClr val="0000FF"/>
                </a:solidFill>
                <a:effectLst/>
                <a:latin typeface="Consolas" panose="020B0609020204030204" pitchFamily="49" charset="0"/>
                <a:cs typeface="Consolas" panose="020B0609020204030204" pitchFamily="49" charset="0"/>
              </a:rPr>
              <a:t>new</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SP.ClientContext</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appweburl</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FF"/>
                </a:solidFill>
                <a:effectLst/>
                <a:latin typeface="Consolas" panose="020B0609020204030204" pitchFamily="49" charset="0"/>
                <a:cs typeface="Consolas" panose="020B0609020204030204" pitchFamily="49" charset="0"/>
              </a:rPr>
              <a:t>var</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factory = </a:t>
            </a:r>
            <a:r>
              <a:rPr kumimoji="0" lang="en-US" sz="2400" b="0" i="0" u="none" strike="noStrike" cap="none" normalizeH="0" baseline="0" dirty="0" smtClean="0">
                <a:ln>
                  <a:noFill/>
                </a:ln>
                <a:solidFill>
                  <a:srgbClr val="0000FF"/>
                </a:solidFill>
                <a:effectLst/>
                <a:latin typeface="Consolas" panose="020B0609020204030204" pitchFamily="49" charset="0"/>
                <a:cs typeface="Consolas" panose="020B0609020204030204" pitchFamily="49" charset="0"/>
              </a:rPr>
              <a:t>new</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SP.ProxyWebRequestExecutorFactory</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appweburl</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appWebContext.set_webRequestExecutorFactory</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(factory);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FF"/>
                </a:solidFill>
                <a:effectLst/>
                <a:latin typeface="Consolas" panose="020B0609020204030204" pitchFamily="49" charset="0"/>
                <a:cs typeface="Consolas" panose="020B0609020204030204" pitchFamily="49" charset="0"/>
              </a:rPr>
              <a:t>var</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hostWebContext</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sz="2400" b="0" i="0" u="none" strike="noStrike" cap="none" normalizeH="0" baseline="0" dirty="0" smtClean="0">
                <a:ln>
                  <a:noFill/>
                </a:ln>
                <a:solidFill>
                  <a:srgbClr val="0000FF"/>
                </a:solidFill>
                <a:effectLst/>
                <a:latin typeface="Consolas" panose="020B0609020204030204" pitchFamily="49" charset="0"/>
                <a:cs typeface="Consolas" panose="020B0609020204030204" pitchFamily="49" charset="0"/>
              </a:rPr>
              <a:t>new</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SP.AppContextSite</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appWebContext</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hostweburl</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FF"/>
                </a:solidFill>
                <a:effectLst/>
                <a:latin typeface="Consolas" panose="020B0609020204030204" pitchFamily="49" charset="0"/>
                <a:cs typeface="Consolas" panose="020B0609020204030204" pitchFamily="49" charset="0"/>
              </a:rPr>
              <a:t>var</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web =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hostWebContext.get_web</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FF"/>
                </a:solidFill>
                <a:effectLst/>
                <a:latin typeface="Consolas" panose="020B0609020204030204" pitchFamily="49" charset="0"/>
                <a:cs typeface="Consolas" panose="020B0609020204030204" pitchFamily="49" charset="0"/>
              </a:rPr>
              <a:t>var</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list =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web.get_lists</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getByTitle</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smtClean="0">
                <a:ln>
                  <a:noFill/>
                </a:ln>
                <a:solidFill>
                  <a:srgbClr val="A31515"/>
                </a:solidFill>
                <a:effectLst/>
                <a:latin typeface="Consolas" panose="020B0609020204030204" pitchFamily="49" charset="0"/>
                <a:cs typeface="Consolas" panose="020B0609020204030204" pitchFamily="49" charset="0"/>
              </a:rPr>
              <a:t>"Documents"</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myDocuments</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list.getItems</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smtClean="0">
                <a:ln>
                  <a:noFill/>
                </a:ln>
                <a:solidFill>
                  <a:srgbClr val="A31515"/>
                </a:solidFill>
                <a:effectLst/>
                <a:latin typeface="Consolas" panose="020B0609020204030204" pitchFamily="49" charset="0"/>
                <a:cs typeface="Consolas" panose="020B0609020204030204" pitchFamily="49" charset="0"/>
              </a:rPr>
              <a:t>''</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appWebContext.load</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myDocuments</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smtClean="0">
                <a:ln>
                  <a:noFill/>
                </a:ln>
                <a:solidFill>
                  <a:srgbClr val="A31515"/>
                </a:solidFill>
                <a:effectLst/>
                <a:latin typeface="Consolas" panose="020B0609020204030204" pitchFamily="49" charset="0"/>
                <a:cs typeface="Consolas" panose="020B0609020204030204" pitchFamily="49" charset="0"/>
              </a:rPr>
              <a:t>'Include(Title, </a:t>
            </a:r>
            <a:r>
              <a:rPr kumimoji="0" lang="en-US" sz="2400" b="0" i="0" u="none" strike="noStrike" cap="none" normalizeH="0" baseline="0" dirty="0" err="1" smtClean="0">
                <a:ln>
                  <a:noFill/>
                </a:ln>
                <a:solidFill>
                  <a:srgbClr val="A31515"/>
                </a:solidFill>
                <a:effectLst/>
                <a:latin typeface="Consolas" panose="020B0609020204030204" pitchFamily="49" charset="0"/>
                <a:cs typeface="Consolas" panose="020B0609020204030204" pitchFamily="49" charset="0"/>
              </a:rPr>
              <a:t>FileRef</a:t>
            </a:r>
            <a:r>
              <a:rPr kumimoji="0" lang="en-US" sz="2400" b="0" i="0" u="none" strike="noStrike" cap="none" normalizeH="0" baseline="0" dirty="0" smtClean="0">
                <a:ln>
                  <a:noFill/>
                </a:ln>
                <a:solidFill>
                  <a:srgbClr val="A31515"/>
                </a:solidFill>
                <a:effectLst/>
                <a:latin typeface="Consolas" panose="020B0609020204030204" pitchFamily="49" charset="0"/>
                <a:cs typeface="Consolas" panose="020B0609020204030204" pitchFamily="49" charset="0"/>
              </a:rPr>
              <a:t>)'</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appWebContext.executeQueryAsync</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docsSuccessHandler</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sz="2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xDomainErrorHandler</a:t>
            </a:r>
            <a:r>
              <a:rPr kumimoji="0" lang="en-US" sz="2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sz="5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78950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#3: Bring Office documents into your SharePoint apps with WACs</a:t>
            </a:r>
            <a:endParaRPr lang="en-US" sz="6600" dirty="0"/>
          </a:p>
        </p:txBody>
      </p:sp>
    </p:spTree>
    <p:extLst>
      <p:ext uri="{BB962C8B-B14F-4D97-AF65-F5344CB8AC3E}">
        <p14:creationId xmlns:p14="http://schemas.microsoft.com/office/powerpoint/2010/main" val="249329442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Using WACs in apps for SharePoint</a:t>
            </a:r>
            <a:endParaRPr lang="en-US" dirty="0"/>
          </a:p>
        </p:txBody>
      </p:sp>
      <p:pic>
        <p:nvPicPr>
          <p:cNvPr id="5" name="Picture 4"/>
          <p:cNvPicPr>
            <a:picLocks noChangeAspect="1"/>
          </p:cNvPicPr>
          <p:nvPr/>
        </p:nvPicPr>
        <p:blipFill>
          <a:blip r:embed="rId2"/>
          <a:stretch>
            <a:fillRect/>
          </a:stretch>
        </p:blipFill>
        <p:spPr>
          <a:xfrm>
            <a:off x="2374899" y="1439862"/>
            <a:ext cx="7486650" cy="5149080"/>
          </a:xfrm>
          <a:prstGeom prst="rect">
            <a:avLst/>
          </a:prstGeom>
        </p:spPr>
      </p:pic>
    </p:spTree>
    <p:extLst>
      <p:ext uri="{BB962C8B-B14F-4D97-AF65-F5344CB8AC3E}">
        <p14:creationId xmlns:p14="http://schemas.microsoft.com/office/powerpoint/2010/main" val="103138945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#4: Act as the App</a:t>
            </a:r>
            <a:endParaRPr lang="en-US" sz="6600" dirty="0"/>
          </a:p>
        </p:txBody>
      </p:sp>
    </p:spTree>
    <p:extLst>
      <p:ext uri="{BB962C8B-B14F-4D97-AF65-F5344CB8AC3E}">
        <p14:creationId xmlns:p14="http://schemas.microsoft.com/office/powerpoint/2010/main" val="404862946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Act as the App</a:t>
            </a:r>
            <a:endParaRPr lang="en-US" dirty="0"/>
          </a:p>
        </p:txBody>
      </p:sp>
      <p:sp>
        <p:nvSpPr>
          <p:cNvPr id="4" name="Text Placeholder 3"/>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1594126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00286" y="887186"/>
            <a:ext cx="7635902" cy="5220152"/>
          </a:xfrm>
          <a:prstGeom prst="rect">
            <a:avLst/>
          </a:prstGeom>
        </p:spPr>
      </p:pic>
      <p:sp>
        <p:nvSpPr>
          <p:cNvPr id="3" name="Rectangle 2"/>
          <p:cNvSpPr/>
          <p:nvPr/>
        </p:nvSpPr>
        <p:spPr bwMode="auto">
          <a:xfrm>
            <a:off x="5363308" y="2549769"/>
            <a:ext cx="1732084" cy="465993"/>
          </a:xfrm>
          <a:prstGeom prst="rect">
            <a:avLst/>
          </a:prstGeom>
          <a:noFill/>
          <a:ln w="381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406972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 as App</a:t>
            </a:r>
            <a:endParaRPr lang="en-US" dirty="0"/>
          </a:p>
        </p:txBody>
      </p:sp>
      <p:sp>
        <p:nvSpPr>
          <p:cNvPr id="4" name="Rectangle 1"/>
          <p:cNvSpPr>
            <a:spLocks noGrp="1" noChangeArrowheads="1"/>
          </p:cNvSpPr>
          <p:nvPr>
            <p:ph type="body" sz="quarter" idx="10"/>
          </p:nvPr>
        </p:nvSpPr>
        <p:spPr bwMode="auto">
          <a:xfrm>
            <a:off x="176026" y="1360209"/>
            <a:ext cx="14659782" cy="501675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0000FF"/>
                </a:solidFill>
                <a:effectLst/>
              </a:rPr>
              <a:t>var</a:t>
            </a: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contextToken</a:t>
            </a:r>
            <a:r>
              <a:rPr kumimoji="0" lang="en-US" sz="1600" b="0" i="0" u="none" strike="noStrike" cap="none" normalizeH="0" baseline="0" dirty="0" smtClean="0">
                <a:ln>
                  <a:noFill/>
                </a:ln>
                <a:solidFill>
                  <a:srgbClr val="000000"/>
                </a:solidFill>
                <a:effectLst/>
              </a:rPr>
              <a:t> = </a:t>
            </a:r>
            <a:r>
              <a:rPr kumimoji="0" lang="en-US" sz="1600" b="0" i="0" u="none" strike="noStrike" cap="none" normalizeH="0" baseline="0" dirty="0" err="1" smtClean="0">
                <a:ln>
                  <a:noFill/>
                </a:ln>
                <a:solidFill>
                  <a:srgbClr val="2B91AF"/>
                </a:solidFill>
                <a:effectLst/>
              </a:rPr>
              <a:t>SPTokenCacheHelper</a:t>
            </a:r>
            <a:r>
              <a:rPr kumimoji="0" lang="en-US" sz="1600" b="0" i="0" u="none" strike="noStrike" cap="none" normalizeH="0" baseline="0" dirty="0" err="1" smtClean="0">
                <a:ln>
                  <a:noFill/>
                </a:ln>
                <a:solidFill>
                  <a:srgbClr val="000000"/>
                </a:solidFill>
                <a:effectLst/>
              </a:rPr>
              <a:t>.CurrentSessionContext.ContextToken</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0000FF"/>
                </a:solidFill>
                <a:effectLst/>
              </a:rPr>
              <a:t>var</a:t>
            </a: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appOnlyToken</a:t>
            </a:r>
            <a:r>
              <a:rPr kumimoji="0" lang="en-US" sz="1600" b="0" i="0" u="none" strike="noStrike" cap="none" normalizeH="0" baseline="0" dirty="0" smtClean="0">
                <a:ln>
                  <a:noFill/>
                </a:ln>
                <a:solidFill>
                  <a:srgbClr val="000000"/>
                </a:solidFill>
                <a:effectLst/>
              </a:rPr>
              <a:t> = </a:t>
            </a:r>
            <a:r>
              <a:rPr kumimoji="0" lang="en-US" sz="1600" b="0" i="0" u="none" strike="noStrike" cap="none" normalizeH="0" baseline="0" dirty="0" err="1" smtClean="0">
                <a:ln>
                  <a:noFill/>
                </a:ln>
                <a:solidFill>
                  <a:srgbClr val="2B91AF"/>
                </a:solidFill>
                <a:effectLst/>
              </a:rPr>
              <a:t>TokenHelper</a:t>
            </a:r>
            <a:r>
              <a:rPr kumimoji="0" lang="en-US" sz="1600" b="0" i="0" u="none" strike="noStrike" cap="none" normalizeH="0" baseline="0" dirty="0" err="1" smtClean="0">
                <a:ln>
                  <a:noFill/>
                </a:ln>
                <a:solidFill>
                  <a:srgbClr val="000000"/>
                </a:solidFill>
                <a:effectLst/>
              </a:rPr>
              <a:t>.GetAppOnlyAccessToken</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contextToken.TargetPrincipalName</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2B91AF"/>
                </a:solidFill>
                <a:effectLst/>
              </a:rPr>
              <a:t>  </a:t>
            </a:r>
            <a:r>
              <a:rPr kumimoji="0" lang="en-US" sz="1600" b="0" i="0" u="none" strike="noStrike" cap="none" normalizeH="0" baseline="0" dirty="0" err="1" smtClean="0">
                <a:ln>
                  <a:noFill/>
                </a:ln>
                <a:solidFill>
                  <a:srgbClr val="2B91AF"/>
                </a:solidFill>
                <a:effectLst/>
              </a:rPr>
              <a:t>SPTokenCacheHelper</a:t>
            </a:r>
            <a:r>
              <a:rPr kumimoji="0" lang="en-US" sz="1600" b="0" i="0" u="none" strike="noStrike" cap="none" normalizeH="0" baseline="0" dirty="0" err="1" smtClean="0">
                <a:ln>
                  <a:noFill/>
                </a:ln>
                <a:solidFill>
                  <a:srgbClr val="000000"/>
                </a:solidFill>
                <a:effectLst/>
              </a:rPr>
              <a:t>.CurrentSessionContext.SPHostUrl.Authority</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contextToken.Realm</a:t>
            </a:r>
            <a:r>
              <a:rPr kumimoji="0" lang="en-US" sz="1600" b="0" i="0" u="none" strike="noStrike" cap="none" normalizeH="0" baseline="0" dirty="0" smtClean="0">
                <a:ln>
                  <a:noFill/>
                </a:ln>
                <a:solidFill>
                  <a:srgbClr val="000000"/>
                </a:solidFill>
                <a:effectLst/>
              </a:rPr>
              <a:t>).</a:t>
            </a:r>
            <a:r>
              <a:rPr kumimoji="0" lang="en-US" sz="1600" b="0" i="0" u="none" strike="noStrike" cap="none" normalizeH="0" baseline="0" dirty="0" err="1" smtClean="0">
                <a:ln>
                  <a:noFill/>
                </a:ln>
                <a:solidFill>
                  <a:srgbClr val="000000"/>
                </a:solidFill>
                <a:effectLst/>
              </a:rPr>
              <a:t>AccessToken</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0000FF"/>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rPr>
              <a:t>using</a:t>
            </a: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2B91AF"/>
                </a:solidFill>
                <a:effectLst/>
              </a:rPr>
              <a:t>ClientContext</a:t>
            </a: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clientContext</a:t>
            </a:r>
            <a:r>
              <a:rPr kumimoji="0" lang="en-US" sz="1600" b="0" i="0" u="none" strike="noStrike" cap="none" normalizeH="0" baseline="0" dirty="0" smtClean="0">
                <a:ln>
                  <a:noFill/>
                </a:ln>
                <a:solidFill>
                  <a:srgbClr val="000000"/>
                </a:solidFill>
                <a:effectLst/>
              </a:rPr>
              <a:t> =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2B91AF"/>
                </a:solidFill>
                <a:effectLst/>
              </a:rPr>
              <a:t>  </a:t>
            </a:r>
            <a:r>
              <a:rPr kumimoji="0" lang="en-US" sz="1600" b="0" i="0" u="none" strike="noStrike" cap="none" normalizeH="0" baseline="0" dirty="0" err="1" smtClean="0">
                <a:ln>
                  <a:noFill/>
                </a:ln>
                <a:solidFill>
                  <a:srgbClr val="2B91AF"/>
                </a:solidFill>
                <a:effectLst/>
              </a:rPr>
              <a:t>TokenHelper</a:t>
            </a:r>
            <a:r>
              <a:rPr kumimoji="0" lang="en-US" sz="1600" b="0" i="0" u="none" strike="noStrike" cap="none" normalizeH="0" baseline="0" dirty="0" err="1" smtClean="0">
                <a:ln>
                  <a:noFill/>
                </a:ln>
                <a:solidFill>
                  <a:srgbClr val="000000"/>
                </a:solidFill>
                <a:effectLst/>
              </a:rPr>
              <a:t>.GetClientContextWithAccessToken</a:t>
            </a:r>
            <a:r>
              <a:rPr kumimoji="0" lang="en-US" sz="1600" b="0" i="0" u="none" strike="noStrike" cap="none" normalizeH="0" baseline="0" dirty="0" smtClean="0">
                <a:ln>
                  <a:noFill/>
                </a:ln>
                <a:solidFill>
                  <a:srgbClr val="000000"/>
                </a:solidFill>
                <a:effectLst/>
              </a:rPr>
              <a:t>(</a:t>
            </a:r>
            <a:r>
              <a:rPr kumimoji="0" lang="en-US" sz="1600" b="0" i="0" u="none" strike="noStrike" cap="none" normalizeH="0" baseline="0" dirty="0" smtClean="0">
                <a:ln>
                  <a:noFill/>
                </a:ln>
                <a:solidFill>
                  <a:srgbClr val="2B91AF"/>
                </a:solidFill>
                <a:effectLst/>
              </a:rPr>
              <a:t>SPTokenCacheHelper</a:t>
            </a:r>
            <a:r>
              <a:rPr kumimoji="0" lang="en-US" sz="1600" b="0" i="0" u="none" strike="noStrike" cap="none" normalizeH="0" baseline="0" dirty="0" smtClean="0">
                <a:ln>
                  <a:noFill/>
                </a:ln>
                <a:solidFill>
                  <a:srgbClr val="000000"/>
                </a:solidFill>
                <a:effectLst/>
              </a:rPr>
              <a:t>.CurrentSessionContext.SPHostUrl.OriginalString,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appOnlyToken</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2B91AF"/>
                </a:solidFill>
                <a:effectLst/>
              </a:rPr>
              <a:t>  List</a:t>
            </a: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list</a:t>
            </a:r>
            <a:r>
              <a:rPr kumimoji="0" lang="en-US" sz="1600" b="0" i="0" u="none" strike="noStrike" cap="none" normalizeH="0" baseline="0" dirty="0" smtClean="0">
                <a:ln>
                  <a:noFill/>
                </a:ln>
                <a:solidFill>
                  <a:srgbClr val="000000"/>
                </a:solidFill>
                <a:effectLst/>
              </a:rPr>
              <a:t> = </a:t>
            </a:r>
            <a:r>
              <a:rPr kumimoji="0" lang="en-US" sz="1600" b="0" i="0" u="none" strike="noStrike" cap="none" normalizeH="0" baseline="0" dirty="0" err="1" smtClean="0">
                <a:ln>
                  <a:noFill/>
                </a:ln>
                <a:solidFill>
                  <a:srgbClr val="000000"/>
                </a:solidFill>
                <a:effectLst/>
              </a:rPr>
              <a:t>clientContext.Web.Lists.GetByTitle</a:t>
            </a:r>
            <a:r>
              <a:rPr kumimoji="0" lang="en-US" sz="1600" b="0" i="0" u="none" strike="noStrike" cap="none" normalizeH="0" baseline="0" dirty="0" smtClean="0">
                <a:ln>
                  <a:noFill/>
                </a:ln>
                <a:solidFill>
                  <a:srgbClr val="000000"/>
                </a:solidFill>
                <a:effectLst/>
              </a:rPr>
              <a:t>(</a:t>
            </a:r>
            <a:r>
              <a:rPr kumimoji="0" lang="en-US" sz="1600" b="0" i="0" u="none" strike="noStrike" cap="none" normalizeH="0" baseline="0" dirty="0" smtClean="0">
                <a:ln>
                  <a:noFill/>
                </a:ln>
                <a:solidFill>
                  <a:srgbClr val="A31515"/>
                </a:solidFill>
                <a:effectLst/>
              </a:rPr>
              <a:t>"Movies"</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2B91AF"/>
                </a:solidFill>
                <a:effectLst/>
              </a:rPr>
              <a:t>  </a:t>
            </a:r>
            <a:r>
              <a:rPr kumimoji="0" lang="en-US" sz="1600" b="0" i="0" u="none" strike="noStrike" cap="none" normalizeH="0" baseline="0" dirty="0" err="1" smtClean="0">
                <a:ln>
                  <a:noFill/>
                </a:ln>
                <a:solidFill>
                  <a:srgbClr val="2B91AF"/>
                </a:solidFill>
                <a:effectLst/>
              </a:rPr>
              <a:t>ListItemCreationInformation</a:t>
            </a: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newMovie</a:t>
            </a:r>
            <a:r>
              <a:rPr kumimoji="0" lang="en-US" sz="1600" b="0" i="0" u="none" strike="noStrike" cap="none" normalizeH="0" baseline="0" dirty="0" smtClean="0">
                <a:ln>
                  <a:noFill/>
                </a:ln>
                <a:solidFill>
                  <a:srgbClr val="000000"/>
                </a:solidFill>
                <a:effectLst/>
              </a:rPr>
              <a:t> = </a:t>
            </a:r>
            <a:r>
              <a:rPr kumimoji="0" lang="en-US" sz="1600" b="0" i="0" u="none" strike="noStrike" cap="none" normalizeH="0" baseline="0" dirty="0" smtClean="0">
                <a:ln>
                  <a:noFill/>
                </a:ln>
                <a:solidFill>
                  <a:srgbClr val="0000FF"/>
                </a:solidFill>
                <a:effectLst/>
              </a:rPr>
              <a:t>new</a:t>
            </a: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2B91AF"/>
                </a:solidFill>
                <a:effectLst/>
              </a:rPr>
              <a:t>ListItemCreationInformation</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Microsoft.SharePoint.Client.</a:t>
            </a:r>
            <a:r>
              <a:rPr kumimoji="0" lang="en-US" sz="1600" b="0" i="0" u="none" strike="noStrike" cap="none" normalizeH="0" baseline="0" dirty="0" err="1" smtClean="0">
                <a:ln>
                  <a:noFill/>
                </a:ln>
                <a:solidFill>
                  <a:srgbClr val="2B91AF"/>
                </a:solidFill>
                <a:effectLst/>
              </a:rPr>
              <a:t>ListItem</a:t>
            </a:r>
            <a:r>
              <a:rPr kumimoji="0" lang="en-US" sz="1600" b="0" i="0" u="none" strike="noStrike" cap="none" normalizeH="0" baseline="0" dirty="0" smtClean="0">
                <a:ln>
                  <a:noFill/>
                </a:ln>
                <a:solidFill>
                  <a:srgbClr val="000000"/>
                </a:solidFill>
                <a:effectLst/>
              </a:rPr>
              <a:t> item = </a:t>
            </a:r>
            <a:r>
              <a:rPr kumimoji="0" lang="en-US" sz="1600" b="0" i="0" u="none" strike="noStrike" cap="none" normalizeH="0" baseline="0" dirty="0" err="1" smtClean="0">
                <a:ln>
                  <a:noFill/>
                </a:ln>
                <a:solidFill>
                  <a:srgbClr val="000000"/>
                </a:solidFill>
                <a:effectLst/>
              </a:rPr>
              <a:t>list.AddItem</a:t>
            </a:r>
            <a:r>
              <a:rPr kumimoji="0" lang="en-US" sz="1600" b="0" i="0" u="none" strike="noStrike" cap="none" normalizeH="0" baseline="0" dirty="0" smtClean="0">
                <a:ln>
                  <a:noFill/>
                </a:ln>
                <a:solidFill>
                  <a:srgbClr val="000000"/>
                </a:solidFill>
                <a:effectLst/>
              </a:rPr>
              <a:t>(</a:t>
            </a:r>
            <a:r>
              <a:rPr kumimoji="0" lang="en-US" sz="1600" b="0" i="0" u="none" strike="noStrike" cap="none" normalizeH="0" baseline="0" dirty="0" err="1" smtClean="0">
                <a:ln>
                  <a:noFill/>
                </a:ln>
                <a:solidFill>
                  <a:srgbClr val="000000"/>
                </a:solidFill>
                <a:effectLst/>
              </a:rPr>
              <a:t>newMovie</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item[</a:t>
            </a:r>
            <a:r>
              <a:rPr kumimoji="0" lang="en-US" sz="1600" b="0" i="0" u="none" strike="noStrike" cap="none" normalizeH="0" baseline="0" dirty="0" smtClean="0">
                <a:ln>
                  <a:noFill/>
                </a:ln>
                <a:solidFill>
                  <a:srgbClr val="A31515"/>
                </a:solidFill>
                <a:effectLst/>
              </a:rPr>
              <a:t>"Title"</a:t>
            </a:r>
            <a:r>
              <a:rPr kumimoji="0" lang="en-US" sz="1600" b="0" i="0" u="none" strike="noStrike" cap="none" normalizeH="0" baseline="0" dirty="0" smtClean="0">
                <a:ln>
                  <a:noFill/>
                </a:ln>
                <a:solidFill>
                  <a:srgbClr val="000000"/>
                </a:solidFill>
                <a:effectLst/>
              </a:rPr>
              <a:t>] = TextBox1.Text;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item.Update</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clientContext.Load</a:t>
            </a:r>
            <a:r>
              <a:rPr kumimoji="0" lang="en-US" sz="1600" b="0" i="0" u="none" strike="noStrike" cap="none" normalizeH="0" baseline="0" dirty="0" smtClean="0">
                <a:ln>
                  <a:noFill/>
                </a:ln>
                <a:solidFill>
                  <a:srgbClr val="000000"/>
                </a:solidFill>
                <a:effectLst/>
              </a:rPr>
              <a:t>(item);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rPr>
              <a:t>  </a:t>
            </a:r>
            <a:r>
              <a:rPr kumimoji="0" lang="en-US" sz="1600" b="0" i="0" u="none" strike="noStrike" cap="none" normalizeH="0" baseline="0" dirty="0" err="1" smtClean="0">
                <a:ln>
                  <a:noFill/>
                </a:ln>
                <a:solidFill>
                  <a:srgbClr val="000000"/>
                </a:solidFill>
                <a:effectLst/>
              </a:rPr>
              <a:t>clientContext.ExecuteQuery</a:t>
            </a:r>
            <a:r>
              <a:rPr kumimoji="0" lang="en-US" sz="1600" b="0" i="0" u="none" strike="noStrike" cap="none" normalizeH="0" baseline="0" dirty="0" smtClean="0">
                <a:ln>
                  <a:noFill/>
                </a:ln>
                <a:solidFill>
                  <a:srgbClr val="000000"/>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endParaRPr lang="en-US"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2B91AF"/>
                </a:solidFill>
                <a:effectLst/>
              </a:rPr>
              <a:t>  </a:t>
            </a:r>
            <a:r>
              <a:rPr kumimoji="0" lang="en-US" sz="1600" b="0" i="0" u="none" strike="noStrike" cap="none" normalizeH="0" baseline="0" dirty="0" err="1" smtClean="0">
                <a:ln>
                  <a:noFill/>
                </a:ln>
                <a:solidFill>
                  <a:srgbClr val="2B91AF"/>
                </a:solidFill>
                <a:effectLst/>
              </a:rPr>
              <a:t>TraceCaster</a:t>
            </a:r>
            <a:r>
              <a:rPr kumimoji="0" lang="en-US" sz="1600" b="0" i="0" u="none" strike="noStrike" cap="none" normalizeH="0" baseline="0" dirty="0" err="1" smtClean="0">
                <a:ln>
                  <a:noFill/>
                </a:ln>
                <a:solidFill>
                  <a:srgbClr val="000000"/>
                </a:solidFill>
                <a:effectLst/>
              </a:rPr>
              <a:t>.Cast</a:t>
            </a:r>
            <a:r>
              <a:rPr kumimoji="0" lang="en-US" sz="1600" b="0" i="0" u="none" strike="noStrike" cap="none" normalizeH="0" baseline="0" dirty="0" smtClean="0">
                <a:ln>
                  <a:noFill/>
                </a:ln>
                <a:solidFill>
                  <a:srgbClr val="000000"/>
                </a:solidFill>
                <a:effectLst/>
              </a:rPr>
              <a:t>(</a:t>
            </a:r>
            <a:r>
              <a:rPr kumimoji="0" lang="en-US" sz="1600" b="0" i="0" u="none" strike="noStrike" cap="none" normalizeH="0" baseline="0" dirty="0" err="1" smtClean="0">
                <a:ln>
                  <a:noFill/>
                </a:ln>
                <a:solidFill>
                  <a:srgbClr val="0000FF"/>
                </a:solidFill>
                <a:effectLst/>
              </a:rPr>
              <a:t>string</a:t>
            </a:r>
            <a:r>
              <a:rPr kumimoji="0" lang="en-US" sz="1600" b="0" i="0" u="none" strike="noStrike" cap="none" normalizeH="0" baseline="0" dirty="0" err="1" smtClean="0">
                <a:ln>
                  <a:noFill/>
                </a:ln>
                <a:solidFill>
                  <a:srgbClr val="000000"/>
                </a:solidFill>
                <a:effectLst/>
              </a:rPr>
              <a:t>.Format</a:t>
            </a:r>
            <a:r>
              <a:rPr kumimoji="0" lang="en-US" sz="1600" b="0" i="0" u="none" strike="noStrike" cap="none" normalizeH="0" baseline="0" dirty="0" smtClean="0">
                <a:ln>
                  <a:noFill/>
                </a:ln>
                <a:solidFill>
                  <a:srgbClr val="000000"/>
                </a:solidFill>
                <a:effectLst/>
              </a:rPr>
              <a:t>(</a:t>
            </a:r>
            <a:r>
              <a:rPr kumimoji="0" lang="en-US" sz="1600" b="0" i="0" u="none" strike="noStrike" cap="none" normalizeH="0" baseline="0" dirty="0" smtClean="0">
                <a:ln>
                  <a:noFill/>
                </a:ln>
                <a:solidFill>
                  <a:srgbClr val="A31515"/>
                </a:solidFill>
                <a:effectLst/>
              </a:rPr>
              <a:t>"Added a new Movie: {0}"</a:t>
            </a:r>
            <a:r>
              <a:rPr kumimoji="0" lang="en-US" sz="1600" b="0" i="0" u="none" strike="noStrike" cap="none" normalizeH="0" baseline="0" dirty="0" smtClean="0">
                <a:ln>
                  <a:noFill/>
                </a:ln>
                <a:solidFill>
                  <a:srgbClr val="000000"/>
                </a:solidFill>
                <a:effectLst/>
              </a:rPr>
              <a:t>, TextBox1.Text));</a:t>
            </a:r>
          </a:p>
          <a:p>
            <a:pPr marL="0" marR="0" lvl="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solidFill>
              </a:rPr>
              <a:t>}</a:t>
            </a:r>
            <a:endParaRPr kumimoji="0" lang="en-US" sz="4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0204284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a:t>
            </a:r>
            <a:r>
              <a:rPr lang="en-US" sz="6600" dirty="0"/>
              <a:t>5</a:t>
            </a:r>
            <a:r>
              <a:rPr lang="en-US" sz="6600" dirty="0" smtClean="0"/>
              <a:t>: </a:t>
            </a:r>
            <a:r>
              <a:rPr lang="en-US" sz="6600" dirty="0" err="1" smtClean="0"/>
              <a:t>SignalR</a:t>
            </a:r>
            <a:r>
              <a:rPr lang="en-US" sz="6600" dirty="0" smtClean="0"/>
              <a:t> showing debugging info</a:t>
            </a:r>
            <a:endParaRPr lang="en-US" sz="6600" dirty="0"/>
          </a:p>
        </p:txBody>
      </p:sp>
    </p:spTree>
    <p:extLst>
      <p:ext uri="{BB962C8B-B14F-4D97-AF65-F5344CB8AC3E}">
        <p14:creationId xmlns:p14="http://schemas.microsoft.com/office/powerpoint/2010/main" val="414484328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a:t>
            </a:r>
            <a:r>
              <a:rPr lang="en-US" dirty="0" err="1" smtClean="0"/>
              <a:t>SignalR</a:t>
            </a:r>
            <a:endParaRPr lang="en-US" dirty="0"/>
          </a:p>
        </p:txBody>
      </p:sp>
      <p:sp>
        <p:nvSpPr>
          <p:cNvPr id="4" name="Text Placeholder 3"/>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1823747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3323987"/>
          </a:xfrm>
        </p:spPr>
        <p:txBody>
          <a:bodyPr/>
          <a:lstStyle/>
          <a:p>
            <a:r>
              <a:rPr lang="en-US" dirty="0" smtClean="0"/>
              <a:t>Compliment the other SharePoint App Sessions this week</a:t>
            </a:r>
          </a:p>
          <a:p>
            <a:r>
              <a:rPr lang="en-US" dirty="0" smtClean="0"/>
              <a:t>Understand real world SharePoint App scenarios</a:t>
            </a:r>
          </a:p>
          <a:p>
            <a:r>
              <a:rPr lang="en-US" dirty="0" smtClean="0"/>
              <a:t>Learn from my experience on releasing 3 apps to store</a:t>
            </a:r>
            <a:endParaRPr lang="en-US" dirty="0"/>
          </a:p>
          <a:p>
            <a:endParaRPr lang="en-US" dirty="0"/>
          </a:p>
        </p:txBody>
      </p:sp>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Tree>
    <p:extLst>
      <p:ext uri="{BB962C8B-B14F-4D97-AF65-F5344CB8AC3E}">
        <p14:creationId xmlns:p14="http://schemas.microsoft.com/office/powerpoint/2010/main" val="2590400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a:t>
            </a:r>
            <a:r>
              <a:rPr lang="en-US" sz="6600" dirty="0"/>
              <a:t>6</a:t>
            </a:r>
            <a:r>
              <a:rPr lang="en-US" sz="6600" dirty="0" smtClean="0"/>
              <a:t>: Chrome Control Navigation</a:t>
            </a:r>
            <a:endParaRPr lang="en-US" sz="6600" dirty="0"/>
          </a:p>
        </p:txBody>
      </p:sp>
    </p:spTree>
    <p:extLst>
      <p:ext uri="{BB962C8B-B14F-4D97-AF65-F5344CB8AC3E}">
        <p14:creationId xmlns:p14="http://schemas.microsoft.com/office/powerpoint/2010/main" val="300087358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UX design guidelines</a:t>
            </a:r>
            <a:endParaRPr lang="en-US" dirty="0"/>
          </a:p>
        </p:txBody>
      </p:sp>
      <p:pic>
        <p:nvPicPr>
          <p:cNvPr id="4" name="Picture 3"/>
          <p:cNvPicPr>
            <a:picLocks noChangeAspect="1"/>
          </p:cNvPicPr>
          <p:nvPr/>
        </p:nvPicPr>
        <p:blipFill>
          <a:blip r:embed="rId3"/>
          <a:stretch>
            <a:fillRect/>
          </a:stretch>
        </p:blipFill>
        <p:spPr>
          <a:xfrm>
            <a:off x="6904037" y="1973262"/>
            <a:ext cx="5083366" cy="3733800"/>
          </a:xfrm>
          <a:prstGeom prst="rect">
            <a:avLst/>
          </a:prstGeom>
        </p:spPr>
      </p:pic>
      <p:pic>
        <p:nvPicPr>
          <p:cNvPr id="5" name="Picture 4"/>
          <p:cNvPicPr>
            <a:picLocks noChangeAspect="1"/>
          </p:cNvPicPr>
          <p:nvPr/>
        </p:nvPicPr>
        <p:blipFill>
          <a:blip r:embed="rId4"/>
          <a:stretch>
            <a:fillRect/>
          </a:stretch>
        </p:blipFill>
        <p:spPr>
          <a:xfrm>
            <a:off x="274640" y="1973262"/>
            <a:ext cx="5083366" cy="3733800"/>
          </a:xfrm>
          <a:prstGeom prst="rect">
            <a:avLst/>
          </a:prstGeom>
        </p:spPr>
      </p:pic>
      <p:cxnSp>
        <p:nvCxnSpPr>
          <p:cNvPr id="7" name="Straight Arrow Connector 6"/>
          <p:cNvCxnSpPr/>
          <p:nvPr/>
        </p:nvCxnSpPr>
        <p:spPr>
          <a:xfrm>
            <a:off x="5684837" y="3840162"/>
            <a:ext cx="838200" cy="0"/>
          </a:xfrm>
          <a:prstGeom prst="straightConnector1">
            <a:avLst/>
          </a:prstGeom>
          <a:ln w="5715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719000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Chrome</a:t>
            </a:r>
            <a:endParaRPr lang="en-US" dirty="0"/>
          </a:p>
        </p:txBody>
      </p:sp>
      <p:sp>
        <p:nvSpPr>
          <p:cNvPr id="4" name="Text Placeholder 3"/>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3579476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a:t>
            </a:r>
            <a:r>
              <a:rPr lang="en-US" sz="6600" dirty="0"/>
              <a:t>7</a:t>
            </a:r>
            <a:r>
              <a:rPr lang="en-US" sz="6600" dirty="0" smtClean="0"/>
              <a:t>: Versioning</a:t>
            </a:r>
            <a:endParaRPr lang="en-US" sz="6600" dirty="0"/>
          </a:p>
        </p:txBody>
      </p:sp>
    </p:spTree>
    <p:extLst>
      <p:ext uri="{BB962C8B-B14F-4D97-AF65-F5344CB8AC3E}">
        <p14:creationId xmlns:p14="http://schemas.microsoft.com/office/powerpoint/2010/main" val="385522272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Versioning </a:t>
            </a:r>
            <a:endParaRPr lang="en-US" dirty="0"/>
          </a:p>
        </p:txBody>
      </p:sp>
      <p:sp>
        <p:nvSpPr>
          <p:cNvPr id="4" name="Footer Placeholder 3"/>
          <p:cNvSpPr>
            <a:spLocks noGrp="1"/>
          </p:cNvSpPr>
          <p:nvPr>
            <p:ph type="ftr" sz="quarter" idx="4294967295"/>
          </p:nvPr>
        </p:nvSpPr>
        <p:spPr>
          <a:xfrm>
            <a:off x="2021522" y="6490094"/>
            <a:ext cx="7371335" cy="372394"/>
          </a:xfrm>
          <a:prstGeom prst="rect">
            <a:avLst/>
          </a:prstGeom>
        </p:spPr>
        <p:txBody>
          <a:bodyPr/>
          <a:lstStyle/>
          <a:p>
            <a:r>
              <a:rPr lang="en-US" smtClean="0"/>
              <a:t>© 2011 AvePoint, Inc. All rights reserved. No part of this may be reproduced, stored in a retrieval system, or transmitted in any form or by any means, without the prior written consent of AvePoint, Inc. </a:t>
            </a:r>
            <a:endParaRPr lang="en-US" dirty="0"/>
          </a:p>
        </p:txBody>
      </p:sp>
      <p:sp>
        <p:nvSpPr>
          <p:cNvPr id="6" name="Footer Placeholder 2"/>
          <p:cNvSpPr txBox="1">
            <a:spLocks/>
          </p:cNvSpPr>
          <p:nvPr/>
        </p:nvSpPr>
        <p:spPr>
          <a:xfrm>
            <a:off x="2501837" y="6482888"/>
            <a:ext cx="7423460" cy="372394"/>
          </a:xfrm>
          <a:prstGeom prst="rect">
            <a:avLst/>
          </a:prstGeom>
        </p:spPr>
        <p:txBody>
          <a:bodyPr/>
          <a:lstStyle>
            <a:defPPr>
              <a:defRPr lang="en-US"/>
            </a:defPPr>
            <a:lvl1pPr marL="0" algn="ctr" defTabSz="914400" rtl="0" eaLnBrk="1" latinLnBrk="0" hangingPunct="1">
              <a:defRPr sz="800" b="0" i="0" kern="1200">
                <a:solidFill>
                  <a:schemeClr val="tx1">
                    <a:lumMod val="50000"/>
                    <a:lumOff val="50000"/>
                  </a:schemeClr>
                </a:solidFill>
                <a:latin typeface="Helvetica Light"/>
                <a:ea typeface="+mn-ea"/>
                <a:cs typeface="Helvetica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16"/>
              <a:t>© 2011 AvePoint, Inc. All rights reserved. No part of this may be reproduced, stored in a retrieval system, or transmitted in any form or by any means, without the prior written consent of AvePoint, Inc. </a:t>
            </a:r>
            <a:endParaRPr lang="en-US" sz="816" dirty="0"/>
          </a:p>
        </p:txBody>
      </p:sp>
      <p:sp>
        <p:nvSpPr>
          <p:cNvPr id="7" name="Footer Placeholder 3"/>
          <p:cNvSpPr txBox="1">
            <a:spLocks/>
          </p:cNvSpPr>
          <p:nvPr/>
        </p:nvSpPr>
        <p:spPr>
          <a:xfrm>
            <a:off x="2603222" y="6482888"/>
            <a:ext cx="7371335" cy="372394"/>
          </a:xfrm>
          <a:prstGeom prst="rect">
            <a:avLst/>
          </a:prstGeom>
        </p:spPr>
        <p:txBody>
          <a:bodyPr/>
          <a:lstStyle>
            <a:defPPr>
              <a:defRPr lang="en-US"/>
            </a:defPPr>
            <a:lvl1pPr marL="0" algn="ctr" defTabSz="914400" rtl="0" eaLnBrk="1" latinLnBrk="0" hangingPunct="1">
              <a:defRPr sz="800" b="0" i="0" kern="1200">
                <a:solidFill>
                  <a:schemeClr val="tx1">
                    <a:lumMod val="50000"/>
                    <a:lumOff val="50000"/>
                  </a:schemeClr>
                </a:solidFill>
                <a:latin typeface="Helvetica Light"/>
                <a:ea typeface="+mn-ea"/>
                <a:cs typeface="Helvetica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16"/>
              <a:t>© 2011 AvePoint, Inc. All rights reserved. No part of this may be reproduced, stored in a retrieval system, or transmitted in any form or by any means, without the prior written consent of AvePoint, Inc. </a:t>
            </a:r>
            <a:endParaRPr lang="en-US" sz="816" dirty="0"/>
          </a:p>
        </p:txBody>
      </p:sp>
      <p:sp>
        <p:nvSpPr>
          <p:cNvPr id="8" name="Rectangle 7"/>
          <p:cNvSpPr/>
          <p:nvPr/>
        </p:nvSpPr>
        <p:spPr>
          <a:xfrm>
            <a:off x="1866089" y="1243471"/>
            <a:ext cx="9990948" cy="5751054"/>
          </a:xfrm>
          <a:prstGeom prst="rect">
            <a:avLst/>
          </a:prstGeom>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SharePoint</a:t>
            </a:r>
          </a:p>
        </p:txBody>
      </p:sp>
      <p:sp>
        <p:nvSpPr>
          <p:cNvPr id="9" name="Rectangle 8"/>
          <p:cNvSpPr/>
          <p:nvPr/>
        </p:nvSpPr>
        <p:spPr>
          <a:xfrm>
            <a:off x="2176956" y="1632055"/>
            <a:ext cx="4896168" cy="5362469"/>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SharePoint</a:t>
            </a:r>
          </a:p>
        </p:txBody>
      </p:sp>
      <p:sp>
        <p:nvSpPr>
          <p:cNvPr id="10" name="Rectangle 9"/>
          <p:cNvSpPr/>
          <p:nvPr/>
        </p:nvSpPr>
        <p:spPr>
          <a:xfrm>
            <a:off x="7228557" y="1632055"/>
            <a:ext cx="3003850" cy="170977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Azure Web &amp; Worker Roles</a:t>
            </a:r>
          </a:p>
        </p:txBody>
      </p:sp>
      <p:sp>
        <p:nvSpPr>
          <p:cNvPr id="11" name="Rectangle 10"/>
          <p:cNvSpPr/>
          <p:nvPr/>
        </p:nvSpPr>
        <p:spPr>
          <a:xfrm>
            <a:off x="2410107" y="2001662"/>
            <a:ext cx="4429866" cy="4837429"/>
          </a:xfrm>
          <a:prstGeom prst="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Web application</a:t>
            </a:r>
          </a:p>
        </p:txBody>
      </p:sp>
      <p:sp>
        <p:nvSpPr>
          <p:cNvPr id="13" name="Rectangle 12"/>
          <p:cNvSpPr/>
          <p:nvPr/>
        </p:nvSpPr>
        <p:spPr>
          <a:xfrm>
            <a:off x="2565541" y="2399735"/>
            <a:ext cx="4118998" cy="4269350"/>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Site Collection</a:t>
            </a:r>
          </a:p>
        </p:txBody>
      </p:sp>
      <p:sp>
        <p:nvSpPr>
          <p:cNvPr id="14" name="Rectangle 13"/>
          <p:cNvSpPr/>
          <p:nvPr/>
        </p:nvSpPr>
        <p:spPr>
          <a:xfrm>
            <a:off x="2720975" y="2721450"/>
            <a:ext cx="3808130" cy="3804292"/>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Root Site</a:t>
            </a:r>
          </a:p>
        </p:txBody>
      </p:sp>
      <p:sp>
        <p:nvSpPr>
          <p:cNvPr id="15" name="Rectangle 14"/>
          <p:cNvSpPr/>
          <p:nvPr/>
        </p:nvSpPr>
        <p:spPr>
          <a:xfrm>
            <a:off x="2876408"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1</a:t>
            </a:r>
          </a:p>
          <a:p>
            <a:pPr algn="ctr"/>
            <a:r>
              <a:rPr lang="en-US" sz="1836" dirty="0"/>
              <a:t>V1.0</a:t>
            </a:r>
          </a:p>
        </p:txBody>
      </p:sp>
      <p:sp>
        <p:nvSpPr>
          <p:cNvPr id="16" name="Rectangle 15"/>
          <p:cNvSpPr/>
          <p:nvPr/>
        </p:nvSpPr>
        <p:spPr>
          <a:xfrm>
            <a:off x="4078310"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V1.0</a:t>
            </a:r>
          </a:p>
        </p:txBody>
      </p:sp>
      <p:sp>
        <p:nvSpPr>
          <p:cNvPr id="17" name="Rectangle 16"/>
          <p:cNvSpPr/>
          <p:nvPr/>
        </p:nvSpPr>
        <p:spPr>
          <a:xfrm>
            <a:off x="5345277"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a:t>V1.0</a:t>
            </a:r>
          </a:p>
        </p:txBody>
      </p:sp>
      <p:sp>
        <p:nvSpPr>
          <p:cNvPr id="18" name="Rectangle 17"/>
          <p:cNvSpPr/>
          <p:nvPr/>
        </p:nvSpPr>
        <p:spPr>
          <a:xfrm>
            <a:off x="7383991" y="2127279"/>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Web</a:t>
            </a:r>
          </a:p>
          <a:p>
            <a:pPr algn="ctr"/>
            <a:r>
              <a:rPr lang="en-US" sz="1836" dirty="0"/>
              <a:t>V1.0</a:t>
            </a:r>
          </a:p>
        </p:txBody>
      </p:sp>
      <p:sp>
        <p:nvSpPr>
          <p:cNvPr id="19" name="Rectangle 18"/>
          <p:cNvSpPr/>
          <p:nvPr/>
        </p:nvSpPr>
        <p:spPr>
          <a:xfrm>
            <a:off x="8860613" y="2127278"/>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SQL</a:t>
            </a:r>
          </a:p>
          <a:p>
            <a:pPr algn="ctr"/>
            <a:r>
              <a:rPr lang="en-US" sz="1836" dirty="0"/>
              <a:t>V1.0</a:t>
            </a:r>
          </a:p>
        </p:txBody>
      </p:sp>
      <p:sp>
        <p:nvSpPr>
          <p:cNvPr id="21" name="Rectangle 20"/>
          <p:cNvSpPr/>
          <p:nvPr/>
        </p:nvSpPr>
        <p:spPr>
          <a:xfrm>
            <a:off x="2876408" y="4420376"/>
            <a:ext cx="3412480" cy="1630699"/>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Sub Site</a:t>
            </a:r>
          </a:p>
        </p:txBody>
      </p:sp>
      <p:sp>
        <p:nvSpPr>
          <p:cNvPr id="22" name="Rectangle 21"/>
          <p:cNvSpPr/>
          <p:nvPr/>
        </p:nvSpPr>
        <p:spPr>
          <a:xfrm>
            <a:off x="3096160" y="4776881"/>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a:t>V1.0</a:t>
            </a:r>
          </a:p>
        </p:txBody>
      </p:sp>
      <p:sp>
        <p:nvSpPr>
          <p:cNvPr id="23" name="Rectangle 22"/>
          <p:cNvSpPr/>
          <p:nvPr/>
        </p:nvSpPr>
        <p:spPr>
          <a:xfrm>
            <a:off x="7383991" y="2127277"/>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Web</a:t>
            </a:r>
          </a:p>
          <a:p>
            <a:pPr algn="ctr"/>
            <a:r>
              <a:rPr lang="en-US" sz="1836" dirty="0"/>
              <a:t>V1.1</a:t>
            </a:r>
          </a:p>
        </p:txBody>
      </p:sp>
      <p:sp>
        <p:nvSpPr>
          <p:cNvPr id="24" name="Rectangle 23"/>
          <p:cNvSpPr/>
          <p:nvPr/>
        </p:nvSpPr>
        <p:spPr>
          <a:xfrm>
            <a:off x="8848362" y="2119370"/>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SQL</a:t>
            </a:r>
          </a:p>
          <a:p>
            <a:pPr algn="ctr"/>
            <a:r>
              <a:rPr lang="en-US" sz="1836" dirty="0"/>
              <a:t>V1.1</a:t>
            </a:r>
          </a:p>
        </p:txBody>
      </p:sp>
      <p:sp>
        <p:nvSpPr>
          <p:cNvPr id="25" name="Rectangle 24"/>
          <p:cNvSpPr/>
          <p:nvPr/>
        </p:nvSpPr>
        <p:spPr>
          <a:xfrm>
            <a:off x="7383991" y="2119371"/>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Web</a:t>
            </a:r>
          </a:p>
          <a:p>
            <a:pPr algn="ctr"/>
            <a:r>
              <a:rPr lang="en-US" sz="1836" dirty="0"/>
              <a:t>V2.0</a:t>
            </a:r>
          </a:p>
        </p:txBody>
      </p:sp>
      <p:sp>
        <p:nvSpPr>
          <p:cNvPr id="26" name="Rectangle 25"/>
          <p:cNvSpPr/>
          <p:nvPr/>
        </p:nvSpPr>
        <p:spPr>
          <a:xfrm>
            <a:off x="8866809" y="2134484"/>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SQL</a:t>
            </a:r>
          </a:p>
          <a:p>
            <a:pPr algn="ctr"/>
            <a:r>
              <a:rPr lang="en-US" sz="1836" dirty="0"/>
              <a:t>V2.0</a:t>
            </a:r>
          </a:p>
        </p:txBody>
      </p:sp>
      <p:sp>
        <p:nvSpPr>
          <p:cNvPr id="27" name="Rectangle 26"/>
          <p:cNvSpPr/>
          <p:nvPr/>
        </p:nvSpPr>
        <p:spPr>
          <a:xfrm>
            <a:off x="3109559" y="4776881"/>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a:t>V1.1</a:t>
            </a:r>
          </a:p>
        </p:txBody>
      </p:sp>
      <p:sp>
        <p:nvSpPr>
          <p:cNvPr id="29" name="Rectangle 28"/>
          <p:cNvSpPr/>
          <p:nvPr/>
        </p:nvSpPr>
        <p:spPr>
          <a:xfrm>
            <a:off x="4090561" y="3119701"/>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V2.0</a:t>
            </a:r>
          </a:p>
        </p:txBody>
      </p:sp>
      <p:sp>
        <p:nvSpPr>
          <p:cNvPr id="30" name="Rectangle 29"/>
          <p:cNvSpPr/>
          <p:nvPr/>
        </p:nvSpPr>
        <p:spPr>
          <a:xfrm>
            <a:off x="7228557" y="3431102"/>
            <a:ext cx="3866480" cy="1435053"/>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smtClean="0"/>
              <a:t>Windows Server</a:t>
            </a:r>
            <a:endParaRPr lang="en-US" sz="1836" dirty="0"/>
          </a:p>
        </p:txBody>
      </p:sp>
      <p:sp>
        <p:nvSpPr>
          <p:cNvPr id="31" name="Rectangle 30"/>
          <p:cNvSpPr/>
          <p:nvPr/>
        </p:nvSpPr>
        <p:spPr>
          <a:xfrm>
            <a:off x="8549745" y="3735728"/>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SQL v1</a:t>
            </a:r>
            <a:endParaRPr lang="en-US" sz="1836" dirty="0"/>
          </a:p>
        </p:txBody>
      </p:sp>
      <p:sp>
        <p:nvSpPr>
          <p:cNvPr id="32" name="Rectangle 31"/>
          <p:cNvSpPr/>
          <p:nvPr/>
        </p:nvSpPr>
        <p:spPr>
          <a:xfrm>
            <a:off x="7306275"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Web v1</a:t>
            </a:r>
            <a:endParaRPr lang="en-US" sz="1836" dirty="0"/>
          </a:p>
        </p:txBody>
      </p:sp>
      <p:sp>
        <p:nvSpPr>
          <p:cNvPr id="33" name="Rectangle 32"/>
          <p:cNvSpPr/>
          <p:nvPr/>
        </p:nvSpPr>
        <p:spPr>
          <a:xfrm>
            <a:off x="9793215"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dirty="0"/>
              <a:t>App 3</a:t>
            </a:r>
          </a:p>
          <a:p>
            <a:pPr algn="ctr"/>
            <a:r>
              <a:rPr lang="en-US" dirty="0" smtClean="0"/>
              <a:t>Windows Service v1</a:t>
            </a:r>
            <a:endParaRPr lang="en-US" dirty="0"/>
          </a:p>
        </p:txBody>
      </p:sp>
      <p:sp>
        <p:nvSpPr>
          <p:cNvPr id="34" name="Rectangle 33"/>
          <p:cNvSpPr/>
          <p:nvPr/>
        </p:nvSpPr>
        <p:spPr>
          <a:xfrm>
            <a:off x="7217184" y="3431102"/>
            <a:ext cx="3866480" cy="1435053"/>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smtClean="0"/>
              <a:t>Windows Server</a:t>
            </a:r>
            <a:endParaRPr lang="en-US" sz="1836" dirty="0"/>
          </a:p>
        </p:txBody>
      </p:sp>
      <p:sp>
        <p:nvSpPr>
          <p:cNvPr id="35" name="Rectangle 34"/>
          <p:cNvSpPr/>
          <p:nvPr/>
        </p:nvSpPr>
        <p:spPr>
          <a:xfrm>
            <a:off x="8538372" y="3735728"/>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SQL</a:t>
            </a:r>
          </a:p>
          <a:p>
            <a:pPr algn="ctr"/>
            <a:r>
              <a:rPr lang="en-US" sz="1836" dirty="0" smtClean="0"/>
              <a:t>V1.1</a:t>
            </a:r>
            <a:endParaRPr lang="en-US" sz="1836" dirty="0"/>
          </a:p>
        </p:txBody>
      </p:sp>
      <p:sp>
        <p:nvSpPr>
          <p:cNvPr id="36" name="Rectangle 35"/>
          <p:cNvSpPr/>
          <p:nvPr/>
        </p:nvSpPr>
        <p:spPr>
          <a:xfrm>
            <a:off x="7294902"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Web</a:t>
            </a:r>
          </a:p>
          <a:p>
            <a:pPr algn="ctr"/>
            <a:r>
              <a:rPr lang="en-US" sz="1836" dirty="0" smtClean="0"/>
              <a:t>V1.1</a:t>
            </a:r>
            <a:endParaRPr lang="en-US" sz="1836" dirty="0"/>
          </a:p>
        </p:txBody>
      </p:sp>
      <p:sp>
        <p:nvSpPr>
          <p:cNvPr id="37" name="Rectangle 36"/>
          <p:cNvSpPr/>
          <p:nvPr/>
        </p:nvSpPr>
        <p:spPr>
          <a:xfrm>
            <a:off x="9781842"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Windows Service</a:t>
            </a:r>
          </a:p>
          <a:p>
            <a:pPr algn="ctr"/>
            <a:r>
              <a:rPr lang="en-US" sz="1836" dirty="0" smtClean="0"/>
              <a:t>V1.1</a:t>
            </a:r>
            <a:endParaRPr lang="en-US" sz="1836" dirty="0"/>
          </a:p>
        </p:txBody>
      </p:sp>
    </p:spTree>
    <p:extLst>
      <p:ext uri="{BB962C8B-B14F-4D97-AF65-F5344CB8AC3E}">
        <p14:creationId xmlns:p14="http://schemas.microsoft.com/office/powerpoint/2010/main" val="93444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down)">
                                      <p:cBhvr>
                                        <p:cTn id="39" dur="500"/>
                                        <p:tgtEl>
                                          <p:spTgt spid="34"/>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down)">
                                      <p:cBhvr>
                                        <p:cTn id="45" dur="500"/>
                                        <p:tgtEl>
                                          <p:spTgt spid="3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down)">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9" grpId="0" animBg="1"/>
      <p:bldP spid="34" grpId="0" animBg="1"/>
      <p:bldP spid="35" grpId="0" animBg="1"/>
      <p:bldP spid="36" grpId="0" animBg="1"/>
      <p:bldP spid="3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3"/>
          <a:stretch>
            <a:fillRect/>
          </a:stretch>
        </p:blipFill>
        <p:spPr>
          <a:xfrm>
            <a:off x="3884273" y="3180092"/>
            <a:ext cx="2030904" cy="1681968"/>
          </a:xfrm>
          <a:prstGeom prst="rect">
            <a:avLst/>
          </a:prstGeom>
          <a:ln>
            <a:solidFill>
              <a:schemeClr val="bg1">
                <a:lumMod val="65000"/>
              </a:schemeClr>
            </a:solidFill>
          </a:ln>
        </p:spPr>
      </p:pic>
      <p:grpSp>
        <p:nvGrpSpPr>
          <p:cNvPr id="6" name="Group 5"/>
          <p:cNvGrpSpPr/>
          <p:nvPr/>
        </p:nvGrpSpPr>
        <p:grpSpPr>
          <a:xfrm>
            <a:off x="2242605" y="1623910"/>
            <a:ext cx="1235717" cy="2183610"/>
            <a:chOff x="8215766" y="2164438"/>
            <a:chExt cx="1615042" cy="1947553"/>
          </a:xfrm>
        </p:grpSpPr>
        <p:sp>
          <p:nvSpPr>
            <p:cNvPr id="4" name="Rectangle 3"/>
            <p:cNvSpPr/>
            <p:nvPr/>
          </p:nvSpPr>
          <p:spPr bwMode="auto">
            <a:xfrm>
              <a:off x="8215766" y="2164438"/>
              <a:ext cx="1615042" cy="194755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86521" tIns="73433" rIns="186521" bIns="46628" numCol="1" rtlCol="0" anchor="t"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Condensed" pitchFamily="34" charset="0"/>
                </a:rPr>
                <a:t>Marketplace</a:t>
              </a:r>
            </a:p>
          </p:txBody>
        </p:sp>
        <p:pic>
          <p:nvPicPr>
            <p:cNvPr id="14" name="Picture 3" descr="\\tk2offfsm03\FileShares\IPOAWSFS101\SharedFolders\OODESIGN\PROJECTS\O15\O15_REDESIGN\WORKING_FILES\10_10_11\Screens\To Becca\Add-ins_V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4896" y="2746009"/>
              <a:ext cx="913032" cy="10636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pic>
        <p:nvPicPr>
          <p:cNvPr id="1030" name="Picture 6" descr="C:\Users\vesaj\Pictures\DVD_ART36\Artwork_Imagery\Shapes\Arrows\Black 100 percent opaque\curved arrow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280693">
            <a:off x="3298998" y="2365992"/>
            <a:ext cx="1247189" cy="168836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SP App upgrade process</a:t>
            </a:r>
            <a:endParaRPr lang="en-US" dirty="0"/>
          </a:p>
        </p:txBody>
      </p:sp>
      <p:pic>
        <p:nvPicPr>
          <p:cNvPr id="1029" name="Picture 5" descr="C:\Users\vesaj\Pictures\DVD_ART36\Artwork_Imagery\Icons - Illustrations\_ REAL VISTA STYLE\star angl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66794" y="4691736"/>
            <a:ext cx="558024" cy="7438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18004" r="16607" b="19066"/>
          <a:stretch/>
        </p:blipFill>
        <p:spPr bwMode="auto">
          <a:xfrm>
            <a:off x="3831594" y="1979261"/>
            <a:ext cx="748666" cy="113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 name="Group 60"/>
          <p:cNvGrpSpPr/>
          <p:nvPr/>
        </p:nvGrpSpPr>
        <p:grpSpPr>
          <a:xfrm>
            <a:off x="2801105" y="4337114"/>
            <a:ext cx="1792721" cy="1174426"/>
            <a:chOff x="2336399" y="1239174"/>
            <a:chExt cx="2770730" cy="1387394"/>
          </a:xfrm>
        </p:grpSpPr>
        <p:pic>
          <p:nvPicPr>
            <p:cNvPr id="64" name="Picture 2" descr="C:\Users\vesaj\Pictures\DVD_ART36\Artwork_Imagery\Icons - Illustrations\_ XML ICONS\laptop notebook portable Computer.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3296" y="1323188"/>
              <a:ext cx="1373833" cy="1303380"/>
            </a:xfrm>
            <a:prstGeom prst="rect">
              <a:avLst/>
            </a:prstGeom>
            <a:noFill/>
            <a:extLst>
              <a:ext uri="{909E8E84-426E-40DD-AFC4-6F175D3DCCD1}">
                <a14:hiddenFill xmlns:a14="http://schemas.microsoft.com/office/drawing/2010/main">
                  <a:solidFill>
                    <a:srgbClr val="FFFFFF"/>
                  </a:solidFill>
                </a14:hiddenFill>
              </a:ext>
            </a:extLst>
          </p:spPr>
        </p:pic>
        <p:grpSp>
          <p:nvGrpSpPr>
            <p:cNvPr id="68" name="Group 205"/>
            <p:cNvGrpSpPr>
              <a:grpSpLocks noChangeAspect="1"/>
            </p:cNvGrpSpPr>
            <p:nvPr/>
          </p:nvGrpSpPr>
          <p:grpSpPr>
            <a:xfrm>
              <a:off x="2336399" y="1239174"/>
              <a:ext cx="1689696" cy="1387394"/>
              <a:chOff x="6906794" y="5127711"/>
              <a:chExt cx="1447236" cy="1301685"/>
            </a:xfrm>
          </p:grpSpPr>
          <p:pic>
            <p:nvPicPr>
              <p:cNvPr id="69" name="Picture 2" descr="C:\Program Files\Microsoft Resource DVD Artwork\DVD_ART\Artwork_Imagery\HARDWARE_IMAGERY\Illustration - Misc Hardware\XML Icons\user man casual the king.png"/>
              <p:cNvPicPr>
                <a:picLocks noChangeAspect="1" noChangeArrowheads="1"/>
              </p:cNvPicPr>
              <p:nvPr/>
            </p:nvPicPr>
            <p:blipFill>
              <a:blip r:embed="rId9" cstate="print"/>
              <a:srcRect/>
              <a:stretch>
                <a:fillRect/>
              </a:stretch>
            </p:blipFill>
            <p:spPr bwMode="auto">
              <a:xfrm>
                <a:off x="6906794" y="5259713"/>
                <a:ext cx="572964" cy="833438"/>
              </a:xfrm>
              <a:prstGeom prst="rect">
                <a:avLst/>
              </a:prstGeom>
              <a:noFill/>
              <a:ln w="9525">
                <a:noFill/>
                <a:miter lim="800000"/>
                <a:headEnd/>
                <a:tailEnd/>
              </a:ln>
            </p:spPr>
          </p:pic>
          <p:pic>
            <p:nvPicPr>
              <p:cNvPr id="70" name="Picture 3" descr="C:\Program Files\Microsoft Resource DVD Artwork\DVD_ART\Artwork_Imagery\HARDWARE_IMAGERY\Illustration - Misc Hardware\XML Icons\user business man.png"/>
              <p:cNvPicPr>
                <a:picLocks noChangeAspect="1" noChangeArrowheads="1"/>
              </p:cNvPicPr>
              <p:nvPr/>
            </p:nvPicPr>
            <p:blipFill>
              <a:blip r:embed="rId10" cstate="print"/>
              <a:srcRect/>
              <a:stretch>
                <a:fillRect/>
              </a:stretch>
            </p:blipFill>
            <p:spPr bwMode="auto">
              <a:xfrm>
                <a:off x="7675556" y="5127711"/>
                <a:ext cx="678474" cy="976311"/>
              </a:xfrm>
              <a:prstGeom prst="rect">
                <a:avLst/>
              </a:prstGeom>
              <a:noFill/>
              <a:ln w="9525">
                <a:noFill/>
                <a:miter lim="800000"/>
                <a:headEnd/>
                <a:tailEnd/>
              </a:ln>
            </p:spPr>
          </p:pic>
          <p:pic>
            <p:nvPicPr>
              <p:cNvPr id="71" name="Picture 5" descr="C:\Program Files\Microsoft Resource DVD Artwork\DVD_ART\Artwork_Imagery\HARDWARE_IMAGERY\Illustration - Misc Hardware\XML Icons\user business user woman.png"/>
              <p:cNvPicPr>
                <a:picLocks noChangeAspect="1" noChangeArrowheads="1"/>
              </p:cNvPicPr>
              <p:nvPr/>
            </p:nvPicPr>
            <p:blipFill>
              <a:blip r:embed="rId11" cstate="print"/>
              <a:srcRect/>
              <a:stretch>
                <a:fillRect/>
              </a:stretch>
            </p:blipFill>
            <p:spPr bwMode="auto">
              <a:xfrm>
                <a:off x="7286644" y="5561033"/>
                <a:ext cx="593480" cy="868363"/>
              </a:xfrm>
              <a:prstGeom prst="rect">
                <a:avLst/>
              </a:prstGeom>
              <a:noFill/>
              <a:ln w="9525">
                <a:noFill/>
                <a:miter lim="800000"/>
                <a:headEnd/>
                <a:tailEnd/>
              </a:ln>
            </p:spPr>
          </p:pic>
        </p:grpSp>
      </p:grpSp>
      <p:sp>
        <p:nvSpPr>
          <p:cNvPr id="8" name="TextBox 7"/>
          <p:cNvSpPr txBox="1"/>
          <p:nvPr/>
        </p:nvSpPr>
        <p:spPr>
          <a:xfrm>
            <a:off x="5064045" y="4887012"/>
            <a:ext cx="2404412" cy="466302"/>
          </a:xfrm>
          <a:prstGeom prst="rect">
            <a:avLst/>
          </a:prstGeom>
          <a:noFill/>
        </p:spPr>
        <p:txBody>
          <a:bodyPr wrap="none" lIns="0" tIns="0" rIns="0" bIns="0" rtlCol="0">
            <a:noAutofit/>
          </a:bodyPr>
          <a:lstStyle/>
          <a:p>
            <a:r>
              <a:rPr lang="en-US" sz="2448" dirty="0">
                <a:gradFill>
                  <a:gsLst>
                    <a:gs pos="0">
                      <a:schemeClr val="tx1"/>
                    </a:gs>
                    <a:gs pos="86000">
                      <a:schemeClr val="tx1"/>
                    </a:gs>
                  </a:gsLst>
                  <a:lin ang="5400000" scaled="0"/>
                </a:gradFill>
                <a:latin typeface="Segoe UI Light" pitchFamily="34" charset="0"/>
              </a:rPr>
              <a:t>New Version Available</a:t>
            </a:r>
          </a:p>
        </p:txBody>
      </p:sp>
      <p:sp>
        <p:nvSpPr>
          <p:cNvPr id="73" name="TextBox 72"/>
          <p:cNvSpPr txBox="1"/>
          <p:nvPr/>
        </p:nvSpPr>
        <p:spPr>
          <a:xfrm>
            <a:off x="4593827" y="2275972"/>
            <a:ext cx="877524" cy="466302"/>
          </a:xfrm>
          <a:prstGeom prst="rect">
            <a:avLst/>
          </a:prstGeom>
          <a:noFill/>
        </p:spPr>
        <p:txBody>
          <a:bodyPr wrap="none" lIns="0" tIns="0" rIns="0" bIns="0" rtlCol="0">
            <a:noAutofit/>
          </a:bodyPr>
          <a:lstStyle/>
          <a:p>
            <a:r>
              <a:rPr lang="en-US" sz="2448" dirty="0">
                <a:gradFill>
                  <a:gsLst>
                    <a:gs pos="0">
                      <a:schemeClr val="tx1"/>
                    </a:gs>
                    <a:gs pos="86000">
                      <a:schemeClr val="tx1"/>
                    </a:gs>
                  </a:gsLst>
                  <a:lin ang="5400000" scaled="0"/>
                </a:gradFill>
                <a:latin typeface="Segoe UI Light" pitchFamily="34" charset="0"/>
              </a:rPr>
              <a:t>1.0.0.0</a:t>
            </a:r>
          </a:p>
        </p:txBody>
      </p:sp>
      <p:sp>
        <p:nvSpPr>
          <p:cNvPr id="74" name="TextBox 73"/>
          <p:cNvSpPr txBox="1"/>
          <p:nvPr/>
        </p:nvSpPr>
        <p:spPr>
          <a:xfrm>
            <a:off x="4598431" y="2422007"/>
            <a:ext cx="877524" cy="466302"/>
          </a:xfrm>
          <a:prstGeom prst="rect">
            <a:avLst/>
          </a:prstGeom>
          <a:noFill/>
        </p:spPr>
        <p:txBody>
          <a:bodyPr wrap="none" lIns="0" tIns="0" rIns="0" bIns="0" rtlCol="0">
            <a:noAutofit/>
          </a:bodyPr>
          <a:lstStyle/>
          <a:p>
            <a:r>
              <a:rPr lang="en-US" sz="2448" dirty="0">
                <a:gradFill>
                  <a:gsLst>
                    <a:gs pos="0">
                      <a:schemeClr val="tx1"/>
                    </a:gs>
                    <a:gs pos="86000">
                      <a:schemeClr val="tx1"/>
                    </a:gs>
                  </a:gsLst>
                  <a:lin ang="5400000" scaled="0"/>
                </a:gradFill>
                <a:latin typeface="Segoe UI Light" pitchFamily="34" charset="0"/>
              </a:rPr>
              <a:t>1.0.1.0</a:t>
            </a:r>
          </a:p>
        </p:txBody>
      </p:sp>
      <p:grpSp>
        <p:nvGrpSpPr>
          <p:cNvPr id="12" name="Group 11"/>
          <p:cNvGrpSpPr/>
          <p:nvPr/>
        </p:nvGrpSpPr>
        <p:grpSpPr>
          <a:xfrm>
            <a:off x="6450635" y="1580085"/>
            <a:ext cx="3258114" cy="3841724"/>
            <a:chOff x="4619076" y="1693700"/>
            <a:chExt cx="3194519" cy="3766738"/>
          </a:xfrm>
        </p:grpSpPr>
        <p:sp>
          <p:nvSpPr>
            <p:cNvPr id="3" name="Rectangle 2"/>
            <p:cNvSpPr/>
            <p:nvPr/>
          </p:nvSpPr>
          <p:spPr>
            <a:xfrm>
              <a:off x="4619076" y="3054331"/>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Parent </a:t>
              </a:r>
            </a:p>
            <a:p>
              <a:pPr algn="ctr"/>
              <a:r>
                <a:rPr lang="en-US" sz="1836" dirty="0"/>
                <a:t>Site</a:t>
              </a:r>
            </a:p>
          </p:txBody>
        </p:sp>
        <p:sp>
          <p:nvSpPr>
            <p:cNvPr id="28" name="Rectangle 27"/>
            <p:cNvSpPr/>
            <p:nvPr/>
          </p:nvSpPr>
          <p:spPr>
            <a:xfrm>
              <a:off x="6628025" y="2666679"/>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Child </a:t>
              </a:r>
              <a:br>
                <a:rPr lang="en-US" sz="1836" dirty="0"/>
              </a:br>
              <a:r>
                <a:rPr lang="en-US" sz="1836" dirty="0"/>
                <a:t>Site A</a:t>
              </a:r>
            </a:p>
          </p:txBody>
        </p:sp>
        <p:sp>
          <p:nvSpPr>
            <p:cNvPr id="29" name="Rectangle 28"/>
            <p:cNvSpPr/>
            <p:nvPr/>
          </p:nvSpPr>
          <p:spPr>
            <a:xfrm>
              <a:off x="6634854" y="3587163"/>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Child </a:t>
              </a:r>
              <a:br>
                <a:rPr lang="en-US" sz="1836" dirty="0"/>
              </a:br>
              <a:r>
                <a:rPr lang="en-US" sz="1836" dirty="0"/>
                <a:t>Site B</a:t>
              </a:r>
            </a:p>
          </p:txBody>
        </p:sp>
        <p:sp>
          <p:nvSpPr>
            <p:cNvPr id="30" name="Rectangle 29"/>
            <p:cNvSpPr/>
            <p:nvPr/>
          </p:nvSpPr>
          <p:spPr>
            <a:xfrm>
              <a:off x="6628024" y="4572179"/>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Child </a:t>
              </a:r>
              <a:br>
                <a:rPr lang="en-US" sz="1836" dirty="0"/>
              </a:br>
              <a:r>
                <a:rPr lang="en-US" sz="1836" dirty="0"/>
                <a:t>Site C</a:t>
              </a:r>
            </a:p>
          </p:txBody>
        </p:sp>
        <p:sp>
          <p:nvSpPr>
            <p:cNvPr id="31" name="Rectangle 30"/>
            <p:cNvSpPr/>
            <p:nvPr/>
          </p:nvSpPr>
          <p:spPr>
            <a:xfrm>
              <a:off x="6626294" y="1693700"/>
              <a:ext cx="1178741" cy="8882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Meetings App</a:t>
              </a:r>
            </a:p>
            <a:p>
              <a:pPr algn="ctr"/>
              <a:r>
                <a:rPr lang="en-US" sz="1836" dirty="0"/>
                <a:t>V1.0.0.0</a:t>
              </a:r>
            </a:p>
          </p:txBody>
        </p:sp>
        <p:cxnSp>
          <p:nvCxnSpPr>
            <p:cNvPr id="7" name="Straight Connector 6"/>
            <p:cNvCxnSpPr>
              <a:stCxn id="3" idx="3"/>
              <a:endCxn id="31" idx="1"/>
            </p:cNvCxnSpPr>
            <p:nvPr/>
          </p:nvCxnSpPr>
          <p:spPr>
            <a:xfrm flipV="1">
              <a:off x="5797817" y="2137830"/>
              <a:ext cx="828477" cy="1360631"/>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endCxn id="28" idx="1"/>
            </p:cNvCxnSpPr>
            <p:nvPr/>
          </p:nvCxnSpPr>
          <p:spPr>
            <a:xfrm flipV="1">
              <a:off x="5782430" y="3110809"/>
              <a:ext cx="845595" cy="387653"/>
            </a:xfrm>
            <a:prstGeom prst="line">
              <a:avLst/>
            </a:prstGeom>
          </p:spPr>
          <p:style>
            <a:lnRef idx="2">
              <a:schemeClr val="accent1"/>
            </a:lnRef>
            <a:fillRef idx="0">
              <a:schemeClr val="accent1"/>
            </a:fillRef>
            <a:effectRef idx="1">
              <a:schemeClr val="accent1"/>
            </a:effectRef>
            <a:fontRef idx="minor">
              <a:schemeClr val="tx1"/>
            </a:fontRef>
          </p:style>
        </p:cxnSp>
        <p:cxnSp>
          <p:nvCxnSpPr>
            <p:cNvPr id="33" name="Straight Connector 32"/>
            <p:cNvCxnSpPr>
              <a:endCxn id="29" idx="1"/>
            </p:cNvCxnSpPr>
            <p:nvPr/>
          </p:nvCxnSpPr>
          <p:spPr>
            <a:xfrm>
              <a:off x="5790123" y="3479929"/>
              <a:ext cx="844731" cy="551364"/>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Straight Connector 34"/>
            <p:cNvCxnSpPr>
              <a:endCxn id="30" idx="1"/>
            </p:cNvCxnSpPr>
            <p:nvPr/>
          </p:nvCxnSpPr>
          <p:spPr>
            <a:xfrm>
              <a:off x="5842755" y="3477691"/>
              <a:ext cx="785269" cy="1538618"/>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6450888" y="597241"/>
            <a:ext cx="3273807" cy="4818841"/>
            <a:chOff x="8204870" y="790915"/>
            <a:chExt cx="3209906" cy="4724783"/>
          </a:xfrm>
        </p:grpSpPr>
        <p:sp>
          <p:nvSpPr>
            <p:cNvPr id="39" name="Rectangle 38"/>
            <p:cNvSpPr/>
            <p:nvPr/>
          </p:nvSpPr>
          <p:spPr>
            <a:xfrm>
              <a:off x="8204870" y="3109591"/>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Parent </a:t>
              </a:r>
            </a:p>
            <a:p>
              <a:pPr algn="ctr"/>
              <a:r>
                <a:rPr lang="en-US" sz="1836" dirty="0"/>
                <a:t>Site</a:t>
              </a:r>
            </a:p>
          </p:txBody>
        </p:sp>
        <p:sp>
          <p:nvSpPr>
            <p:cNvPr id="40" name="Rectangle 39"/>
            <p:cNvSpPr/>
            <p:nvPr/>
          </p:nvSpPr>
          <p:spPr>
            <a:xfrm>
              <a:off x="10213819" y="2721939"/>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Child </a:t>
              </a:r>
              <a:br>
                <a:rPr lang="en-US" sz="1836" dirty="0"/>
              </a:br>
              <a:r>
                <a:rPr lang="en-US" sz="1836" dirty="0"/>
                <a:t>Site A</a:t>
              </a:r>
            </a:p>
          </p:txBody>
        </p:sp>
        <p:sp>
          <p:nvSpPr>
            <p:cNvPr id="41" name="Rectangle 40"/>
            <p:cNvSpPr/>
            <p:nvPr/>
          </p:nvSpPr>
          <p:spPr>
            <a:xfrm>
              <a:off x="10220648" y="3642423"/>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Child </a:t>
              </a:r>
              <a:br>
                <a:rPr lang="en-US" sz="1836" dirty="0"/>
              </a:br>
              <a:r>
                <a:rPr lang="en-US" sz="1836" dirty="0"/>
                <a:t>Site B</a:t>
              </a:r>
            </a:p>
          </p:txBody>
        </p:sp>
        <p:sp>
          <p:nvSpPr>
            <p:cNvPr id="42" name="Rectangle 41"/>
            <p:cNvSpPr/>
            <p:nvPr/>
          </p:nvSpPr>
          <p:spPr>
            <a:xfrm>
              <a:off x="10213818" y="4627439"/>
              <a:ext cx="1178741" cy="888259"/>
            </a:xfrm>
            <a:prstGeom prst="rect">
              <a:avLst/>
            </a:pr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Child </a:t>
              </a:r>
              <a:br>
                <a:rPr lang="en-US" sz="1836" dirty="0"/>
              </a:br>
              <a:r>
                <a:rPr lang="en-US" sz="1836" dirty="0"/>
                <a:t>Site C</a:t>
              </a:r>
            </a:p>
          </p:txBody>
        </p:sp>
        <p:sp>
          <p:nvSpPr>
            <p:cNvPr id="43" name="Rectangle 42"/>
            <p:cNvSpPr/>
            <p:nvPr/>
          </p:nvSpPr>
          <p:spPr>
            <a:xfrm>
              <a:off x="10220648" y="790915"/>
              <a:ext cx="1178741" cy="8882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Meetings App</a:t>
              </a:r>
            </a:p>
            <a:p>
              <a:pPr algn="ctr"/>
              <a:r>
                <a:rPr lang="en-US" sz="1836" dirty="0"/>
                <a:t>V1.0.0.0</a:t>
              </a:r>
            </a:p>
          </p:txBody>
        </p:sp>
        <p:cxnSp>
          <p:nvCxnSpPr>
            <p:cNvPr id="44" name="Straight Connector 43"/>
            <p:cNvCxnSpPr>
              <a:stCxn id="39" idx="3"/>
              <a:endCxn id="43" idx="1"/>
            </p:cNvCxnSpPr>
            <p:nvPr/>
          </p:nvCxnSpPr>
          <p:spPr>
            <a:xfrm flipV="1">
              <a:off x="9383611" y="1235045"/>
              <a:ext cx="837037" cy="23186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a:endCxn id="40" idx="1"/>
            </p:cNvCxnSpPr>
            <p:nvPr/>
          </p:nvCxnSpPr>
          <p:spPr>
            <a:xfrm flipV="1">
              <a:off x="9368224" y="3166069"/>
              <a:ext cx="845595" cy="387653"/>
            </a:xfrm>
            <a:prstGeom prst="line">
              <a:avLst/>
            </a:prstGeom>
          </p:spPr>
          <p:style>
            <a:lnRef idx="2">
              <a:schemeClr val="accent1"/>
            </a:lnRef>
            <a:fillRef idx="0">
              <a:schemeClr val="accent1"/>
            </a:fillRef>
            <a:effectRef idx="1">
              <a:schemeClr val="accent1"/>
            </a:effectRef>
            <a:fontRef idx="minor">
              <a:schemeClr val="tx1"/>
            </a:fontRef>
          </p:style>
        </p:cxnSp>
        <p:cxnSp>
          <p:nvCxnSpPr>
            <p:cNvPr id="46" name="Straight Connector 45"/>
            <p:cNvCxnSpPr>
              <a:endCxn id="41" idx="1"/>
            </p:cNvCxnSpPr>
            <p:nvPr/>
          </p:nvCxnSpPr>
          <p:spPr>
            <a:xfrm>
              <a:off x="9375917" y="3535189"/>
              <a:ext cx="844731" cy="551364"/>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a:endCxn id="42" idx="1"/>
            </p:cNvCxnSpPr>
            <p:nvPr/>
          </p:nvCxnSpPr>
          <p:spPr>
            <a:xfrm>
              <a:off x="9428549" y="3532951"/>
              <a:ext cx="785269" cy="1538618"/>
            </a:xfrm>
            <a:prstGeom prst="line">
              <a:avLst/>
            </a:prstGeom>
          </p:spPr>
          <p:style>
            <a:lnRef idx="2">
              <a:schemeClr val="accent1"/>
            </a:lnRef>
            <a:fillRef idx="0">
              <a:schemeClr val="accent1"/>
            </a:fillRef>
            <a:effectRef idx="1">
              <a:schemeClr val="accent1"/>
            </a:effectRef>
            <a:fontRef idx="minor">
              <a:schemeClr val="tx1"/>
            </a:fontRef>
          </p:style>
        </p:cxnSp>
        <p:sp>
          <p:nvSpPr>
            <p:cNvPr id="50" name="Rectangle 49"/>
            <p:cNvSpPr/>
            <p:nvPr/>
          </p:nvSpPr>
          <p:spPr>
            <a:xfrm>
              <a:off x="10236035" y="1772539"/>
              <a:ext cx="1178741" cy="8882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Meetings App</a:t>
              </a:r>
            </a:p>
            <a:p>
              <a:pPr algn="ctr"/>
              <a:r>
                <a:rPr lang="en-US" sz="1836" dirty="0"/>
                <a:t>V1.0.0.0</a:t>
              </a:r>
            </a:p>
          </p:txBody>
        </p:sp>
        <p:cxnSp>
          <p:nvCxnSpPr>
            <p:cNvPr id="51" name="Straight Connector 50"/>
            <p:cNvCxnSpPr>
              <a:endCxn id="50" idx="1"/>
            </p:cNvCxnSpPr>
            <p:nvPr/>
          </p:nvCxnSpPr>
          <p:spPr>
            <a:xfrm flipV="1">
              <a:off x="9395817" y="2216669"/>
              <a:ext cx="840218" cy="1337052"/>
            </a:xfrm>
            <a:prstGeom prst="line">
              <a:avLst/>
            </a:prstGeom>
          </p:spPr>
          <p:style>
            <a:lnRef idx="2">
              <a:schemeClr val="accent1"/>
            </a:lnRef>
            <a:fillRef idx="0">
              <a:schemeClr val="accent1"/>
            </a:fillRef>
            <a:effectRef idx="1">
              <a:schemeClr val="accent1"/>
            </a:effectRef>
            <a:fontRef idx="minor">
              <a:schemeClr val="tx1"/>
            </a:fontRef>
          </p:style>
        </p:cxnSp>
      </p:grpSp>
      <p:sp>
        <p:nvSpPr>
          <p:cNvPr id="72" name="Rectangle 71"/>
          <p:cNvSpPr/>
          <p:nvPr/>
        </p:nvSpPr>
        <p:spPr>
          <a:xfrm>
            <a:off x="8483631" y="1580084"/>
            <a:ext cx="1202207" cy="9059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Meetings App</a:t>
            </a:r>
          </a:p>
          <a:p>
            <a:pPr algn="ctr"/>
            <a:r>
              <a:rPr lang="en-US" sz="1836" dirty="0"/>
              <a:t>V2.0.0.0</a:t>
            </a:r>
          </a:p>
        </p:txBody>
      </p:sp>
      <p:sp>
        <p:nvSpPr>
          <p:cNvPr id="76" name="Rectangle 75"/>
          <p:cNvSpPr/>
          <p:nvPr/>
        </p:nvSpPr>
        <p:spPr>
          <a:xfrm>
            <a:off x="8483630" y="599509"/>
            <a:ext cx="1202207" cy="9059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36" dirty="0"/>
              <a:t>Meetings App</a:t>
            </a:r>
          </a:p>
          <a:p>
            <a:pPr algn="ctr"/>
            <a:r>
              <a:rPr lang="en-US" sz="1836" dirty="0"/>
              <a:t>V2.0.0.0</a:t>
            </a:r>
          </a:p>
        </p:txBody>
      </p:sp>
      <p:sp>
        <p:nvSpPr>
          <p:cNvPr id="22" name="Multiply 21"/>
          <p:cNvSpPr/>
          <p:nvPr/>
        </p:nvSpPr>
        <p:spPr>
          <a:xfrm>
            <a:off x="8239537" y="1367802"/>
            <a:ext cx="1709773" cy="1296415"/>
          </a:xfrm>
          <a:prstGeom prst="mathMultiply">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29930922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animEffect transition="in" filter="fade">
                                      <p:cBhvr>
                                        <p:cTn id="13" dur="500"/>
                                        <p:tgtEl>
                                          <p:spTgt spid="10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500"/>
                                        <p:tgtEl>
                                          <p:spTgt spid="7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73"/>
                                        </p:tgtEl>
                                      </p:cBhvr>
                                    </p:animEffect>
                                    <p:set>
                                      <p:cBhvr>
                                        <p:cTn id="26" dur="1" fill="hold">
                                          <p:stCondLst>
                                            <p:cond delay="499"/>
                                          </p:stCondLst>
                                        </p:cTn>
                                        <p:tgtEl>
                                          <p:spTgt spid="73"/>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0"/>
                                  </p:stCondLst>
                                  <p:childTnLst>
                                    <p:set>
                                      <p:cBhvr>
                                        <p:cTn id="34" dur="1" fill="hold">
                                          <p:stCondLst>
                                            <p:cond delay="0"/>
                                          </p:stCondLst>
                                        </p:cTn>
                                        <p:tgtEl>
                                          <p:spTgt spid="1029"/>
                                        </p:tgtEl>
                                        <p:attrNameLst>
                                          <p:attrName>style.visibility</p:attrName>
                                        </p:attrNameLst>
                                      </p:cBhvr>
                                      <p:to>
                                        <p:strVal val="visible"/>
                                      </p:to>
                                    </p:set>
                                    <p:animEffect transition="in" filter="fade">
                                      <p:cBhvr>
                                        <p:cTn id="35" dur="500"/>
                                        <p:tgtEl>
                                          <p:spTgt spid="102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3" grpId="0"/>
      <p:bldP spid="73" grpId="1"/>
      <p:bldP spid="74" grpId="0"/>
      <p:bldP spid="72" grpId="0" animBg="1"/>
      <p:bldP spid="76" grpId="0" animBg="1"/>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Manifest.xml</a:t>
            </a:r>
            <a:endParaRPr lang="en-US" dirty="0"/>
          </a:p>
        </p:txBody>
      </p:sp>
      <p:sp>
        <p:nvSpPr>
          <p:cNvPr id="4" name="Rectangle 1"/>
          <p:cNvSpPr>
            <a:spLocks noGrp="1" noChangeArrowheads="1"/>
          </p:cNvSpPr>
          <p:nvPr>
            <p:ph type="body" sz="quarter" idx="10"/>
          </p:nvPr>
        </p:nvSpPr>
        <p:spPr bwMode="auto">
          <a:xfrm>
            <a:off x="274320" y="1323844"/>
            <a:ext cx="12162155"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smtClean="0">
                <a:ln>
                  <a:noFill/>
                </a:ln>
                <a:solidFill>
                  <a:srgbClr val="A31515"/>
                </a:solidFill>
                <a:effectLst/>
                <a:latin typeface="Arial Unicode MS" panose="020B0604020202020204" pitchFamily="34" charset="-128"/>
              </a:rPr>
              <a:t>Feature </a:t>
            </a:r>
            <a:r>
              <a:rPr kumimoji="0" lang="en-US" sz="1800" b="0" i="0" u="none" strike="noStrike" cap="none" normalizeH="0" baseline="0" dirty="0" err="1" smtClean="0">
                <a:ln>
                  <a:noFill/>
                </a:ln>
                <a:solidFill>
                  <a:srgbClr val="FF0000"/>
                </a:solidFill>
                <a:effectLst/>
                <a:latin typeface="Arial Unicode MS" panose="020B0604020202020204" pitchFamily="34" charset="-128"/>
              </a:rPr>
              <a:t>xmlns</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http://schemas.microsoft.com/</a:t>
            </a:r>
            <a:r>
              <a:rPr kumimoji="0" lang="en-US" sz="1800" b="0" i="0" u="none" strike="noStrike" cap="none" normalizeH="0" baseline="0" dirty="0" err="1" smtClean="0">
                <a:ln>
                  <a:noFill/>
                </a:ln>
                <a:solidFill>
                  <a:srgbClr val="0000FF"/>
                </a:solidFill>
                <a:effectLst/>
                <a:latin typeface="Arial Unicode MS" panose="020B0604020202020204" pitchFamily="34" charset="-128"/>
              </a:rPr>
              <a:t>sharepoint</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Version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1.0.0.3</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UpgradeActions</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VersionRange</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err="1" smtClean="0">
                <a:ln>
                  <a:noFill/>
                </a:ln>
                <a:solidFill>
                  <a:srgbClr val="FF0000"/>
                </a:solidFill>
                <a:effectLst/>
                <a:latin typeface="Arial Unicode MS" panose="020B0604020202020204" pitchFamily="34" charset="-128"/>
              </a:rPr>
              <a:t>EndVersion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1.0.0.1</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ApplyElementManifests</a:t>
            </a:r>
            <a:r>
              <a:rPr kumimoji="0" lang="en-US" sz="1800" b="0" i="0" u="none" strike="noStrike" cap="none" normalizeH="0" baseline="0" dirty="0" smtClean="0">
                <a:ln>
                  <a:noFill/>
                </a:ln>
                <a:solidFill>
                  <a:srgbClr val="0000FF"/>
                </a:solidFill>
                <a:effectLst/>
                <a:latin typeface="Arial Unicode MS" panose="020B0604020202020204" pitchFamily="34" charset="-128"/>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Pages\Elements.xml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lvl="0" defTabSz="914400" eaLnBrk="0" fontAlgn="base" hangingPunct="0">
              <a:lnSpc>
                <a:spcPct val="100000"/>
              </a:lnSpc>
              <a:spcBef>
                <a:spcPct val="0"/>
              </a:spcBef>
              <a:spcAft>
                <a:spcPct val="0"/>
              </a:spcAft>
              <a:buSzTx/>
            </a:pPr>
            <a:r>
              <a:rPr lang="en-US" sz="1800" dirty="0">
                <a:solidFill>
                  <a:srgbClr val="0000FF"/>
                </a:solidFill>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Scripts\Elements.xml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lvl="0" defTabSz="914400" eaLnBrk="0" fontAlgn="base" hangingPunct="0">
              <a:lnSpc>
                <a:spcPct val="100000"/>
              </a:lnSpc>
              <a:spcBef>
                <a:spcPct val="0"/>
              </a:spcBef>
              <a:spcAft>
                <a:spcPct val="0"/>
              </a:spcAft>
              <a:buSzTx/>
            </a:pPr>
            <a:r>
              <a:rPr lang="en-US" sz="1800" dirty="0">
                <a:solidFill>
                  <a:srgbClr val="0000FF"/>
                </a:solidFill>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Content\Elements.xml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lvl="0" defTabSz="914400" eaLnBrk="0" fontAlgn="base" hangingPunct="0">
              <a:lnSpc>
                <a:spcPct val="100000"/>
              </a:lnSpc>
              <a:spcBef>
                <a:spcPct val="0"/>
              </a:spcBef>
              <a:spcAft>
                <a:spcPct val="0"/>
              </a:spcAft>
              <a:buSzTx/>
            </a:pPr>
            <a:r>
              <a:rPr lang="en-US" sz="1800" dirty="0">
                <a:solidFill>
                  <a:srgbClr val="0000FF"/>
                </a:solidFill>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Images\Elements.xml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a:t>
            </a:r>
            <a:br>
              <a:rPr kumimoji="0" lang="en-US" sz="1800" b="0" i="0" u="none" strike="noStrike" cap="none" normalizeH="0" baseline="0" dirty="0" smtClean="0">
                <a:ln>
                  <a:noFill/>
                </a:ln>
                <a:solidFill>
                  <a:srgbClr val="0000FF"/>
                </a:solidFill>
                <a:effectLst/>
                <a:latin typeface="Arial Unicode MS" panose="020B0604020202020204" pitchFamily="34" charset="-128"/>
              </a:rPr>
            </a:br>
            <a:r>
              <a:rPr lang="en-US" sz="1800" dirty="0">
                <a:solidFill>
                  <a:srgbClr val="0000FF"/>
                </a:solidFill>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List1Instance\Elements.xml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a:t>
            </a:r>
            <a:br>
              <a:rPr kumimoji="0" lang="en-US" sz="1800" b="0" i="0" u="none" strike="noStrike" cap="none" normalizeH="0" baseline="0" dirty="0" smtClean="0">
                <a:ln>
                  <a:noFill/>
                </a:ln>
                <a:solidFill>
                  <a:srgbClr val="0000FF"/>
                </a:solidFill>
                <a:effectLst/>
                <a:latin typeface="Arial Unicode MS" panose="020B0604020202020204" pitchFamily="34" charset="-128"/>
              </a:rPr>
            </a:br>
            <a:r>
              <a:rPr lang="en-US" sz="1800" dirty="0">
                <a:solidFill>
                  <a:srgbClr val="0000FF"/>
                </a:solidFill>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List1\Elements.xml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ApplyElementManifests</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VersionRange</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VersionRange</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err="1" smtClean="0">
                <a:ln>
                  <a:noFill/>
                </a:ln>
                <a:solidFill>
                  <a:srgbClr val="FF0000"/>
                </a:solidFill>
                <a:effectLst/>
                <a:latin typeface="Arial Unicode MS" panose="020B0604020202020204" pitchFamily="34" charset="-128"/>
              </a:rPr>
              <a:t>BeginVersion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1.0.0.2</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ApplyElementManifests</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lvl="0" defTabSz="914400" eaLnBrk="0" fontAlgn="base" hangingPunct="0">
              <a:lnSpc>
                <a:spcPct val="100000"/>
              </a:lnSpc>
              <a:spcBef>
                <a:spcPct val="0"/>
              </a:spcBef>
              <a:spcAft>
                <a:spcPct val="0"/>
              </a:spcAft>
              <a:buSzTx/>
            </a:pPr>
            <a:r>
              <a:rPr lang="en-US" sz="1800" dirty="0">
                <a:solidFill>
                  <a:srgbClr val="0000FF"/>
                </a:solidFill>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List1Instance\Elements.xml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lvl="0" defTabSz="914400" eaLnBrk="0" fontAlgn="base" hangingPunct="0">
              <a:lnSpc>
                <a:spcPct val="100000"/>
              </a:lnSpc>
              <a:spcBef>
                <a:spcPct val="0"/>
              </a:spcBef>
              <a:spcAft>
                <a:spcPct val="0"/>
              </a:spcAft>
              <a:buSzTx/>
            </a:pPr>
            <a:r>
              <a:rPr lang="en-US" sz="1800" dirty="0">
                <a:solidFill>
                  <a:srgbClr val="0000FF"/>
                </a:solidFill>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ElementManifest</a:t>
            </a:r>
            <a:r>
              <a:rPr kumimoji="0" lang="en-US" sz="1800" b="0" i="0" u="none" strike="noStrike" cap="none" normalizeH="0" baseline="0" dirty="0" smtClean="0">
                <a:ln>
                  <a:noFill/>
                </a:ln>
                <a:solidFill>
                  <a:srgbClr val="A31515"/>
                </a:solidFill>
                <a:effectLst/>
                <a:latin typeface="Arial Unicode MS" panose="020B0604020202020204" pitchFamily="34" charset="-128"/>
              </a:rPr>
              <a:t> </a:t>
            </a:r>
            <a:r>
              <a:rPr kumimoji="0" lang="en-US" sz="1800" b="0" i="0" u="none" strike="noStrike" cap="none" normalizeH="0" baseline="0" dirty="0" smtClean="0">
                <a:ln>
                  <a:noFill/>
                </a:ln>
                <a:solidFill>
                  <a:srgbClr val="FF0000"/>
                </a:solidFill>
                <a:effectLst/>
                <a:latin typeface="Arial Unicode MS" panose="020B0604020202020204" pitchFamily="34" charset="-128"/>
              </a:rPr>
              <a:t>Location</a:t>
            </a:r>
            <a:r>
              <a:rPr kumimoji="0" lang="en-US" sz="1800" b="0" i="0" u="none" strike="noStrike" cap="none" normalizeH="0" baseline="0" dirty="0" smtClean="0">
                <a:ln>
                  <a:noFill/>
                </a:ln>
                <a:solidFill>
                  <a:srgbClr val="0000FF"/>
                </a:solidFill>
                <a:effectLst/>
                <a:latin typeface="Arial Unicode MS" panose="020B0604020202020204" pitchFamily="34" charset="-128"/>
              </a:rPr>
              <a:t>=</a:t>
            </a:r>
            <a:r>
              <a:rPr kumimoji="0" lang="en-US" sz="1800" b="0" i="0" u="none" strike="noStrike" cap="none" normalizeH="0" baseline="0" dirty="0" smtClean="0">
                <a:ln>
                  <a:noFill/>
                </a:ln>
                <a:solidFill>
                  <a:srgbClr val="000000"/>
                </a:solidFill>
                <a:effectLst/>
                <a:latin typeface="Arial Unicode MS" panose="020B0604020202020204" pitchFamily="34" charset="-128"/>
              </a:rPr>
              <a:t>"</a:t>
            </a:r>
            <a:r>
              <a:rPr kumimoji="0" lang="en-US" sz="1800" b="0" i="0" u="none" strike="noStrike" cap="none" normalizeH="0" baseline="0" dirty="0" smtClean="0">
                <a:ln>
                  <a:noFill/>
                </a:ln>
                <a:solidFill>
                  <a:srgbClr val="0000FF"/>
                </a:solidFill>
                <a:effectLst/>
                <a:latin typeface="Arial Unicode MS" panose="020B0604020202020204" pitchFamily="34" charset="-128"/>
              </a:rPr>
              <a:t>List1\Elements.xml</a:t>
            </a:r>
            <a:r>
              <a:rPr kumimoji="0" lang="en-US" sz="1800" b="0" i="0" u="none" strike="noStrike" cap="none" normalizeH="0" baseline="0" dirty="0" smtClean="0">
                <a:ln>
                  <a:noFill/>
                </a:ln>
                <a:solidFill>
                  <a:srgbClr val="000000"/>
                </a:solidFill>
                <a:effectLst/>
                <a:latin typeface="Arial Unicode MS" panose="020B0604020202020204" pitchFamily="34" charset="-128"/>
              </a:rPr>
              <a:t>" </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ApplyElementManifests</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VersionRange</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	&lt;/</a:t>
            </a:r>
            <a:r>
              <a:rPr kumimoji="0" lang="en-US" sz="1800" b="0" i="0" u="none" strike="noStrike" cap="none" normalizeH="0" baseline="0" dirty="0" err="1" smtClean="0">
                <a:ln>
                  <a:noFill/>
                </a:ln>
                <a:solidFill>
                  <a:srgbClr val="A31515"/>
                </a:solidFill>
                <a:effectLst/>
                <a:latin typeface="Arial Unicode MS" panose="020B0604020202020204" pitchFamily="34" charset="-128"/>
              </a:rPr>
              <a:t>UpgradeActions</a:t>
            </a:r>
            <a:r>
              <a:rPr kumimoji="0" lang="en-US" sz="1800" b="0" i="0" u="none" strike="noStrike" cap="none" normalizeH="0" baseline="0" dirty="0" smtClean="0">
                <a:ln>
                  <a:noFill/>
                </a:ln>
                <a:solidFill>
                  <a:srgbClr val="0000FF"/>
                </a:solidFill>
                <a:effectLst/>
                <a:latin typeface="Arial Unicode MS" panose="020B0604020202020204" pitchFamily="34" charset="-128"/>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FF"/>
                </a:solidFill>
                <a:effectLst/>
                <a:latin typeface="Arial Unicode MS" panose="020B0604020202020204" pitchFamily="34" charset="-128"/>
              </a:rPr>
              <a:t>&lt;/</a:t>
            </a:r>
            <a:r>
              <a:rPr kumimoji="0" lang="en-US" sz="1800" b="0" i="0" u="none" strike="noStrike" cap="none" normalizeH="0" baseline="0" dirty="0" smtClean="0">
                <a:ln>
                  <a:noFill/>
                </a:ln>
                <a:solidFill>
                  <a:srgbClr val="A31515"/>
                </a:solidFill>
                <a:effectLst/>
                <a:latin typeface="Arial Unicode MS" panose="020B0604020202020204" pitchFamily="34" charset="-128"/>
              </a:rPr>
              <a:t>Feature</a:t>
            </a:r>
            <a:r>
              <a:rPr kumimoji="0" lang="en-US" sz="1800" b="0" i="0" u="none" strike="noStrike" cap="none" normalizeH="0" baseline="0" dirty="0" smtClean="0">
                <a:ln>
                  <a:noFill/>
                </a:ln>
                <a:solidFill>
                  <a:srgbClr val="0000FF"/>
                </a:solidFill>
                <a:effectLst/>
                <a:latin typeface="Arial Unicode MS" panose="020B0604020202020204" pitchFamily="34" charset="-128"/>
              </a:rPr>
              <a:t>&gt;</a:t>
            </a:r>
            <a:r>
              <a:rPr kumimoji="0" lang="en-US" sz="1400" b="0" i="0" u="none" strike="noStrike" cap="none" normalizeH="0" baseline="0" dirty="0" smtClean="0">
                <a:ln>
                  <a:noFill/>
                </a:ln>
                <a:solidFill>
                  <a:schemeClr val="tx1"/>
                </a:solidFill>
                <a:effectLst/>
              </a:rPr>
              <a:t> </a:t>
            </a:r>
            <a:endParaRPr kumimoji="0" lang="en-US" sz="4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778215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a:t>
            </a:r>
            <a:r>
              <a:rPr lang="en-US" sz="6600" dirty="0"/>
              <a:t>8</a:t>
            </a:r>
            <a:r>
              <a:rPr lang="en-US" sz="6600" dirty="0" smtClean="0"/>
              <a:t>: Deep linking into App (Permalink)</a:t>
            </a:r>
            <a:endParaRPr lang="en-US" sz="6600" dirty="0"/>
          </a:p>
        </p:txBody>
      </p:sp>
    </p:spTree>
    <p:extLst>
      <p:ext uri="{BB962C8B-B14F-4D97-AF65-F5344CB8AC3E}">
        <p14:creationId xmlns:p14="http://schemas.microsoft.com/office/powerpoint/2010/main" val="63563626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Permalink</a:t>
            </a:r>
            <a:endParaRPr lang="en-US" dirty="0"/>
          </a:p>
        </p:txBody>
      </p:sp>
      <p:sp>
        <p:nvSpPr>
          <p:cNvPr id="5" name="Text Placeholder 4"/>
          <p:cNvSpPr>
            <a:spLocks noGrp="1"/>
          </p:cNvSpPr>
          <p:nvPr>
            <p:ph type="body" sz="quarter" idx="10"/>
          </p:nvPr>
        </p:nvSpPr>
        <p:spPr>
          <a:xfrm>
            <a:off x="274638" y="1216152"/>
            <a:ext cx="11887199" cy="2012859"/>
          </a:xfrm>
        </p:spPr>
        <p:txBody>
          <a:bodyPr/>
          <a:lstStyle/>
          <a:p>
            <a:r>
              <a:rPr lang="en-US" b="1" i="1" dirty="0"/>
              <a:t>[SharePoint Host </a:t>
            </a:r>
            <a:r>
              <a:rPr lang="en-US" b="1" i="1" dirty="0" err="1"/>
              <a:t>url</a:t>
            </a:r>
            <a:r>
              <a:rPr lang="en-US" b="1" i="1" dirty="0"/>
              <a:t>]</a:t>
            </a:r>
            <a:r>
              <a:rPr lang="en-US" dirty="0"/>
              <a:t>/_layouts/15/</a:t>
            </a:r>
            <a:r>
              <a:rPr lang="en-US" dirty="0" err="1"/>
              <a:t>appredirect.aspx?client_id</a:t>
            </a:r>
            <a:r>
              <a:rPr lang="en-US" dirty="0"/>
              <a:t>=</a:t>
            </a:r>
            <a:r>
              <a:rPr lang="en-US" b="1" i="1" dirty="0"/>
              <a:t>[client id of your app]</a:t>
            </a:r>
            <a:r>
              <a:rPr lang="en-US" dirty="0"/>
              <a:t>&amp;</a:t>
            </a:r>
            <a:r>
              <a:rPr lang="en-US" dirty="0" err="1"/>
              <a:t>redirect_uri</a:t>
            </a:r>
            <a:r>
              <a:rPr lang="en-US" dirty="0"/>
              <a:t>=</a:t>
            </a:r>
            <a:r>
              <a:rPr lang="en-US" b="1" i="1" dirty="0"/>
              <a:t>[</a:t>
            </a:r>
            <a:r>
              <a:rPr lang="en-US" b="1" i="1" dirty="0" err="1"/>
              <a:t>url</a:t>
            </a:r>
            <a:r>
              <a:rPr lang="en-US" b="1" i="1" dirty="0"/>
              <a:t> in your app where you want to take the user]</a:t>
            </a:r>
          </a:p>
        </p:txBody>
      </p:sp>
    </p:spTree>
    <p:extLst>
      <p:ext uri="{BB962C8B-B14F-4D97-AF65-F5344CB8AC3E}">
        <p14:creationId xmlns:p14="http://schemas.microsoft.com/office/powerpoint/2010/main" val="167601178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Permalink</a:t>
            </a:r>
            <a:endParaRPr lang="en-US" dirty="0"/>
          </a:p>
        </p:txBody>
      </p:sp>
      <p:sp>
        <p:nvSpPr>
          <p:cNvPr id="4" name="Text Placeholder 3"/>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7309738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16500" y="44157"/>
            <a:ext cx="11030508" cy="1547475"/>
          </a:xfrm>
          <a:prstGeom prst="rect">
            <a:avLst/>
          </a:prstGeom>
          <a:noFill/>
        </p:spPr>
        <p:txBody>
          <a:bodyPr wrap="square" rtlCol="0">
            <a:spAutoFit/>
          </a:bodyPr>
          <a:lstStyle/>
          <a:p>
            <a:pPr defTabSz="932559"/>
            <a:r>
              <a:rPr lang="en-US" sz="4728" dirty="0">
                <a:solidFill>
                  <a:srgbClr val="FFFFFF"/>
                </a:solidFill>
                <a:latin typeface="Segoe Light"/>
                <a:cs typeface="Segoe Light"/>
              </a:rPr>
              <a:t>Vision: Modernizing the Office </a:t>
            </a:r>
            <a:r>
              <a:rPr lang="en-US" sz="4728" dirty="0" smtClean="0">
                <a:solidFill>
                  <a:srgbClr val="FFFFFF"/>
                </a:solidFill>
                <a:latin typeface="Segoe Light"/>
                <a:cs typeface="Segoe Light"/>
              </a:rPr>
              <a:t>Platform</a:t>
            </a:r>
            <a:br>
              <a:rPr lang="en-US" sz="4728" dirty="0" smtClean="0">
                <a:solidFill>
                  <a:srgbClr val="FFFFFF"/>
                </a:solidFill>
                <a:latin typeface="Segoe Light"/>
                <a:cs typeface="Segoe Light"/>
              </a:rPr>
            </a:br>
            <a:endParaRPr lang="en-US" sz="4728" dirty="0">
              <a:solidFill>
                <a:srgbClr val="FFFFFF"/>
              </a:solidFill>
              <a:latin typeface="Segoe Light"/>
              <a:cs typeface="Segoe Light"/>
            </a:endParaRPr>
          </a:p>
        </p:txBody>
      </p:sp>
      <p:sp>
        <p:nvSpPr>
          <p:cNvPr id="2" name="Title 1"/>
          <p:cNvSpPr>
            <a:spLocks noGrp="1"/>
          </p:cNvSpPr>
          <p:nvPr>
            <p:ph type="title"/>
          </p:nvPr>
        </p:nvSpPr>
        <p:spPr>
          <a:xfrm>
            <a:off x="860828" y="662897"/>
            <a:ext cx="11889564" cy="917575"/>
          </a:xfrm>
        </p:spPr>
        <p:txBody>
          <a:bodyPr/>
          <a:lstStyle/>
          <a:p>
            <a:r>
              <a:rPr lang="en-US" dirty="0" smtClean="0"/>
              <a:t>Our Vision: Modernizing the platform</a:t>
            </a:r>
            <a:endParaRPr lang="en-US" dirty="0"/>
          </a:p>
        </p:txBody>
      </p:sp>
      <p:sp>
        <p:nvSpPr>
          <p:cNvPr id="6" name="TextBox 5"/>
          <p:cNvSpPr txBox="1"/>
          <p:nvPr/>
        </p:nvSpPr>
        <p:spPr>
          <a:xfrm>
            <a:off x="1153203" y="1469813"/>
            <a:ext cx="1968765" cy="384205"/>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Today’s Market</a:t>
            </a:r>
          </a:p>
        </p:txBody>
      </p:sp>
      <p:sp>
        <p:nvSpPr>
          <p:cNvPr id="7" name="TextBox 6"/>
          <p:cNvSpPr txBox="1"/>
          <p:nvPr/>
        </p:nvSpPr>
        <p:spPr>
          <a:xfrm>
            <a:off x="5286637" y="1469813"/>
            <a:ext cx="1898921" cy="384205"/>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Today’s Trends</a:t>
            </a:r>
          </a:p>
        </p:txBody>
      </p:sp>
      <p:sp>
        <p:nvSpPr>
          <p:cNvPr id="8" name="TextBox 7"/>
          <p:cNvSpPr txBox="1"/>
          <p:nvPr/>
        </p:nvSpPr>
        <p:spPr>
          <a:xfrm>
            <a:off x="9176641" y="1469813"/>
            <a:ext cx="1833524" cy="384205"/>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Our Principles</a:t>
            </a:r>
          </a:p>
        </p:txBody>
      </p:sp>
      <p:pic>
        <p:nvPicPr>
          <p:cNvPr id="9" name="Picture 8"/>
          <p:cNvPicPr>
            <a:picLocks noChangeAspect="1"/>
          </p:cNvPicPr>
          <p:nvPr/>
        </p:nvPicPr>
        <p:blipFill>
          <a:blip r:embed="rId2"/>
          <a:stretch>
            <a:fillRect/>
          </a:stretch>
        </p:blipFill>
        <p:spPr>
          <a:xfrm>
            <a:off x="694612" y="2127406"/>
            <a:ext cx="2846383" cy="3788701"/>
          </a:xfrm>
          <a:prstGeom prst="rect">
            <a:avLst/>
          </a:prstGeom>
        </p:spPr>
      </p:pic>
      <p:pic>
        <p:nvPicPr>
          <p:cNvPr id="10" name="Picture 9"/>
          <p:cNvPicPr>
            <a:picLocks noChangeAspect="1"/>
          </p:cNvPicPr>
          <p:nvPr/>
        </p:nvPicPr>
        <p:blipFill>
          <a:blip r:embed="rId3"/>
          <a:stretch>
            <a:fillRect/>
          </a:stretch>
        </p:blipFill>
        <p:spPr>
          <a:xfrm>
            <a:off x="4557038" y="2054547"/>
            <a:ext cx="3322399" cy="3992708"/>
          </a:xfrm>
          <a:prstGeom prst="rect">
            <a:avLst/>
          </a:prstGeom>
        </p:spPr>
      </p:pic>
      <p:pic>
        <p:nvPicPr>
          <p:cNvPr id="11" name="Picture 10"/>
          <p:cNvPicPr>
            <a:picLocks noChangeAspect="1"/>
          </p:cNvPicPr>
          <p:nvPr/>
        </p:nvPicPr>
        <p:blipFill>
          <a:blip r:embed="rId4"/>
          <a:stretch>
            <a:fillRect/>
          </a:stretch>
        </p:blipFill>
        <p:spPr>
          <a:xfrm>
            <a:off x="8607023" y="2127406"/>
            <a:ext cx="2943529" cy="3846989"/>
          </a:xfrm>
          <a:prstGeom prst="rect">
            <a:avLst/>
          </a:prstGeom>
        </p:spPr>
      </p:pic>
    </p:spTree>
    <p:extLst>
      <p:ext uri="{BB962C8B-B14F-4D97-AF65-F5344CB8AC3E}">
        <p14:creationId xmlns:p14="http://schemas.microsoft.com/office/powerpoint/2010/main" val="22628937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a:t>
            </a:r>
            <a:r>
              <a:rPr lang="en-US" sz="6600" dirty="0"/>
              <a:t>9</a:t>
            </a:r>
            <a:r>
              <a:rPr lang="en-US" sz="6600" dirty="0" smtClean="0"/>
              <a:t>: Handling </a:t>
            </a:r>
            <a:r>
              <a:rPr lang="en-US" sz="6600" dirty="0" err="1" smtClean="0"/>
              <a:t>OAuth</a:t>
            </a:r>
            <a:r>
              <a:rPr lang="en-US" sz="6600" dirty="0" smtClean="0"/>
              <a:t> tokens</a:t>
            </a:r>
            <a:endParaRPr lang="en-US" sz="6600" dirty="0"/>
          </a:p>
        </p:txBody>
      </p:sp>
    </p:spTree>
    <p:extLst>
      <p:ext uri="{BB962C8B-B14F-4D97-AF65-F5344CB8AC3E}">
        <p14:creationId xmlns:p14="http://schemas.microsoft.com/office/powerpoint/2010/main" val="188930773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66089" y="1243471"/>
            <a:ext cx="10298114" cy="5751054"/>
          </a:xfrm>
          <a:prstGeom prst="rect">
            <a:avLst/>
          </a:prstGeom>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SharePoint</a:t>
            </a:r>
          </a:p>
        </p:txBody>
      </p:sp>
      <p:sp>
        <p:nvSpPr>
          <p:cNvPr id="30" name="Rectangle 29"/>
          <p:cNvSpPr/>
          <p:nvPr/>
        </p:nvSpPr>
        <p:spPr>
          <a:xfrm>
            <a:off x="7228557" y="3431102"/>
            <a:ext cx="3866480" cy="1435053"/>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smtClean="0"/>
              <a:t>Windows Server</a:t>
            </a:r>
            <a:endParaRPr lang="en-US" sz="1836" dirty="0"/>
          </a:p>
        </p:txBody>
      </p:sp>
      <p:sp>
        <p:nvSpPr>
          <p:cNvPr id="33" name="Rectangle 32"/>
          <p:cNvSpPr/>
          <p:nvPr/>
        </p:nvSpPr>
        <p:spPr>
          <a:xfrm>
            <a:off x="9793215"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Windows Service</a:t>
            </a:r>
            <a:endParaRPr lang="en-US" sz="1836" dirty="0"/>
          </a:p>
        </p:txBody>
      </p:sp>
      <p:sp>
        <p:nvSpPr>
          <p:cNvPr id="31" name="Rectangle 30"/>
          <p:cNvSpPr/>
          <p:nvPr/>
        </p:nvSpPr>
        <p:spPr>
          <a:xfrm>
            <a:off x="8549745" y="3735728"/>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SQL</a:t>
            </a:r>
            <a:endParaRPr lang="en-US" sz="1836" dirty="0"/>
          </a:p>
        </p:txBody>
      </p:sp>
      <p:sp>
        <p:nvSpPr>
          <p:cNvPr id="32" name="Rectangle 31"/>
          <p:cNvSpPr/>
          <p:nvPr/>
        </p:nvSpPr>
        <p:spPr>
          <a:xfrm>
            <a:off x="7306275"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a:t>Web</a:t>
            </a:r>
          </a:p>
        </p:txBody>
      </p:sp>
      <p:sp>
        <p:nvSpPr>
          <p:cNvPr id="2" name="Title 1"/>
          <p:cNvSpPr>
            <a:spLocks noGrp="1"/>
          </p:cNvSpPr>
          <p:nvPr>
            <p:ph type="title"/>
          </p:nvPr>
        </p:nvSpPr>
        <p:spPr/>
        <p:txBody>
          <a:bodyPr/>
          <a:lstStyle/>
          <a:p>
            <a:r>
              <a:rPr lang="en-US" dirty="0" err="1" smtClean="0"/>
              <a:t>OAuth</a:t>
            </a:r>
            <a:r>
              <a:rPr lang="en-US" dirty="0" smtClean="0"/>
              <a:t> Token Example</a:t>
            </a:r>
            <a:endParaRPr lang="en-US" dirty="0"/>
          </a:p>
        </p:txBody>
      </p:sp>
      <p:sp>
        <p:nvSpPr>
          <p:cNvPr id="3" name="Content Placeholder 2"/>
          <p:cNvSpPr>
            <a:spLocks noGrp="1"/>
          </p:cNvSpPr>
          <p:nvPr>
            <p:ph idx="4294967295"/>
          </p:nvPr>
        </p:nvSpPr>
        <p:spPr>
          <a:xfrm>
            <a:off x="2021522" y="1632056"/>
            <a:ext cx="8393430" cy="4616063"/>
          </a:xfrm>
          <a:prstGeom prst="rect">
            <a:avLst/>
          </a:prstGeom>
        </p:spPr>
        <p:txBody>
          <a:bodyPr/>
          <a:lstStyle/>
          <a:p>
            <a:endParaRPr lang="en-US" dirty="0"/>
          </a:p>
        </p:txBody>
      </p:sp>
      <p:sp>
        <p:nvSpPr>
          <p:cNvPr id="7" name="Rectangle 6"/>
          <p:cNvSpPr/>
          <p:nvPr/>
        </p:nvSpPr>
        <p:spPr>
          <a:xfrm>
            <a:off x="2176956" y="1632055"/>
            <a:ext cx="4896168" cy="5362469"/>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SharePoint</a:t>
            </a:r>
          </a:p>
        </p:txBody>
      </p:sp>
      <p:sp>
        <p:nvSpPr>
          <p:cNvPr id="8" name="Rectangle 7"/>
          <p:cNvSpPr/>
          <p:nvPr/>
        </p:nvSpPr>
        <p:spPr>
          <a:xfrm>
            <a:off x="7228557" y="1632055"/>
            <a:ext cx="3003850" cy="170977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Azure Web &amp; Worker Roles</a:t>
            </a:r>
          </a:p>
        </p:txBody>
      </p:sp>
      <p:sp>
        <p:nvSpPr>
          <p:cNvPr id="9" name="Rectangle 8"/>
          <p:cNvSpPr/>
          <p:nvPr/>
        </p:nvSpPr>
        <p:spPr>
          <a:xfrm>
            <a:off x="2410107" y="2001662"/>
            <a:ext cx="4429866" cy="4837429"/>
          </a:xfrm>
          <a:prstGeom prst="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Web application</a:t>
            </a:r>
          </a:p>
        </p:txBody>
      </p:sp>
      <p:sp>
        <p:nvSpPr>
          <p:cNvPr id="13" name="Rectangle 12"/>
          <p:cNvSpPr/>
          <p:nvPr/>
        </p:nvSpPr>
        <p:spPr>
          <a:xfrm>
            <a:off x="2565541" y="2399735"/>
            <a:ext cx="4118998" cy="2107846"/>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Site Collection</a:t>
            </a:r>
          </a:p>
        </p:txBody>
      </p:sp>
      <p:sp>
        <p:nvSpPr>
          <p:cNvPr id="14" name="Rectangle 13"/>
          <p:cNvSpPr/>
          <p:nvPr/>
        </p:nvSpPr>
        <p:spPr>
          <a:xfrm>
            <a:off x="2720975" y="2721450"/>
            <a:ext cx="3808130" cy="1630699"/>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Root Site</a:t>
            </a:r>
          </a:p>
        </p:txBody>
      </p:sp>
      <p:sp>
        <p:nvSpPr>
          <p:cNvPr id="15" name="Rectangle 14"/>
          <p:cNvSpPr/>
          <p:nvPr/>
        </p:nvSpPr>
        <p:spPr>
          <a:xfrm>
            <a:off x="2876408"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1</a:t>
            </a:r>
          </a:p>
        </p:txBody>
      </p:sp>
      <p:sp>
        <p:nvSpPr>
          <p:cNvPr id="16" name="Rectangle 15"/>
          <p:cNvSpPr/>
          <p:nvPr/>
        </p:nvSpPr>
        <p:spPr>
          <a:xfrm>
            <a:off x="4078310"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p:txBody>
      </p:sp>
      <p:sp>
        <p:nvSpPr>
          <p:cNvPr id="17" name="Rectangle 16"/>
          <p:cNvSpPr/>
          <p:nvPr/>
        </p:nvSpPr>
        <p:spPr>
          <a:xfrm>
            <a:off x="5345277"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p:txBody>
      </p:sp>
      <p:sp>
        <p:nvSpPr>
          <p:cNvPr id="18" name="Rectangle 17"/>
          <p:cNvSpPr/>
          <p:nvPr/>
        </p:nvSpPr>
        <p:spPr>
          <a:xfrm>
            <a:off x="7383991" y="2127279"/>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Web</a:t>
            </a:r>
          </a:p>
        </p:txBody>
      </p:sp>
      <p:sp>
        <p:nvSpPr>
          <p:cNvPr id="19" name="Rectangle 18"/>
          <p:cNvSpPr/>
          <p:nvPr/>
        </p:nvSpPr>
        <p:spPr>
          <a:xfrm>
            <a:off x="8860613" y="2127278"/>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SQL</a:t>
            </a:r>
          </a:p>
        </p:txBody>
      </p:sp>
      <p:sp>
        <p:nvSpPr>
          <p:cNvPr id="21" name="Rectangle 20"/>
          <p:cNvSpPr/>
          <p:nvPr/>
        </p:nvSpPr>
        <p:spPr>
          <a:xfrm>
            <a:off x="2565541" y="4573328"/>
            <a:ext cx="4118998" cy="2107846"/>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Site Collection</a:t>
            </a:r>
          </a:p>
        </p:txBody>
      </p:sp>
      <p:sp>
        <p:nvSpPr>
          <p:cNvPr id="22" name="Rectangle 21"/>
          <p:cNvSpPr/>
          <p:nvPr/>
        </p:nvSpPr>
        <p:spPr>
          <a:xfrm>
            <a:off x="2720975" y="4895043"/>
            <a:ext cx="3808130" cy="1630699"/>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Root Site</a:t>
            </a:r>
          </a:p>
        </p:txBody>
      </p:sp>
      <p:sp>
        <p:nvSpPr>
          <p:cNvPr id="23" name="Rectangle 22"/>
          <p:cNvSpPr/>
          <p:nvPr/>
        </p:nvSpPr>
        <p:spPr>
          <a:xfrm>
            <a:off x="2876408" y="5281596"/>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p:txBody>
      </p:sp>
      <p:pic>
        <p:nvPicPr>
          <p:cNvPr id="10242" name="Picture 2" descr="http://hueniverse.com/wp-content/uploads/2010/05/OAuth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02024" y="3379705"/>
            <a:ext cx="646031" cy="64341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hueniverse.com/wp-content/uploads/2010/05/OAuth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4192" y="3520767"/>
            <a:ext cx="646031" cy="64341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http://hueniverse.com/wp-content/uploads/2010/05/OAuth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0284" y="5627250"/>
            <a:ext cx="646031" cy="643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456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par>
                          <p:cTn id="33" fill="hold">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10242"/>
                                        </p:tgtEl>
                                        <p:attrNameLst>
                                          <p:attrName>style.visibility</p:attrName>
                                        </p:attrNameLst>
                                      </p:cBhvr>
                                      <p:to>
                                        <p:strVal val="visible"/>
                                      </p:to>
                                    </p:set>
                                    <p:animEffect transition="in" filter="wipe(down)">
                                      <p:cBhvr>
                                        <p:cTn id="40" dur="500"/>
                                        <p:tgtEl>
                                          <p:spTgt spid="10242"/>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2000"/>
                            </p:stCondLst>
                            <p:childTnLst>
                              <p:par>
                                <p:cTn id="46" presetID="22" presetClass="entr" presetSubtype="4"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childTnLst>
                          </p:cTn>
                        </p:par>
                        <p:par>
                          <p:cTn id="49" fill="hold">
                            <p:stCondLst>
                              <p:cond delay="2500"/>
                            </p:stCondLst>
                            <p:childTnLst>
                              <p:par>
                                <p:cTn id="50" presetID="54" presetClass="path" presetSubtype="0" accel="50000" decel="50000" fill="hold" nodeType="afterEffect">
                                  <p:stCondLst>
                                    <p:cond delay="0"/>
                                  </p:stCondLst>
                                  <p:childTnLst>
                                    <p:animMotion origin="layout" path="M 3.33333E-6 3.33333E-6 C 0.00816 0.00439 0.0375 0.00902 0.04774 0.00902 C 0.11267 0.00902 0.17951 -0.0588 0.17951 -0.12639 C 0.17951 -0.0926 0.21284 -0.0588 0.24444 -0.0588 C 0.27777 -0.0588 0.30937 -0.09306 0.30937 -0.12639 C 0.30937 -0.10973 0.32586 -0.0926 0.34271 -0.0926 C 0.3592 -0.0926 0.37604 -0.10949 0.37604 -0.12639 C 0.37604 -0.11806 0.38437 -0.10973 0.39271 -0.10973 C 0.40104 -0.10973 0.40937 -0.11852 0.40937 -0.12639 C 0.40937 -0.12246 0.41371 -0.11806 0.41788 -0.11806 C 0.41996 -0.11806 0.42604 -0.12246 0.42604 -0.12639 C 0.42604 -0.12454 0.4283 -0.12246 0.43038 -0.12246 C 0.43038 -0.12269 0.43472 -0.12454 0.43472 -0.12639 C 0.43472 -0.1257 0.43472 -0.12454 0.43698 -0.12454 C 0.43698 -0.125 0.43923 -0.1257 0.43923 -0.12639 C 0.43923 -0.12616 0.43923 -0.1257 0.43923 -0.125 C 0.44132 -0.125 0.44132 -0.1257 0.44132 -0.12616 C 0.4434 -0.12616 0.4434 -0.1257 0.4434 -0.125 C 0.44583 -0.125 0.44583 -0.1257 0.44583 -0.12616 " pathEditMode="relative" rAng="0" ptsTypes="fffffffffffffffffff">
                                      <p:cBhvr>
                                        <p:cTn id="51" dur="2000" fill="hold"/>
                                        <p:tgtEl>
                                          <p:spTgt spid="10242"/>
                                        </p:tgtEl>
                                        <p:attrNameLst>
                                          <p:attrName>ppt_x</p:attrName>
                                          <p:attrName>ppt_y</p:attrName>
                                        </p:attrNameLst>
                                      </p:cBhvr>
                                      <p:rCtr x="22292" y="-5880"/>
                                    </p:animMotion>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down)">
                                      <p:cBhvr>
                                        <p:cTn id="56" dur="500"/>
                                        <p:tgtEl>
                                          <p:spTgt spid="3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down)">
                                      <p:cBhvr>
                                        <p:cTn id="62" dur="500"/>
                                        <p:tgtEl>
                                          <p:spTgt spid="3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down)">
                                      <p:cBhvr>
                                        <p:cTn id="65" dur="500"/>
                                        <p:tgtEl>
                                          <p:spTgt spid="3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down)">
                                      <p:cBhvr>
                                        <p:cTn id="70" dur="500"/>
                                        <p:tgtEl>
                                          <p:spTgt spid="17"/>
                                        </p:tgtEl>
                                      </p:cBhvr>
                                    </p:animEffect>
                                  </p:childTnLst>
                                </p:cTn>
                              </p:par>
                            </p:childTnLst>
                          </p:cTn>
                        </p:par>
                        <p:par>
                          <p:cTn id="71" fill="hold">
                            <p:stCondLst>
                              <p:cond delay="500"/>
                            </p:stCondLst>
                            <p:childTnLst>
                              <p:par>
                                <p:cTn id="72" presetID="22" presetClass="entr" presetSubtype="4" fill="hold"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down)">
                                      <p:cBhvr>
                                        <p:cTn id="74" dur="500"/>
                                        <p:tgtEl>
                                          <p:spTgt spid="27"/>
                                        </p:tgtEl>
                                      </p:cBhvr>
                                    </p:animEffect>
                                  </p:childTnLst>
                                </p:cTn>
                              </p:par>
                            </p:childTnLst>
                          </p:cTn>
                        </p:par>
                        <p:par>
                          <p:cTn id="75" fill="hold">
                            <p:stCondLst>
                              <p:cond delay="1000"/>
                            </p:stCondLst>
                            <p:childTnLst>
                              <p:par>
                                <p:cTn id="76" presetID="54" presetClass="path" presetSubtype="0" accel="50000" decel="50000" fill="hold" nodeType="afterEffect">
                                  <p:stCondLst>
                                    <p:cond delay="0"/>
                                  </p:stCondLst>
                                  <p:childTnLst>
                                    <p:animMotion origin="layout" path="M 3.61111E-6 0.00138 C 0.0052 -0.00186 0.02465 -0.00487 0.03159 -0.00487 C 0.07465 -0.00487 0.11909 0.04421 0.11909 0.09351 C 0.11909 0.06875 0.14114 0.04421 0.16198 0.04421 C 0.1842 0.04421 0.2052 0.06875 0.2052 0.09351 C 0.2052 0.08101 0.21614 0.06875 0.22743 0.06875 C 0.23836 0.06875 0.24948 0.08078 0.24948 0.09351 C 0.24948 0.08703 0.25503 0.08101 0.26041 0.08101 C 0.26614 0.08101 0.2717 0.0875 0.2717 0.09351 C 0.2717 0.09027 0.27448 0.08703 0.27725 0.08703 C 0.27864 0.08703 0.28264 0.09027 0.28264 0.09351 C 0.28264 0.09189 0.2842 0.09027 0.28559 0.09027 C 0.28559 0.0905 0.28854 0.09189 0.28854 0.09351 C 0.28854 0.09282 0.28854 0.09189 0.28993 0.09189 C 0.28993 0.09236 0.29132 0.09282 0.29132 0.09351 C 0.29132 0.09328 0.29132 0.09282 0.29132 0.09236 C 0.29288 0.09236 0.29288 0.09282 0.29288 0.09328 C 0.29427 0.09328 0.29427 0.09282 0.29427 0.09236 C 0.296 0.09236 0.296 0.09282 0.296 0.09328 " pathEditMode="relative" rAng="0" ptsTypes="fffffffffffffffffff">
                                      <p:cBhvr>
                                        <p:cTn id="77" dur="2000" fill="hold"/>
                                        <p:tgtEl>
                                          <p:spTgt spid="27"/>
                                        </p:tgtEl>
                                        <p:attrNameLst>
                                          <p:attrName>ppt_x</p:attrName>
                                          <p:attrName>ppt_y</p:attrName>
                                        </p:attrNameLst>
                                      </p:cBhvr>
                                      <p:rCtr x="14792" y="4282"/>
                                    </p:animMotion>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childTnLst>
                          </p:cTn>
                        </p:par>
                        <p:par>
                          <p:cTn id="83" fill="hold">
                            <p:stCondLst>
                              <p:cond delay="500"/>
                            </p:stCondLst>
                            <p:childTnLst>
                              <p:par>
                                <p:cTn id="84" presetID="22" presetClass="entr" presetSubtype="4"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down)">
                                      <p:cBhvr>
                                        <p:cTn id="86" dur="500"/>
                                        <p:tgtEl>
                                          <p:spTgt spid="22"/>
                                        </p:tgtEl>
                                      </p:cBhvr>
                                    </p:animEffect>
                                  </p:childTnLst>
                                </p:cTn>
                              </p:par>
                            </p:childTnLst>
                          </p:cTn>
                        </p:par>
                        <p:par>
                          <p:cTn id="87" fill="hold">
                            <p:stCondLst>
                              <p:cond delay="1000"/>
                            </p:stCondLst>
                            <p:childTnLst>
                              <p:par>
                                <p:cTn id="88" presetID="22" presetClass="entr" presetSubtype="4"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down)">
                                      <p:cBhvr>
                                        <p:cTn id="90" dur="500"/>
                                        <p:tgtEl>
                                          <p:spTgt spid="23"/>
                                        </p:tgtEl>
                                      </p:cBhvr>
                                    </p:animEffect>
                                  </p:childTnLst>
                                </p:cTn>
                              </p:par>
                            </p:childTnLst>
                          </p:cTn>
                        </p:par>
                        <p:par>
                          <p:cTn id="91" fill="hold">
                            <p:stCondLst>
                              <p:cond delay="1500"/>
                            </p:stCondLst>
                            <p:childTnLst>
                              <p:par>
                                <p:cTn id="92" presetID="22" presetClass="entr" presetSubtype="4" fill="hold"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childTnLst>
                          </p:cTn>
                        </p:par>
                        <p:par>
                          <p:cTn id="95" fill="hold">
                            <p:stCondLst>
                              <p:cond delay="2000"/>
                            </p:stCondLst>
                            <p:childTnLst>
                              <p:par>
                                <p:cTn id="96" presetID="54" presetClass="path" presetSubtype="0" accel="50000" decel="50000" fill="hold" nodeType="afterEffect">
                                  <p:stCondLst>
                                    <p:cond delay="0"/>
                                  </p:stCondLst>
                                  <p:childTnLst>
                                    <p:animMotion origin="layout" path="M -3.88889E-6 -0.00347 C 0.01007 0.00463 0.04653 0.0132 0.05921 0.0132 C 0.13993 0.0132 0.22292 -0.11342 0.22292 -0.23935 C 0.22292 -0.17639 0.26441 -0.11342 0.30348 -0.11342 C 0.34497 -0.11342 0.38421 -0.17708 0.38421 -0.23935 C 0.38421 -0.20833 0.40469 -0.17639 0.4257 -0.17639 C 0.44618 -0.17639 0.46719 -0.20787 0.46719 -0.23935 C 0.46719 -0.22384 0.47761 -0.20833 0.48768 -0.20833 C 0.49809 -0.20833 0.50851 -0.22453 0.50851 -0.23935 C 0.50851 -0.23194 0.51372 -0.22384 0.5191 -0.22384 C 0.52153 -0.22384 0.52917 -0.23194 0.52917 -0.23935 C 0.52917 -0.23565 0.53195 -0.23194 0.53473 -0.23194 C 0.53473 -0.2324 0.53993 -0.23565 0.53993 -0.23935 C 0.53993 -0.23796 0.53993 -0.23565 0.54271 -0.23565 C 0.54271 -0.2368 0.54549 -0.23796 0.54549 -0.23935 C 0.54549 -0.23912 0.54549 -0.23796 0.54549 -0.2368 C 0.54809 -0.2368 0.54809 -0.23796 0.54809 -0.23912 C 0.55087 -0.23912 0.55087 -0.23796 0.55087 -0.2368 C 0.55382 -0.2368 0.55382 -0.23796 0.55382 -0.23912 " pathEditMode="relative" rAng="0" ptsTypes="fffffffffffffffffff">
                                      <p:cBhvr>
                                        <p:cTn id="97" dur="2000" fill="hold"/>
                                        <p:tgtEl>
                                          <p:spTgt spid="28"/>
                                        </p:tgtEl>
                                        <p:attrNameLst>
                                          <p:attrName>ppt_x</p:attrName>
                                          <p:attrName>ppt_y</p:attrName>
                                        </p:attrNameLst>
                                      </p:cBhvr>
                                      <p:rCtr x="27691" y="-10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animBg="1"/>
      <p:bldP spid="33" grpId="0" animBg="1"/>
      <p:bldP spid="31" grpId="0" animBg="1"/>
      <p:bldP spid="32" grpId="0" animBg="1"/>
      <p:bldP spid="7" grpId="0" animBg="1"/>
      <p:bldP spid="8" grpId="0" animBg="1"/>
      <p:bldP spid="9" grpId="0" animBg="1"/>
      <p:bldP spid="13" grpId="0" animBg="1"/>
      <p:bldP spid="14" grpId="0" animBg="1"/>
      <p:bldP spid="15" grpId="0" animBg="1"/>
      <p:bldP spid="16" grpId="0" animBg="1"/>
      <p:bldP spid="17" grpId="0" animBg="1"/>
      <p:bldP spid="18" grpId="0" animBg="1"/>
      <p:bldP spid="19" grpId="0" animBg="1"/>
      <p:bldP spid="21" grpId="0" animBg="1"/>
      <p:bldP spid="22" grpId="0" animBg="1"/>
      <p:bldP spid="23"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#10: Common Controls</a:t>
            </a:r>
            <a:endParaRPr lang="en-US" sz="6600" dirty="0"/>
          </a:p>
        </p:txBody>
      </p:sp>
    </p:spTree>
    <p:extLst>
      <p:ext uri="{BB962C8B-B14F-4D97-AF65-F5344CB8AC3E}">
        <p14:creationId xmlns:p14="http://schemas.microsoft.com/office/powerpoint/2010/main" val="560794124"/>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#9: Bring your app to where users are by posting to the feed</a:t>
            </a:r>
            <a:endParaRPr lang="en-US" sz="6600" dirty="0"/>
          </a:p>
        </p:txBody>
      </p:sp>
    </p:spTree>
    <p:extLst>
      <p:ext uri="{BB962C8B-B14F-4D97-AF65-F5344CB8AC3E}">
        <p14:creationId xmlns:p14="http://schemas.microsoft.com/office/powerpoint/2010/main" val="153161843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2" descr="http://www.blogsdna.com/wp-content/uploads/2010/08/twitter-logo.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92029" y="4585300"/>
            <a:ext cx="1505567" cy="55398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b="1" dirty="0" smtClean="0"/>
              <a:t>Q&amp;A</a:t>
            </a:r>
            <a:endParaRPr lang="en-US" b="1" dirty="0"/>
          </a:p>
        </p:txBody>
      </p:sp>
      <p:sp>
        <p:nvSpPr>
          <p:cNvPr id="3" name="Content Placeholder 2"/>
          <p:cNvSpPr>
            <a:spLocks noGrp="1"/>
          </p:cNvSpPr>
          <p:nvPr>
            <p:ph idx="4294967295"/>
          </p:nvPr>
        </p:nvSpPr>
        <p:spPr>
          <a:xfrm>
            <a:off x="4079479" y="1212060"/>
            <a:ext cx="8393430" cy="4616063"/>
          </a:xfrm>
          <a:prstGeom prst="rect">
            <a:avLst/>
          </a:prstGeom>
        </p:spPr>
        <p:txBody>
          <a:bodyPr>
            <a:normAutofit/>
          </a:bodyPr>
          <a:lstStyle/>
          <a:p>
            <a:pPr marL="0" indent="0">
              <a:buNone/>
            </a:pPr>
            <a:r>
              <a:rPr lang="en-US" sz="3672" b="1" dirty="0"/>
              <a:t>Jeremy Thake</a:t>
            </a:r>
          </a:p>
          <a:p>
            <a:pPr marL="0" indent="0">
              <a:buNone/>
            </a:pPr>
            <a:r>
              <a:rPr lang="en-US" sz="2448" dirty="0">
                <a:hlinkClick r:id="rId3"/>
              </a:rPr>
              <a:t>www.NothingButSharePoint.com</a:t>
            </a:r>
            <a:endParaRPr lang="en-US" sz="2448" dirty="0"/>
          </a:p>
          <a:p>
            <a:pPr marL="0" indent="0">
              <a:buNone/>
            </a:pPr>
            <a:r>
              <a:rPr lang="en-US" sz="2448" dirty="0">
                <a:hlinkClick r:id=""/>
              </a:rPr>
              <a:t>www.jeremythake.com</a:t>
            </a:r>
          </a:p>
          <a:p>
            <a:pPr marL="0" indent="0">
              <a:buNone/>
            </a:pPr>
            <a:r>
              <a:rPr lang="en-US" sz="2448" dirty="0">
                <a:hlinkClick r:id=""/>
              </a:rPr>
              <a:t>www.AvePoint.com</a:t>
            </a:r>
            <a:r>
              <a:rPr lang="en-US" sz="2448" dirty="0"/>
              <a:t> </a:t>
            </a:r>
          </a:p>
          <a:p>
            <a:pPr marL="0" indent="0">
              <a:buNone/>
            </a:pPr>
            <a:endParaRPr lang="en-US" sz="2448" dirty="0"/>
          </a:p>
          <a:p>
            <a:pPr marL="0" indent="0">
              <a:buNone/>
            </a:pPr>
            <a:endParaRPr lang="en-US" sz="2448" dirty="0"/>
          </a:p>
          <a:p>
            <a:pPr marL="0" indent="0">
              <a:buNone/>
            </a:pPr>
            <a:endParaRPr lang="en-US" sz="2448" dirty="0"/>
          </a:p>
          <a:p>
            <a:pPr marL="0" indent="0">
              <a:buNone/>
            </a:pPr>
            <a:r>
              <a:rPr lang="en-US" sz="2448" dirty="0"/>
              <a:t>jeremy.thake@avepoint.com</a:t>
            </a:r>
          </a:p>
          <a:p>
            <a:pPr marL="0" indent="0">
              <a:buNone/>
            </a:pPr>
            <a:r>
              <a:rPr lang="en-US" sz="2448" dirty="0"/>
              <a:t>@</a:t>
            </a:r>
            <a:r>
              <a:rPr lang="en-US" sz="2448" dirty="0" err="1"/>
              <a:t>jthake</a:t>
            </a:r>
            <a:endParaRPr lang="en-US" sz="2448" dirty="0"/>
          </a:p>
          <a:p>
            <a:pPr marL="0" indent="0">
              <a:buNone/>
            </a:pPr>
            <a:r>
              <a:rPr lang="en-US" sz="2448" dirty="0"/>
              <a:t>www.linkedin.com/in/jeremythake</a:t>
            </a:r>
          </a:p>
          <a:p>
            <a:endParaRPr lang="en-US" sz="2448" dirty="0"/>
          </a:p>
        </p:txBody>
      </p:sp>
      <p:pic>
        <p:nvPicPr>
          <p:cNvPr id="9" name="Picture 7" descr="http://ts2.mm.bing.net/images/thumbnail.aspx?q=1177374430305&amp;id=21051bf12d3bf4db88134d9a66f6b97e&amp;url=http%3a%2f%2ficons.mysitemyway.com%2fwp-content%2fgallery%2fglossy-black-icons-social-media-logos%2f099328-glossy-black-icon-social-media-logos-mai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383" t="23724" r="15809" b="24414"/>
          <a:stretch/>
        </p:blipFill>
        <p:spPr bwMode="auto">
          <a:xfrm>
            <a:off x="3473957" y="4346567"/>
            <a:ext cx="432054" cy="31644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Linked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2318" y="5226464"/>
            <a:ext cx="893745" cy="2137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6509"/>
          <a:stretch/>
        </p:blipFill>
        <p:spPr>
          <a:xfrm>
            <a:off x="2086125" y="1212060"/>
            <a:ext cx="1906620" cy="1903402"/>
          </a:xfrm>
          <a:prstGeom prst="rect">
            <a:avLst/>
          </a:prstGeom>
        </p:spPr>
      </p:pic>
    </p:spTree>
    <p:extLst>
      <p:ext uri="{BB962C8B-B14F-4D97-AF65-F5344CB8AC3E}">
        <p14:creationId xmlns:p14="http://schemas.microsoft.com/office/powerpoint/2010/main" val="156223810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579715"/>
          </a:xfrm>
        </p:spPr>
        <p:txBody>
          <a:bodyPr/>
          <a:lstStyle/>
          <a:p>
            <a:r>
              <a:rPr lang="en-US" sz="2800" b="1" dirty="0">
                <a:hlinkClick r:id="rId2"/>
              </a:rPr>
              <a:t>Building End-to-End Apps for Microsoft SharePoint with Windows Azure and Windows 8</a:t>
            </a:r>
            <a:endParaRPr lang="en-US" sz="2800" b="1" dirty="0" smtClean="0">
              <a:hlinkClick r:id=""/>
            </a:endParaRPr>
          </a:p>
          <a:p>
            <a:r>
              <a:rPr lang="en-US" sz="2800" b="1" dirty="0" smtClean="0">
                <a:hlinkClick r:id=""/>
              </a:rPr>
              <a:t>0 </a:t>
            </a:r>
            <a:r>
              <a:rPr lang="en-US" sz="2800" b="1" dirty="0">
                <a:hlinkClick r:id="rId3"/>
              </a:rPr>
              <a:t>to 60: Developing Apps for Microsoft SharePoint 2013</a:t>
            </a:r>
            <a:endParaRPr lang="en-US" sz="2800" b="1" dirty="0" smtClean="0">
              <a:hlinkClick r:id=""/>
            </a:endParaRPr>
          </a:p>
          <a:p>
            <a:r>
              <a:rPr lang="en-US" sz="2800" b="1" dirty="0" smtClean="0">
                <a:hlinkClick r:id=""/>
              </a:rPr>
              <a:t>Developing </a:t>
            </a:r>
            <a:r>
              <a:rPr lang="en-US" sz="2800" b="1" dirty="0">
                <a:hlinkClick r:id="rId4"/>
              </a:rPr>
              <a:t>Apps for Microsoft SharePoint 2013 with Microsoft Visual Studio 2012</a:t>
            </a:r>
            <a:endParaRPr lang="en-US" sz="2800" b="1" dirty="0" smtClean="0">
              <a:hlinkClick r:id=""/>
            </a:endParaRPr>
          </a:p>
          <a:p>
            <a:r>
              <a:rPr lang="en-US" sz="2800" b="1" dirty="0" smtClean="0">
                <a:hlinkClick r:id=""/>
              </a:rPr>
              <a:t>Real </a:t>
            </a:r>
            <a:r>
              <a:rPr lang="en-US" sz="2800" b="1" dirty="0">
                <a:hlinkClick r:id="rId5"/>
              </a:rPr>
              <a:t>SharePoint Apps, Real Fast with the New Microsoft Access 2013</a:t>
            </a:r>
            <a:endParaRPr lang="en-US" sz="2800" b="1" dirty="0" smtClean="0">
              <a:hlinkClick r:id=""/>
            </a:endParaRPr>
          </a:p>
          <a:p>
            <a:r>
              <a:rPr lang="en-US" sz="2800" b="1" dirty="0" smtClean="0">
                <a:hlinkClick r:id=""/>
              </a:rPr>
              <a:t>Advanced </a:t>
            </a:r>
            <a:r>
              <a:rPr lang="en-US" sz="2800" b="1" dirty="0">
                <a:hlinkClick r:id="rId6"/>
              </a:rPr>
              <a:t>Patterns in Cloud-Hosted Apps for Microsoft SharePoint</a:t>
            </a:r>
            <a:endParaRPr lang="en-US" sz="2800" dirty="0" smtClean="0"/>
          </a:p>
          <a:p>
            <a:r>
              <a:rPr lang="en-US" sz="2800" b="1" dirty="0" smtClean="0">
                <a:hlinkClick r:id="rId7"/>
              </a:rPr>
              <a:t>Deeper </a:t>
            </a:r>
            <a:r>
              <a:rPr lang="en-US" sz="2800" b="1" dirty="0">
                <a:hlinkClick r:id="rId7"/>
              </a:rPr>
              <a:t>Dive into Building SharePoint Apps Access </a:t>
            </a:r>
            <a:r>
              <a:rPr lang="en-US" sz="2800" b="1" dirty="0" smtClean="0">
                <a:hlinkClick r:id="rId7"/>
              </a:rPr>
              <a:t>2013</a:t>
            </a:r>
            <a:endParaRPr lang="en-US" sz="2800" b="1" dirty="0" smtClean="0">
              <a:hlinkClick r:id=""/>
            </a:endParaRPr>
          </a:p>
          <a:p>
            <a:r>
              <a:rPr lang="en-US" sz="2800" b="1" dirty="0" smtClean="0">
                <a:hlinkClick r:id=""/>
              </a:rPr>
              <a:t>Building </a:t>
            </a:r>
            <a:r>
              <a:rPr lang="en-US" sz="2800" b="1" dirty="0">
                <a:hlinkClick r:id="rId8"/>
              </a:rPr>
              <a:t>Modern, HTML5-based Business Apps for SharePoint 2013 with Visual Studio </a:t>
            </a:r>
            <a:r>
              <a:rPr lang="en-US" sz="2800" b="1" dirty="0" err="1">
                <a:hlinkClick r:id="rId8"/>
              </a:rPr>
              <a:t>LightSwitch</a:t>
            </a:r>
            <a:endParaRPr lang="en-US" sz="2800" dirty="0"/>
          </a:p>
        </p:txBody>
      </p:sp>
      <p:sp>
        <p:nvSpPr>
          <p:cNvPr id="3" name="Title 2"/>
          <p:cNvSpPr>
            <a:spLocks noGrp="1"/>
          </p:cNvSpPr>
          <p:nvPr>
            <p:ph type="title"/>
          </p:nvPr>
        </p:nvSpPr>
        <p:spPr/>
        <p:txBody>
          <a:bodyPr/>
          <a:lstStyle/>
          <a:p>
            <a:r>
              <a:rPr lang="en-US" dirty="0" smtClean="0"/>
              <a:t>Sessions TechEd North America 2013</a:t>
            </a:r>
            <a:endParaRPr lang="en-US" dirty="0"/>
          </a:p>
        </p:txBody>
      </p:sp>
    </p:spTree>
    <p:extLst>
      <p:ext uri="{BB962C8B-B14F-4D97-AF65-F5344CB8AC3E}">
        <p14:creationId xmlns:p14="http://schemas.microsoft.com/office/powerpoint/2010/main" val="324420971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22060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326526"/>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6969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result: a new cloud app model</a:t>
            </a:r>
            <a:endParaRPr lang="en-US" dirty="0"/>
          </a:p>
        </p:txBody>
      </p:sp>
      <p:pic>
        <p:nvPicPr>
          <p:cNvPr id="4" name="Picture 3"/>
          <p:cNvPicPr>
            <a:picLocks noChangeAspect="1"/>
          </p:cNvPicPr>
          <p:nvPr/>
        </p:nvPicPr>
        <p:blipFill rotWithShape="1">
          <a:blip r:embed="rId3"/>
          <a:srcRect l="22486"/>
          <a:stretch/>
        </p:blipFill>
        <p:spPr>
          <a:xfrm>
            <a:off x="353838" y="2112815"/>
            <a:ext cx="6174769" cy="1418334"/>
          </a:xfrm>
          <a:prstGeom prst="rect">
            <a:avLst/>
          </a:prstGeom>
        </p:spPr>
      </p:pic>
      <p:pic>
        <p:nvPicPr>
          <p:cNvPr id="5" name="Picture 4"/>
          <p:cNvPicPr>
            <a:picLocks noChangeAspect="1"/>
          </p:cNvPicPr>
          <p:nvPr/>
        </p:nvPicPr>
        <p:blipFill>
          <a:blip r:embed="rId4"/>
          <a:stretch>
            <a:fillRect/>
          </a:stretch>
        </p:blipFill>
        <p:spPr>
          <a:xfrm>
            <a:off x="1536790" y="3721302"/>
            <a:ext cx="4876738" cy="2943529"/>
          </a:xfrm>
          <a:prstGeom prst="rect">
            <a:avLst/>
          </a:prstGeom>
        </p:spPr>
      </p:pic>
      <p:pic>
        <p:nvPicPr>
          <p:cNvPr id="6" name="Picture 5"/>
          <p:cNvPicPr>
            <a:picLocks noChangeAspect="1"/>
          </p:cNvPicPr>
          <p:nvPr/>
        </p:nvPicPr>
        <p:blipFill>
          <a:blip r:embed="rId5"/>
          <a:stretch>
            <a:fillRect/>
          </a:stretch>
        </p:blipFill>
        <p:spPr>
          <a:xfrm>
            <a:off x="7164209" y="2883434"/>
            <a:ext cx="4012137" cy="2652091"/>
          </a:xfrm>
          <a:prstGeom prst="rect">
            <a:avLst/>
          </a:prstGeom>
        </p:spPr>
      </p:pic>
      <p:pic>
        <p:nvPicPr>
          <p:cNvPr id="7" name="Picture 6"/>
          <p:cNvPicPr>
            <a:picLocks noChangeAspect="1"/>
          </p:cNvPicPr>
          <p:nvPr/>
        </p:nvPicPr>
        <p:blipFill>
          <a:blip r:embed="rId6"/>
          <a:stretch>
            <a:fillRect/>
          </a:stretch>
        </p:blipFill>
        <p:spPr>
          <a:xfrm>
            <a:off x="1278534" y="1197910"/>
            <a:ext cx="1476622" cy="1000606"/>
          </a:xfrm>
          <a:prstGeom prst="rect">
            <a:avLst/>
          </a:prstGeom>
        </p:spPr>
      </p:pic>
      <p:pic>
        <p:nvPicPr>
          <p:cNvPr id="8" name="Picture 7"/>
          <p:cNvPicPr>
            <a:picLocks noChangeAspect="1"/>
          </p:cNvPicPr>
          <p:nvPr/>
        </p:nvPicPr>
        <p:blipFill>
          <a:blip r:embed="rId7"/>
          <a:stretch>
            <a:fillRect/>
          </a:stretch>
        </p:blipFill>
        <p:spPr>
          <a:xfrm>
            <a:off x="2755156" y="1363057"/>
            <a:ext cx="9151170" cy="670309"/>
          </a:xfrm>
          <a:prstGeom prst="rect">
            <a:avLst/>
          </a:prstGeom>
        </p:spPr>
      </p:pic>
    </p:spTree>
    <p:extLst>
      <p:ext uri="{BB962C8B-B14F-4D97-AF65-F5344CB8AC3E}">
        <p14:creationId xmlns:p14="http://schemas.microsoft.com/office/powerpoint/2010/main" val="2370167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of Apps</a:t>
            </a:r>
            <a:endParaRPr lang="en-US" dirty="0"/>
          </a:p>
        </p:txBody>
      </p:sp>
      <p:sp>
        <p:nvSpPr>
          <p:cNvPr id="3" name="Footer Placeholder 2"/>
          <p:cNvSpPr>
            <a:spLocks noGrp="1"/>
          </p:cNvSpPr>
          <p:nvPr>
            <p:ph type="ftr" sz="quarter" idx="4294967295"/>
          </p:nvPr>
        </p:nvSpPr>
        <p:spPr>
          <a:xfrm>
            <a:off x="2021523" y="6482888"/>
            <a:ext cx="7423460" cy="372394"/>
          </a:xfrm>
          <a:prstGeom prst="rect">
            <a:avLst/>
          </a:prstGeom>
        </p:spPr>
        <p:txBody>
          <a:bodyPr/>
          <a:lstStyle/>
          <a:p>
            <a:r>
              <a:rPr lang="en-US" smtClean="0"/>
              <a:t>© 2011 AvePoint, Inc. All rights reserved. No part of this may be reproduced, stored in a retrieval system, or transmitted in any form or by any means, without the prior written consent of AvePoint, Inc. </a:t>
            </a:r>
            <a:endParaRPr lang="en-US" dirty="0"/>
          </a:p>
        </p:txBody>
      </p:sp>
      <p:sp>
        <p:nvSpPr>
          <p:cNvPr id="5" name="Footer Placeholder 3"/>
          <p:cNvSpPr txBox="1">
            <a:spLocks/>
          </p:cNvSpPr>
          <p:nvPr/>
        </p:nvSpPr>
        <p:spPr>
          <a:xfrm>
            <a:off x="2603222" y="6482888"/>
            <a:ext cx="7371335" cy="372394"/>
          </a:xfrm>
          <a:prstGeom prst="rect">
            <a:avLst/>
          </a:prstGeom>
        </p:spPr>
        <p:txBody>
          <a:bodyPr/>
          <a:lstStyle>
            <a:defPPr>
              <a:defRPr lang="en-US"/>
            </a:defPPr>
            <a:lvl1pPr marL="0" algn="ctr" defTabSz="914400" rtl="0" eaLnBrk="1" latinLnBrk="0" hangingPunct="1">
              <a:defRPr sz="800" b="0" i="0" kern="1200">
                <a:solidFill>
                  <a:schemeClr val="tx1">
                    <a:lumMod val="50000"/>
                    <a:lumOff val="50000"/>
                  </a:schemeClr>
                </a:solidFill>
                <a:latin typeface="Helvetica Light"/>
                <a:ea typeface="+mn-ea"/>
                <a:cs typeface="Helvetica Light"/>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16"/>
              <a:t>© 2011 AvePoint, Inc. All rights reserved. No part of this may be reproduced, stored in a retrieval system, or transmitted in any form or by any means, without the prior written consent of AvePoint, Inc. </a:t>
            </a:r>
            <a:endParaRPr lang="en-US" sz="816" dirty="0"/>
          </a:p>
        </p:txBody>
      </p:sp>
      <p:sp>
        <p:nvSpPr>
          <p:cNvPr id="6" name="Rectangle 5"/>
          <p:cNvSpPr/>
          <p:nvPr/>
        </p:nvSpPr>
        <p:spPr>
          <a:xfrm>
            <a:off x="1866089" y="1243471"/>
            <a:ext cx="10067148" cy="5751054"/>
          </a:xfrm>
          <a:prstGeom prst="rect">
            <a:avLst/>
          </a:prstGeom>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SharePoint</a:t>
            </a:r>
          </a:p>
        </p:txBody>
      </p:sp>
      <p:sp>
        <p:nvSpPr>
          <p:cNvPr id="7" name="Rectangle 6"/>
          <p:cNvSpPr/>
          <p:nvPr/>
        </p:nvSpPr>
        <p:spPr>
          <a:xfrm>
            <a:off x="2176956" y="1632055"/>
            <a:ext cx="4896168" cy="5362469"/>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SharePoint</a:t>
            </a:r>
          </a:p>
        </p:txBody>
      </p:sp>
      <p:sp>
        <p:nvSpPr>
          <p:cNvPr id="8" name="Rectangle 7"/>
          <p:cNvSpPr/>
          <p:nvPr/>
        </p:nvSpPr>
        <p:spPr>
          <a:xfrm>
            <a:off x="7228557" y="1632055"/>
            <a:ext cx="3003850" cy="170977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Azure Web &amp; Worker Roles</a:t>
            </a:r>
          </a:p>
        </p:txBody>
      </p:sp>
      <p:sp>
        <p:nvSpPr>
          <p:cNvPr id="9" name="Rectangle 8"/>
          <p:cNvSpPr/>
          <p:nvPr/>
        </p:nvSpPr>
        <p:spPr>
          <a:xfrm>
            <a:off x="2410107" y="2001662"/>
            <a:ext cx="4429866" cy="4837429"/>
          </a:xfrm>
          <a:prstGeom prst="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Web application</a:t>
            </a:r>
          </a:p>
        </p:txBody>
      </p:sp>
      <p:sp>
        <p:nvSpPr>
          <p:cNvPr id="10" name="Rectangle 9"/>
          <p:cNvSpPr/>
          <p:nvPr/>
        </p:nvSpPr>
        <p:spPr>
          <a:xfrm>
            <a:off x="7228557" y="3431102"/>
            <a:ext cx="3866480" cy="1435053"/>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smtClean="0"/>
              <a:t>Windows Server</a:t>
            </a:r>
            <a:endParaRPr lang="en-US" sz="1836" dirty="0"/>
          </a:p>
        </p:txBody>
      </p:sp>
      <p:sp>
        <p:nvSpPr>
          <p:cNvPr id="11" name="Rectangle 10"/>
          <p:cNvSpPr/>
          <p:nvPr/>
        </p:nvSpPr>
        <p:spPr>
          <a:xfrm>
            <a:off x="2565541" y="2399735"/>
            <a:ext cx="4118998" cy="4269350"/>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Site Collection</a:t>
            </a:r>
          </a:p>
        </p:txBody>
      </p:sp>
      <p:sp>
        <p:nvSpPr>
          <p:cNvPr id="12" name="Rectangle 11"/>
          <p:cNvSpPr/>
          <p:nvPr/>
        </p:nvSpPr>
        <p:spPr>
          <a:xfrm>
            <a:off x="2720975" y="2721450"/>
            <a:ext cx="3808130" cy="3804292"/>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Root Site</a:t>
            </a:r>
          </a:p>
        </p:txBody>
      </p:sp>
      <p:sp>
        <p:nvSpPr>
          <p:cNvPr id="13" name="Rectangle 12"/>
          <p:cNvSpPr/>
          <p:nvPr/>
        </p:nvSpPr>
        <p:spPr>
          <a:xfrm>
            <a:off x="2876408"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1</a:t>
            </a:r>
          </a:p>
          <a:p>
            <a:pPr algn="ctr"/>
            <a:r>
              <a:rPr lang="en-US" sz="1836" dirty="0"/>
              <a:t>SP Hosted</a:t>
            </a:r>
          </a:p>
        </p:txBody>
      </p:sp>
      <p:sp>
        <p:nvSpPr>
          <p:cNvPr id="14" name="Rectangle 13"/>
          <p:cNvSpPr/>
          <p:nvPr/>
        </p:nvSpPr>
        <p:spPr>
          <a:xfrm>
            <a:off x="4078310"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Azure Hosted</a:t>
            </a:r>
          </a:p>
        </p:txBody>
      </p:sp>
      <p:sp>
        <p:nvSpPr>
          <p:cNvPr id="15" name="Rectangle 14"/>
          <p:cNvSpPr/>
          <p:nvPr/>
        </p:nvSpPr>
        <p:spPr>
          <a:xfrm>
            <a:off x="5345277" y="3108003"/>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a:t>Provider Hosted</a:t>
            </a:r>
          </a:p>
        </p:txBody>
      </p:sp>
      <p:sp>
        <p:nvSpPr>
          <p:cNvPr id="16" name="Rectangle 15"/>
          <p:cNvSpPr/>
          <p:nvPr/>
        </p:nvSpPr>
        <p:spPr>
          <a:xfrm>
            <a:off x="7383991" y="2127279"/>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Web</a:t>
            </a:r>
          </a:p>
        </p:txBody>
      </p:sp>
      <p:sp>
        <p:nvSpPr>
          <p:cNvPr id="17" name="Rectangle 16"/>
          <p:cNvSpPr/>
          <p:nvPr/>
        </p:nvSpPr>
        <p:spPr>
          <a:xfrm>
            <a:off x="8860613" y="2127278"/>
            <a:ext cx="1165754" cy="1067024"/>
          </a:xfrm>
          <a:prstGeom prst="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2</a:t>
            </a:r>
          </a:p>
          <a:p>
            <a:pPr algn="ctr"/>
            <a:r>
              <a:rPr lang="en-US" sz="1836" dirty="0"/>
              <a:t>SQL</a:t>
            </a:r>
          </a:p>
        </p:txBody>
      </p:sp>
      <p:sp>
        <p:nvSpPr>
          <p:cNvPr id="18" name="Rectangle 17"/>
          <p:cNvSpPr/>
          <p:nvPr/>
        </p:nvSpPr>
        <p:spPr>
          <a:xfrm>
            <a:off x="8549745" y="3735728"/>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SQL</a:t>
            </a:r>
            <a:endParaRPr lang="en-US" sz="1836" dirty="0"/>
          </a:p>
        </p:txBody>
      </p:sp>
      <p:sp>
        <p:nvSpPr>
          <p:cNvPr id="20" name="Rectangle 19"/>
          <p:cNvSpPr/>
          <p:nvPr/>
        </p:nvSpPr>
        <p:spPr>
          <a:xfrm>
            <a:off x="2876408" y="4420376"/>
            <a:ext cx="3412480" cy="1630699"/>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Sub Site</a:t>
            </a:r>
          </a:p>
        </p:txBody>
      </p:sp>
      <p:sp>
        <p:nvSpPr>
          <p:cNvPr id="21" name="Rectangle 20"/>
          <p:cNvSpPr/>
          <p:nvPr/>
        </p:nvSpPr>
        <p:spPr>
          <a:xfrm>
            <a:off x="3096160" y="4776881"/>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a:t>Provider Hosted</a:t>
            </a:r>
          </a:p>
        </p:txBody>
      </p:sp>
      <p:sp>
        <p:nvSpPr>
          <p:cNvPr id="22" name="Rectangle 21"/>
          <p:cNvSpPr/>
          <p:nvPr/>
        </p:nvSpPr>
        <p:spPr>
          <a:xfrm>
            <a:off x="7306275"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a:t>Web</a:t>
            </a:r>
          </a:p>
        </p:txBody>
      </p:sp>
      <p:sp>
        <p:nvSpPr>
          <p:cNvPr id="23" name="Rectangle 22"/>
          <p:cNvSpPr/>
          <p:nvPr/>
        </p:nvSpPr>
        <p:spPr>
          <a:xfrm>
            <a:off x="9793215" y="37253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3</a:t>
            </a:r>
          </a:p>
          <a:p>
            <a:pPr algn="ctr"/>
            <a:r>
              <a:rPr lang="en-US" sz="1836" dirty="0" smtClean="0"/>
              <a:t>Windows Service</a:t>
            </a:r>
            <a:endParaRPr lang="en-US" sz="1836" dirty="0"/>
          </a:p>
        </p:txBody>
      </p:sp>
      <p:sp>
        <p:nvSpPr>
          <p:cNvPr id="24" name="Rectangle 23"/>
          <p:cNvSpPr/>
          <p:nvPr/>
        </p:nvSpPr>
        <p:spPr>
          <a:xfrm>
            <a:off x="4365668" y="4776881"/>
            <a:ext cx="1165754" cy="1067024"/>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a:t>
            </a:r>
            <a:r>
              <a:rPr lang="en-US" sz="1836" dirty="0" smtClean="0"/>
              <a:t>4</a:t>
            </a:r>
            <a:endParaRPr lang="en-US" sz="1836" dirty="0"/>
          </a:p>
          <a:p>
            <a:pPr algn="ctr"/>
            <a:r>
              <a:rPr lang="en-US" sz="1836" dirty="0"/>
              <a:t>Provider Hosted</a:t>
            </a:r>
          </a:p>
        </p:txBody>
      </p:sp>
      <p:sp>
        <p:nvSpPr>
          <p:cNvPr id="25" name="Rectangle 24"/>
          <p:cNvSpPr/>
          <p:nvPr/>
        </p:nvSpPr>
        <p:spPr>
          <a:xfrm>
            <a:off x="7228557" y="5021262"/>
            <a:ext cx="3866480" cy="1435053"/>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smtClean="0"/>
              <a:t>Azure</a:t>
            </a:r>
            <a:endParaRPr lang="en-US" sz="1836" dirty="0"/>
          </a:p>
        </p:txBody>
      </p:sp>
      <p:sp>
        <p:nvSpPr>
          <p:cNvPr id="26" name="Rectangle 25"/>
          <p:cNvSpPr/>
          <p:nvPr/>
        </p:nvSpPr>
        <p:spPr>
          <a:xfrm>
            <a:off x="8549745" y="5347828"/>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a:t>
            </a:r>
            <a:r>
              <a:rPr lang="en-US" sz="1836" dirty="0" smtClean="0"/>
              <a:t>4</a:t>
            </a:r>
            <a:endParaRPr lang="en-US" sz="1836" dirty="0"/>
          </a:p>
          <a:p>
            <a:pPr algn="ctr"/>
            <a:r>
              <a:rPr lang="en-US" sz="1836" dirty="0" smtClean="0"/>
              <a:t>SQL</a:t>
            </a:r>
            <a:endParaRPr lang="en-US" sz="1836" dirty="0"/>
          </a:p>
        </p:txBody>
      </p:sp>
      <p:sp>
        <p:nvSpPr>
          <p:cNvPr id="27" name="Rectangle 26"/>
          <p:cNvSpPr/>
          <p:nvPr/>
        </p:nvSpPr>
        <p:spPr>
          <a:xfrm>
            <a:off x="7306275" y="53374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a:t>
            </a:r>
            <a:r>
              <a:rPr lang="en-US" sz="1836" dirty="0" smtClean="0"/>
              <a:t>4</a:t>
            </a:r>
            <a:endParaRPr lang="en-US" sz="1836" dirty="0"/>
          </a:p>
          <a:p>
            <a:pPr algn="ctr"/>
            <a:r>
              <a:rPr lang="en-US" sz="1836" dirty="0"/>
              <a:t>Web</a:t>
            </a:r>
          </a:p>
        </p:txBody>
      </p:sp>
      <p:sp>
        <p:nvSpPr>
          <p:cNvPr id="28" name="Rectangle 27"/>
          <p:cNvSpPr/>
          <p:nvPr/>
        </p:nvSpPr>
        <p:spPr>
          <a:xfrm>
            <a:off x="9793215" y="5337466"/>
            <a:ext cx="1165754" cy="1067024"/>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sz="1836" dirty="0"/>
              <a:t>App </a:t>
            </a:r>
            <a:r>
              <a:rPr lang="en-US" sz="1836" dirty="0" smtClean="0"/>
              <a:t>4</a:t>
            </a:r>
            <a:endParaRPr lang="en-US" sz="1836" dirty="0"/>
          </a:p>
          <a:p>
            <a:pPr algn="ctr"/>
            <a:r>
              <a:rPr lang="en-US" sz="1836" dirty="0" smtClean="0"/>
              <a:t>Worker</a:t>
            </a:r>
            <a:endParaRPr lang="en-US" sz="1836" dirty="0"/>
          </a:p>
        </p:txBody>
      </p:sp>
    </p:spTree>
    <p:extLst>
      <p:ext uri="{BB962C8B-B14F-4D97-AF65-F5344CB8AC3E}">
        <p14:creationId xmlns:p14="http://schemas.microsoft.com/office/powerpoint/2010/main" val="2293601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par>
                          <p:cTn id="33" fill="hold">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500"/>
                                        <p:tgtEl>
                                          <p:spTgt spid="20"/>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down)">
                                      <p:cBhvr>
                                        <p:cTn id="69" dur="500"/>
                                        <p:tgtEl>
                                          <p:spTgt spid="21"/>
                                        </p:tgtEl>
                                      </p:cBhvr>
                                    </p:animEffect>
                                  </p:childTnLst>
                                </p:cTn>
                              </p:par>
                            </p:childTnLst>
                          </p:cTn>
                        </p:par>
                        <p:par>
                          <p:cTn id="70" fill="hold">
                            <p:stCondLst>
                              <p:cond delay="1500"/>
                            </p:stCondLst>
                            <p:childTnLst>
                              <p:par>
                                <p:cTn id="71" presetID="22" presetClass="entr" presetSubtype="4"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down)">
                                      <p:cBhvr>
                                        <p:cTn id="73" dur="5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down)">
                                      <p:cBhvr>
                                        <p:cTn id="78" dur="500"/>
                                        <p:tgtEl>
                                          <p:spTgt spid="25"/>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down)">
                                      <p:cBhvr>
                                        <p:cTn id="81" dur="500"/>
                                        <p:tgtEl>
                                          <p:spTgt spid="26"/>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down)">
                                      <p:cBhvr>
                                        <p:cTn id="84" dur="500"/>
                                        <p:tgtEl>
                                          <p:spTgt spid="27"/>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down)">
                                      <p:cBhvr>
                                        <p:cTn id="8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4"/>
          <p:cNvSpPr/>
          <p:nvPr/>
        </p:nvSpPr>
        <p:spPr bwMode="auto">
          <a:xfrm>
            <a:off x="3786432" y="4951995"/>
            <a:ext cx="4372283" cy="1911524"/>
          </a:xfrm>
          <a:prstGeom prst="rect">
            <a:avLst/>
          </a:prstGeom>
          <a:solidFill>
            <a:schemeClr val="bg1"/>
          </a:solidFill>
          <a:ln w="254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horz" lIns="93214" tIns="46609" rIns="93214" bIns="46609" rtlCol="0" anchor="t"/>
          <a:lstStyle/>
          <a:p>
            <a:endParaRPr lang="en-US" sz="1326" dirty="0">
              <a:solidFill>
                <a:srgbClr val="FFFFFF">
                  <a:alpha val="99000"/>
                </a:srgbClr>
              </a:solidFill>
            </a:endParaRPr>
          </a:p>
        </p:txBody>
      </p:sp>
      <p:grpSp>
        <p:nvGrpSpPr>
          <p:cNvPr id="38" name="Group 37" hidden="1"/>
          <p:cNvGrpSpPr/>
          <p:nvPr/>
        </p:nvGrpSpPr>
        <p:grpSpPr>
          <a:xfrm>
            <a:off x="596900" y="1496859"/>
            <a:ext cx="11242679" cy="5592427"/>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grpSp>
      </p:grpSp>
      <p:cxnSp>
        <p:nvCxnSpPr>
          <p:cNvPr id="101" name="Straight Connector 100"/>
          <p:cNvCxnSpPr/>
          <p:nvPr/>
        </p:nvCxnSpPr>
        <p:spPr>
          <a:xfrm>
            <a:off x="822981" y="4386570"/>
            <a:ext cx="10580767" cy="0"/>
          </a:xfrm>
          <a:prstGeom prst="line">
            <a:avLst/>
          </a:prstGeom>
          <a:ln w="28575">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6" name="New Applicati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9937" y="5108970"/>
            <a:ext cx="2284354" cy="1570669"/>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sp>
        <p:nvSpPr>
          <p:cNvPr id="119" name="Rectangle 118"/>
          <p:cNvSpPr/>
          <p:nvPr/>
        </p:nvSpPr>
        <p:spPr bwMode="auto">
          <a:xfrm>
            <a:off x="4462473" y="2397636"/>
            <a:ext cx="3023102" cy="150625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14" tIns="46609" rIns="93214" bIns="46609" rtlCol="0" anchor="t"/>
          <a:lstStyle/>
          <a:p>
            <a:r>
              <a:rPr lang="en-US" sz="1326" dirty="0">
                <a:solidFill>
                  <a:srgbClr val="FFFFFF">
                    <a:alpha val="99000"/>
                  </a:srgbClr>
                </a:solidFill>
              </a:rPr>
              <a:t>SharePoint </a:t>
            </a:r>
          </a:p>
        </p:txBody>
      </p:sp>
      <p:grpSp>
        <p:nvGrpSpPr>
          <p:cNvPr id="144" name="Group 143"/>
          <p:cNvGrpSpPr>
            <a:grpSpLocks noChangeAspect="1"/>
          </p:cNvGrpSpPr>
          <p:nvPr/>
        </p:nvGrpSpPr>
        <p:grpSpPr>
          <a:xfrm>
            <a:off x="5580887" y="2886273"/>
            <a:ext cx="786271" cy="782753"/>
            <a:chOff x="9146171" y="2939904"/>
            <a:chExt cx="1131200" cy="1131200"/>
          </a:xfrm>
          <a:solidFill>
            <a:srgbClr val="000000"/>
          </a:solidFill>
        </p:grpSpPr>
        <p:sp>
          <p:nvSpPr>
            <p:cNvPr id="145" name="Circular Arrow 144"/>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6" name="Circular Arrow 145"/>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6" name="TextBox 5"/>
          <p:cNvSpPr txBox="1"/>
          <p:nvPr/>
        </p:nvSpPr>
        <p:spPr>
          <a:xfrm>
            <a:off x="4163829" y="1392206"/>
            <a:ext cx="3797169" cy="512121"/>
          </a:xfrm>
          <a:prstGeom prst="rect">
            <a:avLst/>
          </a:prstGeom>
          <a:noFill/>
        </p:spPr>
        <p:txBody>
          <a:bodyPr wrap="square" lIns="0" tIns="0" rIns="0" bIns="0" rtlCol="0">
            <a:spAutoFit/>
          </a:bodyPr>
          <a:lstStyle/>
          <a:p>
            <a:pPr algn="ctr"/>
            <a:r>
              <a:rPr lang="en-US" sz="3263" dirty="0">
                <a:latin typeface="Segoe UI Light" pitchFamily="34" charset="0"/>
              </a:rPr>
              <a:t>SharePoint 2007</a:t>
            </a:r>
          </a:p>
        </p:txBody>
      </p:sp>
      <p:sp>
        <p:nvSpPr>
          <p:cNvPr id="13" name="Down Arrow 12"/>
          <p:cNvSpPr/>
          <p:nvPr/>
        </p:nvSpPr>
        <p:spPr bwMode="auto">
          <a:xfrm>
            <a:off x="5786881" y="3990872"/>
            <a:ext cx="320439" cy="894889"/>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4" tIns="46609" rIns="46609" bIns="93214" numCol="1" spcCol="0" rtlCol="0" fromWordArt="0" anchor="b" anchorCtr="0" forceAA="0" compatLnSpc="1">
            <a:prstTxWarp prst="textNoShape">
              <a:avLst/>
            </a:prstTxWarp>
            <a:noAutofit/>
          </a:bodyPr>
          <a:lstStyle/>
          <a:p>
            <a:pPr algn="ctr" defTabSz="931843" fontAlgn="base">
              <a:spcBef>
                <a:spcPct val="0"/>
              </a:spcBef>
              <a:spcAft>
                <a:spcPct val="0"/>
              </a:spcAft>
            </a:pPr>
            <a:endParaRPr lang="en-US" sz="1835"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99"/>
          <p:cNvSpPr/>
          <p:nvPr/>
        </p:nvSpPr>
        <p:spPr bwMode="auto">
          <a:xfrm>
            <a:off x="6171662" y="2653662"/>
            <a:ext cx="1183415" cy="1121385"/>
          </a:xfrm>
          <a:prstGeom prst="rect">
            <a:avLst/>
          </a:prstGeom>
          <a:solidFill>
            <a:schemeClr val="bg1"/>
          </a:solid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lIns="93214" tIns="46609" rIns="93214" bIns="46609" rtlCol="0" anchor="t"/>
          <a:lstStyle/>
          <a:p>
            <a:r>
              <a:rPr lang="en-US" sz="1326" dirty="0">
                <a:solidFill>
                  <a:schemeClr val="tx1">
                    <a:alpha val="99000"/>
                  </a:schemeClr>
                </a:solidFill>
              </a:rPr>
              <a:t>Sandbox</a:t>
            </a:r>
          </a:p>
        </p:txBody>
      </p:sp>
      <p:grpSp>
        <p:nvGrpSpPr>
          <p:cNvPr id="4" name="Group 96"/>
          <p:cNvGrpSpPr>
            <a:grpSpLocks noChangeAspect="1"/>
          </p:cNvGrpSpPr>
          <p:nvPr/>
        </p:nvGrpSpPr>
        <p:grpSpPr>
          <a:xfrm>
            <a:off x="6367158" y="2880355"/>
            <a:ext cx="786271" cy="782753"/>
            <a:chOff x="9146171" y="2939904"/>
            <a:chExt cx="1131200" cy="1131200"/>
          </a:xfrm>
          <a:solidFill>
            <a:srgbClr val="000000"/>
          </a:solidFill>
        </p:grpSpPr>
        <p:sp>
          <p:nvSpPr>
            <p:cNvPr id="98" name="Circular Arrow 97"/>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9" name="Circular Arrow 98"/>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8" name="TextBox 103"/>
          <p:cNvSpPr txBox="1"/>
          <p:nvPr/>
        </p:nvSpPr>
        <p:spPr>
          <a:xfrm>
            <a:off x="4160837" y="1384941"/>
            <a:ext cx="3737699" cy="512121"/>
          </a:xfrm>
          <a:prstGeom prst="rect">
            <a:avLst/>
          </a:prstGeom>
          <a:noFill/>
        </p:spPr>
        <p:txBody>
          <a:bodyPr wrap="square" lIns="0" tIns="0" rIns="0" bIns="0" rtlCol="0">
            <a:spAutoFit/>
          </a:bodyPr>
          <a:lstStyle/>
          <a:p>
            <a:pPr algn="ctr"/>
            <a:r>
              <a:rPr lang="en-US" sz="3263" dirty="0">
                <a:latin typeface="Segoe UI Light" pitchFamily="34" charset="0"/>
              </a:rPr>
              <a:t>SharePoint 2010</a:t>
            </a:r>
          </a:p>
        </p:txBody>
      </p:sp>
      <p:grpSp>
        <p:nvGrpSpPr>
          <p:cNvPr id="9" name="Group 105"/>
          <p:cNvGrpSpPr>
            <a:grpSpLocks noChangeAspect="1"/>
          </p:cNvGrpSpPr>
          <p:nvPr/>
        </p:nvGrpSpPr>
        <p:grpSpPr>
          <a:xfrm>
            <a:off x="4816084" y="5529963"/>
            <a:ext cx="786271" cy="782753"/>
            <a:chOff x="9146171" y="2939904"/>
            <a:chExt cx="1131200" cy="1131200"/>
          </a:xfrm>
          <a:solidFill>
            <a:srgbClr val="000000"/>
          </a:solidFill>
        </p:grpSpPr>
        <p:sp>
          <p:nvSpPr>
            <p:cNvPr id="107" name="Circular Arrow 106"/>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Circular Arrow 107"/>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59" name="Rectangle 94"/>
          <p:cNvSpPr/>
          <p:nvPr/>
        </p:nvSpPr>
        <p:spPr bwMode="auto">
          <a:xfrm>
            <a:off x="7084290" y="4951672"/>
            <a:ext cx="4372283" cy="1911524"/>
          </a:xfrm>
          <a:prstGeom prst="rect">
            <a:avLst/>
          </a:prstGeom>
          <a:solidFill>
            <a:schemeClr val="bg1"/>
          </a:solidFill>
          <a:ln w="254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horz" lIns="93214" tIns="46609" rIns="93214" bIns="46609" rtlCol="0" anchor="t"/>
          <a:lstStyle/>
          <a:p>
            <a:endParaRPr lang="en-US" sz="1326" dirty="0">
              <a:solidFill>
                <a:srgbClr val="FFFFFF">
                  <a:alpha val="99000"/>
                </a:srgbClr>
              </a:solidFill>
            </a:endParaRPr>
          </a:p>
        </p:txBody>
      </p:sp>
      <p:pic>
        <p:nvPicPr>
          <p:cNvPr id="6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9900" y="5128348"/>
            <a:ext cx="972079" cy="1559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Rectangle 94"/>
          <p:cNvSpPr/>
          <p:nvPr/>
        </p:nvSpPr>
        <p:spPr bwMode="auto">
          <a:xfrm>
            <a:off x="7225936" y="2886273"/>
            <a:ext cx="2180129" cy="101762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14" tIns="46609" rIns="93214" bIns="46609" rtlCol="0" anchor="t"/>
          <a:lstStyle/>
          <a:p>
            <a:r>
              <a:rPr lang="en-US" sz="1326" dirty="0">
                <a:solidFill>
                  <a:srgbClr val="FFFFFF">
                    <a:alpha val="99000"/>
                  </a:srgbClr>
                </a:solidFill>
              </a:rPr>
              <a:t>SharePoint </a:t>
            </a:r>
          </a:p>
        </p:txBody>
      </p:sp>
      <p:sp>
        <p:nvSpPr>
          <p:cNvPr id="62" name="Rectangle 94"/>
          <p:cNvSpPr/>
          <p:nvPr/>
        </p:nvSpPr>
        <p:spPr bwMode="auto">
          <a:xfrm>
            <a:off x="8158716" y="1183080"/>
            <a:ext cx="2612866" cy="12145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14" tIns="46609" rIns="93214" bIns="46609" rtlCol="0" anchor="t"/>
          <a:lstStyle/>
          <a:p>
            <a:r>
              <a:rPr lang="en-US" sz="1326" dirty="0">
                <a:solidFill>
                  <a:srgbClr val="FFFFFF">
                    <a:alpha val="99000"/>
                  </a:srgbClr>
                </a:solidFill>
              </a:rPr>
              <a:t>Azure, IIS, LAMP, etc…</a:t>
            </a:r>
          </a:p>
        </p:txBody>
      </p:sp>
      <p:sp>
        <p:nvSpPr>
          <p:cNvPr id="63" name="Down Arrow 102"/>
          <p:cNvSpPr/>
          <p:nvPr/>
        </p:nvSpPr>
        <p:spPr bwMode="auto">
          <a:xfrm>
            <a:off x="8678604" y="2449977"/>
            <a:ext cx="320439" cy="370645"/>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4" tIns="46609" rIns="46609" bIns="93214" numCol="1" spcCol="0" rtlCol="0" fromWordArt="0" anchor="b" anchorCtr="0" forceAA="0" compatLnSpc="1">
            <a:prstTxWarp prst="textNoShape">
              <a:avLst/>
            </a:prstTxWarp>
            <a:noAutofit/>
          </a:bodyPr>
          <a:lstStyle/>
          <a:p>
            <a:pPr algn="ctr" defTabSz="931843" fontAlgn="base">
              <a:spcBef>
                <a:spcPct val="0"/>
              </a:spcBef>
              <a:spcAft>
                <a:spcPct val="0"/>
              </a:spcAft>
            </a:pPr>
            <a:endParaRPr lang="en-US" sz="1835"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Up Arrow 4"/>
          <p:cNvSpPr/>
          <p:nvPr/>
        </p:nvSpPr>
        <p:spPr bwMode="auto">
          <a:xfrm>
            <a:off x="9944396" y="2449976"/>
            <a:ext cx="354509" cy="2435784"/>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4" tIns="46609" rIns="46609" bIns="93214" numCol="1" spcCol="0" rtlCol="0" fromWordArt="0" anchor="b" anchorCtr="0" forceAA="0" compatLnSpc="1">
            <a:prstTxWarp prst="textNoShape">
              <a:avLst/>
            </a:prstTxWarp>
            <a:noAutofit/>
          </a:bodyPr>
          <a:lstStyle/>
          <a:p>
            <a:pPr algn="ctr" defTabSz="931843" fontAlgn="base">
              <a:spcBef>
                <a:spcPct val="0"/>
              </a:spcBef>
              <a:spcAft>
                <a:spcPct val="0"/>
              </a:spcAft>
            </a:pPr>
            <a:endParaRPr lang="en-US" sz="1835" spc="-5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7" name="Up Arrow 66"/>
          <p:cNvSpPr/>
          <p:nvPr/>
        </p:nvSpPr>
        <p:spPr bwMode="auto">
          <a:xfrm>
            <a:off x="8691733" y="3991619"/>
            <a:ext cx="320164" cy="894142"/>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4" tIns="46609" rIns="46609" bIns="93214" numCol="1" spcCol="0" rtlCol="0" fromWordArt="0" anchor="b" anchorCtr="0" forceAA="0" compatLnSpc="1">
            <a:prstTxWarp prst="textNoShape">
              <a:avLst/>
            </a:prstTxWarp>
            <a:noAutofit/>
          </a:bodyPr>
          <a:lstStyle/>
          <a:p>
            <a:pPr algn="ctr" defTabSz="931843" fontAlgn="base">
              <a:spcBef>
                <a:spcPct val="0"/>
              </a:spcBef>
              <a:spcAft>
                <a:spcPct val="0"/>
              </a:spcAft>
            </a:pPr>
            <a:endParaRPr lang="en-US" sz="1835" spc="-5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68" name="Group 96"/>
          <p:cNvGrpSpPr>
            <a:grpSpLocks noChangeAspect="1"/>
          </p:cNvGrpSpPr>
          <p:nvPr/>
        </p:nvGrpSpPr>
        <p:grpSpPr>
          <a:xfrm>
            <a:off x="9061116" y="1496857"/>
            <a:ext cx="786271" cy="782753"/>
            <a:chOff x="9146171" y="2939904"/>
            <a:chExt cx="1131200" cy="1131200"/>
          </a:xfrm>
          <a:solidFill>
            <a:srgbClr val="000000"/>
          </a:solidFill>
        </p:grpSpPr>
        <p:sp>
          <p:nvSpPr>
            <p:cNvPr id="69" name="Circular Arrow 68"/>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0" name="Circular Arrow 69"/>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pic>
        <p:nvPicPr>
          <p:cNvPr id="73" name="New Application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5277" y="5108969"/>
            <a:ext cx="1772402" cy="1218662"/>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pic>
        <p:nvPicPr>
          <p:cNvPr id="7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21649" y="5124007"/>
            <a:ext cx="1004443" cy="161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 name="Office Applicati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15164" y="5490987"/>
            <a:ext cx="1793590" cy="13442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6" name="Group 96"/>
          <p:cNvGrpSpPr>
            <a:grpSpLocks noChangeAspect="1"/>
          </p:cNvGrpSpPr>
          <p:nvPr/>
        </p:nvGrpSpPr>
        <p:grpSpPr>
          <a:xfrm>
            <a:off x="8158715" y="5516056"/>
            <a:ext cx="786271" cy="782753"/>
            <a:chOff x="9146171" y="2939904"/>
            <a:chExt cx="1131200" cy="1131200"/>
          </a:xfrm>
          <a:solidFill>
            <a:srgbClr val="000000"/>
          </a:solidFill>
        </p:grpSpPr>
        <p:sp>
          <p:nvSpPr>
            <p:cNvPr id="97" name="Circular Arrow 96"/>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0" name="Circular Arrow 99"/>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02" name="Rectangle 99"/>
          <p:cNvSpPr/>
          <p:nvPr/>
        </p:nvSpPr>
        <p:spPr bwMode="auto">
          <a:xfrm>
            <a:off x="8369968" y="2971363"/>
            <a:ext cx="926725" cy="847443"/>
          </a:xfrm>
          <a:prstGeom prst="rect">
            <a:avLst/>
          </a:prstGeom>
          <a:solidFill>
            <a:schemeClr val="bg1"/>
          </a:solid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lIns="93214" tIns="46609" rIns="93214" bIns="46609" rtlCol="0" anchor="t"/>
          <a:lstStyle/>
          <a:p>
            <a:r>
              <a:rPr lang="en-US" sz="1326" dirty="0">
                <a:solidFill>
                  <a:schemeClr val="tx1">
                    <a:alpha val="99000"/>
                  </a:schemeClr>
                </a:solidFill>
              </a:rPr>
              <a:t>_</a:t>
            </a:r>
            <a:r>
              <a:rPr lang="en-US" sz="1326" dirty="0" err="1">
                <a:solidFill>
                  <a:schemeClr val="tx1">
                    <a:alpha val="99000"/>
                  </a:schemeClr>
                </a:solidFill>
              </a:rPr>
              <a:t>api</a:t>
            </a:r>
            <a:endParaRPr lang="en-US" sz="1326" dirty="0">
              <a:solidFill>
                <a:schemeClr val="tx1">
                  <a:alpha val="99000"/>
                </a:schemeClr>
              </a:solidFill>
            </a:endParaRPr>
          </a:p>
        </p:txBody>
      </p:sp>
      <p:grpSp>
        <p:nvGrpSpPr>
          <p:cNvPr id="103" name="Group 96"/>
          <p:cNvGrpSpPr>
            <a:grpSpLocks noChangeAspect="1"/>
          </p:cNvGrpSpPr>
          <p:nvPr/>
        </p:nvGrpSpPr>
        <p:grpSpPr>
          <a:xfrm>
            <a:off x="10230734" y="5538456"/>
            <a:ext cx="786271" cy="782753"/>
            <a:chOff x="9146171" y="2939904"/>
            <a:chExt cx="1131200" cy="1131200"/>
          </a:xfrm>
          <a:solidFill>
            <a:schemeClr val="tx1"/>
          </a:solidFill>
        </p:grpSpPr>
        <p:sp>
          <p:nvSpPr>
            <p:cNvPr id="104" name="Circular Arrow 103"/>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Circular Arrow 104"/>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11" name="Group 105"/>
          <p:cNvGrpSpPr>
            <a:grpSpLocks noChangeAspect="1"/>
          </p:cNvGrpSpPr>
          <p:nvPr/>
        </p:nvGrpSpPr>
        <p:grpSpPr>
          <a:xfrm>
            <a:off x="6835930" y="5501512"/>
            <a:ext cx="786271" cy="782753"/>
            <a:chOff x="9146171" y="2939904"/>
            <a:chExt cx="1131200" cy="1131200"/>
          </a:xfrm>
          <a:solidFill>
            <a:schemeClr val="tx1"/>
          </a:solidFill>
        </p:grpSpPr>
        <p:sp>
          <p:nvSpPr>
            <p:cNvPr id="112" name="Circular Arrow 111"/>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Circular Arrow 112"/>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14" name="TextBox 103"/>
          <p:cNvSpPr txBox="1"/>
          <p:nvPr/>
        </p:nvSpPr>
        <p:spPr>
          <a:xfrm>
            <a:off x="6187700" y="1393693"/>
            <a:ext cx="2117601" cy="1024241"/>
          </a:xfrm>
          <a:prstGeom prst="rect">
            <a:avLst/>
          </a:prstGeom>
          <a:noFill/>
        </p:spPr>
        <p:txBody>
          <a:bodyPr wrap="square" lIns="0" tIns="0" rIns="0" bIns="0" rtlCol="0">
            <a:spAutoFit/>
          </a:bodyPr>
          <a:lstStyle/>
          <a:p>
            <a:r>
              <a:rPr lang="en-US" sz="3263" dirty="0">
                <a:latin typeface="Segoe UI Light" pitchFamily="34" charset="0"/>
              </a:rPr>
              <a:t>SharePoint </a:t>
            </a:r>
          </a:p>
          <a:p>
            <a:r>
              <a:rPr lang="en-US" sz="3263" dirty="0">
                <a:latin typeface="Segoe UI Light" pitchFamily="34" charset="0"/>
              </a:rPr>
              <a:t>2013</a:t>
            </a:r>
          </a:p>
        </p:txBody>
      </p:sp>
      <p:sp>
        <p:nvSpPr>
          <p:cNvPr id="7" name="Title 6"/>
          <p:cNvSpPr>
            <a:spLocks noGrp="1"/>
          </p:cNvSpPr>
          <p:nvPr>
            <p:ph type="title"/>
          </p:nvPr>
        </p:nvSpPr>
        <p:spPr/>
        <p:txBody>
          <a:bodyPr/>
          <a:lstStyle/>
          <a:p>
            <a:r>
              <a:rPr lang="en-US" dirty="0" smtClean="0"/>
              <a:t>App Model: Past, Present and Future</a:t>
            </a:r>
            <a:endParaRPr lang="en-US" dirty="0"/>
          </a:p>
        </p:txBody>
      </p:sp>
    </p:spTree>
    <p:extLst>
      <p:ext uri="{BB962C8B-B14F-4D97-AF65-F5344CB8AC3E}">
        <p14:creationId xmlns:p14="http://schemas.microsoft.com/office/powerpoint/2010/main" val="2262178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childTnLst>
                          </p:cTn>
                        </p:par>
                        <p:par>
                          <p:cTn id="7" fill="hold">
                            <p:stCondLst>
                              <p:cond delay="0"/>
                            </p:stCondLst>
                            <p:childTnLst>
                              <p:par>
                                <p:cTn id="8" presetID="8" presetClass="emph" presetSubtype="0" fill="hold" nodeType="afterEffect">
                                  <p:stCondLst>
                                    <p:cond delay="0"/>
                                  </p:stCondLst>
                                  <p:childTnLst>
                                    <p:animRot by="43200000">
                                      <p:cBhvr>
                                        <p:cTn id="9" dur="2000" fill="hold"/>
                                        <p:tgtEl>
                                          <p:spTgt spid="144"/>
                                        </p:tgtEl>
                                        <p:attrNameLst>
                                          <p:attrName>r</p:attrName>
                                        </p:attrNameLst>
                                      </p:cBhvr>
                                    </p:animRot>
                                  </p:childTnLst>
                                </p:cTn>
                              </p:par>
                            </p:childTnLst>
                          </p:cTn>
                        </p:par>
                        <p:par>
                          <p:cTn id="10" fill="hold">
                            <p:stCondLst>
                              <p:cond delay="20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42" presetClass="path" presetSubtype="0" accel="50000" decel="50000" fill="hold" nodeType="afterEffect">
                                  <p:stCondLst>
                                    <p:cond delay="0"/>
                                  </p:stCondLst>
                                  <p:childTnLst>
                                    <p:animMotion origin="layout" path="M -1.17264E-6 4.89362E-6 L -0.06658 -0.00139 " pathEditMode="relative" rAng="0" ptsTypes="AA">
                                      <p:cBhvr>
                                        <p:cTn id="24" dur="2000" fill="hold"/>
                                        <p:tgtEl>
                                          <p:spTgt spid="144"/>
                                        </p:tgtEl>
                                        <p:attrNameLst>
                                          <p:attrName>ppt_x</p:attrName>
                                          <p:attrName>ppt_y</p:attrName>
                                        </p:attrNameLst>
                                      </p:cBhvr>
                                      <p:rCtr x="-3336" y="-69"/>
                                    </p:animMotion>
                                  </p:childTnLst>
                                </p:cTn>
                              </p:par>
                              <p:par>
                                <p:cTn id="25" presetID="42" presetClass="path" presetSubtype="0" accel="50000" decel="50000" fill="hold" nodeType="withEffect">
                                  <p:stCondLst>
                                    <p:cond delay="0"/>
                                  </p:stCondLst>
                                  <p:childTnLst>
                                    <p:animMotion origin="layout" path="M 4.69055E-6 -4.40333E-6 L -0.06346 0.00047 " pathEditMode="relative" rAng="0" ptsTypes="AA">
                                      <p:cBhvr>
                                        <p:cTn id="26" dur="2000" fill="hold"/>
                                        <p:tgtEl>
                                          <p:spTgt spid="116"/>
                                        </p:tgtEl>
                                        <p:attrNameLst>
                                          <p:attrName>ppt_x</p:attrName>
                                          <p:attrName>ppt_y</p:attrName>
                                        </p:attrNameLst>
                                      </p:cBhvr>
                                      <p:rCtr x="-3179" y="23"/>
                                    </p:animMotion>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nodeType="with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fade">
                                      <p:cBhvr>
                                        <p:cTn id="42" dur="500"/>
                                        <p:tgtEl>
                                          <p:spTgt spid="111"/>
                                        </p:tgtEl>
                                      </p:cBhvr>
                                    </p:animEffect>
                                  </p:childTnLst>
                                </p:cTn>
                              </p:par>
                            </p:childTnLst>
                          </p:cTn>
                        </p:par>
                        <p:par>
                          <p:cTn id="43" fill="hold">
                            <p:stCondLst>
                              <p:cond delay="3000"/>
                            </p:stCondLst>
                            <p:childTnLst>
                              <p:par>
                                <p:cTn id="44" presetID="8" presetClass="emph" presetSubtype="0" fill="hold" nodeType="afterEffect">
                                  <p:stCondLst>
                                    <p:cond delay="0"/>
                                  </p:stCondLst>
                                  <p:childTnLst>
                                    <p:animRot by="43200000">
                                      <p:cBhvr>
                                        <p:cTn id="45" dur="2000" fill="hold"/>
                                        <p:tgtEl>
                                          <p:spTgt spid="4"/>
                                        </p:tgtEl>
                                        <p:attrNameLst>
                                          <p:attrName>r</p:attrName>
                                        </p:attrNameLst>
                                      </p:cBhvr>
                                    </p:animRot>
                                  </p:childTnLst>
                                </p:cTn>
                              </p:par>
                              <p:par>
                                <p:cTn id="46" presetID="8" presetClass="emph" presetSubtype="0" fill="hold" nodeType="withEffect">
                                  <p:stCondLst>
                                    <p:cond delay="0"/>
                                  </p:stCondLst>
                                  <p:childTnLst>
                                    <p:animRot by="43200000">
                                      <p:cBhvr>
                                        <p:cTn id="47" dur="2000" fill="hold"/>
                                        <p:tgtEl>
                                          <p:spTgt spid="111"/>
                                        </p:tgtEl>
                                        <p:attrNameLst>
                                          <p:attrName>r</p:attrName>
                                        </p:attrNameLst>
                                      </p:cBhvr>
                                    </p:animRot>
                                  </p:childTnLst>
                                </p:cTn>
                              </p:par>
                              <p:par>
                                <p:cTn id="48" presetID="8" presetClass="emph" presetSubtype="0" fill="hold" nodeType="withEffect">
                                  <p:stCondLst>
                                    <p:cond delay="0"/>
                                  </p:stCondLst>
                                  <p:childTnLst>
                                    <p:animRot by="43200000">
                                      <p:cBhvr>
                                        <p:cTn id="49" dur="2000" fill="hold"/>
                                        <p:tgtEl>
                                          <p:spTgt spid="9"/>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35" presetClass="path" presetSubtype="0" accel="50000" decel="50000" fill="hold" nodeType="clickEffect">
                                  <p:stCondLst>
                                    <p:cond delay="0"/>
                                  </p:stCondLst>
                                  <p:childTnLst>
                                    <p:animMotion origin="layout" path="M -0.06657 -0.00139 L -0.31849 -0.0007 " pathEditMode="relative" rAng="0" ptsTypes="AA">
                                      <p:cBhvr>
                                        <p:cTn id="53" dur="2000" fill="hold"/>
                                        <p:tgtEl>
                                          <p:spTgt spid="144"/>
                                        </p:tgtEl>
                                        <p:attrNameLst>
                                          <p:attrName>ppt_x</p:attrName>
                                          <p:attrName>ppt_y</p:attrName>
                                        </p:attrNameLst>
                                      </p:cBhvr>
                                      <p:rCtr x="-12596" y="23"/>
                                    </p:animMotion>
                                  </p:childTnLst>
                                </p:cTn>
                              </p:par>
                              <p:par>
                                <p:cTn id="54" presetID="35" presetClass="path" presetSubtype="0" accel="50000" decel="50000" fill="hold" grpId="1" nodeType="withEffect">
                                  <p:stCondLst>
                                    <p:cond delay="0"/>
                                  </p:stCondLst>
                                  <p:childTnLst>
                                    <p:animMotion origin="layout" path="M 3.81107E-6 -3.79278E-6 L -0.24808 -0.00138 " pathEditMode="relative" rAng="0" ptsTypes="AA">
                                      <p:cBhvr>
                                        <p:cTn id="55" dur="2000" fill="hold"/>
                                        <p:tgtEl>
                                          <p:spTgt spid="13"/>
                                        </p:tgtEl>
                                        <p:attrNameLst>
                                          <p:attrName>ppt_x</p:attrName>
                                          <p:attrName>ppt_y</p:attrName>
                                        </p:attrNameLst>
                                      </p:cBhvr>
                                      <p:rCtr x="-12404" y="-69"/>
                                    </p:animMotion>
                                  </p:childTnLst>
                                </p:cTn>
                              </p:par>
                              <p:par>
                                <p:cTn id="56" presetID="35" presetClass="path" presetSubtype="0" accel="50000" decel="50000" fill="hold" grpId="1" nodeType="withEffect">
                                  <p:stCondLst>
                                    <p:cond delay="0"/>
                                  </p:stCondLst>
                                  <p:childTnLst>
                                    <p:animMotion origin="layout" path="M 0 0 L -0.25 0 E" pathEditMode="relative" ptsTypes="">
                                      <p:cBhvr>
                                        <p:cTn id="57" dur="2000" fill="hold"/>
                                        <p:tgtEl>
                                          <p:spTgt spid="6"/>
                                        </p:tgtEl>
                                        <p:attrNameLst>
                                          <p:attrName>ppt_x</p:attrName>
                                          <p:attrName>ppt_y</p:attrName>
                                        </p:attrNameLst>
                                      </p:cBhvr>
                                    </p:animMotion>
                                  </p:childTnLst>
                                </p:cTn>
                              </p:par>
                              <p:par>
                                <p:cTn id="58" presetID="35" presetClass="path" presetSubtype="0" accel="50000" decel="50000" fill="hold" grpId="1" nodeType="withEffect">
                                  <p:stCondLst>
                                    <p:cond delay="0"/>
                                  </p:stCondLst>
                                  <p:childTnLst>
                                    <p:animMotion origin="layout" path="M -0.00104 3.10823E-6 L -0.25108 3.10823E-6 " pathEditMode="relative" rAng="0" ptsTypes="AA">
                                      <p:cBhvr>
                                        <p:cTn id="59" dur="2000" fill="hold"/>
                                        <p:tgtEl>
                                          <p:spTgt spid="8"/>
                                        </p:tgtEl>
                                        <p:attrNameLst>
                                          <p:attrName>ppt_x</p:attrName>
                                          <p:attrName>ppt_y</p:attrName>
                                        </p:attrNameLst>
                                      </p:cBhvr>
                                      <p:rCtr x="-12508" y="0"/>
                                    </p:animMotion>
                                  </p:childTnLst>
                                </p:cTn>
                              </p:par>
                              <p:par>
                                <p:cTn id="60" presetID="35" presetClass="path" presetSubtype="0" accel="50000" decel="50000" fill="hold" nodeType="withEffect">
                                  <p:stCondLst>
                                    <p:cond delay="0"/>
                                  </p:stCondLst>
                                  <p:childTnLst>
                                    <p:animMotion origin="layout" path="M -0.06344 0.00047 L -0.30858 0.00186 " pathEditMode="relative" rAng="0" ptsTypes="AA">
                                      <p:cBhvr>
                                        <p:cTn id="61" dur="2000" fill="hold"/>
                                        <p:tgtEl>
                                          <p:spTgt spid="116"/>
                                        </p:tgtEl>
                                        <p:attrNameLst>
                                          <p:attrName>ppt_x</p:attrName>
                                          <p:attrName>ppt_y</p:attrName>
                                        </p:attrNameLst>
                                      </p:cBhvr>
                                      <p:rCtr x="-12257" y="69"/>
                                    </p:animMotion>
                                  </p:childTnLst>
                                </p:cTn>
                              </p:par>
                              <p:par>
                                <p:cTn id="62" presetID="35" presetClass="path" presetSubtype="0" accel="50000" decel="50000" fill="hold" grpId="1" nodeType="withEffect">
                                  <p:stCondLst>
                                    <p:cond delay="0"/>
                                  </p:stCondLst>
                                  <p:childTnLst>
                                    <p:animMotion origin="layout" path="M 0 0 L -0.25 0 E" pathEditMode="relative" ptsTypes="">
                                      <p:cBhvr>
                                        <p:cTn id="63" dur="2000" fill="hold"/>
                                        <p:tgtEl>
                                          <p:spTgt spid="3"/>
                                        </p:tgtEl>
                                        <p:attrNameLst>
                                          <p:attrName>ppt_x</p:attrName>
                                          <p:attrName>ppt_y</p:attrName>
                                        </p:attrNameLst>
                                      </p:cBhvr>
                                    </p:animMotion>
                                  </p:childTnLst>
                                </p:cTn>
                              </p:par>
                              <p:par>
                                <p:cTn id="64" presetID="35" presetClass="path" presetSubtype="0" accel="50000" decel="50000" fill="hold" nodeType="withEffect">
                                  <p:stCondLst>
                                    <p:cond delay="0"/>
                                  </p:stCondLst>
                                  <p:childTnLst>
                                    <p:animMotion origin="layout" path="M 0 0 L -0.25 0 E" pathEditMode="relative" ptsTypes="">
                                      <p:cBhvr>
                                        <p:cTn id="65" dur="2000" fill="hold"/>
                                        <p:tgtEl>
                                          <p:spTgt spid="4"/>
                                        </p:tgtEl>
                                        <p:attrNameLst>
                                          <p:attrName>ppt_x</p:attrName>
                                          <p:attrName>ppt_y</p:attrName>
                                        </p:attrNameLst>
                                      </p:cBhvr>
                                    </p:animMotion>
                                  </p:childTnLst>
                                </p:cTn>
                              </p:par>
                              <p:par>
                                <p:cTn id="66" presetID="35" presetClass="path" presetSubtype="0" accel="50000" decel="50000" fill="hold" nodeType="withEffect">
                                  <p:stCondLst>
                                    <p:cond delay="0"/>
                                  </p:stCondLst>
                                  <p:childTnLst>
                                    <p:animMotion origin="layout" path="M 0.00026 0.00047 L -0.24944 -4.07407E-6 " pathEditMode="relative" rAng="0" ptsTypes="AA">
                                      <p:cBhvr>
                                        <p:cTn id="67" dur="2000" fill="hold"/>
                                        <p:tgtEl>
                                          <p:spTgt spid="9"/>
                                        </p:tgtEl>
                                        <p:attrNameLst>
                                          <p:attrName>ppt_x</p:attrName>
                                          <p:attrName>ppt_y</p:attrName>
                                        </p:attrNameLst>
                                      </p:cBhvr>
                                      <p:rCtr x="-12492" y="-23"/>
                                    </p:animMotion>
                                  </p:childTnLst>
                                </p:cTn>
                              </p:par>
                              <p:par>
                                <p:cTn id="68" presetID="35" presetClass="path" presetSubtype="0" accel="50000" decel="50000" fill="hold" grpId="0" nodeType="withEffect">
                                  <p:stCondLst>
                                    <p:cond delay="0"/>
                                  </p:stCondLst>
                                  <p:childTnLst>
                                    <p:animMotion origin="layout" path="M 0 0 L -0.25 0 E" pathEditMode="relative" ptsTypes="">
                                      <p:cBhvr>
                                        <p:cTn id="69" dur="2000" fill="hold"/>
                                        <p:tgtEl>
                                          <p:spTgt spid="2"/>
                                        </p:tgtEl>
                                        <p:attrNameLst>
                                          <p:attrName>ppt_x</p:attrName>
                                          <p:attrName>ppt_y</p:attrName>
                                        </p:attrNameLst>
                                      </p:cBhvr>
                                    </p:animMotion>
                                  </p:childTnLst>
                                </p:cTn>
                              </p:par>
                              <p:par>
                                <p:cTn id="70" presetID="35" presetClass="path" presetSubtype="0" accel="50000" decel="50000" fill="hold" grpId="0" nodeType="withEffect">
                                  <p:stCondLst>
                                    <p:cond delay="0"/>
                                  </p:stCondLst>
                                  <p:childTnLst>
                                    <p:animMotion origin="layout" path="M 0 0 L -0.25 0 E" pathEditMode="relative" ptsTypes="">
                                      <p:cBhvr>
                                        <p:cTn id="71" dur="2000" fill="hold"/>
                                        <p:tgtEl>
                                          <p:spTgt spid="119"/>
                                        </p:tgtEl>
                                        <p:attrNameLst>
                                          <p:attrName>ppt_x</p:attrName>
                                          <p:attrName>ppt_y</p:attrName>
                                        </p:attrNameLst>
                                      </p:cBhvr>
                                    </p:animMotion>
                                  </p:childTnLst>
                                </p:cTn>
                              </p:par>
                              <p:par>
                                <p:cTn id="72" presetID="35" presetClass="path" presetSubtype="0" accel="50000" decel="50000" fill="hold" nodeType="withEffect">
                                  <p:stCondLst>
                                    <p:cond delay="0"/>
                                  </p:stCondLst>
                                  <p:childTnLst>
                                    <p:animMotion origin="layout" path="M 0.00039 2.59259E-6 L -0.24958 2.59259E-6 " pathEditMode="relative" rAng="0" ptsTypes="AA">
                                      <p:cBhvr>
                                        <p:cTn id="73" dur="2000" fill="hold"/>
                                        <p:tgtEl>
                                          <p:spTgt spid="60"/>
                                        </p:tgtEl>
                                        <p:attrNameLst>
                                          <p:attrName>ppt_x</p:attrName>
                                          <p:attrName>ppt_y</p:attrName>
                                        </p:attrNameLst>
                                      </p:cBhvr>
                                      <p:rCtr x="-12505" y="0"/>
                                    </p:animMotion>
                                  </p:childTnLst>
                                </p:cTn>
                              </p:par>
                              <p:par>
                                <p:cTn id="74" presetID="35" presetClass="path" presetSubtype="0" accel="50000" decel="50000" fill="hold" nodeType="withEffect">
                                  <p:stCondLst>
                                    <p:cond delay="0"/>
                                  </p:stCondLst>
                                  <p:childTnLst>
                                    <p:animMotion origin="layout" path="M 0.00026 0.00047 L -0.24944 -4.07407E-6 " pathEditMode="relative" rAng="0" ptsTypes="AA">
                                      <p:cBhvr>
                                        <p:cTn id="75" dur="2000" fill="hold"/>
                                        <p:tgtEl>
                                          <p:spTgt spid="111"/>
                                        </p:tgtEl>
                                        <p:attrNameLst>
                                          <p:attrName>ppt_x</p:attrName>
                                          <p:attrName>ppt_y</p:attrName>
                                        </p:attrNameLst>
                                      </p:cBhvr>
                                      <p:rCtr x="-12492" y="-23"/>
                                    </p:animMotion>
                                  </p:childTnLst>
                                </p:cTn>
                              </p:par>
                            </p:childTnLst>
                          </p:cTn>
                        </p:par>
                        <p:par>
                          <p:cTn id="76" fill="hold">
                            <p:stCondLst>
                              <p:cond delay="2000"/>
                            </p:stCondLst>
                            <p:childTnLst>
                              <p:par>
                                <p:cTn id="77" presetID="10" presetClass="entr" presetSubtype="0" fill="hold" grpId="0"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fade">
                                      <p:cBhvr>
                                        <p:cTn id="79" dur="500"/>
                                        <p:tgtEl>
                                          <p:spTgt spid="1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par>
                                <p:cTn id="89" presetID="10" presetClass="entr" presetSubtype="0" fill="hold"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nodeType="with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par>
                                <p:cTn id="95" presetID="10" presetClass="entr" presetSubtype="0" fill="hold" nodeType="with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par>
                                <p:cTn id="98" presetID="10" presetClass="entr" presetSubtype="0" fill="hold" nodeType="withEffect">
                                  <p:stCondLst>
                                    <p:cond delay="0"/>
                                  </p:stCondLst>
                                  <p:childTnLst>
                                    <p:set>
                                      <p:cBhvr>
                                        <p:cTn id="99" dur="1" fill="hold">
                                          <p:stCondLst>
                                            <p:cond delay="0"/>
                                          </p:stCondLst>
                                        </p:cTn>
                                        <p:tgtEl>
                                          <p:spTgt spid="96"/>
                                        </p:tgtEl>
                                        <p:attrNameLst>
                                          <p:attrName>style.visibility</p:attrName>
                                        </p:attrNameLst>
                                      </p:cBhvr>
                                      <p:to>
                                        <p:strVal val="visible"/>
                                      </p:to>
                                    </p:set>
                                    <p:animEffect transition="in" filter="fade">
                                      <p:cBhvr>
                                        <p:cTn id="100" dur="500"/>
                                        <p:tgtEl>
                                          <p:spTgt spid="96"/>
                                        </p:tgtEl>
                                      </p:cBhvr>
                                    </p:animEffect>
                                  </p:childTnLst>
                                </p:cTn>
                              </p:par>
                              <p:par>
                                <p:cTn id="101" presetID="10" presetClass="entr" presetSubtype="0" fill="hold" nodeType="with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fade">
                                      <p:cBhvr>
                                        <p:cTn id="103" dur="500"/>
                                        <p:tgtEl>
                                          <p:spTgt spid="6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02"/>
                                        </p:tgtEl>
                                        <p:attrNameLst>
                                          <p:attrName>style.visibility</p:attrName>
                                        </p:attrNameLst>
                                      </p:cBhvr>
                                      <p:to>
                                        <p:strVal val="visible"/>
                                      </p:to>
                                    </p:set>
                                    <p:animEffect transition="in" filter="fade">
                                      <p:cBhvr>
                                        <p:cTn id="106" dur="500"/>
                                        <p:tgtEl>
                                          <p:spTgt spid="102"/>
                                        </p:tgtEl>
                                      </p:cBhvr>
                                    </p:animEffect>
                                  </p:childTnLst>
                                </p:cTn>
                              </p:par>
                            </p:childTnLst>
                          </p:cTn>
                        </p:par>
                        <p:par>
                          <p:cTn id="107" fill="hold">
                            <p:stCondLst>
                              <p:cond delay="2500"/>
                            </p:stCondLst>
                            <p:childTnLst>
                              <p:par>
                                <p:cTn id="108" presetID="10" presetClass="entr" presetSubtype="0" fill="hold" nodeType="afterEffect">
                                  <p:stCondLst>
                                    <p:cond delay="0"/>
                                  </p:stCondLst>
                                  <p:childTnLst>
                                    <p:set>
                                      <p:cBhvr>
                                        <p:cTn id="109" dur="1" fill="hold">
                                          <p:stCondLst>
                                            <p:cond delay="0"/>
                                          </p:stCondLst>
                                        </p:cTn>
                                        <p:tgtEl>
                                          <p:spTgt spid="103"/>
                                        </p:tgtEl>
                                        <p:attrNameLst>
                                          <p:attrName>style.visibility</p:attrName>
                                        </p:attrNameLst>
                                      </p:cBhvr>
                                      <p:to>
                                        <p:strVal val="visible"/>
                                      </p:to>
                                    </p:set>
                                    <p:animEffect transition="in" filter="fade">
                                      <p:cBhvr>
                                        <p:cTn id="110" dur="500"/>
                                        <p:tgtEl>
                                          <p:spTgt spid="103"/>
                                        </p:tgtEl>
                                      </p:cBhvr>
                                    </p:animEffect>
                                  </p:childTnLst>
                                </p:cTn>
                              </p:par>
                            </p:childTnLst>
                          </p:cTn>
                        </p:par>
                        <p:par>
                          <p:cTn id="111" fill="hold">
                            <p:stCondLst>
                              <p:cond delay="3000"/>
                            </p:stCondLst>
                            <p:childTnLst>
                              <p:par>
                                <p:cTn id="112" presetID="8" presetClass="emph" presetSubtype="0" fill="hold" nodeType="afterEffect">
                                  <p:stCondLst>
                                    <p:cond delay="0"/>
                                  </p:stCondLst>
                                  <p:childTnLst>
                                    <p:animRot by="21600000">
                                      <p:cBhvr>
                                        <p:cTn id="113" dur="2000" fill="hold"/>
                                        <p:tgtEl>
                                          <p:spTgt spid="103"/>
                                        </p:tgtEl>
                                        <p:attrNameLst>
                                          <p:attrName>r</p:attrName>
                                        </p:attrNameLst>
                                      </p:cBhvr>
                                    </p:animRot>
                                  </p:childTnLst>
                                </p:cTn>
                              </p:par>
                              <p:par>
                                <p:cTn id="114" presetID="8" presetClass="emph" presetSubtype="0" fill="hold" nodeType="withEffect">
                                  <p:stCondLst>
                                    <p:cond delay="0"/>
                                  </p:stCondLst>
                                  <p:childTnLst>
                                    <p:animRot by="21600000">
                                      <p:cBhvr>
                                        <p:cTn id="115" dur="2000" fill="hold"/>
                                        <p:tgtEl>
                                          <p:spTgt spid="96"/>
                                        </p:tgtEl>
                                        <p:attrNameLst>
                                          <p:attrName>r</p:attrName>
                                        </p:attrNameLst>
                                      </p:cBhvr>
                                    </p:animRot>
                                  </p:childTnLst>
                                </p:cTn>
                              </p:par>
                              <p:par>
                                <p:cTn id="116" presetID="8" presetClass="emph" presetSubtype="0" fill="hold" nodeType="withEffect">
                                  <p:stCondLst>
                                    <p:cond delay="0"/>
                                  </p:stCondLst>
                                  <p:childTnLst>
                                    <p:animRot by="21600000">
                                      <p:cBhvr>
                                        <p:cTn id="117" dur="2000" fill="hold"/>
                                        <p:tgtEl>
                                          <p:spTgt spid="68"/>
                                        </p:tgtEl>
                                        <p:attrNameLst>
                                          <p:attrName>r</p:attrName>
                                        </p:attrNameLst>
                                      </p:cBhvr>
                                    </p:animRot>
                                  </p:childTnLst>
                                </p:cTn>
                              </p:par>
                            </p:childTnLst>
                          </p:cTn>
                        </p:par>
                        <p:par>
                          <p:cTn id="118" fill="hold">
                            <p:stCondLst>
                              <p:cond delay="5000"/>
                            </p:stCondLst>
                            <p:childTnLst>
                              <p:par>
                                <p:cTn id="119" presetID="22" presetClass="entr" presetSubtype="1" fill="hold" grpId="0" nodeType="afterEffect">
                                  <p:stCondLst>
                                    <p:cond delay="0"/>
                                  </p:stCondLst>
                                  <p:childTnLst>
                                    <p:set>
                                      <p:cBhvr>
                                        <p:cTn id="120" dur="1" fill="hold">
                                          <p:stCondLst>
                                            <p:cond delay="0"/>
                                          </p:stCondLst>
                                        </p:cTn>
                                        <p:tgtEl>
                                          <p:spTgt spid="63"/>
                                        </p:tgtEl>
                                        <p:attrNameLst>
                                          <p:attrName>style.visibility</p:attrName>
                                        </p:attrNameLst>
                                      </p:cBhvr>
                                      <p:to>
                                        <p:strVal val="visible"/>
                                      </p:to>
                                    </p:set>
                                    <p:animEffect transition="in" filter="wipe(up)">
                                      <p:cBhvr>
                                        <p:cTn id="121" dur="500"/>
                                        <p:tgtEl>
                                          <p:spTgt spid="63"/>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7"/>
                                        </p:tgtEl>
                                        <p:attrNameLst>
                                          <p:attrName>style.visibility</p:attrName>
                                        </p:attrNameLst>
                                      </p:cBhvr>
                                      <p:to>
                                        <p:strVal val="visible"/>
                                      </p:to>
                                    </p:set>
                                    <p:animEffect transition="in" filter="wipe(down)">
                                      <p:cBhvr>
                                        <p:cTn id="124" dur="500"/>
                                        <p:tgtEl>
                                          <p:spTgt spid="67"/>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5"/>
                                        </p:tgtEl>
                                        <p:attrNameLst>
                                          <p:attrName>style.visibility</p:attrName>
                                        </p:attrNameLst>
                                      </p:cBhvr>
                                      <p:to>
                                        <p:strVal val="visible"/>
                                      </p:to>
                                    </p:set>
                                    <p:animEffect transition="in" filter="wipe(down)">
                                      <p:cBhvr>
                                        <p:cTn id="1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9" grpId="0" animBg="1"/>
      <p:bldP spid="6" grpId="0"/>
      <p:bldP spid="6" grpId="1"/>
      <p:bldP spid="13" grpId="0" animBg="1"/>
      <p:bldP spid="13" grpId="1" animBg="1"/>
      <p:bldP spid="3" grpId="0" animBg="1"/>
      <p:bldP spid="3" grpId="1" animBg="1"/>
      <p:bldP spid="8" grpId="0"/>
      <p:bldP spid="8" grpId="1"/>
      <p:bldP spid="59" grpId="0" animBg="1"/>
      <p:bldP spid="61" grpId="0" animBg="1"/>
      <p:bldP spid="62" grpId="0" animBg="1"/>
      <p:bldP spid="63" grpId="0" animBg="1"/>
      <p:bldP spid="5" grpId="0" animBg="1"/>
      <p:bldP spid="67" grpId="0" animBg="1"/>
      <p:bldP spid="102" grpId="0" animBg="1"/>
      <p:bldP spid="1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Customization packaging and deployment options</a:t>
            </a:r>
            <a:endParaRPr lang="en-US" dirty="0"/>
          </a:p>
        </p:txBody>
      </p:sp>
      <p:sp>
        <p:nvSpPr>
          <p:cNvPr id="5" name="Freeform 4"/>
          <p:cNvSpPr/>
          <p:nvPr/>
        </p:nvSpPr>
        <p:spPr>
          <a:xfrm>
            <a:off x="2024144" y="1880608"/>
            <a:ext cx="2557373" cy="587467"/>
          </a:xfrm>
          <a:custGeom>
            <a:avLst/>
            <a:gdLst>
              <a:gd name="connsiteX0" fmla="*/ 0 w 2507456"/>
              <a:gd name="connsiteY0" fmla="*/ 0 h 576000"/>
              <a:gd name="connsiteX1" fmla="*/ 2507456 w 2507456"/>
              <a:gd name="connsiteY1" fmla="*/ 0 h 576000"/>
              <a:gd name="connsiteX2" fmla="*/ 2507456 w 2507456"/>
              <a:gd name="connsiteY2" fmla="*/ 576000 h 576000"/>
              <a:gd name="connsiteX3" fmla="*/ 0 w 2507456"/>
              <a:gd name="connsiteY3" fmla="*/ 576000 h 576000"/>
              <a:gd name="connsiteX4" fmla="*/ 0 w 2507456"/>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576000">
                <a:moveTo>
                  <a:pt x="0" y="0"/>
                </a:moveTo>
                <a:lnTo>
                  <a:pt x="2507456" y="0"/>
                </a:lnTo>
                <a:lnTo>
                  <a:pt x="2507456" y="576000"/>
                </a:lnTo>
                <a:lnTo>
                  <a:pt x="0" y="576000"/>
                </a:lnTo>
                <a:lnTo>
                  <a:pt x="0" y="0"/>
                </a:lnTo>
                <a:close/>
              </a:path>
            </a:pathLst>
          </a:custGeom>
          <a:scene3d>
            <a:camera prst="orthographicFront"/>
            <a:lightRig rig="flat" dir="t"/>
          </a:scene3d>
          <a:sp3d prstMaterial="plastic">
            <a:bevelT w="120900" h="88900"/>
            <a:bevelB w="88900" h="31750" prst="angle"/>
          </a:sp3d>
        </p:spPr>
        <p:style>
          <a:lnRef idx="1">
            <a:schemeClr val="accent2">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45072" tIns="82898" rIns="145072" bIns="82898" numCol="1" spcCol="1270" anchor="ctr" anchorCtr="0">
            <a:noAutofit/>
          </a:bodyPr>
          <a:lstStyle/>
          <a:p>
            <a:pPr algn="ctr" defTabSz="906691">
              <a:lnSpc>
                <a:spcPct val="90000"/>
              </a:lnSpc>
              <a:spcBef>
                <a:spcPct val="0"/>
              </a:spcBef>
              <a:spcAft>
                <a:spcPct val="35000"/>
              </a:spcAft>
            </a:pPr>
            <a:r>
              <a:rPr lang="en-US" sz="2040" dirty="0">
                <a:latin typeface="Segoe UI" pitchFamily="34" charset="0"/>
                <a:ea typeface="Segoe UI" pitchFamily="34" charset="0"/>
                <a:cs typeface="Segoe UI" pitchFamily="34" charset="0"/>
              </a:rPr>
              <a:t>Full-Trust</a:t>
            </a:r>
          </a:p>
        </p:txBody>
      </p:sp>
      <p:sp>
        <p:nvSpPr>
          <p:cNvPr id="7" name="Freeform 6"/>
          <p:cNvSpPr/>
          <p:nvPr/>
        </p:nvSpPr>
        <p:spPr>
          <a:xfrm>
            <a:off x="2021522" y="2484248"/>
            <a:ext cx="2557373" cy="3531491"/>
          </a:xfrm>
          <a:custGeom>
            <a:avLst/>
            <a:gdLst>
              <a:gd name="connsiteX0" fmla="*/ 0 w 2507456"/>
              <a:gd name="connsiteY0" fmla="*/ 0 h 3462560"/>
              <a:gd name="connsiteX1" fmla="*/ 2507456 w 2507456"/>
              <a:gd name="connsiteY1" fmla="*/ 0 h 3462560"/>
              <a:gd name="connsiteX2" fmla="*/ 2507456 w 2507456"/>
              <a:gd name="connsiteY2" fmla="*/ 3462560 h 3462560"/>
              <a:gd name="connsiteX3" fmla="*/ 0 w 2507456"/>
              <a:gd name="connsiteY3" fmla="*/ 3462560 h 3462560"/>
              <a:gd name="connsiteX4" fmla="*/ 0 w 2507456"/>
              <a:gd name="connsiteY4" fmla="*/ 0 h 34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3462560">
                <a:moveTo>
                  <a:pt x="0" y="0"/>
                </a:moveTo>
                <a:lnTo>
                  <a:pt x="2507456" y="0"/>
                </a:lnTo>
                <a:lnTo>
                  <a:pt x="2507456" y="3462560"/>
                </a:lnTo>
                <a:lnTo>
                  <a:pt x="0" y="3462560"/>
                </a:lnTo>
                <a:lnTo>
                  <a:pt x="0" y="0"/>
                </a:lnTo>
                <a:close/>
              </a:path>
            </a:pathLst>
          </a:custGeom>
          <a:scene3d>
            <a:camera prst="orthographicFront"/>
            <a:lightRig rig="flat" dir="t"/>
          </a:scene3d>
          <a:sp3d extrusionH="12700" prstMaterial="plastic">
            <a:bevelT w="50800" h="50800"/>
          </a:sp3d>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804" tIns="108804" rIns="145072" bIns="163206" numCol="1" spcCol="1270" anchor="t" anchorCtr="0">
            <a:noAutofit/>
          </a:bodyPr>
          <a:lstStyle/>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Full trust solutions</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Customizations to file system of servers</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Classic model from 2007</a:t>
            </a:r>
          </a:p>
        </p:txBody>
      </p:sp>
      <p:sp>
        <p:nvSpPr>
          <p:cNvPr id="8" name="Freeform 7"/>
          <p:cNvSpPr/>
          <p:nvPr/>
        </p:nvSpPr>
        <p:spPr>
          <a:xfrm>
            <a:off x="4939549" y="1880608"/>
            <a:ext cx="2557373" cy="587467"/>
          </a:xfrm>
          <a:custGeom>
            <a:avLst/>
            <a:gdLst>
              <a:gd name="connsiteX0" fmla="*/ 0 w 2507456"/>
              <a:gd name="connsiteY0" fmla="*/ 0 h 576000"/>
              <a:gd name="connsiteX1" fmla="*/ 2507456 w 2507456"/>
              <a:gd name="connsiteY1" fmla="*/ 0 h 576000"/>
              <a:gd name="connsiteX2" fmla="*/ 2507456 w 2507456"/>
              <a:gd name="connsiteY2" fmla="*/ 576000 h 576000"/>
              <a:gd name="connsiteX3" fmla="*/ 0 w 2507456"/>
              <a:gd name="connsiteY3" fmla="*/ 576000 h 576000"/>
              <a:gd name="connsiteX4" fmla="*/ 0 w 2507456"/>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576000">
                <a:moveTo>
                  <a:pt x="0" y="0"/>
                </a:moveTo>
                <a:lnTo>
                  <a:pt x="2507456" y="0"/>
                </a:lnTo>
                <a:lnTo>
                  <a:pt x="2507456" y="576000"/>
                </a:lnTo>
                <a:lnTo>
                  <a:pt x="0" y="576000"/>
                </a:lnTo>
                <a:lnTo>
                  <a:pt x="0" y="0"/>
                </a:lnTo>
                <a:close/>
              </a:path>
            </a:pathLst>
          </a:custGeom>
          <a:solidFill>
            <a:srgbClr val="FF0000"/>
          </a:solidFill>
          <a:scene3d>
            <a:camera prst="orthographicFront"/>
            <a:lightRig rig="flat" dir="t"/>
          </a:scene3d>
          <a:sp3d prstMaterial="plastic">
            <a:bevelT w="120900" h="88900"/>
            <a:bevelB w="88900" h="31750" prst="angle"/>
          </a:sp3d>
        </p:spPr>
        <p:style>
          <a:lnRef idx="1">
            <a:schemeClr val="accent3">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45072" tIns="82898" rIns="145072" bIns="82898" numCol="1" spcCol="1270" anchor="ctr" anchorCtr="0">
            <a:noAutofit/>
          </a:bodyPr>
          <a:lstStyle/>
          <a:p>
            <a:pPr algn="ctr" defTabSz="906691">
              <a:lnSpc>
                <a:spcPct val="90000"/>
              </a:lnSpc>
              <a:spcBef>
                <a:spcPct val="0"/>
              </a:spcBef>
              <a:spcAft>
                <a:spcPct val="35000"/>
              </a:spcAft>
            </a:pPr>
            <a:r>
              <a:rPr lang="en-US" sz="2040" dirty="0">
                <a:effectLst>
                  <a:outerShdw blurRad="38100" dist="38100" dir="2700000" algn="tl">
                    <a:srgbClr val="000000">
                      <a:alpha val="43137"/>
                    </a:srgbClr>
                  </a:outerShdw>
                </a:effectLst>
                <a:latin typeface="Segoe UI" pitchFamily="34" charset="0"/>
                <a:ea typeface="Segoe UI" pitchFamily="34" charset="0"/>
                <a:cs typeface="Segoe UI" pitchFamily="34" charset="0"/>
              </a:rPr>
              <a:t>Sandbox</a:t>
            </a:r>
          </a:p>
        </p:txBody>
      </p:sp>
      <p:sp>
        <p:nvSpPr>
          <p:cNvPr id="9" name="Freeform 8"/>
          <p:cNvSpPr/>
          <p:nvPr/>
        </p:nvSpPr>
        <p:spPr>
          <a:xfrm>
            <a:off x="4939549" y="2468074"/>
            <a:ext cx="2557373" cy="3531491"/>
          </a:xfrm>
          <a:custGeom>
            <a:avLst/>
            <a:gdLst>
              <a:gd name="connsiteX0" fmla="*/ 0 w 2507456"/>
              <a:gd name="connsiteY0" fmla="*/ 0 h 3462560"/>
              <a:gd name="connsiteX1" fmla="*/ 2507456 w 2507456"/>
              <a:gd name="connsiteY1" fmla="*/ 0 h 3462560"/>
              <a:gd name="connsiteX2" fmla="*/ 2507456 w 2507456"/>
              <a:gd name="connsiteY2" fmla="*/ 3462560 h 3462560"/>
              <a:gd name="connsiteX3" fmla="*/ 0 w 2507456"/>
              <a:gd name="connsiteY3" fmla="*/ 3462560 h 3462560"/>
              <a:gd name="connsiteX4" fmla="*/ 0 w 2507456"/>
              <a:gd name="connsiteY4" fmla="*/ 0 h 34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3462560">
                <a:moveTo>
                  <a:pt x="0" y="0"/>
                </a:moveTo>
                <a:lnTo>
                  <a:pt x="2507456" y="0"/>
                </a:lnTo>
                <a:lnTo>
                  <a:pt x="2507456" y="3462560"/>
                </a:lnTo>
                <a:lnTo>
                  <a:pt x="0" y="3462560"/>
                </a:lnTo>
                <a:lnTo>
                  <a:pt x="0" y="0"/>
                </a:lnTo>
                <a:close/>
              </a:path>
            </a:pathLst>
          </a:custGeom>
          <a:scene3d>
            <a:camera prst="orthographicFront"/>
            <a:lightRig rig="flat" dir="t"/>
          </a:scene3d>
          <a:sp3d extrusionH="12700" prstMaterial="plastic">
            <a:bevelT w="50800" h="50800"/>
          </a:sp3d>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804" tIns="108804" rIns="145072" bIns="163206" numCol="1" spcCol="1270" anchor="t" anchorCtr="0">
            <a:noAutofit/>
          </a:bodyPr>
          <a:lstStyle/>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Declarative elements</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Partially trusted code service still included for limited server side support</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Resource monitored</a:t>
            </a:r>
          </a:p>
        </p:txBody>
      </p:sp>
      <p:sp>
        <p:nvSpPr>
          <p:cNvPr id="10" name="Freeform 9"/>
          <p:cNvSpPr/>
          <p:nvPr/>
        </p:nvSpPr>
        <p:spPr>
          <a:xfrm>
            <a:off x="7854955" y="1880608"/>
            <a:ext cx="2557373" cy="587467"/>
          </a:xfrm>
          <a:custGeom>
            <a:avLst/>
            <a:gdLst>
              <a:gd name="connsiteX0" fmla="*/ 0 w 2507456"/>
              <a:gd name="connsiteY0" fmla="*/ 0 h 576000"/>
              <a:gd name="connsiteX1" fmla="*/ 2507456 w 2507456"/>
              <a:gd name="connsiteY1" fmla="*/ 0 h 576000"/>
              <a:gd name="connsiteX2" fmla="*/ 2507456 w 2507456"/>
              <a:gd name="connsiteY2" fmla="*/ 576000 h 576000"/>
              <a:gd name="connsiteX3" fmla="*/ 0 w 2507456"/>
              <a:gd name="connsiteY3" fmla="*/ 576000 h 576000"/>
              <a:gd name="connsiteX4" fmla="*/ 0 w 2507456"/>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576000">
                <a:moveTo>
                  <a:pt x="0" y="0"/>
                </a:moveTo>
                <a:lnTo>
                  <a:pt x="2507456" y="0"/>
                </a:lnTo>
                <a:lnTo>
                  <a:pt x="2507456" y="576000"/>
                </a:lnTo>
                <a:lnTo>
                  <a:pt x="0" y="576000"/>
                </a:lnTo>
                <a:lnTo>
                  <a:pt x="0" y="0"/>
                </a:lnTo>
                <a:close/>
              </a:path>
            </a:pathLst>
          </a:custGeom>
          <a:solidFill>
            <a:srgbClr val="FF0000"/>
          </a:solidFill>
          <a:scene3d>
            <a:camera prst="orthographicFront"/>
            <a:lightRig rig="flat" dir="t"/>
          </a:scene3d>
          <a:sp3d prstMaterial="plastic">
            <a:bevelT w="120900" h="88900"/>
            <a:bevelB w="88900" h="31750" prst="angle"/>
          </a:sp3d>
        </p:spPr>
        <p:style>
          <a:lnRef idx="1">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45072" tIns="82898" rIns="145072" bIns="82898" numCol="1" spcCol="1270" anchor="ctr" anchorCtr="0">
            <a:noAutofit/>
          </a:bodyPr>
          <a:lstStyle/>
          <a:p>
            <a:pPr algn="ctr" defTabSz="906691">
              <a:lnSpc>
                <a:spcPct val="90000"/>
              </a:lnSpc>
              <a:spcBef>
                <a:spcPct val="0"/>
              </a:spcBef>
              <a:spcAft>
                <a:spcPct val="35000"/>
              </a:spcAft>
            </a:pPr>
            <a:r>
              <a:rPr lang="en-US" sz="2040" dirty="0">
                <a:latin typeface="Segoe UI" pitchFamily="34" charset="0"/>
                <a:ea typeface="Segoe UI" pitchFamily="34" charset="0"/>
                <a:cs typeface="Segoe UI" pitchFamily="34" charset="0"/>
              </a:rPr>
              <a:t>SP Apps</a:t>
            </a:r>
          </a:p>
        </p:txBody>
      </p:sp>
      <p:sp>
        <p:nvSpPr>
          <p:cNvPr id="11" name="Freeform 10"/>
          <p:cNvSpPr/>
          <p:nvPr/>
        </p:nvSpPr>
        <p:spPr>
          <a:xfrm>
            <a:off x="7854955" y="2468074"/>
            <a:ext cx="2557373" cy="3531491"/>
          </a:xfrm>
          <a:custGeom>
            <a:avLst/>
            <a:gdLst>
              <a:gd name="connsiteX0" fmla="*/ 0 w 2507456"/>
              <a:gd name="connsiteY0" fmla="*/ 0 h 3462560"/>
              <a:gd name="connsiteX1" fmla="*/ 2507456 w 2507456"/>
              <a:gd name="connsiteY1" fmla="*/ 0 h 3462560"/>
              <a:gd name="connsiteX2" fmla="*/ 2507456 w 2507456"/>
              <a:gd name="connsiteY2" fmla="*/ 3462560 h 3462560"/>
              <a:gd name="connsiteX3" fmla="*/ 0 w 2507456"/>
              <a:gd name="connsiteY3" fmla="*/ 3462560 h 3462560"/>
              <a:gd name="connsiteX4" fmla="*/ 0 w 2507456"/>
              <a:gd name="connsiteY4" fmla="*/ 0 h 34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56" h="3462560">
                <a:moveTo>
                  <a:pt x="0" y="0"/>
                </a:moveTo>
                <a:lnTo>
                  <a:pt x="2507456" y="0"/>
                </a:lnTo>
                <a:lnTo>
                  <a:pt x="2507456" y="3462560"/>
                </a:lnTo>
                <a:lnTo>
                  <a:pt x="0" y="3462560"/>
                </a:lnTo>
                <a:lnTo>
                  <a:pt x="0" y="0"/>
                </a:lnTo>
                <a:close/>
              </a:path>
            </a:pathLst>
          </a:custGeom>
          <a:solidFill>
            <a:schemeClr val="accent6">
              <a:lumMod val="20000"/>
              <a:lumOff val="80000"/>
              <a:alpha val="90000"/>
            </a:schemeClr>
          </a:solidFill>
          <a:scene3d>
            <a:camera prst="orthographicFront"/>
            <a:lightRig rig="flat" dir="t"/>
          </a:scene3d>
          <a:sp3d extrusionH="12700" prstMaterial="plastic">
            <a:bevelT w="50800" h="50800"/>
          </a:sp3d>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804" tIns="108804" rIns="145072" bIns="163206" numCol="1" spcCol="1270" anchor="t" anchorCtr="0">
            <a:noAutofit/>
          </a:bodyPr>
          <a:lstStyle/>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New Apps model</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Deployed from corporate catalog or office market place</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Manage permission and licenses specifically</a:t>
            </a:r>
          </a:p>
          <a:p>
            <a:pPr marL="233149" lvl="1" indent="-233149" defTabSz="906691">
              <a:lnSpc>
                <a:spcPct val="90000"/>
              </a:lnSpc>
              <a:spcBef>
                <a:spcPct val="0"/>
              </a:spcBef>
              <a:spcAft>
                <a:spcPct val="15000"/>
              </a:spcAft>
              <a:buChar char="••"/>
            </a:pPr>
            <a:r>
              <a:rPr lang="en-US" sz="2040" dirty="0">
                <a:latin typeface="Segoe UI" pitchFamily="34" charset="0"/>
                <a:ea typeface="Segoe UI" pitchFamily="34" charset="0"/>
                <a:cs typeface="Segoe UI" pitchFamily="34" charset="0"/>
              </a:rPr>
              <a:t>Preferred option</a:t>
            </a:r>
          </a:p>
        </p:txBody>
      </p:sp>
    </p:spTree>
    <p:extLst>
      <p:ext uri="{BB962C8B-B14F-4D97-AF65-F5344CB8AC3E}">
        <p14:creationId xmlns:p14="http://schemas.microsoft.com/office/powerpoint/2010/main" val="24378317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BFA2587805510438D46D399948487CD" ma:contentTypeVersion="1" ma:contentTypeDescription="Create a new document." ma:contentTypeScope="" ma:versionID="d28098339dba659df86bff66f37cb6a1">
  <xsd:schema xmlns:xsd="http://www.w3.org/2001/XMLSchema" xmlns:xs="http://www.w3.org/2001/XMLSchema" xmlns:p="http://schemas.microsoft.com/office/2006/metadata/properties" targetNamespace="http://schemas.microsoft.com/office/2006/metadata/properties" ma:root="true" ma:fieldsID="f43e0641f1a9d7ccf418afe368ea43c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F54494F-B721-4641-92AB-4ED10EA925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258</TotalTime>
  <Words>3997</Words>
  <Application>Microsoft Office PowerPoint</Application>
  <PresentationFormat>Custom</PresentationFormat>
  <Paragraphs>522</Paragraphs>
  <Slides>58</Slides>
  <Notes>34</Notes>
  <HiddenSlides>6</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58</vt:i4>
      </vt:variant>
    </vt:vector>
  </HeadingPairs>
  <TitlesOfParts>
    <vt:vector size="70" baseType="lpstr">
      <vt:lpstr>Arial Unicode MS</vt:lpstr>
      <vt:lpstr>Arial</vt:lpstr>
      <vt:lpstr>Consolas</vt:lpstr>
      <vt:lpstr>Helvetica Light</vt:lpstr>
      <vt:lpstr>Segoe Condensed</vt:lpstr>
      <vt:lpstr>Segoe Light</vt:lpstr>
      <vt:lpstr>Segoe Semibold</vt:lpstr>
      <vt:lpstr>Segoe UI</vt:lpstr>
      <vt:lpstr>Segoe UI Light</vt:lpstr>
      <vt:lpstr>Wingdings</vt:lpstr>
      <vt:lpstr>TechEd_2013_Template_16x9</vt:lpstr>
      <vt:lpstr>TechEd_2013_Template_r09</vt:lpstr>
      <vt:lpstr>PowerPoint Presentation</vt:lpstr>
      <vt:lpstr>Tips You Need to Know for Creating Apps for SharePoint 2013</vt:lpstr>
      <vt:lpstr>Jeremy Thake</vt:lpstr>
      <vt:lpstr>Session Objectives And Takeaways</vt:lpstr>
      <vt:lpstr>Our Vision: Modernizing the platform</vt:lpstr>
      <vt:lpstr>The result: a new cloud app model</vt:lpstr>
      <vt:lpstr>Architecture of Apps</vt:lpstr>
      <vt:lpstr>App Model: Past, Present and Future</vt:lpstr>
      <vt:lpstr>Customization packaging and deployment options</vt:lpstr>
      <vt:lpstr>Online vs. On-premises</vt:lpstr>
      <vt:lpstr>Case Study: AvePoint Apps</vt:lpstr>
      <vt:lpstr>AvePoint Meetings</vt:lpstr>
      <vt:lpstr>What is the problem?</vt:lpstr>
      <vt:lpstr>Meetings for SharePoint 2013</vt:lpstr>
      <vt:lpstr>The Basics </vt:lpstr>
      <vt:lpstr>Architecture</vt:lpstr>
      <vt:lpstr>Architecture</vt:lpstr>
      <vt:lpstr>PowerPoint Presentation</vt:lpstr>
      <vt:lpstr>AvePoint Task &amp; Calendar Sync</vt:lpstr>
      <vt:lpstr>What is the problem?</vt:lpstr>
      <vt:lpstr>Task &amp; Calendar Sync for SharePoint 2013</vt:lpstr>
      <vt:lpstr>Architecture</vt:lpstr>
      <vt:lpstr>#1: Security Model approaches</vt:lpstr>
      <vt:lpstr>App Scopes</vt:lpstr>
      <vt:lpstr>App Rights</vt:lpstr>
      <vt:lpstr>Setting App Rights</vt:lpstr>
      <vt:lpstr>DEMO: VS2012 security</vt:lpstr>
      <vt:lpstr>#2: The SharePoint cross-domain library can cross firewalls too</vt:lpstr>
      <vt:lpstr>Cross-Domain Library</vt:lpstr>
      <vt:lpstr>DEMO: Cross-Domain Library</vt:lpstr>
      <vt:lpstr>Accessing Host Web</vt:lpstr>
      <vt:lpstr>#3: Bring Office documents into your SharePoint apps with WACs</vt:lpstr>
      <vt:lpstr>Using WACs in apps for SharePoint</vt:lpstr>
      <vt:lpstr>#4: Act as the App</vt:lpstr>
      <vt:lpstr>DEMO: Act as the App</vt:lpstr>
      <vt:lpstr>PowerPoint Presentation</vt:lpstr>
      <vt:lpstr>Act as App</vt:lpstr>
      <vt:lpstr>#5: SignalR showing debugging info</vt:lpstr>
      <vt:lpstr>DEMO: SignalR</vt:lpstr>
      <vt:lpstr>#6: Chrome Control Navigation</vt:lpstr>
      <vt:lpstr>App UX design guidelines</vt:lpstr>
      <vt:lpstr>DEMO: Chrome</vt:lpstr>
      <vt:lpstr>#7: Versioning</vt:lpstr>
      <vt:lpstr>Versioning </vt:lpstr>
      <vt:lpstr>SP App upgrade process</vt:lpstr>
      <vt:lpstr>Manifest.xml</vt:lpstr>
      <vt:lpstr>#8: Deep linking into App (Permalink)</vt:lpstr>
      <vt:lpstr>Permalink</vt:lpstr>
      <vt:lpstr>DEMO: Permalink</vt:lpstr>
      <vt:lpstr>#9: Handling OAuth tokens</vt:lpstr>
      <vt:lpstr>OAuth Token Example</vt:lpstr>
      <vt:lpstr>#10: Common Controls</vt:lpstr>
      <vt:lpstr>#9: Bring your app to where users are by posting to the feed</vt:lpstr>
      <vt:lpstr>Q&amp;A</vt:lpstr>
      <vt:lpstr>Sessions TechEd North America 2013</vt:lpstr>
      <vt:lpstr>Resources</vt:lpstr>
      <vt:lpstr>Evaluate this session</vt:lpstr>
      <vt:lpstr>PowerPoint Presentation</vt:lpstr>
    </vt:vector>
  </TitlesOfParts>
  <Manager>&lt;Comms manager/speech writer&gt;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SES-B401: Tips You Need to Know for Creating Apps for SharePoint 2013</dc:title>
  <dc:subject>TechEd 2013</dc:subject>
  <dc:creator>Jeremy Thake</dc:creator>
  <cp:keywords>TechEd 2013</cp:keywords>
  <dc:description>Template by: Jordan Cayabyab, Artitudes Design, Inc.
Formatting by: Priscila Mandryk, Silver Fox Productions, Inc.
Audience Type: Internal/External</dc:description>
  <cp:lastModifiedBy>Shows</cp:lastModifiedBy>
  <cp:revision>21</cp:revision>
  <dcterms:created xsi:type="dcterms:W3CDTF">2013-05-22T20:14:18Z</dcterms:created>
  <dcterms:modified xsi:type="dcterms:W3CDTF">2013-06-27T10:20:51Z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0x0101001BFA2587805510438D46D399948487CD</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