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39"/>
  </p:notesMasterIdLst>
  <p:handoutMasterIdLst>
    <p:handoutMasterId r:id="rId40"/>
  </p:handoutMasterIdLst>
  <p:sldIdLst>
    <p:sldId id="1135" r:id="rId6"/>
    <p:sldId id="1151" r:id="rId7"/>
    <p:sldId id="1192" r:id="rId8"/>
    <p:sldId id="1156" r:id="rId9"/>
    <p:sldId id="1157" r:id="rId10"/>
    <p:sldId id="1158" r:id="rId11"/>
    <p:sldId id="1162" r:id="rId12"/>
    <p:sldId id="1164" r:id="rId13"/>
    <p:sldId id="1189" r:id="rId14"/>
    <p:sldId id="1190" r:id="rId15"/>
    <p:sldId id="1165" r:id="rId16"/>
    <p:sldId id="1169" r:id="rId17"/>
    <p:sldId id="1170" r:id="rId18"/>
    <p:sldId id="1171" r:id="rId19"/>
    <p:sldId id="1172" r:id="rId20"/>
    <p:sldId id="1173" r:id="rId21"/>
    <p:sldId id="1174" r:id="rId22"/>
    <p:sldId id="1175" r:id="rId23"/>
    <p:sldId id="1176" r:id="rId24"/>
    <p:sldId id="1177" r:id="rId25"/>
    <p:sldId id="1178" r:id="rId26"/>
    <p:sldId id="1180" r:id="rId27"/>
    <p:sldId id="1179" r:id="rId28"/>
    <p:sldId id="1181" r:id="rId29"/>
    <p:sldId id="1182" r:id="rId30"/>
    <p:sldId id="1183" r:id="rId31"/>
    <p:sldId id="1191" r:id="rId32"/>
    <p:sldId id="1188" r:id="rId33"/>
    <p:sldId id="1185" r:id="rId34"/>
    <p:sldId id="1144" r:id="rId35"/>
    <p:sldId id="1150" r:id="rId36"/>
    <p:sldId id="1193" r:id="rId37"/>
    <p:sldId id="1076"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92"/>
            <p14:sldId id="1156"/>
            <p14:sldId id="1157"/>
            <p14:sldId id="1158"/>
            <p14:sldId id="1162"/>
            <p14:sldId id="1164"/>
            <p14:sldId id="1189"/>
            <p14:sldId id="1190"/>
            <p14:sldId id="1165"/>
            <p14:sldId id="1169"/>
            <p14:sldId id="1170"/>
            <p14:sldId id="1171"/>
            <p14:sldId id="1172"/>
            <p14:sldId id="1173"/>
            <p14:sldId id="1174"/>
            <p14:sldId id="1175"/>
            <p14:sldId id="1176"/>
            <p14:sldId id="1177"/>
            <p14:sldId id="1178"/>
            <p14:sldId id="1180"/>
            <p14:sldId id="1179"/>
            <p14:sldId id="1181"/>
            <p14:sldId id="1182"/>
            <p14:sldId id="1183"/>
            <p14:sldId id="1191"/>
            <p14:sldId id="1188"/>
            <p14:sldId id="1185"/>
          </p14:sldIdLst>
        </p14:section>
        <p14:section name="Special content" id="{6925D2A1-AD53-4951-AB34-79DFA02CD676}">
          <p14:sldIdLst>
            <p14:sldId id="1144"/>
            <p14:sldId id="1150"/>
            <p14:sldId id="1193"/>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58" autoAdjust="0"/>
  </p:normalViewPr>
  <p:slideViewPr>
    <p:cSldViewPr snapToGrid="0">
      <p:cViewPr varScale="1">
        <p:scale>
          <a:sx n="90" d="100"/>
          <a:sy n="90" d="100"/>
        </p:scale>
        <p:origin x="1320"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1:36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solidFill>
                  <a:prstClr val="black"/>
                </a:solidFill>
              </a:rPr>
              <a:t>Microsoft SharePoint Server 2013</a:t>
            </a:r>
            <a:endParaRPr lang="en-US" dirty="0">
              <a:solidFill>
                <a:prstClr val="black"/>
              </a:solidFill>
            </a:endParaRPr>
          </a:p>
        </p:txBody>
      </p:sp>
      <p:sp>
        <p:nvSpPr>
          <p:cNvPr id="6" name="Footer Placeholder 5"/>
          <p:cNvSpPr>
            <a:spLocks noGrp="1"/>
          </p:cNvSpPr>
          <p:nvPr>
            <p:ph type="ftr" sz="quarter" idx="12"/>
          </p:nvPr>
        </p:nvSpPr>
        <p:spPr>
          <a:xfrm>
            <a:off x="-1" y="8685212"/>
            <a:ext cx="5909309" cy="457201"/>
          </a:xfrm>
          <a:prstGeom prst="rect">
            <a:avLst/>
          </a:prstGeom>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983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1:38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7983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1:38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3933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B070386-3A4A-7E4A-BB46-F6CFFE082A62}" type="slidenum">
              <a:rPr lang="it-IT" smtClean="0"/>
              <a:t>8</a:t>
            </a:fld>
            <a:endParaRPr lang="it-IT"/>
          </a:p>
        </p:txBody>
      </p:sp>
    </p:spTree>
    <p:extLst>
      <p:ext uri="{BB962C8B-B14F-4D97-AF65-F5344CB8AC3E}">
        <p14:creationId xmlns:p14="http://schemas.microsoft.com/office/powerpoint/2010/main" val="345001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75135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B070386-3A4A-7E4A-BB46-F6CFFE082A62}" type="slidenum">
              <a:rPr lang="it-IT" smtClean="0"/>
              <a:t>14</a:t>
            </a:fld>
            <a:endParaRPr lang="it-IT"/>
          </a:p>
        </p:txBody>
      </p:sp>
    </p:spTree>
    <p:extLst>
      <p:ext uri="{BB962C8B-B14F-4D97-AF65-F5344CB8AC3E}">
        <p14:creationId xmlns:p14="http://schemas.microsoft.com/office/powerpoint/2010/main" val="290201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75910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B070386-3A4A-7E4A-BB46-F6CFFE082A62}" type="slidenum">
              <a:rPr lang="it-IT" smtClean="0"/>
              <a:t>19</a:t>
            </a:fld>
            <a:endParaRPr lang="it-IT"/>
          </a:p>
        </p:txBody>
      </p:sp>
    </p:spTree>
    <p:extLst>
      <p:ext uri="{BB962C8B-B14F-4D97-AF65-F5344CB8AC3E}">
        <p14:creationId xmlns:p14="http://schemas.microsoft.com/office/powerpoint/2010/main" val="26831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B4008EB6-D09E-4580-8CD6-DDB14511944F}" type="slidenum">
              <a:rPr lang="en-US" smtClean="0"/>
              <a:t>22</a:t>
            </a:fld>
            <a:endParaRPr lang="en-US" dirty="0"/>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Microsoft SharePoint Server 2013</a:t>
            </a:r>
            <a:endParaRPr lang="en-US" dirty="0"/>
          </a:p>
        </p:txBody>
      </p:sp>
      <p:sp>
        <p:nvSpPr>
          <p:cNvPr id="6" name="Footer Placeholder 5"/>
          <p:cNvSpPr>
            <a:spLocks noGrp="1"/>
          </p:cNvSpPr>
          <p:nvPr>
            <p:ph type="ftr" sz="quarter" idx="12"/>
          </p:nvPr>
        </p:nvSpPr>
        <p:spPr>
          <a:xfrm>
            <a:off x="-1" y="8685212"/>
            <a:ext cx="5909309" cy="457201"/>
          </a:xfrm>
          <a:prstGeom prst="rect">
            <a:avLst/>
          </a:prstGeom>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64074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2396" y="1629960"/>
            <a:ext cx="10571004" cy="1973162"/>
          </a:xfrm>
        </p:spPr>
        <p:txBody>
          <a:bodyPr anchor="b">
            <a:normAutofit/>
          </a:bodyPr>
          <a:lstStyle>
            <a:lvl1pPr algn="l">
              <a:defRPr sz="6528" b="1" cap="all" baseline="0">
                <a:solidFill>
                  <a:schemeClr val="bg1"/>
                </a:solidFill>
              </a:defRPr>
            </a:lvl1pPr>
          </a:lstStyle>
          <a:p>
            <a:r>
              <a:rPr lang="it-IT"/>
              <a:t>Section TITLE</a:t>
            </a:r>
            <a:endParaRPr lang="en-US"/>
          </a:p>
        </p:txBody>
      </p:sp>
      <p:sp>
        <p:nvSpPr>
          <p:cNvPr id="3" name="Text Placeholder 2"/>
          <p:cNvSpPr>
            <a:spLocks noGrp="1"/>
          </p:cNvSpPr>
          <p:nvPr>
            <p:ph type="body" idx="1" hasCustomPrompt="1"/>
          </p:nvPr>
        </p:nvSpPr>
        <p:spPr>
          <a:xfrm>
            <a:off x="982396" y="3603122"/>
            <a:ext cx="10571004" cy="561372"/>
          </a:xfrm>
        </p:spPr>
        <p:txBody>
          <a:bodyPr anchor="t"/>
          <a:lstStyle>
            <a:lvl1pPr marL="0" indent="0">
              <a:buNone/>
              <a:defRPr sz="2720" baseline="0">
                <a:solidFill>
                  <a:srgbClr val="FFFFFF"/>
                </a:solidFill>
              </a:defRPr>
            </a:lvl1pPr>
            <a:lvl2pPr marL="621746" indent="0">
              <a:buNone/>
              <a:defRPr sz="2448">
                <a:solidFill>
                  <a:schemeClr val="tx1">
                    <a:tint val="75000"/>
                  </a:schemeClr>
                </a:solidFill>
              </a:defRPr>
            </a:lvl2pPr>
            <a:lvl3pPr marL="1243493" indent="0">
              <a:buNone/>
              <a:defRPr sz="2176">
                <a:solidFill>
                  <a:schemeClr val="tx1">
                    <a:tint val="75000"/>
                  </a:schemeClr>
                </a:solidFill>
              </a:defRPr>
            </a:lvl3pPr>
            <a:lvl4pPr marL="1865239" indent="0">
              <a:buNone/>
              <a:defRPr sz="1904">
                <a:solidFill>
                  <a:schemeClr val="tx1">
                    <a:tint val="75000"/>
                  </a:schemeClr>
                </a:solidFill>
              </a:defRPr>
            </a:lvl4pPr>
            <a:lvl5pPr marL="2486985" indent="0">
              <a:buNone/>
              <a:defRPr sz="1904">
                <a:solidFill>
                  <a:schemeClr val="tx1">
                    <a:tint val="75000"/>
                  </a:schemeClr>
                </a:solidFill>
              </a:defRPr>
            </a:lvl5pPr>
            <a:lvl6pPr marL="3108731" indent="0">
              <a:buNone/>
              <a:defRPr sz="1904">
                <a:solidFill>
                  <a:schemeClr val="tx1">
                    <a:tint val="75000"/>
                  </a:schemeClr>
                </a:solidFill>
              </a:defRPr>
            </a:lvl6pPr>
            <a:lvl7pPr marL="3730478" indent="0">
              <a:buNone/>
              <a:defRPr sz="1904">
                <a:solidFill>
                  <a:schemeClr val="tx1">
                    <a:tint val="75000"/>
                  </a:schemeClr>
                </a:solidFill>
              </a:defRPr>
            </a:lvl7pPr>
            <a:lvl8pPr marL="4352224" indent="0">
              <a:buNone/>
              <a:defRPr sz="1904">
                <a:solidFill>
                  <a:schemeClr val="tx1">
                    <a:tint val="75000"/>
                  </a:schemeClr>
                </a:solidFill>
              </a:defRPr>
            </a:lvl8pPr>
            <a:lvl9pPr marL="4973970" indent="0">
              <a:buNone/>
              <a:defRPr sz="1904">
                <a:solidFill>
                  <a:schemeClr val="tx1">
                    <a:tint val="75000"/>
                  </a:schemeClr>
                </a:solidFill>
              </a:defRPr>
            </a:lvl9pPr>
          </a:lstStyle>
          <a:p>
            <a:pPr lvl="0"/>
            <a:r>
              <a:rPr lang="it-IT"/>
              <a:t>Section 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3150" y="5558691"/>
            <a:ext cx="1240499" cy="1240323"/>
          </a:xfrm>
          <a:prstGeom prst="rect">
            <a:avLst/>
          </a:prstGeom>
          <a:ln w="12700" cap="sq">
            <a:noFill/>
          </a:ln>
        </p:spPr>
      </p:pic>
    </p:spTree>
    <p:extLst>
      <p:ext uri="{BB962C8B-B14F-4D97-AF65-F5344CB8AC3E}">
        <p14:creationId xmlns:p14="http://schemas.microsoft.com/office/powerpoint/2010/main" val="347992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7722480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786417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34349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50647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02972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52592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55381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464000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4887274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1921685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106949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0937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284851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08252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618394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80844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79671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86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015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66429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723424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43286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4850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4251837"/>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crosoft.com/en-us/download/details.aspx?displaylang=en&amp;id=25255"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How it </a:t>
            </a:r>
            <a:r>
              <a:rPr lang="it-IT" dirty="0" err="1" smtClean="0"/>
              <a:t>works</a:t>
            </a:r>
            <a:endParaRPr lang="it-IT" dirty="0"/>
          </a:p>
        </p:txBody>
      </p:sp>
      <p:sp>
        <p:nvSpPr>
          <p:cNvPr id="6" name="TextBox 5"/>
          <p:cNvSpPr txBox="1"/>
          <p:nvPr/>
        </p:nvSpPr>
        <p:spPr>
          <a:xfrm>
            <a:off x="1105193" y="5084018"/>
            <a:ext cx="473337"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smtClean="0">
                <a:gradFill>
                  <a:gsLst>
                    <a:gs pos="2917">
                      <a:schemeClr val="tx1"/>
                    </a:gs>
                    <a:gs pos="30000">
                      <a:schemeClr val="tx1"/>
                    </a:gs>
                  </a:gsLst>
                  <a:lin ang="5400000" scaled="0"/>
                </a:gradFill>
              </a:rPr>
              <a:t>i</a:t>
            </a:r>
          </a:p>
        </p:txBody>
      </p:sp>
      <p:sp>
        <p:nvSpPr>
          <p:cNvPr id="7" name="TextBox 6"/>
          <p:cNvSpPr txBox="1"/>
          <p:nvPr/>
        </p:nvSpPr>
        <p:spPr>
          <a:xfrm>
            <a:off x="1546256" y="5084018"/>
            <a:ext cx="801127"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a:gradFill>
                  <a:gsLst>
                    <a:gs pos="2917">
                      <a:schemeClr val="tx1"/>
                    </a:gs>
                    <a:gs pos="30000">
                      <a:schemeClr val="tx1"/>
                    </a:gs>
                  </a:gsLst>
                  <a:lin ang="5400000" scaled="0"/>
                </a:gradFill>
              </a:rPr>
              <a:t>:0</a:t>
            </a:r>
            <a:endParaRPr lang="it-IT" sz="4400" dirty="0" smtClean="0">
              <a:gradFill>
                <a:gsLst>
                  <a:gs pos="2917">
                    <a:schemeClr val="tx1"/>
                  </a:gs>
                  <a:gs pos="30000">
                    <a:schemeClr val="tx1"/>
                  </a:gs>
                </a:gsLst>
                <a:lin ang="5400000" scaled="0"/>
              </a:gradFill>
            </a:endParaRPr>
          </a:p>
        </p:txBody>
      </p:sp>
      <p:sp>
        <p:nvSpPr>
          <p:cNvPr id="8" name="TextBox 7"/>
          <p:cNvSpPr txBox="1"/>
          <p:nvPr/>
        </p:nvSpPr>
        <p:spPr>
          <a:xfrm>
            <a:off x="2132867" y="5084018"/>
            <a:ext cx="65558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smtClean="0">
                <a:gradFill>
                  <a:gsLst>
                    <a:gs pos="2917">
                      <a:schemeClr val="tx1"/>
                    </a:gs>
                    <a:gs pos="30000">
                      <a:schemeClr val="tx1"/>
                    </a:gs>
                  </a:gsLst>
                  <a:lin ang="5400000" scaled="0"/>
                </a:gradFill>
              </a:rPr>
              <a:t>5</a:t>
            </a:r>
          </a:p>
        </p:txBody>
      </p:sp>
      <p:sp>
        <p:nvSpPr>
          <p:cNvPr id="9" name="TextBox 8"/>
          <p:cNvSpPr txBox="1"/>
          <p:nvPr/>
        </p:nvSpPr>
        <p:spPr>
          <a:xfrm>
            <a:off x="2606203" y="5090423"/>
            <a:ext cx="65558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smtClean="0">
                <a:gradFill>
                  <a:gsLst>
                    <a:gs pos="2917">
                      <a:schemeClr val="tx1"/>
                    </a:gs>
                    <a:gs pos="30000">
                      <a:schemeClr val="tx1"/>
                    </a:gs>
                  </a:gsLst>
                  <a:lin ang="5400000" scaled="0"/>
                </a:gradFill>
              </a:rPr>
              <a:t>.</a:t>
            </a:r>
          </a:p>
        </p:txBody>
      </p:sp>
      <p:sp>
        <p:nvSpPr>
          <p:cNvPr id="10" name="TextBox 9"/>
          <p:cNvSpPr txBox="1"/>
          <p:nvPr/>
        </p:nvSpPr>
        <p:spPr>
          <a:xfrm>
            <a:off x="2933993" y="5090423"/>
            <a:ext cx="65558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a:gradFill>
                  <a:gsLst>
                    <a:gs pos="2917">
                      <a:schemeClr val="tx1"/>
                    </a:gs>
                    <a:gs pos="30000">
                      <a:schemeClr val="tx1"/>
                    </a:gs>
                  </a:gsLst>
                  <a:lin ang="5400000" scaled="0"/>
                </a:gradFill>
              </a:rPr>
              <a:t>t</a:t>
            </a:r>
            <a:endParaRPr lang="it-IT" sz="4400" dirty="0" smtClean="0">
              <a:gradFill>
                <a:gsLst>
                  <a:gs pos="2917">
                    <a:schemeClr val="tx1"/>
                  </a:gs>
                  <a:gs pos="30000">
                    <a:schemeClr val="tx1"/>
                  </a:gs>
                </a:gsLst>
                <a:lin ang="5400000" scaled="0"/>
              </a:gradFill>
            </a:endParaRPr>
          </a:p>
        </p:txBody>
      </p:sp>
      <p:sp>
        <p:nvSpPr>
          <p:cNvPr id="11" name="TextBox 10"/>
          <p:cNvSpPr txBox="1"/>
          <p:nvPr/>
        </p:nvSpPr>
        <p:spPr>
          <a:xfrm>
            <a:off x="3261783" y="5086072"/>
            <a:ext cx="65558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a:gradFill>
                  <a:gsLst>
                    <a:gs pos="2917">
                      <a:schemeClr val="tx1"/>
                    </a:gs>
                    <a:gs pos="30000">
                      <a:schemeClr val="tx1"/>
                    </a:gs>
                  </a:gsLst>
                  <a:lin ang="5400000" scaled="0"/>
                </a:gradFill>
              </a:rPr>
              <a:t>|</a:t>
            </a:r>
            <a:endParaRPr lang="it-IT" sz="4400" dirty="0" smtClean="0">
              <a:gradFill>
                <a:gsLst>
                  <a:gs pos="2917">
                    <a:schemeClr val="tx1"/>
                  </a:gs>
                  <a:gs pos="30000">
                    <a:schemeClr val="tx1"/>
                  </a:gs>
                </a:gsLst>
                <a:lin ang="5400000" scaled="0"/>
              </a:gradFill>
            </a:endParaRPr>
          </a:p>
        </p:txBody>
      </p:sp>
      <p:sp>
        <p:nvSpPr>
          <p:cNvPr id="12" name="TextBox 11"/>
          <p:cNvSpPr txBox="1"/>
          <p:nvPr/>
        </p:nvSpPr>
        <p:spPr>
          <a:xfrm>
            <a:off x="3472506" y="5082797"/>
            <a:ext cx="331778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err="1">
                <a:gradFill>
                  <a:gsLst>
                    <a:gs pos="2917">
                      <a:schemeClr val="tx1"/>
                    </a:gs>
                    <a:gs pos="30000">
                      <a:schemeClr val="tx1"/>
                    </a:gs>
                  </a:gsLst>
                  <a:lin ang="5400000" scaled="0"/>
                </a:gradFill>
              </a:rPr>
              <a:t>devleap-acs</a:t>
            </a:r>
            <a:endParaRPr lang="it-IT" sz="4400" dirty="0" smtClean="0">
              <a:gradFill>
                <a:gsLst>
                  <a:gs pos="2917">
                    <a:schemeClr val="tx1"/>
                  </a:gs>
                  <a:gs pos="30000">
                    <a:schemeClr val="tx1"/>
                  </a:gs>
                </a:gsLst>
                <a:lin ang="5400000" scaled="0"/>
              </a:gradFill>
            </a:endParaRPr>
          </a:p>
        </p:txBody>
      </p:sp>
      <p:sp>
        <p:nvSpPr>
          <p:cNvPr id="13" name="TextBox 12"/>
          <p:cNvSpPr txBox="1"/>
          <p:nvPr/>
        </p:nvSpPr>
        <p:spPr>
          <a:xfrm>
            <a:off x="6505528" y="5084017"/>
            <a:ext cx="65558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a:gradFill>
                  <a:gsLst>
                    <a:gs pos="2917">
                      <a:schemeClr val="tx1"/>
                    </a:gs>
                    <a:gs pos="30000">
                      <a:schemeClr val="tx1"/>
                    </a:gs>
                  </a:gsLst>
                  <a:lin ang="5400000" scaled="0"/>
                </a:gradFill>
              </a:rPr>
              <a:t>|</a:t>
            </a:r>
            <a:endParaRPr lang="it-IT" sz="4400" dirty="0" smtClean="0">
              <a:gradFill>
                <a:gsLst>
                  <a:gs pos="2917">
                    <a:schemeClr val="tx1"/>
                  </a:gs>
                  <a:gs pos="30000">
                    <a:schemeClr val="tx1"/>
                  </a:gs>
                </a:gsLst>
                <a:lin ang="5400000" scaled="0"/>
              </a:gradFill>
            </a:endParaRPr>
          </a:p>
        </p:txBody>
      </p:sp>
      <p:sp>
        <p:nvSpPr>
          <p:cNvPr id="14" name="TextBox 13"/>
          <p:cNvSpPr txBox="1"/>
          <p:nvPr/>
        </p:nvSpPr>
        <p:spPr>
          <a:xfrm>
            <a:off x="6759283" y="5082797"/>
            <a:ext cx="5318710" cy="904863"/>
          </a:xfrm>
          <a:prstGeom prst="rect">
            <a:avLst/>
          </a:prstGeom>
          <a:noFill/>
          <a:ln>
            <a:noFill/>
          </a:ln>
        </p:spPr>
        <p:txBody>
          <a:bodyPr wrap="square" lIns="182880" tIns="146304" rIns="182880" bIns="146304" rtlCol="0">
            <a:spAutoFit/>
          </a:bodyPr>
          <a:lstStyle/>
          <a:p>
            <a:pPr>
              <a:lnSpc>
                <a:spcPct val="90000"/>
              </a:lnSpc>
              <a:spcAft>
                <a:spcPts val="600"/>
              </a:spcAft>
            </a:pPr>
            <a:r>
              <a:rPr lang="it-IT" sz="4400" dirty="0" smtClean="0">
                <a:gradFill>
                  <a:gsLst>
                    <a:gs pos="2917">
                      <a:schemeClr val="tx1"/>
                    </a:gs>
                    <a:gs pos="30000">
                      <a:schemeClr val="tx1"/>
                    </a:gs>
                  </a:gsLst>
                  <a:lin ang="5400000" scaled="0"/>
                </a:gradFill>
              </a:rPr>
              <a:t>paolo@pialorsi.com</a:t>
            </a:r>
          </a:p>
        </p:txBody>
      </p:sp>
      <p:sp>
        <p:nvSpPr>
          <p:cNvPr id="16" name="Rectangular Callout 15"/>
          <p:cNvSpPr/>
          <p:nvPr/>
        </p:nvSpPr>
        <p:spPr bwMode="auto">
          <a:xfrm>
            <a:off x="516051" y="3958815"/>
            <a:ext cx="2861535" cy="1065008"/>
          </a:xfrm>
          <a:prstGeom prst="wedgeRectCallout">
            <a:avLst>
              <a:gd name="adj1" fmla="val -20833"/>
              <a:gd name="adj2" fmla="val 6553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i = Identity </a:t>
            </a: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c = </a:t>
            </a:r>
            <a:r>
              <a:rPr lang="it-IT" sz="2400" dirty="0" err="1" smtClean="0">
                <a:gradFill>
                  <a:gsLst>
                    <a:gs pos="0">
                      <a:srgbClr val="FFFFFF"/>
                    </a:gs>
                    <a:gs pos="100000">
                      <a:srgbClr val="FFFFFF"/>
                    </a:gs>
                  </a:gsLst>
                  <a:lin ang="5400000" scaled="0"/>
                </a:gradFill>
                <a:ea typeface="Segoe UI" pitchFamily="34" charset="0"/>
                <a:cs typeface="Segoe UI" pitchFamily="34" charset="0"/>
              </a:rPr>
              <a:t>Other</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ular Callout 16"/>
          <p:cNvSpPr/>
          <p:nvPr/>
        </p:nvSpPr>
        <p:spPr bwMode="auto">
          <a:xfrm>
            <a:off x="1105193" y="3944782"/>
            <a:ext cx="2861535" cy="1065008"/>
          </a:xfrm>
          <a:prstGeom prst="wedgeRectCallout">
            <a:avLst>
              <a:gd name="adj1" fmla="val -20457"/>
              <a:gd name="adj2" fmla="val 65530"/>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 Separator</a:t>
            </a:r>
            <a:br>
              <a:rPr lang="it-IT" sz="2400" dirty="0" smtClean="0">
                <a:gradFill>
                  <a:gsLst>
                    <a:gs pos="0">
                      <a:srgbClr val="FFFFFF"/>
                    </a:gs>
                    <a:gs pos="100000">
                      <a:srgbClr val="FFFFFF"/>
                    </a:gs>
                  </a:gsLst>
                  <a:lin ang="5400000" scaled="0"/>
                </a:gradFill>
                <a:ea typeface="Segoe UI" pitchFamily="34" charset="0"/>
                <a:cs typeface="Segoe UI" pitchFamily="34" charset="0"/>
              </a:rPr>
            </a:br>
            <a:r>
              <a:rPr lang="it-IT" sz="2400" dirty="0" smtClean="0">
                <a:gradFill>
                  <a:gsLst>
                    <a:gs pos="0">
                      <a:srgbClr val="FFFFFF"/>
                    </a:gs>
                    <a:gs pos="100000">
                      <a:srgbClr val="FFFFFF"/>
                    </a:gs>
                  </a:gsLst>
                  <a:lin ang="5400000" scaled="0"/>
                </a:gradFill>
                <a:ea typeface="Segoe UI" pitchFamily="34" charset="0"/>
                <a:cs typeface="Segoe UI" pitchFamily="34" charset="0"/>
              </a:rPr>
              <a:t>0 = </a:t>
            </a:r>
            <a:r>
              <a:rPr lang="it-IT" sz="2400" dirty="0" err="1" smtClean="0">
                <a:gradFill>
                  <a:gsLst>
                    <a:gs pos="0">
                      <a:srgbClr val="FFFFFF"/>
                    </a:gs>
                    <a:gs pos="100000">
                      <a:srgbClr val="FFFFFF"/>
                    </a:gs>
                  </a:gsLst>
                  <a:lin ang="5400000" scaled="0"/>
                </a:gradFill>
                <a:ea typeface="Segoe UI" pitchFamily="34" charset="0"/>
                <a:cs typeface="Segoe UI" pitchFamily="34" charset="0"/>
              </a:rPr>
              <a:t>Reserved</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ular Callout 18"/>
          <p:cNvSpPr/>
          <p:nvPr/>
        </p:nvSpPr>
        <p:spPr bwMode="auto">
          <a:xfrm>
            <a:off x="1936375" y="3604791"/>
            <a:ext cx="3195021" cy="1404999"/>
          </a:xfrm>
          <a:prstGeom prst="wedgeRectCallout">
            <a:avLst>
              <a:gd name="adj1" fmla="val -20833"/>
              <a:gd name="adj2" fmla="val 6250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2400" dirty="0" err="1" smtClean="0">
                <a:solidFill>
                  <a:schemeClr val="bg1"/>
                </a:solidFill>
                <a:ea typeface="Segoe UI" pitchFamily="34" charset="0"/>
                <a:cs typeface="Segoe UI" pitchFamily="34" charset="0"/>
              </a:rPr>
              <a:t>Claim</a:t>
            </a:r>
            <a:r>
              <a:rPr lang="it-IT" sz="2400" dirty="0" smtClean="0">
                <a:solidFill>
                  <a:schemeClr val="bg1"/>
                </a:solidFill>
                <a:ea typeface="Segoe UI" pitchFamily="34" charset="0"/>
                <a:cs typeface="Segoe UI" pitchFamily="34" charset="0"/>
              </a:rPr>
              <a:t> Value </a:t>
            </a:r>
            <a:r>
              <a:rPr lang="it-IT" sz="2400" dirty="0" err="1" smtClean="0">
                <a:solidFill>
                  <a:schemeClr val="bg1"/>
                </a:solidFill>
                <a:ea typeface="Segoe UI" pitchFamily="34" charset="0"/>
                <a:cs typeface="Segoe UI" pitchFamily="34" charset="0"/>
              </a:rPr>
              <a:t>Type</a:t>
            </a:r>
            <a:endParaRPr lang="it-IT" sz="2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lang="it-IT" sz="2400" dirty="0" smtClean="0">
                <a:solidFill>
                  <a:schemeClr val="bg1"/>
                </a:solidFill>
                <a:ea typeface="Segoe UI" pitchFamily="34" charset="0"/>
                <a:cs typeface="Segoe UI" pitchFamily="34" charset="0"/>
              </a:rPr>
              <a:t>. = </a:t>
            </a:r>
            <a:r>
              <a:rPr lang="it-IT" sz="2400" dirty="0" err="1" smtClean="0">
                <a:solidFill>
                  <a:schemeClr val="bg1"/>
                </a:solidFill>
                <a:ea typeface="Segoe UI" pitchFamily="34" charset="0"/>
                <a:cs typeface="Segoe UI" pitchFamily="34" charset="0"/>
              </a:rPr>
              <a:t>String</a:t>
            </a:r>
            <a:endParaRPr lang="it-IT" sz="2400" dirty="0" smtClean="0">
              <a:solidFill>
                <a:schemeClr val="bg1"/>
              </a:solidFill>
              <a:ea typeface="Segoe UI" pitchFamily="34" charset="0"/>
              <a:cs typeface="Segoe UI" pitchFamily="34" charset="0"/>
            </a:endParaRPr>
          </a:p>
          <a:p>
            <a:pPr algn="ctr" defTabSz="932472" fontAlgn="base">
              <a:lnSpc>
                <a:spcPct val="90000"/>
              </a:lnSpc>
              <a:spcBef>
                <a:spcPct val="0"/>
              </a:spcBef>
              <a:spcAft>
                <a:spcPct val="0"/>
              </a:spcAft>
            </a:pPr>
            <a:r>
              <a:rPr lang="it-IT" sz="2400" dirty="0" smtClean="0">
                <a:solidFill>
                  <a:schemeClr val="bg1"/>
                </a:solidFill>
                <a:ea typeface="Segoe UI" pitchFamily="34" charset="0"/>
                <a:cs typeface="Segoe UI" pitchFamily="34" charset="0"/>
              </a:rPr>
              <a:t>+ = RFC822 </a:t>
            </a:r>
            <a:r>
              <a:rPr lang="it-IT" sz="2400" dirty="0" err="1" smtClean="0">
                <a:solidFill>
                  <a:schemeClr val="bg1"/>
                </a:solidFill>
                <a:ea typeface="Segoe UI" pitchFamily="34" charset="0"/>
                <a:cs typeface="Segoe UI" pitchFamily="34" charset="0"/>
              </a:rPr>
              <a:t>Name</a:t>
            </a:r>
            <a:endParaRPr lang="it-IT" sz="2400" dirty="0" smtClean="0">
              <a:solidFill>
                <a:schemeClr val="bg1"/>
              </a:solidFill>
              <a:ea typeface="Segoe UI" pitchFamily="34" charset="0"/>
              <a:cs typeface="Segoe UI" pitchFamily="34" charset="0"/>
            </a:endParaRPr>
          </a:p>
        </p:txBody>
      </p:sp>
      <p:sp>
        <p:nvSpPr>
          <p:cNvPr id="25" name="TextBox 24"/>
          <p:cNvSpPr txBox="1"/>
          <p:nvPr/>
        </p:nvSpPr>
        <p:spPr>
          <a:xfrm>
            <a:off x="274320" y="6196112"/>
            <a:ext cx="8864301" cy="627864"/>
          </a:xfrm>
          <a:prstGeom prst="rect">
            <a:avLst/>
          </a:prstGeom>
          <a:noFill/>
        </p:spPr>
        <p:txBody>
          <a:bodyPr wrap="square" lIns="182880" tIns="146304" rIns="182880" bIns="146304" rtlCol="0">
            <a:spAutoFit/>
          </a:bodyPr>
          <a:lstStyle/>
          <a:p>
            <a:pPr>
              <a:lnSpc>
                <a:spcPct val="90000"/>
              </a:lnSpc>
              <a:spcAft>
                <a:spcPts val="600"/>
              </a:spcAft>
            </a:pPr>
            <a:r>
              <a:rPr lang="it-IT" sz="2400" dirty="0" smtClean="0">
                <a:gradFill>
                  <a:gsLst>
                    <a:gs pos="2917">
                      <a:schemeClr val="tx1"/>
                    </a:gs>
                    <a:gs pos="30000">
                      <a:schemeClr val="tx1"/>
                    </a:gs>
                  </a:gsLst>
                  <a:lin ang="5400000" scaled="0"/>
                </a:gradFill>
              </a:rPr>
              <a:t>For </a:t>
            </a:r>
            <a:r>
              <a:rPr lang="it-IT" sz="2400" dirty="0" err="1" smtClean="0">
                <a:gradFill>
                  <a:gsLst>
                    <a:gs pos="2917">
                      <a:schemeClr val="tx1"/>
                    </a:gs>
                    <a:gs pos="30000">
                      <a:schemeClr val="tx1"/>
                    </a:gs>
                  </a:gsLst>
                  <a:lin ang="5400000" scaled="0"/>
                </a:gradFill>
              </a:rPr>
              <a:t>further</a:t>
            </a:r>
            <a:r>
              <a:rPr lang="it-IT" sz="2400" dirty="0" smtClean="0">
                <a:gradFill>
                  <a:gsLst>
                    <a:gs pos="2917">
                      <a:schemeClr val="tx1"/>
                    </a:gs>
                    <a:gs pos="30000">
                      <a:schemeClr val="tx1"/>
                    </a:gs>
                  </a:gsLst>
                  <a:lin ang="5400000" scaled="0"/>
                </a:gradFill>
              </a:rPr>
              <a:t> </a:t>
            </a:r>
            <a:r>
              <a:rPr lang="it-IT" sz="2400" dirty="0" err="1" smtClean="0">
                <a:gradFill>
                  <a:gsLst>
                    <a:gs pos="2917">
                      <a:schemeClr val="tx1"/>
                    </a:gs>
                    <a:gs pos="30000">
                      <a:schemeClr val="tx1"/>
                    </a:gs>
                  </a:gsLst>
                  <a:lin ang="5400000" scaled="0"/>
                </a:gradFill>
              </a:rPr>
              <a:t>details</a:t>
            </a:r>
            <a:r>
              <a:rPr lang="it-IT" sz="2400" dirty="0" smtClean="0">
                <a:gradFill>
                  <a:gsLst>
                    <a:gs pos="2917">
                      <a:schemeClr val="tx1"/>
                    </a:gs>
                    <a:gs pos="30000">
                      <a:schemeClr val="tx1"/>
                    </a:gs>
                  </a:gsLst>
                  <a:lin ang="5400000" scaled="0"/>
                </a:gradFill>
              </a:rPr>
              <a:t> </a:t>
            </a:r>
            <a:r>
              <a:rPr lang="it-IT" sz="2400" dirty="0" err="1" smtClean="0">
                <a:gradFill>
                  <a:gsLst>
                    <a:gs pos="2917">
                      <a:schemeClr val="tx1"/>
                    </a:gs>
                    <a:gs pos="30000">
                      <a:schemeClr val="tx1"/>
                    </a:gs>
                  </a:gsLst>
                  <a:lin ang="5400000" scaled="0"/>
                </a:gradFill>
              </a:rPr>
              <a:t>read</a:t>
            </a:r>
            <a:r>
              <a:rPr lang="it-IT" sz="2400" dirty="0" smtClean="0">
                <a:gradFill>
                  <a:gsLst>
                    <a:gs pos="2917">
                      <a:schemeClr val="tx1"/>
                    </a:gs>
                    <a:gs pos="30000">
                      <a:schemeClr val="tx1"/>
                    </a:gs>
                  </a:gsLst>
                  <a:lin ang="5400000" scaled="0"/>
                </a:gradFill>
              </a:rPr>
              <a:t>: </a:t>
            </a:r>
            <a:r>
              <a:rPr lang="it-IT" sz="2400" dirty="0" smtClean="0">
                <a:gradFill>
                  <a:gsLst>
                    <a:gs pos="2917">
                      <a:schemeClr val="tx1"/>
                    </a:gs>
                    <a:gs pos="30000">
                      <a:schemeClr val="tx1"/>
                    </a:gs>
                  </a:gsLst>
                  <a:lin ang="5400000" scaled="0"/>
                </a:gradFill>
                <a:hlinkClick r:id="rId3"/>
              </a:rPr>
              <a:t>SharePoint </a:t>
            </a:r>
            <a:r>
              <a:rPr lang="it-IT" sz="2400" dirty="0" err="1" smtClean="0">
                <a:gradFill>
                  <a:gsLst>
                    <a:gs pos="2917">
                      <a:schemeClr val="tx1"/>
                    </a:gs>
                    <a:gs pos="30000">
                      <a:schemeClr val="tx1"/>
                    </a:gs>
                  </a:gsLst>
                  <a:lin ang="5400000" scaled="0"/>
                </a:gradFill>
                <a:hlinkClick r:id="rId3"/>
              </a:rPr>
              <a:t>Protocols</a:t>
            </a:r>
            <a:endParaRPr lang="it-IT" sz="2400" dirty="0" smtClean="0">
              <a:gradFill>
                <a:gsLst>
                  <a:gs pos="2917">
                    <a:schemeClr val="tx1"/>
                  </a:gs>
                  <a:gs pos="30000">
                    <a:schemeClr val="tx1"/>
                  </a:gs>
                </a:gsLst>
                <a:lin ang="5400000" scaled="0"/>
              </a:gradFill>
            </a:endParaRPr>
          </a:p>
        </p:txBody>
      </p:sp>
      <p:sp>
        <p:nvSpPr>
          <p:cNvPr id="18" name="Rectangular Callout 17"/>
          <p:cNvSpPr/>
          <p:nvPr/>
        </p:nvSpPr>
        <p:spPr bwMode="auto">
          <a:xfrm>
            <a:off x="1244717" y="1645920"/>
            <a:ext cx="4314462" cy="3264467"/>
          </a:xfrm>
          <a:prstGeom prst="wedgeRectCallout">
            <a:avLst>
              <a:gd name="adj1" fmla="val -22041"/>
              <a:gd name="adj2" fmla="val 58512"/>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Type</a:t>
            </a:r>
            <a:endParaRPr lang="it-IT"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 </a:t>
            </a:r>
            <a:r>
              <a:rPr lang="it-IT" sz="2400" dirty="0" err="1" smtClean="0">
                <a:gradFill>
                  <a:gsLst>
                    <a:gs pos="0">
                      <a:srgbClr val="FFFFFF"/>
                    </a:gs>
                    <a:gs pos="100000">
                      <a:srgbClr val="FFFFFF"/>
                    </a:gs>
                  </a:gsLst>
                  <a:lin ang="5400000" scaled="0"/>
                </a:gradFill>
                <a:ea typeface="Segoe UI" pitchFamily="34" charset="0"/>
                <a:cs typeface="Segoe UI" pitchFamily="34" charset="0"/>
              </a:rPr>
              <a:t>logon</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name</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5 = email</a:t>
            </a:r>
          </a:p>
          <a:p>
            <a:pPr defTabSz="932472" fontAlgn="base">
              <a:lnSpc>
                <a:spcPct val="90000"/>
              </a:lnSpc>
              <a:spcBef>
                <a:spcPct val="0"/>
              </a:spcBef>
              <a:spcAft>
                <a:spcPct val="0"/>
              </a:spcAft>
            </a:pPr>
            <a:r>
              <a:rPr lang="it-IT" sz="2400" dirty="0" smtClean="0"/>
              <a:t>ǻ = username</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 </a:t>
            </a:r>
            <a:r>
              <a:rPr lang="it-IT" sz="2400" dirty="0" err="1" smtClean="0">
                <a:gradFill>
                  <a:gsLst>
                    <a:gs pos="0">
                      <a:srgbClr val="FFFFFF"/>
                    </a:gs>
                    <a:gs pos="100000">
                      <a:srgbClr val="FFFFFF"/>
                    </a:gs>
                  </a:gsLst>
                  <a:lin ang="5400000" scaled="0"/>
                </a:gradFill>
                <a:ea typeface="Segoe UI" pitchFamily="34" charset="0"/>
                <a:cs typeface="Segoe UI" pitchFamily="34" charset="0"/>
              </a:rPr>
              <a:t>name</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identifier</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 </a:t>
            </a:r>
            <a:r>
              <a:rPr lang="it-IT" sz="2400" dirty="0" err="1" smtClean="0">
                <a:gradFill>
                  <a:gsLst>
                    <a:gs pos="0">
                      <a:srgbClr val="FFFFFF"/>
                    </a:gs>
                    <a:gs pos="100000">
                      <a:srgbClr val="FFFFFF"/>
                    </a:gs>
                  </a:gsLst>
                  <a:lin ang="5400000" scaled="0"/>
                </a:gradFill>
                <a:ea typeface="Segoe UI" pitchFamily="34" charset="0"/>
                <a:cs typeface="Segoe UI" pitchFamily="34" charset="0"/>
              </a:rPr>
              <a:t>identity</a:t>
            </a:r>
            <a:r>
              <a:rPr lang="it-IT" sz="2400" dirty="0" smtClean="0">
                <a:gradFill>
                  <a:gsLst>
                    <a:gs pos="0">
                      <a:srgbClr val="FFFFFF"/>
                    </a:gs>
                    <a:gs pos="100000">
                      <a:srgbClr val="FFFFFF"/>
                    </a:gs>
                  </a:gsLst>
                  <a:lin ang="5400000" scaled="0"/>
                </a:gradFill>
                <a:ea typeface="Segoe UI" pitchFamily="34" charset="0"/>
                <a:cs typeface="Segoe UI" pitchFamily="34" charset="0"/>
              </a:rPr>
              <a:t> provider</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 </a:t>
            </a:r>
            <a:r>
              <a:rPr lang="it-IT" sz="2400" dirty="0" err="1" smtClean="0">
                <a:gradFill>
                  <a:gsLst>
                    <a:gs pos="0">
                      <a:srgbClr val="FFFFFF"/>
                    </a:gs>
                    <a:gs pos="100000">
                      <a:srgbClr val="FFFFFF"/>
                    </a:gs>
                  </a:gsLst>
                  <a:lin ang="5400000" scaled="0"/>
                </a:gradFill>
                <a:ea typeface="Segoe UI" pitchFamily="34" charset="0"/>
                <a:cs typeface="Segoe UI" pitchFamily="34" charset="0"/>
              </a:rPr>
              <a:t>Role</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a:r>
            <a:br>
              <a:rPr lang="it-IT" sz="2400" dirty="0" smtClean="0">
                <a:gradFill>
                  <a:gsLst>
                    <a:gs pos="0">
                      <a:srgbClr val="FFFFFF"/>
                    </a:gs>
                    <a:gs pos="100000">
                      <a:srgbClr val="FFFFFF"/>
                    </a:gs>
                  </a:gsLst>
                  <a:lin ang="5400000" scaled="0"/>
                </a:gradFill>
                <a:ea typeface="Segoe UI" pitchFamily="34" charset="0"/>
                <a:cs typeface="Segoe UI" pitchFamily="34" charset="0"/>
              </a:rPr>
            </a:br>
            <a:r>
              <a:rPr lang="it-IT" sz="2400" dirty="0" err="1" smtClean="0">
                <a:gradFill>
                  <a:gsLst>
                    <a:gs pos="0">
                      <a:srgbClr val="FFFFFF"/>
                    </a:gs>
                    <a:gs pos="100000">
                      <a:srgbClr val="FFFFFF"/>
                    </a:gs>
                  </a:gsLst>
                  <a:lin ang="5400000" scaled="0"/>
                </a:gradFill>
                <a:ea typeface="Segoe UI" pitchFamily="34" charset="0"/>
                <a:cs typeface="Segoe UI" pitchFamily="34" charset="0"/>
              </a:rPr>
              <a:t>Get-SPClaimTypeEncoding</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ular Callout 19"/>
          <p:cNvSpPr/>
          <p:nvPr/>
        </p:nvSpPr>
        <p:spPr bwMode="auto">
          <a:xfrm>
            <a:off x="1723756" y="1631887"/>
            <a:ext cx="5171898" cy="3278500"/>
          </a:xfrm>
          <a:prstGeom prst="wedgeRectCallout">
            <a:avLst>
              <a:gd name="adj1" fmla="val -21437"/>
              <a:gd name="adj2" fmla="val 5845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Issuer</a:t>
            </a:r>
            <a:endParaRPr lang="it-IT"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w = Windows</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s = Local STS</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m = ASP.NET </a:t>
            </a:r>
            <a:r>
              <a:rPr lang="it-IT" sz="2400" dirty="0" err="1" smtClean="0">
                <a:gradFill>
                  <a:gsLst>
                    <a:gs pos="0">
                      <a:srgbClr val="FFFFFF"/>
                    </a:gs>
                    <a:gs pos="100000">
                      <a:srgbClr val="FFFFFF"/>
                    </a:gs>
                  </a:gsLst>
                  <a:lin ang="5400000" scaled="0"/>
                </a:gradFill>
                <a:ea typeface="Segoe UI" pitchFamily="34" charset="0"/>
                <a:cs typeface="Segoe UI" pitchFamily="34" charset="0"/>
              </a:rPr>
              <a:t>Membership</a:t>
            </a:r>
            <a:r>
              <a:rPr lang="it-IT" sz="2400" dirty="0" smtClean="0">
                <a:gradFill>
                  <a:gsLst>
                    <a:gs pos="0">
                      <a:srgbClr val="FFFFFF"/>
                    </a:gs>
                    <a:gs pos="100000">
                      <a:srgbClr val="FFFFFF"/>
                    </a:gs>
                  </a:gsLst>
                  <a:lin ang="5400000" scaled="0"/>
                </a:gradFill>
                <a:ea typeface="Segoe UI" pitchFamily="34" charset="0"/>
                <a:cs typeface="Segoe UI" pitchFamily="34" charset="0"/>
              </a:rPr>
              <a:t> Provider</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r = ASP.NET </a:t>
            </a:r>
            <a:r>
              <a:rPr lang="it-IT" sz="2400" dirty="0" err="1" smtClean="0">
                <a:gradFill>
                  <a:gsLst>
                    <a:gs pos="0">
                      <a:srgbClr val="FFFFFF"/>
                    </a:gs>
                    <a:gs pos="100000">
                      <a:srgbClr val="FFFFFF"/>
                    </a:gs>
                  </a:gsLst>
                  <a:lin ang="5400000" scaled="0"/>
                </a:gradFill>
                <a:ea typeface="Segoe UI" pitchFamily="34" charset="0"/>
                <a:cs typeface="Segoe UI" pitchFamily="34" charset="0"/>
              </a:rPr>
              <a:t>Role</a:t>
            </a:r>
            <a:r>
              <a:rPr lang="it-IT" sz="2400" dirty="0" smtClean="0">
                <a:gradFill>
                  <a:gsLst>
                    <a:gs pos="0">
                      <a:srgbClr val="FFFFFF"/>
                    </a:gs>
                    <a:gs pos="100000">
                      <a:srgbClr val="FFFFFF"/>
                    </a:gs>
                  </a:gsLst>
                  <a:lin ang="5400000" scaled="0"/>
                </a:gradFill>
                <a:ea typeface="Segoe UI" pitchFamily="34" charset="0"/>
                <a:cs typeface="Segoe UI" pitchFamily="34" charset="0"/>
              </a:rPr>
              <a:t> Provider</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t = </a:t>
            </a:r>
            <a:r>
              <a:rPr lang="it-IT" sz="2400" dirty="0" err="1" smtClean="0">
                <a:gradFill>
                  <a:gsLst>
                    <a:gs pos="0">
                      <a:srgbClr val="FFFFFF"/>
                    </a:gs>
                    <a:gs pos="100000">
                      <a:srgbClr val="FFFFFF"/>
                    </a:gs>
                  </a:gsLst>
                  <a:lin ang="5400000" scaled="0"/>
                </a:gradFill>
                <a:ea typeface="Segoe UI" pitchFamily="34" charset="0"/>
                <a:cs typeface="Segoe UI" pitchFamily="34" charset="0"/>
              </a:rPr>
              <a:t>Trusted</a:t>
            </a:r>
            <a:r>
              <a:rPr lang="it-IT" sz="2400" dirty="0" smtClean="0">
                <a:gradFill>
                  <a:gsLst>
                    <a:gs pos="0">
                      <a:srgbClr val="FFFFFF"/>
                    </a:gs>
                    <a:gs pos="100000">
                      <a:srgbClr val="FFFFFF"/>
                    </a:gs>
                  </a:gsLst>
                  <a:lin ang="5400000" scaled="0"/>
                </a:gradFill>
                <a:ea typeface="Segoe UI" pitchFamily="34" charset="0"/>
                <a:cs typeface="Segoe UI" pitchFamily="34" charset="0"/>
              </a:rPr>
              <a:t> Identity Provider</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c = </a:t>
            </a: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r>
              <a:rPr lang="it-IT" sz="2400" dirty="0" smtClean="0">
                <a:gradFill>
                  <a:gsLst>
                    <a:gs pos="0">
                      <a:srgbClr val="FFFFFF"/>
                    </a:gs>
                    <a:gs pos="100000">
                      <a:srgbClr val="FFFFFF"/>
                    </a:gs>
                  </a:gsLst>
                  <a:lin ang="5400000" scaled="0"/>
                </a:gradFill>
                <a:ea typeface="Segoe UI" pitchFamily="34" charset="0"/>
                <a:cs typeface="Segoe UI" pitchFamily="34" charset="0"/>
              </a:rPr>
              <a:t> Provider</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f = Forms </a:t>
            </a:r>
            <a:r>
              <a:rPr lang="it-IT" sz="2400" dirty="0" err="1" smtClean="0">
                <a:gradFill>
                  <a:gsLst>
                    <a:gs pos="0">
                      <a:srgbClr val="FFFFFF"/>
                    </a:gs>
                    <a:gs pos="100000">
                      <a:srgbClr val="FFFFFF"/>
                    </a:gs>
                  </a:gsLst>
                  <a:lin ang="5400000" scaled="0"/>
                </a:gradFill>
                <a:ea typeface="Segoe UI" pitchFamily="34" charset="0"/>
                <a:cs typeface="Segoe UI" pitchFamily="34" charset="0"/>
              </a:rPr>
              <a:t>Authentication</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ǵ = Custom </a:t>
            </a:r>
            <a:r>
              <a:rPr lang="it-IT" sz="2400" dirty="0" err="1" smtClean="0">
                <a:gradFill>
                  <a:gsLst>
                    <a:gs pos="0">
                      <a:srgbClr val="FFFFFF"/>
                    </a:gs>
                    <a:gs pos="100000">
                      <a:srgbClr val="FFFFFF"/>
                    </a:gs>
                  </a:gsLst>
                  <a:lin ang="5400000" scaled="0"/>
                </a:gradFill>
                <a:ea typeface="Segoe UI" pitchFamily="34" charset="0"/>
                <a:cs typeface="Segoe UI" pitchFamily="34" charset="0"/>
              </a:rPr>
              <a:t>Claims</a:t>
            </a:r>
            <a:r>
              <a:rPr lang="it-IT" sz="2400" dirty="0" smtClean="0">
                <a:gradFill>
                  <a:gsLst>
                    <a:gs pos="0">
                      <a:srgbClr val="FFFFFF"/>
                    </a:gs>
                    <a:gs pos="100000">
                      <a:srgbClr val="FFFFFF"/>
                    </a:gs>
                  </a:gsLst>
                  <a:lin ang="5400000" scaled="0"/>
                </a:gradFill>
                <a:ea typeface="Segoe UI" pitchFamily="34" charset="0"/>
                <a:cs typeface="Segoe UI" pitchFamily="34" charset="0"/>
              </a:rPr>
              <a:t> Provider</a:t>
            </a:r>
          </a:p>
          <a:p>
            <a:pPr algn="ctr" defTabSz="932472" fontAlgn="base">
              <a:lnSpc>
                <a:spcPct val="90000"/>
              </a:lnSpc>
              <a:spcBef>
                <a:spcPct val="0"/>
              </a:spcBef>
              <a:spcAft>
                <a:spcPct val="0"/>
              </a:spcAft>
            </a:pP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a:r>
            <a:br>
              <a:rPr lang="it-IT" sz="2400" dirty="0" smtClean="0">
                <a:gradFill>
                  <a:gsLst>
                    <a:gs pos="0">
                      <a:srgbClr val="FFFFFF"/>
                    </a:gs>
                    <a:gs pos="100000">
                      <a:srgbClr val="FFFFFF"/>
                    </a:gs>
                  </a:gsLst>
                  <a:lin ang="5400000" scaled="0"/>
                </a:gradFill>
                <a:ea typeface="Segoe UI" pitchFamily="34" charset="0"/>
                <a:cs typeface="Segoe UI" pitchFamily="34" charset="0"/>
              </a:rPr>
            </a:br>
            <a:endParaRPr lang="it-IT"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ular Callout 20"/>
          <p:cNvSpPr/>
          <p:nvPr/>
        </p:nvSpPr>
        <p:spPr bwMode="auto">
          <a:xfrm>
            <a:off x="3168443" y="3604790"/>
            <a:ext cx="5631310" cy="1404999"/>
          </a:xfrm>
          <a:prstGeom prst="wedgeRectCallout">
            <a:avLst>
              <a:gd name="adj1" fmla="val -22934"/>
              <a:gd name="adj2" fmla="val 61734"/>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r>
              <a:rPr lang="it-IT" sz="2400" dirty="0" smtClean="0">
                <a:gradFill>
                  <a:gsLst>
                    <a:gs pos="0">
                      <a:srgbClr val="FFFFFF"/>
                    </a:gs>
                    <a:gs pos="100000">
                      <a:srgbClr val="FFFFFF"/>
                    </a:gs>
                  </a:gsLst>
                  <a:lin ang="5400000" scaled="0"/>
                </a:gradFill>
                <a:ea typeface="Segoe UI" pitchFamily="34" charset="0"/>
                <a:cs typeface="Segoe UI" pitchFamily="34" charset="0"/>
              </a:rPr>
              <a:t> Value or </a:t>
            </a:r>
            <a:r>
              <a:rPr lang="it-IT" sz="2400" dirty="0" err="1" smtClean="0">
                <a:gradFill>
                  <a:gsLst>
                    <a:gs pos="0">
                      <a:srgbClr val="FFFFFF"/>
                    </a:gs>
                    <a:gs pos="100000">
                      <a:srgbClr val="FFFFFF"/>
                    </a:gs>
                  </a:gsLst>
                  <a:lin ang="5400000" scaled="0"/>
                </a:gradFill>
                <a:ea typeface="Segoe UI" pitchFamily="34" charset="0"/>
                <a:cs typeface="Segoe UI" pitchFamily="34" charset="0"/>
              </a:rPr>
              <a:t>Original</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Issuer</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Windows and Local STS = </a:t>
            </a: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r>
              <a:rPr lang="it-IT" sz="2400" dirty="0" smtClean="0">
                <a:gradFill>
                  <a:gsLst>
                    <a:gs pos="0">
                      <a:srgbClr val="FFFFFF"/>
                    </a:gs>
                    <a:gs pos="100000">
                      <a:srgbClr val="FFFFFF"/>
                    </a:gs>
                  </a:gsLst>
                  <a:lin ang="5400000" scaled="0"/>
                </a:gradFill>
                <a:ea typeface="Segoe UI" pitchFamily="34" charset="0"/>
                <a:cs typeface="Segoe UI" pitchFamily="34" charset="0"/>
              </a:rPr>
              <a:t> Value</a:t>
            </a:r>
          </a:p>
          <a:p>
            <a:pP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Others = </a:t>
            </a:r>
            <a:r>
              <a:rPr lang="it-IT" sz="2400" dirty="0" err="1" smtClean="0">
                <a:gradFill>
                  <a:gsLst>
                    <a:gs pos="0">
                      <a:srgbClr val="FFFFFF"/>
                    </a:gs>
                    <a:gs pos="100000">
                      <a:srgbClr val="FFFFFF"/>
                    </a:gs>
                  </a:gsLst>
                  <a:lin ang="5400000" scaled="0"/>
                </a:gradFill>
                <a:ea typeface="Segoe UI" pitchFamily="34" charset="0"/>
                <a:cs typeface="Segoe UI" pitchFamily="34" charset="0"/>
              </a:rPr>
              <a:t>Original</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Issuer</a:t>
            </a:r>
            <a:r>
              <a:rPr lang="it-IT" sz="2400" dirty="0" smtClean="0">
                <a:gradFill>
                  <a:gsLst>
                    <a:gs pos="0">
                      <a:srgbClr val="FFFFFF"/>
                    </a:gs>
                    <a:gs pos="100000">
                      <a:srgbClr val="FFFFFF"/>
                    </a:gs>
                  </a:gsLst>
                  <a:lin ang="5400000" scaled="0"/>
                </a:gradFill>
                <a:ea typeface="Segoe UI" pitchFamily="34" charset="0"/>
                <a:cs typeface="Segoe UI" pitchFamily="34" charset="0"/>
              </a:rPr>
              <a:t> </a:t>
            </a:r>
            <a:r>
              <a:rPr lang="it-IT" sz="2400" dirty="0" err="1" smtClean="0">
                <a:gradFill>
                  <a:gsLst>
                    <a:gs pos="0">
                      <a:srgbClr val="FFFFFF"/>
                    </a:gs>
                    <a:gs pos="100000">
                      <a:srgbClr val="FFFFFF"/>
                    </a:gs>
                  </a:gsLst>
                  <a:lin ang="5400000" scaled="0"/>
                </a:gradFill>
                <a:ea typeface="Segoe UI" pitchFamily="34" charset="0"/>
                <a:cs typeface="Segoe UI" pitchFamily="34" charset="0"/>
              </a:rPr>
              <a:t>Name</a:t>
            </a:r>
            <a:endParaRPr lang="it-IT"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ular Callout 21"/>
          <p:cNvSpPr/>
          <p:nvPr/>
        </p:nvSpPr>
        <p:spPr bwMode="auto">
          <a:xfrm>
            <a:off x="7549660" y="3604790"/>
            <a:ext cx="3560790" cy="1404999"/>
          </a:xfrm>
          <a:prstGeom prst="wedgeRectCallout">
            <a:avLst>
              <a:gd name="adj1" fmla="val -21437"/>
              <a:gd name="adj2" fmla="val 6211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sz="2400" dirty="0" err="1" smtClean="0">
                <a:gradFill>
                  <a:gsLst>
                    <a:gs pos="0">
                      <a:srgbClr val="FFFFFF"/>
                    </a:gs>
                    <a:gs pos="100000">
                      <a:srgbClr val="FFFFFF"/>
                    </a:gs>
                  </a:gsLst>
                  <a:lin ang="5400000" scaled="0"/>
                </a:gradFill>
                <a:ea typeface="Segoe UI" pitchFamily="34" charset="0"/>
                <a:cs typeface="Segoe UI" pitchFamily="34" charset="0"/>
              </a:rPr>
              <a:t>Claim</a:t>
            </a:r>
            <a:r>
              <a:rPr lang="it-IT" sz="2400" dirty="0" smtClean="0">
                <a:gradFill>
                  <a:gsLst>
                    <a:gs pos="0">
                      <a:srgbClr val="FFFFFF"/>
                    </a:gs>
                    <a:gs pos="100000">
                      <a:srgbClr val="FFFFFF"/>
                    </a:gs>
                  </a:gsLst>
                  <a:lin ang="5400000" scaled="0"/>
                </a:gradFill>
                <a:ea typeface="Segoe UI" pitchFamily="34" charset="0"/>
                <a:cs typeface="Segoe UI" pitchFamily="34" charset="0"/>
              </a:rPr>
              <a:t> Value</a:t>
            </a:r>
          </a:p>
          <a:p>
            <a:pPr algn="ct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a:t>
            </a:r>
            <a:r>
              <a:rPr lang="it-IT" sz="2400" dirty="0" err="1" smtClean="0">
                <a:gradFill>
                  <a:gsLst>
                    <a:gs pos="0">
                      <a:srgbClr val="FFFFFF"/>
                    </a:gs>
                    <a:gs pos="100000">
                      <a:srgbClr val="FFFFFF"/>
                    </a:gs>
                  </a:gsLst>
                  <a:lin ang="5400000" scaled="0"/>
                </a:gradFill>
                <a:ea typeface="Segoe UI" pitchFamily="34" charset="0"/>
                <a:cs typeface="Segoe UI" pitchFamily="34" charset="0"/>
              </a:rPr>
              <a:t>not</a:t>
            </a:r>
            <a:r>
              <a:rPr lang="it-IT" sz="2400" dirty="0" smtClean="0">
                <a:gradFill>
                  <a:gsLst>
                    <a:gs pos="0">
                      <a:srgbClr val="FFFFFF"/>
                    </a:gs>
                    <a:gs pos="100000">
                      <a:srgbClr val="FFFFFF"/>
                    </a:gs>
                  </a:gsLst>
                  <a:lin ang="5400000" scaled="0"/>
                </a:gradFill>
                <a:ea typeface="Segoe UI" pitchFamily="34" charset="0"/>
                <a:cs typeface="Segoe UI" pitchFamily="34" charset="0"/>
              </a:rPr>
              <a:t> for Windows and Local STS)</a:t>
            </a:r>
          </a:p>
          <a:p>
            <a:pPr algn="ctr" defTabSz="932472" fontAlgn="base">
              <a:lnSpc>
                <a:spcPct val="90000"/>
              </a:lnSpc>
              <a:spcBef>
                <a:spcPct val="0"/>
              </a:spcBef>
              <a:spcAft>
                <a:spcPct val="0"/>
              </a:spcAft>
            </a:pPr>
            <a:endParaRPr lang="it-IT"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2400" dirty="0" smtClean="0">
                <a:gradFill>
                  <a:gsLst>
                    <a:gs pos="0">
                      <a:srgbClr val="FFFFFF"/>
                    </a:gs>
                    <a:gs pos="100000">
                      <a:srgbClr val="FFFFFF"/>
                    </a:gs>
                  </a:gsLst>
                  <a:lin ang="5400000" scaled="0"/>
                </a:gradFill>
                <a:ea typeface="Segoe UI" pitchFamily="34" charset="0"/>
                <a:cs typeface="Segoe UI" pitchFamily="34" charset="0"/>
              </a:rPr>
              <a:t/>
            </a:r>
            <a:br>
              <a:rPr lang="it-IT" sz="2400" dirty="0" smtClean="0">
                <a:gradFill>
                  <a:gsLst>
                    <a:gs pos="0">
                      <a:srgbClr val="FFFFFF"/>
                    </a:gs>
                    <a:gs pos="100000">
                      <a:srgbClr val="FFFFFF"/>
                    </a:gs>
                  </a:gsLst>
                  <a:lin ang="5400000" scaled="0"/>
                </a:gradFill>
                <a:ea typeface="Segoe UI" pitchFamily="34" charset="0"/>
                <a:cs typeface="Segoe UI" pitchFamily="34" charset="0"/>
              </a:rPr>
            </a:br>
            <a:endParaRPr lang="it-IT"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65703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gtEl>
                                        <p:attrNameLst>
                                          <p:attrName>style.color</p:attrName>
                                        </p:attrNameLst>
                                      </p:cBhvr>
                                      <p:to>
                                        <a:schemeClr val="accent1"/>
                                      </p:to>
                                    </p:animClr>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dir="cw">
                                      <p:cBhvr override="childStyle">
                                        <p:cTn id="12" dur="500" fill="hold"/>
                                        <p:tgtEl>
                                          <p:spTgt spid="7"/>
                                        </p:tgtEl>
                                        <p:attrNameLst>
                                          <p:attrName>style.color</p:attrName>
                                        </p:attrNameLst>
                                      </p:cBhvr>
                                      <p:to>
                                        <a:schemeClr val="accent1"/>
                                      </p:to>
                                    </p:animClr>
                                  </p:childTnLst>
                                </p:cTn>
                              </p:par>
                              <p:par>
                                <p:cTn id="13" presetID="3" presetClass="emph" presetSubtype="2" fill="hold" grpId="1" nodeType="withEffect">
                                  <p:stCondLst>
                                    <p:cond delay="0"/>
                                  </p:stCondLst>
                                  <p:childTnLst>
                                    <p:animClr clrSpc="rgb" dir="cw">
                                      <p:cBhvr override="childStyle">
                                        <p:cTn id="14" dur="500" fill="hold"/>
                                        <p:tgtEl>
                                          <p:spTgt spid="6"/>
                                        </p:tgtEl>
                                        <p:attrNameLst>
                                          <p:attrName>style.color</p:attrName>
                                        </p:attrNameLst>
                                      </p:cBhvr>
                                      <p:to>
                                        <a:schemeClr val="tx1"/>
                                      </p:to>
                                    </p:animClr>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500" fill="hold"/>
                                        <p:tgtEl>
                                          <p:spTgt spid="8"/>
                                        </p:tgtEl>
                                        <p:attrNameLst>
                                          <p:attrName>style.color</p:attrName>
                                        </p:attrNameLst>
                                      </p:cBhvr>
                                      <p:to>
                                        <a:schemeClr val="accent1"/>
                                      </p:to>
                                    </p:animClr>
                                  </p:childTnLst>
                                </p:cTn>
                              </p:par>
                              <p:par>
                                <p:cTn id="21" presetID="3" presetClass="emph" presetSubtype="2" fill="hold" grpId="1" nodeType="withEffect">
                                  <p:stCondLst>
                                    <p:cond delay="0"/>
                                  </p:stCondLst>
                                  <p:childTnLst>
                                    <p:animClr clrSpc="rgb" dir="cw">
                                      <p:cBhvr override="childStyle">
                                        <p:cTn id="22" dur="500" fill="hold"/>
                                        <p:tgtEl>
                                          <p:spTgt spid="7"/>
                                        </p:tgtEl>
                                        <p:attrNameLst>
                                          <p:attrName>style.color</p:attrName>
                                        </p:attrNameLst>
                                      </p:cBhvr>
                                      <p:to>
                                        <a:schemeClr val="tx1"/>
                                      </p:to>
                                    </p:animClr>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dir="cw">
                                      <p:cBhvr override="childStyle">
                                        <p:cTn id="28" dur="500" fill="hold"/>
                                        <p:tgtEl>
                                          <p:spTgt spid="9"/>
                                        </p:tgtEl>
                                        <p:attrNameLst>
                                          <p:attrName>style.color</p:attrName>
                                        </p:attrNameLst>
                                      </p:cBhvr>
                                      <p:to>
                                        <a:schemeClr val="accent1"/>
                                      </p:to>
                                    </p:animClr>
                                  </p:childTnLst>
                                </p:cTn>
                              </p:par>
                              <p:par>
                                <p:cTn id="29" presetID="3" presetClass="emph" presetSubtype="2" fill="hold" grpId="1" nodeType="withEffect">
                                  <p:stCondLst>
                                    <p:cond delay="0"/>
                                  </p:stCondLst>
                                  <p:childTnLst>
                                    <p:animClr clrSpc="rgb" dir="cw">
                                      <p:cBhvr override="childStyle">
                                        <p:cTn id="30" dur="500" fill="hold"/>
                                        <p:tgtEl>
                                          <p:spTgt spid="8"/>
                                        </p:tgtEl>
                                        <p:attrNameLst>
                                          <p:attrName>style.color</p:attrName>
                                        </p:attrNameLst>
                                      </p:cBhvr>
                                      <p:to>
                                        <a:schemeClr val="tx1"/>
                                      </p:to>
                                    </p:animClr>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0" nodeType="clickEffect">
                                  <p:stCondLst>
                                    <p:cond delay="0"/>
                                  </p:stCondLst>
                                  <p:childTnLst>
                                    <p:animClr clrSpc="rgb" dir="cw">
                                      <p:cBhvr override="childStyle">
                                        <p:cTn id="36" dur="500" fill="hold"/>
                                        <p:tgtEl>
                                          <p:spTgt spid="10"/>
                                        </p:tgtEl>
                                        <p:attrNameLst>
                                          <p:attrName>style.color</p:attrName>
                                        </p:attrNameLst>
                                      </p:cBhvr>
                                      <p:to>
                                        <a:schemeClr val="accent1"/>
                                      </p:to>
                                    </p:animClr>
                                  </p:childTnLst>
                                </p:cTn>
                              </p:par>
                              <p:par>
                                <p:cTn id="37" presetID="3" presetClass="emph" presetSubtype="2" fill="hold" grpId="1" nodeType="withEffect">
                                  <p:stCondLst>
                                    <p:cond delay="0"/>
                                  </p:stCondLst>
                                  <p:childTnLst>
                                    <p:animClr clrSpc="rgb" dir="cw">
                                      <p:cBhvr override="childStyle">
                                        <p:cTn id="38" dur="500" fill="hold"/>
                                        <p:tgtEl>
                                          <p:spTgt spid="9"/>
                                        </p:tgtEl>
                                        <p:attrNameLst>
                                          <p:attrName>style.color</p:attrName>
                                        </p:attrNameLst>
                                      </p:cBhvr>
                                      <p:to>
                                        <a:schemeClr val="tx1"/>
                                      </p:to>
                                    </p:animClr>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0" nodeType="clickEffect">
                                  <p:stCondLst>
                                    <p:cond delay="0"/>
                                  </p:stCondLst>
                                  <p:childTnLst>
                                    <p:animClr clrSpc="rgb" dir="cw">
                                      <p:cBhvr override="childStyle">
                                        <p:cTn id="44" dur="500" fill="hold"/>
                                        <p:tgtEl>
                                          <p:spTgt spid="11"/>
                                        </p:tgtEl>
                                        <p:attrNameLst>
                                          <p:attrName>style.color</p:attrName>
                                        </p:attrNameLst>
                                      </p:cBhvr>
                                      <p:to>
                                        <a:schemeClr val="accent1"/>
                                      </p:to>
                                    </p:animClr>
                                  </p:childTnLst>
                                </p:cTn>
                              </p:par>
                              <p:par>
                                <p:cTn id="45" presetID="3" presetClass="emph" presetSubtype="2" fill="hold" grpId="1" nodeType="withEffect">
                                  <p:stCondLst>
                                    <p:cond delay="0"/>
                                  </p:stCondLst>
                                  <p:childTnLst>
                                    <p:animClr clrSpc="rgb" dir="cw">
                                      <p:cBhvr override="childStyle">
                                        <p:cTn id="46" dur="500" fill="hold"/>
                                        <p:tgtEl>
                                          <p:spTgt spid="10"/>
                                        </p:tgtEl>
                                        <p:attrNameLst>
                                          <p:attrName>style.color</p:attrName>
                                        </p:attrNameLst>
                                      </p:cBhvr>
                                      <p:to>
                                        <a:schemeClr val="tx1"/>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500" fill="hold"/>
                                        <p:tgtEl>
                                          <p:spTgt spid="12"/>
                                        </p:tgtEl>
                                        <p:attrNameLst>
                                          <p:attrName>style.color</p:attrName>
                                        </p:attrNameLst>
                                      </p:cBhvr>
                                      <p:to>
                                        <a:schemeClr val="accent1"/>
                                      </p:to>
                                    </p:animClr>
                                  </p:childTnLst>
                                </p:cTn>
                              </p:par>
                              <p:par>
                                <p:cTn id="51" presetID="3" presetClass="emph" presetSubtype="2" fill="hold" grpId="1" nodeType="withEffect">
                                  <p:stCondLst>
                                    <p:cond delay="0"/>
                                  </p:stCondLst>
                                  <p:childTnLst>
                                    <p:animClr clrSpc="rgb" dir="cw">
                                      <p:cBhvr override="childStyle">
                                        <p:cTn id="52" dur="500" fill="hold"/>
                                        <p:tgtEl>
                                          <p:spTgt spid="11"/>
                                        </p:tgtEl>
                                        <p:attrNameLst>
                                          <p:attrName>style.color</p:attrName>
                                        </p:attrNameLst>
                                      </p:cBhvr>
                                      <p:to>
                                        <a:schemeClr val="tx1"/>
                                      </p:to>
                                    </p:animClr>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500" fill="hold"/>
                                        <p:tgtEl>
                                          <p:spTgt spid="13"/>
                                        </p:tgtEl>
                                        <p:attrNameLst>
                                          <p:attrName>style.color</p:attrName>
                                        </p:attrNameLst>
                                      </p:cBhvr>
                                      <p:to>
                                        <a:schemeClr val="accent1"/>
                                      </p:to>
                                    </p:animClr>
                                  </p:childTnLst>
                                </p:cTn>
                              </p:par>
                              <p:par>
                                <p:cTn id="59" presetID="3" presetClass="emph" presetSubtype="2" fill="hold" grpId="1" nodeType="withEffect">
                                  <p:stCondLst>
                                    <p:cond delay="0"/>
                                  </p:stCondLst>
                                  <p:childTnLst>
                                    <p:animClr clrSpc="rgb" dir="cw">
                                      <p:cBhvr override="childStyle">
                                        <p:cTn id="60" dur="500" fill="hold"/>
                                        <p:tgtEl>
                                          <p:spTgt spid="12"/>
                                        </p:tgtEl>
                                        <p:attrNameLst>
                                          <p:attrName>style.color</p:attrName>
                                        </p:attrNameLst>
                                      </p:cBhvr>
                                      <p:to>
                                        <a:schemeClr val="tx1"/>
                                      </p:to>
                                    </p:animClr>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grpId="0" nodeType="clickEffect">
                                  <p:stCondLst>
                                    <p:cond delay="0"/>
                                  </p:stCondLst>
                                  <p:childTnLst>
                                    <p:animClr clrSpc="rgb" dir="cw">
                                      <p:cBhvr override="childStyle">
                                        <p:cTn id="64" dur="500" fill="hold"/>
                                        <p:tgtEl>
                                          <p:spTgt spid="14"/>
                                        </p:tgtEl>
                                        <p:attrNameLst>
                                          <p:attrName>style.color</p:attrName>
                                        </p:attrNameLst>
                                      </p:cBhvr>
                                      <p:to>
                                        <a:schemeClr val="accent1"/>
                                      </p:to>
                                    </p:animClr>
                                  </p:childTnLst>
                                </p:cTn>
                              </p:par>
                              <p:par>
                                <p:cTn id="65" presetID="3" presetClass="emph" presetSubtype="2" fill="hold" grpId="1" nodeType="withEffect">
                                  <p:stCondLst>
                                    <p:cond delay="0"/>
                                  </p:stCondLst>
                                  <p:childTnLst>
                                    <p:animClr clrSpc="rgb" dir="cw">
                                      <p:cBhvr override="childStyle">
                                        <p:cTn id="66" dur="500" fill="hold"/>
                                        <p:tgtEl>
                                          <p:spTgt spid="13"/>
                                        </p:tgtEl>
                                        <p:attrNameLst>
                                          <p:attrName>style.color</p:attrName>
                                        </p:attrNameLst>
                                      </p:cBhvr>
                                      <p:to>
                                        <a:schemeClr val="tx1"/>
                                      </p:to>
                                    </p:animClr>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3" presetClass="emph" presetSubtype="2" fill="hold" grpId="1" nodeType="withEffect">
                                  <p:stCondLst>
                                    <p:cond delay="0"/>
                                  </p:stCondLst>
                                  <p:childTnLst>
                                    <p:animClr clrSpc="rgb" dir="cw">
                                      <p:cBhvr override="childStyle">
                                        <p:cTn id="74" dur="500" fill="hold"/>
                                        <p:tgtEl>
                                          <p:spTgt spid="14"/>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6" grpId="0" animBg="1"/>
      <p:bldP spid="17" grpId="0" animBg="1"/>
      <p:bldP spid="19" grpId="0" animBg="1"/>
      <p:bldP spid="25" grpId="0"/>
      <p:bldP spid="18"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Trusting</a:t>
            </a:r>
            <a:r>
              <a:rPr lang="it-IT" dirty="0" smtClean="0"/>
              <a:t> an </a:t>
            </a:r>
            <a:r>
              <a:rPr lang="it-IT" dirty="0" err="1" smtClean="0"/>
              <a:t>external</a:t>
            </a:r>
            <a:r>
              <a:rPr lang="it-IT" dirty="0" smtClean="0"/>
              <a:t/>
            </a:r>
            <a:br>
              <a:rPr lang="it-IT" dirty="0" smtClean="0"/>
            </a:br>
            <a:r>
              <a:rPr lang="it-IT" smtClean="0"/>
              <a:t>Identity Provider</a:t>
            </a:r>
            <a:endParaRPr lang="it-IT" dirty="0"/>
          </a:p>
        </p:txBody>
      </p:sp>
    </p:spTree>
    <p:extLst>
      <p:ext uri="{BB962C8B-B14F-4D97-AF65-F5344CB8AC3E}">
        <p14:creationId xmlns:p14="http://schemas.microsoft.com/office/powerpoint/2010/main" val="13100875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Windows Azure ACS</a:t>
            </a:r>
            <a:endParaRPr lang="it-IT" dirty="0"/>
          </a:p>
        </p:txBody>
      </p:sp>
      <p:sp>
        <p:nvSpPr>
          <p:cNvPr id="3" name="Content Placeholder 2"/>
          <p:cNvSpPr>
            <a:spLocks noGrp="1"/>
          </p:cNvSpPr>
          <p:nvPr>
            <p:ph type="body" sz="quarter" idx="10"/>
          </p:nvPr>
        </p:nvSpPr>
        <p:spPr>
          <a:xfrm>
            <a:off x="274638" y="1212850"/>
            <a:ext cx="11887200" cy="4801314"/>
          </a:xfrm>
        </p:spPr>
        <p:txBody>
          <a:bodyPr/>
          <a:lstStyle/>
          <a:p>
            <a:r>
              <a:rPr lang="it-IT" dirty="0" smtClean="0"/>
              <a:t>Identity Provider and Security </a:t>
            </a:r>
            <a:r>
              <a:rPr lang="it-IT" dirty="0" err="1" smtClean="0"/>
              <a:t>Token</a:t>
            </a:r>
            <a:r>
              <a:rPr lang="it-IT" dirty="0" smtClean="0"/>
              <a:t> Service</a:t>
            </a:r>
          </a:p>
          <a:p>
            <a:r>
              <a:rPr lang="it-IT" dirty="0" err="1" smtClean="0"/>
              <a:t>Leverages</a:t>
            </a:r>
            <a:r>
              <a:rPr lang="it-IT" dirty="0" smtClean="0"/>
              <a:t> </a:t>
            </a:r>
            <a:r>
              <a:rPr lang="it-IT" dirty="0" err="1" smtClean="0"/>
              <a:t>external</a:t>
            </a:r>
            <a:r>
              <a:rPr lang="it-IT" dirty="0" smtClean="0"/>
              <a:t> IP</a:t>
            </a:r>
          </a:p>
          <a:p>
            <a:pPr lvl="1"/>
            <a:r>
              <a:rPr lang="it-IT" dirty="0" smtClean="0"/>
              <a:t>Microsoft Account (</a:t>
            </a:r>
            <a:r>
              <a:rPr lang="it-IT" dirty="0" err="1" smtClean="0"/>
              <a:t>aka</a:t>
            </a:r>
            <a:r>
              <a:rPr lang="it-IT" dirty="0" smtClean="0"/>
              <a:t> Windows </a:t>
            </a:r>
            <a:r>
              <a:rPr lang="it-IT" dirty="0" err="1" smtClean="0"/>
              <a:t>LiveID</a:t>
            </a:r>
            <a:r>
              <a:rPr lang="it-IT" dirty="0"/>
              <a:t>)</a:t>
            </a:r>
            <a:endParaRPr lang="it-IT" dirty="0" smtClean="0"/>
          </a:p>
          <a:p>
            <a:pPr lvl="1"/>
            <a:r>
              <a:rPr lang="it-IT" dirty="0" err="1" smtClean="0"/>
              <a:t>Facebook</a:t>
            </a:r>
            <a:endParaRPr lang="it-IT" dirty="0" smtClean="0"/>
          </a:p>
          <a:p>
            <a:pPr lvl="1"/>
            <a:r>
              <a:rPr lang="it-IT" dirty="0" smtClean="0"/>
              <a:t>Google</a:t>
            </a:r>
          </a:p>
          <a:p>
            <a:pPr lvl="1"/>
            <a:r>
              <a:rPr lang="it-IT" dirty="0" smtClean="0"/>
              <a:t>Yahoo!</a:t>
            </a:r>
          </a:p>
          <a:p>
            <a:pPr lvl="1"/>
            <a:r>
              <a:rPr lang="it-IT" dirty="0" smtClean="0"/>
              <a:t>ADFS 2.0</a:t>
            </a:r>
          </a:p>
          <a:p>
            <a:pPr lvl="1"/>
            <a:r>
              <a:rPr lang="it-IT" dirty="0" smtClean="0"/>
              <a:t>Windows Azure Active Directory</a:t>
            </a:r>
          </a:p>
          <a:p>
            <a:pPr lvl="1"/>
            <a:r>
              <a:rPr lang="it-IT" dirty="0" smtClean="0"/>
              <a:t>Custom WS-</a:t>
            </a:r>
            <a:r>
              <a:rPr lang="it-IT" dirty="0" err="1" smtClean="0"/>
              <a:t>Federation</a:t>
            </a:r>
            <a:endParaRPr lang="it-IT" dirty="0" smtClean="0"/>
          </a:p>
          <a:p>
            <a:r>
              <a:rPr lang="it-IT" dirty="0" err="1" smtClean="0"/>
              <a:t>It’s</a:t>
            </a:r>
            <a:r>
              <a:rPr lang="it-IT" dirty="0" smtClean="0"/>
              <a:t> </a:t>
            </a:r>
            <a:r>
              <a:rPr lang="it-IT" dirty="0" err="1" smtClean="0"/>
              <a:t>available</a:t>
            </a:r>
            <a:r>
              <a:rPr lang="it-IT" dirty="0" smtClean="0"/>
              <a:t> for free!</a:t>
            </a:r>
          </a:p>
          <a:p>
            <a:pPr lvl="1"/>
            <a:r>
              <a:rPr lang="it-IT" dirty="0" err="1" smtClean="0"/>
              <a:t>You</a:t>
            </a:r>
            <a:r>
              <a:rPr lang="it-IT" dirty="0" smtClean="0"/>
              <a:t> </a:t>
            </a:r>
            <a:r>
              <a:rPr lang="it-IT" dirty="0" err="1" smtClean="0"/>
              <a:t>simply</a:t>
            </a:r>
            <a:r>
              <a:rPr lang="it-IT" dirty="0" smtClean="0"/>
              <a:t> </a:t>
            </a:r>
            <a:r>
              <a:rPr lang="it-IT" dirty="0" err="1" smtClean="0"/>
              <a:t>need</a:t>
            </a:r>
            <a:r>
              <a:rPr lang="it-IT" dirty="0" smtClean="0"/>
              <a:t> to </a:t>
            </a:r>
            <a:r>
              <a:rPr lang="it-IT" dirty="0" err="1" smtClean="0"/>
              <a:t>have</a:t>
            </a:r>
            <a:r>
              <a:rPr lang="it-IT" dirty="0" smtClean="0"/>
              <a:t> a </a:t>
            </a:r>
            <a:r>
              <a:rPr lang="it-IT" dirty="0" err="1" smtClean="0"/>
              <a:t>valid</a:t>
            </a:r>
            <a:r>
              <a:rPr lang="it-IT" dirty="0" smtClean="0"/>
              <a:t> Windows Azure </a:t>
            </a:r>
            <a:r>
              <a:rPr lang="it-IT" dirty="0" err="1" smtClean="0"/>
              <a:t>subscription</a:t>
            </a:r>
            <a:endParaRPr lang="it-IT" dirty="0"/>
          </a:p>
        </p:txBody>
      </p:sp>
    </p:spTree>
    <p:extLst>
      <p:ext uri="{BB962C8B-B14F-4D97-AF65-F5344CB8AC3E}">
        <p14:creationId xmlns:p14="http://schemas.microsoft.com/office/powerpoint/2010/main" val="8355984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Specs Supported by ACS</a:t>
            </a:r>
            <a:endParaRPr lang="it-IT" dirty="0"/>
          </a:p>
        </p:txBody>
      </p:sp>
      <p:sp>
        <p:nvSpPr>
          <p:cNvPr id="3" name="Content Placeholder 2"/>
          <p:cNvSpPr>
            <a:spLocks noGrp="1"/>
          </p:cNvSpPr>
          <p:nvPr>
            <p:ph type="body" sz="quarter" idx="10"/>
          </p:nvPr>
        </p:nvSpPr>
        <p:spPr/>
        <p:txBody>
          <a:bodyPr/>
          <a:lstStyle/>
          <a:p>
            <a:r>
              <a:rPr lang="it-IT" smtClean="0"/>
              <a:t>Protocols</a:t>
            </a:r>
          </a:p>
          <a:p>
            <a:pPr lvl="1"/>
            <a:r>
              <a:rPr lang="it-IT" smtClean="0"/>
              <a:t>WRAP</a:t>
            </a:r>
          </a:p>
          <a:p>
            <a:pPr lvl="1"/>
            <a:r>
              <a:rPr lang="it-IT" smtClean="0"/>
              <a:t>OAuth 2.0</a:t>
            </a:r>
          </a:p>
          <a:p>
            <a:pPr lvl="1"/>
            <a:r>
              <a:rPr lang="it-IT" smtClean="0"/>
              <a:t>WS-Trust</a:t>
            </a:r>
          </a:p>
          <a:p>
            <a:pPr lvl="1"/>
            <a:r>
              <a:rPr lang="it-IT" smtClean="0"/>
              <a:t>WS-Federation</a:t>
            </a:r>
          </a:p>
          <a:p>
            <a:r>
              <a:rPr lang="it-IT" smtClean="0"/>
              <a:t>Tokens</a:t>
            </a:r>
          </a:p>
          <a:p>
            <a:pPr lvl="1"/>
            <a:r>
              <a:rPr lang="it-IT" smtClean="0"/>
              <a:t>SAML 1.1/2.0</a:t>
            </a:r>
          </a:p>
          <a:p>
            <a:pPr lvl="1"/>
            <a:r>
              <a:rPr lang="it-IT" smtClean="0"/>
              <a:t>Simple Web Token (SWT)</a:t>
            </a:r>
          </a:p>
          <a:p>
            <a:pPr lvl="1"/>
            <a:r>
              <a:rPr lang="it-IT" smtClean="0"/>
              <a:t>JSON Web token (JWT)</a:t>
            </a:r>
          </a:p>
          <a:p>
            <a:endParaRPr lang="it-IT" dirty="0"/>
          </a:p>
        </p:txBody>
      </p:sp>
    </p:spTree>
    <p:extLst>
      <p:ext uri="{BB962C8B-B14F-4D97-AF65-F5344CB8AC3E}">
        <p14:creationId xmlns:p14="http://schemas.microsoft.com/office/powerpoint/2010/main" val="35346542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Federating</a:t>
            </a:r>
            <a:r>
              <a:rPr lang="it-IT" dirty="0" smtClean="0"/>
              <a:t> with</a:t>
            </a:r>
            <a:br>
              <a:rPr lang="it-IT" dirty="0" smtClean="0"/>
            </a:br>
            <a:r>
              <a:rPr lang="it-IT" dirty="0" smtClean="0"/>
              <a:t>Windows Azure ACS</a:t>
            </a:r>
            <a:endParaRPr lang="it-IT" dirty="0"/>
          </a:p>
        </p:txBody>
      </p:sp>
      <p:sp>
        <p:nvSpPr>
          <p:cNvPr id="3" name="Text Placeholder 2"/>
          <p:cNvSpPr>
            <a:spLocks noGrp="1"/>
          </p:cNvSpPr>
          <p:nvPr>
            <p:ph type="body" sz="quarter" idx="12"/>
          </p:nvPr>
        </p:nvSpPr>
        <p:spPr/>
        <p:txBody>
          <a:bodyPr/>
          <a:lstStyle/>
          <a:p>
            <a:r>
              <a:rPr lang="it-IT" dirty="0" smtClean="0"/>
              <a:t>Paolo Pialorsi</a:t>
            </a:r>
            <a:endParaRPr lang="it-IT" dirty="0"/>
          </a:p>
        </p:txBody>
      </p:sp>
    </p:spTree>
    <p:extLst>
      <p:ext uri="{BB962C8B-B14F-4D97-AF65-F5344CB8AC3E}">
        <p14:creationId xmlns:p14="http://schemas.microsoft.com/office/powerpoint/2010/main" val="702621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PeoplePicker, Claims, Augmentation, etc.</a:t>
            </a:r>
            <a:endParaRPr lang="it-IT" dirty="0"/>
          </a:p>
        </p:txBody>
      </p:sp>
      <p:sp>
        <p:nvSpPr>
          <p:cNvPr id="3" name="Content Placeholder 2"/>
          <p:cNvSpPr>
            <a:spLocks noGrp="1"/>
          </p:cNvSpPr>
          <p:nvPr>
            <p:ph type="body" sz="quarter" idx="10"/>
          </p:nvPr>
        </p:nvSpPr>
        <p:spPr/>
        <p:txBody>
          <a:bodyPr/>
          <a:lstStyle/>
          <a:p>
            <a:r>
              <a:rPr lang="it-IT" smtClean="0"/>
              <a:t>When you trust an external IP you get claims</a:t>
            </a:r>
          </a:p>
          <a:p>
            <a:r>
              <a:rPr lang="it-IT" smtClean="0"/>
              <a:t>Sometime you need to augment them</a:t>
            </a:r>
          </a:p>
          <a:p>
            <a:r>
              <a:rPr lang="it-IT" smtClean="0"/>
              <a:t>Sometime you need to search for them in the PeoplePicker</a:t>
            </a:r>
          </a:p>
          <a:p>
            <a:r>
              <a:rPr lang="it-IT" smtClean="0"/>
              <a:t>Often you need to authorize based on them </a:t>
            </a:r>
            <a:endParaRPr lang="it-IT" dirty="0"/>
          </a:p>
        </p:txBody>
      </p:sp>
    </p:spTree>
    <p:extLst>
      <p:ext uri="{BB962C8B-B14F-4D97-AF65-F5344CB8AC3E}">
        <p14:creationId xmlns:p14="http://schemas.microsoft.com/office/powerpoint/2010/main" val="81943224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Claims Providers</a:t>
            </a:r>
            <a:endParaRPr lang="it-IT" dirty="0"/>
          </a:p>
        </p:txBody>
      </p:sp>
      <p:sp>
        <p:nvSpPr>
          <p:cNvPr id="3" name="Content Placeholder 2"/>
          <p:cNvSpPr>
            <a:spLocks noGrp="1"/>
          </p:cNvSpPr>
          <p:nvPr>
            <p:ph type="body" sz="quarter" idx="10"/>
          </p:nvPr>
        </p:nvSpPr>
        <p:spPr>
          <a:xfrm>
            <a:off x="274638" y="1212850"/>
            <a:ext cx="11887200" cy="3108543"/>
          </a:xfrm>
        </p:spPr>
        <p:txBody>
          <a:bodyPr/>
          <a:lstStyle/>
          <a:p>
            <a:r>
              <a:rPr lang="it-IT" dirty="0" err="1" smtClean="0"/>
              <a:t>What</a:t>
            </a:r>
            <a:r>
              <a:rPr lang="it-IT" dirty="0" smtClean="0"/>
              <a:t> </a:t>
            </a:r>
            <a:r>
              <a:rPr lang="it-IT" dirty="0" err="1" smtClean="0"/>
              <a:t>you</a:t>
            </a:r>
            <a:r>
              <a:rPr lang="it-IT" dirty="0" smtClean="0"/>
              <a:t> </a:t>
            </a:r>
            <a:r>
              <a:rPr lang="it-IT" dirty="0" err="1" smtClean="0"/>
              <a:t>need</a:t>
            </a:r>
            <a:r>
              <a:rPr lang="it-IT" dirty="0" smtClean="0"/>
              <a:t> </a:t>
            </a:r>
            <a:r>
              <a:rPr lang="it-IT" dirty="0" err="1" smtClean="0"/>
              <a:t>is</a:t>
            </a:r>
            <a:r>
              <a:rPr lang="it-IT" dirty="0" smtClean="0"/>
              <a:t> a </a:t>
            </a:r>
            <a:r>
              <a:rPr lang="it-IT" dirty="0" err="1" smtClean="0"/>
              <a:t>claims</a:t>
            </a:r>
            <a:r>
              <a:rPr lang="it-IT" dirty="0" smtClean="0"/>
              <a:t> provider</a:t>
            </a:r>
          </a:p>
          <a:p>
            <a:pPr lvl="1"/>
            <a:r>
              <a:rPr lang="it-IT" dirty="0" err="1" smtClean="0"/>
              <a:t>Claims</a:t>
            </a:r>
            <a:r>
              <a:rPr lang="it-IT" dirty="0" smtClean="0"/>
              <a:t> </a:t>
            </a:r>
            <a:r>
              <a:rPr lang="it-IT" dirty="0" err="1" smtClean="0"/>
              <a:t>augmentation</a:t>
            </a:r>
            <a:r>
              <a:rPr lang="it-IT" dirty="0" smtClean="0"/>
              <a:t> (custom </a:t>
            </a:r>
            <a:r>
              <a:rPr lang="it-IT" dirty="0" err="1" smtClean="0"/>
              <a:t>claims</a:t>
            </a:r>
            <a:r>
              <a:rPr lang="it-IT" dirty="0" smtClean="0"/>
              <a:t> to </a:t>
            </a:r>
            <a:r>
              <a:rPr lang="it-IT" dirty="0" err="1" smtClean="0"/>
              <a:t>extend</a:t>
            </a:r>
            <a:r>
              <a:rPr lang="it-IT" dirty="0" smtClean="0"/>
              <a:t> </a:t>
            </a:r>
            <a:r>
              <a:rPr lang="it-IT" dirty="0" err="1" smtClean="0"/>
              <a:t>issued</a:t>
            </a:r>
            <a:r>
              <a:rPr lang="it-IT" dirty="0" smtClean="0"/>
              <a:t> security </a:t>
            </a:r>
            <a:r>
              <a:rPr lang="it-IT" dirty="0" err="1" smtClean="0"/>
              <a:t>tokens</a:t>
            </a:r>
            <a:r>
              <a:rPr lang="it-IT" dirty="0" smtClean="0"/>
              <a:t>)</a:t>
            </a:r>
          </a:p>
          <a:p>
            <a:pPr lvl="1"/>
            <a:r>
              <a:rPr lang="it-IT" dirty="0" err="1" smtClean="0"/>
              <a:t>Names</a:t>
            </a:r>
            <a:r>
              <a:rPr lang="it-IT" dirty="0" smtClean="0"/>
              <a:t> </a:t>
            </a:r>
            <a:r>
              <a:rPr lang="it-IT" dirty="0" err="1" smtClean="0"/>
              <a:t>resolution</a:t>
            </a:r>
            <a:r>
              <a:rPr lang="it-IT" dirty="0" smtClean="0"/>
              <a:t> (</a:t>
            </a:r>
            <a:r>
              <a:rPr lang="it-IT" dirty="0" err="1" smtClean="0"/>
              <a:t>search</a:t>
            </a:r>
            <a:r>
              <a:rPr lang="it-IT" dirty="0" smtClean="0"/>
              <a:t>, </a:t>
            </a:r>
            <a:r>
              <a:rPr lang="it-IT" dirty="0" err="1" smtClean="0"/>
              <a:t>resolve</a:t>
            </a:r>
            <a:r>
              <a:rPr lang="it-IT" dirty="0" smtClean="0"/>
              <a:t>, </a:t>
            </a:r>
            <a:r>
              <a:rPr lang="it-IT" dirty="0" err="1" smtClean="0"/>
              <a:t>friendly</a:t>
            </a:r>
            <a:r>
              <a:rPr lang="it-IT" dirty="0" smtClean="0"/>
              <a:t> </a:t>
            </a:r>
            <a:r>
              <a:rPr lang="it-IT" dirty="0" err="1" smtClean="0"/>
              <a:t>values</a:t>
            </a:r>
            <a:r>
              <a:rPr lang="it-IT" dirty="0" smtClean="0"/>
              <a:t> for </a:t>
            </a:r>
            <a:r>
              <a:rPr lang="it-IT" dirty="0" err="1" smtClean="0"/>
              <a:t>claims</a:t>
            </a:r>
            <a:r>
              <a:rPr lang="it-IT" dirty="0" smtClean="0"/>
              <a:t>, </a:t>
            </a:r>
            <a:r>
              <a:rPr lang="it-IT" dirty="0" err="1" smtClean="0"/>
              <a:t>people</a:t>
            </a:r>
            <a:r>
              <a:rPr lang="it-IT" dirty="0" smtClean="0"/>
              <a:t>, and </a:t>
            </a:r>
            <a:r>
              <a:rPr lang="it-IT" dirty="0" err="1" smtClean="0"/>
              <a:t>roles</a:t>
            </a:r>
            <a:r>
              <a:rPr lang="it-IT" dirty="0" smtClean="0"/>
              <a:t>)</a:t>
            </a:r>
          </a:p>
          <a:p>
            <a:r>
              <a:rPr lang="it-IT" dirty="0" err="1" smtClean="0"/>
              <a:t>Available</a:t>
            </a:r>
            <a:r>
              <a:rPr lang="it-IT" dirty="0" smtClean="0"/>
              <a:t> out of the box</a:t>
            </a:r>
          </a:p>
          <a:p>
            <a:pPr lvl="1"/>
            <a:r>
              <a:rPr lang="en-US" dirty="0" err="1" smtClean="0"/>
              <a:t>SPActiveDirectoryClaimProvider</a:t>
            </a:r>
            <a:endParaRPr lang="en-US" dirty="0" smtClean="0"/>
          </a:p>
          <a:p>
            <a:pPr lvl="1"/>
            <a:r>
              <a:rPr lang="en-US" dirty="0" err="1" smtClean="0"/>
              <a:t>SPFormsClaimProvider</a:t>
            </a:r>
            <a:endParaRPr lang="en-US" dirty="0" smtClean="0"/>
          </a:p>
          <a:p>
            <a:pPr lvl="1"/>
            <a:r>
              <a:rPr lang="en-US" dirty="0" err="1" smtClean="0"/>
              <a:t>SPTrustedClaimProvider</a:t>
            </a:r>
            <a:endParaRPr lang="it-IT" dirty="0"/>
          </a:p>
        </p:txBody>
      </p:sp>
    </p:spTree>
    <p:extLst>
      <p:ext uri="{BB962C8B-B14F-4D97-AF65-F5344CB8AC3E}">
        <p14:creationId xmlns:p14="http://schemas.microsoft.com/office/powerpoint/2010/main" val="28821997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Custom Claims Providers</a:t>
            </a:r>
            <a:endParaRPr lang="it-IT" dirty="0"/>
          </a:p>
        </p:txBody>
      </p:sp>
      <p:sp>
        <p:nvSpPr>
          <p:cNvPr id="3" name="Content Placeholder 2"/>
          <p:cNvSpPr>
            <a:spLocks noGrp="1"/>
          </p:cNvSpPr>
          <p:nvPr>
            <p:ph type="body" sz="quarter" idx="10"/>
          </p:nvPr>
        </p:nvSpPr>
        <p:spPr>
          <a:xfrm>
            <a:off x="274638" y="1212850"/>
            <a:ext cx="11887200" cy="4124206"/>
          </a:xfrm>
        </p:spPr>
        <p:txBody>
          <a:bodyPr/>
          <a:lstStyle/>
          <a:p>
            <a:r>
              <a:rPr lang="it-IT" dirty="0" err="1" smtClean="0"/>
              <a:t>Inherit</a:t>
            </a:r>
            <a:r>
              <a:rPr lang="it-IT" dirty="0" smtClean="0"/>
              <a:t> from </a:t>
            </a:r>
            <a:r>
              <a:rPr lang="en-US" dirty="0" err="1" smtClean="0"/>
              <a:t>SPClaimProvider</a:t>
            </a:r>
            <a:endParaRPr lang="en-US" dirty="0" smtClean="0"/>
          </a:p>
          <a:p>
            <a:pPr lvl="1"/>
            <a:r>
              <a:rPr lang="en-US" dirty="0" err="1" smtClean="0"/>
              <a:t>Microsoft.SharePoint.Administration.Claims</a:t>
            </a:r>
            <a:endParaRPr lang="en-US" dirty="0" smtClean="0"/>
          </a:p>
          <a:p>
            <a:r>
              <a:rPr lang="en-US" dirty="0" smtClean="0"/>
              <a:t>Implement/Override methods for</a:t>
            </a:r>
          </a:p>
          <a:p>
            <a:pPr lvl="1"/>
            <a:r>
              <a:rPr lang="en-US" dirty="0" smtClean="0"/>
              <a:t>Name resolution</a:t>
            </a:r>
          </a:p>
          <a:p>
            <a:pPr lvl="1"/>
            <a:r>
              <a:rPr lang="en-US" dirty="0" smtClean="0"/>
              <a:t>Claims augmentation</a:t>
            </a:r>
          </a:p>
          <a:p>
            <a:pPr lvl="1"/>
            <a:r>
              <a:rPr lang="en-US" dirty="0" smtClean="0"/>
              <a:t>Support hierarchies</a:t>
            </a:r>
          </a:p>
          <a:p>
            <a:pPr lvl="1"/>
            <a:r>
              <a:rPr lang="en-US" dirty="0" smtClean="0"/>
              <a:t>Resolve claims</a:t>
            </a:r>
          </a:p>
          <a:p>
            <a:pPr lvl="1"/>
            <a:r>
              <a:rPr lang="en-US" dirty="0" smtClean="0"/>
              <a:t>Search claims</a:t>
            </a:r>
          </a:p>
          <a:p>
            <a:endParaRPr lang="it-IT" dirty="0"/>
          </a:p>
        </p:txBody>
      </p:sp>
    </p:spTree>
    <p:extLst>
      <p:ext uri="{BB962C8B-B14F-4D97-AF65-F5344CB8AC3E}">
        <p14:creationId xmlns:p14="http://schemas.microsoft.com/office/powerpoint/2010/main" val="12601923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Custom Claims Provider Deployment</a:t>
            </a:r>
            <a:endParaRPr lang="it-IT" dirty="0"/>
          </a:p>
        </p:txBody>
      </p:sp>
      <p:sp>
        <p:nvSpPr>
          <p:cNvPr id="3" name="Content Placeholder 2"/>
          <p:cNvSpPr>
            <a:spLocks noGrp="1"/>
          </p:cNvSpPr>
          <p:nvPr>
            <p:ph type="body" sz="quarter" idx="10"/>
          </p:nvPr>
        </p:nvSpPr>
        <p:spPr/>
        <p:txBody>
          <a:bodyPr/>
          <a:lstStyle/>
          <a:p>
            <a:r>
              <a:rPr lang="it-IT" smtClean="0"/>
              <a:t>Requires a farm-level solution (.WSP)</a:t>
            </a:r>
          </a:p>
          <a:p>
            <a:pPr lvl="1"/>
            <a:r>
              <a:rPr lang="it-IT" smtClean="0"/>
              <a:t>Not suitable for Microsoft Office 365</a:t>
            </a:r>
          </a:p>
          <a:p>
            <a:r>
              <a:rPr lang="it-IT" smtClean="0"/>
              <a:t>Leverages a dedicated feature with a receiver</a:t>
            </a:r>
          </a:p>
          <a:p>
            <a:pPr lvl="1"/>
            <a:r>
              <a:rPr lang="en-US" smtClean="0"/>
              <a:t>SPClaimProviderFeatureReceiver </a:t>
            </a:r>
          </a:p>
          <a:p>
            <a:r>
              <a:rPr lang="en-US" smtClean="0"/>
              <a:t>Must be activated via PowerShell onto the target Web Application</a:t>
            </a:r>
            <a:endParaRPr lang="it-IT" dirty="0"/>
          </a:p>
        </p:txBody>
      </p:sp>
    </p:spTree>
    <p:extLst>
      <p:ext uri="{BB962C8B-B14F-4D97-AF65-F5344CB8AC3E}">
        <p14:creationId xmlns:p14="http://schemas.microsoft.com/office/powerpoint/2010/main" val="31170831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err="1" smtClean="0"/>
              <a:t>Developing</a:t>
            </a:r>
            <a:r>
              <a:rPr lang="it-IT" dirty="0" smtClean="0"/>
              <a:t> a Custom </a:t>
            </a:r>
            <a:r>
              <a:rPr lang="it-IT" dirty="0" err="1" smtClean="0"/>
              <a:t>ClaimProvider</a:t>
            </a:r>
            <a:r>
              <a:rPr lang="it-IT" dirty="0" smtClean="0"/>
              <a:t> </a:t>
            </a:r>
            <a:r>
              <a:rPr lang="it-IT" sz="4800" dirty="0" smtClean="0"/>
              <a:t>(</a:t>
            </a:r>
            <a:r>
              <a:rPr lang="it-IT" sz="4800" dirty="0" err="1" smtClean="0"/>
              <a:t>Quick</a:t>
            </a:r>
            <a:r>
              <a:rPr lang="it-IT" sz="4800" dirty="0" smtClean="0"/>
              <a:t> </a:t>
            </a:r>
            <a:r>
              <a:rPr lang="it-IT" sz="4800" dirty="0" err="1" smtClean="0"/>
              <a:t>Overview</a:t>
            </a:r>
            <a:r>
              <a:rPr lang="it-IT" sz="4800" dirty="0" smtClean="0"/>
              <a:t>)</a:t>
            </a:r>
            <a:endParaRPr lang="it-IT" dirty="0"/>
          </a:p>
        </p:txBody>
      </p:sp>
      <p:sp>
        <p:nvSpPr>
          <p:cNvPr id="4" name="Text Placeholder 3"/>
          <p:cNvSpPr>
            <a:spLocks noGrp="1"/>
          </p:cNvSpPr>
          <p:nvPr>
            <p:ph type="body" sz="quarter" idx="12"/>
          </p:nvPr>
        </p:nvSpPr>
        <p:spPr/>
        <p:txBody>
          <a:bodyPr/>
          <a:lstStyle/>
          <a:p>
            <a:r>
              <a:rPr lang="it-IT" dirty="0" smtClean="0"/>
              <a:t>Paolo Pialorsi</a:t>
            </a:r>
            <a:endParaRPr lang="it-IT" dirty="0"/>
          </a:p>
        </p:txBody>
      </p:sp>
    </p:spTree>
    <p:extLst>
      <p:ext uri="{BB962C8B-B14F-4D97-AF65-F5344CB8AC3E}">
        <p14:creationId xmlns:p14="http://schemas.microsoft.com/office/powerpoint/2010/main" val="2551889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Authentication and Authorization Infrastructure in Microsoft SharePoint 2013</a:t>
            </a:r>
          </a:p>
        </p:txBody>
      </p:sp>
      <p:sp>
        <p:nvSpPr>
          <p:cNvPr id="5" name="Text Placeholder 4"/>
          <p:cNvSpPr>
            <a:spLocks noGrp="1"/>
          </p:cNvSpPr>
          <p:nvPr>
            <p:ph type="body" sz="quarter" idx="12"/>
          </p:nvPr>
        </p:nvSpPr>
        <p:spPr/>
        <p:txBody>
          <a:bodyPr/>
          <a:lstStyle/>
          <a:p>
            <a:r>
              <a:rPr lang="en-US" dirty="0"/>
              <a:t>Paolo Pialorsi - DevLeap</a:t>
            </a:r>
            <a:br>
              <a:rPr lang="en-US" dirty="0"/>
            </a:br>
            <a:r>
              <a:rPr lang="en-US" dirty="0"/>
              <a:t>paolo@pialorsi.com</a:t>
            </a:r>
          </a:p>
          <a:p>
            <a:r>
              <a:rPr lang="en-US" dirty="0"/>
              <a:t>@</a:t>
            </a:r>
            <a:r>
              <a:rPr lang="en-US" dirty="0" err="1"/>
              <a:t>PaoloPia</a:t>
            </a:r>
            <a:r>
              <a:rPr lang="en-US" dirty="0"/>
              <a:t> </a:t>
            </a:r>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SES-B402</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SharePoint 2013</a:t>
            </a:r>
            <a:br>
              <a:rPr lang="en-US" dirty="0" smtClean="0"/>
            </a:br>
            <a:r>
              <a:rPr lang="en-US" dirty="0" smtClean="0"/>
              <a:t>Apps Authentication</a:t>
            </a:r>
            <a:endParaRPr lang="it-IT" dirty="0"/>
          </a:p>
        </p:txBody>
      </p:sp>
    </p:spTree>
    <p:extLst>
      <p:ext uri="{BB962C8B-B14F-4D97-AF65-F5344CB8AC3E}">
        <p14:creationId xmlns:p14="http://schemas.microsoft.com/office/powerpoint/2010/main" val="17545270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a:t>
            </a:r>
            <a:r>
              <a:rPr lang="it-IT" dirty="0" err="1" smtClean="0"/>
              <a:t>OAuth</a:t>
            </a:r>
            <a:r>
              <a:rPr lang="it-IT" dirty="0" smtClean="0"/>
              <a:t> </a:t>
            </a:r>
            <a:r>
              <a:rPr lang="it-IT" dirty="0" err="1" smtClean="0"/>
              <a:t>Protocol</a:t>
            </a:r>
            <a:endParaRPr lang="it-IT" dirty="0"/>
          </a:p>
        </p:txBody>
      </p:sp>
      <p:sp>
        <p:nvSpPr>
          <p:cNvPr id="3" name="Content Placeholder 2"/>
          <p:cNvSpPr>
            <a:spLocks noGrp="1"/>
          </p:cNvSpPr>
          <p:nvPr>
            <p:ph type="body" sz="quarter" idx="10"/>
          </p:nvPr>
        </p:nvSpPr>
        <p:spPr>
          <a:xfrm>
            <a:off x="274638" y="1212850"/>
            <a:ext cx="11887200" cy="5416868"/>
          </a:xfrm>
        </p:spPr>
        <p:txBody>
          <a:bodyPr/>
          <a:lstStyle/>
          <a:p>
            <a:r>
              <a:rPr lang="en-US" dirty="0"/>
              <a:t>The </a:t>
            </a:r>
            <a:r>
              <a:rPr lang="en-US" dirty="0" err="1"/>
              <a:t>OAuth</a:t>
            </a:r>
            <a:r>
              <a:rPr lang="en-US" dirty="0"/>
              <a:t> 2.0 authorization framework enables a third-party application to obtain </a:t>
            </a:r>
            <a:r>
              <a:rPr lang="en-US" dirty="0">
                <a:solidFill>
                  <a:schemeClr val="accent1"/>
                </a:solidFill>
              </a:rPr>
              <a:t>limited access</a:t>
            </a:r>
            <a:r>
              <a:rPr lang="en-US" dirty="0"/>
              <a:t> to an </a:t>
            </a:r>
            <a:r>
              <a:rPr lang="en-US" dirty="0">
                <a:solidFill>
                  <a:schemeClr val="accent4"/>
                </a:solidFill>
              </a:rPr>
              <a:t>HTTP service</a:t>
            </a:r>
            <a:r>
              <a:rPr lang="en-US" dirty="0"/>
              <a:t>, either </a:t>
            </a:r>
            <a:r>
              <a:rPr lang="en-US" dirty="0">
                <a:solidFill>
                  <a:schemeClr val="accent2"/>
                </a:solidFill>
              </a:rPr>
              <a:t>on behalf of a resource owner</a:t>
            </a:r>
            <a:r>
              <a:rPr lang="en-US" dirty="0"/>
              <a:t> by orchestrating an approval interaction between the resource owner and the HTTP service, </a:t>
            </a:r>
            <a:r>
              <a:rPr lang="en-US" dirty="0">
                <a:solidFill>
                  <a:schemeClr val="accent6"/>
                </a:solidFill>
              </a:rPr>
              <a:t>or by allowing the third-party application to obtain access on its own behalf</a:t>
            </a:r>
            <a:r>
              <a:rPr lang="en-US" dirty="0" smtClean="0"/>
              <a:t>.</a:t>
            </a:r>
          </a:p>
          <a:p>
            <a:endParaRPr lang="en-US" dirty="0"/>
          </a:p>
          <a:p>
            <a:r>
              <a:rPr lang="it-IT" dirty="0"/>
              <a:t>http://tools.ietf.org/html/rfc6749</a:t>
            </a:r>
            <a:endParaRPr lang="en-US" dirty="0" smtClean="0"/>
          </a:p>
        </p:txBody>
      </p:sp>
    </p:spTree>
    <p:extLst>
      <p:ext uri="{BB962C8B-B14F-4D97-AF65-F5344CB8AC3E}">
        <p14:creationId xmlns:p14="http://schemas.microsoft.com/office/powerpoint/2010/main" val="24866423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bwMode="auto">
          <a:xfrm>
            <a:off x="7482181" y="2534383"/>
            <a:ext cx="1302862" cy="765742"/>
          </a:xfrm>
          <a:prstGeom prst="flowChartDecision">
            <a:avLst/>
          </a:prstGeom>
          <a:solidFill>
            <a:schemeClr val="accent1"/>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Is the endpoint outside of an app web?</a:t>
            </a:r>
            <a:endParaRPr lang="en-US" sz="918" b="1" dirty="0">
              <a:solidFill>
                <a:schemeClr val="tx1"/>
              </a:solidFill>
              <a:ea typeface="Segoe UI" pitchFamily="34" charset="0"/>
              <a:cs typeface="Segoe UI" pitchFamily="34" charset="0"/>
            </a:endParaRPr>
          </a:p>
        </p:txBody>
      </p:sp>
      <p:sp>
        <p:nvSpPr>
          <p:cNvPr id="4" name="Flowchart: Decision 3"/>
          <p:cNvSpPr/>
          <p:nvPr/>
        </p:nvSpPr>
        <p:spPr bwMode="auto">
          <a:xfrm>
            <a:off x="5670493" y="3530973"/>
            <a:ext cx="1302862" cy="765742"/>
          </a:xfrm>
          <a:prstGeom prst="flowChartDecision">
            <a:avLst/>
          </a:prstGeom>
          <a:solidFill>
            <a:schemeClr val="accent1"/>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Does the token include user info?</a:t>
            </a:r>
            <a:endParaRPr lang="en-US" sz="918" b="1" dirty="0">
              <a:solidFill>
                <a:schemeClr val="tx1"/>
              </a:solidFill>
              <a:ea typeface="Segoe UI" pitchFamily="34" charset="0"/>
              <a:cs typeface="Segoe UI" pitchFamily="34" charset="0"/>
            </a:endParaRPr>
          </a:p>
        </p:txBody>
      </p:sp>
      <p:sp>
        <p:nvSpPr>
          <p:cNvPr id="5" name="Flowchart: Decision 4"/>
          <p:cNvSpPr/>
          <p:nvPr/>
        </p:nvSpPr>
        <p:spPr bwMode="auto">
          <a:xfrm>
            <a:off x="3864722" y="3530973"/>
            <a:ext cx="1302862" cy="765742"/>
          </a:xfrm>
          <a:prstGeom prst="flowChartDecision">
            <a:avLst/>
          </a:prstGeom>
          <a:solidFill>
            <a:schemeClr val="accent1"/>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Is endpoint CSOM?</a:t>
            </a:r>
            <a:endParaRPr lang="en-US" sz="918" b="1" dirty="0">
              <a:solidFill>
                <a:schemeClr val="tx1"/>
              </a:solidFill>
              <a:ea typeface="Segoe UI" pitchFamily="34" charset="0"/>
              <a:cs typeface="Segoe UI" pitchFamily="34" charset="0"/>
            </a:endParaRPr>
          </a:p>
        </p:txBody>
      </p:sp>
      <p:sp>
        <p:nvSpPr>
          <p:cNvPr id="6" name="Flowchart: Decision 5"/>
          <p:cNvSpPr/>
          <p:nvPr/>
        </p:nvSpPr>
        <p:spPr bwMode="auto">
          <a:xfrm>
            <a:off x="2056158" y="3530973"/>
            <a:ext cx="1302862" cy="765600"/>
          </a:xfrm>
          <a:prstGeom prst="flowChartDecision">
            <a:avLst/>
          </a:prstGeom>
          <a:solidFill>
            <a:schemeClr val="accent1"/>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OAuth token present?</a:t>
            </a:r>
            <a:endParaRPr lang="en-US" sz="918" b="1" dirty="0">
              <a:solidFill>
                <a:schemeClr val="tx1"/>
              </a:solidFill>
              <a:ea typeface="Segoe UI" pitchFamily="34" charset="0"/>
              <a:cs typeface="Segoe UI" pitchFamily="34" charset="0"/>
            </a:endParaRPr>
          </a:p>
        </p:txBody>
      </p:sp>
      <p:sp>
        <p:nvSpPr>
          <p:cNvPr id="7" name="Flowchart: Process 6"/>
          <p:cNvSpPr/>
          <p:nvPr/>
        </p:nvSpPr>
        <p:spPr bwMode="auto">
          <a:xfrm>
            <a:off x="4006063" y="5082043"/>
            <a:ext cx="1017651" cy="657234"/>
          </a:xfrm>
          <a:prstGeom prst="flowChartProcess">
            <a:avLst/>
          </a:prstGeom>
          <a:solidFill>
            <a:schemeClr val="accent6"/>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Use anonymous context</a:t>
            </a:r>
            <a:endParaRPr lang="en-US" sz="918" b="1" dirty="0">
              <a:solidFill>
                <a:schemeClr val="tx1"/>
              </a:solidFill>
              <a:ea typeface="Segoe UI" pitchFamily="34" charset="0"/>
              <a:cs typeface="Segoe UI" pitchFamily="34" charset="0"/>
            </a:endParaRPr>
          </a:p>
        </p:txBody>
      </p:sp>
      <p:sp>
        <p:nvSpPr>
          <p:cNvPr id="8" name="Flowchart: Process 7"/>
          <p:cNvSpPr/>
          <p:nvPr/>
        </p:nvSpPr>
        <p:spPr bwMode="auto">
          <a:xfrm>
            <a:off x="7624787" y="3585156"/>
            <a:ext cx="1017651" cy="657234"/>
          </a:xfrm>
          <a:prstGeom prst="flowChartProcess">
            <a:avLst/>
          </a:prstGeom>
          <a:solidFill>
            <a:schemeClr val="accent6"/>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Set app and user context</a:t>
            </a:r>
            <a:endParaRPr lang="en-US" sz="918" b="1" dirty="0">
              <a:solidFill>
                <a:schemeClr val="tx1"/>
              </a:solidFill>
              <a:ea typeface="Segoe UI" pitchFamily="34" charset="0"/>
              <a:cs typeface="Segoe UI" pitchFamily="34" charset="0"/>
            </a:endParaRPr>
          </a:p>
        </p:txBody>
      </p:sp>
      <p:sp>
        <p:nvSpPr>
          <p:cNvPr id="9" name="Flowchart: Process 8"/>
          <p:cNvSpPr/>
          <p:nvPr/>
        </p:nvSpPr>
        <p:spPr bwMode="auto">
          <a:xfrm>
            <a:off x="9222935" y="2588637"/>
            <a:ext cx="1017651" cy="657234"/>
          </a:xfrm>
          <a:prstGeom prst="flowChartProcess">
            <a:avLst/>
          </a:prstGeom>
          <a:solidFill>
            <a:schemeClr val="accent6"/>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Set user context</a:t>
            </a:r>
            <a:endParaRPr lang="en-US" sz="918" b="1" dirty="0">
              <a:solidFill>
                <a:schemeClr val="tx1"/>
              </a:solidFill>
              <a:ea typeface="Segoe UI" pitchFamily="34" charset="0"/>
              <a:cs typeface="Segoe UI" pitchFamily="34" charset="0"/>
            </a:endParaRPr>
          </a:p>
        </p:txBody>
      </p:sp>
      <p:sp>
        <p:nvSpPr>
          <p:cNvPr id="11" name="Flowchart: Terminator 10"/>
          <p:cNvSpPr/>
          <p:nvPr/>
        </p:nvSpPr>
        <p:spPr bwMode="auto">
          <a:xfrm>
            <a:off x="9148730" y="5145644"/>
            <a:ext cx="1166059" cy="480557"/>
          </a:xfrm>
          <a:prstGeom prst="flowChartTerminator">
            <a:avLst/>
          </a:prstGeom>
          <a:solidFill>
            <a:srgbClr val="FF0000"/>
          </a:solidFill>
          <a:ln>
            <a:solidFill>
              <a:schemeClr val="tx2"/>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algn="ctr" defTabSz="699424"/>
            <a:r>
              <a:rPr lang="fi-FI" sz="1836" dirty="0">
                <a:solidFill>
                  <a:schemeClr val="tx1"/>
                </a:solidFill>
                <a:ea typeface="Segoe UI" pitchFamily="34" charset="0"/>
                <a:cs typeface="Segoe UI" pitchFamily="34" charset="0"/>
              </a:rPr>
              <a:t>End</a:t>
            </a:r>
            <a:endParaRPr lang="en-US" sz="1836" dirty="0">
              <a:solidFill>
                <a:schemeClr val="tx1"/>
              </a:solidFill>
              <a:ea typeface="Segoe UI" pitchFamily="34" charset="0"/>
              <a:cs typeface="Segoe UI" pitchFamily="34" charset="0"/>
            </a:endParaRPr>
          </a:p>
        </p:txBody>
      </p:sp>
      <p:sp>
        <p:nvSpPr>
          <p:cNvPr id="13" name="Flowchart: Terminator 12"/>
          <p:cNvSpPr/>
          <p:nvPr/>
        </p:nvSpPr>
        <p:spPr bwMode="auto">
          <a:xfrm>
            <a:off x="2124560" y="1822979"/>
            <a:ext cx="1166059" cy="480557"/>
          </a:xfrm>
          <a:prstGeom prst="flowChartTerminator">
            <a:avLst/>
          </a:prstGeom>
          <a:solidFill>
            <a:schemeClr val="accent5"/>
          </a:solidFill>
          <a:ln>
            <a:solidFill>
              <a:schemeClr val="tx2"/>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algn="ctr" defTabSz="699424"/>
            <a:r>
              <a:rPr lang="fi-FI" sz="1836" dirty="0">
                <a:solidFill>
                  <a:schemeClr val="tx1"/>
                </a:solidFill>
                <a:ea typeface="Segoe UI" pitchFamily="34" charset="0"/>
                <a:cs typeface="Segoe UI" pitchFamily="34" charset="0"/>
              </a:rPr>
              <a:t>Start</a:t>
            </a:r>
            <a:endParaRPr lang="en-US" sz="1836" dirty="0">
              <a:solidFill>
                <a:schemeClr val="tx1"/>
              </a:solidFill>
              <a:ea typeface="Segoe UI" pitchFamily="34" charset="0"/>
              <a:cs typeface="Segoe UI" pitchFamily="34" charset="0"/>
            </a:endParaRPr>
          </a:p>
        </p:txBody>
      </p:sp>
      <p:sp>
        <p:nvSpPr>
          <p:cNvPr id="14" name="Flowchart: Decision 13"/>
          <p:cNvSpPr/>
          <p:nvPr/>
        </p:nvSpPr>
        <p:spPr bwMode="auto">
          <a:xfrm>
            <a:off x="2056158" y="2534383"/>
            <a:ext cx="1302862" cy="765742"/>
          </a:xfrm>
          <a:prstGeom prst="flowChartDecision">
            <a:avLst/>
          </a:prstGeom>
          <a:solidFill>
            <a:schemeClr val="accent1"/>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User credentials provided?</a:t>
            </a:r>
            <a:endParaRPr lang="en-US" sz="918" b="1" dirty="0">
              <a:solidFill>
                <a:schemeClr val="tx1"/>
              </a:solidFill>
              <a:ea typeface="Segoe UI" pitchFamily="34" charset="0"/>
              <a:cs typeface="Segoe UI" pitchFamily="34" charset="0"/>
            </a:endParaRPr>
          </a:p>
        </p:txBody>
      </p:sp>
      <p:sp>
        <p:nvSpPr>
          <p:cNvPr id="15" name="Flowchart: Process 14"/>
          <p:cNvSpPr/>
          <p:nvPr/>
        </p:nvSpPr>
        <p:spPr bwMode="auto">
          <a:xfrm>
            <a:off x="5816058" y="4533461"/>
            <a:ext cx="1017651" cy="657234"/>
          </a:xfrm>
          <a:prstGeom prst="flowChartProcess">
            <a:avLst/>
          </a:prstGeom>
          <a:solidFill>
            <a:schemeClr val="accent6"/>
          </a:solidFill>
          <a:ln>
            <a:solidFill>
              <a:srgbClr val="FFFF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34981" tIns="34981" rIns="34981" bIns="34981" numCol="1" spcCol="0" rtlCol="0" fromWordArt="0" anchor="ctr" anchorCtr="0" forceAA="0" compatLnSpc="1">
            <a:prstTxWarp prst="textNoShape">
              <a:avLst/>
            </a:prstTxWarp>
            <a:noAutofit/>
          </a:bodyPr>
          <a:lstStyle/>
          <a:p>
            <a:pPr algn="ctr" defTabSz="699424"/>
            <a:r>
              <a:rPr lang="fi-FI" sz="918" b="1" dirty="0">
                <a:solidFill>
                  <a:schemeClr val="tx1"/>
                </a:solidFill>
                <a:ea typeface="Segoe UI" pitchFamily="34" charset="0"/>
                <a:cs typeface="Segoe UI" pitchFamily="34" charset="0"/>
              </a:rPr>
              <a:t>Set App-Only context</a:t>
            </a:r>
            <a:endParaRPr lang="en-US" sz="918" b="1" dirty="0">
              <a:solidFill>
                <a:schemeClr val="tx1"/>
              </a:solidFill>
              <a:ea typeface="Segoe UI" pitchFamily="34" charset="0"/>
              <a:cs typeface="Segoe UI" pitchFamily="34" charset="0"/>
            </a:endParaRPr>
          </a:p>
        </p:txBody>
      </p:sp>
      <p:cxnSp>
        <p:nvCxnSpPr>
          <p:cNvPr id="17" name="Straight Arrow Connector 16"/>
          <p:cNvCxnSpPr>
            <a:stCxn id="13" idx="2"/>
            <a:endCxn id="14" idx="0"/>
          </p:cNvCxnSpPr>
          <p:nvPr/>
        </p:nvCxnSpPr>
        <p:spPr>
          <a:xfrm>
            <a:off x="2707588" y="2303536"/>
            <a:ext cx="0" cy="230849"/>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6" idx="0"/>
          </p:cNvCxnSpPr>
          <p:nvPr/>
        </p:nvCxnSpPr>
        <p:spPr>
          <a:xfrm>
            <a:off x="2707588" y="3300125"/>
            <a:ext cx="0" cy="230849"/>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3" idx="1"/>
          </p:cNvCxnSpPr>
          <p:nvPr/>
        </p:nvCxnSpPr>
        <p:spPr>
          <a:xfrm>
            <a:off x="3359021" y="2917254"/>
            <a:ext cx="4123161" cy="0"/>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11" idx="1"/>
          </p:cNvCxnSpPr>
          <p:nvPr/>
        </p:nvCxnSpPr>
        <p:spPr>
          <a:xfrm flipV="1">
            <a:off x="5023713" y="5385922"/>
            <a:ext cx="4125017" cy="24738"/>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2"/>
            <a:endCxn id="11" idx="0"/>
          </p:cNvCxnSpPr>
          <p:nvPr/>
        </p:nvCxnSpPr>
        <p:spPr>
          <a:xfrm flipH="1">
            <a:off x="9731762" y="3245871"/>
            <a:ext cx="1" cy="1899773"/>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3"/>
            <a:endCxn id="9" idx="1"/>
          </p:cNvCxnSpPr>
          <p:nvPr/>
        </p:nvCxnSpPr>
        <p:spPr>
          <a:xfrm>
            <a:off x="8785045" y="2917254"/>
            <a:ext cx="437890" cy="0"/>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 idx="2"/>
            <a:endCxn id="8" idx="0"/>
          </p:cNvCxnSpPr>
          <p:nvPr/>
        </p:nvCxnSpPr>
        <p:spPr>
          <a:xfrm>
            <a:off x="8133612" y="3300126"/>
            <a:ext cx="0" cy="285031"/>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3"/>
            <a:endCxn id="8" idx="1"/>
          </p:cNvCxnSpPr>
          <p:nvPr/>
        </p:nvCxnSpPr>
        <p:spPr>
          <a:xfrm flipV="1">
            <a:off x="6973354" y="3913773"/>
            <a:ext cx="651433" cy="72"/>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3"/>
            <a:endCxn id="4" idx="1"/>
          </p:cNvCxnSpPr>
          <p:nvPr/>
        </p:nvCxnSpPr>
        <p:spPr>
          <a:xfrm>
            <a:off x="5167585" y="3913844"/>
            <a:ext cx="502907" cy="0"/>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3"/>
            <a:endCxn id="5" idx="1"/>
          </p:cNvCxnSpPr>
          <p:nvPr/>
        </p:nvCxnSpPr>
        <p:spPr>
          <a:xfrm>
            <a:off x="3359021" y="3913773"/>
            <a:ext cx="505701" cy="71"/>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7" idx="0"/>
          </p:cNvCxnSpPr>
          <p:nvPr/>
        </p:nvCxnSpPr>
        <p:spPr>
          <a:xfrm flipH="1">
            <a:off x="4514889" y="4296717"/>
            <a:ext cx="1266" cy="785327"/>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 idx="2"/>
            <a:endCxn id="15" idx="0"/>
          </p:cNvCxnSpPr>
          <p:nvPr/>
        </p:nvCxnSpPr>
        <p:spPr>
          <a:xfrm>
            <a:off x="6321923" y="4296715"/>
            <a:ext cx="2960" cy="236746"/>
          </a:xfrm>
          <a:prstGeom prst="straightConnector1">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6" idx="2"/>
            <a:endCxn id="7" idx="1"/>
          </p:cNvCxnSpPr>
          <p:nvPr/>
        </p:nvCxnSpPr>
        <p:spPr>
          <a:xfrm rot="16200000" flipH="1">
            <a:off x="2799783" y="4204381"/>
            <a:ext cx="1114086" cy="1298474"/>
          </a:xfrm>
          <a:prstGeom prst="bentConnector2">
            <a:avLst/>
          </a:prstGeom>
          <a:ln w="41275">
            <a:solidFill>
              <a:schemeClr val="tx2"/>
            </a:solidFill>
            <a:headEnd type="none"/>
            <a:tailEnd type="stealth" w="lg"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5" idx="2"/>
            <a:endCxn id="11" idx="1"/>
          </p:cNvCxnSpPr>
          <p:nvPr/>
        </p:nvCxnSpPr>
        <p:spPr>
          <a:xfrm rot="16200000" flipH="1">
            <a:off x="7639193" y="3876384"/>
            <a:ext cx="195229" cy="2823848"/>
          </a:xfrm>
          <a:prstGeom prst="bentConnector2">
            <a:avLst/>
          </a:prstGeom>
          <a:ln w="41275">
            <a:solidFill>
              <a:schemeClr val="tx2"/>
            </a:solidFil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8" idx="2"/>
            <a:endCxn id="11" idx="1"/>
          </p:cNvCxnSpPr>
          <p:nvPr/>
        </p:nvCxnSpPr>
        <p:spPr>
          <a:xfrm rot="16200000" flipH="1">
            <a:off x="8069406" y="4306595"/>
            <a:ext cx="1143534" cy="1015118"/>
          </a:xfrm>
          <a:prstGeom prst="bentConnector2">
            <a:avLst/>
          </a:prstGeom>
          <a:ln w="41275">
            <a:solidFill>
              <a:schemeClr val="tx2"/>
            </a:solidFill>
            <a:headEnd type="none"/>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415947" y="2617300"/>
            <a:ext cx="306985" cy="219740"/>
          </a:xfrm>
          <a:prstGeom prst="rect">
            <a:avLst/>
          </a:prstGeom>
          <a:noFill/>
          <a:ln>
            <a:noFill/>
          </a:ln>
        </p:spPr>
        <p:txBody>
          <a:bodyPr wrap="square" lIns="0" tIns="0" rIns="0" bIns="0" rtlCol="0">
            <a:spAutoFit/>
          </a:bodyPr>
          <a:lstStyle/>
          <a:p>
            <a:r>
              <a:rPr lang="fi-FI" sz="1428" b="1" spc="-54" dirty="0">
                <a:latin typeface="+mj-lt"/>
              </a:rPr>
              <a:t>Yes</a:t>
            </a:r>
            <a:endParaRPr lang="en-US" sz="1428" b="1" spc="-54" dirty="0">
              <a:latin typeface="+mj-lt"/>
            </a:endParaRPr>
          </a:p>
        </p:txBody>
      </p:sp>
      <p:sp>
        <p:nvSpPr>
          <p:cNvPr id="63" name="TextBox 62"/>
          <p:cNvSpPr txBox="1"/>
          <p:nvPr/>
        </p:nvSpPr>
        <p:spPr>
          <a:xfrm>
            <a:off x="5216750" y="3604537"/>
            <a:ext cx="306985" cy="219740"/>
          </a:xfrm>
          <a:prstGeom prst="rect">
            <a:avLst/>
          </a:prstGeom>
          <a:noFill/>
          <a:ln>
            <a:noFill/>
          </a:ln>
        </p:spPr>
        <p:txBody>
          <a:bodyPr wrap="square" lIns="0" tIns="0" rIns="0" bIns="0" rtlCol="0">
            <a:spAutoFit/>
          </a:bodyPr>
          <a:lstStyle/>
          <a:p>
            <a:r>
              <a:rPr lang="fi-FI" sz="1428" b="1" spc="-54" dirty="0">
                <a:latin typeface="+mj-lt"/>
              </a:rPr>
              <a:t>Yes</a:t>
            </a:r>
            <a:endParaRPr lang="en-US" sz="1428" b="1" spc="-54" dirty="0">
              <a:latin typeface="+mj-lt"/>
            </a:endParaRPr>
          </a:p>
        </p:txBody>
      </p:sp>
      <p:sp>
        <p:nvSpPr>
          <p:cNvPr id="64" name="TextBox 63"/>
          <p:cNvSpPr txBox="1"/>
          <p:nvPr/>
        </p:nvSpPr>
        <p:spPr>
          <a:xfrm>
            <a:off x="7104524" y="3607161"/>
            <a:ext cx="306985" cy="219740"/>
          </a:xfrm>
          <a:prstGeom prst="rect">
            <a:avLst/>
          </a:prstGeom>
          <a:noFill/>
          <a:ln>
            <a:noFill/>
          </a:ln>
        </p:spPr>
        <p:txBody>
          <a:bodyPr wrap="square" lIns="0" tIns="0" rIns="0" bIns="0" rtlCol="0">
            <a:spAutoFit/>
          </a:bodyPr>
          <a:lstStyle/>
          <a:p>
            <a:r>
              <a:rPr lang="fi-FI" sz="1428" b="1" spc="-54" dirty="0">
                <a:latin typeface="+mj-lt"/>
              </a:rPr>
              <a:t>Yes</a:t>
            </a:r>
            <a:endParaRPr lang="en-US" sz="1428" b="1" spc="-54" dirty="0">
              <a:latin typeface="+mj-lt"/>
            </a:endParaRPr>
          </a:p>
        </p:txBody>
      </p:sp>
      <p:sp>
        <p:nvSpPr>
          <p:cNvPr id="70" name="TextBox 69"/>
          <p:cNvSpPr txBox="1"/>
          <p:nvPr/>
        </p:nvSpPr>
        <p:spPr>
          <a:xfrm>
            <a:off x="8797924" y="2607948"/>
            <a:ext cx="306985" cy="219740"/>
          </a:xfrm>
          <a:prstGeom prst="rect">
            <a:avLst/>
          </a:prstGeom>
          <a:noFill/>
          <a:ln>
            <a:noFill/>
          </a:ln>
        </p:spPr>
        <p:txBody>
          <a:bodyPr wrap="square" lIns="0" tIns="0" rIns="0" bIns="0" rtlCol="0">
            <a:spAutoFit/>
          </a:bodyPr>
          <a:lstStyle/>
          <a:p>
            <a:r>
              <a:rPr lang="fi-FI" sz="1428" b="1" spc="-54" dirty="0">
                <a:latin typeface="+mj-lt"/>
              </a:rPr>
              <a:t>Yes</a:t>
            </a:r>
            <a:endParaRPr lang="en-US" sz="1428" b="1" spc="-54" dirty="0">
              <a:latin typeface="+mj-lt"/>
            </a:endParaRPr>
          </a:p>
        </p:txBody>
      </p:sp>
      <p:sp>
        <p:nvSpPr>
          <p:cNvPr id="71" name="TextBox 70"/>
          <p:cNvSpPr txBox="1"/>
          <p:nvPr/>
        </p:nvSpPr>
        <p:spPr>
          <a:xfrm>
            <a:off x="3415947" y="3604537"/>
            <a:ext cx="306985" cy="219740"/>
          </a:xfrm>
          <a:prstGeom prst="rect">
            <a:avLst/>
          </a:prstGeom>
          <a:noFill/>
          <a:ln>
            <a:noFill/>
          </a:ln>
        </p:spPr>
        <p:txBody>
          <a:bodyPr wrap="square" lIns="0" tIns="0" rIns="0" bIns="0" rtlCol="0">
            <a:spAutoFit/>
          </a:bodyPr>
          <a:lstStyle/>
          <a:p>
            <a:r>
              <a:rPr lang="fi-FI" sz="1428" b="1" spc="-54" dirty="0">
                <a:latin typeface="+mj-lt"/>
              </a:rPr>
              <a:t>Yes</a:t>
            </a:r>
            <a:endParaRPr lang="en-US" sz="1428" b="1" spc="-54" dirty="0">
              <a:latin typeface="+mj-lt"/>
            </a:endParaRPr>
          </a:p>
        </p:txBody>
      </p:sp>
      <p:sp>
        <p:nvSpPr>
          <p:cNvPr id="72" name="TextBox 71"/>
          <p:cNvSpPr txBox="1"/>
          <p:nvPr/>
        </p:nvSpPr>
        <p:spPr>
          <a:xfrm>
            <a:off x="2299684" y="3272534"/>
            <a:ext cx="306985" cy="188385"/>
          </a:xfrm>
          <a:prstGeom prst="rect">
            <a:avLst/>
          </a:prstGeom>
          <a:noFill/>
          <a:ln>
            <a:noFill/>
          </a:ln>
        </p:spPr>
        <p:txBody>
          <a:bodyPr wrap="square" lIns="0" tIns="0" rIns="0" bIns="0" rtlCol="0">
            <a:spAutoFit/>
          </a:bodyPr>
          <a:lstStyle/>
          <a:p>
            <a:pPr algn="ctr"/>
            <a:r>
              <a:rPr lang="fi-FI" sz="1224" b="1" spc="-54" dirty="0">
                <a:latin typeface="+mj-lt"/>
              </a:rPr>
              <a:t>No</a:t>
            </a:r>
            <a:endParaRPr lang="en-US" sz="1224" b="1" spc="-54" dirty="0">
              <a:latin typeface="+mj-lt"/>
            </a:endParaRPr>
          </a:p>
        </p:txBody>
      </p:sp>
      <p:sp>
        <p:nvSpPr>
          <p:cNvPr id="73" name="TextBox 72"/>
          <p:cNvSpPr txBox="1"/>
          <p:nvPr/>
        </p:nvSpPr>
        <p:spPr>
          <a:xfrm>
            <a:off x="2297839" y="4293941"/>
            <a:ext cx="306985" cy="188385"/>
          </a:xfrm>
          <a:prstGeom prst="rect">
            <a:avLst/>
          </a:prstGeom>
          <a:noFill/>
          <a:ln>
            <a:noFill/>
          </a:ln>
        </p:spPr>
        <p:txBody>
          <a:bodyPr wrap="square" lIns="0" tIns="0" rIns="0" bIns="0" rtlCol="0">
            <a:spAutoFit/>
          </a:bodyPr>
          <a:lstStyle/>
          <a:p>
            <a:pPr algn="ctr"/>
            <a:r>
              <a:rPr lang="fi-FI" sz="1224" b="1" spc="-54" dirty="0">
                <a:latin typeface="+mj-lt"/>
              </a:rPr>
              <a:t>No</a:t>
            </a:r>
            <a:endParaRPr lang="en-US" sz="1224" b="1" spc="-54" dirty="0">
              <a:latin typeface="+mj-lt"/>
            </a:endParaRPr>
          </a:p>
        </p:txBody>
      </p:sp>
      <p:sp>
        <p:nvSpPr>
          <p:cNvPr id="74" name="TextBox 73"/>
          <p:cNvSpPr txBox="1"/>
          <p:nvPr/>
        </p:nvSpPr>
        <p:spPr>
          <a:xfrm>
            <a:off x="4172177" y="4289909"/>
            <a:ext cx="306985" cy="188385"/>
          </a:xfrm>
          <a:prstGeom prst="rect">
            <a:avLst/>
          </a:prstGeom>
          <a:noFill/>
          <a:ln>
            <a:noFill/>
          </a:ln>
        </p:spPr>
        <p:txBody>
          <a:bodyPr wrap="square" lIns="0" tIns="0" rIns="0" bIns="0" rtlCol="0">
            <a:spAutoFit/>
          </a:bodyPr>
          <a:lstStyle/>
          <a:p>
            <a:pPr algn="ctr"/>
            <a:r>
              <a:rPr lang="fi-FI" sz="1224" b="1" spc="-54" dirty="0">
                <a:latin typeface="+mj-lt"/>
              </a:rPr>
              <a:t>No</a:t>
            </a:r>
            <a:endParaRPr lang="en-US" sz="1224" b="1" spc="-54" dirty="0">
              <a:latin typeface="+mj-lt"/>
            </a:endParaRPr>
          </a:p>
        </p:txBody>
      </p:sp>
      <p:sp>
        <p:nvSpPr>
          <p:cNvPr id="75" name="TextBox 74"/>
          <p:cNvSpPr txBox="1"/>
          <p:nvPr/>
        </p:nvSpPr>
        <p:spPr>
          <a:xfrm>
            <a:off x="5949922" y="4286742"/>
            <a:ext cx="306985" cy="188385"/>
          </a:xfrm>
          <a:prstGeom prst="rect">
            <a:avLst/>
          </a:prstGeom>
          <a:noFill/>
          <a:ln>
            <a:noFill/>
          </a:ln>
        </p:spPr>
        <p:txBody>
          <a:bodyPr wrap="square" lIns="0" tIns="0" rIns="0" bIns="0" rtlCol="0">
            <a:spAutoFit/>
          </a:bodyPr>
          <a:lstStyle/>
          <a:p>
            <a:pPr algn="ctr"/>
            <a:r>
              <a:rPr lang="fi-FI" sz="1224" b="1" spc="-54" dirty="0">
                <a:latin typeface="+mj-lt"/>
              </a:rPr>
              <a:t>No</a:t>
            </a:r>
            <a:endParaRPr lang="en-US" sz="1224" b="1" spc="-54" dirty="0">
              <a:latin typeface="+mj-lt"/>
            </a:endParaRPr>
          </a:p>
        </p:txBody>
      </p:sp>
      <p:sp>
        <p:nvSpPr>
          <p:cNvPr id="77" name="TextBox 76"/>
          <p:cNvSpPr txBox="1"/>
          <p:nvPr/>
        </p:nvSpPr>
        <p:spPr>
          <a:xfrm>
            <a:off x="7722006" y="3300126"/>
            <a:ext cx="306985" cy="188385"/>
          </a:xfrm>
          <a:prstGeom prst="rect">
            <a:avLst/>
          </a:prstGeom>
          <a:noFill/>
          <a:ln>
            <a:noFill/>
          </a:ln>
        </p:spPr>
        <p:txBody>
          <a:bodyPr wrap="square" lIns="0" tIns="0" rIns="0" bIns="0" rtlCol="0">
            <a:spAutoFit/>
          </a:bodyPr>
          <a:lstStyle/>
          <a:p>
            <a:pPr algn="ctr"/>
            <a:r>
              <a:rPr lang="fi-FI" sz="1224" b="1" spc="-54" dirty="0">
                <a:latin typeface="+mj-lt"/>
              </a:rPr>
              <a:t>No</a:t>
            </a:r>
            <a:endParaRPr lang="en-US" sz="1224" b="1" spc="-54" dirty="0">
              <a:latin typeface="+mj-lt"/>
            </a:endParaRPr>
          </a:p>
        </p:txBody>
      </p:sp>
      <p:sp>
        <p:nvSpPr>
          <p:cNvPr id="2" name="Title 1"/>
          <p:cNvSpPr>
            <a:spLocks noGrp="1"/>
          </p:cNvSpPr>
          <p:nvPr>
            <p:ph type="title"/>
          </p:nvPr>
        </p:nvSpPr>
        <p:spPr/>
        <p:txBody>
          <a:bodyPr>
            <a:normAutofit fontScale="90000"/>
          </a:bodyPr>
          <a:lstStyle/>
          <a:p>
            <a:r>
              <a:rPr lang="it-IT" dirty="0" smtClean="0"/>
              <a:t>SharePoint 2013 </a:t>
            </a:r>
            <a:r>
              <a:rPr lang="it-IT" dirty="0" err="1" smtClean="0"/>
              <a:t>Apps</a:t>
            </a:r>
            <a:r>
              <a:rPr lang="it-IT" dirty="0" smtClean="0"/>
              <a:t>’ </a:t>
            </a:r>
            <a:r>
              <a:rPr lang="it-IT" dirty="0" err="1" smtClean="0"/>
              <a:t>Authentication</a:t>
            </a:r>
            <a:endParaRPr lang="it-IT" dirty="0"/>
          </a:p>
        </p:txBody>
      </p:sp>
    </p:spTree>
    <p:extLst>
      <p:ext uri="{BB962C8B-B14F-4D97-AF65-F5344CB8AC3E}">
        <p14:creationId xmlns:p14="http://schemas.microsoft.com/office/powerpoint/2010/main" val="939499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10"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par>
                                <p:cTn id="66" presetID="10"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fade">
                                      <p:cBhvr>
                                        <p:cTn id="90" dur="500"/>
                                        <p:tgtEl>
                                          <p:spTgt spid="74"/>
                                        </p:tgtEl>
                                      </p:cBhvr>
                                    </p:animEffect>
                                  </p:childTnLst>
                                </p:cTn>
                              </p:par>
                              <p:par>
                                <p:cTn id="91" presetID="10"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par>
                                <p:cTn id="102" presetID="10" presetClass="entr" presetSubtype="0"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par>
                                <p:cTn id="110" presetID="10" presetClass="entr" presetSubtype="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500"/>
                                        <p:tgtEl>
                                          <p:spTgt spid="75"/>
                                        </p:tgtEl>
                                      </p:cBhvr>
                                    </p:animEffect>
                                  </p:childTnLst>
                                </p:cTn>
                              </p:par>
                              <p:par>
                                <p:cTn id="118" presetID="10" presetClass="entr" presetSubtype="0"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500"/>
                                        <p:tgtEl>
                                          <p:spTgt spid="15"/>
                                        </p:tgtEl>
                                      </p:cBhvr>
                                    </p:animEffect>
                                  </p:childTnLst>
                                </p:cTn>
                              </p:par>
                              <p:par>
                                <p:cTn id="124" presetID="10" presetClass="entr" presetSubtype="0" fill="hold"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animBg="1"/>
      <p:bldP spid="15" grpId="0" animBg="1"/>
      <p:bldP spid="62" grpId="0"/>
      <p:bldP spid="63" grpId="0"/>
      <p:bldP spid="64" grpId="0"/>
      <p:bldP spid="70" grpId="0"/>
      <p:bldP spid="71" grpId="0"/>
      <p:bldP spid="72" grpId="0"/>
      <p:bldP spid="73" grpId="0"/>
      <p:bldP spid="74" grpId="0"/>
      <p:bldP spid="75"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SharePoint Apps                      </a:t>
            </a:r>
            <a:r>
              <a:rPr lang="en-US" dirty="0" err="1" smtClean="0">
                <a:solidFill>
                  <a:schemeClr val="tx1"/>
                </a:solidFill>
              </a:rPr>
              <a:t>OAuth</a:t>
            </a:r>
            <a:r>
              <a:rPr lang="en-US" dirty="0" smtClean="0">
                <a:solidFill>
                  <a:schemeClr val="tx1"/>
                </a:solidFill>
              </a:rPr>
              <a:t> </a:t>
            </a:r>
            <a:r>
              <a:rPr lang="en-US" dirty="0">
                <a:solidFill>
                  <a:schemeClr val="tx1"/>
                </a:solidFill>
              </a:rPr>
              <a:t>Flow</a:t>
            </a:r>
          </a:p>
        </p:txBody>
      </p:sp>
      <p:cxnSp>
        <p:nvCxnSpPr>
          <p:cNvPr id="78" name="Straight Arrow Connector 77"/>
          <p:cNvCxnSpPr/>
          <p:nvPr/>
        </p:nvCxnSpPr>
        <p:spPr>
          <a:xfrm>
            <a:off x="7671475" y="1753115"/>
            <a:ext cx="3529137" cy="2057688"/>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80" name="Straight Arrow Connector 79"/>
          <p:cNvCxnSpPr/>
          <p:nvPr/>
        </p:nvCxnSpPr>
        <p:spPr>
          <a:xfrm>
            <a:off x="3902495" y="5872098"/>
            <a:ext cx="5760755" cy="16823"/>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84" name="Straight Arrow Connector 83"/>
          <p:cNvCxnSpPr/>
          <p:nvPr/>
        </p:nvCxnSpPr>
        <p:spPr>
          <a:xfrm flipH="1" flipV="1">
            <a:off x="3902492" y="6162645"/>
            <a:ext cx="5710747" cy="635"/>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85" name="Straight Arrow Connector 84"/>
          <p:cNvCxnSpPr/>
          <p:nvPr/>
        </p:nvCxnSpPr>
        <p:spPr>
          <a:xfrm flipH="1" flipV="1">
            <a:off x="7668663" y="4545215"/>
            <a:ext cx="2081900" cy="19741"/>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98" name="Straight Arrow Connector 97"/>
          <p:cNvCxnSpPr/>
          <p:nvPr/>
        </p:nvCxnSpPr>
        <p:spPr>
          <a:xfrm flipV="1">
            <a:off x="7676719" y="4966635"/>
            <a:ext cx="2054175" cy="4163"/>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102" name="Straight Arrow Connector 101"/>
          <p:cNvCxnSpPr/>
          <p:nvPr/>
        </p:nvCxnSpPr>
        <p:spPr>
          <a:xfrm flipH="1" flipV="1">
            <a:off x="3683943" y="5034771"/>
            <a:ext cx="1485144" cy="1390"/>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103" name="Straight Arrow Connector 102"/>
          <p:cNvCxnSpPr/>
          <p:nvPr/>
        </p:nvCxnSpPr>
        <p:spPr>
          <a:xfrm>
            <a:off x="3740373" y="4747712"/>
            <a:ext cx="1432323" cy="0"/>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sp>
        <p:nvSpPr>
          <p:cNvPr id="110" name="TextBox 109"/>
          <p:cNvSpPr txBox="1"/>
          <p:nvPr/>
        </p:nvSpPr>
        <p:spPr>
          <a:xfrm>
            <a:off x="9068699" y="2218293"/>
            <a:ext cx="2247113" cy="371280"/>
          </a:xfrm>
          <a:prstGeom prst="rect">
            <a:avLst/>
          </a:prstGeom>
          <a:noFill/>
        </p:spPr>
        <p:txBody>
          <a:bodyPr wrap="square" lIns="93237" tIns="46621" rIns="93237" bIns="46621" rtlCol="0">
            <a:spAutoFit/>
          </a:bodyPr>
          <a:lstStyle/>
          <a:p>
            <a:pPr defTabSz="932407"/>
            <a:r>
              <a:rPr lang="en-US" sz="1801" dirty="0">
                <a:latin typeface="Segoe UI Light"/>
              </a:rPr>
              <a:t>7- Access token</a:t>
            </a:r>
          </a:p>
        </p:txBody>
      </p:sp>
      <p:cxnSp>
        <p:nvCxnSpPr>
          <p:cNvPr id="111" name="Straight Arrow Connector 110"/>
          <p:cNvCxnSpPr/>
          <p:nvPr/>
        </p:nvCxnSpPr>
        <p:spPr>
          <a:xfrm>
            <a:off x="7635633" y="2101893"/>
            <a:ext cx="3010055" cy="1769626"/>
          </a:xfrm>
          <a:prstGeom prst="straightConnector1">
            <a:avLst/>
          </a:prstGeom>
          <a:ln w="28575">
            <a:headEnd type="stealth" w="lg" len="lg"/>
            <a:tailEnd type="none" w="lg" len="lg"/>
          </a:ln>
        </p:spPr>
        <p:style>
          <a:lnRef idx="1">
            <a:schemeClr val="accent4"/>
          </a:lnRef>
          <a:fillRef idx="0">
            <a:schemeClr val="accent4"/>
          </a:fillRef>
          <a:effectRef idx="0">
            <a:schemeClr val="accent4"/>
          </a:effectRef>
          <a:fontRef idx="minor">
            <a:schemeClr val="tx1"/>
          </a:fontRef>
        </p:style>
      </p:cxnSp>
      <p:cxnSp>
        <p:nvCxnSpPr>
          <p:cNvPr id="115" name="Straight Arrow Connector 114"/>
          <p:cNvCxnSpPr/>
          <p:nvPr/>
        </p:nvCxnSpPr>
        <p:spPr>
          <a:xfrm flipV="1">
            <a:off x="5982376" y="2869497"/>
            <a:ext cx="1" cy="455918"/>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cxnSp>
        <p:nvCxnSpPr>
          <p:cNvPr id="118" name="Straight Arrow Connector 117"/>
          <p:cNvCxnSpPr/>
          <p:nvPr/>
        </p:nvCxnSpPr>
        <p:spPr>
          <a:xfrm flipH="1">
            <a:off x="6757868" y="2910104"/>
            <a:ext cx="1" cy="455918"/>
          </a:xfrm>
          <a:prstGeom prst="straightConnector1">
            <a:avLst/>
          </a:prstGeom>
          <a:ln w="28575">
            <a:tailEnd type="stealth" w="lg" len="lg"/>
          </a:ln>
        </p:spPr>
        <p:style>
          <a:lnRef idx="1">
            <a:schemeClr val="accent4"/>
          </a:lnRef>
          <a:fillRef idx="0">
            <a:schemeClr val="accent4"/>
          </a:fillRef>
          <a:effectRef idx="0">
            <a:schemeClr val="accent4"/>
          </a:effectRef>
          <a:fontRef idx="minor">
            <a:schemeClr val="tx1"/>
          </a:fontRef>
        </p:style>
      </p:cxnSp>
      <p:sp>
        <p:nvSpPr>
          <p:cNvPr id="119" name="TextBox 118"/>
          <p:cNvSpPr txBox="1"/>
          <p:nvPr/>
        </p:nvSpPr>
        <p:spPr>
          <a:xfrm>
            <a:off x="5421551" y="6151302"/>
            <a:ext cx="2247113" cy="371280"/>
          </a:xfrm>
          <a:prstGeom prst="rect">
            <a:avLst/>
          </a:prstGeom>
          <a:noFill/>
        </p:spPr>
        <p:txBody>
          <a:bodyPr wrap="square" lIns="93237" tIns="46621" rIns="93237" bIns="46621" rtlCol="0">
            <a:spAutoFit/>
          </a:bodyPr>
          <a:lstStyle/>
          <a:p>
            <a:pPr defTabSz="932407"/>
            <a:r>
              <a:rPr lang="en-US" sz="1801" dirty="0">
                <a:latin typeface="Segoe UI Light"/>
              </a:rPr>
              <a:t>10. </a:t>
            </a:r>
            <a:r>
              <a:rPr lang="en-US" sz="1801" dirty="0" err="1">
                <a:latin typeface="Segoe UI Light"/>
              </a:rPr>
              <a:t>IFrame</a:t>
            </a:r>
            <a:r>
              <a:rPr lang="en-US" sz="1801" dirty="0">
                <a:latin typeface="Segoe UI Light"/>
              </a:rPr>
              <a:t> contents</a:t>
            </a:r>
          </a:p>
        </p:txBody>
      </p:sp>
      <p:sp>
        <p:nvSpPr>
          <p:cNvPr id="120" name="TextBox 119"/>
          <p:cNvSpPr txBox="1"/>
          <p:nvPr/>
        </p:nvSpPr>
        <p:spPr>
          <a:xfrm>
            <a:off x="5103334" y="5539086"/>
            <a:ext cx="2989043" cy="371280"/>
          </a:xfrm>
          <a:prstGeom prst="rect">
            <a:avLst/>
          </a:prstGeom>
          <a:noFill/>
        </p:spPr>
        <p:txBody>
          <a:bodyPr wrap="square" lIns="93237" tIns="46621" rIns="93237" bIns="46621" rtlCol="0">
            <a:spAutoFit/>
          </a:bodyPr>
          <a:lstStyle/>
          <a:p>
            <a:pPr defTabSz="932407"/>
            <a:r>
              <a:rPr lang="en-US" sz="1801" dirty="0">
                <a:latin typeface="Segoe UI Light"/>
              </a:rPr>
              <a:t>5. Request </a:t>
            </a:r>
            <a:r>
              <a:rPr lang="en-US" sz="1801" dirty="0" err="1">
                <a:latin typeface="Segoe UI Light"/>
              </a:rPr>
              <a:t>IFrame</a:t>
            </a:r>
            <a:r>
              <a:rPr lang="en-US" sz="1801" dirty="0">
                <a:latin typeface="Segoe UI Light"/>
              </a:rPr>
              <a:t> contents</a:t>
            </a:r>
          </a:p>
        </p:txBody>
      </p:sp>
      <p:sp>
        <p:nvSpPr>
          <p:cNvPr id="121" name="TextBox 120"/>
          <p:cNvSpPr txBox="1"/>
          <p:nvPr/>
        </p:nvSpPr>
        <p:spPr>
          <a:xfrm>
            <a:off x="3576299" y="5044761"/>
            <a:ext cx="2247113" cy="371280"/>
          </a:xfrm>
          <a:prstGeom prst="rect">
            <a:avLst/>
          </a:prstGeom>
          <a:noFill/>
        </p:spPr>
        <p:txBody>
          <a:bodyPr wrap="square" lIns="93237" tIns="46621" rIns="93237" bIns="46621" rtlCol="0">
            <a:spAutoFit/>
          </a:bodyPr>
          <a:lstStyle/>
          <a:p>
            <a:pPr defTabSz="932407"/>
            <a:r>
              <a:rPr lang="en-US" sz="1801" dirty="0">
                <a:latin typeface="Segoe UI Light"/>
              </a:rPr>
              <a:t>4. Page - </a:t>
            </a:r>
            <a:r>
              <a:rPr lang="en-US" sz="1801" dirty="0" err="1">
                <a:latin typeface="Segoe UI Light"/>
              </a:rPr>
              <a:t>IFrame</a:t>
            </a:r>
            <a:endParaRPr lang="en-US" sz="1801" dirty="0">
              <a:latin typeface="Segoe UI Light"/>
            </a:endParaRPr>
          </a:p>
        </p:txBody>
      </p:sp>
      <p:sp>
        <p:nvSpPr>
          <p:cNvPr id="122" name="TextBox 121"/>
          <p:cNvSpPr txBox="1"/>
          <p:nvPr/>
        </p:nvSpPr>
        <p:spPr>
          <a:xfrm>
            <a:off x="7759705" y="4972203"/>
            <a:ext cx="2247113" cy="371280"/>
          </a:xfrm>
          <a:prstGeom prst="rect">
            <a:avLst/>
          </a:prstGeom>
          <a:noFill/>
        </p:spPr>
        <p:txBody>
          <a:bodyPr wrap="square" lIns="93237" tIns="46621" rIns="93237" bIns="46621" rtlCol="0">
            <a:spAutoFit/>
          </a:bodyPr>
          <a:lstStyle/>
          <a:p>
            <a:pPr defTabSz="932407"/>
            <a:r>
              <a:rPr lang="en-US" sz="1801" dirty="0">
                <a:latin typeface="Segoe UI Light"/>
              </a:rPr>
              <a:t>9. SharePoint data</a:t>
            </a:r>
          </a:p>
        </p:txBody>
      </p:sp>
      <p:sp>
        <p:nvSpPr>
          <p:cNvPr id="123" name="TextBox 122"/>
          <p:cNvSpPr txBox="1"/>
          <p:nvPr/>
        </p:nvSpPr>
        <p:spPr>
          <a:xfrm>
            <a:off x="7815188" y="4226927"/>
            <a:ext cx="1958816" cy="648407"/>
          </a:xfrm>
          <a:prstGeom prst="rect">
            <a:avLst/>
          </a:prstGeom>
          <a:noFill/>
        </p:spPr>
        <p:txBody>
          <a:bodyPr wrap="square" lIns="93237" tIns="46621" rIns="93237" bIns="46621" rtlCol="0">
            <a:spAutoFit/>
          </a:bodyPr>
          <a:lstStyle/>
          <a:p>
            <a:pPr defTabSz="932407"/>
            <a:r>
              <a:rPr lang="en-US" sz="1801" dirty="0">
                <a:latin typeface="Segoe UI Light"/>
              </a:rPr>
              <a:t>8. Request – Access token</a:t>
            </a:r>
          </a:p>
        </p:txBody>
      </p:sp>
      <p:sp>
        <p:nvSpPr>
          <p:cNvPr id="124" name="TextBox 123"/>
          <p:cNvSpPr txBox="1"/>
          <p:nvPr/>
        </p:nvSpPr>
        <p:spPr>
          <a:xfrm>
            <a:off x="3810156" y="4393383"/>
            <a:ext cx="1293176" cy="371280"/>
          </a:xfrm>
          <a:prstGeom prst="rect">
            <a:avLst/>
          </a:prstGeom>
          <a:noFill/>
        </p:spPr>
        <p:txBody>
          <a:bodyPr wrap="square" lIns="93237" tIns="46621" rIns="93237" bIns="46621" rtlCol="0">
            <a:spAutoFit/>
          </a:bodyPr>
          <a:lstStyle/>
          <a:p>
            <a:pPr defTabSz="932407"/>
            <a:r>
              <a:rPr lang="en-US" sz="1801" dirty="0">
                <a:latin typeface="Segoe UI Light"/>
              </a:rPr>
              <a:t>1. Request</a:t>
            </a:r>
          </a:p>
        </p:txBody>
      </p:sp>
      <p:sp>
        <p:nvSpPr>
          <p:cNvPr id="125" name="TextBox 124"/>
          <p:cNvSpPr txBox="1"/>
          <p:nvPr/>
        </p:nvSpPr>
        <p:spPr>
          <a:xfrm>
            <a:off x="4416930" y="2750693"/>
            <a:ext cx="1560146" cy="648407"/>
          </a:xfrm>
          <a:prstGeom prst="rect">
            <a:avLst/>
          </a:prstGeom>
          <a:noFill/>
        </p:spPr>
        <p:txBody>
          <a:bodyPr wrap="square" lIns="93237" tIns="46621" rIns="93237" bIns="46621" rtlCol="0">
            <a:spAutoFit/>
          </a:bodyPr>
          <a:lstStyle/>
          <a:p>
            <a:pPr defTabSz="932407"/>
            <a:r>
              <a:rPr lang="en-US" sz="1801" dirty="0">
                <a:latin typeface="Segoe UI Light"/>
              </a:rPr>
              <a:t>2. Request </a:t>
            </a:r>
            <a:br>
              <a:rPr lang="en-US" sz="1801" dirty="0">
                <a:latin typeface="Segoe UI Light"/>
              </a:rPr>
            </a:br>
            <a:r>
              <a:rPr lang="en-US" sz="1801" dirty="0">
                <a:latin typeface="Segoe UI Light"/>
              </a:rPr>
              <a:t>context token</a:t>
            </a:r>
          </a:p>
        </p:txBody>
      </p:sp>
      <p:sp>
        <p:nvSpPr>
          <p:cNvPr id="126" name="TextBox 125"/>
          <p:cNvSpPr txBox="1"/>
          <p:nvPr/>
        </p:nvSpPr>
        <p:spPr>
          <a:xfrm>
            <a:off x="6815947" y="2791746"/>
            <a:ext cx="1749009" cy="648407"/>
          </a:xfrm>
          <a:prstGeom prst="rect">
            <a:avLst/>
          </a:prstGeom>
          <a:noFill/>
        </p:spPr>
        <p:txBody>
          <a:bodyPr wrap="square" lIns="93237" tIns="46621" rIns="93237" bIns="46621" rtlCol="0">
            <a:spAutoFit/>
          </a:bodyPr>
          <a:lstStyle/>
          <a:p>
            <a:pPr defTabSz="932407"/>
            <a:r>
              <a:rPr lang="en-US" sz="1801" dirty="0">
                <a:latin typeface="Segoe UI Light"/>
              </a:rPr>
              <a:t>3. Signed context token</a:t>
            </a:r>
          </a:p>
        </p:txBody>
      </p:sp>
      <p:sp>
        <p:nvSpPr>
          <p:cNvPr id="127" name="TextBox 126"/>
          <p:cNvSpPr txBox="1"/>
          <p:nvPr/>
        </p:nvSpPr>
        <p:spPr>
          <a:xfrm>
            <a:off x="8614282" y="3233933"/>
            <a:ext cx="1198675" cy="648407"/>
          </a:xfrm>
          <a:prstGeom prst="rect">
            <a:avLst/>
          </a:prstGeom>
          <a:noFill/>
        </p:spPr>
        <p:txBody>
          <a:bodyPr wrap="square" lIns="93237" tIns="46621" rIns="93237" bIns="46621" rtlCol="0">
            <a:spAutoFit/>
          </a:bodyPr>
          <a:lstStyle/>
          <a:p>
            <a:pPr defTabSz="932407"/>
            <a:r>
              <a:rPr lang="en-US" sz="1801" dirty="0">
                <a:latin typeface="Segoe UI Light"/>
              </a:rPr>
              <a:t>6. Refresh</a:t>
            </a:r>
            <a:br>
              <a:rPr lang="en-US" sz="1801" dirty="0">
                <a:latin typeface="Segoe UI Light"/>
              </a:rPr>
            </a:br>
            <a:r>
              <a:rPr lang="en-US" sz="1801" dirty="0">
                <a:latin typeface="Segoe UI Light"/>
              </a:rPr>
              <a:t>token</a:t>
            </a:r>
          </a:p>
        </p:txBody>
      </p:sp>
      <p:grpSp>
        <p:nvGrpSpPr>
          <p:cNvPr id="81" name="Group 80"/>
          <p:cNvGrpSpPr/>
          <p:nvPr/>
        </p:nvGrpSpPr>
        <p:grpSpPr>
          <a:xfrm>
            <a:off x="5412733" y="648183"/>
            <a:ext cx="1909479" cy="2106087"/>
            <a:chOff x="4499992" y="692696"/>
            <a:chExt cx="1872208" cy="2064978"/>
          </a:xfrm>
        </p:grpSpPr>
        <p:pic>
          <p:nvPicPr>
            <p:cNvPr id="82" name="Picture 4" descr="D:\Pennie's documents\Images for TechEd06\Hardware_Imagery\Security Upload server.png"/>
            <p:cNvPicPr>
              <a:picLocks noChangeAspect="1" noChangeArrowheads="1"/>
            </p:cNvPicPr>
            <p:nvPr/>
          </p:nvPicPr>
          <p:blipFill>
            <a:blip r:embed="rId3" cstate="print"/>
            <a:srcRect/>
            <a:stretch>
              <a:fillRect/>
            </a:stretch>
          </p:blipFill>
          <p:spPr bwMode="auto">
            <a:xfrm flipH="1">
              <a:off x="4932040" y="692696"/>
              <a:ext cx="1116216" cy="1671298"/>
            </a:xfrm>
            <a:prstGeom prst="rect">
              <a:avLst/>
            </a:prstGeom>
            <a:noFill/>
          </p:spPr>
        </p:pic>
        <p:sp>
          <p:nvSpPr>
            <p:cNvPr id="83" name="TextBox 82"/>
            <p:cNvSpPr txBox="1"/>
            <p:nvPr/>
          </p:nvSpPr>
          <p:spPr>
            <a:xfrm>
              <a:off x="4499992" y="2420887"/>
              <a:ext cx="1872208" cy="336787"/>
            </a:xfrm>
            <a:prstGeom prst="rect">
              <a:avLst/>
            </a:prstGeom>
            <a:noFill/>
          </p:spPr>
          <p:txBody>
            <a:bodyPr wrap="square" rtlCol="0">
              <a:spAutoFit/>
            </a:bodyPr>
            <a:lstStyle/>
            <a:p>
              <a:pPr algn="ctr"/>
              <a:r>
                <a:rPr lang="it-IT" sz="1632" dirty="0" smtClean="0"/>
                <a:t>STS (ACS)</a:t>
              </a:r>
              <a:endParaRPr lang="it-IT" sz="1632" dirty="0"/>
            </a:p>
          </p:txBody>
        </p:sp>
      </p:grpSp>
      <p:grpSp>
        <p:nvGrpSpPr>
          <p:cNvPr id="86" name="Group 85"/>
          <p:cNvGrpSpPr/>
          <p:nvPr/>
        </p:nvGrpSpPr>
        <p:grpSpPr>
          <a:xfrm>
            <a:off x="5309412" y="3651379"/>
            <a:ext cx="1849874" cy="1891430"/>
            <a:chOff x="4539610" y="3573016"/>
            <a:chExt cx="1813766" cy="1854510"/>
          </a:xfrm>
        </p:grpSpPr>
        <p:pic>
          <p:nvPicPr>
            <p:cNvPr id="88" name="Picture 4" descr="D:\Pennie's documents\Images for TechEd06\Hardware_Imagery\Server.png"/>
            <p:cNvPicPr>
              <a:picLocks noChangeAspect="1" noChangeArrowheads="1"/>
            </p:cNvPicPr>
            <p:nvPr/>
          </p:nvPicPr>
          <p:blipFill>
            <a:blip r:embed="rId4" cstate="print"/>
            <a:srcRect/>
            <a:stretch>
              <a:fillRect/>
            </a:stretch>
          </p:blipFill>
          <p:spPr bwMode="auto">
            <a:xfrm>
              <a:off x="4932040" y="3573016"/>
              <a:ext cx="1028907" cy="1517723"/>
            </a:xfrm>
            <a:prstGeom prst="rect">
              <a:avLst/>
            </a:prstGeom>
            <a:noFill/>
          </p:spPr>
        </p:pic>
        <p:sp>
          <p:nvSpPr>
            <p:cNvPr id="89" name="TextBox 88"/>
            <p:cNvSpPr txBox="1"/>
            <p:nvPr/>
          </p:nvSpPr>
          <p:spPr>
            <a:xfrm>
              <a:off x="4539610" y="5090739"/>
              <a:ext cx="1813766" cy="336787"/>
            </a:xfrm>
            <a:prstGeom prst="rect">
              <a:avLst/>
            </a:prstGeom>
            <a:noFill/>
          </p:spPr>
          <p:txBody>
            <a:bodyPr wrap="square" rtlCol="0">
              <a:spAutoFit/>
            </a:bodyPr>
            <a:lstStyle/>
            <a:p>
              <a:pPr algn="ctr"/>
              <a:r>
                <a:rPr lang="it-IT" sz="1632" dirty="0" smtClean="0"/>
                <a:t>SharePoint Server</a:t>
              </a:r>
              <a:endParaRPr lang="it-IT" sz="1632" dirty="0"/>
            </a:p>
          </p:txBody>
        </p:sp>
      </p:grpSp>
      <p:grpSp>
        <p:nvGrpSpPr>
          <p:cNvPr id="99" name="Group 98"/>
          <p:cNvGrpSpPr/>
          <p:nvPr/>
        </p:nvGrpSpPr>
        <p:grpSpPr>
          <a:xfrm>
            <a:off x="10067153" y="4336697"/>
            <a:ext cx="1849874" cy="1891430"/>
            <a:chOff x="4539610" y="3573016"/>
            <a:chExt cx="1813766" cy="1854510"/>
          </a:xfrm>
        </p:grpSpPr>
        <p:pic>
          <p:nvPicPr>
            <p:cNvPr id="100" name="Picture 4" descr="D:\Pennie's documents\Images for TechEd06\Hardware_Imagery\Server.png"/>
            <p:cNvPicPr>
              <a:picLocks noChangeAspect="1" noChangeArrowheads="1"/>
            </p:cNvPicPr>
            <p:nvPr/>
          </p:nvPicPr>
          <p:blipFill>
            <a:blip r:embed="rId4" cstate="print"/>
            <a:srcRect/>
            <a:stretch>
              <a:fillRect/>
            </a:stretch>
          </p:blipFill>
          <p:spPr bwMode="auto">
            <a:xfrm>
              <a:off x="4932040" y="3573016"/>
              <a:ext cx="1028907" cy="1517723"/>
            </a:xfrm>
            <a:prstGeom prst="rect">
              <a:avLst/>
            </a:prstGeom>
            <a:noFill/>
          </p:spPr>
        </p:pic>
        <p:sp>
          <p:nvSpPr>
            <p:cNvPr id="101" name="TextBox 100"/>
            <p:cNvSpPr txBox="1"/>
            <p:nvPr/>
          </p:nvSpPr>
          <p:spPr>
            <a:xfrm>
              <a:off x="4539610" y="5090739"/>
              <a:ext cx="1813766" cy="336787"/>
            </a:xfrm>
            <a:prstGeom prst="rect">
              <a:avLst/>
            </a:prstGeom>
            <a:noFill/>
          </p:spPr>
          <p:txBody>
            <a:bodyPr wrap="square" rtlCol="0">
              <a:spAutoFit/>
            </a:bodyPr>
            <a:lstStyle/>
            <a:p>
              <a:pPr algn="ctr"/>
              <a:r>
                <a:rPr lang="it-IT" sz="1632" dirty="0" err="1" smtClean="0"/>
                <a:t>App</a:t>
              </a:r>
              <a:r>
                <a:rPr lang="it-IT" sz="1632" dirty="0" smtClean="0"/>
                <a:t> Server</a:t>
              </a:r>
              <a:endParaRPr lang="it-IT" sz="1632" dirty="0"/>
            </a:p>
          </p:txBody>
        </p:sp>
      </p:grpSp>
      <p:grpSp>
        <p:nvGrpSpPr>
          <p:cNvPr id="104" name="Group 103"/>
          <p:cNvGrpSpPr/>
          <p:nvPr/>
        </p:nvGrpSpPr>
        <p:grpSpPr>
          <a:xfrm>
            <a:off x="2102522" y="3957088"/>
            <a:ext cx="1346056" cy="2565494"/>
            <a:chOff x="323528" y="2348880"/>
            <a:chExt cx="1319783" cy="2515419"/>
          </a:xfrm>
        </p:grpSpPr>
        <p:pic>
          <p:nvPicPr>
            <p:cNvPr id="105" name="Picture 27" descr="MSN icon parental controls"/>
            <p:cNvPicPr>
              <a:picLocks noChangeAspect="1" noChangeArrowheads="1"/>
            </p:cNvPicPr>
            <p:nvPr/>
          </p:nvPicPr>
          <p:blipFill>
            <a:blip r:embed="rId5" cstate="print"/>
            <a:srcRect/>
            <a:stretch>
              <a:fillRect/>
            </a:stretch>
          </p:blipFill>
          <p:spPr bwMode="auto">
            <a:xfrm flipH="1">
              <a:off x="323528" y="2852936"/>
              <a:ext cx="1319783" cy="2011363"/>
            </a:xfrm>
            <a:prstGeom prst="rect">
              <a:avLst/>
            </a:prstGeom>
            <a:noFill/>
          </p:spPr>
        </p:pic>
        <p:sp>
          <p:nvSpPr>
            <p:cNvPr id="106" name="TextBox 105"/>
            <p:cNvSpPr txBox="1"/>
            <p:nvPr/>
          </p:nvSpPr>
          <p:spPr>
            <a:xfrm>
              <a:off x="555202" y="2348880"/>
              <a:ext cx="847468" cy="336787"/>
            </a:xfrm>
            <a:prstGeom prst="rect">
              <a:avLst/>
            </a:prstGeom>
            <a:noFill/>
          </p:spPr>
          <p:txBody>
            <a:bodyPr wrap="none" rtlCol="0">
              <a:spAutoFit/>
            </a:bodyPr>
            <a:lstStyle/>
            <a:p>
              <a:pPr algn="ctr"/>
              <a:r>
                <a:rPr lang="it-IT" sz="1632" dirty="0"/>
                <a:t>Subject</a:t>
              </a:r>
            </a:p>
          </p:txBody>
        </p:sp>
      </p:grpSp>
    </p:spTree>
    <p:extLst>
      <p:ext uri="{BB962C8B-B14F-4D97-AF65-F5344CB8AC3E}">
        <p14:creationId xmlns:p14="http://schemas.microsoft.com/office/powerpoint/2010/main" val="4138498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fade">
                                      <p:cBhvr>
                                        <p:cTn id="39" dur="500"/>
                                        <p:tgtEl>
                                          <p:spTgt spid="120"/>
                                        </p:tgtEl>
                                      </p:cBhvr>
                                    </p:animEffect>
                                  </p:childTnLst>
                                </p:cTn>
                              </p:par>
                              <p:par>
                                <p:cTn id="40" presetID="10"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fade">
                                      <p:cBhvr>
                                        <p:cTn id="47" dur="500"/>
                                        <p:tgtEl>
                                          <p:spTgt spid="127"/>
                                        </p:tgtEl>
                                      </p:cBhvr>
                                    </p:animEffect>
                                  </p:childTnLst>
                                </p:cTn>
                              </p:par>
                              <p:par>
                                <p:cTn id="48" presetID="10" presetClass="entr" presetSubtype="0" fill="hold" nodeType="withEffect">
                                  <p:stCondLst>
                                    <p:cond delay="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fade">
                                      <p:cBhvr>
                                        <p:cTn id="63" dur="500"/>
                                        <p:tgtEl>
                                          <p:spTgt spid="123"/>
                                        </p:tgtEl>
                                      </p:cBhvr>
                                    </p:animEffect>
                                  </p:childTnLst>
                                </p:cTn>
                              </p:par>
                              <p:par>
                                <p:cTn id="64" presetID="10" presetClass="entr" presetSubtype="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fade">
                                      <p:cBhvr>
                                        <p:cTn id="79" dur="500"/>
                                        <p:tgtEl>
                                          <p:spTgt spid="119"/>
                                        </p:tgtEl>
                                      </p:cBhvr>
                                    </p:animEffect>
                                  </p:childTnLst>
                                </p:cTn>
                              </p:par>
                              <p:par>
                                <p:cTn id="80" presetID="10" presetClass="entr" presetSubtype="0"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9" grpId="0"/>
      <p:bldP spid="120" grpId="0"/>
      <p:bldP spid="121" grpId="0"/>
      <p:bldP spid="122" grpId="0"/>
      <p:bldP spid="123" grpId="0"/>
      <p:bldP spid="124" grpId="0"/>
      <p:bldP spid="125" grpId="0"/>
      <p:bldP spid="126" grpId="0"/>
      <p:bldP spid="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Authorization</a:t>
            </a:r>
            <a:endParaRPr lang="it-IT" dirty="0"/>
          </a:p>
        </p:txBody>
      </p:sp>
    </p:spTree>
    <p:extLst>
      <p:ext uri="{BB962C8B-B14F-4D97-AF65-F5344CB8AC3E}">
        <p14:creationId xmlns:p14="http://schemas.microsoft.com/office/powerpoint/2010/main" val="1147030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SPUser and SPGroup</a:t>
            </a:r>
            <a:endParaRPr lang="it-IT" dirty="0"/>
          </a:p>
        </p:txBody>
      </p:sp>
      <p:sp>
        <p:nvSpPr>
          <p:cNvPr id="5" name="Content Placeholder 4"/>
          <p:cNvSpPr>
            <a:spLocks noGrp="1"/>
          </p:cNvSpPr>
          <p:nvPr>
            <p:ph type="body" sz="quarter" idx="10"/>
          </p:nvPr>
        </p:nvSpPr>
        <p:spPr>
          <a:xfrm>
            <a:off x="274638" y="1212850"/>
            <a:ext cx="11887200" cy="5478423"/>
          </a:xfrm>
        </p:spPr>
        <p:txBody>
          <a:bodyPr/>
          <a:lstStyle/>
          <a:p>
            <a:r>
              <a:rPr lang="it-IT" dirty="0" err="1" smtClean="0"/>
              <a:t>Almost</a:t>
            </a:r>
            <a:r>
              <a:rPr lang="it-IT" dirty="0" smtClean="0"/>
              <a:t> the </a:t>
            </a:r>
            <a:r>
              <a:rPr lang="it-IT" dirty="0" err="1" smtClean="0"/>
              <a:t>same</a:t>
            </a:r>
            <a:r>
              <a:rPr lang="it-IT" dirty="0" smtClean="0"/>
              <a:t> </a:t>
            </a:r>
            <a:r>
              <a:rPr lang="it-IT" dirty="0" err="1" smtClean="0"/>
              <a:t>as</a:t>
            </a:r>
            <a:r>
              <a:rPr lang="it-IT" dirty="0" smtClean="0"/>
              <a:t> in SharePoint 2010</a:t>
            </a:r>
          </a:p>
          <a:p>
            <a:r>
              <a:rPr lang="it-IT" dirty="0" err="1" smtClean="0"/>
              <a:t>Define</a:t>
            </a:r>
            <a:r>
              <a:rPr lang="it-IT" dirty="0" smtClean="0"/>
              <a:t> </a:t>
            </a:r>
            <a:r>
              <a:rPr lang="it-IT" dirty="0" err="1" smtClean="0"/>
              <a:t>user</a:t>
            </a:r>
            <a:r>
              <a:rPr lang="it-IT" dirty="0" smtClean="0"/>
              <a:t> or </a:t>
            </a:r>
            <a:r>
              <a:rPr lang="it-IT" dirty="0" err="1" smtClean="0"/>
              <a:t>group</a:t>
            </a:r>
            <a:r>
              <a:rPr lang="it-IT" dirty="0" smtClean="0"/>
              <a:t> </a:t>
            </a:r>
            <a:r>
              <a:rPr lang="it-IT" dirty="0" err="1" smtClean="0"/>
              <a:t>principals</a:t>
            </a:r>
            <a:endParaRPr lang="it-IT" dirty="0" smtClean="0"/>
          </a:p>
          <a:p>
            <a:pPr lvl="1"/>
            <a:r>
              <a:rPr lang="it-IT" dirty="0" err="1" smtClean="0"/>
              <a:t>Inherit</a:t>
            </a:r>
            <a:r>
              <a:rPr lang="it-IT" dirty="0" smtClean="0"/>
              <a:t> from </a:t>
            </a:r>
            <a:r>
              <a:rPr lang="it-IT" dirty="0" err="1" smtClean="0"/>
              <a:t>SPPrincipal</a:t>
            </a:r>
            <a:endParaRPr lang="it-IT" dirty="0" smtClean="0"/>
          </a:p>
          <a:p>
            <a:r>
              <a:rPr lang="it-IT" dirty="0" err="1" smtClean="0"/>
              <a:t>You</a:t>
            </a:r>
            <a:r>
              <a:rPr lang="it-IT" dirty="0" smtClean="0"/>
              <a:t> can </a:t>
            </a:r>
            <a:r>
              <a:rPr lang="it-IT" dirty="0" err="1" smtClean="0"/>
              <a:t>give</a:t>
            </a:r>
            <a:r>
              <a:rPr lang="it-IT" dirty="0" smtClean="0"/>
              <a:t> </a:t>
            </a:r>
            <a:r>
              <a:rPr lang="it-IT" dirty="0" err="1" smtClean="0"/>
              <a:t>explicit</a:t>
            </a:r>
            <a:r>
              <a:rPr lang="it-IT" dirty="0" smtClean="0"/>
              <a:t> </a:t>
            </a:r>
            <a:r>
              <a:rPr lang="it-IT" dirty="0" err="1" smtClean="0"/>
              <a:t>permissions</a:t>
            </a:r>
            <a:r>
              <a:rPr lang="it-IT" dirty="0" smtClean="0"/>
              <a:t> (</a:t>
            </a:r>
            <a:r>
              <a:rPr lang="it-IT" dirty="0" err="1" smtClean="0"/>
              <a:t>authorization</a:t>
            </a:r>
            <a:r>
              <a:rPr lang="it-IT" dirty="0" smtClean="0"/>
              <a:t>)</a:t>
            </a:r>
          </a:p>
          <a:p>
            <a:pPr lvl="1"/>
            <a:r>
              <a:rPr lang="it-IT" dirty="0" smtClean="0"/>
              <a:t>Target: site, </a:t>
            </a:r>
            <a:r>
              <a:rPr lang="it-IT" dirty="0" err="1" smtClean="0"/>
              <a:t>lists</a:t>
            </a:r>
            <a:r>
              <a:rPr lang="it-IT" dirty="0" smtClean="0"/>
              <a:t>/</a:t>
            </a:r>
            <a:r>
              <a:rPr lang="it-IT" dirty="0" err="1" smtClean="0"/>
              <a:t>libraries</a:t>
            </a:r>
            <a:r>
              <a:rPr lang="it-IT" dirty="0" smtClean="0"/>
              <a:t>, </a:t>
            </a:r>
            <a:r>
              <a:rPr lang="it-IT" dirty="0" err="1" smtClean="0"/>
              <a:t>items</a:t>
            </a:r>
            <a:r>
              <a:rPr lang="it-IT" dirty="0" smtClean="0"/>
              <a:t>/folders</a:t>
            </a:r>
          </a:p>
          <a:p>
            <a:r>
              <a:rPr lang="it-IT" dirty="0" err="1" smtClean="0"/>
              <a:t>Authorization</a:t>
            </a:r>
            <a:r>
              <a:rPr lang="it-IT" dirty="0" smtClean="0"/>
              <a:t> </a:t>
            </a:r>
            <a:r>
              <a:rPr lang="it-IT" dirty="0" err="1" smtClean="0"/>
              <a:t>leverages</a:t>
            </a:r>
            <a:r>
              <a:rPr lang="it-IT" dirty="0" smtClean="0"/>
              <a:t> </a:t>
            </a:r>
            <a:r>
              <a:rPr lang="it-IT" dirty="0" err="1" smtClean="0"/>
              <a:t>Permission</a:t>
            </a:r>
            <a:r>
              <a:rPr lang="it-IT" dirty="0" smtClean="0"/>
              <a:t> </a:t>
            </a:r>
            <a:r>
              <a:rPr lang="it-IT" dirty="0" err="1" smtClean="0"/>
              <a:t>Levels</a:t>
            </a:r>
            <a:endParaRPr lang="it-IT" dirty="0" smtClean="0"/>
          </a:p>
          <a:p>
            <a:pPr lvl="1"/>
            <a:r>
              <a:rPr lang="it-IT" dirty="0" err="1" smtClean="0"/>
              <a:t>ReadOnly</a:t>
            </a:r>
            <a:r>
              <a:rPr lang="it-IT" dirty="0" smtClean="0"/>
              <a:t>, Limited Access, </a:t>
            </a:r>
            <a:r>
              <a:rPr lang="it-IT" dirty="0" err="1" smtClean="0"/>
              <a:t>Edit</a:t>
            </a:r>
            <a:r>
              <a:rPr lang="it-IT" dirty="0" smtClean="0"/>
              <a:t>, Design, Full Control</a:t>
            </a:r>
          </a:p>
          <a:p>
            <a:pPr lvl="1"/>
            <a:r>
              <a:rPr lang="it-IT" dirty="0" err="1" smtClean="0"/>
              <a:t>Permission</a:t>
            </a:r>
            <a:r>
              <a:rPr lang="it-IT" dirty="0" smtClean="0"/>
              <a:t> </a:t>
            </a:r>
            <a:r>
              <a:rPr lang="it-IT" dirty="0" err="1" smtClean="0"/>
              <a:t>Levels</a:t>
            </a:r>
            <a:r>
              <a:rPr lang="it-IT" dirty="0" smtClean="0"/>
              <a:t> can be </a:t>
            </a:r>
            <a:r>
              <a:rPr lang="it-IT" dirty="0" err="1" smtClean="0"/>
              <a:t>customized</a:t>
            </a:r>
            <a:endParaRPr lang="it-IT" dirty="0" smtClean="0"/>
          </a:p>
          <a:p>
            <a:r>
              <a:rPr lang="it-IT" dirty="0" err="1" smtClean="0"/>
              <a:t>Permission</a:t>
            </a:r>
            <a:r>
              <a:rPr lang="it-IT" dirty="0" smtClean="0"/>
              <a:t> </a:t>
            </a:r>
            <a:r>
              <a:rPr lang="it-IT" dirty="0" err="1" smtClean="0"/>
              <a:t>Levels</a:t>
            </a:r>
            <a:r>
              <a:rPr lang="it-IT" dirty="0" smtClean="0"/>
              <a:t> are made of </a:t>
            </a:r>
            <a:r>
              <a:rPr lang="it-IT" dirty="0" err="1" smtClean="0"/>
              <a:t>Permissions</a:t>
            </a:r>
            <a:endParaRPr lang="it-IT" dirty="0" smtClean="0"/>
          </a:p>
          <a:p>
            <a:pPr lvl="1"/>
            <a:r>
              <a:rPr lang="it-IT" dirty="0" err="1" smtClean="0"/>
              <a:t>Manage</a:t>
            </a:r>
            <a:r>
              <a:rPr lang="it-IT" dirty="0" smtClean="0"/>
              <a:t> </a:t>
            </a:r>
            <a:r>
              <a:rPr lang="it-IT" dirty="0" err="1" smtClean="0"/>
              <a:t>Lists</a:t>
            </a:r>
            <a:r>
              <a:rPr lang="it-IT" dirty="0" smtClean="0"/>
              <a:t>, </a:t>
            </a:r>
            <a:r>
              <a:rPr lang="it-IT" dirty="0" err="1" smtClean="0"/>
              <a:t>Add</a:t>
            </a:r>
            <a:r>
              <a:rPr lang="it-IT" dirty="0" smtClean="0"/>
              <a:t> </a:t>
            </a:r>
            <a:r>
              <a:rPr lang="it-IT" dirty="0" err="1" smtClean="0"/>
              <a:t>Items</a:t>
            </a:r>
            <a:r>
              <a:rPr lang="it-IT" dirty="0" smtClean="0"/>
              <a:t>, </a:t>
            </a:r>
            <a:r>
              <a:rPr lang="it-IT" dirty="0" err="1" smtClean="0"/>
              <a:t>Edit</a:t>
            </a:r>
            <a:r>
              <a:rPr lang="it-IT" dirty="0" smtClean="0"/>
              <a:t> </a:t>
            </a:r>
            <a:r>
              <a:rPr lang="it-IT" dirty="0" err="1" smtClean="0"/>
              <a:t>Items</a:t>
            </a:r>
            <a:r>
              <a:rPr lang="it-IT" dirty="0" smtClean="0"/>
              <a:t>, Delete </a:t>
            </a:r>
            <a:r>
              <a:rPr lang="it-IT" dirty="0" err="1" smtClean="0"/>
              <a:t>Items</a:t>
            </a:r>
            <a:r>
              <a:rPr lang="it-IT" dirty="0" smtClean="0"/>
              <a:t>, etc.</a:t>
            </a:r>
          </a:p>
          <a:p>
            <a:pPr lvl="1"/>
            <a:r>
              <a:rPr lang="it-IT" dirty="0" smtClean="0"/>
              <a:t>Are a </a:t>
            </a:r>
            <a:r>
              <a:rPr lang="it-IT" dirty="0" err="1" smtClean="0"/>
              <a:t>bitmask</a:t>
            </a:r>
            <a:r>
              <a:rPr lang="it-IT" dirty="0" smtClean="0"/>
              <a:t> of native and </a:t>
            </a:r>
            <a:r>
              <a:rPr lang="it-IT" dirty="0" err="1" smtClean="0"/>
              <a:t>basic</a:t>
            </a:r>
            <a:r>
              <a:rPr lang="it-IT" dirty="0" smtClean="0"/>
              <a:t> </a:t>
            </a:r>
            <a:r>
              <a:rPr lang="it-IT" dirty="0" err="1" smtClean="0"/>
              <a:t>permissions</a:t>
            </a:r>
            <a:endParaRPr lang="it-IT" dirty="0"/>
          </a:p>
        </p:txBody>
      </p:sp>
    </p:spTree>
    <p:extLst>
      <p:ext uri="{BB962C8B-B14F-4D97-AF65-F5344CB8AC3E}">
        <p14:creationId xmlns:p14="http://schemas.microsoft.com/office/powerpoint/2010/main" val="1251367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permissions</a:t>
            </a:r>
            <a:endParaRPr lang="en-US" dirty="0"/>
          </a:p>
        </p:txBody>
      </p:sp>
      <p:sp>
        <p:nvSpPr>
          <p:cNvPr id="5" name="Content Placeholder 4"/>
          <p:cNvSpPr>
            <a:spLocks noGrp="1"/>
          </p:cNvSpPr>
          <p:nvPr>
            <p:ph type="body" sz="quarter" idx="10"/>
          </p:nvPr>
        </p:nvSpPr>
        <p:spPr>
          <a:xfrm>
            <a:off x="274638" y="1212850"/>
            <a:ext cx="11887200" cy="4462760"/>
          </a:xfrm>
        </p:spPr>
        <p:txBody>
          <a:bodyPr/>
          <a:lstStyle/>
          <a:p>
            <a:r>
              <a:rPr lang="en-US" dirty="0" smtClean="0"/>
              <a:t>Are different from user permissions</a:t>
            </a:r>
          </a:p>
          <a:p>
            <a:r>
              <a:rPr lang="en-US" dirty="0" smtClean="0"/>
              <a:t>Are granted as all or nothing</a:t>
            </a:r>
          </a:p>
          <a:p>
            <a:pPr lvl="1"/>
            <a:r>
              <a:rPr lang="en-US" dirty="0"/>
              <a:t>App can include </a:t>
            </a:r>
            <a:r>
              <a:rPr lang="en-US" dirty="0" smtClean="0"/>
              <a:t>permissions requests </a:t>
            </a:r>
            <a:r>
              <a:rPr lang="en-US" dirty="0"/>
              <a:t>in application manifest</a:t>
            </a:r>
          </a:p>
          <a:p>
            <a:pPr lvl="1"/>
            <a:r>
              <a:rPr lang="en-US" dirty="0" smtClean="0"/>
              <a:t>Installing </a:t>
            </a:r>
            <a:r>
              <a:rPr lang="en-US" dirty="0"/>
              <a:t>user grants/denies permissions during installation</a:t>
            </a:r>
          </a:p>
          <a:p>
            <a:pPr lvl="1"/>
            <a:r>
              <a:rPr lang="en-US" dirty="0"/>
              <a:t>If </a:t>
            </a:r>
            <a:r>
              <a:rPr lang="en-US" dirty="0" smtClean="0"/>
              <a:t>permissions </a:t>
            </a:r>
            <a:r>
              <a:rPr lang="en-US" dirty="0"/>
              <a:t>request denied, SharePoint does not install </a:t>
            </a:r>
            <a:r>
              <a:rPr lang="en-US" dirty="0" smtClean="0"/>
              <a:t>the app</a:t>
            </a:r>
            <a:endParaRPr lang="en-US" dirty="0"/>
          </a:p>
          <a:p>
            <a:r>
              <a:rPr lang="it-IT" dirty="0" err="1"/>
              <a:t>Users</a:t>
            </a:r>
            <a:r>
              <a:rPr lang="it-IT" dirty="0"/>
              <a:t> can </a:t>
            </a:r>
            <a:r>
              <a:rPr lang="it-IT" dirty="0" err="1"/>
              <a:t>grant</a:t>
            </a:r>
            <a:r>
              <a:rPr lang="it-IT" dirty="0"/>
              <a:t> </a:t>
            </a:r>
            <a:r>
              <a:rPr lang="it-IT" dirty="0" err="1"/>
              <a:t>only</a:t>
            </a:r>
            <a:r>
              <a:rPr lang="it-IT" dirty="0"/>
              <a:t> </a:t>
            </a:r>
            <a:r>
              <a:rPr lang="it-IT" dirty="0" err="1"/>
              <a:t>permissions</a:t>
            </a:r>
            <a:r>
              <a:rPr lang="it-IT" dirty="0"/>
              <a:t> </a:t>
            </a:r>
            <a:r>
              <a:rPr lang="it-IT" dirty="0" err="1"/>
              <a:t>that</a:t>
            </a:r>
            <a:r>
              <a:rPr lang="it-IT" dirty="0"/>
              <a:t> </a:t>
            </a:r>
            <a:r>
              <a:rPr lang="it-IT" dirty="0" err="1"/>
              <a:t>they</a:t>
            </a:r>
            <a:r>
              <a:rPr lang="it-IT" dirty="0"/>
              <a:t> </a:t>
            </a:r>
            <a:r>
              <a:rPr lang="it-IT" dirty="0" err="1"/>
              <a:t>have</a:t>
            </a:r>
            <a:endParaRPr lang="it-IT" dirty="0"/>
          </a:p>
          <a:p>
            <a:pPr lvl="1"/>
            <a:r>
              <a:rPr lang="it-IT" dirty="0" err="1"/>
              <a:t>You</a:t>
            </a:r>
            <a:r>
              <a:rPr lang="it-IT" dirty="0"/>
              <a:t> must be </a:t>
            </a:r>
            <a:r>
              <a:rPr lang="it-IT" dirty="0" err="1"/>
              <a:t>at</a:t>
            </a:r>
            <a:r>
              <a:rPr lang="it-IT" dirty="0"/>
              <a:t> </a:t>
            </a:r>
            <a:r>
              <a:rPr lang="it-IT" dirty="0" err="1"/>
              <a:t>least</a:t>
            </a:r>
            <a:r>
              <a:rPr lang="it-IT" dirty="0"/>
              <a:t> a Site </a:t>
            </a:r>
            <a:r>
              <a:rPr lang="it-IT" dirty="0" err="1"/>
              <a:t>Owner</a:t>
            </a:r>
            <a:r>
              <a:rPr lang="it-IT" dirty="0"/>
              <a:t> to </a:t>
            </a:r>
            <a:r>
              <a:rPr lang="it-IT" dirty="0" err="1"/>
              <a:t>install</a:t>
            </a:r>
            <a:r>
              <a:rPr lang="it-IT" dirty="0"/>
              <a:t> an </a:t>
            </a:r>
            <a:r>
              <a:rPr lang="it-IT" dirty="0" err="1"/>
              <a:t>App</a:t>
            </a:r>
            <a:endParaRPr lang="it-IT" dirty="0"/>
          </a:p>
          <a:p>
            <a:r>
              <a:rPr lang="en-US" dirty="0" smtClean="0"/>
              <a:t>Cannot </a:t>
            </a:r>
            <a:r>
              <a:rPr lang="en-US" dirty="0"/>
              <a:t>be changed after </a:t>
            </a:r>
            <a:r>
              <a:rPr lang="en-US" dirty="0" smtClean="0"/>
              <a:t>assignment</a:t>
            </a:r>
          </a:p>
          <a:p>
            <a:pPr lvl="1"/>
            <a:r>
              <a:rPr lang="en-US" dirty="0" smtClean="0"/>
              <a:t>Permissions can only be revoked</a:t>
            </a:r>
            <a:endParaRPr lang="en-US" dirty="0"/>
          </a:p>
        </p:txBody>
      </p:sp>
    </p:spTree>
    <p:extLst>
      <p:ext uri="{BB962C8B-B14F-4D97-AF65-F5344CB8AC3E}">
        <p14:creationId xmlns:p14="http://schemas.microsoft.com/office/powerpoint/2010/main" val="1625804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More </a:t>
            </a:r>
            <a:r>
              <a:rPr lang="it-IT" dirty="0" err="1" smtClean="0"/>
              <a:t>about</a:t>
            </a:r>
            <a:r>
              <a:rPr lang="it-IT" dirty="0" smtClean="0"/>
              <a:t> </a:t>
            </a:r>
            <a:r>
              <a:rPr lang="it-IT" dirty="0" err="1" smtClean="0"/>
              <a:t>App</a:t>
            </a:r>
            <a:r>
              <a:rPr lang="it-IT" dirty="0" smtClean="0"/>
              <a:t> </a:t>
            </a:r>
            <a:r>
              <a:rPr lang="it-IT" dirty="0" err="1" smtClean="0"/>
              <a:t>Permissions</a:t>
            </a:r>
            <a:endParaRPr lang="it-IT" dirty="0"/>
          </a:p>
        </p:txBody>
      </p:sp>
      <p:sp>
        <p:nvSpPr>
          <p:cNvPr id="5" name="Content Placeholder 4"/>
          <p:cNvSpPr>
            <a:spLocks noGrp="1"/>
          </p:cNvSpPr>
          <p:nvPr>
            <p:ph type="body" sz="quarter" idx="10"/>
          </p:nvPr>
        </p:nvSpPr>
        <p:spPr>
          <a:xfrm>
            <a:off x="274638" y="1212850"/>
            <a:ext cx="11887200" cy="5139869"/>
          </a:xfrm>
        </p:spPr>
        <p:txBody>
          <a:bodyPr/>
          <a:lstStyle/>
          <a:p>
            <a:r>
              <a:rPr lang="en-US" dirty="0" smtClean="0"/>
              <a:t>App has full control over its app web</a:t>
            </a:r>
          </a:p>
          <a:p>
            <a:pPr lvl="1"/>
            <a:r>
              <a:rPr lang="en-US" dirty="0" smtClean="0"/>
              <a:t>But no other default permissions</a:t>
            </a:r>
          </a:p>
          <a:p>
            <a:r>
              <a:rPr lang="it-IT" dirty="0" err="1" smtClean="0"/>
              <a:t>Permissions</a:t>
            </a:r>
            <a:r>
              <a:rPr lang="it-IT" dirty="0" smtClean="0"/>
              <a:t> are made of Scope and Right</a:t>
            </a:r>
          </a:p>
          <a:p>
            <a:r>
              <a:rPr lang="it-IT" dirty="0" err="1" smtClean="0"/>
              <a:t>Permission</a:t>
            </a:r>
            <a:r>
              <a:rPr lang="it-IT" dirty="0" smtClean="0"/>
              <a:t> </a:t>
            </a:r>
            <a:r>
              <a:rPr lang="it-IT" dirty="0" err="1" smtClean="0"/>
              <a:t>Scopes</a:t>
            </a:r>
            <a:endParaRPr lang="it-IT" dirty="0" smtClean="0"/>
          </a:p>
          <a:p>
            <a:pPr lvl="1"/>
            <a:r>
              <a:rPr lang="it-IT" dirty="0" smtClean="0"/>
              <a:t>Site Collection, Web Site, List, </a:t>
            </a:r>
            <a:r>
              <a:rPr lang="it-IT" dirty="0" err="1" smtClean="0"/>
              <a:t>Tenant</a:t>
            </a:r>
            <a:r>
              <a:rPr lang="it-IT" dirty="0" smtClean="0"/>
              <a:t>, Services (</a:t>
            </a:r>
            <a:r>
              <a:rPr lang="it-IT" dirty="0" err="1" smtClean="0"/>
              <a:t>Search</a:t>
            </a:r>
            <a:r>
              <a:rPr lang="it-IT" dirty="0" smtClean="0"/>
              <a:t>, </a:t>
            </a:r>
            <a:r>
              <a:rPr lang="it-IT" dirty="0" err="1" smtClean="0"/>
              <a:t>Managed</a:t>
            </a:r>
            <a:r>
              <a:rPr lang="it-IT" dirty="0" smtClean="0"/>
              <a:t> </a:t>
            </a:r>
            <a:r>
              <a:rPr lang="it-IT" dirty="0" err="1" smtClean="0"/>
              <a:t>Metadata</a:t>
            </a:r>
            <a:r>
              <a:rPr lang="it-IT" dirty="0" smtClean="0"/>
              <a:t>, User </a:t>
            </a:r>
            <a:r>
              <a:rPr lang="it-IT" dirty="0" err="1" smtClean="0"/>
              <a:t>Profile</a:t>
            </a:r>
            <a:r>
              <a:rPr lang="it-IT" dirty="0" smtClean="0"/>
              <a:t>, etc.)</a:t>
            </a:r>
          </a:p>
          <a:p>
            <a:pPr lvl="1"/>
            <a:r>
              <a:rPr lang="it-IT" dirty="0" err="1" smtClean="0"/>
              <a:t>Permissions</a:t>
            </a:r>
            <a:r>
              <a:rPr lang="it-IT" dirty="0" smtClean="0"/>
              <a:t> </a:t>
            </a:r>
            <a:r>
              <a:rPr lang="it-IT" dirty="0" err="1" smtClean="0"/>
              <a:t>applied</a:t>
            </a:r>
            <a:r>
              <a:rPr lang="it-IT" dirty="0" smtClean="0"/>
              <a:t> to a target scope, </a:t>
            </a:r>
            <a:r>
              <a:rPr lang="it-IT" dirty="0" err="1" smtClean="0"/>
              <a:t>apply</a:t>
            </a:r>
            <a:r>
              <a:rPr lang="it-IT" dirty="0" smtClean="0"/>
              <a:t> </a:t>
            </a:r>
            <a:r>
              <a:rPr lang="it-IT" dirty="0" err="1" smtClean="0"/>
              <a:t>also</a:t>
            </a:r>
            <a:r>
              <a:rPr lang="it-IT" dirty="0" smtClean="0"/>
              <a:t> to </a:t>
            </a:r>
            <a:r>
              <a:rPr lang="it-IT" dirty="0" err="1" smtClean="0"/>
              <a:t>all</a:t>
            </a:r>
            <a:r>
              <a:rPr lang="it-IT" dirty="0" smtClean="0"/>
              <a:t> the </a:t>
            </a:r>
            <a:r>
              <a:rPr lang="it-IT" dirty="0" err="1" smtClean="0"/>
              <a:t>children</a:t>
            </a:r>
            <a:r>
              <a:rPr lang="it-IT" dirty="0" smtClean="0"/>
              <a:t> of </a:t>
            </a:r>
            <a:r>
              <a:rPr lang="it-IT" dirty="0" err="1" smtClean="0"/>
              <a:t>that</a:t>
            </a:r>
            <a:r>
              <a:rPr lang="it-IT" dirty="0" smtClean="0"/>
              <a:t> scope</a:t>
            </a:r>
          </a:p>
          <a:p>
            <a:r>
              <a:rPr lang="it-IT" dirty="0" err="1" smtClean="0"/>
              <a:t>Permission</a:t>
            </a:r>
            <a:r>
              <a:rPr lang="it-IT" dirty="0" smtClean="0"/>
              <a:t> </a:t>
            </a:r>
            <a:r>
              <a:rPr lang="it-IT" dirty="0" err="1" smtClean="0"/>
              <a:t>Rights</a:t>
            </a:r>
            <a:endParaRPr lang="it-IT" dirty="0" smtClean="0"/>
          </a:p>
          <a:p>
            <a:pPr lvl="1"/>
            <a:r>
              <a:rPr lang="it-IT" dirty="0" smtClean="0"/>
              <a:t>Read-</a:t>
            </a:r>
            <a:r>
              <a:rPr lang="it-IT" dirty="0" err="1" smtClean="0"/>
              <a:t>Only</a:t>
            </a:r>
            <a:r>
              <a:rPr lang="it-IT" dirty="0" smtClean="0"/>
              <a:t>, Write, </a:t>
            </a:r>
            <a:r>
              <a:rPr lang="it-IT" dirty="0" err="1" smtClean="0"/>
              <a:t>Manage</a:t>
            </a:r>
            <a:r>
              <a:rPr lang="it-IT" dirty="0" smtClean="0"/>
              <a:t>, Full Control</a:t>
            </a:r>
          </a:p>
          <a:p>
            <a:pPr lvl="1"/>
            <a:r>
              <a:rPr lang="it-IT" dirty="0" err="1" smtClean="0"/>
              <a:t>Other</a:t>
            </a:r>
            <a:r>
              <a:rPr lang="it-IT" dirty="0" smtClean="0"/>
              <a:t> </a:t>
            </a:r>
            <a:r>
              <a:rPr lang="it-IT" dirty="0" err="1" smtClean="0"/>
              <a:t>specific</a:t>
            </a:r>
            <a:r>
              <a:rPr lang="it-IT" dirty="0" smtClean="0"/>
              <a:t> </a:t>
            </a:r>
            <a:r>
              <a:rPr lang="it-IT" dirty="0" err="1" smtClean="0"/>
              <a:t>rights</a:t>
            </a:r>
            <a:r>
              <a:rPr lang="it-IT" dirty="0" smtClean="0"/>
              <a:t> for Services</a:t>
            </a:r>
          </a:p>
          <a:p>
            <a:r>
              <a:rPr lang="it-IT" dirty="0" err="1" smtClean="0"/>
              <a:t>Apps</a:t>
            </a:r>
            <a:r>
              <a:rPr lang="it-IT" dirty="0" smtClean="0"/>
              <a:t> </a:t>
            </a:r>
            <a:r>
              <a:rPr lang="it-IT" dirty="0" err="1" smtClean="0"/>
              <a:t>Rights</a:t>
            </a:r>
            <a:r>
              <a:rPr lang="it-IT" dirty="0" smtClean="0"/>
              <a:t> and </a:t>
            </a:r>
            <a:r>
              <a:rPr lang="it-IT" dirty="0" err="1" smtClean="0"/>
              <a:t>Scopes</a:t>
            </a:r>
            <a:r>
              <a:rPr lang="it-IT" dirty="0" smtClean="0"/>
              <a:t> are </a:t>
            </a:r>
            <a:r>
              <a:rPr lang="it-IT" dirty="0" err="1" smtClean="0"/>
              <a:t>not</a:t>
            </a:r>
            <a:r>
              <a:rPr lang="it-IT" dirty="0" smtClean="0"/>
              <a:t> </a:t>
            </a:r>
            <a:r>
              <a:rPr lang="it-IT" dirty="0" err="1" smtClean="0"/>
              <a:t>customizable</a:t>
            </a:r>
            <a:endParaRPr lang="it-IT" dirty="0"/>
          </a:p>
        </p:txBody>
      </p:sp>
    </p:spTree>
    <p:extLst>
      <p:ext uri="{BB962C8B-B14F-4D97-AF65-F5344CB8AC3E}">
        <p14:creationId xmlns:p14="http://schemas.microsoft.com/office/powerpoint/2010/main" val="110133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smtClean="0"/>
              <a:t>SharePoint 2013 </a:t>
            </a:r>
            <a:r>
              <a:rPr lang="it-IT" dirty="0" err="1" smtClean="0"/>
              <a:t>Authorization</a:t>
            </a:r>
            <a:endParaRPr lang="it-IT" dirty="0"/>
          </a:p>
        </p:txBody>
      </p:sp>
      <p:sp>
        <p:nvSpPr>
          <p:cNvPr id="5" name="Text Placeholder 4"/>
          <p:cNvSpPr>
            <a:spLocks noGrp="1"/>
          </p:cNvSpPr>
          <p:nvPr>
            <p:ph type="body" sz="quarter" idx="12"/>
          </p:nvPr>
        </p:nvSpPr>
        <p:spPr/>
        <p:txBody>
          <a:bodyPr/>
          <a:lstStyle/>
          <a:p>
            <a:r>
              <a:rPr lang="it-IT" dirty="0" smtClean="0"/>
              <a:t>Paolo Pialorsi</a:t>
            </a:r>
            <a:endParaRPr lang="it-IT" dirty="0"/>
          </a:p>
        </p:txBody>
      </p:sp>
    </p:spTree>
    <p:extLst>
      <p:ext uri="{BB962C8B-B14F-4D97-AF65-F5344CB8AC3E}">
        <p14:creationId xmlns:p14="http://schemas.microsoft.com/office/powerpoint/2010/main" val="651741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S2S High Trust Scenario</a:t>
            </a:r>
            <a:endParaRPr lang="it-IT" dirty="0"/>
          </a:p>
        </p:txBody>
      </p:sp>
      <p:sp>
        <p:nvSpPr>
          <p:cNvPr id="5" name="Content Placeholder 4"/>
          <p:cNvSpPr>
            <a:spLocks noGrp="1"/>
          </p:cNvSpPr>
          <p:nvPr>
            <p:ph type="body" sz="quarter" idx="10"/>
          </p:nvPr>
        </p:nvSpPr>
        <p:spPr>
          <a:xfrm>
            <a:off x="274638" y="1212850"/>
            <a:ext cx="11887200" cy="5016758"/>
          </a:xfrm>
        </p:spPr>
        <p:txBody>
          <a:bodyPr/>
          <a:lstStyle/>
          <a:p>
            <a:r>
              <a:rPr lang="it-IT" dirty="0" smtClean="0"/>
              <a:t>High Trust != Full Trust</a:t>
            </a:r>
          </a:p>
          <a:p>
            <a:pPr lvl="1"/>
            <a:r>
              <a:rPr lang="it-IT" dirty="0" smtClean="0"/>
              <a:t>Alternative to </a:t>
            </a:r>
            <a:r>
              <a:rPr lang="it-IT" dirty="0" err="1" smtClean="0"/>
              <a:t>OAuth</a:t>
            </a:r>
            <a:endParaRPr lang="it-IT" dirty="0" smtClean="0"/>
          </a:p>
          <a:p>
            <a:pPr lvl="1"/>
            <a:r>
              <a:rPr lang="it-IT" dirty="0" err="1" smtClean="0"/>
              <a:t>Leveraged</a:t>
            </a:r>
            <a:r>
              <a:rPr lang="it-IT" dirty="0" smtClean="0"/>
              <a:t> by </a:t>
            </a:r>
            <a:r>
              <a:rPr lang="it-IT" dirty="0" err="1" smtClean="0"/>
              <a:t>apps</a:t>
            </a:r>
            <a:r>
              <a:rPr lang="it-IT" dirty="0" smtClean="0"/>
              <a:t> and </a:t>
            </a:r>
            <a:r>
              <a:rPr lang="it-IT" dirty="0" err="1" smtClean="0"/>
              <a:t>infrastructural</a:t>
            </a:r>
            <a:r>
              <a:rPr lang="it-IT" dirty="0" smtClean="0"/>
              <a:t> </a:t>
            </a:r>
            <a:r>
              <a:rPr lang="it-IT" dirty="0" err="1" smtClean="0"/>
              <a:t>services</a:t>
            </a:r>
            <a:endParaRPr lang="it-IT" dirty="0" smtClean="0"/>
          </a:p>
          <a:p>
            <a:pPr lvl="2"/>
            <a:r>
              <a:rPr lang="it-IT" dirty="0" err="1" smtClean="0"/>
              <a:t>Workflow</a:t>
            </a:r>
            <a:r>
              <a:rPr lang="it-IT" dirty="0" smtClean="0"/>
              <a:t> Manager, Exchange, etc.</a:t>
            </a:r>
          </a:p>
          <a:p>
            <a:r>
              <a:rPr lang="it-IT" dirty="0" smtClean="0"/>
              <a:t>Direct trust </a:t>
            </a:r>
            <a:r>
              <a:rPr lang="it-IT" dirty="0" err="1" smtClean="0"/>
              <a:t>relationship</a:t>
            </a:r>
            <a:r>
              <a:rPr lang="it-IT" dirty="0" smtClean="0"/>
              <a:t> </a:t>
            </a:r>
            <a:r>
              <a:rPr lang="it-IT" dirty="0" err="1" smtClean="0"/>
              <a:t>between</a:t>
            </a:r>
            <a:r>
              <a:rPr lang="it-IT" dirty="0" smtClean="0"/>
              <a:t> SP2013 and the </a:t>
            </a:r>
            <a:r>
              <a:rPr lang="it-IT" dirty="0" err="1" smtClean="0"/>
              <a:t>external</a:t>
            </a:r>
            <a:r>
              <a:rPr lang="it-IT" dirty="0" smtClean="0"/>
              <a:t> service</a:t>
            </a:r>
          </a:p>
          <a:p>
            <a:pPr lvl="1"/>
            <a:r>
              <a:rPr lang="it-IT" dirty="0" err="1" smtClean="0"/>
              <a:t>Based</a:t>
            </a:r>
            <a:r>
              <a:rPr lang="it-IT" dirty="0" smtClean="0"/>
              <a:t> on X.509 </a:t>
            </a:r>
            <a:r>
              <a:rPr lang="it-IT" dirty="0" err="1" smtClean="0"/>
              <a:t>certificates</a:t>
            </a:r>
            <a:endParaRPr lang="it-IT" dirty="0" smtClean="0"/>
          </a:p>
          <a:p>
            <a:pPr lvl="1"/>
            <a:r>
              <a:rPr lang="it-IT" dirty="0" err="1" smtClean="0"/>
              <a:t>One</a:t>
            </a:r>
            <a:r>
              <a:rPr lang="it-IT" dirty="0" smtClean="0"/>
              <a:t> certificate for </a:t>
            </a:r>
            <a:r>
              <a:rPr lang="it-IT" dirty="0" err="1" smtClean="0"/>
              <a:t>each</a:t>
            </a:r>
            <a:r>
              <a:rPr lang="it-IT" dirty="0" smtClean="0"/>
              <a:t> </a:t>
            </a:r>
            <a:r>
              <a:rPr lang="it-IT" dirty="0" err="1" smtClean="0"/>
              <a:t>app</a:t>
            </a:r>
            <a:r>
              <a:rPr lang="it-IT" dirty="0" smtClean="0"/>
              <a:t> (</a:t>
            </a:r>
            <a:r>
              <a:rPr lang="it-IT" dirty="0" err="1" smtClean="0"/>
              <a:t>avoid</a:t>
            </a:r>
            <a:r>
              <a:rPr lang="it-IT" dirty="0" smtClean="0"/>
              <a:t> </a:t>
            </a:r>
            <a:r>
              <a:rPr lang="it-IT" dirty="0" err="1" smtClean="0"/>
              <a:t>sharing</a:t>
            </a:r>
            <a:r>
              <a:rPr lang="it-IT" dirty="0" smtClean="0"/>
              <a:t> </a:t>
            </a:r>
            <a:r>
              <a:rPr lang="it-IT" dirty="0" err="1" smtClean="0"/>
              <a:t>certs</a:t>
            </a:r>
            <a:r>
              <a:rPr lang="it-IT" dirty="0" smtClean="0"/>
              <a:t> </a:t>
            </a:r>
            <a:r>
              <a:rPr lang="it-IT" dirty="0" err="1" smtClean="0"/>
              <a:t>across</a:t>
            </a:r>
            <a:r>
              <a:rPr lang="it-IT" dirty="0" smtClean="0"/>
              <a:t> </a:t>
            </a:r>
            <a:r>
              <a:rPr lang="it-IT" dirty="0" err="1" smtClean="0"/>
              <a:t>apps</a:t>
            </a:r>
            <a:r>
              <a:rPr lang="it-IT" dirty="0" smtClean="0"/>
              <a:t>)</a:t>
            </a:r>
          </a:p>
          <a:p>
            <a:r>
              <a:rPr lang="it-IT" dirty="0" err="1" smtClean="0"/>
              <a:t>Available</a:t>
            </a:r>
            <a:r>
              <a:rPr lang="it-IT" dirty="0" smtClean="0"/>
              <a:t> for Provider-</a:t>
            </a:r>
            <a:r>
              <a:rPr lang="it-IT" dirty="0" err="1" smtClean="0"/>
              <a:t>hosted</a:t>
            </a:r>
            <a:r>
              <a:rPr lang="it-IT" dirty="0" smtClean="0"/>
              <a:t> </a:t>
            </a:r>
            <a:r>
              <a:rPr lang="it-IT" dirty="0" err="1" smtClean="0"/>
              <a:t>apps</a:t>
            </a:r>
            <a:endParaRPr lang="it-IT" dirty="0" smtClean="0"/>
          </a:p>
          <a:p>
            <a:pPr lvl="1"/>
            <a:r>
              <a:rPr lang="it-IT" dirty="0" err="1" smtClean="0"/>
              <a:t>Supported</a:t>
            </a:r>
            <a:r>
              <a:rPr lang="it-IT" dirty="0" smtClean="0"/>
              <a:t> by </a:t>
            </a:r>
            <a:r>
              <a:rPr lang="it-IT" dirty="0" err="1" smtClean="0"/>
              <a:t>wizard</a:t>
            </a:r>
            <a:r>
              <a:rPr lang="it-IT" dirty="0" smtClean="0"/>
              <a:t> of Visual Studio 2012 and Office Developer Tools for VS2012</a:t>
            </a:r>
          </a:p>
          <a:p>
            <a:pPr lvl="1"/>
            <a:r>
              <a:rPr lang="it-IT" dirty="0" smtClean="0"/>
              <a:t>A </a:t>
            </a:r>
            <a:r>
              <a:rPr lang="it-IT" dirty="0" err="1" smtClean="0"/>
              <a:t>little</a:t>
            </a:r>
            <a:r>
              <a:rPr lang="it-IT" dirty="0" smtClean="0"/>
              <a:t> bit «</a:t>
            </a:r>
            <a:r>
              <a:rPr lang="it-IT" dirty="0" err="1" smtClean="0"/>
              <a:t>complicated</a:t>
            </a:r>
            <a:r>
              <a:rPr lang="it-IT" dirty="0" smtClean="0"/>
              <a:t>» to </a:t>
            </a:r>
            <a:r>
              <a:rPr lang="it-IT" dirty="0" err="1" smtClean="0"/>
              <a:t>configure</a:t>
            </a:r>
            <a:r>
              <a:rPr lang="it-IT" dirty="0" smtClean="0"/>
              <a:t>, </a:t>
            </a:r>
            <a:r>
              <a:rPr lang="it-IT" dirty="0" err="1" smtClean="0"/>
              <a:t>using</a:t>
            </a:r>
            <a:r>
              <a:rPr lang="it-IT" dirty="0" smtClean="0"/>
              <a:t> </a:t>
            </a:r>
            <a:r>
              <a:rPr lang="it-IT" dirty="0" err="1" smtClean="0"/>
              <a:t>PowerShell</a:t>
            </a:r>
            <a:endParaRPr lang="it-IT" dirty="0" smtClean="0"/>
          </a:p>
        </p:txBody>
      </p:sp>
    </p:spTree>
    <p:extLst>
      <p:ext uri="{BB962C8B-B14F-4D97-AF65-F5344CB8AC3E}">
        <p14:creationId xmlns:p14="http://schemas.microsoft.com/office/powerpoint/2010/main" val="20323331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smtClean="0"/>
              <a:t>Agenda</a:t>
            </a:r>
            <a:endParaRPr lang="it-IT" dirty="0"/>
          </a:p>
        </p:txBody>
      </p:sp>
      <p:sp>
        <p:nvSpPr>
          <p:cNvPr id="6" name="Text Placeholder 5"/>
          <p:cNvSpPr>
            <a:spLocks noGrp="1"/>
          </p:cNvSpPr>
          <p:nvPr>
            <p:ph type="body" sz="quarter" idx="10"/>
          </p:nvPr>
        </p:nvSpPr>
        <p:spPr>
          <a:xfrm>
            <a:off x="274638" y="1212850"/>
            <a:ext cx="11887200" cy="4462760"/>
          </a:xfrm>
        </p:spPr>
        <p:txBody>
          <a:bodyPr/>
          <a:lstStyle/>
          <a:p>
            <a:r>
              <a:rPr lang="en-US" dirty="0" smtClean="0"/>
              <a:t>Authentication</a:t>
            </a:r>
          </a:p>
          <a:p>
            <a:pPr lvl="1"/>
            <a:r>
              <a:rPr lang="en-US" dirty="0" smtClean="0"/>
              <a:t>Users’ Authentication</a:t>
            </a:r>
          </a:p>
          <a:p>
            <a:pPr lvl="1"/>
            <a:r>
              <a:rPr lang="en-US" dirty="0" smtClean="0"/>
              <a:t>Federation</a:t>
            </a:r>
          </a:p>
          <a:p>
            <a:pPr lvl="1"/>
            <a:r>
              <a:rPr lang="en-US" dirty="0" smtClean="0"/>
              <a:t>Apps Authentication</a:t>
            </a:r>
          </a:p>
          <a:p>
            <a:pPr lvl="1"/>
            <a:r>
              <a:rPr lang="en-US" dirty="0" smtClean="0"/>
              <a:t>Custom </a:t>
            </a:r>
            <a:r>
              <a:rPr lang="en-US" dirty="0" err="1" smtClean="0"/>
              <a:t>ClaimsProvider</a:t>
            </a:r>
            <a:endParaRPr lang="en-US" dirty="0"/>
          </a:p>
          <a:p>
            <a:r>
              <a:rPr lang="en-US" dirty="0" smtClean="0"/>
              <a:t>Authorization</a:t>
            </a:r>
          </a:p>
          <a:p>
            <a:pPr lvl="1"/>
            <a:r>
              <a:rPr lang="en-US" dirty="0" smtClean="0"/>
              <a:t>Users’ Authorization</a:t>
            </a:r>
          </a:p>
          <a:p>
            <a:pPr lvl="1"/>
            <a:r>
              <a:rPr lang="en-US" dirty="0" smtClean="0"/>
              <a:t>Apps Authorization</a:t>
            </a:r>
          </a:p>
          <a:p>
            <a:pPr lvl="1"/>
            <a:r>
              <a:rPr lang="en-US" dirty="0" smtClean="0"/>
              <a:t>Server to Server</a:t>
            </a:r>
            <a:endParaRPr lang="en-US" dirty="0"/>
          </a:p>
          <a:p>
            <a:endParaRPr lang="it-IT" dirty="0"/>
          </a:p>
        </p:txBody>
      </p:sp>
    </p:spTree>
    <p:extLst>
      <p:ext uri="{BB962C8B-B14F-4D97-AF65-F5344CB8AC3E}">
        <p14:creationId xmlns:p14="http://schemas.microsoft.com/office/powerpoint/2010/main" val="24630138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SES-B307 - Microsoft Office 365 Identity Solutions: Notes from the Field</a:t>
            </a:r>
          </a:p>
        </p:txBody>
      </p:sp>
      <p:sp>
        <p:nvSpPr>
          <p:cNvPr id="10" name="Rectangle 9"/>
          <p:cNvSpPr/>
          <p:nvPr/>
        </p:nvSpPr>
        <p:spPr bwMode="invGray">
          <a:xfrm>
            <a:off x="369623" y="2485516"/>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Related Certification Exams: 70-331, 70-332</a:t>
            </a: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69623" y="316562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Microsoft Booth</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8305648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Authentication</a:t>
            </a:r>
            <a:endParaRPr lang="it-IT" dirty="0"/>
          </a:p>
        </p:txBody>
      </p:sp>
    </p:spTree>
    <p:extLst>
      <p:ext uri="{BB962C8B-B14F-4D97-AF65-F5344CB8AC3E}">
        <p14:creationId xmlns:p14="http://schemas.microsoft.com/office/powerpoint/2010/main" val="8620976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362480" y="2854573"/>
            <a:ext cx="1544890" cy="621736"/>
          </a:xfrm>
          <a:prstGeom prst="roundRect">
            <a:avLst>
              <a:gd name="adj" fmla="val 0"/>
            </a:avLst>
          </a:prstGeom>
          <a:solidFill>
            <a:schemeClr val="accent1"/>
          </a:solidFill>
          <a:ln>
            <a:noFill/>
            <a:headEnd type="none" w="med" len="med"/>
            <a:tailEnd type="none" w="med" len="med"/>
          </a:ln>
          <a:effectLst>
            <a:outerShdw blurRad="50800" dist="25400" dir="5400000" algn="t"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428" dirty="0">
                <a:gradFill>
                  <a:gsLst>
                    <a:gs pos="0">
                      <a:srgbClr val="FFFFFF"/>
                    </a:gs>
                    <a:gs pos="100000">
                      <a:srgbClr val="FFFFFF"/>
                    </a:gs>
                  </a:gsLst>
                  <a:lin ang="5400000" scaled="0"/>
                </a:gradFill>
                <a:latin typeface="Segoe UI" pitchFamily="34" charset="0"/>
              </a:rPr>
              <a:t>NT Token</a:t>
            </a:r>
            <a:br>
              <a:rPr lang="en-US" sz="1428" dirty="0">
                <a:gradFill>
                  <a:gsLst>
                    <a:gs pos="0">
                      <a:srgbClr val="FFFFFF"/>
                    </a:gs>
                    <a:gs pos="100000">
                      <a:srgbClr val="FFFFFF"/>
                    </a:gs>
                  </a:gsLst>
                  <a:lin ang="5400000" scaled="0"/>
                </a:gradFill>
                <a:latin typeface="Segoe UI" pitchFamily="34" charset="0"/>
              </a:rPr>
            </a:br>
            <a:r>
              <a:rPr lang="en-US" sz="1428" i="1" dirty="0">
                <a:gradFill>
                  <a:gsLst>
                    <a:gs pos="0">
                      <a:srgbClr val="FFFFFF"/>
                    </a:gs>
                    <a:gs pos="100000">
                      <a:srgbClr val="FFFFFF"/>
                    </a:gs>
                  </a:gsLst>
                  <a:lin ang="5400000" scaled="0"/>
                </a:gradFill>
                <a:latin typeface="Segoe UI" pitchFamily="34" charset="0"/>
              </a:rPr>
              <a:t>Windows Identity</a:t>
            </a:r>
          </a:p>
        </p:txBody>
      </p:sp>
      <p:sp>
        <p:nvSpPr>
          <p:cNvPr id="3" name="Rounded Rectangle 2"/>
          <p:cNvSpPr/>
          <p:nvPr/>
        </p:nvSpPr>
        <p:spPr bwMode="auto">
          <a:xfrm>
            <a:off x="6140521" y="2862347"/>
            <a:ext cx="1623421" cy="621736"/>
          </a:xfrm>
          <a:prstGeom prst="roundRect">
            <a:avLst>
              <a:gd name="adj" fmla="val 0"/>
            </a:avLst>
          </a:prstGeom>
          <a:solidFill>
            <a:schemeClr val="accent3"/>
          </a:solidFill>
          <a:ln>
            <a:noFill/>
            <a:headEnd type="none" w="med" len="med"/>
            <a:tailEnd type="none" w="med" len="med"/>
          </a:ln>
          <a:effectLst>
            <a:outerShdw blurRad="50800" dist="25400" dir="5400000" algn="t"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428" dirty="0">
                <a:gradFill>
                  <a:gsLst>
                    <a:gs pos="0">
                      <a:srgbClr val="FFFFFF"/>
                    </a:gs>
                    <a:gs pos="100000">
                      <a:srgbClr val="FFFFFF"/>
                    </a:gs>
                  </a:gsLst>
                  <a:lin ang="5400000" scaled="0"/>
                </a:gradFill>
                <a:latin typeface="Segoe UI" pitchFamily="34" charset="0"/>
              </a:rPr>
              <a:t>ASP.NET (FBA)</a:t>
            </a:r>
            <a:br>
              <a:rPr lang="en-US" sz="1428" dirty="0">
                <a:gradFill>
                  <a:gsLst>
                    <a:gs pos="0">
                      <a:srgbClr val="FFFFFF"/>
                    </a:gs>
                    <a:gs pos="100000">
                      <a:srgbClr val="FFFFFF"/>
                    </a:gs>
                  </a:gsLst>
                  <a:lin ang="5400000" scaled="0"/>
                </a:gradFill>
                <a:latin typeface="Segoe UI" pitchFamily="34" charset="0"/>
              </a:rPr>
            </a:br>
            <a:r>
              <a:rPr lang="en-US" sz="1224" i="1" dirty="0">
                <a:gradFill>
                  <a:gsLst>
                    <a:gs pos="0">
                      <a:srgbClr val="FFFFFF"/>
                    </a:gs>
                    <a:gs pos="100000">
                      <a:srgbClr val="FFFFFF"/>
                    </a:gs>
                  </a:gsLst>
                  <a:lin ang="5400000" scaled="0"/>
                </a:gradFill>
                <a:latin typeface="Segoe UI" pitchFamily="34" charset="0"/>
              </a:rPr>
              <a:t>SQL, LDAP, Custom …</a:t>
            </a:r>
            <a:endParaRPr lang="en-US" sz="1428" i="1" dirty="0">
              <a:gradFill>
                <a:gsLst>
                  <a:gs pos="0">
                    <a:srgbClr val="FFFFFF"/>
                  </a:gs>
                  <a:gs pos="100000">
                    <a:srgbClr val="FFFFFF"/>
                  </a:gs>
                </a:gsLst>
                <a:lin ang="5400000" scaled="0"/>
              </a:gradFill>
              <a:latin typeface="Segoe UI" pitchFamily="34" charset="0"/>
            </a:endParaRPr>
          </a:p>
        </p:txBody>
      </p:sp>
      <p:sp>
        <p:nvSpPr>
          <p:cNvPr id="4" name="Rounded Rectangle 3"/>
          <p:cNvSpPr/>
          <p:nvPr/>
        </p:nvSpPr>
        <p:spPr bwMode="auto">
          <a:xfrm>
            <a:off x="5151888" y="5036213"/>
            <a:ext cx="2098358" cy="544019"/>
          </a:xfrm>
          <a:prstGeom prst="roundRect">
            <a:avLst>
              <a:gd name="adj" fmla="val 0"/>
            </a:avLst>
          </a:prstGeom>
          <a:solidFill>
            <a:schemeClr val="accent4"/>
          </a:solidFill>
          <a:ln>
            <a:headEnd type="none" w="med" len="med"/>
            <a:tailEnd type="none" w="med" len="med"/>
          </a:ln>
          <a:effectLst>
            <a:outerShdw blurRad="50800" dist="25400" dir="5400000" algn="t"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a:r>
              <a:rPr lang="en-US" sz="1428" dirty="0">
                <a:solidFill>
                  <a:schemeClr val="bg1"/>
                </a:solidFill>
                <a:latin typeface="Segoe UI" pitchFamily="34" charset="0"/>
              </a:rPr>
              <a:t>SAML Token</a:t>
            </a:r>
          </a:p>
          <a:p>
            <a:pPr algn="ctr" defTabSz="932312"/>
            <a:r>
              <a:rPr lang="en-US" sz="1428" i="1" dirty="0">
                <a:solidFill>
                  <a:schemeClr val="bg1"/>
                </a:solidFill>
                <a:latin typeface="Segoe UI" pitchFamily="34" charset="0"/>
              </a:rPr>
              <a:t>Claims Based Identity</a:t>
            </a:r>
          </a:p>
        </p:txBody>
      </p:sp>
      <p:sp>
        <p:nvSpPr>
          <p:cNvPr id="5" name="Rounded Rectangle 4"/>
          <p:cNvSpPr/>
          <p:nvPr/>
        </p:nvSpPr>
        <p:spPr bwMode="auto">
          <a:xfrm>
            <a:off x="5151888" y="6118316"/>
            <a:ext cx="2098358" cy="544017"/>
          </a:xfrm>
          <a:prstGeom prst="roundRect">
            <a:avLst>
              <a:gd name="adj" fmla="val 0"/>
            </a:avLst>
          </a:prstGeom>
          <a:solidFill>
            <a:schemeClr val="accent4"/>
          </a:solidFill>
          <a:ln>
            <a:headEnd type="none" w="med" len="med"/>
            <a:tailEnd type="none" w="med" len="med"/>
          </a:ln>
          <a:effectLst>
            <a:outerShdw blurRad="50800" dist="25400" dir="5400000" algn="t" rotWithShape="0">
              <a:prstClr val="black">
                <a:alpha val="20000"/>
              </a:prstClr>
            </a:outerShdw>
          </a:effectLst>
        </p:spPr>
        <p:style>
          <a:lnRef idx="1">
            <a:schemeClr val="accent4"/>
          </a:lnRef>
          <a:fillRef idx="3">
            <a:schemeClr val="accent4"/>
          </a:fillRef>
          <a:effectRef idx="2">
            <a:schemeClr val="accent4"/>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a:r>
              <a:rPr lang="en-US" sz="1428" dirty="0" err="1">
                <a:solidFill>
                  <a:schemeClr val="bg1"/>
                </a:solidFill>
                <a:latin typeface="Segoe UI" pitchFamily="34" charset="0"/>
              </a:rPr>
              <a:t>SPUser</a:t>
            </a:r>
            <a:endParaRPr lang="en-US" sz="1428" i="1" dirty="0">
              <a:solidFill>
                <a:schemeClr val="bg1"/>
              </a:solidFill>
              <a:latin typeface="Segoe UI" pitchFamily="34" charset="0"/>
            </a:endParaRPr>
          </a:p>
        </p:txBody>
      </p:sp>
      <p:sp>
        <p:nvSpPr>
          <p:cNvPr id="6" name="Rounded Rectangle 5"/>
          <p:cNvSpPr/>
          <p:nvPr/>
        </p:nvSpPr>
        <p:spPr bwMode="auto">
          <a:xfrm>
            <a:off x="2021524" y="2854572"/>
            <a:ext cx="1544890" cy="621736"/>
          </a:xfrm>
          <a:prstGeom prst="roundRect">
            <a:avLst>
              <a:gd name="adj" fmla="val 0"/>
            </a:avLst>
          </a:prstGeom>
          <a:solidFill>
            <a:schemeClr val="accent2"/>
          </a:solidFill>
          <a:ln>
            <a:noFill/>
            <a:headEnd type="none" w="med" len="med"/>
            <a:tailEnd type="none" w="med" len="med"/>
          </a:ln>
          <a:effectLst>
            <a:outerShdw blurRad="50800" dist="25400" dir="5400000" algn="t"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428" dirty="0">
                <a:gradFill>
                  <a:gsLst>
                    <a:gs pos="0">
                      <a:srgbClr val="FFFFFF"/>
                    </a:gs>
                    <a:gs pos="100000">
                      <a:srgbClr val="FFFFFF"/>
                    </a:gs>
                  </a:gsLst>
                  <a:lin ang="5400000" scaled="0"/>
                </a:gradFill>
                <a:latin typeface="Segoe UI" pitchFamily="34" charset="0"/>
              </a:rPr>
              <a:t>NT Token</a:t>
            </a:r>
            <a:br>
              <a:rPr lang="en-US" sz="1428" dirty="0">
                <a:gradFill>
                  <a:gsLst>
                    <a:gs pos="0">
                      <a:srgbClr val="FFFFFF"/>
                    </a:gs>
                    <a:gs pos="100000">
                      <a:srgbClr val="FFFFFF"/>
                    </a:gs>
                  </a:gsLst>
                  <a:lin ang="5400000" scaled="0"/>
                </a:gradFill>
                <a:latin typeface="Segoe UI" pitchFamily="34" charset="0"/>
              </a:rPr>
            </a:br>
            <a:r>
              <a:rPr lang="en-US" sz="1428" i="1" dirty="0">
                <a:gradFill>
                  <a:gsLst>
                    <a:gs pos="0">
                      <a:srgbClr val="FFFFFF"/>
                    </a:gs>
                    <a:gs pos="100000">
                      <a:srgbClr val="FFFFFF"/>
                    </a:gs>
                  </a:gsLst>
                  <a:lin ang="5400000" scaled="0"/>
                </a:gradFill>
                <a:latin typeface="Segoe UI" pitchFamily="34" charset="0"/>
              </a:rPr>
              <a:t>Windows Identity</a:t>
            </a:r>
          </a:p>
        </p:txBody>
      </p:sp>
      <p:cxnSp>
        <p:nvCxnSpPr>
          <p:cNvPr id="7" name="Elbow Connector 20"/>
          <p:cNvCxnSpPr>
            <a:stCxn id="6" idx="2"/>
            <a:endCxn id="5" idx="1"/>
          </p:cNvCxnSpPr>
          <p:nvPr/>
        </p:nvCxnSpPr>
        <p:spPr>
          <a:xfrm rot="16200000" flipH="1">
            <a:off x="2515920" y="3754356"/>
            <a:ext cx="2914017" cy="2357919"/>
          </a:xfrm>
          <a:prstGeom prst="bentConnector2">
            <a:avLst/>
          </a:prstGeom>
          <a:ln w="22225">
            <a:solidFill>
              <a:srgbClr val="7FBA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2" idx="2"/>
            <a:endCxn id="4" idx="0"/>
          </p:cNvCxnSpPr>
          <p:nvPr/>
        </p:nvCxnSpPr>
        <p:spPr>
          <a:xfrm rot="16200000" flipH="1">
            <a:off x="4888044" y="3723190"/>
            <a:ext cx="1559904" cy="1066142"/>
          </a:xfrm>
          <a:prstGeom prst="bentConnector3">
            <a:avLst/>
          </a:prstGeom>
          <a:ln w="22225">
            <a:solidFill>
              <a:srgbClr val="7FBA00"/>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3" idx="2"/>
            <a:endCxn id="4" idx="0"/>
          </p:cNvCxnSpPr>
          <p:nvPr/>
        </p:nvCxnSpPr>
        <p:spPr>
          <a:xfrm rot="5400000">
            <a:off x="5800585" y="3884566"/>
            <a:ext cx="1552130" cy="751165"/>
          </a:xfrm>
          <a:prstGeom prst="bentConnector3">
            <a:avLst/>
          </a:prstGeom>
          <a:ln w="22225">
            <a:solidFill>
              <a:srgbClr val="7FBA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8005728" y="2862345"/>
            <a:ext cx="1623421" cy="621736"/>
          </a:xfrm>
          <a:prstGeom prst="roundRect">
            <a:avLst>
              <a:gd name="adj" fmla="val 0"/>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r>
              <a:rPr lang="en-US" sz="1428" dirty="0" smtClean="0">
                <a:gradFill>
                  <a:gsLst>
                    <a:gs pos="0">
                      <a:srgbClr val="FFFFFF"/>
                    </a:gs>
                    <a:gs pos="100000">
                      <a:srgbClr val="FFFFFF"/>
                    </a:gs>
                  </a:gsLst>
                  <a:lin ang="5400000" scaled="0"/>
                </a:gradFill>
                <a:latin typeface="Segoe UI" pitchFamily="34" charset="0"/>
              </a:rPr>
              <a:t>SAML 1.1</a:t>
            </a:r>
            <a:r>
              <a:rPr lang="en-US" sz="1428" dirty="0">
                <a:gradFill>
                  <a:gsLst>
                    <a:gs pos="0">
                      <a:srgbClr val="FFFFFF"/>
                    </a:gs>
                    <a:gs pos="100000">
                      <a:srgbClr val="FFFFFF"/>
                    </a:gs>
                  </a:gsLst>
                  <a:lin ang="5400000" scaled="0"/>
                </a:gradFill>
                <a:latin typeface="Segoe UI" pitchFamily="34" charset="0"/>
              </a:rPr>
              <a:t/>
            </a:r>
            <a:br>
              <a:rPr lang="en-US" sz="1428" dirty="0">
                <a:gradFill>
                  <a:gsLst>
                    <a:gs pos="0">
                      <a:srgbClr val="FFFFFF"/>
                    </a:gs>
                    <a:gs pos="100000">
                      <a:srgbClr val="FFFFFF"/>
                    </a:gs>
                  </a:gsLst>
                  <a:lin ang="5400000" scaled="0"/>
                </a:gradFill>
                <a:latin typeface="Segoe UI" pitchFamily="34" charset="0"/>
              </a:rPr>
            </a:br>
            <a:r>
              <a:rPr lang="en-US" sz="1224" i="1" dirty="0">
                <a:gradFill>
                  <a:gsLst>
                    <a:gs pos="0">
                      <a:srgbClr val="FFFFFF"/>
                    </a:gs>
                    <a:gs pos="100000">
                      <a:srgbClr val="FFFFFF"/>
                    </a:gs>
                  </a:gsLst>
                  <a:lin ang="5400000" scaled="0"/>
                </a:gradFill>
                <a:latin typeface="Segoe UI" pitchFamily="34" charset="0"/>
              </a:rPr>
              <a:t>ADFS, ACS, etc.</a:t>
            </a:r>
          </a:p>
        </p:txBody>
      </p:sp>
      <p:cxnSp>
        <p:nvCxnSpPr>
          <p:cNvPr id="11" name="Elbow Connector 10"/>
          <p:cNvCxnSpPr>
            <a:stCxn id="10" idx="2"/>
            <a:endCxn id="4" idx="0"/>
          </p:cNvCxnSpPr>
          <p:nvPr/>
        </p:nvCxnSpPr>
        <p:spPr>
          <a:xfrm rot="5400000">
            <a:off x="6733187" y="2951961"/>
            <a:ext cx="1552132" cy="2616372"/>
          </a:xfrm>
          <a:prstGeom prst="bentConnector3">
            <a:avLst>
              <a:gd name="adj1" fmla="val 50000"/>
            </a:avLst>
          </a:prstGeom>
          <a:ln w="22225">
            <a:solidFill>
              <a:srgbClr val="7FBA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5" idx="0"/>
          </p:cNvCxnSpPr>
          <p:nvPr/>
        </p:nvCxnSpPr>
        <p:spPr>
          <a:xfrm>
            <a:off x="6201067" y="5580232"/>
            <a:ext cx="0" cy="538084"/>
          </a:xfrm>
          <a:prstGeom prst="straightConnector1">
            <a:avLst/>
          </a:prstGeom>
          <a:ln w="15875">
            <a:solidFill>
              <a:srgbClr val="7FBA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32392" y="2318329"/>
            <a:ext cx="1040349" cy="376706"/>
          </a:xfrm>
          <a:prstGeom prst="rect">
            <a:avLst/>
          </a:prstGeom>
          <a:noFill/>
        </p:spPr>
        <p:txBody>
          <a:bodyPr wrap="none" lIns="0" tIns="0" rIns="0" bIns="0" rtlCol="0">
            <a:spAutoFit/>
          </a:bodyPr>
          <a:lstStyle/>
          <a:p>
            <a:r>
              <a:rPr lang="en-US" sz="2448" dirty="0">
                <a:gradFill>
                  <a:gsLst>
                    <a:gs pos="0">
                      <a:schemeClr val="tx1"/>
                    </a:gs>
                    <a:gs pos="86000">
                      <a:schemeClr val="tx1"/>
                    </a:gs>
                  </a:gsLst>
                  <a:lin ang="5400000" scaled="0"/>
                </a:gradFill>
              </a:rPr>
              <a:t>-Classic</a:t>
            </a:r>
          </a:p>
        </p:txBody>
      </p:sp>
      <p:sp>
        <p:nvSpPr>
          <p:cNvPr id="14" name="TextBox 13"/>
          <p:cNvSpPr txBox="1"/>
          <p:nvPr/>
        </p:nvSpPr>
        <p:spPr>
          <a:xfrm>
            <a:off x="6373674" y="2318329"/>
            <a:ext cx="1033937" cy="376706"/>
          </a:xfrm>
          <a:prstGeom prst="rect">
            <a:avLst/>
          </a:prstGeom>
          <a:noFill/>
        </p:spPr>
        <p:txBody>
          <a:bodyPr wrap="none" lIns="0" tIns="0" rIns="0" bIns="0" rtlCol="0">
            <a:spAutoFit/>
          </a:bodyPr>
          <a:lstStyle/>
          <a:p>
            <a:r>
              <a:rPr lang="en-US" sz="2448" dirty="0">
                <a:gradFill>
                  <a:gsLst>
                    <a:gs pos="0">
                      <a:schemeClr val="tx1"/>
                    </a:gs>
                    <a:gs pos="86000">
                      <a:schemeClr val="tx1"/>
                    </a:gs>
                  </a:gsLst>
                  <a:lin ang="5400000" scaled="0"/>
                </a:gradFill>
              </a:rPr>
              <a:t>-Claims</a:t>
            </a:r>
          </a:p>
        </p:txBody>
      </p:sp>
      <p:sp>
        <p:nvSpPr>
          <p:cNvPr id="15" name="Title 14"/>
          <p:cNvSpPr>
            <a:spLocks noGrp="1"/>
          </p:cNvSpPr>
          <p:nvPr>
            <p:ph type="title"/>
          </p:nvPr>
        </p:nvSpPr>
        <p:spPr/>
        <p:txBody>
          <a:bodyPr/>
          <a:lstStyle/>
          <a:p>
            <a:r>
              <a:rPr lang="it-IT" dirty="0" smtClean="0"/>
              <a:t>SharePoint 2013 </a:t>
            </a:r>
            <a:r>
              <a:rPr lang="it-IT" dirty="0" err="1" smtClean="0"/>
              <a:t>Users</a:t>
            </a:r>
            <a:r>
              <a:rPr lang="it-IT" dirty="0" smtClean="0"/>
              <a:t>’ </a:t>
            </a:r>
            <a:r>
              <a:rPr lang="it-IT" dirty="0" err="1" smtClean="0"/>
              <a:t>Authentication</a:t>
            </a:r>
            <a:endParaRPr lang="it-IT" dirty="0"/>
          </a:p>
        </p:txBody>
      </p:sp>
      <p:sp>
        <p:nvSpPr>
          <p:cNvPr id="16" name="Text Placeholder 15"/>
          <p:cNvSpPr>
            <a:spLocks noGrp="1"/>
          </p:cNvSpPr>
          <p:nvPr>
            <p:ph type="body" sz="quarter" idx="10"/>
          </p:nvPr>
        </p:nvSpPr>
        <p:spPr>
          <a:xfrm>
            <a:off x="274638" y="1212850"/>
            <a:ext cx="11887200" cy="738664"/>
          </a:xfrm>
        </p:spPr>
        <p:txBody>
          <a:bodyPr/>
          <a:lstStyle/>
          <a:p>
            <a:r>
              <a:rPr lang="it-IT" dirty="0" smtClean="0"/>
              <a:t>It </a:t>
            </a:r>
            <a:r>
              <a:rPr lang="it-IT" dirty="0" err="1" smtClean="0"/>
              <a:t>works</a:t>
            </a:r>
            <a:r>
              <a:rPr lang="it-IT" dirty="0" smtClean="0"/>
              <a:t> </a:t>
            </a:r>
            <a:r>
              <a:rPr lang="it-IT" dirty="0" err="1" smtClean="0"/>
              <a:t>almost</a:t>
            </a:r>
            <a:r>
              <a:rPr lang="it-IT" dirty="0" smtClean="0"/>
              <a:t> </a:t>
            </a:r>
            <a:r>
              <a:rPr lang="it-IT" dirty="0" err="1" smtClean="0"/>
              <a:t>like</a:t>
            </a:r>
            <a:r>
              <a:rPr lang="it-IT" dirty="0" smtClean="0"/>
              <a:t> SharePoint 2010</a:t>
            </a:r>
            <a:endParaRPr lang="it-IT" dirty="0"/>
          </a:p>
        </p:txBody>
      </p:sp>
    </p:spTree>
    <p:extLst>
      <p:ext uri="{BB962C8B-B14F-4D97-AF65-F5344CB8AC3E}">
        <p14:creationId xmlns:p14="http://schemas.microsoft.com/office/powerpoint/2010/main" val="3025499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Supported Authentication Modes</a:t>
            </a:r>
            <a:endParaRPr lang="it-IT" dirty="0"/>
          </a:p>
        </p:txBody>
      </p:sp>
      <p:sp>
        <p:nvSpPr>
          <p:cNvPr id="3" name="Content Placeholder 2"/>
          <p:cNvSpPr>
            <a:spLocks noGrp="1"/>
          </p:cNvSpPr>
          <p:nvPr>
            <p:ph type="body" sz="quarter" idx="10"/>
          </p:nvPr>
        </p:nvSpPr>
        <p:spPr>
          <a:xfrm>
            <a:off x="274638" y="1212850"/>
            <a:ext cx="11887200" cy="3785652"/>
          </a:xfrm>
        </p:spPr>
        <p:txBody>
          <a:bodyPr/>
          <a:lstStyle/>
          <a:p>
            <a:r>
              <a:rPr lang="it-IT" dirty="0" smtClean="0"/>
              <a:t>Classic-mode</a:t>
            </a:r>
          </a:p>
          <a:p>
            <a:pPr lvl="1"/>
            <a:r>
              <a:rPr lang="it-IT" dirty="0" err="1" smtClean="0"/>
              <a:t>It’s</a:t>
            </a:r>
            <a:r>
              <a:rPr lang="it-IT" dirty="0" smtClean="0"/>
              <a:t> </a:t>
            </a:r>
            <a:r>
              <a:rPr lang="it-IT" dirty="0" err="1" smtClean="0"/>
              <a:t>deprecated</a:t>
            </a:r>
            <a:r>
              <a:rPr lang="it-IT" dirty="0" smtClean="0"/>
              <a:t>!</a:t>
            </a:r>
          </a:p>
          <a:p>
            <a:pPr lvl="1"/>
            <a:r>
              <a:rPr lang="it-IT" dirty="0" smtClean="0"/>
              <a:t>For </a:t>
            </a:r>
            <a:r>
              <a:rPr lang="it-IT" dirty="0" err="1" smtClean="0"/>
              <a:t>backward</a:t>
            </a:r>
            <a:r>
              <a:rPr lang="it-IT" dirty="0" smtClean="0"/>
              <a:t> </a:t>
            </a:r>
            <a:r>
              <a:rPr lang="it-IT" dirty="0" err="1" smtClean="0"/>
              <a:t>compatibility</a:t>
            </a:r>
            <a:r>
              <a:rPr lang="it-IT" dirty="0" smtClean="0"/>
              <a:t> </a:t>
            </a:r>
            <a:r>
              <a:rPr lang="it-IT" dirty="0" err="1" smtClean="0"/>
              <a:t>only</a:t>
            </a:r>
            <a:endParaRPr lang="it-IT" dirty="0" smtClean="0"/>
          </a:p>
          <a:p>
            <a:pPr lvl="1"/>
            <a:r>
              <a:rPr lang="it-IT" dirty="0" err="1" smtClean="0"/>
              <a:t>Available</a:t>
            </a:r>
            <a:r>
              <a:rPr lang="it-IT" dirty="0" smtClean="0"/>
              <a:t> </a:t>
            </a:r>
            <a:r>
              <a:rPr lang="it-IT" dirty="0" err="1" smtClean="0"/>
              <a:t>only</a:t>
            </a:r>
            <a:r>
              <a:rPr lang="it-IT" dirty="0" smtClean="0"/>
              <a:t> </a:t>
            </a:r>
            <a:r>
              <a:rPr lang="it-IT" dirty="0" err="1" smtClean="0"/>
              <a:t>through</a:t>
            </a:r>
            <a:r>
              <a:rPr lang="it-IT" dirty="0" smtClean="0"/>
              <a:t> </a:t>
            </a:r>
            <a:r>
              <a:rPr lang="it-IT" dirty="0" err="1" smtClean="0"/>
              <a:t>PowerShell</a:t>
            </a:r>
            <a:endParaRPr lang="it-IT" dirty="0" smtClean="0"/>
          </a:p>
          <a:p>
            <a:pPr lvl="1"/>
            <a:r>
              <a:rPr lang="it-IT" dirty="0" smtClean="0"/>
              <a:t>No more </a:t>
            </a:r>
            <a:r>
              <a:rPr lang="it-IT" dirty="0" err="1" smtClean="0"/>
              <a:t>available</a:t>
            </a:r>
            <a:r>
              <a:rPr lang="it-IT" dirty="0" smtClean="0"/>
              <a:t> in SharePoint Central Administration</a:t>
            </a:r>
          </a:p>
          <a:p>
            <a:r>
              <a:rPr lang="it-IT" dirty="0" err="1" smtClean="0"/>
              <a:t>Claims-based</a:t>
            </a:r>
            <a:endParaRPr lang="it-IT" dirty="0" smtClean="0"/>
          </a:p>
          <a:p>
            <a:pPr lvl="1"/>
            <a:r>
              <a:rPr lang="it-IT" dirty="0" err="1" smtClean="0"/>
              <a:t>It’s</a:t>
            </a:r>
            <a:r>
              <a:rPr lang="it-IT" dirty="0" smtClean="0"/>
              <a:t> the default mode</a:t>
            </a:r>
          </a:p>
          <a:p>
            <a:pPr lvl="1"/>
            <a:r>
              <a:rPr lang="it-IT" dirty="0" smtClean="0"/>
              <a:t>And the </a:t>
            </a:r>
            <a:r>
              <a:rPr lang="it-IT" dirty="0" err="1" smtClean="0"/>
              <a:t>only</a:t>
            </a:r>
            <a:r>
              <a:rPr lang="it-IT" dirty="0" smtClean="0"/>
              <a:t> </a:t>
            </a:r>
            <a:r>
              <a:rPr lang="it-IT" dirty="0" err="1" smtClean="0"/>
              <a:t>one</a:t>
            </a:r>
            <a:r>
              <a:rPr lang="it-IT" dirty="0" smtClean="0"/>
              <a:t> </a:t>
            </a:r>
            <a:r>
              <a:rPr lang="it-IT" dirty="0" err="1" smtClean="0"/>
              <a:t>available</a:t>
            </a:r>
            <a:r>
              <a:rPr lang="it-IT" dirty="0" smtClean="0"/>
              <a:t> in SPCA</a:t>
            </a:r>
          </a:p>
          <a:p>
            <a:pPr lvl="1"/>
            <a:r>
              <a:rPr lang="it-IT" dirty="0" smtClean="0"/>
              <a:t>Use it … and </a:t>
            </a:r>
            <a:r>
              <a:rPr lang="it-IT" dirty="0" err="1" smtClean="0"/>
              <a:t>move</a:t>
            </a:r>
            <a:r>
              <a:rPr lang="it-IT" dirty="0" smtClean="0"/>
              <a:t> to it</a:t>
            </a:r>
            <a:endParaRPr lang="it-IT" dirty="0"/>
          </a:p>
        </p:txBody>
      </p:sp>
    </p:spTree>
    <p:extLst>
      <p:ext uri="{BB962C8B-B14F-4D97-AF65-F5344CB8AC3E}">
        <p14:creationId xmlns:p14="http://schemas.microsoft.com/office/powerpoint/2010/main" val="334312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Claims-based Authentication Methods</a:t>
            </a:r>
            <a:endParaRPr lang="it-IT" dirty="0"/>
          </a:p>
        </p:txBody>
      </p:sp>
      <p:sp>
        <p:nvSpPr>
          <p:cNvPr id="3" name="Content Placeholder 2"/>
          <p:cNvSpPr>
            <a:spLocks noGrp="1"/>
          </p:cNvSpPr>
          <p:nvPr>
            <p:ph type="body" sz="quarter" idx="10"/>
          </p:nvPr>
        </p:nvSpPr>
        <p:spPr>
          <a:xfrm>
            <a:off x="274638" y="1212850"/>
            <a:ext cx="11887200" cy="5478423"/>
          </a:xfrm>
        </p:spPr>
        <p:txBody>
          <a:bodyPr/>
          <a:lstStyle/>
          <a:p>
            <a:r>
              <a:rPr lang="it-IT" dirty="0" smtClean="0"/>
              <a:t>Anonymous</a:t>
            </a:r>
          </a:p>
          <a:p>
            <a:r>
              <a:rPr lang="it-IT" dirty="0" smtClean="0"/>
              <a:t>Windows</a:t>
            </a:r>
          </a:p>
          <a:p>
            <a:pPr lvl="1"/>
            <a:r>
              <a:rPr lang="it-IT" dirty="0" smtClean="0"/>
              <a:t>Basic, NTLM, </a:t>
            </a:r>
            <a:r>
              <a:rPr lang="it-IT" dirty="0" err="1" smtClean="0"/>
              <a:t>Kerberos</a:t>
            </a:r>
            <a:endParaRPr lang="it-IT" dirty="0" smtClean="0"/>
          </a:p>
          <a:p>
            <a:r>
              <a:rPr lang="it-IT" dirty="0" smtClean="0"/>
              <a:t>Forms </a:t>
            </a:r>
            <a:r>
              <a:rPr lang="it-IT" dirty="0" err="1" smtClean="0"/>
              <a:t>Based</a:t>
            </a:r>
            <a:r>
              <a:rPr lang="it-IT" dirty="0" smtClean="0"/>
              <a:t> </a:t>
            </a:r>
            <a:r>
              <a:rPr lang="it-IT" dirty="0" err="1" smtClean="0"/>
              <a:t>Authentication</a:t>
            </a:r>
            <a:r>
              <a:rPr lang="it-IT" dirty="0" smtClean="0"/>
              <a:t> (FBA)</a:t>
            </a:r>
          </a:p>
          <a:p>
            <a:pPr lvl="1"/>
            <a:r>
              <a:rPr lang="it-IT" dirty="0" err="1" smtClean="0"/>
              <a:t>Membership</a:t>
            </a:r>
            <a:r>
              <a:rPr lang="it-IT" dirty="0" smtClean="0"/>
              <a:t> API (ASPNET SQL)</a:t>
            </a:r>
          </a:p>
          <a:p>
            <a:pPr lvl="1"/>
            <a:r>
              <a:rPr lang="it-IT" dirty="0" smtClean="0"/>
              <a:t>LDAP Provider</a:t>
            </a:r>
          </a:p>
          <a:p>
            <a:pPr lvl="1"/>
            <a:r>
              <a:rPr lang="it-IT" dirty="0" smtClean="0"/>
              <a:t>Custom Provider (</a:t>
            </a:r>
            <a:r>
              <a:rPr lang="it-IT" dirty="0" err="1" smtClean="0"/>
              <a:t>developed</a:t>
            </a:r>
            <a:r>
              <a:rPr lang="it-IT" dirty="0" smtClean="0"/>
              <a:t> in .NET)</a:t>
            </a:r>
          </a:p>
          <a:p>
            <a:r>
              <a:rPr lang="it-IT" dirty="0" err="1" smtClean="0"/>
              <a:t>Trusted</a:t>
            </a:r>
            <a:r>
              <a:rPr lang="it-IT" dirty="0" smtClean="0"/>
              <a:t> Identity Provider</a:t>
            </a:r>
          </a:p>
          <a:p>
            <a:pPr lvl="1"/>
            <a:r>
              <a:rPr lang="it-IT" dirty="0" smtClean="0"/>
              <a:t>Active Directory </a:t>
            </a:r>
            <a:r>
              <a:rPr lang="it-IT" dirty="0" err="1" smtClean="0"/>
              <a:t>Federation</a:t>
            </a:r>
            <a:r>
              <a:rPr lang="it-IT" dirty="0" smtClean="0"/>
              <a:t> Services 2.0 (ADFS 2.0)</a:t>
            </a:r>
          </a:p>
          <a:p>
            <a:pPr lvl="1"/>
            <a:r>
              <a:rPr lang="it-IT" dirty="0" smtClean="0"/>
              <a:t>Windows Azure Access Control Services (ACS)</a:t>
            </a:r>
          </a:p>
          <a:p>
            <a:pPr lvl="1"/>
            <a:r>
              <a:rPr lang="it-IT" dirty="0" smtClean="0"/>
              <a:t>Windows Azure Active Directory Services (AAD, via ACS)</a:t>
            </a:r>
          </a:p>
          <a:p>
            <a:pPr lvl="1"/>
            <a:r>
              <a:rPr lang="it-IT" dirty="0" smtClean="0"/>
              <a:t>Custom IP/STS (</a:t>
            </a:r>
            <a:r>
              <a:rPr lang="it-IT" dirty="0" err="1" smtClean="0"/>
              <a:t>developed</a:t>
            </a:r>
            <a:r>
              <a:rPr lang="it-IT" dirty="0" smtClean="0"/>
              <a:t> in .NET or </a:t>
            </a:r>
            <a:r>
              <a:rPr lang="it-IT" dirty="0" err="1" smtClean="0"/>
              <a:t>any</a:t>
            </a:r>
            <a:r>
              <a:rPr lang="it-IT" dirty="0" smtClean="0"/>
              <a:t> </a:t>
            </a:r>
            <a:r>
              <a:rPr lang="it-IT" dirty="0" err="1" smtClean="0"/>
              <a:t>other</a:t>
            </a:r>
            <a:r>
              <a:rPr lang="it-IT" dirty="0" smtClean="0"/>
              <a:t> </a:t>
            </a:r>
            <a:r>
              <a:rPr lang="it-IT" dirty="0" err="1" smtClean="0"/>
              <a:t>compliant</a:t>
            </a:r>
            <a:r>
              <a:rPr lang="it-IT" dirty="0" smtClean="0"/>
              <a:t> </a:t>
            </a:r>
            <a:r>
              <a:rPr lang="it-IT" dirty="0" err="1" smtClean="0"/>
              <a:t>platform</a:t>
            </a:r>
            <a:r>
              <a:rPr lang="it-IT" dirty="0" smtClean="0"/>
              <a:t>)</a:t>
            </a:r>
            <a:endParaRPr lang="it-IT" dirty="0"/>
          </a:p>
        </p:txBody>
      </p:sp>
    </p:spTree>
    <p:extLst>
      <p:ext uri="{BB962C8B-B14F-4D97-AF65-F5344CB8AC3E}">
        <p14:creationId xmlns:p14="http://schemas.microsoft.com/office/powerpoint/2010/main" val="393647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SharePoint 2013 </a:t>
            </a:r>
            <a:r>
              <a:rPr lang="it-IT" dirty="0" err="1" smtClean="0"/>
              <a:t>Authentication</a:t>
            </a:r>
            <a:endParaRPr lang="it-IT" dirty="0"/>
          </a:p>
        </p:txBody>
      </p:sp>
      <p:sp>
        <p:nvSpPr>
          <p:cNvPr id="3" name="Text Placeholder 2"/>
          <p:cNvSpPr>
            <a:spLocks noGrp="1"/>
          </p:cNvSpPr>
          <p:nvPr>
            <p:ph type="body" sz="quarter" idx="12"/>
          </p:nvPr>
        </p:nvSpPr>
        <p:spPr/>
        <p:txBody>
          <a:bodyPr/>
          <a:lstStyle/>
          <a:p>
            <a:r>
              <a:rPr lang="it-IT" dirty="0" smtClean="0"/>
              <a:t>Paolo Pialorsi</a:t>
            </a:r>
            <a:endParaRPr lang="it-IT" dirty="0"/>
          </a:p>
        </p:txBody>
      </p:sp>
    </p:spTree>
    <p:extLst>
      <p:ext uri="{BB962C8B-B14F-4D97-AF65-F5344CB8AC3E}">
        <p14:creationId xmlns:p14="http://schemas.microsoft.com/office/powerpoint/2010/main" val="3899052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Identity </a:t>
            </a:r>
            <a:r>
              <a:rPr lang="it-IT" dirty="0" err="1" smtClean="0"/>
              <a:t>Claims</a:t>
            </a:r>
            <a:r>
              <a:rPr lang="it-IT" dirty="0" smtClean="0"/>
              <a:t> </a:t>
            </a:r>
            <a:r>
              <a:rPr lang="it-IT" dirty="0" err="1" smtClean="0"/>
              <a:t>Representation</a:t>
            </a:r>
            <a:endParaRPr lang="it-IT" dirty="0"/>
          </a:p>
        </p:txBody>
      </p:sp>
      <p:sp>
        <p:nvSpPr>
          <p:cNvPr id="5" name="Text Placeholder 4"/>
          <p:cNvSpPr>
            <a:spLocks noGrp="1"/>
          </p:cNvSpPr>
          <p:nvPr>
            <p:ph type="body" sz="quarter" idx="10"/>
          </p:nvPr>
        </p:nvSpPr>
        <p:spPr>
          <a:xfrm>
            <a:off x="274638" y="1212850"/>
            <a:ext cx="11887200" cy="2092881"/>
          </a:xfrm>
        </p:spPr>
        <p:txBody>
          <a:bodyPr/>
          <a:lstStyle/>
          <a:p>
            <a:r>
              <a:rPr lang="it-IT" dirty="0" smtClean="0"/>
              <a:t>Windows Account: i:0#.w|devleap\paolo</a:t>
            </a:r>
          </a:p>
          <a:p>
            <a:r>
              <a:rPr lang="it-IT" dirty="0" smtClean="0"/>
              <a:t>FBA Account: i:0#.f|fbamembership|paolo</a:t>
            </a:r>
          </a:p>
          <a:p>
            <a:r>
              <a:rPr lang="it-IT" dirty="0" smtClean="0"/>
              <a:t>SAML Account: i:05.t|devleap-acs|paolo@pialorsi.com</a:t>
            </a:r>
            <a:endParaRPr lang="it-IT" dirty="0"/>
          </a:p>
        </p:txBody>
      </p:sp>
    </p:spTree>
    <p:extLst>
      <p:ext uri="{BB962C8B-B14F-4D97-AF65-F5344CB8AC3E}">
        <p14:creationId xmlns:p14="http://schemas.microsoft.com/office/powerpoint/2010/main" val="3476215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800</TotalTime>
  <Words>2588</Words>
  <Application>Microsoft Office PowerPoint</Application>
  <PresentationFormat>Custom</PresentationFormat>
  <Paragraphs>309</Paragraphs>
  <Slides>33</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Consolas</vt:lpstr>
      <vt:lpstr>Segoe UI</vt:lpstr>
      <vt:lpstr>Segoe UI Light</vt:lpstr>
      <vt:lpstr>Wingdings</vt:lpstr>
      <vt:lpstr>TechEd_2013_Template_16x9</vt:lpstr>
      <vt:lpstr>1_TechEd_2013_Template_16x9</vt:lpstr>
      <vt:lpstr>PowerPoint Presentation</vt:lpstr>
      <vt:lpstr>Authentication and Authorization Infrastructure in Microsoft SharePoint 2013</vt:lpstr>
      <vt:lpstr>Agenda</vt:lpstr>
      <vt:lpstr>Authentication</vt:lpstr>
      <vt:lpstr>SharePoint 2013 Users’ Authentication</vt:lpstr>
      <vt:lpstr>Supported Authentication Modes</vt:lpstr>
      <vt:lpstr>Claims-based Authentication Methods</vt:lpstr>
      <vt:lpstr>SharePoint 2013 Authentication</vt:lpstr>
      <vt:lpstr>Identity Claims Representation</vt:lpstr>
      <vt:lpstr>How it works</vt:lpstr>
      <vt:lpstr>Trusting an external Identity Provider</vt:lpstr>
      <vt:lpstr>Windows Azure ACS</vt:lpstr>
      <vt:lpstr>Specs Supported by ACS</vt:lpstr>
      <vt:lpstr>Federating with Windows Azure ACS</vt:lpstr>
      <vt:lpstr>PeoplePicker, Claims, Augmentation, etc.</vt:lpstr>
      <vt:lpstr>Claims Providers</vt:lpstr>
      <vt:lpstr>Custom Claims Providers</vt:lpstr>
      <vt:lpstr>Custom Claims Provider Deployment</vt:lpstr>
      <vt:lpstr>Developing a Custom ClaimProvider (Quick Overview)</vt:lpstr>
      <vt:lpstr>SharePoint 2013 Apps Authentication</vt:lpstr>
      <vt:lpstr>The OAuth Protocol</vt:lpstr>
      <vt:lpstr>SharePoint 2013 Apps’ Authentication</vt:lpstr>
      <vt:lpstr>SharePoint Apps                      OAuth Flow</vt:lpstr>
      <vt:lpstr>Authorization</vt:lpstr>
      <vt:lpstr>SPUser and SPGroup</vt:lpstr>
      <vt:lpstr>App permissions</vt:lpstr>
      <vt:lpstr>More about App Permissions</vt:lpstr>
      <vt:lpstr>SharePoint 2013 Authorization</vt:lpstr>
      <vt:lpstr>S2S High Trust Scenario</vt:lpstr>
      <vt:lpstr>Related content</vt:lpstr>
      <vt:lpstr>Resources</vt:lpstr>
      <vt:lpstr>Evaluate this session</vt:lpstr>
      <vt:lpstr>PowerPoint Presentation</vt:lpstr>
    </vt:vector>
  </TitlesOfParts>
  <Manager>&lt;Comms manager/speech writer&gt;</Manager>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SES-B402: Authentication and Authorization Infrastructure in Microsoft SharePoint 2013</dc:title>
  <dc:subject>TechEd 2013</dc:subject>
  <dc:creator>Paolo Pialorsi</dc:creator>
  <cp:keywords>TechEd 2013</cp:keywords>
  <dc:description>Template by: Jordan Cayabyab, Artitudes Design, Inc.
Formatting by: Priscila Mandryk, Silver Fox Productions, Inc. 
Audience Type: Internal/External</dc:description>
  <cp:lastModifiedBy>Shows</cp:lastModifiedBy>
  <cp:revision>85</cp:revision>
  <dcterms:created xsi:type="dcterms:W3CDTF">2013-05-25T07:12:47Z</dcterms:created>
  <dcterms:modified xsi:type="dcterms:W3CDTF">2013-06-26T11:38:57Z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