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4"/>
  </p:notesMasterIdLst>
  <p:handoutMasterIdLst>
    <p:handoutMasterId r:id="rId45"/>
  </p:handoutMasterIdLst>
  <p:sldIdLst>
    <p:sldId id="1135" r:id="rId5"/>
    <p:sldId id="1151" r:id="rId6"/>
    <p:sldId id="1197" r:id="rId7"/>
    <p:sldId id="1188" r:id="rId8"/>
    <p:sldId id="1158" r:id="rId9"/>
    <p:sldId id="1159" r:id="rId10"/>
    <p:sldId id="1189" r:id="rId11"/>
    <p:sldId id="1202" r:id="rId12"/>
    <p:sldId id="1162" r:id="rId13"/>
    <p:sldId id="1165" r:id="rId14"/>
    <p:sldId id="1193" r:id="rId15"/>
    <p:sldId id="1194" r:id="rId16"/>
    <p:sldId id="1195" r:id="rId17"/>
    <p:sldId id="1166" r:id="rId18"/>
    <p:sldId id="1167" r:id="rId19"/>
    <p:sldId id="1168" r:id="rId20"/>
    <p:sldId id="1169" r:id="rId21"/>
    <p:sldId id="1170" r:id="rId22"/>
    <p:sldId id="1200" r:id="rId23"/>
    <p:sldId id="1171" r:id="rId24"/>
    <p:sldId id="1172" r:id="rId25"/>
    <p:sldId id="1173" r:id="rId26"/>
    <p:sldId id="1174" r:id="rId27"/>
    <p:sldId id="1175" r:id="rId28"/>
    <p:sldId id="1176" r:id="rId29"/>
    <p:sldId id="1177" r:id="rId30"/>
    <p:sldId id="1199" r:id="rId31"/>
    <p:sldId id="1178" r:id="rId32"/>
    <p:sldId id="1201" r:id="rId33"/>
    <p:sldId id="1179" r:id="rId34"/>
    <p:sldId id="1180" r:id="rId35"/>
    <p:sldId id="1181" r:id="rId36"/>
    <p:sldId id="1182" r:id="rId37"/>
    <p:sldId id="1183" r:id="rId38"/>
    <p:sldId id="1184" r:id="rId39"/>
    <p:sldId id="1185" r:id="rId40"/>
    <p:sldId id="1187" r:id="rId41"/>
    <p:sldId id="1203" r:id="rId42"/>
    <p:sldId id="1204"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97"/>
            <p14:sldId id="1188"/>
            <p14:sldId id="1158"/>
            <p14:sldId id="1159"/>
            <p14:sldId id="1189"/>
            <p14:sldId id="1202"/>
            <p14:sldId id="1162"/>
            <p14:sldId id="1165"/>
            <p14:sldId id="1193"/>
            <p14:sldId id="1194"/>
            <p14:sldId id="1195"/>
            <p14:sldId id="1166"/>
            <p14:sldId id="1167"/>
            <p14:sldId id="1168"/>
            <p14:sldId id="1169"/>
            <p14:sldId id="1170"/>
            <p14:sldId id="1200"/>
            <p14:sldId id="1171"/>
            <p14:sldId id="1172"/>
            <p14:sldId id="1173"/>
            <p14:sldId id="1174"/>
            <p14:sldId id="1175"/>
            <p14:sldId id="1176"/>
            <p14:sldId id="1177"/>
            <p14:sldId id="1199"/>
            <p14:sldId id="1178"/>
            <p14:sldId id="1201"/>
            <p14:sldId id="1179"/>
            <p14:sldId id="1180"/>
            <p14:sldId id="1181"/>
            <p14:sldId id="1182"/>
            <p14:sldId id="1183"/>
            <p14:sldId id="1184"/>
            <p14:sldId id="1185"/>
            <p14:sldId id="1187"/>
            <p14:sldId id="1203"/>
            <p14:sldId id="1204"/>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2" autoAdjust="0"/>
    <p:restoredTop sz="96305" autoAdjust="0"/>
  </p:normalViewPr>
  <p:slideViewPr>
    <p:cSldViewPr snapToGrid="0">
      <p:cViewPr varScale="1">
        <p:scale>
          <a:sx n="111" d="100"/>
          <a:sy n="111" d="100"/>
        </p:scale>
        <p:origin x="474"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41" d="100"/>
          <a:sy n="41" d="100"/>
        </p:scale>
        <p:origin x="-3876" y="-93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6/26/2013 12:16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6/26/2013 12:15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6/26/2013 12:15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486260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22</a:t>
            </a:fld>
            <a:endParaRPr lang="en-GB" dirty="0"/>
          </a:p>
        </p:txBody>
      </p:sp>
    </p:spTree>
    <p:extLst>
      <p:ext uri="{BB962C8B-B14F-4D97-AF65-F5344CB8AC3E}">
        <p14:creationId xmlns:p14="http://schemas.microsoft.com/office/powerpoint/2010/main" val="401323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12:16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9086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6/26/2013 12:16 PM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7603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6/26/2013 12:15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C83E6E42-88F3-4C72-B8EB-292A34704C15}" type="datetime3">
              <a:rPr lang="en-IE" smtClean="0"/>
              <a:pPr>
                <a:defRPr/>
              </a:pPr>
              <a:t>26 June 2013</a:t>
            </a:fld>
            <a:endParaRPr lang="en-IE" dirty="0"/>
          </a:p>
        </p:txBody>
      </p:sp>
      <p:sp>
        <p:nvSpPr>
          <p:cNvPr id="6" name="Footer Placeholder 5"/>
          <p:cNvSpPr>
            <a:spLocks noGrp="1"/>
          </p:cNvSpPr>
          <p:nvPr>
            <p:ph type="ftr" sz="quarter" idx="12"/>
          </p:nvPr>
        </p:nvSpPr>
        <p:spPr/>
        <p:txBody>
          <a:bodyPr/>
          <a:lstStyle/>
          <a:p>
            <a:pPr>
              <a:defRPr/>
            </a:pPr>
            <a:r>
              <a:rPr lang="en-US" smtClean="0"/>
              <a:t>HP Confidential</a:t>
            </a:r>
            <a:endParaRPr lang="en-US" dirty="0"/>
          </a:p>
        </p:txBody>
      </p:sp>
      <p:sp>
        <p:nvSpPr>
          <p:cNvPr id="7" name="Slide Number Placeholder 6"/>
          <p:cNvSpPr>
            <a:spLocks noGrp="1"/>
          </p:cNvSpPr>
          <p:nvPr>
            <p:ph type="sldNum" sz="quarter" idx="13"/>
          </p:nvPr>
        </p:nvSpPr>
        <p:spPr/>
        <p:txBody>
          <a:bodyPr/>
          <a:lstStyle/>
          <a:p>
            <a:pPr>
              <a:defRPr/>
            </a:pPr>
            <a:fld id="{03B7EC65-F7A7-4F36-94A0-9C2F184CCFF2}" type="slidenum">
              <a:rPr lang="en-IE" smtClean="0"/>
              <a:pPr>
                <a:defRPr/>
              </a:pPr>
              <a:t>4</a:t>
            </a:fld>
            <a:endParaRPr lang="en-IE"/>
          </a:p>
        </p:txBody>
      </p:sp>
    </p:spTree>
    <p:extLst>
      <p:ext uri="{BB962C8B-B14F-4D97-AF65-F5344CB8AC3E}">
        <p14:creationId xmlns:p14="http://schemas.microsoft.com/office/powerpoint/2010/main" val="3368733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A9E7FF-225A-48D9-91E8-FC603EB854B9}" type="slidenum">
              <a:rPr lang="en-GB" smtClean="0"/>
              <a:pPr>
                <a:defRPr/>
              </a:pPr>
              <a:t>5</a:t>
            </a:fld>
            <a:endParaRPr lang="en-GB" dirty="0"/>
          </a:p>
        </p:txBody>
      </p:sp>
    </p:spTree>
    <p:extLst>
      <p:ext uri="{BB962C8B-B14F-4D97-AF65-F5344CB8AC3E}">
        <p14:creationId xmlns:p14="http://schemas.microsoft.com/office/powerpoint/2010/main" val="97838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51434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a:t>
            </a:fld>
            <a:endParaRPr lang="en-GB" dirty="0"/>
          </a:p>
        </p:txBody>
      </p:sp>
    </p:spTree>
    <p:extLst>
      <p:ext uri="{BB962C8B-B14F-4D97-AF65-F5344CB8AC3E}">
        <p14:creationId xmlns:p14="http://schemas.microsoft.com/office/powerpoint/2010/main" val="339599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6/26/2013 12:16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87190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853E8-D85F-5D49-95D2-E1D96ABFE2B9}" type="slidenum">
              <a:rPr lang="en-GB" smtClean="0"/>
              <a:pPr/>
              <a:t>10</a:t>
            </a:fld>
            <a:endParaRPr lang="en-GB" dirty="0"/>
          </a:p>
        </p:txBody>
      </p:sp>
    </p:spTree>
    <p:extLst>
      <p:ext uri="{BB962C8B-B14F-4D97-AF65-F5344CB8AC3E}">
        <p14:creationId xmlns:p14="http://schemas.microsoft.com/office/powerpoint/2010/main" val="1759654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a:t>
            </a:fld>
            <a:endParaRPr lang="en-GB" dirty="0"/>
          </a:p>
        </p:txBody>
      </p:sp>
    </p:spTree>
    <p:extLst>
      <p:ext uri="{BB962C8B-B14F-4D97-AF65-F5344CB8AC3E}">
        <p14:creationId xmlns:p14="http://schemas.microsoft.com/office/powerpoint/2010/main" val="3828403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450822" y="319659"/>
            <a:ext cx="11039964" cy="74789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446937" y="1616513"/>
            <a:ext cx="5481980"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6213919" y="1612629"/>
            <a:ext cx="5274708"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5277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213923" y="3159444"/>
            <a:ext cx="5274707" cy="1292662"/>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450821" y="319657"/>
            <a:ext cx="11503739" cy="584431"/>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2"/>
            <a:ext cx="5456071" cy="2782300"/>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167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450822" y="1021799"/>
            <a:ext cx="11039964" cy="376684"/>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21792" indent="0" algn="ctr">
              <a:buNone/>
              <a:defRPr>
                <a:solidFill>
                  <a:schemeClr val="tx1">
                    <a:tint val="75000"/>
                  </a:schemeClr>
                </a:solidFill>
              </a:defRPr>
            </a:lvl2pPr>
            <a:lvl3pPr marL="1243584" indent="0" algn="ctr">
              <a:buNone/>
              <a:defRPr>
                <a:solidFill>
                  <a:schemeClr val="tx1">
                    <a:tint val="75000"/>
                  </a:schemeClr>
                </a:solidFill>
              </a:defRPr>
            </a:lvl3pPr>
            <a:lvl4pPr marL="1865376" indent="0" algn="ctr">
              <a:buNone/>
              <a:defRPr>
                <a:solidFill>
                  <a:schemeClr val="tx1">
                    <a:tint val="75000"/>
                  </a:schemeClr>
                </a:solidFill>
              </a:defRPr>
            </a:lvl4pPr>
            <a:lvl5pPr marL="2487168" indent="0" algn="ctr">
              <a:buNone/>
              <a:defRPr>
                <a:solidFill>
                  <a:schemeClr val="tx1">
                    <a:tint val="75000"/>
                  </a:schemeClr>
                </a:solidFill>
              </a:defRPr>
            </a:lvl5pPr>
            <a:lvl6pPr marL="3108960" indent="0" algn="ctr">
              <a:buNone/>
              <a:defRPr>
                <a:solidFill>
                  <a:schemeClr val="tx1">
                    <a:tint val="75000"/>
                  </a:schemeClr>
                </a:solidFill>
              </a:defRPr>
            </a:lvl6pPr>
            <a:lvl7pPr marL="3730752" indent="0" algn="ctr">
              <a:buNone/>
              <a:defRPr>
                <a:solidFill>
                  <a:schemeClr val="tx1">
                    <a:tint val="75000"/>
                  </a:schemeClr>
                </a:solidFill>
              </a:defRPr>
            </a:lvl7pPr>
            <a:lvl8pPr marL="4352544" indent="0" algn="ctr">
              <a:buNone/>
              <a:defRPr>
                <a:solidFill>
                  <a:schemeClr val="tx1">
                    <a:tint val="75000"/>
                  </a:schemeClr>
                </a:solidFill>
              </a:defRPr>
            </a:lvl8pPr>
            <a:lvl9pPr marL="4974336"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450822" y="319659"/>
            <a:ext cx="11039964" cy="585953"/>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5"/>
            <a:ext cx="11043590" cy="4391007"/>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7424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50822" y="319659"/>
            <a:ext cx="11039964" cy="585953"/>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2"/>
            <a:ext cx="11040913" cy="4378487"/>
          </a:xfrm>
        </p:spPr>
        <p:txBody>
          <a:bodyPr wrap="square">
            <a:noAutofit/>
          </a:bodyPr>
          <a:lstStyle>
            <a:lvl1pPr>
              <a:defRPr sz="2200" b="0">
                <a:solidFill>
                  <a:schemeClr val="tx1"/>
                </a:solidFill>
              </a:defRPr>
            </a:lvl1pPr>
            <a:lvl2pPr marL="231014" indent="-231014">
              <a:buFont typeface="Arial" pitchFamily="34" charset="0"/>
              <a:buChar char="•"/>
              <a:defRPr sz="1900">
                <a:solidFill>
                  <a:srgbClr val="000000"/>
                </a:solidFill>
              </a:defRPr>
            </a:lvl2pPr>
            <a:lvl3pPr marL="470662" indent="-239650">
              <a:buSzPct val="80000"/>
              <a:buFont typeface="HP Simplified" pitchFamily="34" charset="0"/>
              <a:buChar char="–"/>
              <a:defRPr>
                <a:solidFill>
                  <a:srgbClr val="000000"/>
                </a:solidFill>
              </a:defRPr>
            </a:lvl3pPr>
            <a:lvl4pPr marL="701676" indent="-231014">
              <a:buSzPct val="100000"/>
              <a:buFont typeface="Arial" pitchFamily="34" charset="0"/>
              <a:buChar char="•"/>
              <a:defRPr>
                <a:solidFill>
                  <a:srgbClr val="000000"/>
                </a:solidFill>
              </a:defRPr>
            </a:lvl4pPr>
            <a:lvl5pPr marL="932688" indent="-231014">
              <a:buSzPct val="80000"/>
              <a:buFont typeface="HP Simplified" pitchFamily="34" charset="0"/>
              <a:buChar cha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6662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50822" y="319659"/>
            <a:ext cx="11039964" cy="585953"/>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2"/>
            <a:ext cx="11040913" cy="4378487"/>
          </a:xfrm>
        </p:spPr>
        <p:txBody>
          <a:bodyPr wrap="square">
            <a:noAutofit/>
          </a:bodyPr>
          <a:lstStyle>
            <a:lvl1pPr marL="231014" indent="-231014">
              <a:buFont typeface="Arial" pitchFamily="34" charset="0"/>
              <a:buChar char="•"/>
              <a:defRPr sz="2200" b="0">
                <a:solidFill>
                  <a:schemeClr val="tx1"/>
                </a:solidFill>
              </a:defRPr>
            </a:lvl1pPr>
            <a:lvl2pPr marL="470662" indent="-241808">
              <a:buSzPct val="80000"/>
              <a:buFont typeface="HP Simplified" pitchFamily="34" charset="0"/>
              <a:buChar char="–"/>
              <a:defRPr sz="1900">
                <a:solidFill>
                  <a:srgbClr val="000000"/>
                </a:solidFill>
              </a:defRPr>
            </a:lvl2pPr>
            <a:lvl3pPr marL="701676" indent="-231014">
              <a:buSzPct val="100000"/>
              <a:buFont typeface="Arial" pitchFamily="34" charset="0"/>
              <a:buChar char="•"/>
              <a:defRPr sz="1600">
                <a:solidFill>
                  <a:srgbClr val="000000"/>
                </a:solidFill>
              </a:defRPr>
            </a:lvl3pPr>
            <a:lvl4pPr marL="932688" indent="-231014">
              <a:buSzPct val="80000"/>
              <a:buFont typeface="HP Simplified" pitchFamily="34" charset="0"/>
              <a:buChar char="–"/>
              <a:defRPr>
                <a:solidFill>
                  <a:srgbClr val="000000"/>
                </a:solidFill>
              </a:defRPr>
            </a:lvl4pPr>
            <a:lvl5pPr marL="1163702" indent="-231014">
              <a:buSzPct val="100000"/>
              <a:buFont typeface="Arial" pitchFamily="34" charset="0"/>
              <a:buChar cha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516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7713" y="319659"/>
            <a:ext cx="11039964" cy="585953"/>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47713" y="1616512"/>
            <a:ext cx="11040913" cy="4378487"/>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843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217" r:id="rId23"/>
    <p:sldLayoutId id="2147484218" r:id="rId24"/>
    <p:sldLayoutId id="2147484219" r:id="rId25"/>
    <p:sldLayoutId id="2147484220" r:id="rId26"/>
    <p:sldLayoutId id="2147484221" r:id="rId27"/>
    <p:sldLayoutId id="2147484222" r:id="rId2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www.hp.com/learn/ws2012"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http://www.hp.com/go/icsc" TargetMode="External"/><Relationship Id="rId2" Type="http://schemas.openxmlformats.org/officeDocument/2006/relationships/image" Target="../media/image4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8" Type="http://schemas.openxmlformats.org/officeDocument/2006/relationships/hyperlink" Target="http://technet.microsoft.com/en-us/library/hh771464.aspx" TargetMode="External"/><Relationship Id="rId3" Type="http://schemas.openxmlformats.org/officeDocument/2006/relationships/image" Target="../media/image49.png"/><Relationship Id="rId7" Type="http://schemas.openxmlformats.org/officeDocument/2006/relationships/hyperlink" Target="http://technet.microsoft.com/en-us/library/hh771475.aspx" TargetMode="External"/><Relationship Id="rId2" Type="http://schemas.openxmlformats.org/officeDocument/2006/relationships/image" Target="../media/image48.png"/><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hyperlink" Target="http://technet.microsoft.com/en-us/library/hh533440.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SCOM Management Packs</a:t>
            </a:r>
          </a:p>
        </p:txBody>
      </p:sp>
      <p:sp>
        <p:nvSpPr>
          <p:cNvPr id="4" name="Rectangle 3"/>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5" name="Rectangle 4"/>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2012</a:t>
            </a:r>
          </a:p>
        </p:txBody>
      </p:sp>
      <p:grpSp>
        <p:nvGrpSpPr>
          <p:cNvPr id="22" name="Group 21"/>
          <p:cNvGrpSpPr/>
          <p:nvPr/>
        </p:nvGrpSpPr>
        <p:grpSpPr>
          <a:xfrm>
            <a:off x="393292" y="1269376"/>
            <a:ext cx="10361478" cy="5188651"/>
            <a:chOff x="289170" y="933449"/>
            <a:chExt cx="7618345" cy="3815531"/>
          </a:xfrm>
        </p:grpSpPr>
        <p:pic>
          <p:nvPicPr>
            <p:cNvPr id="23" name="Picture 22"/>
            <p:cNvPicPr>
              <a:picLocks noChangeAspect="1"/>
            </p:cNvPicPr>
            <p:nvPr/>
          </p:nvPicPr>
          <p:blipFill>
            <a:blip r:embed="rId3"/>
            <a:stretch>
              <a:fillRect/>
            </a:stretch>
          </p:blipFill>
          <p:spPr>
            <a:xfrm>
              <a:off x="1371600" y="933449"/>
              <a:ext cx="6535915" cy="3815531"/>
            </a:xfrm>
            <a:prstGeom prst="rect">
              <a:avLst/>
            </a:prstGeom>
            <a:ln>
              <a:solidFill>
                <a:schemeClr val="tx1">
                  <a:lumMod val="50000"/>
                  <a:lumOff val="50000"/>
                </a:schemeClr>
              </a:solidFill>
            </a:ln>
          </p:spPr>
        </p:pic>
        <p:sp>
          <p:nvSpPr>
            <p:cNvPr id="24" name="TextBox 23"/>
            <p:cNvSpPr txBox="1"/>
            <p:nvPr/>
          </p:nvSpPr>
          <p:spPr>
            <a:xfrm>
              <a:off x="520588" y="1258639"/>
              <a:ext cx="841958" cy="237643"/>
            </a:xfrm>
            <a:prstGeom prst="rect">
              <a:avLst/>
            </a:prstGeom>
            <a:noFill/>
          </p:spPr>
          <p:txBody>
            <a:bodyPr wrap="none" rtlCol="0">
              <a:spAutoFit/>
            </a:bodyPr>
            <a:lstStyle/>
            <a:p>
              <a:r>
                <a:rPr lang="en-US" sz="1500" b="1" dirty="0">
                  <a:latin typeface="HP Simplified" pitchFamily="34" charset="0"/>
                </a:rPr>
                <a:t>HP Systems</a:t>
              </a:r>
            </a:p>
          </p:txBody>
        </p:sp>
        <p:sp>
          <p:nvSpPr>
            <p:cNvPr id="25" name="TextBox 24"/>
            <p:cNvSpPr txBox="1"/>
            <p:nvPr/>
          </p:nvSpPr>
          <p:spPr>
            <a:xfrm>
              <a:off x="448354" y="1779339"/>
              <a:ext cx="926300" cy="237643"/>
            </a:xfrm>
            <a:prstGeom prst="rect">
              <a:avLst/>
            </a:prstGeom>
            <a:noFill/>
          </p:spPr>
          <p:txBody>
            <a:bodyPr wrap="none" rtlCol="0">
              <a:spAutoFit/>
            </a:bodyPr>
            <a:lstStyle/>
            <a:p>
              <a:r>
                <a:rPr lang="en-US" sz="1500" b="1" dirty="0">
                  <a:latin typeface="HP Simplified" pitchFamily="34" charset="0"/>
                </a:rPr>
                <a:t>HP Agentless</a:t>
              </a:r>
            </a:p>
          </p:txBody>
        </p:sp>
        <p:sp>
          <p:nvSpPr>
            <p:cNvPr id="26" name="TextBox 25"/>
            <p:cNvSpPr txBox="1"/>
            <p:nvPr/>
          </p:nvSpPr>
          <p:spPr>
            <a:xfrm>
              <a:off x="289170" y="2268966"/>
              <a:ext cx="1119263" cy="237643"/>
            </a:xfrm>
            <a:prstGeom prst="rect">
              <a:avLst/>
            </a:prstGeom>
            <a:noFill/>
          </p:spPr>
          <p:txBody>
            <a:bodyPr wrap="none" rtlCol="0">
              <a:spAutoFit/>
            </a:bodyPr>
            <a:lstStyle/>
            <a:p>
              <a:r>
                <a:rPr lang="en-US" sz="1500" b="1" dirty="0">
                  <a:latin typeface="HP Simplified" pitchFamily="34" charset="0"/>
                </a:rPr>
                <a:t>HP BladeSystem</a:t>
              </a:r>
            </a:p>
          </p:txBody>
        </p:sp>
        <p:sp>
          <p:nvSpPr>
            <p:cNvPr id="27" name="TextBox 26"/>
            <p:cNvSpPr txBox="1"/>
            <p:nvPr/>
          </p:nvSpPr>
          <p:spPr>
            <a:xfrm>
              <a:off x="671746" y="2767482"/>
              <a:ext cx="661441" cy="237643"/>
            </a:xfrm>
            <a:prstGeom prst="rect">
              <a:avLst/>
            </a:prstGeom>
            <a:noFill/>
          </p:spPr>
          <p:txBody>
            <a:bodyPr wrap="none" rtlCol="0">
              <a:spAutoFit/>
            </a:bodyPr>
            <a:lstStyle/>
            <a:p>
              <a:r>
                <a:rPr lang="en-US" sz="1500" b="1" dirty="0">
                  <a:latin typeface="HP Simplified" pitchFamily="34" charset="0"/>
                </a:rPr>
                <a:t>HP Linux</a:t>
              </a:r>
            </a:p>
          </p:txBody>
        </p:sp>
        <p:sp>
          <p:nvSpPr>
            <p:cNvPr id="28" name="TextBox 27"/>
            <p:cNvSpPr txBox="1"/>
            <p:nvPr/>
          </p:nvSpPr>
          <p:spPr>
            <a:xfrm>
              <a:off x="307178" y="4252719"/>
              <a:ext cx="1065754" cy="237643"/>
            </a:xfrm>
            <a:prstGeom prst="rect">
              <a:avLst/>
            </a:prstGeom>
            <a:noFill/>
          </p:spPr>
          <p:txBody>
            <a:bodyPr wrap="none" rtlCol="0">
              <a:spAutoFit/>
            </a:bodyPr>
            <a:lstStyle/>
            <a:p>
              <a:r>
                <a:rPr lang="en-US" sz="1500" b="1" dirty="0">
                  <a:latin typeface="HP Simplified" pitchFamily="34" charset="0"/>
                </a:rPr>
                <a:t>HP VMware ESX</a:t>
              </a:r>
            </a:p>
          </p:txBody>
        </p:sp>
        <p:sp>
          <p:nvSpPr>
            <p:cNvPr id="29" name="TextBox 28"/>
            <p:cNvSpPr txBox="1"/>
            <p:nvPr/>
          </p:nvSpPr>
          <p:spPr>
            <a:xfrm>
              <a:off x="493835" y="4466306"/>
              <a:ext cx="873780" cy="237643"/>
            </a:xfrm>
            <a:prstGeom prst="rect">
              <a:avLst/>
            </a:prstGeom>
            <a:noFill/>
          </p:spPr>
          <p:txBody>
            <a:bodyPr wrap="none" rtlCol="0">
              <a:spAutoFit/>
            </a:bodyPr>
            <a:lstStyle/>
            <a:p>
              <a:r>
                <a:rPr lang="en-US" sz="1500" b="1" dirty="0">
                  <a:solidFill>
                    <a:srgbClr val="FFFFFF"/>
                  </a:solidFill>
                  <a:latin typeface="HP Simplified" pitchFamily="34" charset="0"/>
                </a:rPr>
                <a:t>HP Windows</a:t>
              </a:r>
            </a:p>
          </p:txBody>
        </p:sp>
        <p:cxnSp>
          <p:nvCxnSpPr>
            <p:cNvPr id="30" name="Straight Connector 29"/>
            <p:cNvCxnSpPr/>
            <p:nvPr/>
          </p:nvCxnSpPr>
          <p:spPr>
            <a:xfrm>
              <a:off x="1329632" y="1757328"/>
              <a:ext cx="647174" cy="0"/>
            </a:xfrm>
            <a:prstGeom prst="line">
              <a:avLst/>
            </a:prstGeom>
            <a:ln w="12700" cmpd="sng">
              <a:solidFill>
                <a:srgbClr val="0096D6"/>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329632" y="2076504"/>
              <a:ext cx="647174" cy="0"/>
            </a:xfrm>
            <a:prstGeom prst="line">
              <a:avLst/>
            </a:prstGeom>
            <a:ln w="12700" cmpd="sng">
              <a:solidFill>
                <a:srgbClr val="0096D6"/>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329632" y="2730021"/>
              <a:ext cx="647174" cy="0"/>
            </a:xfrm>
            <a:prstGeom prst="line">
              <a:avLst/>
            </a:prstGeom>
            <a:ln w="12700" cmpd="sng">
              <a:solidFill>
                <a:srgbClr val="0096D6"/>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1329632" y="3052224"/>
              <a:ext cx="647174" cy="0"/>
            </a:xfrm>
            <a:prstGeom prst="line">
              <a:avLst/>
            </a:prstGeom>
            <a:ln w="12700" cmpd="sng">
              <a:solidFill>
                <a:srgbClr val="0096D6"/>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327178" y="4429436"/>
              <a:ext cx="647174" cy="0"/>
            </a:xfrm>
            <a:prstGeom prst="line">
              <a:avLst/>
            </a:prstGeom>
            <a:ln w="12700" cmpd="sng">
              <a:solidFill>
                <a:srgbClr val="0096D6"/>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327178" y="4328896"/>
              <a:ext cx="647174" cy="0"/>
            </a:xfrm>
            <a:prstGeom prst="line">
              <a:avLst/>
            </a:prstGeom>
            <a:ln w="12700" cmpd="sng">
              <a:solidFill>
                <a:srgbClr val="0096D6"/>
              </a:solidFill>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82229" y="3406593"/>
              <a:ext cx="779539" cy="407388"/>
            </a:xfrm>
            <a:prstGeom prst="rect">
              <a:avLst/>
            </a:prstGeom>
            <a:noFill/>
          </p:spPr>
          <p:txBody>
            <a:bodyPr wrap="none" rtlCol="0">
              <a:spAutoFit/>
            </a:bodyPr>
            <a:lstStyle/>
            <a:p>
              <a:r>
                <a:rPr lang="en-US" sz="1500" b="1" dirty="0">
                  <a:latin typeface="HP Simplified" pitchFamily="34" charset="0"/>
                </a:rPr>
                <a:t>HP Virtual </a:t>
              </a:r>
              <a:br>
                <a:rPr lang="en-US" sz="1500" b="1" dirty="0">
                  <a:latin typeface="HP Simplified" pitchFamily="34" charset="0"/>
                </a:rPr>
              </a:br>
              <a:r>
                <a:rPr lang="en-US" sz="1500" b="1" dirty="0">
                  <a:latin typeface="HP Simplified" pitchFamily="34" charset="0"/>
                </a:rPr>
                <a:t>  Connect</a:t>
              </a:r>
            </a:p>
          </p:txBody>
        </p:sp>
      </p:grpSp>
    </p:spTree>
    <p:extLst>
      <p:ext uri="{BB962C8B-B14F-4D97-AF65-F5344CB8AC3E}">
        <p14:creationId xmlns:p14="http://schemas.microsoft.com/office/powerpoint/2010/main" val="2737890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solidFill>
                  <a:schemeClr val="tx1"/>
                </a:solidFill>
              </a:rPr>
              <a:t>Extending Converged Infrastructure support</a:t>
            </a:r>
          </a:p>
        </p:txBody>
      </p:sp>
      <p:sp>
        <p:nvSpPr>
          <p:cNvPr id="2" name="Title 1"/>
          <p:cNvSpPr>
            <a:spLocks noGrp="1"/>
          </p:cNvSpPr>
          <p:nvPr>
            <p:ph type="title"/>
          </p:nvPr>
        </p:nvSpPr>
        <p:spPr/>
        <p:txBody>
          <a:bodyPr/>
          <a:lstStyle/>
          <a:p>
            <a:r>
              <a:rPr lang="en-US" sz="4000" dirty="0" smtClean="0">
                <a:solidFill>
                  <a:schemeClr val="tx1"/>
                </a:solidFill>
              </a:rPr>
              <a:t>Virtual Connect Management Pack</a:t>
            </a:r>
            <a:endParaRPr lang="en-US" sz="4000" dirty="0">
              <a:solidFill>
                <a:schemeClr val="tx1"/>
              </a:solidFill>
            </a:endParaRPr>
          </a:p>
        </p:txBody>
      </p:sp>
      <p:sp>
        <p:nvSpPr>
          <p:cNvPr id="3" name="Content Placeholder 2"/>
          <p:cNvSpPr>
            <a:spLocks noGrp="1"/>
          </p:cNvSpPr>
          <p:nvPr>
            <p:ph sz="quarter" idx="10"/>
          </p:nvPr>
        </p:nvSpPr>
        <p:spPr>
          <a:xfrm>
            <a:off x="198332" y="1716925"/>
            <a:ext cx="5671033" cy="4391007"/>
          </a:xfrm>
        </p:spPr>
        <p:txBody>
          <a:bodyPr/>
          <a:lstStyle/>
          <a:p>
            <a:r>
              <a:rPr lang="en-US" sz="2800" b="1" dirty="0" smtClean="0"/>
              <a:t>Provides health monitoring and alerting</a:t>
            </a:r>
          </a:p>
          <a:p>
            <a:pPr lvl="2"/>
            <a:r>
              <a:rPr lang="en-US" sz="2000" dirty="0">
                <a:solidFill>
                  <a:schemeClr val="tx1"/>
                </a:solidFill>
              </a:rPr>
              <a:t>Domain State view</a:t>
            </a:r>
          </a:p>
          <a:p>
            <a:pPr lvl="2"/>
            <a:r>
              <a:rPr lang="en-US" sz="2000" dirty="0">
                <a:solidFill>
                  <a:schemeClr val="tx1"/>
                </a:solidFill>
              </a:rPr>
              <a:t>Diagram views</a:t>
            </a:r>
          </a:p>
          <a:p>
            <a:pPr lvl="2"/>
            <a:r>
              <a:rPr lang="en-US" sz="2000" dirty="0">
                <a:solidFill>
                  <a:schemeClr val="tx1"/>
                </a:solidFill>
              </a:rPr>
              <a:t>Logical component monitoring</a:t>
            </a:r>
          </a:p>
          <a:p>
            <a:pPr lvl="3"/>
            <a:r>
              <a:rPr lang="en-US" sz="1800" b="0" dirty="0" smtClean="0">
                <a:solidFill>
                  <a:schemeClr val="tx1"/>
                </a:solidFill>
              </a:rPr>
              <a:t>Ethernet networks</a:t>
            </a:r>
          </a:p>
          <a:p>
            <a:pPr lvl="3"/>
            <a:r>
              <a:rPr lang="en-US" sz="1800" b="0" dirty="0" smtClean="0">
                <a:solidFill>
                  <a:schemeClr val="tx1"/>
                </a:solidFill>
              </a:rPr>
              <a:t>Fibre Channel networks</a:t>
            </a:r>
          </a:p>
          <a:p>
            <a:pPr lvl="3"/>
            <a:r>
              <a:rPr lang="en-US" sz="1800" b="0" dirty="0" smtClean="0">
                <a:solidFill>
                  <a:schemeClr val="tx1"/>
                </a:solidFill>
              </a:rPr>
              <a:t>Server Profiles</a:t>
            </a:r>
          </a:p>
          <a:p>
            <a:pPr lvl="2"/>
            <a:r>
              <a:rPr lang="en-US" sz="2000" dirty="0">
                <a:solidFill>
                  <a:schemeClr val="tx1"/>
                </a:solidFill>
              </a:rPr>
              <a:t>Physical component monitoring</a:t>
            </a:r>
          </a:p>
          <a:p>
            <a:pPr lvl="3"/>
            <a:r>
              <a:rPr lang="en-US" sz="1800" b="0" dirty="0" smtClean="0">
                <a:solidFill>
                  <a:schemeClr val="tx1"/>
                </a:solidFill>
              </a:rPr>
              <a:t>Ethernet modules and uplink ports</a:t>
            </a:r>
          </a:p>
          <a:p>
            <a:pPr lvl="3"/>
            <a:r>
              <a:rPr lang="en-US" sz="1800" b="0" dirty="0" smtClean="0">
                <a:solidFill>
                  <a:schemeClr val="tx1"/>
                </a:solidFill>
              </a:rPr>
              <a:t>Fibre Channel modules and uplink ports</a:t>
            </a:r>
          </a:p>
          <a:p>
            <a:pPr lvl="3"/>
            <a:r>
              <a:rPr lang="en-US" sz="1800" b="0" dirty="0" smtClean="0">
                <a:solidFill>
                  <a:schemeClr val="tx1"/>
                </a:solidFill>
              </a:rPr>
              <a:t>FlexFabric modules and uplink ports</a:t>
            </a:r>
          </a:p>
          <a:p>
            <a:endParaRPr lang="en-US" sz="2000" dirty="0">
              <a:solidFill>
                <a:schemeClr val="tx1"/>
              </a:solidFill>
            </a:endParaRPr>
          </a:p>
          <a:p>
            <a:endParaRPr lang="en-US" sz="3600" dirty="0"/>
          </a:p>
        </p:txBody>
      </p:sp>
      <p:pic>
        <p:nvPicPr>
          <p:cNvPr id="6" name="Picture 5"/>
          <p:cNvPicPr>
            <a:picLocks noChangeAspect="1"/>
          </p:cNvPicPr>
          <p:nvPr/>
        </p:nvPicPr>
        <p:blipFill>
          <a:blip r:embed="rId3"/>
          <a:stretch>
            <a:fillRect/>
          </a:stretch>
        </p:blipFill>
        <p:spPr>
          <a:xfrm>
            <a:off x="5355939" y="2109386"/>
            <a:ext cx="6482315" cy="3998546"/>
          </a:xfrm>
          <a:prstGeom prst="rect">
            <a:avLst/>
          </a:prstGeom>
          <a:ln>
            <a:solidFill>
              <a:schemeClr val="tx1">
                <a:lumMod val="50000"/>
                <a:lumOff val="50000"/>
              </a:schemeClr>
            </a:solidFill>
          </a:ln>
        </p:spPr>
      </p:pic>
      <p:sp>
        <p:nvSpPr>
          <p:cNvPr id="8" name="16-Point Star 7"/>
          <p:cNvSpPr/>
          <p:nvPr/>
        </p:nvSpPr>
        <p:spPr>
          <a:xfrm rot="21107951">
            <a:off x="7945239" y="1473891"/>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sp>
        <p:nvSpPr>
          <p:cNvPr id="7" name="Rectangle 6"/>
          <p:cNvSpPr/>
          <p:nvPr/>
        </p:nvSpPr>
        <p:spPr>
          <a:xfrm>
            <a:off x="5614871" y="2456859"/>
            <a:ext cx="1485955" cy="1865207"/>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sp>
        <p:nvSpPr>
          <p:cNvPr id="9" name="Rectangle 8"/>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10" name="Rectangle 9"/>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2012</a:t>
            </a:r>
          </a:p>
        </p:txBody>
      </p:sp>
    </p:spTree>
    <p:extLst>
      <p:ext uri="{BB962C8B-B14F-4D97-AF65-F5344CB8AC3E}">
        <p14:creationId xmlns:p14="http://schemas.microsoft.com/office/powerpoint/2010/main" val="3364256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Connect Management Pack</a:t>
            </a:r>
            <a:endParaRPr lang="en-US" dirty="0"/>
          </a:p>
        </p:txBody>
      </p:sp>
      <p:sp>
        <p:nvSpPr>
          <p:cNvPr id="7" name="Rectangle 6"/>
          <p:cNvSpPr/>
          <p:nvPr/>
        </p:nvSpPr>
        <p:spPr>
          <a:xfrm>
            <a:off x="293446" y="1303765"/>
            <a:ext cx="11697843" cy="1339322"/>
          </a:xfrm>
          <a:prstGeom prst="rect">
            <a:avLst/>
          </a:prstGeom>
        </p:spPr>
        <p:txBody>
          <a:bodyPr wrap="square" lIns="124358" tIns="62179" rIns="124358" bIns="62179">
            <a:spAutoFit/>
          </a:bodyPr>
          <a:lstStyle/>
          <a:p>
            <a:pPr marL="237490" indent="-237490">
              <a:spcBef>
                <a:spcPts val="816"/>
              </a:spcBef>
              <a:buClr>
                <a:schemeClr val="tx1"/>
              </a:buClr>
              <a:buFont typeface="Arial" pitchFamily="34" charset="0"/>
              <a:buChar char="•"/>
            </a:pPr>
            <a:r>
              <a:rPr lang="en-US" sz="2200" dirty="0"/>
              <a:t>Assists with troubleshooting Virtual Connect problems</a:t>
            </a:r>
          </a:p>
          <a:p>
            <a:pPr marL="237490" indent="-237490">
              <a:spcBef>
                <a:spcPts val="816"/>
              </a:spcBef>
              <a:buClr>
                <a:schemeClr val="tx1"/>
              </a:buClr>
              <a:buFont typeface="Arial" pitchFamily="34" charset="0"/>
              <a:buChar char="•"/>
            </a:pPr>
            <a:r>
              <a:rPr lang="en-US" sz="2200" dirty="0"/>
              <a:t>Health monitoring, configuration information, and alerts</a:t>
            </a:r>
          </a:p>
          <a:p>
            <a:pPr marL="237490" indent="-237490">
              <a:spcBef>
                <a:spcPts val="816"/>
              </a:spcBef>
              <a:buClr>
                <a:schemeClr val="tx1"/>
              </a:buClr>
              <a:buFont typeface="Arial" pitchFamily="34" charset="0"/>
              <a:buChar char="•"/>
              <a:tabLst>
                <a:tab pos="772922" algn="l"/>
              </a:tabLst>
            </a:pPr>
            <a:r>
              <a:rPr lang="en-US" sz="2200" dirty="0"/>
              <a:t>Uses HP Device Monitor to register Virtual Connect domains</a:t>
            </a:r>
          </a:p>
        </p:txBody>
      </p:sp>
      <p:pic>
        <p:nvPicPr>
          <p:cNvPr id="3" name="Picture 2"/>
          <p:cNvPicPr>
            <a:picLocks noChangeAspect="1"/>
          </p:cNvPicPr>
          <p:nvPr/>
        </p:nvPicPr>
        <p:blipFill>
          <a:blip r:embed="rId2"/>
          <a:stretch>
            <a:fillRect/>
          </a:stretch>
        </p:blipFill>
        <p:spPr>
          <a:xfrm>
            <a:off x="376233" y="3188456"/>
            <a:ext cx="5766135" cy="2735721"/>
          </a:xfrm>
          <a:prstGeom prst="rect">
            <a:avLst/>
          </a:prstGeom>
          <a:ln>
            <a:solidFill>
              <a:schemeClr val="tx1">
                <a:lumMod val="50000"/>
                <a:lumOff val="50000"/>
              </a:schemeClr>
            </a:solidFill>
          </a:ln>
        </p:spPr>
      </p:pic>
      <p:sp>
        <p:nvSpPr>
          <p:cNvPr id="5" name="TextBox 4"/>
          <p:cNvSpPr txBox="1"/>
          <p:nvPr/>
        </p:nvSpPr>
        <p:spPr>
          <a:xfrm>
            <a:off x="8143886" y="4801871"/>
            <a:ext cx="251247" cy="460392"/>
          </a:xfrm>
          <a:prstGeom prst="rect">
            <a:avLst/>
          </a:prstGeom>
          <a:noFill/>
        </p:spPr>
        <p:txBody>
          <a:bodyPr wrap="none" lIns="124358" tIns="62179" rIns="124358" bIns="62179" rtlCol="0">
            <a:spAutoFit/>
          </a:bodyPr>
          <a:lstStyle/>
          <a:p>
            <a:pPr defTabSz="585090">
              <a:spcAft>
                <a:spcPts val="544"/>
              </a:spcAft>
              <a:buSzPct val="100000"/>
            </a:pPr>
            <a:endParaRPr lang="en-US" sz="2200" dirty="0">
              <a:solidFill>
                <a:srgbClr val="000000"/>
              </a:solidFill>
              <a:latin typeface="HP Simplified" pitchFamily="34" charset="0"/>
              <a:cs typeface="HP Simplified" pitchFamily="34" charset="0"/>
            </a:endParaRPr>
          </a:p>
        </p:txBody>
      </p:sp>
      <p:pic>
        <p:nvPicPr>
          <p:cNvPr id="6" name="Picture 5"/>
          <p:cNvPicPr>
            <a:picLocks noChangeAspect="1"/>
          </p:cNvPicPr>
          <p:nvPr/>
        </p:nvPicPr>
        <p:blipFill>
          <a:blip r:embed="rId3"/>
          <a:stretch>
            <a:fillRect/>
          </a:stretch>
        </p:blipFill>
        <p:spPr>
          <a:xfrm>
            <a:off x="6665448" y="3188456"/>
            <a:ext cx="4561957" cy="2735721"/>
          </a:xfrm>
          <a:prstGeom prst="rect">
            <a:avLst/>
          </a:prstGeom>
          <a:ln>
            <a:solidFill>
              <a:schemeClr val="tx1">
                <a:lumMod val="50000"/>
                <a:lumOff val="50000"/>
              </a:schemeClr>
            </a:solidFill>
          </a:ln>
        </p:spPr>
      </p:pic>
      <p:sp>
        <p:nvSpPr>
          <p:cNvPr id="10" name="Rectangle 9"/>
          <p:cNvSpPr/>
          <p:nvPr/>
        </p:nvSpPr>
        <p:spPr>
          <a:xfrm>
            <a:off x="1875224" y="5934152"/>
            <a:ext cx="2738749" cy="402571"/>
          </a:xfrm>
          <a:prstGeom prst="rect">
            <a:avLst/>
          </a:prstGeom>
        </p:spPr>
        <p:txBody>
          <a:bodyPr wrap="none" lIns="124358" tIns="62179" rIns="124358" bIns="62179">
            <a:spAutoFit/>
          </a:bodyPr>
          <a:lstStyle/>
          <a:p>
            <a:r>
              <a:rPr lang="en-US" b="1" dirty="0" smtClean="0"/>
              <a:t>Health Collection State</a:t>
            </a:r>
            <a:endParaRPr lang="en-US" dirty="0"/>
          </a:p>
        </p:txBody>
      </p:sp>
      <p:sp>
        <p:nvSpPr>
          <p:cNvPr id="11" name="Rectangle 10"/>
          <p:cNvSpPr/>
          <p:nvPr/>
        </p:nvSpPr>
        <p:spPr>
          <a:xfrm>
            <a:off x="7418141" y="5943845"/>
            <a:ext cx="2577616" cy="402571"/>
          </a:xfrm>
          <a:prstGeom prst="rect">
            <a:avLst/>
          </a:prstGeom>
        </p:spPr>
        <p:txBody>
          <a:bodyPr wrap="none" lIns="124358" tIns="62179" rIns="124358" bIns="62179">
            <a:spAutoFit/>
          </a:bodyPr>
          <a:lstStyle/>
          <a:p>
            <a:r>
              <a:rPr lang="en-US" b="1" dirty="0" smtClean="0"/>
              <a:t>Ethernet Uplink Ports</a:t>
            </a:r>
            <a:endParaRPr lang="en-US" dirty="0"/>
          </a:p>
        </p:txBody>
      </p:sp>
      <p:sp>
        <p:nvSpPr>
          <p:cNvPr id="9" name="16-Point Star 8"/>
          <p:cNvSpPr/>
          <p:nvPr/>
        </p:nvSpPr>
        <p:spPr>
          <a:xfrm rot="21107951">
            <a:off x="8741174" y="1757774"/>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sp>
        <p:nvSpPr>
          <p:cNvPr id="12" name="Rectangle 11"/>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13" name="Rectangle 12"/>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2012</a:t>
            </a:r>
          </a:p>
        </p:txBody>
      </p:sp>
    </p:spTree>
    <p:extLst>
      <p:ext uri="{BB962C8B-B14F-4D97-AF65-F5344CB8AC3E}">
        <p14:creationId xmlns:p14="http://schemas.microsoft.com/office/powerpoint/2010/main" val="2583520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HP Storage Management Pack for SCOM</a:t>
            </a:r>
          </a:p>
        </p:txBody>
      </p:sp>
      <p:sp>
        <p:nvSpPr>
          <p:cNvPr id="23" name="Rectangle 22"/>
          <p:cNvSpPr/>
          <p:nvPr/>
        </p:nvSpPr>
        <p:spPr>
          <a:xfrm>
            <a:off x="415631" y="1309659"/>
            <a:ext cx="4908299" cy="276999"/>
          </a:xfrm>
          <a:prstGeom prst="rect">
            <a:avLst/>
          </a:prstGeom>
        </p:spPr>
        <p:txBody>
          <a:bodyPr wrap="square" lIns="0" tIns="0" rIns="0" bIns="0">
            <a:spAutoFit/>
          </a:bodyPr>
          <a:lstStyle/>
          <a:p>
            <a:r>
              <a:rPr lang="en-US" b="1" dirty="0"/>
              <a:t>HP Storage management in SCOM</a:t>
            </a:r>
          </a:p>
        </p:txBody>
      </p:sp>
      <p:sp>
        <p:nvSpPr>
          <p:cNvPr id="8" name="Rectangle 7"/>
          <p:cNvSpPr/>
          <p:nvPr/>
        </p:nvSpPr>
        <p:spPr>
          <a:xfrm>
            <a:off x="10424693" y="502780"/>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9" name="Rectangle 8"/>
          <p:cNvSpPr/>
          <p:nvPr/>
        </p:nvSpPr>
        <p:spPr>
          <a:xfrm>
            <a:off x="10424693" y="762472"/>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2012</a:t>
            </a:r>
          </a:p>
        </p:txBody>
      </p:sp>
      <p:sp>
        <p:nvSpPr>
          <p:cNvPr id="13" name="Text Placeholder 6"/>
          <p:cNvSpPr txBox="1">
            <a:spLocks/>
          </p:cNvSpPr>
          <p:nvPr/>
        </p:nvSpPr>
        <p:spPr bwMode="black">
          <a:xfrm>
            <a:off x="419766" y="1799431"/>
            <a:ext cx="6666834" cy="4421723"/>
          </a:xfrm>
          <a:prstGeom prst="rect">
            <a:avLst/>
          </a:prstGeom>
        </p:spPr>
        <p:txBody>
          <a:bodyPr vert="horz" wrap="square" lIns="0" tIns="0" rIns="0" bIns="0" rtlCol="0">
            <a:sp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2400" dirty="0" smtClean="0">
                <a:solidFill>
                  <a:schemeClr val="tx1"/>
                </a:solidFill>
              </a:rPr>
              <a:t>Automated installation and discovery</a:t>
            </a:r>
          </a:p>
          <a:p>
            <a:pPr lvl="3"/>
            <a:r>
              <a:rPr lang="en-US" sz="2000" dirty="0" smtClean="0">
                <a:solidFill>
                  <a:schemeClr val="tx1"/>
                </a:solidFill>
              </a:rPr>
              <a:t>Supports both SCOM 2007 and SCOM 2012</a:t>
            </a:r>
          </a:p>
          <a:p>
            <a:pPr lvl="2"/>
            <a:r>
              <a:rPr lang="en-US" sz="2400" dirty="0" smtClean="0">
                <a:solidFill>
                  <a:schemeClr val="tx1"/>
                </a:solidFill>
              </a:rPr>
              <a:t>Monitor HP storage directly from SCOM</a:t>
            </a:r>
          </a:p>
          <a:p>
            <a:pPr lvl="3"/>
            <a:r>
              <a:rPr lang="en-US" sz="2000" dirty="0" smtClean="0">
                <a:solidFill>
                  <a:schemeClr val="tx1"/>
                </a:solidFill>
              </a:rPr>
              <a:t>Events and Alerts for HP Storage hardware</a:t>
            </a:r>
          </a:p>
          <a:p>
            <a:pPr lvl="3"/>
            <a:r>
              <a:rPr lang="en-US" sz="2000" dirty="0" smtClean="0">
                <a:solidFill>
                  <a:schemeClr val="tx1"/>
                </a:solidFill>
              </a:rPr>
              <a:t>Diagram/Topology Views</a:t>
            </a:r>
          </a:p>
          <a:p>
            <a:pPr lvl="2"/>
            <a:r>
              <a:rPr lang="en-US" sz="2400" dirty="0" smtClean="0">
                <a:solidFill>
                  <a:schemeClr val="tx1"/>
                </a:solidFill>
              </a:rPr>
              <a:t>Not included with HP Insight Control for System Center</a:t>
            </a:r>
          </a:p>
          <a:p>
            <a:pPr lvl="3"/>
            <a:r>
              <a:rPr lang="en-US" sz="2000" dirty="0" smtClean="0">
                <a:solidFill>
                  <a:schemeClr val="tx1"/>
                </a:solidFill>
              </a:rPr>
              <a:t>Download from </a:t>
            </a:r>
            <a:r>
              <a:rPr lang="en-US" sz="2000" dirty="0">
                <a:solidFill>
                  <a:schemeClr val="tx1"/>
                </a:solidFill>
                <a:hlinkClick r:id="rId3"/>
              </a:rPr>
              <a:t>https://h20392.www2.hp.com/portal/swdepot/displayProductInfo.do?productNumber=SCOM</a:t>
            </a:r>
          </a:p>
          <a:p>
            <a:pPr lvl="2"/>
            <a:r>
              <a:rPr lang="en-US" sz="2400" dirty="0" smtClean="0">
                <a:solidFill>
                  <a:schemeClr val="tx1"/>
                </a:solidFill>
              </a:rPr>
              <a:t>SCVMM 2012 can use SMI-S Providers for storage provisioning of Hyper-V clusters</a:t>
            </a:r>
            <a:endParaRPr lang="en-US" sz="2800" dirty="0">
              <a:solidFill>
                <a:schemeClr val="tx1"/>
              </a:solidFill>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0377" y="1260006"/>
            <a:ext cx="3722560" cy="2073313"/>
          </a:xfrm>
          <a:prstGeom prst="rect">
            <a:avLst/>
          </a:prstGeom>
          <a:noFill/>
          <a:ln w="9525">
            <a:noFill/>
            <a:miter lim="800000"/>
            <a:headEnd/>
            <a:tailEnd/>
          </a:ln>
        </p:spPr>
      </p:pic>
      <p:pic>
        <p:nvPicPr>
          <p:cNvPr id="15"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228706" y="3465828"/>
            <a:ext cx="1844665" cy="2919875"/>
          </a:xfrm>
          <a:prstGeom prst="rect">
            <a:avLst/>
          </a:prstGeom>
          <a:noFill/>
          <a:ln w="9525">
            <a:noFill/>
            <a:miter lim="800000"/>
            <a:headEnd/>
            <a:tailEnd/>
          </a:ln>
        </p:spPr>
      </p:pic>
    </p:spTree>
    <p:extLst>
      <p:ext uri="{BB962C8B-B14F-4D97-AF65-F5344CB8AC3E}">
        <p14:creationId xmlns:p14="http://schemas.microsoft.com/office/powerpoint/2010/main" val="1540385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Alert View</a:t>
            </a:r>
          </a:p>
        </p:txBody>
      </p:sp>
      <p:pic>
        <p:nvPicPr>
          <p:cNvPr id="2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01157" y="1243106"/>
            <a:ext cx="5222150" cy="4257550"/>
          </a:xfrm>
          <a:prstGeom prst="rect">
            <a:avLst/>
          </a:prstGeom>
          <a:noFill/>
          <a:ln w="9525">
            <a:solidFill>
              <a:schemeClr val="bg1">
                <a:lumMod val="50000"/>
              </a:schemeClr>
            </a:solidFill>
            <a:miter lim="800000"/>
            <a:headEnd/>
            <a:tailEnd/>
          </a:ln>
        </p:spPr>
      </p:pic>
      <p:sp>
        <p:nvSpPr>
          <p:cNvPr id="23" name="Rectangle 22"/>
          <p:cNvSpPr/>
          <p:nvPr/>
        </p:nvSpPr>
        <p:spPr>
          <a:xfrm>
            <a:off x="415631" y="1410351"/>
            <a:ext cx="6021706" cy="276999"/>
          </a:xfrm>
          <a:prstGeom prst="rect">
            <a:avLst/>
          </a:prstGeom>
        </p:spPr>
        <p:txBody>
          <a:bodyPr wrap="square" lIns="0" tIns="0" rIns="0" bIns="0">
            <a:spAutoFit/>
          </a:bodyPr>
          <a:lstStyle/>
          <a:p>
            <a:r>
              <a:rPr lang="en-US" b="1" dirty="0"/>
              <a:t>HP hardware alerts generated by SNMP, WBEM, or iLO</a:t>
            </a:r>
          </a:p>
        </p:txBody>
      </p:sp>
      <p:sp>
        <p:nvSpPr>
          <p:cNvPr id="24" name="Rectangle 23"/>
          <p:cNvSpPr/>
          <p:nvPr/>
        </p:nvSpPr>
        <p:spPr>
          <a:xfrm>
            <a:off x="406135" y="2234005"/>
            <a:ext cx="5728263" cy="2532155"/>
          </a:xfrm>
          <a:prstGeom prst="rect">
            <a:avLst/>
          </a:prstGeom>
        </p:spPr>
        <p:txBody>
          <a:bodyPr wrap="square" lIns="0" tIns="0" rIns="0" bIns="0">
            <a:spAutoFit/>
          </a:bodyPr>
          <a:lstStyle/>
          <a:p>
            <a:pPr marL="237490" indent="-237490">
              <a:spcBef>
                <a:spcPts val="816"/>
              </a:spcBef>
              <a:buFont typeface="Arial" pitchFamily="34" charset="0"/>
              <a:buChar char="•"/>
            </a:pPr>
            <a:r>
              <a:rPr lang="en-US" sz="2200" dirty="0"/>
              <a:t>Description</a:t>
            </a:r>
          </a:p>
          <a:p>
            <a:pPr marL="237490" indent="-237490">
              <a:spcBef>
                <a:spcPts val="816"/>
              </a:spcBef>
              <a:buFont typeface="Arial" pitchFamily="34" charset="0"/>
              <a:buChar char="•"/>
            </a:pPr>
            <a:r>
              <a:rPr lang="en-US" sz="2200" dirty="0"/>
              <a:t>Source and time</a:t>
            </a:r>
          </a:p>
          <a:p>
            <a:pPr marL="237490" indent="-237490">
              <a:spcBef>
                <a:spcPts val="816"/>
              </a:spcBef>
              <a:buFont typeface="Arial" pitchFamily="34" charset="0"/>
              <a:buChar char="•"/>
            </a:pPr>
            <a:r>
              <a:rPr lang="en-US" sz="2200" dirty="0"/>
              <a:t>Knowledge</a:t>
            </a:r>
          </a:p>
          <a:p>
            <a:pPr marL="237490" indent="-237490">
              <a:spcBef>
                <a:spcPts val="816"/>
              </a:spcBef>
              <a:buFont typeface="Arial" pitchFamily="34" charset="0"/>
              <a:buChar char="•"/>
            </a:pPr>
            <a:r>
              <a:rPr lang="en-US" sz="2200" dirty="0"/>
              <a:t>Resolution with embedded console tasks</a:t>
            </a:r>
          </a:p>
          <a:p>
            <a:pPr marL="237490" indent="-237490">
              <a:spcBef>
                <a:spcPts val="816"/>
              </a:spcBef>
              <a:buFont typeface="Arial" pitchFamily="34" charset="0"/>
              <a:buChar char="•"/>
            </a:pPr>
            <a:r>
              <a:rPr lang="en-US" sz="2200" dirty="0"/>
              <a:t>Causes</a:t>
            </a:r>
          </a:p>
          <a:p>
            <a:pPr marL="237490" indent="-237490">
              <a:spcBef>
                <a:spcPts val="816"/>
              </a:spcBef>
              <a:buFont typeface="Arial" pitchFamily="34" charset="0"/>
              <a:buChar char="•"/>
            </a:pPr>
            <a:r>
              <a:rPr lang="en-US" sz="2200" dirty="0"/>
              <a:t>Summary</a:t>
            </a:r>
          </a:p>
        </p:txBody>
      </p:sp>
      <p:sp>
        <p:nvSpPr>
          <p:cNvPr id="25" name="Rectangle 24"/>
          <p:cNvSpPr/>
          <p:nvPr/>
        </p:nvSpPr>
        <p:spPr>
          <a:xfrm>
            <a:off x="7089448" y="5759223"/>
            <a:ext cx="4445560" cy="677108"/>
          </a:xfrm>
          <a:prstGeom prst="rect">
            <a:avLst/>
          </a:prstGeom>
        </p:spPr>
        <p:txBody>
          <a:bodyPr wrap="square" lIns="0" tIns="0" rIns="0" bIns="0">
            <a:spAutoFit/>
          </a:bodyPr>
          <a:lstStyle/>
          <a:p>
            <a:pPr algn="ctr"/>
            <a:r>
              <a:rPr lang="en-US" sz="2200" b="1" dirty="0"/>
              <a:t>Provides detailed descriptions about HP hardware alerts</a:t>
            </a:r>
          </a:p>
        </p:txBody>
      </p:sp>
      <p:sp>
        <p:nvSpPr>
          <p:cNvPr id="9" name="Rectangle 8"/>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10" name="Rectangle 9"/>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2012</a:t>
            </a:r>
          </a:p>
        </p:txBody>
      </p:sp>
    </p:spTree>
    <p:extLst>
      <p:ext uri="{BB962C8B-B14F-4D97-AF65-F5344CB8AC3E}">
        <p14:creationId xmlns:p14="http://schemas.microsoft.com/office/powerpoint/2010/main" val="3715225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Diagram View</a:t>
            </a:r>
          </a:p>
        </p:txBody>
      </p:sp>
      <p:sp>
        <p:nvSpPr>
          <p:cNvPr id="23" name="Rectangle 22"/>
          <p:cNvSpPr/>
          <p:nvPr/>
        </p:nvSpPr>
        <p:spPr>
          <a:xfrm>
            <a:off x="415631" y="1309355"/>
            <a:ext cx="6021706" cy="276999"/>
          </a:xfrm>
          <a:prstGeom prst="rect">
            <a:avLst/>
          </a:prstGeom>
        </p:spPr>
        <p:txBody>
          <a:bodyPr wrap="square" lIns="0" tIns="0" rIns="0" bIns="0">
            <a:spAutoFit/>
          </a:bodyPr>
          <a:lstStyle/>
          <a:p>
            <a:r>
              <a:rPr lang="en-US" b="1" dirty="0"/>
              <a:t>Graphical display of groups and components</a:t>
            </a:r>
          </a:p>
        </p:txBody>
      </p:sp>
      <p:sp>
        <p:nvSpPr>
          <p:cNvPr id="24" name="Rectangle 23"/>
          <p:cNvSpPr/>
          <p:nvPr/>
        </p:nvSpPr>
        <p:spPr>
          <a:xfrm>
            <a:off x="406135" y="1825633"/>
            <a:ext cx="5728263" cy="1559401"/>
          </a:xfrm>
          <a:prstGeom prst="rect">
            <a:avLst/>
          </a:prstGeom>
        </p:spPr>
        <p:txBody>
          <a:bodyPr wrap="square" lIns="0" tIns="0" rIns="0" bIns="0">
            <a:spAutoFit/>
          </a:bodyPr>
          <a:lstStyle/>
          <a:p>
            <a:pPr marL="237490" indent="-237490">
              <a:spcBef>
                <a:spcPts val="816"/>
              </a:spcBef>
              <a:buFont typeface="Arial" pitchFamily="34" charset="0"/>
              <a:buChar char="•"/>
            </a:pPr>
            <a:r>
              <a:rPr lang="en-US" sz="2200" dirty="0"/>
              <a:t>ProLiant servers and subsystems</a:t>
            </a:r>
          </a:p>
          <a:p>
            <a:pPr marL="237490" indent="-237490">
              <a:spcBef>
                <a:spcPts val="816"/>
              </a:spcBef>
              <a:buFont typeface="Arial" pitchFamily="34" charset="0"/>
              <a:buChar char="•"/>
            </a:pPr>
            <a:r>
              <a:rPr lang="en-US" sz="2200" dirty="0"/>
              <a:t>BladeSystem enclosures and components</a:t>
            </a:r>
          </a:p>
          <a:p>
            <a:pPr marL="237490" indent="-237490">
              <a:spcBef>
                <a:spcPts val="816"/>
              </a:spcBef>
              <a:buFont typeface="Arial" pitchFamily="34" charset="0"/>
              <a:buChar char="•"/>
            </a:pPr>
            <a:r>
              <a:rPr lang="en-US" sz="2200" dirty="0"/>
              <a:t>Shows group or component roll up health state</a:t>
            </a:r>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748161" y="1218092"/>
            <a:ext cx="5273766" cy="4691890"/>
          </a:xfrm>
          <a:prstGeom prst="rect">
            <a:avLst/>
          </a:prstGeom>
          <a:noFill/>
          <a:ln w="9525">
            <a:solidFill>
              <a:schemeClr val="bg1">
                <a:lumMod val="50000"/>
              </a:schemeClr>
            </a:solidFill>
            <a:miter lim="800000"/>
            <a:headEnd/>
            <a:tailEnd/>
          </a:ln>
        </p:spPr>
      </p:pic>
      <p:sp>
        <p:nvSpPr>
          <p:cNvPr id="8" name="Rectangle 7"/>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10" name="Rectangle 9"/>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2012</a:t>
            </a:r>
          </a:p>
        </p:txBody>
      </p:sp>
    </p:spTree>
    <p:extLst>
      <p:ext uri="{BB962C8B-B14F-4D97-AF65-F5344CB8AC3E}">
        <p14:creationId xmlns:p14="http://schemas.microsoft.com/office/powerpoint/2010/main" val="3417222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View</a:t>
            </a:r>
          </a:p>
        </p:txBody>
      </p:sp>
      <p:sp>
        <p:nvSpPr>
          <p:cNvPr id="23" name="Rectangle 22"/>
          <p:cNvSpPr/>
          <p:nvPr/>
        </p:nvSpPr>
        <p:spPr>
          <a:xfrm>
            <a:off x="415631" y="1306729"/>
            <a:ext cx="6021706" cy="276999"/>
          </a:xfrm>
          <a:prstGeom prst="rect">
            <a:avLst/>
          </a:prstGeom>
        </p:spPr>
        <p:txBody>
          <a:bodyPr wrap="square" lIns="0" tIns="0" rIns="0" bIns="0">
            <a:spAutoFit/>
          </a:bodyPr>
          <a:lstStyle/>
          <a:p>
            <a:r>
              <a:rPr lang="en-US" b="1" dirty="0"/>
              <a:t>Health state at a glance</a:t>
            </a:r>
          </a:p>
        </p:txBody>
      </p:sp>
      <p:sp>
        <p:nvSpPr>
          <p:cNvPr id="24" name="Rectangle 23"/>
          <p:cNvSpPr/>
          <p:nvPr/>
        </p:nvSpPr>
        <p:spPr>
          <a:xfrm>
            <a:off x="420108" y="1823008"/>
            <a:ext cx="5975309" cy="1015663"/>
          </a:xfrm>
          <a:prstGeom prst="rect">
            <a:avLst/>
          </a:prstGeom>
        </p:spPr>
        <p:txBody>
          <a:bodyPr wrap="square" lIns="0" tIns="0" rIns="0" bIns="0">
            <a:spAutoFit/>
          </a:bodyPr>
          <a:lstStyle/>
          <a:p>
            <a:pPr marL="237490" indent="-237490">
              <a:buFont typeface="Arial" pitchFamily="34" charset="0"/>
              <a:buChar char="•"/>
            </a:pPr>
            <a:r>
              <a:rPr lang="en-US" sz="2200" dirty="0"/>
              <a:t>Master state is a roll up of individual components</a:t>
            </a:r>
          </a:p>
          <a:p>
            <a:pPr marL="237490" indent="-237490">
              <a:buFont typeface="Arial" pitchFamily="34" charset="0"/>
              <a:buChar char="•"/>
            </a:pPr>
            <a:r>
              <a:rPr lang="en-US" sz="2200" dirty="0"/>
              <a:t>Customizable and sortable columns</a:t>
            </a:r>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366108" y="1546029"/>
            <a:ext cx="5641357" cy="3885144"/>
          </a:xfrm>
          <a:prstGeom prst="rect">
            <a:avLst/>
          </a:prstGeom>
          <a:noFill/>
          <a:ln w="9525">
            <a:solidFill>
              <a:schemeClr val="bg1">
                <a:lumMod val="50000"/>
              </a:schemeClr>
            </a:solidFill>
            <a:miter lim="800000"/>
            <a:headEnd/>
            <a:tailEnd/>
          </a:ln>
        </p:spPr>
      </p:pic>
      <p:sp>
        <p:nvSpPr>
          <p:cNvPr id="9" name="Rectangle 8"/>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10" name="Rectangle 9"/>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2012</a:t>
            </a:r>
          </a:p>
        </p:txBody>
      </p:sp>
    </p:spTree>
    <p:extLst>
      <p:ext uri="{BB962C8B-B14F-4D97-AF65-F5344CB8AC3E}">
        <p14:creationId xmlns:p14="http://schemas.microsoft.com/office/powerpoint/2010/main" val="1724676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20514" y="1372005"/>
            <a:ext cx="6774223" cy="3862608"/>
          </a:xfrm>
          <a:prstGeom prst="rect">
            <a:avLst/>
          </a:prstGeom>
        </p:spPr>
      </p:pic>
      <p:sp>
        <p:nvSpPr>
          <p:cNvPr id="2" name="Title 1"/>
          <p:cNvSpPr>
            <a:spLocks noGrp="1"/>
          </p:cNvSpPr>
          <p:nvPr>
            <p:ph type="title"/>
          </p:nvPr>
        </p:nvSpPr>
        <p:spPr/>
        <p:txBody>
          <a:bodyPr/>
          <a:lstStyle/>
          <a:p>
            <a:r>
              <a:rPr lang="en-US" dirty="0"/>
              <a:t>HP Device Monitor Console</a:t>
            </a:r>
          </a:p>
        </p:txBody>
      </p:sp>
      <p:sp>
        <p:nvSpPr>
          <p:cNvPr id="23" name="Rectangle 22"/>
          <p:cNvSpPr/>
          <p:nvPr/>
        </p:nvSpPr>
        <p:spPr>
          <a:xfrm>
            <a:off x="415632" y="1308635"/>
            <a:ext cx="4628828" cy="553998"/>
          </a:xfrm>
          <a:prstGeom prst="rect">
            <a:avLst/>
          </a:prstGeom>
        </p:spPr>
        <p:txBody>
          <a:bodyPr wrap="square" lIns="0" tIns="0" rIns="0" bIns="0">
            <a:spAutoFit/>
          </a:bodyPr>
          <a:lstStyle/>
          <a:p>
            <a:r>
              <a:rPr lang="en-US" b="1" dirty="0"/>
              <a:t>Register non-Windows devices with Device Monitor Service</a:t>
            </a:r>
          </a:p>
        </p:txBody>
      </p:sp>
      <p:sp>
        <p:nvSpPr>
          <p:cNvPr id="24" name="Rectangle 23"/>
          <p:cNvSpPr/>
          <p:nvPr/>
        </p:nvSpPr>
        <p:spPr>
          <a:xfrm>
            <a:off x="420109" y="2187749"/>
            <a:ext cx="4233091" cy="4549964"/>
          </a:xfrm>
          <a:prstGeom prst="rect">
            <a:avLst/>
          </a:prstGeom>
        </p:spPr>
        <p:txBody>
          <a:bodyPr wrap="square" lIns="0" tIns="0" rIns="0" bIns="0">
            <a:spAutoFit/>
          </a:bodyPr>
          <a:lstStyle/>
          <a:p>
            <a:pPr marL="237490" indent="-237490">
              <a:spcBef>
                <a:spcPts val="816"/>
              </a:spcBef>
              <a:buFont typeface="Arial" pitchFamily="34" charset="0"/>
              <a:buChar char="•"/>
            </a:pPr>
            <a:r>
              <a:rPr lang="en-US" sz="2200" dirty="0"/>
              <a:t>DMS as acts a proxy for non-Windows devices</a:t>
            </a:r>
          </a:p>
          <a:p>
            <a:pPr marL="237490" indent="-237490">
              <a:spcBef>
                <a:spcPts val="816"/>
              </a:spcBef>
              <a:buFont typeface="Arial" pitchFamily="34" charset="0"/>
              <a:buChar char="•"/>
            </a:pPr>
            <a:r>
              <a:rPr lang="en-US" sz="2200" dirty="0"/>
              <a:t>Can connect to multiple instances of DMS service</a:t>
            </a:r>
          </a:p>
          <a:p>
            <a:pPr marL="237490" indent="-237490">
              <a:spcBef>
                <a:spcPts val="816"/>
              </a:spcBef>
              <a:buFont typeface="Arial" pitchFamily="34" charset="0"/>
              <a:buChar char="•"/>
            </a:pPr>
            <a:r>
              <a:rPr lang="en-US" sz="2200" dirty="0"/>
              <a:t>Add/remove devices</a:t>
            </a:r>
          </a:p>
          <a:p>
            <a:pPr marL="462026" lvl="1" indent="-224536">
              <a:spcBef>
                <a:spcPts val="816"/>
              </a:spcBef>
              <a:buFont typeface="HP Simplified" pitchFamily="34" charset="0"/>
              <a:buChar char="−"/>
            </a:pPr>
            <a:r>
              <a:rPr lang="en-US" sz="1900" dirty="0"/>
              <a:t>Virtual Connect domains</a:t>
            </a:r>
          </a:p>
          <a:p>
            <a:pPr marL="462026" lvl="1" indent="-224536">
              <a:spcBef>
                <a:spcPts val="816"/>
              </a:spcBef>
              <a:buFont typeface="HP Simplified" pitchFamily="34" charset="0"/>
              <a:buChar char="−"/>
            </a:pPr>
            <a:r>
              <a:rPr lang="en-US" sz="1900" dirty="0"/>
              <a:t>Agentless servers (via iLO)</a:t>
            </a:r>
          </a:p>
          <a:p>
            <a:pPr marL="462026" lvl="1" indent="-224536">
              <a:spcBef>
                <a:spcPts val="816"/>
              </a:spcBef>
              <a:buFont typeface="HP Simplified" pitchFamily="34" charset="0"/>
              <a:buChar char="−"/>
            </a:pPr>
            <a:r>
              <a:rPr lang="en-US" sz="1900" dirty="0"/>
              <a:t>Linux or VMware ESX servers</a:t>
            </a:r>
          </a:p>
          <a:p>
            <a:pPr marL="462026" lvl="1" indent="-224536">
              <a:spcBef>
                <a:spcPts val="816"/>
              </a:spcBef>
              <a:buFont typeface="HP Simplified" pitchFamily="34" charset="0"/>
              <a:buChar char="−"/>
            </a:pPr>
            <a:r>
              <a:rPr lang="en-US" sz="1900" dirty="0"/>
              <a:t>BladeSystem Enclosure Onboard Administrator (OA)</a:t>
            </a:r>
          </a:p>
          <a:p>
            <a:pPr marL="237490" indent="-237490">
              <a:spcBef>
                <a:spcPts val="816"/>
              </a:spcBef>
              <a:buFont typeface="Arial" pitchFamily="34" charset="0"/>
              <a:buChar char="•"/>
            </a:pPr>
            <a:r>
              <a:rPr lang="en-US" sz="2200" dirty="0"/>
              <a:t>Can also add/delete via PowerShell</a:t>
            </a:r>
          </a:p>
        </p:txBody>
      </p:sp>
      <p:sp>
        <p:nvSpPr>
          <p:cNvPr id="10" name="TextBox 9"/>
          <p:cNvSpPr txBox="1"/>
          <p:nvPr/>
        </p:nvSpPr>
        <p:spPr>
          <a:xfrm>
            <a:off x="5333453" y="2431570"/>
            <a:ext cx="1105447" cy="627807"/>
          </a:xfrm>
          <a:prstGeom prst="rect">
            <a:avLst/>
          </a:prstGeom>
          <a:noFill/>
        </p:spPr>
        <p:txBody>
          <a:bodyPr wrap="none" lIns="124358" tIns="62179" rIns="124358" bIns="62179" rtlCol="0">
            <a:spAutoFit/>
          </a:bodyPr>
          <a:lstStyle/>
          <a:p>
            <a:pPr algn="ctr">
              <a:buClr>
                <a:schemeClr val="tx2"/>
              </a:buClr>
              <a:buSzPct val="80000"/>
            </a:pPr>
            <a:r>
              <a:rPr lang="en-US" sz="1600" b="1" dirty="0">
                <a:solidFill>
                  <a:srgbClr val="0096D6"/>
                </a:solidFill>
                <a:latin typeface="HP Simplified" pitchFamily="34" charset="0"/>
              </a:rPr>
              <a:t>DMS</a:t>
            </a:r>
          </a:p>
          <a:p>
            <a:pPr algn="ctr">
              <a:buClr>
                <a:schemeClr val="tx2"/>
              </a:buClr>
              <a:buSzPct val="80000"/>
            </a:pPr>
            <a:r>
              <a:rPr lang="en-US" sz="1600" b="1" dirty="0">
                <a:solidFill>
                  <a:srgbClr val="0096D6"/>
                </a:solidFill>
                <a:latin typeface="HP Simplified" pitchFamily="34" charset="0"/>
              </a:rPr>
              <a:t>instances</a:t>
            </a:r>
          </a:p>
        </p:txBody>
      </p:sp>
      <p:sp>
        <p:nvSpPr>
          <p:cNvPr id="11" name="TextBox 10"/>
          <p:cNvSpPr txBox="1"/>
          <p:nvPr/>
        </p:nvSpPr>
        <p:spPr>
          <a:xfrm>
            <a:off x="7363257" y="3287351"/>
            <a:ext cx="2488737" cy="376684"/>
          </a:xfrm>
          <a:prstGeom prst="rect">
            <a:avLst/>
          </a:prstGeom>
          <a:noFill/>
        </p:spPr>
        <p:txBody>
          <a:bodyPr wrap="none" lIns="124358" tIns="62179" rIns="124358" bIns="62179" rtlCol="0">
            <a:spAutoFit/>
          </a:bodyPr>
          <a:lstStyle/>
          <a:p>
            <a:pPr>
              <a:buClr>
                <a:schemeClr val="tx2"/>
              </a:buClr>
              <a:buSzPct val="80000"/>
            </a:pPr>
            <a:r>
              <a:rPr lang="en-US" sz="1600" b="1" dirty="0">
                <a:solidFill>
                  <a:srgbClr val="0096D6"/>
                </a:solidFill>
                <a:latin typeface="HP Simplified" pitchFamily="34" charset="0"/>
              </a:rPr>
              <a:t>List of registered devices</a:t>
            </a:r>
          </a:p>
        </p:txBody>
      </p:sp>
      <p:sp>
        <p:nvSpPr>
          <p:cNvPr id="12" name="TextBox 11"/>
          <p:cNvSpPr txBox="1"/>
          <p:nvPr/>
        </p:nvSpPr>
        <p:spPr>
          <a:xfrm>
            <a:off x="10659949" y="3089819"/>
            <a:ext cx="1267129" cy="376684"/>
          </a:xfrm>
          <a:prstGeom prst="rect">
            <a:avLst/>
          </a:prstGeom>
          <a:noFill/>
        </p:spPr>
        <p:txBody>
          <a:bodyPr wrap="none" lIns="124358" tIns="62179" rIns="124358" bIns="62179" rtlCol="0">
            <a:spAutoFit/>
          </a:bodyPr>
          <a:lstStyle/>
          <a:p>
            <a:pPr>
              <a:buClr>
                <a:schemeClr val="tx2"/>
              </a:buClr>
              <a:buSzPct val="80000"/>
            </a:pPr>
            <a:r>
              <a:rPr lang="en-US" sz="1600" b="1" dirty="0">
                <a:solidFill>
                  <a:srgbClr val="0096D6"/>
                </a:solidFill>
                <a:latin typeface="HP Simplified" pitchFamily="34" charset="0"/>
              </a:rPr>
              <a:t>Add/Delete</a:t>
            </a:r>
          </a:p>
        </p:txBody>
      </p:sp>
      <p:sp>
        <p:nvSpPr>
          <p:cNvPr id="13" name="Rectangle 12"/>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SCOM 2007</a:t>
            </a:r>
          </a:p>
        </p:txBody>
      </p:sp>
      <p:sp>
        <p:nvSpPr>
          <p:cNvPr id="14" name="Rectangle 13"/>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solidFill>
                  <a:schemeClr val="tx1"/>
                </a:solidFill>
                <a:latin typeface="HP Simplified" pitchFamily="34" charset="0"/>
              </a:rPr>
              <a:t>SCOM 2012</a:t>
            </a:r>
          </a:p>
        </p:txBody>
      </p:sp>
    </p:spTree>
    <p:extLst>
      <p:ext uri="{BB962C8B-B14F-4D97-AF65-F5344CB8AC3E}">
        <p14:creationId xmlns:p14="http://schemas.microsoft.com/office/powerpoint/2010/main" val="3671363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DMS Architecture</a:t>
            </a:r>
            <a:endParaRPr lang="en-US" dirty="0">
              <a:solidFill>
                <a:schemeClr val="tx1"/>
              </a:solidFill>
            </a:endParaRPr>
          </a:p>
        </p:txBody>
      </p:sp>
      <p:pic>
        <p:nvPicPr>
          <p:cNvPr id="3" name="Picture 2"/>
          <p:cNvPicPr>
            <a:picLocks noChangeAspect="1"/>
          </p:cNvPicPr>
          <p:nvPr/>
        </p:nvPicPr>
        <p:blipFill>
          <a:blip r:embed="rId2"/>
          <a:stretch>
            <a:fillRect/>
          </a:stretch>
        </p:blipFill>
        <p:spPr>
          <a:xfrm>
            <a:off x="1255048" y="1090543"/>
            <a:ext cx="8588824" cy="5434948"/>
          </a:xfrm>
          <a:prstGeom prst="rect">
            <a:avLst/>
          </a:prstGeom>
        </p:spPr>
      </p:pic>
    </p:spTree>
    <p:extLst>
      <p:ext uri="{BB962C8B-B14F-4D97-AF65-F5344CB8AC3E}">
        <p14:creationId xmlns:p14="http://schemas.microsoft.com/office/powerpoint/2010/main" val="1331297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Insight Control for SCVMM integrations</a:t>
            </a:r>
            <a:endParaRPr lang="en-US" dirty="0"/>
          </a:p>
        </p:txBody>
      </p:sp>
    </p:spTree>
    <p:extLst>
      <p:ext uri="{BB962C8B-B14F-4D97-AF65-F5344CB8AC3E}">
        <p14:creationId xmlns:p14="http://schemas.microsoft.com/office/powerpoint/2010/main" val="10903939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HP Insight Control for Microsoft System </a:t>
            </a:r>
            <a:r>
              <a:rPr lang="en-US" sz="4000" dirty="0" smtClean="0"/>
              <a:t>Center</a:t>
            </a:r>
            <a:r>
              <a:rPr lang="en-US" sz="4000" dirty="0"/>
              <a:t/>
            </a:r>
            <a:br>
              <a:rPr lang="en-US" sz="4000" dirty="0"/>
            </a:br>
            <a:endParaRPr lang="en-US" sz="4000" dirty="0"/>
          </a:p>
        </p:txBody>
      </p:sp>
      <p:sp>
        <p:nvSpPr>
          <p:cNvPr id="5" name="Text Placeholder 4"/>
          <p:cNvSpPr>
            <a:spLocks noGrp="1"/>
          </p:cNvSpPr>
          <p:nvPr>
            <p:ph type="body" sz="quarter" idx="12"/>
          </p:nvPr>
        </p:nvSpPr>
        <p:spPr/>
        <p:txBody>
          <a:bodyPr/>
          <a:lstStyle/>
          <a:p>
            <a:r>
              <a:rPr lang="en-US" dirty="0" smtClean="0"/>
              <a:t>Paul Gavin </a:t>
            </a:r>
          </a:p>
          <a:p>
            <a:r>
              <a:rPr lang="en-US" dirty="0" smtClean="0"/>
              <a:t>HP Training </a:t>
            </a:r>
            <a:r>
              <a:rPr lang="en-US" dirty="0"/>
              <a:t>M</a:t>
            </a:r>
            <a:r>
              <a:rPr lang="en-US" dirty="0" smtClean="0"/>
              <a:t>anager</a:t>
            </a:r>
            <a:endParaRPr lang="en-US" dirty="0"/>
          </a:p>
        </p:txBody>
      </p:sp>
      <p:sp>
        <p:nvSpPr>
          <p:cNvPr id="9" name="Text Placeholder 8"/>
          <p:cNvSpPr>
            <a:spLocks noGrp="1"/>
          </p:cNvSpPr>
          <p:nvPr>
            <p:ph type="body" sz="quarter" idx="13"/>
          </p:nvPr>
        </p:nvSpPr>
        <p:spPr>
          <a:xfrm>
            <a:off x="6492620" y="434695"/>
            <a:ext cx="5486400" cy="923330"/>
          </a:xfrm>
        </p:spPr>
        <p:txBody>
          <a:bodyPr/>
          <a:lstStyle/>
          <a:p>
            <a:r>
              <a:rPr lang="en-US" dirty="0" smtClean="0"/>
              <a:t>SP02</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System Center Virtual Machine Manager Integrations</a:t>
            </a:r>
          </a:p>
        </p:txBody>
      </p:sp>
      <p:sp>
        <p:nvSpPr>
          <p:cNvPr id="8" name="Rectangle 7"/>
          <p:cNvSpPr/>
          <p:nvPr/>
        </p:nvSpPr>
        <p:spPr>
          <a:xfrm>
            <a:off x="321758" y="2729486"/>
            <a:ext cx="6021706" cy="338554"/>
          </a:xfrm>
          <a:prstGeom prst="rect">
            <a:avLst/>
          </a:prstGeom>
        </p:spPr>
        <p:txBody>
          <a:bodyPr wrap="square" lIns="0" tIns="0" rIns="0" bIns="0">
            <a:spAutoFit/>
          </a:bodyPr>
          <a:lstStyle/>
          <a:p>
            <a:r>
              <a:rPr lang="sv-SE" sz="2200" b="1" dirty="0"/>
              <a:t>HP SCVMM 2012 Integration Kit </a:t>
            </a:r>
          </a:p>
        </p:txBody>
      </p:sp>
      <p:sp>
        <p:nvSpPr>
          <p:cNvPr id="10" name="Rectangle 9"/>
          <p:cNvSpPr/>
          <p:nvPr/>
        </p:nvSpPr>
        <p:spPr>
          <a:xfrm>
            <a:off x="321759" y="3124300"/>
            <a:ext cx="5975309" cy="2103140"/>
          </a:xfrm>
          <a:prstGeom prst="rect">
            <a:avLst/>
          </a:prstGeom>
        </p:spPr>
        <p:txBody>
          <a:bodyPr wrap="square" lIns="0" tIns="0" rIns="0" bIns="0">
            <a:spAutoFit/>
          </a:bodyPr>
          <a:lstStyle/>
          <a:p>
            <a:pPr marL="237490" indent="-237490">
              <a:buFont typeface="Arial" pitchFamily="34" charset="0"/>
              <a:buChar char="•"/>
            </a:pPr>
            <a:r>
              <a:rPr lang="en-US" sz="1900" dirty="0"/>
              <a:t>Provides HP WinPE and production drivers for ProLiant servers in SCVMM Library</a:t>
            </a:r>
          </a:p>
          <a:p>
            <a:pPr marL="237490" indent="-237490">
              <a:buFont typeface="Arial" pitchFamily="34" charset="0"/>
              <a:buChar char="•"/>
            </a:pPr>
            <a:r>
              <a:rPr lang="en-US" sz="1900" dirty="0"/>
              <a:t>Assists with OS deployment via SCVMM 2012</a:t>
            </a:r>
          </a:p>
          <a:p>
            <a:pPr marL="237490" lvl="4" indent="-237490">
              <a:buSzPct val="100000"/>
              <a:buFont typeface="Arial" pitchFamily="34" charset="0"/>
              <a:buChar char="•"/>
            </a:pPr>
            <a:r>
              <a:rPr lang="en-US" sz="1900" dirty="0"/>
              <a:t>New servers supported for deployment </a:t>
            </a:r>
          </a:p>
          <a:p>
            <a:pPr marL="462026" lvl="1" indent="-224536">
              <a:spcBef>
                <a:spcPts val="816"/>
              </a:spcBef>
              <a:buFont typeface="HP Simplified" pitchFamily="34" charset="0"/>
              <a:buChar char="−"/>
            </a:pPr>
            <a:r>
              <a:rPr lang="en-US" sz="1600" dirty="0"/>
              <a:t>ProLiant SL4540 Gen8, SL4545 Gen8</a:t>
            </a:r>
          </a:p>
          <a:p>
            <a:pPr marL="237490" indent="-237490">
              <a:buFont typeface="Arial" pitchFamily="34" charset="0"/>
              <a:buChar char="•"/>
            </a:pPr>
            <a:endParaRPr lang="en-US" sz="1900" dirty="0"/>
          </a:p>
          <a:p>
            <a:pPr marL="237490" indent="-237490">
              <a:buFont typeface="Arial" pitchFamily="34" charset="0"/>
              <a:buChar char="•"/>
            </a:pPr>
            <a:endParaRPr lang="en-US" sz="1900" dirty="0"/>
          </a:p>
        </p:txBody>
      </p:sp>
      <p:sp>
        <p:nvSpPr>
          <p:cNvPr id="13" name="Rectangle 12"/>
          <p:cNvSpPr/>
          <p:nvPr/>
        </p:nvSpPr>
        <p:spPr>
          <a:xfrm>
            <a:off x="7405992" y="2546076"/>
            <a:ext cx="3758891" cy="1169551"/>
          </a:xfrm>
          <a:prstGeom prst="rect">
            <a:avLst/>
          </a:prstGeom>
        </p:spPr>
        <p:txBody>
          <a:bodyPr wrap="square" lIns="0" tIns="0" rIns="0" bIns="0">
            <a:spAutoFit/>
          </a:bodyPr>
          <a:lstStyle/>
          <a:p>
            <a:pPr marL="237490" indent="-237490">
              <a:buFont typeface="Arial" pitchFamily="34" charset="0"/>
              <a:buChar char="•"/>
            </a:pPr>
            <a:r>
              <a:rPr lang="en-US" sz="1900" dirty="0"/>
              <a:t>HP SCVMM 2012 Console Kit – New!</a:t>
            </a:r>
          </a:p>
          <a:p>
            <a:pPr marL="237490" indent="-237490">
              <a:buFont typeface="Arial" pitchFamily="34" charset="0"/>
              <a:buChar char="•"/>
            </a:pPr>
            <a:r>
              <a:rPr lang="en-US" sz="1900" dirty="0"/>
              <a:t>HP SCVMM 2012 Integration Kit</a:t>
            </a:r>
          </a:p>
          <a:p>
            <a:pPr marL="237490" indent="-237490">
              <a:buFont typeface="Arial" pitchFamily="34" charset="0"/>
              <a:buChar char="•"/>
            </a:pPr>
            <a:r>
              <a:rPr lang="en-US" sz="1900" dirty="0"/>
              <a:t>HP ProLiant Updates Catalog</a:t>
            </a:r>
          </a:p>
        </p:txBody>
      </p:sp>
      <p:sp>
        <p:nvSpPr>
          <p:cNvPr id="16" name="Rectangle 15"/>
          <p:cNvSpPr/>
          <p:nvPr/>
        </p:nvSpPr>
        <p:spPr>
          <a:xfrm>
            <a:off x="380344" y="4681370"/>
            <a:ext cx="6021706" cy="338554"/>
          </a:xfrm>
          <a:prstGeom prst="rect">
            <a:avLst/>
          </a:prstGeom>
        </p:spPr>
        <p:txBody>
          <a:bodyPr wrap="square" lIns="0" tIns="0" rIns="0" bIns="0">
            <a:spAutoFit/>
          </a:bodyPr>
          <a:lstStyle/>
          <a:p>
            <a:r>
              <a:rPr lang="en-US" sz="2200" b="1" dirty="0"/>
              <a:t>HP ProLiant Updates Catalog</a:t>
            </a:r>
          </a:p>
        </p:txBody>
      </p:sp>
      <p:sp>
        <p:nvSpPr>
          <p:cNvPr id="17" name="Rectangle 16"/>
          <p:cNvSpPr/>
          <p:nvPr/>
        </p:nvSpPr>
        <p:spPr>
          <a:xfrm>
            <a:off x="380344" y="5313521"/>
            <a:ext cx="5975309" cy="585953"/>
          </a:xfrm>
          <a:prstGeom prst="rect">
            <a:avLst/>
          </a:prstGeom>
        </p:spPr>
        <p:txBody>
          <a:bodyPr wrap="square" lIns="0" tIns="0" rIns="0" bIns="0">
            <a:spAutoFit/>
          </a:bodyPr>
          <a:lstStyle/>
          <a:p>
            <a:pPr marL="237490" indent="-237490">
              <a:buFont typeface="Arial" pitchFamily="34" charset="0"/>
              <a:buChar char="•"/>
            </a:pPr>
            <a:r>
              <a:rPr lang="en-US" sz="1900" dirty="0"/>
              <a:t>Simplified Windows driver and firmware updates via a rotating, automated workflow for Hyper-V clusters</a:t>
            </a:r>
          </a:p>
        </p:txBody>
      </p:sp>
      <p:pic>
        <p:nvPicPr>
          <p:cNvPr id="12" name="Rectangle 165961"/>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405992" y="1183489"/>
            <a:ext cx="4068274" cy="933529"/>
          </a:xfrm>
          <a:prstGeom prst="rect">
            <a:avLst/>
          </a:prstGeom>
          <a:solidFill>
            <a:schemeClr val="tx2">
              <a:lumMod val="50000"/>
            </a:schemeClr>
          </a:solidFill>
          <a:ln w="9525">
            <a:noFill/>
            <a:miter lim="800000"/>
            <a:headEnd/>
            <a:tailEnd/>
          </a:ln>
          <a:effectLst/>
        </p:spPr>
      </p:pic>
      <p:sp>
        <p:nvSpPr>
          <p:cNvPr id="14" name="Rectangle 13"/>
          <p:cNvSpPr/>
          <p:nvPr/>
        </p:nvSpPr>
        <p:spPr>
          <a:xfrm>
            <a:off x="380344" y="1312001"/>
            <a:ext cx="6021706" cy="338554"/>
          </a:xfrm>
          <a:prstGeom prst="rect">
            <a:avLst/>
          </a:prstGeom>
        </p:spPr>
        <p:txBody>
          <a:bodyPr wrap="square" lIns="0" tIns="0" rIns="0" bIns="0">
            <a:spAutoFit/>
          </a:bodyPr>
          <a:lstStyle/>
          <a:p>
            <a:r>
              <a:rPr lang="en-US" sz="2200" b="1" dirty="0"/>
              <a:t>HP SCVMM 2012 Console Kit</a:t>
            </a:r>
          </a:p>
        </p:txBody>
      </p:sp>
      <p:sp>
        <p:nvSpPr>
          <p:cNvPr id="19" name="Rectangle 18"/>
          <p:cNvSpPr/>
          <p:nvPr/>
        </p:nvSpPr>
        <p:spPr>
          <a:xfrm>
            <a:off x="321758" y="1714082"/>
            <a:ext cx="5975309" cy="877163"/>
          </a:xfrm>
          <a:prstGeom prst="rect">
            <a:avLst/>
          </a:prstGeom>
        </p:spPr>
        <p:txBody>
          <a:bodyPr wrap="square" lIns="0" tIns="0" rIns="0" bIns="0">
            <a:spAutoFit/>
          </a:bodyPr>
          <a:lstStyle/>
          <a:p>
            <a:pPr marL="237490" lvl="4" indent="-237490">
              <a:buFont typeface="Arial" pitchFamily="34" charset="0"/>
              <a:buChar char="•"/>
            </a:pPr>
            <a:r>
              <a:rPr lang="en-US" sz="1900" dirty="0"/>
              <a:t>HP Fabric Management Add-in provides Virtual Connect visualization from the VM to the network edge in SCVMM</a:t>
            </a:r>
          </a:p>
        </p:txBody>
      </p:sp>
      <p:sp>
        <p:nvSpPr>
          <p:cNvPr id="3" name="Rectangle 2"/>
          <p:cNvSpPr/>
          <p:nvPr/>
        </p:nvSpPr>
        <p:spPr>
          <a:xfrm>
            <a:off x="7440926" y="5791752"/>
            <a:ext cx="2706703" cy="215444"/>
          </a:xfrm>
          <a:prstGeom prst="rect">
            <a:avLst/>
          </a:prstGeom>
        </p:spPr>
        <p:txBody>
          <a:bodyPr wrap="none" lIns="0" tIns="0" rIns="0" bIns="0">
            <a:spAutoFit/>
          </a:bodyPr>
          <a:lstStyle/>
          <a:p>
            <a:r>
              <a:rPr lang="en-US" sz="1400" dirty="0"/>
              <a:t>*Note: Requires SCVMM 2012 SP1</a:t>
            </a:r>
          </a:p>
        </p:txBody>
      </p:sp>
      <p:sp>
        <p:nvSpPr>
          <p:cNvPr id="15" name="16-Point Star 14"/>
          <p:cNvSpPr/>
          <p:nvPr/>
        </p:nvSpPr>
        <p:spPr>
          <a:xfrm rot="21107951">
            <a:off x="5076827" y="894328"/>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2084681188"/>
              </p:ext>
            </p:extLst>
          </p:nvPr>
        </p:nvGraphicFramePr>
        <p:xfrm>
          <a:off x="7607669" y="3859692"/>
          <a:ext cx="3664920" cy="1754694"/>
        </p:xfrm>
        <a:graphic>
          <a:graphicData uri="http://schemas.openxmlformats.org/drawingml/2006/table">
            <a:tbl>
              <a:tblPr/>
              <a:tblGrid>
                <a:gridCol w="2798947"/>
                <a:gridCol w="865973"/>
              </a:tblGrid>
              <a:tr h="0">
                <a:tc>
                  <a:txBody>
                    <a:bodyPr/>
                    <a:lstStyle/>
                    <a:p>
                      <a:pPr marL="0" marR="0">
                        <a:spcBef>
                          <a:spcPts val="0"/>
                        </a:spcBef>
                        <a:spcAft>
                          <a:spcPts val="0"/>
                        </a:spcAft>
                      </a:pPr>
                      <a:r>
                        <a:rPr lang="en-US" sz="1400" b="1" dirty="0" smtClean="0">
                          <a:solidFill>
                            <a:schemeClr val="bg1"/>
                          </a:solidFill>
                          <a:latin typeface="HP Simplified" pitchFamily="34" charset="0"/>
                          <a:ea typeface="Calibri"/>
                          <a:cs typeface="Times New Roman"/>
                        </a:rPr>
                        <a:t>SCVMM </a:t>
                      </a:r>
                      <a:r>
                        <a:rPr lang="en-US" sz="1400" b="1" dirty="0">
                          <a:solidFill>
                            <a:schemeClr val="bg1"/>
                          </a:solidFill>
                          <a:latin typeface="HP Simplified" pitchFamily="34" charset="0"/>
                          <a:ea typeface="Calibri"/>
                          <a:cs typeface="Times New Roman"/>
                        </a:rPr>
                        <a:t>Integrations</a:t>
                      </a:r>
                      <a:endParaRPr lang="en-US" sz="14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b="1" dirty="0" smtClean="0">
                          <a:solidFill>
                            <a:schemeClr val="bg1"/>
                          </a:solidFill>
                          <a:latin typeface="HP Simplified" pitchFamily="34" charset="0"/>
                          <a:ea typeface="Calibri"/>
                          <a:cs typeface="Times New Roman"/>
                        </a:rPr>
                        <a:t>SCVMM </a:t>
                      </a:r>
                      <a:r>
                        <a:rPr lang="en-US" sz="1400" b="1" dirty="0">
                          <a:solidFill>
                            <a:schemeClr val="bg1"/>
                          </a:solidFill>
                          <a:latin typeface="HP Simplified" pitchFamily="34" charset="0"/>
                          <a:ea typeface="Calibri"/>
                          <a:cs typeface="Times New Roman"/>
                        </a:rPr>
                        <a:t>2012</a:t>
                      </a:r>
                      <a:endParaRPr lang="en-US" sz="14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348172">
                <a:tc>
                  <a:txBody>
                    <a:bodyPr/>
                    <a:lstStyle/>
                    <a:p>
                      <a:pPr marL="0" marR="0">
                        <a:spcBef>
                          <a:spcPts val="0"/>
                        </a:spcBef>
                        <a:spcAft>
                          <a:spcPts val="0"/>
                        </a:spcAft>
                      </a:pPr>
                      <a:r>
                        <a:rPr lang="en-US" sz="1400" dirty="0">
                          <a:solidFill>
                            <a:schemeClr val="bg1"/>
                          </a:solidFill>
                          <a:latin typeface="HP Simplified" pitchFamily="34" charset="0"/>
                          <a:ea typeface="Calibri"/>
                          <a:cs typeface="Times New Roman"/>
                        </a:rPr>
                        <a:t>    </a:t>
                      </a:r>
                      <a:r>
                        <a:rPr lang="en-US" sz="1400" dirty="0" smtClean="0">
                          <a:solidFill>
                            <a:schemeClr val="bg1"/>
                          </a:solidFill>
                          <a:latin typeface="HP Simplified" pitchFamily="34" charset="0"/>
                          <a:ea typeface="Calibri"/>
                          <a:cs typeface="Times New Roman"/>
                        </a:rPr>
                        <a:t>Fabric Management Add-in*</a:t>
                      </a:r>
                      <a:endParaRPr lang="en-US" sz="1400"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4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r>
              <a:tr h="348172">
                <a:tc>
                  <a:txBody>
                    <a:bodyPr/>
                    <a:lstStyle/>
                    <a:p>
                      <a:pPr marL="0" marR="0">
                        <a:spcBef>
                          <a:spcPts val="0"/>
                        </a:spcBef>
                        <a:spcAft>
                          <a:spcPts val="0"/>
                        </a:spcAft>
                      </a:pPr>
                      <a:r>
                        <a:rPr lang="en-US" sz="1400" dirty="0">
                          <a:solidFill>
                            <a:schemeClr val="bg1"/>
                          </a:solidFill>
                          <a:latin typeface="HP Simplified" pitchFamily="34" charset="0"/>
                          <a:ea typeface="Calibri"/>
                          <a:cs typeface="Times New Roman"/>
                        </a:rPr>
                        <a:t>    OS Deployment</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algn="ctr">
                        <a:spcBef>
                          <a:spcPts val="0"/>
                        </a:spcBef>
                        <a:spcAft>
                          <a:spcPts val="0"/>
                        </a:spcAft>
                      </a:pPr>
                      <a:r>
                        <a:rPr lang="en-US" sz="14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r>
              <a:tr h="532152">
                <a:tc>
                  <a:txBody>
                    <a:bodyPr/>
                    <a:lstStyle/>
                    <a:p>
                      <a:pPr marL="0" marR="0">
                        <a:spcBef>
                          <a:spcPts val="0"/>
                        </a:spcBef>
                        <a:spcAft>
                          <a:spcPts val="0"/>
                        </a:spcAft>
                      </a:pPr>
                      <a:r>
                        <a:rPr lang="en-US" sz="1400" dirty="0">
                          <a:solidFill>
                            <a:schemeClr val="bg1"/>
                          </a:solidFill>
                          <a:latin typeface="HP Simplified" pitchFamily="34" charset="0"/>
                          <a:ea typeface="Calibri"/>
                          <a:cs typeface="Times New Roman"/>
                        </a:rPr>
                        <a:t>    HP </a:t>
                      </a:r>
                      <a:r>
                        <a:rPr lang="en-US" sz="1400" dirty="0" smtClean="0">
                          <a:solidFill>
                            <a:schemeClr val="bg1"/>
                          </a:solidFill>
                          <a:latin typeface="HP Simplified" pitchFamily="34" charset="0"/>
                          <a:ea typeface="Calibri"/>
                          <a:cs typeface="Times New Roman"/>
                        </a:rPr>
                        <a:t>ProLiant Updates</a:t>
                      </a:r>
                      <a:endParaRPr lang="en-US" sz="1400"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4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r>
            </a:tbl>
          </a:graphicData>
        </a:graphic>
      </p:graphicFrame>
    </p:spTree>
    <p:extLst>
      <p:ext uri="{BB962C8B-B14F-4D97-AF65-F5344CB8AC3E}">
        <p14:creationId xmlns:p14="http://schemas.microsoft.com/office/powerpoint/2010/main" val="350849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solidFill>
                  <a:schemeClr val="tx1"/>
                </a:solidFill>
              </a:rPr>
              <a:t>HP Fabric Management Add-in for SCVMM</a:t>
            </a:r>
            <a:endParaRPr lang="en-US" sz="3600" dirty="0">
              <a:solidFill>
                <a:schemeClr val="tx1"/>
              </a:solidFill>
            </a:endParaRPr>
          </a:p>
        </p:txBody>
      </p:sp>
      <p:sp>
        <p:nvSpPr>
          <p:cNvPr id="4" name="Content Placeholder 3"/>
          <p:cNvSpPr>
            <a:spLocks noGrp="1"/>
          </p:cNvSpPr>
          <p:nvPr>
            <p:ph sz="quarter" idx="10"/>
          </p:nvPr>
        </p:nvSpPr>
        <p:spPr/>
        <p:txBody>
          <a:bodyPr/>
          <a:lstStyle/>
          <a:p>
            <a:pPr lvl="2"/>
            <a:r>
              <a:rPr lang="en-US" dirty="0">
                <a:solidFill>
                  <a:schemeClr val="tx1"/>
                </a:solidFill>
              </a:rPr>
              <a:t>Extends view of HP Converged Infrastructure elements which will provide:</a:t>
            </a:r>
          </a:p>
          <a:p>
            <a:pPr lvl="3"/>
            <a:r>
              <a:rPr lang="en-US" sz="2200" dirty="0">
                <a:solidFill>
                  <a:schemeClr val="tx1"/>
                </a:solidFill>
              </a:rPr>
              <a:t>Summary view</a:t>
            </a:r>
          </a:p>
          <a:p>
            <a:pPr lvl="3"/>
            <a:r>
              <a:rPr lang="en-US" sz="2200" dirty="0">
                <a:solidFill>
                  <a:schemeClr val="tx1"/>
                </a:solidFill>
              </a:rPr>
              <a:t>Diagram view from VM to external switch</a:t>
            </a:r>
          </a:p>
          <a:p>
            <a:pPr lvl="2"/>
            <a:r>
              <a:rPr lang="en-US" dirty="0">
                <a:solidFill>
                  <a:schemeClr val="tx1"/>
                </a:solidFill>
              </a:rPr>
              <a:t>Must be installed on each instance of SCVMM console (not on SCVMM server)</a:t>
            </a:r>
          </a:p>
          <a:p>
            <a:pPr lvl="3"/>
            <a:r>
              <a:rPr lang="en-US" sz="2400" dirty="0">
                <a:solidFill>
                  <a:schemeClr val="tx1"/>
                </a:solidFill>
              </a:rPr>
              <a:t>Meet Microsoft requirement for SCVMM Add-ins (e.g. SP1 with U1)</a:t>
            </a:r>
          </a:p>
          <a:p>
            <a:pPr lvl="2"/>
            <a:r>
              <a:rPr lang="en-US" dirty="0">
                <a:solidFill>
                  <a:schemeClr val="tx1"/>
                </a:solidFill>
              </a:rPr>
              <a:t>Each Virtual Connect domain must be registered</a:t>
            </a:r>
          </a:p>
          <a:p>
            <a:pPr lvl="3"/>
            <a:r>
              <a:rPr lang="en-US" sz="2400" dirty="0" smtClean="0">
                <a:solidFill>
                  <a:schemeClr val="tx1"/>
                </a:solidFill>
              </a:rPr>
              <a:t>Uses </a:t>
            </a:r>
            <a:r>
              <a:rPr lang="en-US" sz="2400" dirty="0">
                <a:solidFill>
                  <a:schemeClr val="tx1"/>
                </a:solidFill>
              </a:rPr>
              <a:t>special version of HP DMS</a:t>
            </a:r>
          </a:p>
          <a:p>
            <a:pPr lvl="3"/>
            <a:r>
              <a:rPr lang="en-US" sz="2400" dirty="0" smtClean="0">
                <a:solidFill>
                  <a:schemeClr val="tx1"/>
                </a:solidFill>
              </a:rPr>
              <a:t>Do </a:t>
            </a:r>
            <a:r>
              <a:rPr lang="en-US" sz="2400" dirty="0">
                <a:solidFill>
                  <a:schemeClr val="tx1"/>
                </a:solidFill>
              </a:rPr>
              <a:t>not install on a system that has the regular DMS for SCOM management packs</a:t>
            </a:r>
          </a:p>
          <a:p>
            <a:pPr marL="0" lvl="2" indent="0">
              <a:buNone/>
            </a:pPr>
            <a:endParaRPr lang="en-US" sz="2700" dirty="0">
              <a:solidFill>
                <a:schemeClr val="tx1"/>
              </a:solidFill>
            </a:endParaRPr>
          </a:p>
          <a:p>
            <a:pPr lvl="3"/>
            <a:endParaRPr lang="en-US" sz="2200" dirty="0">
              <a:solidFill>
                <a:schemeClr val="tx1"/>
              </a:solidFill>
            </a:endParaRPr>
          </a:p>
          <a:p>
            <a:pPr lvl="2"/>
            <a:endParaRPr lang="en-US" sz="2200" dirty="0">
              <a:solidFill>
                <a:schemeClr val="tx1"/>
              </a:solidFill>
            </a:endParaRPr>
          </a:p>
          <a:p>
            <a:pPr lvl="2"/>
            <a:endParaRPr lang="en-US" sz="2200" dirty="0">
              <a:solidFill>
                <a:schemeClr val="tx1"/>
              </a:solidFill>
            </a:endParaRPr>
          </a:p>
          <a:p>
            <a:pPr lvl="1"/>
            <a:endParaRPr lang="en-US" dirty="0">
              <a:solidFill>
                <a:schemeClr val="tx1"/>
              </a:solidFill>
            </a:endParaRPr>
          </a:p>
        </p:txBody>
      </p:sp>
      <p:sp>
        <p:nvSpPr>
          <p:cNvPr id="5" name="16-Point Star 4"/>
          <p:cNvSpPr/>
          <p:nvPr/>
        </p:nvSpPr>
        <p:spPr>
          <a:xfrm rot="21107951">
            <a:off x="10699433" y="5202537"/>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sp>
        <p:nvSpPr>
          <p:cNvPr id="6" name="Rectangle 5"/>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SCVMM 2012</a:t>
            </a:r>
          </a:p>
        </p:txBody>
      </p:sp>
    </p:spTree>
    <p:extLst>
      <p:ext uri="{BB962C8B-B14F-4D97-AF65-F5344CB8AC3E}">
        <p14:creationId xmlns:p14="http://schemas.microsoft.com/office/powerpoint/2010/main" val="3327863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r="37616" b="53280"/>
          <a:stretch>
            <a:fillRect/>
          </a:stretch>
        </p:blipFill>
        <p:spPr bwMode="auto">
          <a:xfrm>
            <a:off x="1302499" y="1178707"/>
            <a:ext cx="9209654" cy="4999790"/>
          </a:xfrm>
          <a:prstGeom prst="rect">
            <a:avLst/>
          </a:prstGeom>
          <a:noFill/>
          <a:ln w="9525">
            <a:solidFill>
              <a:schemeClr val="tx1">
                <a:lumMod val="50000"/>
                <a:lumOff val="50000"/>
              </a:schemeClr>
            </a:solidFill>
            <a:miter lim="800000"/>
            <a:headEnd/>
            <a:tailEnd/>
          </a:ln>
        </p:spPr>
      </p:pic>
      <p:sp>
        <p:nvSpPr>
          <p:cNvPr id="8" name="Title 7"/>
          <p:cNvSpPr>
            <a:spLocks noGrp="1"/>
          </p:cNvSpPr>
          <p:nvPr>
            <p:ph type="title"/>
          </p:nvPr>
        </p:nvSpPr>
        <p:spPr/>
        <p:txBody>
          <a:bodyPr/>
          <a:lstStyle/>
          <a:p>
            <a:r>
              <a:rPr lang="en-US" dirty="0" smtClean="0"/>
              <a:t>Initial launch from SCVMM</a:t>
            </a:r>
            <a:endParaRPr lang="en-US" dirty="0"/>
          </a:p>
        </p:txBody>
      </p:sp>
      <p:sp>
        <p:nvSpPr>
          <p:cNvPr id="9" name="Oval 8"/>
          <p:cNvSpPr/>
          <p:nvPr/>
        </p:nvSpPr>
        <p:spPr>
          <a:xfrm>
            <a:off x="1494631" y="3739048"/>
            <a:ext cx="1762734" cy="34287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a:p>
        </p:txBody>
      </p:sp>
      <p:cxnSp>
        <p:nvCxnSpPr>
          <p:cNvPr id="11" name="Straight Arrow Connector 10"/>
          <p:cNvCxnSpPr>
            <a:stCxn id="12" idx="0"/>
          </p:cNvCxnSpPr>
          <p:nvPr/>
        </p:nvCxnSpPr>
        <p:spPr>
          <a:xfrm flipH="1" flipV="1">
            <a:off x="2759343" y="4067187"/>
            <a:ext cx="855008" cy="555395"/>
          </a:xfrm>
          <a:prstGeom prst="straightConnector1">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638887" y="4622583"/>
            <a:ext cx="1950927" cy="376684"/>
          </a:xfrm>
          <a:prstGeom prst="rect">
            <a:avLst/>
          </a:prstGeom>
          <a:solidFill>
            <a:srgbClr val="FF0000"/>
          </a:solidFill>
        </p:spPr>
        <p:txBody>
          <a:bodyPr wrap="none" lIns="124358" tIns="62179" rIns="124358" bIns="62179" rtlCol="0">
            <a:spAutoFit/>
          </a:bodyPr>
          <a:lstStyle/>
          <a:p>
            <a:pPr defTabSz="585090">
              <a:spcAft>
                <a:spcPts val="544"/>
              </a:spcAft>
              <a:buSzPct val="100000"/>
            </a:pPr>
            <a:r>
              <a:rPr lang="en-US" sz="1600" dirty="0">
                <a:solidFill>
                  <a:schemeClr val="bg2"/>
                </a:solidFill>
                <a:latin typeface="HP Simplified" pitchFamily="34" charset="0"/>
                <a:cs typeface="HP Simplified" pitchFamily="34" charset="0"/>
              </a:rPr>
              <a:t>Select physical host</a:t>
            </a:r>
          </a:p>
        </p:txBody>
      </p:sp>
      <p:cxnSp>
        <p:nvCxnSpPr>
          <p:cNvPr id="14" name="Straight Arrow Connector 13"/>
          <p:cNvCxnSpPr/>
          <p:nvPr/>
        </p:nvCxnSpPr>
        <p:spPr>
          <a:xfrm flipH="1" flipV="1">
            <a:off x="5136356" y="2203801"/>
            <a:ext cx="330512" cy="194631"/>
          </a:xfrm>
          <a:prstGeom prst="straightConnector1">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421527" y="2398433"/>
            <a:ext cx="2040837" cy="376684"/>
          </a:xfrm>
          <a:prstGeom prst="rect">
            <a:avLst/>
          </a:prstGeom>
          <a:solidFill>
            <a:srgbClr val="FF0000"/>
          </a:solidFill>
        </p:spPr>
        <p:txBody>
          <a:bodyPr wrap="none" lIns="124358" tIns="62179" rIns="124358" bIns="62179" rtlCol="0">
            <a:spAutoFit/>
          </a:bodyPr>
          <a:lstStyle/>
          <a:p>
            <a:pPr defTabSz="585090">
              <a:spcAft>
                <a:spcPts val="544"/>
              </a:spcAft>
              <a:buSzPct val="100000"/>
            </a:pPr>
            <a:r>
              <a:rPr lang="en-US" sz="1600" dirty="0">
                <a:solidFill>
                  <a:schemeClr val="bg2"/>
                </a:solidFill>
                <a:latin typeface="HP Simplified" pitchFamily="34" charset="0"/>
                <a:cs typeface="HP Simplified" pitchFamily="34" charset="0"/>
              </a:rPr>
              <a:t>Launch HP extension</a:t>
            </a:r>
          </a:p>
        </p:txBody>
      </p:sp>
      <p:sp>
        <p:nvSpPr>
          <p:cNvPr id="17" name="Rectangle 16"/>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SCVMM 2012</a:t>
            </a:r>
          </a:p>
        </p:txBody>
      </p:sp>
      <p:sp>
        <p:nvSpPr>
          <p:cNvPr id="18" name="16-Point Star 17"/>
          <p:cNvSpPr/>
          <p:nvPr/>
        </p:nvSpPr>
        <p:spPr>
          <a:xfrm rot="21107951">
            <a:off x="10699433" y="1377789"/>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spTree>
    <p:extLst>
      <p:ext uri="{BB962C8B-B14F-4D97-AF65-F5344CB8AC3E}">
        <p14:creationId xmlns:p14="http://schemas.microsoft.com/office/powerpoint/2010/main" val="3452044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View</a:t>
            </a:r>
            <a:endParaRPr lang="en-US" dirty="0"/>
          </a:p>
        </p:txBody>
      </p:sp>
      <p:pic>
        <p:nvPicPr>
          <p:cNvPr id="2050" name="Picture 2"/>
          <p:cNvPicPr>
            <a:picLocks noGrp="1" noChangeAspect="1" noChangeArrowheads="1"/>
          </p:cNvPicPr>
          <p:nvPr>
            <p:ph idx="4294967295"/>
          </p:nvPr>
        </p:nvPicPr>
        <p:blipFill>
          <a:blip r:embed="rId2" cstate="print"/>
          <a:srcRect/>
          <a:stretch>
            <a:fillRect/>
          </a:stretch>
        </p:blipFill>
        <p:spPr bwMode="auto">
          <a:xfrm>
            <a:off x="2772297" y="1191660"/>
            <a:ext cx="7772798" cy="5071030"/>
          </a:xfrm>
          <a:prstGeom prst="rect">
            <a:avLst/>
          </a:prstGeom>
          <a:noFill/>
          <a:ln w="9525">
            <a:noFill/>
            <a:miter lim="800000"/>
            <a:headEnd/>
            <a:tailEnd/>
          </a:ln>
        </p:spPr>
      </p:pic>
      <p:sp>
        <p:nvSpPr>
          <p:cNvPr id="6" name="Rectangle 5"/>
          <p:cNvSpPr/>
          <p:nvPr/>
        </p:nvSpPr>
        <p:spPr>
          <a:xfrm>
            <a:off x="4110737" y="2228287"/>
            <a:ext cx="485324" cy="1577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7" name="Rectangle 6"/>
          <p:cNvSpPr/>
          <p:nvPr/>
        </p:nvSpPr>
        <p:spPr>
          <a:xfrm>
            <a:off x="4105680" y="3333257"/>
            <a:ext cx="860442" cy="1577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8" name="Rectangle 7"/>
          <p:cNvSpPr/>
          <p:nvPr/>
        </p:nvSpPr>
        <p:spPr>
          <a:xfrm>
            <a:off x="4111748" y="4704108"/>
            <a:ext cx="387248" cy="1577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9" name="Rectangle 8"/>
          <p:cNvSpPr/>
          <p:nvPr/>
        </p:nvSpPr>
        <p:spPr>
          <a:xfrm>
            <a:off x="5640526" y="1386163"/>
            <a:ext cx="447913" cy="35080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4358" tIns="62179" rIns="124358" bIns="62179" rtlCol="0" anchor="ctr"/>
          <a:lstStyle/>
          <a:p>
            <a:pPr algn="ctr"/>
            <a:endParaRPr lang="en-US"/>
          </a:p>
        </p:txBody>
      </p:sp>
      <p:sp>
        <p:nvSpPr>
          <p:cNvPr id="10" name="TextBox 9"/>
          <p:cNvSpPr txBox="1"/>
          <p:nvPr/>
        </p:nvSpPr>
        <p:spPr>
          <a:xfrm>
            <a:off x="85211" y="2757493"/>
            <a:ext cx="2554981" cy="1479789"/>
          </a:xfrm>
          <a:prstGeom prst="rect">
            <a:avLst/>
          </a:prstGeom>
          <a:noFill/>
        </p:spPr>
        <p:txBody>
          <a:bodyPr wrap="none" lIns="124358" tIns="62179" rIns="124358" bIns="62179" rtlCol="0">
            <a:spAutoFit/>
          </a:bodyPr>
          <a:lstStyle/>
          <a:p>
            <a:pPr marL="157608" indent="-157608">
              <a:buFont typeface="Arial" pitchFamily="34" charset="0"/>
              <a:buChar char="•"/>
            </a:pPr>
            <a:r>
              <a:rPr lang="en-US" sz="2200" dirty="0"/>
              <a:t>Launch button</a:t>
            </a:r>
          </a:p>
          <a:p>
            <a:pPr marL="157608" indent="-157608">
              <a:buFont typeface="Arial" pitchFamily="34" charset="0"/>
              <a:buChar char="•"/>
            </a:pPr>
            <a:r>
              <a:rPr lang="en-US" sz="2200" dirty="0"/>
              <a:t>Host Summary</a:t>
            </a:r>
          </a:p>
          <a:p>
            <a:pPr marL="157608" indent="-157608">
              <a:buFont typeface="Arial" pitchFamily="34" charset="0"/>
              <a:buChar char="•"/>
            </a:pPr>
            <a:r>
              <a:rPr lang="en-US" sz="2200" dirty="0"/>
              <a:t>Fabric and Profile</a:t>
            </a:r>
          </a:p>
          <a:p>
            <a:pPr marL="157608" indent="-157608">
              <a:buFont typeface="Arial" pitchFamily="34" charset="0"/>
              <a:buChar char="•"/>
            </a:pPr>
            <a:r>
              <a:rPr lang="en-US" sz="2200" dirty="0"/>
              <a:t>Host VMs</a:t>
            </a:r>
          </a:p>
        </p:txBody>
      </p:sp>
      <p:sp>
        <p:nvSpPr>
          <p:cNvPr id="13" name="Rectangle 12"/>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SCVMM 2012</a:t>
            </a:r>
          </a:p>
        </p:txBody>
      </p:sp>
      <p:sp>
        <p:nvSpPr>
          <p:cNvPr id="14" name="16-Point Star 13"/>
          <p:cNvSpPr/>
          <p:nvPr/>
        </p:nvSpPr>
        <p:spPr>
          <a:xfrm rot="21107951">
            <a:off x="10699433" y="1377789"/>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spTree>
    <p:extLst>
      <p:ext uri="{BB962C8B-B14F-4D97-AF65-F5344CB8AC3E}">
        <p14:creationId xmlns:p14="http://schemas.microsoft.com/office/powerpoint/2010/main" val="3729936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Diagram View</a:t>
            </a:r>
            <a:endParaRPr lang="en-US" dirty="0"/>
          </a:p>
        </p:txBody>
      </p:sp>
      <p:pic>
        <p:nvPicPr>
          <p:cNvPr id="1026" name="Picture 2"/>
          <p:cNvPicPr>
            <a:picLocks noGrp="1" noChangeAspect="1" noChangeArrowheads="1"/>
          </p:cNvPicPr>
          <p:nvPr>
            <p:ph idx="4294967295"/>
          </p:nvPr>
        </p:nvPicPr>
        <p:blipFill>
          <a:blip r:embed="rId2" cstate="print"/>
          <a:srcRect/>
          <a:stretch>
            <a:fillRect/>
          </a:stretch>
        </p:blipFill>
        <p:spPr bwMode="auto">
          <a:xfrm>
            <a:off x="1693070" y="1083587"/>
            <a:ext cx="8612385" cy="5618783"/>
          </a:xfrm>
          <a:prstGeom prst="rect">
            <a:avLst/>
          </a:prstGeom>
          <a:noFill/>
          <a:ln w="9525">
            <a:noFill/>
            <a:miter lim="800000"/>
            <a:headEnd/>
            <a:tailEnd/>
          </a:ln>
        </p:spPr>
      </p:pic>
      <p:sp>
        <p:nvSpPr>
          <p:cNvPr id="5" name="TextBox 4"/>
          <p:cNvSpPr txBox="1"/>
          <p:nvPr/>
        </p:nvSpPr>
        <p:spPr>
          <a:xfrm>
            <a:off x="3816275" y="3008663"/>
            <a:ext cx="1580035" cy="341016"/>
          </a:xfrm>
          <a:prstGeom prst="rect">
            <a:avLst/>
          </a:prstGeom>
          <a:noFill/>
        </p:spPr>
        <p:txBody>
          <a:bodyPr wrap="none" lIns="124358" tIns="62179" rIns="124358" bIns="62179" rtlCol="0">
            <a:spAutoFit/>
          </a:bodyPr>
          <a:lstStyle/>
          <a:p>
            <a:r>
              <a:rPr lang="en-US" sz="1400" dirty="0">
                <a:solidFill>
                  <a:srgbClr val="FF0000"/>
                </a:solidFill>
              </a:rPr>
              <a:t>Enclosure/Profile</a:t>
            </a:r>
          </a:p>
        </p:txBody>
      </p:sp>
      <p:sp>
        <p:nvSpPr>
          <p:cNvPr id="6" name="TextBox 5"/>
          <p:cNvSpPr txBox="1"/>
          <p:nvPr/>
        </p:nvSpPr>
        <p:spPr>
          <a:xfrm>
            <a:off x="3084711" y="3713873"/>
            <a:ext cx="847527" cy="771903"/>
          </a:xfrm>
          <a:prstGeom prst="rect">
            <a:avLst/>
          </a:prstGeom>
          <a:noFill/>
        </p:spPr>
        <p:txBody>
          <a:bodyPr wrap="none" lIns="124358" tIns="62179" rIns="124358" bIns="62179" rtlCol="0">
            <a:spAutoFit/>
          </a:bodyPr>
          <a:lstStyle/>
          <a:p>
            <a:r>
              <a:rPr lang="en-US" sz="1400" dirty="0">
                <a:solidFill>
                  <a:srgbClr val="FF0000"/>
                </a:solidFill>
              </a:rPr>
              <a:t>Server</a:t>
            </a:r>
          </a:p>
          <a:p>
            <a:r>
              <a:rPr lang="en-US" sz="1400" dirty="0">
                <a:solidFill>
                  <a:srgbClr val="FF0000"/>
                </a:solidFill>
              </a:rPr>
              <a:t>vSwitch</a:t>
            </a:r>
          </a:p>
          <a:p>
            <a:r>
              <a:rPr lang="en-US" sz="1400" dirty="0">
                <a:solidFill>
                  <a:srgbClr val="FF0000"/>
                </a:solidFill>
              </a:rPr>
              <a:t>VMs</a:t>
            </a:r>
          </a:p>
        </p:txBody>
      </p:sp>
      <p:sp>
        <p:nvSpPr>
          <p:cNvPr id="7" name="TextBox 6"/>
          <p:cNvSpPr txBox="1"/>
          <p:nvPr/>
        </p:nvSpPr>
        <p:spPr>
          <a:xfrm>
            <a:off x="5526111" y="3256958"/>
            <a:ext cx="929216" cy="341016"/>
          </a:xfrm>
          <a:prstGeom prst="rect">
            <a:avLst/>
          </a:prstGeom>
          <a:noFill/>
        </p:spPr>
        <p:txBody>
          <a:bodyPr wrap="none" lIns="124358" tIns="62179" rIns="124358" bIns="62179" rtlCol="0">
            <a:spAutoFit/>
          </a:bodyPr>
          <a:lstStyle/>
          <a:p>
            <a:r>
              <a:rPr lang="en-US" sz="1400" dirty="0">
                <a:solidFill>
                  <a:srgbClr val="FF0000"/>
                </a:solidFill>
              </a:rPr>
              <a:t>FlexNICs</a:t>
            </a:r>
          </a:p>
        </p:txBody>
      </p:sp>
      <p:sp>
        <p:nvSpPr>
          <p:cNvPr id="8" name="TextBox 7"/>
          <p:cNvSpPr txBox="1"/>
          <p:nvPr/>
        </p:nvSpPr>
        <p:spPr>
          <a:xfrm>
            <a:off x="5909626" y="5084000"/>
            <a:ext cx="1044066" cy="556460"/>
          </a:xfrm>
          <a:prstGeom prst="rect">
            <a:avLst/>
          </a:prstGeom>
          <a:noFill/>
        </p:spPr>
        <p:txBody>
          <a:bodyPr wrap="square" lIns="124358" tIns="62179" rIns="124358" bIns="62179" rtlCol="0">
            <a:spAutoFit/>
          </a:bodyPr>
          <a:lstStyle/>
          <a:p>
            <a:pPr algn="ctr"/>
            <a:r>
              <a:rPr lang="en-US" sz="1400" dirty="0">
                <a:solidFill>
                  <a:srgbClr val="FF0000"/>
                </a:solidFill>
              </a:rPr>
              <a:t>Downlink</a:t>
            </a:r>
            <a:br>
              <a:rPr lang="en-US" sz="1400" dirty="0">
                <a:solidFill>
                  <a:srgbClr val="FF0000"/>
                </a:solidFill>
              </a:rPr>
            </a:br>
            <a:r>
              <a:rPr lang="en-US" sz="1400" dirty="0">
                <a:solidFill>
                  <a:srgbClr val="FF0000"/>
                </a:solidFill>
              </a:rPr>
              <a:t>Ports</a:t>
            </a:r>
          </a:p>
        </p:txBody>
      </p:sp>
      <p:sp>
        <p:nvSpPr>
          <p:cNvPr id="9" name="TextBox 8"/>
          <p:cNvSpPr txBox="1"/>
          <p:nvPr/>
        </p:nvSpPr>
        <p:spPr>
          <a:xfrm>
            <a:off x="6431236" y="3004430"/>
            <a:ext cx="1166460" cy="341016"/>
          </a:xfrm>
          <a:prstGeom prst="rect">
            <a:avLst/>
          </a:prstGeom>
          <a:noFill/>
        </p:spPr>
        <p:txBody>
          <a:bodyPr wrap="none" lIns="124358" tIns="62179" rIns="124358" bIns="62179" rtlCol="0">
            <a:spAutoFit/>
          </a:bodyPr>
          <a:lstStyle/>
          <a:p>
            <a:r>
              <a:rPr lang="en-US" sz="1400" dirty="0">
                <a:solidFill>
                  <a:srgbClr val="FF0000"/>
                </a:solidFill>
              </a:rPr>
              <a:t>I/O Module</a:t>
            </a:r>
          </a:p>
        </p:txBody>
      </p:sp>
      <p:sp>
        <p:nvSpPr>
          <p:cNvPr id="10" name="TextBox 9"/>
          <p:cNvSpPr txBox="1"/>
          <p:nvPr/>
        </p:nvSpPr>
        <p:spPr>
          <a:xfrm>
            <a:off x="6779427" y="4152064"/>
            <a:ext cx="1213075" cy="341016"/>
          </a:xfrm>
          <a:prstGeom prst="rect">
            <a:avLst/>
          </a:prstGeom>
          <a:noFill/>
        </p:spPr>
        <p:txBody>
          <a:bodyPr wrap="none" lIns="124358" tIns="62179" rIns="124358" bIns="62179" rtlCol="0">
            <a:spAutoFit/>
          </a:bodyPr>
          <a:lstStyle/>
          <a:p>
            <a:r>
              <a:rPr lang="en-US" sz="1400" dirty="0">
                <a:solidFill>
                  <a:srgbClr val="FF0000"/>
                </a:solidFill>
              </a:rPr>
              <a:t>Uplink Ports</a:t>
            </a:r>
          </a:p>
        </p:txBody>
      </p:sp>
      <p:sp>
        <p:nvSpPr>
          <p:cNvPr id="13" name="TextBox 12"/>
          <p:cNvSpPr txBox="1"/>
          <p:nvPr/>
        </p:nvSpPr>
        <p:spPr>
          <a:xfrm>
            <a:off x="8407902" y="3877820"/>
            <a:ext cx="876188" cy="556460"/>
          </a:xfrm>
          <a:prstGeom prst="rect">
            <a:avLst/>
          </a:prstGeom>
          <a:noFill/>
        </p:spPr>
        <p:txBody>
          <a:bodyPr wrap="none" lIns="124358" tIns="62179" rIns="124358" bIns="62179" rtlCol="0">
            <a:spAutoFit/>
          </a:bodyPr>
          <a:lstStyle/>
          <a:p>
            <a:r>
              <a:rPr lang="en-US" sz="1400" dirty="0">
                <a:solidFill>
                  <a:srgbClr val="FF0000"/>
                </a:solidFill>
              </a:rPr>
              <a:t>External</a:t>
            </a:r>
            <a:br>
              <a:rPr lang="en-US" sz="1400" dirty="0">
                <a:solidFill>
                  <a:srgbClr val="FF0000"/>
                </a:solidFill>
              </a:rPr>
            </a:br>
            <a:r>
              <a:rPr lang="en-US" sz="1400" dirty="0">
                <a:solidFill>
                  <a:srgbClr val="FF0000"/>
                </a:solidFill>
              </a:rPr>
              <a:t> Switch</a:t>
            </a:r>
          </a:p>
        </p:txBody>
      </p:sp>
      <p:cxnSp>
        <p:nvCxnSpPr>
          <p:cNvPr id="15" name="Straight Arrow Connector 14"/>
          <p:cNvCxnSpPr/>
          <p:nvPr/>
        </p:nvCxnSpPr>
        <p:spPr>
          <a:xfrm>
            <a:off x="4490644" y="3281953"/>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920220" y="3504177"/>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86948" y="3267135"/>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834870" y="3732093"/>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389077" y="4014250"/>
            <a:ext cx="0" cy="18389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0"/>
          </p:cNvCxnSpPr>
          <p:nvPr/>
        </p:nvCxnSpPr>
        <p:spPr>
          <a:xfrm flipH="1" flipV="1">
            <a:off x="6235285" y="4574026"/>
            <a:ext cx="196374" cy="50997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713830" y="3825094"/>
            <a:ext cx="263810" cy="4862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780581" y="3951548"/>
            <a:ext cx="281375" cy="14347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580332" y="4176358"/>
            <a:ext cx="425413" cy="1259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Isosceles Triangle 34"/>
          <p:cNvSpPr/>
          <p:nvPr/>
        </p:nvSpPr>
        <p:spPr>
          <a:xfrm>
            <a:off x="9755355" y="5387513"/>
            <a:ext cx="75255" cy="62172"/>
          </a:xfrm>
          <a:prstGeom prst="triangle">
            <a:avLst/>
          </a:prstGeom>
          <a:solidFill>
            <a:schemeClr val="tx1">
              <a:lumMod val="85000"/>
              <a:lumOff val="15000"/>
            </a:schemeClr>
          </a:solidFill>
          <a:ln>
            <a:noFill/>
          </a:ln>
          <a:effectLst/>
          <a:scene3d>
            <a:camera prst="orthographicFront">
              <a:rot lat="0" lon="0" rev="10799999"/>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9744559" y="5331384"/>
            <a:ext cx="99319" cy="16147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8970439" y="5331384"/>
            <a:ext cx="896398" cy="161478"/>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Arial Narrow" pitchFamily="34" charset="0"/>
              </a:rPr>
              <a:t>Actions</a:t>
            </a:r>
          </a:p>
        </p:txBody>
      </p:sp>
      <p:sp>
        <p:nvSpPr>
          <p:cNvPr id="38" name="Rectangle 37"/>
          <p:cNvSpPr/>
          <p:nvPr/>
        </p:nvSpPr>
        <p:spPr>
          <a:xfrm>
            <a:off x="9044698" y="5504088"/>
            <a:ext cx="799180" cy="705989"/>
          </a:xfrm>
          <a:prstGeom prst="rect">
            <a:avLst/>
          </a:prstGeom>
          <a:solidFill>
            <a:schemeClr val="bg2">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Narrow" pitchFamily="34" charset="0"/>
              </a:rPr>
              <a:t> </a:t>
            </a:r>
          </a:p>
        </p:txBody>
      </p:sp>
      <p:sp>
        <p:nvSpPr>
          <p:cNvPr id="39" name="TextBox 38"/>
          <p:cNvSpPr txBox="1"/>
          <p:nvPr/>
        </p:nvSpPr>
        <p:spPr>
          <a:xfrm>
            <a:off x="8970438" y="5465700"/>
            <a:ext cx="896399" cy="769441"/>
          </a:xfrm>
          <a:prstGeom prst="rect">
            <a:avLst/>
          </a:prstGeom>
          <a:solidFill>
            <a:schemeClr val="tx1">
              <a:lumMod val="65000"/>
            </a:schemeClr>
          </a:solidFill>
        </p:spPr>
        <p:txBody>
          <a:bodyPr wrap="square" rtlCol="0">
            <a:spAutoFit/>
          </a:bodyPr>
          <a:lstStyle/>
          <a:p>
            <a:pPr defTabSz="585090">
              <a:buSzPct val="100000"/>
            </a:pPr>
            <a:r>
              <a:rPr lang="en-US" sz="1100" dirty="0">
                <a:solidFill>
                  <a:srgbClr val="000000"/>
                </a:solidFill>
                <a:latin typeface="Arial Narrow" pitchFamily="34" charset="0"/>
                <a:cs typeface="HP Simplified" pitchFamily="34" charset="0"/>
              </a:rPr>
              <a:t>iLO Console</a:t>
            </a:r>
          </a:p>
          <a:p>
            <a:pPr defTabSz="585090">
              <a:buSzPct val="100000"/>
            </a:pPr>
            <a:r>
              <a:rPr lang="en-US" sz="1100" dirty="0">
                <a:solidFill>
                  <a:srgbClr val="000000"/>
                </a:solidFill>
                <a:latin typeface="Arial Narrow" pitchFamily="34" charset="0"/>
                <a:cs typeface="HP Simplified" pitchFamily="34" charset="0"/>
              </a:rPr>
              <a:t>iLO Web</a:t>
            </a:r>
          </a:p>
          <a:p>
            <a:pPr defTabSz="585090">
              <a:buSzPct val="100000"/>
            </a:pPr>
            <a:r>
              <a:rPr lang="en-US" sz="1100" dirty="0">
                <a:solidFill>
                  <a:srgbClr val="000000"/>
                </a:solidFill>
                <a:latin typeface="Arial Narrow" pitchFamily="34" charset="0"/>
                <a:cs typeface="HP Simplified" pitchFamily="34" charset="0"/>
              </a:rPr>
              <a:t>VCM Console</a:t>
            </a:r>
          </a:p>
          <a:p>
            <a:pPr defTabSz="585090">
              <a:buSzPct val="100000"/>
            </a:pPr>
            <a:r>
              <a:rPr lang="en-US" sz="1100" dirty="0">
                <a:solidFill>
                  <a:srgbClr val="000000"/>
                </a:solidFill>
                <a:latin typeface="Arial Narrow" pitchFamily="34" charset="0"/>
                <a:cs typeface="HP Simplified" pitchFamily="34" charset="0"/>
              </a:rPr>
              <a:t>OA Console</a:t>
            </a:r>
          </a:p>
        </p:txBody>
      </p:sp>
      <p:sp>
        <p:nvSpPr>
          <p:cNvPr id="40" name="TextBox 39"/>
          <p:cNvSpPr txBox="1"/>
          <p:nvPr/>
        </p:nvSpPr>
        <p:spPr>
          <a:xfrm>
            <a:off x="7758986" y="5507695"/>
            <a:ext cx="960469" cy="556460"/>
          </a:xfrm>
          <a:prstGeom prst="rect">
            <a:avLst/>
          </a:prstGeom>
          <a:noFill/>
        </p:spPr>
        <p:txBody>
          <a:bodyPr wrap="square" lIns="124358" tIns="62179" rIns="124358" bIns="62179" rtlCol="0">
            <a:spAutoFit/>
          </a:bodyPr>
          <a:lstStyle/>
          <a:p>
            <a:pPr algn="ctr"/>
            <a:r>
              <a:rPr lang="en-US" sz="1400" dirty="0">
                <a:solidFill>
                  <a:srgbClr val="FF0000"/>
                </a:solidFill>
              </a:rPr>
              <a:t>Launch Tools</a:t>
            </a:r>
          </a:p>
        </p:txBody>
      </p:sp>
      <p:cxnSp>
        <p:nvCxnSpPr>
          <p:cNvPr id="41" name="Straight Arrow Connector 40"/>
          <p:cNvCxnSpPr/>
          <p:nvPr/>
        </p:nvCxnSpPr>
        <p:spPr>
          <a:xfrm flipV="1">
            <a:off x="8562636" y="5665328"/>
            <a:ext cx="355328" cy="6269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SCVMM 2012</a:t>
            </a:r>
          </a:p>
        </p:txBody>
      </p:sp>
      <p:sp>
        <p:nvSpPr>
          <p:cNvPr id="31" name="16-Point Star 30"/>
          <p:cNvSpPr/>
          <p:nvPr/>
        </p:nvSpPr>
        <p:spPr>
          <a:xfrm rot="21107951">
            <a:off x="10699433" y="1377789"/>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spTree>
    <p:extLst>
      <p:ext uri="{BB962C8B-B14F-4D97-AF65-F5344CB8AC3E}">
        <p14:creationId xmlns:p14="http://schemas.microsoft.com/office/powerpoint/2010/main" val="1868162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Diagram - Complex</a:t>
            </a:r>
            <a:endParaRPr lang="en-US" dirty="0"/>
          </a:p>
        </p:txBody>
      </p:sp>
      <p:pic>
        <p:nvPicPr>
          <p:cNvPr id="4098" name="Picture 2"/>
          <p:cNvPicPr>
            <a:picLocks noGrp="1" noChangeAspect="1" noChangeArrowheads="1"/>
          </p:cNvPicPr>
          <p:nvPr>
            <p:ph idx="4294967295"/>
          </p:nvPr>
        </p:nvPicPr>
        <p:blipFill>
          <a:blip r:embed="rId2" cstate="print"/>
          <a:srcRect/>
          <a:stretch>
            <a:fillRect/>
          </a:stretch>
        </p:blipFill>
        <p:spPr bwMode="auto">
          <a:xfrm>
            <a:off x="2036618" y="1172231"/>
            <a:ext cx="8508477" cy="552972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59361" t="20035" r="1460"/>
          <a:stretch>
            <a:fillRect/>
          </a:stretch>
        </p:blipFill>
        <p:spPr bwMode="auto">
          <a:xfrm>
            <a:off x="6337761" y="2184325"/>
            <a:ext cx="3045281" cy="403950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82274" t="83167" r="1460" b="4766"/>
          <a:stretch>
            <a:fillRect/>
          </a:stretch>
        </p:blipFill>
        <p:spPr bwMode="auto">
          <a:xfrm>
            <a:off x="9390279" y="2187810"/>
            <a:ext cx="1072817" cy="609544"/>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9361" t="96878" r="28249"/>
          <a:stretch>
            <a:fillRect/>
          </a:stretch>
        </p:blipFill>
        <p:spPr bwMode="auto">
          <a:xfrm>
            <a:off x="8946580" y="6066122"/>
            <a:ext cx="963026" cy="15771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82274" t="83167" r="1460" b="4766"/>
          <a:stretch>
            <a:fillRect/>
          </a:stretch>
        </p:blipFill>
        <p:spPr bwMode="auto">
          <a:xfrm>
            <a:off x="9089618" y="2456548"/>
            <a:ext cx="671934" cy="381774"/>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82274" t="83167" r="1460" b="4766"/>
          <a:stretch>
            <a:fillRect/>
          </a:stretch>
        </p:blipFill>
        <p:spPr bwMode="auto">
          <a:xfrm>
            <a:off x="9365225" y="2151374"/>
            <a:ext cx="671934" cy="381774"/>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82274" t="83167" r="1460" b="4766"/>
          <a:stretch>
            <a:fillRect/>
          </a:stretch>
        </p:blipFill>
        <p:spPr bwMode="auto">
          <a:xfrm>
            <a:off x="8955230" y="2119353"/>
            <a:ext cx="671934" cy="72182"/>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l="64390" t="72329" r="14451" b="18731"/>
          <a:stretch>
            <a:fillRect/>
          </a:stretch>
        </p:blipFill>
        <p:spPr bwMode="auto">
          <a:xfrm>
            <a:off x="6437044" y="4980369"/>
            <a:ext cx="1595765" cy="505628"/>
          </a:xfrm>
          <a:prstGeom prst="rect">
            <a:avLst/>
          </a:prstGeom>
          <a:noFill/>
          <a:ln w="9525">
            <a:noFill/>
            <a:miter lim="800000"/>
            <a:headEnd/>
            <a:tailEnd/>
          </a:ln>
        </p:spPr>
      </p:pic>
      <p:sp>
        <p:nvSpPr>
          <p:cNvPr id="13" name="TextBox 12"/>
          <p:cNvSpPr txBox="1"/>
          <p:nvPr/>
        </p:nvSpPr>
        <p:spPr>
          <a:xfrm>
            <a:off x="5579383" y="5397311"/>
            <a:ext cx="808019" cy="771903"/>
          </a:xfrm>
          <a:prstGeom prst="rect">
            <a:avLst/>
          </a:prstGeom>
          <a:noFill/>
        </p:spPr>
        <p:txBody>
          <a:bodyPr wrap="square" lIns="124358" tIns="62179" rIns="124358" bIns="62179" rtlCol="0">
            <a:spAutoFit/>
          </a:bodyPr>
          <a:lstStyle/>
          <a:p>
            <a:pPr algn="ctr"/>
            <a:r>
              <a:rPr lang="en-US" sz="1400" dirty="0">
                <a:solidFill>
                  <a:srgbClr val="FF0000"/>
                </a:solidFill>
              </a:rPr>
              <a:t>Click for details</a:t>
            </a:r>
          </a:p>
        </p:txBody>
      </p:sp>
      <p:cxnSp>
        <p:nvCxnSpPr>
          <p:cNvPr id="14" name="Straight Arrow Connector 13"/>
          <p:cNvCxnSpPr/>
          <p:nvPr/>
        </p:nvCxnSpPr>
        <p:spPr>
          <a:xfrm flipV="1">
            <a:off x="6094838" y="5080347"/>
            <a:ext cx="281285" cy="34542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SCVMM 2012</a:t>
            </a:r>
          </a:p>
        </p:txBody>
      </p:sp>
      <p:sp>
        <p:nvSpPr>
          <p:cNvPr id="18" name="16-Point Star 17"/>
          <p:cNvSpPr/>
          <p:nvPr/>
        </p:nvSpPr>
        <p:spPr>
          <a:xfrm rot="21107951">
            <a:off x="10699433" y="1377789"/>
            <a:ext cx="1582706" cy="87076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dirty="0" smtClean="0">
                <a:solidFill>
                  <a:srgbClr val="C00000"/>
                </a:solidFill>
              </a:rPr>
              <a:t>New</a:t>
            </a:r>
            <a:endParaRPr lang="en-US" dirty="0">
              <a:solidFill>
                <a:srgbClr val="C00000"/>
              </a:solidFill>
            </a:endParaRPr>
          </a:p>
        </p:txBody>
      </p:sp>
    </p:spTree>
    <p:extLst>
      <p:ext uri="{BB962C8B-B14F-4D97-AF65-F5344CB8AC3E}">
        <p14:creationId xmlns:p14="http://schemas.microsoft.com/office/powerpoint/2010/main" val="3272426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HP SCVMM 2012 Integration Kit</a:t>
            </a:r>
            <a:endParaRPr lang="en-US" dirty="0"/>
          </a:p>
        </p:txBody>
      </p:sp>
      <p:sp>
        <p:nvSpPr>
          <p:cNvPr id="23" name="Rectangle 22"/>
          <p:cNvSpPr/>
          <p:nvPr/>
        </p:nvSpPr>
        <p:spPr>
          <a:xfrm>
            <a:off x="415630" y="1306729"/>
            <a:ext cx="6207855" cy="276999"/>
          </a:xfrm>
          <a:prstGeom prst="rect">
            <a:avLst/>
          </a:prstGeom>
        </p:spPr>
        <p:txBody>
          <a:bodyPr wrap="square" lIns="0" tIns="0" rIns="0" bIns="0">
            <a:spAutoFit/>
          </a:bodyPr>
          <a:lstStyle/>
          <a:p>
            <a:r>
              <a:rPr lang="en-US" b="1" dirty="0"/>
              <a:t>Assists with SCVMM OS deployment</a:t>
            </a:r>
          </a:p>
        </p:txBody>
      </p:sp>
      <p:sp>
        <p:nvSpPr>
          <p:cNvPr id="24" name="Rectangle 23"/>
          <p:cNvSpPr/>
          <p:nvPr/>
        </p:nvSpPr>
        <p:spPr>
          <a:xfrm>
            <a:off x="420108" y="1749873"/>
            <a:ext cx="4903822" cy="4134465"/>
          </a:xfrm>
          <a:prstGeom prst="rect">
            <a:avLst/>
          </a:prstGeom>
        </p:spPr>
        <p:txBody>
          <a:bodyPr wrap="square" lIns="0" tIns="0" rIns="0" bIns="0">
            <a:spAutoFit/>
          </a:bodyPr>
          <a:lstStyle/>
          <a:p>
            <a:pPr marL="237490" indent="-237490">
              <a:spcBef>
                <a:spcPts val="816"/>
              </a:spcBef>
              <a:buFont typeface="Arial" pitchFamily="34" charset="0"/>
              <a:buChar char="•"/>
            </a:pPr>
            <a:r>
              <a:rPr lang="en-US" sz="2200" dirty="0"/>
              <a:t>Provides drivers for deploying ProLiant servers (WinPE and production)</a:t>
            </a:r>
          </a:p>
          <a:p>
            <a:pPr marL="237490" indent="-237490">
              <a:spcBef>
                <a:spcPts val="816"/>
              </a:spcBef>
              <a:buFont typeface="Arial" pitchFamily="34" charset="0"/>
              <a:buChar char="•"/>
            </a:pPr>
            <a:r>
              <a:rPr lang="en-US" sz="2200" dirty="0"/>
              <a:t>Puts drivers into SCVMM Library share</a:t>
            </a:r>
          </a:p>
          <a:p>
            <a:pPr marL="237490" indent="-237490">
              <a:spcBef>
                <a:spcPts val="816"/>
              </a:spcBef>
              <a:buFont typeface="Arial" pitchFamily="34" charset="0"/>
              <a:buChar char="•"/>
            </a:pPr>
            <a:r>
              <a:rPr lang="en-US" sz="2200" dirty="0"/>
              <a:t>Adds HP default tag names to drivers</a:t>
            </a:r>
          </a:p>
          <a:p>
            <a:pPr marL="237490" indent="-237490">
              <a:spcBef>
                <a:spcPts val="816"/>
              </a:spcBef>
              <a:buFont typeface="Arial" pitchFamily="34" charset="0"/>
              <a:buChar char="•"/>
            </a:pPr>
            <a:r>
              <a:rPr lang="en-US" sz="2200" dirty="0"/>
              <a:t>Drivers are from HP Service Pack for ProLiant (SPP)</a:t>
            </a:r>
          </a:p>
          <a:p>
            <a:pPr marL="237490" indent="-237490">
              <a:spcBef>
                <a:spcPts val="816"/>
              </a:spcBef>
              <a:buFont typeface="Arial" pitchFamily="34" charset="0"/>
              <a:buChar char="•"/>
            </a:pPr>
            <a:r>
              <a:rPr lang="en-US" sz="2200" dirty="0"/>
              <a:t>Customers can easily upgrade to the latest drivers by simply installing a newly released integration kit</a:t>
            </a:r>
          </a:p>
        </p:txBody>
      </p:sp>
      <p:sp>
        <p:nvSpPr>
          <p:cNvPr id="12" name="Rectangle 11"/>
          <p:cNvSpPr/>
          <p:nvPr/>
        </p:nvSpPr>
        <p:spPr>
          <a:xfrm>
            <a:off x="6632645" y="5128511"/>
            <a:ext cx="4590577" cy="877163"/>
          </a:xfrm>
          <a:prstGeom prst="rect">
            <a:avLst/>
          </a:prstGeom>
        </p:spPr>
        <p:txBody>
          <a:bodyPr wrap="square" lIns="0" tIns="0" rIns="0" bIns="0">
            <a:spAutoFit/>
          </a:bodyPr>
          <a:lstStyle/>
          <a:p>
            <a:pPr algn="ctr"/>
            <a:r>
              <a:rPr lang="en-US" sz="1900" b="1" dirty="0"/>
              <a:t>Ensures latest HP drivers are readily available for SCVMM OS deployment process</a:t>
            </a:r>
          </a:p>
        </p:txBody>
      </p:sp>
      <p:pic>
        <p:nvPicPr>
          <p:cNvPr id="1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73964" y="1499085"/>
            <a:ext cx="5507939" cy="3563151"/>
          </a:xfrm>
          <a:prstGeom prst="rect">
            <a:avLst/>
          </a:prstGeom>
          <a:noFill/>
          <a:ln w="9525">
            <a:solidFill>
              <a:schemeClr val="bg1">
                <a:lumMod val="50000"/>
              </a:schemeClr>
            </a:solidFill>
            <a:miter lim="800000"/>
            <a:headEnd/>
            <a:tailEnd/>
          </a:ln>
        </p:spPr>
      </p:pic>
      <p:sp>
        <p:nvSpPr>
          <p:cNvPr id="8" name="Rectangle 7"/>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SCVMM 2012</a:t>
            </a:r>
          </a:p>
        </p:txBody>
      </p:sp>
    </p:spTree>
    <p:extLst>
      <p:ext uri="{BB962C8B-B14F-4D97-AF65-F5344CB8AC3E}">
        <p14:creationId xmlns:p14="http://schemas.microsoft.com/office/powerpoint/2010/main" val="952554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chemeClr val="tx1"/>
                </a:solidFill>
              </a:rPr>
              <a:t>HP Storage  Management </a:t>
            </a:r>
            <a:r>
              <a:rPr lang="en-US" sz="4000" smtClean="0">
                <a:solidFill>
                  <a:schemeClr val="tx1"/>
                </a:solidFill>
              </a:rPr>
              <a:t>Pack for SCVMM</a:t>
            </a:r>
            <a:endParaRPr lang="en-US" sz="4000" dirty="0">
              <a:solidFill>
                <a:schemeClr val="tx1"/>
              </a:solidFill>
            </a:endParaRPr>
          </a:p>
        </p:txBody>
      </p:sp>
      <p:sp>
        <p:nvSpPr>
          <p:cNvPr id="2" name="Text Placeholder 1"/>
          <p:cNvSpPr>
            <a:spLocks noGrp="1"/>
          </p:cNvSpPr>
          <p:nvPr>
            <p:ph sz="quarter" idx="10"/>
          </p:nvPr>
        </p:nvSpPr>
        <p:spPr>
          <a:xfrm>
            <a:off x="274643" y="2061917"/>
            <a:ext cx="6404938" cy="4770537"/>
          </a:xfrm>
        </p:spPr>
        <p:txBody>
          <a:bodyPr/>
          <a:lstStyle/>
          <a:p>
            <a:r>
              <a:rPr lang="en-US" dirty="0" smtClean="0">
                <a:solidFill>
                  <a:schemeClr val="tx1"/>
                </a:solidFill>
              </a:rPr>
              <a:t>Integration </a:t>
            </a:r>
            <a:r>
              <a:rPr lang="en-US" dirty="0">
                <a:solidFill>
                  <a:schemeClr val="tx1"/>
                </a:solidFill>
              </a:rPr>
              <a:t>s</a:t>
            </a:r>
            <a:r>
              <a:rPr lang="en-US" dirty="0" smtClean="0">
                <a:solidFill>
                  <a:schemeClr val="tx1"/>
                </a:solidFill>
              </a:rPr>
              <a:t>implifies management of Microsoft Hyper-V environments</a:t>
            </a:r>
          </a:p>
          <a:p>
            <a:r>
              <a:rPr lang="en-US" dirty="0" smtClean="0">
                <a:solidFill>
                  <a:schemeClr val="tx1"/>
                </a:solidFill>
              </a:rPr>
              <a:t>Rapidly provision new Virtual Machines</a:t>
            </a:r>
          </a:p>
          <a:p>
            <a:r>
              <a:rPr lang="en-US" dirty="0" smtClean="0">
                <a:solidFill>
                  <a:schemeClr val="tx1"/>
                </a:solidFill>
              </a:rPr>
              <a:t>Storage Management</a:t>
            </a:r>
          </a:p>
          <a:p>
            <a:pPr lvl="1"/>
            <a:r>
              <a:rPr lang="en-US" sz="2000" dirty="0">
                <a:solidFill>
                  <a:schemeClr val="tx1"/>
                </a:solidFill>
              </a:rPr>
              <a:t>Discovery</a:t>
            </a:r>
          </a:p>
          <a:p>
            <a:pPr lvl="1"/>
            <a:r>
              <a:rPr lang="en-US" sz="2000" dirty="0">
                <a:solidFill>
                  <a:schemeClr val="tx1"/>
                </a:solidFill>
              </a:rPr>
              <a:t>Manage HP 3PAR Virtual Volumes</a:t>
            </a:r>
          </a:p>
          <a:p>
            <a:pPr lvl="1"/>
            <a:r>
              <a:rPr lang="en-US" sz="2000" dirty="0">
                <a:solidFill>
                  <a:schemeClr val="tx1"/>
                </a:solidFill>
              </a:rPr>
              <a:t>Manage HP 3PAR Snapshots</a:t>
            </a:r>
            <a:endParaRPr lang="en-US" dirty="0" smtClean="0">
              <a:solidFill>
                <a:schemeClr val="tx1"/>
              </a:solidFill>
            </a:endParaRPr>
          </a:p>
        </p:txBody>
      </p:sp>
      <p:pic>
        <p:nvPicPr>
          <p:cNvPr id="64514" name="Picture 2"/>
          <p:cNvPicPr>
            <a:picLocks noGrp="1" noChangeAspect="1" noChangeArrowheads="1"/>
          </p:cNvPicPr>
          <p:nvPr>
            <p:ph sz="half" idx="4294967295"/>
          </p:nvPr>
        </p:nvPicPr>
        <p:blipFill>
          <a:blip r:embed="rId2"/>
          <a:srcRect/>
          <a:stretch>
            <a:fillRect/>
          </a:stretch>
        </p:blipFill>
        <p:spPr bwMode="auto">
          <a:xfrm>
            <a:off x="7567613" y="1739667"/>
            <a:ext cx="4387968" cy="4186818"/>
          </a:xfrm>
          <a:prstGeom prst="rect">
            <a:avLst/>
          </a:prstGeom>
          <a:noFill/>
          <a:ln w="9525">
            <a:noFill/>
            <a:miter lim="800000"/>
            <a:headEnd/>
            <a:tailEnd/>
          </a:ln>
        </p:spPr>
      </p:pic>
      <p:sp>
        <p:nvSpPr>
          <p:cNvPr id="6" name="TextBox 5"/>
          <p:cNvSpPr txBox="1"/>
          <p:nvPr/>
        </p:nvSpPr>
        <p:spPr>
          <a:xfrm>
            <a:off x="437512" y="1137679"/>
            <a:ext cx="11968526" cy="576112"/>
          </a:xfrm>
          <a:prstGeom prst="rect">
            <a:avLst/>
          </a:prstGeom>
          <a:noFill/>
        </p:spPr>
        <p:txBody>
          <a:bodyPr wrap="none" lIns="93246" tIns="93246" rIns="93246" bIns="93246" rtlCol="0">
            <a:spAutoFit/>
          </a:bodyPr>
          <a:lstStyle/>
          <a:p>
            <a:pPr>
              <a:lnSpc>
                <a:spcPct val="90000"/>
              </a:lnSpc>
              <a:spcBef>
                <a:spcPct val="20000"/>
              </a:spcBef>
              <a:buClr>
                <a:srgbClr val="84A8D8"/>
              </a:buClr>
              <a:buSzPct val="100000"/>
            </a:pPr>
            <a:r>
              <a:rPr lang="en-US" sz="2700" b="1" dirty="0" smtClean="0">
                <a:solidFill>
                  <a:schemeClr val="tx2"/>
                </a:solidFill>
                <a:latin typeface="+mj-lt"/>
              </a:rPr>
              <a:t>Managing storage systems within System Center 2012 Virtual Machine Manager</a:t>
            </a:r>
            <a:endParaRPr lang="en-US" sz="2700" b="1" dirty="0">
              <a:solidFill>
                <a:schemeClr val="tx2"/>
              </a:solidFill>
              <a:latin typeface="+mj-lt"/>
            </a:endParaRPr>
          </a:p>
        </p:txBody>
      </p:sp>
      <p:sp>
        <p:nvSpPr>
          <p:cNvPr id="8" name="Slide Number Placeholder 5"/>
          <p:cNvSpPr txBox="1">
            <a:spLocks/>
          </p:cNvSpPr>
          <p:nvPr/>
        </p:nvSpPr>
        <p:spPr>
          <a:xfrm>
            <a:off x="497460" y="6602831"/>
            <a:ext cx="435277" cy="205173"/>
          </a:xfrm>
          <a:prstGeom prst="rect">
            <a:avLst/>
          </a:prstGeom>
        </p:spPr>
        <p:txBody>
          <a:bodyPr vert="horz" lIns="93246" tIns="46622" rIns="93246" bIns="46622" rtlCol="0" anchor="ctr"/>
          <a:lstStyle/>
          <a:p>
            <a:pPr defTabSz="932453" fontAlgn="base">
              <a:spcBef>
                <a:spcPct val="0"/>
              </a:spcBef>
              <a:spcAft>
                <a:spcPct val="0"/>
              </a:spcAft>
              <a:defRPr/>
            </a:pPr>
            <a:fld id="{39FE57C1-99E3-4342-90AE-63D315326D4A}" type="slidenum">
              <a:rPr lang="en-US" sz="800">
                <a:solidFill>
                  <a:schemeClr val="tx2"/>
                </a:solidFill>
                <a:latin typeface="Futura Bk" pitchFamily="34" charset="0"/>
              </a:rPr>
              <a:pPr defTabSz="932453" fontAlgn="base">
                <a:spcBef>
                  <a:spcPct val="0"/>
                </a:spcBef>
                <a:spcAft>
                  <a:spcPct val="0"/>
                </a:spcAft>
                <a:defRPr/>
              </a:pPr>
              <a:t>27</a:t>
            </a:fld>
            <a:endParaRPr lang="en-US" sz="800" dirty="0">
              <a:solidFill>
                <a:schemeClr val="tx2"/>
              </a:solidFill>
              <a:latin typeface="Futura Bk" pitchFamily="34" charset="0"/>
            </a:endParaRPr>
          </a:p>
        </p:txBody>
      </p:sp>
    </p:spTree>
    <p:extLst>
      <p:ext uri="{BB962C8B-B14F-4D97-AF65-F5344CB8AC3E}">
        <p14:creationId xmlns:p14="http://schemas.microsoft.com/office/powerpoint/2010/main" val="37430041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4400" dirty="0"/>
              <a:t>SCVMM and HP ProLiant Updates Catalog</a:t>
            </a:r>
            <a:endParaRPr lang="en-US" sz="4400" dirty="0"/>
          </a:p>
        </p:txBody>
      </p:sp>
      <p:sp>
        <p:nvSpPr>
          <p:cNvPr id="23" name="Rectangle 22"/>
          <p:cNvSpPr/>
          <p:nvPr/>
        </p:nvSpPr>
        <p:spPr>
          <a:xfrm>
            <a:off x="415630" y="1306729"/>
            <a:ext cx="6207855" cy="276999"/>
          </a:xfrm>
          <a:prstGeom prst="rect">
            <a:avLst/>
          </a:prstGeom>
        </p:spPr>
        <p:txBody>
          <a:bodyPr wrap="square" lIns="0" tIns="0" rIns="0" bIns="0">
            <a:spAutoFit/>
          </a:bodyPr>
          <a:lstStyle/>
          <a:p>
            <a:r>
              <a:rPr lang="en-US" b="1" dirty="0"/>
              <a:t>SCVMM driver and firmware updates</a:t>
            </a:r>
          </a:p>
        </p:txBody>
      </p:sp>
      <p:sp>
        <p:nvSpPr>
          <p:cNvPr id="24" name="Rectangle 23"/>
          <p:cNvSpPr/>
          <p:nvPr/>
        </p:nvSpPr>
        <p:spPr>
          <a:xfrm>
            <a:off x="406134" y="1771924"/>
            <a:ext cx="5281109" cy="4344779"/>
          </a:xfrm>
          <a:prstGeom prst="rect">
            <a:avLst/>
          </a:prstGeom>
        </p:spPr>
        <p:txBody>
          <a:bodyPr wrap="square" lIns="0" tIns="0" rIns="0" bIns="0">
            <a:spAutoFit/>
          </a:bodyPr>
          <a:lstStyle/>
          <a:p>
            <a:pPr marL="237490" indent="-237490">
              <a:spcBef>
                <a:spcPts val="816"/>
              </a:spcBef>
              <a:buFont typeface="Arial" pitchFamily="34" charset="0"/>
              <a:buChar char="•"/>
            </a:pPr>
            <a:r>
              <a:rPr lang="en-US" sz="1900" dirty="0"/>
              <a:t>SCVMM 2012 can use a Windows Server Update Services (WSUS) server to manage updates for:</a:t>
            </a:r>
          </a:p>
          <a:p>
            <a:pPr marL="462026" lvl="1" indent="-224536">
              <a:spcBef>
                <a:spcPts val="816"/>
              </a:spcBef>
              <a:buFont typeface="HP Simplified" pitchFamily="34" charset="0"/>
              <a:buChar char="−"/>
            </a:pPr>
            <a:r>
              <a:rPr lang="en-US" sz="1600" dirty="0"/>
              <a:t>Virtual Machine Hosts</a:t>
            </a:r>
          </a:p>
          <a:p>
            <a:pPr marL="462026" lvl="1" indent="-224536">
              <a:spcBef>
                <a:spcPts val="816"/>
              </a:spcBef>
              <a:buFont typeface="HP Simplified" pitchFamily="34" charset="0"/>
              <a:buChar char="−"/>
            </a:pPr>
            <a:r>
              <a:rPr lang="en-US" sz="1600" dirty="0"/>
              <a:t>SCVMM Library Servers</a:t>
            </a:r>
          </a:p>
          <a:p>
            <a:pPr marL="462026" lvl="1" indent="-224536">
              <a:spcBef>
                <a:spcPts val="816"/>
              </a:spcBef>
              <a:buFont typeface="HP Simplified" pitchFamily="34" charset="0"/>
              <a:buChar char="−"/>
            </a:pPr>
            <a:r>
              <a:rPr lang="en-US" sz="1600" dirty="0"/>
              <a:t>SCVMM Management Server</a:t>
            </a:r>
          </a:p>
          <a:p>
            <a:pPr marL="462026" lvl="1" indent="-224536">
              <a:spcBef>
                <a:spcPts val="816"/>
              </a:spcBef>
              <a:buFont typeface="HP Simplified" pitchFamily="34" charset="0"/>
              <a:buChar char="−"/>
            </a:pPr>
            <a:r>
              <a:rPr lang="en-US" sz="1600" dirty="0"/>
              <a:t>PXE Servers</a:t>
            </a:r>
          </a:p>
          <a:p>
            <a:pPr marL="462026" lvl="1" indent="-224536">
              <a:spcBef>
                <a:spcPts val="816"/>
              </a:spcBef>
              <a:buFont typeface="HP Simplified" pitchFamily="34" charset="0"/>
              <a:buChar char="−"/>
            </a:pPr>
            <a:r>
              <a:rPr lang="en-US" sz="1600" dirty="0"/>
              <a:t>WSUS Servers</a:t>
            </a:r>
          </a:p>
          <a:p>
            <a:pPr marL="462026" lvl="1" indent="-224536">
              <a:spcBef>
                <a:spcPts val="816"/>
              </a:spcBef>
              <a:buFont typeface="HP Simplified" pitchFamily="34" charset="0"/>
              <a:buChar char="−"/>
            </a:pPr>
            <a:r>
              <a:rPr lang="en-US" sz="1600" dirty="0"/>
              <a:t>Cannot be used for other server roles, VMs, or VHDs</a:t>
            </a:r>
          </a:p>
          <a:p>
            <a:pPr marL="237490" indent="-237490">
              <a:spcBef>
                <a:spcPts val="816"/>
              </a:spcBef>
              <a:buFont typeface="Arial" pitchFamily="34" charset="0"/>
              <a:buChar char="•"/>
            </a:pPr>
            <a:r>
              <a:rPr lang="en-US" sz="1900" dirty="0"/>
              <a:t>HP ProLiant Updates Catalog integrated into WSUS</a:t>
            </a:r>
          </a:p>
          <a:p>
            <a:pPr marL="237490" indent="-237490">
              <a:spcBef>
                <a:spcPts val="816"/>
              </a:spcBef>
              <a:buFont typeface="Arial" pitchFamily="34" charset="0"/>
              <a:buChar char="•"/>
            </a:pPr>
            <a:r>
              <a:rPr lang="en-US" sz="1900" dirty="0"/>
              <a:t>For Hyper-V clusters, it performs a rotating update using an automated workflow</a:t>
            </a:r>
          </a:p>
        </p:txBody>
      </p:sp>
      <p:sp>
        <p:nvSpPr>
          <p:cNvPr id="12" name="Rectangle 11"/>
          <p:cNvSpPr/>
          <p:nvPr/>
        </p:nvSpPr>
        <p:spPr>
          <a:xfrm>
            <a:off x="6474253" y="4918432"/>
            <a:ext cx="4951442" cy="877163"/>
          </a:xfrm>
          <a:prstGeom prst="rect">
            <a:avLst/>
          </a:prstGeom>
        </p:spPr>
        <p:txBody>
          <a:bodyPr wrap="square" lIns="0" tIns="0" rIns="0" bIns="0">
            <a:spAutoFit/>
          </a:bodyPr>
          <a:lstStyle/>
          <a:p>
            <a:pPr algn="ctr"/>
            <a:r>
              <a:rPr lang="en-US" sz="1900" b="1" dirty="0"/>
              <a:t>Ensures latest HP drivers are readily available for SCVMM firmware and driver updates</a:t>
            </a:r>
          </a:p>
        </p:txBody>
      </p:sp>
      <p:pic>
        <p:nvPicPr>
          <p:cNvPr id="8" name="Picture 6"/>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84437" y="1597162"/>
            <a:ext cx="5931077" cy="3303879"/>
          </a:xfrm>
          <a:prstGeom prst="rect">
            <a:avLst/>
          </a:prstGeom>
          <a:noFill/>
          <a:ln w="9525">
            <a:solidFill>
              <a:schemeClr val="bg1">
                <a:lumMod val="50000"/>
              </a:schemeClr>
            </a:solidFill>
            <a:miter lim="800000"/>
            <a:headEnd/>
            <a:tailEnd/>
          </a:ln>
        </p:spPr>
      </p:pic>
      <p:sp>
        <p:nvSpPr>
          <p:cNvPr id="10" name="Rectangle 9"/>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SCVMM 2012</a:t>
            </a:r>
          </a:p>
        </p:txBody>
      </p:sp>
    </p:spTree>
    <p:extLst>
      <p:ext uri="{BB962C8B-B14F-4D97-AF65-F5344CB8AC3E}">
        <p14:creationId xmlns:p14="http://schemas.microsoft.com/office/powerpoint/2010/main" val="1765183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Insight Control for SCCM integrations</a:t>
            </a:r>
            <a:endParaRPr lang="en-US" dirty="0"/>
          </a:p>
        </p:txBody>
      </p:sp>
    </p:spTree>
    <p:extLst>
      <p:ext uri="{BB962C8B-B14F-4D97-AF65-F5344CB8AC3E}">
        <p14:creationId xmlns:p14="http://schemas.microsoft.com/office/powerpoint/2010/main" val="9493615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274638" y="1214438"/>
            <a:ext cx="11887200" cy="4801314"/>
          </a:xfrm>
        </p:spPr>
        <p:txBody>
          <a:bodyPr/>
          <a:lstStyle/>
          <a:p>
            <a:r>
              <a:rPr lang="en-US" dirty="0" smtClean="0"/>
              <a:t>Overview of  HP Insight Control for System Center</a:t>
            </a:r>
          </a:p>
          <a:p>
            <a:r>
              <a:rPr lang="en-US" dirty="0" smtClean="0"/>
              <a:t>HP Insight Control integrations for SCOM 2012</a:t>
            </a:r>
          </a:p>
          <a:p>
            <a:r>
              <a:rPr lang="en-US" dirty="0" smtClean="0"/>
              <a:t>HP Insight Control integrations for SCVMM 2012</a:t>
            </a:r>
          </a:p>
          <a:p>
            <a:r>
              <a:rPr lang="en-US" dirty="0" smtClean="0"/>
              <a:t>HP Insight Control integrations for SCCM 2012</a:t>
            </a:r>
          </a:p>
          <a:p>
            <a:r>
              <a:rPr lang="en-US" dirty="0" smtClean="0"/>
              <a:t>Conclusion </a:t>
            </a:r>
          </a:p>
          <a:p>
            <a:r>
              <a:rPr lang="en-US" dirty="0" smtClean="0"/>
              <a:t>Next steps</a:t>
            </a:r>
          </a:p>
          <a:p>
            <a:endParaRPr lang="en-US" dirty="0"/>
          </a:p>
        </p:txBody>
      </p:sp>
    </p:spTree>
    <p:extLst>
      <p:ext uri="{BB962C8B-B14F-4D97-AF65-F5344CB8AC3E}">
        <p14:creationId xmlns:p14="http://schemas.microsoft.com/office/powerpoint/2010/main" val="67151103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ctangle 165903"/>
          <p:cNvPicPr>
            <a:picLocks noChangeAspect="1" noChangeArrowheads="1"/>
          </p:cNvPicPr>
          <p:nvPr/>
        </p:nvPicPr>
        <p:blipFill>
          <a:blip r:embed="rId2" cstate="screen">
            <a:extLst>
              <a:ext uri="{28A0092B-C50C-407E-A947-70E740481C1C}">
                <a14:useLocalDpi xmlns:a14="http://schemas.microsoft.com/office/drawing/2010/main" val="0"/>
              </a:ext>
            </a:extLst>
          </a:blip>
          <a:stretch>
            <a:fillRect/>
          </a:stretch>
        </p:blipFill>
        <p:spPr bwMode="auto">
          <a:xfrm>
            <a:off x="7725244" y="1701353"/>
            <a:ext cx="3124475" cy="726325"/>
          </a:xfrm>
          <a:prstGeom prst="rect">
            <a:avLst/>
          </a:prstGeom>
          <a:solidFill>
            <a:schemeClr val="tx2">
              <a:lumMod val="50000"/>
            </a:schemeClr>
          </a:solidFill>
          <a:ln w="9525">
            <a:noFill/>
            <a:miter lim="800000"/>
            <a:headEnd/>
            <a:tailEnd/>
          </a:ln>
          <a:effectLst/>
        </p:spPr>
      </p:pic>
      <p:sp>
        <p:nvSpPr>
          <p:cNvPr id="2" name="Title 1"/>
          <p:cNvSpPr>
            <a:spLocks noGrp="1"/>
          </p:cNvSpPr>
          <p:nvPr>
            <p:ph type="title"/>
          </p:nvPr>
        </p:nvSpPr>
        <p:spPr/>
        <p:txBody>
          <a:bodyPr/>
          <a:lstStyle/>
          <a:p>
            <a:r>
              <a:rPr lang="en-US" sz="4400" dirty="0"/>
              <a:t>System Center Configuration Manager Integrations</a:t>
            </a:r>
          </a:p>
        </p:txBody>
      </p:sp>
      <p:sp>
        <p:nvSpPr>
          <p:cNvPr id="8" name="Rectangle 7"/>
          <p:cNvSpPr/>
          <p:nvPr/>
        </p:nvSpPr>
        <p:spPr>
          <a:xfrm>
            <a:off x="415631" y="1309509"/>
            <a:ext cx="6021706" cy="276999"/>
          </a:xfrm>
          <a:prstGeom prst="rect">
            <a:avLst/>
          </a:prstGeom>
        </p:spPr>
        <p:txBody>
          <a:bodyPr wrap="square" lIns="0" tIns="0" rIns="0" bIns="0">
            <a:spAutoFit/>
          </a:bodyPr>
          <a:lstStyle/>
          <a:p>
            <a:r>
              <a:rPr lang="en-US" b="1" dirty="0"/>
              <a:t>HP SCCM Integration Kits (2007/2012)</a:t>
            </a:r>
          </a:p>
        </p:txBody>
      </p:sp>
      <p:sp>
        <p:nvSpPr>
          <p:cNvPr id="10" name="Rectangle 9"/>
          <p:cNvSpPr/>
          <p:nvPr/>
        </p:nvSpPr>
        <p:spPr>
          <a:xfrm>
            <a:off x="420108" y="1711884"/>
            <a:ext cx="5975309" cy="1333698"/>
          </a:xfrm>
          <a:prstGeom prst="rect">
            <a:avLst/>
          </a:prstGeom>
        </p:spPr>
        <p:txBody>
          <a:bodyPr wrap="square" lIns="0" tIns="0" rIns="0" bIns="0">
            <a:spAutoFit/>
          </a:bodyPr>
          <a:lstStyle/>
          <a:p>
            <a:pPr marL="237490" indent="-237490">
              <a:spcBef>
                <a:spcPts val="816"/>
              </a:spcBef>
              <a:buFont typeface="Arial" pitchFamily="34" charset="0"/>
              <a:buChar char="•"/>
            </a:pPr>
            <a:r>
              <a:rPr lang="en-US" sz="2000" dirty="0"/>
              <a:t>OS Deployment feature provides quick and reliable Windows deployment to bare metal HP servers</a:t>
            </a:r>
          </a:p>
          <a:p>
            <a:pPr marL="237490" indent="-237490">
              <a:spcBef>
                <a:spcPts val="816"/>
              </a:spcBef>
              <a:buFont typeface="Arial" pitchFamily="34" charset="0"/>
              <a:buChar char="•"/>
            </a:pPr>
            <a:r>
              <a:rPr lang="en-US" sz="2000" dirty="0"/>
              <a:t>Inventory Tool provides detailed component level inventory of every managed HP Windows server</a:t>
            </a:r>
          </a:p>
        </p:txBody>
      </p:sp>
      <p:sp>
        <p:nvSpPr>
          <p:cNvPr id="13" name="Rectangle 12"/>
          <p:cNvSpPr/>
          <p:nvPr/>
        </p:nvSpPr>
        <p:spPr>
          <a:xfrm>
            <a:off x="7589693" y="2680785"/>
            <a:ext cx="3395578" cy="861774"/>
          </a:xfrm>
          <a:prstGeom prst="rect">
            <a:avLst/>
          </a:prstGeom>
        </p:spPr>
        <p:txBody>
          <a:bodyPr wrap="square" lIns="0" tIns="0" rIns="0" bIns="0">
            <a:spAutoFit/>
          </a:bodyPr>
          <a:lstStyle/>
          <a:p>
            <a:pPr marL="237490" indent="-237490">
              <a:buFont typeface="Arial" pitchFamily="34" charset="0"/>
              <a:buChar char="•"/>
            </a:pPr>
            <a:r>
              <a:rPr lang="en-US" dirty="0"/>
              <a:t>HP SCCM 2007 Integration Kit</a:t>
            </a:r>
          </a:p>
          <a:p>
            <a:pPr marL="237490" indent="-237490">
              <a:buFont typeface="Arial" pitchFamily="34" charset="0"/>
              <a:buChar char="•"/>
            </a:pPr>
            <a:r>
              <a:rPr lang="en-US" dirty="0"/>
              <a:t>HP SCCM </a:t>
            </a:r>
            <a:r>
              <a:rPr lang="en-US" sz="1600" dirty="0"/>
              <a:t>2012</a:t>
            </a:r>
            <a:r>
              <a:rPr lang="en-US" dirty="0"/>
              <a:t> Integration Kit</a:t>
            </a:r>
          </a:p>
          <a:p>
            <a:pPr marL="237490" indent="-237490">
              <a:buFont typeface="Arial" pitchFamily="34" charset="0"/>
              <a:buChar char="•"/>
            </a:pPr>
            <a:r>
              <a:rPr lang="en-US" dirty="0"/>
              <a:t>HP ProLiant Updates Catalog</a:t>
            </a:r>
          </a:p>
        </p:txBody>
      </p:sp>
      <p:sp>
        <p:nvSpPr>
          <p:cNvPr id="16" name="Rectangle 15"/>
          <p:cNvSpPr/>
          <p:nvPr/>
        </p:nvSpPr>
        <p:spPr>
          <a:xfrm>
            <a:off x="415631" y="3461199"/>
            <a:ext cx="6021706" cy="276999"/>
          </a:xfrm>
          <a:prstGeom prst="rect">
            <a:avLst/>
          </a:prstGeom>
        </p:spPr>
        <p:txBody>
          <a:bodyPr wrap="square" lIns="0" tIns="0" rIns="0" bIns="0">
            <a:spAutoFit/>
          </a:bodyPr>
          <a:lstStyle/>
          <a:p>
            <a:r>
              <a:rPr lang="en-US" b="1" dirty="0"/>
              <a:t>HP ProLiant Updates Catalog </a:t>
            </a:r>
          </a:p>
        </p:txBody>
      </p:sp>
      <p:sp>
        <p:nvSpPr>
          <p:cNvPr id="17" name="Rectangle 16"/>
          <p:cNvSpPr/>
          <p:nvPr/>
        </p:nvSpPr>
        <p:spPr>
          <a:xfrm>
            <a:off x="420108" y="3931170"/>
            <a:ext cx="5975309" cy="677108"/>
          </a:xfrm>
          <a:prstGeom prst="rect">
            <a:avLst/>
          </a:prstGeom>
        </p:spPr>
        <p:txBody>
          <a:bodyPr wrap="square" lIns="0" tIns="0" rIns="0" bIns="0">
            <a:spAutoFit/>
          </a:bodyPr>
          <a:lstStyle/>
          <a:p>
            <a:pPr marL="237490" indent="-237490">
              <a:buFont typeface="Arial" pitchFamily="34" charset="0"/>
              <a:buChar char="•"/>
            </a:pPr>
            <a:r>
              <a:rPr lang="en-US" sz="2200" dirty="0"/>
              <a:t>Simplified Windows driver and firmware updates</a:t>
            </a:r>
          </a:p>
        </p:txBody>
      </p:sp>
      <p:graphicFrame>
        <p:nvGraphicFramePr>
          <p:cNvPr id="18" name="Table 17"/>
          <p:cNvGraphicFramePr>
            <a:graphicFrameLocks noGrp="1"/>
          </p:cNvGraphicFramePr>
          <p:nvPr>
            <p:extLst>
              <p:ext uri="{D42A27DB-BD31-4B8C-83A1-F6EECF244321}">
                <p14:modId xmlns:p14="http://schemas.microsoft.com/office/powerpoint/2010/main" val="2307971943"/>
              </p:ext>
            </p:extLst>
          </p:nvPr>
        </p:nvGraphicFramePr>
        <p:xfrm>
          <a:off x="7216803" y="4308758"/>
          <a:ext cx="4515429" cy="1699301"/>
        </p:xfrm>
        <a:graphic>
          <a:graphicData uri="http://schemas.openxmlformats.org/drawingml/2006/table">
            <a:tbl>
              <a:tblPr/>
              <a:tblGrid>
                <a:gridCol w="2798947"/>
                <a:gridCol w="850509"/>
                <a:gridCol w="865973"/>
              </a:tblGrid>
              <a:tr h="654785">
                <a:tc>
                  <a:txBody>
                    <a:bodyPr/>
                    <a:lstStyle/>
                    <a:p>
                      <a:pPr marL="0" marR="0">
                        <a:spcBef>
                          <a:spcPts val="0"/>
                        </a:spcBef>
                        <a:spcAft>
                          <a:spcPts val="0"/>
                        </a:spcAft>
                      </a:pPr>
                      <a:r>
                        <a:rPr lang="en-US" sz="1600" b="1" dirty="0" smtClean="0">
                          <a:solidFill>
                            <a:schemeClr val="bg1"/>
                          </a:solidFill>
                          <a:latin typeface="HP Simplified" pitchFamily="34" charset="0"/>
                          <a:ea typeface="Calibri"/>
                          <a:cs typeface="Times New Roman"/>
                        </a:rPr>
                        <a:t>SCCM </a:t>
                      </a:r>
                      <a:r>
                        <a:rPr lang="en-US" sz="1600" b="1" dirty="0">
                          <a:solidFill>
                            <a:schemeClr val="bg1"/>
                          </a:solidFill>
                          <a:latin typeface="HP Simplified" pitchFamily="34" charset="0"/>
                          <a:ea typeface="Calibri"/>
                          <a:cs typeface="Times New Roman"/>
                        </a:rPr>
                        <a:t>Integrations</a:t>
                      </a:r>
                      <a:endParaRPr lang="en-US" sz="16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SCCM 2007</a:t>
                      </a:r>
                      <a:endParaRPr lang="en-US" sz="16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SCCM 2012</a:t>
                      </a:r>
                      <a:endParaRPr lang="en-US" sz="16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r>
              <a:tr h="348172">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HP ProLiant Updates</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r>
              <a:tr h="348172">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OS Deployment</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r>
              <a:tr h="348172">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HP Inventory Tool</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r>
            </a:tbl>
          </a:graphicData>
        </a:graphic>
      </p:graphicFrame>
      <p:sp>
        <p:nvSpPr>
          <p:cNvPr id="11" name="Rectangle 10"/>
          <p:cNvSpPr/>
          <p:nvPr/>
        </p:nvSpPr>
        <p:spPr>
          <a:xfrm>
            <a:off x="411154" y="4821003"/>
            <a:ext cx="6021706" cy="276999"/>
          </a:xfrm>
          <a:prstGeom prst="rect">
            <a:avLst/>
          </a:prstGeom>
        </p:spPr>
        <p:txBody>
          <a:bodyPr wrap="square" lIns="0" tIns="0" rIns="0" bIns="0">
            <a:spAutoFit/>
          </a:bodyPr>
          <a:lstStyle/>
          <a:p>
            <a:r>
              <a:rPr lang="en-US" b="1" dirty="0" smtClean="0"/>
              <a:t>New Servers supported for deployment</a:t>
            </a:r>
            <a:endParaRPr lang="en-US" b="1" dirty="0"/>
          </a:p>
        </p:txBody>
      </p:sp>
      <p:sp>
        <p:nvSpPr>
          <p:cNvPr id="14" name="Rectangle 13"/>
          <p:cNvSpPr/>
          <p:nvPr/>
        </p:nvSpPr>
        <p:spPr>
          <a:xfrm>
            <a:off x="434352" y="5159446"/>
            <a:ext cx="5975309" cy="1360249"/>
          </a:xfrm>
          <a:prstGeom prst="rect">
            <a:avLst/>
          </a:prstGeom>
        </p:spPr>
        <p:txBody>
          <a:bodyPr wrap="square" lIns="0" tIns="0" rIns="0" bIns="0">
            <a:spAutoFit/>
          </a:bodyPr>
          <a:lstStyle/>
          <a:p>
            <a:pPr marL="237490" lvl="4" indent="-237490">
              <a:buSzPct val="100000"/>
              <a:buFont typeface="Arial" pitchFamily="34" charset="0"/>
              <a:buChar char="•"/>
            </a:pPr>
            <a:r>
              <a:rPr lang="en-US" sz="2200" dirty="0"/>
              <a:t>Deployment of Windows Server 2012 to ProLiant G6 servers with SCCM </a:t>
            </a:r>
          </a:p>
          <a:p>
            <a:pPr marL="462026" lvl="1" indent="-224536">
              <a:spcBef>
                <a:spcPts val="816"/>
              </a:spcBef>
              <a:buFont typeface="HP Simplified" pitchFamily="34" charset="0"/>
              <a:buChar char="−"/>
            </a:pPr>
            <a:r>
              <a:rPr lang="en-US" sz="1900" dirty="0"/>
              <a:t>ProLiant DL360 G6, DL380 G6, BL460 G6, ML350 G6, SL4540 Gen8, SL4545 Gen8</a:t>
            </a:r>
          </a:p>
        </p:txBody>
      </p:sp>
    </p:spTree>
    <p:extLst>
      <p:ext uri="{BB962C8B-B14F-4D97-AF65-F5344CB8AC3E}">
        <p14:creationId xmlns:p14="http://schemas.microsoft.com/office/powerpoint/2010/main" val="4124593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HP OS deployment</a:t>
            </a:r>
          </a:p>
        </p:txBody>
      </p:sp>
      <p:sp>
        <p:nvSpPr>
          <p:cNvPr id="15" name="Content Placeholder 14"/>
          <p:cNvSpPr>
            <a:spLocks noGrp="1"/>
          </p:cNvSpPr>
          <p:nvPr>
            <p:ph sz="quarter" idx="10"/>
          </p:nvPr>
        </p:nvSpPr>
        <p:spPr>
          <a:xfrm>
            <a:off x="447714" y="1616512"/>
            <a:ext cx="6759332" cy="4378487"/>
          </a:xfrm>
        </p:spPr>
        <p:txBody>
          <a:bodyPr/>
          <a:lstStyle/>
          <a:p>
            <a:pPr marL="0" indent="0">
              <a:buNone/>
            </a:pPr>
            <a:r>
              <a:rPr lang="en-US" sz="2400" b="1" dirty="0"/>
              <a:t>Quickly and reliably deploy bare metal servers </a:t>
            </a:r>
          </a:p>
          <a:p>
            <a:pPr lvl="1"/>
            <a:r>
              <a:rPr lang="en-US" sz="2200" dirty="0">
                <a:solidFill>
                  <a:schemeClr val="tx1"/>
                </a:solidFill>
              </a:rPr>
              <a:t>Wizard driven HP deployment task sequence</a:t>
            </a:r>
          </a:p>
          <a:p>
            <a:pPr lvl="1"/>
            <a:r>
              <a:rPr lang="en-US" sz="2200" dirty="0">
                <a:solidFill>
                  <a:schemeClr val="tx1"/>
                </a:solidFill>
              </a:rPr>
              <a:t>Includes WinPE image with HP drivers</a:t>
            </a:r>
          </a:p>
          <a:p>
            <a:pPr lvl="1"/>
            <a:r>
              <a:rPr lang="en-US" sz="2200" dirty="0">
                <a:solidFill>
                  <a:schemeClr val="tx1"/>
                </a:solidFill>
              </a:rPr>
              <a:t>No manual download and injection of drivers</a:t>
            </a:r>
          </a:p>
          <a:p>
            <a:pPr lvl="1"/>
            <a:r>
              <a:rPr lang="en-US" sz="2200" dirty="0">
                <a:solidFill>
                  <a:schemeClr val="tx1"/>
                </a:solidFill>
              </a:rPr>
              <a:t>Thoroughly tested by HP</a:t>
            </a:r>
          </a:p>
          <a:p>
            <a:pPr lvl="1"/>
            <a:r>
              <a:rPr lang="en-US" sz="2200" dirty="0">
                <a:solidFill>
                  <a:schemeClr val="tx1"/>
                </a:solidFill>
              </a:rPr>
              <a:t>Supported OSes for deployment</a:t>
            </a:r>
          </a:p>
          <a:p>
            <a:pPr lvl="2"/>
            <a:r>
              <a:rPr lang="en-US" sz="1800" dirty="0" smtClean="0">
                <a:solidFill>
                  <a:schemeClr val="tx1"/>
                </a:solidFill>
              </a:rPr>
              <a:t>SCCM 2007 – Windows Server 2008 x64, Windows Server 2008 R2 </a:t>
            </a:r>
          </a:p>
          <a:p>
            <a:pPr lvl="2"/>
            <a:r>
              <a:rPr lang="en-US" sz="1800" dirty="0" smtClean="0">
                <a:solidFill>
                  <a:schemeClr val="tx1"/>
                </a:solidFill>
              </a:rPr>
              <a:t>SCCM 2012 – Windows Server 2008 R2</a:t>
            </a:r>
          </a:p>
          <a:p>
            <a:pPr lvl="2"/>
            <a:r>
              <a:rPr lang="en-US" sz="1800" dirty="0" smtClean="0">
                <a:solidFill>
                  <a:schemeClr val="tx1"/>
                </a:solidFill>
              </a:rPr>
              <a:t>SCCM 2012 SP1 – Windows Server 2008 R2, Windows Server 2012</a:t>
            </a:r>
            <a:endParaRPr lang="en-US" sz="1800" dirty="0">
              <a:solidFill>
                <a:schemeClr val="tx1"/>
              </a:solidFill>
            </a:endParaRPr>
          </a:p>
        </p:txBody>
      </p:sp>
      <p:pic>
        <p:nvPicPr>
          <p:cNvPr id="11" name="Picture 10" descr="HP ProLiant Deployment Task Sequence.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671803" y="1266446"/>
            <a:ext cx="3400046" cy="4301489"/>
          </a:xfrm>
          <a:prstGeom prst="rect">
            <a:avLst/>
          </a:prstGeom>
          <a:ln>
            <a:solidFill>
              <a:schemeClr val="bg1">
                <a:lumMod val="65000"/>
              </a:schemeClr>
            </a:solidFill>
          </a:ln>
        </p:spPr>
      </p:pic>
      <p:sp>
        <p:nvSpPr>
          <p:cNvPr id="12" name="Rectangle 11"/>
          <p:cNvSpPr/>
          <p:nvPr/>
        </p:nvSpPr>
        <p:spPr>
          <a:xfrm>
            <a:off x="7131308" y="5609849"/>
            <a:ext cx="4481037" cy="585953"/>
          </a:xfrm>
          <a:prstGeom prst="rect">
            <a:avLst/>
          </a:prstGeom>
        </p:spPr>
        <p:txBody>
          <a:bodyPr wrap="square" lIns="0" tIns="0" rIns="0" bIns="0">
            <a:spAutoFit/>
          </a:bodyPr>
          <a:lstStyle/>
          <a:p>
            <a:pPr algn="ctr"/>
            <a:r>
              <a:rPr lang="en-US" sz="1900" b="1" dirty="0"/>
              <a:t>HP task sequence ensures reliable and consistent OS deployments</a:t>
            </a:r>
          </a:p>
        </p:txBody>
      </p:sp>
      <p:sp>
        <p:nvSpPr>
          <p:cNvPr id="13" name="Rectangle 12"/>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SCCM 2007</a:t>
            </a:r>
          </a:p>
        </p:txBody>
      </p:sp>
      <p:sp>
        <p:nvSpPr>
          <p:cNvPr id="14" name="Rectangle 13"/>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SCCM 2012</a:t>
            </a:r>
          </a:p>
        </p:txBody>
      </p:sp>
    </p:spTree>
    <p:extLst>
      <p:ext uri="{BB962C8B-B14F-4D97-AF65-F5344CB8AC3E}">
        <p14:creationId xmlns:p14="http://schemas.microsoft.com/office/powerpoint/2010/main" val="3478493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Inventory Tool for SCCM 2012</a:t>
            </a:r>
          </a:p>
        </p:txBody>
      </p:sp>
      <p:sp>
        <p:nvSpPr>
          <p:cNvPr id="23" name="Rectangle 22"/>
          <p:cNvSpPr/>
          <p:nvPr/>
        </p:nvSpPr>
        <p:spPr>
          <a:xfrm>
            <a:off x="415630" y="1306728"/>
            <a:ext cx="6207855" cy="553998"/>
          </a:xfrm>
          <a:prstGeom prst="rect">
            <a:avLst/>
          </a:prstGeom>
        </p:spPr>
        <p:txBody>
          <a:bodyPr wrap="square" lIns="0" tIns="0" rIns="0" bIns="0">
            <a:spAutoFit/>
          </a:bodyPr>
          <a:lstStyle/>
          <a:p>
            <a:r>
              <a:rPr lang="en-US" b="1" dirty="0"/>
              <a:t>Detailed HP hardware and </a:t>
            </a:r>
            <a:r>
              <a:rPr lang="en-US" b="1" dirty="0" smtClean="0"/>
              <a:t/>
            </a:r>
            <a:br>
              <a:rPr lang="en-US" b="1" dirty="0" smtClean="0"/>
            </a:br>
            <a:r>
              <a:rPr lang="en-US" b="1" dirty="0" smtClean="0"/>
              <a:t>software </a:t>
            </a:r>
            <a:r>
              <a:rPr lang="en-US" b="1" dirty="0"/>
              <a:t>inventory</a:t>
            </a:r>
          </a:p>
        </p:txBody>
      </p:sp>
      <p:sp>
        <p:nvSpPr>
          <p:cNvPr id="24" name="Rectangle 23"/>
          <p:cNvSpPr/>
          <p:nvPr/>
        </p:nvSpPr>
        <p:spPr>
          <a:xfrm>
            <a:off x="406135" y="2086961"/>
            <a:ext cx="4903822" cy="3097183"/>
          </a:xfrm>
          <a:prstGeom prst="rect">
            <a:avLst/>
          </a:prstGeom>
        </p:spPr>
        <p:txBody>
          <a:bodyPr wrap="square" lIns="0" tIns="0" rIns="0" bIns="0">
            <a:spAutoFit/>
          </a:bodyPr>
          <a:lstStyle/>
          <a:p>
            <a:pPr marL="237490" indent="-237490">
              <a:spcBef>
                <a:spcPts val="816"/>
              </a:spcBef>
              <a:buFont typeface="Arial" pitchFamily="34" charset="0"/>
              <a:buChar char="•"/>
            </a:pPr>
            <a:r>
              <a:rPr lang="en-US" sz="2200" dirty="0"/>
              <a:t>Useful for inventory, troubleshooting, and compliance</a:t>
            </a:r>
          </a:p>
          <a:p>
            <a:pPr marL="237490" indent="-237490">
              <a:spcBef>
                <a:spcPts val="816"/>
              </a:spcBef>
              <a:buFont typeface="Arial" pitchFamily="34" charset="0"/>
              <a:buChar char="•"/>
            </a:pPr>
            <a:r>
              <a:rPr lang="en-US" sz="2200" dirty="0"/>
              <a:t>Runs as part of standard SCCM inventory collection</a:t>
            </a:r>
          </a:p>
          <a:p>
            <a:pPr marL="237490" indent="-237490">
              <a:spcBef>
                <a:spcPts val="816"/>
              </a:spcBef>
              <a:buFont typeface="Arial" pitchFamily="34" charset="0"/>
              <a:buChar char="•"/>
            </a:pPr>
            <a:r>
              <a:rPr lang="en-US" sz="2200" dirty="0"/>
              <a:t>Viewed through Configuration Manager Resource Explorer</a:t>
            </a:r>
          </a:p>
          <a:p>
            <a:pPr marL="237490" indent="-237490">
              <a:spcBef>
                <a:spcPts val="816"/>
              </a:spcBef>
              <a:buFont typeface="Arial" pitchFamily="34" charset="0"/>
              <a:buChar char="•"/>
            </a:pPr>
            <a:r>
              <a:rPr lang="en-US" sz="2200" dirty="0"/>
              <a:t>Data available in SCCM SQL database </a:t>
            </a:r>
          </a:p>
          <a:p>
            <a:pPr marL="237490" indent="-237490">
              <a:spcBef>
                <a:spcPts val="816"/>
              </a:spcBef>
              <a:buFont typeface="Arial" pitchFamily="34" charset="0"/>
              <a:buChar char="•"/>
            </a:pPr>
            <a:r>
              <a:rPr lang="en-US" sz="2200" dirty="0"/>
              <a:t>Customizable reporting fields</a:t>
            </a:r>
          </a:p>
        </p:txBody>
      </p:sp>
      <p:sp>
        <p:nvSpPr>
          <p:cNvPr id="12" name="Rectangle 11"/>
          <p:cNvSpPr/>
          <p:nvPr/>
        </p:nvSpPr>
        <p:spPr>
          <a:xfrm>
            <a:off x="6884215" y="5128510"/>
            <a:ext cx="3908135" cy="585953"/>
          </a:xfrm>
          <a:prstGeom prst="rect">
            <a:avLst/>
          </a:prstGeom>
        </p:spPr>
        <p:txBody>
          <a:bodyPr wrap="square" lIns="0" tIns="0" rIns="0" bIns="0">
            <a:spAutoFit/>
          </a:bodyPr>
          <a:lstStyle/>
          <a:p>
            <a:pPr algn="ctr"/>
            <a:r>
              <a:rPr lang="en-US" sz="1900" b="1" dirty="0"/>
              <a:t>Provides detailed HP hardware and software inventory</a:t>
            </a:r>
          </a:p>
        </p:txBody>
      </p:sp>
      <p:pic>
        <p:nvPicPr>
          <p:cNvPr id="14" name="Picture 13" descr="Inventory 3.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738845" y="1697953"/>
            <a:ext cx="6198877" cy="3313395"/>
          </a:xfrm>
          <a:prstGeom prst="rect">
            <a:avLst/>
          </a:prstGeom>
        </p:spPr>
      </p:pic>
      <p:sp>
        <p:nvSpPr>
          <p:cNvPr id="8" name="Rectangle 7"/>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SCCM 2012</a:t>
            </a:r>
          </a:p>
        </p:txBody>
      </p:sp>
    </p:spTree>
    <p:extLst>
      <p:ext uri="{BB962C8B-B14F-4D97-AF65-F5344CB8AC3E}">
        <p14:creationId xmlns:p14="http://schemas.microsoft.com/office/powerpoint/2010/main" val="2676818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 ProLiant Updates Catalog </a:t>
            </a:r>
          </a:p>
        </p:txBody>
      </p:sp>
      <p:sp>
        <p:nvSpPr>
          <p:cNvPr id="23" name="Rectangle 22"/>
          <p:cNvSpPr/>
          <p:nvPr/>
        </p:nvSpPr>
        <p:spPr>
          <a:xfrm>
            <a:off x="415630" y="1306729"/>
            <a:ext cx="6207855" cy="276999"/>
          </a:xfrm>
          <a:prstGeom prst="rect">
            <a:avLst/>
          </a:prstGeom>
        </p:spPr>
        <p:txBody>
          <a:bodyPr wrap="square" lIns="0" tIns="0" rIns="0" bIns="0">
            <a:spAutoFit/>
          </a:bodyPr>
          <a:lstStyle/>
          <a:p>
            <a:r>
              <a:rPr lang="en-US" b="1" dirty="0"/>
              <a:t>Server driver and firmware updates</a:t>
            </a:r>
          </a:p>
        </p:txBody>
      </p:sp>
      <p:sp>
        <p:nvSpPr>
          <p:cNvPr id="24" name="Rectangle 23"/>
          <p:cNvSpPr/>
          <p:nvPr/>
        </p:nvSpPr>
        <p:spPr>
          <a:xfrm>
            <a:off x="406135" y="1735679"/>
            <a:ext cx="4903822" cy="3013474"/>
          </a:xfrm>
          <a:prstGeom prst="rect">
            <a:avLst/>
          </a:prstGeom>
        </p:spPr>
        <p:txBody>
          <a:bodyPr wrap="square" lIns="0" tIns="0" rIns="0" bIns="0">
            <a:spAutoFit/>
          </a:bodyPr>
          <a:lstStyle/>
          <a:p>
            <a:pPr marL="237490" indent="-237490">
              <a:spcBef>
                <a:spcPts val="816"/>
              </a:spcBef>
              <a:buFont typeface="Arial" pitchFamily="34" charset="0"/>
              <a:buChar char="•"/>
            </a:pPr>
            <a:r>
              <a:rPr lang="en-US" sz="2200" dirty="0"/>
              <a:t>Uses drivers and firmware from HP Service Pack for ProLiant</a:t>
            </a:r>
          </a:p>
          <a:p>
            <a:pPr marL="462026" lvl="1" indent="-224536">
              <a:spcBef>
                <a:spcPts val="816"/>
              </a:spcBef>
              <a:buFont typeface="HP Simplified" pitchFamily="34" charset="0"/>
              <a:buChar char="−"/>
            </a:pPr>
            <a:r>
              <a:rPr lang="en-US" sz="1900" dirty="0" smtClean="0"/>
              <a:t>OS-based </a:t>
            </a:r>
            <a:r>
              <a:rPr lang="en-US" sz="1900" dirty="0"/>
              <a:t>driver bundles</a:t>
            </a:r>
          </a:p>
          <a:p>
            <a:pPr marL="462026" lvl="1" indent="-224536">
              <a:spcBef>
                <a:spcPts val="816"/>
              </a:spcBef>
              <a:buFont typeface="HP Simplified" pitchFamily="34" charset="0"/>
              <a:buChar char="−"/>
            </a:pPr>
            <a:r>
              <a:rPr lang="en-US" sz="1900" dirty="0" smtClean="0"/>
              <a:t>Single </a:t>
            </a:r>
            <a:r>
              <a:rPr lang="en-US" sz="1900" dirty="0"/>
              <a:t>ProLiant firmware bundle</a:t>
            </a:r>
          </a:p>
          <a:p>
            <a:pPr marL="237490" indent="-237490">
              <a:spcBef>
                <a:spcPts val="816"/>
              </a:spcBef>
              <a:buFont typeface="Arial" pitchFamily="34" charset="0"/>
              <a:buChar char="•"/>
            </a:pPr>
            <a:r>
              <a:rPr lang="en-US" sz="2200" dirty="0"/>
              <a:t>Replaces PSP-based HP Server Updates Catalog</a:t>
            </a:r>
          </a:p>
          <a:p>
            <a:pPr marL="237490" indent="-237490">
              <a:spcBef>
                <a:spcPts val="816"/>
              </a:spcBef>
              <a:buFont typeface="Arial" pitchFamily="34" charset="0"/>
              <a:buChar char="•"/>
            </a:pPr>
            <a:r>
              <a:rPr lang="en-US" sz="2200" dirty="0"/>
              <a:t>Download Catalog in SCUP from Microsoft third party partner catalog</a:t>
            </a:r>
          </a:p>
        </p:txBody>
      </p:sp>
      <p:sp>
        <p:nvSpPr>
          <p:cNvPr id="12" name="Rectangle 11"/>
          <p:cNvSpPr/>
          <p:nvPr/>
        </p:nvSpPr>
        <p:spPr>
          <a:xfrm>
            <a:off x="7091488" y="4605217"/>
            <a:ext cx="3908135" cy="878930"/>
          </a:xfrm>
          <a:prstGeom prst="rect">
            <a:avLst/>
          </a:prstGeom>
        </p:spPr>
        <p:txBody>
          <a:bodyPr wrap="square" lIns="0" tIns="0" rIns="0" bIns="0">
            <a:spAutoFit/>
          </a:bodyPr>
          <a:lstStyle/>
          <a:p>
            <a:pPr algn="ctr"/>
            <a:r>
              <a:rPr lang="en-US" sz="1900" b="1" dirty="0"/>
              <a:t>Ensure consistency and maximize uptime with simplified driver and firmware updates </a:t>
            </a:r>
          </a:p>
        </p:txBody>
      </p:sp>
      <p:pic>
        <p:nvPicPr>
          <p:cNvPr id="9"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895356" y="1774960"/>
            <a:ext cx="6131824" cy="2726954"/>
          </a:xfrm>
          <a:prstGeom prst="rect">
            <a:avLst/>
          </a:prstGeom>
          <a:noFill/>
          <a:ln>
            <a:solidFill>
              <a:schemeClr val="bg1">
                <a:lumMod val="50000"/>
              </a:schemeClr>
            </a:solidFill>
          </a:ln>
        </p:spPr>
      </p:pic>
      <p:sp>
        <p:nvSpPr>
          <p:cNvPr id="13" name="Rectangle 12"/>
          <p:cNvSpPr/>
          <p:nvPr/>
        </p:nvSpPr>
        <p:spPr>
          <a:xfrm>
            <a:off x="10424693" y="524209"/>
            <a:ext cx="1597233" cy="26451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SCCM 2007</a:t>
            </a:r>
          </a:p>
        </p:txBody>
      </p:sp>
      <p:sp>
        <p:nvSpPr>
          <p:cNvPr id="14" name="Rectangle 13"/>
          <p:cNvSpPr/>
          <p:nvPr/>
        </p:nvSpPr>
        <p:spPr>
          <a:xfrm>
            <a:off x="10424693" y="783901"/>
            <a:ext cx="1597233" cy="264518"/>
          </a:xfrm>
          <a:prstGeom prst="rect">
            <a:avLst/>
          </a:prstGeom>
          <a:solidFill>
            <a:schemeClr val="tx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latin typeface="HP Simplified" pitchFamily="34" charset="0"/>
              </a:rPr>
              <a:t>SCCM 2012</a:t>
            </a:r>
          </a:p>
        </p:txBody>
      </p:sp>
    </p:spTree>
    <p:extLst>
      <p:ext uri="{BB962C8B-B14F-4D97-AF65-F5344CB8AC3E}">
        <p14:creationId xmlns:p14="http://schemas.microsoft.com/office/powerpoint/2010/main" val="2703052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4800" dirty="0" smtClean="0">
                <a:solidFill>
                  <a:schemeClr val="tx1"/>
                </a:solidFill>
              </a:rPr>
              <a:t>Insight Control for Microsoft System Center</a:t>
            </a:r>
            <a:endParaRPr lang="en-US" sz="4800" dirty="0">
              <a:solidFill>
                <a:schemeClr val="tx1"/>
              </a:solidFill>
            </a:endParaRPr>
          </a:p>
        </p:txBody>
      </p:sp>
      <p:sp>
        <p:nvSpPr>
          <p:cNvPr id="3" name="Content Placeholder 2"/>
          <p:cNvSpPr>
            <a:spLocks noGrp="1"/>
          </p:cNvSpPr>
          <p:nvPr>
            <p:ph sz="quarter" idx="10"/>
          </p:nvPr>
        </p:nvSpPr>
        <p:spPr/>
        <p:txBody>
          <a:bodyPr/>
          <a:lstStyle/>
          <a:p>
            <a:r>
              <a:rPr lang="en-US" dirty="0" smtClean="0"/>
              <a:t>Extends the best-managed ProLiant experience for customers who have standardized on a Microsoft</a:t>
            </a:r>
          </a:p>
          <a:p>
            <a:r>
              <a:rPr lang="en-US" dirty="0" smtClean="0"/>
              <a:t>Fully integrated into System Center means one less tool to learn and manage</a:t>
            </a:r>
          </a:p>
          <a:p>
            <a:r>
              <a:rPr lang="en-US" dirty="0" smtClean="0"/>
              <a:t>Increase IT staff efficiency by automating routine tasks and providing faster incident response</a:t>
            </a:r>
          </a:p>
          <a:p>
            <a:r>
              <a:rPr lang="en-US" dirty="0" smtClean="0"/>
              <a:t>Cost savings and improved ROI leaves more time for innovation</a:t>
            </a:r>
          </a:p>
          <a:p>
            <a:r>
              <a:rPr lang="en-US" dirty="0" smtClean="0"/>
              <a:t>All backed by HP 24x7 Technical Support and Software Updates</a:t>
            </a:r>
          </a:p>
          <a:p>
            <a:endParaRPr lang="en-US" dirty="0"/>
          </a:p>
        </p:txBody>
      </p:sp>
    </p:spTree>
    <p:extLst>
      <p:ext uri="{BB962C8B-B14F-4D97-AF65-F5344CB8AC3E}">
        <p14:creationId xmlns:p14="http://schemas.microsoft.com/office/powerpoint/2010/main" val="1540766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solidFill>
                  <a:schemeClr val="tx1"/>
                </a:solidFill>
              </a:rPr>
              <a:t>Summary/call to action</a:t>
            </a:r>
            <a:endParaRPr lang="en-US" dirty="0">
              <a:solidFill>
                <a:schemeClr val="tx1"/>
              </a:solidFill>
            </a:endParaRPr>
          </a:p>
        </p:txBody>
      </p:sp>
      <p:sp>
        <p:nvSpPr>
          <p:cNvPr id="3" name="Content Placeholder 2"/>
          <p:cNvSpPr>
            <a:spLocks noGrp="1"/>
          </p:cNvSpPr>
          <p:nvPr>
            <p:ph sz="quarter" idx="10"/>
          </p:nvPr>
        </p:nvSpPr>
        <p:spPr/>
        <p:txBody>
          <a:bodyPr/>
          <a:lstStyle/>
          <a:p>
            <a:pPr marL="237490" indent="-237490"/>
            <a:r>
              <a:rPr lang="en-US" dirty="0" smtClean="0"/>
              <a:t>Insight Control for Microsoft System Center 7.3 key updates include support for:</a:t>
            </a:r>
          </a:p>
          <a:p>
            <a:pPr lvl="2"/>
            <a:r>
              <a:rPr lang="en-US" dirty="0" smtClean="0">
                <a:solidFill>
                  <a:schemeClr val="tx1"/>
                </a:solidFill>
              </a:rPr>
              <a:t>System Center 2012 SP1</a:t>
            </a:r>
          </a:p>
          <a:p>
            <a:pPr lvl="2"/>
            <a:r>
              <a:rPr lang="en-US" dirty="0" smtClean="0">
                <a:solidFill>
                  <a:schemeClr val="tx1"/>
                </a:solidFill>
              </a:rPr>
              <a:t>Windows Server 2012 </a:t>
            </a:r>
          </a:p>
          <a:p>
            <a:pPr lvl="2"/>
            <a:r>
              <a:rPr lang="en-US" dirty="0" smtClean="0">
                <a:solidFill>
                  <a:schemeClr val="tx1"/>
                </a:solidFill>
              </a:rPr>
              <a:t>Service Pack for </a:t>
            </a:r>
            <a:r>
              <a:rPr lang="en-US" dirty="0" err="1" smtClean="0">
                <a:solidFill>
                  <a:schemeClr val="tx1"/>
                </a:solidFill>
              </a:rPr>
              <a:t>ProLiant</a:t>
            </a:r>
            <a:r>
              <a:rPr lang="en-US" dirty="0" smtClean="0">
                <a:solidFill>
                  <a:schemeClr val="tx1"/>
                </a:solidFill>
              </a:rPr>
              <a:t> (SPP) 2013.2.0 </a:t>
            </a:r>
          </a:p>
          <a:p>
            <a:pPr marL="237490" indent="-237490"/>
            <a:r>
              <a:rPr lang="en-US" dirty="0" smtClean="0"/>
              <a:t>Current Insight Control customers with valid support agreement can download the new version at no charge</a:t>
            </a:r>
          </a:p>
          <a:p>
            <a:pPr marL="237490" indent="-237490"/>
            <a:r>
              <a:rPr lang="en-US" dirty="0" smtClean="0"/>
              <a:t>New customers can download a 60 day trial version (as part of Insight Control trial)</a:t>
            </a:r>
          </a:p>
          <a:p>
            <a:pPr marL="388620" indent="-388620"/>
            <a:endParaRPr lang="en-US" dirty="0"/>
          </a:p>
        </p:txBody>
      </p:sp>
    </p:spTree>
    <p:extLst>
      <p:ext uri="{BB962C8B-B14F-4D97-AF65-F5344CB8AC3E}">
        <p14:creationId xmlns:p14="http://schemas.microsoft.com/office/powerpoint/2010/main" val="394220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a:stretch/>
        </p:blipFill>
        <p:spPr>
          <a:xfrm>
            <a:off x="6276109" y="1392383"/>
            <a:ext cx="5212522" cy="5070762"/>
          </a:xfrm>
        </p:spPr>
      </p:pic>
      <p:sp>
        <p:nvSpPr>
          <p:cNvPr id="2" name="Title 1"/>
          <p:cNvSpPr>
            <a:spLocks noGrp="1"/>
          </p:cNvSpPr>
          <p:nvPr>
            <p:ph type="title"/>
          </p:nvPr>
        </p:nvSpPr>
        <p:spPr/>
        <p:txBody>
          <a:bodyPr/>
          <a:lstStyle/>
          <a:p>
            <a:r>
              <a:rPr lang="sv-SE" dirty="0" smtClean="0">
                <a:solidFill>
                  <a:schemeClr val="tx1"/>
                </a:solidFill>
              </a:rPr>
              <a:t>Additional information</a:t>
            </a:r>
            <a:endParaRPr lang="en-US" dirty="0">
              <a:solidFill>
                <a:schemeClr val="tx1"/>
              </a:solidFill>
            </a:endParaRPr>
          </a:p>
        </p:txBody>
      </p:sp>
      <p:sp>
        <p:nvSpPr>
          <p:cNvPr id="6" name="Content Placeholder 5"/>
          <p:cNvSpPr>
            <a:spLocks noGrp="1"/>
          </p:cNvSpPr>
          <p:nvPr>
            <p:ph sz="quarter" idx="10"/>
          </p:nvPr>
        </p:nvSpPr>
        <p:spPr>
          <a:xfrm>
            <a:off x="447713" y="1616512"/>
            <a:ext cx="5456071" cy="3194721"/>
          </a:xfrm>
        </p:spPr>
        <p:txBody>
          <a:bodyPr/>
          <a:lstStyle/>
          <a:p>
            <a:pPr marL="0" indent="0">
              <a:buNone/>
            </a:pPr>
            <a:r>
              <a:rPr lang="en-US" sz="2800" dirty="0" smtClean="0"/>
              <a:t>HP Insight Control for                       Microsoft System Center</a:t>
            </a:r>
          </a:p>
          <a:p>
            <a:pPr marL="237490" indent="-237490"/>
            <a:r>
              <a:rPr lang="en-US" sz="2200" dirty="0">
                <a:solidFill>
                  <a:schemeClr val="tx1"/>
                </a:solidFill>
                <a:hlinkClick r:id="rId3"/>
              </a:rPr>
              <a:t>www.hp.com/go/icsc</a:t>
            </a:r>
            <a:r>
              <a:rPr lang="en-US" sz="2200" dirty="0">
                <a:solidFill>
                  <a:schemeClr val="tx1"/>
                </a:solidFill>
              </a:rPr>
              <a:t> </a:t>
            </a:r>
          </a:p>
          <a:p>
            <a:pPr marL="237490" indent="-237490"/>
            <a:r>
              <a:rPr lang="en-US" sz="2200" dirty="0">
                <a:solidFill>
                  <a:schemeClr val="tx1"/>
                </a:solidFill>
              </a:rPr>
              <a:t>Product information</a:t>
            </a:r>
          </a:p>
          <a:p>
            <a:pPr marL="237490" indent="-237490"/>
            <a:r>
              <a:rPr lang="en-US" sz="2200" dirty="0">
                <a:solidFill>
                  <a:schemeClr val="tx1"/>
                </a:solidFill>
              </a:rPr>
              <a:t>Links to recorded demos</a:t>
            </a:r>
          </a:p>
          <a:p>
            <a:pPr marL="237490" indent="-237490"/>
            <a:r>
              <a:rPr lang="en-US" sz="2200" dirty="0">
                <a:solidFill>
                  <a:schemeClr val="tx1"/>
                </a:solidFill>
              </a:rPr>
              <a:t>Product download and trial version</a:t>
            </a:r>
          </a:p>
          <a:p>
            <a:pPr marL="237490" indent="-237490"/>
            <a:r>
              <a:rPr lang="en-US" sz="2200" dirty="0">
                <a:solidFill>
                  <a:schemeClr val="tx1"/>
                </a:solidFill>
              </a:rPr>
              <a:t>Technical documentation</a:t>
            </a:r>
          </a:p>
          <a:p>
            <a:endParaRPr lang="en-US" sz="2200" dirty="0"/>
          </a:p>
        </p:txBody>
      </p:sp>
    </p:spTree>
    <p:extLst>
      <p:ext uri="{BB962C8B-B14F-4D97-AF65-F5344CB8AC3E}">
        <p14:creationId xmlns:p14="http://schemas.microsoft.com/office/powerpoint/2010/main" val="2912580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Integrations for System Center Orchestrator 2012</a:t>
            </a:r>
          </a:p>
        </p:txBody>
      </p:sp>
      <p:grpSp>
        <p:nvGrpSpPr>
          <p:cNvPr id="10" name="Group 12"/>
          <p:cNvGrpSpPr/>
          <p:nvPr/>
        </p:nvGrpSpPr>
        <p:grpSpPr>
          <a:xfrm>
            <a:off x="6291751" y="1285158"/>
            <a:ext cx="5724566" cy="3566902"/>
            <a:chOff x="4568825" y="1009965"/>
            <a:chExt cx="4224337" cy="2598423"/>
          </a:xfrm>
        </p:grpSpPr>
        <p:pic>
          <p:nvPicPr>
            <p:cNvPr id="11" name="Picture 8"/>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568825" y="1009965"/>
              <a:ext cx="4224337" cy="2598423"/>
            </a:xfrm>
            <a:prstGeom prst="rect">
              <a:avLst/>
            </a:prstGeom>
            <a:noFill/>
            <a:ln w="9525">
              <a:noFill/>
              <a:miter lim="800000"/>
              <a:headEnd/>
              <a:tailEnd/>
            </a:ln>
          </p:spPr>
        </p:pic>
        <p:pic>
          <p:nvPicPr>
            <p:cNvPr id="1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54754" y="1921994"/>
              <a:ext cx="484910" cy="801156"/>
            </a:xfrm>
            <a:prstGeom prst="rect">
              <a:avLst/>
            </a:prstGeom>
            <a:noFill/>
            <a:ln w="9525">
              <a:noFill/>
              <a:miter lim="800000"/>
              <a:headEnd/>
              <a:tailEnd/>
            </a:ln>
          </p:spPr>
        </p:pic>
        <p:pic>
          <p:nvPicPr>
            <p:cNvPr id="16"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10263" y="1925717"/>
              <a:ext cx="487672" cy="805719"/>
            </a:xfrm>
            <a:prstGeom prst="rect">
              <a:avLst/>
            </a:prstGeom>
            <a:noFill/>
            <a:ln w="9525">
              <a:noFill/>
              <a:miter lim="800000"/>
              <a:headEnd/>
              <a:tailEnd/>
            </a:ln>
          </p:spPr>
        </p:pic>
        <p:pic>
          <p:nvPicPr>
            <p:cNvPr id="17" name="Picture 6"/>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77058" y="1924766"/>
              <a:ext cx="535110" cy="790074"/>
            </a:xfrm>
            <a:prstGeom prst="rect">
              <a:avLst/>
            </a:prstGeom>
            <a:noFill/>
            <a:ln w="9525">
              <a:noFill/>
              <a:miter lim="800000"/>
              <a:headEnd/>
              <a:tailEnd/>
            </a:ln>
          </p:spPr>
        </p:pic>
        <p:pic>
          <p:nvPicPr>
            <p:cNvPr id="18" name="Picture 7"/>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071222" y="1923645"/>
              <a:ext cx="497241" cy="460133"/>
            </a:xfrm>
            <a:prstGeom prst="rect">
              <a:avLst/>
            </a:prstGeom>
            <a:noFill/>
            <a:ln w="9525">
              <a:noFill/>
              <a:miter lim="800000"/>
              <a:headEnd/>
              <a:tailEnd/>
            </a:ln>
          </p:spPr>
        </p:pic>
        <p:sp>
          <p:nvSpPr>
            <p:cNvPr id="19" name="Rectangle 18"/>
            <p:cNvSpPr/>
            <p:nvPr/>
          </p:nvSpPr>
          <p:spPr>
            <a:xfrm>
              <a:off x="7778721" y="1908862"/>
              <a:ext cx="594149" cy="24019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0" name="Content Placeholder 2"/>
          <p:cNvSpPr txBox="1">
            <a:spLocks/>
          </p:cNvSpPr>
          <p:nvPr/>
        </p:nvSpPr>
        <p:spPr>
          <a:xfrm>
            <a:off x="296407" y="1328537"/>
            <a:ext cx="6089515" cy="5470625"/>
          </a:xfrm>
          <a:prstGeom prst="rect">
            <a:avLst/>
          </a:prstGeom>
        </p:spPr>
        <p:txBody>
          <a:bodyPr wrap="square" lIns="124358" tIns="62179" rIns="124358" bIns="62179">
            <a:sp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r>
              <a:rPr lang="en-US" sz="2000" dirty="0" smtClean="0">
                <a:solidFill>
                  <a:schemeClr val="tx1"/>
                </a:solidFill>
              </a:rPr>
              <a:t>Delivered by Microsoft</a:t>
            </a:r>
          </a:p>
          <a:p>
            <a:pPr lvl="3"/>
            <a:r>
              <a:rPr lang="en-US" sz="1800" dirty="0" smtClean="0">
                <a:solidFill>
                  <a:schemeClr val="tx1"/>
                </a:solidFill>
              </a:rPr>
              <a:t>Use as Orchestrator runbook tasks</a:t>
            </a:r>
          </a:p>
          <a:p>
            <a:pPr lvl="2"/>
            <a:r>
              <a:rPr lang="en-US" sz="2000" dirty="0" smtClean="0">
                <a:solidFill>
                  <a:schemeClr val="tx1"/>
                </a:solidFill>
              </a:rPr>
              <a:t>iLO and OA Integration Pack</a:t>
            </a:r>
          </a:p>
          <a:p>
            <a:pPr lvl="3"/>
            <a:r>
              <a:rPr lang="en-US" sz="1800" dirty="0" smtClean="0">
                <a:solidFill>
                  <a:schemeClr val="tx1"/>
                </a:solidFill>
              </a:rPr>
              <a:t>Manage users, start/stop system, get/set config, manage networking, etc.</a:t>
            </a:r>
          </a:p>
          <a:p>
            <a:pPr lvl="3"/>
            <a:r>
              <a:rPr lang="en-US" sz="1800" dirty="0" smtClean="0">
                <a:solidFill>
                  <a:schemeClr val="tx1"/>
                </a:solidFill>
                <a:hlinkClick r:id="rId7"/>
              </a:rPr>
              <a:t>http://technet.microsoft.com/en-us/library/hh771475.aspx</a:t>
            </a:r>
            <a:r>
              <a:rPr lang="en-US" sz="1800" dirty="0" smtClean="0">
                <a:solidFill>
                  <a:schemeClr val="tx1"/>
                </a:solidFill>
              </a:rPr>
              <a:t> </a:t>
            </a:r>
          </a:p>
          <a:p>
            <a:pPr lvl="2"/>
            <a:r>
              <a:rPr lang="en-US" sz="2000" dirty="0" smtClean="0">
                <a:solidFill>
                  <a:schemeClr val="tx1"/>
                </a:solidFill>
              </a:rPr>
              <a:t>HP Service Manager</a:t>
            </a:r>
          </a:p>
          <a:p>
            <a:pPr lvl="3"/>
            <a:r>
              <a:rPr lang="en-US" sz="1800" dirty="0" smtClean="0">
                <a:solidFill>
                  <a:schemeClr val="tx1"/>
                </a:solidFill>
              </a:rPr>
              <a:t>Retrieve, create, update and monitor tickets in HP Service Manager</a:t>
            </a:r>
          </a:p>
          <a:p>
            <a:pPr lvl="3"/>
            <a:r>
              <a:rPr lang="en-US" sz="1800" dirty="0" smtClean="0">
                <a:solidFill>
                  <a:schemeClr val="tx1"/>
                </a:solidFill>
                <a:hlinkClick r:id="rId8"/>
              </a:rPr>
              <a:t>http://technet.microsoft.com/en-us/library/hh771464.aspx</a:t>
            </a:r>
            <a:r>
              <a:rPr lang="en-US" sz="1800" dirty="0" smtClean="0">
                <a:solidFill>
                  <a:schemeClr val="tx1"/>
                </a:solidFill>
              </a:rPr>
              <a:t> </a:t>
            </a:r>
          </a:p>
          <a:p>
            <a:pPr lvl="2"/>
            <a:r>
              <a:rPr lang="en-US" sz="2000" dirty="0" smtClean="0">
                <a:solidFill>
                  <a:schemeClr val="tx1"/>
                </a:solidFill>
              </a:rPr>
              <a:t>HP Operations Manager</a:t>
            </a:r>
          </a:p>
          <a:p>
            <a:pPr lvl="3"/>
            <a:r>
              <a:rPr lang="en-US" sz="1800" dirty="0" smtClean="0">
                <a:solidFill>
                  <a:schemeClr val="tx1"/>
                </a:solidFill>
              </a:rPr>
              <a:t>Automate the consolidation and correlation of fault and performance events</a:t>
            </a:r>
          </a:p>
          <a:p>
            <a:pPr lvl="3"/>
            <a:r>
              <a:rPr lang="en-US" sz="1800" dirty="0" smtClean="0">
                <a:solidFill>
                  <a:schemeClr val="tx1"/>
                </a:solidFill>
                <a:hlinkClick r:id="rId9"/>
              </a:rPr>
              <a:t>http://technet.microsoft.com/en-us/library/hh533440.aspx</a:t>
            </a:r>
            <a:r>
              <a:rPr lang="en-US" sz="1800" dirty="0" smtClean="0">
                <a:solidFill>
                  <a:schemeClr val="tx1"/>
                </a:solidFill>
              </a:rPr>
              <a:t> </a:t>
            </a:r>
            <a:endParaRPr lang="en-US" sz="1800" dirty="0">
              <a:solidFill>
                <a:schemeClr val="tx1"/>
              </a:solidFill>
            </a:endParaRPr>
          </a:p>
        </p:txBody>
      </p:sp>
    </p:spTree>
    <p:extLst>
      <p:ext uri="{BB962C8B-B14F-4D97-AF65-F5344CB8AC3E}">
        <p14:creationId xmlns:p14="http://schemas.microsoft.com/office/powerpoint/2010/main" val="4020386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81566571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30968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6"/>
          <p:cNvSpPr>
            <a:spLocks/>
          </p:cNvSpPr>
          <p:nvPr/>
        </p:nvSpPr>
        <p:spPr bwMode="auto">
          <a:xfrm rot="16200000">
            <a:off x="3849626" y="1479217"/>
            <a:ext cx="5281246" cy="4602569"/>
          </a:xfrm>
          <a:custGeom>
            <a:avLst/>
            <a:gdLst>
              <a:gd name="connsiteX0" fmla="*/ 6758 w 22834"/>
              <a:gd name="connsiteY0" fmla="*/ 0 h 28085"/>
              <a:gd name="connsiteX1" fmla="*/ 14712 w 22834"/>
              <a:gd name="connsiteY1" fmla="*/ 0 h 28085"/>
              <a:gd name="connsiteX2" fmla="*/ 22834 w 22834"/>
              <a:gd name="connsiteY2" fmla="*/ 28085 h 28085"/>
              <a:gd name="connsiteX3" fmla="*/ 0 w 22834"/>
              <a:gd name="connsiteY3" fmla="*/ 21542 h 28085"/>
              <a:gd name="connsiteX4" fmla="*/ 6758 w 22834"/>
              <a:gd name="connsiteY4" fmla="*/ 0 h 28085"/>
              <a:gd name="connsiteX5" fmla="*/ 6758 w 22834"/>
              <a:gd name="connsiteY5" fmla="*/ 0 h 28085"/>
              <a:gd name="connsiteX0" fmla="*/ 6758 w 22834"/>
              <a:gd name="connsiteY0" fmla="*/ 0 h 28085"/>
              <a:gd name="connsiteX1" fmla="*/ 14712 w 22834"/>
              <a:gd name="connsiteY1" fmla="*/ 0 h 28085"/>
              <a:gd name="connsiteX2" fmla="*/ 22834 w 22834"/>
              <a:gd name="connsiteY2" fmla="*/ 28085 h 28085"/>
              <a:gd name="connsiteX3" fmla="*/ 0 w 22834"/>
              <a:gd name="connsiteY3" fmla="*/ 28085 h 28085"/>
              <a:gd name="connsiteX4" fmla="*/ 6758 w 22834"/>
              <a:gd name="connsiteY4" fmla="*/ 0 h 28085"/>
              <a:gd name="connsiteX5" fmla="*/ 6758 w 22834"/>
              <a:gd name="connsiteY5" fmla="*/ 0 h 2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 h="28085">
                <a:moveTo>
                  <a:pt x="6758" y="0"/>
                </a:moveTo>
                <a:lnTo>
                  <a:pt x="14712" y="0"/>
                </a:lnTo>
                <a:lnTo>
                  <a:pt x="22834" y="28085"/>
                </a:lnTo>
                <a:lnTo>
                  <a:pt x="0" y="28085"/>
                </a:lnTo>
                <a:lnTo>
                  <a:pt x="6758" y="0"/>
                </a:lnTo>
                <a:close/>
                <a:moveTo>
                  <a:pt x="6758" y="0"/>
                </a:moveTo>
              </a:path>
            </a:pathLst>
          </a:custGeom>
          <a:solidFill>
            <a:schemeClr val="tx1">
              <a:lumMod val="20000"/>
              <a:lumOff val="80000"/>
            </a:schemeClr>
          </a:solidFill>
          <a:ln w="25400" cap="flat">
            <a:noFill/>
            <a:miter lim="800000"/>
            <a:headEnd type="none" w="med" len="med"/>
            <a:tailEnd type="none" w="med" len="med"/>
          </a:ln>
        </p:spPr>
        <p:txBody>
          <a:bodyPr lIns="0" tIns="0" rIns="0" bIns="0"/>
          <a:lstStyle/>
          <a:p>
            <a:pPr>
              <a:defRPr/>
            </a:pPr>
            <a:endParaRPr lang="en-US">
              <a:solidFill>
                <a:srgbClr val="000000"/>
              </a:solidFill>
            </a:endParaRPr>
          </a:p>
        </p:txBody>
      </p:sp>
      <p:sp>
        <p:nvSpPr>
          <p:cNvPr id="2" name="Rectangle 1"/>
          <p:cNvSpPr/>
          <p:nvPr/>
        </p:nvSpPr>
        <p:spPr bwMode="auto">
          <a:xfrm>
            <a:off x="8183292" y="1658959"/>
            <a:ext cx="3062778" cy="447916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34" rIns="0" bIns="46634" numCol="1" spcCol="0" rtlCol="0" fromWordArt="0" anchor="ctr" anchorCtr="0" forceAA="0" compatLnSpc="1">
            <a:prstTxWarp prst="textNoShape">
              <a:avLst/>
            </a:prstTxWarp>
            <a:noAutofit/>
          </a:bodyPr>
          <a:lstStyle/>
          <a:p>
            <a:pPr algn="ctr" defTabSz="932480"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 name="Title 2"/>
          <p:cNvSpPr>
            <a:spLocks noGrp="1"/>
          </p:cNvSpPr>
          <p:nvPr>
            <p:ph type="title"/>
          </p:nvPr>
        </p:nvSpPr>
        <p:spPr/>
        <p:txBody>
          <a:bodyPr/>
          <a:lstStyle/>
          <a:p>
            <a:r>
              <a:rPr lang="en-US" sz="4400" dirty="0" smtClean="0">
                <a:latin typeface="+mj-lt"/>
              </a:rPr>
              <a:t>Seamless management for virtual and physical environments</a:t>
            </a:r>
            <a:endParaRPr lang="en-IE" sz="4400" dirty="0">
              <a:latin typeface="+mj-lt"/>
            </a:endParaRPr>
          </a:p>
        </p:txBody>
      </p:sp>
      <p:sp>
        <p:nvSpPr>
          <p:cNvPr id="23" name="Rectangle 22"/>
          <p:cNvSpPr/>
          <p:nvPr/>
        </p:nvSpPr>
        <p:spPr>
          <a:xfrm>
            <a:off x="561885" y="2162419"/>
            <a:ext cx="3769420" cy="402571"/>
          </a:xfrm>
          <a:prstGeom prst="rect">
            <a:avLst/>
          </a:prstGeom>
        </p:spPr>
        <p:txBody>
          <a:bodyPr wrap="square" lIns="124358" tIns="62179" rIns="124358" bIns="62179">
            <a:spAutoFit/>
          </a:bodyPr>
          <a:lstStyle/>
          <a:p>
            <a:pPr algn="ctr"/>
            <a:r>
              <a:rPr lang="en-US" dirty="0"/>
              <a:t>System Center Consoles</a:t>
            </a:r>
          </a:p>
        </p:txBody>
      </p:sp>
      <p:sp>
        <p:nvSpPr>
          <p:cNvPr id="24" name="Rectangle 23"/>
          <p:cNvSpPr/>
          <p:nvPr/>
        </p:nvSpPr>
        <p:spPr>
          <a:xfrm>
            <a:off x="617577" y="5041444"/>
            <a:ext cx="3571385" cy="1141235"/>
          </a:xfrm>
          <a:prstGeom prst="rect">
            <a:avLst/>
          </a:prstGeom>
        </p:spPr>
        <p:txBody>
          <a:bodyPr wrap="square" lIns="124358" tIns="62179" rIns="124358" bIns="62179">
            <a:spAutoFit/>
          </a:bodyPr>
          <a:lstStyle/>
          <a:p>
            <a:pPr algn="ctr"/>
            <a:r>
              <a:rPr lang="en-US" sz="2200" dirty="0">
                <a:solidFill>
                  <a:srgbClr val="FFFFFF"/>
                </a:solidFill>
              </a:rPr>
              <a:t>Consolidated management for your HP Converged Infrastructure</a:t>
            </a:r>
          </a:p>
        </p:txBody>
      </p:sp>
      <p:grpSp>
        <p:nvGrpSpPr>
          <p:cNvPr id="8" name="Group 39"/>
          <p:cNvGrpSpPr>
            <a:grpSpLocks/>
          </p:cNvGrpSpPr>
          <p:nvPr/>
        </p:nvGrpSpPr>
        <p:grpSpPr bwMode="auto">
          <a:xfrm>
            <a:off x="3523091" y="2885550"/>
            <a:ext cx="3268429" cy="1670935"/>
            <a:chOff x="2513888" y="4901683"/>
            <a:chExt cx="4059249" cy="2068563"/>
          </a:xfrm>
        </p:grpSpPr>
        <p:sp>
          <p:nvSpPr>
            <p:cNvPr id="42" name="TextBox 23"/>
            <p:cNvSpPr txBox="1">
              <a:spLocks noChangeArrowheads="1"/>
            </p:cNvSpPr>
            <p:nvPr/>
          </p:nvSpPr>
          <p:spPr bwMode="auto">
            <a:xfrm>
              <a:off x="2513888" y="6157409"/>
              <a:ext cx="4059249" cy="812837"/>
            </a:xfrm>
            <a:prstGeom prst="rect">
              <a:avLst/>
            </a:prstGeom>
            <a:noFill/>
            <a:ln w="9525">
              <a:noFill/>
              <a:miter lim="800000"/>
              <a:headEnd/>
              <a:tailEnd/>
            </a:ln>
          </p:spPr>
          <p:txBody>
            <a:bodyPr>
              <a:spAutoFit/>
            </a:bodyPr>
            <a:lstStyle/>
            <a:p>
              <a:pPr algn="ctr">
                <a:lnSpc>
                  <a:spcPts val="2176"/>
                </a:lnSpc>
              </a:pPr>
              <a:r>
                <a:rPr lang="en-US" sz="1900" dirty="0">
                  <a:solidFill>
                    <a:schemeClr val="bg1"/>
                  </a:solidFill>
                </a:rPr>
                <a:t>Management</a:t>
              </a:r>
            </a:p>
            <a:p>
              <a:pPr algn="ctr">
                <a:lnSpc>
                  <a:spcPts val="2176"/>
                </a:lnSpc>
              </a:pPr>
              <a:r>
                <a:rPr lang="en-US" sz="1900" dirty="0">
                  <a:solidFill>
                    <a:schemeClr val="bg1"/>
                  </a:solidFill>
                </a:rPr>
                <a:t> software</a:t>
              </a:r>
            </a:p>
          </p:txBody>
        </p:sp>
        <p:sp>
          <p:nvSpPr>
            <p:cNvPr id="43" name="Oval 41"/>
            <p:cNvSpPr/>
            <p:nvPr/>
          </p:nvSpPr>
          <p:spPr bwMode="auto">
            <a:xfrm>
              <a:off x="3725764" y="5613142"/>
              <a:ext cx="1651583" cy="551131"/>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a:defRPr/>
              </a:pPr>
              <a:endParaRPr lang="en-US" sz="2700" dirty="0">
                <a:solidFill>
                  <a:srgbClr val="FFFFFF"/>
                </a:solidFill>
                <a:ea typeface="Arial" pitchFamily="-107" charset="0"/>
              </a:endParaRPr>
            </a:p>
          </p:txBody>
        </p:sp>
        <p:pic>
          <p:nvPicPr>
            <p:cNvPr id="44" name="Picture 43" descr="network2.png"/>
            <p:cNvPicPr>
              <a:picLocks noChangeAspect="1"/>
            </p:cNvPicPr>
            <p:nvPr/>
          </p:nvPicPr>
          <p:blipFill>
            <a:blip r:embed="rId3" cstate="print"/>
            <a:stretch>
              <a:fillRect/>
            </a:stretch>
          </p:blipFill>
          <p:spPr>
            <a:xfrm>
              <a:off x="3883951" y="4901683"/>
              <a:ext cx="1469266" cy="1198459"/>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9" name="Group 36"/>
          <p:cNvGrpSpPr>
            <a:grpSpLocks/>
          </p:cNvGrpSpPr>
          <p:nvPr/>
        </p:nvGrpSpPr>
        <p:grpSpPr bwMode="auto">
          <a:xfrm>
            <a:off x="7204367" y="3104625"/>
            <a:ext cx="1460336" cy="1369221"/>
            <a:chOff x="5672520" y="2786967"/>
            <a:chExt cx="1237413" cy="1115769"/>
          </a:xfrm>
        </p:grpSpPr>
        <p:sp>
          <p:nvSpPr>
            <p:cNvPr id="46" name="Oval 45"/>
            <p:cNvSpPr/>
            <p:nvPr/>
          </p:nvSpPr>
          <p:spPr bwMode="auto">
            <a:xfrm>
              <a:off x="5686161" y="3195922"/>
              <a:ext cx="1124992" cy="360144"/>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a:defRPr/>
              </a:pPr>
              <a:endParaRPr lang="en-US" sz="2700" dirty="0">
                <a:solidFill>
                  <a:srgbClr val="FFFFFF"/>
                </a:solidFill>
                <a:ea typeface="Arial" pitchFamily="-107" charset="0"/>
              </a:endParaRPr>
            </a:p>
          </p:txBody>
        </p:sp>
        <p:sp>
          <p:nvSpPr>
            <p:cNvPr id="47" name="TextBox 23"/>
            <p:cNvSpPr txBox="1">
              <a:spLocks noChangeArrowheads="1"/>
            </p:cNvSpPr>
            <p:nvPr/>
          </p:nvSpPr>
          <p:spPr bwMode="auto">
            <a:xfrm>
              <a:off x="5672520" y="3597590"/>
              <a:ext cx="1237413" cy="305146"/>
            </a:xfrm>
            <a:prstGeom prst="rect">
              <a:avLst/>
            </a:prstGeom>
            <a:noFill/>
            <a:ln w="9525">
              <a:noFill/>
              <a:miter lim="800000"/>
              <a:headEnd/>
              <a:tailEnd/>
            </a:ln>
          </p:spPr>
          <p:txBody>
            <a:bodyPr>
              <a:spAutoFit/>
            </a:bodyPr>
            <a:lstStyle/>
            <a:p>
              <a:pPr algn="ctr">
                <a:lnSpc>
                  <a:spcPts val="2176"/>
                </a:lnSpc>
              </a:pPr>
              <a:r>
                <a:rPr lang="en-US" sz="1900" dirty="0">
                  <a:solidFill>
                    <a:schemeClr val="bg1"/>
                  </a:solidFill>
                </a:rPr>
                <a:t>Network</a:t>
              </a:r>
            </a:p>
          </p:txBody>
        </p:sp>
        <p:pic>
          <p:nvPicPr>
            <p:cNvPr id="48" name="Picture 133" descr="network2.png"/>
            <p:cNvPicPr>
              <a:picLocks noChangeAspect="1"/>
            </p:cNvPicPr>
            <p:nvPr/>
          </p:nvPicPr>
          <p:blipFill>
            <a:blip r:embed="rId4" cstate="print"/>
            <a:srcRect/>
            <a:stretch>
              <a:fillRect/>
            </a:stretch>
          </p:blipFill>
          <p:spPr bwMode="auto">
            <a:xfrm>
              <a:off x="5780185" y="2786967"/>
              <a:ext cx="1075697" cy="813139"/>
            </a:xfrm>
            <a:prstGeom prst="rect">
              <a:avLst/>
            </a:prstGeom>
            <a:noFill/>
            <a:ln w="9525">
              <a:noFill/>
              <a:miter lim="800000"/>
              <a:headEnd/>
              <a:tailEnd/>
            </a:ln>
          </p:spPr>
        </p:pic>
      </p:grpSp>
      <p:grpSp>
        <p:nvGrpSpPr>
          <p:cNvPr id="10" name="Group 49"/>
          <p:cNvGrpSpPr>
            <a:grpSpLocks/>
          </p:cNvGrpSpPr>
          <p:nvPr/>
        </p:nvGrpSpPr>
        <p:grpSpPr bwMode="auto">
          <a:xfrm>
            <a:off x="7327390" y="1506563"/>
            <a:ext cx="1329823" cy="1372649"/>
            <a:chOff x="5398769" y="1398588"/>
            <a:chExt cx="1651319" cy="1697633"/>
          </a:xfrm>
        </p:grpSpPr>
        <p:sp>
          <p:nvSpPr>
            <p:cNvPr id="50" name="TextBox 23"/>
            <p:cNvSpPr txBox="1">
              <a:spLocks noChangeArrowheads="1"/>
            </p:cNvSpPr>
            <p:nvPr/>
          </p:nvSpPr>
          <p:spPr bwMode="auto">
            <a:xfrm>
              <a:off x="5496437" y="2633104"/>
              <a:ext cx="1344610" cy="463117"/>
            </a:xfrm>
            <a:prstGeom prst="rect">
              <a:avLst/>
            </a:prstGeom>
            <a:noFill/>
            <a:ln w="9525">
              <a:noFill/>
              <a:miter lim="800000"/>
              <a:headEnd/>
              <a:tailEnd/>
            </a:ln>
          </p:spPr>
          <p:txBody>
            <a:bodyPr>
              <a:spAutoFit/>
            </a:bodyPr>
            <a:lstStyle/>
            <a:p>
              <a:pPr algn="ctr">
                <a:lnSpc>
                  <a:spcPts val="2176"/>
                </a:lnSpc>
              </a:pPr>
              <a:r>
                <a:rPr lang="en-US" sz="1900" dirty="0">
                  <a:solidFill>
                    <a:schemeClr val="bg1"/>
                  </a:solidFill>
                </a:rPr>
                <a:t>Servers</a:t>
              </a:r>
            </a:p>
          </p:txBody>
        </p:sp>
        <p:sp>
          <p:nvSpPr>
            <p:cNvPr id="51" name="Oval 50"/>
            <p:cNvSpPr/>
            <p:nvPr/>
          </p:nvSpPr>
          <p:spPr bwMode="auto">
            <a:xfrm>
              <a:off x="5398769" y="2017252"/>
              <a:ext cx="1651319" cy="550592"/>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a:defRPr/>
              </a:pPr>
              <a:endParaRPr lang="en-US" sz="2700" dirty="0">
                <a:solidFill>
                  <a:srgbClr val="FFFFFF"/>
                </a:solidFill>
                <a:ea typeface="Arial" pitchFamily="-107" charset="0"/>
              </a:endParaRPr>
            </a:p>
          </p:txBody>
        </p:sp>
        <p:pic>
          <p:nvPicPr>
            <p:cNvPr id="52" name="Picture 51" descr="Sprawl_server_3a.png"/>
            <p:cNvPicPr>
              <a:picLocks noChangeAspect="1"/>
            </p:cNvPicPr>
            <p:nvPr/>
          </p:nvPicPr>
          <p:blipFill>
            <a:blip r:embed="rId5" cstate="print"/>
            <a:srcRect/>
            <a:stretch>
              <a:fillRect/>
            </a:stretch>
          </p:blipFill>
          <p:spPr bwMode="auto">
            <a:xfrm>
              <a:off x="5658797" y="1398588"/>
              <a:ext cx="1045478" cy="1145230"/>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11" name="Group 40"/>
          <p:cNvGrpSpPr>
            <a:grpSpLocks/>
          </p:cNvGrpSpPr>
          <p:nvPr/>
        </p:nvGrpSpPr>
        <p:grpSpPr bwMode="auto">
          <a:xfrm>
            <a:off x="7114945" y="4893183"/>
            <a:ext cx="1749087" cy="1170988"/>
            <a:chOff x="1127" y="1009"/>
            <a:chExt cx="1369" cy="912"/>
          </a:xfrm>
        </p:grpSpPr>
        <p:sp>
          <p:nvSpPr>
            <p:cNvPr id="54" name="Oval 53"/>
            <p:cNvSpPr/>
            <p:nvPr/>
          </p:nvSpPr>
          <p:spPr bwMode="auto">
            <a:xfrm>
              <a:off x="1331" y="1265"/>
              <a:ext cx="1036" cy="347"/>
            </a:xfrm>
            <a:prstGeom prst="ellipse">
              <a:avLst/>
            </a:prstGeom>
            <a:solidFill>
              <a:schemeClr val="tx2">
                <a:lumMod val="50000"/>
              </a:schemeClr>
            </a:solidFill>
            <a:ln w="6350" cap="flat" cmpd="sng" algn="ctr">
              <a:noFill/>
              <a:prstDash val="solid"/>
              <a:round/>
              <a:headEnd type="none" w="med" len="med"/>
              <a:tailEnd type="none" w="med" len="med"/>
            </a:ln>
            <a:effectLst>
              <a:outerShdw blurRad="25400" dist="26940" dir="5400000" rotWithShape="0">
                <a:schemeClr val="tx1">
                  <a:alpha val="34999"/>
                </a:schemeClr>
              </a:outerShdw>
            </a:effectLst>
          </p:spPr>
          <p:txBody>
            <a:bodyPr anchor="ctr"/>
            <a:lstStyle/>
            <a:p>
              <a:pPr algn="ctr">
                <a:defRPr/>
              </a:pPr>
              <a:endParaRPr lang="en-US" sz="2700" dirty="0">
                <a:solidFill>
                  <a:srgbClr val="FFFFFF"/>
                </a:solidFill>
                <a:ea typeface="Arial" pitchFamily="-107" charset="0"/>
              </a:endParaRPr>
            </a:p>
          </p:txBody>
        </p:sp>
        <p:sp>
          <p:nvSpPr>
            <p:cNvPr id="55" name="TextBox 23"/>
            <p:cNvSpPr txBox="1">
              <a:spLocks noChangeArrowheads="1"/>
            </p:cNvSpPr>
            <p:nvPr/>
          </p:nvSpPr>
          <p:spPr bwMode="auto">
            <a:xfrm>
              <a:off x="1127" y="1659"/>
              <a:ext cx="1369" cy="262"/>
            </a:xfrm>
            <a:prstGeom prst="rect">
              <a:avLst/>
            </a:prstGeom>
            <a:noFill/>
            <a:ln w="9525">
              <a:noFill/>
              <a:miter lim="800000"/>
              <a:headEnd/>
              <a:tailEnd/>
            </a:ln>
          </p:spPr>
          <p:txBody>
            <a:bodyPr>
              <a:spAutoFit/>
            </a:bodyPr>
            <a:lstStyle/>
            <a:p>
              <a:pPr algn="ctr">
                <a:lnSpc>
                  <a:spcPts val="1904"/>
                </a:lnSpc>
              </a:pPr>
              <a:r>
                <a:rPr lang="en-US" sz="1900" dirty="0">
                  <a:solidFill>
                    <a:schemeClr val="bg1"/>
                  </a:solidFill>
                </a:rPr>
                <a:t>Storage*</a:t>
              </a:r>
            </a:p>
          </p:txBody>
        </p:sp>
        <p:pic>
          <p:nvPicPr>
            <p:cNvPr id="56" name="Picture 55" descr="storage.png"/>
            <p:cNvPicPr>
              <a:picLocks noChangeAspect="1"/>
            </p:cNvPicPr>
            <p:nvPr/>
          </p:nvPicPr>
          <p:blipFill>
            <a:blip r:embed="rId6" cstate="print"/>
            <a:srcRect/>
            <a:stretch>
              <a:fillRect/>
            </a:stretch>
          </p:blipFill>
          <p:spPr bwMode="auto">
            <a:xfrm>
              <a:off x="1563" y="1009"/>
              <a:ext cx="547" cy="528"/>
            </a:xfrm>
            <a:prstGeom prst="rect">
              <a:avLst/>
            </a:prstGeom>
            <a:noFill/>
            <a:ln w="9525">
              <a:noFill/>
              <a:miter lim="800000"/>
              <a:headEnd/>
              <a:tailEnd/>
            </a:ln>
            <a:effectLst>
              <a:outerShdw dist="25400" dir="5400000" algn="tl" rotWithShape="0">
                <a:srgbClr val="0D0D0D">
                  <a:alpha val="42999"/>
                </a:srgbClr>
              </a:outerShdw>
            </a:effectLst>
          </p:spPr>
        </p:pic>
      </p:grpSp>
      <p:pic>
        <p:nvPicPr>
          <p:cNvPr id="38" name="Picture 3"/>
          <p:cNvPicPr>
            <a:picLocks noChangeAspect="1" noChangeArrowheads="1"/>
          </p:cNvPicPr>
          <p:nvPr/>
        </p:nvPicPr>
        <p:blipFill>
          <a:blip r:embed="rId7"/>
          <a:srcRect/>
          <a:stretch>
            <a:fillRect/>
          </a:stretch>
        </p:blipFill>
        <p:spPr bwMode="auto">
          <a:xfrm>
            <a:off x="704227" y="2706947"/>
            <a:ext cx="3484735" cy="2207641"/>
          </a:xfrm>
          <a:prstGeom prst="rect">
            <a:avLst/>
          </a:prstGeom>
          <a:noFill/>
          <a:ln w="9525">
            <a:solidFill>
              <a:schemeClr val="accent1"/>
            </a:solidFill>
            <a:miter lim="800000"/>
            <a:headEnd/>
            <a:tailEnd/>
          </a:ln>
        </p:spPr>
      </p:pic>
      <p:pic>
        <p:nvPicPr>
          <p:cNvPr id="58" name="Picture 2"/>
          <p:cNvPicPr>
            <a:picLocks noChangeAspect="1" noChangeArrowheads="1"/>
          </p:cNvPicPr>
          <p:nvPr/>
        </p:nvPicPr>
        <p:blipFill>
          <a:blip r:embed="rId8" cstate="print"/>
          <a:srcRect/>
          <a:stretch>
            <a:fillRect/>
          </a:stretch>
        </p:blipFill>
        <p:spPr bwMode="auto">
          <a:xfrm>
            <a:off x="8771868" y="2938684"/>
            <a:ext cx="2489322" cy="1683628"/>
          </a:xfrm>
          <a:prstGeom prst="rect">
            <a:avLst/>
          </a:prstGeom>
          <a:noFill/>
          <a:ln w="9525">
            <a:solidFill>
              <a:schemeClr val="accent1"/>
            </a:solidFill>
            <a:miter lim="800000"/>
            <a:headEnd/>
            <a:tailEnd/>
          </a:ln>
        </p:spPr>
      </p:pic>
      <p:pic>
        <p:nvPicPr>
          <p:cNvPr id="1026" name="Picture 2"/>
          <p:cNvPicPr>
            <a:picLocks noChangeAspect="1" noChangeArrowheads="1"/>
          </p:cNvPicPr>
          <p:nvPr/>
        </p:nvPicPr>
        <p:blipFill>
          <a:blip r:embed="rId9"/>
          <a:srcRect/>
          <a:stretch>
            <a:fillRect/>
          </a:stretch>
        </p:blipFill>
        <p:spPr bwMode="auto">
          <a:xfrm>
            <a:off x="8791533" y="1139880"/>
            <a:ext cx="2465354" cy="1683628"/>
          </a:xfrm>
          <a:prstGeom prst="rect">
            <a:avLst/>
          </a:prstGeom>
          <a:noFill/>
          <a:ln w="9525">
            <a:solidFill>
              <a:schemeClr val="accent1"/>
            </a:solidFill>
            <a:miter lim="800000"/>
            <a:headEnd/>
            <a:tailEnd/>
          </a:ln>
        </p:spPr>
      </p:pic>
      <p:pic>
        <p:nvPicPr>
          <p:cNvPr id="25" name="Picture 2" descr="C:\ANKIT\HP\Storage\MS\3parevents.jpg.jpg"/>
          <p:cNvPicPr>
            <a:picLocks noChangeAspect="1" noChangeArrowheads="1"/>
          </p:cNvPicPr>
          <p:nvPr/>
        </p:nvPicPr>
        <p:blipFill>
          <a:blip r:embed="rId10"/>
          <a:srcRect/>
          <a:stretch>
            <a:fillRect/>
          </a:stretch>
        </p:blipFill>
        <p:spPr bwMode="auto">
          <a:xfrm>
            <a:off x="8791533" y="4737497"/>
            <a:ext cx="2467968" cy="1683628"/>
          </a:xfrm>
          <a:prstGeom prst="rect">
            <a:avLst/>
          </a:prstGeom>
          <a:noFill/>
          <a:ln w="9525">
            <a:solidFill>
              <a:schemeClr val="accent1"/>
            </a:solidFill>
            <a:miter lim="800000"/>
            <a:headEnd/>
            <a:tailEnd/>
          </a:ln>
        </p:spPr>
      </p:pic>
      <p:sp>
        <p:nvSpPr>
          <p:cNvPr id="4" name="TextBox 3"/>
          <p:cNvSpPr txBox="1"/>
          <p:nvPr/>
        </p:nvSpPr>
        <p:spPr>
          <a:xfrm>
            <a:off x="8370865" y="6419089"/>
            <a:ext cx="3008823" cy="556460"/>
          </a:xfrm>
          <a:prstGeom prst="rect">
            <a:avLst/>
          </a:prstGeom>
          <a:noFill/>
        </p:spPr>
        <p:txBody>
          <a:bodyPr wrap="square" lIns="124358" tIns="62179" rIns="124358" bIns="62179" rtlCol="0">
            <a:spAutoFit/>
          </a:bodyPr>
          <a:lstStyle/>
          <a:p>
            <a:pPr marL="159766" indent="-159766" defTabSz="585090">
              <a:spcAft>
                <a:spcPts val="544"/>
              </a:spcAft>
              <a:buSzPct val="100000"/>
            </a:pPr>
            <a:r>
              <a:rPr lang="en-US" sz="1400" dirty="0">
                <a:solidFill>
                  <a:srgbClr val="000000"/>
                </a:solidFill>
                <a:latin typeface="HP Simplified" pitchFamily="34" charset="0"/>
                <a:cs typeface="HP Simplified" pitchFamily="34" charset="0"/>
              </a:rPr>
              <a:t>*	Provided separately from Insight Control for System Center</a:t>
            </a:r>
          </a:p>
        </p:txBody>
      </p:sp>
    </p:spTree>
    <p:extLst>
      <p:ext uri="{BB962C8B-B14F-4D97-AF65-F5344CB8AC3E}">
        <p14:creationId xmlns:p14="http://schemas.microsoft.com/office/powerpoint/2010/main" val="3253973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22" y="319659"/>
            <a:ext cx="11039964" cy="526298"/>
          </a:xfrm>
        </p:spPr>
        <p:txBody>
          <a:bodyPr/>
          <a:lstStyle/>
          <a:p>
            <a:r>
              <a:rPr lang="en-US" sz="3800" dirty="0">
                <a:solidFill>
                  <a:schemeClr val="tx1"/>
                </a:solidFill>
                <a:latin typeface="HP Simplified" pitchFamily="34" charset="0"/>
              </a:rPr>
              <a:t>HP Insight Control for Microsoft System Center</a:t>
            </a:r>
          </a:p>
        </p:txBody>
      </p:sp>
      <p:sp>
        <p:nvSpPr>
          <p:cNvPr id="5" name="Content Placeholder 4"/>
          <p:cNvSpPr>
            <a:spLocks noGrp="1"/>
          </p:cNvSpPr>
          <p:nvPr>
            <p:ph sz="quarter" idx="16"/>
          </p:nvPr>
        </p:nvSpPr>
        <p:spPr/>
        <p:txBody>
          <a:bodyPr>
            <a:noAutofit/>
          </a:bodyPr>
          <a:lstStyle/>
          <a:p>
            <a:pPr marL="0" indent="0">
              <a:buNone/>
            </a:pPr>
            <a:r>
              <a:rPr lang="en-US" sz="2400" b="1" dirty="0">
                <a:solidFill>
                  <a:schemeClr val="tx1"/>
                </a:solidFill>
              </a:rPr>
              <a:t>Brings the native manageability of HP hardware to System Center environments</a:t>
            </a:r>
          </a:p>
          <a:p>
            <a:pPr lvl="1"/>
            <a:r>
              <a:rPr lang="en-US" dirty="0">
                <a:solidFill>
                  <a:schemeClr val="tx1"/>
                </a:solidFill>
              </a:rPr>
              <a:t>Ideal for customers who have standardized on Microsoft System Center as their management platform</a:t>
            </a:r>
          </a:p>
          <a:p>
            <a:pPr lvl="1"/>
            <a:r>
              <a:rPr lang="en-US" dirty="0">
                <a:solidFill>
                  <a:schemeClr val="tx1"/>
                </a:solidFill>
              </a:rPr>
              <a:t>Licensed and included with HP Insight Control</a:t>
            </a:r>
          </a:p>
          <a:p>
            <a:pPr lvl="1"/>
            <a:r>
              <a:rPr lang="en-US" dirty="0">
                <a:solidFill>
                  <a:schemeClr val="tx1"/>
                </a:solidFill>
              </a:rPr>
              <a:t>Integrate directly into System Center consoles</a:t>
            </a:r>
          </a:p>
          <a:p>
            <a:pPr lvl="2"/>
            <a:r>
              <a:rPr lang="en-US" sz="2000" dirty="0">
                <a:solidFill>
                  <a:schemeClr val="tx1"/>
                </a:solidFill>
              </a:rPr>
              <a:t>SCOM</a:t>
            </a:r>
          </a:p>
          <a:p>
            <a:pPr lvl="2"/>
            <a:r>
              <a:rPr lang="en-US" sz="2000" dirty="0">
                <a:solidFill>
                  <a:schemeClr val="tx1"/>
                </a:solidFill>
              </a:rPr>
              <a:t>SCVMM</a:t>
            </a:r>
          </a:p>
          <a:p>
            <a:pPr lvl="2"/>
            <a:r>
              <a:rPr lang="en-US" sz="2000" dirty="0">
                <a:solidFill>
                  <a:schemeClr val="tx1"/>
                </a:solidFill>
              </a:rPr>
              <a:t>SCCM</a:t>
            </a:r>
          </a:p>
          <a:p>
            <a:endParaRPr lang="en-US" sz="2000" dirty="0">
              <a:solidFill>
                <a:schemeClr val="tx1"/>
              </a:solidFill>
            </a:endParaRPr>
          </a:p>
          <a:p>
            <a:endParaRPr lang="en-US" sz="2000" dirty="0">
              <a:solidFill>
                <a:schemeClr val="tx1"/>
              </a:solidFill>
            </a:endParaRPr>
          </a:p>
        </p:txBody>
      </p:sp>
      <p:sp>
        <p:nvSpPr>
          <p:cNvPr id="7" name="Text Box 52"/>
          <p:cNvSpPr txBox="1">
            <a:spLocks noChangeArrowheads="1"/>
          </p:cNvSpPr>
          <p:nvPr/>
        </p:nvSpPr>
        <p:spPr bwMode="gray">
          <a:xfrm>
            <a:off x="7225616" y="5185081"/>
            <a:ext cx="4263935" cy="973987"/>
          </a:xfrm>
          <a:prstGeom prst="rect">
            <a:avLst/>
          </a:prstGeom>
          <a:solidFill>
            <a:srgbClr val="0096D6"/>
          </a:solidFill>
          <a:ln w="19050">
            <a:noFill/>
            <a:miter lim="800000"/>
            <a:headEnd/>
            <a:tailEnd/>
          </a:ln>
        </p:spPr>
        <p:txBody>
          <a:bodyPr wrap="square" lIns="124358" tIns="62179" rIns="124358" bIns="62179">
            <a:noAutofit/>
          </a:bodyPr>
          <a:lstStyle/>
          <a:p>
            <a:pPr marL="157608" indent="-4318" defTabSz="1090296">
              <a:spcBef>
                <a:spcPct val="20000"/>
              </a:spcBef>
            </a:pPr>
            <a:r>
              <a:rPr lang="en-US" sz="1900" dirty="0">
                <a:solidFill>
                  <a:srgbClr val="FFFFFF"/>
                </a:solidFill>
                <a:latin typeface="HP Simplified" pitchFamily="34" charset="0"/>
              </a:rPr>
              <a:t>Provides comprehensive system health, configuration management, </a:t>
            </a:r>
            <a:br>
              <a:rPr lang="en-US" sz="1900" dirty="0">
                <a:solidFill>
                  <a:srgbClr val="FFFFFF"/>
                </a:solidFill>
                <a:latin typeface="HP Simplified" pitchFamily="34" charset="0"/>
              </a:rPr>
            </a:br>
            <a:r>
              <a:rPr lang="en-US" sz="1900" dirty="0">
                <a:solidFill>
                  <a:srgbClr val="FFFFFF"/>
                </a:solidFill>
                <a:latin typeface="HP Simplified" pitchFamily="34" charset="0"/>
              </a:rPr>
              <a:t>and software deployment</a:t>
            </a:r>
          </a:p>
        </p:txBody>
      </p:sp>
      <p:pic>
        <p:nvPicPr>
          <p:cNvPr id="6" name="Picture 3"/>
          <p:cNvPicPr>
            <a:picLocks noChangeAspect="1" noChangeArrowheads="1"/>
          </p:cNvPicPr>
          <p:nvPr/>
        </p:nvPicPr>
        <p:blipFill>
          <a:blip r:embed="rId3"/>
          <a:srcRect/>
          <a:stretch>
            <a:fillRect/>
          </a:stretch>
        </p:blipFill>
        <p:spPr bwMode="auto">
          <a:xfrm>
            <a:off x="6178387" y="1192466"/>
            <a:ext cx="5996961" cy="3799181"/>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3122938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smtClean="0">
                <a:solidFill>
                  <a:schemeClr val="tx1"/>
                </a:solidFill>
              </a:rPr>
              <a:t>Key features and benefits</a:t>
            </a:r>
            <a:endParaRPr lang="en-US" dirty="0">
              <a:solidFill>
                <a:schemeClr val="tx1"/>
              </a:solidFill>
            </a:endParaRPr>
          </a:p>
        </p:txBody>
      </p:sp>
      <p:sp>
        <p:nvSpPr>
          <p:cNvPr id="10" name="Content Placeholder 9"/>
          <p:cNvSpPr>
            <a:spLocks noGrp="1"/>
          </p:cNvSpPr>
          <p:nvPr>
            <p:ph sz="quarter" idx="10"/>
          </p:nvPr>
        </p:nvSpPr>
        <p:spPr>
          <a:xfrm>
            <a:off x="447713" y="1616512"/>
            <a:ext cx="5456071" cy="4721292"/>
          </a:xfrm>
        </p:spPr>
        <p:txBody>
          <a:bodyPr/>
          <a:lstStyle/>
          <a:p>
            <a:pPr marL="237490" indent="-237490"/>
            <a:r>
              <a:rPr lang="en-US" sz="2200" b="1" dirty="0">
                <a:solidFill>
                  <a:schemeClr val="tx1"/>
                </a:solidFill>
              </a:rPr>
              <a:t>Prevent problems from occurring </a:t>
            </a:r>
            <a:r>
              <a:rPr lang="en-US" sz="2200" dirty="0">
                <a:solidFill>
                  <a:schemeClr val="tx1"/>
                </a:solidFill>
              </a:rPr>
              <a:t>by proactively monitoring and managing the health of </a:t>
            </a:r>
            <a:r>
              <a:rPr lang="en-US" sz="2200" dirty="0" err="1">
                <a:solidFill>
                  <a:schemeClr val="tx1"/>
                </a:solidFill>
              </a:rPr>
              <a:t>ProLiant</a:t>
            </a:r>
            <a:r>
              <a:rPr lang="en-US" sz="2200" dirty="0">
                <a:solidFill>
                  <a:schemeClr val="tx1"/>
                </a:solidFill>
              </a:rPr>
              <a:t> servers and </a:t>
            </a:r>
            <a:r>
              <a:rPr lang="en-US" sz="2200" dirty="0" err="1">
                <a:solidFill>
                  <a:schemeClr val="tx1"/>
                </a:solidFill>
              </a:rPr>
              <a:t>BladeSystem</a:t>
            </a:r>
            <a:r>
              <a:rPr lang="en-US" sz="2200" dirty="0">
                <a:solidFill>
                  <a:schemeClr val="tx1"/>
                </a:solidFill>
              </a:rPr>
              <a:t> enclosures</a:t>
            </a:r>
          </a:p>
          <a:p>
            <a:pPr marL="237490" indent="-237490"/>
            <a:r>
              <a:rPr lang="en-US" sz="2200" b="1" dirty="0">
                <a:solidFill>
                  <a:schemeClr val="tx1"/>
                </a:solidFill>
              </a:rPr>
              <a:t>Quickly and reliably deploy bare metal servers, </a:t>
            </a:r>
            <a:r>
              <a:rPr lang="en-US" sz="2200" dirty="0">
                <a:solidFill>
                  <a:schemeClr val="tx1"/>
                </a:solidFill>
              </a:rPr>
              <a:t>including pre-deployment hardware and BIOS configuration, and post-OS driver installation updates</a:t>
            </a:r>
          </a:p>
          <a:p>
            <a:pPr marL="237490" indent="-237490"/>
            <a:r>
              <a:rPr lang="en-US" sz="2200" b="1" dirty="0">
                <a:solidFill>
                  <a:schemeClr val="tx1"/>
                </a:solidFill>
              </a:rPr>
              <a:t>Ensure consistency and maximize uptime </a:t>
            </a:r>
            <a:r>
              <a:rPr lang="en-US" sz="2200" dirty="0">
                <a:solidFill>
                  <a:schemeClr val="tx1"/>
                </a:solidFill>
              </a:rPr>
              <a:t>with simplified driver and firmware updates </a:t>
            </a:r>
          </a:p>
          <a:p>
            <a:pPr marL="237490" indent="-237490"/>
            <a:r>
              <a:rPr lang="en-US" sz="2200" b="1" dirty="0">
                <a:solidFill>
                  <a:schemeClr val="tx1"/>
                </a:solidFill>
              </a:rPr>
              <a:t>Provide detailed component level </a:t>
            </a:r>
            <a:r>
              <a:rPr lang="en-US" sz="2200" dirty="0"/>
              <a:t>inventory </a:t>
            </a:r>
            <a:r>
              <a:rPr lang="en-US" sz="2200" dirty="0">
                <a:solidFill>
                  <a:schemeClr val="tx1"/>
                </a:solidFill>
              </a:rPr>
              <a:t>of every managed server </a:t>
            </a:r>
          </a:p>
          <a:p>
            <a:endParaRPr lang="en-US" sz="2200" dirty="0"/>
          </a:p>
        </p:txBody>
      </p:sp>
      <p:pic>
        <p:nvPicPr>
          <p:cNvPr id="6" name="Picture Placeholder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28164" y="1246909"/>
            <a:ext cx="4360466" cy="5174673"/>
          </a:xfrm>
          <a:prstGeom prst="rect">
            <a:avLst/>
          </a:prstGeom>
        </p:spPr>
      </p:pic>
    </p:spTree>
    <p:extLst>
      <p:ext uri="{BB962C8B-B14F-4D97-AF65-F5344CB8AC3E}">
        <p14:creationId xmlns:p14="http://schemas.microsoft.com/office/powerpoint/2010/main" val="3449206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chemeClr val="tx1"/>
                </a:solidFill>
              </a:rPr>
              <a:t>Power of Insight Control delivered to System Center</a:t>
            </a:r>
          </a:p>
        </p:txBody>
      </p:sp>
      <p:sp>
        <p:nvSpPr>
          <p:cNvPr id="12" name="AutoShape 30"/>
          <p:cNvSpPr>
            <a:spLocks noChangeArrowheads="1"/>
          </p:cNvSpPr>
          <p:nvPr/>
        </p:nvSpPr>
        <p:spPr bwMode="auto">
          <a:xfrm rot="4279041" flipH="1">
            <a:off x="5988395" y="686688"/>
            <a:ext cx="961566" cy="7170664"/>
          </a:xfrm>
          <a:prstGeom prst="triangle">
            <a:avLst>
              <a:gd name="adj" fmla="val 29998"/>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chemeClr val="tx1"/>
              </a:solidFill>
            </a:endParaRPr>
          </a:p>
        </p:txBody>
      </p:sp>
      <p:sp>
        <p:nvSpPr>
          <p:cNvPr id="13" name="AutoShape 30"/>
          <p:cNvSpPr>
            <a:spLocks noChangeArrowheads="1"/>
          </p:cNvSpPr>
          <p:nvPr/>
        </p:nvSpPr>
        <p:spPr bwMode="auto">
          <a:xfrm rot="6526317">
            <a:off x="6366449" y="-50663"/>
            <a:ext cx="981379" cy="5300926"/>
          </a:xfrm>
          <a:prstGeom prst="triangle">
            <a:avLst>
              <a:gd name="adj" fmla="val 30058"/>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4" name="AutoShape 30"/>
          <p:cNvSpPr>
            <a:spLocks noChangeArrowheads="1"/>
          </p:cNvSpPr>
          <p:nvPr/>
        </p:nvSpPr>
        <p:spPr bwMode="auto">
          <a:xfrm rot="21278915">
            <a:off x="8618196" y="3698827"/>
            <a:ext cx="2300738" cy="1329882"/>
          </a:xfrm>
          <a:prstGeom prst="triangle">
            <a:avLst>
              <a:gd name="adj" fmla="val 32432"/>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5" name="AutoShape 30"/>
          <p:cNvSpPr>
            <a:spLocks noChangeArrowheads="1"/>
          </p:cNvSpPr>
          <p:nvPr/>
        </p:nvSpPr>
        <p:spPr bwMode="auto">
          <a:xfrm rot="5664007">
            <a:off x="5875571" y="321941"/>
            <a:ext cx="836385" cy="6236987"/>
          </a:xfrm>
          <a:prstGeom prst="triangle">
            <a:avLst>
              <a:gd name="adj" fmla="val 9089"/>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6" name="AutoShape 30"/>
          <p:cNvSpPr>
            <a:spLocks noChangeArrowheads="1"/>
          </p:cNvSpPr>
          <p:nvPr/>
        </p:nvSpPr>
        <p:spPr bwMode="auto">
          <a:xfrm rot="8132717">
            <a:off x="7770001" y="1400221"/>
            <a:ext cx="1217408" cy="2046750"/>
          </a:xfrm>
          <a:prstGeom prst="triangle">
            <a:avLst>
              <a:gd name="adj" fmla="val 46190"/>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sp>
        <p:nvSpPr>
          <p:cNvPr id="17" name="AutoShape 30"/>
          <p:cNvSpPr>
            <a:spLocks noChangeArrowheads="1"/>
          </p:cNvSpPr>
          <p:nvPr/>
        </p:nvSpPr>
        <p:spPr bwMode="auto">
          <a:xfrm rot="2631048">
            <a:off x="7167451" y="3071976"/>
            <a:ext cx="1845550" cy="2797800"/>
          </a:xfrm>
          <a:prstGeom prst="triangle">
            <a:avLst>
              <a:gd name="adj" fmla="val 61191"/>
            </a:avLst>
          </a:prstGeom>
          <a:solidFill>
            <a:schemeClr val="accent1"/>
          </a:solidFill>
          <a:ln w="3175">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defRPr/>
            </a:pPr>
            <a:endParaRPr lang="en-US" dirty="0">
              <a:solidFill>
                <a:srgbClr val="000000"/>
              </a:solidFill>
            </a:endParaRPr>
          </a:p>
        </p:txBody>
      </p:sp>
      <p:pic>
        <p:nvPicPr>
          <p:cNvPr id="1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0403" y="2675974"/>
            <a:ext cx="1994551" cy="1350818"/>
          </a:xfrm>
          <a:prstGeom prst="rect">
            <a:avLst/>
          </a:prstGeom>
          <a:noFill/>
          <a:ln w="9525">
            <a:noFill/>
            <a:miter lim="800000"/>
            <a:headEnd/>
            <a:tailEnd/>
          </a:ln>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3028" y="1210604"/>
            <a:ext cx="2076452" cy="1384433"/>
          </a:xfrm>
          <a:prstGeom prst="rect">
            <a:avLst/>
          </a:prstGeom>
          <a:noFill/>
          <a:ln w="9525">
            <a:solidFill>
              <a:schemeClr val="tx2"/>
            </a:solidFill>
            <a:miter lim="800000"/>
            <a:headEnd/>
            <a:tailEnd/>
          </a:ln>
        </p:spPr>
      </p:pic>
      <p:pic>
        <p:nvPicPr>
          <p:cNvPr id="20" name="Picture 19" descr="iL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7313" y="1384348"/>
            <a:ext cx="724661" cy="596696"/>
          </a:xfrm>
          <a:prstGeom prst="rect">
            <a:avLst/>
          </a:prstGeom>
        </p:spPr>
      </p:pic>
      <p:pic>
        <p:nvPicPr>
          <p:cNvPr id="21" name="Picture 20" descr="Inventory 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0279" y="4830241"/>
            <a:ext cx="2823123" cy="1567281"/>
          </a:xfrm>
          <a:prstGeom prst="rect">
            <a:avLst/>
          </a:prstGeom>
        </p:spPr>
      </p:pic>
      <p:pic>
        <p:nvPicPr>
          <p:cNvPr id="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28399" y="4830241"/>
            <a:ext cx="2464628" cy="1205133"/>
          </a:xfrm>
          <a:prstGeom prst="rect">
            <a:avLst/>
          </a:prstGeom>
          <a:noFill/>
          <a:ln>
            <a:solidFill>
              <a:schemeClr val="bg1">
                <a:lumMod val="50000"/>
              </a:schemeClr>
            </a:solidFill>
          </a:ln>
        </p:spPr>
      </p:pic>
      <p:pic>
        <p:nvPicPr>
          <p:cNvPr id="23" name="Picture 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964964" y="2846874"/>
            <a:ext cx="1737183" cy="1298663"/>
          </a:xfrm>
          <a:prstGeom prst="rect">
            <a:avLst/>
          </a:prstGeom>
          <a:noFill/>
          <a:ln w="9525">
            <a:solidFill>
              <a:schemeClr val="bg1">
                <a:lumMod val="50000"/>
              </a:schemeClr>
            </a:solidFill>
            <a:miter lim="800000"/>
            <a:headEnd/>
            <a:tailEnd/>
          </a:ln>
        </p:spPr>
      </p:pic>
      <p:pic>
        <p:nvPicPr>
          <p:cNvPr id="24"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608150" y="4825070"/>
            <a:ext cx="2393564" cy="1561580"/>
          </a:xfrm>
          <a:prstGeom prst="rect">
            <a:avLst/>
          </a:prstGeom>
          <a:noFill/>
          <a:ln w="9525">
            <a:noFill/>
            <a:miter lim="800000"/>
            <a:headEnd/>
            <a:tailEnd/>
          </a:ln>
        </p:spPr>
      </p:pic>
      <p:pic>
        <p:nvPicPr>
          <p:cNvPr id="25" name="Picture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37789" y="1187946"/>
            <a:ext cx="2299154" cy="1418208"/>
          </a:xfrm>
          <a:prstGeom prst="rect">
            <a:avLst/>
          </a:prstGeom>
          <a:ln>
            <a:solidFill>
              <a:schemeClr val="tx1">
                <a:lumMod val="50000"/>
                <a:lumOff val="50000"/>
              </a:schemeClr>
            </a:solidFill>
          </a:ln>
        </p:spPr>
      </p:pic>
      <p:sp>
        <p:nvSpPr>
          <p:cNvPr id="26" name="Text Box 23"/>
          <p:cNvSpPr txBox="1">
            <a:spLocks noChangeArrowheads="1"/>
          </p:cNvSpPr>
          <p:nvPr/>
        </p:nvSpPr>
        <p:spPr bwMode="auto">
          <a:xfrm>
            <a:off x="1123695" y="4363767"/>
            <a:ext cx="1659618" cy="439465"/>
          </a:xfrm>
          <a:prstGeom prst="rect">
            <a:avLst/>
          </a:prstGeom>
          <a:noFill/>
          <a:ln w="9525">
            <a:noFill/>
            <a:miter lim="800000"/>
            <a:headEnd/>
            <a:tailEnd/>
          </a:ln>
        </p:spPr>
        <p:txBody>
          <a:bodyPr wrap="square" lIns="0" tIns="0" rIns="0" bIns="0">
            <a:spAutoFit/>
          </a:bodyPr>
          <a:lstStyle/>
          <a:p>
            <a:r>
              <a:rPr lang="en-US" sz="1400" b="1" dirty="0"/>
              <a:t>Driver and</a:t>
            </a:r>
            <a:br>
              <a:rPr lang="en-US" sz="1400" b="1" dirty="0"/>
            </a:br>
            <a:r>
              <a:rPr lang="en-US" sz="1400" b="1" dirty="0"/>
              <a:t>firmware updates</a:t>
            </a:r>
          </a:p>
        </p:txBody>
      </p:sp>
      <p:sp>
        <p:nvSpPr>
          <p:cNvPr id="27" name="Text Box 23"/>
          <p:cNvSpPr txBox="1">
            <a:spLocks noChangeArrowheads="1"/>
          </p:cNvSpPr>
          <p:nvPr/>
        </p:nvSpPr>
        <p:spPr bwMode="auto">
          <a:xfrm>
            <a:off x="1330402" y="2203864"/>
            <a:ext cx="1246204" cy="439465"/>
          </a:xfrm>
          <a:prstGeom prst="rect">
            <a:avLst/>
          </a:prstGeom>
          <a:noFill/>
          <a:ln w="9525" algn="ctr">
            <a:noFill/>
            <a:miter lim="800000"/>
            <a:headEnd/>
            <a:tailEnd/>
          </a:ln>
        </p:spPr>
        <p:txBody>
          <a:bodyPr wrap="square" lIns="0" tIns="0" rIns="0" bIns="0">
            <a:spAutoFit/>
          </a:bodyPr>
          <a:lstStyle/>
          <a:p>
            <a:r>
              <a:rPr lang="en-US" sz="1400" b="1" dirty="0"/>
              <a:t>Bare metal OS deployment</a:t>
            </a:r>
          </a:p>
        </p:txBody>
      </p:sp>
      <p:sp>
        <p:nvSpPr>
          <p:cNvPr id="28" name="Text Box 23"/>
          <p:cNvSpPr txBox="1">
            <a:spLocks noChangeArrowheads="1"/>
          </p:cNvSpPr>
          <p:nvPr/>
        </p:nvSpPr>
        <p:spPr bwMode="auto">
          <a:xfrm>
            <a:off x="5356013" y="4587104"/>
            <a:ext cx="1873846" cy="215444"/>
          </a:xfrm>
          <a:prstGeom prst="rect">
            <a:avLst/>
          </a:prstGeom>
          <a:noFill/>
          <a:ln w="9525">
            <a:noFill/>
            <a:miter lim="800000"/>
            <a:headEnd/>
            <a:tailEnd/>
          </a:ln>
        </p:spPr>
        <p:txBody>
          <a:bodyPr wrap="none" lIns="0" tIns="0" rIns="0" bIns="0">
            <a:spAutoFit/>
          </a:bodyPr>
          <a:lstStyle/>
          <a:p>
            <a:r>
              <a:rPr lang="en-US" sz="1400" b="1" dirty="0"/>
              <a:t>Detailed HP inventory</a:t>
            </a:r>
          </a:p>
        </p:txBody>
      </p:sp>
      <p:sp>
        <p:nvSpPr>
          <p:cNvPr id="29" name="Text Box 23"/>
          <p:cNvSpPr txBox="1">
            <a:spLocks noChangeArrowheads="1"/>
          </p:cNvSpPr>
          <p:nvPr/>
        </p:nvSpPr>
        <p:spPr bwMode="auto">
          <a:xfrm>
            <a:off x="3593027" y="2611400"/>
            <a:ext cx="1950500" cy="439465"/>
          </a:xfrm>
          <a:prstGeom prst="rect">
            <a:avLst/>
          </a:prstGeom>
          <a:noFill/>
          <a:ln w="9525" algn="ctr">
            <a:noFill/>
            <a:miter lim="800000"/>
            <a:headEnd/>
            <a:tailEnd/>
          </a:ln>
        </p:spPr>
        <p:txBody>
          <a:bodyPr wrap="square" lIns="0" tIns="0" rIns="0" bIns="0">
            <a:spAutoFit/>
          </a:bodyPr>
          <a:lstStyle/>
          <a:p>
            <a:r>
              <a:rPr lang="en-US" sz="1400" b="1" dirty="0"/>
              <a:t>Total remote control via iLO Advanced</a:t>
            </a:r>
          </a:p>
        </p:txBody>
      </p:sp>
      <p:sp>
        <p:nvSpPr>
          <p:cNvPr id="30" name="Text Box 22"/>
          <p:cNvSpPr txBox="1">
            <a:spLocks noChangeArrowheads="1"/>
          </p:cNvSpPr>
          <p:nvPr/>
        </p:nvSpPr>
        <p:spPr bwMode="auto">
          <a:xfrm>
            <a:off x="8608151" y="4355584"/>
            <a:ext cx="2461882" cy="439465"/>
          </a:xfrm>
          <a:prstGeom prst="rect">
            <a:avLst/>
          </a:prstGeom>
          <a:noFill/>
          <a:ln w="9525">
            <a:noFill/>
            <a:miter lim="800000"/>
            <a:headEnd/>
            <a:tailEnd/>
          </a:ln>
        </p:spPr>
        <p:txBody>
          <a:bodyPr wrap="square" lIns="0" tIns="0" rIns="0" bIns="0">
            <a:spAutoFit/>
          </a:bodyPr>
          <a:lstStyle/>
          <a:p>
            <a:r>
              <a:rPr lang="en-US" sz="1400" b="1" dirty="0"/>
              <a:t>Virtual Connect Fabric Visualization</a:t>
            </a:r>
          </a:p>
        </p:txBody>
      </p:sp>
      <p:sp>
        <p:nvSpPr>
          <p:cNvPr id="31" name="Text Box 22"/>
          <p:cNvSpPr txBox="1">
            <a:spLocks noChangeArrowheads="1"/>
          </p:cNvSpPr>
          <p:nvPr/>
        </p:nvSpPr>
        <p:spPr bwMode="auto">
          <a:xfrm>
            <a:off x="9143562" y="1108682"/>
            <a:ext cx="1537280" cy="430887"/>
          </a:xfrm>
          <a:prstGeom prst="rect">
            <a:avLst/>
          </a:prstGeom>
          <a:noFill/>
          <a:ln w="9525">
            <a:noFill/>
            <a:miter lim="800000"/>
            <a:headEnd/>
            <a:tailEnd/>
          </a:ln>
        </p:spPr>
        <p:txBody>
          <a:bodyPr wrap="none" lIns="0" tIns="0" rIns="0" bIns="0">
            <a:spAutoFit/>
          </a:bodyPr>
          <a:lstStyle/>
          <a:p>
            <a:r>
              <a:rPr lang="en-US" sz="1400" b="1" dirty="0"/>
              <a:t>Comprehensive </a:t>
            </a:r>
            <a:br>
              <a:rPr lang="en-US" sz="1400" b="1" dirty="0"/>
            </a:br>
            <a:r>
              <a:rPr lang="en-US" sz="1400" b="1" dirty="0"/>
              <a:t>health monitoring</a:t>
            </a:r>
          </a:p>
        </p:txBody>
      </p:sp>
      <p:sp>
        <p:nvSpPr>
          <p:cNvPr id="32" name="TextBox 31"/>
          <p:cNvSpPr txBox="1"/>
          <p:nvPr/>
        </p:nvSpPr>
        <p:spPr>
          <a:xfrm>
            <a:off x="9159926" y="1577454"/>
            <a:ext cx="1815882" cy="1107996"/>
          </a:xfrm>
          <a:prstGeom prst="rect">
            <a:avLst/>
          </a:prstGeom>
          <a:noFill/>
        </p:spPr>
        <p:txBody>
          <a:bodyPr wrap="none" lIns="0" tIns="0" rIns="0" bIns="0" rtlCol="0">
            <a:spAutoFit/>
          </a:bodyPr>
          <a:lstStyle/>
          <a:p>
            <a:pPr marL="159766" indent="-159766">
              <a:buFont typeface="Arial" pitchFamily="34" charset="0"/>
              <a:buChar char="•"/>
            </a:pPr>
            <a:r>
              <a:rPr lang="en-US" sz="1200" b="1" dirty="0"/>
              <a:t>Virtual Connect</a:t>
            </a:r>
          </a:p>
          <a:p>
            <a:pPr marL="159766" indent="-159766">
              <a:buFont typeface="Arial" pitchFamily="34" charset="0"/>
              <a:buChar char="•"/>
            </a:pPr>
            <a:r>
              <a:rPr lang="en-US" sz="1200" dirty="0"/>
              <a:t>Agentless Gen8</a:t>
            </a:r>
          </a:p>
          <a:p>
            <a:pPr marL="159766" indent="-159766">
              <a:buFont typeface="Arial" pitchFamily="34" charset="0"/>
              <a:buChar char="•"/>
            </a:pPr>
            <a:r>
              <a:rPr lang="en-US" sz="1200" dirty="0"/>
              <a:t>Windows</a:t>
            </a:r>
          </a:p>
          <a:p>
            <a:pPr marL="159766" indent="-159766">
              <a:buFont typeface="Arial" pitchFamily="34" charset="0"/>
              <a:buChar char="•"/>
            </a:pPr>
            <a:r>
              <a:rPr lang="en-US" sz="1200" dirty="0"/>
              <a:t>Linux</a:t>
            </a:r>
          </a:p>
          <a:p>
            <a:pPr marL="159766" indent="-159766">
              <a:buFont typeface="Arial" pitchFamily="34" charset="0"/>
              <a:buChar char="•"/>
            </a:pPr>
            <a:r>
              <a:rPr lang="en-US" sz="1200" dirty="0"/>
              <a:t>Microsoft System Center</a:t>
            </a:r>
          </a:p>
          <a:p>
            <a:pPr marL="159766" indent="-159766">
              <a:buFont typeface="Arial" pitchFamily="34" charset="0"/>
              <a:buChar char="•"/>
            </a:pPr>
            <a:r>
              <a:rPr lang="en-US" sz="1200" dirty="0"/>
              <a:t>Blade enclosures</a:t>
            </a:r>
          </a:p>
        </p:txBody>
      </p:sp>
      <p:sp>
        <p:nvSpPr>
          <p:cNvPr id="33" name="Text Box 52"/>
          <p:cNvSpPr txBox="1">
            <a:spLocks noChangeArrowheads="1"/>
          </p:cNvSpPr>
          <p:nvPr/>
        </p:nvSpPr>
        <p:spPr bwMode="gray">
          <a:xfrm>
            <a:off x="4281531" y="3305869"/>
            <a:ext cx="4024462" cy="878930"/>
          </a:xfrm>
          <a:prstGeom prst="rect">
            <a:avLst/>
          </a:prstGeom>
          <a:noFill/>
          <a:ln w="19050">
            <a:noFill/>
            <a:miter lim="800000"/>
            <a:headEnd/>
            <a:tailEnd/>
          </a:ln>
        </p:spPr>
        <p:txBody>
          <a:bodyPr wrap="square" lIns="0" tIns="0" rIns="0" bIns="0">
            <a:spAutoFit/>
          </a:bodyPr>
          <a:lstStyle/>
          <a:p>
            <a:pPr marL="157608" indent="-4318" defTabSz="1090296">
              <a:spcBef>
                <a:spcPct val="20000"/>
              </a:spcBef>
            </a:pPr>
            <a:r>
              <a:rPr lang="en-US" sz="1900" dirty="0"/>
              <a:t>Provides comprehensive system health, configuration management, </a:t>
            </a:r>
            <a:br>
              <a:rPr lang="en-US" sz="1900" dirty="0"/>
            </a:br>
            <a:r>
              <a:rPr lang="en-US" sz="1900" dirty="0"/>
              <a:t>and software deployment</a:t>
            </a:r>
          </a:p>
        </p:txBody>
      </p:sp>
      <p:sp>
        <p:nvSpPr>
          <p:cNvPr id="34" name="16-Point Star 33"/>
          <p:cNvSpPr/>
          <p:nvPr/>
        </p:nvSpPr>
        <p:spPr>
          <a:xfrm rot="21107951">
            <a:off x="10609224" y="1052146"/>
            <a:ext cx="1055879" cy="66440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sz="1400" dirty="0">
              <a:solidFill>
                <a:prstClr val="white"/>
              </a:solidFill>
            </a:endParaRPr>
          </a:p>
        </p:txBody>
      </p:sp>
      <p:sp>
        <p:nvSpPr>
          <p:cNvPr id="35" name="TextBox 34"/>
          <p:cNvSpPr txBox="1"/>
          <p:nvPr/>
        </p:nvSpPr>
        <p:spPr>
          <a:xfrm rot="21107951">
            <a:off x="10772378" y="1211824"/>
            <a:ext cx="814876" cy="371794"/>
          </a:xfrm>
          <a:prstGeom prst="rect">
            <a:avLst/>
          </a:prstGeom>
          <a:noFill/>
        </p:spPr>
        <p:txBody>
          <a:bodyPr wrap="square" lIns="124358" tIns="62179" rIns="124358" bIns="62179" rtlCol="0">
            <a:spAutoFit/>
          </a:bodyPr>
          <a:lstStyle/>
          <a:p>
            <a:pPr algn="ctr"/>
            <a:r>
              <a:rPr lang="en-US" sz="1600" b="1" dirty="0">
                <a:solidFill>
                  <a:srgbClr val="FF0000"/>
                </a:solidFill>
              </a:rPr>
              <a:t>IC 7.3</a:t>
            </a:r>
            <a:endParaRPr lang="en-US" sz="1050" b="1" dirty="0">
              <a:solidFill>
                <a:srgbClr val="FF0000"/>
              </a:solidFill>
            </a:endParaRPr>
          </a:p>
        </p:txBody>
      </p:sp>
      <p:sp>
        <p:nvSpPr>
          <p:cNvPr id="36" name="16-Point Star 35"/>
          <p:cNvSpPr/>
          <p:nvPr/>
        </p:nvSpPr>
        <p:spPr>
          <a:xfrm rot="21107951">
            <a:off x="10609224" y="4546313"/>
            <a:ext cx="1055879" cy="66440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endParaRPr lang="en-US" sz="1400" dirty="0">
              <a:solidFill>
                <a:srgbClr val="FF0000"/>
              </a:solidFill>
            </a:endParaRPr>
          </a:p>
        </p:txBody>
      </p:sp>
      <p:sp>
        <p:nvSpPr>
          <p:cNvPr id="37" name="TextBox 36"/>
          <p:cNvSpPr txBox="1"/>
          <p:nvPr/>
        </p:nvSpPr>
        <p:spPr>
          <a:xfrm rot="21107951">
            <a:off x="10772378" y="4705991"/>
            <a:ext cx="814876" cy="371794"/>
          </a:xfrm>
          <a:prstGeom prst="rect">
            <a:avLst/>
          </a:prstGeom>
          <a:noFill/>
        </p:spPr>
        <p:txBody>
          <a:bodyPr wrap="square" lIns="124358" tIns="62179" rIns="124358" bIns="62179" rtlCol="0">
            <a:spAutoFit/>
          </a:bodyPr>
          <a:lstStyle/>
          <a:p>
            <a:pPr algn="ctr"/>
            <a:r>
              <a:rPr lang="en-US" sz="1600" b="1" dirty="0">
                <a:solidFill>
                  <a:srgbClr val="C00000"/>
                </a:solidFill>
              </a:rPr>
              <a:t>IC 7.3</a:t>
            </a:r>
            <a:endParaRPr lang="en-US" sz="1050" b="1" dirty="0">
              <a:solidFill>
                <a:srgbClr val="C00000"/>
              </a:solidFill>
            </a:endParaRPr>
          </a:p>
        </p:txBody>
      </p:sp>
    </p:spTree>
    <p:extLst>
      <p:ext uri="{BB962C8B-B14F-4D97-AF65-F5344CB8AC3E}">
        <p14:creationId xmlns:p14="http://schemas.microsoft.com/office/powerpoint/2010/main" val="3319906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 Insight Control for SCOM integrations</a:t>
            </a:r>
            <a:endParaRPr lang="en-US" dirty="0"/>
          </a:p>
        </p:txBody>
      </p:sp>
    </p:spTree>
    <p:extLst>
      <p:ext uri="{BB962C8B-B14F-4D97-AF65-F5344CB8AC3E}">
        <p14:creationId xmlns:p14="http://schemas.microsoft.com/office/powerpoint/2010/main" val="94936151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a:t>System Center Operations Manager Integrations</a:t>
            </a:r>
            <a:endParaRPr lang="en-US" sz="4400" dirty="0"/>
          </a:p>
        </p:txBody>
      </p:sp>
      <p:sp>
        <p:nvSpPr>
          <p:cNvPr id="3" name="Rectangle 2"/>
          <p:cNvSpPr/>
          <p:nvPr/>
        </p:nvSpPr>
        <p:spPr>
          <a:xfrm>
            <a:off x="415631" y="1329790"/>
            <a:ext cx="6279339" cy="553998"/>
          </a:xfrm>
          <a:prstGeom prst="rect">
            <a:avLst/>
          </a:prstGeom>
        </p:spPr>
        <p:txBody>
          <a:bodyPr wrap="square" lIns="0" tIns="0" rIns="0" bIns="0">
            <a:spAutoFit/>
          </a:bodyPr>
          <a:lstStyle/>
          <a:p>
            <a:r>
              <a:rPr lang="en-US" b="1" dirty="0"/>
              <a:t>Proactive monitoring of hardware health and intelligent response to hardware events </a:t>
            </a:r>
          </a:p>
        </p:txBody>
      </p:sp>
      <p:sp>
        <p:nvSpPr>
          <p:cNvPr id="9" name="Rectangle 8"/>
          <p:cNvSpPr/>
          <p:nvPr/>
        </p:nvSpPr>
        <p:spPr>
          <a:xfrm>
            <a:off x="420108" y="1883788"/>
            <a:ext cx="6146351" cy="3585597"/>
          </a:xfrm>
          <a:prstGeom prst="rect">
            <a:avLst/>
          </a:prstGeom>
        </p:spPr>
        <p:txBody>
          <a:bodyPr wrap="square" lIns="0" tIns="0" rIns="0" bIns="0">
            <a:spAutoFit/>
          </a:bodyPr>
          <a:lstStyle/>
          <a:p>
            <a:pPr marL="237490" indent="-237490">
              <a:buFont typeface="Arial" pitchFamily="34" charset="0"/>
              <a:buChar char="•"/>
            </a:pPr>
            <a:r>
              <a:rPr lang="en-US" sz="2200" dirty="0"/>
              <a:t>Common views across all management packs</a:t>
            </a:r>
          </a:p>
          <a:p>
            <a:pPr marL="462026" lvl="1" indent="-224536">
              <a:buFont typeface="HP Simplified" pitchFamily="34" charset="0"/>
              <a:buChar char="−"/>
            </a:pPr>
            <a:r>
              <a:rPr lang="en-US" sz="1900" dirty="0"/>
              <a:t>Alert View</a:t>
            </a:r>
          </a:p>
          <a:p>
            <a:pPr marL="462026" lvl="1" indent="-224536">
              <a:buFont typeface="HP Simplified" pitchFamily="34" charset="0"/>
              <a:buChar char="−"/>
            </a:pPr>
            <a:r>
              <a:rPr lang="en-US" sz="1900" dirty="0"/>
              <a:t>Diagram View</a:t>
            </a:r>
          </a:p>
          <a:p>
            <a:pPr marL="462026" lvl="1" indent="-224536">
              <a:buFont typeface="HP Simplified" pitchFamily="34" charset="0"/>
              <a:buChar char="−"/>
            </a:pPr>
            <a:r>
              <a:rPr lang="en-US" sz="1900" dirty="0"/>
              <a:t>State View</a:t>
            </a:r>
          </a:p>
          <a:p>
            <a:pPr marL="237490" indent="-237490">
              <a:buFont typeface="Arial" pitchFamily="34" charset="0"/>
              <a:buChar char="•"/>
            </a:pPr>
            <a:r>
              <a:rPr lang="en-US" sz="2200" dirty="0"/>
              <a:t>New Virtual Connect Management Pack monitors logical and physical VC components</a:t>
            </a:r>
          </a:p>
          <a:p>
            <a:pPr marL="237490" indent="-237490">
              <a:buFont typeface="Arial" pitchFamily="34" charset="0"/>
              <a:buChar char="•"/>
            </a:pPr>
            <a:r>
              <a:rPr lang="en-US" sz="2200" dirty="0"/>
              <a:t>Agentless monitoring of ProLiant Gen8 servers</a:t>
            </a:r>
          </a:p>
          <a:p>
            <a:pPr marL="237490" indent="-237490">
              <a:buFont typeface="Arial" pitchFamily="34" charset="0"/>
              <a:buChar char="•"/>
            </a:pPr>
            <a:r>
              <a:rPr lang="en-US" sz="2200" dirty="0"/>
              <a:t>Context sensitive launch of iLO, SMH, VCM, and OA </a:t>
            </a:r>
          </a:p>
          <a:p>
            <a:pPr marL="237490" indent="-237490">
              <a:buFont typeface="Arial" pitchFamily="34" charset="0"/>
              <a:buChar char="•"/>
            </a:pPr>
            <a:r>
              <a:rPr lang="en-US" sz="2200" dirty="0"/>
              <a:t>HP Device Monitor used as proxy for non-Windows devices</a:t>
            </a:r>
          </a:p>
        </p:txBody>
      </p:sp>
      <p:sp>
        <p:nvSpPr>
          <p:cNvPr id="11" name="16-Point Star 10"/>
          <p:cNvSpPr/>
          <p:nvPr/>
        </p:nvSpPr>
        <p:spPr>
          <a:xfrm rot="21107951">
            <a:off x="2894073" y="5124333"/>
            <a:ext cx="2980486" cy="1562884"/>
          </a:xfrm>
          <a:prstGeom prst="star1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24358" tIns="62179" rIns="124358" bIns="62179" rtlCol="0" anchor="ctr"/>
          <a:lstStyle/>
          <a:p>
            <a:pPr algn="ctr"/>
            <a:r>
              <a:rPr lang="en-US" sz="1600" dirty="0">
                <a:solidFill>
                  <a:srgbClr val="C00000"/>
                </a:solidFill>
              </a:rPr>
              <a:t>New Virtual Connect Management Pack</a:t>
            </a:r>
          </a:p>
        </p:txBody>
      </p:sp>
      <p:pic>
        <p:nvPicPr>
          <p:cNvPr id="13" name="Rectangle 1659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842805" y="1021845"/>
            <a:ext cx="3135542" cy="629484"/>
          </a:xfrm>
          <a:prstGeom prst="rect">
            <a:avLst/>
          </a:prstGeom>
          <a:solidFill>
            <a:schemeClr val="tx2">
              <a:lumMod val="50000"/>
            </a:schemeClr>
          </a:solidFill>
          <a:ln w="9525" cap="flat" cmpd="sng" algn="ctr">
            <a:noFill/>
            <a:prstDash val="solid"/>
            <a:miter lim="800000"/>
            <a:headEnd type="none" w="med" len="med"/>
            <a:tailEnd type="none" w="med" len="med"/>
          </a:ln>
          <a:effectLst/>
        </p:spPr>
      </p:pic>
      <p:graphicFrame>
        <p:nvGraphicFramePr>
          <p:cNvPr id="15" name="Table 14"/>
          <p:cNvGraphicFramePr>
            <a:graphicFrameLocks noGrp="1"/>
          </p:cNvGraphicFramePr>
          <p:nvPr>
            <p:extLst>
              <p:ext uri="{D42A27DB-BD31-4B8C-83A1-F6EECF244321}">
                <p14:modId xmlns:p14="http://schemas.microsoft.com/office/powerpoint/2010/main" val="4114208755"/>
              </p:ext>
            </p:extLst>
          </p:nvPr>
        </p:nvGraphicFramePr>
        <p:xfrm>
          <a:off x="7077638" y="2066558"/>
          <a:ext cx="4944287" cy="2747434"/>
        </p:xfrm>
        <a:graphic>
          <a:graphicData uri="http://schemas.openxmlformats.org/drawingml/2006/table">
            <a:tbl>
              <a:tblPr/>
              <a:tblGrid>
                <a:gridCol w="2986020"/>
                <a:gridCol w="1023780"/>
                <a:gridCol w="934487"/>
              </a:tblGrid>
              <a:tr h="596866">
                <a:tc>
                  <a:txBody>
                    <a:bodyPr/>
                    <a:lstStyle/>
                    <a:p>
                      <a:pPr marL="0" marR="0">
                        <a:spcBef>
                          <a:spcPts val="0"/>
                        </a:spcBef>
                        <a:spcAft>
                          <a:spcPts val="0"/>
                        </a:spcAft>
                      </a:pPr>
                      <a:r>
                        <a:rPr lang="en-US" sz="1600" b="1" dirty="0" smtClean="0">
                          <a:solidFill>
                            <a:schemeClr val="bg1"/>
                          </a:solidFill>
                          <a:latin typeface="HP Simplified" pitchFamily="34" charset="0"/>
                          <a:ea typeface="Calibri"/>
                          <a:cs typeface="Times New Roman"/>
                        </a:rPr>
                        <a:t>SCOM </a:t>
                      </a:r>
                      <a:r>
                        <a:rPr lang="en-US" sz="1600" b="1" dirty="0">
                          <a:solidFill>
                            <a:schemeClr val="bg1"/>
                          </a:solidFill>
                          <a:latin typeface="HP Simplified" pitchFamily="34" charset="0"/>
                          <a:ea typeface="Calibri"/>
                          <a:cs typeface="Times New Roman"/>
                        </a:rPr>
                        <a:t>Management Packs</a:t>
                      </a:r>
                      <a:endParaRPr lang="en-US" sz="16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SCOM 2007</a:t>
                      </a:r>
                      <a:endParaRPr lang="en-US" sz="16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SCOM 2012</a:t>
                      </a:r>
                      <a:endParaRPr lang="en-US" sz="1600" dirty="0">
                        <a:solidFill>
                          <a:schemeClr val="bg1"/>
                        </a:solidFill>
                        <a:latin typeface="HP Simplified" pitchFamily="34" charset="0"/>
                        <a:ea typeface="Calibri"/>
                        <a:cs typeface="Times New Roman"/>
                      </a:endParaRPr>
                    </a:p>
                  </a:txBody>
                  <a:tcPr marL="49746" marR="49746" marT="49739" marB="497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358428">
                <a:tc>
                  <a:txBody>
                    <a:bodyPr/>
                    <a:lstStyle/>
                    <a:p>
                      <a:pPr marL="0" marR="0">
                        <a:spcBef>
                          <a:spcPts val="0"/>
                        </a:spcBef>
                        <a:spcAft>
                          <a:spcPts val="0"/>
                        </a:spcAft>
                      </a:pPr>
                      <a:r>
                        <a:rPr lang="en-US" sz="1600" dirty="0" smtClean="0">
                          <a:solidFill>
                            <a:schemeClr val="bg1"/>
                          </a:solidFill>
                          <a:latin typeface="HP Simplified" pitchFamily="34" charset="0"/>
                          <a:ea typeface="Calibri"/>
                          <a:cs typeface="Times New Roman"/>
                        </a:rPr>
                        <a:t>    Virtual Connect</a:t>
                      </a:r>
                      <a:endParaRPr lang="en-US" sz="1600"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0" marR="0" algn="ctr">
                        <a:spcBef>
                          <a:spcPts val="0"/>
                        </a:spcBef>
                        <a:spcAft>
                          <a:spcPts val="0"/>
                        </a:spcAft>
                      </a:pPr>
                      <a:r>
                        <a:rPr lang="en-US" sz="1600" b="1" dirty="0" smtClean="0">
                          <a:solidFill>
                            <a:schemeClr val="bg1"/>
                          </a:solidFill>
                          <a:latin typeface="HP Simplified" pitchFamily="34" charset="0"/>
                          <a:ea typeface="Calibri"/>
                          <a:cs typeface="Times New Roman"/>
                        </a:rPr>
                        <a:t>Y</a:t>
                      </a:r>
                      <a:endParaRPr lang="en-US" sz="1600" b="1"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r>
              <a:tr h="358428">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ProLiant Server (Windows)</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smtClean="0">
                          <a:solidFill>
                            <a:schemeClr val="bg1"/>
                          </a:solidFill>
                          <a:latin typeface="HP Simplified" pitchFamily="34" charset="0"/>
                          <a:ea typeface="Calibri"/>
                          <a:cs typeface="Times New Roman"/>
                        </a:rPr>
                        <a:t>Y</a:t>
                      </a:r>
                      <a:endParaRPr lang="en-US" sz="1600" b="1"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r>
              <a:tr h="358428">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BladeSystem Enclosure</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r>
              <a:tr h="358428">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a:t>
                      </a:r>
                      <a:r>
                        <a:rPr lang="en-US" sz="1600" dirty="0" smtClean="0">
                          <a:solidFill>
                            <a:schemeClr val="bg1"/>
                          </a:solidFill>
                          <a:latin typeface="HP Simplified" pitchFamily="34" charset="0"/>
                          <a:ea typeface="Calibri"/>
                          <a:cs typeface="Times New Roman"/>
                        </a:rPr>
                        <a:t>  ProLiant Agentless (Gen8)</a:t>
                      </a:r>
                      <a:endParaRPr lang="en-US" sz="1600"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r>
              <a:tr h="358428">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ProLiant </a:t>
                      </a:r>
                      <a:r>
                        <a:rPr lang="en-US" sz="1600" dirty="0" smtClean="0">
                          <a:solidFill>
                            <a:schemeClr val="bg1"/>
                          </a:solidFill>
                          <a:latin typeface="HP Simplified" pitchFamily="34" charset="0"/>
                          <a:ea typeface="Calibri"/>
                          <a:cs typeface="Times New Roman"/>
                        </a:rPr>
                        <a:t>Linux</a:t>
                      </a:r>
                      <a:endParaRPr lang="en-US" sz="1600"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r>
              <a:tr h="358428">
                <a:tc>
                  <a:txBody>
                    <a:bodyPr/>
                    <a:lstStyle/>
                    <a:p>
                      <a:pPr marL="0" marR="0">
                        <a:spcBef>
                          <a:spcPts val="0"/>
                        </a:spcBef>
                        <a:spcAft>
                          <a:spcPts val="0"/>
                        </a:spcAft>
                      </a:pPr>
                      <a:r>
                        <a:rPr lang="en-US" sz="1600" dirty="0">
                          <a:solidFill>
                            <a:schemeClr val="bg1"/>
                          </a:solidFill>
                          <a:latin typeface="HP Simplified" pitchFamily="34" charset="0"/>
                          <a:ea typeface="Calibri"/>
                          <a:cs typeface="Times New Roman"/>
                        </a:rPr>
                        <a:t>    </a:t>
                      </a:r>
                      <a:r>
                        <a:rPr lang="en-US" sz="1600" dirty="0" smtClean="0">
                          <a:solidFill>
                            <a:schemeClr val="bg1"/>
                          </a:solidFill>
                          <a:latin typeface="HP Simplified" pitchFamily="34" charset="0"/>
                          <a:ea typeface="Calibri"/>
                          <a:cs typeface="Times New Roman"/>
                        </a:rPr>
                        <a:t>ProLiant VMware</a:t>
                      </a:r>
                      <a:r>
                        <a:rPr lang="en-US" sz="1600" baseline="0" dirty="0" smtClean="0">
                          <a:solidFill>
                            <a:schemeClr val="bg1"/>
                          </a:solidFill>
                          <a:latin typeface="HP Simplified" pitchFamily="34" charset="0"/>
                          <a:ea typeface="Calibri"/>
                          <a:cs typeface="Times New Roman"/>
                        </a:rPr>
                        <a:t> ESX*</a:t>
                      </a:r>
                      <a:endParaRPr lang="en-US" sz="1600" dirty="0">
                        <a:solidFill>
                          <a:schemeClr val="bg1"/>
                        </a:solidFill>
                        <a:latin typeface="HP Simplified" pitchFamily="34" charset="0"/>
                        <a:ea typeface="Calibri"/>
                        <a:cs typeface="Times New Roman"/>
                      </a:endParaRP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c>
                  <a:txBody>
                    <a:bodyPr/>
                    <a:lstStyle/>
                    <a:p>
                      <a:pPr marL="0" marR="0" algn="ctr">
                        <a:spcBef>
                          <a:spcPts val="0"/>
                        </a:spcBef>
                        <a:spcAft>
                          <a:spcPts val="0"/>
                        </a:spcAft>
                      </a:pPr>
                      <a:r>
                        <a:rPr lang="en-US" sz="1600" b="1" dirty="0">
                          <a:solidFill>
                            <a:schemeClr val="bg1"/>
                          </a:solidFill>
                          <a:latin typeface="HP Simplified" pitchFamily="34" charset="0"/>
                          <a:ea typeface="Calibri"/>
                          <a:cs typeface="Times New Roman"/>
                        </a:rPr>
                        <a:t>Y</a:t>
                      </a:r>
                    </a:p>
                  </a:txBody>
                  <a:tcPr marL="49746" marR="49746" marT="49739" marB="4973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CBCB"/>
                    </a:solidFill>
                  </a:tcPr>
                </a:tc>
              </a:tr>
            </a:tbl>
          </a:graphicData>
        </a:graphic>
      </p:graphicFrame>
      <p:sp>
        <p:nvSpPr>
          <p:cNvPr id="4" name="TextBox 3"/>
          <p:cNvSpPr txBox="1"/>
          <p:nvPr/>
        </p:nvSpPr>
        <p:spPr>
          <a:xfrm>
            <a:off x="7531529" y="4919780"/>
            <a:ext cx="3959257" cy="987347"/>
          </a:xfrm>
          <a:prstGeom prst="rect">
            <a:avLst/>
          </a:prstGeom>
          <a:noFill/>
        </p:spPr>
        <p:txBody>
          <a:bodyPr wrap="square" lIns="124358" tIns="62179" rIns="124358" bIns="62179" rtlCol="0">
            <a:spAutoFit/>
          </a:bodyPr>
          <a:lstStyle/>
          <a:p>
            <a:pPr marL="79884" indent="-79884" defTabSz="585090">
              <a:spcAft>
                <a:spcPts val="544"/>
              </a:spcAft>
              <a:buSzPct val="100000"/>
            </a:pPr>
            <a:r>
              <a:rPr lang="en-US" sz="1400" dirty="0">
                <a:latin typeface="HP Simplified" pitchFamily="34" charset="0"/>
                <a:cs typeface="HP Simplified" pitchFamily="34" charset="0"/>
              </a:rPr>
              <a:t>*	Note: The VMware ESX Management Pack does not support VMware ESXi. Use the Agentless Management Pack on ProLiant Gen8 servers to get VMware ESXi support.</a:t>
            </a:r>
          </a:p>
        </p:txBody>
      </p:sp>
    </p:spTree>
    <p:extLst>
      <p:ext uri="{BB962C8B-B14F-4D97-AF65-F5344CB8AC3E}">
        <p14:creationId xmlns:p14="http://schemas.microsoft.com/office/powerpoint/2010/main" val="3111913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Insight Control for System Center Teched EMEA 2013">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Insight Control for System Center Teched EMEA 2013</Template>
  <TotalTime>264</TotalTime>
  <Words>2723</Words>
  <Application>Microsoft Office PowerPoint</Application>
  <PresentationFormat>Custom</PresentationFormat>
  <Paragraphs>407</Paragraphs>
  <Slides>39</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 Narrow</vt:lpstr>
      <vt:lpstr>Calibri</vt:lpstr>
      <vt:lpstr>Consolas</vt:lpstr>
      <vt:lpstr>Futura Bk</vt:lpstr>
      <vt:lpstr>HP Simplified</vt:lpstr>
      <vt:lpstr>Lucida Grande</vt:lpstr>
      <vt:lpstr>Segoe UI</vt:lpstr>
      <vt:lpstr>Segoe UI Light</vt:lpstr>
      <vt:lpstr>Times New Roman</vt:lpstr>
      <vt:lpstr>Wingdings</vt:lpstr>
      <vt:lpstr>Insight Control for System Center Teched EMEA 2013</vt:lpstr>
      <vt:lpstr>PowerPoint Presentation</vt:lpstr>
      <vt:lpstr>HP Insight Control for Microsoft System Center </vt:lpstr>
      <vt:lpstr>Agenda</vt:lpstr>
      <vt:lpstr>Seamless management for virtual and physical environments</vt:lpstr>
      <vt:lpstr>HP Insight Control for Microsoft System Center</vt:lpstr>
      <vt:lpstr>Key features and benefits</vt:lpstr>
      <vt:lpstr>Power of Insight Control delivered to System Center</vt:lpstr>
      <vt:lpstr>HP Insight Control for SCOM integrations</vt:lpstr>
      <vt:lpstr>System Center Operations Manager Integrations</vt:lpstr>
      <vt:lpstr>HP SCOM Management Packs</vt:lpstr>
      <vt:lpstr>Virtual Connect Management Pack</vt:lpstr>
      <vt:lpstr>Virtual Connect Management Pack</vt:lpstr>
      <vt:lpstr>HP Storage Management Pack for SCOM</vt:lpstr>
      <vt:lpstr>Alert View</vt:lpstr>
      <vt:lpstr>Diagram View</vt:lpstr>
      <vt:lpstr>State View</vt:lpstr>
      <vt:lpstr>HP Device Monitor Console</vt:lpstr>
      <vt:lpstr>DMS Architecture</vt:lpstr>
      <vt:lpstr>HP Insight Control for SCVMM integrations</vt:lpstr>
      <vt:lpstr>System Center Virtual Machine Manager Integrations</vt:lpstr>
      <vt:lpstr>HP Fabric Management Add-in for SCVMM</vt:lpstr>
      <vt:lpstr>Initial launch from SCVMM</vt:lpstr>
      <vt:lpstr>Summary View</vt:lpstr>
      <vt:lpstr>Fabric Diagram View</vt:lpstr>
      <vt:lpstr>Fabric Diagram - Complex</vt:lpstr>
      <vt:lpstr>HP SCVMM 2012 Integration Kit</vt:lpstr>
      <vt:lpstr>HP Storage  Management Pack for SCVMM</vt:lpstr>
      <vt:lpstr>SCVMM and HP ProLiant Updates Catalog</vt:lpstr>
      <vt:lpstr>HP Insight Control for SCCM integrations</vt:lpstr>
      <vt:lpstr>System Center Configuration Manager Integrations</vt:lpstr>
      <vt:lpstr>HP OS deployment</vt:lpstr>
      <vt:lpstr>HP Inventory Tool for SCCM 2012</vt:lpstr>
      <vt:lpstr>HP ProLiant Updates Catalog </vt:lpstr>
      <vt:lpstr>Insight Control for Microsoft System Center</vt:lpstr>
      <vt:lpstr>Summary/call to action</vt:lpstr>
      <vt:lpstr>Additional information</vt:lpstr>
      <vt:lpstr>Integrations for System Center Orchestrator 2012</vt:lpstr>
      <vt:lpstr>Evaluate this session</vt:lpstr>
      <vt:lpstr>PowerPoint Presentation</vt:lpstr>
    </vt:vector>
  </TitlesOfParts>
  <Manager>&lt;Comms manager/speech writer&gt;</Manager>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SP02: HP Insight Control for Microsoft System Center</dc:title>
  <dc:subject>TechEd 2013</dc:subject>
  <dc:creator>Paul Gavin</dc:creator>
  <cp:keywords>TechEd 2013</cp:keywords>
  <dc:description>Template by: Jordan Cayabyab, Artitudes Design, Inc.
Formatting by: Priscila Mandryk, Silver Fox Productions, Inc.
Audience Type: Internal/External</dc:description>
  <cp:lastModifiedBy>Shows</cp:lastModifiedBy>
  <cp:revision>18</cp:revision>
  <dcterms:created xsi:type="dcterms:W3CDTF">2013-06-19T14:01:27Z</dcterms:created>
  <dcterms:modified xsi:type="dcterms:W3CDTF">2013-06-26T10:16:46Z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