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27" r:id="rId5"/>
  </p:sldMasterIdLst>
  <p:notesMasterIdLst>
    <p:notesMasterId r:id="rId55"/>
  </p:notesMasterIdLst>
  <p:handoutMasterIdLst>
    <p:handoutMasterId r:id="rId56"/>
  </p:handoutMasterIdLst>
  <p:sldIdLst>
    <p:sldId id="1135" r:id="rId6"/>
    <p:sldId id="1151" r:id="rId7"/>
    <p:sldId id="1159" r:id="rId8"/>
    <p:sldId id="1160" r:id="rId9"/>
    <p:sldId id="1162" r:id="rId10"/>
    <p:sldId id="1217" r:id="rId11"/>
    <p:sldId id="1163" r:id="rId12"/>
    <p:sldId id="1164" r:id="rId13"/>
    <p:sldId id="1166" r:id="rId14"/>
    <p:sldId id="1208" r:id="rId15"/>
    <p:sldId id="1210" r:id="rId16"/>
    <p:sldId id="1168" r:id="rId17"/>
    <p:sldId id="1167" r:id="rId18"/>
    <p:sldId id="1204" r:id="rId19"/>
    <p:sldId id="1173" r:id="rId20"/>
    <p:sldId id="1206" r:id="rId21"/>
    <p:sldId id="1205" r:id="rId22"/>
    <p:sldId id="1174" r:id="rId23"/>
    <p:sldId id="1178" r:id="rId24"/>
    <p:sldId id="1179" r:id="rId25"/>
    <p:sldId id="1180" r:id="rId26"/>
    <p:sldId id="1181" r:id="rId27"/>
    <p:sldId id="1182" r:id="rId28"/>
    <p:sldId id="1183" r:id="rId29"/>
    <p:sldId id="1185" r:id="rId30"/>
    <p:sldId id="1187" r:id="rId31"/>
    <p:sldId id="1188" r:id="rId32"/>
    <p:sldId id="1211" r:id="rId33"/>
    <p:sldId id="1212" r:id="rId34"/>
    <p:sldId id="1213" r:id="rId35"/>
    <p:sldId id="1214" r:id="rId36"/>
    <p:sldId id="1215" r:id="rId37"/>
    <p:sldId id="1216" r:id="rId38"/>
    <p:sldId id="1190" r:id="rId39"/>
    <p:sldId id="1191" r:id="rId40"/>
    <p:sldId id="1192" r:id="rId41"/>
    <p:sldId id="1193" r:id="rId42"/>
    <p:sldId id="1194" r:id="rId43"/>
    <p:sldId id="1195" r:id="rId44"/>
    <p:sldId id="1196" r:id="rId45"/>
    <p:sldId id="1197" r:id="rId46"/>
    <p:sldId id="1198" r:id="rId47"/>
    <p:sldId id="1199" r:id="rId48"/>
    <p:sldId id="1200" r:id="rId49"/>
    <p:sldId id="1201" r:id="rId50"/>
    <p:sldId id="1202" r:id="rId51"/>
    <p:sldId id="1203" r:id="rId52"/>
    <p:sldId id="1218" r:id="rId53"/>
    <p:sldId id="1219"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9"/>
            <p14:sldId id="1160"/>
            <p14:sldId id="1162"/>
            <p14:sldId id="1217"/>
            <p14:sldId id="1163"/>
            <p14:sldId id="1164"/>
            <p14:sldId id="1166"/>
            <p14:sldId id="1208"/>
            <p14:sldId id="1210"/>
            <p14:sldId id="1168"/>
            <p14:sldId id="1167"/>
            <p14:sldId id="1204"/>
            <p14:sldId id="1173"/>
            <p14:sldId id="1206"/>
            <p14:sldId id="1205"/>
            <p14:sldId id="1174"/>
            <p14:sldId id="1178"/>
            <p14:sldId id="1179"/>
            <p14:sldId id="1180"/>
            <p14:sldId id="1181"/>
            <p14:sldId id="1182"/>
            <p14:sldId id="1183"/>
            <p14:sldId id="1185"/>
            <p14:sldId id="1187"/>
            <p14:sldId id="1188"/>
            <p14:sldId id="1211"/>
            <p14:sldId id="1212"/>
            <p14:sldId id="1213"/>
            <p14:sldId id="1214"/>
            <p14:sldId id="1215"/>
            <p14:sldId id="1216"/>
            <p14:sldId id="1190"/>
            <p14:sldId id="1191"/>
            <p14:sldId id="1192"/>
            <p14:sldId id="1193"/>
            <p14:sldId id="1194"/>
            <p14:sldId id="1195"/>
            <p14:sldId id="1196"/>
            <p14:sldId id="1197"/>
            <p14:sldId id="1198"/>
            <p14:sldId id="1199"/>
            <p14:sldId id="1200"/>
            <p14:sldId id="1201"/>
            <p14:sldId id="1202"/>
            <p14:sldId id="1203"/>
            <p14:sldId id="1218"/>
            <p14:sldId id="1219"/>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FFFFFF"/>
    <a:srgbClr val="7FBA00"/>
    <a:srgbClr val="007233"/>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6323" autoAdjust="0"/>
  </p:normalViewPr>
  <p:slideViewPr>
    <p:cSldViewPr snapToGrid="0">
      <p:cViewPr varScale="1">
        <p:scale>
          <a:sx n="111" d="100"/>
          <a:sy n="111" d="100"/>
        </p:scale>
        <p:origin x="546"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6/25/2013 12:44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6/25/2013 12:43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6/25/2013 12:43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a:t>
            </a:fld>
            <a:endParaRPr lang="en-GB" dirty="0"/>
          </a:p>
        </p:txBody>
      </p:sp>
    </p:spTree>
    <p:extLst>
      <p:ext uri="{BB962C8B-B14F-4D97-AF65-F5344CB8AC3E}">
        <p14:creationId xmlns:p14="http://schemas.microsoft.com/office/powerpoint/2010/main" val="324623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12</a:t>
            </a:fld>
            <a:endParaRPr lang="en-GB" dirty="0"/>
          </a:p>
        </p:txBody>
      </p:sp>
    </p:spTree>
    <p:extLst>
      <p:ext uri="{BB962C8B-B14F-4D97-AF65-F5344CB8AC3E}">
        <p14:creationId xmlns:p14="http://schemas.microsoft.com/office/powerpoint/2010/main" val="3246230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13</a:t>
            </a:fld>
            <a:endParaRPr lang="en-GB" dirty="0"/>
          </a:p>
        </p:txBody>
      </p:sp>
    </p:spTree>
    <p:extLst>
      <p:ext uri="{BB962C8B-B14F-4D97-AF65-F5344CB8AC3E}">
        <p14:creationId xmlns:p14="http://schemas.microsoft.com/office/powerpoint/2010/main" val="246298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14</a:t>
            </a:fld>
            <a:endParaRPr lang="en-GB" dirty="0"/>
          </a:p>
        </p:txBody>
      </p:sp>
    </p:spTree>
    <p:extLst>
      <p:ext uri="{BB962C8B-B14F-4D97-AF65-F5344CB8AC3E}">
        <p14:creationId xmlns:p14="http://schemas.microsoft.com/office/powerpoint/2010/main" val="356801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15</a:t>
            </a:fld>
            <a:endParaRPr lang="en-GB" dirty="0"/>
          </a:p>
        </p:txBody>
      </p:sp>
    </p:spTree>
    <p:extLst>
      <p:ext uri="{BB962C8B-B14F-4D97-AF65-F5344CB8AC3E}">
        <p14:creationId xmlns:p14="http://schemas.microsoft.com/office/powerpoint/2010/main" val="60702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16</a:t>
            </a:fld>
            <a:endParaRPr lang="en-US">
              <a:latin typeface="Segoe" pitchFamily="34" charset="0"/>
            </a:endParaRPr>
          </a:p>
        </p:txBody>
      </p:sp>
    </p:spTree>
    <p:extLst>
      <p:ext uri="{BB962C8B-B14F-4D97-AF65-F5344CB8AC3E}">
        <p14:creationId xmlns:p14="http://schemas.microsoft.com/office/powerpoint/2010/main" val="61971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21</a:t>
            </a:fld>
            <a:endParaRPr lang="en-GB" dirty="0"/>
          </a:p>
        </p:txBody>
      </p:sp>
    </p:spTree>
    <p:extLst>
      <p:ext uri="{BB962C8B-B14F-4D97-AF65-F5344CB8AC3E}">
        <p14:creationId xmlns:p14="http://schemas.microsoft.com/office/powerpoint/2010/main" val="3196191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23</a:t>
            </a:fld>
            <a:endParaRPr lang="en-GB" dirty="0"/>
          </a:p>
        </p:txBody>
      </p:sp>
    </p:spTree>
    <p:extLst>
      <p:ext uri="{BB962C8B-B14F-4D97-AF65-F5344CB8AC3E}">
        <p14:creationId xmlns:p14="http://schemas.microsoft.com/office/powerpoint/2010/main" val="1911776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24</a:t>
            </a:fld>
            <a:endParaRPr lang="en-GB" dirty="0"/>
          </a:p>
        </p:txBody>
      </p:sp>
    </p:spTree>
    <p:extLst>
      <p:ext uri="{BB962C8B-B14F-4D97-AF65-F5344CB8AC3E}">
        <p14:creationId xmlns:p14="http://schemas.microsoft.com/office/powerpoint/2010/main" val="339599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26</a:t>
            </a:fld>
            <a:endParaRPr lang="en-GB" dirty="0"/>
          </a:p>
        </p:txBody>
      </p:sp>
    </p:spTree>
    <p:extLst>
      <p:ext uri="{BB962C8B-B14F-4D97-AF65-F5344CB8AC3E}">
        <p14:creationId xmlns:p14="http://schemas.microsoft.com/office/powerpoint/2010/main" val="382840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6/25/2013 12:43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29</a:t>
            </a:fld>
            <a:endParaRPr lang="en-GB" dirty="0"/>
          </a:p>
        </p:txBody>
      </p:sp>
    </p:spTree>
    <p:extLst>
      <p:ext uri="{BB962C8B-B14F-4D97-AF65-F5344CB8AC3E}">
        <p14:creationId xmlns:p14="http://schemas.microsoft.com/office/powerpoint/2010/main" val="70249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30</a:t>
            </a:fld>
            <a:endParaRPr lang="en-GB" dirty="0"/>
          </a:p>
        </p:txBody>
      </p:sp>
    </p:spTree>
    <p:extLst>
      <p:ext uri="{BB962C8B-B14F-4D97-AF65-F5344CB8AC3E}">
        <p14:creationId xmlns:p14="http://schemas.microsoft.com/office/powerpoint/2010/main" val="125069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EBBD2-C4F3-46B0-9E80-195A0B46414E}" type="slidenum">
              <a:rPr lang="en-US" smtClean="0"/>
              <a:pPr/>
              <a:t>31</a:t>
            </a:fld>
            <a:endParaRPr lang="en-US" dirty="0"/>
          </a:p>
        </p:txBody>
      </p:sp>
    </p:spTree>
    <p:extLst>
      <p:ext uri="{BB962C8B-B14F-4D97-AF65-F5344CB8AC3E}">
        <p14:creationId xmlns:p14="http://schemas.microsoft.com/office/powerpoint/2010/main" val="280695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32</a:t>
            </a:fld>
            <a:endParaRPr lang="en-GB" dirty="0"/>
          </a:p>
        </p:txBody>
      </p:sp>
    </p:spTree>
    <p:extLst>
      <p:ext uri="{BB962C8B-B14F-4D97-AF65-F5344CB8AC3E}">
        <p14:creationId xmlns:p14="http://schemas.microsoft.com/office/powerpoint/2010/main" val="2103884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34</a:t>
            </a:fld>
            <a:endParaRPr lang="en-GB" dirty="0"/>
          </a:p>
        </p:txBody>
      </p:sp>
    </p:spTree>
    <p:extLst>
      <p:ext uri="{BB962C8B-B14F-4D97-AF65-F5344CB8AC3E}">
        <p14:creationId xmlns:p14="http://schemas.microsoft.com/office/powerpoint/2010/main" val="2966119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35</a:t>
            </a:fld>
            <a:endParaRPr lang="en-GB" dirty="0"/>
          </a:p>
        </p:txBody>
      </p:sp>
    </p:spTree>
    <p:extLst>
      <p:ext uri="{BB962C8B-B14F-4D97-AF65-F5344CB8AC3E}">
        <p14:creationId xmlns:p14="http://schemas.microsoft.com/office/powerpoint/2010/main" val="1886221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36</a:t>
            </a:fld>
            <a:endParaRPr lang="en-GB" dirty="0"/>
          </a:p>
        </p:txBody>
      </p:sp>
    </p:spTree>
    <p:extLst>
      <p:ext uri="{BB962C8B-B14F-4D97-AF65-F5344CB8AC3E}">
        <p14:creationId xmlns:p14="http://schemas.microsoft.com/office/powerpoint/2010/main" val="846382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39</a:t>
            </a:fld>
            <a:endParaRPr lang="en-GB" dirty="0"/>
          </a:p>
        </p:txBody>
      </p:sp>
    </p:spTree>
    <p:extLst>
      <p:ext uri="{BB962C8B-B14F-4D97-AF65-F5344CB8AC3E}">
        <p14:creationId xmlns:p14="http://schemas.microsoft.com/office/powerpoint/2010/main" val="3206098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40</a:t>
            </a:fld>
            <a:endParaRPr lang="en-GB" dirty="0"/>
          </a:p>
        </p:txBody>
      </p:sp>
    </p:spTree>
    <p:extLst>
      <p:ext uri="{BB962C8B-B14F-4D97-AF65-F5344CB8AC3E}">
        <p14:creationId xmlns:p14="http://schemas.microsoft.com/office/powerpoint/2010/main" val="171870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41</a:t>
            </a:fld>
            <a:endParaRPr lang="en-GB" dirty="0"/>
          </a:p>
        </p:txBody>
      </p:sp>
    </p:spTree>
    <p:extLst>
      <p:ext uri="{BB962C8B-B14F-4D97-AF65-F5344CB8AC3E}">
        <p14:creationId xmlns:p14="http://schemas.microsoft.com/office/powerpoint/2010/main" val="390256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a:t>
            </a:fld>
            <a:endParaRPr lang="en-GB" dirty="0"/>
          </a:p>
        </p:txBody>
      </p:sp>
    </p:spTree>
    <p:extLst>
      <p:ext uri="{BB962C8B-B14F-4D97-AF65-F5344CB8AC3E}">
        <p14:creationId xmlns:p14="http://schemas.microsoft.com/office/powerpoint/2010/main" val="4133121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42</a:t>
            </a:fld>
            <a:endParaRPr lang="en-GB" dirty="0"/>
          </a:p>
        </p:txBody>
      </p:sp>
    </p:spTree>
    <p:extLst>
      <p:ext uri="{BB962C8B-B14F-4D97-AF65-F5344CB8AC3E}">
        <p14:creationId xmlns:p14="http://schemas.microsoft.com/office/powerpoint/2010/main" val="466792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44</a:t>
            </a:fld>
            <a:endParaRPr lang="en-GB" dirty="0"/>
          </a:p>
        </p:txBody>
      </p:sp>
    </p:spTree>
    <p:extLst>
      <p:ext uri="{BB962C8B-B14F-4D97-AF65-F5344CB8AC3E}">
        <p14:creationId xmlns:p14="http://schemas.microsoft.com/office/powerpoint/2010/main" val="3598658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45</a:t>
            </a:fld>
            <a:endParaRPr lang="en-GB" dirty="0"/>
          </a:p>
        </p:txBody>
      </p:sp>
    </p:spTree>
    <p:extLst>
      <p:ext uri="{BB962C8B-B14F-4D97-AF65-F5344CB8AC3E}">
        <p14:creationId xmlns:p14="http://schemas.microsoft.com/office/powerpoint/2010/main" val="1308640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46</a:t>
            </a:fld>
            <a:endParaRPr lang="en-GB" dirty="0"/>
          </a:p>
        </p:txBody>
      </p:sp>
    </p:spTree>
    <p:extLst>
      <p:ext uri="{BB962C8B-B14F-4D97-AF65-F5344CB8AC3E}">
        <p14:creationId xmlns:p14="http://schemas.microsoft.com/office/powerpoint/2010/main" val="1123334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12:44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551228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6/25/2013 12:44 PM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51081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a:t>
            </a:fld>
            <a:endParaRPr lang="en-GB" dirty="0"/>
          </a:p>
        </p:txBody>
      </p:sp>
    </p:spTree>
    <p:extLst>
      <p:ext uri="{BB962C8B-B14F-4D97-AF65-F5344CB8AC3E}">
        <p14:creationId xmlns:p14="http://schemas.microsoft.com/office/powerpoint/2010/main" val="2270087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5</a:t>
            </a:fld>
            <a:endParaRPr lang="en-GB" dirty="0"/>
          </a:p>
        </p:txBody>
      </p:sp>
    </p:spTree>
    <p:extLst>
      <p:ext uri="{BB962C8B-B14F-4D97-AF65-F5344CB8AC3E}">
        <p14:creationId xmlns:p14="http://schemas.microsoft.com/office/powerpoint/2010/main" val="263704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6</a:t>
            </a:fld>
            <a:endParaRPr lang="en-GB" dirty="0"/>
          </a:p>
        </p:txBody>
      </p:sp>
    </p:spTree>
    <p:extLst>
      <p:ext uri="{BB962C8B-B14F-4D97-AF65-F5344CB8AC3E}">
        <p14:creationId xmlns:p14="http://schemas.microsoft.com/office/powerpoint/2010/main" val="335716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a:t>
            </a:fld>
            <a:endParaRPr lang="en-GB" dirty="0"/>
          </a:p>
        </p:txBody>
      </p:sp>
    </p:spTree>
    <p:extLst>
      <p:ext uri="{BB962C8B-B14F-4D97-AF65-F5344CB8AC3E}">
        <p14:creationId xmlns:p14="http://schemas.microsoft.com/office/powerpoint/2010/main" val="161070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EBBD2-C4F3-46B0-9E80-195A0B46414E}" type="slidenum">
              <a:rPr lang="en-US" smtClean="0"/>
              <a:pPr/>
              <a:t>8</a:t>
            </a:fld>
            <a:endParaRPr lang="en-US" dirty="0"/>
          </a:p>
        </p:txBody>
      </p:sp>
    </p:spTree>
    <p:extLst>
      <p:ext uri="{BB962C8B-B14F-4D97-AF65-F5344CB8AC3E}">
        <p14:creationId xmlns:p14="http://schemas.microsoft.com/office/powerpoint/2010/main" val="280695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a:t>
            </a:fld>
            <a:endParaRPr lang="en-GB" dirty="0"/>
          </a:p>
        </p:txBody>
      </p:sp>
    </p:spTree>
    <p:extLst>
      <p:ext uri="{BB962C8B-B14F-4D97-AF65-F5344CB8AC3E}">
        <p14:creationId xmlns:p14="http://schemas.microsoft.com/office/powerpoint/2010/main" val="858204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213923" y="3159444"/>
            <a:ext cx="5274707" cy="1292662"/>
          </a:xfrm>
        </p:spPr>
        <p:txBody>
          <a:bodyPr anchor="ctr"/>
          <a:lstStyle>
            <a:lvl1pPr algn="ctr">
              <a:defRPr b="0">
                <a:solidFill>
                  <a:schemeClr val="tx1"/>
                </a:solidFill>
              </a:defRPr>
            </a:lvl1pPr>
          </a:lstStyle>
          <a:p>
            <a:r>
              <a:rPr lang="en-US" dirty="0" smtClean="0"/>
              <a:t>Click icon to add picture</a:t>
            </a:r>
            <a:endParaRPr lang="en-US" dirty="0"/>
          </a:p>
        </p:txBody>
      </p:sp>
      <p:sp>
        <p:nvSpPr>
          <p:cNvPr id="7" name="Title 6"/>
          <p:cNvSpPr>
            <a:spLocks noGrp="1"/>
          </p:cNvSpPr>
          <p:nvPr>
            <p:ph type="title" hasCustomPrompt="1"/>
          </p:nvPr>
        </p:nvSpPr>
        <p:spPr bwMode="black">
          <a:xfrm>
            <a:off x="447713" y="319657"/>
            <a:ext cx="11503739" cy="584431"/>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47713" y="1616512"/>
            <a:ext cx="5456071" cy="27823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9194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447714" y="319657"/>
            <a:ext cx="11506330" cy="74789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447713" y="1616513"/>
            <a:ext cx="5481980" cy="27823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6213919" y="1616512"/>
            <a:ext cx="5274708" cy="27823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447714" y="1021799"/>
            <a:ext cx="11506330" cy="376684"/>
          </a:xfrm>
          <a:prstGeom prst="rect">
            <a:avLst/>
          </a:prstGeom>
        </p:spPr>
        <p:txBody>
          <a:bodyPr wrap="square" anchor="t">
            <a:noAutofit/>
          </a:bodyPr>
          <a:lstStyle>
            <a:lvl1pPr marL="0" indent="0" algn="l">
              <a:lnSpc>
                <a:spcPct val="100000"/>
              </a:lnSpc>
              <a:buNone/>
              <a:defRPr sz="2400" b="0" i="0">
                <a:solidFill>
                  <a:srgbClr val="000000"/>
                </a:solidFill>
                <a:latin typeface="HP Simplified" pitchFamily="34" charset="0"/>
                <a:cs typeface="HP Simplified" pitchFamily="34" charset="0"/>
              </a:defRPr>
            </a:lvl1pPr>
            <a:lvl2pPr marL="621792" indent="0" algn="ctr">
              <a:buNone/>
              <a:defRPr>
                <a:solidFill>
                  <a:schemeClr val="tx1">
                    <a:tint val="75000"/>
                  </a:schemeClr>
                </a:solidFill>
              </a:defRPr>
            </a:lvl2pPr>
            <a:lvl3pPr marL="1243584" indent="0" algn="ctr">
              <a:buNone/>
              <a:defRPr>
                <a:solidFill>
                  <a:schemeClr val="tx1">
                    <a:tint val="75000"/>
                  </a:schemeClr>
                </a:solidFill>
              </a:defRPr>
            </a:lvl3pPr>
            <a:lvl4pPr marL="1865376" indent="0" algn="ctr">
              <a:buNone/>
              <a:defRPr>
                <a:solidFill>
                  <a:schemeClr val="tx1">
                    <a:tint val="75000"/>
                  </a:schemeClr>
                </a:solidFill>
              </a:defRPr>
            </a:lvl4pPr>
            <a:lvl5pPr marL="2487168" indent="0" algn="ctr">
              <a:buNone/>
              <a:defRPr>
                <a:solidFill>
                  <a:schemeClr val="tx1">
                    <a:tint val="75000"/>
                  </a:schemeClr>
                </a:solidFill>
              </a:defRPr>
            </a:lvl5pPr>
            <a:lvl6pPr marL="3108960" indent="0" algn="ctr">
              <a:buNone/>
              <a:defRPr>
                <a:solidFill>
                  <a:schemeClr val="tx1">
                    <a:tint val="75000"/>
                  </a:schemeClr>
                </a:solidFill>
              </a:defRPr>
            </a:lvl6pPr>
            <a:lvl7pPr marL="3730752" indent="0" algn="ctr">
              <a:buNone/>
              <a:defRPr>
                <a:solidFill>
                  <a:schemeClr val="tx1">
                    <a:tint val="75000"/>
                  </a:schemeClr>
                </a:solidFill>
              </a:defRPr>
            </a:lvl7pPr>
            <a:lvl8pPr marL="4352544" indent="0" algn="ctr">
              <a:buNone/>
              <a:defRPr>
                <a:solidFill>
                  <a:schemeClr val="tx1">
                    <a:tint val="75000"/>
                  </a:schemeClr>
                </a:solidFill>
              </a:defRPr>
            </a:lvl8pPr>
            <a:lvl9pPr marL="4974336"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0110552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title">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50822" y="319659"/>
            <a:ext cx="11519285" cy="585953"/>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788041238"/>
      </p:ext>
    </p:extLst>
  </p:cSld>
  <p:clrMapOvr>
    <a:masterClrMapping/>
  </p:clrMapOvr>
  <p:transition spd="slow">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47713" y="319659"/>
            <a:ext cx="11039964" cy="585953"/>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47713" y="1616512"/>
            <a:ext cx="11040913" cy="4378487"/>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471997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tx2"/>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447713" y="324098"/>
            <a:ext cx="9822900" cy="2728868"/>
          </a:xfrm>
          <a:prstGeom prst="rect">
            <a:avLst/>
          </a:prstGeom>
        </p:spPr>
        <p:txBody>
          <a:bodyPr wrap="square" lIns="0" tIns="0" rIns="0" bIns="0" anchor="t" anchorCtr="0">
            <a:noAutofit/>
          </a:bodyPr>
          <a:lstStyle>
            <a:lvl1pPr algn="l">
              <a:lnSpc>
                <a:spcPct val="90000"/>
              </a:lnSpc>
              <a:defRPr sz="5400" b="1" i="0" spc="-136"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567682" y="6167617"/>
            <a:ext cx="497426" cy="497356"/>
          </a:xfrm>
          <a:prstGeom prst="rect">
            <a:avLst/>
          </a:prstGeom>
        </p:spPr>
      </p:pic>
      <p:sp>
        <p:nvSpPr>
          <p:cNvPr id="5" name="TextBox 4"/>
          <p:cNvSpPr txBox="1"/>
          <p:nvPr userDrawn="1"/>
        </p:nvSpPr>
        <p:spPr>
          <a:xfrm>
            <a:off x="2345659" y="6471384"/>
            <a:ext cx="10897618" cy="310868"/>
          </a:xfrm>
          <a:prstGeom prst="rect">
            <a:avLst/>
          </a:prstGeom>
          <a:noFill/>
        </p:spPr>
        <p:txBody>
          <a:bodyPr wrap="square" lIns="124358" tIns="62179" rIns="124358" bIns="62179" rtlCol="0">
            <a:noAutofit/>
          </a:bodyPr>
          <a:lstStyle/>
          <a:p>
            <a:pPr marL="0" marR="0" indent="0" algn="l" defTabSz="621792" rtl="0" eaLnBrk="1" fontAlgn="auto" latinLnBrk="0" hangingPunct="1">
              <a:lnSpc>
                <a:spcPct val="100000"/>
              </a:lnSpc>
              <a:spcBef>
                <a:spcPts val="0"/>
              </a:spcBef>
              <a:spcAft>
                <a:spcPts val="0"/>
              </a:spcAft>
              <a:buClrTx/>
              <a:buSzTx/>
              <a:buFontTx/>
              <a:buNone/>
              <a:tabLst/>
              <a:defRPr/>
            </a:pPr>
            <a:r>
              <a:rPr lang="en-US" sz="1000" b="0" i="0" dirty="0" smtClean="0">
                <a:solidFill>
                  <a:schemeClr val="bg1"/>
                </a:solidFill>
                <a:latin typeface="HP Simplified"/>
                <a:cs typeface="HP Simplified"/>
              </a:rPr>
              <a:t>© Copyright 2013 Hewlett-Packard Development Company, L.P. </a:t>
            </a:r>
            <a:r>
              <a:rPr lang="en-US" sz="1000" b="0" i="0" baseline="0" dirty="0" smtClean="0">
                <a:solidFill>
                  <a:schemeClr val="bg1"/>
                </a:solidFill>
                <a:latin typeface="HP Simplified"/>
                <a:cs typeface="HP Simplified"/>
              </a:rPr>
              <a:t> </a:t>
            </a:r>
            <a:r>
              <a:rPr lang="en-US" sz="1000" b="0" i="0" dirty="0" smtClean="0">
                <a:solidFill>
                  <a:schemeClr val="bg1"/>
                </a:solidFill>
                <a:latin typeface="HP Simplified"/>
                <a:cs typeface="HP Simplified"/>
              </a:rPr>
              <a:t>The information contained herein is subject to change without notice.</a:t>
            </a:r>
          </a:p>
        </p:txBody>
      </p:sp>
      <p:pic>
        <p:nvPicPr>
          <p:cNvPr id="8" name="Picture 7"/>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436140" y="6388122"/>
            <a:ext cx="1247608" cy="267471"/>
          </a:xfrm>
          <a:prstGeom prst="rect">
            <a:avLst/>
          </a:prstGeom>
        </p:spPr>
      </p:pic>
    </p:spTree>
    <p:extLst>
      <p:ext uri="{BB962C8B-B14F-4D97-AF65-F5344CB8AC3E}">
        <p14:creationId xmlns:p14="http://schemas.microsoft.com/office/powerpoint/2010/main" val="42094646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447713" y="1021799"/>
            <a:ext cx="11039964" cy="376684"/>
          </a:xfrm>
          <a:prstGeom prst="rect">
            <a:avLst/>
          </a:prstGeom>
        </p:spPr>
        <p:txBody>
          <a:bodyPr wrap="square" anchor="t">
            <a:noAutofit/>
          </a:bodyPr>
          <a:lstStyle>
            <a:lvl1pPr marL="0" indent="0" algn="l">
              <a:lnSpc>
                <a:spcPct val="100000"/>
              </a:lnSpc>
              <a:buNone/>
              <a:defRPr sz="2400" b="0" i="0">
                <a:solidFill>
                  <a:srgbClr val="000000"/>
                </a:solidFill>
                <a:latin typeface="HP Simplified" pitchFamily="34" charset="0"/>
                <a:cs typeface="HP Simplified" pitchFamily="34" charset="0"/>
              </a:defRPr>
            </a:lvl1pPr>
            <a:lvl2pPr marL="621792" indent="0" algn="ctr">
              <a:buNone/>
              <a:defRPr>
                <a:solidFill>
                  <a:schemeClr val="tx1">
                    <a:tint val="75000"/>
                  </a:schemeClr>
                </a:solidFill>
              </a:defRPr>
            </a:lvl2pPr>
            <a:lvl3pPr marL="1243584" indent="0" algn="ctr">
              <a:buNone/>
              <a:defRPr>
                <a:solidFill>
                  <a:schemeClr val="tx1">
                    <a:tint val="75000"/>
                  </a:schemeClr>
                </a:solidFill>
              </a:defRPr>
            </a:lvl3pPr>
            <a:lvl4pPr marL="1865376" indent="0" algn="ctr">
              <a:buNone/>
              <a:defRPr>
                <a:solidFill>
                  <a:schemeClr val="tx1">
                    <a:tint val="75000"/>
                  </a:schemeClr>
                </a:solidFill>
              </a:defRPr>
            </a:lvl4pPr>
            <a:lvl5pPr marL="2487168" indent="0" algn="ctr">
              <a:buNone/>
              <a:defRPr>
                <a:solidFill>
                  <a:schemeClr val="tx1">
                    <a:tint val="75000"/>
                  </a:schemeClr>
                </a:solidFill>
              </a:defRPr>
            </a:lvl5pPr>
            <a:lvl6pPr marL="3108960" indent="0" algn="ctr">
              <a:buNone/>
              <a:defRPr>
                <a:solidFill>
                  <a:schemeClr val="tx1">
                    <a:tint val="75000"/>
                  </a:schemeClr>
                </a:solidFill>
              </a:defRPr>
            </a:lvl6pPr>
            <a:lvl7pPr marL="3730752" indent="0" algn="ctr">
              <a:buNone/>
              <a:defRPr>
                <a:solidFill>
                  <a:schemeClr val="tx1">
                    <a:tint val="75000"/>
                  </a:schemeClr>
                </a:solidFill>
              </a:defRPr>
            </a:lvl7pPr>
            <a:lvl8pPr marL="4352544" indent="0" algn="ctr">
              <a:buNone/>
              <a:defRPr>
                <a:solidFill>
                  <a:schemeClr val="tx1">
                    <a:tint val="75000"/>
                  </a:schemeClr>
                </a:solidFill>
              </a:defRPr>
            </a:lvl8pPr>
            <a:lvl9pPr marL="4974336"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447713" y="319659"/>
            <a:ext cx="11039964" cy="585953"/>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47713" y="1616515"/>
            <a:ext cx="11043590" cy="4391007"/>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5601402"/>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47714" y="319657"/>
            <a:ext cx="11506330" cy="584431"/>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447713" y="1616512"/>
            <a:ext cx="3432467" cy="333629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4249518" y="1616513"/>
            <a:ext cx="3432467" cy="333629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8051323" y="1616512"/>
            <a:ext cx="3437304" cy="333629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447714" y="1021799"/>
            <a:ext cx="11506330" cy="376684"/>
          </a:xfrm>
          <a:prstGeom prst="rect">
            <a:avLst/>
          </a:prstGeom>
        </p:spPr>
        <p:txBody>
          <a:bodyPr wrap="square" anchor="t">
            <a:noAutofit/>
          </a:bodyPr>
          <a:lstStyle>
            <a:lvl1pPr marL="0" indent="0" algn="l">
              <a:lnSpc>
                <a:spcPct val="100000"/>
              </a:lnSpc>
              <a:buNone/>
              <a:defRPr sz="2400" b="0" i="0">
                <a:solidFill>
                  <a:srgbClr val="000000"/>
                </a:solidFill>
                <a:latin typeface="HP Simplified" pitchFamily="34" charset="0"/>
                <a:cs typeface="HP Simplified" pitchFamily="34" charset="0"/>
              </a:defRPr>
            </a:lvl1pPr>
            <a:lvl2pPr marL="621792" indent="0" algn="ctr">
              <a:buNone/>
              <a:defRPr>
                <a:solidFill>
                  <a:schemeClr val="tx1">
                    <a:tint val="75000"/>
                  </a:schemeClr>
                </a:solidFill>
              </a:defRPr>
            </a:lvl2pPr>
            <a:lvl3pPr marL="1243584" indent="0" algn="ctr">
              <a:buNone/>
              <a:defRPr>
                <a:solidFill>
                  <a:schemeClr val="tx1">
                    <a:tint val="75000"/>
                  </a:schemeClr>
                </a:solidFill>
              </a:defRPr>
            </a:lvl3pPr>
            <a:lvl4pPr marL="1865376" indent="0" algn="ctr">
              <a:buNone/>
              <a:defRPr>
                <a:solidFill>
                  <a:schemeClr val="tx1">
                    <a:tint val="75000"/>
                  </a:schemeClr>
                </a:solidFill>
              </a:defRPr>
            </a:lvl4pPr>
            <a:lvl5pPr marL="2487168" indent="0" algn="ctr">
              <a:buNone/>
              <a:defRPr>
                <a:solidFill>
                  <a:schemeClr val="tx1">
                    <a:tint val="75000"/>
                  </a:schemeClr>
                </a:solidFill>
              </a:defRPr>
            </a:lvl5pPr>
            <a:lvl6pPr marL="3108960" indent="0" algn="ctr">
              <a:buNone/>
              <a:defRPr>
                <a:solidFill>
                  <a:schemeClr val="tx1">
                    <a:tint val="75000"/>
                  </a:schemeClr>
                </a:solidFill>
              </a:defRPr>
            </a:lvl6pPr>
            <a:lvl7pPr marL="3730752" indent="0" algn="ctr">
              <a:buNone/>
              <a:defRPr>
                <a:solidFill>
                  <a:schemeClr val="tx1">
                    <a:tint val="75000"/>
                  </a:schemeClr>
                </a:solidFill>
              </a:defRPr>
            </a:lvl7pPr>
            <a:lvl8pPr marL="4352544" indent="0" algn="ctr">
              <a:buNone/>
              <a:defRPr>
                <a:solidFill>
                  <a:schemeClr val="tx1">
                    <a:tint val="75000"/>
                  </a:schemeClr>
                </a:solidFill>
              </a:defRPr>
            </a:lvl8pPr>
            <a:lvl9pPr marL="4974336"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69538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28795" y="1450312"/>
            <a:ext cx="11400102" cy="22283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249131" y="6482891"/>
            <a:ext cx="6524831" cy="372394"/>
          </a:xfrm>
          <a:prstGeom prst="rect">
            <a:avLst/>
          </a:prstGeom>
        </p:spPr>
        <p:txBody>
          <a:bodyPr wrap="square" lIns="124358" tIns="62179" rIns="124358" bIns="62179" numCol="1" anchorCtr="0" compatLnSpc="1">
            <a:prstTxWarp prst="textNoShape">
              <a:avLst/>
            </a:prstTxWarp>
          </a:bodyPr>
          <a:lstStyle>
            <a:lvl1pPr algn="ctr">
              <a:defRPr sz="1600">
                <a:solidFill>
                  <a:srgbClr val="898989"/>
                </a:solidFill>
                <a:latin typeface="Calibri" pitchFamily="34" charset="0"/>
              </a:defRPr>
            </a:lvl1pPr>
          </a:lstStyle>
          <a:p>
            <a:pPr>
              <a:defRPr/>
            </a:pPr>
            <a:r>
              <a:rPr lang="en-US"/>
              <a:t>HP and Microsoft Confidential</a:t>
            </a:r>
            <a:endParaRPr lang="en-US" dirty="0"/>
          </a:p>
        </p:txBody>
      </p:sp>
    </p:spTree>
    <p:extLst>
      <p:ext uri="{BB962C8B-B14F-4D97-AF65-F5344CB8AC3E}">
        <p14:creationId xmlns:p14="http://schemas.microsoft.com/office/powerpoint/2010/main" val="60470983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92016961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72577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89051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10557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46427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36791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78676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8062905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131746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5941476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218154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960154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364326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456569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459023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368638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61996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37281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00653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3472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500549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173982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46005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heme" Target="../theme/theme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218" r:id="rId23"/>
    <p:sldLayoutId id="2147484219" r:id="rId24"/>
    <p:sldLayoutId id="2147484220" r:id="rId25"/>
    <p:sldLayoutId id="2147484221" r:id="rId26"/>
    <p:sldLayoutId id="2147484222" r:id="rId27"/>
    <p:sldLayoutId id="2147484223" r:id="rId28"/>
    <p:sldLayoutId id="2147484224" r:id="rId29"/>
    <p:sldLayoutId id="2147484225" r:id="rId3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2577459"/>
      </p:ext>
    </p:extLst>
  </p:cSld>
  <p:clrMap bg1="dk1" tx1="lt1" bg2="dk2"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7" r:id="rId20"/>
    <p:sldLayoutId id="2147484248" r:id="rId21"/>
    <p:sldLayoutId id="2147484249" r:id="rId22"/>
    <p:sldLayoutId id="214748425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petri.co.il/wp-content/uploads/mms-serverquarium-front.jpg"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46.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3.xml"/><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1.xml"/><Relationship Id="rId11" Type="http://schemas.openxmlformats.org/officeDocument/2006/relationships/image" Target="../media/image51.png"/><Relationship Id="rId5" Type="http://schemas.openxmlformats.org/officeDocument/2006/relationships/slideLayout" Target="../slideLayouts/slideLayout24.xml"/><Relationship Id="rId10" Type="http://schemas.openxmlformats.org/officeDocument/2006/relationships/image" Target="../media/image50.png"/><Relationship Id="rId4" Type="http://schemas.openxmlformats.org/officeDocument/2006/relationships/tags" Target="../tags/tag4.xml"/><Relationship Id="rId9" Type="http://schemas.openxmlformats.org/officeDocument/2006/relationships/image" Target="../media/image49.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3.jpeg"/><Relationship Id="rId7" Type="http://schemas.openxmlformats.org/officeDocument/2006/relationships/hyperlink" Target="http://www.hp.com/solutions/microsoft/virtualsystem" TargetMode="External"/><Relationship Id="rId2" Type="http://schemas.openxmlformats.org/officeDocument/2006/relationships/notesSlide" Target="../notesSlides/notesSlide32.xml"/><Relationship Id="rId1" Type="http://schemas.openxmlformats.org/officeDocument/2006/relationships/slideLayout" Target="../slideLayouts/slideLayout28.xml"/><Relationship Id="rId6" Type="http://schemas.openxmlformats.org/officeDocument/2006/relationships/hyperlink" Target="http://www.hp.com/solutions/microsoft/virtualizationconvergedcloud" TargetMode="External"/><Relationship Id="rId5" Type="http://schemas.openxmlformats.org/officeDocument/2006/relationships/hyperlink" Target="http://www.privatecloudmadeeasy.com/" TargetMode="External"/><Relationship Id="rId4" Type="http://schemas.openxmlformats.org/officeDocument/2006/relationships/hyperlink" Target="http://www.hpmicrosoftprivatecloud.com/" TargetMode="External"/><Relationship Id="rId9" Type="http://schemas.openxmlformats.org/officeDocument/2006/relationships/image" Target="../media/image46.png"/></Relationships>
</file>

<file path=ppt/slides/_rels/slide46.xml.rels><?xml version="1.0" encoding="UTF-8" standalone="yes"?>
<Relationships xmlns="http://schemas.openxmlformats.org/package/2006/relationships"><Relationship Id="rId8" Type="http://schemas.openxmlformats.org/officeDocument/2006/relationships/hyperlink" Target="http://www.hp.com/go/Proliant" TargetMode="External"/><Relationship Id="rId13" Type="http://schemas.openxmlformats.org/officeDocument/2006/relationships/hyperlink" Target="http://www.microsoft.com/systemcenter/appv" TargetMode="External"/><Relationship Id="rId3" Type="http://schemas.openxmlformats.org/officeDocument/2006/relationships/hyperlink" Target="http://www.hpmicrosoftprivatecloud.com/" TargetMode="External"/><Relationship Id="rId7" Type="http://schemas.openxmlformats.org/officeDocument/2006/relationships/hyperlink" Target="http://www.hp.com/services/proactiveselect" TargetMode="External"/><Relationship Id="rId12" Type="http://schemas.openxmlformats.org/officeDocument/2006/relationships/hyperlink" Target="http://www.microsoft.com/hyper-v"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hyperlink" Target="http://www.hp.com/services/proactivecare" TargetMode="External"/><Relationship Id="rId11" Type="http://schemas.openxmlformats.org/officeDocument/2006/relationships/hyperlink" Target="http://www.microsoft.com/virtualization" TargetMode="External"/><Relationship Id="rId5" Type="http://schemas.openxmlformats.org/officeDocument/2006/relationships/hyperlink" Target="http://www.hp.com/services/microsoft" TargetMode="External"/><Relationship Id="rId10" Type="http://schemas.openxmlformats.org/officeDocument/2006/relationships/hyperlink" Target="http://www.microsoft.com/vmwarecompare" TargetMode="External"/><Relationship Id="rId4" Type="http://schemas.openxmlformats.org/officeDocument/2006/relationships/hyperlink" Target="http://www.privatecloudmadeeasy.com/" TargetMode="External"/><Relationship Id="rId9" Type="http://schemas.openxmlformats.org/officeDocument/2006/relationships/hyperlink" Target="http://www.microsoft.com/virtualization/en/us/hyperv-cloud-fasttrack.asp" TargetMode="External"/><Relationship Id="rId14" Type="http://schemas.openxmlformats.org/officeDocument/2006/relationships/hyperlink" Target="http://www.microsoft.com/clou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46.xml"/><Relationship Id="rId5" Type="http://schemas.openxmlformats.org/officeDocument/2006/relationships/image" Target="../media/image56.png"/><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Architecture and Design Details</a:t>
            </a:r>
            <a:endParaRPr lang="en-US" dirty="0"/>
          </a:p>
        </p:txBody>
      </p:sp>
    </p:spTree>
    <p:extLst>
      <p:ext uri="{BB962C8B-B14F-4D97-AF65-F5344CB8AC3E}">
        <p14:creationId xmlns:p14="http://schemas.microsoft.com/office/powerpoint/2010/main" val="3784009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VS3 Architecture Design Goals</a:t>
            </a:r>
            <a:endParaRPr lang="en-US" dirty="0">
              <a:solidFill>
                <a:schemeClr val="tx1"/>
              </a:solidFill>
            </a:endParaRPr>
          </a:p>
        </p:txBody>
      </p:sp>
      <p:sp>
        <p:nvSpPr>
          <p:cNvPr id="3" name="Content Placeholder 2"/>
          <p:cNvSpPr>
            <a:spLocks noGrp="1"/>
          </p:cNvSpPr>
          <p:nvPr>
            <p:ph sz="quarter" idx="10"/>
          </p:nvPr>
        </p:nvSpPr>
        <p:spPr>
          <a:xfrm>
            <a:off x="274638" y="1214438"/>
            <a:ext cx="11887200" cy="4530471"/>
          </a:xfrm>
        </p:spPr>
        <p:txBody>
          <a:bodyPr/>
          <a:lstStyle/>
          <a:p>
            <a:r>
              <a:rPr lang="en-US" dirty="0">
                <a:solidFill>
                  <a:schemeClr val="tx1"/>
                </a:solidFill>
              </a:rPr>
              <a:t>Multiple design models</a:t>
            </a:r>
          </a:p>
          <a:p>
            <a:r>
              <a:rPr lang="en-US" dirty="0" smtClean="0">
                <a:solidFill>
                  <a:schemeClr val="tx1"/>
                </a:solidFill>
              </a:rPr>
              <a:t>Flexible and Scalable</a:t>
            </a:r>
          </a:p>
          <a:p>
            <a:r>
              <a:rPr lang="en-US" dirty="0">
                <a:solidFill>
                  <a:schemeClr val="tx1"/>
                </a:solidFill>
              </a:rPr>
              <a:t>Highly Available by design</a:t>
            </a:r>
          </a:p>
          <a:p>
            <a:r>
              <a:rPr lang="en-US" dirty="0">
                <a:solidFill>
                  <a:schemeClr val="tx1"/>
                </a:solidFill>
              </a:rPr>
              <a:t>DR expandability</a:t>
            </a:r>
          </a:p>
          <a:p>
            <a:r>
              <a:rPr lang="en-US" dirty="0" smtClean="0">
                <a:solidFill>
                  <a:schemeClr val="tx1"/>
                </a:solidFill>
              </a:rPr>
              <a:t>Designed for virtualization </a:t>
            </a:r>
          </a:p>
          <a:p>
            <a:pPr lvl="1"/>
            <a:r>
              <a:rPr lang="en-US" dirty="0" smtClean="0">
                <a:solidFill>
                  <a:schemeClr val="tx1"/>
                </a:solidFill>
              </a:rPr>
              <a:t>Workload drives technology</a:t>
            </a:r>
          </a:p>
          <a:p>
            <a:endParaRPr lang="en-US" dirty="0" smtClean="0">
              <a:solidFill>
                <a:schemeClr val="tx1"/>
              </a:solidFill>
            </a:endParaRPr>
          </a:p>
        </p:txBody>
      </p:sp>
    </p:spTree>
    <p:extLst>
      <p:ext uri="{BB962C8B-B14F-4D97-AF65-F5344CB8AC3E}">
        <p14:creationId xmlns:p14="http://schemas.microsoft.com/office/powerpoint/2010/main" val="41950498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VS3 v2.2 configuration design models</a:t>
            </a:r>
          </a:p>
        </p:txBody>
      </p:sp>
      <p:sp>
        <p:nvSpPr>
          <p:cNvPr id="3" name="Content Placeholder 2"/>
          <p:cNvSpPr>
            <a:spLocks noGrp="1"/>
          </p:cNvSpPr>
          <p:nvPr>
            <p:ph sz="quarter" idx="16"/>
          </p:nvPr>
        </p:nvSpPr>
        <p:spPr>
          <a:xfrm>
            <a:off x="447713" y="1616513"/>
            <a:ext cx="5481980" cy="3964162"/>
          </a:xfrm>
        </p:spPr>
        <p:txBody>
          <a:bodyPr/>
          <a:lstStyle/>
          <a:p>
            <a:r>
              <a:rPr lang="en-US" dirty="0">
                <a:solidFill>
                  <a:schemeClr val="tx1"/>
                </a:solidFill>
              </a:rPr>
              <a:t>Single-rack design</a:t>
            </a:r>
          </a:p>
          <a:p>
            <a:pPr lvl="2"/>
            <a:r>
              <a:rPr lang="en-US" dirty="0">
                <a:solidFill>
                  <a:schemeClr val="tx1"/>
                </a:solidFill>
              </a:rPr>
              <a:t>Provides an integrated rack with compute, storage, network, and management resources</a:t>
            </a:r>
          </a:p>
          <a:p>
            <a:pPr lvl="2"/>
            <a:r>
              <a:rPr lang="en-US" dirty="0">
                <a:solidFill>
                  <a:schemeClr val="tx1"/>
                </a:solidFill>
              </a:rPr>
              <a:t>Provides better utilization of data center floor space</a:t>
            </a:r>
          </a:p>
          <a:p>
            <a:pPr lvl="2"/>
            <a:r>
              <a:rPr lang="en-US" dirty="0">
                <a:solidFill>
                  <a:schemeClr val="tx1"/>
                </a:solidFill>
              </a:rPr>
              <a:t>Provides a more cost effective, lower entry price point option</a:t>
            </a:r>
          </a:p>
          <a:p>
            <a:endParaRPr lang="en-US" dirty="0">
              <a:solidFill>
                <a:schemeClr val="tx1"/>
              </a:solidFill>
            </a:endParaRPr>
          </a:p>
        </p:txBody>
      </p:sp>
      <p:sp>
        <p:nvSpPr>
          <p:cNvPr id="4" name="Content Placeholder 3"/>
          <p:cNvSpPr>
            <a:spLocks noGrp="1"/>
          </p:cNvSpPr>
          <p:nvPr>
            <p:ph sz="quarter" idx="17"/>
          </p:nvPr>
        </p:nvSpPr>
        <p:spPr>
          <a:xfrm>
            <a:off x="6213919" y="1616512"/>
            <a:ext cx="5274708" cy="5700022"/>
          </a:xfrm>
        </p:spPr>
        <p:txBody>
          <a:bodyPr/>
          <a:lstStyle/>
          <a:p>
            <a:r>
              <a:rPr lang="en-US" dirty="0">
                <a:solidFill>
                  <a:schemeClr val="tx1"/>
                </a:solidFill>
              </a:rPr>
              <a:t>Multi-rack design</a:t>
            </a:r>
          </a:p>
          <a:p>
            <a:pPr lvl="2"/>
            <a:r>
              <a:rPr lang="en-US" dirty="0">
                <a:solidFill>
                  <a:schemeClr val="tx1"/>
                </a:solidFill>
              </a:rPr>
              <a:t>Provides a seamless scaling option for resource growth</a:t>
            </a:r>
          </a:p>
          <a:p>
            <a:pPr lvl="2"/>
            <a:r>
              <a:rPr lang="en-US" dirty="0">
                <a:solidFill>
                  <a:schemeClr val="tx1"/>
                </a:solidFill>
              </a:rPr>
              <a:t>Provides a common building block design from a build perspective </a:t>
            </a:r>
          </a:p>
          <a:p>
            <a:pPr lvl="2"/>
            <a:r>
              <a:rPr lang="en-US" dirty="0">
                <a:solidFill>
                  <a:schemeClr val="tx1"/>
                </a:solidFill>
              </a:rPr>
              <a:t>Provides more flexibility in scaling server and storage independently and enabling multi-enclosure high availability designs </a:t>
            </a:r>
          </a:p>
          <a:p>
            <a:pPr lvl="2"/>
            <a:r>
              <a:rPr lang="en-US" dirty="0">
                <a:solidFill>
                  <a:schemeClr val="tx1"/>
                </a:solidFill>
              </a:rPr>
              <a:t>Conforms to split row customer data center designs </a:t>
            </a:r>
          </a:p>
          <a:p>
            <a:endParaRPr lang="en-US" dirty="0">
              <a:solidFill>
                <a:schemeClr val="tx1"/>
              </a:solidFill>
            </a:endParaRPr>
          </a:p>
        </p:txBody>
      </p:sp>
      <p:sp>
        <p:nvSpPr>
          <p:cNvPr id="5" name="Subtitle 4"/>
          <p:cNvSpPr>
            <a:spLocks noGrp="1"/>
          </p:cNvSpPr>
          <p:nvPr>
            <p:ph type="subTitle" idx="1"/>
          </p:nvPr>
        </p:nvSpPr>
        <p:spPr/>
        <p:txBody>
          <a:bodyPr/>
          <a:lstStyle/>
          <a:p>
            <a:r>
              <a:rPr lang="en-US" dirty="0" smtClean="0">
                <a:solidFill>
                  <a:schemeClr val="tx1"/>
                </a:solidFill>
              </a:rPr>
              <a:t>Designed for </a:t>
            </a:r>
            <a:r>
              <a:rPr lang="en-US" dirty="0">
                <a:solidFill>
                  <a:schemeClr val="tx1"/>
                </a:solidFill>
              </a:rPr>
              <a:t>flexible scalability and </a:t>
            </a:r>
            <a:r>
              <a:rPr lang="en-US" dirty="0" smtClean="0">
                <a:solidFill>
                  <a:schemeClr val="tx1"/>
                </a:solidFill>
              </a:rPr>
              <a:t>growth</a:t>
            </a:r>
            <a:endParaRPr lang="en-US" dirty="0">
              <a:solidFill>
                <a:schemeClr val="tx1"/>
              </a:solidFill>
            </a:endParaRPr>
          </a:p>
        </p:txBody>
      </p:sp>
    </p:spTree>
    <p:extLst>
      <p:ext uri="{BB962C8B-B14F-4D97-AF65-F5344CB8AC3E}">
        <p14:creationId xmlns:p14="http://schemas.microsoft.com/office/powerpoint/2010/main" val="2293750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VS3 v2.2 for Microsoft configurations </a:t>
            </a:r>
          </a:p>
        </p:txBody>
      </p:sp>
      <p:sp>
        <p:nvSpPr>
          <p:cNvPr id="3" name="Content Placeholder 2"/>
          <p:cNvSpPr>
            <a:spLocks noGrp="1"/>
          </p:cNvSpPr>
          <p:nvPr>
            <p:ph sz="quarter" idx="16"/>
          </p:nvPr>
        </p:nvSpPr>
        <p:spPr>
          <a:xfrm>
            <a:off x="447713" y="4080139"/>
            <a:ext cx="3794939" cy="3030060"/>
          </a:xfrm>
        </p:spPr>
        <p:txBody>
          <a:bodyPr/>
          <a:lstStyle/>
          <a:p>
            <a:r>
              <a:rPr lang="en-US" sz="1500" dirty="0">
                <a:solidFill>
                  <a:schemeClr val="tx1"/>
                </a:solidFill>
              </a:rPr>
              <a:t>Configuration/growth options </a:t>
            </a:r>
          </a:p>
          <a:p>
            <a:pPr lvl="2"/>
            <a:r>
              <a:rPr lang="en-US" sz="1400" dirty="0">
                <a:solidFill>
                  <a:schemeClr val="tx1"/>
                </a:solidFill>
              </a:rPr>
              <a:t>Scale from 4–16 blades</a:t>
            </a:r>
          </a:p>
          <a:p>
            <a:pPr lvl="2"/>
            <a:r>
              <a:rPr lang="en-US" sz="1400" dirty="0">
                <a:solidFill>
                  <a:schemeClr val="tx1"/>
                </a:solidFill>
              </a:rPr>
              <a:t>Scale from 24–240 drives with different mix of SSD/NL/SAS as needed</a:t>
            </a:r>
          </a:p>
          <a:p>
            <a:pPr lvl="2"/>
            <a:r>
              <a:rPr lang="en-US" sz="1400" dirty="0">
                <a:solidFill>
                  <a:schemeClr val="tx1"/>
                </a:solidFill>
              </a:rPr>
              <a:t>Scales across HP StoreServe 3PAR 7000 series storage options</a:t>
            </a:r>
          </a:p>
          <a:p>
            <a:pPr lvl="2"/>
            <a:r>
              <a:rPr lang="en-US" sz="1400" dirty="0">
                <a:solidFill>
                  <a:schemeClr val="tx1"/>
                </a:solidFill>
              </a:rPr>
              <a:t>HP Virtual Connect FlexFabric</a:t>
            </a:r>
          </a:p>
          <a:p>
            <a:pPr lvl="2"/>
            <a:r>
              <a:rPr lang="en-US" sz="1400" dirty="0">
                <a:solidFill>
                  <a:schemeClr val="tx1"/>
                </a:solidFill>
              </a:rPr>
              <a:t>HP Networking 5000 series switches</a:t>
            </a:r>
          </a:p>
          <a:p>
            <a:endParaRPr lang="en-US" dirty="0">
              <a:solidFill>
                <a:schemeClr val="tx1"/>
              </a:solidFill>
            </a:endParaRPr>
          </a:p>
        </p:txBody>
      </p:sp>
      <p:sp>
        <p:nvSpPr>
          <p:cNvPr id="5" name="Subtitle 4"/>
          <p:cNvSpPr>
            <a:spLocks noGrp="1"/>
          </p:cNvSpPr>
          <p:nvPr>
            <p:ph type="subTitle" idx="1"/>
          </p:nvPr>
        </p:nvSpPr>
        <p:spPr/>
        <p:txBody>
          <a:bodyPr/>
          <a:lstStyle/>
          <a:p>
            <a:r>
              <a:rPr lang="en-US" dirty="0" smtClean="0">
                <a:solidFill>
                  <a:schemeClr val="tx1"/>
                </a:solidFill>
              </a:rPr>
              <a:t>Designed  </a:t>
            </a:r>
            <a:r>
              <a:rPr lang="en-US" dirty="0">
                <a:solidFill>
                  <a:schemeClr val="tx1"/>
                </a:solidFill>
              </a:rPr>
              <a:t>to grow as your needs </a:t>
            </a:r>
            <a:r>
              <a:rPr lang="en-US" dirty="0" smtClean="0">
                <a:solidFill>
                  <a:schemeClr val="tx1"/>
                </a:solidFill>
              </a:rPr>
              <a:t>grow</a:t>
            </a:r>
            <a:endParaRPr lang="en-US" dirty="0">
              <a:solidFill>
                <a:schemeClr val="tx1"/>
              </a:solidFill>
            </a:endParaRPr>
          </a:p>
        </p:txBody>
      </p:sp>
      <p:sp>
        <p:nvSpPr>
          <p:cNvPr id="6" name="Content Placeholder 2"/>
          <p:cNvSpPr>
            <a:spLocks noGrp="1"/>
          </p:cNvSpPr>
          <p:nvPr>
            <p:ph sz="quarter" idx="16"/>
          </p:nvPr>
        </p:nvSpPr>
        <p:spPr>
          <a:xfrm>
            <a:off x="4432294" y="4080139"/>
            <a:ext cx="3794939" cy="3030060"/>
          </a:xfrm>
        </p:spPr>
        <p:txBody>
          <a:bodyPr/>
          <a:lstStyle/>
          <a:p>
            <a:r>
              <a:rPr lang="en-US" sz="1500" dirty="0">
                <a:solidFill>
                  <a:schemeClr val="tx1"/>
                </a:solidFill>
              </a:rPr>
              <a:t>Configuration/growth options</a:t>
            </a:r>
          </a:p>
          <a:p>
            <a:pPr lvl="2"/>
            <a:r>
              <a:rPr lang="en-US" sz="1400" dirty="0">
                <a:solidFill>
                  <a:schemeClr val="tx1"/>
                </a:solidFill>
              </a:rPr>
              <a:t>Scale from 4–64 blades across two compute racks</a:t>
            </a:r>
          </a:p>
          <a:p>
            <a:pPr lvl="2"/>
            <a:r>
              <a:rPr lang="en-US" sz="1400" dirty="0">
                <a:solidFill>
                  <a:schemeClr val="tx1"/>
                </a:solidFill>
              </a:rPr>
              <a:t>Scale from 24–480 drives (mix of SSD/NL/SAS) in storage rack</a:t>
            </a:r>
          </a:p>
          <a:p>
            <a:pPr lvl="2"/>
            <a:r>
              <a:rPr lang="en-US" sz="1400" dirty="0">
                <a:solidFill>
                  <a:schemeClr val="tx1"/>
                </a:solidFill>
              </a:rPr>
              <a:t>HP StoreServe 3PAR 7400 Storage option</a:t>
            </a:r>
          </a:p>
          <a:p>
            <a:pPr lvl="2"/>
            <a:r>
              <a:rPr lang="en-US" sz="1400" dirty="0">
                <a:solidFill>
                  <a:schemeClr val="tx1"/>
                </a:solidFill>
              </a:rPr>
              <a:t>HP Virtual Connect FlexFabric</a:t>
            </a:r>
          </a:p>
          <a:p>
            <a:pPr lvl="2"/>
            <a:r>
              <a:rPr lang="en-US" sz="1400" dirty="0">
                <a:solidFill>
                  <a:schemeClr val="tx1"/>
                </a:solidFill>
              </a:rPr>
              <a:t>HP Networking 5000 series switches</a:t>
            </a:r>
          </a:p>
          <a:p>
            <a:endParaRPr lang="en-US" dirty="0">
              <a:solidFill>
                <a:schemeClr val="tx1"/>
              </a:solidFill>
            </a:endParaRPr>
          </a:p>
        </p:txBody>
      </p:sp>
      <p:sp>
        <p:nvSpPr>
          <p:cNvPr id="7" name="Content Placeholder 2"/>
          <p:cNvSpPr>
            <a:spLocks noGrp="1"/>
          </p:cNvSpPr>
          <p:nvPr>
            <p:ph sz="quarter" idx="16"/>
          </p:nvPr>
        </p:nvSpPr>
        <p:spPr>
          <a:xfrm>
            <a:off x="8425052" y="4080139"/>
            <a:ext cx="3283235" cy="2986972"/>
          </a:xfrm>
        </p:spPr>
        <p:txBody>
          <a:bodyPr/>
          <a:lstStyle/>
          <a:p>
            <a:r>
              <a:rPr lang="en-US" sz="1500" dirty="0">
                <a:solidFill>
                  <a:schemeClr val="tx1"/>
                </a:solidFill>
              </a:rPr>
              <a:t>Configuration/growth options </a:t>
            </a:r>
          </a:p>
          <a:p>
            <a:pPr lvl="2"/>
            <a:r>
              <a:rPr lang="en-US" sz="1400" dirty="0">
                <a:solidFill>
                  <a:schemeClr val="tx1"/>
                </a:solidFill>
              </a:rPr>
              <a:t>Scale from 8–64 blades across two compute racks</a:t>
            </a:r>
          </a:p>
          <a:p>
            <a:pPr lvl="2"/>
            <a:r>
              <a:rPr lang="en-US" sz="1400" dirty="0">
                <a:solidFill>
                  <a:schemeClr val="tx1"/>
                </a:solidFill>
              </a:rPr>
              <a:t>Scale across HP StoreServe 3PAR 10000 series storage options </a:t>
            </a:r>
          </a:p>
          <a:p>
            <a:pPr lvl="2"/>
            <a:r>
              <a:rPr lang="en-US" sz="1400" dirty="0">
                <a:solidFill>
                  <a:schemeClr val="tx1"/>
                </a:solidFill>
              </a:rPr>
              <a:t>HP Virtual Connect FlexFabric</a:t>
            </a:r>
          </a:p>
          <a:p>
            <a:pPr lvl="2"/>
            <a:r>
              <a:rPr lang="en-US" sz="1400" dirty="0">
                <a:solidFill>
                  <a:schemeClr val="tx1"/>
                </a:solidFill>
              </a:rPr>
              <a:t>HP Networking 5000 series switches</a:t>
            </a:r>
          </a:p>
          <a:p>
            <a:endParaRPr lang="en-US" dirty="0">
              <a:solidFill>
                <a:schemeClr val="tx1"/>
              </a:solidFill>
            </a:endParaRPr>
          </a:p>
        </p:txBody>
      </p:sp>
      <p:cxnSp>
        <p:nvCxnSpPr>
          <p:cNvPr id="9" name="Straight Connector 8"/>
          <p:cNvCxnSpPr/>
          <p:nvPr/>
        </p:nvCxnSpPr>
        <p:spPr>
          <a:xfrm>
            <a:off x="436140" y="4000377"/>
            <a:ext cx="1105464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859" y="1821460"/>
            <a:ext cx="601096" cy="200337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5469" y="1821459"/>
            <a:ext cx="1215986" cy="2005138"/>
          </a:xfrm>
          <a:prstGeom prst="rect">
            <a:avLst/>
          </a:prstGeom>
        </p:spPr>
      </p:pic>
      <p:pic>
        <p:nvPicPr>
          <p:cNvPr id="12" name="Picture 11" descr="C:\Users\allenb\Desktop\Wingedfoot\Photos\VS3_2.0VMware_PR.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18341" y="1617818"/>
            <a:ext cx="3403353" cy="2350815"/>
          </a:xfrm>
          <a:prstGeom prst="rect">
            <a:avLst/>
          </a:prstGeom>
          <a:noFill/>
        </p:spPr>
      </p:pic>
    </p:spTree>
    <p:extLst>
      <p:ext uri="{BB962C8B-B14F-4D97-AF65-F5344CB8AC3E}">
        <p14:creationId xmlns:p14="http://schemas.microsoft.com/office/powerpoint/2010/main" val="2036975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VS3 VM Sizing Ranges</a:t>
            </a:r>
            <a:endParaRPr lang="en-US" dirty="0"/>
          </a:p>
        </p:txBody>
      </p:sp>
      <p:graphicFrame>
        <p:nvGraphicFramePr>
          <p:cNvPr id="5" name="Content Placeholder 5"/>
          <p:cNvGraphicFramePr>
            <a:graphicFrameLocks noGrp="1"/>
          </p:cNvGraphicFramePr>
          <p:nvPr>
            <p:ph sz="quarter" idx="4294967295"/>
            <p:extLst>
              <p:ext uri="{D42A27DB-BD31-4B8C-83A1-F6EECF244321}">
                <p14:modId xmlns:p14="http://schemas.microsoft.com/office/powerpoint/2010/main" val="2143577929"/>
              </p:ext>
            </p:extLst>
          </p:nvPr>
        </p:nvGraphicFramePr>
        <p:xfrm>
          <a:off x="715617" y="1816445"/>
          <a:ext cx="4621867" cy="2490280"/>
        </p:xfrm>
        <a:graphic>
          <a:graphicData uri="http://schemas.openxmlformats.org/drawingml/2006/table">
            <a:tbl>
              <a:tblPr>
                <a:tableStyleId>{073A0DAA-6AF3-43AB-8588-CEC1D06C72B9}</a:tableStyleId>
              </a:tblPr>
              <a:tblGrid>
                <a:gridCol w="2655852"/>
                <a:gridCol w="986171"/>
                <a:gridCol w="979844"/>
              </a:tblGrid>
              <a:tr h="412184">
                <a:tc>
                  <a:txBody>
                    <a:bodyPr/>
                    <a:lstStyle/>
                    <a:p>
                      <a:pPr algn="l" fontAlgn="b"/>
                      <a:r>
                        <a:rPr lang="en-US" sz="1800" b="1" i="0" u="none" strike="noStrike" dirty="0" smtClean="0">
                          <a:solidFill>
                            <a:schemeClr val="bg1"/>
                          </a:solidFill>
                          <a:effectLst/>
                          <a:latin typeface="+mj-lt"/>
                        </a:rPr>
                        <a:t>Single Rack</a:t>
                      </a:r>
                      <a:endParaRPr lang="en-US" sz="1800" b="1" i="0" u="none" strike="noStrike" dirty="0">
                        <a:solidFill>
                          <a:schemeClr val="bg1"/>
                        </a:solidFill>
                        <a:effectLst/>
                        <a:latin typeface="+mj-lt"/>
                      </a:endParaRPr>
                    </a:p>
                  </a:txBody>
                  <a:tcPr marL="12849" marR="12849" marT="10362" marB="0" anchor="b">
                    <a:solidFill>
                      <a:schemeClr val="tx2"/>
                    </a:solidFill>
                  </a:tcPr>
                </a:tc>
                <a:tc>
                  <a:txBody>
                    <a:bodyPr/>
                    <a:lstStyle/>
                    <a:p>
                      <a:pPr algn="l" fontAlgn="b"/>
                      <a:r>
                        <a:rPr lang="en-US" sz="1800" b="1" u="none" strike="noStrike" dirty="0" smtClean="0">
                          <a:solidFill>
                            <a:schemeClr val="bg1"/>
                          </a:solidFill>
                          <a:effectLst/>
                          <a:latin typeface="+mj-lt"/>
                        </a:rPr>
                        <a:t>Min</a:t>
                      </a:r>
                      <a:endParaRPr lang="en-US" sz="1800" b="1" i="0" u="none" strike="noStrike" dirty="0">
                        <a:solidFill>
                          <a:schemeClr val="bg1"/>
                        </a:solidFill>
                        <a:effectLst/>
                        <a:latin typeface="+mj-lt"/>
                      </a:endParaRPr>
                    </a:p>
                  </a:txBody>
                  <a:tcPr marL="12849" marR="12849" marT="10362" marB="0" anchor="b">
                    <a:solidFill>
                      <a:schemeClr val="tx2"/>
                    </a:solidFill>
                  </a:tcPr>
                </a:tc>
                <a:tc>
                  <a:txBody>
                    <a:bodyPr/>
                    <a:lstStyle/>
                    <a:p>
                      <a:pPr algn="l" fontAlgn="b"/>
                      <a:r>
                        <a:rPr lang="en-US" sz="1800" b="1" i="0" u="none" strike="noStrike" dirty="0" smtClean="0">
                          <a:solidFill>
                            <a:schemeClr val="bg1"/>
                          </a:solidFill>
                          <a:effectLst/>
                          <a:latin typeface="+mj-lt"/>
                        </a:rPr>
                        <a:t>Max</a:t>
                      </a:r>
                      <a:endParaRPr lang="en-US" sz="1800" b="1" i="0" u="none" strike="noStrike" dirty="0">
                        <a:solidFill>
                          <a:schemeClr val="bg1"/>
                        </a:solidFill>
                        <a:effectLst/>
                        <a:latin typeface="+mj-lt"/>
                      </a:endParaRPr>
                    </a:p>
                  </a:txBody>
                  <a:tcPr marL="12849" marR="12849" marT="10362" marB="0" anchor="b">
                    <a:solidFill>
                      <a:schemeClr val="tx2"/>
                    </a:solidFill>
                  </a:tcPr>
                </a:tc>
              </a:tr>
              <a:tr h="360661">
                <a:tc>
                  <a:txBody>
                    <a:bodyPr/>
                    <a:lstStyle/>
                    <a:p>
                      <a:pPr algn="l" fontAlgn="b"/>
                      <a:r>
                        <a:rPr lang="en-US" sz="1500" u="none" strike="noStrike" dirty="0" smtClean="0">
                          <a:effectLst/>
                          <a:latin typeface="+mj-lt"/>
                        </a:rPr>
                        <a:t>Total Number of VMs*</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u="none" strike="noStrike" dirty="0" smtClean="0">
                          <a:effectLst/>
                          <a:latin typeface="+mj-lt"/>
                        </a:rPr>
                        <a:t>256</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1024</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u="none" strike="noStrike" dirty="0" smtClean="0">
                          <a:effectLst/>
                          <a:latin typeface="+mj-lt"/>
                        </a:rPr>
                        <a:t>Blades</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u="none" strike="noStrike" dirty="0" smtClean="0">
                          <a:effectLst/>
                          <a:latin typeface="+mj-lt"/>
                        </a:rPr>
                        <a:t>4</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16</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u="none" strike="noStrike" dirty="0" smtClean="0">
                          <a:effectLst/>
                          <a:latin typeface="+mj-lt"/>
                        </a:rPr>
                        <a:t>Total Physical Cores</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u="none" strike="noStrike" dirty="0" smtClean="0">
                          <a:effectLst/>
                          <a:latin typeface="+mj-lt"/>
                        </a:rPr>
                        <a:t>64</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256</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u="none" strike="noStrike" dirty="0" smtClean="0">
                          <a:effectLst/>
                          <a:latin typeface="+mj-lt"/>
                        </a:rPr>
                        <a:t>Total</a:t>
                      </a:r>
                      <a:r>
                        <a:rPr lang="en-US" sz="1500" u="none" strike="noStrike" baseline="0" dirty="0" smtClean="0">
                          <a:effectLst/>
                          <a:latin typeface="+mj-lt"/>
                        </a:rPr>
                        <a:t> Memory (GB)</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u="none" strike="noStrike" dirty="0" smtClean="0">
                          <a:effectLst/>
                          <a:latin typeface="+mj-lt"/>
                        </a:rPr>
                        <a:t>1024</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4096</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u="none" strike="noStrike" dirty="0" smtClean="0">
                          <a:effectLst/>
                          <a:latin typeface="+mj-lt"/>
                        </a:rPr>
                        <a:t>Array Drive Cages</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u="none" strike="noStrike" dirty="0" smtClean="0">
                          <a:effectLst/>
                          <a:latin typeface="+mj-lt"/>
                        </a:rPr>
                        <a:t>2</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10</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b="0" i="0" u="none" strike="noStrike" dirty="0" smtClean="0">
                          <a:solidFill>
                            <a:schemeClr val="dk1"/>
                          </a:solidFill>
                          <a:effectLst/>
                          <a:latin typeface="+mj-lt"/>
                        </a:rPr>
                        <a:t>IOPS/VM**</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u="none" strike="noStrike" dirty="0" smtClean="0">
                          <a:effectLst/>
                          <a:latin typeface="+mj-lt"/>
                        </a:rPr>
                        <a:t>33</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41</a:t>
                      </a:r>
                      <a:endParaRPr lang="en-US" sz="1500" b="0" i="0" u="none" strike="noStrike" dirty="0">
                        <a:solidFill>
                          <a:srgbClr val="000000"/>
                        </a:solidFill>
                        <a:effectLst/>
                        <a:latin typeface="+mj-lt"/>
                      </a:endParaRPr>
                    </a:p>
                  </a:txBody>
                  <a:tcPr marL="12849" marR="12849" marT="10362" marB="0" anchor="b"/>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220249011"/>
              </p:ext>
            </p:extLst>
          </p:nvPr>
        </p:nvGraphicFramePr>
        <p:xfrm>
          <a:off x="5808331" y="1795848"/>
          <a:ext cx="4621867" cy="2490280"/>
        </p:xfrm>
        <a:graphic>
          <a:graphicData uri="http://schemas.openxmlformats.org/drawingml/2006/table">
            <a:tbl>
              <a:tblPr>
                <a:tableStyleId>{073A0DAA-6AF3-43AB-8588-CEC1D06C72B9}</a:tableStyleId>
              </a:tblPr>
              <a:tblGrid>
                <a:gridCol w="2655852"/>
                <a:gridCol w="986171"/>
                <a:gridCol w="979844"/>
              </a:tblGrid>
              <a:tr h="412184">
                <a:tc>
                  <a:txBody>
                    <a:bodyPr/>
                    <a:lstStyle/>
                    <a:p>
                      <a:pPr algn="l" fontAlgn="b"/>
                      <a:r>
                        <a:rPr lang="en-US" sz="1800" b="1" i="0" u="none" strike="noStrike" dirty="0" smtClean="0">
                          <a:solidFill>
                            <a:schemeClr val="bg1"/>
                          </a:solidFill>
                          <a:effectLst/>
                          <a:latin typeface="+mj-lt"/>
                        </a:rPr>
                        <a:t>Multi-Rack</a:t>
                      </a:r>
                      <a:endParaRPr lang="en-US" sz="1800" b="1" i="0" u="none" strike="noStrike" dirty="0">
                        <a:solidFill>
                          <a:schemeClr val="bg1"/>
                        </a:solidFill>
                        <a:effectLst/>
                        <a:latin typeface="+mj-lt"/>
                      </a:endParaRPr>
                    </a:p>
                  </a:txBody>
                  <a:tcPr marL="12849" marR="12849" marT="10362" marB="0" anchor="b">
                    <a:solidFill>
                      <a:schemeClr val="tx2"/>
                    </a:solidFill>
                  </a:tcPr>
                </a:tc>
                <a:tc>
                  <a:txBody>
                    <a:bodyPr/>
                    <a:lstStyle/>
                    <a:p>
                      <a:pPr algn="l" fontAlgn="b"/>
                      <a:r>
                        <a:rPr lang="en-US" sz="1800" b="1" u="none" strike="noStrike" dirty="0" smtClean="0">
                          <a:solidFill>
                            <a:schemeClr val="bg1"/>
                          </a:solidFill>
                          <a:effectLst/>
                          <a:latin typeface="+mj-lt"/>
                        </a:rPr>
                        <a:t>Min</a:t>
                      </a:r>
                      <a:endParaRPr lang="en-US" sz="1800" b="1" i="0" u="none" strike="noStrike" dirty="0">
                        <a:solidFill>
                          <a:schemeClr val="bg1"/>
                        </a:solidFill>
                        <a:effectLst/>
                        <a:latin typeface="+mj-lt"/>
                      </a:endParaRPr>
                    </a:p>
                  </a:txBody>
                  <a:tcPr marL="12849" marR="12849" marT="10362" marB="0" anchor="b">
                    <a:solidFill>
                      <a:schemeClr val="tx2"/>
                    </a:solidFill>
                  </a:tcPr>
                </a:tc>
                <a:tc>
                  <a:txBody>
                    <a:bodyPr/>
                    <a:lstStyle/>
                    <a:p>
                      <a:pPr algn="l" fontAlgn="b"/>
                      <a:r>
                        <a:rPr lang="en-US" sz="1800" b="1" i="0" u="none" strike="noStrike" dirty="0" smtClean="0">
                          <a:solidFill>
                            <a:schemeClr val="bg1"/>
                          </a:solidFill>
                          <a:effectLst/>
                          <a:latin typeface="+mj-lt"/>
                        </a:rPr>
                        <a:t>Max</a:t>
                      </a:r>
                      <a:endParaRPr lang="en-US" sz="1800" b="1" i="0" u="none" strike="noStrike" dirty="0">
                        <a:solidFill>
                          <a:schemeClr val="bg1"/>
                        </a:solidFill>
                        <a:effectLst/>
                        <a:latin typeface="+mj-lt"/>
                      </a:endParaRPr>
                    </a:p>
                  </a:txBody>
                  <a:tcPr marL="12849" marR="12849" marT="10362" marB="0" anchor="b">
                    <a:solidFill>
                      <a:schemeClr val="tx2"/>
                    </a:solidFill>
                  </a:tcPr>
                </a:tc>
              </a:tr>
              <a:tr h="360661">
                <a:tc>
                  <a:txBody>
                    <a:bodyPr/>
                    <a:lstStyle/>
                    <a:p>
                      <a:pPr algn="l" fontAlgn="b"/>
                      <a:r>
                        <a:rPr lang="en-US" sz="1500" u="none" strike="noStrike" dirty="0" smtClean="0">
                          <a:effectLst/>
                          <a:latin typeface="+mj-lt"/>
                        </a:rPr>
                        <a:t>Total Number of VMs*</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u="none" strike="noStrike" dirty="0" smtClean="0">
                          <a:effectLst/>
                          <a:latin typeface="+mj-lt"/>
                        </a:rPr>
                        <a:t>512</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4096</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u="none" strike="noStrike" dirty="0" smtClean="0">
                          <a:effectLst/>
                          <a:latin typeface="+mj-lt"/>
                        </a:rPr>
                        <a:t>Blades</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b="0" i="0" u="none" strike="noStrike" dirty="0" smtClean="0">
                          <a:solidFill>
                            <a:schemeClr val="dk1"/>
                          </a:solidFill>
                          <a:effectLst/>
                          <a:latin typeface="+mj-lt"/>
                        </a:rPr>
                        <a:t>8</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64</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u="none" strike="noStrike" dirty="0" smtClean="0">
                          <a:effectLst/>
                          <a:latin typeface="+mj-lt"/>
                        </a:rPr>
                        <a:t>Total Physical Cores</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b="0" i="0" u="none" strike="noStrike" dirty="0" smtClean="0">
                          <a:solidFill>
                            <a:schemeClr val="dk1"/>
                          </a:solidFill>
                          <a:effectLst/>
                          <a:latin typeface="+mj-lt"/>
                        </a:rPr>
                        <a:t>128</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1024</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u="none" strike="noStrike" dirty="0" smtClean="0">
                          <a:effectLst/>
                          <a:latin typeface="+mj-lt"/>
                        </a:rPr>
                        <a:t>Total</a:t>
                      </a:r>
                      <a:r>
                        <a:rPr lang="en-US" sz="1500" u="none" strike="noStrike" baseline="0" dirty="0" smtClean="0">
                          <a:effectLst/>
                          <a:latin typeface="+mj-lt"/>
                        </a:rPr>
                        <a:t> Memory (GB)</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u="none" strike="noStrike" dirty="0" smtClean="0">
                          <a:effectLst/>
                          <a:latin typeface="+mj-lt"/>
                        </a:rPr>
                        <a:t>2048</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16384</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u="none" strike="noStrike" dirty="0" smtClean="0">
                          <a:effectLst/>
                          <a:latin typeface="+mj-lt"/>
                        </a:rPr>
                        <a:t>Array Drive Cages</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b="0" i="0" u="none" strike="noStrike" dirty="0" smtClean="0">
                          <a:solidFill>
                            <a:schemeClr val="dk1"/>
                          </a:solidFill>
                          <a:effectLst/>
                          <a:latin typeface="+mj-lt"/>
                        </a:rPr>
                        <a:t>6</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20</a:t>
                      </a:r>
                      <a:endParaRPr lang="en-US" sz="1500" b="0" i="0" u="none" strike="noStrike" dirty="0">
                        <a:solidFill>
                          <a:srgbClr val="000000"/>
                        </a:solidFill>
                        <a:effectLst/>
                        <a:latin typeface="+mj-lt"/>
                      </a:endParaRPr>
                    </a:p>
                  </a:txBody>
                  <a:tcPr marL="12849" marR="12849" marT="10362" marB="0" anchor="b"/>
                </a:tc>
              </a:tr>
              <a:tr h="343487">
                <a:tc>
                  <a:txBody>
                    <a:bodyPr/>
                    <a:lstStyle/>
                    <a:p>
                      <a:pPr algn="l" fontAlgn="b"/>
                      <a:r>
                        <a:rPr lang="en-US" sz="1500" b="0" i="0" u="none" strike="noStrike" dirty="0" smtClean="0">
                          <a:solidFill>
                            <a:schemeClr val="dk1"/>
                          </a:solidFill>
                          <a:effectLst/>
                          <a:latin typeface="+mj-lt"/>
                        </a:rPr>
                        <a:t>IOPS/VM**</a:t>
                      </a:r>
                      <a:endParaRPr lang="en-US" sz="1500" b="0" i="0" u="none" strike="noStrike" dirty="0">
                        <a:solidFill>
                          <a:srgbClr val="000000"/>
                        </a:solidFill>
                        <a:effectLst/>
                        <a:latin typeface="+mj-lt"/>
                      </a:endParaRPr>
                    </a:p>
                  </a:txBody>
                  <a:tcPr marL="12849" marR="12849" marT="10362" marB="0" anchor="b"/>
                </a:tc>
                <a:tc>
                  <a:txBody>
                    <a:bodyPr/>
                    <a:lstStyle/>
                    <a:p>
                      <a:pPr algn="l" fontAlgn="b"/>
                      <a:r>
                        <a:rPr lang="en-US" sz="1500" u="none" strike="noStrike" dirty="0" smtClean="0">
                          <a:effectLst/>
                          <a:latin typeface="+mj-lt"/>
                        </a:rPr>
                        <a:t>50</a:t>
                      </a:r>
                      <a:endParaRPr lang="en-US" sz="1500" b="0" i="0" u="none" strike="noStrike" dirty="0">
                        <a:solidFill>
                          <a:srgbClr val="000000"/>
                        </a:solidFill>
                        <a:effectLst/>
                        <a:latin typeface="+mj-lt"/>
                      </a:endParaRPr>
                    </a:p>
                  </a:txBody>
                  <a:tcPr marL="12849" marR="12849" marT="10362" marB="0" anchor="b"/>
                </a:tc>
                <a:tc>
                  <a:txBody>
                    <a:bodyPr/>
                    <a:lstStyle/>
                    <a:p>
                      <a:pPr algn="r" fontAlgn="b"/>
                      <a:r>
                        <a:rPr lang="en-US" sz="1500" b="0" i="0" u="none" strike="noStrike" dirty="0" smtClean="0">
                          <a:solidFill>
                            <a:srgbClr val="000000"/>
                          </a:solidFill>
                          <a:effectLst/>
                          <a:latin typeface="+mj-lt"/>
                        </a:rPr>
                        <a:t>21***</a:t>
                      </a:r>
                      <a:endParaRPr lang="en-US" sz="1500" b="0" i="0" u="none" strike="noStrike" dirty="0">
                        <a:solidFill>
                          <a:srgbClr val="000000"/>
                        </a:solidFill>
                        <a:effectLst/>
                        <a:latin typeface="+mj-lt"/>
                      </a:endParaRPr>
                    </a:p>
                  </a:txBody>
                  <a:tcPr marL="12849" marR="12849" marT="10362" marB="0" anchor="b"/>
                </a:tc>
              </a:tr>
            </a:tbl>
          </a:graphicData>
        </a:graphic>
      </p:graphicFrame>
      <p:sp>
        <p:nvSpPr>
          <p:cNvPr id="12" name="TextBox 11"/>
          <p:cNvSpPr txBox="1"/>
          <p:nvPr/>
        </p:nvSpPr>
        <p:spPr>
          <a:xfrm>
            <a:off x="584136" y="4728959"/>
            <a:ext cx="9025867" cy="1485811"/>
          </a:xfrm>
          <a:prstGeom prst="rect">
            <a:avLst/>
          </a:prstGeom>
          <a:noFill/>
        </p:spPr>
        <p:txBody>
          <a:bodyPr wrap="square" lIns="124358" tIns="62179" rIns="124358" bIns="62179" rtlCol="0">
            <a:spAutoFit/>
          </a:bodyPr>
          <a:lstStyle/>
          <a:p>
            <a:pPr defTabSz="585090">
              <a:spcAft>
                <a:spcPts val="544"/>
              </a:spcAft>
              <a:buSzPct val="100000"/>
            </a:pPr>
            <a:r>
              <a:rPr lang="en-US" sz="1500" dirty="0">
                <a:latin typeface="HP Simplified" pitchFamily="34" charset="0"/>
                <a:cs typeface="HP Simplified" pitchFamily="34" charset="0"/>
              </a:rPr>
              <a:t>* Total VMs based on assumptions outline in the notes</a:t>
            </a:r>
          </a:p>
          <a:p>
            <a:pPr defTabSz="585090">
              <a:spcAft>
                <a:spcPts val="544"/>
              </a:spcAft>
              <a:buSzPct val="100000"/>
            </a:pPr>
            <a:r>
              <a:rPr lang="en-US" sz="1500" dirty="0">
                <a:latin typeface="HP Simplified" pitchFamily="34" charset="0"/>
                <a:cs typeface="HP Simplified" pitchFamily="34" charset="0"/>
              </a:rPr>
              <a:t>** Based on a single tier of 300GB 15k SAS drives (fully populated cages)</a:t>
            </a:r>
          </a:p>
          <a:p>
            <a:pPr defTabSz="585090">
              <a:spcAft>
                <a:spcPts val="544"/>
              </a:spcAft>
              <a:buSzPct val="100000"/>
            </a:pPr>
            <a:r>
              <a:rPr lang="en-US" sz="1500" dirty="0">
                <a:latin typeface="HP Simplified" pitchFamily="34" charset="0"/>
                <a:cs typeface="HP Simplified" pitchFamily="34" charset="0"/>
              </a:rPr>
              <a:t>*** To achieve higher IOPS per VM in the maximum configuration an SSD tier is required (This is included in the default recommended whiteboards)</a:t>
            </a:r>
          </a:p>
          <a:p>
            <a:pPr marL="233172" indent="-233172" defTabSz="585090">
              <a:spcAft>
                <a:spcPts val="544"/>
              </a:spcAft>
              <a:buSzPct val="100000"/>
              <a:buFont typeface="Arial" pitchFamily="34" charset="0"/>
              <a:buChar char="•"/>
            </a:pPr>
            <a:endParaRPr lang="en-US" sz="1500" dirty="0">
              <a:latin typeface="HP Simplified" pitchFamily="34" charset="0"/>
              <a:cs typeface="HP Simplified" pitchFamily="34" charset="0"/>
            </a:endParaRPr>
          </a:p>
        </p:txBody>
      </p:sp>
    </p:spTree>
    <p:extLst>
      <p:ext uri="{BB962C8B-B14F-4D97-AF65-F5344CB8AC3E}">
        <p14:creationId xmlns:p14="http://schemas.microsoft.com/office/powerpoint/2010/main" val="8492952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14" y="319657"/>
            <a:ext cx="11506330" cy="664797"/>
          </a:xfrm>
        </p:spPr>
        <p:txBody>
          <a:bodyPr/>
          <a:lstStyle/>
          <a:p>
            <a:r>
              <a:rPr lang="en-US" sz="4800" dirty="0">
                <a:solidFill>
                  <a:schemeClr val="tx1"/>
                </a:solidFill>
              </a:rPr>
              <a:t>HP </a:t>
            </a:r>
            <a:r>
              <a:rPr lang="en-US" sz="4800" dirty="0" smtClean="0">
                <a:solidFill>
                  <a:schemeClr val="tx1"/>
                </a:solidFill>
              </a:rPr>
              <a:t>VirtualSystem - Highly </a:t>
            </a:r>
            <a:r>
              <a:rPr lang="en-US" sz="4800" dirty="0">
                <a:solidFill>
                  <a:schemeClr val="tx1"/>
                </a:solidFill>
              </a:rPr>
              <a:t>available by design</a:t>
            </a:r>
          </a:p>
        </p:txBody>
      </p:sp>
      <p:sp>
        <p:nvSpPr>
          <p:cNvPr id="3" name="Content Placeholder 2"/>
          <p:cNvSpPr>
            <a:spLocks noGrp="1"/>
          </p:cNvSpPr>
          <p:nvPr>
            <p:ph sz="quarter" idx="16"/>
          </p:nvPr>
        </p:nvSpPr>
        <p:spPr>
          <a:xfrm>
            <a:off x="447712" y="1616513"/>
            <a:ext cx="11043072" cy="4635115"/>
          </a:xfrm>
        </p:spPr>
        <p:txBody>
          <a:bodyPr/>
          <a:lstStyle/>
          <a:p>
            <a:pPr lvl="1"/>
            <a:r>
              <a:rPr lang="en-US" b="1" dirty="0">
                <a:solidFill>
                  <a:schemeClr val="tx1"/>
                </a:solidFill>
              </a:rPr>
              <a:t>Designed from the ground up to be fully redundant</a:t>
            </a:r>
          </a:p>
          <a:p>
            <a:pPr lvl="2"/>
            <a:r>
              <a:rPr lang="en-US" dirty="0">
                <a:solidFill>
                  <a:schemeClr val="tx1"/>
                </a:solidFill>
              </a:rPr>
              <a:t>N+N power redundancy </a:t>
            </a:r>
          </a:p>
          <a:p>
            <a:pPr lvl="3"/>
            <a:r>
              <a:rPr lang="en-US" dirty="0">
                <a:solidFill>
                  <a:schemeClr val="tx1"/>
                </a:solidFill>
              </a:rPr>
              <a:t>Designed to handle the loss of a power feed to the rack</a:t>
            </a:r>
          </a:p>
          <a:p>
            <a:pPr lvl="2"/>
            <a:r>
              <a:rPr lang="en-US" dirty="0">
                <a:solidFill>
                  <a:schemeClr val="tx1"/>
                </a:solidFill>
              </a:rPr>
              <a:t>Complete network redundancy leveraging IRF technology</a:t>
            </a:r>
          </a:p>
          <a:p>
            <a:pPr lvl="2"/>
            <a:r>
              <a:rPr lang="en-US" dirty="0">
                <a:solidFill>
                  <a:schemeClr val="tx1"/>
                </a:solidFill>
              </a:rPr>
              <a:t>Redundant compute nodes configured as a Microsoft Windows Server 2012 failover cluster</a:t>
            </a:r>
          </a:p>
          <a:p>
            <a:pPr lvl="2"/>
            <a:r>
              <a:rPr lang="en-US" dirty="0">
                <a:solidFill>
                  <a:schemeClr val="tx1"/>
                </a:solidFill>
              </a:rPr>
              <a:t>Redundant management servers configured as a Microsoft Windows Server 2012 failover cluster</a:t>
            </a:r>
          </a:p>
          <a:p>
            <a:pPr lvl="2"/>
            <a:r>
              <a:rPr lang="en-US" dirty="0">
                <a:solidFill>
                  <a:schemeClr val="tx1"/>
                </a:solidFill>
              </a:rPr>
              <a:t>Storage fabric redundancy</a:t>
            </a:r>
          </a:p>
          <a:p>
            <a:pPr lvl="2"/>
            <a:r>
              <a:rPr lang="en-US" dirty="0">
                <a:solidFill>
                  <a:schemeClr val="tx1"/>
                </a:solidFill>
              </a:rPr>
              <a:t>Redundancy built into HP StoreServ technology</a:t>
            </a:r>
          </a:p>
          <a:p>
            <a:endParaRPr lang="en-US" dirty="0">
              <a:solidFill>
                <a:schemeClr val="tx1"/>
              </a:solidFill>
            </a:endParaRPr>
          </a:p>
        </p:txBody>
      </p:sp>
    </p:spTree>
    <p:extLst>
      <p:ext uri="{BB962C8B-B14F-4D97-AF65-F5344CB8AC3E}">
        <p14:creationId xmlns:p14="http://schemas.microsoft.com/office/powerpoint/2010/main" val="3125048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74557" y="1396453"/>
            <a:ext cx="9120082" cy="5124222"/>
          </a:xfrm>
          <a:prstGeom prst="roundRect">
            <a:avLst>
              <a:gd name="adj" fmla="val 5146"/>
            </a:avLst>
          </a:prstGeom>
          <a:solidFill>
            <a:srgbClr val="FFFFFF"/>
          </a:solidFill>
          <a:ln w="19050"/>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de-DE"/>
          </a:p>
        </p:txBody>
      </p:sp>
      <p:sp>
        <p:nvSpPr>
          <p:cNvPr id="2" name="Title 1"/>
          <p:cNvSpPr>
            <a:spLocks noGrp="1"/>
          </p:cNvSpPr>
          <p:nvPr>
            <p:ph type="title"/>
          </p:nvPr>
        </p:nvSpPr>
        <p:spPr/>
        <p:txBody>
          <a:bodyPr/>
          <a:lstStyle/>
          <a:p>
            <a:r>
              <a:rPr lang="en-US" dirty="0" smtClean="0"/>
              <a:t>HA - Network Design Logical View</a:t>
            </a:r>
            <a:endParaRPr lang="en-US" dirty="0"/>
          </a:p>
        </p:txBody>
      </p:sp>
      <p:pic>
        <p:nvPicPr>
          <p:cNvPr id="6" name="Picture 363"/>
          <p:cNvPicPr>
            <a:picLocks noChangeAspect="1" noChangeArrowheads="1"/>
          </p:cNvPicPr>
          <p:nvPr/>
        </p:nvPicPr>
        <p:blipFill>
          <a:blip r:embed="rId3" cstate="print"/>
          <a:srcRect/>
          <a:stretch>
            <a:fillRect/>
          </a:stretch>
        </p:blipFill>
        <p:spPr bwMode="auto">
          <a:xfrm>
            <a:off x="2481942" y="2259750"/>
            <a:ext cx="351885" cy="305343"/>
          </a:xfrm>
          <a:prstGeom prst="rect">
            <a:avLst/>
          </a:prstGeom>
          <a:noFill/>
          <a:ln w="9525">
            <a:noFill/>
            <a:miter lim="800000"/>
            <a:headEnd/>
            <a:tailEnd/>
          </a:ln>
        </p:spPr>
      </p:pic>
      <p:pic>
        <p:nvPicPr>
          <p:cNvPr id="7" name="Picture 364"/>
          <p:cNvPicPr>
            <a:picLocks noChangeAspect="1" noChangeArrowheads="1"/>
          </p:cNvPicPr>
          <p:nvPr/>
        </p:nvPicPr>
        <p:blipFill>
          <a:blip r:embed="rId3" cstate="print"/>
          <a:srcRect/>
          <a:stretch>
            <a:fillRect/>
          </a:stretch>
        </p:blipFill>
        <p:spPr bwMode="auto">
          <a:xfrm>
            <a:off x="2867340" y="2259750"/>
            <a:ext cx="351885" cy="305343"/>
          </a:xfrm>
          <a:prstGeom prst="rect">
            <a:avLst/>
          </a:prstGeom>
          <a:noFill/>
          <a:ln w="9525">
            <a:noFill/>
            <a:miter lim="800000"/>
            <a:headEnd/>
            <a:tailEnd/>
          </a:ln>
        </p:spPr>
      </p:pic>
      <p:pic>
        <p:nvPicPr>
          <p:cNvPr id="8" name="Picture 365"/>
          <p:cNvPicPr>
            <a:picLocks noChangeAspect="1" noChangeArrowheads="1"/>
          </p:cNvPicPr>
          <p:nvPr/>
        </p:nvPicPr>
        <p:blipFill>
          <a:blip r:embed="rId3" cstate="print"/>
          <a:srcRect/>
          <a:stretch>
            <a:fillRect/>
          </a:stretch>
        </p:blipFill>
        <p:spPr bwMode="auto">
          <a:xfrm>
            <a:off x="6342621" y="2259750"/>
            <a:ext cx="351885" cy="305343"/>
          </a:xfrm>
          <a:prstGeom prst="rect">
            <a:avLst/>
          </a:prstGeom>
          <a:noFill/>
          <a:ln w="9525">
            <a:noFill/>
            <a:miter lim="800000"/>
            <a:headEnd/>
            <a:tailEnd/>
          </a:ln>
        </p:spPr>
      </p:pic>
      <p:pic>
        <p:nvPicPr>
          <p:cNvPr id="9" name="Picture 366"/>
          <p:cNvPicPr>
            <a:picLocks noChangeAspect="1" noChangeArrowheads="1"/>
          </p:cNvPicPr>
          <p:nvPr/>
        </p:nvPicPr>
        <p:blipFill>
          <a:blip r:embed="rId3" cstate="print"/>
          <a:srcRect/>
          <a:stretch>
            <a:fillRect/>
          </a:stretch>
        </p:blipFill>
        <p:spPr bwMode="auto">
          <a:xfrm>
            <a:off x="6728018" y="2259750"/>
            <a:ext cx="353561" cy="305343"/>
          </a:xfrm>
          <a:prstGeom prst="rect">
            <a:avLst/>
          </a:prstGeom>
          <a:noFill/>
          <a:ln w="9525">
            <a:noFill/>
            <a:miter lim="800000"/>
            <a:headEnd/>
            <a:tailEnd/>
          </a:ln>
        </p:spPr>
      </p:pic>
      <p:pic>
        <p:nvPicPr>
          <p:cNvPr id="10" name="Picture 367"/>
          <p:cNvPicPr>
            <a:picLocks noChangeAspect="1" noChangeArrowheads="1"/>
          </p:cNvPicPr>
          <p:nvPr/>
        </p:nvPicPr>
        <p:blipFill>
          <a:blip r:embed="rId3" cstate="print"/>
          <a:srcRect/>
          <a:stretch>
            <a:fillRect/>
          </a:stretch>
        </p:blipFill>
        <p:spPr bwMode="auto">
          <a:xfrm>
            <a:off x="5377451" y="2259750"/>
            <a:ext cx="351885" cy="305343"/>
          </a:xfrm>
          <a:prstGeom prst="rect">
            <a:avLst/>
          </a:prstGeom>
          <a:noFill/>
          <a:ln w="9525">
            <a:noFill/>
            <a:miter lim="800000"/>
            <a:headEnd/>
            <a:tailEnd/>
          </a:ln>
        </p:spPr>
      </p:pic>
      <p:pic>
        <p:nvPicPr>
          <p:cNvPr id="11" name="Picture 368"/>
          <p:cNvPicPr>
            <a:picLocks noChangeAspect="1" noChangeArrowheads="1"/>
          </p:cNvPicPr>
          <p:nvPr/>
        </p:nvPicPr>
        <p:blipFill>
          <a:blip r:embed="rId3" cstate="print"/>
          <a:srcRect/>
          <a:stretch>
            <a:fillRect/>
          </a:stretch>
        </p:blipFill>
        <p:spPr bwMode="auto">
          <a:xfrm>
            <a:off x="5762849" y="2259750"/>
            <a:ext cx="353561" cy="305343"/>
          </a:xfrm>
          <a:prstGeom prst="rect">
            <a:avLst/>
          </a:prstGeom>
          <a:noFill/>
          <a:ln w="9525">
            <a:noFill/>
            <a:miter lim="800000"/>
            <a:headEnd/>
            <a:tailEnd/>
          </a:ln>
        </p:spPr>
      </p:pic>
      <p:pic>
        <p:nvPicPr>
          <p:cNvPr id="12" name="Picture 369"/>
          <p:cNvPicPr>
            <a:picLocks noChangeAspect="1" noChangeArrowheads="1"/>
          </p:cNvPicPr>
          <p:nvPr/>
        </p:nvPicPr>
        <p:blipFill>
          <a:blip r:embed="rId3" cstate="print"/>
          <a:srcRect/>
          <a:stretch>
            <a:fillRect/>
          </a:stretch>
        </p:blipFill>
        <p:spPr bwMode="auto">
          <a:xfrm>
            <a:off x="4412281" y="2259750"/>
            <a:ext cx="351885" cy="305343"/>
          </a:xfrm>
          <a:prstGeom prst="rect">
            <a:avLst/>
          </a:prstGeom>
          <a:noFill/>
          <a:ln w="9525">
            <a:noFill/>
            <a:miter lim="800000"/>
            <a:headEnd/>
            <a:tailEnd/>
          </a:ln>
        </p:spPr>
      </p:pic>
      <p:pic>
        <p:nvPicPr>
          <p:cNvPr id="13" name="Picture 370"/>
          <p:cNvPicPr>
            <a:picLocks noChangeAspect="1" noChangeArrowheads="1"/>
          </p:cNvPicPr>
          <p:nvPr/>
        </p:nvPicPr>
        <p:blipFill>
          <a:blip r:embed="rId3" cstate="print"/>
          <a:srcRect/>
          <a:stretch>
            <a:fillRect/>
          </a:stretch>
        </p:blipFill>
        <p:spPr bwMode="auto">
          <a:xfrm>
            <a:off x="4797680" y="2259750"/>
            <a:ext cx="351885" cy="305343"/>
          </a:xfrm>
          <a:prstGeom prst="rect">
            <a:avLst/>
          </a:prstGeom>
          <a:noFill/>
          <a:ln w="9525">
            <a:noFill/>
            <a:miter lim="800000"/>
            <a:headEnd/>
            <a:tailEnd/>
          </a:ln>
        </p:spPr>
      </p:pic>
      <p:pic>
        <p:nvPicPr>
          <p:cNvPr id="14" name="Picture 371"/>
          <p:cNvPicPr>
            <a:picLocks noChangeAspect="1" noChangeArrowheads="1"/>
          </p:cNvPicPr>
          <p:nvPr/>
        </p:nvPicPr>
        <p:blipFill>
          <a:blip r:embed="rId4" cstate="print"/>
          <a:srcRect/>
          <a:stretch>
            <a:fillRect/>
          </a:stretch>
        </p:blipFill>
        <p:spPr bwMode="auto">
          <a:xfrm>
            <a:off x="3442085" y="2255982"/>
            <a:ext cx="377019" cy="325447"/>
          </a:xfrm>
          <a:prstGeom prst="rect">
            <a:avLst/>
          </a:prstGeom>
          <a:noFill/>
          <a:ln w="9525">
            <a:noFill/>
            <a:miter lim="800000"/>
            <a:headEnd/>
            <a:tailEnd/>
          </a:ln>
        </p:spPr>
      </p:pic>
      <p:pic>
        <p:nvPicPr>
          <p:cNvPr id="15" name="Picture 372"/>
          <p:cNvPicPr>
            <a:picLocks noChangeAspect="1" noChangeArrowheads="1"/>
          </p:cNvPicPr>
          <p:nvPr/>
        </p:nvPicPr>
        <p:blipFill>
          <a:blip r:embed="rId5" cstate="print"/>
          <a:srcRect/>
          <a:stretch>
            <a:fillRect/>
          </a:stretch>
        </p:blipFill>
        <p:spPr bwMode="auto">
          <a:xfrm>
            <a:off x="3827482" y="2255982"/>
            <a:ext cx="378695" cy="325447"/>
          </a:xfrm>
          <a:prstGeom prst="rect">
            <a:avLst/>
          </a:prstGeom>
          <a:noFill/>
          <a:ln w="9525">
            <a:noFill/>
            <a:miter lim="800000"/>
            <a:headEnd/>
            <a:tailEnd/>
          </a:ln>
        </p:spPr>
      </p:pic>
      <p:pic>
        <p:nvPicPr>
          <p:cNvPr id="16" name="Picture 376"/>
          <p:cNvPicPr>
            <a:picLocks noChangeAspect="1" noChangeArrowheads="1"/>
          </p:cNvPicPr>
          <p:nvPr/>
        </p:nvPicPr>
        <p:blipFill>
          <a:blip r:embed="rId3" cstate="print"/>
          <a:srcRect/>
          <a:stretch>
            <a:fillRect/>
          </a:stretch>
        </p:blipFill>
        <p:spPr bwMode="auto">
          <a:xfrm>
            <a:off x="2602000" y="5114478"/>
            <a:ext cx="353561" cy="305343"/>
          </a:xfrm>
          <a:prstGeom prst="rect">
            <a:avLst/>
          </a:prstGeom>
          <a:noFill/>
          <a:ln w="9525">
            <a:noFill/>
            <a:miter lim="800000"/>
            <a:headEnd/>
            <a:tailEnd/>
          </a:ln>
        </p:spPr>
      </p:pic>
      <p:pic>
        <p:nvPicPr>
          <p:cNvPr id="17" name="Picture 379"/>
          <p:cNvPicPr>
            <a:picLocks noChangeAspect="1" noChangeArrowheads="1"/>
          </p:cNvPicPr>
          <p:nvPr/>
        </p:nvPicPr>
        <p:blipFill>
          <a:blip r:embed="rId3" cstate="print"/>
          <a:srcRect/>
          <a:stretch>
            <a:fillRect/>
          </a:stretch>
        </p:blipFill>
        <p:spPr bwMode="auto">
          <a:xfrm>
            <a:off x="2989073" y="5114478"/>
            <a:ext cx="351885" cy="305343"/>
          </a:xfrm>
          <a:prstGeom prst="rect">
            <a:avLst/>
          </a:prstGeom>
          <a:noFill/>
          <a:ln w="9525">
            <a:noFill/>
            <a:miter lim="800000"/>
            <a:headEnd/>
            <a:tailEnd/>
          </a:ln>
        </p:spPr>
      </p:pic>
      <p:pic>
        <p:nvPicPr>
          <p:cNvPr id="18" name="Picture 382"/>
          <p:cNvPicPr>
            <a:picLocks noChangeAspect="1" noChangeArrowheads="1"/>
          </p:cNvPicPr>
          <p:nvPr/>
        </p:nvPicPr>
        <p:blipFill>
          <a:blip r:embed="rId3" cstate="print"/>
          <a:srcRect/>
          <a:stretch>
            <a:fillRect/>
          </a:stretch>
        </p:blipFill>
        <p:spPr bwMode="auto">
          <a:xfrm>
            <a:off x="3659356" y="5125134"/>
            <a:ext cx="351885" cy="305343"/>
          </a:xfrm>
          <a:prstGeom prst="rect">
            <a:avLst/>
          </a:prstGeom>
          <a:noFill/>
          <a:ln w="9525">
            <a:noFill/>
            <a:miter lim="800000"/>
            <a:headEnd/>
            <a:tailEnd/>
          </a:ln>
        </p:spPr>
      </p:pic>
      <p:pic>
        <p:nvPicPr>
          <p:cNvPr id="19" name="Picture 387"/>
          <p:cNvPicPr>
            <a:picLocks noChangeAspect="1" noChangeArrowheads="1"/>
          </p:cNvPicPr>
          <p:nvPr/>
        </p:nvPicPr>
        <p:blipFill>
          <a:blip r:embed="rId3" cstate="print"/>
          <a:srcRect/>
          <a:stretch>
            <a:fillRect/>
          </a:stretch>
        </p:blipFill>
        <p:spPr bwMode="auto">
          <a:xfrm>
            <a:off x="4054781" y="5114478"/>
            <a:ext cx="351885" cy="305343"/>
          </a:xfrm>
          <a:prstGeom prst="rect">
            <a:avLst/>
          </a:prstGeom>
          <a:noFill/>
          <a:ln w="9525">
            <a:noFill/>
            <a:miter lim="800000"/>
            <a:headEnd/>
            <a:tailEnd/>
          </a:ln>
        </p:spPr>
      </p:pic>
      <p:pic>
        <p:nvPicPr>
          <p:cNvPr id="20" name="Picture 392"/>
          <p:cNvPicPr>
            <a:picLocks noChangeAspect="1" noChangeArrowheads="1"/>
          </p:cNvPicPr>
          <p:nvPr/>
        </p:nvPicPr>
        <p:blipFill>
          <a:blip r:embed="rId3" cstate="print"/>
          <a:srcRect/>
          <a:stretch>
            <a:fillRect/>
          </a:stretch>
        </p:blipFill>
        <p:spPr bwMode="auto">
          <a:xfrm>
            <a:off x="4742511" y="5143832"/>
            <a:ext cx="351885" cy="305343"/>
          </a:xfrm>
          <a:prstGeom prst="rect">
            <a:avLst/>
          </a:prstGeom>
          <a:noFill/>
          <a:ln w="9525">
            <a:noFill/>
            <a:miter lim="800000"/>
            <a:headEnd/>
            <a:tailEnd/>
          </a:ln>
        </p:spPr>
      </p:pic>
      <p:pic>
        <p:nvPicPr>
          <p:cNvPr id="21" name="Picture 395"/>
          <p:cNvPicPr>
            <a:picLocks noChangeAspect="1" noChangeArrowheads="1"/>
          </p:cNvPicPr>
          <p:nvPr/>
        </p:nvPicPr>
        <p:blipFill>
          <a:blip r:embed="rId3" cstate="print"/>
          <a:srcRect/>
          <a:stretch>
            <a:fillRect/>
          </a:stretch>
        </p:blipFill>
        <p:spPr bwMode="auto">
          <a:xfrm>
            <a:off x="5167329" y="5140795"/>
            <a:ext cx="351885" cy="305343"/>
          </a:xfrm>
          <a:prstGeom prst="rect">
            <a:avLst/>
          </a:prstGeom>
          <a:noFill/>
          <a:ln w="9525">
            <a:noFill/>
            <a:miter lim="800000"/>
            <a:headEnd/>
            <a:tailEnd/>
          </a:ln>
        </p:spPr>
      </p:pic>
      <p:pic>
        <p:nvPicPr>
          <p:cNvPr id="22" name="Picture 398"/>
          <p:cNvPicPr>
            <a:picLocks noChangeAspect="1" noChangeArrowheads="1"/>
          </p:cNvPicPr>
          <p:nvPr/>
        </p:nvPicPr>
        <p:blipFill>
          <a:blip r:embed="rId3" cstate="print"/>
          <a:srcRect/>
          <a:stretch>
            <a:fillRect/>
          </a:stretch>
        </p:blipFill>
        <p:spPr bwMode="auto">
          <a:xfrm>
            <a:off x="5854365" y="5104087"/>
            <a:ext cx="360263" cy="305343"/>
          </a:xfrm>
          <a:prstGeom prst="rect">
            <a:avLst/>
          </a:prstGeom>
          <a:noFill/>
          <a:ln w="9525">
            <a:noFill/>
            <a:miter lim="800000"/>
            <a:headEnd/>
            <a:tailEnd/>
          </a:ln>
        </p:spPr>
      </p:pic>
      <p:pic>
        <p:nvPicPr>
          <p:cNvPr id="23" name="Picture 403"/>
          <p:cNvPicPr>
            <a:picLocks noChangeAspect="1" noChangeArrowheads="1"/>
          </p:cNvPicPr>
          <p:nvPr/>
        </p:nvPicPr>
        <p:blipFill>
          <a:blip r:embed="rId3" cstate="print"/>
          <a:srcRect/>
          <a:stretch>
            <a:fillRect/>
          </a:stretch>
        </p:blipFill>
        <p:spPr bwMode="auto">
          <a:xfrm>
            <a:off x="6387175" y="5121206"/>
            <a:ext cx="358588" cy="305343"/>
          </a:xfrm>
          <a:prstGeom prst="rect">
            <a:avLst/>
          </a:prstGeom>
          <a:noFill/>
          <a:ln w="9525">
            <a:noFill/>
            <a:miter lim="800000"/>
            <a:headEnd/>
            <a:tailEnd/>
          </a:ln>
        </p:spPr>
      </p:pic>
      <p:sp>
        <p:nvSpPr>
          <p:cNvPr id="24" name="Rectangle 505"/>
          <p:cNvSpPr>
            <a:spLocks noChangeArrowheads="1"/>
          </p:cNvSpPr>
          <p:nvPr/>
        </p:nvSpPr>
        <p:spPr bwMode="auto">
          <a:xfrm>
            <a:off x="2189767" y="3132898"/>
            <a:ext cx="1216549" cy="251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243584" fontAlgn="base">
              <a:spcBef>
                <a:spcPct val="0"/>
              </a:spcBef>
              <a:spcAft>
                <a:spcPct val="0"/>
              </a:spcAft>
            </a:pPr>
            <a:r>
              <a:rPr lang="de-DE" sz="1600" dirty="0">
                <a:solidFill>
                  <a:srgbClr val="000000"/>
                </a:solidFill>
                <a:latin typeface="Arial" pitchFamily="34" charset="0"/>
                <a:cs typeface="Arial" pitchFamily="34" charset="0"/>
              </a:rPr>
              <a:t>Management</a:t>
            </a:r>
            <a:endParaRPr lang="de-DE" sz="2400" dirty="0">
              <a:latin typeface="Arial" pitchFamily="34" charset="0"/>
              <a:cs typeface="Arial" pitchFamily="34" charset="0"/>
            </a:endParaRPr>
          </a:p>
        </p:txBody>
      </p:sp>
      <p:sp>
        <p:nvSpPr>
          <p:cNvPr id="25" name="Rectangle 800"/>
          <p:cNvSpPr>
            <a:spLocks noChangeArrowheads="1"/>
          </p:cNvSpPr>
          <p:nvPr/>
        </p:nvSpPr>
        <p:spPr bwMode="auto">
          <a:xfrm>
            <a:off x="6059034" y="3083733"/>
            <a:ext cx="996350" cy="2511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243584" fontAlgn="base">
              <a:spcBef>
                <a:spcPct val="0"/>
              </a:spcBef>
              <a:spcAft>
                <a:spcPct val="0"/>
              </a:spcAft>
            </a:pPr>
            <a:r>
              <a:rPr lang="de-DE" sz="1600" dirty="0">
                <a:solidFill>
                  <a:srgbClr val="000000"/>
                </a:solidFill>
                <a:latin typeface="Arial" pitchFamily="34" charset="0"/>
                <a:cs typeface="Arial" pitchFamily="34" charset="0"/>
              </a:rPr>
              <a:t>Production</a:t>
            </a:r>
            <a:endParaRPr lang="de-DE" sz="2400" dirty="0">
              <a:latin typeface="Arial" pitchFamily="34" charset="0"/>
              <a:cs typeface="Arial" pitchFamily="34" charset="0"/>
            </a:endParaRPr>
          </a:p>
        </p:txBody>
      </p:sp>
      <p:pic>
        <p:nvPicPr>
          <p:cNvPr id="26" name="Picture 813"/>
          <p:cNvPicPr>
            <a:picLocks noChangeAspect="1" noChangeArrowheads="1"/>
          </p:cNvPicPr>
          <p:nvPr/>
        </p:nvPicPr>
        <p:blipFill>
          <a:blip r:embed="rId3" cstate="print"/>
          <a:srcRect/>
          <a:stretch>
            <a:fillRect/>
          </a:stretch>
        </p:blipFill>
        <p:spPr bwMode="auto">
          <a:xfrm>
            <a:off x="2602000" y="4190912"/>
            <a:ext cx="353561" cy="306599"/>
          </a:xfrm>
          <a:prstGeom prst="rect">
            <a:avLst/>
          </a:prstGeom>
          <a:noFill/>
          <a:ln w="9525">
            <a:noFill/>
            <a:miter lim="800000"/>
            <a:headEnd/>
            <a:tailEnd/>
          </a:ln>
        </p:spPr>
      </p:pic>
      <p:pic>
        <p:nvPicPr>
          <p:cNvPr id="29" name="Picture 822"/>
          <p:cNvPicPr>
            <a:picLocks noChangeAspect="1" noChangeArrowheads="1"/>
          </p:cNvPicPr>
          <p:nvPr/>
        </p:nvPicPr>
        <p:blipFill>
          <a:blip r:embed="rId3" cstate="print"/>
          <a:srcRect/>
          <a:stretch>
            <a:fillRect/>
          </a:stretch>
        </p:blipFill>
        <p:spPr bwMode="auto">
          <a:xfrm>
            <a:off x="6172062" y="4231121"/>
            <a:ext cx="351885" cy="306599"/>
          </a:xfrm>
          <a:prstGeom prst="rect">
            <a:avLst/>
          </a:prstGeom>
          <a:noFill/>
          <a:ln w="9525">
            <a:noFill/>
            <a:miter lim="800000"/>
            <a:headEnd/>
            <a:tailEnd/>
          </a:ln>
        </p:spPr>
      </p:pic>
      <p:sp>
        <p:nvSpPr>
          <p:cNvPr id="30" name="Freeform 825"/>
          <p:cNvSpPr>
            <a:spLocks/>
          </p:cNvSpPr>
          <p:nvPr/>
        </p:nvSpPr>
        <p:spPr bwMode="auto">
          <a:xfrm>
            <a:off x="2781294" y="4384421"/>
            <a:ext cx="961267" cy="801321"/>
          </a:xfrm>
          <a:custGeom>
            <a:avLst/>
            <a:gdLst/>
            <a:ahLst/>
            <a:cxnLst>
              <a:cxn ang="0">
                <a:pos x="1210" y="691"/>
              </a:cxn>
              <a:cxn ang="0">
                <a:pos x="0" y="0"/>
              </a:cxn>
              <a:cxn ang="0">
                <a:pos x="0" y="691"/>
              </a:cxn>
            </a:cxnLst>
            <a:rect l="0" t="0" r="r" b="b"/>
            <a:pathLst>
              <a:path w="1210" h="691">
                <a:moveTo>
                  <a:pt x="1210" y="691"/>
                </a:moveTo>
                <a:lnTo>
                  <a:pt x="0" y="0"/>
                </a:lnTo>
                <a:lnTo>
                  <a:pt x="0" y="691"/>
                </a:lnTo>
              </a:path>
            </a:pathLst>
          </a:custGeom>
          <a:noFill/>
          <a:ln w="19050" cap="rnd">
            <a:solidFill>
              <a:srgbClr val="7030A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32" name="Line 829"/>
          <p:cNvSpPr>
            <a:spLocks noChangeShapeType="1"/>
          </p:cNvSpPr>
          <p:nvPr/>
        </p:nvSpPr>
        <p:spPr bwMode="auto">
          <a:xfrm flipH="1" flipV="1">
            <a:off x="5759498" y="3003070"/>
            <a:ext cx="530473" cy="1341140"/>
          </a:xfrm>
          <a:prstGeom prst="line">
            <a:avLst/>
          </a:pr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33" name="Line 832"/>
          <p:cNvSpPr>
            <a:spLocks noChangeShapeType="1"/>
          </p:cNvSpPr>
          <p:nvPr/>
        </p:nvSpPr>
        <p:spPr bwMode="auto">
          <a:xfrm flipH="1" flipV="1">
            <a:off x="2772517" y="3038065"/>
            <a:ext cx="8777" cy="1361432"/>
          </a:xfrm>
          <a:prstGeom prst="line">
            <a:avLst/>
          </a:prstGeom>
          <a:noFill/>
          <a:ln w="19050" cap="rnd">
            <a:solidFill>
              <a:srgbClr val="7030A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34" name="Line 833"/>
          <p:cNvSpPr>
            <a:spLocks noChangeShapeType="1"/>
          </p:cNvSpPr>
          <p:nvPr/>
        </p:nvSpPr>
        <p:spPr bwMode="auto">
          <a:xfrm>
            <a:off x="2688006" y="2525616"/>
            <a:ext cx="60363" cy="437804"/>
          </a:xfrm>
          <a:prstGeom prst="line">
            <a:avLst/>
          </a:prstGeom>
          <a:noFill/>
          <a:ln w="19050" cap="rnd">
            <a:solidFill>
              <a:srgbClr val="7030A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35" name="Freeform 834"/>
          <p:cNvSpPr>
            <a:spLocks/>
          </p:cNvSpPr>
          <p:nvPr/>
        </p:nvSpPr>
        <p:spPr bwMode="auto">
          <a:xfrm>
            <a:off x="3239332" y="2460799"/>
            <a:ext cx="2242009" cy="544087"/>
          </a:xfrm>
          <a:custGeom>
            <a:avLst/>
            <a:gdLst/>
            <a:ahLst/>
            <a:cxnLst>
              <a:cxn ang="0">
                <a:pos x="0" y="0"/>
              </a:cxn>
              <a:cxn ang="0">
                <a:pos x="2485" y="803"/>
              </a:cxn>
              <a:cxn ang="0">
                <a:pos x="2586" y="751"/>
              </a:cxn>
              <a:cxn ang="0">
                <a:pos x="2638" y="852"/>
              </a:cxn>
              <a:cxn ang="0">
                <a:pos x="2638" y="852"/>
              </a:cxn>
              <a:cxn ang="0">
                <a:pos x="2638" y="852"/>
              </a:cxn>
              <a:cxn ang="0">
                <a:pos x="3619" y="1169"/>
              </a:cxn>
              <a:cxn ang="0">
                <a:pos x="3720" y="1117"/>
              </a:cxn>
              <a:cxn ang="0">
                <a:pos x="3771" y="1218"/>
              </a:cxn>
              <a:cxn ang="0">
                <a:pos x="3771" y="1218"/>
              </a:cxn>
              <a:cxn ang="0">
                <a:pos x="3771" y="1218"/>
              </a:cxn>
              <a:cxn ang="0">
                <a:pos x="4460" y="1441"/>
              </a:cxn>
            </a:cxnLst>
            <a:rect l="0" t="0" r="r" b="b"/>
            <a:pathLst>
              <a:path w="4460" h="1441">
                <a:moveTo>
                  <a:pt x="0" y="0"/>
                </a:moveTo>
                <a:lnTo>
                  <a:pt x="2485" y="803"/>
                </a:lnTo>
                <a:cubicBezTo>
                  <a:pt x="2499" y="761"/>
                  <a:pt x="2544" y="738"/>
                  <a:pt x="2586" y="751"/>
                </a:cubicBezTo>
                <a:cubicBezTo>
                  <a:pt x="2628" y="765"/>
                  <a:pt x="2651" y="810"/>
                  <a:pt x="2638" y="852"/>
                </a:cubicBezTo>
                <a:cubicBezTo>
                  <a:pt x="2638" y="852"/>
                  <a:pt x="2638" y="852"/>
                  <a:pt x="2638" y="852"/>
                </a:cubicBezTo>
                <a:lnTo>
                  <a:pt x="2638" y="852"/>
                </a:lnTo>
                <a:lnTo>
                  <a:pt x="3619" y="1169"/>
                </a:lnTo>
                <a:cubicBezTo>
                  <a:pt x="3633" y="1127"/>
                  <a:pt x="3678" y="1104"/>
                  <a:pt x="3720" y="1117"/>
                </a:cubicBezTo>
                <a:cubicBezTo>
                  <a:pt x="3762" y="1131"/>
                  <a:pt x="3785" y="1176"/>
                  <a:pt x="3771" y="1218"/>
                </a:cubicBezTo>
                <a:cubicBezTo>
                  <a:pt x="3771" y="1218"/>
                  <a:pt x="3771" y="1218"/>
                  <a:pt x="3771" y="1218"/>
                </a:cubicBezTo>
                <a:lnTo>
                  <a:pt x="3771" y="1218"/>
                </a:lnTo>
                <a:lnTo>
                  <a:pt x="4460" y="1441"/>
                </a:lnTo>
              </a:path>
            </a:pathLst>
          </a:cu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36" name="Line 835"/>
          <p:cNvSpPr>
            <a:spLocks noChangeShapeType="1"/>
          </p:cNvSpPr>
          <p:nvPr/>
        </p:nvSpPr>
        <p:spPr bwMode="auto">
          <a:xfrm flipH="1">
            <a:off x="2805341" y="2513611"/>
            <a:ext cx="864773" cy="473684"/>
          </a:xfrm>
          <a:prstGeom prst="line">
            <a:avLst/>
          </a:prstGeom>
          <a:noFill/>
          <a:ln w="19050" cap="rnd">
            <a:solidFill>
              <a:srgbClr val="7030A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37" name="Freeform 836"/>
          <p:cNvSpPr>
            <a:spLocks/>
          </p:cNvSpPr>
          <p:nvPr/>
        </p:nvSpPr>
        <p:spPr bwMode="auto">
          <a:xfrm flipV="1">
            <a:off x="4140832" y="2478250"/>
            <a:ext cx="1429897" cy="480295"/>
          </a:xfrm>
          <a:custGeom>
            <a:avLst/>
            <a:gdLst/>
            <a:ahLst/>
            <a:cxnLst>
              <a:cxn ang="0">
                <a:pos x="0" y="6065"/>
              </a:cxn>
              <a:cxn ang="0">
                <a:pos x="366" y="5414"/>
              </a:cxn>
              <a:cxn ang="0">
                <a:pos x="335" y="5305"/>
              </a:cxn>
              <a:cxn ang="0">
                <a:pos x="444" y="5275"/>
              </a:cxn>
              <a:cxn ang="0">
                <a:pos x="3410" y="0"/>
              </a:cxn>
            </a:cxnLst>
            <a:rect l="0" t="0" r="r" b="b"/>
            <a:pathLst>
              <a:path w="3410" h="6065">
                <a:moveTo>
                  <a:pt x="0" y="6065"/>
                </a:moveTo>
                <a:lnTo>
                  <a:pt x="366" y="5414"/>
                </a:lnTo>
                <a:cubicBezTo>
                  <a:pt x="327" y="5392"/>
                  <a:pt x="313" y="5344"/>
                  <a:pt x="335" y="5305"/>
                </a:cubicBezTo>
                <a:cubicBezTo>
                  <a:pt x="357" y="5267"/>
                  <a:pt x="405" y="5253"/>
                  <a:pt x="444" y="5275"/>
                </a:cubicBezTo>
                <a:lnTo>
                  <a:pt x="3410" y="0"/>
                </a:lnTo>
              </a:path>
            </a:pathLst>
          </a:cu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38" name="Line 837"/>
          <p:cNvSpPr>
            <a:spLocks noChangeShapeType="1"/>
          </p:cNvSpPr>
          <p:nvPr/>
        </p:nvSpPr>
        <p:spPr bwMode="auto">
          <a:xfrm>
            <a:off x="5052538" y="2478252"/>
            <a:ext cx="518186" cy="466302"/>
          </a:xfrm>
          <a:prstGeom prst="line">
            <a:avLst/>
          </a:pr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39" name="Line 838"/>
          <p:cNvSpPr>
            <a:spLocks noChangeShapeType="1"/>
          </p:cNvSpPr>
          <p:nvPr/>
        </p:nvSpPr>
        <p:spPr bwMode="auto">
          <a:xfrm flipH="1">
            <a:off x="5674364" y="2478252"/>
            <a:ext cx="310911" cy="466302"/>
          </a:xfrm>
          <a:prstGeom prst="line">
            <a:avLst/>
          </a:pr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40" name="Line 839"/>
          <p:cNvSpPr>
            <a:spLocks noChangeShapeType="1"/>
          </p:cNvSpPr>
          <p:nvPr/>
        </p:nvSpPr>
        <p:spPr bwMode="auto">
          <a:xfrm flipH="1">
            <a:off x="5778002" y="2478252"/>
            <a:ext cx="1140009" cy="466302"/>
          </a:xfrm>
          <a:prstGeom prst="line">
            <a:avLst/>
          </a:pr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41" name="Line 843"/>
          <p:cNvSpPr>
            <a:spLocks noChangeShapeType="1"/>
          </p:cNvSpPr>
          <p:nvPr/>
        </p:nvSpPr>
        <p:spPr bwMode="auto">
          <a:xfrm flipH="1">
            <a:off x="2798042" y="2478252"/>
            <a:ext cx="1839947" cy="558012"/>
          </a:xfrm>
          <a:prstGeom prst="line">
            <a:avLst/>
          </a:prstGeom>
          <a:noFill/>
          <a:ln w="19050" cap="rnd">
            <a:solidFill>
              <a:srgbClr val="7030A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pic>
        <p:nvPicPr>
          <p:cNvPr id="42" name="Picture 851"/>
          <p:cNvPicPr>
            <a:picLocks noChangeAspect="1" noChangeArrowheads="1"/>
          </p:cNvPicPr>
          <p:nvPr/>
        </p:nvPicPr>
        <p:blipFill>
          <a:blip r:embed="rId3" cstate="print"/>
          <a:srcRect/>
          <a:stretch>
            <a:fillRect/>
          </a:stretch>
        </p:blipFill>
        <p:spPr bwMode="auto">
          <a:xfrm>
            <a:off x="2712553" y="5726419"/>
            <a:ext cx="628366" cy="537804"/>
          </a:xfrm>
          <a:prstGeom prst="rect">
            <a:avLst/>
          </a:prstGeom>
          <a:noFill/>
          <a:ln w="9525">
            <a:noFill/>
            <a:miter lim="800000"/>
            <a:headEnd/>
            <a:tailEnd/>
          </a:ln>
        </p:spPr>
      </p:pic>
      <p:pic>
        <p:nvPicPr>
          <p:cNvPr id="43" name="Picture 852"/>
          <p:cNvPicPr>
            <a:picLocks noChangeAspect="1" noChangeArrowheads="1"/>
          </p:cNvPicPr>
          <p:nvPr/>
        </p:nvPicPr>
        <p:blipFill>
          <a:blip r:embed="rId3" cstate="print"/>
          <a:srcRect/>
          <a:stretch>
            <a:fillRect/>
          </a:stretch>
        </p:blipFill>
        <p:spPr bwMode="auto">
          <a:xfrm>
            <a:off x="3765451" y="5801570"/>
            <a:ext cx="630041" cy="537804"/>
          </a:xfrm>
          <a:prstGeom prst="rect">
            <a:avLst/>
          </a:prstGeom>
          <a:noFill/>
          <a:ln w="9525">
            <a:noFill/>
            <a:miter lim="800000"/>
            <a:headEnd/>
            <a:tailEnd/>
          </a:ln>
        </p:spPr>
      </p:pic>
      <p:sp>
        <p:nvSpPr>
          <p:cNvPr id="45" name="Rectangle 854"/>
          <p:cNvSpPr>
            <a:spLocks noChangeArrowheads="1"/>
          </p:cNvSpPr>
          <p:nvPr/>
        </p:nvSpPr>
        <p:spPr bwMode="auto">
          <a:xfrm>
            <a:off x="2371030" y="4536227"/>
            <a:ext cx="822340"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1243584" fontAlgn="base">
              <a:spcBef>
                <a:spcPct val="0"/>
              </a:spcBef>
              <a:spcAft>
                <a:spcPct val="0"/>
              </a:spcAft>
            </a:pPr>
            <a:r>
              <a:rPr lang="de-DE" sz="1100" dirty="0">
                <a:solidFill>
                  <a:srgbClr val="000000"/>
                </a:solidFill>
                <a:latin typeface="Arial" pitchFamily="34" charset="0"/>
                <a:cs typeface="Arial" pitchFamily="34" charset="0"/>
              </a:rPr>
              <a:t>Team</a:t>
            </a:r>
            <a:br>
              <a:rPr lang="de-DE" sz="1100" dirty="0">
                <a:solidFill>
                  <a:srgbClr val="000000"/>
                </a:solidFill>
                <a:latin typeface="Arial" pitchFamily="34" charset="0"/>
                <a:cs typeface="Arial" pitchFamily="34" charset="0"/>
              </a:rPr>
            </a:br>
            <a:r>
              <a:rPr lang="de-DE" sz="1100" dirty="0">
                <a:solidFill>
                  <a:srgbClr val="000000"/>
                </a:solidFill>
                <a:latin typeface="Arial" pitchFamily="34" charset="0"/>
                <a:cs typeface="Arial" pitchFamily="34" charset="0"/>
              </a:rPr>
              <a:t>Management</a:t>
            </a:r>
            <a:endParaRPr lang="de-DE" dirty="0">
              <a:latin typeface="Arial" pitchFamily="34" charset="0"/>
              <a:cs typeface="Arial" pitchFamily="34" charset="0"/>
            </a:endParaRPr>
          </a:p>
        </p:txBody>
      </p:sp>
      <p:sp>
        <p:nvSpPr>
          <p:cNvPr id="47" name="Line 861"/>
          <p:cNvSpPr>
            <a:spLocks noChangeShapeType="1"/>
          </p:cNvSpPr>
          <p:nvPr/>
        </p:nvSpPr>
        <p:spPr bwMode="auto">
          <a:xfrm flipH="1" flipV="1">
            <a:off x="2781293" y="5252697"/>
            <a:ext cx="77081" cy="548872"/>
          </a:xfrm>
          <a:prstGeom prst="line">
            <a:avLst/>
          </a:prstGeom>
          <a:noFill/>
          <a:ln w="19050" cap="rnd">
            <a:solidFill>
              <a:srgbClr val="7030A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48" name="Line 862"/>
          <p:cNvSpPr>
            <a:spLocks noChangeShapeType="1"/>
          </p:cNvSpPr>
          <p:nvPr/>
        </p:nvSpPr>
        <p:spPr bwMode="auto">
          <a:xfrm flipH="1" flipV="1">
            <a:off x="3781617" y="5296502"/>
            <a:ext cx="70409" cy="698819"/>
          </a:xfrm>
          <a:prstGeom prst="line">
            <a:avLst/>
          </a:prstGeom>
          <a:noFill/>
          <a:ln w="19050" cap="rnd">
            <a:solidFill>
              <a:srgbClr val="7030A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pic>
        <p:nvPicPr>
          <p:cNvPr id="51" name="Picture 880"/>
          <p:cNvPicPr>
            <a:picLocks noChangeAspect="1" noChangeArrowheads="1"/>
          </p:cNvPicPr>
          <p:nvPr/>
        </p:nvPicPr>
        <p:blipFill>
          <a:blip r:embed="rId6" cstate="print"/>
          <a:srcRect/>
          <a:stretch>
            <a:fillRect/>
          </a:stretch>
        </p:blipFill>
        <p:spPr bwMode="auto">
          <a:xfrm>
            <a:off x="2461605" y="2866836"/>
            <a:ext cx="621824" cy="342458"/>
          </a:xfrm>
          <a:prstGeom prst="rect">
            <a:avLst/>
          </a:prstGeom>
          <a:noFill/>
          <a:ln w="9525">
            <a:noFill/>
            <a:miter lim="800000"/>
            <a:headEnd/>
            <a:tailEnd/>
          </a:ln>
          <a:effectLst/>
        </p:spPr>
      </p:pic>
      <p:pic>
        <p:nvPicPr>
          <p:cNvPr id="52" name="Picture 880"/>
          <p:cNvPicPr>
            <a:picLocks noChangeAspect="1" noChangeArrowheads="1"/>
          </p:cNvPicPr>
          <p:nvPr/>
        </p:nvPicPr>
        <p:blipFill>
          <a:blip r:embed="rId6" cstate="print"/>
          <a:srcRect/>
          <a:stretch>
            <a:fillRect/>
          </a:stretch>
        </p:blipFill>
        <p:spPr bwMode="auto">
          <a:xfrm>
            <a:off x="5467087" y="2866836"/>
            <a:ext cx="621824" cy="342458"/>
          </a:xfrm>
          <a:prstGeom prst="rect">
            <a:avLst/>
          </a:prstGeom>
          <a:noFill/>
          <a:ln w="9525">
            <a:noFill/>
            <a:miter lim="800000"/>
            <a:headEnd/>
            <a:tailEnd/>
          </a:ln>
          <a:effectLst/>
        </p:spPr>
      </p:pic>
      <p:sp>
        <p:nvSpPr>
          <p:cNvPr id="53" name="Rectangle 52"/>
          <p:cNvSpPr/>
          <p:nvPr/>
        </p:nvSpPr>
        <p:spPr>
          <a:xfrm>
            <a:off x="7436195" y="2304534"/>
            <a:ext cx="2185602" cy="376684"/>
          </a:xfrm>
          <a:prstGeom prst="rect">
            <a:avLst/>
          </a:prstGeom>
        </p:spPr>
        <p:txBody>
          <a:bodyPr wrap="none" lIns="124358" tIns="62179" rIns="124358" bIns="62179">
            <a:spAutoFit/>
          </a:bodyPr>
          <a:lstStyle/>
          <a:p>
            <a:r>
              <a:rPr lang="en-US" sz="1600" dirty="0">
                <a:solidFill>
                  <a:srgbClr val="000000"/>
                </a:solidFill>
                <a:latin typeface="Arial"/>
              </a:rPr>
              <a:t>Hyper-V Virtual NICs</a:t>
            </a:r>
            <a:endParaRPr lang="de-DE" sz="1600" dirty="0"/>
          </a:p>
        </p:txBody>
      </p:sp>
      <p:sp>
        <p:nvSpPr>
          <p:cNvPr id="54" name="Rectangle 53"/>
          <p:cNvSpPr/>
          <p:nvPr/>
        </p:nvSpPr>
        <p:spPr>
          <a:xfrm>
            <a:off x="7436195" y="1642580"/>
            <a:ext cx="1788807" cy="376684"/>
          </a:xfrm>
          <a:prstGeom prst="rect">
            <a:avLst/>
          </a:prstGeom>
        </p:spPr>
        <p:txBody>
          <a:bodyPr wrap="none" lIns="124358" tIns="62179" rIns="124358" bIns="62179">
            <a:spAutoFit/>
          </a:bodyPr>
          <a:lstStyle/>
          <a:p>
            <a:r>
              <a:rPr lang="en-US" sz="1600">
                <a:solidFill>
                  <a:srgbClr val="000000"/>
                </a:solidFill>
                <a:latin typeface="Arial"/>
              </a:rPr>
              <a:t>Virtual Machines</a:t>
            </a:r>
          </a:p>
        </p:txBody>
      </p:sp>
      <p:sp>
        <p:nvSpPr>
          <p:cNvPr id="55" name="Rectangle 54"/>
          <p:cNvSpPr/>
          <p:nvPr/>
        </p:nvSpPr>
        <p:spPr>
          <a:xfrm>
            <a:off x="7436200" y="2944557"/>
            <a:ext cx="2556236" cy="376684"/>
          </a:xfrm>
          <a:prstGeom prst="rect">
            <a:avLst/>
          </a:prstGeom>
        </p:spPr>
        <p:txBody>
          <a:bodyPr wrap="none" lIns="124358" tIns="62179" rIns="124358" bIns="62179">
            <a:spAutoFit/>
          </a:bodyPr>
          <a:lstStyle/>
          <a:p>
            <a:r>
              <a:rPr lang="en-US" sz="1600" dirty="0">
                <a:solidFill>
                  <a:srgbClr val="000000"/>
                </a:solidFill>
                <a:latin typeface="Arial"/>
              </a:rPr>
              <a:t>Hyper-V Virtual Switches</a:t>
            </a:r>
            <a:endParaRPr lang="de-DE" sz="1600" dirty="0"/>
          </a:p>
        </p:txBody>
      </p:sp>
      <p:sp>
        <p:nvSpPr>
          <p:cNvPr id="56" name="Rectangle 55"/>
          <p:cNvSpPr/>
          <p:nvPr/>
        </p:nvSpPr>
        <p:spPr>
          <a:xfrm>
            <a:off x="7460746" y="4284502"/>
            <a:ext cx="2594084" cy="376684"/>
          </a:xfrm>
          <a:prstGeom prst="rect">
            <a:avLst/>
          </a:prstGeom>
        </p:spPr>
        <p:txBody>
          <a:bodyPr wrap="none" lIns="124358" tIns="62179" rIns="124358" bIns="62179">
            <a:spAutoFit/>
          </a:bodyPr>
          <a:lstStyle/>
          <a:p>
            <a:r>
              <a:rPr lang="en-US" sz="1600" dirty="0">
                <a:solidFill>
                  <a:srgbClr val="000000"/>
                </a:solidFill>
                <a:latin typeface="Arial"/>
              </a:rPr>
              <a:t>Network Team Instances </a:t>
            </a:r>
            <a:endParaRPr lang="de-DE" sz="1600" dirty="0"/>
          </a:p>
        </p:txBody>
      </p:sp>
      <p:sp>
        <p:nvSpPr>
          <p:cNvPr id="57" name="Rectangle 56"/>
          <p:cNvSpPr/>
          <p:nvPr/>
        </p:nvSpPr>
        <p:spPr>
          <a:xfrm>
            <a:off x="7460745" y="5061670"/>
            <a:ext cx="2431354" cy="627807"/>
          </a:xfrm>
          <a:prstGeom prst="rect">
            <a:avLst/>
          </a:prstGeom>
        </p:spPr>
        <p:txBody>
          <a:bodyPr wrap="none" lIns="124358" tIns="62179" rIns="124358" bIns="62179">
            <a:spAutoFit/>
          </a:bodyPr>
          <a:lstStyle/>
          <a:p>
            <a:r>
              <a:rPr lang="en-US" sz="1600" dirty="0">
                <a:solidFill>
                  <a:srgbClr val="000000"/>
                </a:solidFill>
                <a:latin typeface="Arial"/>
              </a:rPr>
              <a:t>HP Virtual Connect </a:t>
            </a:r>
            <a:br>
              <a:rPr lang="en-US" sz="1600" dirty="0">
                <a:solidFill>
                  <a:srgbClr val="000000"/>
                </a:solidFill>
                <a:latin typeface="Arial"/>
              </a:rPr>
            </a:br>
            <a:r>
              <a:rPr lang="en-US" sz="1600" dirty="0">
                <a:solidFill>
                  <a:srgbClr val="000000"/>
                </a:solidFill>
                <a:latin typeface="Arial"/>
              </a:rPr>
              <a:t>Flex-NICs (4 Channels)</a:t>
            </a:r>
            <a:endParaRPr lang="de-DE" sz="1600" dirty="0"/>
          </a:p>
        </p:txBody>
      </p:sp>
      <p:sp>
        <p:nvSpPr>
          <p:cNvPr id="58" name="Rectangle 57"/>
          <p:cNvSpPr/>
          <p:nvPr/>
        </p:nvSpPr>
        <p:spPr>
          <a:xfrm>
            <a:off x="7460742" y="5756570"/>
            <a:ext cx="2590932" cy="627807"/>
          </a:xfrm>
          <a:prstGeom prst="rect">
            <a:avLst/>
          </a:prstGeom>
        </p:spPr>
        <p:txBody>
          <a:bodyPr wrap="square" lIns="124358" tIns="62179" rIns="124358" bIns="62179">
            <a:spAutoFit/>
          </a:bodyPr>
          <a:lstStyle/>
          <a:p>
            <a:r>
              <a:rPr lang="en-US" sz="1600" dirty="0">
                <a:solidFill>
                  <a:srgbClr val="000000"/>
                </a:solidFill>
                <a:latin typeface="Arial"/>
              </a:rPr>
              <a:t>HP Flex-Fabric LOM and </a:t>
            </a:r>
            <a:r>
              <a:rPr lang="en-US" sz="1600" dirty="0" err="1">
                <a:solidFill>
                  <a:srgbClr val="000000"/>
                </a:solidFill>
                <a:latin typeface="Arial"/>
              </a:rPr>
              <a:t>Mezz</a:t>
            </a:r>
            <a:r>
              <a:rPr lang="en-US" sz="1600" dirty="0">
                <a:solidFill>
                  <a:srgbClr val="000000"/>
                </a:solidFill>
                <a:latin typeface="Arial"/>
              </a:rPr>
              <a:t> – 4 Ports</a:t>
            </a:r>
            <a:endParaRPr lang="de-DE" sz="1600" dirty="0"/>
          </a:p>
        </p:txBody>
      </p:sp>
      <p:pic>
        <p:nvPicPr>
          <p:cNvPr id="59" name="Picture 2"/>
          <p:cNvPicPr>
            <a:picLocks noChangeAspect="1" noChangeArrowheads="1"/>
          </p:cNvPicPr>
          <p:nvPr/>
        </p:nvPicPr>
        <p:blipFill>
          <a:blip r:embed="rId7" cstate="print"/>
          <a:srcRect/>
          <a:stretch>
            <a:fillRect/>
          </a:stretch>
        </p:blipFill>
        <p:spPr bwMode="auto">
          <a:xfrm>
            <a:off x="2461605" y="1467932"/>
            <a:ext cx="621824" cy="654345"/>
          </a:xfrm>
          <a:prstGeom prst="rect">
            <a:avLst/>
          </a:prstGeom>
          <a:noFill/>
          <a:ln w="9525">
            <a:noFill/>
            <a:miter lim="800000"/>
            <a:headEnd/>
            <a:tailEnd/>
          </a:ln>
          <a:effectLst/>
        </p:spPr>
      </p:pic>
      <p:pic>
        <p:nvPicPr>
          <p:cNvPr id="60" name="Picture 2"/>
          <p:cNvPicPr>
            <a:picLocks noChangeAspect="1" noChangeArrowheads="1"/>
          </p:cNvPicPr>
          <p:nvPr/>
        </p:nvPicPr>
        <p:blipFill>
          <a:blip r:embed="rId7" cstate="print"/>
          <a:srcRect/>
          <a:stretch>
            <a:fillRect/>
          </a:stretch>
        </p:blipFill>
        <p:spPr bwMode="auto">
          <a:xfrm>
            <a:off x="5415268" y="1467932"/>
            <a:ext cx="621824" cy="654345"/>
          </a:xfrm>
          <a:prstGeom prst="rect">
            <a:avLst/>
          </a:prstGeom>
          <a:noFill/>
          <a:ln w="9525">
            <a:noFill/>
            <a:miter lim="800000"/>
            <a:headEnd/>
            <a:tailEnd/>
          </a:ln>
          <a:effectLst/>
        </p:spPr>
      </p:pic>
      <p:pic>
        <p:nvPicPr>
          <p:cNvPr id="61" name="Picture 2"/>
          <p:cNvPicPr>
            <a:picLocks noChangeAspect="1" noChangeArrowheads="1"/>
          </p:cNvPicPr>
          <p:nvPr/>
        </p:nvPicPr>
        <p:blipFill>
          <a:blip r:embed="rId7" cstate="print"/>
          <a:srcRect/>
          <a:stretch>
            <a:fillRect/>
          </a:stretch>
        </p:blipFill>
        <p:spPr bwMode="auto">
          <a:xfrm>
            <a:off x="3446159" y="1467932"/>
            <a:ext cx="621824" cy="654345"/>
          </a:xfrm>
          <a:prstGeom prst="rect">
            <a:avLst/>
          </a:prstGeom>
          <a:noFill/>
          <a:ln w="9525">
            <a:noFill/>
            <a:miter lim="800000"/>
            <a:headEnd/>
            <a:tailEnd/>
          </a:ln>
          <a:effectLst/>
        </p:spPr>
      </p:pic>
      <p:pic>
        <p:nvPicPr>
          <p:cNvPr id="62" name="Picture 2"/>
          <p:cNvPicPr>
            <a:picLocks noChangeAspect="1" noChangeArrowheads="1"/>
          </p:cNvPicPr>
          <p:nvPr/>
        </p:nvPicPr>
        <p:blipFill>
          <a:blip r:embed="rId7" cstate="print"/>
          <a:srcRect/>
          <a:stretch>
            <a:fillRect/>
          </a:stretch>
        </p:blipFill>
        <p:spPr bwMode="auto">
          <a:xfrm>
            <a:off x="4430714" y="1467932"/>
            <a:ext cx="621824" cy="654345"/>
          </a:xfrm>
          <a:prstGeom prst="rect">
            <a:avLst/>
          </a:prstGeom>
          <a:noFill/>
          <a:ln w="9525">
            <a:noFill/>
            <a:miter lim="800000"/>
            <a:headEnd/>
            <a:tailEnd/>
          </a:ln>
          <a:effectLst/>
        </p:spPr>
      </p:pic>
      <p:pic>
        <p:nvPicPr>
          <p:cNvPr id="63" name="Picture 2"/>
          <p:cNvPicPr>
            <a:picLocks noChangeAspect="1" noChangeArrowheads="1"/>
          </p:cNvPicPr>
          <p:nvPr/>
        </p:nvPicPr>
        <p:blipFill>
          <a:blip r:embed="rId7" cstate="print"/>
          <a:srcRect/>
          <a:stretch>
            <a:fillRect/>
          </a:stretch>
        </p:blipFill>
        <p:spPr bwMode="auto">
          <a:xfrm>
            <a:off x="6399822" y="1467932"/>
            <a:ext cx="621824" cy="654345"/>
          </a:xfrm>
          <a:prstGeom prst="rect">
            <a:avLst/>
          </a:prstGeom>
          <a:noFill/>
          <a:ln w="9525">
            <a:noFill/>
            <a:miter lim="800000"/>
            <a:headEnd/>
            <a:tailEnd/>
          </a:ln>
          <a:effectLst/>
        </p:spPr>
      </p:pic>
      <p:cxnSp>
        <p:nvCxnSpPr>
          <p:cNvPr id="64" name="Straight Connector 63"/>
          <p:cNvCxnSpPr/>
          <p:nvPr/>
        </p:nvCxnSpPr>
        <p:spPr>
          <a:xfrm>
            <a:off x="1943419" y="2167384"/>
            <a:ext cx="787643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943419" y="2711403"/>
            <a:ext cx="787643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958123" y="3384021"/>
            <a:ext cx="787643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967965" y="4941559"/>
            <a:ext cx="787643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967965" y="5718729"/>
            <a:ext cx="787643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1775091" y="2050809"/>
            <a:ext cx="116575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2739073" y="2050809"/>
            <a:ext cx="116575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3703055" y="2050809"/>
            <a:ext cx="116575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flipV="1">
            <a:off x="4667036" y="2050809"/>
            <a:ext cx="116575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5631018" y="2050809"/>
            <a:ext cx="116575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4" name="Picture 852"/>
          <p:cNvPicPr>
            <a:picLocks noChangeAspect="1" noChangeArrowheads="1"/>
          </p:cNvPicPr>
          <p:nvPr/>
        </p:nvPicPr>
        <p:blipFill>
          <a:blip r:embed="rId3" cstate="print"/>
          <a:srcRect/>
          <a:stretch>
            <a:fillRect/>
          </a:stretch>
        </p:blipFill>
        <p:spPr bwMode="auto">
          <a:xfrm>
            <a:off x="6147659" y="5801570"/>
            <a:ext cx="630041" cy="537804"/>
          </a:xfrm>
          <a:prstGeom prst="rect">
            <a:avLst/>
          </a:prstGeom>
          <a:noFill/>
          <a:ln w="9525">
            <a:noFill/>
            <a:miter lim="800000"/>
            <a:headEnd/>
            <a:tailEnd/>
          </a:ln>
        </p:spPr>
      </p:pic>
      <p:pic>
        <p:nvPicPr>
          <p:cNvPr id="75" name="Picture 852"/>
          <p:cNvPicPr>
            <a:picLocks noChangeAspect="1" noChangeArrowheads="1"/>
          </p:cNvPicPr>
          <p:nvPr/>
        </p:nvPicPr>
        <p:blipFill>
          <a:blip r:embed="rId3" cstate="print"/>
          <a:srcRect/>
          <a:stretch>
            <a:fillRect/>
          </a:stretch>
        </p:blipFill>
        <p:spPr bwMode="auto">
          <a:xfrm>
            <a:off x="4966599" y="5790895"/>
            <a:ext cx="630041" cy="537804"/>
          </a:xfrm>
          <a:prstGeom prst="rect">
            <a:avLst/>
          </a:prstGeom>
          <a:noFill/>
          <a:ln w="9525">
            <a:noFill/>
            <a:miter lim="800000"/>
            <a:headEnd/>
            <a:tailEnd/>
          </a:ln>
        </p:spPr>
      </p:pic>
      <p:sp>
        <p:nvSpPr>
          <p:cNvPr id="78" name="Line 843"/>
          <p:cNvSpPr>
            <a:spLocks noChangeShapeType="1"/>
          </p:cNvSpPr>
          <p:nvPr/>
        </p:nvSpPr>
        <p:spPr bwMode="auto">
          <a:xfrm flipH="1">
            <a:off x="2932680" y="2442357"/>
            <a:ext cx="2627295" cy="580966"/>
          </a:xfrm>
          <a:prstGeom prst="line">
            <a:avLst/>
          </a:prstGeom>
          <a:noFill/>
          <a:ln w="19050" cap="rnd">
            <a:solidFill>
              <a:srgbClr val="7030A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79" name="Line 843"/>
          <p:cNvSpPr>
            <a:spLocks noChangeShapeType="1"/>
          </p:cNvSpPr>
          <p:nvPr/>
        </p:nvSpPr>
        <p:spPr bwMode="auto">
          <a:xfrm flipH="1">
            <a:off x="2949446" y="2513610"/>
            <a:ext cx="3465245" cy="524455"/>
          </a:xfrm>
          <a:prstGeom prst="line">
            <a:avLst/>
          </a:prstGeom>
          <a:noFill/>
          <a:ln w="19050" cap="rnd">
            <a:solidFill>
              <a:srgbClr val="7030A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80" name="Rectangle 854"/>
          <p:cNvSpPr>
            <a:spLocks noChangeArrowheads="1"/>
          </p:cNvSpPr>
          <p:nvPr/>
        </p:nvSpPr>
        <p:spPr bwMode="auto">
          <a:xfrm>
            <a:off x="5933303" y="4606197"/>
            <a:ext cx="713336"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1243584" fontAlgn="base">
              <a:spcBef>
                <a:spcPct val="0"/>
              </a:spcBef>
              <a:spcAft>
                <a:spcPct val="0"/>
              </a:spcAft>
            </a:pPr>
            <a:r>
              <a:rPr lang="de-DE" sz="1100" dirty="0">
                <a:solidFill>
                  <a:srgbClr val="000000"/>
                </a:solidFill>
                <a:latin typeface="Arial" pitchFamily="34" charset="0"/>
                <a:cs typeface="Arial" pitchFamily="34" charset="0"/>
              </a:rPr>
              <a:t>Team</a:t>
            </a:r>
            <a:br>
              <a:rPr lang="de-DE" sz="1100" dirty="0">
                <a:solidFill>
                  <a:srgbClr val="000000"/>
                </a:solidFill>
                <a:latin typeface="Arial" pitchFamily="34" charset="0"/>
                <a:cs typeface="Arial" pitchFamily="34" charset="0"/>
              </a:rPr>
            </a:br>
            <a:r>
              <a:rPr lang="de-DE" sz="1100" dirty="0">
                <a:solidFill>
                  <a:srgbClr val="000000"/>
                </a:solidFill>
                <a:latin typeface="Arial" pitchFamily="34" charset="0"/>
                <a:cs typeface="Arial" pitchFamily="34" charset="0"/>
              </a:rPr>
              <a:t>Production </a:t>
            </a:r>
            <a:endParaRPr lang="de-DE" sz="2400" dirty="0">
              <a:latin typeface="Arial" pitchFamily="34" charset="0"/>
              <a:cs typeface="Arial" pitchFamily="34" charset="0"/>
            </a:endParaRPr>
          </a:p>
        </p:txBody>
      </p:sp>
      <p:sp>
        <p:nvSpPr>
          <p:cNvPr id="4" name="TextBox 3"/>
          <p:cNvSpPr txBox="1"/>
          <p:nvPr/>
        </p:nvSpPr>
        <p:spPr>
          <a:xfrm>
            <a:off x="6727435" y="5185742"/>
            <a:ext cx="1110509" cy="292977"/>
          </a:xfrm>
          <a:prstGeom prst="rect">
            <a:avLst/>
          </a:prstGeom>
          <a:noFill/>
        </p:spPr>
        <p:txBody>
          <a:bodyPr wrap="square" lIns="124358" tIns="62179" rIns="124358" bIns="62179" rtlCol="0">
            <a:spAutoFit/>
          </a:bodyPr>
          <a:lstStyle/>
          <a:p>
            <a:r>
              <a:rPr lang="en-US" sz="1100" dirty="0">
                <a:solidFill>
                  <a:srgbClr val="000000"/>
                </a:solidFill>
                <a:sym typeface="Wingdings"/>
              </a:rPr>
              <a:t></a:t>
            </a:r>
            <a:endParaRPr lang="en-US" sz="1100" dirty="0">
              <a:solidFill>
                <a:srgbClr val="000000"/>
              </a:solidFill>
            </a:endParaRPr>
          </a:p>
        </p:txBody>
      </p:sp>
      <p:sp>
        <p:nvSpPr>
          <p:cNvPr id="49" name="Line 865"/>
          <p:cNvSpPr>
            <a:spLocks noChangeShapeType="1"/>
          </p:cNvSpPr>
          <p:nvPr/>
        </p:nvSpPr>
        <p:spPr bwMode="auto">
          <a:xfrm flipH="1" flipV="1">
            <a:off x="6548824" y="5339684"/>
            <a:ext cx="17644" cy="655637"/>
          </a:xfrm>
          <a:prstGeom prst="line">
            <a:avLst/>
          </a:pr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50" name="Line 870"/>
          <p:cNvSpPr>
            <a:spLocks noChangeShapeType="1"/>
          </p:cNvSpPr>
          <p:nvPr/>
        </p:nvSpPr>
        <p:spPr bwMode="auto">
          <a:xfrm flipH="1" flipV="1">
            <a:off x="5331956" y="5332229"/>
            <a:ext cx="0" cy="738242"/>
          </a:xfrm>
          <a:prstGeom prst="line">
            <a:avLst/>
          </a:pr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83" name="Line 870"/>
          <p:cNvSpPr>
            <a:spLocks noChangeShapeType="1"/>
          </p:cNvSpPr>
          <p:nvPr/>
        </p:nvSpPr>
        <p:spPr bwMode="auto">
          <a:xfrm flipV="1">
            <a:off x="5331956" y="4365845"/>
            <a:ext cx="882673" cy="819897"/>
          </a:xfrm>
          <a:prstGeom prst="line">
            <a:avLst/>
          </a:pr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84" name="Line 870"/>
          <p:cNvSpPr>
            <a:spLocks noChangeShapeType="1"/>
          </p:cNvSpPr>
          <p:nvPr/>
        </p:nvSpPr>
        <p:spPr bwMode="auto">
          <a:xfrm flipH="1" flipV="1">
            <a:off x="6462679" y="4399497"/>
            <a:ext cx="80430" cy="786243"/>
          </a:xfrm>
          <a:prstGeom prst="line">
            <a:avLst/>
          </a:prstGeom>
          <a:noFill/>
          <a:ln w="19050" cap="rnd">
            <a:solidFill>
              <a:srgbClr val="C00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76" name="Rectangle 75"/>
          <p:cNvSpPr/>
          <p:nvPr/>
        </p:nvSpPr>
        <p:spPr>
          <a:xfrm>
            <a:off x="4662535" y="5454369"/>
            <a:ext cx="549433" cy="279461"/>
          </a:xfrm>
          <a:prstGeom prst="rect">
            <a:avLst/>
          </a:prstGeom>
        </p:spPr>
        <p:txBody>
          <a:bodyPr wrap="square" lIns="124358" tIns="62179" rIns="124358" bIns="62179">
            <a:spAutoFit/>
          </a:bodyPr>
          <a:lstStyle/>
          <a:p>
            <a:pPr algn="ctr" defTabSz="1243584" fontAlgn="base">
              <a:spcBef>
                <a:spcPct val="0"/>
              </a:spcBef>
              <a:spcAft>
                <a:spcPct val="0"/>
              </a:spcAft>
            </a:pPr>
            <a:r>
              <a:rPr lang="de-DE" sz="1000" b="1" dirty="0">
                <a:solidFill>
                  <a:srgbClr val="000000"/>
                </a:solidFill>
                <a:latin typeface="Arial" pitchFamily="34" charset="0"/>
                <a:cs typeface="Arial" pitchFamily="34" charset="0"/>
              </a:rPr>
              <a:t>CSV</a:t>
            </a:r>
            <a:endParaRPr lang="de-DE" sz="2200" b="1" dirty="0">
              <a:latin typeface="Arial" pitchFamily="34" charset="0"/>
              <a:cs typeface="Arial" pitchFamily="34" charset="0"/>
            </a:endParaRPr>
          </a:p>
        </p:txBody>
      </p:sp>
      <p:sp>
        <p:nvSpPr>
          <p:cNvPr id="86" name="Rectangle 85"/>
          <p:cNvSpPr/>
          <p:nvPr/>
        </p:nvSpPr>
        <p:spPr>
          <a:xfrm>
            <a:off x="5618056" y="5338030"/>
            <a:ext cx="948413" cy="433349"/>
          </a:xfrm>
          <a:prstGeom prst="rect">
            <a:avLst/>
          </a:prstGeom>
        </p:spPr>
        <p:txBody>
          <a:bodyPr wrap="square" lIns="124358" tIns="62179" rIns="124358" bIns="62179">
            <a:spAutoFit/>
          </a:bodyPr>
          <a:lstStyle/>
          <a:p>
            <a:pPr algn="ctr" defTabSz="1243584" fontAlgn="base">
              <a:spcBef>
                <a:spcPct val="0"/>
              </a:spcBef>
              <a:spcAft>
                <a:spcPct val="0"/>
              </a:spcAft>
            </a:pPr>
            <a:r>
              <a:rPr lang="de-DE" sz="1000" b="1" dirty="0">
                <a:solidFill>
                  <a:srgbClr val="000000"/>
                </a:solidFill>
                <a:latin typeface="Arial" pitchFamily="34" charset="0"/>
                <a:cs typeface="Arial" pitchFamily="34" charset="0"/>
              </a:rPr>
              <a:t>Live Migration </a:t>
            </a:r>
            <a:endParaRPr lang="de-DE" sz="2200" b="1" dirty="0">
              <a:latin typeface="Arial" pitchFamily="34" charset="0"/>
              <a:cs typeface="Arial" pitchFamily="34" charset="0"/>
            </a:endParaRPr>
          </a:p>
        </p:txBody>
      </p:sp>
      <p:cxnSp>
        <p:nvCxnSpPr>
          <p:cNvPr id="87" name="Straight Connector 86"/>
          <p:cNvCxnSpPr/>
          <p:nvPr/>
        </p:nvCxnSpPr>
        <p:spPr>
          <a:xfrm>
            <a:off x="1996381" y="4162732"/>
            <a:ext cx="7876434" cy="0"/>
          </a:xfrm>
          <a:prstGeom prst="line">
            <a:avLst/>
          </a:prstGeom>
          <a:ln>
            <a:solidFill>
              <a:schemeClr val="tx1">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461670" y="3595847"/>
            <a:ext cx="2673966" cy="376684"/>
          </a:xfrm>
          <a:prstGeom prst="rect">
            <a:avLst/>
          </a:prstGeom>
        </p:spPr>
        <p:txBody>
          <a:bodyPr wrap="none" lIns="124358" tIns="62179" rIns="124358" bIns="62179">
            <a:spAutoFit/>
          </a:bodyPr>
          <a:lstStyle/>
          <a:p>
            <a:r>
              <a:rPr lang="en-US" sz="1600" dirty="0">
                <a:solidFill>
                  <a:srgbClr val="000000"/>
                </a:solidFill>
                <a:latin typeface="Arial"/>
              </a:rPr>
              <a:t>Hyper-V Virtual FC Switch</a:t>
            </a:r>
            <a:endParaRPr lang="de-DE" sz="1600" dirty="0"/>
          </a:p>
        </p:txBody>
      </p:sp>
      <p:pic>
        <p:nvPicPr>
          <p:cNvPr id="89" name="Picture 880"/>
          <p:cNvPicPr>
            <a:picLocks noChangeAspect="1" noChangeArrowheads="1"/>
          </p:cNvPicPr>
          <p:nvPr/>
        </p:nvPicPr>
        <p:blipFill>
          <a:blip r:embed="rId6" cstate="print"/>
          <a:srcRect/>
          <a:stretch>
            <a:fillRect/>
          </a:stretch>
        </p:blipFill>
        <p:spPr bwMode="auto">
          <a:xfrm>
            <a:off x="3516570" y="3587194"/>
            <a:ext cx="621824" cy="342458"/>
          </a:xfrm>
          <a:prstGeom prst="rect">
            <a:avLst/>
          </a:prstGeom>
          <a:noFill/>
          <a:ln w="9525">
            <a:noFill/>
            <a:miter lim="800000"/>
            <a:headEnd/>
            <a:tailEnd/>
          </a:ln>
          <a:effectLst/>
        </p:spPr>
      </p:pic>
      <p:pic>
        <p:nvPicPr>
          <p:cNvPr id="90" name="Picture 880"/>
          <p:cNvPicPr>
            <a:picLocks noChangeAspect="1" noChangeArrowheads="1"/>
          </p:cNvPicPr>
          <p:nvPr/>
        </p:nvPicPr>
        <p:blipFill>
          <a:blip r:embed="rId6" cstate="print"/>
          <a:srcRect/>
          <a:stretch>
            <a:fillRect/>
          </a:stretch>
        </p:blipFill>
        <p:spPr bwMode="auto">
          <a:xfrm>
            <a:off x="5066539" y="3581363"/>
            <a:ext cx="621824" cy="342458"/>
          </a:xfrm>
          <a:prstGeom prst="rect">
            <a:avLst/>
          </a:prstGeom>
          <a:noFill/>
          <a:ln w="9525">
            <a:noFill/>
            <a:miter lim="800000"/>
            <a:headEnd/>
            <a:tailEnd/>
          </a:ln>
          <a:effectLst/>
        </p:spPr>
      </p:pic>
      <p:sp>
        <p:nvSpPr>
          <p:cNvPr id="91" name="Rectangle 505"/>
          <p:cNvSpPr>
            <a:spLocks noChangeArrowheads="1"/>
          </p:cNvSpPr>
          <p:nvPr/>
        </p:nvSpPr>
        <p:spPr bwMode="auto">
          <a:xfrm>
            <a:off x="3548323" y="3857934"/>
            <a:ext cx="682401" cy="2197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243584" fontAlgn="base">
              <a:spcBef>
                <a:spcPct val="0"/>
              </a:spcBef>
              <a:spcAft>
                <a:spcPct val="0"/>
              </a:spcAft>
            </a:pPr>
            <a:r>
              <a:rPr lang="de-DE" sz="1400" dirty="0">
                <a:solidFill>
                  <a:srgbClr val="000000"/>
                </a:solidFill>
                <a:latin typeface="Arial" pitchFamily="34" charset="0"/>
                <a:cs typeface="Arial" pitchFamily="34" charset="0"/>
              </a:rPr>
              <a:t>Fabric A</a:t>
            </a:r>
            <a:endParaRPr lang="de-DE" sz="1900" dirty="0">
              <a:latin typeface="Arial" pitchFamily="34" charset="0"/>
              <a:cs typeface="Arial" pitchFamily="34" charset="0"/>
            </a:endParaRPr>
          </a:p>
        </p:txBody>
      </p:sp>
      <p:sp>
        <p:nvSpPr>
          <p:cNvPr id="92" name="Rectangle 505"/>
          <p:cNvSpPr>
            <a:spLocks noChangeArrowheads="1"/>
          </p:cNvSpPr>
          <p:nvPr/>
        </p:nvSpPr>
        <p:spPr bwMode="auto">
          <a:xfrm>
            <a:off x="5147417" y="3894074"/>
            <a:ext cx="682401" cy="2197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243584" fontAlgn="base">
              <a:spcBef>
                <a:spcPct val="0"/>
              </a:spcBef>
              <a:spcAft>
                <a:spcPct val="0"/>
              </a:spcAft>
            </a:pPr>
            <a:r>
              <a:rPr lang="de-DE" sz="1400" dirty="0">
                <a:solidFill>
                  <a:srgbClr val="000000"/>
                </a:solidFill>
                <a:latin typeface="Arial" pitchFamily="34" charset="0"/>
                <a:cs typeface="Arial" pitchFamily="34" charset="0"/>
              </a:rPr>
              <a:t>Fabric B</a:t>
            </a:r>
            <a:endParaRPr lang="de-DE" sz="1900" dirty="0">
              <a:latin typeface="Arial" pitchFamily="34" charset="0"/>
              <a:cs typeface="Arial" pitchFamily="34" charset="0"/>
            </a:endParaRPr>
          </a:p>
        </p:txBody>
      </p:sp>
      <p:sp>
        <p:nvSpPr>
          <p:cNvPr id="93" name="Line 832"/>
          <p:cNvSpPr>
            <a:spLocks noChangeShapeType="1"/>
          </p:cNvSpPr>
          <p:nvPr/>
        </p:nvSpPr>
        <p:spPr bwMode="auto">
          <a:xfrm flipV="1">
            <a:off x="3213402" y="3690792"/>
            <a:ext cx="354996" cy="1546828"/>
          </a:xfrm>
          <a:prstGeom prst="line">
            <a:avLst/>
          </a:prstGeom>
          <a:noFill/>
          <a:ln w="19050" cap="rnd">
            <a:solidFill>
              <a:srgbClr val="FFC00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
        <p:nvSpPr>
          <p:cNvPr id="94" name="Line 832"/>
          <p:cNvSpPr>
            <a:spLocks noChangeShapeType="1"/>
          </p:cNvSpPr>
          <p:nvPr/>
        </p:nvSpPr>
        <p:spPr bwMode="auto">
          <a:xfrm flipV="1">
            <a:off x="4299034" y="3673641"/>
            <a:ext cx="950879" cy="1558618"/>
          </a:xfrm>
          <a:prstGeom prst="line">
            <a:avLst/>
          </a:prstGeom>
          <a:noFill/>
          <a:ln w="19050" cap="rnd">
            <a:solidFill>
              <a:srgbClr val="00B050"/>
            </a:solidFill>
            <a:prstDash val="solid"/>
            <a:round/>
            <a:headEnd/>
            <a:tailEnd/>
          </a:ln>
        </p:spPr>
        <p:txBody>
          <a:bodyPr vert="horz" wrap="square" lIns="124358" tIns="62179" rIns="124358" bIns="62179" numCol="1" anchor="t" anchorCtr="0" compatLnSpc="1">
            <a:prstTxWarp prst="textNoShape">
              <a:avLst/>
            </a:prstTxWarp>
          </a:bodyPr>
          <a:lstStyle/>
          <a:p>
            <a:endParaRPr lang="de-DE"/>
          </a:p>
        </p:txBody>
      </p:sp>
    </p:spTree>
    <p:extLst>
      <p:ext uri="{BB962C8B-B14F-4D97-AF65-F5344CB8AC3E}">
        <p14:creationId xmlns:p14="http://schemas.microsoft.com/office/powerpoint/2010/main" val="1645121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7" grpId="0" animBg="1"/>
      <p:bldP spid="48" grpId="0" animBg="1"/>
      <p:bldP spid="78" grpId="0" animBg="1"/>
      <p:bldP spid="79" grpId="0" animBg="1"/>
      <p:bldP spid="49" grpId="0" animBg="1"/>
      <p:bldP spid="50" grpId="0" animBg="1"/>
      <p:bldP spid="83" grpId="0" animBg="1"/>
      <p:bldP spid="84" grpId="0" animBg="1"/>
      <p:bldP spid="93" grpId="0" animBg="1"/>
      <p:bldP spid="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Connect Server Profile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11" y="1284759"/>
            <a:ext cx="10486209" cy="526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1646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solidFill>
                  <a:schemeClr val="tx1"/>
                </a:solidFill>
              </a:rPr>
              <a:t>HP VirtualSystem - Extensible </a:t>
            </a:r>
            <a:r>
              <a:rPr lang="en-US" sz="4000" dirty="0">
                <a:solidFill>
                  <a:schemeClr val="tx1"/>
                </a:solidFill>
              </a:rPr>
              <a:t>to support a range of disaster </a:t>
            </a:r>
            <a:r>
              <a:rPr lang="en-US" sz="4000" dirty="0" smtClean="0">
                <a:solidFill>
                  <a:schemeClr val="tx1"/>
                </a:solidFill>
              </a:rPr>
              <a:t>recovery options</a:t>
            </a:r>
            <a:endParaRPr lang="en-US" sz="4000" dirty="0">
              <a:solidFill>
                <a:schemeClr val="tx1"/>
              </a:solidFill>
            </a:endParaRPr>
          </a:p>
        </p:txBody>
      </p:sp>
      <p:sp>
        <p:nvSpPr>
          <p:cNvPr id="7" name="Content Placeholder 6"/>
          <p:cNvSpPr>
            <a:spLocks noGrp="1"/>
          </p:cNvSpPr>
          <p:nvPr>
            <p:ph sz="quarter" idx="10"/>
          </p:nvPr>
        </p:nvSpPr>
        <p:spPr>
          <a:xfrm>
            <a:off x="283782" y="1723326"/>
            <a:ext cx="11887200" cy="5271199"/>
          </a:xfrm>
        </p:spPr>
        <p:txBody>
          <a:bodyPr/>
          <a:lstStyle/>
          <a:p>
            <a:pPr lvl="1"/>
            <a:r>
              <a:rPr lang="en-US" b="1" dirty="0">
                <a:solidFill>
                  <a:schemeClr val="tx1"/>
                </a:solidFill>
              </a:rPr>
              <a:t>Disaster-recovery driven:</a:t>
            </a:r>
          </a:p>
          <a:p>
            <a:pPr lvl="2"/>
            <a:r>
              <a:rPr lang="en-US" dirty="0">
                <a:solidFill>
                  <a:schemeClr val="tx1"/>
                </a:solidFill>
              </a:rPr>
              <a:t>By required recovery time objectives and recovery point objectives</a:t>
            </a:r>
          </a:p>
          <a:p>
            <a:pPr lvl="1"/>
            <a:r>
              <a:rPr lang="en-US" b="1" dirty="0">
                <a:solidFill>
                  <a:schemeClr val="tx1"/>
                </a:solidFill>
              </a:rPr>
              <a:t>Architected for extensibility and support for a wide range of disaster recovery scenarios:</a:t>
            </a:r>
          </a:p>
          <a:p>
            <a:pPr lvl="2"/>
            <a:r>
              <a:rPr lang="en-US" dirty="0">
                <a:solidFill>
                  <a:schemeClr val="tx1"/>
                </a:solidFill>
              </a:rPr>
              <a:t>Operating system and application-level disaster recovery</a:t>
            </a:r>
          </a:p>
          <a:p>
            <a:pPr lvl="3"/>
            <a:r>
              <a:rPr lang="en-US" dirty="0">
                <a:solidFill>
                  <a:schemeClr val="tx1"/>
                </a:solidFill>
              </a:rPr>
              <a:t>Hyper-V replica</a:t>
            </a:r>
          </a:p>
          <a:p>
            <a:pPr lvl="3"/>
            <a:r>
              <a:rPr lang="en-US" dirty="0">
                <a:solidFill>
                  <a:schemeClr val="tx1"/>
                </a:solidFill>
              </a:rPr>
              <a:t>Application mirroring (SQL Always-On Failover, Exchange DAGs, etc.)</a:t>
            </a:r>
          </a:p>
          <a:p>
            <a:pPr lvl="3"/>
            <a:r>
              <a:rPr lang="en-US" dirty="0">
                <a:solidFill>
                  <a:schemeClr val="tx1"/>
                </a:solidFill>
              </a:rPr>
              <a:t>Host-based replication solutions</a:t>
            </a:r>
          </a:p>
          <a:p>
            <a:pPr lvl="2"/>
            <a:r>
              <a:rPr lang="en-US" dirty="0">
                <a:solidFill>
                  <a:schemeClr val="tx1"/>
                </a:solidFill>
              </a:rPr>
              <a:t>Hardware-based disaster recovery</a:t>
            </a:r>
          </a:p>
          <a:p>
            <a:pPr lvl="3"/>
            <a:r>
              <a:rPr lang="en-US" dirty="0">
                <a:solidFill>
                  <a:schemeClr val="tx1"/>
                </a:solidFill>
              </a:rPr>
              <a:t>HP StoreServ Remote Copy and Replication Suite</a:t>
            </a:r>
          </a:p>
          <a:p>
            <a:pPr lvl="3"/>
            <a:r>
              <a:rPr lang="en-US" dirty="0">
                <a:solidFill>
                  <a:schemeClr val="tx1"/>
                </a:solidFill>
              </a:rPr>
              <a:t>HP StoreServ geo-clustering with CLX </a:t>
            </a:r>
          </a:p>
          <a:p>
            <a:endParaRPr lang="en-US" dirty="0">
              <a:solidFill>
                <a:schemeClr val="tx1"/>
              </a:solidFill>
            </a:endParaRPr>
          </a:p>
        </p:txBody>
      </p:sp>
    </p:spTree>
    <p:extLst>
      <p:ext uri="{BB962C8B-B14F-4D97-AF65-F5344CB8AC3E}">
        <p14:creationId xmlns:p14="http://schemas.microsoft.com/office/powerpoint/2010/main" val="12193590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Deeply integrated management</a:t>
            </a:r>
          </a:p>
        </p:txBody>
      </p:sp>
    </p:spTree>
    <p:extLst>
      <p:ext uri="{BB962C8B-B14F-4D97-AF65-F5344CB8AC3E}">
        <p14:creationId xmlns:p14="http://schemas.microsoft.com/office/powerpoint/2010/main" val="4076058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HP Cloud Solutions for Microsoft</a:t>
            </a:r>
            <a:endParaRPr lang="en-US" dirty="0"/>
          </a:p>
        </p:txBody>
      </p:sp>
      <p:sp>
        <p:nvSpPr>
          <p:cNvPr id="5" name="Text Placeholder 4"/>
          <p:cNvSpPr>
            <a:spLocks noGrp="1"/>
          </p:cNvSpPr>
          <p:nvPr>
            <p:ph type="body" sz="quarter" idx="12"/>
          </p:nvPr>
        </p:nvSpPr>
        <p:spPr/>
        <p:txBody>
          <a:bodyPr/>
          <a:lstStyle/>
          <a:p>
            <a:r>
              <a:rPr lang="en-US" sz="2800" dirty="0" smtClean="0"/>
              <a:t>Paul Gavin HP Training Manager</a:t>
            </a:r>
          </a:p>
          <a:p>
            <a:r>
              <a:rPr lang="en-US" sz="2800" dirty="0" smtClean="0"/>
              <a:t>Joe Sullivan HP  Engineering Manager</a:t>
            </a:r>
            <a:endParaRPr lang="en-US" sz="2800" dirty="0"/>
          </a:p>
        </p:txBody>
      </p:sp>
      <p:sp>
        <p:nvSpPr>
          <p:cNvPr id="9" name="Text Placeholder 8"/>
          <p:cNvSpPr>
            <a:spLocks noGrp="1"/>
          </p:cNvSpPr>
          <p:nvPr>
            <p:ph type="body" sz="quarter" idx="13"/>
          </p:nvPr>
        </p:nvSpPr>
        <p:spPr>
          <a:xfrm>
            <a:off x="6492620" y="434695"/>
            <a:ext cx="5486400" cy="1754326"/>
          </a:xfrm>
        </p:spPr>
        <p:txBody>
          <a:bodyPr/>
          <a:lstStyle/>
          <a:p>
            <a:r>
              <a:rPr lang="en-US" dirty="0" smtClean="0"/>
              <a:t>WAD-B291</a:t>
            </a:r>
            <a:r>
              <a:rPr lang="en-US" dirty="0"/>
              <a:t/>
            </a:r>
            <a:br>
              <a:rPr lang="en-US" dirty="0"/>
            </a:b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Primary VS3 software components</a:t>
            </a:r>
          </a:p>
        </p:txBody>
      </p:sp>
      <p:sp>
        <p:nvSpPr>
          <p:cNvPr id="4" name="Content Placeholder 3"/>
          <p:cNvSpPr>
            <a:spLocks noGrp="1"/>
          </p:cNvSpPr>
          <p:nvPr>
            <p:ph sz="quarter" idx="10"/>
          </p:nvPr>
        </p:nvSpPr>
        <p:spPr>
          <a:xfrm>
            <a:off x="274638" y="1214438"/>
            <a:ext cx="11887200" cy="5616922"/>
          </a:xfrm>
        </p:spPr>
        <p:txBody>
          <a:bodyPr/>
          <a:lstStyle/>
          <a:p>
            <a:pPr lvl="2"/>
            <a:r>
              <a:rPr lang="en-US" dirty="0">
                <a:solidFill>
                  <a:schemeClr val="tx1"/>
                </a:solidFill>
              </a:rPr>
              <a:t>Microsoft Windows Server 2012 Data Center </a:t>
            </a:r>
            <a:r>
              <a:rPr lang="en-US" dirty="0" smtClean="0">
                <a:solidFill>
                  <a:schemeClr val="tx1"/>
                </a:solidFill>
              </a:rPr>
              <a:t>edition</a:t>
            </a:r>
            <a:r>
              <a:rPr lang="en-US" baseline="30000" dirty="0">
                <a:solidFill>
                  <a:schemeClr val="tx1"/>
                </a:solidFill>
              </a:rPr>
              <a:t>*</a:t>
            </a:r>
          </a:p>
          <a:p>
            <a:pPr lvl="2"/>
            <a:r>
              <a:rPr lang="en-US" dirty="0">
                <a:solidFill>
                  <a:schemeClr val="tx1"/>
                </a:solidFill>
              </a:rPr>
              <a:t>Microsoft System Center 2012 </a:t>
            </a:r>
            <a:r>
              <a:rPr lang="en-US" dirty="0" err="1" smtClean="0">
                <a:solidFill>
                  <a:schemeClr val="tx1"/>
                </a:solidFill>
              </a:rPr>
              <a:t>SP1</a:t>
            </a:r>
            <a:r>
              <a:rPr lang="en-US" baseline="30000" dirty="0" err="1" smtClean="0">
                <a:solidFill>
                  <a:schemeClr val="tx1"/>
                </a:solidFill>
              </a:rPr>
              <a:t>4</a:t>
            </a:r>
            <a:endParaRPr lang="en-US" dirty="0">
              <a:solidFill>
                <a:schemeClr val="tx1"/>
              </a:solidFill>
            </a:endParaRPr>
          </a:p>
          <a:p>
            <a:pPr lvl="2"/>
            <a:r>
              <a:rPr lang="en-US" dirty="0">
                <a:solidFill>
                  <a:schemeClr val="tx1"/>
                </a:solidFill>
              </a:rPr>
              <a:t>HP Insight Control for System Center management packs</a:t>
            </a:r>
          </a:p>
          <a:p>
            <a:pPr lvl="2"/>
            <a:r>
              <a:rPr lang="en-US" dirty="0">
                <a:solidFill>
                  <a:schemeClr val="tx1"/>
                </a:solidFill>
              </a:rPr>
              <a:t>HP Storage Management Pack for System Center Operations Manager</a:t>
            </a:r>
          </a:p>
          <a:p>
            <a:pPr lvl="2"/>
            <a:r>
              <a:rPr lang="en-US" dirty="0">
                <a:solidFill>
                  <a:schemeClr val="tx1"/>
                </a:solidFill>
              </a:rPr>
              <a:t>HP 3PAR StoreServ software suites </a:t>
            </a:r>
          </a:p>
          <a:p>
            <a:pPr lvl="3"/>
            <a:r>
              <a:rPr lang="en-US" dirty="0">
                <a:solidFill>
                  <a:schemeClr val="tx1"/>
                </a:solidFill>
              </a:rPr>
              <a:t>Default – Operating System Suite (includes Thin Provisioning)</a:t>
            </a:r>
          </a:p>
          <a:p>
            <a:pPr lvl="3"/>
            <a:r>
              <a:rPr lang="en-US" dirty="0">
                <a:solidFill>
                  <a:schemeClr val="tx1"/>
                </a:solidFill>
              </a:rPr>
              <a:t>Optional – Replication Suite, Data Optimization Suite, Reporting Suite, Security Suite, and Application Suite</a:t>
            </a:r>
          </a:p>
          <a:p>
            <a:pPr lvl="2"/>
            <a:r>
              <a:rPr lang="en-US" dirty="0">
                <a:solidFill>
                  <a:schemeClr val="tx1"/>
                </a:solidFill>
              </a:rPr>
              <a:t>Certified HP firmware/driver package for VS3 components based on HP Service Pack for ProLiant </a:t>
            </a:r>
            <a:r>
              <a:rPr lang="en-US" dirty="0" smtClean="0">
                <a:solidFill>
                  <a:schemeClr val="tx1"/>
                </a:solidFill>
              </a:rPr>
              <a:t>releases</a:t>
            </a:r>
          </a:p>
          <a:p>
            <a:pPr lvl="2"/>
            <a:endParaRPr lang="en-US" dirty="0" smtClean="0">
              <a:solidFill>
                <a:schemeClr val="tx1"/>
              </a:solidFill>
            </a:endParaRPr>
          </a:p>
          <a:p>
            <a:pPr marL="0" lvl="2" indent="0">
              <a:buNone/>
            </a:pPr>
            <a:r>
              <a:rPr lang="en-US" sz="1000" baseline="30000" dirty="0">
                <a:solidFill>
                  <a:schemeClr val="tx1"/>
                </a:solidFill>
              </a:rPr>
              <a:t>4,</a:t>
            </a:r>
            <a:r>
              <a:rPr lang="en-US" sz="1000" dirty="0">
                <a:solidFill>
                  <a:schemeClr val="tx1"/>
                </a:solidFill>
              </a:rPr>
              <a:t> Licenses not part of VS3 SKU; must be purchased separately</a:t>
            </a:r>
          </a:p>
          <a:p>
            <a:pPr lvl="2"/>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56381146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Microsoft System Center 2012 </a:t>
            </a:r>
            <a:r>
              <a:rPr lang="en-US" sz="4400" dirty="0" smtClean="0">
                <a:solidFill>
                  <a:schemeClr val="tx1"/>
                </a:solidFill>
              </a:rPr>
              <a:t>SP1</a:t>
            </a:r>
            <a:endParaRPr lang="en-US" sz="4400" dirty="0">
              <a:solidFill>
                <a:schemeClr val="tx1"/>
              </a:solidFill>
            </a:endParaRPr>
          </a:p>
        </p:txBody>
      </p:sp>
      <p:grpSp>
        <p:nvGrpSpPr>
          <p:cNvPr id="4" name="Group 3"/>
          <p:cNvGrpSpPr/>
          <p:nvPr/>
        </p:nvGrpSpPr>
        <p:grpSpPr>
          <a:xfrm>
            <a:off x="3258788" y="1328282"/>
            <a:ext cx="4994140" cy="4456025"/>
            <a:chOff x="2365224" y="925396"/>
            <a:chExt cx="3671975" cy="3276786"/>
          </a:xfrm>
        </p:grpSpPr>
        <p:sp>
          <p:nvSpPr>
            <p:cNvPr id="16" name="Freeform 15"/>
            <p:cNvSpPr/>
            <p:nvPr/>
          </p:nvSpPr>
          <p:spPr>
            <a:xfrm>
              <a:off x="2789279" y="1100993"/>
              <a:ext cx="3051380" cy="2881959"/>
            </a:xfrm>
            <a:custGeom>
              <a:avLst/>
              <a:gdLst>
                <a:gd name="connsiteX0" fmla="*/ 2179360 w 4358714"/>
                <a:gd name="connsiteY0" fmla="*/ 0 h 4358714"/>
                <a:gd name="connsiteX1" fmla="*/ 4066739 w 4358714"/>
                <a:gd name="connsiteY1" fmla="*/ 1089683 h 4358714"/>
                <a:gd name="connsiteX2" fmla="*/ 2179357 w 4358714"/>
                <a:gd name="connsiteY2" fmla="*/ 2179357 h 4358714"/>
                <a:gd name="connsiteX3" fmla="*/ 2179360 w 4358714"/>
                <a:gd name="connsiteY3" fmla="*/ 0 h 4358714"/>
              </a:gdLst>
              <a:ahLst/>
              <a:cxnLst>
                <a:cxn ang="0">
                  <a:pos x="connsiteX0" y="connsiteY0"/>
                </a:cxn>
                <a:cxn ang="0">
                  <a:pos x="connsiteX1" y="connsiteY1"/>
                </a:cxn>
                <a:cxn ang="0">
                  <a:pos x="connsiteX2" y="connsiteY2"/>
                </a:cxn>
                <a:cxn ang="0">
                  <a:pos x="connsiteX3" y="connsiteY3"/>
                </a:cxn>
              </a:cxnLst>
              <a:rect l="l" t="t" r="r" b="b"/>
              <a:pathLst>
                <a:path w="4358714" h="4358714">
                  <a:moveTo>
                    <a:pt x="2179360" y="0"/>
                  </a:moveTo>
                  <a:cubicBezTo>
                    <a:pt x="2957970" y="1"/>
                    <a:pt x="3677435" y="415386"/>
                    <a:pt x="4066739" y="1089683"/>
                  </a:cubicBezTo>
                  <a:lnTo>
                    <a:pt x="2179357" y="2179357"/>
                  </a:lnTo>
                  <a:cubicBezTo>
                    <a:pt x="2179358" y="1452905"/>
                    <a:pt x="2179359" y="726452"/>
                    <a:pt x="2179360" y="0"/>
                  </a:cubicBezTo>
                  <a:close/>
                </a:path>
              </a:pathLst>
            </a:custGeom>
            <a:solidFill>
              <a:schemeClr val="accent1"/>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2297106" tIns="570744" rIns="947980" bIns="2933790" numCol="1" spcCol="1270" anchor="ctr" anchorCtr="0">
              <a:noAutofit/>
            </a:bodyPr>
            <a:lstStyle/>
            <a:p>
              <a:pPr defTabSz="664972">
                <a:lnSpc>
                  <a:spcPct val="90000"/>
                </a:lnSpc>
                <a:spcBef>
                  <a:spcPct val="0"/>
                </a:spcBef>
                <a:spcAft>
                  <a:spcPct val="35000"/>
                </a:spcAft>
              </a:pPr>
              <a:endParaRPr lang="de-CH" sz="1100" dirty="0">
                <a:solidFill>
                  <a:schemeClr val="tx1"/>
                </a:solidFill>
              </a:endParaRPr>
            </a:p>
          </p:txBody>
        </p:sp>
        <p:sp>
          <p:nvSpPr>
            <p:cNvPr id="17" name="Freeform 16"/>
            <p:cNvSpPr/>
            <p:nvPr/>
          </p:nvSpPr>
          <p:spPr>
            <a:xfrm>
              <a:off x="2825596" y="1149424"/>
              <a:ext cx="3051380" cy="2881959"/>
            </a:xfrm>
            <a:custGeom>
              <a:avLst/>
              <a:gdLst>
                <a:gd name="connsiteX0" fmla="*/ 4066738 w 4358714"/>
                <a:gd name="connsiteY0" fmla="*/ 1089683 h 4358714"/>
                <a:gd name="connsiteX1" fmla="*/ 4066733 w 4358714"/>
                <a:gd name="connsiteY1" fmla="*/ 3269041 h 4358714"/>
                <a:gd name="connsiteX2" fmla="*/ 2179357 w 4358714"/>
                <a:gd name="connsiteY2" fmla="*/ 2179357 h 4358714"/>
                <a:gd name="connsiteX3" fmla="*/ 4066738 w 4358714"/>
                <a:gd name="connsiteY3" fmla="*/ 1089683 h 4358714"/>
              </a:gdLst>
              <a:ahLst/>
              <a:cxnLst>
                <a:cxn ang="0">
                  <a:pos x="connsiteX0" y="connsiteY0"/>
                </a:cxn>
                <a:cxn ang="0">
                  <a:pos x="connsiteX1" y="connsiteY1"/>
                </a:cxn>
                <a:cxn ang="0">
                  <a:pos x="connsiteX2" y="connsiteY2"/>
                </a:cxn>
                <a:cxn ang="0">
                  <a:pos x="connsiteX3" y="connsiteY3"/>
                </a:cxn>
              </a:cxnLst>
              <a:rect l="l" t="t" r="r" b="b"/>
              <a:pathLst>
                <a:path w="4358714" h="4358714">
                  <a:moveTo>
                    <a:pt x="4066738" y="1089683"/>
                  </a:moveTo>
                  <a:cubicBezTo>
                    <a:pt x="4456041" y="1763980"/>
                    <a:pt x="4456039" y="2594746"/>
                    <a:pt x="4066733" y="3269041"/>
                  </a:cubicBezTo>
                  <a:lnTo>
                    <a:pt x="2179357" y="2179357"/>
                  </a:lnTo>
                  <a:lnTo>
                    <a:pt x="4066738" y="1089683"/>
                  </a:lnTo>
                  <a:close/>
                </a:path>
              </a:pathLst>
            </a:custGeom>
            <a:solidFill>
              <a:schemeClr val="accent1"/>
            </a:solidFill>
          </p:spPr>
          <p:style>
            <a:lnRef idx="2">
              <a:schemeClr val="lt1">
                <a:hueOff val="0"/>
                <a:satOff val="0"/>
                <a:lumOff val="0"/>
                <a:alphaOff val="0"/>
              </a:schemeClr>
            </a:lnRef>
            <a:fillRef idx="1">
              <a:schemeClr val="accent1">
                <a:alpha val="90000"/>
                <a:hueOff val="0"/>
                <a:satOff val="0"/>
                <a:lumOff val="0"/>
                <a:alphaOff val="-8000"/>
              </a:schemeClr>
            </a:fillRef>
            <a:effectRef idx="0">
              <a:schemeClr val="accent1">
                <a:alpha val="90000"/>
                <a:hueOff val="0"/>
                <a:satOff val="0"/>
                <a:lumOff val="0"/>
                <a:alphaOff val="-8000"/>
              </a:schemeClr>
            </a:effectRef>
            <a:fontRef idx="minor">
              <a:schemeClr val="lt1"/>
            </a:fontRef>
          </p:style>
          <p:txBody>
            <a:bodyPr spcFirstLastPara="0" vert="horz" wrap="square" lIns="2971669" tIns="1778212" rIns="221528" bIns="1752266" numCol="1" spcCol="1270" anchor="ctr" anchorCtr="0">
              <a:noAutofit/>
            </a:bodyPr>
            <a:lstStyle/>
            <a:p>
              <a:pPr defTabSz="664972">
                <a:lnSpc>
                  <a:spcPct val="90000"/>
                </a:lnSpc>
                <a:spcBef>
                  <a:spcPct val="0"/>
                </a:spcBef>
                <a:spcAft>
                  <a:spcPct val="35000"/>
                </a:spcAft>
              </a:pPr>
              <a:endParaRPr lang="de-CH" sz="1100" dirty="0">
                <a:solidFill>
                  <a:schemeClr val="tx1"/>
                </a:solidFill>
              </a:endParaRPr>
            </a:p>
          </p:txBody>
        </p:sp>
        <p:sp>
          <p:nvSpPr>
            <p:cNvPr id="18" name="Freeform 17"/>
            <p:cNvSpPr/>
            <p:nvPr/>
          </p:nvSpPr>
          <p:spPr>
            <a:xfrm>
              <a:off x="2770391" y="1197856"/>
              <a:ext cx="3070268" cy="2881959"/>
            </a:xfrm>
            <a:custGeom>
              <a:avLst/>
              <a:gdLst>
                <a:gd name="connsiteX0" fmla="*/ 4066735 w 4358714"/>
                <a:gd name="connsiteY0" fmla="*/ 3269036 h 4358714"/>
                <a:gd name="connsiteX1" fmla="*/ 2179356 w 4358714"/>
                <a:gd name="connsiteY1" fmla="*/ 4358714 h 4358714"/>
                <a:gd name="connsiteX2" fmla="*/ 2179357 w 4358714"/>
                <a:gd name="connsiteY2" fmla="*/ 2179357 h 4358714"/>
                <a:gd name="connsiteX3" fmla="*/ 4066735 w 4358714"/>
                <a:gd name="connsiteY3" fmla="*/ 3269036 h 4358714"/>
              </a:gdLst>
              <a:ahLst/>
              <a:cxnLst>
                <a:cxn ang="0">
                  <a:pos x="connsiteX0" y="connsiteY0"/>
                </a:cxn>
                <a:cxn ang="0">
                  <a:pos x="connsiteX1" y="connsiteY1"/>
                </a:cxn>
                <a:cxn ang="0">
                  <a:pos x="connsiteX2" y="connsiteY2"/>
                </a:cxn>
                <a:cxn ang="0">
                  <a:pos x="connsiteX3" y="connsiteY3"/>
                </a:cxn>
              </a:cxnLst>
              <a:rect l="l" t="t" r="r" b="b"/>
              <a:pathLst>
                <a:path w="4358714" h="4358714">
                  <a:moveTo>
                    <a:pt x="4066735" y="3269036"/>
                  </a:moveTo>
                  <a:cubicBezTo>
                    <a:pt x="3677430" y="3943332"/>
                    <a:pt x="2957965" y="4358715"/>
                    <a:pt x="2179356" y="4358714"/>
                  </a:cubicBezTo>
                  <a:cubicBezTo>
                    <a:pt x="2179356" y="3632262"/>
                    <a:pt x="2179357" y="2905809"/>
                    <a:pt x="2179357" y="2179357"/>
                  </a:cubicBezTo>
                  <a:lnTo>
                    <a:pt x="4066735" y="3269036"/>
                  </a:lnTo>
                  <a:close/>
                </a:path>
              </a:pathLst>
            </a:custGeom>
            <a:solidFill>
              <a:schemeClr val="accent5">
                <a:lumMod val="50000"/>
                <a:alpha val="25000"/>
              </a:schemeClr>
            </a:solidFill>
          </p:spPr>
          <p:style>
            <a:lnRef idx="2">
              <a:schemeClr val="lt1">
                <a:hueOff val="0"/>
                <a:satOff val="0"/>
                <a:lumOff val="0"/>
                <a:alphaOff val="0"/>
              </a:schemeClr>
            </a:lnRef>
            <a:fillRef idx="1">
              <a:schemeClr val="accent1">
                <a:alpha val="90000"/>
                <a:hueOff val="0"/>
                <a:satOff val="0"/>
                <a:lumOff val="0"/>
                <a:alphaOff val="-16000"/>
              </a:schemeClr>
            </a:fillRef>
            <a:effectRef idx="0">
              <a:schemeClr val="accent1">
                <a:alpha val="90000"/>
                <a:hueOff val="0"/>
                <a:satOff val="0"/>
                <a:lumOff val="0"/>
                <a:alphaOff val="-16000"/>
              </a:schemeClr>
            </a:effectRef>
            <a:fontRef idx="minor">
              <a:schemeClr val="lt1"/>
            </a:fontRef>
          </p:style>
          <p:txBody>
            <a:bodyPr spcFirstLastPara="0" vert="horz" wrap="square" lIns="2297106" tIns="2959735" rIns="947980" bIns="544799" numCol="1" spcCol="1270" anchor="ctr" anchorCtr="0">
              <a:noAutofit/>
            </a:bodyPr>
            <a:lstStyle/>
            <a:p>
              <a:pPr defTabSz="664972">
                <a:lnSpc>
                  <a:spcPct val="90000"/>
                </a:lnSpc>
                <a:spcBef>
                  <a:spcPct val="0"/>
                </a:spcBef>
                <a:spcAft>
                  <a:spcPct val="35000"/>
                </a:spcAft>
              </a:pPr>
              <a:endParaRPr lang="de-CH" sz="1100" dirty="0">
                <a:solidFill>
                  <a:schemeClr val="tx1"/>
                </a:solidFill>
              </a:endParaRPr>
            </a:p>
          </p:txBody>
        </p:sp>
        <p:sp>
          <p:nvSpPr>
            <p:cNvPr id="19" name="Freeform 18"/>
            <p:cNvSpPr/>
            <p:nvPr/>
          </p:nvSpPr>
          <p:spPr>
            <a:xfrm>
              <a:off x="2716645" y="1197856"/>
              <a:ext cx="3051380" cy="2881959"/>
            </a:xfrm>
            <a:custGeom>
              <a:avLst/>
              <a:gdLst>
                <a:gd name="connsiteX0" fmla="*/ 2179356 w 4358714"/>
                <a:gd name="connsiteY0" fmla="*/ 4358714 h 4358714"/>
                <a:gd name="connsiteX1" fmla="*/ 291977 w 4358714"/>
                <a:gd name="connsiteY1" fmla="*/ 3269033 h 4358714"/>
                <a:gd name="connsiteX2" fmla="*/ 2179357 w 4358714"/>
                <a:gd name="connsiteY2" fmla="*/ 2179357 h 4358714"/>
                <a:gd name="connsiteX3" fmla="*/ 2179356 w 4358714"/>
                <a:gd name="connsiteY3" fmla="*/ 4358714 h 4358714"/>
              </a:gdLst>
              <a:ahLst/>
              <a:cxnLst>
                <a:cxn ang="0">
                  <a:pos x="connsiteX0" y="connsiteY0"/>
                </a:cxn>
                <a:cxn ang="0">
                  <a:pos x="connsiteX1" y="connsiteY1"/>
                </a:cxn>
                <a:cxn ang="0">
                  <a:pos x="connsiteX2" y="connsiteY2"/>
                </a:cxn>
                <a:cxn ang="0">
                  <a:pos x="connsiteX3" y="connsiteY3"/>
                </a:cxn>
              </a:cxnLst>
              <a:rect l="l" t="t" r="r" b="b"/>
              <a:pathLst>
                <a:path w="4358714" h="4358714">
                  <a:moveTo>
                    <a:pt x="2179356" y="4358714"/>
                  </a:moveTo>
                  <a:cubicBezTo>
                    <a:pt x="1400746" y="4358714"/>
                    <a:pt x="681282" y="3943330"/>
                    <a:pt x="291977" y="3269033"/>
                  </a:cubicBezTo>
                  <a:lnTo>
                    <a:pt x="2179357" y="2179357"/>
                  </a:lnTo>
                  <a:cubicBezTo>
                    <a:pt x="2179357" y="2905809"/>
                    <a:pt x="2179356" y="3632262"/>
                    <a:pt x="2179356" y="4358714"/>
                  </a:cubicBezTo>
                  <a:close/>
                </a:path>
              </a:pathLst>
            </a:custGeom>
            <a:solidFill>
              <a:schemeClr val="accent1"/>
            </a:solidFill>
          </p:spPr>
          <p:style>
            <a:lnRef idx="2">
              <a:schemeClr val="lt1">
                <a:hueOff val="0"/>
                <a:satOff val="0"/>
                <a:lumOff val="0"/>
                <a:alphaOff val="0"/>
              </a:schemeClr>
            </a:lnRef>
            <a:fillRef idx="1">
              <a:schemeClr val="accent1">
                <a:alpha val="90000"/>
                <a:hueOff val="0"/>
                <a:satOff val="0"/>
                <a:lumOff val="0"/>
                <a:alphaOff val="-24000"/>
              </a:schemeClr>
            </a:fillRef>
            <a:effectRef idx="0">
              <a:schemeClr val="accent1">
                <a:alpha val="90000"/>
                <a:hueOff val="0"/>
                <a:satOff val="0"/>
                <a:lumOff val="0"/>
                <a:alphaOff val="-24000"/>
              </a:schemeClr>
            </a:effectRef>
            <a:fontRef idx="minor">
              <a:schemeClr val="lt1"/>
            </a:fontRef>
          </p:style>
          <p:txBody>
            <a:bodyPr spcFirstLastPara="0" vert="horz" wrap="square" lIns="947980" tIns="2959735" rIns="2297106" bIns="544799" numCol="1" spcCol="1270" anchor="ctr" anchorCtr="0">
              <a:noAutofit/>
            </a:bodyPr>
            <a:lstStyle/>
            <a:p>
              <a:pPr defTabSz="664972">
                <a:lnSpc>
                  <a:spcPct val="90000"/>
                </a:lnSpc>
                <a:spcBef>
                  <a:spcPct val="0"/>
                </a:spcBef>
                <a:spcAft>
                  <a:spcPct val="35000"/>
                </a:spcAft>
              </a:pPr>
              <a:endParaRPr lang="de-CH" sz="1050" dirty="0">
                <a:solidFill>
                  <a:schemeClr val="tx1"/>
                </a:solidFill>
              </a:endParaRPr>
            </a:p>
          </p:txBody>
        </p:sp>
        <p:sp>
          <p:nvSpPr>
            <p:cNvPr id="20" name="Freeform 19"/>
            <p:cNvSpPr/>
            <p:nvPr/>
          </p:nvSpPr>
          <p:spPr>
            <a:xfrm>
              <a:off x="2680327" y="1149424"/>
              <a:ext cx="3051380" cy="2881959"/>
            </a:xfrm>
            <a:custGeom>
              <a:avLst/>
              <a:gdLst>
                <a:gd name="connsiteX0" fmla="*/ 291977 w 4358714"/>
                <a:gd name="connsiteY0" fmla="*/ 3269033 h 4358714"/>
                <a:gd name="connsiteX1" fmla="*/ 291980 w 4358714"/>
                <a:gd name="connsiteY1" fmla="*/ 1089676 h 4358714"/>
                <a:gd name="connsiteX2" fmla="*/ 2179357 w 4358714"/>
                <a:gd name="connsiteY2" fmla="*/ 2179357 h 4358714"/>
                <a:gd name="connsiteX3" fmla="*/ 291977 w 4358714"/>
                <a:gd name="connsiteY3" fmla="*/ 3269033 h 4358714"/>
              </a:gdLst>
              <a:ahLst/>
              <a:cxnLst>
                <a:cxn ang="0">
                  <a:pos x="connsiteX0" y="connsiteY0"/>
                </a:cxn>
                <a:cxn ang="0">
                  <a:pos x="connsiteX1" y="connsiteY1"/>
                </a:cxn>
                <a:cxn ang="0">
                  <a:pos x="connsiteX2" y="connsiteY2"/>
                </a:cxn>
                <a:cxn ang="0">
                  <a:pos x="connsiteX3" y="connsiteY3"/>
                </a:cxn>
              </a:cxnLst>
              <a:rect l="l" t="t" r="r" b="b"/>
              <a:pathLst>
                <a:path w="4358714" h="4358714">
                  <a:moveTo>
                    <a:pt x="291977" y="3269033"/>
                  </a:moveTo>
                  <a:cubicBezTo>
                    <a:pt x="-97327" y="2594737"/>
                    <a:pt x="-97326" y="1763971"/>
                    <a:pt x="291980" y="1089676"/>
                  </a:cubicBezTo>
                  <a:lnTo>
                    <a:pt x="2179357" y="2179357"/>
                  </a:lnTo>
                  <a:lnTo>
                    <a:pt x="291977" y="3269033"/>
                  </a:lnTo>
                  <a:close/>
                </a:path>
              </a:pathLst>
            </a:custGeom>
            <a:solidFill>
              <a:schemeClr val="accent5">
                <a:lumMod val="50000"/>
                <a:alpha val="25000"/>
              </a:schemeClr>
            </a:solidFill>
          </p:spPr>
          <p:style>
            <a:lnRef idx="2">
              <a:schemeClr val="lt1">
                <a:hueOff val="0"/>
                <a:satOff val="0"/>
                <a:lumOff val="0"/>
                <a:alphaOff val="0"/>
              </a:schemeClr>
            </a:lnRef>
            <a:fillRef idx="1">
              <a:schemeClr val="accent1">
                <a:alpha val="90000"/>
                <a:hueOff val="0"/>
                <a:satOff val="0"/>
                <a:lumOff val="0"/>
                <a:alphaOff val="-32000"/>
              </a:schemeClr>
            </a:fillRef>
            <a:effectRef idx="0">
              <a:schemeClr val="accent1">
                <a:alpha val="90000"/>
                <a:hueOff val="0"/>
                <a:satOff val="0"/>
                <a:lumOff val="0"/>
                <a:alphaOff val="-32000"/>
              </a:schemeClr>
            </a:effectRef>
            <a:fontRef idx="minor">
              <a:schemeClr val="lt1"/>
            </a:fontRef>
          </p:style>
          <p:txBody>
            <a:bodyPr spcFirstLastPara="0" vert="horz" wrap="square" lIns="221528" tIns="1778212" rIns="2971669" bIns="1752266" numCol="1" spcCol="1270" anchor="ctr" anchorCtr="0">
              <a:noAutofit/>
            </a:bodyPr>
            <a:lstStyle/>
            <a:p>
              <a:pPr defTabSz="664972">
                <a:lnSpc>
                  <a:spcPct val="90000"/>
                </a:lnSpc>
                <a:spcBef>
                  <a:spcPct val="0"/>
                </a:spcBef>
                <a:spcAft>
                  <a:spcPct val="35000"/>
                </a:spcAft>
              </a:pPr>
              <a:endParaRPr lang="de-CH" sz="1100" dirty="0">
                <a:solidFill>
                  <a:schemeClr val="tx1"/>
                </a:solidFill>
              </a:endParaRPr>
            </a:p>
          </p:txBody>
        </p:sp>
        <p:sp>
          <p:nvSpPr>
            <p:cNvPr id="21" name="Freeform 20"/>
            <p:cNvSpPr/>
            <p:nvPr/>
          </p:nvSpPr>
          <p:spPr>
            <a:xfrm>
              <a:off x="2716645" y="1100993"/>
              <a:ext cx="3051380" cy="2881959"/>
            </a:xfrm>
            <a:custGeom>
              <a:avLst/>
              <a:gdLst>
                <a:gd name="connsiteX0" fmla="*/ 291980 w 4358714"/>
                <a:gd name="connsiteY0" fmla="*/ 1089676 h 4358714"/>
                <a:gd name="connsiteX1" fmla="*/ 2179360 w 4358714"/>
                <a:gd name="connsiteY1" fmla="*/ 0 h 4358714"/>
                <a:gd name="connsiteX2" fmla="*/ 2179357 w 4358714"/>
                <a:gd name="connsiteY2" fmla="*/ 2179357 h 4358714"/>
                <a:gd name="connsiteX3" fmla="*/ 291980 w 4358714"/>
                <a:gd name="connsiteY3" fmla="*/ 1089676 h 4358714"/>
              </a:gdLst>
              <a:ahLst/>
              <a:cxnLst>
                <a:cxn ang="0">
                  <a:pos x="connsiteX0" y="connsiteY0"/>
                </a:cxn>
                <a:cxn ang="0">
                  <a:pos x="connsiteX1" y="connsiteY1"/>
                </a:cxn>
                <a:cxn ang="0">
                  <a:pos x="connsiteX2" y="connsiteY2"/>
                </a:cxn>
                <a:cxn ang="0">
                  <a:pos x="connsiteX3" y="connsiteY3"/>
                </a:cxn>
              </a:cxnLst>
              <a:rect l="l" t="t" r="r" b="b"/>
              <a:pathLst>
                <a:path w="4358714" h="4358714">
                  <a:moveTo>
                    <a:pt x="291980" y="1089676"/>
                  </a:moveTo>
                  <a:cubicBezTo>
                    <a:pt x="681285" y="415381"/>
                    <a:pt x="1400751" y="-1"/>
                    <a:pt x="2179360" y="0"/>
                  </a:cubicBezTo>
                  <a:cubicBezTo>
                    <a:pt x="2179359" y="726452"/>
                    <a:pt x="2179358" y="1452905"/>
                    <a:pt x="2179357" y="2179357"/>
                  </a:cubicBezTo>
                  <a:lnTo>
                    <a:pt x="291980" y="1089676"/>
                  </a:lnTo>
                  <a:close/>
                </a:path>
              </a:pathLst>
            </a:custGeom>
            <a:solidFill>
              <a:schemeClr val="accent1"/>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947980" tIns="570744" rIns="2297106" bIns="2933790" numCol="1" spcCol="1270" anchor="ctr" anchorCtr="0">
              <a:noAutofit/>
            </a:bodyPr>
            <a:lstStyle/>
            <a:p>
              <a:pPr defTabSz="664972">
                <a:lnSpc>
                  <a:spcPct val="90000"/>
                </a:lnSpc>
                <a:spcBef>
                  <a:spcPct val="0"/>
                </a:spcBef>
                <a:spcAft>
                  <a:spcPct val="35000"/>
                </a:spcAft>
              </a:pPr>
              <a:endParaRPr lang="de-CH" sz="1100" dirty="0">
                <a:solidFill>
                  <a:schemeClr val="tx1"/>
                </a:solidFill>
              </a:endParaRPr>
            </a:p>
          </p:txBody>
        </p:sp>
        <p:sp>
          <p:nvSpPr>
            <p:cNvPr id="22" name="Circular Arrow 21"/>
            <p:cNvSpPr/>
            <p:nvPr/>
          </p:nvSpPr>
          <p:spPr>
            <a:xfrm>
              <a:off x="2608029" y="925396"/>
              <a:ext cx="3429170" cy="3238774"/>
            </a:xfrm>
            <a:prstGeom prst="circularArrow">
              <a:avLst>
                <a:gd name="adj1" fmla="val 5085"/>
                <a:gd name="adj2" fmla="val 327528"/>
                <a:gd name="adj3" fmla="val 19472472"/>
                <a:gd name="adj4" fmla="val 16200251"/>
                <a:gd name="adj5" fmla="val 3985"/>
              </a:avLst>
            </a:prstGeom>
            <a:solidFill>
              <a:schemeClr val="accent5"/>
            </a:solidFill>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sp>
        <p:sp>
          <p:nvSpPr>
            <p:cNvPr id="23" name="Circular Arrow 22"/>
            <p:cNvSpPr/>
            <p:nvPr/>
          </p:nvSpPr>
          <p:spPr>
            <a:xfrm>
              <a:off x="2568319" y="1050408"/>
              <a:ext cx="3429170" cy="3151774"/>
            </a:xfrm>
            <a:prstGeom prst="circularArrow">
              <a:avLst>
                <a:gd name="adj1" fmla="val 4613"/>
                <a:gd name="adj2" fmla="val 76432"/>
                <a:gd name="adj3" fmla="val 1438369"/>
                <a:gd name="adj4" fmla="val 19923280"/>
                <a:gd name="adj5" fmla="val 2409"/>
              </a:avLst>
            </a:prstGeom>
            <a:solidFill>
              <a:schemeClr val="accent5"/>
            </a:solidFill>
          </p:spPr>
          <p:style>
            <a:lnRef idx="0">
              <a:schemeClr val="accent1">
                <a:shade val="90000"/>
                <a:hueOff val="77766"/>
                <a:satOff val="-1056"/>
                <a:lumOff val="6021"/>
                <a:alphaOff val="0"/>
              </a:schemeClr>
            </a:lnRef>
            <a:fillRef idx="1">
              <a:schemeClr val="accent1">
                <a:shade val="90000"/>
                <a:hueOff val="77766"/>
                <a:satOff val="-1056"/>
                <a:lumOff val="6021"/>
                <a:alphaOff val="0"/>
              </a:schemeClr>
            </a:fillRef>
            <a:effectRef idx="0">
              <a:schemeClr val="accent1">
                <a:shade val="90000"/>
                <a:hueOff val="77766"/>
                <a:satOff val="-1056"/>
                <a:lumOff val="6021"/>
                <a:alphaOff val="0"/>
              </a:schemeClr>
            </a:effectRef>
            <a:fontRef idx="minor">
              <a:schemeClr val="lt1"/>
            </a:fontRef>
          </p:style>
        </p:sp>
        <p:sp>
          <p:nvSpPr>
            <p:cNvPr id="24" name="Circular Arrow 23"/>
            <p:cNvSpPr/>
            <p:nvPr/>
          </p:nvSpPr>
          <p:spPr>
            <a:xfrm rot="21440830">
              <a:off x="2503139" y="1373038"/>
              <a:ext cx="3478392" cy="2750122"/>
            </a:xfrm>
            <a:prstGeom prst="circularArrow">
              <a:avLst>
                <a:gd name="adj1" fmla="val 5085"/>
                <a:gd name="adj2" fmla="val 205338"/>
                <a:gd name="adj3" fmla="val 5072221"/>
                <a:gd name="adj4" fmla="val 1617797"/>
                <a:gd name="adj5" fmla="val 3198"/>
              </a:avLst>
            </a:prstGeom>
            <a:solidFill>
              <a:schemeClr val="accent5"/>
            </a:solidFill>
          </p:spPr>
          <p:style>
            <a:lnRef idx="0">
              <a:schemeClr val="accent1">
                <a:shade val="90000"/>
                <a:hueOff val="155531"/>
                <a:satOff val="-2112"/>
                <a:lumOff val="12042"/>
                <a:alphaOff val="0"/>
              </a:schemeClr>
            </a:lnRef>
            <a:fillRef idx="1">
              <a:schemeClr val="accent1">
                <a:shade val="90000"/>
                <a:hueOff val="155531"/>
                <a:satOff val="-2112"/>
                <a:lumOff val="12042"/>
                <a:alphaOff val="0"/>
              </a:schemeClr>
            </a:fillRef>
            <a:effectRef idx="0">
              <a:schemeClr val="accent1">
                <a:shade val="90000"/>
                <a:hueOff val="155531"/>
                <a:satOff val="-2112"/>
                <a:lumOff val="12042"/>
                <a:alphaOff val="0"/>
              </a:schemeClr>
            </a:effectRef>
            <a:fontRef idx="minor">
              <a:schemeClr val="lt1"/>
            </a:fontRef>
          </p:style>
        </p:sp>
        <p:sp>
          <p:nvSpPr>
            <p:cNvPr id="25" name="Circular Arrow 24"/>
            <p:cNvSpPr/>
            <p:nvPr/>
          </p:nvSpPr>
          <p:spPr>
            <a:xfrm rot="220797">
              <a:off x="2561048" y="1372045"/>
              <a:ext cx="3428325" cy="2783078"/>
            </a:xfrm>
            <a:prstGeom prst="circularArrow">
              <a:avLst>
                <a:gd name="adj1" fmla="val 5085"/>
                <a:gd name="adj2" fmla="val 191978"/>
                <a:gd name="adj3" fmla="val 8672472"/>
                <a:gd name="adj4" fmla="val 5285096"/>
                <a:gd name="adj5" fmla="val 3728"/>
              </a:avLst>
            </a:prstGeom>
            <a:solidFill>
              <a:schemeClr val="accent5"/>
            </a:solidFill>
          </p:spPr>
          <p:style>
            <a:lnRef idx="0">
              <a:schemeClr val="accent1">
                <a:shade val="90000"/>
                <a:hueOff val="233297"/>
                <a:satOff val="-3169"/>
                <a:lumOff val="18064"/>
                <a:alphaOff val="0"/>
              </a:schemeClr>
            </a:lnRef>
            <a:fillRef idx="1">
              <a:schemeClr val="accent1">
                <a:shade val="90000"/>
                <a:hueOff val="233297"/>
                <a:satOff val="-3169"/>
                <a:lumOff val="18064"/>
                <a:alphaOff val="0"/>
              </a:schemeClr>
            </a:fillRef>
            <a:effectRef idx="0">
              <a:schemeClr val="accent1">
                <a:shade val="90000"/>
                <a:hueOff val="233297"/>
                <a:satOff val="-3169"/>
                <a:lumOff val="18064"/>
                <a:alphaOff val="0"/>
              </a:schemeClr>
            </a:effectRef>
            <a:fontRef idx="minor">
              <a:schemeClr val="lt1"/>
            </a:fontRef>
          </p:style>
        </p:sp>
        <p:sp>
          <p:nvSpPr>
            <p:cNvPr id="26" name="Circular Arrow 25"/>
            <p:cNvSpPr/>
            <p:nvPr/>
          </p:nvSpPr>
          <p:spPr>
            <a:xfrm>
              <a:off x="2532296" y="950933"/>
              <a:ext cx="3429170" cy="3238774"/>
            </a:xfrm>
            <a:prstGeom prst="circularArrow">
              <a:avLst>
                <a:gd name="adj1" fmla="val 5085"/>
                <a:gd name="adj2" fmla="val 60252"/>
                <a:gd name="adj3" fmla="val 12272472"/>
                <a:gd name="adj4" fmla="val 9000000"/>
                <a:gd name="adj5" fmla="val 3067"/>
              </a:avLst>
            </a:prstGeom>
            <a:solidFill>
              <a:schemeClr val="accent5"/>
            </a:solidFill>
          </p:spPr>
          <p:style>
            <a:lnRef idx="0">
              <a:schemeClr val="accent1">
                <a:shade val="90000"/>
                <a:hueOff val="311063"/>
                <a:satOff val="-4225"/>
                <a:lumOff val="24085"/>
                <a:alphaOff val="0"/>
              </a:schemeClr>
            </a:lnRef>
            <a:fillRef idx="1">
              <a:schemeClr val="accent1">
                <a:shade val="90000"/>
                <a:hueOff val="311063"/>
                <a:satOff val="-4225"/>
                <a:lumOff val="24085"/>
                <a:alphaOff val="0"/>
              </a:schemeClr>
            </a:fillRef>
            <a:effectRef idx="0">
              <a:schemeClr val="accent1">
                <a:shade val="90000"/>
                <a:hueOff val="311063"/>
                <a:satOff val="-4225"/>
                <a:lumOff val="24085"/>
                <a:alphaOff val="0"/>
              </a:schemeClr>
            </a:effectRef>
            <a:fontRef idx="minor">
              <a:schemeClr val="lt1"/>
            </a:fontRef>
          </p:style>
        </p:sp>
        <p:sp>
          <p:nvSpPr>
            <p:cNvPr id="27" name="Circular Arrow 26"/>
            <p:cNvSpPr/>
            <p:nvPr/>
          </p:nvSpPr>
          <p:spPr>
            <a:xfrm>
              <a:off x="2538705" y="948264"/>
              <a:ext cx="3429170" cy="3226329"/>
            </a:xfrm>
            <a:prstGeom prst="circularArrow">
              <a:avLst>
                <a:gd name="adj1" fmla="val 5085"/>
                <a:gd name="adj2" fmla="val 81802"/>
                <a:gd name="adj3" fmla="val 15872221"/>
                <a:gd name="adj4" fmla="val 12600000"/>
                <a:gd name="adj5" fmla="val 3114"/>
              </a:avLst>
            </a:prstGeom>
            <a:solidFill>
              <a:schemeClr val="accent5"/>
            </a:solidFill>
          </p:spPr>
          <p:style>
            <a:lnRef idx="0">
              <a:schemeClr val="accent1">
                <a:shade val="90000"/>
                <a:hueOff val="388828"/>
                <a:satOff val="-5281"/>
                <a:lumOff val="30106"/>
                <a:alphaOff val="0"/>
              </a:schemeClr>
            </a:lnRef>
            <a:fillRef idx="1">
              <a:schemeClr val="accent1">
                <a:shade val="90000"/>
                <a:hueOff val="388828"/>
                <a:satOff val="-5281"/>
                <a:lumOff val="30106"/>
                <a:alphaOff val="0"/>
              </a:schemeClr>
            </a:fillRef>
            <a:effectRef idx="0">
              <a:schemeClr val="accent1">
                <a:shade val="90000"/>
                <a:hueOff val="388828"/>
                <a:satOff val="-5281"/>
                <a:lumOff val="30106"/>
                <a:alphaOff val="0"/>
              </a:schemeClr>
            </a:effectRef>
            <a:fontRef idx="minor">
              <a:schemeClr val="lt1"/>
            </a:fontRef>
          </p:style>
        </p:sp>
        <p:grpSp>
          <p:nvGrpSpPr>
            <p:cNvPr id="32" name="Group 31"/>
            <p:cNvGrpSpPr/>
            <p:nvPr/>
          </p:nvGrpSpPr>
          <p:grpSpPr>
            <a:xfrm>
              <a:off x="2365224" y="1847872"/>
              <a:ext cx="12960" cy="1729"/>
              <a:chOff x="2059123" y="1658853"/>
              <a:chExt cx="22224" cy="3175"/>
            </a:xfrm>
          </p:grpSpPr>
          <p:sp>
            <p:nvSpPr>
              <p:cNvPr id="65" name="Freeform 24"/>
              <p:cNvSpPr>
                <a:spLocks/>
              </p:cNvSpPr>
              <p:nvPr/>
            </p:nvSpPr>
            <p:spPr bwMode="auto">
              <a:xfrm>
                <a:off x="2073409" y="1658853"/>
                <a:ext cx="7938" cy="3175"/>
              </a:xfrm>
              <a:custGeom>
                <a:avLst/>
                <a:gdLst>
                  <a:gd name="T0" fmla="*/ 2147483647 w 5"/>
                  <a:gd name="T1" fmla="*/ 2147483647 h 2"/>
                  <a:gd name="T2" fmla="*/ 2147483647 w 5"/>
                  <a:gd name="T3" fmla="*/ 0 h 2"/>
                  <a:gd name="T4" fmla="*/ 0 w 5"/>
                  <a:gd name="T5" fmla="*/ 2147483647 h 2"/>
                  <a:gd name="T6" fmla="*/ 2147483647 w 5"/>
                  <a:gd name="T7" fmla="*/ 2147483647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3" y="0"/>
                    </a:lnTo>
                    <a:lnTo>
                      <a:pt x="0" y="2"/>
                    </a:lnTo>
                    <a:lnTo>
                      <a:pt x="5" y="2"/>
                    </a:lnTo>
                    <a:close/>
                  </a:path>
                </a:pathLst>
              </a:custGeom>
              <a:solidFill>
                <a:srgbClr val="000000"/>
              </a:solidFill>
              <a:ln w="9525">
                <a:noFill/>
                <a:round/>
                <a:headEnd/>
                <a:tailEnd/>
              </a:ln>
            </p:spPr>
            <p:txBody>
              <a:bodyPr/>
              <a:lstStyle/>
              <a:p>
                <a:endParaRPr lang="en-US" sz="1100" dirty="0"/>
              </a:p>
            </p:txBody>
          </p:sp>
          <p:sp>
            <p:nvSpPr>
              <p:cNvPr id="66" name="Freeform 30"/>
              <p:cNvSpPr>
                <a:spLocks/>
              </p:cNvSpPr>
              <p:nvPr/>
            </p:nvSpPr>
            <p:spPr bwMode="auto">
              <a:xfrm>
                <a:off x="2059123" y="1658853"/>
                <a:ext cx="3175" cy="3175"/>
              </a:xfrm>
              <a:custGeom>
                <a:avLst/>
                <a:gdLst>
                  <a:gd name="T0" fmla="*/ 0 w 2"/>
                  <a:gd name="T1" fmla="*/ 0 h 2"/>
                  <a:gd name="T2" fmla="*/ 0 w 2"/>
                  <a:gd name="T3" fmla="*/ 2147483647 h 2"/>
                  <a:gd name="T4" fmla="*/ 2147483647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2"/>
                    </a:lnTo>
                    <a:lnTo>
                      <a:pt x="2" y="2"/>
                    </a:lnTo>
                    <a:lnTo>
                      <a:pt x="0" y="0"/>
                    </a:lnTo>
                    <a:close/>
                  </a:path>
                </a:pathLst>
              </a:custGeom>
              <a:solidFill>
                <a:srgbClr val="000000"/>
              </a:solidFill>
              <a:ln w="9525">
                <a:noFill/>
                <a:round/>
                <a:headEnd/>
                <a:tailEnd/>
              </a:ln>
            </p:spPr>
            <p:txBody>
              <a:bodyPr/>
              <a:lstStyle/>
              <a:p>
                <a:endParaRPr lang="en-US" sz="1100" dirty="0"/>
              </a:p>
            </p:txBody>
          </p:sp>
        </p:grpSp>
        <p:sp>
          <p:nvSpPr>
            <p:cNvPr id="41" name="TextBox 40"/>
            <p:cNvSpPr txBox="1"/>
            <p:nvPr/>
          </p:nvSpPr>
          <p:spPr>
            <a:xfrm>
              <a:off x="3439747" y="1509275"/>
              <a:ext cx="765031" cy="356465"/>
            </a:xfrm>
            <a:prstGeom prst="rect">
              <a:avLst/>
            </a:prstGeom>
            <a:noFill/>
          </p:spPr>
          <p:txBody>
            <a:bodyPr wrap="square" lIns="0" tIns="0" rIns="0" bIns="0" rtlCol="0">
              <a:spAutoFit/>
            </a:bodyPr>
            <a:lstStyle/>
            <a:p>
              <a:pPr defTabSz="585090">
                <a:spcAft>
                  <a:spcPts val="544"/>
                </a:spcAft>
                <a:buSzPct val="100000"/>
              </a:pPr>
              <a:r>
                <a:rPr lang="en-US" sz="1050" dirty="0">
                  <a:cs typeface="Arial" pitchFamily="34" charset="0"/>
                </a:rPr>
                <a:t>Orchestration run book automation and integration</a:t>
              </a:r>
            </a:p>
          </p:txBody>
        </p:sp>
        <p:sp>
          <p:nvSpPr>
            <p:cNvPr id="42" name="TextBox 41"/>
            <p:cNvSpPr txBox="1"/>
            <p:nvPr/>
          </p:nvSpPr>
          <p:spPr>
            <a:xfrm>
              <a:off x="4488912" y="1509190"/>
              <a:ext cx="956207" cy="497919"/>
            </a:xfrm>
            <a:prstGeom prst="rect">
              <a:avLst/>
            </a:prstGeom>
            <a:noFill/>
          </p:spPr>
          <p:txBody>
            <a:bodyPr wrap="square" lIns="0" tIns="0" rIns="0" bIns="0" rtlCol="0">
              <a:spAutoFit/>
            </a:bodyPr>
            <a:lstStyle/>
            <a:p>
              <a:pPr defTabSz="585090">
                <a:spcAft>
                  <a:spcPts val="544"/>
                </a:spcAft>
                <a:buSzPct val="100000"/>
              </a:pPr>
              <a:r>
                <a:rPr lang="en-US" sz="1100" dirty="0">
                  <a:cs typeface="Arial" pitchFamily="34" charset="0"/>
                </a:rPr>
                <a:t>CMDB, </a:t>
              </a:r>
              <a:r>
                <a:rPr lang="en-US" sz="1050" dirty="0">
                  <a:cs typeface="Arial" pitchFamily="34" charset="0"/>
                </a:rPr>
                <a:t>incident</a:t>
              </a:r>
              <a:r>
                <a:rPr lang="en-US" sz="1100" dirty="0">
                  <a:cs typeface="Arial" pitchFamily="34" charset="0"/>
                </a:rPr>
                <a:t>, problem, release management, and service request</a:t>
              </a:r>
            </a:p>
          </p:txBody>
        </p:sp>
        <p:sp>
          <p:nvSpPr>
            <p:cNvPr id="43" name="TextBox 42"/>
            <p:cNvSpPr txBox="1"/>
            <p:nvPr/>
          </p:nvSpPr>
          <p:spPr>
            <a:xfrm>
              <a:off x="4955037" y="2300993"/>
              <a:ext cx="894041" cy="594108"/>
            </a:xfrm>
            <a:prstGeom prst="rect">
              <a:avLst/>
            </a:prstGeom>
            <a:noFill/>
          </p:spPr>
          <p:txBody>
            <a:bodyPr wrap="square" lIns="0" tIns="0" rIns="0" bIns="0" rtlCol="0">
              <a:spAutoFit/>
            </a:bodyPr>
            <a:lstStyle/>
            <a:p>
              <a:pPr defTabSz="585090">
                <a:spcAft>
                  <a:spcPts val="544"/>
                </a:spcAft>
                <a:buSzPct val="100000"/>
              </a:pPr>
              <a:r>
                <a:rPr lang="en-US" sz="1050" dirty="0">
                  <a:cs typeface="Arial" pitchFamily="34" charset="0"/>
                </a:rPr>
                <a:t>Virtual workload provisioning, multi- hypervisor, and cloud management, self-service</a:t>
              </a:r>
            </a:p>
          </p:txBody>
        </p:sp>
        <p:sp>
          <p:nvSpPr>
            <p:cNvPr id="44" name="TextBox 43"/>
            <p:cNvSpPr txBox="1"/>
            <p:nvPr/>
          </p:nvSpPr>
          <p:spPr>
            <a:xfrm>
              <a:off x="4377613" y="3039419"/>
              <a:ext cx="722513" cy="712929"/>
            </a:xfrm>
            <a:prstGeom prst="rect">
              <a:avLst/>
            </a:prstGeom>
            <a:noFill/>
          </p:spPr>
          <p:txBody>
            <a:bodyPr wrap="square" lIns="0" tIns="0" rIns="0" bIns="0" rtlCol="0">
              <a:spAutoFit/>
            </a:bodyPr>
            <a:lstStyle/>
            <a:p>
              <a:pPr defTabSz="585090">
                <a:spcAft>
                  <a:spcPts val="544"/>
                </a:spcAft>
                <a:buSzPct val="100000"/>
              </a:pPr>
              <a:r>
                <a:rPr lang="en-US" sz="1050" dirty="0">
                  <a:cs typeface="Arial" pitchFamily="34" charset="0"/>
                </a:rPr>
                <a:t>OS/software deploy, patching and settings management, security, and third-party OS</a:t>
              </a:r>
            </a:p>
          </p:txBody>
        </p:sp>
        <p:sp>
          <p:nvSpPr>
            <p:cNvPr id="45" name="TextBox 44"/>
            <p:cNvSpPr txBox="1"/>
            <p:nvPr/>
          </p:nvSpPr>
          <p:spPr>
            <a:xfrm>
              <a:off x="3461206" y="3081324"/>
              <a:ext cx="747406" cy="622399"/>
            </a:xfrm>
            <a:prstGeom prst="rect">
              <a:avLst/>
            </a:prstGeom>
            <a:noFill/>
          </p:spPr>
          <p:txBody>
            <a:bodyPr wrap="square" lIns="0" tIns="0" rIns="0" bIns="0" rtlCol="0">
              <a:spAutoFit/>
            </a:bodyPr>
            <a:lstStyle/>
            <a:p>
              <a:pPr defTabSz="585090">
                <a:spcAft>
                  <a:spcPts val="544"/>
                </a:spcAft>
                <a:buSzPct val="100000"/>
              </a:pPr>
              <a:r>
                <a:rPr lang="en-US" sz="1100" dirty="0">
                  <a:cs typeface="Arial" pitchFamily="34" charset="0"/>
                </a:rPr>
                <a:t>Performance, health, network, application monitoring, and best practices</a:t>
              </a:r>
            </a:p>
          </p:txBody>
        </p:sp>
        <p:sp>
          <p:nvSpPr>
            <p:cNvPr id="46" name="TextBox 45"/>
            <p:cNvSpPr txBox="1"/>
            <p:nvPr/>
          </p:nvSpPr>
          <p:spPr>
            <a:xfrm>
              <a:off x="2973929" y="2471954"/>
              <a:ext cx="747461" cy="237643"/>
            </a:xfrm>
            <a:prstGeom prst="rect">
              <a:avLst/>
            </a:prstGeom>
            <a:noFill/>
          </p:spPr>
          <p:txBody>
            <a:bodyPr wrap="square" lIns="0" tIns="0" rIns="0" bIns="0" rtlCol="0">
              <a:spAutoFit/>
            </a:bodyPr>
            <a:lstStyle/>
            <a:p>
              <a:pPr defTabSz="585090">
                <a:spcAft>
                  <a:spcPts val="544"/>
                </a:spcAft>
                <a:buSzPct val="100000"/>
              </a:pPr>
              <a:r>
                <a:rPr lang="en-US" sz="1050" dirty="0">
                  <a:cs typeface="Arial" pitchFamily="34" charset="0"/>
                </a:rPr>
                <a:t>Backup and disaster recovery</a:t>
              </a:r>
            </a:p>
          </p:txBody>
        </p:sp>
      </p:grpSp>
      <p:pic>
        <p:nvPicPr>
          <p:cNvPr id="100" name="Picture 99"/>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9029316">
            <a:off x="7364613" y="1851190"/>
            <a:ext cx="502921" cy="892381"/>
          </a:xfrm>
          <a:prstGeom prst="rect">
            <a:avLst/>
          </a:prstGeom>
        </p:spPr>
      </p:pic>
      <p:pic>
        <p:nvPicPr>
          <p:cNvPr id="101" name="Picture 100"/>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2916216">
            <a:off x="7659185" y="3948343"/>
            <a:ext cx="502921" cy="892381"/>
          </a:xfrm>
          <a:prstGeom prst="rect">
            <a:avLst/>
          </a:prstGeom>
        </p:spPr>
      </p:pic>
      <p:pic>
        <p:nvPicPr>
          <p:cNvPr id="102" name="Picture 101"/>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5380261">
            <a:off x="5878792" y="5063689"/>
            <a:ext cx="502850" cy="892507"/>
          </a:xfrm>
          <a:prstGeom prst="rect">
            <a:avLst/>
          </a:prstGeom>
        </p:spPr>
      </p:pic>
      <p:pic>
        <p:nvPicPr>
          <p:cNvPr id="103" name="Picture 10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9316163">
            <a:off x="3935485" y="4457810"/>
            <a:ext cx="502921" cy="892381"/>
          </a:xfrm>
          <a:prstGeom prst="rect">
            <a:avLst/>
          </a:prstGeom>
        </p:spPr>
      </p:pic>
      <p:pic>
        <p:nvPicPr>
          <p:cNvPr id="104" name="Picture 10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291325">
            <a:off x="3552221" y="2345983"/>
            <a:ext cx="502921" cy="892381"/>
          </a:xfrm>
          <a:prstGeom prst="rect">
            <a:avLst/>
          </a:prstGeom>
        </p:spPr>
      </p:pic>
      <p:pic>
        <p:nvPicPr>
          <p:cNvPr id="105" name="Picture 10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298099" y="1077887"/>
            <a:ext cx="502850" cy="892507"/>
          </a:xfrm>
          <a:prstGeom prst="rect">
            <a:avLst/>
          </a:prstGeom>
        </p:spPr>
      </p:pic>
    </p:spTree>
    <p:extLst>
      <p:ext uri="{BB962C8B-B14F-4D97-AF65-F5344CB8AC3E}">
        <p14:creationId xmlns:p14="http://schemas.microsoft.com/office/powerpoint/2010/main" val="362771629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rPr>
              <a:t>HP Virtual System VS3 management cluster</a:t>
            </a:r>
          </a:p>
        </p:txBody>
      </p:sp>
      <p:sp>
        <p:nvSpPr>
          <p:cNvPr id="3" name="Content Placeholder 2"/>
          <p:cNvSpPr>
            <a:spLocks noGrp="1"/>
          </p:cNvSpPr>
          <p:nvPr>
            <p:ph sz="quarter" idx="10"/>
          </p:nvPr>
        </p:nvSpPr>
        <p:spPr/>
        <p:txBody>
          <a:bodyPr/>
          <a:lstStyle/>
          <a:p>
            <a:pPr lvl="1"/>
            <a:r>
              <a:rPr lang="en-US" sz="1900" b="1" dirty="0">
                <a:solidFill>
                  <a:schemeClr val="tx1"/>
                </a:solidFill>
              </a:rPr>
              <a:t>Separate management fabric cluster </a:t>
            </a:r>
          </a:p>
          <a:p>
            <a:pPr lvl="2"/>
            <a:r>
              <a:rPr lang="en-US" sz="1600" dirty="0">
                <a:solidFill>
                  <a:schemeClr val="tx1"/>
                </a:solidFill>
              </a:rPr>
              <a:t>Hosting System Center and HP management VMs</a:t>
            </a:r>
          </a:p>
          <a:p>
            <a:pPr lvl="1"/>
            <a:r>
              <a:rPr lang="en-US" sz="1900" b="1" dirty="0">
                <a:solidFill>
                  <a:schemeClr val="tx1"/>
                </a:solidFill>
              </a:rPr>
              <a:t>2 x HP ProLiant DL360p Servers in compute rack</a:t>
            </a:r>
          </a:p>
          <a:p>
            <a:pPr lvl="2"/>
            <a:r>
              <a:rPr lang="en-US" sz="1600" dirty="0">
                <a:solidFill>
                  <a:schemeClr val="tx1"/>
                </a:solidFill>
              </a:rPr>
              <a:t>Second pair of management servers in second compute rack is optional</a:t>
            </a:r>
          </a:p>
          <a:p>
            <a:pPr lvl="1"/>
            <a:r>
              <a:rPr lang="en-US" sz="1900" b="1" dirty="0">
                <a:solidFill>
                  <a:schemeClr val="tx1"/>
                </a:solidFill>
              </a:rPr>
              <a:t>Management VMs, based on FT v3 requirements for features, performance, and availability</a:t>
            </a:r>
          </a:p>
          <a:p>
            <a:pPr lvl="2"/>
            <a:r>
              <a:rPr lang="en-US" sz="1600" dirty="0">
                <a:solidFill>
                  <a:schemeClr val="tx1"/>
                </a:solidFill>
              </a:rPr>
              <a:t>SQL Server 2012 Failover Cluster (x2)</a:t>
            </a:r>
          </a:p>
          <a:p>
            <a:pPr lvl="2"/>
            <a:r>
              <a:rPr lang="en-US" sz="1600" dirty="0">
                <a:solidFill>
                  <a:schemeClr val="tx1"/>
                </a:solidFill>
              </a:rPr>
              <a:t>System Center Virtual Machine Manager (x2)</a:t>
            </a:r>
          </a:p>
          <a:p>
            <a:pPr lvl="2"/>
            <a:r>
              <a:rPr lang="en-US" sz="1600" dirty="0">
                <a:solidFill>
                  <a:schemeClr val="tx1"/>
                </a:solidFill>
              </a:rPr>
              <a:t>System Center Operations Manager and Reporting Server (x3)</a:t>
            </a:r>
          </a:p>
          <a:p>
            <a:pPr lvl="2"/>
            <a:r>
              <a:rPr lang="en-US" sz="1600" dirty="0">
                <a:solidFill>
                  <a:schemeClr val="tx1"/>
                </a:solidFill>
              </a:rPr>
              <a:t>System Center Service Manager, Portal, DW (x4) </a:t>
            </a:r>
          </a:p>
          <a:p>
            <a:pPr lvl="2"/>
            <a:r>
              <a:rPr lang="en-US" sz="1600" dirty="0">
                <a:solidFill>
                  <a:schemeClr val="tx1"/>
                </a:solidFill>
              </a:rPr>
              <a:t>System Center Orchestrator (x2)</a:t>
            </a:r>
          </a:p>
          <a:p>
            <a:pPr lvl="2"/>
            <a:r>
              <a:rPr lang="en-US" sz="1600" dirty="0">
                <a:solidFill>
                  <a:schemeClr val="tx1"/>
                </a:solidFill>
              </a:rPr>
              <a:t>System Center App Controller (x1)</a:t>
            </a:r>
          </a:p>
          <a:p>
            <a:pPr lvl="2"/>
            <a:r>
              <a:rPr lang="en-US" sz="1600" dirty="0">
                <a:solidFill>
                  <a:schemeClr val="tx1"/>
                </a:solidFill>
              </a:rPr>
              <a:t>Additional VMs as necessary for other management tasks</a:t>
            </a:r>
          </a:p>
          <a:p>
            <a:pPr lvl="2"/>
            <a:r>
              <a:rPr lang="en-US" sz="1600" dirty="0">
                <a:solidFill>
                  <a:schemeClr val="tx1"/>
                </a:solidFill>
              </a:rPr>
              <a:t>3PAR management</a:t>
            </a:r>
          </a:p>
          <a:p>
            <a:pPr lvl="2"/>
            <a:r>
              <a:rPr lang="en-US" sz="1600" dirty="0">
                <a:solidFill>
                  <a:schemeClr val="tx1"/>
                </a:solidFill>
              </a:rPr>
              <a:t>Reporting Server</a:t>
            </a:r>
          </a:p>
          <a:p>
            <a:pPr lvl="2"/>
            <a:r>
              <a:rPr lang="en-US" sz="1600" dirty="0">
                <a:solidFill>
                  <a:schemeClr val="tx1"/>
                </a:solidFill>
              </a:rPr>
              <a:t>Etc.</a:t>
            </a:r>
          </a:p>
        </p:txBody>
      </p:sp>
    </p:spTree>
    <p:extLst>
      <p:ext uri="{BB962C8B-B14F-4D97-AF65-F5344CB8AC3E}">
        <p14:creationId xmlns:p14="http://schemas.microsoft.com/office/powerpoint/2010/main" val="34039665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HP Insight Control for Microsoft System Center</a:t>
            </a:r>
          </a:p>
        </p:txBody>
      </p:sp>
      <p:sp>
        <p:nvSpPr>
          <p:cNvPr id="3" name="Content Placeholder 2"/>
          <p:cNvSpPr>
            <a:spLocks noGrp="1"/>
          </p:cNvSpPr>
          <p:nvPr>
            <p:ph sz="quarter" idx="10"/>
          </p:nvPr>
        </p:nvSpPr>
        <p:spPr>
          <a:xfrm>
            <a:off x="274638" y="1214438"/>
            <a:ext cx="4903649" cy="5483225"/>
          </a:xfrm>
        </p:spPr>
        <p:txBody>
          <a:bodyPr/>
          <a:lstStyle/>
          <a:p>
            <a:pPr lvl="1"/>
            <a:r>
              <a:rPr lang="en-US" sz="2000" b="1" dirty="0">
                <a:solidFill>
                  <a:schemeClr val="tx1"/>
                </a:solidFill>
              </a:rPr>
              <a:t>Brings the native manageability of HP hardware to System Center environments</a:t>
            </a:r>
          </a:p>
          <a:p>
            <a:pPr lvl="2"/>
            <a:r>
              <a:rPr lang="en-US" sz="2000" dirty="0">
                <a:solidFill>
                  <a:schemeClr val="tx1"/>
                </a:solidFill>
              </a:rPr>
              <a:t>Ideal for customers who have standardized on Microsoft System Center as their management platform</a:t>
            </a:r>
          </a:p>
          <a:p>
            <a:pPr lvl="2"/>
            <a:r>
              <a:rPr lang="en-US" sz="2000" dirty="0">
                <a:solidFill>
                  <a:schemeClr val="tx1"/>
                </a:solidFill>
              </a:rPr>
              <a:t>Licensed and included with HP Insight Control</a:t>
            </a:r>
          </a:p>
          <a:p>
            <a:pPr lvl="2"/>
            <a:r>
              <a:rPr lang="en-US" sz="2000" dirty="0">
                <a:solidFill>
                  <a:schemeClr val="tx1"/>
                </a:solidFill>
              </a:rPr>
              <a:t>Integrate directly into System Center consoles</a:t>
            </a:r>
          </a:p>
          <a:p>
            <a:pPr lvl="3"/>
            <a:r>
              <a:rPr lang="en-US" sz="1800" dirty="0">
                <a:solidFill>
                  <a:schemeClr val="tx1"/>
                </a:solidFill>
              </a:rPr>
              <a:t>SCOM</a:t>
            </a:r>
          </a:p>
          <a:p>
            <a:pPr lvl="3"/>
            <a:r>
              <a:rPr lang="en-US" sz="1800" dirty="0">
                <a:solidFill>
                  <a:schemeClr val="tx1"/>
                </a:solidFill>
              </a:rPr>
              <a:t>SCVMM</a:t>
            </a:r>
          </a:p>
          <a:p>
            <a:pPr lvl="3"/>
            <a:r>
              <a:rPr lang="en-US" sz="1800" dirty="0">
                <a:solidFill>
                  <a:schemeClr val="tx1"/>
                </a:solidFill>
              </a:rPr>
              <a:t>SCCM</a:t>
            </a:r>
          </a:p>
          <a:p>
            <a:endParaRPr lang="en-US" sz="3600" dirty="0">
              <a:solidFill>
                <a:schemeClr val="tx1"/>
              </a:solidFill>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2780" y="1474777"/>
            <a:ext cx="5996961" cy="3799181"/>
          </a:xfrm>
          <a:prstGeom prst="rect">
            <a:avLst/>
          </a:prstGeom>
          <a:noFill/>
          <a:ln w="3175">
            <a:solidFill>
              <a:schemeClr val="bg1">
                <a:lumMod val="50000"/>
              </a:schemeClr>
            </a:solidFill>
            <a:miter lim="800000"/>
            <a:headEnd/>
            <a:tailEnd/>
          </a:ln>
        </p:spPr>
      </p:pic>
      <p:sp>
        <p:nvSpPr>
          <p:cNvPr id="5" name="Round Diagonal Corner Rectangle 4"/>
          <p:cNvSpPr/>
          <p:nvPr/>
        </p:nvSpPr>
        <p:spPr>
          <a:xfrm>
            <a:off x="5792779" y="5472909"/>
            <a:ext cx="4516404" cy="899881"/>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600" dirty="0"/>
              <a:t>Provides comprehensive system health, configuration management, </a:t>
            </a:r>
            <a:br>
              <a:rPr lang="en-US" sz="1600" dirty="0"/>
            </a:br>
            <a:r>
              <a:rPr lang="en-US" sz="1600" dirty="0"/>
              <a:t>and software deployment capabilities</a:t>
            </a:r>
          </a:p>
        </p:txBody>
      </p:sp>
    </p:spTree>
    <p:extLst>
      <p:ext uri="{BB962C8B-B14F-4D97-AF65-F5344CB8AC3E}">
        <p14:creationId xmlns:p14="http://schemas.microsoft.com/office/powerpoint/2010/main" val="390089913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rPr>
              <a:t>Power of Insight Control delivered to System Center</a:t>
            </a:r>
          </a:p>
        </p:txBody>
      </p:sp>
      <p:sp>
        <p:nvSpPr>
          <p:cNvPr id="12" name="AutoShape 30"/>
          <p:cNvSpPr>
            <a:spLocks noChangeArrowheads="1"/>
          </p:cNvSpPr>
          <p:nvPr/>
        </p:nvSpPr>
        <p:spPr bwMode="auto">
          <a:xfrm rot="4279041" flipH="1">
            <a:off x="5988395" y="686688"/>
            <a:ext cx="961566" cy="7170664"/>
          </a:xfrm>
          <a:prstGeom prst="triangle">
            <a:avLst>
              <a:gd name="adj" fmla="val 29998"/>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chemeClr val="tx1"/>
              </a:solidFill>
            </a:endParaRPr>
          </a:p>
        </p:txBody>
      </p:sp>
      <p:sp>
        <p:nvSpPr>
          <p:cNvPr id="13" name="AutoShape 30"/>
          <p:cNvSpPr>
            <a:spLocks noChangeArrowheads="1"/>
          </p:cNvSpPr>
          <p:nvPr/>
        </p:nvSpPr>
        <p:spPr bwMode="auto">
          <a:xfrm rot="6526317">
            <a:off x="6366449" y="-50663"/>
            <a:ext cx="981379" cy="5300926"/>
          </a:xfrm>
          <a:prstGeom prst="triangle">
            <a:avLst>
              <a:gd name="adj" fmla="val 30058"/>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sp>
        <p:nvSpPr>
          <p:cNvPr id="14" name="AutoShape 30"/>
          <p:cNvSpPr>
            <a:spLocks noChangeArrowheads="1"/>
          </p:cNvSpPr>
          <p:nvPr/>
        </p:nvSpPr>
        <p:spPr bwMode="auto">
          <a:xfrm rot="21278915">
            <a:off x="8618196" y="3698827"/>
            <a:ext cx="2300738" cy="1329882"/>
          </a:xfrm>
          <a:prstGeom prst="triangle">
            <a:avLst>
              <a:gd name="adj" fmla="val 32432"/>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sp>
        <p:nvSpPr>
          <p:cNvPr id="15" name="AutoShape 30"/>
          <p:cNvSpPr>
            <a:spLocks noChangeArrowheads="1"/>
          </p:cNvSpPr>
          <p:nvPr/>
        </p:nvSpPr>
        <p:spPr bwMode="auto">
          <a:xfrm rot="5664007">
            <a:off x="5875571" y="321941"/>
            <a:ext cx="836385" cy="6236987"/>
          </a:xfrm>
          <a:prstGeom prst="triangle">
            <a:avLst>
              <a:gd name="adj" fmla="val 9089"/>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sp>
        <p:nvSpPr>
          <p:cNvPr id="16" name="AutoShape 30"/>
          <p:cNvSpPr>
            <a:spLocks noChangeArrowheads="1"/>
          </p:cNvSpPr>
          <p:nvPr/>
        </p:nvSpPr>
        <p:spPr bwMode="auto">
          <a:xfrm rot="8132717">
            <a:off x="7770001" y="1400221"/>
            <a:ext cx="1217408" cy="2046750"/>
          </a:xfrm>
          <a:prstGeom prst="triangle">
            <a:avLst>
              <a:gd name="adj" fmla="val 46190"/>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sp>
        <p:nvSpPr>
          <p:cNvPr id="17" name="AutoShape 30"/>
          <p:cNvSpPr>
            <a:spLocks noChangeArrowheads="1"/>
          </p:cNvSpPr>
          <p:nvPr/>
        </p:nvSpPr>
        <p:spPr bwMode="auto">
          <a:xfrm rot="2631048">
            <a:off x="7167451" y="3071976"/>
            <a:ext cx="1845550" cy="2797800"/>
          </a:xfrm>
          <a:prstGeom prst="triangle">
            <a:avLst>
              <a:gd name="adj" fmla="val 61191"/>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pic>
        <p:nvPicPr>
          <p:cNvPr id="1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0403" y="2675974"/>
            <a:ext cx="1994551" cy="1350818"/>
          </a:xfrm>
          <a:prstGeom prst="rect">
            <a:avLst/>
          </a:prstGeom>
          <a:noFill/>
          <a:ln w="9525">
            <a:noFill/>
            <a:miter lim="800000"/>
            <a:headEnd/>
            <a:tailEnd/>
          </a:ln>
        </p:spPr>
      </p:pic>
      <p:pic>
        <p:nvPicPr>
          <p:cNvPr id="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3028" y="1210604"/>
            <a:ext cx="2076452" cy="1384433"/>
          </a:xfrm>
          <a:prstGeom prst="rect">
            <a:avLst/>
          </a:prstGeom>
          <a:noFill/>
          <a:ln w="9525">
            <a:solidFill>
              <a:schemeClr val="tx2"/>
            </a:solidFill>
            <a:miter lim="800000"/>
            <a:headEnd/>
            <a:tailEnd/>
          </a:ln>
        </p:spPr>
      </p:pic>
      <p:pic>
        <p:nvPicPr>
          <p:cNvPr id="20" name="Picture 19" descr="iL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7313" y="1384348"/>
            <a:ext cx="724661" cy="596696"/>
          </a:xfrm>
          <a:prstGeom prst="rect">
            <a:avLst/>
          </a:prstGeom>
        </p:spPr>
      </p:pic>
      <p:pic>
        <p:nvPicPr>
          <p:cNvPr id="21" name="Picture 20" descr="Inventory 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0279" y="4830241"/>
            <a:ext cx="2823123" cy="1567281"/>
          </a:xfrm>
          <a:prstGeom prst="rect">
            <a:avLst/>
          </a:prstGeom>
        </p:spPr>
      </p:pic>
      <p:pic>
        <p:nvPicPr>
          <p:cNvPr id="2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28399" y="4830241"/>
            <a:ext cx="2464628" cy="1205133"/>
          </a:xfrm>
          <a:prstGeom prst="rect">
            <a:avLst/>
          </a:prstGeom>
          <a:noFill/>
          <a:ln>
            <a:solidFill>
              <a:schemeClr val="bg1">
                <a:lumMod val="50000"/>
              </a:schemeClr>
            </a:solidFill>
          </a:ln>
        </p:spPr>
      </p:pic>
      <p:pic>
        <p:nvPicPr>
          <p:cNvPr id="23" name="Picture 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964964" y="2846874"/>
            <a:ext cx="1737183" cy="1298663"/>
          </a:xfrm>
          <a:prstGeom prst="rect">
            <a:avLst/>
          </a:prstGeom>
          <a:noFill/>
          <a:ln w="9525">
            <a:solidFill>
              <a:schemeClr val="bg1">
                <a:lumMod val="50000"/>
              </a:schemeClr>
            </a:solidFill>
            <a:miter lim="800000"/>
            <a:headEnd/>
            <a:tailEnd/>
          </a:ln>
        </p:spPr>
      </p:pic>
      <p:pic>
        <p:nvPicPr>
          <p:cNvPr id="2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08150" y="4825070"/>
            <a:ext cx="2393564" cy="1561580"/>
          </a:xfrm>
          <a:prstGeom prst="rect">
            <a:avLst/>
          </a:prstGeom>
          <a:noFill/>
          <a:ln w="9525">
            <a:noFill/>
            <a:miter lim="800000"/>
            <a:headEnd/>
            <a:tailEnd/>
          </a:ln>
        </p:spPr>
      </p:pic>
      <p:pic>
        <p:nvPicPr>
          <p:cNvPr id="25" name="Picture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37789" y="1187946"/>
            <a:ext cx="2299154" cy="1418208"/>
          </a:xfrm>
          <a:prstGeom prst="rect">
            <a:avLst/>
          </a:prstGeom>
          <a:ln>
            <a:solidFill>
              <a:schemeClr val="tx1">
                <a:lumMod val="50000"/>
                <a:lumOff val="50000"/>
              </a:schemeClr>
            </a:solidFill>
          </a:ln>
        </p:spPr>
      </p:pic>
      <p:sp>
        <p:nvSpPr>
          <p:cNvPr id="26" name="Text Box 23"/>
          <p:cNvSpPr txBox="1">
            <a:spLocks noChangeArrowheads="1"/>
          </p:cNvSpPr>
          <p:nvPr/>
        </p:nvSpPr>
        <p:spPr bwMode="auto">
          <a:xfrm>
            <a:off x="1123695" y="4363767"/>
            <a:ext cx="1659618" cy="439465"/>
          </a:xfrm>
          <a:prstGeom prst="rect">
            <a:avLst/>
          </a:prstGeom>
          <a:noFill/>
          <a:ln w="9525">
            <a:noFill/>
            <a:miter lim="800000"/>
            <a:headEnd/>
            <a:tailEnd/>
          </a:ln>
        </p:spPr>
        <p:txBody>
          <a:bodyPr wrap="square" lIns="0" tIns="0" rIns="0" bIns="0">
            <a:spAutoFit/>
          </a:bodyPr>
          <a:lstStyle/>
          <a:p>
            <a:r>
              <a:rPr lang="en-US" sz="1400" b="1" dirty="0"/>
              <a:t>Driver and</a:t>
            </a:r>
            <a:br>
              <a:rPr lang="en-US" sz="1400" b="1" dirty="0"/>
            </a:br>
            <a:r>
              <a:rPr lang="en-US" sz="1400" b="1" dirty="0"/>
              <a:t>firmware updates</a:t>
            </a:r>
          </a:p>
        </p:txBody>
      </p:sp>
      <p:sp>
        <p:nvSpPr>
          <p:cNvPr id="27" name="Text Box 23"/>
          <p:cNvSpPr txBox="1">
            <a:spLocks noChangeArrowheads="1"/>
          </p:cNvSpPr>
          <p:nvPr/>
        </p:nvSpPr>
        <p:spPr bwMode="auto">
          <a:xfrm>
            <a:off x="1330402" y="2203864"/>
            <a:ext cx="1246204" cy="439465"/>
          </a:xfrm>
          <a:prstGeom prst="rect">
            <a:avLst/>
          </a:prstGeom>
          <a:noFill/>
          <a:ln w="9525" algn="ctr">
            <a:noFill/>
            <a:miter lim="800000"/>
            <a:headEnd/>
            <a:tailEnd/>
          </a:ln>
        </p:spPr>
        <p:txBody>
          <a:bodyPr wrap="square" lIns="0" tIns="0" rIns="0" bIns="0">
            <a:spAutoFit/>
          </a:bodyPr>
          <a:lstStyle/>
          <a:p>
            <a:r>
              <a:rPr lang="en-US" sz="1400" b="1" dirty="0"/>
              <a:t>Bare metal OS deployment</a:t>
            </a:r>
          </a:p>
        </p:txBody>
      </p:sp>
      <p:sp>
        <p:nvSpPr>
          <p:cNvPr id="28" name="Text Box 23"/>
          <p:cNvSpPr txBox="1">
            <a:spLocks noChangeArrowheads="1"/>
          </p:cNvSpPr>
          <p:nvPr/>
        </p:nvSpPr>
        <p:spPr bwMode="auto">
          <a:xfrm>
            <a:off x="5356013" y="4587104"/>
            <a:ext cx="1873846" cy="215444"/>
          </a:xfrm>
          <a:prstGeom prst="rect">
            <a:avLst/>
          </a:prstGeom>
          <a:noFill/>
          <a:ln w="9525">
            <a:noFill/>
            <a:miter lim="800000"/>
            <a:headEnd/>
            <a:tailEnd/>
          </a:ln>
        </p:spPr>
        <p:txBody>
          <a:bodyPr wrap="none" lIns="0" tIns="0" rIns="0" bIns="0">
            <a:spAutoFit/>
          </a:bodyPr>
          <a:lstStyle/>
          <a:p>
            <a:r>
              <a:rPr lang="en-US" sz="1400" b="1" dirty="0"/>
              <a:t>Detailed HP inventory</a:t>
            </a:r>
          </a:p>
        </p:txBody>
      </p:sp>
      <p:sp>
        <p:nvSpPr>
          <p:cNvPr id="29" name="Text Box 23"/>
          <p:cNvSpPr txBox="1">
            <a:spLocks noChangeArrowheads="1"/>
          </p:cNvSpPr>
          <p:nvPr/>
        </p:nvSpPr>
        <p:spPr bwMode="auto">
          <a:xfrm>
            <a:off x="3593027" y="2611400"/>
            <a:ext cx="1950500" cy="439465"/>
          </a:xfrm>
          <a:prstGeom prst="rect">
            <a:avLst/>
          </a:prstGeom>
          <a:noFill/>
          <a:ln w="9525" algn="ctr">
            <a:noFill/>
            <a:miter lim="800000"/>
            <a:headEnd/>
            <a:tailEnd/>
          </a:ln>
        </p:spPr>
        <p:txBody>
          <a:bodyPr wrap="square" lIns="0" tIns="0" rIns="0" bIns="0">
            <a:spAutoFit/>
          </a:bodyPr>
          <a:lstStyle/>
          <a:p>
            <a:r>
              <a:rPr lang="en-US" sz="1400" b="1" dirty="0"/>
              <a:t>Total remote control via iLO Advanced</a:t>
            </a:r>
          </a:p>
        </p:txBody>
      </p:sp>
      <p:sp>
        <p:nvSpPr>
          <p:cNvPr id="30" name="Text Box 22"/>
          <p:cNvSpPr txBox="1">
            <a:spLocks noChangeArrowheads="1"/>
          </p:cNvSpPr>
          <p:nvPr/>
        </p:nvSpPr>
        <p:spPr bwMode="auto">
          <a:xfrm>
            <a:off x="8608151" y="4355584"/>
            <a:ext cx="2461882" cy="439465"/>
          </a:xfrm>
          <a:prstGeom prst="rect">
            <a:avLst/>
          </a:prstGeom>
          <a:noFill/>
          <a:ln w="9525">
            <a:noFill/>
            <a:miter lim="800000"/>
            <a:headEnd/>
            <a:tailEnd/>
          </a:ln>
        </p:spPr>
        <p:txBody>
          <a:bodyPr wrap="square" lIns="0" tIns="0" rIns="0" bIns="0">
            <a:spAutoFit/>
          </a:bodyPr>
          <a:lstStyle/>
          <a:p>
            <a:r>
              <a:rPr lang="en-US" sz="1400" b="1" dirty="0"/>
              <a:t>Virtual Connect Fabric Visualization</a:t>
            </a:r>
          </a:p>
        </p:txBody>
      </p:sp>
      <p:sp>
        <p:nvSpPr>
          <p:cNvPr id="31" name="Text Box 22"/>
          <p:cNvSpPr txBox="1">
            <a:spLocks noChangeArrowheads="1"/>
          </p:cNvSpPr>
          <p:nvPr/>
        </p:nvSpPr>
        <p:spPr bwMode="auto">
          <a:xfrm>
            <a:off x="9143562" y="1108682"/>
            <a:ext cx="1537280" cy="430887"/>
          </a:xfrm>
          <a:prstGeom prst="rect">
            <a:avLst/>
          </a:prstGeom>
          <a:noFill/>
          <a:ln w="9525">
            <a:noFill/>
            <a:miter lim="800000"/>
            <a:headEnd/>
            <a:tailEnd/>
          </a:ln>
        </p:spPr>
        <p:txBody>
          <a:bodyPr wrap="none" lIns="0" tIns="0" rIns="0" bIns="0">
            <a:spAutoFit/>
          </a:bodyPr>
          <a:lstStyle/>
          <a:p>
            <a:r>
              <a:rPr lang="en-US" sz="1400" b="1" dirty="0"/>
              <a:t>Comprehensive </a:t>
            </a:r>
            <a:br>
              <a:rPr lang="en-US" sz="1400" b="1" dirty="0"/>
            </a:br>
            <a:r>
              <a:rPr lang="en-US" sz="1400" b="1" dirty="0"/>
              <a:t>health monitoring</a:t>
            </a:r>
          </a:p>
        </p:txBody>
      </p:sp>
      <p:sp>
        <p:nvSpPr>
          <p:cNvPr id="32" name="TextBox 31"/>
          <p:cNvSpPr txBox="1"/>
          <p:nvPr/>
        </p:nvSpPr>
        <p:spPr>
          <a:xfrm>
            <a:off x="9159926" y="1577454"/>
            <a:ext cx="1815882" cy="1107996"/>
          </a:xfrm>
          <a:prstGeom prst="rect">
            <a:avLst/>
          </a:prstGeom>
          <a:noFill/>
        </p:spPr>
        <p:txBody>
          <a:bodyPr wrap="none" lIns="0" tIns="0" rIns="0" bIns="0" rtlCol="0">
            <a:spAutoFit/>
          </a:bodyPr>
          <a:lstStyle/>
          <a:p>
            <a:pPr marL="159766" indent="-159766">
              <a:buFont typeface="Arial" pitchFamily="34" charset="0"/>
              <a:buChar char="•"/>
            </a:pPr>
            <a:r>
              <a:rPr lang="en-US" sz="1200" b="1" dirty="0"/>
              <a:t>Virtual Connect</a:t>
            </a:r>
          </a:p>
          <a:p>
            <a:pPr marL="159766" indent="-159766">
              <a:buFont typeface="Arial" pitchFamily="34" charset="0"/>
              <a:buChar char="•"/>
            </a:pPr>
            <a:r>
              <a:rPr lang="en-US" sz="1200" dirty="0"/>
              <a:t>Agentless Gen8</a:t>
            </a:r>
          </a:p>
          <a:p>
            <a:pPr marL="159766" indent="-159766">
              <a:buFont typeface="Arial" pitchFamily="34" charset="0"/>
              <a:buChar char="•"/>
            </a:pPr>
            <a:r>
              <a:rPr lang="en-US" sz="1200" dirty="0"/>
              <a:t>Windows</a:t>
            </a:r>
          </a:p>
          <a:p>
            <a:pPr marL="159766" indent="-159766">
              <a:buFont typeface="Arial" pitchFamily="34" charset="0"/>
              <a:buChar char="•"/>
            </a:pPr>
            <a:r>
              <a:rPr lang="en-US" sz="1200" dirty="0"/>
              <a:t>Linux</a:t>
            </a:r>
          </a:p>
          <a:p>
            <a:pPr marL="159766" indent="-159766">
              <a:buFont typeface="Arial" pitchFamily="34" charset="0"/>
              <a:buChar char="•"/>
            </a:pPr>
            <a:r>
              <a:rPr lang="en-US" sz="1200" dirty="0"/>
              <a:t>Microsoft System Center</a:t>
            </a:r>
          </a:p>
          <a:p>
            <a:pPr marL="159766" indent="-159766">
              <a:buFont typeface="Arial" pitchFamily="34" charset="0"/>
              <a:buChar char="•"/>
            </a:pPr>
            <a:r>
              <a:rPr lang="en-US" sz="1200" dirty="0"/>
              <a:t>Blade enclosures</a:t>
            </a:r>
          </a:p>
        </p:txBody>
      </p:sp>
      <p:sp>
        <p:nvSpPr>
          <p:cNvPr id="33" name="Text Box 52"/>
          <p:cNvSpPr txBox="1">
            <a:spLocks noChangeArrowheads="1"/>
          </p:cNvSpPr>
          <p:nvPr/>
        </p:nvSpPr>
        <p:spPr bwMode="gray">
          <a:xfrm>
            <a:off x="4281531" y="3305869"/>
            <a:ext cx="4024462" cy="878930"/>
          </a:xfrm>
          <a:prstGeom prst="rect">
            <a:avLst/>
          </a:prstGeom>
          <a:noFill/>
          <a:ln w="19050">
            <a:noFill/>
            <a:miter lim="800000"/>
            <a:headEnd/>
            <a:tailEnd/>
          </a:ln>
        </p:spPr>
        <p:txBody>
          <a:bodyPr wrap="square" lIns="0" tIns="0" rIns="0" bIns="0">
            <a:spAutoFit/>
          </a:bodyPr>
          <a:lstStyle/>
          <a:p>
            <a:pPr marL="157608" indent="-4318" defTabSz="1090296">
              <a:spcBef>
                <a:spcPct val="20000"/>
              </a:spcBef>
            </a:pPr>
            <a:r>
              <a:rPr lang="en-US" sz="1900" dirty="0"/>
              <a:t>Provides comprehensive system health, configuration management, </a:t>
            </a:r>
            <a:br>
              <a:rPr lang="en-US" sz="1900" dirty="0"/>
            </a:br>
            <a:r>
              <a:rPr lang="en-US" sz="1900" dirty="0"/>
              <a:t>and software deployment</a:t>
            </a:r>
          </a:p>
        </p:txBody>
      </p:sp>
      <p:sp>
        <p:nvSpPr>
          <p:cNvPr id="34" name="16-Point Star 33"/>
          <p:cNvSpPr/>
          <p:nvPr/>
        </p:nvSpPr>
        <p:spPr>
          <a:xfrm rot="21107951">
            <a:off x="10609224" y="1052146"/>
            <a:ext cx="1055879" cy="66440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sz="1400" dirty="0">
              <a:solidFill>
                <a:prstClr val="white"/>
              </a:solidFill>
            </a:endParaRPr>
          </a:p>
        </p:txBody>
      </p:sp>
      <p:sp>
        <p:nvSpPr>
          <p:cNvPr id="35" name="TextBox 34"/>
          <p:cNvSpPr txBox="1"/>
          <p:nvPr/>
        </p:nvSpPr>
        <p:spPr>
          <a:xfrm rot="21107951">
            <a:off x="10772378" y="1211824"/>
            <a:ext cx="814876" cy="371794"/>
          </a:xfrm>
          <a:prstGeom prst="rect">
            <a:avLst/>
          </a:prstGeom>
          <a:noFill/>
        </p:spPr>
        <p:txBody>
          <a:bodyPr wrap="square" lIns="124358" tIns="62179" rIns="124358" bIns="62179" rtlCol="0">
            <a:spAutoFit/>
          </a:bodyPr>
          <a:lstStyle/>
          <a:p>
            <a:pPr algn="ctr"/>
            <a:r>
              <a:rPr lang="en-US" sz="1600" b="1" dirty="0">
                <a:solidFill>
                  <a:schemeClr val="accent1"/>
                </a:solidFill>
              </a:rPr>
              <a:t>IC 7.3</a:t>
            </a:r>
            <a:endParaRPr lang="en-US" sz="1050" b="1" dirty="0">
              <a:solidFill>
                <a:schemeClr val="accent1"/>
              </a:solidFill>
            </a:endParaRPr>
          </a:p>
        </p:txBody>
      </p:sp>
      <p:sp>
        <p:nvSpPr>
          <p:cNvPr id="36" name="16-Point Star 35"/>
          <p:cNvSpPr/>
          <p:nvPr/>
        </p:nvSpPr>
        <p:spPr>
          <a:xfrm rot="21107951">
            <a:off x="10609224" y="4546313"/>
            <a:ext cx="1055879" cy="66440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sz="1400" dirty="0">
              <a:solidFill>
                <a:srgbClr val="FF0000"/>
              </a:solidFill>
            </a:endParaRPr>
          </a:p>
        </p:txBody>
      </p:sp>
      <p:sp>
        <p:nvSpPr>
          <p:cNvPr id="37" name="TextBox 36"/>
          <p:cNvSpPr txBox="1"/>
          <p:nvPr/>
        </p:nvSpPr>
        <p:spPr>
          <a:xfrm rot="21107951">
            <a:off x="10772378" y="4705990"/>
            <a:ext cx="814876" cy="371794"/>
          </a:xfrm>
          <a:prstGeom prst="rect">
            <a:avLst/>
          </a:prstGeom>
          <a:noFill/>
        </p:spPr>
        <p:txBody>
          <a:bodyPr wrap="square" lIns="124358" tIns="62179" rIns="124358" bIns="62179" rtlCol="0">
            <a:spAutoFit/>
          </a:bodyPr>
          <a:lstStyle/>
          <a:p>
            <a:pPr algn="ctr"/>
            <a:r>
              <a:rPr lang="en-US" sz="1600" b="1" dirty="0">
                <a:solidFill>
                  <a:schemeClr val="accent1"/>
                </a:solidFill>
              </a:rPr>
              <a:t>IC 7.3</a:t>
            </a:r>
          </a:p>
        </p:txBody>
      </p:sp>
    </p:spTree>
    <p:extLst>
      <p:ext uri="{BB962C8B-B14F-4D97-AF65-F5344CB8AC3E}">
        <p14:creationId xmlns:p14="http://schemas.microsoft.com/office/powerpoint/2010/main" val="57808016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14" y="319657"/>
            <a:ext cx="11506330" cy="664797"/>
          </a:xfrm>
        </p:spPr>
        <p:txBody>
          <a:bodyPr/>
          <a:lstStyle/>
          <a:p>
            <a:r>
              <a:rPr lang="en-US" sz="4800" dirty="0">
                <a:solidFill>
                  <a:schemeClr val="tx1"/>
                </a:solidFill>
              </a:rPr>
              <a:t>Microsoft System Center-VMM integration</a:t>
            </a:r>
          </a:p>
        </p:txBody>
      </p:sp>
      <p:sp>
        <p:nvSpPr>
          <p:cNvPr id="3" name="Content Placeholder 2"/>
          <p:cNvSpPr>
            <a:spLocks noGrp="1"/>
          </p:cNvSpPr>
          <p:nvPr>
            <p:ph sz="quarter" idx="16"/>
          </p:nvPr>
        </p:nvSpPr>
        <p:spPr>
          <a:xfrm>
            <a:off x="447713" y="1616513"/>
            <a:ext cx="5481980" cy="4019562"/>
          </a:xfrm>
        </p:spPr>
        <p:txBody>
          <a:bodyPr/>
          <a:lstStyle/>
          <a:p>
            <a:pPr lvl="1"/>
            <a:r>
              <a:rPr lang="en-US" b="1" dirty="0">
                <a:solidFill>
                  <a:schemeClr val="tx1"/>
                </a:solidFill>
              </a:rPr>
              <a:t>Integration simplifies management of Microsoft Hyper-V environments</a:t>
            </a:r>
          </a:p>
          <a:p>
            <a:pPr lvl="2"/>
            <a:r>
              <a:rPr lang="en-US" dirty="0">
                <a:solidFill>
                  <a:schemeClr val="tx1"/>
                </a:solidFill>
              </a:rPr>
              <a:t>Rapidly provision new virtual machines</a:t>
            </a:r>
          </a:p>
          <a:p>
            <a:pPr lvl="2"/>
            <a:r>
              <a:rPr lang="en-US" dirty="0">
                <a:solidFill>
                  <a:schemeClr val="tx1"/>
                </a:solidFill>
              </a:rPr>
              <a:t>Manage the storage ecosystem </a:t>
            </a:r>
          </a:p>
          <a:p>
            <a:pPr lvl="3"/>
            <a:r>
              <a:rPr lang="en-US" dirty="0">
                <a:solidFill>
                  <a:schemeClr val="tx1"/>
                </a:solidFill>
              </a:rPr>
              <a:t>Discovery</a:t>
            </a:r>
          </a:p>
          <a:p>
            <a:pPr lvl="3"/>
            <a:r>
              <a:rPr lang="en-US" dirty="0">
                <a:solidFill>
                  <a:schemeClr val="tx1"/>
                </a:solidFill>
              </a:rPr>
              <a:t>HP 3PAR Virtual Volumes</a:t>
            </a:r>
          </a:p>
          <a:p>
            <a:pPr lvl="3"/>
            <a:r>
              <a:rPr lang="en-US" dirty="0">
                <a:solidFill>
                  <a:schemeClr val="tx1"/>
                </a:solidFill>
              </a:rPr>
              <a:t>HP 3PAR Snapshots</a:t>
            </a:r>
          </a:p>
          <a:p>
            <a:endParaRPr lang="en-US" dirty="0">
              <a:solidFill>
                <a:schemeClr val="tx1"/>
              </a:solidFill>
            </a:endParaRPr>
          </a:p>
        </p:txBody>
      </p:sp>
      <p:sp>
        <p:nvSpPr>
          <p:cNvPr id="5" name="Subtitle 4"/>
          <p:cNvSpPr>
            <a:spLocks noGrp="1"/>
          </p:cNvSpPr>
          <p:nvPr>
            <p:ph type="subTitle" idx="1"/>
          </p:nvPr>
        </p:nvSpPr>
        <p:spPr/>
        <p:txBody>
          <a:bodyPr/>
          <a:lstStyle/>
          <a:p>
            <a:r>
              <a:rPr lang="en-US" dirty="0">
                <a:solidFill>
                  <a:schemeClr val="tx1"/>
                </a:solidFill>
              </a:rPr>
              <a:t>SMI-S </a:t>
            </a:r>
            <a:r>
              <a:rPr lang="en-US" dirty="0" smtClean="0">
                <a:solidFill>
                  <a:schemeClr val="tx1"/>
                </a:solidFill>
              </a:rPr>
              <a:t>providers</a:t>
            </a:r>
            <a:endParaRPr lang="en-US" dirty="0">
              <a:solidFill>
                <a:schemeClr val="tx1"/>
              </a:solidFill>
            </a:endParaRPr>
          </a:p>
        </p:txBody>
      </p:sp>
      <p:pic>
        <p:nvPicPr>
          <p:cNvPr id="6" name="Picture 2"/>
          <p:cNvPicPr>
            <a:picLocks noGrp="1" noChangeAspect="1" noChangeArrowheads="1"/>
          </p:cNvPicPr>
          <p:nvPr>
            <p:ph sz="half" idx="4294967295"/>
          </p:nvPr>
        </p:nvPicPr>
        <p:blipFill rotWithShape="1">
          <a:blip r:embed="rId2" cstate="email">
            <a:extLst>
              <a:ext uri="{28A0092B-C50C-407E-A947-70E740481C1C}">
                <a14:useLocalDpi xmlns:a14="http://schemas.microsoft.com/office/drawing/2010/main"/>
              </a:ext>
            </a:extLst>
          </a:blip>
          <a:srcRect/>
          <a:stretch/>
        </p:blipFill>
        <p:spPr bwMode="auto">
          <a:xfrm>
            <a:off x="6275512" y="1292557"/>
            <a:ext cx="4459496" cy="4294883"/>
          </a:xfrm>
          <a:prstGeom prst="rect">
            <a:avLst/>
          </a:prstGeom>
          <a:noFill/>
          <a:ln w="6350">
            <a:solidFill>
              <a:schemeClr val="tx1"/>
            </a:solidFill>
            <a:miter lim="800000"/>
            <a:headEnd/>
            <a:tailEnd/>
          </a:ln>
        </p:spPr>
      </p:pic>
    </p:spTree>
    <p:extLst>
      <p:ext uri="{BB962C8B-B14F-4D97-AF65-F5344CB8AC3E}">
        <p14:creationId xmlns:p14="http://schemas.microsoft.com/office/powerpoint/2010/main" val="2926977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Virtual Connect Management Pack</a:t>
            </a:r>
            <a:endParaRPr lang="en-US" dirty="0">
              <a:solidFill>
                <a:schemeClr val="tx1"/>
              </a:solidFill>
            </a:endParaRPr>
          </a:p>
        </p:txBody>
      </p:sp>
      <p:sp>
        <p:nvSpPr>
          <p:cNvPr id="3" name="Content Placeholder 2"/>
          <p:cNvSpPr>
            <a:spLocks noGrp="1"/>
          </p:cNvSpPr>
          <p:nvPr>
            <p:ph sz="quarter" idx="10"/>
          </p:nvPr>
        </p:nvSpPr>
        <p:spPr>
          <a:xfrm>
            <a:off x="236453" y="1456518"/>
            <a:ext cx="6225554" cy="5746188"/>
          </a:xfrm>
        </p:spPr>
        <p:txBody>
          <a:bodyPr/>
          <a:lstStyle/>
          <a:p>
            <a:r>
              <a:rPr lang="en-US" sz="3200" dirty="0" smtClean="0">
                <a:solidFill>
                  <a:schemeClr val="tx1"/>
                </a:solidFill>
              </a:rPr>
              <a:t>Extends Converged </a:t>
            </a:r>
            <a:r>
              <a:rPr lang="en-US" sz="3200" dirty="0">
                <a:solidFill>
                  <a:schemeClr val="tx1"/>
                </a:solidFill>
              </a:rPr>
              <a:t>Infrastructure support</a:t>
            </a:r>
          </a:p>
          <a:p>
            <a:r>
              <a:rPr lang="en-US" sz="3200" dirty="0" smtClean="0">
                <a:solidFill>
                  <a:schemeClr val="tx1"/>
                </a:solidFill>
              </a:rPr>
              <a:t>Provides health monitoring and alerting</a:t>
            </a:r>
          </a:p>
          <a:p>
            <a:pPr lvl="2"/>
            <a:r>
              <a:rPr lang="en-US" sz="1800" dirty="0">
                <a:solidFill>
                  <a:schemeClr val="tx1"/>
                </a:solidFill>
              </a:rPr>
              <a:t>Domain State view</a:t>
            </a:r>
          </a:p>
          <a:p>
            <a:pPr lvl="2"/>
            <a:r>
              <a:rPr lang="en-US" sz="1800" dirty="0">
                <a:solidFill>
                  <a:schemeClr val="tx1"/>
                </a:solidFill>
              </a:rPr>
              <a:t>Diagram views</a:t>
            </a:r>
          </a:p>
          <a:p>
            <a:pPr lvl="2"/>
            <a:r>
              <a:rPr lang="en-US" sz="1800" dirty="0">
                <a:solidFill>
                  <a:schemeClr val="tx1"/>
                </a:solidFill>
              </a:rPr>
              <a:t>Logical component monitoring</a:t>
            </a:r>
          </a:p>
          <a:p>
            <a:pPr lvl="3"/>
            <a:r>
              <a:rPr lang="en-US" sz="1600" b="0" dirty="0" smtClean="0">
                <a:solidFill>
                  <a:schemeClr val="tx1"/>
                </a:solidFill>
              </a:rPr>
              <a:t>Ethernet networks</a:t>
            </a:r>
          </a:p>
          <a:p>
            <a:pPr lvl="3"/>
            <a:r>
              <a:rPr lang="en-US" sz="1600" b="0" dirty="0" smtClean="0">
                <a:solidFill>
                  <a:schemeClr val="tx1"/>
                </a:solidFill>
              </a:rPr>
              <a:t>Fibre Channel networks</a:t>
            </a:r>
          </a:p>
          <a:p>
            <a:pPr lvl="3"/>
            <a:r>
              <a:rPr lang="en-US" sz="1600" b="0" dirty="0" smtClean="0">
                <a:solidFill>
                  <a:schemeClr val="tx1"/>
                </a:solidFill>
              </a:rPr>
              <a:t>Server Profiles</a:t>
            </a:r>
          </a:p>
          <a:p>
            <a:pPr lvl="2"/>
            <a:r>
              <a:rPr lang="en-US" sz="1800" dirty="0">
                <a:solidFill>
                  <a:schemeClr val="tx1"/>
                </a:solidFill>
              </a:rPr>
              <a:t>Physical component monitoring</a:t>
            </a:r>
          </a:p>
          <a:p>
            <a:pPr lvl="3"/>
            <a:r>
              <a:rPr lang="en-US" sz="1600" b="0" dirty="0" smtClean="0">
                <a:solidFill>
                  <a:schemeClr val="tx1"/>
                </a:solidFill>
              </a:rPr>
              <a:t>Ethernet modules and uplink ports</a:t>
            </a:r>
          </a:p>
          <a:p>
            <a:pPr lvl="3"/>
            <a:r>
              <a:rPr lang="en-US" sz="1600" b="0" dirty="0" smtClean="0">
                <a:solidFill>
                  <a:schemeClr val="tx1"/>
                </a:solidFill>
              </a:rPr>
              <a:t>Fibre Channel modules and uplink ports</a:t>
            </a:r>
          </a:p>
          <a:p>
            <a:pPr lvl="3"/>
            <a:r>
              <a:rPr lang="en-US" sz="1600" b="0" dirty="0" smtClean="0">
                <a:solidFill>
                  <a:schemeClr val="tx1"/>
                </a:solidFill>
              </a:rPr>
              <a:t>FlexFabric modules and uplink ports</a:t>
            </a:r>
          </a:p>
          <a:p>
            <a:endParaRPr lang="en-US" sz="1800" dirty="0">
              <a:solidFill>
                <a:schemeClr val="tx1"/>
              </a:solidFill>
            </a:endParaRPr>
          </a:p>
          <a:p>
            <a:endParaRPr lang="en-US" sz="3200" dirty="0">
              <a:solidFill>
                <a:schemeClr val="tx1"/>
              </a:solidFill>
            </a:endParaRPr>
          </a:p>
        </p:txBody>
      </p:sp>
      <p:pic>
        <p:nvPicPr>
          <p:cNvPr id="6" name="Picture 5"/>
          <p:cNvPicPr>
            <a:picLocks noChangeAspect="1"/>
          </p:cNvPicPr>
          <p:nvPr/>
        </p:nvPicPr>
        <p:blipFill>
          <a:blip r:embed="rId3"/>
          <a:stretch>
            <a:fillRect/>
          </a:stretch>
        </p:blipFill>
        <p:spPr>
          <a:xfrm>
            <a:off x="6541520" y="1993230"/>
            <a:ext cx="5480406" cy="3998546"/>
          </a:xfrm>
          <a:prstGeom prst="rect">
            <a:avLst/>
          </a:prstGeom>
          <a:ln>
            <a:solidFill>
              <a:schemeClr val="tx1">
                <a:lumMod val="50000"/>
                <a:lumOff val="50000"/>
              </a:schemeClr>
            </a:solidFill>
          </a:ln>
        </p:spPr>
      </p:pic>
      <p:sp>
        <p:nvSpPr>
          <p:cNvPr id="8" name="16-Point Star 7"/>
          <p:cNvSpPr/>
          <p:nvPr/>
        </p:nvSpPr>
        <p:spPr>
          <a:xfrm rot="21107951">
            <a:off x="7945239" y="1473891"/>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FF0000"/>
                </a:solidFill>
              </a:rPr>
              <a:t>New</a:t>
            </a:r>
            <a:endParaRPr lang="en-US" dirty="0">
              <a:solidFill>
                <a:srgbClr val="FF0000"/>
              </a:solidFill>
            </a:endParaRPr>
          </a:p>
        </p:txBody>
      </p:sp>
      <p:sp>
        <p:nvSpPr>
          <p:cNvPr id="7" name="Rectangle 6"/>
          <p:cNvSpPr/>
          <p:nvPr/>
        </p:nvSpPr>
        <p:spPr>
          <a:xfrm>
            <a:off x="6591625" y="2373731"/>
            <a:ext cx="1485955" cy="1865207"/>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spTree>
    <p:extLst>
      <p:ext uri="{BB962C8B-B14F-4D97-AF65-F5344CB8AC3E}">
        <p14:creationId xmlns:p14="http://schemas.microsoft.com/office/powerpoint/2010/main" val="1235845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Diagram View</a:t>
            </a:r>
            <a:endParaRPr lang="en-US" dirty="0"/>
          </a:p>
        </p:txBody>
      </p:sp>
      <p:pic>
        <p:nvPicPr>
          <p:cNvPr id="1026" name="Picture 2"/>
          <p:cNvPicPr>
            <a:picLocks noGrp="1" noChangeAspect="1" noChangeArrowheads="1"/>
          </p:cNvPicPr>
          <p:nvPr>
            <p:ph idx="4294967295"/>
          </p:nvPr>
        </p:nvPicPr>
        <p:blipFill>
          <a:blip r:embed="rId2" cstate="print"/>
          <a:srcRect/>
          <a:stretch>
            <a:fillRect/>
          </a:stretch>
        </p:blipFill>
        <p:spPr bwMode="auto">
          <a:xfrm>
            <a:off x="2772297" y="1189404"/>
            <a:ext cx="7772797" cy="5071030"/>
          </a:xfrm>
          <a:prstGeom prst="rect">
            <a:avLst/>
          </a:prstGeom>
          <a:noFill/>
          <a:ln w="9525">
            <a:noFill/>
            <a:miter lim="800000"/>
            <a:headEnd/>
            <a:tailEnd/>
          </a:ln>
        </p:spPr>
      </p:pic>
      <p:sp>
        <p:nvSpPr>
          <p:cNvPr id="5" name="TextBox 4"/>
          <p:cNvSpPr txBox="1"/>
          <p:nvPr/>
        </p:nvSpPr>
        <p:spPr>
          <a:xfrm>
            <a:off x="4661857" y="2939839"/>
            <a:ext cx="1580035" cy="341016"/>
          </a:xfrm>
          <a:prstGeom prst="rect">
            <a:avLst/>
          </a:prstGeom>
          <a:noFill/>
        </p:spPr>
        <p:txBody>
          <a:bodyPr wrap="none" lIns="124358" tIns="62179" rIns="124358" bIns="62179" rtlCol="0">
            <a:spAutoFit/>
          </a:bodyPr>
          <a:lstStyle/>
          <a:p>
            <a:r>
              <a:rPr lang="en-US" sz="1400" dirty="0">
                <a:solidFill>
                  <a:srgbClr val="FF0000"/>
                </a:solidFill>
              </a:rPr>
              <a:t>Enclosure/Profile</a:t>
            </a:r>
          </a:p>
        </p:txBody>
      </p:sp>
      <p:sp>
        <p:nvSpPr>
          <p:cNvPr id="6" name="TextBox 5"/>
          <p:cNvSpPr txBox="1"/>
          <p:nvPr/>
        </p:nvSpPr>
        <p:spPr>
          <a:xfrm>
            <a:off x="3967049" y="3576167"/>
            <a:ext cx="847527" cy="771903"/>
          </a:xfrm>
          <a:prstGeom prst="rect">
            <a:avLst/>
          </a:prstGeom>
          <a:noFill/>
        </p:spPr>
        <p:txBody>
          <a:bodyPr wrap="none" lIns="124358" tIns="62179" rIns="124358" bIns="62179" rtlCol="0">
            <a:spAutoFit/>
          </a:bodyPr>
          <a:lstStyle/>
          <a:p>
            <a:r>
              <a:rPr lang="en-US" sz="1400" dirty="0">
                <a:solidFill>
                  <a:srgbClr val="FF0000"/>
                </a:solidFill>
              </a:rPr>
              <a:t>Server</a:t>
            </a:r>
          </a:p>
          <a:p>
            <a:r>
              <a:rPr lang="en-US" sz="1400" dirty="0">
                <a:solidFill>
                  <a:srgbClr val="FF0000"/>
                </a:solidFill>
              </a:rPr>
              <a:t>vSwitch</a:t>
            </a:r>
          </a:p>
          <a:p>
            <a:r>
              <a:rPr lang="en-US" sz="1400" dirty="0">
                <a:solidFill>
                  <a:srgbClr val="FF0000"/>
                </a:solidFill>
              </a:rPr>
              <a:t>VMs</a:t>
            </a:r>
          </a:p>
        </p:txBody>
      </p:sp>
      <p:sp>
        <p:nvSpPr>
          <p:cNvPr id="7" name="TextBox 6"/>
          <p:cNvSpPr txBox="1"/>
          <p:nvPr/>
        </p:nvSpPr>
        <p:spPr>
          <a:xfrm>
            <a:off x="6104021" y="3187206"/>
            <a:ext cx="929216" cy="341016"/>
          </a:xfrm>
          <a:prstGeom prst="rect">
            <a:avLst/>
          </a:prstGeom>
          <a:noFill/>
        </p:spPr>
        <p:txBody>
          <a:bodyPr wrap="none" lIns="124358" tIns="62179" rIns="124358" bIns="62179" rtlCol="0">
            <a:spAutoFit/>
          </a:bodyPr>
          <a:lstStyle/>
          <a:p>
            <a:r>
              <a:rPr lang="en-US" sz="1400" dirty="0">
                <a:solidFill>
                  <a:srgbClr val="FF0000"/>
                </a:solidFill>
              </a:rPr>
              <a:t>FlexNICs</a:t>
            </a:r>
          </a:p>
        </p:txBody>
      </p:sp>
      <p:sp>
        <p:nvSpPr>
          <p:cNvPr id="8" name="TextBox 7"/>
          <p:cNvSpPr txBox="1"/>
          <p:nvPr/>
        </p:nvSpPr>
        <p:spPr>
          <a:xfrm>
            <a:off x="6452486" y="4850707"/>
            <a:ext cx="1044066" cy="556460"/>
          </a:xfrm>
          <a:prstGeom prst="rect">
            <a:avLst/>
          </a:prstGeom>
          <a:noFill/>
        </p:spPr>
        <p:txBody>
          <a:bodyPr wrap="square" lIns="124358" tIns="62179" rIns="124358" bIns="62179" rtlCol="0">
            <a:spAutoFit/>
          </a:bodyPr>
          <a:lstStyle/>
          <a:p>
            <a:pPr algn="ctr"/>
            <a:r>
              <a:rPr lang="en-US" sz="1400" dirty="0">
                <a:solidFill>
                  <a:srgbClr val="FF0000"/>
                </a:solidFill>
              </a:rPr>
              <a:t>Downlink</a:t>
            </a:r>
            <a:br>
              <a:rPr lang="en-US" sz="1400" dirty="0">
                <a:solidFill>
                  <a:srgbClr val="FF0000"/>
                </a:solidFill>
              </a:rPr>
            </a:br>
            <a:r>
              <a:rPr lang="en-US" sz="1400" dirty="0">
                <a:solidFill>
                  <a:srgbClr val="FF0000"/>
                </a:solidFill>
              </a:rPr>
              <a:t>Ports</a:t>
            </a:r>
          </a:p>
        </p:txBody>
      </p:sp>
      <p:sp>
        <p:nvSpPr>
          <p:cNvPr id="9" name="TextBox 8"/>
          <p:cNvSpPr txBox="1"/>
          <p:nvPr/>
        </p:nvSpPr>
        <p:spPr>
          <a:xfrm>
            <a:off x="7040840" y="2915942"/>
            <a:ext cx="1166460" cy="341016"/>
          </a:xfrm>
          <a:prstGeom prst="rect">
            <a:avLst/>
          </a:prstGeom>
          <a:noFill/>
        </p:spPr>
        <p:txBody>
          <a:bodyPr wrap="none" lIns="124358" tIns="62179" rIns="124358" bIns="62179" rtlCol="0">
            <a:spAutoFit/>
          </a:bodyPr>
          <a:lstStyle/>
          <a:p>
            <a:r>
              <a:rPr lang="en-US" sz="1400" dirty="0">
                <a:solidFill>
                  <a:srgbClr val="FF0000"/>
                </a:solidFill>
              </a:rPr>
              <a:t>I/O Module</a:t>
            </a:r>
          </a:p>
        </p:txBody>
      </p:sp>
      <p:sp>
        <p:nvSpPr>
          <p:cNvPr id="10" name="TextBox 9"/>
          <p:cNvSpPr txBox="1"/>
          <p:nvPr/>
        </p:nvSpPr>
        <p:spPr>
          <a:xfrm>
            <a:off x="7389031" y="3984920"/>
            <a:ext cx="1213075" cy="341016"/>
          </a:xfrm>
          <a:prstGeom prst="rect">
            <a:avLst/>
          </a:prstGeom>
          <a:noFill/>
        </p:spPr>
        <p:txBody>
          <a:bodyPr wrap="none" lIns="124358" tIns="62179" rIns="124358" bIns="62179" rtlCol="0">
            <a:spAutoFit/>
          </a:bodyPr>
          <a:lstStyle/>
          <a:p>
            <a:r>
              <a:rPr lang="en-US" sz="1400" dirty="0">
                <a:solidFill>
                  <a:srgbClr val="FF0000"/>
                </a:solidFill>
              </a:rPr>
              <a:t>Uplink Ports</a:t>
            </a:r>
          </a:p>
        </p:txBody>
      </p:sp>
      <p:sp>
        <p:nvSpPr>
          <p:cNvPr id="13" name="TextBox 12"/>
          <p:cNvSpPr txBox="1"/>
          <p:nvPr/>
        </p:nvSpPr>
        <p:spPr>
          <a:xfrm>
            <a:off x="8722535" y="3740172"/>
            <a:ext cx="876188" cy="556460"/>
          </a:xfrm>
          <a:prstGeom prst="rect">
            <a:avLst/>
          </a:prstGeom>
          <a:noFill/>
        </p:spPr>
        <p:txBody>
          <a:bodyPr wrap="none" lIns="124358" tIns="62179" rIns="124358" bIns="62179" rtlCol="0">
            <a:spAutoFit/>
          </a:bodyPr>
          <a:lstStyle/>
          <a:p>
            <a:r>
              <a:rPr lang="en-US" sz="1400" dirty="0">
                <a:solidFill>
                  <a:srgbClr val="FF0000"/>
                </a:solidFill>
              </a:rPr>
              <a:t>External</a:t>
            </a:r>
            <a:br>
              <a:rPr lang="en-US" sz="1400" dirty="0">
                <a:solidFill>
                  <a:srgbClr val="FF0000"/>
                </a:solidFill>
              </a:rPr>
            </a:br>
            <a:r>
              <a:rPr lang="en-US" sz="1400" dirty="0">
                <a:solidFill>
                  <a:srgbClr val="FF0000"/>
                </a:solidFill>
              </a:rPr>
              <a:t> Switch</a:t>
            </a:r>
          </a:p>
        </p:txBody>
      </p:sp>
      <p:cxnSp>
        <p:nvCxnSpPr>
          <p:cNvPr id="15" name="Straight Arrow Connector 14"/>
          <p:cNvCxnSpPr/>
          <p:nvPr/>
        </p:nvCxnSpPr>
        <p:spPr>
          <a:xfrm>
            <a:off x="5336226" y="3213129"/>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98130" y="3434425"/>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96552" y="3178647"/>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149503" y="3594445"/>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998681" y="3847106"/>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0"/>
          </p:cNvCxnSpPr>
          <p:nvPr/>
        </p:nvCxnSpPr>
        <p:spPr>
          <a:xfrm flipH="1" flipV="1">
            <a:off x="6778145" y="4340733"/>
            <a:ext cx="196374" cy="50997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96168" y="3687388"/>
            <a:ext cx="263810" cy="4862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662919" y="3813842"/>
            <a:ext cx="281375" cy="14347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62670" y="4038652"/>
            <a:ext cx="425413" cy="12590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3"/>
          <p:cNvGrpSpPr/>
          <p:nvPr/>
        </p:nvGrpSpPr>
        <p:grpSpPr>
          <a:xfrm>
            <a:off x="9501540" y="5205571"/>
            <a:ext cx="896399" cy="903757"/>
            <a:chOff x="7150585" y="523739"/>
            <a:chExt cx="659083" cy="664588"/>
          </a:xfrm>
        </p:grpSpPr>
        <p:sp>
          <p:nvSpPr>
            <p:cNvPr id="35" name="Isosceles Triangle 34"/>
            <p:cNvSpPr/>
            <p:nvPr/>
          </p:nvSpPr>
          <p:spPr>
            <a:xfrm>
              <a:off x="7727700" y="565014"/>
              <a:ext cx="55332" cy="45719"/>
            </a:xfrm>
            <a:prstGeom prst="triangle">
              <a:avLst/>
            </a:prstGeom>
            <a:solidFill>
              <a:schemeClr val="tx1">
                <a:lumMod val="85000"/>
                <a:lumOff val="15000"/>
              </a:schemeClr>
            </a:solidFill>
            <a:ln>
              <a:noFill/>
            </a:ln>
            <a:effectLst/>
            <a:scene3d>
              <a:camera prst="orthographicFront">
                <a:rot lat="0" lon="0" rev="107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719762" y="523739"/>
              <a:ext cx="73025" cy="11874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205185" y="523739"/>
              <a:ext cx="514578" cy="11874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Narrow" pitchFamily="34" charset="0"/>
                </a:rPr>
                <a:t>Actions</a:t>
              </a:r>
            </a:p>
          </p:txBody>
        </p:sp>
        <p:sp>
          <p:nvSpPr>
            <p:cNvPr id="38" name="Rectangle 37"/>
            <p:cNvSpPr/>
            <p:nvPr/>
          </p:nvSpPr>
          <p:spPr>
            <a:xfrm>
              <a:off x="7205185" y="650739"/>
              <a:ext cx="587602" cy="519157"/>
            </a:xfrm>
            <a:prstGeom prst="rect">
              <a:avLst/>
            </a:prstGeom>
            <a:solidFill>
              <a:schemeClr val="bg2">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Narrow" pitchFamily="34" charset="0"/>
                </a:rPr>
                <a:t> </a:t>
              </a:r>
            </a:p>
          </p:txBody>
        </p:sp>
        <p:sp>
          <p:nvSpPr>
            <p:cNvPr id="39" name="TextBox 38"/>
            <p:cNvSpPr txBox="1"/>
            <p:nvPr/>
          </p:nvSpPr>
          <p:spPr>
            <a:xfrm>
              <a:off x="7150585" y="622510"/>
              <a:ext cx="659083" cy="565817"/>
            </a:xfrm>
            <a:prstGeom prst="rect">
              <a:avLst/>
            </a:prstGeom>
            <a:noFill/>
          </p:spPr>
          <p:txBody>
            <a:bodyPr wrap="none" rtlCol="0">
              <a:spAutoFit/>
            </a:bodyPr>
            <a:lstStyle/>
            <a:p>
              <a:pPr defTabSz="585090">
                <a:buSzPct val="100000"/>
              </a:pPr>
              <a:r>
                <a:rPr lang="en-US" sz="1100" dirty="0">
                  <a:latin typeface="Arial Narrow" pitchFamily="34" charset="0"/>
                  <a:cs typeface="HP Simplified" pitchFamily="34" charset="0"/>
                </a:rPr>
                <a:t>iLO Console</a:t>
              </a:r>
            </a:p>
            <a:p>
              <a:pPr defTabSz="585090">
                <a:buSzPct val="100000"/>
              </a:pPr>
              <a:r>
                <a:rPr lang="en-US" sz="1100" dirty="0">
                  <a:latin typeface="Arial Narrow" pitchFamily="34" charset="0"/>
                  <a:cs typeface="HP Simplified" pitchFamily="34" charset="0"/>
                </a:rPr>
                <a:t>iLO Web</a:t>
              </a:r>
            </a:p>
            <a:p>
              <a:pPr defTabSz="585090">
                <a:buSzPct val="100000"/>
              </a:pPr>
              <a:r>
                <a:rPr lang="en-US" sz="1100" dirty="0">
                  <a:latin typeface="Arial Narrow" pitchFamily="34" charset="0"/>
                  <a:cs typeface="HP Simplified" pitchFamily="34" charset="0"/>
                </a:rPr>
                <a:t>VCM Console</a:t>
              </a:r>
            </a:p>
            <a:p>
              <a:pPr defTabSz="585090">
                <a:buSzPct val="100000"/>
              </a:pPr>
              <a:r>
                <a:rPr lang="en-US" sz="1100" dirty="0">
                  <a:latin typeface="Arial Narrow" pitchFamily="34" charset="0"/>
                  <a:cs typeface="HP Simplified" pitchFamily="34" charset="0"/>
                </a:rPr>
                <a:t>OA Console</a:t>
              </a:r>
            </a:p>
          </p:txBody>
        </p:sp>
      </p:grpSp>
      <p:sp>
        <p:nvSpPr>
          <p:cNvPr id="40" name="TextBox 39"/>
          <p:cNvSpPr txBox="1"/>
          <p:nvPr/>
        </p:nvSpPr>
        <p:spPr>
          <a:xfrm>
            <a:off x="8290088" y="5381882"/>
            <a:ext cx="960469" cy="556460"/>
          </a:xfrm>
          <a:prstGeom prst="rect">
            <a:avLst/>
          </a:prstGeom>
          <a:noFill/>
        </p:spPr>
        <p:txBody>
          <a:bodyPr wrap="square" lIns="124358" tIns="62179" rIns="124358" bIns="62179" rtlCol="0">
            <a:spAutoFit/>
          </a:bodyPr>
          <a:lstStyle/>
          <a:p>
            <a:pPr algn="ctr"/>
            <a:r>
              <a:rPr lang="en-US" sz="1400" dirty="0">
                <a:solidFill>
                  <a:srgbClr val="FF0000"/>
                </a:solidFill>
              </a:rPr>
              <a:t>Launch Tools</a:t>
            </a:r>
          </a:p>
        </p:txBody>
      </p:sp>
      <p:cxnSp>
        <p:nvCxnSpPr>
          <p:cNvPr id="41" name="Straight Arrow Connector 40"/>
          <p:cNvCxnSpPr/>
          <p:nvPr/>
        </p:nvCxnSpPr>
        <p:spPr>
          <a:xfrm flipV="1">
            <a:off x="9093738" y="5539515"/>
            <a:ext cx="355328" cy="6269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374980" y="368265"/>
            <a:ext cx="1597233" cy="2645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solidFill>
                  <a:srgbClr val="FF0000"/>
                </a:solidFill>
                <a:latin typeface="HP Simplified" pitchFamily="34" charset="0"/>
              </a:rPr>
              <a:t>SCVMM 2012</a:t>
            </a:r>
          </a:p>
        </p:txBody>
      </p:sp>
      <p:sp>
        <p:nvSpPr>
          <p:cNvPr id="31" name="16-Point Star 30"/>
          <p:cNvSpPr/>
          <p:nvPr/>
        </p:nvSpPr>
        <p:spPr>
          <a:xfrm rot="21107951">
            <a:off x="10699433" y="1377789"/>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FF0000"/>
                </a:solidFill>
              </a:rPr>
              <a:t>New</a:t>
            </a:r>
            <a:endParaRPr lang="en-US" dirty="0">
              <a:solidFill>
                <a:srgbClr val="FF0000"/>
              </a:solidFill>
            </a:endParaRPr>
          </a:p>
        </p:txBody>
      </p:sp>
    </p:spTree>
    <p:extLst>
      <p:ext uri="{BB962C8B-B14F-4D97-AF65-F5344CB8AC3E}">
        <p14:creationId xmlns:p14="http://schemas.microsoft.com/office/powerpoint/2010/main" val="3255192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Built for the Microsoft cloud</a:t>
            </a:r>
          </a:p>
        </p:txBody>
      </p:sp>
    </p:spTree>
    <p:extLst>
      <p:ext uri="{BB962C8B-B14F-4D97-AF65-F5344CB8AC3E}">
        <p14:creationId xmlns:p14="http://schemas.microsoft.com/office/powerpoint/2010/main" val="1803862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714" y="319657"/>
            <a:ext cx="11506330" cy="998155"/>
          </a:xfrm>
        </p:spPr>
        <p:txBody>
          <a:bodyPr>
            <a:normAutofit fontScale="90000"/>
          </a:bodyPr>
          <a:lstStyle/>
          <a:p>
            <a:r>
              <a:rPr lang="en-US" sz="4400" dirty="0">
                <a:solidFill>
                  <a:schemeClr val="tx1"/>
                </a:solidFill>
              </a:rPr>
              <a:t>HP Cloud Solution for Microsoft powered by HP VirtualSystem</a:t>
            </a:r>
            <a:br>
              <a:rPr lang="en-US" sz="4400" dirty="0">
                <a:solidFill>
                  <a:schemeClr val="tx1"/>
                </a:solidFill>
              </a:rPr>
            </a:br>
            <a:endParaRPr lang="en-US" sz="4400" dirty="0">
              <a:solidFill>
                <a:schemeClr val="tx1"/>
              </a:solidFill>
            </a:endParaRPr>
          </a:p>
        </p:txBody>
      </p:sp>
      <p:sp>
        <p:nvSpPr>
          <p:cNvPr id="5" name="Content Placeholder 4"/>
          <p:cNvSpPr>
            <a:spLocks noGrp="1"/>
          </p:cNvSpPr>
          <p:nvPr>
            <p:ph sz="quarter" idx="16"/>
          </p:nvPr>
        </p:nvSpPr>
        <p:spPr>
          <a:xfrm>
            <a:off x="447713" y="1616513"/>
            <a:ext cx="5481980" cy="683264"/>
          </a:xfrm>
        </p:spPr>
        <p:txBody>
          <a:bodyPr/>
          <a:lstStyle/>
          <a:p>
            <a:r>
              <a:rPr lang="en-US" sz="3600" dirty="0"/>
              <a:t>HP </a:t>
            </a:r>
            <a:r>
              <a:rPr lang="en-US" sz="3200" dirty="0"/>
              <a:t>VirtualSystem</a:t>
            </a:r>
            <a:r>
              <a:rPr lang="en-US" sz="3600" dirty="0"/>
              <a:t> </a:t>
            </a:r>
            <a:r>
              <a:rPr lang="en-US" sz="3600" dirty="0" smtClean="0"/>
              <a:t>options</a:t>
            </a:r>
            <a:endParaRPr lang="en-US" sz="3600" dirty="0"/>
          </a:p>
        </p:txBody>
      </p:sp>
      <p:sp>
        <p:nvSpPr>
          <p:cNvPr id="6" name="Content Placeholder 5"/>
          <p:cNvSpPr>
            <a:spLocks noGrp="1"/>
          </p:cNvSpPr>
          <p:nvPr>
            <p:ph sz="quarter" idx="17"/>
          </p:nvPr>
        </p:nvSpPr>
        <p:spPr>
          <a:xfrm>
            <a:off x="6213919" y="1616512"/>
            <a:ext cx="5274708" cy="5900077"/>
          </a:xfrm>
        </p:spPr>
        <p:txBody>
          <a:bodyPr/>
          <a:lstStyle/>
          <a:p>
            <a:r>
              <a:rPr lang="en-US" sz="3600" dirty="0" smtClean="0">
                <a:solidFill>
                  <a:schemeClr val="tx1"/>
                </a:solidFill>
              </a:rPr>
              <a:t>Configuration details</a:t>
            </a:r>
          </a:p>
          <a:p>
            <a:pPr lvl="2"/>
            <a:r>
              <a:rPr lang="en-US" sz="2000" dirty="0">
                <a:solidFill>
                  <a:schemeClr val="tx1"/>
                </a:solidFill>
              </a:rPr>
              <a:t>Flexible compute and storage design model to scale with business requirements</a:t>
            </a:r>
          </a:p>
          <a:p>
            <a:pPr lvl="2"/>
            <a:r>
              <a:rPr lang="en-US" sz="2000" dirty="0">
                <a:solidFill>
                  <a:schemeClr val="tx1"/>
                </a:solidFill>
              </a:rPr>
              <a:t>Built on HP Converged Infrastructure</a:t>
            </a:r>
          </a:p>
          <a:p>
            <a:pPr lvl="3"/>
            <a:r>
              <a:rPr lang="en-US" sz="1800" dirty="0">
                <a:solidFill>
                  <a:schemeClr val="tx1"/>
                </a:solidFill>
              </a:rPr>
              <a:t>HP BladeSystem  </a:t>
            </a:r>
          </a:p>
          <a:p>
            <a:pPr lvl="3"/>
            <a:r>
              <a:rPr lang="en-US" sz="1800" dirty="0">
                <a:solidFill>
                  <a:schemeClr val="tx1"/>
                </a:solidFill>
              </a:rPr>
              <a:t>HP Virtual Connect FlexFabric technology</a:t>
            </a:r>
          </a:p>
          <a:p>
            <a:pPr lvl="3"/>
            <a:r>
              <a:rPr lang="en-US" sz="1800" dirty="0">
                <a:solidFill>
                  <a:schemeClr val="tx1"/>
                </a:solidFill>
              </a:rPr>
              <a:t>HP networking and FC SAN switches</a:t>
            </a:r>
          </a:p>
          <a:p>
            <a:pPr lvl="3"/>
            <a:r>
              <a:rPr lang="en-US" sz="1800" dirty="0">
                <a:solidFill>
                  <a:schemeClr val="tx1"/>
                </a:solidFill>
              </a:rPr>
              <a:t>HP StoreServ storage arrays</a:t>
            </a:r>
          </a:p>
          <a:p>
            <a:pPr lvl="2"/>
            <a:r>
              <a:rPr lang="en-US" sz="2000" dirty="0">
                <a:solidFill>
                  <a:schemeClr val="tx1"/>
                </a:solidFill>
              </a:rPr>
              <a:t>Microsoft Windows Server 2012</a:t>
            </a:r>
          </a:p>
          <a:p>
            <a:pPr lvl="2"/>
            <a:r>
              <a:rPr lang="en-US" sz="2000" dirty="0">
                <a:solidFill>
                  <a:schemeClr val="tx1"/>
                </a:solidFill>
              </a:rPr>
              <a:t>System Center 2012 SP1 </a:t>
            </a:r>
          </a:p>
          <a:p>
            <a:pPr lvl="2"/>
            <a:r>
              <a:rPr lang="en-US" sz="2000" dirty="0">
                <a:solidFill>
                  <a:schemeClr val="tx1"/>
                </a:solidFill>
              </a:rPr>
              <a:t>HP Insight Control for System Center integration</a:t>
            </a:r>
          </a:p>
          <a:p>
            <a:pPr lvl="2"/>
            <a:r>
              <a:rPr lang="en-US" sz="2000" dirty="0">
                <a:solidFill>
                  <a:schemeClr val="tx1"/>
                </a:solidFill>
              </a:rPr>
              <a:t>Integrated acceleration service to deliver a turn-key Fast Track solution</a:t>
            </a:r>
          </a:p>
          <a:p>
            <a:endParaRPr lang="en-US" sz="3600" dirty="0">
              <a:solidFill>
                <a:schemeClr val="tx1"/>
              </a:solidFill>
            </a:endParaRPr>
          </a:p>
        </p:txBody>
      </p:sp>
      <p:sp>
        <p:nvSpPr>
          <p:cNvPr id="4" name="Subtitle 3"/>
          <p:cNvSpPr>
            <a:spLocks noGrp="1"/>
          </p:cNvSpPr>
          <p:nvPr>
            <p:ph type="subTitle" idx="1"/>
          </p:nvPr>
        </p:nvSpPr>
        <p:spPr>
          <a:xfrm>
            <a:off x="444323" y="1277293"/>
            <a:ext cx="11506330" cy="376684"/>
          </a:xfrm>
        </p:spPr>
        <p:txBody>
          <a:bodyPr/>
          <a:lstStyle/>
          <a:p>
            <a:r>
              <a:rPr lang="en-US" dirty="0">
                <a:solidFill>
                  <a:schemeClr val="tx1"/>
                </a:solidFill>
              </a:rPr>
              <a:t>Microsoft Private Cloud  Fast Track certified solution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795" y="2717505"/>
            <a:ext cx="1957386" cy="32276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66" y="2717504"/>
            <a:ext cx="972250" cy="3240374"/>
          </a:xfrm>
          <a:prstGeom prst="rect">
            <a:avLst/>
          </a:prstGeom>
        </p:spPr>
      </p:pic>
      <p:sp>
        <p:nvSpPr>
          <p:cNvPr id="9" name="TextBox 8"/>
          <p:cNvSpPr txBox="1"/>
          <p:nvPr/>
        </p:nvSpPr>
        <p:spPr>
          <a:xfrm>
            <a:off x="444323" y="2205718"/>
            <a:ext cx="2228538" cy="460392"/>
          </a:xfrm>
          <a:prstGeom prst="rect">
            <a:avLst/>
          </a:prstGeom>
          <a:noFill/>
        </p:spPr>
        <p:txBody>
          <a:bodyPr wrap="square" lIns="124358" tIns="62179" rIns="124358" bIns="62179" rtlCol="0">
            <a:spAutoFit/>
          </a:bodyPr>
          <a:lstStyle/>
          <a:p>
            <a:pPr defTabSz="585090">
              <a:spcAft>
                <a:spcPts val="544"/>
              </a:spcAft>
              <a:buSzPct val="100000"/>
            </a:pPr>
            <a:r>
              <a:rPr lang="en-US" sz="2200" dirty="0">
                <a:latin typeface="HP Simplified" pitchFamily="34" charset="0"/>
                <a:cs typeface="HP Simplified" pitchFamily="34" charset="0"/>
              </a:rPr>
              <a:t>Single rack</a:t>
            </a:r>
          </a:p>
        </p:txBody>
      </p:sp>
      <p:sp>
        <p:nvSpPr>
          <p:cNvPr id="10" name="TextBox 9"/>
          <p:cNvSpPr txBox="1"/>
          <p:nvPr/>
        </p:nvSpPr>
        <p:spPr>
          <a:xfrm>
            <a:off x="2921379" y="2193035"/>
            <a:ext cx="1831350" cy="460392"/>
          </a:xfrm>
          <a:prstGeom prst="rect">
            <a:avLst/>
          </a:prstGeom>
          <a:noFill/>
        </p:spPr>
        <p:txBody>
          <a:bodyPr wrap="square" lIns="124358" tIns="62179" rIns="124358" bIns="62179" rtlCol="0">
            <a:spAutoFit/>
          </a:bodyPr>
          <a:lstStyle/>
          <a:p>
            <a:pPr defTabSz="585090">
              <a:spcAft>
                <a:spcPts val="544"/>
              </a:spcAft>
              <a:buSzPct val="100000"/>
            </a:pPr>
            <a:r>
              <a:rPr lang="en-US" sz="2200" dirty="0">
                <a:latin typeface="HP Simplified" pitchFamily="34" charset="0"/>
                <a:cs typeface="HP Simplified" pitchFamily="34" charset="0"/>
              </a:rPr>
              <a:t>Multi rack</a:t>
            </a:r>
          </a:p>
        </p:txBody>
      </p:sp>
    </p:spTree>
    <p:extLst>
      <p:ext uri="{BB962C8B-B14F-4D97-AF65-F5344CB8AC3E}">
        <p14:creationId xmlns:p14="http://schemas.microsoft.com/office/powerpoint/2010/main" val="1529733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1"/>
          </a:solidFill>
        </p:spPr>
        <p:txBody>
          <a:bodyPr/>
          <a:lstStyle/>
          <a:p>
            <a:r>
              <a:rPr lang="en-US" sz="3600" b="1" dirty="0">
                <a:solidFill>
                  <a:schemeClr val="bg1"/>
                </a:solidFill>
              </a:rPr>
              <a:t>Agenda</a:t>
            </a:r>
          </a:p>
        </p:txBody>
      </p:sp>
      <p:sp>
        <p:nvSpPr>
          <p:cNvPr id="4" name="Content Placeholder 3"/>
          <p:cNvSpPr>
            <a:spLocks noGrp="1"/>
          </p:cNvSpPr>
          <p:nvPr>
            <p:ph sz="quarter" idx="10"/>
          </p:nvPr>
        </p:nvSpPr>
        <p:spPr>
          <a:xfrm>
            <a:off x="205064" y="1511300"/>
            <a:ext cx="6583362" cy="5483225"/>
          </a:xfrm>
        </p:spPr>
        <p:txBody>
          <a:bodyPr/>
          <a:lstStyle/>
          <a:p>
            <a:pPr lvl="2"/>
            <a:r>
              <a:rPr lang="en-US" dirty="0" smtClean="0">
                <a:solidFill>
                  <a:schemeClr val="tx1"/>
                </a:solidFill>
              </a:rPr>
              <a:t>Design challenges for building a Microsoft private cloud</a:t>
            </a:r>
            <a:endParaRPr lang="en-US" dirty="0">
              <a:solidFill>
                <a:schemeClr val="tx1"/>
              </a:solidFill>
            </a:endParaRPr>
          </a:p>
          <a:p>
            <a:pPr lvl="2"/>
            <a:r>
              <a:rPr lang="en-US" dirty="0" smtClean="0">
                <a:solidFill>
                  <a:schemeClr val="tx1"/>
                </a:solidFill>
              </a:rPr>
              <a:t>Solving the challenges with HP </a:t>
            </a:r>
            <a:r>
              <a:rPr lang="en-US" dirty="0">
                <a:solidFill>
                  <a:schemeClr val="tx1"/>
                </a:solidFill>
              </a:rPr>
              <a:t>VirtualSystem VS3 for Microsoft®</a:t>
            </a:r>
          </a:p>
          <a:p>
            <a:pPr lvl="2"/>
            <a:r>
              <a:rPr lang="en-US" dirty="0">
                <a:solidFill>
                  <a:schemeClr val="tx1"/>
                </a:solidFill>
              </a:rPr>
              <a:t>HP VirtualSystem product architecture overview</a:t>
            </a:r>
          </a:p>
          <a:p>
            <a:pPr lvl="2"/>
            <a:r>
              <a:rPr lang="en-US" dirty="0">
                <a:solidFill>
                  <a:schemeClr val="tx1"/>
                </a:solidFill>
              </a:rPr>
              <a:t>HP VirtualSystem benefits</a:t>
            </a:r>
          </a:p>
          <a:p>
            <a:pPr lvl="2"/>
            <a:r>
              <a:rPr lang="en-US" dirty="0">
                <a:solidFill>
                  <a:schemeClr val="tx1"/>
                </a:solidFill>
              </a:rPr>
              <a:t>Conclusion</a:t>
            </a:r>
          </a:p>
          <a:p>
            <a:pPr lvl="2"/>
            <a:r>
              <a:rPr lang="en-US" dirty="0">
                <a:solidFill>
                  <a:schemeClr val="tx1"/>
                </a:solidFill>
              </a:rPr>
              <a:t>Q&amp;A</a:t>
            </a:r>
          </a:p>
          <a:p>
            <a:endParaRPr lang="en-US" dirty="0">
              <a:solidFill>
                <a:schemeClr val="tx1"/>
              </a:solidFill>
            </a:endParaRPr>
          </a:p>
        </p:txBody>
      </p:sp>
      <p:pic>
        <p:nvPicPr>
          <p:cNvPr id="5" name="Picture Placeholder 4"/>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7161213" y="1539875"/>
            <a:ext cx="5275262" cy="4475163"/>
          </a:xfrm>
        </p:spPr>
      </p:pic>
    </p:spTree>
    <p:extLst>
      <p:ext uri="{BB962C8B-B14F-4D97-AF65-F5344CB8AC3E}">
        <p14:creationId xmlns:p14="http://schemas.microsoft.com/office/powerpoint/2010/main" val="260607227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14" y="319657"/>
            <a:ext cx="11506330" cy="609398"/>
          </a:xfrm>
        </p:spPr>
        <p:txBody>
          <a:bodyPr/>
          <a:lstStyle/>
          <a:p>
            <a:r>
              <a:rPr lang="nn-NO" sz="4400" dirty="0">
                <a:solidFill>
                  <a:schemeClr val="tx1"/>
                </a:solidFill>
              </a:rPr>
              <a:t>HP </a:t>
            </a:r>
            <a:r>
              <a:rPr lang="nn-NO" sz="4400" dirty="0" smtClean="0">
                <a:solidFill>
                  <a:schemeClr val="tx1"/>
                </a:solidFill>
              </a:rPr>
              <a:t>VS3 – Proof point for performance and scalabity</a:t>
            </a:r>
            <a:endParaRPr lang="en-US" sz="4400" dirty="0">
              <a:solidFill>
                <a:schemeClr val="tx1"/>
              </a:solidFill>
            </a:endParaRPr>
          </a:p>
        </p:txBody>
      </p:sp>
      <p:sp>
        <p:nvSpPr>
          <p:cNvPr id="3" name="Content Placeholder 2"/>
          <p:cNvSpPr>
            <a:spLocks noGrp="1"/>
          </p:cNvSpPr>
          <p:nvPr>
            <p:ph sz="quarter" idx="16"/>
          </p:nvPr>
        </p:nvSpPr>
        <p:spPr>
          <a:xfrm>
            <a:off x="447713" y="1616513"/>
            <a:ext cx="5481980" cy="3877985"/>
          </a:xfrm>
        </p:spPr>
        <p:txBody>
          <a:bodyPr/>
          <a:lstStyle/>
          <a:p>
            <a:pPr lvl="1"/>
            <a:r>
              <a:rPr lang="en-US" b="1" dirty="0">
                <a:solidFill>
                  <a:schemeClr val="tx1"/>
                </a:solidFill>
              </a:rPr>
              <a:t>16,000</a:t>
            </a:r>
            <a:r>
              <a:rPr lang="en-US" dirty="0">
                <a:solidFill>
                  <a:schemeClr val="tx1"/>
                </a:solidFill>
              </a:rPr>
              <a:t> individual lab sessions over four days</a:t>
            </a:r>
          </a:p>
          <a:p>
            <a:pPr lvl="1"/>
            <a:r>
              <a:rPr lang="en-US" b="1" dirty="0">
                <a:solidFill>
                  <a:schemeClr val="tx1"/>
                </a:solidFill>
              </a:rPr>
              <a:t>50,000</a:t>
            </a:r>
            <a:r>
              <a:rPr lang="en-US" dirty="0">
                <a:solidFill>
                  <a:schemeClr val="tx1"/>
                </a:solidFill>
              </a:rPr>
              <a:t> VMs over four days</a:t>
            </a:r>
          </a:p>
          <a:p>
            <a:pPr lvl="1"/>
            <a:r>
              <a:rPr lang="en-US" b="1" dirty="0">
                <a:solidFill>
                  <a:schemeClr val="tx1"/>
                </a:solidFill>
              </a:rPr>
              <a:t>3,500</a:t>
            </a:r>
            <a:r>
              <a:rPr lang="en-US" dirty="0">
                <a:solidFill>
                  <a:schemeClr val="tx1"/>
                </a:solidFill>
              </a:rPr>
              <a:t> concurrent VMs during lab use</a:t>
            </a:r>
          </a:p>
          <a:p>
            <a:pPr lvl="1"/>
            <a:r>
              <a:rPr lang="en-US" b="1" dirty="0">
                <a:solidFill>
                  <a:schemeClr val="tx1"/>
                </a:solidFill>
              </a:rPr>
              <a:t>1,200</a:t>
            </a:r>
            <a:r>
              <a:rPr lang="en-US" dirty="0">
                <a:solidFill>
                  <a:schemeClr val="tx1"/>
                </a:solidFill>
              </a:rPr>
              <a:t> VMs set up in eight minutes</a:t>
            </a:r>
          </a:p>
          <a:p>
            <a:pPr lvl="1"/>
            <a:endParaRPr lang="en-US" dirty="0">
              <a:solidFill>
                <a:schemeClr val="tx1"/>
              </a:solidFill>
            </a:endParaRPr>
          </a:p>
          <a:p>
            <a:pPr lvl="1"/>
            <a:r>
              <a:rPr lang="en-US" dirty="0">
                <a:solidFill>
                  <a:schemeClr val="tx1"/>
                </a:solidFill>
              </a:rPr>
              <a:t>More than </a:t>
            </a:r>
            <a:r>
              <a:rPr lang="en-US" b="1" dirty="0">
                <a:solidFill>
                  <a:schemeClr val="tx1"/>
                </a:solidFill>
              </a:rPr>
              <a:t>8,300</a:t>
            </a:r>
            <a:r>
              <a:rPr lang="en-US" dirty="0">
                <a:solidFill>
                  <a:schemeClr val="tx1"/>
                </a:solidFill>
              </a:rPr>
              <a:t> concurrent VMs in performance testing</a:t>
            </a:r>
          </a:p>
        </p:txBody>
      </p:sp>
      <p:sp>
        <p:nvSpPr>
          <p:cNvPr id="4" name="Content Placeholder 3"/>
          <p:cNvSpPr>
            <a:spLocks noGrp="1"/>
          </p:cNvSpPr>
          <p:nvPr>
            <p:ph sz="quarter" idx="17"/>
          </p:nvPr>
        </p:nvSpPr>
        <p:spPr>
          <a:xfrm>
            <a:off x="6213919" y="1616512"/>
            <a:ext cx="5274708" cy="738664"/>
          </a:xfrm>
        </p:spPr>
        <p:txBody>
          <a:bodyPr/>
          <a:lstStyle/>
          <a:p>
            <a:endParaRPr lang="en-US" dirty="0"/>
          </a:p>
        </p:txBody>
      </p:sp>
      <p:sp>
        <p:nvSpPr>
          <p:cNvPr id="5" name="Subtitle 4"/>
          <p:cNvSpPr>
            <a:spLocks noGrp="1"/>
          </p:cNvSpPr>
          <p:nvPr>
            <p:ph type="subTitle" idx="1"/>
          </p:nvPr>
        </p:nvSpPr>
        <p:spPr/>
        <p:txBody>
          <a:bodyPr/>
          <a:lstStyle/>
          <a:p>
            <a:r>
              <a:rPr lang="en-US" dirty="0">
                <a:solidFill>
                  <a:schemeClr val="tx1"/>
                </a:solidFill>
              </a:rPr>
              <a:t>VS3 solution powers Microsoft Management Summit (MMS) </a:t>
            </a:r>
            <a:r>
              <a:rPr lang="en-US" dirty="0" smtClean="0">
                <a:solidFill>
                  <a:schemeClr val="tx1"/>
                </a:solidFill>
              </a:rPr>
              <a:t>Serverquarium</a:t>
            </a:r>
            <a:endParaRPr lang="en-US" dirty="0">
              <a:solidFill>
                <a:schemeClr val="tx1"/>
              </a:solidFill>
            </a:endParaRPr>
          </a:p>
        </p:txBody>
      </p:sp>
      <p:pic>
        <p:nvPicPr>
          <p:cNvPr id="6" name="Picture 2" descr="HP's MMS 'Serverquarium' hardware">
            <a:hlinkClick r:id="rId3"/>
          </p:cNvPr>
          <p:cNvPicPr>
            <a:picLocks noChangeAspect="1" noChangeArrowheads="1"/>
          </p:cNvPicPr>
          <p:nvPr/>
        </p:nvPicPr>
        <p:blipFill>
          <a:blip r:embed="rId4" cstate="email"/>
          <a:srcRect l="16212" r="16212"/>
          <a:stretch>
            <a:fillRect/>
          </a:stretch>
        </p:blipFill>
        <p:spPr bwMode="auto">
          <a:xfrm>
            <a:off x="6213921" y="1603992"/>
            <a:ext cx="5306871" cy="4408844"/>
          </a:xfrm>
          <a:prstGeom prst="rect">
            <a:avLst/>
          </a:prstGeom>
          <a:noFill/>
        </p:spPr>
      </p:pic>
    </p:spTree>
    <p:extLst>
      <p:ext uri="{BB962C8B-B14F-4D97-AF65-F5344CB8AC3E}">
        <p14:creationId xmlns:p14="http://schemas.microsoft.com/office/powerpoint/2010/main" val="670062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16831" y="2875525"/>
            <a:ext cx="3479583" cy="3391886"/>
          </a:xfrm>
          <a:prstGeom prst="rect">
            <a:avLst/>
          </a:prstGeom>
          <a:solidFill>
            <a:schemeClr val="bg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2179" tIns="62179" rIns="62179" bIns="62179" rtlCol="0" anchor="t" anchorCtr="0"/>
          <a:lstStyle/>
          <a:p>
            <a:pPr algn="ctr"/>
            <a:r>
              <a:rPr lang="en-US" sz="1900" b="1" dirty="0">
                <a:solidFill>
                  <a:prstClr val="black"/>
                </a:solidFill>
              </a:rPr>
              <a:t/>
            </a:r>
            <a:br>
              <a:rPr lang="en-US" sz="1900" b="1" dirty="0">
                <a:solidFill>
                  <a:prstClr val="black"/>
                </a:solidFill>
              </a:rPr>
            </a:br>
            <a:endParaRPr lang="en-US" sz="1900" b="1" dirty="0">
              <a:solidFill>
                <a:prstClr val="black"/>
              </a:solidFill>
            </a:endParaRPr>
          </a:p>
          <a:p>
            <a:pPr marL="388620" indent="-388620">
              <a:buFont typeface="Arial" pitchFamily="34" charset="0"/>
              <a:buChar char="•"/>
            </a:pPr>
            <a:endParaRPr lang="en-US" sz="1900" dirty="0">
              <a:solidFill>
                <a:srgbClr val="000000">
                  <a:lumMod val="75000"/>
                </a:srgbClr>
              </a:solidFill>
            </a:endParaRPr>
          </a:p>
        </p:txBody>
      </p:sp>
      <p:sp>
        <p:nvSpPr>
          <p:cNvPr id="2" name="Title 1"/>
          <p:cNvSpPr>
            <a:spLocks noGrp="1"/>
          </p:cNvSpPr>
          <p:nvPr>
            <p:ph type="title"/>
          </p:nvPr>
        </p:nvSpPr>
        <p:spPr/>
        <p:txBody>
          <a:bodyPr/>
          <a:lstStyle/>
          <a:p>
            <a:r>
              <a:rPr lang="en-US" sz="4000" dirty="0" smtClean="0">
                <a:solidFill>
                  <a:schemeClr val="tx1"/>
                </a:solidFill>
              </a:rPr>
              <a:t>HP Converged Cloud solution choices for Microsoft</a:t>
            </a:r>
            <a:endParaRPr lang="en-US" sz="4000" dirty="0">
              <a:solidFill>
                <a:schemeClr val="tx1"/>
              </a:solidFill>
            </a:endParaRPr>
          </a:p>
        </p:txBody>
      </p:sp>
      <p:sp>
        <p:nvSpPr>
          <p:cNvPr id="3" name="Rectangle 2"/>
          <p:cNvSpPr/>
          <p:nvPr/>
        </p:nvSpPr>
        <p:spPr>
          <a:xfrm>
            <a:off x="6016624" y="1535754"/>
            <a:ext cx="3417353" cy="1132528"/>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nchorCtr="0"/>
          <a:lstStyle/>
          <a:p>
            <a:pPr algn="ctr"/>
            <a:r>
              <a:rPr lang="en-US" b="1" dirty="0" smtClean="0">
                <a:latin typeface="HP Simplified" pitchFamily="34" charset="0"/>
              </a:rPr>
              <a:t>HP CloudSystem </a:t>
            </a:r>
          </a:p>
          <a:p>
            <a:pPr algn="ctr"/>
            <a:r>
              <a:rPr lang="en-US" b="1" dirty="0" smtClean="0">
                <a:latin typeface="HP Simplified" pitchFamily="34" charset="0"/>
              </a:rPr>
              <a:t>optimized for Microsoft</a:t>
            </a:r>
          </a:p>
        </p:txBody>
      </p:sp>
      <p:sp>
        <p:nvSpPr>
          <p:cNvPr id="7" name="Rounded Rectangle 6"/>
          <p:cNvSpPr/>
          <p:nvPr/>
        </p:nvSpPr>
        <p:spPr>
          <a:xfrm>
            <a:off x="2072748" y="1528434"/>
            <a:ext cx="3533260" cy="114716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b="1" dirty="0" smtClean="0">
                <a:latin typeface="HP Simplified" pitchFamily="34" charset="0"/>
              </a:rPr>
              <a:t>HP Cloud Solution for Microsoft</a:t>
            </a:r>
          </a:p>
        </p:txBody>
      </p:sp>
      <p:sp>
        <p:nvSpPr>
          <p:cNvPr id="8" name="Rounded Rectangle 7"/>
          <p:cNvSpPr/>
          <p:nvPr/>
        </p:nvSpPr>
        <p:spPr>
          <a:xfrm>
            <a:off x="2280020" y="3911752"/>
            <a:ext cx="3212756" cy="2279698"/>
          </a:xfrm>
          <a:prstGeom prst="round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lvl="0" algn="ctr"/>
            <a:r>
              <a:rPr lang="en-US" sz="1600" dirty="0"/>
              <a:t>VS3 v2.2 for Microsoft configurations</a:t>
            </a:r>
          </a:p>
          <a:p>
            <a:pPr lvl="0" algn="ctr"/>
            <a:r>
              <a:rPr lang="en-US" sz="1600" dirty="0"/>
              <a:t>Factory Express</a:t>
            </a:r>
          </a:p>
          <a:p>
            <a:pPr lvl="0" algn="ctr"/>
            <a:r>
              <a:rPr lang="en-US" sz="1600" dirty="0"/>
              <a:t>WS2012 /SC2012SP1+</a:t>
            </a:r>
          </a:p>
          <a:p>
            <a:pPr lvl="0" algn="ctr"/>
            <a:r>
              <a:rPr lang="en-US" sz="1600" dirty="0"/>
              <a:t>HP technical Services </a:t>
            </a:r>
            <a:endParaRPr lang="en-US" sz="1900" dirty="0"/>
          </a:p>
        </p:txBody>
      </p:sp>
      <p:sp>
        <p:nvSpPr>
          <p:cNvPr id="13" name="TextBox 12"/>
          <p:cNvSpPr txBox="1"/>
          <p:nvPr/>
        </p:nvSpPr>
        <p:spPr>
          <a:xfrm>
            <a:off x="2176383" y="2875529"/>
            <a:ext cx="3316393" cy="878930"/>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cs typeface="HP Simplified" pitchFamily="34" charset="0"/>
              </a:rPr>
              <a:t>When</a:t>
            </a:r>
            <a:r>
              <a:rPr lang="en-US" sz="1600" dirty="0">
                <a:solidFill>
                  <a:srgbClr val="000000"/>
                </a:solidFill>
                <a:cs typeface="HP Simplified" pitchFamily="34" charset="0"/>
              </a:rPr>
              <a:t> </a:t>
            </a:r>
            <a:r>
              <a:rPr lang="en-US" sz="1600" dirty="0"/>
              <a:t>standardizing on Microsoft management for cloud environments:</a:t>
            </a:r>
          </a:p>
        </p:txBody>
      </p:sp>
      <p:sp>
        <p:nvSpPr>
          <p:cNvPr id="14" name="Flowchart: Process 13"/>
          <p:cNvSpPr/>
          <p:nvPr/>
        </p:nvSpPr>
        <p:spPr>
          <a:xfrm>
            <a:off x="2072746" y="1010320"/>
            <a:ext cx="7358248" cy="414490"/>
          </a:xfrm>
          <a:prstGeom prst="flowChartProcess">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chemeClr val="bg1"/>
                </a:solidFill>
              </a:rPr>
              <a:t>HP Converged Cloud for Microsoft</a:t>
            </a:r>
            <a:endParaRPr lang="en-US" dirty="0">
              <a:solidFill>
                <a:schemeClr val="bg1"/>
              </a:solidFill>
            </a:endParaRPr>
          </a:p>
        </p:txBody>
      </p:sp>
      <p:sp>
        <p:nvSpPr>
          <p:cNvPr id="10" name="Rectangle 9"/>
          <p:cNvSpPr/>
          <p:nvPr/>
        </p:nvSpPr>
        <p:spPr>
          <a:xfrm>
            <a:off x="5803688" y="2919833"/>
            <a:ext cx="3420031" cy="3391886"/>
          </a:xfrm>
          <a:prstGeom prst="rect">
            <a:avLst/>
          </a:prstGeom>
          <a:solidFill>
            <a:schemeClr val="bg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2179" tIns="62179" rIns="62179" bIns="62179" rtlCol="0" anchor="t" anchorCtr="0"/>
          <a:lstStyle/>
          <a:p>
            <a:pPr algn="ctr"/>
            <a:r>
              <a:rPr lang="en-US" sz="1900" b="1" dirty="0">
                <a:solidFill>
                  <a:prstClr val="black"/>
                </a:solidFill>
              </a:rPr>
              <a:t/>
            </a:r>
            <a:br>
              <a:rPr lang="en-US" sz="1900" b="1" dirty="0">
                <a:solidFill>
                  <a:prstClr val="black"/>
                </a:solidFill>
              </a:rPr>
            </a:br>
            <a:endParaRPr lang="en-US" sz="1900" b="1" dirty="0">
              <a:solidFill>
                <a:prstClr val="black"/>
              </a:solidFill>
            </a:endParaRPr>
          </a:p>
          <a:p>
            <a:pPr algn="ctr"/>
            <a:endParaRPr lang="en-US" sz="1600" b="1" dirty="0">
              <a:solidFill>
                <a:schemeClr val="accent1"/>
              </a:solidFill>
            </a:endParaRPr>
          </a:p>
          <a:p>
            <a:pPr marL="388620" indent="-388620">
              <a:buFont typeface="Arial" pitchFamily="34" charset="0"/>
              <a:buChar char="•"/>
            </a:pPr>
            <a:endParaRPr lang="en-US" sz="1900" dirty="0">
              <a:solidFill>
                <a:srgbClr val="000000">
                  <a:lumMod val="75000"/>
                </a:srgbClr>
              </a:solidFill>
            </a:endParaRPr>
          </a:p>
        </p:txBody>
      </p:sp>
      <p:sp>
        <p:nvSpPr>
          <p:cNvPr id="11" name="Rounded Rectangle 10"/>
          <p:cNvSpPr/>
          <p:nvPr/>
        </p:nvSpPr>
        <p:spPr>
          <a:xfrm>
            <a:off x="5907326" y="3932038"/>
            <a:ext cx="3212756" cy="2279698"/>
          </a:xfrm>
          <a:prstGeom prst="round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lvl="0" algn="ctr"/>
            <a:r>
              <a:rPr lang="en-US" sz="1600" dirty="0"/>
              <a:t>CloudSystem Matrix Starter Kit</a:t>
            </a:r>
          </a:p>
          <a:p>
            <a:pPr lvl="0" algn="ctr"/>
            <a:r>
              <a:rPr lang="en-US" sz="1600" dirty="0"/>
              <a:t>Factory Express +HP Cloud Map for Microsoft Hyper-V Cluster Server Autoflexing</a:t>
            </a:r>
          </a:p>
          <a:p>
            <a:pPr lvl="0" algn="ctr"/>
            <a:r>
              <a:rPr lang="en-US" sz="1600" dirty="0"/>
              <a:t>WS2012/SC2012SP1 +</a:t>
            </a:r>
          </a:p>
          <a:p>
            <a:pPr lvl="0" algn="ctr"/>
            <a:r>
              <a:rPr lang="en-US" sz="1600" dirty="0"/>
              <a:t>HP Technical Services</a:t>
            </a:r>
            <a:br>
              <a:rPr lang="en-US" sz="1600" dirty="0"/>
            </a:br>
            <a:endParaRPr lang="en-US" sz="1900" dirty="0"/>
          </a:p>
        </p:txBody>
      </p:sp>
      <p:sp>
        <p:nvSpPr>
          <p:cNvPr id="15" name="TextBox 14"/>
          <p:cNvSpPr txBox="1"/>
          <p:nvPr/>
        </p:nvSpPr>
        <p:spPr>
          <a:xfrm>
            <a:off x="5907326" y="2977446"/>
            <a:ext cx="3316393" cy="627807"/>
          </a:xfrm>
          <a:prstGeom prst="rect">
            <a:avLst/>
          </a:prstGeom>
          <a:noFill/>
        </p:spPr>
        <p:txBody>
          <a:bodyPr wrap="square" lIns="124358" tIns="62179" rIns="124358" bIns="62179" rtlCol="0">
            <a:spAutoFit/>
          </a:bodyPr>
          <a:lstStyle/>
          <a:p>
            <a:pPr algn="ctr" defTabSz="585090">
              <a:spcAft>
                <a:spcPts val="544"/>
              </a:spcAft>
              <a:buSzPct val="100000"/>
            </a:pPr>
            <a:r>
              <a:rPr lang="en-US" sz="1400" dirty="0">
                <a:cs typeface="HP Simplified" pitchFamily="34" charset="0"/>
              </a:rPr>
              <a:t>Whe</a:t>
            </a:r>
            <a:r>
              <a:rPr lang="en-US" sz="1600" dirty="0">
                <a:cs typeface="HP Simplified" pitchFamily="34" charset="0"/>
              </a:rPr>
              <a:t>n</a:t>
            </a:r>
            <a:r>
              <a:rPr lang="en-US" sz="1600" dirty="0">
                <a:solidFill>
                  <a:srgbClr val="000000"/>
                </a:solidFill>
                <a:cs typeface="HP Simplified" pitchFamily="34" charset="0"/>
              </a:rPr>
              <a:t> </a:t>
            </a:r>
            <a:r>
              <a:rPr lang="en-US" sz="1600" dirty="0"/>
              <a:t>standardizing on CloudSystem Matrix for IAAS :</a:t>
            </a:r>
          </a:p>
        </p:txBody>
      </p:sp>
    </p:spTree>
    <p:extLst>
      <p:ext uri="{BB962C8B-B14F-4D97-AF65-F5344CB8AC3E}">
        <p14:creationId xmlns:p14="http://schemas.microsoft.com/office/powerpoint/2010/main" val="4276313768"/>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HP makes the Microsoft </a:t>
            </a:r>
            <a:r>
              <a:rPr lang="en-US" dirty="0" smtClean="0"/>
              <a:t>private </a:t>
            </a:r>
            <a:r>
              <a:rPr lang="en-US" dirty="0"/>
              <a:t>c</a:t>
            </a:r>
            <a:r>
              <a:rPr lang="en-US" dirty="0" smtClean="0"/>
              <a:t>loud </a:t>
            </a:r>
            <a:r>
              <a:rPr lang="en-US" dirty="0"/>
              <a:t>work for </a:t>
            </a:r>
            <a:r>
              <a:rPr lang="en-US" dirty="0" smtClean="0"/>
              <a:t>you</a:t>
            </a:r>
            <a:endParaRPr lang="en-US" dirty="0"/>
          </a:p>
        </p:txBody>
      </p:sp>
      <p:sp>
        <p:nvSpPr>
          <p:cNvPr id="3" name="Title 2"/>
          <p:cNvSpPr>
            <a:spLocks noGrp="1"/>
          </p:cNvSpPr>
          <p:nvPr>
            <p:ph type="title"/>
          </p:nvPr>
        </p:nvSpPr>
        <p:spPr>
          <a:xfrm>
            <a:off x="450822" y="319659"/>
            <a:ext cx="11442132" cy="585953"/>
          </a:xfrm>
        </p:spPr>
        <p:txBody>
          <a:bodyPr/>
          <a:lstStyle/>
          <a:p>
            <a:r>
              <a:rPr lang="en-US" sz="4400" dirty="0">
                <a:solidFill>
                  <a:schemeClr val="tx1"/>
                </a:solidFill>
              </a:rPr>
              <a:t>HP CloudSystem optimized for Microsoft private cloud</a:t>
            </a:r>
          </a:p>
        </p:txBody>
      </p:sp>
      <p:sp>
        <p:nvSpPr>
          <p:cNvPr id="4" name="Content Placeholder 3"/>
          <p:cNvSpPr>
            <a:spLocks noGrp="1"/>
          </p:cNvSpPr>
          <p:nvPr>
            <p:ph sz="quarter" idx="10"/>
          </p:nvPr>
        </p:nvSpPr>
        <p:spPr>
          <a:xfrm>
            <a:off x="447712" y="1616515"/>
            <a:ext cx="5669190" cy="4391007"/>
          </a:xfrm>
        </p:spPr>
        <p:txBody>
          <a:bodyPr/>
          <a:lstStyle/>
          <a:p>
            <a:pPr lvl="2"/>
            <a:r>
              <a:rPr lang="en-US" sz="2200" dirty="0">
                <a:solidFill>
                  <a:schemeClr val="tx1"/>
                </a:solidFill>
              </a:rPr>
              <a:t>Based on HP CloudSystem Matrix</a:t>
            </a:r>
          </a:p>
          <a:p>
            <a:pPr lvl="2"/>
            <a:r>
              <a:rPr lang="en-US" sz="2200" dirty="0">
                <a:solidFill>
                  <a:schemeClr val="tx1"/>
                </a:solidFill>
              </a:rPr>
              <a:t>Integration of infrastructure provisioning with Hyper-V cluster deployment for private cloud workloads</a:t>
            </a:r>
          </a:p>
          <a:p>
            <a:pPr lvl="2"/>
            <a:r>
              <a:rPr lang="en-US" sz="2200" dirty="0">
                <a:solidFill>
                  <a:schemeClr val="tx1"/>
                </a:solidFill>
              </a:rPr>
              <a:t>Accelerate the cloud infrastructure design of HP Cloud Maps for Microsoft Hyper-V Cluster Server auto flexing</a:t>
            </a:r>
          </a:p>
          <a:p>
            <a:pPr lvl="2"/>
            <a:r>
              <a:rPr lang="en-US" sz="2200" dirty="0">
                <a:solidFill>
                  <a:schemeClr val="tx1"/>
                </a:solidFill>
              </a:rPr>
              <a:t>Flex physical infrastructure to cloud service level demands</a:t>
            </a:r>
          </a:p>
          <a:p>
            <a:pPr lvl="2"/>
            <a:r>
              <a:rPr lang="en-US" sz="2200" dirty="0">
                <a:solidFill>
                  <a:schemeClr val="tx1"/>
                </a:solidFill>
              </a:rPr>
              <a:t>Manage the cloud from infrastructure to applications</a:t>
            </a:r>
          </a:p>
          <a:p>
            <a:pPr lvl="2"/>
            <a:r>
              <a:rPr lang="en-US" sz="2200" dirty="0">
                <a:solidFill>
                  <a:schemeClr val="tx1"/>
                </a:solidFill>
              </a:rPr>
              <a:t>Deploy virtualization cloud services with HP Insight Control for System Center</a:t>
            </a:r>
          </a:p>
          <a:p>
            <a:endParaRPr lang="en-US" sz="220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421" y="1380441"/>
            <a:ext cx="2980146" cy="157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descr="HP_White_RGB_150_S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8399" y="2209949"/>
            <a:ext cx="497426" cy="497356"/>
          </a:xfrm>
          <a:prstGeom prst="rect">
            <a:avLst/>
          </a:prstGeom>
        </p:spPr>
      </p:pic>
      <p:pic>
        <p:nvPicPr>
          <p:cNvPr id="20" name="Picture 19"/>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9112968" y="2309385"/>
            <a:ext cx="1204832" cy="258300"/>
          </a:xfrm>
          <a:prstGeom prst="rect">
            <a:avLst/>
          </a:prstGeom>
        </p:spPr>
      </p:pic>
      <p:cxnSp>
        <p:nvCxnSpPr>
          <p:cNvPr id="21" name="Straight Connector 20"/>
          <p:cNvCxnSpPr/>
          <p:nvPr/>
        </p:nvCxnSpPr>
        <p:spPr>
          <a:xfrm>
            <a:off x="8876614" y="2128660"/>
            <a:ext cx="0" cy="64323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Subtitle 19"/>
          <p:cNvSpPr txBox="1">
            <a:spLocks/>
          </p:cNvSpPr>
          <p:nvPr/>
        </p:nvSpPr>
        <p:spPr>
          <a:xfrm>
            <a:off x="8038369" y="3639690"/>
            <a:ext cx="1858743" cy="230196"/>
          </a:xfrm>
          <a:prstGeom prst="rect">
            <a:avLst/>
          </a:prstGeom>
          <a:effectLst/>
        </p:spPr>
        <p:txBody>
          <a:bodyPr vert="horz" wrap="square" lIns="0" tIns="0" rIns="0" bIns="0" rtlCol="0" anchor="ctr" anchorCtr="0">
            <a:spAutoFit/>
          </a:bodyPr>
          <a:lstStyle/>
          <a:p>
            <a:pPr defTabSz="1656537">
              <a:spcAft>
                <a:spcPts val="507"/>
              </a:spcAft>
              <a:buSzPct val="100000"/>
              <a:defRPr/>
            </a:pPr>
            <a:r>
              <a:rPr lang="en-US" sz="1500" b="1" dirty="0"/>
              <a:t>Service catalog</a:t>
            </a:r>
          </a:p>
        </p:txBody>
      </p:sp>
      <p:sp>
        <p:nvSpPr>
          <p:cNvPr id="23" name="Subtitle 19"/>
          <p:cNvSpPr txBox="1">
            <a:spLocks/>
          </p:cNvSpPr>
          <p:nvPr/>
        </p:nvSpPr>
        <p:spPr>
          <a:xfrm>
            <a:off x="8038368" y="4092344"/>
            <a:ext cx="1668419" cy="230196"/>
          </a:xfrm>
          <a:prstGeom prst="rect">
            <a:avLst/>
          </a:prstGeom>
          <a:effectLst/>
        </p:spPr>
        <p:txBody>
          <a:bodyPr vert="horz" wrap="square" lIns="0" tIns="0" rIns="0" bIns="0" rtlCol="0" anchor="ctr" anchorCtr="0">
            <a:spAutoFit/>
          </a:bodyPr>
          <a:lstStyle/>
          <a:p>
            <a:pPr defTabSz="1656537">
              <a:spcAft>
                <a:spcPts val="507"/>
              </a:spcAft>
              <a:buSzPct val="100000"/>
              <a:defRPr/>
            </a:pPr>
            <a:r>
              <a:rPr lang="en-US" sz="1500" b="1" dirty="0"/>
              <a:t>Orchestration</a:t>
            </a:r>
          </a:p>
        </p:txBody>
      </p:sp>
      <p:sp>
        <p:nvSpPr>
          <p:cNvPr id="24" name="Subtitle 19"/>
          <p:cNvSpPr txBox="1">
            <a:spLocks/>
          </p:cNvSpPr>
          <p:nvPr/>
        </p:nvSpPr>
        <p:spPr>
          <a:xfrm>
            <a:off x="8038368" y="4555964"/>
            <a:ext cx="2268773" cy="460392"/>
          </a:xfrm>
          <a:prstGeom prst="rect">
            <a:avLst/>
          </a:prstGeom>
          <a:effectLst/>
        </p:spPr>
        <p:txBody>
          <a:bodyPr vert="horz" wrap="square" lIns="0" tIns="0" rIns="0" bIns="0" rtlCol="0" anchor="ctr" anchorCtr="0">
            <a:spAutoFit/>
          </a:bodyPr>
          <a:lstStyle/>
          <a:p>
            <a:pPr defTabSz="1656537">
              <a:spcAft>
                <a:spcPts val="507"/>
              </a:spcAft>
              <a:buSzPct val="100000"/>
              <a:defRPr/>
            </a:pPr>
            <a:r>
              <a:rPr lang="en-US" sz="1500" b="1" dirty="0"/>
              <a:t>Provisioning </a:t>
            </a:r>
            <a:br>
              <a:rPr lang="en-US" sz="1500" b="1" dirty="0"/>
            </a:br>
            <a:r>
              <a:rPr lang="en-US" sz="1500" b="1" dirty="0"/>
              <a:t>and monitoring </a:t>
            </a:r>
          </a:p>
        </p:txBody>
      </p:sp>
      <p:sp>
        <p:nvSpPr>
          <p:cNvPr id="25" name="Subtitle 19"/>
          <p:cNvSpPr txBox="1">
            <a:spLocks/>
          </p:cNvSpPr>
          <p:nvPr/>
        </p:nvSpPr>
        <p:spPr>
          <a:xfrm>
            <a:off x="8038368" y="5292937"/>
            <a:ext cx="1718197" cy="460392"/>
          </a:xfrm>
          <a:prstGeom prst="rect">
            <a:avLst/>
          </a:prstGeom>
          <a:effectLst/>
        </p:spPr>
        <p:txBody>
          <a:bodyPr vert="horz" wrap="square" lIns="0" tIns="0" rIns="0" bIns="0" rtlCol="0" anchor="ctr" anchorCtr="0">
            <a:spAutoFit/>
          </a:bodyPr>
          <a:lstStyle/>
          <a:p>
            <a:pPr defTabSz="1656537">
              <a:buSzPct val="100000"/>
              <a:defRPr/>
            </a:pPr>
            <a:r>
              <a:rPr lang="en-US" sz="1500" b="1" dirty="0"/>
              <a:t>HP Converged </a:t>
            </a:r>
            <a:br>
              <a:rPr lang="en-US" sz="1500" b="1" dirty="0"/>
            </a:br>
            <a:r>
              <a:rPr lang="en-US" sz="1500" b="1" dirty="0"/>
              <a:t>Infrastructure</a:t>
            </a:r>
          </a:p>
        </p:txBody>
      </p:sp>
      <p:sp>
        <p:nvSpPr>
          <p:cNvPr id="26" name="Subtitle 19"/>
          <p:cNvSpPr txBox="1">
            <a:spLocks/>
          </p:cNvSpPr>
          <p:nvPr/>
        </p:nvSpPr>
        <p:spPr>
          <a:xfrm>
            <a:off x="8038368" y="3128237"/>
            <a:ext cx="1361789" cy="230196"/>
          </a:xfrm>
          <a:prstGeom prst="rect">
            <a:avLst/>
          </a:prstGeom>
          <a:effectLst/>
        </p:spPr>
        <p:txBody>
          <a:bodyPr vert="horz" wrap="square" lIns="0" tIns="0" rIns="0" bIns="0" rtlCol="0" anchor="ctr" anchorCtr="0">
            <a:spAutoFit/>
          </a:bodyPr>
          <a:lstStyle/>
          <a:p>
            <a:pPr defTabSz="1656537">
              <a:spcAft>
                <a:spcPts val="507"/>
              </a:spcAft>
              <a:buSzPct val="100000"/>
              <a:defRPr/>
            </a:pPr>
            <a:r>
              <a:rPr lang="en-US" sz="1500" b="1" dirty="0"/>
              <a:t>Cloud Maps</a:t>
            </a:r>
          </a:p>
        </p:txBody>
      </p:sp>
      <p:cxnSp>
        <p:nvCxnSpPr>
          <p:cNvPr id="18" name="Straight Connector 17"/>
          <p:cNvCxnSpPr/>
          <p:nvPr/>
        </p:nvCxnSpPr>
        <p:spPr>
          <a:xfrm>
            <a:off x="8038368" y="3490930"/>
            <a:ext cx="2638576"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38368" y="3997528"/>
            <a:ext cx="2638576"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038368" y="4458074"/>
            <a:ext cx="2638576"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038368" y="5158103"/>
            <a:ext cx="2638576"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77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chemeClr val="tx1"/>
                </a:solidFill>
              </a:rPr>
              <a:t>HP </a:t>
            </a:r>
            <a:r>
              <a:rPr lang="en-US" sz="4000" dirty="0">
                <a:solidFill>
                  <a:schemeClr val="tx1"/>
                </a:solidFill>
              </a:rPr>
              <a:t>Cloud Maps for Microsoft Hyper-V </a:t>
            </a:r>
            <a:br>
              <a:rPr lang="en-US" sz="4000" dirty="0">
                <a:solidFill>
                  <a:schemeClr val="tx1"/>
                </a:solidFill>
              </a:rPr>
            </a:br>
            <a:r>
              <a:rPr lang="en-US" sz="4000" dirty="0">
                <a:solidFill>
                  <a:schemeClr val="tx1"/>
                </a:solidFill>
              </a:rPr>
              <a:t>cluster server auto flexing for Microsoft with HP CloudSystem Matrix</a:t>
            </a:r>
          </a:p>
        </p:txBody>
      </p:sp>
      <p:sp>
        <p:nvSpPr>
          <p:cNvPr id="4" name="Content Placeholder 3"/>
          <p:cNvSpPr>
            <a:spLocks noGrp="1"/>
          </p:cNvSpPr>
          <p:nvPr>
            <p:ph sz="quarter" idx="10"/>
          </p:nvPr>
        </p:nvSpPr>
        <p:spPr>
          <a:xfrm>
            <a:off x="447713" y="2367202"/>
            <a:ext cx="6544350" cy="3640320"/>
          </a:xfrm>
        </p:spPr>
        <p:txBody>
          <a:bodyPr/>
          <a:lstStyle/>
          <a:p>
            <a:pPr lvl="1"/>
            <a:r>
              <a:rPr lang="en-US" sz="1800" b="1" dirty="0">
                <a:solidFill>
                  <a:schemeClr val="tx1"/>
                </a:solidFill>
              </a:rPr>
              <a:t>What is HP CloudSystem optimized for Microsoft?</a:t>
            </a:r>
          </a:p>
          <a:p>
            <a:pPr lvl="2"/>
            <a:r>
              <a:rPr lang="en-US" sz="1600" dirty="0">
                <a:solidFill>
                  <a:schemeClr val="tx1"/>
                </a:solidFill>
              </a:rPr>
              <a:t>HP CloudSystem Matrix + auto flexing + System Center 2012 SP1</a:t>
            </a:r>
          </a:p>
          <a:p>
            <a:pPr lvl="1"/>
            <a:r>
              <a:rPr lang="en-US" sz="1800" b="1" dirty="0">
                <a:solidFill>
                  <a:schemeClr val="tx1"/>
                </a:solidFill>
              </a:rPr>
              <a:t>What is HP Cloud Maps for Microsoft Hyper-V cluster server auto flexing for Microsoft?</a:t>
            </a:r>
          </a:p>
          <a:p>
            <a:pPr lvl="2"/>
            <a:r>
              <a:rPr lang="en-US" sz="1600" dirty="0">
                <a:solidFill>
                  <a:schemeClr val="tx1"/>
                </a:solidFill>
              </a:rPr>
              <a:t>Provides capability for infrastructure provisioning and Hyper-V cluster creation within CloudSystem and coordination System Center</a:t>
            </a:r>
          </a:p>
          <a:p>
            <a:pPr lvl="2"/>
            <a:r>
              <a:rPr lang="en-US" sz="1600" dirty="0">
                <a:solidFill>
                  <a:schemeClr val="tx1"/>
                </a:solidFill>
              </a:rPr>
              <a:t>Provides capability to flex Hyper-V cluster from CSM</a:t>
            </a:r>
          </a:p>
          <a:p>
            <a:pPr lvl="1"/>
            <a:r>
              <a:rPr lang="en-US" sz="1800" b="1" dirty="0" smtClean="0">
                <a:solidFill>
                  <a:schemeClr val="tx1"/>
                </a:solidFill>
              </a:rPr>
              <a:t>How </a:t>
            </a:r>
            <a:r>
              <a:rPr lang="en-US" sz="1800" b="1" dirty="0">
                <a:solidFill>
                  <a:schemeClr val="tx1"/>
                </a:solidFill>
              </a:rPr>
              <a:t>will the auto flexing feature for Microsoft be delivered?</a:t>
            </a:r>
          </a:p>
          <a:p>
            <a:pPr lvl="2"/>
            <a:r>
              <a:rPr lang="en-US" sz="1600" dirty="0">
                <a:solidFill>
                  <a:schemeClr val="tx1"/>
                </a:solidFill>
              </a:rPr>
              <a:t>Via HP Cloud Maps downloadable by customers</a:t>
            </a:r>
          </a:p>
          <a:p>
            <a:pPr lvl="2"/>
            <a:r>
              <a:rPr lang="en-US" sz="1600" dirty="0">
                <a:solidFill>
                  <a:schemeClr val="tx1"/>
                </a:solidFill>
              </a:rPr>
              <a:t>Available on HP Cloud Maps website</a:t>
            </a:r>
          </a:p>
          <a:p>
            <a:endParaRPr lang="en-US" sz="4400" dirty="0">
              <a:solidFill>
                <a:schemeClr val="tx1"/>
              </a:solidFill>
            </a:endParaRPr>
          </a:p>
        </p:txBody>
      </p:sp>
      <p:sp>
        <p:nvSpPr>
          <p:cNvPr id="5" name="Rectangle 4"/>
          <p:cNvSpPr/>
          <p:nvPr/>
        </p:nvSpPr>
        <p:spPr>
          <a:xfrm>
            <a:off x="11037372" y="1704585"/>
            <a:ext cx="1399103" cy="124415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sp>
        <p:nvSpPr>
          <p:cNvPr id="6" name="Round Diagonal Corner Rectangle 5"/>
          <p:cNvSpPr/>
          <p:nvPr/>
        </p:nvSpPr>
        <p:spPr>
          <a:xfrm flipH="1">
            <a:off x="10025538" y="1704585"/>
            <a:ext cx="1748202" cy="1244154"/>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endParaRPr lang="en-US" sz="1600" dirty="0"/>
          </a:p>
        </p:txBody>
      </p:sp>
      <p:sp>
        <p:nvSpPr>
          <p:cNvPr id="7" name="Rectangle 6"/>
          <p:cNvSpPr/>
          <p:nvPr/>
        </p:nvSpPr>
        <p:spPr>
          <a:xfrm rot="19239108">
            <a:off x="5490032" y="4687221"/>
            <a:ext cx="5324764" cy="122711"/>
          </a:xfrm>
          <a:prstGeom prst="rect">
            <a:avLst/>
          </a:prstGeom>
          <a:solidFill>
            <a:schemeClr val="tx2">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700000">
            <a:off x="9781274" y="2567921"/>
            <a:ext cx="672690" cy="1193957"/>
          </a:xfrm>
          <a:prstGeom prst="rect">
            <a:avLst/>
          </a:prstGeom>
        </p:spPr>
      </p:pic>
      <p:sp>
        <p:nvSpPr>
          <p:cNvPr id="9" name="Round Diagonal Corner Rectangle 8"/>
          <p:cNvSpPr/>
          <p:nvPr/>
        </p:nvSpPr>
        <p:spPr>
          <a:xfrm flipH="1">
            <a:off x="6666415" y="5289914"/>
            <a:ext cx="2531956" cy="65990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600" dirty="0"/>
              <a:t>HP Cloud System Matrix</a:t>
            </a:r>
          </a:p>
        </p:txBody>
      </p:sp>
      <p:sp>
        <p:nvSpPr>
          <p:cNvPr id="10" name="Round Diagonal Corner Rectangle 9"/>
          <p:cNvSpPr/>
          <p:nvPr/>
        </p:nvSpPr>
        <p:spPr>
          <a:xfrm flipH="1">
            <a:off x="7379038" y="4103709"/>
            <a:ext cx="2531956" cy="65990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600" dirty="0"/>
              <a:t>Auto flexing Feature</a:t>
            </a:r>
          </a:p>
        </p:txBody>
      </p:sp>
      <p:sp>
        <p:nvSpPr>
          <p:cNvPr id="11" name="Round Diagonal Corner Rectangle 10"/>
          <p:cNvSpPr/>
          <p:nvPr/>
        </p:nvSpPr>
        <p:spPr>
          <a:xfrm flipH="1">
            <a:off x="10250715" y="1907053"/>
            <a:ext cx="1623693" cy="834692"/>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600" dirty="0"/>
              <a:t>CloudSystem Optimized for Microsoft</a:t>
            </a:r>
          </a:p>
        </p:txBody>
      </p:sp>
    </p:spTree>
    <p:extLst>
      <p:ext uri="{BB962C8B-B14F-4D97-AF65-F5344CB8AC3E}">
        <p14:creationId xmlns:p14="http://schemas.microsoft.com/office/powerpoint/2010/main" val="3271579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Delivering a complete solution</a:t>
            </a:r>
            <a:endParaRPr lang="en-US" dirty="0"/>
          </a:p>
        </p:txBody>
      </p:sp>
    </p:spTree>
    <p:extLst>
      <p:ext uri="{BB962C8B-B14F-4D97-AF65-F5344CB8AC3E}">
        <p14:creationId xmlns:p14="http://schemas.microsoft.com/office/powerpoint/2010/main" val="1514189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Services throughout the lifecycle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071" y="1212378"/>
            <a:ext cx="6646196" cy="482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14603" y="2050528"/>
            <a:ext cx="1988200" cy="418539"/>
          </a:xfrm>
          <a:prstGeom prst="rect">
            <a:avLst/>
          </a:prstGeom>
          <a:noFill/>
        </p:spPr>
        <p:txBody>
          <a:bodyPr wrap="square" lIns="124358" tIns="62179" rIns="124358" bIns="62179" rtlCol="0">
            <a:spAutoFit/>
          </a:bodyPr>
          <a:lstStyle/>
          <a:p>
            <a:pPr defTabSz="585090">
              <a:spcAft>
                <a:spcPts val="544"/>
              </a:spcAft>
              <a:buSzPct val="100000"/>
            </a:pPr>
            <a:r>
              <a:rPr lang="en-US" sz="1900" dirty="0">
                <a:solidFill>
                  <a:schemeClr val="bg1"/>
                </a:solidFill>
                <a:latin typeface="HP Simplified" pitchFamily="34" charset="0"/>
                <a:cs typeface="HP Simplified" pitchFamily="34" charset="0"/>
              </a:rPr>
              <a:t>Strategy</a:t>
            </a:r>
          </a:p>
        </p:txBody>
      </p:sp>
      <p:sp>
        <p:nvSpPr>
          <p:cNvPr id="8" name="TextBox 7"/>
          <p:cNvSpPr txBox="1"/>
          <p:nvPr/>
        </p:nvSpPr>
        <p:spPr>
          <a:xfrm rot="5400000">
            <a:off x="7568399" y="3401933"/>
            <a:ext cx="1987918" cy="418598"/>
          </a:xfrm>
          <a:prstGeom prst="rect">
            <a:avLst/>
          </a:prstGeom>
          <a:noFill/>
        </p:spPr>
        <p:txBody>
          <a:bodyPr wrap="square" lIns="124358" tIns="62179" rIns="124358" bIns="62179" rtlCol="0">
            <a:spAutoFit/>
          </a:bodyPr>
          <a:lstStyle/>
          <a:p>
            <a:pPr defTabSz="585090">
              <a:spcAft>
                <a:spcPts val="544"/>
              </a:spcAft>
              <a:buSzPct val="100000"/>
            </a:pPr>
            <a:r>
              <a:rPr lang="en-US" sz="1900" dirty="0">
                <a:solidFill>
                  <a:schemeClr val="bg1"/>
                </a:solidFill>
                <a:latin typeface="HP Simplified" pitchFamily="34" charset="0"/>
                <a:cs typeface="HP Simplified" pitchFamily="34" charset="0"/>
              </a:rPr>
              <a:t>Design</a:t>
            </a:r>
          </a:p>
        </p:txBody>
      </p:sp>
      <p:sp>
        <p:nvSpPr>
          <p:cNvPr id="9" name="TextBox 8"/>
          <p:cNvSpPr txBox="1"/>
          <p:nvPr/>
        </p:nvSpPr>
        <p:spPr>
          <a:xfrm>
            <a:off x="6508703" y="4846348"/>
            <a:ext cx="1922258" cy="387161"/>
          </a:xfrm>
          <a:prstGeom prst="rect">
            <a:avLst/>
          </a:prstGeom>
          <a:noFill/>
        </p:spPr>
        <p:txBody>
          <a:bodyPr wrap="square" lIns="93281" tIns="46641" rIns="93281" bIns="46641" rtlCol="0">
            <a:spAutoFit/>
          </a:bodyPr>
          <a:lstStyle/>
          <a:p>
            <a:r>
              <a:rPr lang="en-US" sz="1900" dirty="0">
                <a:solidFill>
                  <a:schemeClr val="bg1"/>
                </a:solidFill>
              </a:rPr>
              <a:t>Implementation</a:t>
            </a:r>
          </a:p>
        </p:txBody>
      </p:sp>
      <p:sp>
        <p:nvSpPr>
          <p:cNvPr id="10" name="TextBox 9"/>
          <p:cNvSpPr txBox="1"/>
          <p:nvPr/>
        </p:nvSpPr>
        <p:spPr>
          <a:xfrm>
            <a:off x="3813740" y="4846346"/>
            <a:ext cx="1922258" cy="387161"/>
          </a:xfrm>
          <a:prstGeom prst="rect">
            <a:avLst/>
          </a:prstGeom>
          <a:noFill/>
        </p:spPr>
        <p:txBody>
          <a:bodyPr wrap="square" lIns="93281" tIns="46641" rIns="93281" bIns="46641" rtlCol="0">
            <a:spAutoFit/>
          </a:bodyPr>
          <a:lstStyle/>
          <a:p>
            <a:r>
              <a:rPr lang="en-US" sz="1900" dirty="0">
                <a:solidFill>
                  <a:schemeClr val="bg1"/>
                </a:solidFill>
              </a:rPr>
              <a:t>Operation</a:t>
            </a:r>
          </a:p>
        </p:txBody>
      </p:sp>
      <p:sp>
        <p:nvSpPr>
          <p:cNvPr id="11" name="TextBox 10"/>
          <p:cNvSpPr txBox="1"/>
          <p:nvPr/>
        </p:nvSpPr>
        <p:spPr>
          <a:xfrm rot="16200000">
            <a:off x="2062743" y="1876285"/>
            <a:ext cx="3117945" cy="680235"/>
          </a:xfrm>
          <a:prstGeom prst="rect">
            <a:avLst/>
          </a:prstGeom>
          <a:noFill/>
        </p:spPr>
        <p:txBody>
          <a:bodyPr wrap="square" lIns="93281" tIns="46641" rIns="93281" bIns="46641" rtlCol="0">
            <a:spAutoFit/>
          </a:bodyPr>
          <a:lstStyle/>
          <a:p>
            <a:r>
              <a:rPr lang="en-US" sz="1900" dirty="0">
                <a:solidFill>
                  <a:schemeClr val="bg1"/>
                </a:solidFill>
              </a:rPr>
              <a:t>Continual </a:t>
            </a:r>
            <a:br>
              <a:rPr lang="en-US" sz="1900" dirty="0">
                <a:solidFill>
                  <a:schemeClr val="bg1"/>
                </a:solidFill>
              </a:rPr>
            </a:br>
            <a:r>
              <a:rPr lang="en-US" sz="1900" dirty="0">
                <a:solidFill>
                  <a:schemeClr val="bg1"/>
                </a:solidFill>
              </a:rPr>
              <a:t>improvement</a:t>
            </a:r>
          </a:p>
        </p:txBody>
      </p:sp>
    </p:spTree>
    <p:extLst>
      <p:ext uri="{BB962C8B-B14F-4D97-AF65-F5344CB8AC3E}">
        <p14:creationId xmlns:p14="http://schemas.microsoft.com/office/powerpoint/2010/main" val="40222624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06344" y="1673114"/>
            <a:ext cx="3230131" cy="4743197"/>
          </a:xfrm>
          <a:prstGeom prst="rect">
            <a:avLst/>
          </a:prstGeom>
        </p:spPr>
      </p:pic>
      <p:sp>
        <p:nvSpPr>
          <p:cNvPr id="4" name="Title 3"/>
          <p:cNvSpPr>
            <a:spLocks noGrp="1"/>
          </p:cNvSpPr>
          <p:nvPr>
            <p:ph type="title"/>
          </p:nvPr>
        </p:nvSpPr>
        <p:spPr>
          <a:xfrm>
            <a:off x="447714" y="319657"/>
            <a:ext cx="11506330" cy="664797"/>
          </a:xfrm>
        </p:spPr>
        <p:txBody>
          <a:bodyPr/>
          <a:lstStyle/>
          <a:p>
            <a:r>
              <a:rPr lang="en-US" sz="4800" dirty="0">
                <a:solidFill>
                  <a:schemeClr val="tx1"/>
                </a:solidFill>
              </a:rPr>
              <a:t>Factory Express and on-site startup services </a:t>
            </a:r>
          </a:p>
        </p:txBody>
      </p:sp>
      <p:sp>
        <p:nvSpPr>
          <p:cNvPr id="6" name="Content Placeholder 5"/>
          <p:cNvSpPr>
            <a:spLocks noGrp="1"/>
          </p:cNvSpPr>
          <p:nvPr>
            <p:ph sz="quarter" idx="16"/>
          </p:nvPr>
        </p:nvSpPr>
        <p:spPr>
          <a:xfrm>
            <a:off x="447713" y="1616513"/>
            <a:ext cx="5481980" cy="5378395"/>
          </a:xfrm>
        </p:spPr>
        <p:txBody>
          <a:bodyPr/>
          <a:lstStyle/>
          <a:p>
            <a:pPr lvl="1"/>
            <a:r>
              <a:rPr lang="en-US" sz="1900" b="1" dirty="0">
                <a:solidFill>
                  <a:schemeClr val="tx1"/>
                </a:solidFill>
              </a:rPr>
              <a:t>Need to build and operate VirtualSystem quickly?</a:t>
            </a:r>
          </a:p>
          <a:p>
            <a:pPr lvl="2"/>
            <a:r>
              <a:rPr lang="en-US" sz="1600" dirty="0">
                <a:solidFill>
                  <a:schemeClr val="tx1"/>
                </a:solidFill>
              </a:rPr>
              <a:t>Solution built in ISO quality-certified HP factory</a:t>
            </a:r>
          </a:p>
          <a:p>
            <a:pPr lvl="2"/>
            <a:r>
              <a:rPr lang="en-US" sz="1600" dirty="0">
                <a:solidFill>
                  <a:schemeClr val="tx1"/>
                </a:solidFill>
              </a:rPr>
              <a:t>Factory configuration and integration of hardware and software, including Microsoft management stack</a:t>
            </a:r>
          </a:p>
          <a:p>
            <a:pPr lvl="2"/>
            <a:r>
              <a:rPr lang="en-US" sz="1600" dirty="0">
                <a:solidFill>
                  <a:schemeClr val="tx1"/>
                </a:solidFill>
              </a:rPr>
              <a:t>On-site deployment and startup for hardware, software, virtualization stack, and HP Insight Control environment</a:t>
            </a:r>
          </a:p>
          <a:p>
            <a:pPr lvl="2"/>
            <a:r>
              <a:rPr lang="en-US" sz="1600" dirty="0">
                <a:solidFill>
                  <a:schemeClr val="tx1"/>
                </a:solidFill>
              </a:rPr>
              <a:t>End-to-end deployment and startup by Factory Express Project Manager</a:t>
            </a:r>
          </a:p>
          <a:p>
            <a:pPr lvl="1"/>
            <a:r>
              <a:rPr lang="en-US" sz="1900" b="1" dirty="0">
                <a:solidFill>
                  <a:schemeClr val="tx1"/>
                </a:solidFill>
              </a:rPr>
              <a:t>Benefits</a:t>
            </a:r>
          </a:p>
          <a:p>
            <a:pPr lvl="2"/>
            <a:r>
              <a:rPr lang="en-US" sz="1600" dirty="0">
                <a:solidFill>
                  <a:schemeClr val="tx1"/>
                </a:solidFill>
              </a:rPr>
              <a:t>Seamless project management across factory and on site, mitigating deployment and startup risks of VirtualSystem</a:t>
            </a:r>
          </a:p>
          <a:p>
            <a:pPr lvl="2"/>
            <a:r>
              <a:rPr lang="en-US" sz="1600" dirty="0">
                <a:solidFill>
                  <a:schemeClr val="tx1"/>
                </a:solidFill>
              </a:rPr>
              <a:t>Accelerated adoption of virtualization</a:t>
            </a:r>
          </a:p>
          <a:p>
            <a:pPr lvl="2"/>
            <a:r>
              <a:rPr lang="en-US" sz="1600" dirty="0">
                <a:solidFill>
                  <a:schemeClr val="tx1"/>
                </a:solidFill>
              </a:rPr>
              <a:t>Minimal impact on business operations while you transition to VirtualSystem</a:t>
            </a:r>
          </a:p>
          <a:p>
            <a:endParaRPr lang="en-US" dirty="0">
              <a:solidFill>
                <a:schemeClr val="tx1"/>
              </a:solidFill>
            </a:endParaRPr>
          </a:p>
        </p:txBody>
      </p:sp>
      <p:sp>
        <p:nvSpPr>
          <p:cNvPr id="7" name="Content Placeholder 6"/>
          <p:cNvSpPr>
            <a:spLocks noGrp="1"/>
          </p:cNvSpPr>
          <p:nvPr>
            <p:ph sz="quarter" idx="17"/>
          </p:nvPr>
        </p:nvSpPr>
        <p:spPr>
          <a:xfrm>
            <a:off x="5282966" y="1673114"/>
            <a:ext cx="5802179" cy="2208297"/>
          </a:xfrm>
        </p:spPr>
        <p:txBody>
          <a:bodyPr/>
          <a:lstStyle/>
          <a:p>
            <a:pPr lvl="1"/>
            <a:r>
              <a:rPr lang="en-US" sz="1900" b="1" dirty="0">
                <a:solidFill>
                  <a:schemeClr val="tx1"/>
                </a:solidFill>
              </a:rPr>
              <a:t>Factory Express Level 5</a:t>
            </a:r>
          </a:p>
          <a:p>
            <a:pPr lvl="2"/>
            <a:r>
              <a:rPr lang="en-US" sz="1600" dirty="0">
                <a:solidFill>
                  <a:schemeClr val="tx1"/>
                </a:solidFill>
              </a:rPr>
              <a:t>On-site startup service for:</a:t>
            </a:r>
          </a:p>
          <a:p>
            <a:pPr lvl="3"/>
            <a:r>
              <a:rPr lang="en-US" sz="1600" dirty="0">
                <a:solidFill>
                  <a:schemeClr val="tx1"/>
                </a:solidFill>
              </a:rPr>
              <a:t>Microsoft System Center</a:t>
            </a:r>
          </a:p>
          <a:p>
            <a:pPr lvl="3"/>
            <a:r>
              <a:rPr lang="en-US" sz="1600" dirty="0">
                <a:solidFill>
                  <a:schemeClr val="tx1"/>
                </a:solidFill>
              </a:rPr>
              <a:t>Insight Control Environment </a:t>
            </a:r>
          </a:p>
          <a:p>
            <a:pPr lvl="3"/>
            <a:r>
              <a:rPr lang="en-US" sz="1600" dirty="0">
                <a:solidFill>
                  <a:schemeClr val="tx1"/>
                </a:solidFill>
              </a:rPr>
              <a:t>3PAR storage</a:t>
            </a:r>
          </a:p>
          <a:p>
            <a:endParaRPr lang="en-US" dirty="0">
              <a:solidFill>
                <a:schemeClr val="tx1"/>
              </a:solidFill>
            </a:endParaRPr>
          </a:p>
        </p:txBody>
      </p:sp>
      <p:sp>
        <p:nvSpPr>
          <p:cNvPr id="5" name="Subtitle 4"/>
          <p:cNvSpPr>
            <a:spLocks noGrp="1"/>
          </p:cNvSpPr>
          <p:nvPr>
            <p:ph type="subTitle" idx="1"/>
          </p:nvPr>
        </p:nvSpPr>
        <p:spPr/>
        <p:txBody>
          <a:bodyPr/>
          <a:lstStyle/>
          <a:p>
            <a:r>
              <a:rPr lang="en-US" dirty="0">
                <a:solidFill>
                  <a:schemeClr val="tx1"/>
                </a:solidFill>
              </a:rPr>
              <a:t>Get your solution configured, customized, and </a:t>
            </a:r>
            <a:r>
              <a:rPr lang="en-US" dirty="0" smtClean="0">
                <a:solidFill>
                  <a:schemeClr val="tx1"/>
                </a:solidFill>
              </a:rPr>
              <a:t>deployed</a:t>
            </a:r>
            <a:endParaRPr lang="en-US" dirty="0">
              <a:solidFill>
                <a:schemeClr val="tx1"/>
              </a:solidFill>
            </a:endParaRPr>
          </a:p>
        </p:txBody>
      </p:sp>
      <p:sp>
        <p:nvSpPr>
          <p:cNvPr id="9" name="TextBox 8"/>
          <p:cNvSpPr txBox="1"/>
          <p:nvPr/>
        </p:nvSpPr>
        <p:spPr>
          <a:xfrm>
            <a:off x="2345659" y="6471384"/>
            <a:ext cx="10897618" cy="310868"/>
          </a:xfrm>
          <a:prstGeom prst="rect">
            <a:avLst/>
          </a:prstGeom>
          <a:noFill/>
        </p:spPr>
        <p:txBody>
          <a:bodyPr wrap="square" lIns="124358" tIns="62179" rIns="124358" bIns="62179" rtlCol="0">
            <a:noAutofit/>
          </a:bodyPr>
          <a:lstStyle/>
          <a:p>
            <a:pPr defTabSz="621792">
              <a:defRPr/>
            </a:pPr>
            <a:r>
              <a:rPr lang="en-US" sz="1000" dirty="0">
                <a:solidFill>
                  <a:srgbClr val="B9B8BB"/>
                </a:solidFill>
                <a:latin typeface="HP Simplified"/>
                <a:cs typeface="HP Simplified"/>
              </a:rPr>
              <a:t>© Copyright 2013 Hewlett-Packard Development Company, L.P.  The information contained herein is subject to change without notice.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40" y="6388122"/>
            <a:ext cx="1247608" cy="267471"/>
          </a:xfrm>
          <a:prstGeom prst="rect">
            <a:avLst/>
          </a:prstGeom>
        </p:spPr>
      </p:pic>
      <p:pic>
        <p:nvPicPr>
          <p:cNvPr id="11" name="Picture 10" descr="HP_Blue_RGB_150_S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5922" y="6167617"/>
            <a:ext cx="497459" cy="497388"/>
          </a:xfrm>
          <a:prstGeom prst="rect">
            <a:avLst/>
          </a:prstGeom>
        </p:spPr>
      </p:pic>
    </p:spTree>
    <p:extLst>
      <p:ext uri="{BB962C8B-B14F-4D97-AF65-F5344CB8AC3E}">
        <p14:creationId xmlns:p14="http://schemas.microsoft.com/office/powerpoint/2010/main" val="3393308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HP VirtualSystem VS3 for Microsoft v2.2 Deployment Accelerator Service</a:t>
            </a:r>
          </a:p>
        </p:txBody>
      </p:sp>
      <p:sp>
        <p:nvSpPr>
          <p:cNvPr id="3" name="Content Placeholder 2"/>
          <p:cNvSpPr>
            <a:spLocks noGrp="1"/>
          </p:cNvSpPr>
          <p:nvPr>
            <p:ph sz="quarter" idx="10"/>
          </p:nvPr>
        </p:nvSpPr>
        <p:spPr/>
        <p:txBody>
          <a:bodyPr/>
          <a:lstStyle/>
          <a:p>
            <a:pPr lvl="2"/>
            <a:r>
              <a:rPr lang="en-US" dirty="0">
                <a:solidFill>
                  <a:schemeClr val="tx1"/>
                </a:solidFill>
              </a:rPr>
              <a:t>Complete setup and delivery of a Fast Track certified Microsoft Private Cloud environment5</a:t>
            </a:r>
          </a:p>
          <a:p>
            <a:pPr lvl="2"/>
            <a:r>
              <a:rPr lang="en-US" dirty="0">
                <a:solidFill>
                  <a:schemeClr val="tx1"/>
                </a:solidFill>
              </a:rPr>
              <a:t>Includes the following high-level procedures:</a:t>
            </a:r>
          </a:p>
          <a:p>
            <a:pPr lvl="2"/>
            <a:r>
              <a:rPr lang="en-US" dirty="0">
                <a:solidFill>
                  <a:schemeClr val="tx1"/>
                </a:solidFill>
              </a:rPr>
              <a:t>Integration into customer network environment</a:t>
            </a:r>
          </a:p>
          <a:p>
            <a:pPr lvl="2"/>
            <a:r>
              <a:rPr lang="en-US" dirty="0">
                <a:solidFill>
                  <a:schemeClr val="tx1"/>
                </a:solidFill>
              </a:rPr>
              <a:t>Setup of management and compute nodes</a:t>
            </a:r>
          </a:p>
          <a:p>
            <a:pPr lvl="2"/>
            <a:r>
              <a:rPr lang="en-US" dirty="0">
                <a:solidFill>
                  <a:schemeClr val="tx1"/>
                </a:solidFill>
              </a:rPr>
              <a:t>Configuration of the System Center management fabric including setup/configuration of the following:</a:t>
            </a:r>
          </a:p>
          <a:p>
            <a:pPr lvl="3"/>
            <a:r>
              <a:rPr lang="en-US" sz="1600" dirty="0">
                <a:solidFill>
                  <a:schemeClr val="tx1"/>
                </a:solidFill>
              </a:rPr>
              <a:t>SQL Server cluster</a:t>
            </a:r>
          </a:p>
          <a:p>
            <a:pPr lvl="3"/>
            <a:r>
              <a:rPr lang="en-US" sz="1600" dirty="0">
                <a:solidFill>
                  <a:schemeClr val="tx1"/>
                </a:solidFill>
              </a:rPr>
              <a:t>System Center Virtual Machine Manager cluster</a:t>
            </a:r>
          </a:p>
          <a:p>
            <a:pPr lvl="3"/>
            <a:r>
              <a:rPr lang="en-US" sz="1600" dirty="0">
                <a:solidFill>
                  <a:schemeClr val="tx1"/>
                </a:solidFill>
              </a:rPr>
              <a:t>System Center Operations Manager</a:t>
            </a:r>
          </a:p>
          <a:p>
            <a:pPr lvl="3"/>
            <a:r>
              <a:rPr lang="en-US" sz="1600" dirty="0">
                <a:solidFill>
                  <a:schemeClr val="tx1"/>
                </a:solidFill>
              </a:rPr>
              <a:t>System Center Service Manager</a:t>
            </a:r>
          </a:p>
          <a:p>
            <a:pPr lvl="3"/>
            <a:r>
              <a:rPr lang="en-US" sz="1600" dirty="0">
                <a:solidFill>
                  <a:schemeClr val="tx1"/>
                </a:solidFill>
              </a:rPr>
              <a:t>System Center Orchestrator</a:t>
            </a:r>
          </a:p>
          <a:p>
            <a:pPr lvl="3"/>
            <a:r>
              <a:rPr lang="en-US" sz="1600" dirty="0">
                <a:solidFill>
                  <a:schemeClr val="tx1"/>
                </a:solidFill>
              </a:rPr>
              <a:t>System Center App Controller</a:t>
            </a:r>
          </a:p>
          <a:p>
            <a:pPr lvl="3"/>
            <a:r>
              <a:rPr lang="en-US" sz="1600" dirty="0">
                <a:solidFill>
                  <a:schemeClr val="tx1"/>
                </a:solidFill>
              </a:rPr>
              <a:t>Installation of HP Insight Control for System Center and HP storage management packs</a:t>
            </a:r>
          </a:p>
          <a:p>
            <a:pPr lvl="2"/>
            <a:r>
              <a:rPr lang="en-US" dirty="0">
                <a:solidFill>
                  <a:schemeClr val="tx1"/>
                </a:solidFill>
              </a:rPr>
              <a:t>As-built handover document</a:t>
            </a:r>
          </a:p>
          <a:p>
            <a:endParaRPr lang="en-US" dirty="0">
              <a:solidFill>
                <a:schemeClr val="tx1"/>
              </a:solidFill>
            </a:endParaRPr>
          </a:p>
        </p:txBody>
      </p:sp>
      <p:sp>
        <p:nvSpPr>
          <p:cNvPr id="4" name="TextBox 3"/>
          <p:cNvSpPr txBox="1"/>
          <p:nvPr/>
        </p:nvSpPr>
        <p:spPr>
          <a:xfrm>
            <a:off x="321590" y="6311093"/>
            <a:ext cx="6123202" cy="341016"/>
          </a:xfrm>
          <a:prstGeom prst="rect">
            <a:avLst/>
          </a:prstGeom>
          <a:noFill/>
        </p:spPr>
        <p:txBody>
          <a:bodyPr wrap="none" lIns="124358" tIns="62179" rIns="124358" bIns="62179" rtlCol="0">
            <a:spAutoFit/>
          </a:bodyPr>
          <a:lstStyle/>
          <a:p>
            <a:pPr defTabSz="585090">
              <a:spcAft>
                <a:spcPts val="544"/>
              </a:spcAft>
              <a:buSzPct val="100000"/>
            </a:pPr>
            <a:r>
              <a:rPr lang="en-US" sz="1400" baseline="30000" dirty="0">
                <a:latin typeface="HP Simplified" pitchFamily="34" charset="0"/>
                <a:cs typeface="HP Simplified" pitchFamily="34" charset="0"/>
              </a:rPr>
              <a:t>5</a:t>
            </a:r>
            <a:r>
              <a:rPr lang="en-US" sz="1400" dirty="0">
                <a:latin typeface="HP Simplified" pitchFamily="34" charset="0"/>
                <a:cs typeface="HP Simplified" pitchFamily="34" charset="0"/>
              </a:rPr>
              <a:t> Additional services required to build out the function of the private cloud itself.</a:t>
            </a:r>
          </a:p>
        </p:txBody>
      </p:sp>
    </p:spTree>
    <p:extLst>
      <p:ext uri="{BB962C8B-B14F-4D97-AF65-F5344CB8AC3E}">
        <p14:creationId xmlns:p14="http://schemas.microsoft.com/office/powerpoint/2010/main" val="194130297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tx1"/>
                </a:solidFill>
              </a:rPr>
              <a:t>Extend VS3 to the Microsoft Private Cloud</a:t>
            </a:r>
          </a:p>
        </p:txBody>
      </p:sp>
      <p:sp>
        <p:nvSpPr>
          <p:cNvPr id="5" name="Content Placeholder 4"/>
          <p:cNvSpPr>
            <a:spLocks noGrp="1"/>
          </p:cNvSpPr>
          <p:nvPr>
            <p:ph sz="quarter" idx="16"/>
          </p:nvPr>
        </p:nvSpPr>
        <p:spPr>
          <a:xfrm>
            <a:off x="447713" y="1616513"/>
            <a:ext cx="10942530" cy="2782300"/>
          </a:xfrm>
        </p:spPr>
        <p:txBody>
          <a:bodyPr/>
          <a:lstStyle/>
          <a:p>
            <a:pPr lvl="1"/>
            <a:r>
              <a:rPr lang="en-US" b="1" dirty="0">
                <a:solidFill>
                  <a:schemeClr val="tx1"/>
                </a:solidFill>
              </a:rPr>
              <a:t>Base cloud services</a:t>
            </a:r>
          </a:p>
          <a:p>
            <a:pPr lvl="1"/>
            <a:r>
              <a:rPr lang="en-US" dirty="0">
                <a:solidFill>
                  <a:schemeClr val="tx1"/>
                </a:solidFill>
              </a:rPr>
              <a:t>Based on Virtual System VS3, which provides a compute platform with all the management and provisioning components you would expect in a private cloud: </a:t>
            </a:r>
          </a:p>
          <a:p>
            <a:pPr lvl="2"/>
            <a:r>
              <a:rPr lang="en-US" b="1" dirty="0">
                <a:solidFill>
                  <a:schemeClr val="tx1"/>
                </a:solidFill>
              </a:rPr>
              <a:t>HP transformation experience workshop for Microsoft Private Cloud</a:t>
            </a:r>
            <a:r>
              <a:rPr lang="en-US" dirty="0">
                <a:solidFill>
                  <a:schemeClr val="tx1"/>
                </a:solidFill>
              </a:rPr>
              <a:t> - For direction and strategy for your cloud implementation.</a:t>
            </a:r>
          </a:p>
          <a:p>
            <a:pPr lvl="2"/>
            <a:r>
              <a:rPr lang="en-US" b="1" dirty="0">
                <a:solidFill>
                  <a:schemeClr val="tx1"/>
                </a:solidFill>
              </a:rPr>
              <a:t>HP Virtualization Assessment Service </a:t>
            </a:r>
            <a:r>
              <a:rPr lang="en-US" dirty="0">
                <a:solidFill>
                  <a:schemeClr val="tx1"/>
                </a:solidFill>
              </a:rPr>
              <a:t>- Four-week standard service, collect data to plan virtualization, and develop a summary business case.</a:t>
            </a:r>
          </a:p>
          <a:p>
            <a:pPr lvl="2"/>
            <a:r>
              <a:rPr lang="en-US" b="1" dirty="0">
                <a:solidFill>
                  <a:schemeClr val="tx1"/>
                </a:solidFill>
              </a:rPr>
              <a:t>HP virtualization implementation </a:t>
            </a:r>
            <a:r>
              <a:rPr lang="en-US" dirty="0">
                <a:solidFill>
                  <a:schemeClr val="tx1"/>
                </a:solidFill>
              </a:rPr>
              <a:t>- Plan a tailored virtualization approach, including migrating workloads to HP VS3 for Microsoft.</a:t>
            </a:r>
          </a:p>
          <a:p>
            <a:pPr lvl="2"/>
            <a:r>
              <a:rPr lang="en-US" b="1" dirty="0">
                <a:solidFill>
                  <a:schemeClr val="tx1"/>
                </a:solidFill>
              </a:rPr>
              <a:t>HP Consulting Services for the Microsoft Private Cloud</a:t>
            </a:r>
            <a:r>
              <a:rPr lang="en-US" dirty="0">
                <a:solidFill>
                  <a:schemeClr val="tx1"/>
                </a:solidFill>
              </a:rPr>
              <a:t> - Extend HP VS3 for Microsoft to the Microsoft Private Cloud by developing a private cloud strategy, roadmap, and service catalog, and implementing the automation required to deliver the private cloud experience.</a:t>
            </a:r>
          </a:p>
          <a:p>
            <a:endParaRPr lang="en-US" dirty="0">
              <a:solidFill>
                <a:schemeClr val="tx1"/>
              </a:solidFill>
            </a:endParaRPr>
          </a:p>
        </p:txBody>
      </p:sp>
      <p:sp>
        <p:nvSpPr>
          <p:cNvPr id="4" name="Subtitle 3"/>
          <p:cNvSpPr>
            <a:spLocks noGrp="1"/>
          </p:cNvSpPr>
          <p:nvPr>
            <p:ph type="subTitle" idx="1"/>
          </p:nvPr>
        </p:nvSpPr>
        <p:spPr/>
        <p:txBody>
          <a:bodyPr/>
          <a:lstStyle/>
          <a:p>
            <a:r>
              <a:rPr lang="en-US" dirty="0">
                <a:solidFill>
                  <a:schemeClr val="tx1"/>
                </a:solidFill>
              </a:rPr>
              <a:t>Strategy, planning, and </a:t>
            </a:r>
            <a:r>
              <a:rPr lang="en-US" dirty="0" smtClean="0">
                <a:solidFill>
                  <a:schemeClr val="tx1"/>
                </a:solidFill>
              </a:rPr>
              <a:t>implementation</a:t>
            </a:r>
            <a:endParaRPr lang="en-US" dirty="0">
              <a:solidFill>
                <a:schemeClr val="tx1"/>
              </a:solidFill>
            </a:endParaRPr>
          </a:p>
        </p:txBody>
      </p:sp>
    </p:spTree>
    <p:extLst>
      <p:ext uri="{BB962C8B-B14F-4D97-AF65-F5344CB8AC3E}">
        <p14:creationId xmlns:p14="http://schemas.microsoft.com/office/powerpoint/2010/main" val="131392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433642" y="2446038"/>
            <a:ext cx="4581859" cy="1161324"/>
          </a:xfrm>
          <a:prstGeom prst="round2Diag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sp>
        <p:nvSpPr>
          <p:cNvPr id="10" name="Round Diagonal Corner Rectangle 9"/>
          <p:cNvSpPr/>
          <p:nvPr/>
        </p:nvSpPr>
        <p:spPr>
          <a:xfrm>
            <a:off x="6038236" y="2446038"/>
            <a:ext cx="5301865" cy="1161324"/>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sp>
        <p:nvSpPr>
          <p:cNvPr id="11" name="Round Diagonal Corner Rectangle 10"/>
          <p:cNvSpPr/>
          <p:nvPr/>
        </p:nvSpPr>
        <p:spPr>
          <a:xfrm>
            <a:off x="433642" y="3951294"/>
            <a:ext cx="4581859" cy="1161324"/>
          </a:xfrm>
          <a:prstGeom prst="round2Diag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sp>
        <p:nvSpPr>
          <p:cNvPr id="12" name="Round Diagonal Corner Rectangle 11"/>
          <p:cNvSpPr/>
          <p:nvPr/>
        </p:nvSpPr>
        <p:spPr>
          <a:xfrm>
            <a:off x="6038236" y="3951294"/>
            <a:ext cx="5301865" cy="1161324"/>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sp>
        <p:nvSpPr>
          <p:cNvPr id="5" name="Title 4"/>
          <p:cNvSpPr>
            <a:spLocks noGrp="1"/>
          </p:cNvSpPr>
          <p:nvPr>
            <p:ph type="title"/>
          </p:nvPr>
        </p:nvSpPr>
        <p:spPr>
          <a:xfrm>
            <a:off x="447714" y="319657"/>
            <a:ext cx="11506330" cy="664797"/>
          </a:xfrm>
        </p:spPr>
        <p:txBody>
          <a:bodyPr/>
          <a:lstStyle/>
          <a:p>
            <a:r>
              <a:rPr lang="en-US" sz="4800" dirty="0">
                <a:solidFill>
                  <a:schemeClr val="tx1"/>
                </a:solidFill>
              </a:rPr>
              <a:t>Support experience for HP VirtualSystem VS3</a:t>
            </a:r>
          </a:p>
        </p:txBody>
      </p:sp>
      <p:sp>
        <p:nvSpPr>
          <p:cNvPr id="7" name="Content Placeholder 6"/>
          <p:cNvSpPr>
            <a:spLocks noGrp="1"/>
          </p:cNvSpPr>
          <p:nvPr>
            <p:ph sz="quarter" idx="16"/>
          </p:nvPr>
        </p:nvSpPr>
        <p:spPr>
          <a:xfrm>
            <a:off x="288235" y="1537855"/>
            <a:ext cx="4964541" cy="3982629"/>
          </a:xfrm>
        </p:spPr>
        <p:txBody>
          <a:bodyPr/>
          <a:lstStyle/>
          <a:p>
            <a:r>
              <a:rPr lang="en-US" sz="3200" dirty="0"/>
              <a:t>Typical support needs</a:t>
            </a:r>
          </a:p>
          <a:p>
            <a:endParaRPr lang="en-US" sz="3200" dirty="0"/>
          </a:p>
          <a:p>
            <a:pPr lvl="1"/>
            <a:r>
              <a:rPr lang="en-US" sz="1800" dirty="0">
                <a:solidFill>
                  <a:schemeClr val="bg1"/>
                </a:solidFill>
              </a:rPr>
              <a:t>A superior solution-level support experience when you need help</a:t>
            </a:r>
          </a:p>
          <a:p>
            <a:pPr lvl="1"/>
            <a:endParaRPr lang="en-US" sz="1800" dirty="0">
              <a:solidFill>
                <a:schemeClr val="bg1"/>
              </a:solidFill>
            </a:endParaRPr>
          </a:p>
          <a:p>
            <a:pPr lvl="1"/>
            <a:endParaRPr lang="en-US" sz="1800" dirty="0">
              <a:solidFill>
                <a:schemeClr val="bg1"/>
              </a:solidFill>
            </a:endParaRPr>
          </a:p>
          <a:p>
            <a:pPr lvl="1"/>
            <a:endParaRPr lang="en-US" sz="1800" dirty="0" smtClean="0">
              <a:solidFill>
                <a:schemeClr val="bg1"/>
              </a:solidFill>
            </a:endParaRPr>
          </a:p>
          <a:p>
            <a:pPr lvl="1"/>
            <a:r>
              <a:rPr lang="en-US" sz="1800" dirty="0" smtClean="0">
                <a:solidFill>
                  <a:schemeClr val="bg1"/>
                </a:solidFill>
              </a:rPr>
              <a:t>Help </a:t>
            </a:r>
            <a:r>
              <a:rPr lang="en-US" sz="1800" dirty="0">
                <a:solidFill>
                  <a:schemeClr val="bg1"/>
                </a:solidFill>
              </a:rPr>
              <a:t>to identify and prevent problems before they cause downtime or performance reduction</a:t>
            </a:r>
          </a:p>
          <a:p>
            <a:endParaRPr lang="en-US" sz="3200" dirty="0"/>
          </a:p>
        </p:txBody>
      </p:sp>
      <p:sp>
        <p:nvSpPr>
          <p:cNvPr id="8" name="Content Placeholder 7"/>
          <p:cNvSpPr>
            <a:spLocks noGrp="1"/>
          </p:cNvSpPr>
          <p:nvPr>
            <p:ph sz="quarter" idx="17"/>
          </p:nvPr>
        </p:nvSpPr>
        <p:spPr>
          <a:xfrm>
            <a:off x="6211986" y="1463627"/>
            <a:ext cx="4954363" cy="3871829"/>
          </a:xfrm>
        </p:spPr>
        <p:txBody>
          <a:bodyPr/>
          <a:lstStyle/>
          <a:p>
            <a:r>
              <a:rPr lang="en-US" sz="3200" dirty="0">
                <a:solidFill>
                  <a:schemeClr val="tx1"/>
                </a:solidFill>
              </a:rPr>
              <a:t>What HP delivers</a:t>
            </a:r>
          </a:p>
          <a:p>
            <a:endParaRPr lang="en-US" sz="3200" dirty="0">
              <a:solidFill>
                <a:schemeClr val="tx1"/>
              </a:solidFill>
            </a:endParaRPr>
          </a:p>
          <a:p>
            <a:pPr lvl="1"/>
            <a:r>
              <a:rPr lang="en-US" sz="1800" dirty="0">
                <a:solidFill>
                  <a:schemeClr val="tx1"/>
                </a:solidFill>
              </a:rPr>
              <a:t>Direct access to advanced specialists and a single point of contact for entire solution-level support, including Microsoft software</a:t>
            </a:r>
          </a:p>
          <a:p>
            <a:pPr lvl="1"/>
            <a:endParaRPr lang="en-US" sz="1800" dirty="0">
              <a:solidFill>
                <a:schemeClr val="tx1"/>
              </a:solidFill>
            </a:endParaRPr>
          </a:p>
          <a:p>
            <a:pPr lvl="1"/>
            <a:r>
              <a:rPr lang="en-US" sz="1800" dirty="0">
                <a:solidFill>
                  <a:schemeClr val="tx1"/>
                </a:solidFill>
              </a:rPr>
              <a:t>Proactively identify and mitigate risk in the environment to address problems before they occur</a:t>
            </a:r>
          </a:p>
          <a:p>
            <a:endParaRPr lang="en-US" sz="3200" dirty="0">
              <a:solidFill>
                <a:schemeClr val="tx1"/>
              </a:solidFill>
            </a:endParaRPr>
          </a:p>
        </p:txBody>
      </p:sp>
      <p:sp>
        <p:nvSpPr>
          <p:cNvPr id="6" name="Subtitle 5"/>
          <p:cNvSpPr>
            <a:spLocks noGrp="1"/>
          </p:cNvSpPr>
          <p:nvPr>
            <p:ph type="subTitle" idx="1"/>
          </p:nvPr>
        </p:nvSpPr>
        <p:spPr/>
        <p:txBody>
          <a:bodyPr/>
          <a:lstStyle/>
          <a:p>
            <a:r>
              <a:rPr lang="en-US" dirty="0">
                <a:solidFill>
                  <a:schemeClr val="tx1"/>
                </a:solidFill>
              </a:rPr>
              <a:t>Support that is personalized, proactive, and </a:t>
            </a:r>
            <a:r>
              <a:rPr lang="en-US" dirty="0" smtClean="0">
                <a:solidFill>
                  <a:schemeClr val="tx1"/>
                </a:solidFill>
              </a:rPr>
              <a:t>simple</a:t>
            </a:r>
            <a:endParaRPr lang="en-US" dirty="0">
              <a:solidFill>
                <a:schemeClr val="tx1"/>
              </a:solidFill>
            </a:endParaRPr>
          </a:p>
        </p:txBody>
      </p:sp>
      <p:sp>
        <p:nvSpPr>
          <p:cNvPr id="13" name="Rectangle 12"/>
          <p:cNvSpPr/>
          <p:nvPr/>
        </p:nvSpPr>
        <p:spPr>
          <a:xfrm>
            <a:off x="5154589" y="4429867"/>
            <a:ext cx="572733" cy="2454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sp>
        <p:nvSpPr>
          <p:cNvPr id="14" name="Rectangle 13"/>
          <p:cNvSpPr/>
          <p:nvPr/>
        </p:nvSpPr>
        <p:spPr>
          <a:xfrm>
            <a:off x="5154589" y="2903990"/>
            <a:ext cx="572733" cy="2454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pic>
        <p:nvPicPr>
          <p:cNvPr id="15" name="Picture 1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03139" y="2499424"/>
            <a:ext cx="603366" cy="1070915"/>
          </a:xfrm>
          <a:prstGeom prst="rect">
            <a:avLst/>
          </a:prstGeom>
        </p:spPr>
      </p:pic>
      <p:pic>
        <p:nvPicPr>
          <p:cNvPr id="16" name="Picture 15"/>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03139" y="4033482"/>
            <a:ext cx="603366" cy="1070915"/>
          </a:xfrm>
          <a:prstGeom prst="rect">
            <a:avLst/>
          </a:prstGeom>
        </p:spPr>
      </p:pic>
    </p:spTree>
    <p:extLst>
      <p:ext uri="{BB962C8B-B14F-4D97-AF65-F5344CB8AC3E}">
        <p14:creationId xmlns:p14="http://schemas.microsoft.com/office/powerpoint/2010/main" val="101009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The world has changed</a:t>
            </a:r>
          </a:p>
        </p:txBody>
      </p:sp>
      <p:sp>
        <p:nvSpPr>
          <p:cNvPr id="7" name="Content Placeholder 6"/>
          <p:cNvSpPr>
            <a:spLocks noGrp="1"/>
          </p:cNvSpPr>
          <p:nvPr>
            <p:ph sz="quarter" idx="16"/>
          </p:nvPr>
        </p:nvSpPr>
        <p:spPr>
          <a:xfrm>
            <a:off x="447713" y="1616513"/>
            <a:ext cx="4606090" cy="5164491"/>
          </a:xfrm>
        </p:spPr>
        <p:txBody>
          <a:bodyPr/>
          <a:lstStyle/>
          <a:p>
            <a:pPr lvl="1"/>
            <a:r>
              <a:rPr lang="en-US" sz="2000" b="1" dirty="0">
                <a:solidFill>
                  <a:schemeClr val="tx1"/>
                </a:solidFill>
              </a:rPr>
              <a:t>Then</a:t>
            </a:r>
          </a:p>
          <a:p>
            <a:pPr lvl="2"/>
            <a:r>
              <a:rPr lang="en-US" sz="2000" dirty="0">
                <a:solidFill>
                  <a:schemeClr val="tx1"/>
                </a:solidFill>
              </a:rPr>
              <a:t>Predictable workloads</a:t>
            </a:r>
          </a:p>
          <a:p>
            <a:pPr lvl="2"/>
            <a:r>
              <a:rPr lang="en-US" sz="2000" dirty="0">
                <a:solidFill>
                  <a:schemeClr val="tx1"/>
                </a:solidFill>
              </a:rPr>
              <a:t>Physical computing</a:t>
            </a:r>
          </a:p>
          <a:p>
            <a:pPr lvl="1"/>
            <a:r>
              <a:rPr lang="en-US" sz="2000" b="1" dirty="0" smtClean="0">
                <a:solidFill>
                  <a:schemeClr val="tx1"/>
                </a:solidFill>
              </a:rPr>
              <a:t>Traditional </a:t>
            </a:r>
            <a:r>
              <a:rPr lang="en-US" sz="2000" b="1" dirty="0">
                <a:solidFill>
                  <a:schemeClr val="tx1"/>
                </a:solidFill>
              </a:rPr>
              <a:t>IT</a:t>
            </a:r>
          </a:p>
          <a:p>
            <a:pPr lvl="2"/>
            <a:r>
              <a:rPr lang="en-US" sz="2000" dirty="0">
                <a:solidFill>
                  <a:schemeClr val="tx1"/>
                </a:solidFill>
              </a:rPr>
              <a:t>Project-driven</a:t>
            </a:r>
          </a:p>
          <a:p>
            <a:pPr lvl="2"/>
            <a:r>
              <a:rPr lang="en-US" sz="2000" dirty="0">
                <a:solidFill>
                  <a:schemeClr val="tx1"/>
                </a:solidFill>
              </a:rPr>
              <a:t>Focus on servicing and maintaining technology in non-standard, non-shared environments</a:t>
            </a:r>
          </a:p>
          <a:p>
            <a:pPr lvl="2"/>
            <a:r>
              <a:rPr lang="en-US" sz="2000" dirty="0">
                <a:solidFill>
                  <a:schemeClr val="tx1"/>
                </a:solidFill>
              </a:rPr>
              <a:t>Predominately manual activities</a:t>
            </a:r>
          </a:p>
          <a:p>
            <a:pPr lvl="2"/>
            <a:r>
              <a:rPr lang="en-US" sz="2000" dirty="0">
                <a:solidFill>
                  <a:schemeClr val="tx1"/>
                </a:solidFill>
              </a:rPr>
              <a:t>Management by walking around</a:t>
            </a:r>
          </a:p>
          <a:p>
            <a:pPr lvl="2"/>
            <a:r>
              <a:rPr lang="en-US" sz="2000" dirty="0">
                <a:solidFill>
                  <a:schemeClr val="tx1"/>
                </a:solidFill>
              </a:rPr>
              <a:t>Security</a:t>
            </a:r>
          </a:p>
          <a:p>
            <a:endParaRPr lang="en-US" sz="3600" dirty="0">
              <a:solidFill>
                <a:schemeClr val="tx1"/>
              </a:solidFill>
            </a:endParaRPr>
          </a:p>
        </p:txBody>
      </p:sp>
      <p:sp>
        <p:nvSpPr>
          <p:cNvPr id="6" name="Subtitle 5"/>
          <p:cNvSpPr>
            <a:spLocks noGrp="1"/>
          </p:cNvSpPr>
          <p:nvPr>
            <p:ph type="subTitle" idx="1"/>
          </p:nvPr>
        </p:nvSpPr>
        <p:spPr/>
        <p:txBody>
          <a:bodyPr/>
          <a:lstStyle/>
          <a:p>
            <a:r>
              <a:rPr lang="en-US" dirty="0">
                <a:solidFill>
                  <a:schemeClr val="tx1"/>
                </a:solidFill>
              </a:rPr>
              <a:t>Major technology </a:t>
            </a:r>
            <a:r>
              <a:rPr lang="en-US" dirty="0" smtClean="0">
                <a:solidFill>
                  <a:schemeClr val="tx1"/>
                </a:solidFill>
              </a:rPr>
              <a:t>innovations</a:t>
            </a:r>
            <a:endParaRPr lang="en-US" dirty="0">
              <a:solidFill>
                <a:schemeClr val="tx1"/>
              </a:solidFill>
            </a:endParaRPr>
          </a:p>
        </p:txBody>
      </p:sp>
      <p:cxnSp>
        <p:nvCxnSpPr>
          <p:cNvPr id="10" name="Straight Connector 9"/>
          <p:cNvCxnSpPr/>
          <p:nvPr/>
        </p:nvCxnSpPr>
        <p:spPr>
          <a:xfrm>
            <a:off x="5323138" y="1687003"/>
            <a:ext cx="0" cy="375417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6"/>
          <p:cNvSpPr>
            <a:spLocks noGrp="1"/>
          </p:cNvSpPr>
          <p:nvPr>
            <p:ph sz="quarter" idx="16"/>
          </p:nvPr>
        </p:nvSpPr>
        <p:spPr>
          <a:xfrm>
            <a:off x="5707478" y="1616513"/>
            <a:ext cx="4606090" cy="1194173"/>
          </a:xfrm>
        </p:spPr>
        <p:txBody>
          <a:bodyPr/>
          <a:lstStyle/>
          <a:p>
            <a:pPr lvl="1"/>
            <a:r>
              <a:rPr lang="en-US" b="1" dirty="0" smtClean="0">
                <a:solidFill>
                  <a:schemeClr val="tx1"/>
                </a:solidFill>
              </a:rPr>
              <a:t>Now</a:t>
            </a:r>
            <a:endParaRPr lang="en-US" b="1" dirty="0">
              <a:solidFill>
                <a:schemeClr val="tx1"/>
              </a:solidFill>
            </a:endParaRPr>
          </a:p>
          <a:p>
            <a:endParaRPr lang="en-US" dirty="0">
              <a:solidFill>
                <a:schemeClr val="tx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692397" y="297675"/>
            <a:ext cx="1376432" cy="5349339"/>
          </a:xfrm>
          <a:prstGeom prst="rect">
            <a:avLst/>
          </a:prstGeom>
        </p:spPr>
      </p:pic>
      <p:sp>
        <p:nvSpPr>
          <p:cNvPr id="13" name="TextBox 16"/>
          <p:cNvSpPr txBox="1"/>
          <p:nvPr/>
        </p:nvSpPr>
        <p:spPr>
          <a:xfrm>
            <a:off x="5148868" y="3746240"/>
            <a:ext cx="2624096" cy="418539"/>
          </a:xfrm>
          <a:prstGeom prst="rect">
            <a:avLst/>
          </a:prstGeom>
          <a:noFill/>
        </p:spPr>
        <p:txBody>
          <a:bodyPr wrap="square" lIns="124358" tIns="62179" rIns="124358" bIns="6217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2" algn="ctr" defTabSz="585090">
              <a:spcAft>
                <a:spcPts val="544"/>
              </a:spcAft>
              <a:buSzPct val="100000"/>
            </a:pPr>
            <a:r>
              <a:rPr lang="en-US" sz="1900" dirty="0"/>
              <a:t>Virtualization</a:t>
            </a:r>
          </a:p>
        </p:txBody>
      </p:sp>
      <p:sp>
        <p:nvSpPr>
          <p:cNvPr id="14" name="TextBox 16"/>
          <p:cNvSpPr txBox="1"/>
          <p:nvPr/>
        </p:nvSpPr>
        <p:spPr>
          <a:xfrm>
            <a:off x="7398528" y="3746240"/>
            <a:ext cx="2624096" cy="418539"/>
          </a:xfrm>
          <a:prstGeom prst="rect">
            <a:avLst/>
          </a:prstGeom>
          <a:noFill/>
        </p:spPr>
        <p:txBody>
          <a:bodyPr wrap="square" lIns="124358" tIns="62179" rIns="124358" bIns="6217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2" algn="ctr" defTabSz="585090">
              <a:spcAft>
                <a:spcPts val="544"/>
              </a:spcAft>
              <a:buSzPct val="100000"/>
            </a:pPr>
            <a:r>
              <a:rPr lang="en-US" sz="1900" dirty="0"/>
              <a:t>IT-as-a-Service</a:t>
            </a:r>
          </a:p>
        </p:txBody>
      </p:sp>
      <p:sp>
        <p:nvSpPr>
          <p:cNvPr id="15" name="TextBox 16"/>
          <p:cNvSpPr txBox="1"/>
          <p:nvPr/>
        </p:nvSpPr>
        <p:spPr>
          <a:xfrm>
            <a:off x="9822445" y="3746239"/>
            <a:ext cx="2624096" cy="711515"/>
          </a:xfrm>
          <a:prstGeom prst="rect">
            <a:avLst/>
          </a:prstGeom>
          <a:noFill/>
        </p:spPr>
        <p:txBody>
          <a:bodyPr wrap="square" lIns="124358" tIns="62179" rIns="124358" bIns="62179"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2" defTabSz="585090">
              <a:spcAft>
                <a:spcPts val="544"/>
              </a:spcAft>
              <a:buSzPct val="100000"/>
            </a:pPr>
            <a:r>
              <a:rPr lang="en-US" sz="1900" dirty="0"/>
              <a:t>Bring your own </a:t>
            </a:r>
            <a:br>
              <a:rPr lang="en-US" sz="1900" dirty="0"/>
            </a:br>
            <a:r>
              <a:rPr lang="en-US" sz="1900" dirty="0"/>
              <a:t>device, mobility</a:t>
            </a:r>
          </a:p>
        </p:txBody>
      </p:sp>
    </p:spTree>
    <p:extLst>
      <p:ext uri="{BB962C8B-B14F-4D97-AF65-F5344CB8AC3E}">
        <p14:creationId xmlns:p14="http://schemas.microsoft.com/office/powerpoint/2010/main" val="1175655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tx1"/>
                </a:solidFill>
              </a:rPr>
              <a:t>Recommended support services </a:t>
            </a:r>
          </a:p>
        </p:txBody>
      </p:sp>
      <p:sp>
        <p:nvSpPr>
          <p:cNvPr id="8" name="Content Placeholder 7"/>
          <p:cNvSpPr>
            <a:spLocks noGrp="1"/>
          </p:cNvSpPr>
          <p:nvPr>
            <p:ph sz="quarter" idx="16"/>
          </p:nvPr>
        </p:nvSpPr>
        <p:spPr>
          <a:xfrm>
            <a:off x="447713" y="1616512"/>
            <a:ext cx="3432467" cy="3759491"/>
          </a:xfrm>
        </p:spPr>
        <p:txBody>
          <a:bodyPr/>
          <a:lstStyle/>
          <a:p>
            <a:pPr lvl="1"/>
            <a:r>
              <a:rPr lang="en-US" sz="1900" b="1" dirty="0">
                <a:solidFill>
                  <a:schemeClr val="tx1"/>
                </a:solidFill>
              </a:rPr>
              <a:t>HP Proactive Care </a:t>
            </a:r>
          </a:p>
          <a:p>
            <a:pPr lvl="2"/>
            <a:r>
              <a:rPr lang="en-US" sz="1600" dirty="0">
                <a:solidFill>
                  <a:schemeClr val="tx1"/>
                </a:solidFill>
              </a:rPr>
              <a:t>Hardware and software </a:t>
            </a:r>
            <a:br>
              <a:rPr lang="en-US" sz="1600" dirty="0">
                <a:solidFill>
                  <a:schemeClr val="tx1"/>
                </a:solidFill>
              </a:rPr>
            </a:br>
            <a:r>
              <a:rPr lang="en-US" sz="1600" dirty="0">
                <a:solidFill>
                  <a:schemeClr val="tx1"/>
                </a:solidFill>
              </a:rPr>
              <a:t>(HP and third-party) support</a:t>
            </a:r>
          </a:p>
          <a:p>
            <a:pPr lvl="2"/>
            <a:r>
              <a:rPr lang="en-US" sz="1600" dirty="0">
                <a:solidFill>
                  <a:schemeClr val="tx1"/>
                </a:solidFill>
              </a:rPr>
              <a:t>Rapid access to Advanced Technical Center</a:t>
            </a:r>
          </a:p>
          <a:p>
            <a:pPr lvl="2"/>
            <a:r>
              <a:rPr lang="en-US" sz="1600" dirty="0">
                <a:solidFill>
                  <a:schemeClr val="tx1"/>
                </a:solidFill>
              </a:rPr>
              <a:t>Comprehensive reports: proactive scans, health checks, and incidents</a:t>
            </a:r>
          </a:p>
          <a:p>
            <a:pPr lvl="2"/>
            <a:r>
              <a:rPr lang="en-US" sz="1600" dirty="0">
                <a:solidFill>
                  <a:schemeClr val="tx1"/>
                </a:solidFill>
              </a:rPr>
              <a:t>Advisory support on firmware, software, and patch updates</a:t>
            </a:r>
          </a:p>
          <a:p>
            <a:endParaRPr lang="en-US" dirty="0">
              <a:solidFill>
                <a:schemeClr val="tx1"/>
              </a:solidFill>
            </a:endParaRPr>
          </a:p>
        </p:txBody>
      </p:sp>
      <p:sp>
        <p:nvSpPr>
          <p:cNvPr id="9" name="Content Placeholder 8"/>
          <p:cNvSpPr>
            <a:spLocks noGrp="1"/>
          </p:cNvSpPr>
          <p:nvPr>
            <p:ph sz="quarter" idx="17"/>
          </p:nvPr>
        </p:nvSpPr>
        <p:spPr>
          <a:xfrm>
            <a:off x="4249518" y="1616513"/>
            <a:ext cx="3432467" cy="4056495"/>
          </a:xfrm>
        </p:spPr>
        <p:txBody>
          <a:bodyPr/>
          <a:lstStyle/>
          <a:p>
            <a:pPr lvl="1"/>
            <a:r>
              <a:rPr lang="en-US" sz="1900" b="1" dirty="0">
                <a:solidFill>
                  <a:schemeClr val="tx1"/>
                </a:solidFill>
              </a:rPr>
              <a:t>HP Personalized Support option </a:t>
            </a:r>
            <a:br>
              <a:rPr lang="en-US" sz="1900" b="1" dirty="0">
                <a:solidFill>
                  <a:schemeClr val="tx1"/>
                </a:solidFill>
              </a:rPr>
            </a:br>
            <a:r>
              <a:rPr lang="en-US" sz="1900" b="1" dirty="0">
                <a:solidFill>
                  <a:schemeClr val="tx1"/>
                </a:solidFill>
              </a:rPr>
              <a:t>(with HP Proactive Care)</a:t>
            </a:r>
          </a:p>
          <a:p>
            <a:pPr lvl="2"/>
            <a:r>
              <a:rPr lang="en-US" sz="1600" dirty="0">
                <a:solidFill>
                  <a:schemeClr val="tx1"/>
                </a:solidFill>
              </a:rPr>
              <a:t>An assigned Account Support Manager*</a:t>
            </a:r>
          </a:p>
          <a:p>
            <a:pPr lvl="2"/>
            <a:r>
              <a:rPr lang="en-US" sz="1600" dirty="0">
                <a:solidFill>
                  <a:schemeClr val="tx1"/>
                </a:solidFill>
              </a:rPr>
              <a:t>Tailored/personalized services</a:t>
            </a:r>
          </a:p>
          <a:p>
            <a:pPr lvl="2"/>
            <a:r>
              <a:rPr lang="en-US" sz="1600" dirty="0">
                <a:solidFill>
                  <a:schemeClr val="tx1"/>
                </a:solidFill>
              </a:rPr>
              <a:t>Proactive support planning, delivery, and review, best practice sharing, and operational and technical advice </a:t>
            </a:r>
          </a:p>
          <a:p>
            <a:endParaRPr lang="en-US" dirty="0">
              <a:solidFill>
                <a:schemeClr val="tx1"/>
              </a:solidFill>
            </a:endParaRPr>
          </a:p>
        </p:txBody>
      </p:sp>
      <p:sp>
        <p:nvSpPr>
          <p:cNvPr id="10" name="Content Placeholder 9"/>
          <p:cNvSpPr>
            <a:spLocks noGrp="1"/>
          </p:cNvSpPr>
          <p:nvPr>
            <p:ph sz="quarter" idx="18"/>
          </p:nvPr>
        </p:nvSpPr>
        <p:spPr>
          <a:xfrm>
            <a:off x="8051323" y="1616512"/>
            <a:ext cx="3437304" cy="3751796"/>
          </a:xfrm>
        </p:spPr>
        <p:txBody>
          <a:bodyPr/>
          <a:lstStyle/>
          <a:p>
            <a:pPr lvl="1"/>
            <a:r>
              <a:rPr lang="en-US" sz="1900" b="1" dirty="0">
                <a:solidFill>
                  <a:schemeClr val="tx1"/>
                </a:solidFill>
              </a:rPr>
              <a:t>HP Proactive Select Credits</a:t>
            </a:r>
          </a:p>
          <a:p>
            <a:pPr lvl="2"/>
            <a:r>
              <a:rPr lang="en-US" sz="1600" dirty="0">
                <a:solidFill>
                  <a:schemeClr val="tx1"/>
                </a:solidFill>
              </a:rPr>
              <a:t>Services based on industry best practices for operational efficiency and improvements</a:t>
            </a:r>
          </a:p>
          <a:p>
            <a:pPr lvl="2"/>
            <a:r>
              <a:rPr lang="en-US" sz="1600" dirty="0">
                <a:solidFill>
                  <a:schemeClr val="tx1"/>
                </a:solidFill>
              </a:rPr>
              <a:t>Flexibility to identify, plan, and schedule engineering time as needed  </a:t>
            </a:r>
          </a:p>
          <a:p>
            <a:pPr lvl="2"/>
            <a:r>
              <a:rPr lang="en-US" sz="1600" dirty="0">
                <a:solidFill>
                  <a:schemeClr val="tx1"/>
                </a:solidFill>
              </a:rPr>
              <a:t>Implementation of firmware, software, and patch updates</a:t>
            </a:r>
          </a:p>
          <a:p>
            <a:endParaRPr lang="en-US" dirty="0">
              <a:solidFill>
                <a:schemeClr val="tx1"/>
              </a:solidFill>
            </a:endParaRPr>
          </a:p>
        </p:txBody>
      </p:sp>
      <p:sp>
        <p:nvSpPr>
          <p:cNvPr id="7" name="Subtitle 6"/>
          <p:cNvSpPr>
            <a:spLocks noGrp="1"/>
          </p:cNvSpPr>
          <p:nvPr>
            <p:ph type="subTitle" idx="1"/>
          </p:nvPr>
        </p:nvSpPr>
        <p:spPr/>
        <p:txBody>
          <a:bodyPr/>
          <a:lstStyle/>
          <a:p>
            <a:r>
              <a:rPr lang="en-US" dirty="0">
                <a:solidFill>
                  <a:schemeClr val="tx1"/>
                </a:solidFill>
              </a:rPr>
              <a:t>Resolve problems quickly and improve operational </a:t>
            </a:r>
            <a:r>
              <a:rPr lang="en-US" dirty="0" smtClean="0">
                <a:solidFill>
                  <a:schemeClr val="tx1"/>
                </a:solidFill>
              </a:rPr>
              <a:t>efficiency</a:t>
            </a:r>
            <a:endParaRPr lang="en-US" dirty="0">
              <a:solidFill>
                <a:schemeClr val="tx1"/>
              </a:solidFill>
            </a:endParaRPr>
          </a:p>
        </p:txBody>
      </p:sp>
      <p:cxnSp>
        <p:nvCxnSpPr>
          <p:cNvPr id="12" name="Straight Connector 11"/>
          <p:cNvCxnSpPr/>
          <p:nvPr/>
        </p:nvCxnSpPr>
        <p:spPr>
          <a:xfrm>
            <a:off x="3996172" y="1603991"/>
            <a:ext cx="0" cy="322309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66206" y="1603993"/>
            <a:ext cx="0" cy="322309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ound Diagonal Corner Rectangle 13"/>
          <p:cNvSpPr/>
          <p:nvPr/>
        </p:nvSpPr>
        <p:spPr>
          <a:xfrm>
            <a:off x="436141" y="4957519"/>
            <a:ext cx="11288510" cy="981688"/>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marL="388620" indent="-388620">
              <a:buFont typeface="Arial" pitchFamily="34" charset="0"/>
              <a:buChar char="•"/>
            </a:pPr>
            <a:r>
              <a:rPr lang="en-US" sz="1900" dirty="0"/>
              <a:t>Proactive problem prevention with periodic reviews of environment</a:t>
            </a:r>
          </a:p>
          <a:p>
            <a:pPr marL="388620" indent="-388620">
              <a:buFont typeface="Arial" pitchFamily="34" charset="0"/>
              <a:buChar char="•"/>
            </a:pPr>
            <a:r>
              <a:rPr lang="en-US" sz="1900" dirty="0"/>
              <a:t>Proactive Revision Management</a:t>
            </a:r>
          </a:p>
          <a:p>
            <a:pPr marL="388620" indent="-388620">
              <a:buFont typeface="Arial" pitchFamily="34" charset="0"/>
              <a:buChar char="•"/>
            </a:pPr>
            <a:r>
              <a:rPr lang="en-US" sz="1900" dirty="0"/>
              <a:t> Flexible and Personalized Support Experience</a:t>
            </a:r>
          </a:p>
        </p:txBody>
      </p:sp>
    </p:spTree>
    <p:extLst>
      <p:ext uri="{BB962C8B-B14F-4D97-AF65-F5344CB8AC3E}">
        <p14:creationId xmlns:p14="http://schemas.microsoft.com/office/powerpoint/2010/main" val="3587735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Critical service for HP VirtualSystem VS3 </a:t>
            </a:r>
          </a:p>
        </p:txBody>
      </p:sp>
      <p:sp>
        <p:nvSpPr>
          <p:cNvPr id="3" name="Content Placeholder 2"/>
          <p:cNvSpPr>
            <a:spLocks noGrp="1"/>
          </p:cNvSpPr>
          <p:nvPr>
            <p:ph sz="quarter" idx="16"/>
          </p:nvPr>
        </p:nvSpPr>
        <p:spPr>
          <a:xfrm>
            <a:off x="447713" y="1985080"/>
            <a:ext cx="3794939" cy="2954655"/>
          </a:xfrm>
        </p:spPr>
        <p:txBody>
          <a:bodyPr/>
          <a:lstStyle/>
          <a:p>
            <a:r>
              <a:rPr lang="en-US" sz="3200" dirty="0">
                <a:solidFill>
                  <a:schemeClr val="tx1"/>
                </a:solidFill>
              </a:rPr>
              <a:t>Helping to…</a:t>
            </a:r>
          </a:p>
          <a:p>
            <a:pPr lvl="2"/>
            <a:r>
              <a:rPr lang="en-US" sz="1800" dirty="0">
                <a:solidFill>
                  <a:schemeClr val="tx1"/>
                </a:solidFill>
              </a:rPr>
              <a:t>Proactively minimize downtime risk</a:t>
            </a:r>
          </a:p>
          <a:p>
            <a:pPr lvl="2"/>
            <a:r>
              <a:rPr lang="en-US" sz="1800" dirty="0">
                <a:solidFill>
                  <a:schemeClr val="tx1"/>
                </a:solidFill>
              </a:rPr>
              <a:t>Reduce operational costs </a:t>
            </a:r>
          </a:p>
          <a:p>
            <a:pPr lvl="2"/>
            <a:r>
              <a:rPr lang="en-US" sz="1800" dirty="0">
                <a:solidFill>
                  <a:schemeClr val="tx1"/>
                </a:solidFill>
              </a:rPr>
              <a:t>Implement best practices</a:t>
            </a:r>
          </a:p>
          <a:p>
            <a:pPr lvl="2"/>
            <a:r>
              <a:rPr lang="en-US" sz="1800" dirty="0">
                <a:solidFill>
                  <a:schemeClr val="tx1"/>
                </a:solidFill>
              </a:rPr>
              <a:t>Manage change and complexity</a:t>
            </a:r>
          </a:p>
          <a:p>
            <a:endParaRPr lang="en-US" sz="3200" dirty="0">
              <a:solidFill>
                <a:schemeClr val="tx1"/>
              </a:solidFill>
            </a:endParaRPr>
          </a:p>
        </p:txBody>
      </p:sp>
      <p:sp>
        <p:nvSpPr>
          <p:cNvPr id="6" name="Subtitle 5"/>
          <p:cNvSpPr>
            <a:spLocks noGrp="1"/>
          </p:cNvSpPr>
          <p:nvPr>
            <p:ph type="subTitle" idx="1"/>
          </p:nvPr>
        </p:nvSpPr>
        <p:spPr/>
        <p:txBody>
          <a:bodyPr/>
          <a:lstStyle/>
          <a:p>
            <a:r>
              <a:rPr lang="en-US" dirty="0">
                <a:solidFill>
                  <a:schemeClr val="tx1"/>
                </a:solidFill>
              </a:rPr>
              <a:t>Designed to help minimize the business impact of downtime in mission-critical </a:t>
            </a:r>
            <a:r>
              <a:rPr lang="en-US" dirty="0" smtClean="0">
                <a:solidFill>
                  <a:schemeClr val="tx1"/>
                </a:solidFill>
              </a:rPr>
              <a:t>environments</a:t>
            </a:r>
            <a:endParaRPr lang="en-US" dirty="0">
              <a:solidFill>
                <a:schemeClr val="tx1"/>
              </a:solidFill>
            </a:endParaRPr>
          </a:p>
        </p:txBody>
      </p:sp>
      <p:sp>
        <p:nvSpPr>
          <p:cNvPr id="7" name="Pentagon 6"/>
          <p:cNvSpPr/>
          <p:nvPr/>
        </p:nvSpPr>
        <p:spPr>
          <a:xfrm>
            <a:off x="431823" y="4599616"/>
            <a:ext cx="2274135" cy="904017"/>
          </a:xfrm>
          <a:prstGeom prst="homePlate">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93281" tIns="46641" rIns="93281" bIns="46641" rtlCol="0" anchor="ctr"/>
          <a:lstStyle/>
          <a:p>
            <a:r>
              <a:rPr lang="en-US" sz="1200" dirty="0">
                <a:solidFill>
                  <a:schemeClr val="tx1"/>
                </a:solidFill>
              </a:rPr>
              <a:t>Access to HP Global Mission Critical Solution Center</a:t>
            </a:r>
          </a:p>
        </p:txBody>
      </p:sp>
      <p:sp>
        <p:nvSpPr>
          <p:cNvPr id="8" name="Chevron 7"/>
          <p:cNvSpPr/>
          <p:nvPr/>
        </p:nvSpPr>
        <p:spPr>
          <a:xfrm>
            <a:off x="2395692" y="4599616"/>
            <a:ext cx="2445047" cy="904017"/>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81" tIns="46641" rIns="93281" bIns="46641" rtlCol="0" anchor="ctr"/>
          <a:lstStyle/>
          <a:p>
            <a:r>
              <a:rPr lang="en-US" sz="1200" dirty="0">
                <a:solidFill>
                  <a:schemeClr val="tx1"/>
                </a:solidFill>
              </a:rPr>
              <a:t>Assigned account support team</a:t>
            </a:r>
          </a:p>
        </p:txBody>
      </p:sp>
      <p:sp>
        <p:nvSpPr>
          <p:cNvPr id="9" name="Chevron 8"/>
          <p:cNvSpPr/>
          <p:nvPr/>
        </p:nvSpPr>
        <p:spPr>
          <a:xfrm>
            <a:off x="4519022" y="4599616"/>
            <a:ext cx="2445047" cy="904017"/>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81" tIns="46641" rIns="93281" bIns="46641" rtlCol="0" anchor="ctr"/>
          <a:lstStyle/>
          <a:p>
            <a:r>
              <a:rPr lang="en-US" sz="1200" dirty="0">
                <a:solidFill>
                  <a:schemeClr val="tx1"/>
                </a:solidFill>
              </a:rPr>
              <a:t>Proactive planning and advice</a:t>
            </a:r>
          </a:p>
        </p:txBody>
      </p:sp>
      <p:sp>
        <p:nvSpPr>
          <p:cNvPr id="10" name="Chevron 9"/>
          <p:cNvSpPr/>
          <p:nvPr/>
        </p:nvSpPr>
        <p:spPr>
          <a:xfrm>
            <a:off x="6674524" y="4599616"/>
            <a:ext cx="2445047" cy="904017"/>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81" tIns="46641" rIns="93281" bIns="46641" rtlCol="0" anchor="ctr"/>
          <a:lstStyle/>
          <a:p>
            <a:r>
              <a:rPr lang="en-US" sz="1200" dirty="0">
                <a:solidFill>
                  <a:schemeClr val="tx1"/>
                </a:solidFill>
              </a:rPr>
              <a:t>ITIL best practices</a:t>
            </a:r>
          </a:p>
        </p:txBody>
      </p:sp>
      <p:sp>
        <p:nvSpPr>
          <p:cNvPr id="11" name="Chevron 10"/>
          <p:cNvSpPr/>
          <p:nvPr/>
        </p:nvSpPr>
        <p:spPr>
          <a:xfrm>
            <a:off x="8830026" y="4599616"/>
            <a:ext cx="2755219" cy="904017"/>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81" tIns="46641" rIns="93281" bIns="46641" rtlCol="0" anchor="ctr"/>
          <a:lstStyle/>
          <a:p>
            <a:r>
              <a:rPr lang="en-US" sz="1200" dirty="0">
                <a:solidFill>
                  <a:schemeClr val="tx1"/>
                </a:solidFill>
              </a:rPr>
              <a:t>Mission Critical Reactive Support with six-hour call-to-repair</a:t>
            </a:r>
          </a:p>
        </p:txBody>
      </p:sp>
      <p:sp>
        <p:nvSpPr>
          <p:cNvPr id="12" name="Oval 11"/>
          <p:cNvSpPr/>
          <p:nvPr/>
        </p:nvSpPr>
        <p:spPr>
          <a:xfrm>
            <a:off x="7632688" y="2037003"/>
            <a:ext cx="1962631" cy="18979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400" b="1" dirty="0"/>
              <a:t>Holistic-based </a:t>
            </a:r>
          </a:p>
          <a:p>
            <a:pPr algn="ctr"/>
            <a:r>
              <a:rPr lang="en-US" sz="1400" b="1" dirty="0"/>
              <a:t>delivery</a:t>
            </a:r>
          </a:p>
        </p:txBody>
      </p:sp>
      <p:sp>
        <p:nvSpPr>
          <p:cNvPr id="13" name="Round Diagonal Corner Rectangle 12"/>
          <p:cNvSpPr/>
          <p:nvPr/>
        </p:nvSpPr>
        <p:spPr>
          <a:xfrm>
            <a:off x="7931538" y="1771118"/>
            <a:ext cx="1402173" cy="679001"/>
          </a:xfrm>
          <a:prstGeom prst="round2DiagRect">
            <a:avLst/>
          </a:prstGeom>
          <a:solidFill>
            <a:schemeClr val="accent3">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chemeClr val="tx1"/>
                </a:solidFill>
              </a:rPr>
              <a:t>Mission-critical team</a:t>
            </a:r>
          </a:p>
        </p:txBody>
      </p:sp>
      <p:sp>
        <p:nvSpPr>
          <p:cNvPr id="14" name="Round Diagonal Corner Rectangle 13"/>
          <p:cNvSpPr/>
          <p:nvPr/>
        </p:nvSpPr>
        <p:spPr>
          <a:xfrm>
            <a:off x="6529150" y="2642366"/>
            <a:ext cx="1402173" cy="679001"/>
          </a:xfrm>
          <a:prstGeom prst="round2DiagRect">
            <a:avLst/>
          </a:prstGeom>
          <a:solidFill>
            <a:schemeClr val="accent3">
              <a:lumMod val="60000"/>
              <a:lumOff val="40000"/>
            </a:schemeClr>
          </a:solidFill>
          <a:ln>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chemeClr val="tx1"/>
                </a:solidFill>
              </a:rPr>
              <a:t>Best practices</a:t>
            </a:r>
          </a:p>
        </p:txBody>
      </p:sp>
      <p:sp>
        <p:nvSpPr>
          <p:cNvPr id="15" name="Round Diagonal Corner Rectangle 14"/>
          <p:cNvSpPr/>
          <p:nvPr/>
        </p:nvSpPr>
        <p:spPr>
          <a:xfrm>
            <a:off x="7931538" y="3472709"/>
            <a:ext cx="1402173" cy="679001"/>
          </a:xfrm>
          <a:prstGeom prst="round2DiagRect">
            <a:avLst/>
          </a:prstGeom>
          <a:solidFill>
            <a:schemeClr val="accent3">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chemeClr val="tx1"/>
                </a:solidFill>
              </a:rPr>
              <a:t>Proactive problem prevention</a:t>
            </a:r>
          </a:p>
        </p:txBody>
      </p:sp>
      <p:sp>
        <p:nvSpPr>
          <p:cNvPr id="16" name="Round Diagonal Corner Rectangle 15"/>
          <p:cNvSpPr/>
          <p:nvPr/>
        </p:nvSpPr>
        <p:spPr>
          <a:xfrm>
            <a:off x="9333711" y="2609643"/>
            <a:ext cx="1402173" cy="679001"/>
          </a:xfrm>
          <a:prstGeom prst="round2DiagRect">
            <a:avLst/>
          </a:prstGeom>
          <a:solidFill>
            <a:schemeClr val="accent3">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r>
              <a:rPr lang="en-US" sz="1400" dirty="0">
                <a:solidFill>
                  <a:schemeClr val="tx1"/>
                </a:solidFill>
              </a:rPr>
              <a:t>Specialized technical expertise</a:t>
            </a:r>
          </a:p>
        </p:txBody>
      </p:sp>
    </p:spTree>
    <p:extLst>
      <p:ext uri="{BB962C8B-B14F-4D97-AF65-F5344CB8AC3E}">
        <p14:creationId xmlns:p14="http://schemas.microsoft.com/office/powerpoint/2010/main" val="1977570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HP Technology Services</a:t>
            </a:r>
          </a:p>
        </p:txBody>
      </p:sp>
      <p:sp>
        <p:nvSpPr>
          <p:cNvPr id="3" name="Content Placeholder 2"/>
          <p:cNvSpPr>
            <a:spLocks noGrp="1"/>
          </p:cNvSpPr>
          <p:nvPr>
            <p:ph sz="quarter" idx="16"/>
          </p:nvPr>
        </p:nvSpPr>
        <p:spPr>
          <a:xfrm>
            <a:off x="447713" y="1616512"/>
            <a:ext cx="5766206" cy="4813625"/>
          </a:xfrm>
        </p:spPr>
        <p:txBody>
          <a:bodyPr/>
          <a:lstStyle/>
          <a:p>
            <a:pPr lvl="2"/>
            <a:r>
              <a:rPr lang="en-US" b="1" dirty="0" smtClean="0">
                <a:solidFill>
                  <a:schemeClr val="tx1"/>
                </a:solidFill>
              </a:rPr>
              <a:t>1,000</a:t>
            </a:r>
            <a:r>
              <a:rPr lang="en-US" b="1" dirty="0">
                <a:solidFill>
                  <a:schemeClr val="tx1"/>
                </a:solidFill>
              </a:rPr>
              <a:t>+ </a:t>
            </a:r>
            <a:r>
              <a:rPr lang="en-US" dirty="0">
                <a:solidFill>
                  <a:schemeClr val="tx1"/>
                </a:solidFill>
              </a:rPr>
              <a:t>converged infrastructure and CloudSystem implementations</a:t>
            </a:r>
          </a:p>
          <a:p>
            <a:pPr lvl="2"/>
            <a:r>
              <a:rPr lang="en-US" b="1" dirty="0" smtClean="0">
                <a:solidFill>
                  <a:schemeClr val="tx1"/>
                </a:solidFill>
              </a:rPr>
              <a:t>48,000</a:t>
            </a:r>
            <a:r>
              <a:rPr lang="en-US" dirty="0" smtClean="0">
                <a:solidFill>
                  <a:schemeClr val="tx1"/>
                </a:solidFill>
              </a:rPr>
              <a:t> </a:t>
            </a:r>
            <a:r>
              <a:rPr lang="en-US" dirty="0">
                <a:solidFill>
                  <a:schemeClr val="tx1"/>
                </a:solidFill>
              </a:rPr>
              <a:t>Microsoft-trained professionals</a:t>
            </a:r>
          </a:p>
          <a:p>
            <a:pPr lvl="2"/>
            <a:r>
              <a:rPr lang="en-US" b="1" dirty="0">
                <a:solidFill>
                  <a:schemeClr val="tx1"/>
                </a:solidFill>
              </a:rPr>
              <a:t>12,000+ </a:t>
            </a:r>
            <a:r>
              <a:rPr lang="en-US" dirty="0">
                <a:solidFill>
                  <a:schemeClr val="tx1"/>
                </a:solidFill>
              </a:rPr>
              <a:t>Microsoft-certified professionals</a:t>
            </a:r>
          </a:p>
          <a:p>
            <a:pPr lvl="2"/>
            <a:r>
              <a:rPr lang="en-US" dirty="0" smtClean="0">
                <a:solidFill>
                  <a:schemeClr val="tx1"/>
                </a:solidFill>
              </a:rPr>
              <a:t>Ability to deliver private cloud in 30 </a:t>
            </a:r>
            <a:r>
              <a:rPr lang="en-US" dirty="0" err="1" smtClean="0">
                <a:solidFill>
                  <a:schemeClr val="tx1"/>
                </a:solidFill>
              </a:rPr>
              <a:t>daya</a:t>
            </a:r>
            <a:endParaRPr lang="en-US" dirty="0" smtClean="0">
              <a:solidFill>
                <a:schemeClr val="tx1"/>
              </a:solidFill>
            </a:endParaRPr>
          </a:p>
          <a:p>
            <a:pPr lvl="2"/>
            <a:r>
              <a:rPr lang="en-US" dirty="0" smtClean="0">
                <a:solidFill>
                  <a:schemeClr val="tx1"/>
                </a:solidFill>
              </a:rPr>
              <a:t>Delivered </a:t>
            </a:r>
            <a:r>
              <a:rPr lang="en-US" b="1" dirty="0">
                <a:solidFill>
                  <a:schemeClr val="tx1"/>
                </a:solidFill>
              </a:rPr>
              <a:t>100,000+ </a:t>
            </a:r>
            <a:r>
              <a:rPr lang="en-US" dirty="0">
                <a:solidFill>
                  <a:schemeClr val="tx1"/>
                </a:solidFill>
              </a:rPr>
              <a:t>storage area networks worldwide</a:t>
            </a:r>
          </a:p>
          <a:p>
            <a:endParaRPr lang="en-US" dirty="0">
              <a:solidFill>
                <a:schemeClr val="tx1"/>
              </a:solidFill>
            </a:endParaRPr>
          </a:p>
        </p:txBody>
      </p:sp>
      <p:sp>
        <p:nvSpPr>
          <p:cNvPr id="6" name="Subtitle 5"/>
          <p:cNvSpPr>
            <a:spLocks noGrp="1"/>
          </p:cNvSpPr>
          <p:nvPr>
            <p:ph type="subTitle" idx="1"/>
          </p:nvPr>
        </p:nvSpPr>
        <p:spPr/>
        <p:txBody>
          <a:bodyPr/>
          <a:lstStyle/>
          <a:p>
            <a:r>
              <a:rPr lang="en-US" sz="2000" dirty="0">
                <a:solidFill>
                  <a:schemeClr val="tx1"/>
                </a:solidFill>
              </a:rPr>
              <a:t>The know-how to make technology work for you</a:t>
            </a:r>
          </a:p>
        </p:txBody>
      </p:sp>
      <p:sp>
        <p:nvSpPr>
          <p:cNvPr id="10" name="Content Placeholder 8"/>
          <p:cNvSpPr>
            <a:spLocks noGrp="1"/>
          </p:cNvSpPr>
          <p:nvPr>
            <p:ph sz="quarter" idx="16"/>
          </p:nvPr>
        </p:nvSpPr>
        <p:spPr>
          <a:xfrm>
            <a:off x="6769588" y="1603992"/>
            <a:ext cx="4837789" cy="5638467"/>
          </a:xfrm>
        </p:spPr>
        <p:txBody>
          <a:bodyPr/>
          <a:lstStyle/>
          <a:p>
            <a:pPr lvl="2"/>
            <a:r>
              <a:rPr lang="en-US" dirty="0" smtClean="0">
                <a:solidFill>
                  <a:schemeClr val="tx1"/>
                </a:solidFill>
              </a:rPr>
              <a:t>Highest </a:t>
            </a:r>
            <a:r>
              <a:rPr lang="en-US" dirty="0">
                <a:solidFill>
                  <a:schemeClr val="tx1"/>
                </a:solidFill>
              </a:rPr>
              <a:t>mission-critical customer loyalty: </a:t>
            </a:r>
            <a:r>
              <a:rPr lang="en-US" b="1" dirty="0">
                <a:solidFill>
                  <a:schemeClr val="tx1"/>
                </a:solidFill>
              </a:rPr>
              <a:t>95+ percent</a:t>
            </a:r>
          </a:p>
          <a:p>
            <a:pPr lvl="1"/>
            <a:r>
              <a:rPr lang="en-US" dirty="0">
                <a:solidFill>
                  <a:schemeClr val="tx1"/>
                </a:solidFill>
              </a:rPr>
              <a:t>Support available:</a:t>
            </a:r>
          </a:p>
          <a:p>
            <a:pPr lvl="2"/>
            <a:r>
              <a:rPr lang="en-US" b="1" dirty="0">
                <a:solidFill>
                  <a:schemeClr val="tx1"/>
                </a:solidFill>
              </a:rPr>
              <a:t>24x7x365</a:t>
            </a:r>
            <a:r>
              <a:rPr lang="en-US" dirty="0">
                <a:solidFill>
                  <a:schemeClr val="tx1"/>
                </a:solidFill>
              </a:rPr>
              <a:t> days per year</a:t>
            </a:r>
          </a:p>
          <a:p>
            <a:pPr lvl="2"/>
            <a:r>
              <a:rPr lang="en-US" dirty="0">
                <a:solidFill>
                  <a:schemeClr val="tx1"/>
                </a:solidFill>
              </a:rPr>
              <a:t>Covering </a:t>
            </a:r>
            <a:r>
              <a:rPr lang="en-US" b="1" dirty="0">
                <a:solidFill>
                  <a:schemeClr val="tx1"/>
                </a:solidFill>
              </a:rPr>
              <a:t>24</a:t>
            </a:r>
            <a:r>
              <a:rPr lang="en-US" dirty="0">
                <a:solidFill>
                  <a:schemeClr val="tx1"/>
                </a:solidFill>
              </a:rPr>
              <a:t> time zones</a:t>
            </a:r>
          </a:p>
          <a:p>
            <a:pPr lvl="2"/>
            <a:r>
              <a:rPr lang="en-US" dirty="0">
                <a:solidFill>
                  <a:schemeClr val="tx1"/>
                </a:solidFill>
              </a:rPr>
              <a:t>In </a:t>
            </a:r>
            <a:r>
              <a:rPr lang="en-US" b="1" dirty="0">
                <a:solidFill>
                  <a:schemeClr val="tx1"/>
                </a:solidFill>
              </a:rPr>
              <a:t>30+</a:t>
            </a:r>
            <a:r>
              <a:rPr lang="en-US" dirty="0">
                <a:solidFill>
                  <a:schemeClr val="tx1"/>
                </a:solidFill>
              </a:rPr>
              <a:t> languages</a:t>
            </a:r>
          </a:p>
          <a:p>
            <a:pPr lvl="2"/>
            <a:r>
              <a:rPr lang="en-US" dirty="0">
                <a:solidFill>
                  <a:schemeClr val="tx1"/>
                </a:solidFill>
              </a:rPr>
              <a:t>HP presence in </a:t>
            </a:r>
            <a:r>
              <a:rPr lang="en-US" b="1" dirty="0">
                <a:solidFill>
                  <a:schemeClr val="tx1"/>
                </a:solidFill>
              </a:rPr>
              <a:t>180</a:t>
            </a:r>
            <a:r>
              <a:rPr lang="en-US" dirty="0">
                <a:solidFill>
                  <a:schemeClr val="tx1"/>
                </a:solidFill>
              </a:rPr>
              <a:t> countries</a:t>
            </a:r>
          </a:p>
          <a:p>
            <a:pPr lvl="2"/>
            <a:r>
              <a:rPr lang="en-US" b="1" dirty="0">
                <a:solidFill>
                  <a:schemeClr val="tx1"/>
                </a:solidFill>
              </a:rPr>
              <a:t>2,500+</a:t>
            </a:r>
            <a:r>
              <a:rPr lang="en-US" dirty="0">
                <a:solidFill>
                  <a:schemeClr val="tx1"/>
                </a:solidFill>
              </a:rPr>
              <a:t> ServiceOne partners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397516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Conclusion</a:t>
            </a:r>
          </a:p>
        </p:txBody>
      </p:sp>
    </p:spTree>
    <p:extLst>
      <p:ext uri="{BB962C8B-B14F-4D97-AF65-F5344CB8AC3E}">
        <p14:creationId xmlns:p14="http://schemas.microsoft.com/office/powerpoint/2010/main" val="2483451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tx1"/>
                </a:solidFill>
              </a:rPr>
              <a:t>Microsoft virtualization and clouds run best with HP </a:t>
            </a:r>
          </a:p>
        </p:txBody>
      </p:sp>
      <p:sp>
        <p:nvSpPr>
          <p:cNvPr id="6" name="Content Placeholder 5"/>
          <p:cNvSpPr>
            <a:spLocks noGrp="1"/>
          </p:cNvSpPr>
          <p:nvPr>
            <p:ph sz="quarter" idx="16"/>
          </p:nvPr>
        </p:nvSpPr>
        <p:spPr>
          <a:xfrm>
            <a:off x="413612" y="4740971"/>
            <a:ext cx="5481980" cy="2782300"/>
          </a:xfrm>
        </p:spPr>
        <p:txBody>
          <a:bodyPr/>
          <a:lstStyle/>
          <a:p>
            <a:pPr lvl="1"/>
            <a:r>
              <a:rPr lang="en-US" sz="1600" b="1" dirty="0">
                <a:solidFill>
                  <a:schemeClr val="tx1"/>
                </a:solidFill>
              </a:rPr>
              <a:t>Optimized converged infrastructure</a:t>
            </a:r>
          </a:p>
          <a:p>
            <a:pPr lvl="2"/>
            <a:r>
              <a:rPr lang="en-US" sz="1500" dirty="0">
                <a:solidFill>
                  <a:schemeClr val="tx1"/>
                </a:solidFill>
              </a:rPr>
              <a:t>Delivering increased performance, availability, and capacity</a:t>
            </a:r>
          </a:p>
          <a:p>
            <a:pPr lvl="1"/>
            <a:r>
              <a:rPr lang="en-US" sz="1600" b="1" dirty="0">
                <a:solidFill>
                  <a:schemeClr val="tx1"/>
                </a:solidFill>
              </a:rPr>
              <a:t>Deeply integrated management</a:t>
            </a:r>
          </a:p>
          <a:p>
            <a:pPr lvl="2"/>
            <a:r>
              <a:rPr lang="en-US" sz="1500" dirty="0">
                <a:solidFill>
                  <a:schemeClr val="tx1"/>
                </a:solidFill>
              </a:rPr>
              <a:t>Manage your entire environment from a single console</a:t>
            </a:r>
          </a:p>
          <a:p>
            <a:endParaRPr lang="en-US" dirty="0">
              <a:solidFill>
                <a:schemeClr val="tx1"/>
              </a:solidFill>
            </a:endParaRPr>
          </a:p>
        </p:txBody>
      </p:sp>
      <p:sp>
        <p:nvSpPr>
          <p:cNvPr id="4" name="Subtitle 3"/>
          <p:cNvSpPr>
            <a:spLocks noGrp="1"/>
          </p:cNvSpPr>
          <p:nvPr>
            <p:ph type="subTitle" idx="1"/>
          </p:nvPr>
        </p:nvSpPr>
        <p:spPr/>
        <p:txBody>
          <a:bodyPr/>
          <a:lstStyle/>
          <a:p>
            <a:r>
              <a:rPr lang="en-US" dirty="0">
                <a:solidFill>
                  <a:schemeClr val="tx1"/>
                </a:solidFill>
              </a:rPr>
              <a:t>Open, leading partnerships and built-in HP intellectual property accelerate your journey </a:t>
            </a:r>
            <a:r>
              <a:rPr lang="en-US" dirty="0" smtClean="0">
                <a:solidFill>
                  <a:schemeClr val="tx1"/>
                </a:solidFill>
              </a:rPr>
              <a:t>to </a:t>
            </a:r>
            <a:r>
              <a:rPr lang="en-US" dirty="0">
                <a:solidFill>
                  <a:schemeClr val="tx1"/>
                </a:solidFill>
              </a:rPr>
              <a:t>the cloud </a:t>
            </a:r>
          </a:p>
          <a:p>
            <a:endParaRPr lang="en-US" dirty="0">
              <a:solidFill>
                <a:schemeClr val="tx1"/>
              </a:solidFill>
            </a:endParaRPr>
          </a:p>
        </p:txBody>
      </p:sp>
      <p:sp>
        <p:nvSpPr>
          <p:cNvPr id="7" name="Content Placeholder 5"/>
          <p:cNvSpPr txBox="1">
            <a:spLocks/>
          </p:cNvSpPr>
          <p:nvPr/>
        </p:nvSpPr>
        <p:spPr bwMode="black">
          <a:xfrm>
            <a:off x="6117764" y="4827086"/>
            <a:ext cx="5373021" cy="1286789"/>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b="1" dirty="0">
                <a:solidFill>
                  <a:schemeClr val="tx1"/>
                </a:solidFill>
              </a:rPr>
              <a:t>Agile solutions for private cloud</a:t>
            </a:r>
          </a:p>
          <a:p>
            <a:pPr lvl="2"/>
            <a:r>
              <a:rPr lang="en-US" sz="1500" dirty="0">
                <a:solidFill>
                  <a:schemeClr val="tx1"/>
                </a:solidFill>
              </a:rPr>
              <a:t>Large range of performance/capacity options to meet your needs</a:t>
            </a:r>
          </a:p>
          <a:p>
            <a:pPr lvl="1"/>
            <a:r>
              <a:rPr lang="en-US" b="1" dirty="0">
                <a:solidFill>
                  <a:schemeClr val="tx1"/>
                </a:solidFill>
              </a:rPr>
              <a:t>Comprehensive cloud services</a:t>
            </a:r>
          </a:p>
          <a:p>
            <a:pPr lvl="2"/>
            <a:r>
              <a:rPr lang="en-US" sz="1500" dirty="0">
                <a:solidFill>
                  <a:schemeClr val="tx1"/>
                </a:solidFill>
              </a:rPr>
              <a:t>Expertise and resources stand ready to help</a:t>
            </a:r>
          </a:p>
          <a:p>
            <a:endParaRPr lang="en-US" dirty="0">
              <a:solidFill>
                <a:schemeClr val="tx1"/>
              </a:solidFill>
            </a:endParaRPr>
          </a:p>
        </p:txBody>
      </p:sp>
      <p:sp>
        <p:nvSpPr>
          <p:cNvPr id="8" name="Freeform 21"/>
          <p:cNvSpPr>
            <a:spLocks/>
          </p:cNvSpPr>
          <p:nvPr/>
        </p:nvSpPr>
        <p:spPr bwMode="auto">
          <a:xfrm>
            <a:off x="421793" y="2174003"/>
            <a:ext cx="11578787" cy="2030169"/>
          </a:xfrm>
          <a:custGeom>
            <a:avLst/>
            <a:gdLst>
              <a:gd name="T0" fmla="*/ 1722 w 1722"/>
              <a:gd name="T1" fmla="*/ 1462 h 1462"/>
              <a:gd name="T2" fmla="*/ 0 w 1722"/>
              <a:gd name="T3" fmla="*/ 1462 h 1462"/>
              <a:gd name="T4" fmla="*/ 855 w 1722"/>
              <a:gd name="T5" fmla="*/ 0 h 1462"/>
              <a:gd name="T6" fmla="*/ 863 w 1722"/>
              <a:gd name="T7" fmla="*/ 0 h 1462"/>
              <a:gd name="T8" fmla="*/ 1722 w 1722"/>
              <a:gd name="T9" fmla="*/ 1462 h 1462"/>
            </a:gdLst>
            <a:ahLst/>
            <a:cxnLst>
              <a:cxn ang="0">
                <a:pos x="T0" y="T1"/>
              </a:cxn>
              <a:cxn ang="0">
                <a:pos x="T2" y="T3"/>
              </a:cxn>
              <a:cxn ang="0">
                <a:pos x="T4" y="T5"/>
              </a:cxn>
              <a:cxn ang="0">
                <a:pos x="T6" y="T7"/>
              </a:cxn>
              <a:cxn ang="0">
                <a:pos x="T8" y="T9"/>
              </a:cxn>
            </a:cxnLst>
            <a:rect l="0" t="0" r="r" b="b"/>
            <a:pathLst>
              <a:path w="1722" h="1462">
                <a:moveTo>
                  <a:pt x="1722" y="1462"/>
                </a:moveTo>
                <a:lnTo>
                  <a:pt x="0" y="1462"/>
                </a:lnTo>
                <a:lnTo>
                  <a:pt x="855" y="0"/>
                </a:lnTo>
                <a:lnTo>
                  <a:pt x="863" y="0"/>
                </a:lnTo>
                <a:lnTo>
                  <a:pt x="1722" y="1462"/>
                </a:lnTo>
                <a:close/>
              </a:path>
            </a:pathLst>
          </a:custGeom>
          <a:solidFill>
            <a:schemeClr val="accent5">
              <a:lumMod val="60000"/>
              <a:lumOff val="40000"/>
            </a:schemeClr>
          </a:solidFill>
          <a:ln>
            <a:noFill/>
          </a:ln>
          <a:extLst/>
        </p:spPr>
        <p:txBody>
          <a:bodyPr vert="horz" wrap="square" lIns="124358" tIns="62179" rIns="124358" bIns="62179" numCol="1" anchor="t" anchorCtr="0" compatLnSpc="1">
            <a:prstTxWarp prst="textNoShape">
              <a:avLst/>
            </a:prstTxWarp>
          </a:bodyPr>
          <a:lstStyle/>
          <a:p>
            <a:pPr defTabSz="621792" fontAlgn="base">
              <a:spcBef>
                <a:spcPct val="0"/>
              </a:spcBef>
              <a:spcAft>
                <a:spcPct val="0"/>
              </a:spcAft>
            </a:pPr>
            <a:endParaRPr lang="en-US" sz="1600" dirty="0">
              <a:cs typeface="Arial" pitchFamily="34" charset="0"/>
            </a:endParaRPr>
          </a:p>
        </p:txBody>
      </p:sp>
      <p:sp>
        <p:nvSpPr>
          <p:cNvPr id="10" name="TextBox 23"/>
          <p:cNvSpPr txBox="1">
            <a:spLocks noChangeArrowheads="1"/>
          </p:cNvSpPr>
          <p:nvPr/>
        </p:nvSpPr>
        <p:spPr bwMode="auto">
          <a:xfrm>
            <a:off x="1528448" y="3854574"/>
            <a:ext cx="1085650" cy="249030"/>
          </a:xfrm>
          <a:prstGeom prst="rect">
            <a:avLst/>
          </a:prstGeom>
          <a:noFill/>
          <a:ln>
            <a:noFill/>
          </a:ln>
          <a:extLst/>
        </p:spPr>
        <p:txBody>
          <a:bodyPr wrap="non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5000"/>
              </a:lnSpc>
              <a:defRPr/>
            </a:pPr>
            <a:r>
              <a:rPr lang="en-US" sz="1900" dirty="0">
                <a:solidFill>
                  <a:srgbClr val="000000"/>
                </a:solidFill>
                <a:latin typeface="HP Simplified"/>
              </a:rPr>
              <a:t>Traditional</a:t>
            </a:r>
          </a:p>
        </p:txBody>
      </p:sp>
      <p:sp>
        <p:nvSpPr>
          <p:cNvPr id="11" name="TextBox 23"/>
          <p:cNvSpPr txBox="1">
            <a:spLocks noChangeArrowheads="1"/>
          </p:cNvSpPr>
          <p:nvPr/>
        </p:nvSpPr>
        <p:spPr bwMode="auto">
          <a:xfrm>
            <a:off x="2544570" y="3521013"/>
            <a:ext cx="2809724" cy="249030"/>
          </a:xfrm>
          <a:prstGeom prst="rect">
            <a:avLst/>
          </a:prstGeom>
          <a:noFill/>
          <a:ln>
            <a:noFill/>
          </a:ln>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5000"/>
              </a:lnSpc>
              <a:defRPr/>
            </a:pPr>
            <a:r>
              <a:rPr lang="en-US" sz="1900" dirty="0">
                <a:solidFill>
                  <a:srgbClr val="000000"/>
                </a:solidFill>
                <a:latin typeface="HP Simplified"/>
              </a:rPr>
              <a:t>Private cloud</a:t>
            </a:r>
          </a:p>
        </p:txBody>
      </p:sp>
      <p:sp>
        <p:nvSpPr>
          <p:cNvPr id="12" name="TextBox 23"/>
          <p:cNvSpPr txBox="1">
            <a:spLocks noChangeArrowheads="1"/>
          </p:cNvSpPr>
          <p:nvPr/>
        </p:nvSpPr>
        <p:spPr bwMode="auto">
          <a:xfrm>
            <a:off x="9284985" y="3854574"/>
            <a:ext cx="2131902" cy="249030"/>
          </a:xfrm>
          <a:prstGeom prst="rect">
            <a:avLst/>
          </a:prstGeom>
          <a:noFill/>
          <a:ln>
            <a:noFill/>
          </a:ln>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5000"/>
              </a:lnSpc>
              <a:defRPr/>
            </a:pPr>
            <a:r>
              <a:rPr lang="en-US" sz="1900" dirty="0">
                <a:solidFill>
                  <a:srgbClr val="000000"/>
                </a:solidFill>
                <a:latin typeface="HP Simplified"/>
              </a:rPr>
              <a:t>Public</a:t>
            </a:r>
            <a:r>
              <a:rPr lang="en-US" sz="1900" b="1" dirty="0">
                <a:solidFill>
                  <a:srgbClr val="000000"/>
                </a:solidFill>
                <a:latin typeface="HP Simplified"/>
              </a:rPr>
              <a:t> </a:t>
            </a:r>
            <a:r>
              <a:rPr lang="en-US" sz="1900" dirty="0">
                <a:solidFill>
                  <a:srgbClr val="000000"/>
                </a:solidFill>
                <a:latin typeface="HP Simplified"/>
              </a:rPr>
              <a:t>cloud</a:t>
            </a:r>
          </a:p>
        </p:txBody>
      </p:sp>
      <p:sp>
        <p:nvSpPr>
          <p:cNvPr id="13" name="TextBox 12"/>
          <p:cNvSpPr txBox="1">
            <a:spLocks noChangeArrowheads="1"/>
          </p:cNvSpPr>
          <p:nvPr/>
        </p:nvSpPr>
        <p:spPr bwMode="auto">
          <a:xfrm>
            <a:off x="6234417" y="3521013"/>
            <a:ext cx="3497824" cy="249030"/>
          </a:xfrm>
          <a:prstGeom prst="rect">
            <a:avLst/>
          </a:prstGeom>
          <a:noFill/>
          <a:ln>
            <a:noFill/>
          </a:ln>
          <a:extLst/>
        </p:spPr>
        <p:txBody>
          <a:bodyPr wrap="square" lIns="0" tIns="0" rIns="0" bIns="0" anchor="ctr" anchorCtr="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5000"/>
              </a:lnSpc>
              <a:defRPr/>
            </a:pPr>
            <a:r>
              <a:rPr lang="en-US" sz="1900" dirty="0">
                <a:solidFill>
                  <a:srgbClr val="000000"/>
                </a:solidFill>
                <a:latin typeface="HP Simplified"/>
              </a:rPr>
              <a:t>Managed</a:t>
            </a:r>
            <a:r>
              <a:rPr lang="en-US" sz="1900" b="1" dirty="0">
                <a:solidFill>
                  <a:srgbClr val="000000"/>
                </a:solidFill>
                <a:latin typeface="HP Simplified"/>
              </a:rPr>
              <a:t> </a:t>
            </a:r>
            <a:r>
              <a:rPr lang="en-US" sz="1900" dirty="0">
                <a:solidFill>
                  <a:srgbClr val="000000"/>
                </a:solidFill>
                <a:latin typeface="HP Simplified"/>
              </a:rPr>
              <a:t>cloud</a:t>
            </a:r>
          </a:p>
        </p:txBody>
      </p:sp>
      <p:pic>
        <p:nvPicPr>
          <p:cNvPr id="14" name="Picture 110"/>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bwMode="auto">
          <a:xfrm>
            <a:off x="1514671" y="2874394"/>
            <a:ext cx="1113207" cy="867801"/>
          </a:xfrm>
          <a:prstGeom prst="rect">
            <a:avLst/>
          </a:prstGeom>
          <a:noFill/>
          <a:ln w="9525">
            <a:noFill/>
            <a:miter lim="800000"/>
            <a:headEnd/>
            <a:tailEnd/>
          </a:ln>
          <a:effectLst/>
        </p:spPr>
      </p:pic>
      <p:pic>
        <p:nvPicPr>
          <p:cNvPr id="15" name="Picture 14"/>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bwMode="auto">
          <a:xfrm>
            <a:off x="9901504" y="2872645"/>
            <a:ext cx="890580" cy="890454"/>
          </a:xfrm>
          <a:prstGeom prst="rect">
            <a:avLst/>
          </a:prstGeom>
          <a:noFill/>
          <a:ln w="9525">
            <a:noFill/>
            <a:miter lim="800000"/>
            <a:headEnd/>
            <a:tailEnd/>
          </a:ln>
          <a:effectLst/>
        </p:spPr>
      </p:pic>
      <p:pic>
        <p:nvPicPr>
          <p:cNvPr id="16" name="Picture 110"/>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tretch>
            <a:fillRect/>
          </a:stretch>
        </p:blipFill>
        <p:spPr bwMode="auto">
          <a:xfrm>
            <a:off x="3326287" y="2743609"/>
            <a:ext cx="1246293" cy="678358"/>
          </a:xfrm>
          <a:prstGeom prst="rect">
            <a:avLst/>
          </a:prstGeom>
          <a:noFill/>
          <a:ln w="9525">
            <a:noFill/>
            <a:miter lim="800000"/>
            <a:headEnd/>
            <a:tailEnd/>
          </a:ln>
          <a:effectLst/>
        </p:spPr>
      </p:pic>
      <p:pic>
        <p:nvPicPr>
          <p:cNvPr id="17" name="Picture 110"/>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bwMode="auto">
          <a:xfrm>
            <a:off x="7360183" y="2742055"/>
            <a:ext cx="1246291" cy="681015"/>
          </a:xfrm>
          <a:prstGeom prst="rect">
            <a:avLst/>
          </a:prstGeom>
          <a:noFill/>
          <a:ln w="9525">
            <a:noFill/>
            <a:miter lim="800000"/>
            <a:headEnd/>
            <a:tailEnd/>
          </a:ln>
          <a:effectLst/>
        </p:spPr>
      </p:pic>
      <p:pic>
        <p:nvPicPr>
          <p:cNvPr id="18" name="Picture 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27601" y="1885743"/>
            <a:ext cx="1963566" cy="1741839"/>
          </a:xfrm>
          <a:prstGeom prst="rect">
            <a:avLst/>
          </a:prstGeom>
        </p:spPr>
      </p:pic>
      <p:sp>
        <p:nvSpPr>
          <p:cNvPr id="19" name="Rectangle 18"/>
          <p:cNvSpPr/>
          <p:nvPr/>
        </p:nvSpPr>
        <p:spPr>
          <a:xfrm>
            <a:off x="438158" y="4243035"/>
            <a:ext cx="11507407" cy="2106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sp>
        <p:nvSpPr>
          <p:cNvPr id="20" name="Rectangle 19"/>
          <p:cNvSpPr/>
          <p:nvPr/>
        </p:nvSpPr>
        <p:spPr>
          <a:xfrm>
            <a:off x="438157" y="4392008"/>
            <a:ext cx="11507407" cy="2106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pic>
        <p:nvPicPr>
          <p:cNvPr id="21" name="Picture 2" descr="C:\Users\elyee\AppData\Local\Temp\MSFT_logo_rgb_W-Wht.png"/>
          <p:cNvPicPr>
            <a:picLocks noChangeAspect="1" noChangeArrowheads="1"/>
          </p:cNvPicPr>
          <p:nvPr/>
        </p:nvPicPr>
        <p:blipFill>
          <a:blip r:embed="rId12"/>
          <a:srcRect/>
          <a:stretch>
            <a:fillRect/>
          </a:stretch>
        </p:blipFill>
        <p:spPr bwMode="auto">
          <a:xfrm>
            <a:off x="413612" y="4110045"/>
            <a:ext cx="1739500" cy="639774"/>
          </a:xfrm>
          <a:prstGeom prst="rect">
            <a:avLst/>
          </a:prstGeom>
          <a:noFill/>
        </p:spPr>
      </p:pic>
      <p:sp>
        <p:nvSpPr>
          <p:cNvPr id="22" name="TextBox 21"/>
          <p:cNvSpPr txBox="1"/>
          <p:nvPr/>
        </p:nvSpPr>
        <p:spPr>
          <a:xfrm>
            <a:off x="2046743" y="4193741"/>
            <a:ext cx="2510239" cy="464127"/>
          </a:xfrm>
          <a:prstGeom prst="rect">
            <a:avLst/>
          </a:prstGeom>
          <a:noFill/>
        </p:spPr>
        <p:txBody>
          <a:bodyPr wrap="none" lIns="0" tIns="62179" rIns="0" bIns="62179" rtlCol="0">
            <a:spAutoFit/>
          </a:bodyPr>
          <a:lstStyle/>
          <a:p>
            <a:pPr defTabSz="585090">
              <a:spcAft>
                <a:spcPts val="544"/>
              </a:spcAft>
              <a:buSzPct val="100000"/>
            </a:pPr>
            <a:r>
              <a:rPr lang="en-US" sz="2200" dirty="0">
                <a:solidFill>
                  <a:schemeClr val="bg1"/>
                </a:solidFill>
                <a:latin typeface="HP Simplified" pitchFamily="34" charset="0"/>
                <a:cs typeface="HP Simplified" pitchFamily="34" charset="0"/>
              </a:rPr>
              <a:t>clouds run best on HP</a:t>
            </a:r>
          </a:p>
        </p:txBody>
      </p:sp>
    </p:spTree>
    <p:extLst>
      <p:ext uri="{BB962C8B-B14F-4D97-AF65-F5344CB8AC3E}">
        <p14:creationId xmlns:p14="http://schemas.microsoft.com/office/powerpoint/2010/main" val="132641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99" y="0"/>
            <a:ext cx="12418077" cy="6994525"/>
          </a:xfrm>
          <a:prstGeom prst="rect">
            <a:avLst/>
          </a:prstGeom>
        </p:spPr>
      </p:pic>
      <p:sp>
        <p:nvSpPr>
          <p:cNvPr id="2" name="Subtitle 1"/>
          <p:cNvSpPr>
            <a:spLocks noGrp="1"/>
          </p:cNvSpPr>
          <p:nvPr>
            <p:ph type="subTitle" idx="1"/>
          </p:nvPr>
        </p:nvSpPr>
        <p:spPr/>
        <p:txBody>
          <a:bodyPr/>
          <a:lstStyle/>
          <a:p>
            <a:r>
              <a:rPr lang="en-US" dirty="0"/>
              <a:t>Accelerate your journey to the cloud—your cloud, your </a:t>
            </a:r>
            <a:r>
              <a:rPr lang="en-US" dirty="0" smtClean="0"/>
              <a:t>way</a:t>
            </a:r>
            <a:endParaRPr lang="en-US" dirty="0"/>
          </a:p>
        </p:txBody>
      </p:sp>
      <p:sp>
        <p:nvSpPr>
          <p:cNvPr id="3" name="Title 2"/>
          <p:cNvSpPr>
            <a:spLocks noGrp="1"/>
          </p:cNvSpPr>
          <p:nvPr>
            <p:ph type="title"/>
          </p:nvPr>
        </p:nvSpPr>
        <p:spPr/>
        <p:txBody>
          <a:bodyPr/>
          <a:lstStyle/>
          <a:p>
            <a:r>
              <a:rPr lang="en-US" dirty="0"/>
              <a:t>Take the next step</a:t>
            </a:r>
          </a:p>
        </p:txBody>
      </p:sp>
      <p:sp>
        <p:nvSpPr>
          <p:cNvPr id="4" name="Content Placeholder 3"/>
          <p:cNvSpPr>
            <a:spLocks noGrp="1"/>
          </p:cNvSpPr>
          <p:nvPr>
            <p:ph sz="quarter" idx="10"/>
          </p:nvPr>
        </p:nvSpPr>
        <p:spPr>
          <a:xfrm>
            <a:off x="447713" y="1616515"/>
            <a:ext cx="6245074" cy="4391007"/>
          </a:xfrm>
        </p:spPr>
        <p:txBody>
          <a:bodyPr/>
          <a:lstStyle/>
          <a:p>
            <a:pPr lvl="2"/>
            <a:r>
              <a:rPr lang="en-US" sz="2000" dirty="0"/>
              <a:t>Learn more about virtualization and private cloud solutions from HP and Microsoft :</a:t>
            </a:r>
          </a:p>
          <a:p>
            <a:pPr lvl="3"/>
            <a:r>
              <a:rPr lang="en-US" sz="1800" dirty="0">
                <a:hlinkClick r:id="rId4"/>
              </a:rPr>
              <a:t>hpmicrosoftprivatecloud.com</a:t>
            </a:r>
            <a:endParaRPr lang="en-US" sz="1800" dirty="0"/>
          </a:p>
          <a:p>
            <a:pPr lvl="3"/>
            <a:r>
              <a:rPr lang="en-US" sz="1800" dirty="0">
                <a:hlinkClick r:id="rId5"/>
              </a:rPr>
              <a:t>privatecloudmadeeasy.com</a:t>
            </a:r>
            <a:endParaRPr lang="en-US" sz="1800" dirty="0"/>
          </a:p>
          <a:p>
            <a:pPr lvl="3"/>
            <a:r>
              <a:rPr lang="en-US" sz="1800" dirty="0">
                <a:hlinkClick r:id="rId6"/>
              </a:rPr>
              <a:t>hp.com/solutions/microsoft/virtualizationconvergedcloud</a:t>
            </a:r>
            <a:endParaRPr lang="en-US" sz="1800" dirty="0"/>
          </a:p>
          <a:p>
            <a:pPr lvl="3"/>
            <a:r>
              <a:rPr lang="en-US" sz="1800" dirty="0">
                <a:hlinkClick r:id="rId7"/>
              </a:rPr>
              <a:t>hp.com/solutions/microsoft/virtualsystem</a:t>
            </a:r>
            <a:endParaRPr lang="en-US" sz="1800" dirty="0"/>
          </a:p>
          <a:p>
            <a:pPr lvl="2"/>
            <a:r>
              <a:rPr lang="en-US" sz="2000" dirty="0"/>
              <a:t>Schedule and attend a Transformation Experience Workshop for Microsoft Private Cloud</a:t>
            </a:r>
          </a:p>
          <a:p>
            <a:pPr lvl="2"/>
            <a:r>
              <a:rPr lang="en-US" sz="2000" dirty="0"/>
              <a:t>Contact your HP sales or partner sales representative</a:t>
            </a:r>
          </a:p>
          <a:p>
            <a:pPr lvl="2"/>
            <a:r>
              <a:rPr lang="en-US" sz="2000" dirty="0"/>
              <a:t>Get started with a private cloud solution based on HP Converged Infrastructure and Microsoft Windows Server, Hyper-V, and System Center</a:t>
            </a:r>
          </a:p>
          <a:p>
            <a:endParaRPr lang="en-US" sz="3600" dirty="0"/>
          </a:p>
        </p:txBody>
      </p:sp>
      <p:sp>
        <p:nvSpPr>
          <p:cNvPr id="6" name="TextBox 5"/>
          <p:cNvSpPr txBox="1"/>
          <p:nvPr/>
        </p:nvSpPr>
        <p:spPr>
          <a:xfrm>
            <a:off x="2345659" y="6471384"/>
            <a:ext cx="10897618" cy="310868"/>
          </a:xfrm>
          <a:prstGeom prst="rect">
            <a:avLst/>
          </a:prstGeom>
          <a:noFill/>
        </p:spPr>
        <p:txBody>
          <a:bodyPr wrap="square" lIns="124358" tIns="62179" rIns="124358" bIns="62179" rtlCol="0">
            <a:noAutofit/>
          </a:bodyPr>
          <a:lstStyle/>
          <a:p>
            <a:pPr defTabSz="621792">
              <a:defRPr/>
            </a:pPr>
            <a:r>
              <a:rPr lang="en-US" sz="1000" dirty="0">
                <a:solidFill>
                  <a:srgbClr val="B9B8BB"/>
                </a:solidFill>
                <a:latin typeface="HP Simplified"/>
                <a:cs typeface="HP Simplified"/>
              </a:rPr>
              <a:t>© Copyright 2013 Hewlett-Packard Development Company, L.P.  The information contained herein is subject to change without notice.</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140" y="6388122"/>
            <a:ext cx="1247608" cy="267471"/>
          </a:xfrm>
          <a:prstGeom prst="rect">
            <a:avLst/>
          </a:prstGeom>
        </p:spPr>
      </p:pic>
      <p:pic>
        <p:nvPicPr>
          <p:cNvPr id="8" name="Picture 7" descr="HP_Blue_RGB_150_S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65922" y="6167617"/>
            <a:ext cx="497459" cy="497388"/>
          </a:xfrm>
          <a:prstGeom prst="rect">
            <a:avLst/>
          </a:prstGeom>
        </p:spPr>
      </p:pic>
    </p:spTree>
    <p:extLst>
      <p:ext uri="{BB962C8B-B14F-4D97-AF65-F5344CB8AC3E}">
        <p14:creationId xmlns:p14="http://schemas.microsoft.com/office/powerpoint/2010/main" val="4189329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Key links</a:t>
            </a:r>
          </a:p>
        </p:txBody>
      </p:sp>
      <p:sp>
        <p:nvSpPr>
          <p:cNvPr id="7" name="Content Placeholder 6"/>
          <p:cNvSpPr>
            <a:spLocks noGrp="1"/>
          </p:cNvSpPr>
          <p:nvPr>
            <p:ph sz="quarter" idx="16"/>
          </p:nvPr>
        </p:nvSpPr>
        <p:spPr>
          <a:xfrm>
            <a:off x="447713" y="1616513"/>
            <a:ext cx="5481980" cy="4308872"/>
          </a:xfrm>
        </p:spPr>
        <p:txBody>
          <a:bodyPr/>
          <a:lstStyle/>
          <a:p>
            <a:pPr lvl="1"/>
            <a:r>
              <a:rPr lang="en-US" sz="1600" dirty="0">
                <a:solidFill>
                  <a:schemeClr val="tx1"/>
                </a:solidFill>
              </a:rPr>
              <a:t>Independent Microsoft Windows IT community </a:t>
            </a:r>
            <a:br>
              <a:rPr lang="en-US" sz="1600" dirty="0">
                <a:solidFill>
                  <a:schemeClr val="tx1"/>
                </a:solidFill>
              </a:rPr>
            </a:br>
            <a:r>
              <a:rPr lang="en-US" sz="1600" dirty="0">
                <a:solidFill>
                  <a:schemeClr val="tx1"/>
                </a:solidFill>
              </a:rPr>
              <a:t>covering HP/Microsoft private cloud:</a:t>
            </a:r>
            <a:br>
              <a:rPr lang="en-US" sz="1600" dirty="0">
                <a:solidFill>
                  <a:schemeClr val="tx1"/>
                </a:solidFill>
              </a:rPr>
            </a:br>
            <a:r>
              <a:rPr lang="en-US" sz="1600" dirty="0">
                <a:solidFill>
                  <a:schemeClr val="tx1"/>
                </a:solidFill>
                <a:hlinkClick r:id="rId3"/>
              </a:rPr>
              <a:t>hpmicrosoftprivatecloud.com</a:t>
            </a:r>
            <a:endParaRPr lang="en-US" sz="1600" dirty="0">
              <a:solidFill>
                <a:schemeClr val="tx1"/>
              </a:solidFill>
            </a:endParaRPr>
          </a:p>
          <a:p>
            <a:pPr lvl="1"/>
            <a:r>
              <a:rPr lang="en-US" sz="1600" dirty="0">
                <a:solidFill>
                  <a:schemeClr val="tx1"/>
                </a:solidFill>
              </a:rPr>
              <a:t>HP and Microsoft private cloud site:</a:t>
            </a:r>
            <a:br>
              <a:rPr lang="en-US" sz="1600" dirty="0">
                <a:solidFill>
                  <a:schemeClr val="tx1"/>
                </a:solidFill>
              </a:rPr>
            </a:br>
            <a:r>
              <a:rPr lang="en-US" sz="1600" dirty="0">
                <a:solidFill>
                  <a:schemeClr val="tx1"/>
                </a:solidFill>
                <a:hlinkClick r:id="rId4"/>
              </a:rPr>
              <a:t>privatecloudmadeeasy.com</a:t>
            </a:r>
            <a:endParaRPr lang="en-US" sz="1600" dirty="0">
              <a:solidFill>
                <a:schemeClr val="tx1"/>
              </a:solidFill>
            </a:endParaRPr>
          </a:p>
          <a:p>
            <a:pPr lvl="1"/>
            <a:r>
              <a:rPr lang="en-US" sz="1600" dirty="0">
                <a:solidFill>
                  <a:schemeClr val="tx1"/>
                </a:solidFill>
              </a:rPr>
              <a:t>HP services for Microsoft solutions: </a:t>
            </a:r>
            <a:br>
              <a:rPr lang="en-US" sz="1600" dirty="0">
                <a:solidFill>
                  <a:schemeClr val="tx1"/>
                </a:solidFill>
              </a:rPr>
            </a:br>
            <a:r>
              <a:rPr lang="en-US" sz="1600" dirty="0">
                <a:solidFill>
                  <a:schemeClr val="tx1"/>
                </a:solidFill>
                <a:hlinkClick r:id="rId5"/>
              </a:rPr>
              <a:t>hp.com/services/microsoft</a:t>
            </a:r>
            <a:endParaRPr lang="en-US" sz="1600" dirty="0">
              <a:solidFill>
                <a:schemeClr val="tx1"/>
              </a:solidFill>
            </a:endParaRPr>
          </a:p>
          <a:p>
            <a:pPr lvl="1"/>
            <a:r>
              <a:rPr lang="en-US" sz="1600" dirty="0">
                <a:solidFill>
                  <a:schemeClr val="tx1"/>
                </a:solidFill>
              </a:rPr>
              <a:t>HP services and support:</a:t>
            </a:r>
          </a:p>
          <a:p>
            <a:pPr lvl="1"/>
            <a:r>
              <a:rPr lang="en-US" sz="1600" dirty="0">
                <a:solidFill>
                  <a:schemeClr val="tx1"/>
                </a:solidFill>
                <a:hlinkClick r:id="rId6"/>
              </a:rPr>
              <a:t>hp.com\services\proactivecare</a:t>
            </a:r>
            <a:r>
              <a:rPr lang="en-US" sz="1600" dirty="0">
                <a:solidFill>
                  <a:schemeClr val="tx1"/>
                </a:solidFill>
              </a:rPr>
              <a:t> </a:t>
            </a:r>
          </a:p>
          <a:p>
            <a:pPr lvl="1"/>
            <a:r>
              <a:rPr lang="en-US" sz="1600" dirty="0">
                <a:solidFill>
                  <a:schemeClr val="tx1"/>
                </a:solidFill>
                <a:hlinkClick r:id="rId7"/>
              </a:rPr>
              <a:t>hp.com\services\proactiveselect</a:t>
            </a:r>
            <a:r>
              <a:rPr lang="en-US" sz="1600" dirty="0">
                <a:solidFill>
                  <a:schemeClr val="tx1"/>
                </a:solidFill>
              </a:rPr>
              <a:t> </a:t>
            </a:r>
          </a:p>
          <a:p>
            <a:pPr lvl="1"/>
            <a:r>
              <a:rPr lang="en-US" sz="1600" dirty="0">
                <a:solidFill>
                  <a:schemeClr val="tx1"/>
                </a:solidFill>
              </a:rPr>
              <a:t>HP ProLiant Gen8 servers:</a:t>
            </a:r>
            <a:br>
              <a:rPr lang="en-US" sz="1600" dirty="0">
                <a:solidFill>
                  <a:schemeClr val="tx1"/>
                </a:solidFill>
              </a:rPr>
            </a:br>
            <a:r>
              <a:rPr lang="en-US" sz="1600" dirty="0">
                <a:solidFill>
                  <a:schemeClr val="tx1"/>
                </a:solidFill>
                <a:hlinkClick r:id="rId8"/>
              </a:rPr>
              <a:t>hp.com/go/Proliant </a:t>
            </a:r>
            <a:endParaRPr lang="en-US" sz="1600" dirty="0">
              <a:solidFill>
                <a:schemeClr val="tx1"/>
              </a:solidFill>
            </a:endParaRPr>
          </a:p>
          <a:p>
            <a:pPr lvl="1"/>
            <a:r>
              <a:rPr lang="en-US" sz="1600" dirty="0">
                <a:solidFill>
                  <a:schemeClr val="tx1"/>
                </a:solidFill>
              </a:rPr>
              <a:t>HP 3PAR storage:</a:t>
            </a:r>
            <a:br>
              <a:rPr lang="en-US" sz="1600" dirty="0">
                <a:solidFill>
                  <a:schemeClr val="tx1"/>
                </a:solidFill>
              </a:rPr>
            </a:br>
            <a:r>
              <a:rPr lang="en-US" sz="1600" dirty="0">
                <a:solidFill>
                  <a:schemeClr val="tx1"/>
                </a:solidFill>
                <a:hlinkClick r:id="rId8"/>
              </a:rPr>
              <a:t>hp.com/go/3PAR </a:t>
            </a:r>
            <a:endParaRPr lang="en-US" sz="1600" dirty="0">
              <a:solidFill>
                <a:schemeClr val="tx1"/>
              </a:solidFill>
            </a:endParaRPr>
          </a:p>
          <a:p>
            <a:endParaRPr lang="en-US" dirty="0">
              <a:solidFill>
                <a:schemeClr val="tx1"/>
              </a:solidFill>
            </a:endParaRPr>
          </a:p>
        </p:txBody>
      </p:sp>
      <p:sp>
        <p:nvSpPr>
          <p:cNvPr id="8" name="Content Placeholder 7"/>
          <p:cNvSpPr>
            <a:spLocks noGrp="1"/>
          </p:cNvSpPr>
          <p:nvPr>
            <p:ph sz="quarter" idx="17"/>
          </p:nvPr>
        </p:nvSpPr>
        <p:spPr>
          <a:xfrm>
            <a:off x="6213918" y="1616512"/>
            <a:ext cx="5666187" cy="3988784"/>
          </a:xfrm>
        </p:spPr>
        <p:txBody>
          <a:bodyPr/>
          <a:lstStyle/>
          <a:p>
            <a:r>
              <a:rPr lang="en-US" sz="1600" dirty="0">
                <a:solidFill>
                  <a:schemeClr val="tx1"/>
                </a:solidFill>
              </a:rPr>
              <a:t>Microsoft Hyper-V Cloud Fast Track: </a:t>
            </a:r>
            <a:r>
              <a:rPr lang="en-US" sz="1600" dirty="0">
                <a:solidFill>
                  <a:schemeClr val="tx1"/>
                </a:solidFill>
                <a:hlinkClick r:id="rId9"/>
              </a:rPr>
              <a:t>microsoft.com/virtualization/en/us/hyperv-cloud-fasttrack.asp</a:t>
            </a:r>
            <a:r>
              <a:rPr lang="en-US" sz="1600" dirty="0">
                <a:solidFill>
                  <a:schemeClr val="tx1"/>
                </a:solidFill>
              </a:rPr>
              <a:t>x </a:t>
            </a:r>
          </a:p>
          <a:p>
            <a:r>
              <a:rPr lang="en-US" sz="1600" dirty="0">
                <a:solidFill>
                  <a:schemeClr val="tx1"/>
                </a:solidFill>
              </a:rPr>
              <a:t>Compare with VMware:</a:t>
            </a:r>
            <a:br>
              <a:rPr lang="en-US" sz="1600" dirty="0">
                <a:solidFill>
                  <a:schemeClr val="tx1"/>
                </a:solidFill>
              </a:rPr>
            </a:br>
            <a:r>
              <a:rPr lang="en-US" sz="1600" dirty="0">
                <a:solidFill>
                  <a:schemeClr val="tx1"/>
                </a:solidFill>
                <a:hlinkClick r:id="rId10"/>
              </a:rPr>
              <a:t>microsoft.com/vmwarecompare </a:t>
            </a:r>
            <a:endParaRPr lang="en-US" sz="1600" dirty="0">
              <a:solidFill>
                <a:schemeClr val="tx1"/>
              </a:solidFill>
            </a:endParaRPr>
          </a:p>
          <a:p>
            <a:r>
              <a:rPr lang="en-US" sz="1600" dirty="0">
                <a:solidFill>
                  <a:schemeClr val="tx1"/>
                </a:solidFill>
              </a:rPr>
              <a:t>Microsoft virtualization:</a:t>
            </a:r>
            <a:br>
              <a:rPr lang="en-US" sz="1600" dirty="0">
                <a:solidFill>
                  <a:schemeClr val="tx1"/>
                </a:solidFill>
              </a:rPr>
            </a:br>
            <a:r>
              <a:rPr lang="en-US" sz="1600" dirty="0">
                <a:solidFill>
                  <a:schemeClr val="tx1"/>
                </a:solidFill>
                <a:hlinkClick r:id="rId11"/>
              </a:rPr>
              <a:t>microsoft.com/virtualization</a:t>
            </a:r>
            <a:r>
              <a:rPr lang="en-US" sz="1600" dirty="0">
                <a:solidFill>
                  <a:schemeClr val="tx1"/>
                </a:solidFill>
              </a:rPr>
              <a:t> </a:t>
            </a:r>
          </a:p>
          <a:p>
            <a:r>
              <a:rPr lang="en-US" sz="1600" dirty="0">
                <a:solidFill>
                  <a:schemeClr val="tx1"/>
                </a:solidFill>
              </a:rPr>
              <a:t>Microsoft Hyper-V:</a:t>
            </a:r>
            <a:br>
              <a:rPr lang="en-US" sz="1600" dirty="0">
                <a:solidFill>
                  <a:schemeClr val="tx1"/>
                </a:solidFill>
              </a:rPr>
            </a:br>
            <a:r>
              <a:rPr lang="en-US" sz="1600" dirty="0">
                <a:solidFill>
                  <a:schemeClr val="tx1"/>
                </a:solidFill>
                <a:hlinkClick r:id="rId12"/>
              </a:rPr>
              <a:t>microsoft.com/hyper-v</a:t>
            </a:r>
            <a:endParaRPr lang="en-US" sz="1600" dirty="0">
              <a:solidFill>
                <a:schemeClr val="tx1"/>
              </a:solidFill>
            </a:endParaRPr>
          </a:p>
          <a:p>
            <a:r>
              <a:rPr lang="en-US" sz="1600" dirty="0">
                <a:solidFill>
                  <a:schemeClr val="tx1"/>
                </a:solidFill>
              </a:rPr>
              <a:t>Microsoft application virtualization: </a:t>
            </a:r>
            <a:r>
              <a:rPr lang="en-US" sz="1600" dirty="0">
                <a:solidFill>
                  <a:schemeClr val="tx1"/>
                </a:solidFill>
                <a:hlinkClick r:id="rId13"/>
              </a:rPr>
              <a:t>microsoft.com/systemcenter/appv</a:t>
            </a:r>
            <a:endParaRPr lang="en-US" sz="1600" dirty="0">
              <a:solidFill>
                <a:schemeClr val="tx1"/>
              </a:solidFill>
            </a:endParaRPr>
          </a:p>
          <a:p>
            <a:r>
              <a:rPr lang="en-US" sz="1600" dirty="0">
                <a:solidFill>
                  <a:schemeClr val="tx1"/>
                </a:solidFill>
              </a:rPr>
              <a:t>Microsoft cloud:</a:t>
            </a:r>
            <a:br>
              <a:rPr lang="en-US" sz="1600" dirty="0">
                <a:solidFill>
                  <a:schemeClr val="tx1"/>
                </a:solidFill>
              </a:rPr>
            </a:br>
            <a:r>
              <a:rPr lang="en-US" sz="1600" dirty="0">
                <a:solidFill>
                  <a:schemeClr val="tx1"/>
                </a:solidFill>
                <a:hlinkClick r:id="rId14"/>
              </a:rPr>
              <a:t>microsoft.com/cloud</a:t>
            </a:r>
            <a:endParaRPr lang="en-US" sz="16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67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4239607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12611948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6860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14" y="319657"/>
            <a:ext cx="11506330" cy="553998"/>
          </a:xfrm>
        </p:spPr>
        <p:txBody>
          <a:bodyPr/>
          <a:lstStyle/>
          <a:p>
            <a:r>
              <a:rPr lang="en-US" sz="4000" dirty="0">
                <a:solidFill>
                  <a:schemeClr val="tx1"/>
                </a:solidFill>
              </a:rPr>
              <a:t>Maturing your capabilities with HP Converged Cloud</a:t>
            </a:r>
          </a:p>
        </p:txBody>
      </p:sp>
      <p:sp>
        <p:nvSpPr>
          <p:cNvPr id="5" name="Subtitle 4"/>
          <p:cNvSpPr>
            <a:spLocks noGrp="1"/>
          </p:cNvSpPr>
          <p:nvPr>
            <p:ph type="subTitle" idx="1"/>
          </p:nvPr>
        </p:nvSpPr>
        <p:spPr/>
        <p:txBody>
          <a:bodyPr/>
          <a:lstStyle/>
          <a:p>
            <a:r>
              <a:rPr lang="en-US" dirty="0">
                <a:solidFill>
                  <a:schemeClr val="tx1"/>
                </a:solidFill>
              </a:rPr>
              <a:t>Moving from servers to </a:t>
            </a:r>
            <a:r>
              <a:rPr lang="en-US" dirty="0" smtClean="0">
                <a:solidFill>
                  <a:schemeClr val="tx1"/>
                </a:solidFill>
              </a:rPr>
              <a:t>services</a:t>
            </a:r>
            <a:endParaRPr lang="en-US"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003" y="1671603"/>
            <a:ext cx="7738467" cy="4158211"/>
          </a:xfrm>
          <a:prstGeom prst="rect">
            <a:avLst/>
          </a:prstGeom>
        </p:spPr>
      </p:pic>
      <p:sp>
        <p:nvSpPr>
          <p:cNvPr id="8" name="Rectangle 7"/>
          <p:cNvSpPr/>
          <p:nvPr/>
        </p:nvSpPr>
        <p:spPr>
          <a:xfrm>
            <a:off x="2363639" y="3809511"/>
            <a:ext cx="1396907" cy="784759"/>
          </a:xfrm>
          <a:prstGeom prst="rect">
            <a:avLst/>
          </a:prstGeom>
        </p:spPr>
        <p:txBody>
          <a:bodyPr wrap="square" lIns="124358" tIns="62179" rIns="124358" bIns="6217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400" b="1" kern="0" dirty="0">
                <a:solidFill>
                  <a:prstClr val="white"/>
                </a:solidFill>
                <a:latin typeface="HP Simplified"/>
                <a:cs typeface="HP Simplified"/>
              </a:rPr>
              <a:t>Standardize and consolidate</a:t>
            </a:r>
          </a:p>
        </p:txBody>
      </p:sp>
      <p:sp>
        <p:nvSpPr>
          <p:cNvPr id="9" name="Rectangle 8"/>
          <p:cNvSpPr/>
          <p:nvPr/>
        </p:nvSpPr>
        <p:spPr>
          <a:xfrm>
            <a:off x="3820950" y="3593462"/>
            <a:ext cx="1396907" cy="565026"/>
          </a:xfrm>
          <a:prstGeom prst="rect">
            <a:avLst/>
          </a:prstGeom>
        </p:spPr>
        <p:txBody>
          <a:bodyPr wrap="square" lIns="124358" tIns="62179" rIns="124358" bIns="6217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400" b="1" kern="0" dirty="0">
                <a:solidFill>
                  <a:prstClr val="white"/>
                </a:solidFill>
                <a:latin typeface="HP Simplified"/>
                <a:cs typeface="HP Simplified"/>
              </a:rPr>
              <a:t>Virtualize and automate</a:t>
            </a:r>
          </a:p>
        </p:txBody>
      </p:sp>
      <p:sp>
        <p:nvSpPr>
          <p:cNvPr id="10" name="Rectangle 9"/>
          <p:cNvSpPr/>
          <p:nvPr/>
        </p:nvSpPr>
        <p:spPr>
          <a:xfrm>
            <a:off x="6721332" y="3103521"/>
            <a:ext cx="1396907" cy="1663689"/>
          </a:xfrm>
          <a:prstGeom prst="rect">
            <a:avLst/>
          </a:prstGeom>
        </p:spPr>
        <p:txBody>
          <a:bodyPr wrap="square" lIns="124358" tIns="62179" rIns="124358" bIns="6217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400" b="1" kern="0" dirty="0">
                <a:solidFill>
                  <a:prstClr val="white"/>
                </a:solidFill>
                <a:latin typeface="HP Simplified"/>
                <a:cs typeface="HP Simplified"/>
              </a:rPr>
              <a:t>Self-service applications with full lifecycle management</a:t>
            </a:r>
          </a:p>
          <a:p>
            <a:pPr>
              <a:defRPr/>
            </a:pPr>
            <a:r>
              <a:rPr lang="en-US" sz="1400" b="1" kern="0" dirty="0">
                <a:solidFill>
                  <a:prstClr val="white"/>
                </a:solidFill>
                <a:latin typeface="HP Simplified"/>
                <a:cs typeface="HP Simplified"/>
              </a:rPr>
              <a:t> </a:t>
            </a:r>
          </a:p>
          <a:p>
            <a:pPr>
              <a:defRPr/>
            </a:pPr>
            <a:endParaRPr lang="en-US" sz="1400" b="1" kern="0" dirty="0">
              <a:solidFill>
                <a:prstClr val="white"/>
              </a:solidFill>
              <a:latin typeface="HP Simplified"/>
              <a:cs typeface="HP Simplified"/>
            </a:endParaRPr>
          </a:p>
        </p:txBody>
      </p:sp>
      <p:sp>
        <p:nvSpPr>
          <p:cNvPr id="11" name="Rectangle 10"/>
          <p:cNvSpPr/>
          <p:nvPr/>
        </p:nvSpPr>
        <p:spPr>
          <a:xfrm>
            <a:off x="8183651" y="2824042"/>
            <a:ext cx="1396907" cy="1004492"/>
          </a:xfrm>
          <a:prstGeom prst="rect">
            <a:avLst/>
          </a:prstGeom>
        </p:spPr>
        <p:txBody>
          <a:bodyPr wrap="square" lIns="124358" tIns="62179" rIns="124358" bIns="6217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400" b="1" kern="0" dirty="0">
                <a:solidFill>
                  <a:prstClr val="white"/>
                </a:solidFill>
                <a:latin typeface="HP Simplified"/>
                <a:cs typeface="HP Simplified"/>
              </a:rPr>
              <a:t>Become a service broker</a:t>
            </a:r>
          </a:p>
          <a:p>
            <a:pPr>
              <a:defRPr/>
            </a:pPr>
            <a:r>
              <a:rPr lang="en-US" sz="1400" b="1" kern="0" dirty="0">
                <a:solidFill>
                  <a:prstClr val="white"/>
                </a:solidFill>
                <a:latin typeface="HP Simplified"/>
                <a:cs typeface="HP Simplified"/>
              </a:rPr>
              <a:t>in a hybrid environment</a:t>
            </a:r>
          </a:p>
        </p:txBody>
      </p:sp>
      <p:sp>
        <p:nvSpPr>
          <p:cNvPr id="12" name="Rectangle 11"/>
          <p:cNvSpPr/>
          <p:nvPr/>
        </p:nvSpPr>
        <p:spPr>
          <a:xfrm>
            <a:off x="5273645" y="3291651"/>
            <a:ext cx="1665158" cy="565026"/>
          </a:xfrm>
          <a:prstGeom prst="rect">
            <a:avLst/>
          </a:prstGeom>
        </p:spPr>
        <p:txBody>
          <a:bodyPr wrap="square" lIns="124358" tIns="62179" rIns="124358" bIns="6217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400" b="1" kern="0" dirty="0">
                <a:solidFill>
                  <a:prstClr val="white"/>
                </a:solidFill>
                <a:latin typeface="HP Simplified"/>
                <a:cs typeface="HP Simplified"/>
              </a:rPr>
              <a:t>Self-service infrastructure</a:t>
            </a:r>
          </a:p>
        </p:txBody>
      </p:sp>
      <p:sp>
        <p:nvSpPr>
          <p:cNvPr id="13" name="Bent Arrow 12"/>
          <p:cNvSpPr/>
          <p:nvPr/>
        </p:nvSpPr>
        <p:spPr>
          <a:xfrm rot="16200000" flipV="1">
            <a:off x="4500236" y="400894"/>
            <a:ext cx="3244704" cy="7613136"/>
          </a:xfrm>
          <a:prstGeom prst="bentArrow">
            <a:avLst>
              <a:gd name="adj1" fmla="val 10294"/>
              <a:gd name="adj2" fmla="val 3630"/>
              <a:gd name="adj3" fmla="val 4882"/>
              <a:gd name="adj4" fmla="val 12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solidFill>
                <a:schemeClr val="tx1"/>
              </a:solidFill>
            </a:endParaRPr>
          </a:p>
        </p:txBody>
      </p:sp>
      <p:pic>
        <p:nvPicPr>
          <p:cNvPr id="7" name="Picture 6"/>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444068" y="2297598"/>
            <a:ext cx="818932" cy="1453110"/>
          </a:xfrm>
          <a:prstGeom prst="rect">
            <a:avLst/>
          </a:prstGeom>
        </p:spPr>
      </p:pic>
      <p:sp>
        <p:nvSpPr>
          <p:cNvPr id="14" name="Rectangle 13"/>
          <p:cNvSpPr/>
          <p:nvPr/>
        </p:nvSpPr>
        <p:spPr>
          <a:xfrm rot="21002249">
            <a:off x="6449939" y="2306968"/>
            <a:ext cx="3136572" cy="2045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dirty="0"/>
          </a:p>
        </p:txBody>
      </p:sp>
      <p:pic>
        <p:nvPicPr>
          <p:cNvPr id="15" name="Picture 1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4613940">
            <a:off x="9045717" y="1462883"/>
            <a:ext cx="818816" cy="1453316"/>
          </a:xfrm>
          <a:prstGeom prst="rect">
            <a:avLst/>
          </a:prstGeom>
        </p:spPr>
      </p:pic>
      <p:sp>
        <p:nvSpPr>
          <p:cNvPr id="16" name="Rectangle 15"/>
          <p:cNvSpPr/>
          <p:nvPr/>
        </p:nvSpPr>
        <p:spPr>
          <a:xfrm>
            <a:off x="3509383" y="5904494"/>
            <a:ext cx="5372720" cy="355757"/>
          </a:xfrm>
          <a:prstGeom prst="rect">
            <a:avLst/>
          </a:prstGeom>
        </p:spPr>
        <p:txBody>
          <a:bodyPr lIns="124358" tIns="62179" rIns="124358" bIns="6217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242507"/>
            <a:r>
              <a:rPr lang="en-US" sz="1500" b="1" dirty="0">
                <a:latin typeface="HP Simplified"/>
                <a:cs typeface="HP Simplified"/>
              </a:rPr>
              <a:t>IT transformation to “strategic service broker”</a:t>
            </a:r>
          </a:p>
        </p:txBody>
      </p:sp>
    </p:spTree>
    <p:extLst>
      <p:ext uri="{BB962C8B-B14F-4D97-AF65-F5344CB8AC3E}">
        <p14:creationId xmlns:p14="http://schemas.microsoft.com/office/powerpoint/2010/main" val="3347565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Implementing a  Private Cloud</a:t>
            </a:r>
            <a:endParaRPr lang="en-US" dirty="0">
              <a:solidFill>
                <a:schemeClr val="tx1"/>
              </a:solidFill>
            </a:endParaRPr>
          </a:p>
        </p:txBody>
      </p:sp>
      <p:sp>
        <p:nvSpPr>
          <p:cNvPr id="3" name="Content Placeholder 2"/>
          <p:cNvSpPr>
            <a:spLocks noGrp="1"/>
          </p:cNvSpPr>
          <p:nvPr>
            <p:ph sz="quarter" idx="16"/>
          </p:nvPr>
        </p:nvSpPr>
        <p:spPr>
          <a:xfrm>
            <a:off x="401759" y="1462834"/>
            <a:ext cx="5481980" cy="3151632"/>
          </a:xfrm>
        </p:spPr>
        <p:txBody>
          <a:bodyPr/>
          <a:lstStyle/>
          <a:p>
            <a:pPr lvl="1"/>
            <a:r>
              <a:rPr lang="en-US" b="1" dirty="0">
                <a:solidFill>
                  <a:schemeClr val="tx1"/>
                </a:solidFill>
              </a:rPr>
              <a:t>Cloud</a:t>
            </a:r>
          </a:p>
          <a:p>
            <a:pPr lvl="2"/>
            <a:r>
              <a:rPr lang="en-US" dirty="0" smtClean="0">
                <a:solidFill>
                  <a:schemeClr val="tx1"/>
                </a:solidFill>
              </a:rPr>
              <a:t>Service-driven via Self Service Portal</a:t>
            </a:r>
          </a:p>
          <a:p>
            <a:pPr lvl="2"/>
            <a:r>
              <a:rPr lang="en-US" dirty="0" smtClean="0">
                <a:solidFill>
                  <a:schemeClr val="tx1"/>
                </a:solidFill>
              </a:rPr>
              <a:t>Scalable and Elastic</a:t>
            </a:r>
            <a:endParaRPr lang="en-US" dirty="0">
              <a:solidFill>
                <a:schemeClr val="tx1"/>
              </a:solidFill>
            </a:endParaRPr>
          </a:p>
          <a:p>
            <a:pPr lvl="2"/>
            <a:r>
              <a:rPr lang="en-US" dirty="0" smtClean="0">
                <a:solidFill>
                  <a:schemeClr val="tx1"/>
                </a:solidFill>
              </a:rPr>
              <a:t>High </a:t>
            </a:r>
            <a:r>
              <a:rPr lang="en-US" dirty="0">
                <a:solidFill>
                  <a:schemeClr val="tx1"/>
                </a:solidFill>
              </a:rPr>
              <a:t>degree of automation</a:t>
            </a:r>
          </a:p>
          <a:p>
            <a:pPr lvl="2"/>
            <a:r>
              <a:rPr lang="en-US" dirty="0" smtClean="0">
                <a:solidFill>
                  <a:schemeClr val="tx1"/>
                </a:solidFill>
              </a:rPr>
              <a:t>Show/Charge back capabilities</a:t>
            </a:r>
            <a:endParaRPr lang="en-US" dirty="0">
              <a:solidFill>
                <a:schemeClr val="tx1"/>
              </a:solidFill>
            </a:endParaRPr>
          </a:p>
          <a:p>
            <a:endParaRPr lang="en-US" dirty="0">
              <a:solidFill>
                <a:schemeClr val="tx1"/>
              </a:solidFill>
            </a:endParaRPr>
          </a:p>
        </p:txBody>
      </p:sp>
      <p:cxnSp>
        <p:nvCxnSpPr>
          <p:cNvPr id="10" name="Elbow Connector 9"/>
          <p:cNvCxnSpPr/>
          <p:nvPr/>
        </p:nvCxnSpPr>
        <p:spPr>
          <a:xfrm rot="5400000">
            <a:off x="6000079" y="1926460"/>
            <a:ext cx="234172" cy="3364128"/>
          </a:xfrm>
          <a:prstGeom prst="bentConnector3">
            <a:avLst>
              <a:gd name="adj1" fmla="val 50000"/>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Elbow Connector 10"/>
          <p:cNvCxnSpPr/>
          <p:nvPr/>
        </p:nvCxnSpPr>
        <p:spPr>
          <a:xfrm rot="5400000">
            <a:off x="7104852" y="3099724"/>
            <a:ext cx="302664" cy="1086090"/>
          </a:xfrm>
          <a:prstGeom prst="bentConnector3">
            <a:avLst>
              <a:gd name="adj1" fmla="val 38896"/>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Elbow Connector 11"/>
          <p:cNvCxnSpPr/>
          <p:nvPr/>
        </p:nvCxnSpPr>
        <p:spPr>
          <a:xfrm rot="16200000" flipH="1">
            <a:off x="7780738" y="3509925"/>
            <a:ext cx="309600" cy="272623"/>
          </a:xfrm>
          <a:prstGeom prst="bentConnector3">
            <a:avLst>
              <a:gd name="adj1" fmla="val 50000"/>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Elbow Connector 12"/>
          <p:cNvCxnSpPr/>
          <p:nvPr/>
        </p:nvCxnSpPr>
        <p:spPr>
          <a:xfrm rot="16200000" flipH="1">
            <a:off x="8638057" y="2652606"/>
            <a:ext cx="234173" cy="1911833"/>
          </a:xfrm>
          <a:prstGeom prst="bentConnector3">
            <a:avLst>
              <a:gd name="adj1" fmla="val 50000"/>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5484474" y="3831921"/>
            <a:ext cx="1584919" cy="1048337"/>
            <a:chOff x="2792628" y="2499395"/>
            <a:chExt cx="1165322" cy="770906"/>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065535" y="2499395"/>
              <a:ext cx="641441" cy="492871"/>
            </a:xfrm>
            <a:prstGeom prst="rect">
              <a:avLst/>
            </a:prstGeom>
            <a:noFill/>
            <a:ln w="9525">
              <a:noFill/>
              <a:miter lim="800000"/>
              <a:headEnd/>
              <a:tailEnd/>
            </a:ln>
            <a:effectLst/>
          </p:spPr>
        </p:pic>
        <p:sp>
          <p:nvSpPr>
            <p:cNvPr id="16" name="TextBox 23"/>
            <p:cNvSpPr txBox="1">
              <a:spLocks noChangeArrowheads="1"/>
            </p:cNvSpPr>
            <p:nvPr/>
          </p:nvSpPr>
          <p:spPr bwMode="auto">
            <a:xfrm>
              <a:off x="2792628" y="3087173"/>
              <a:ext cx="1165322" cy="183128"/>
            </a:xfrm>
            <a:prstGeom prst="rect">
              <a:avLst/>
            </a:prstGeom>
            <a:noFill/>
            <a:ln>
              <a:noFill/>
            </a:ln>
            <a:extLst/>
          </p:spPr>
          <p:txBody>
            <a:bodyPr wrap="square" lIns="0" tIns="0" rIns="0" bIns="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lnSpc>
                  <a:spcPct val="85000"/>
                </a:lnSpc>
                <a:defRPr/>
              </a:pPr>
              <a:r>
                <a:rPr lang="en-US" sz="1900" b="1" dirty="0">
                  <a:latin typeface="HP Simplified"/>
                </a:rPr>
                <a:t>Private cloud</a:t>
              </a:r>
            </a:p>
          </p:txBody>
        </p:sp>
      </p:grpSp>
      <p:grpSp>
        <p:nvGrpSpPr>
          <p:cNvPr id="28" name="Group 27"/>
          <p:cNvGrpSpPr/>
          <p:nvPr/>
        </p:nvGrpSpPr>
        <p:grpSpPr>
          <a:xfrm>
            <a:off x="7799229" y="3759683"/>
            <a:ext cx="1766362" cy="1307293"/>
            <a:chOff x="4374293" y="2494488"/>
            <a:chExt cx="1204206" cy="775814"/>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676610" y="2494488"/>
              <a:ext cx="621503" cy="502685"/>
            </a:xfrm>
            <a:prstGeom prst="rect">
              <a:avLst/>
            </a:prstGeom>
            <a:noFill/>
            <a:ln w="9525">
              <a:noFill/>
              <a:miter lim="800000"/>
              <a:headEnd/>
              <a:tailEnd/>
            </a:ln>
            <a:effectLst/>
          </p:spPr>
        </p:pic>
        <p:sp>
          <p:nvSpPr>
            <p:cNvPr id="30" name="TextBox 23"/>
            <p:cNvSpPr txBox="1">
              <a:spLocks noChangeArrowheads="1"/>
            </p:cNvSpPr>
            <p:nvPr/>
          </p:nvSpPr>
          <p:spPr bwMode="auto">
            <a:xfrm>
              <a:off x="4374293" y="3087172"/>
              <a:ext cx="1204206" cy="183130"/>
            </a:xfrm>
            <a:prstGeom prst="rect">
              <a:avLst/>
            </a:prstGeom>
            <a:noFill/>
            <a:ln>
              <a:noFill/>
            </a:ln>
            <a:extLst/>
          </p:spPr>
          <p:txBody>
            <a:bodyPr wrap="square" lIns="0" tIns="0" rIns="0" bIns="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lnSpc>
                  <a:spcPct val="85000"/>
                </a:lnSpc>
                <a:defRPr/>
              </a:pPr>
              <a:r>
                <a:rPr lang="en-US" sz="1900" b="1" dirty="0">
                  <a:latin typeface="HP Simplified"/>
                </a:rPr>
                <a:t>Managed cloud</a:t>
              </a:r>
            </a:p>
          </p:txBody>
        </p:sp>
      </p:grpSp>
      <p:grpSp>
        <p:nvGrpSpPr>
          <p:cNvPr id="31" name="Group 30"/>
          <p:cNvGrpSpPr/>
          <p:nvPr/>
        </p:nvGrpSpPr>
        <p:grpSpPr>
          <a:xfrm>
            <a:off x="7623354" y="1655314"/>
            <a:ext cx="2190614" cy="1836122"/>
            <a:chOff x="3379479" y="829510"/>
            <a:chExt cx="2256830" cy="2001495"/>
          </a:xfrm>
        </p:grpSpPr>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479" y="829510"/>
              <a:ext cx="2256830" cy="2001495"/>
            </a:xfrm>
            <a:prstGeom prst="rect">
              <a:avLst/>
            </a:prstGeom>
          </p:spPr>
        </p:pic>
        <p:sp>
          <p:nvSpPr>
            <p:cNvPr id="33" name="TextBox 84"/>
            <p:cNvSpPr txBox="1">
              <a:spLocks noChangeArrowheads="1"/>
            </p:cNvSpPr>
            <p:nvPr/>
          </p:nvSpPr>
          <p:spPr bwMode="auto">
            <a:xfrm>
              <a:off x="3776026" y="1517543"/>
              <a:ext cx="1526088" cy="638728"/>
            </a:xfrm>
            <a:prstGeom prst="rect">
              <a:avLst/>
            </a:prstGeom>
            <a:noFill/>
            <a:ln>
              <a:noFill/>
            </a:ln>
            <a:ex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en-US" sz="1900" b="1" dirty="0">
                  <a:latin typeface="HP Simplified" pitchFamily="34" charset="0"/>
                  <a:ea typeface="ＭＳ Ｐゴシック" pitchFamily="34" charset="-128"/>
                </a:rPr>
                <a:t>HP Converged </a:t>
              </a:r>
            </a:p>
            <a:p>
              <a:pPr algn="ctr" eaLnBrk="1" hangingPunct="1">
                <a:defRPr/>
              </a:pPr>
              <a:r>
                <a:rPr lang="en-US" sz="1900" b="1" dirty="0">
                  <a:latin typeface="HP Simplified" pitchFamily="34" charset="0"/>
                  <a:ea typeface="ＭＳ Ｐゴシック" pitchFamily="34" charset="-128"/>
                </a:rPr>
                <a:t>Cloud</a:t>
              </a:r>
            </a:p>
          </p:txBody>
        </p:sp>
        <p:sp>
          <p:nvSpPr>
            <p:cNvPr id="34" name="TextBox 86"/>
            <p:cNvSpPr txBox="1">
              <a:spLocks noChangeArrowheads="1"/>
            </p:cNvSpPr>
            <p:nvPr/>
          </p:nvSpPr>
          <p:spPr bwMode="auto">
            <a:xfrm>
              <a:off x="4520764" y="1585223"/>
              <a:ext cx="67" cy="268397"/>
            </a:xfrm>
            <a:prstGeom prst="rect">
              <a:avLst/>
            </a:prstGeom>
            <a:noFill/>
            <a:ln>
              <a:noFill/>
            </a:ln>
            <a:ex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endParaRPr lang="en-US" sz="1600" dirty="0">
                <a:solidFill>
                  <a:schemeClr val="bg1"/>
                </a:solidFill>
                <a:latin typeface="HP Simplified" pitchFamily="34" charset="0"/>
                <a:ea typeface="ＭＳ Ｐゴシック" pitchFamily="34" charset="-128"/>
              </a:endParaRPr>
            </a:p>
          </p:txBody>
        </p:sp>
        <p:sp>
          <p:nvSpPr>
            <p:cNvPr id="35" name="TextBox 88"/>
            <p:cNvSpPr txBox="1">
              <a:spLocks noChangeArrowheads="1"/>
            </p:cNvSpPr>
            <p:nvPr/>
          </p:nvSpPr>
          <p:spPr bwMode="auto">
            <a:xfrm>
              <a:off x="4519904" y="1830258"/>
              <a:ext cx="67" cy="268397"/>
            </a:xfrm>
            <a:prstGeom prst="rect">
              <a:avLst/>
            </a:prstGeom>
            <a:noFill/>
            <a:ln>
              <a:noFill/>
            </a:ln>
            <a:extLst/>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endParaRPr lang="en-US" sz="1600" dirty="0">
                <a:solidFill>
                  <a:schemeClr val="bg1"/>
                </a:solidFill>
                <a:latin typeface="HP Simplified" pitchFamily="34" charset="0"/>
                <a:ea typeface="ＭＳ Ｐゴシック" pitchFamily="34" charset="-128"/>
              </a:endParaRPr>
            </a:p>
          </p:txBody>
        </p:sp>
      </p:grpSp>
      <p:grpSp>
        <p:nvGrpSpPr>
          <p:cNvPr id="36" name="Group 35"/>
          <p:cNvGrpSpPr/>
          <p:nvPr/>
        </p:nvGrpSpPr>
        <p:grpSpPr>
          <a:xfrm>
            <a:off x="10413744" y="3700236"/>
            <a:ext cx="1435200" cy="1130393"/>
            <a:chOff x="6005385" y="2439056"/>
            <a:chExt cx="1055240" cy="831247"/>
          </a:xfrm>
        </p:grpSpPr>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164687" y="2439056"/>
              <a:ext cx="758570" cy="613549"/>
            </a:xfrm>
            <a:prstGeom prst="rect">
              <a:avLst/>
            </a:prstGeom>
            <a:noFill/>
            <a:ln w="9525">
              <a:noFill/>
              <a:miter lim="800000"/>
              <a:headEnd/>
              <a:tailEnd/>
            </a:ln>
            <a:effectLst/>
          </p:spPr>
        </p:pic>
        <p:sp>
          <p:nvSpPr>
            <p:cNvPr id="38" name="TextBox 23"/>
            <p:cNvSpPr txBox="1">
              <a:spLocks noChangeArrowheads="1"/>
            </p:cNvSpPr>
            <p:nvPr/>
          </p:nvSpPr>
          <p:spPr bwMode="auto">
            <a:xfrm>
              <a:off x="6005385" y="3087171"/>
              <a:ext cx="1055240" cy="183132"/>
            </a:xfrm>
            <a:prstGeom prst="rect">
              <a:avLst/>
            </a:prstGeom>
            <a:noFill/>
            <a:ln>
              <a:noFill/>
            </a:ln>
            <a:extLst/>
          </p:spPr>
          <p:txBody>
            <a:bodyPr wrap="square" lIns="0" tIns="0" rIns="0" bIns="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lnSpc>
                  <a:spcPct val="85000"/>
                </a:lnSpc>
                <a:defRPr/>
              </a:pPr>
              <a:r>
                <a:rPr lang="en-US" sz="1900" b="1" dirty="0">
                  <a:latin typeface="HP Simplified"/>
                </a:rPr>
                <a:t>Public cloud</a:t>
              </a:r>
            </a:p>
          </p:txBody>
        </p:sp>
      </p:grpSp>
    </p:spTree>
    <p:extLst>
      <p:ext uri="{BB962C8B-B14F-4D97-AF65-F5344CB8AC3E}">
        <p14:creationId xmlns:p14="http://schemas.microsoft.com/office/powerpoint/2010/main" val="2302024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14" y="319657"/>
            <a:ext cx="11735124" cy="1107996"/>
          </a:xfrm>
        </p:spPr>
        <p:txBody>
          <a:bodyPr/>
          <a:lstStyle/>
          <a:p>
            <a:r>
              <a:rPr lang="en-US" sz="4000" dirty="0">
                <a:solidFill>
                  <a:schemeClr val="tx1"/>
                </a:solidFill>
              </a:rPr>
              <a:t>HP Converged Infrastructure—transforming </a:t>
            </a:r>
            <a:r>
              <a:rPr lang="en-US" sz="4000" dirty="0" smtClean="0">
                <a:solidFill>
                  <a:schemeClr val="tx1"/>
                </a:solidFill>
              </a:rPr>
              <a:t/>
            </a:r>
            <a:br>
              <a:rPr lang="en-US" sz="4000" dirty="0" smtClean="0">
                <a:solidFill>
                  <a:schemeClr val="tx1"/>
                </a:solidFill>
              </a:rPr>
            </a:br>
            <a:r>
              <a:rPr lang="en-US" sz="4000" dirty="0" smtClean="0">
                <a:solidFill>
                  <a:schemeClr val="tx1"/>
                </a:solidFill>
              </a:rPr>
              <a:t>the </a:t>
            </a:r>
            <a:r>
              <a:rPr lang="en-US" sz="4000" dirty="0">
                <a:solidFill>
                  <a:schemeClr val="tx1"/>
                </a:solidFill>
              </a:rPr>
              <a:t>industry</a:t>
            </a:r>
          </a:p>
        </p:txBody>
      </p:sp>
      <p:sp>
        <p:nvSpPr>
          <p:cNvPr id="20" name="Round Diagonal Corner Rectangle 19"/>
          <p:cNvSpPr/>
          <p:nvPr/>
        </p:nvSpPr>
        <p:spPr>
          <a:xfrm>
            <a:off x="2920730" y="3299119"/>
            <a:ext cx="5639506" cy="719568"/>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pPr>
            <a:r>
              <a:rPr lang="en-US" sz="1600" dirty="0">
                <a:solidFill>
                  <a:prstClr val="white"/>
                </a:solidFill>
                <a:cs typeface="HP Simplified" pitchFamily="34" charset="0"/>
              </a:rPr>
              <a:t>Launched HP CloudSystems, </a:t>
            </a:r>
            <a:br>
              <a:rPr lang="en-US" sz="1600" dirty="0">
                <a:solidFill>
                  <a:prstClr val="white"/>
                </a:solidFill>
                <a:cs typeface="HP Simplified" pitchFamily="34" charset="0"/>
              </a:rPr>
            </a:br>
            <a:r>
              <a:rPr lang="en-US" sz="1600" b="1" dirty="0">
                <a:solidFill>
                  <a:schemeClr val="tx1"/>
                </a:solidFill>
                <a:cs typeface="HP Simplified" pitchFamily="34" charset="0"/>
              </a:rPr>
              <a:t>HP </a:t>
            </a:r>
            <a:r>
              <a:rPr lang="en-US" sz="1600" b="1" dirty="0" err="1" smtClean="0">
                <a:solidFill>
                  <a:schemeClr val="tx1"/>
                </a:solidFill>
                <a:cs typeface="HP Simplified" pitchFamily="34" charset="0"/>
              </a:rPr>
              <a:t>VirtualSystems</a:t>
            </a:r>
            <a:r>
              <a:rPr lang="en-US" sz="1600" b="1" dirty="0">
                <a:solidFill>
                  <a:schemeClr val="bg1"/>
                </a:solidFill>
                <a:cs typeface="HP Simplified" pitchFamily="34" charset="0"/>
              </a:rPr>
              <a:t> </a:t>
            </a:r>
            <a:r>
              <a:rPr lang="en-US" sz="1600" dirty="0" smtClean="0">
                <a:solidFill>
                  <a:prstClr val="white"/>
                </a:solidFill>
                <a:cs typeface="HP Simplified" pitchFamily="34" charset="0"/>
              </a:rPr>
              <a:t>and </a:t>
            </a:r>
            <a:r>
              <a:rPr lang="en-US" sz="1600" dirty="0">
                <a:solidFill>
                  <a:prstClr val="white"/>
                </a:solidFill>
                <a:cs typeface="HP Simplified" pitchFamily="34" charset="0"/>
              </a:rPr>
              <a:t>HP AppSystems</a:t>
            </a:r>
            <a:endParaRPr lang="en-US" sz="1600" dirty="0">
              <a:solidFill>
                <a:prstClr val="white"/>
              </a:solidFill>
            </a:endParaRPr>
          </a:p>
        </p:txBody>
      </p:sp>
      <p:sp>
        <p:nvSpPr>
          <p:cNvPr id="18" name="Round Diagonal Corner Rectangle 17"/>
          <p:cNvSpPr/>
          <p:nvPr/>
        </p:nvSpPr>
        <p:spPr>
          <a:xfrm>
            <a:off x="1710889" y="4180327"/>
            <a:ext cx="5810599" cy="719568"/>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pPr>
            <a:r>
              <a:rPr lang="en-US" sz="1600" dirty="0">
                <a:solidFill>
                  <a:prstClr val="white"/>
                </a:solidFill>
                <a:cs typeface="HP Simplified" pitchFamily="34" charset="0"/>
              </a:rPr>
              <a:t>Appliances for Microsoft SQL Server</a:t>
            </a:r>
            <a:endParaRPr lang="en-US" sz="1600" dirty="0">
              <a:solidFill>
                <a:prstClr val="white"/>
              </a:solidFill>
            </a:endParaRPr>
          </a:p>
        </p:txBody>
      </p:sp>
      <p:sp>
        <p:nvSpPr>
          <p:cNvPr id="15" name="Round Diagonal Corner Rectangle 14"/>
          <p:cNvSpPr/>
          <p:nvPr/>
        </p:nvSpPr>
        <p:spPr>
          <a:xfrm>
            <a:off x="672065" y="5061535"/>
            <a:ext cx="5639506" cy="719568"/>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pPr>
            <a:r>
              <a:rPr lang="en-US" sz="1600" dirty="0">
                <a:solidFill>
                  <a:prstClr val="white"/>
                </a:solidFill>
              </a:rPr>
              <a:t>Introduced HP Converged Infrastructure (CI)</a:t>
            </a:r>
          </a:p>
          <a:p>
            <a:pPr>
              <a:lnSpc>
                <a:spcPct val="90000"/>
              </a:lnSpc>
            </a:pPr>
            <a:r>
              <a:rPr lang="en-US" sz="1600" dirty="0">
                <a:solidFill>
                  <a:prstClr val="white"/>
                </a:solidFill>
              </a:rPr>
              <a:t>enabled by CI sizers and CI reference architectures (RAs)</a:t>
            </a:r>
          </a:p>
        </p:txBody>
      </p:sp>
      <p:sp>
        <p:nvSpPr>
          <p:cNvPr id="14" name="Round Diagonal Corner Rectangle 13"/>
          <p:cNvSpPr/>
          <p:nvPr/>
        </p:nvSpPr>
        <p:spPr>
          <a:xfrm>
            <a:off x="3959404" y="2417911"/>
            <a:ext cx="5639506" cy="719568"/>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pPr>
            <a:r>
              <a:rPr lang="en-US" sz="1600" dirty="0">
                <a:solidFill>
                  <a:prstClr val="white"/>
                </a:solidFill>
                <a:cs typeface="HP Simplified" pitchFamily="34" charset="0"/>
              </a:rPr>
              <a:t>HP CloudSystem optimized for partners</a:t>
            </a:r>
          </a:p>
          <a:p>
            <a:pPr>
              <a:lnSpc>
                <a:spcPct val="90000"/>
              </a:lnSpc>
            </a:pPr>
            <a:r>
              <a:rPr lang="en-US" sz="1600" dirty="0">
                <a:solidFill>
                  <a:prstClr val="white"/>
                </a:solidFill>
                <a:cs typeface="HP Simplified" pitchFamily="34" charset="0"/>
              </a:rPr>
              <a:t>HP AppSystems for Information Optimization</a:t>
            </a:r>
            <a:endParaRPr lang="en-US" sz="1600" dirty="0">
              <a:solidFill>
                <a:prstClr val="white"/>
              </a:solidFill>
            </a:endParaRPr>
          </a:p>
        </p:txBody>
      </p:sp>
      <p:sp>
        <p:nvSpPr>
          <p:cNvPr id="12" name="Round Diagonal Corner Rectangle 11"/>
          <p:cNvSpPr/>
          <p:nvPr/>
        </p:nvSpPr>
        <p:spPr>
          <a:xfrm>
            <a:off x="4997928" y="1536703"/>
            <a:ext cx="5639506" cy="719568"/>
          </a:xfrm>
          <a:prstGeom prst="round2DiagRect">
            <a:avLst>
              <a:gd name="adj1" fmla="val 0"/>
              <a:gd name="adj2" fmla="val 255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pPr>
            <a:r>
              <a:rPr lang="en-US" sz="1600" dirty="0">
                <a:solidFill>
                  <a:prstClr val="white"/>
                </a:solidFill>
                <a:cs typeface="HP Simplified" pitchFamily="34" charset="0"/>
              </a:rPr>
              <a:t>Next generation </a:t>
            </a:r>
            <a:r>
              <a:rPr lang="en-US" sz="1600" b="1" dirty="0">
                <a:solidFill>
                  <a:schemeClr val="tx1"/>
                </a:solidFill>
                <a:cs typeface="HP Simplified" pitchFamily="34" charset="0"/>
              </a:rPr>
              <a:t>HP Converged Systems </a:t>
            </a:r>
            <a:r>
              <a:rPr lang="en-US" sz="1600" dirty="0">
                <a:solidFill>
                  <a:prstClr val="white"/>
                </a:solidFill>
                <a:cs typeface="HP Simplified" pitchFamily="34" charset="0"/>
              </a:rPr>
              <a:t>portfolio</a:t>
            </a:r>
            <a:endParaRPr lang="en-US" sz="1600" dirty="0">
              <a:solidFill>
                <a:prstClr val="white"/>
              </a:solidFill>
            </a:endParaRPr>
          </a:p>
        </p:txBody>
      </p:sp>
      <p:sp>
        <p:nvSpPr>
          <p:cNvPr id="21" name="Oval 20"/>
          <p:cNvSpPr/>
          <p:nvPr/>
        </p:nvSpPr>
        <p:spPr>
          <a:xfrm>
            <a:off x="10167950" y="1481399"/>
            <a:ext cx="830294" cy="830176"/>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100" b="1" dirty="0">
                <a:solidFill>
                  <a:schemeClr val="tx2"/>
                </a:solidFill>
              </a:rPr>
              <a:t>2013</a:t>
            </a:r>
            <a:endParaRPr lang="en-US" sz="1200" b="1" dirty="0">
              <a:solidFill>
                <a:schemeClr val="tx2"/>
              </a:solidFill>
            </a:endParaRPr>
          </a:p>
        </p:txBody>
      </p:sp>
      <p:sp>
        <p:nvSpPr>
          <p:cNvPr id="22" name="Oval 21"/>
          <p:cNvSpPr/>
          <p:nvPr/>
        </p:nvSpPr>
        <p:spPr>
          <a:xfrm>
            <a:off x="9182769" y="2362607"/>
            <a:ext cx="830294" cy="830176"/>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100" b="1" dirty="0">
                <a:solidFill>
                  <a:schemeClr val="tx2"/>
                </a:solidFill>
              </a:rPr>
              <a:t>2012</a:t>
            </a:r>
            <a:endParaRPr lang="en-US" sz="1200" b="1" dirty="0">
              <a:solidFill>
                <a:schemeClr val="tx2"/>
              </a:solidFill>
            </a:endParaRPr>
          </a:p>
        </p:txBody>
      </p:sp>
      <p:sp>
        <p:nvSpPr>
          <p:cNvPr id="23" name="Oval 22"/>
          <p:cNvSpPr/>
          <p:nvPr/>
        </p:nvSpPr>
        <p:spPr>
          <a:xfrm>
            <a:off x="8145089" y="3233840"/>
            <a:ext cx="830294" cy="830176"/>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100" b="1" dirty="0">
                <a:solidFill>
                  <a:schemeClr val="tx2"/>
                </a:solidFill>
              </a:rPr>
              <a:t>2011</a:t>
            </a:r>
          </a:p>
        </p:txBody>
      </p:sp>
      <p:sp>
        <p:nvSpPr>
          <p:cNvPr id="24" name="Oval 23"/>
          <p:cNvSpPr/>
          <p:nvPr/>
        </p:nvSpPr>
        <p:spPr>
          <a:xfrm>
            <a:off x="7106340" y="4125023"/>
            <a:ext cx="830294" cy="830176"/>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100" b="1" dirty="0">
                <a:solidFill>
                  <a:schemeClr val="tx2"/>
                </a:solidFill>
              </a:rPr>
              <a:t>2010</a:t>
            </a:r>
          </a:p>
        </p:txBody>
      </p:sp>
      <p:sp>
        <p:nvSpPr>
          <p:cNvPr id="25" name="Oval 24"/>
          <p:cNvSpPr/>
          <p:nvPr/>
        </p:nvSpPr>
        <p:spPr>
          <a:xfrm>
            <a:off x="5902102" y="5006231"/>
            <a:ext cx="830294" cy="830176"/>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100" b="1" dirty="0">
                <a:solidFill>
                  <a:schemeClr val="tx2"/>
                </a:solidFill>
              </a:rPr>
              <a:t>2009</a:t>
            </a:r>
          </a:p>
        </p:txBody>
      </p:sp>
    </p:spTree>
    <p:extLst>
      <p:ext uri="{BB962C8B-B14F-4D97-AF65-F5344CB8AC3E}">
        <p14:creationId xmlns:p14="http://schemas.microsoft.com/office/powerpoint/2010/main" val="3665901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16831" y="2875525"/>
            <a:ext cx="3479583" cy="3391886"/>
          </a:xfrm>
          <a:prstGeom prst="rect">
            <a:avLst/>
          </a:prstGeom>
          <a:solidFill>
            <a:schemeClr val="bg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2179" tIns="62179" rIns="62179" bIns="62179" rtlCol="0" anchor="t" anchorCtr="0"/>
          <a:lstStyle/>
          <a:p>
            <a:pPr algn="ctr"/>
            <a:r>
              <a:rPr lang="en-US" sz="1900" b="1" dirty="0">
                <a:solidFill>
                  <a:prstClr val="black"/>
                </a:solidFill>
              </a:rPr>
              <a:t/>
            </a:r>
            <a:br>
              <a:rPr lang="en-US" sz="1900" b="1" dirty="0">
                <a:solidFill>
                  <a:prstClr val="black"/>
                </a:solidFill>
              </a:rPr>
            </a:br>
            <a:endParaRPr lang="en-US" sz="1900" b="1" dirty="0">
              <a:solidFill>
                <a:prstClr val="black"/>
              </a:solidFill>
            </a:endParaRPr>
          </a:p>
          <a:p>
            <a:pPr marL="388620" indent="-388620">
              <a:buFont typeface="Arial" pitchFamily="34" charset="0"/>
              <a:buChar char="•"/>
            </a:pPr>
            <a:endParaRPr lang="en-US" sz="1900" dirty="0">
              <a:solidFill>
                <a:srgbClr val="000000">
                  <a:lumMod val="75000"/>
                </a:srgbClr>
              </a:solidFill>
            </a:endParaRPr>
          </a:p>
        </p:txBody>
      </p:sp>
      <p:sp>
        <p:nvSpPr>
          <p:cNvPr id="2" name="Title 1"/>
          <p:cNvSpPr>
            <a:spLocks noGrp="1"/>
          </p:cNvSpPr>
          <p:nvPr>
            <p:ph type="title"/>
          </p:nvPr>
        </p:nvSpPr>
        <p:spPr/>
        <p:txBody>
          <a:bodyPr/>
          <a:lstStyle/>
          <a:p>
            <a:r>
              <a:rPr lang="en-US" sz="4000" dirty="0" smtClean="0">
                <a:solidFill>
                  <a:schemeClr val="tx1"/>
                </a:solidFill>
              </a:rPr>
              <a:t>HP Converged Cloud solution choices for Microsoft</a:t>
            </a:r>
            <a:endParaRPr lang="en-US" sz="4000" dirty="0">
              <a:solidFill>
                <a:schemeClr val="tx1"/>
              </a:solidFill>
            </a:endParaRPr>
          </a:p>
        </p:txBody>
      </p:sp>
      <p:sp>
        <p:nvSpPr>
          <p:cNvPr id="3" name="Rectangle 2"/>
          <p:cNvSpPr/>
          <p:nvPr/>
        </p:nvSpPr>
        <p:spPr>
          <a:xfrm>
            <a:off x="6016624" y="1535754"/>
            <a:ext cx="3417353" cy="1132528"/>
          </a:xfrm>
          <a:prstGeom prst="rect">
            <a:avLst/>
          </a:prstGeom>
          <a:solidFill>
            <a:schemeClr val="accent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nchorCtr="0"/>
          <a:lstStyle/>
          <a:p>
            <a:pPr algn="ctr"/>
            <a:r>
              <a:rPr lang="en-US" b="1" dirty="0" smtClean="0">
                <a:latin typeface="HP Simplified" pitchFamily="34" charset="0"/>
              </a:rPr>
              <a:t>HP CloudSystem </a:t>
            </a:r>
          </a:p>
          <a:p>
            <a:pPr algn="ctr"/>
            <a:r>
              <a:rPr lang="en-US" b="1" dirty="0" smtClean="0">
                <a:latin typeface="HP Simplified" pitchFamily="34" charset="0"/>
              </a:rPr>
              <a:t>optimized for Microsoft</a:t>
            </a:r>
          </a:p>
        </p:txBody>
      </p:sp>
      <p:sp>
        <p:nvSpPr>
          <p:cNvPr id="7" name="Rounded Rectangle 6"/>
          <p:cNvSpPr/>
          <p:nvPr/>
        </p:nvSpPr>
        <p:spPr>
          <a:xfrm>
            <a:off x="2072748" y="1528434"/>
            <a:ext cx="3533260" cy="114716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b="1" dirty="0" smtClean="0">
                <a:latin typeface="HP Simplified" pitchFamily="34" charset="0"/>
              </a:rPr>
              <a:t>HP Cloud Solution for Microsoft</a:t>
            </a:r>
          </a:p>
        </p:txBody>
      </p:sp>
      <p:sp>
        <p:nvSpPr>
          <p:cNvPr id="8" name="Rounded Rectangle 7"/>
          <p:cNvSpPr/>
          <p:nvPr/>
        </p:nvSpPr>
        <p:spPr>
          <a:xfrm>
            <a:off x="2280020" y="3911752"/>
            <a:ext cx="3212756" cy="2279698"/>
          </a:xfrm>
          <a:prstGeom prst="round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lvl="0" algn="ctr"/>
            <a:r>
              <a:rPr lang="en-US" sz="1600" dirty="0"/>
              <a:t>VS3 v2.2 for Microsoft configurations</a:t>
            </a:r>
          </a:p>
          <a:p>
            <a:pPr lvl="0" algn="ctr"/>
            <a:r>
              <a:rPr lang="en-US" sz="1600" dirty="0"/>
              <a:t>Factory Express</a:t>
            </a:r>
          </a:p>
          <a:p>
            <a:pPr lvl="0" algn="ctr"/>
            <a:r>
              <a:rPr lang="en-US" sz="1600" dirty="0"/>
              <a:t>WS2012 /SC2012SP1+</a:t>
            </a:r>
          </a:p>
          <a:p>
            <a:pPr lvl="0" algn="ctr"/>
            <a:r>
              <a:rPr lang="en-US" sz="1600" dirty="0"/>
              <a:t>HP technical Services </a:t>
            </a:r>
            <a:endParaRPr lang="en-US" sz="1900" dirty="0"/>
          </a:p>
        </p:txBody>
      </p:sp>
      <p:sp>
        <p:nvSpPr>
          <p:cNvPr id="13" name="TextBox 12"/>
          <p:cNvSpPr txBox="1"/>
          <p:nvPr/>
        </p:nvSpPr>
        <p:spPr>
          <a:xfrm>
            <a:off x="2176383" y="2875529"/>
            <a:ext cx="3316393" cy="878930"/>
          </a:xfrm>
          <a:prstGeom prst="rect">
            <a:avLst/>
          </a:prstGeom>
          <a:noFill/>
        </p:spPr>
        <p:txBody>
          <a:bodyPr wrap="square" lIns="124358" tIns="62179" rIns="124358" bIns="62179" rtlCol="0">
            <a:spAutoFit/>
          </a:bodyPr>
          <a:lstStyle/>
          <a:p>
            <a:pPr algn="ctr" defTabSz="585090">
              <a:spcAft>
                <a:spcPts val="544"/>
              </a:spcAft>
              <a:buSzPct val="100000"/>
            </a:pPr>
            <a:r>
              <a:rPr lang="en-US" sz="1600" dirty="0">
                <a:cs typeface="HP Simplified" pitchFamily="34" charset="0"/>
              </a:rPr>
              <a:t>When</a:t>
            </a:r>
            <a:r>
              <a:rPr lang="en-US" sz="1600" dirty="0">
                <a:solidFill>
                  <a:srgbClr val="000000"/>
                </a:solidFill>
                <a:cs typeface="HP Simplified" pitchFamily="34" charset="0"/>
              </a:rPr>
              <a:t> </a:t>
            </a:r>
            <a:r>
              <a:rPr lang="en-US" sz="1600" dirty="0"/>
              <a:t>standardizing on Microsoft management for cloud environments:</a:t>
            </a:r>
          </a:p>
        </p:txBody>
      </p:sp>
      <p:sp>
        <p:nvSpPr>
          <p:cNvPr id="14" name="Flowchart: Process 13"/>
          <p:cNvSpPr/>
          <p:nvPr/>
        </p:nvSpPr>
        <p:spPr>
          <a:xfrm>
            <a:off x="2072746" y="1010320"/>
            <a:ext cx="7358248" cy="414490"/>
          </a:xfrm>
          <a:prstGeom prst="flowChartProcess">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chemeClr val="bg1"/>
                </a:solidFill>
              </a:rPr>
              <a:t>HP Converged Cloud for Microsoft</a:t>
            </a:r>
            <a:endParaRPr lang="en-US" dirty="0">
              <a:solidFill>
                <a:schemeClr val="bg1"/>
              </a:solidFill>
            </a:endParaRPr>
          </a:p>
        </p:txBody>
      </p:sp>
      <p:sp>
        <p:nvSpPr>
          <p:cNvPr id="10" name="Rectangle 9"/>
          <p:cNvSpPr/>
          <p:nvPr/>
        </p:nvSpPr>
        <p:spPr>
          <a:xfrm>
            <a:off x="5803688" y="2919833"/>
            <a:ext cx="3420031" cy="3391886"/>
          </a:xfrm>
          <a:prstGeom prst="rect">
            <a:avLst/>
          </a:prstGeom>
          <a:solidFill>
            <a:schemeClr val="bg2"/>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62179" tIns="62179" rIns="62179" bIns="62179" rtlCol="0" anchor="t" anchorCtr="0"/>
          <a:lstStyle/>
          <a:p>
            <a:pPr algn="ctr"/>
            <a:r>
              <a:rPr lang="en-US" sz="1900" b="1" dirty="0">
                <a:solidFill>
                  <a:prstClr val="black"/>
                </a:solidFill>
              </a:rPr>
              <a:t/>
            </a:r>
            <a:br>
              <a:rPr lang="en-US" sz="1900" b="1" dirty="0">
                <a:solidFill>
                  <a:prstClr val="black"/>
                </a:solidFill>
              </a:rPr>
            </a:br>
            <a:endParaRPr lang="en-US" sz="1900" b="1" dirty="0">
              <a:solidFill>
                <a:prstClr val="black"/>
              </a:solidFill>
            </a:endParaRPr>
          </a:p>
          <a:p>
            <a:pPr algn="ctr"/>
            <a:endParaRPr lang="en-US" sz="1600" b="1" dirty="0">
              <a:solidFill>
                <a:schemeClr val="accent1"/>
              </a:solidFill>
            </a:endParaRPr>
          </a:p>
          <a:p>
            <a:pPr marL="388620" indent="-388620">
              <a:buFont typeface="Arial" pitchFamily="34" charset="0"/>
              <a:buChar char="•"/>
            </a:pPr>
            <a:endParaRPr lang="en-US" sz="1900" dirty="0">
              <a:solidFill>
                <a:srgbClr val="000000">
                  <a:lumMod val="75000"/>
                </a:srgbClr>
              </a:solidFill>
            </a:endParaRPr>
          </a:p>
        </p:txBody>
      </p:sp>
      <p:sp>
        <p:nvSpPr>
          <p:cNvPr id="11" name="Rounded Rectangle 10"/>
          <p:cNvSpPr/>
          <p:nvPr/>
        </p:nvSpPr>
        <p:spPr>
          <a:xfrm>
            <a:off x="5907326" y="3932038"/>
            <a:ext cx="3212756" cy="2279698"/>
          </a:xfrm>
          <a:prstGeom prst="round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lvl="0" algn="ctr"/>
            <a:r>
              <a:rPr lang="en-US" sz="1600" dirty="0"/>
              <a:t>CloudSystem Matrix Starter Kit</a:t>
            </a:r>
          </a:p>
          <a:p>
            <a:pPr lvl="0" algn="ctr"/>
            <a:r>
              <a:rPr lang="en-US" sz="1600" dirty="0"/>
              <a:t>Factory Express +HP Cloud Map for Microsoft Hyper-V Cluster Server Autoflexing</a:t>
            </a:r>
          </a:p>
          <a:p>
            <a:pPr lvl="0" algn="ctr"/>
            <a:r>
              <a:rPr lang="en-US" sz="1600" dirty="0"/>
              <a:t>WS2012/SC2012SP1 +</a:t>
            </a:r>
          </a:p>
          <a:p>
            <a:pPr lvl="0" algn="ctr"/>
            <a:r>
              <a:rPr lang="en-US" sz="1600" dirty="0"/>
              <a:t>HP Technical Services</a:t>
            </a:r>
            <a:br>
              <a:rPr lang="en-US" sz="1600" dirty="0"/>
            </a:br>
            <a:endParaRPr lang="en-US" sz="1900" dirty="0"/>
          </a:p>
        </p:txBody>
      </p:sp>
      <p:sp>
        <p:nvSpPr>
          <p:cNvPr id="15" name="TextBox 14"/>
          <p:cNvSpPr txBox="1"/>
          <p:nvPr/>
        </p:nvSpPr>
        <p:spPr>
          <a:xfrm>
            <a:off x="5907326" y="2977446"/>
            <a:ext cx="3316393" cy="627807"/>
          </a:xfrm>
          <a:prstGeom prst="rect">
            <a:avLst/>
          </a:prstGeom>
          <a:noFill/>
        </p:spPr>
        <p:txBody>
          <a:bodyPr wrap="square" lIns="124358" tIns="62179" rIns="124358" bIns="62179" rtlCol="0">
            <a:spAutoFit/>
          </a:bodyPr>
          <a:lstStyle/>
          <a:p>
            <a:pPr algn="ctr" defTabSz="585090">
              <a:spcAft>
                <a:spcPts val="544"/>
              </a:spcAft>
              <a:buSzPct val="100000"/>
            </a:pPr>
            <a:r>
              <a:rPr lang="en-US" sz="1400" dirty="0">
                <a:cs typeface="HP Simplified" pitchFamily="34" charset="0"/>
              </a:rPr>
              <a:t>Whe</a:t>
            </a:r>
            <a:r>
              <a:rPr lang="en-US" sz="1600" dirty="0">
                <a:cs typeface="HP Simplified" pitchFamily="34" charset="0"/>
              </a:rPr>
              <a:t>n</a:t>
            </a:r>
            <a:r>
              <a:rPr lang="en-US" sz="1600" dirty="0">
                <a:solidFill>
                  <a:srgbClr val="000000"/>
                </a:solidFill>
                <a:cs typeface="HP Simplified" pitchFamily="34" charset="0"/>
              </a:rPr>
              <a:t> </a:t>
            </a:r>
            <a:r>
              <a:rPr lang="en-US" sz="1600" dirty="0"/>
              <a:t>standardizing on CloudSystem Matrix for IAAS :</a:t>
            </a:r>
          </a:p>
        </p:txBody>
      </p:sp>
    </p:spTree>
    <p:extLst>
      <p:ext uri="{BB962C8B-B14F-4D97-AF65-F5344CB8AC3E}">
        <p14:creationId xmlns:p14="http://schemas.microsoft.com/office/powerpoint/2010/main" val="128784635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14" y="319657"/>
            <a:ext cx="11506330" cy="1218795"/>
          </a:xfrm>
        </p:spPr>
        <p:txBody>
          <a:bodyPr/>
          <a:lstStyle/>
          <a:p>
            <a:r>
              <a:rPr lang="en-US" sz="4400" dirty="0">
                <a:solidFill>
                  <a:schemeClr val="tx1"/>
                </a:solidFill>
              </a:rPr>
              <a:t>The HP and Microsoft solution: HP VirtualSystem VS3 for Microsoft</a:t>
            </a:r>
          </a:p>
        </p:txBody>
      </p:sp>
      <p:sp>
        <p:nvSpPr>
          <p:cNvPr id="3" name="Content Placeholder 2"/>
          <p:cNvSpPr>
            <a:spLocks noGrp="1"/>
          </p:cNvSpPr>
          <p:nvPr>
            <p:ph sz="quarter" idx="16"/>
          </p:nvPr>
        </p:nvSpPr>
        <p:spPr>
          <a:xfrm>
            <a:off x="447713" y="2266064"/>
            <a:ext cx="5132336" cy="2659190"/>
          </a:xfrm>
        </p:spPr>
        <p:txBody>
          <a:bodyPr/>
          <a:lstStyle/>
          <a:p>
            <a:pPr lvl="2"/>
            <a:r>
              <a:rPr lang="en-US" b="1" dirty="0">
                <a:solidFill>
                  <a:schemeClr val="tx1"/>
                </a:solidFill>
              </a:rPr>
              <a:t>Certified</a:t>
            </a:r>
            <a:r>
              <a:rPr lang="en-US" dirty="0">
                <a:solidFill>
                  <a:schemeClr val="tx1"/>
                </a:solidFill>
              </a:rPr>
              <a:t> Microsoft Private Cloud Fast Track configuration</a:t>
            </a:r>
          </a:p>
          <a:p>
            <a:pPr lvl="2"/>
            <a:r>
              <a:rPr lang="en-US" b="1" dirty="0">
                <a:solidFill>
                  <a:schemeClr val="tx1"/>
                </a:solidFill>
              </a:rPr>
              <a:t>Integrates</a:t>
            </a:r>
            <a:r>
              <a:rPr lang="en-US" dirty="0">
                <a:solidFill>
                  <a:schemeClr val="tx1"/>
                </a:solidFill>
              </a:rPr>
              <a:t> with your existing environment</a:t>
            </a:r>
          </a:p>
          <a:p>
            <a:pPr lvl="2"/>
            <a:r>
              <a:rPr lang="en-US" b="1" dirty="0">
                <a:solidFill>
                  <a:schemeClr val="tx1"/>
                </a:solidFill>
              </a:rPr>
              <a:t>Accelerates</a:t>
            </a:r>
            <a:r>
              <a:rPr lang="en-US" dirty="0">
                <a:solidFill>
                  <a:schemeClr val="tx1"/>
                </a:solidFill>
              </a:rPr>
              <a:t> your journey to the cloud</a:t>
            </a:r>
          </a:p>
        </p:txBody>
      </p:sp>
      <p:sp>
        <p:nvSpPr>
          <p:cNvPr id="5" name="Subtitle 4"/>
          <p:cNvSpPr>
            <a:spLocks noGrp="1"/>
          </p:cNvSpPr>
          <p:nvPr>
            <p:ph type="subTitle" idx="1"/>
          </p:nvPr>
        </p:nvSpPr>
        <p:spPr>
          <a:xfrm>
            <a:off x="447714" y="1504479"/>
            <a:ext cx="11506330" cy="376684"/>
          </a:xfrm>
        </p:spPr>
        <p:txBody>
          <a:bodyPr/>
          <a:lstStyle/>
          <a:p>
            <a:r>
              <a:rPr lang="en-US" dirty="0" smtClean="0">
                <a:solidFill>
                  <a:schemeClr val="tx1"/>
                </a:solidFill>
              </a:rPr>
              <a:t>Increases  </a:t>
            </a:r>
            <a:r>
              <a:rPr lang="en-US" dirty="0">
                <a:solidFill>
                  <a:schemeClr val="tx1"/>
                </a:solidFill>
              </a:rPr>
              <a:t>reliability and </a:t>
            </a:r>
            <a:r>
              <a:rPr lang="en-US" dirty="0" smtClean="0">
                <a:solidFill>
                  <a:schemeClr val="tx1"/>
                </a:solidFill>
              </a:rPr>
              <a:t>simplifies  deployment</a:t>
            </a:r>
            <a:endParaRPr lang="en-US" dirty="0">
              <a:solidFill>
                <a:schemeClr val="tx1"/>
              </a:solidFill>
            </a:endParaRPr>
          </a:p>
        </p:txBody>
      </p:sp>
      <p:sp>
        <p:nvSpPr>
          <p:cNvPr id="15" name="Rectangle 14"/>
          <p:cNvSpPr/>
          <p:nvPr/>
        </p:nvSpPr>
        <p:spPr>
          <a:xfrm>
            <a:off x="5699062" y="5168613"/>
            <a:ext cx="6274767" cy="402571"/>
          </a:xfrm>
          <a:prstGeom prst="rect">
            <a:avLst/>
          </a:prstGeom>
        </p:spPr>
        <p:txBody>
          <a:bodyPr wrap="square" lIns="124358" tIns="62179" rIns="124358" bIns="62179">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HP VirtualSystem VS3 for Microsoft </a:t>
            </a:r>
            <a:endParaRPr lang="en-US" dirty="0" smtClean="0"/>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8159" y="1131546"/>
            <a:ext cx="1601196" cy="4037067"/>
          </a:xfrm>
          <a:prstGeom prst="rect">
            <a:avLst/>
          </a:prstGeom>
        </p:spPr>
      </p:pic>
    </p:spTree>
    <p:extLst>
      <p:ext uri="{BB962C8B-B14F-4D97-AF65-F5344CB8AC3E}">
        <p14:creationId xmlns:p14="http://schemas.microsoft.com/office/powerpoint/2010/main" val="23870083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F0w4juEiUGtLqvRJGKp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NLWboTBAUS8I283xPBl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PAJqhhj30mN.UCcQ2ly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7GJvTNC0ECan43X8TW5Ng"/>
</p:tagLst>
</file>

<file path=ppt/theme/theme1.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C1298A41-419E-440C-B489-D47393D0BC58}"/>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TechEd_Europe_2013_Speaker_PPT_Template</Template>
  <TotalTime>4259</TotalTime>
  <Words>3306</Words>
  <Application>Microsoft Office PowerPoint</Application>
  <PresentationFormat>Custom</PresentationFormat>
  <Paragraphs>580</Paragraphs>
  <Slides>49</Slides>
  <Notes>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ＭＳ Ｐゴシック</vt:lpstr>
      <vt:lpstr>Arial</vt:lpstr>
      <vt:lpstr>Arial Narrow</vt:lpstr>
      <vt:lpstr>Calibri</vt:lpstr>
      <vt:lpstr>Consolas</vt:lpstr>
      <vt:lpstr>HP Simplified</vt:lpstr>
      <vt:lpstr>Lucida Grande</vt:lpstr>
      <vt:lpstr>Segoe</vt:lpstr>
      <vt:lpstr>Segoe UI</vt:lpstr>
      <vt:lpstr>Segoe UI Light</vt:lpstr>
      <vt:lpstr>Wingdings</vt:lpstr>
      <vt:lpstr>TechEd_Europe_2013_Speaker_PPT_Template</vt:lpstr>
      <vt:lpstr>TechEd_2013_Template_16x9</vt:lpstr>
      <vt:lpstr>PowerPoint Presentation</vt:lpstr>
      <vt:lpstr>HP Cloud Solutions for Microsoft</vt:lpstr>
      <vt:lpstr>Agenda</vt:lpstr>
      <vt:lpstr>The world has changed</vt:lpstr>
      <vt:lpstr>Maturing your capabilities with HP Converged Cloud</vt:lpstr>
      <vt:lpstr>Implementing a  Private Cloud</vt:lpstr>
      <vt:lpstr>HP Converged Infrastructure—transforming  the industry</vt:lpstr>
      <vt:lpstr>HP Converged Cloud solution choices for Microsoft</vt:lpstr>
      <vt:lpstr>The HP and Microsoft solution: HP VirtualSystem VS3 for Microsoft</vt:lpstr>
      <vt:lpstr>Architecture and Design Details</vt:lpstr>
      <vt:lpstr>VS3 Architecture Design Goals</vt:lpstr>
      <vt:lpstr>VS3 v2.2 configuration design models</vt:lpstr>
      <vt:lpstr>VS3 v2.2 for Microsoft configurations </vt:lpstr>
      <vt:lpstr>Base VS3 VM Sizing Ranges</vt:lpstr>
      <vt:lpstr>HP VirtualSystem - Highly available by design</vt:lpstr>
      <vt:lpstr>HA - Network Design Logical View</vt:lpstr>
      <vt:lpstr>Virtual Connect Server Profile</vt:lpstr>
      <vt:lpstr>HP VirtualSystem - Extensible to support a range of disaster recovery options</vt:lpstr>
      <vt:lpstr>Deeply integrated management</vt:lpstr>
      <vt:lpstr>Primary VS3 software components</vt:lpstr>
      <vt:lpstr>Microsoft System Center 2012 SP1</vt:lpstr>
      <vt:lpstr>HP Virtual System VS3 management cluster</vt:lpstr>
      <vt:lpstr>HP Insight Control for Microsoft System Center</vt:lpstr>
      <vt:lpstr>Power of Insight Control delivered to System Center</vt:lpstr>
      <vt:lpstr>Microsoft System Center-VMM integration</vt:lpstr>
      <vt:lpstr>Virtual Connect Management Pack</vt:lpstr>
      <vt:lpstr>Fabric Diagram View</vt:lpstr>
      <vt:lpstr>Built for the Microsoft cloud</vt:lpstr>
      <vt:lpstr>HP Cloud Solution for Microsoft powered by HP VirtualSystem </vt:lpstr>
      <vt:lpstr>HP VS3 – Proof point for performance and scalabity</vt:lpstr>
      <vt:lpstr>HP Converged Cloud solution choices for Microsoft</vt:lpstr>
      <vt:lpstr>HP CloudSystem optimized for Microsoft private cloud</vt:lpstr>
      <vt:lpstr>HP Cloud Maps for Microsoft Hyper-V  cluster server auto flexing for Microsoft with HP CloudSystem Matrix</vt:lpstr>
      <vt:lpstr>Delivering a complete solution</vt:lpstr>
      <vt:lpstr>Services throughout the lifecycle</vt:lpstr>
      <vt:lpstr>Factory Express and on-site startup services </vt:lpstr>
      <vt:lpstr>HP VirtualSystem VS3 for Microsoft v2.2 Deployment Accelerator Service</vt:lpstr>
      <vt:lpstr>Extend VS3 to the Microsoft Private Cloud</vt:lpstr>
      <vt:lpstr>Support experience for HP VirtualSystem VS3</vt:lpstr>
      <vt:lpstr>Recommended support services </vt:lpstr>
      <vt:lpstr>Critical service for HP VirtualSystem VS3 </vt:lpstr>
      <vt:lpstr>HP Technology Services</vt:lpstr>
      <vt:lpstr>Conclusion</vt:lpstr>
      <vt:lpstr>Microsoft virtualization and clouds run best with HP </vt:lpstr>
      <vt:lpstr>Take the next step</vt:lpstr>
      <vt:lpstr>Key links</vt:lpstr>
      <vt:lpstr>Thank you</vt:lpstr>
      <vt:lpstr>Evaluate this session</vt:lpstr>
      <vt:lpstr>PowerPoint Presentation</vt:lpstr>
    </vt:vector>
  </TitlesOfParts>
  <Manager>&lt;Comms manager/speech writer&gt;</Manager>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WAD-B291: HP Cloud Solutions for Microsoft</dc:title>
  <dc:subject>TechEd 2013</dc:subject>
  <dc:creator>Paul Gavin</dc:creator>
  <cp:keywords>TechEd 2013</cp:keywords>
  <dc:description>Template by: Jordan Cayabyab, Artitudes Design, Inc.
Formatting by: Priscila Mandryk, Silver Fox Productions, Inc.
Audience Type: Internal/External</dc:description>
  <cp:lastModifiedBy>Shows</cp:lastModifiedBy>
  <cp:revision>29</cp:revision>
  <dcterms:created xsi:type="dcterms:W3CDTF">2013-06-18T17:16:59Z</dcterms:created>
  <dcterms:modified xsi:type="dcterms:W3CDTF">2013-06-25T10:45:04Z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