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26"/>
  </p:notesMasterIdLst>
  <p:handoutMasterIdLst>
    <p:handoutMasterId r:id="rId27"/>
  </p:handoutMasterIdLst>
  <p:sldIdLst>
    <p:sldId id="1135" r:id="rId5"/>
    <p:sldId id="1054" r:id="rId6"/>
    <p:sldId id="1151" r:id="rId7"/>
    <p:sldId id="1161" r:id="rId8"/>
    <p:sldId id="1162" r:id="rId9"/>
    <p:sldId id="1163" r:id="rId10"/>
    <p:sldId id="1164" r:id="rId11"/>
    <p:sldId id="1159" r:id="rId12"/>
    <p:sldId id="1153" r:id="rId13"/>
    <p:sldId id="1154" r:id="rId14"/>
    <p:sldId id="1160" r:id="rId15"/>
    <p:sldId id="1155" r:id="rId16"/>
    <p:sldId id="1156" r:id="rId17"/>
    <p:sldId id="1157" r:id="rId18"/>
    <p:sldId id="1165" r:id="rId19"/>
    <p:sldId id="1158" r:id="rId20"/>
    <p:sldId id="1166" r:id="rId21"/>
    <p:sldId id="1144" r:id="rId22"/>
    <p:sldId id="1150" r:id="rId23"/>
    <p:sldId id="1169" r:id="rId24"/>
    <p:sldId id="1076" r:id="rId25"/>
  </p:sldIdLst>
  <p:sldSz cx="12436475" cy="6994525"/>
  <p:notesSz cx="6888163" cy="100203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054"/>
            <p14:sldId id="1151"/>
            <p14:sldId id="1161"/>
            <p14:sldId id="1162"/>
            <p14:sldId id="1163"/>
            <p14:sldId id="1164"/>
            <p14:sldId id="1159"/>
            <p14:sldId id="1153"/>
            <p14:sldId id="1154"/>
            <p14:sldId id="1160"/>
            <p14:sldId id="1155"/>
            <p14:sldId id="1156"/>
            <p14:sldId id="1157"/>
            <p14:sldId id="1165"/>
            <p14:sldId id="1158"/>
            <p14:sldId id="1166"/>
          </p14:sldIdLst>
        </p14:section>
        <p14:section name="Special content" id="{6925D2A1-AD53-4951-AB34-79DFA02CD676}">
          <p14:sldIdLst>
            <p14:sldId id="1144"/>
            <p14:sldId id="1150"/>
            <p14:sldId id="1169"/>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32" autoAdjust="0"/>
    <p:restoredTop sz="96305" autoAdjust="0"/>
  </p:normalViewPr>
  <p:slideViewPr>
    <p:cSldViewPr snapToGrid="0">
      <p:cViewPr varScale="1">
        <p:scale>
          <a:sx n="111" d="100"/>
          <a:sy n="111" d="100"/>
        </p:scale>
        <p:origin x="474" y="96"/>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snapToGrid="0" showGuides="1">
      <p:cViewPr>
        <p:scale>
          <a:sx n="41" d="100"/>
          <a:sy n="41" d="100"/>
        </p:scale>
        <p:origin x="-3792" y="-84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5B6A60E7-2D53-4E43-BBED-95418411E14A}" type="datetime8">
              <a:rPr lang="en-US" smtClean="0">
                <a:latin typeface="Segoe UI" pitchFamily="34" charset="0"/>
              </a:rPr>
              <a:t>6/26/2013 9:30 AM</a:t>
            </a:fld>
            <a:endParaRPr lang="en-US" dirty="0">
              <a:latin typeface="Segoe UI" pitchFamily="34" charset="0"/>
            </a:endParaRPr>
          </a:p>
        </p:txBody>
      </p:sp>
      <p:sp>
        <p:nvSpPr>
          <p:cNvPr id="8" name="Footer Placeholder 7"/>
          <p:cNvSpPr>
            <a:spLocks noGrp="1"/>
          </p:cNvSpPr>
          <p:nvPr>
            <p:ph type="ftr" sz="quarter" idx="2"/>
          </p:nvPr>
        </p:nvSpPr>
        <p:spPr>
          <a:xfrm>
            <a:off x="0" y="9517546"/>
            <a:ext cx="5820498" cy="364292"/>
          </a:xfrm>
          <a:prstGeom prst="rect">
            <a:avLst/>
          </a:prstGeom>
        </p:spPr>
        <p:txBody>
          <a:bodyPr vert="horz" lIns="96616" tIns="48308" rIns="96616" bIns="48308" rtlCol="0" anchor="b"/>
          <a:lstStyle>
            <a:lvl1pPr algn="l">
              <a:defRPr sz="1300"/>
            </a:lvl1pPr>
          </a:lstStyle>
          <a:p>
            <a:pPr marL="421016" defTabSz="965837"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809017" y="9517546"/>
            <a:ext cx="1077552" cy="501015"/>
          </a:xfrm>
          <a:prstGeom prst="rect">
            <a:avLst/>
          </a:prstGeom>
        </p:spPr>
        <p:txBody>
          <a:bodyPr vert="horz" lIns="96616" tIns="48308" rIns="96616" bIns="48308" rtlCol="0" anchor="b"/>
          <a:lstStyle>
            <a:lvl1pPr algn="r">
              <a:defRPr sz="13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6616" tIns="48308" rIns="96616" bIns="48308" rtlCol="0" anchor="ctr"/>
          <a:lstStyle/>
          <a:p>
            <a:endParaRPr lang="en-US" dirty="0"/>
          </a:p>
        </p:txBody>
      </p:sp>
      <p:sp>
        <p:nvSpPr>
          <p:cNvPr id="10" name="Footer Placeholder 9"/>
          <p:cNvSpPr>
            <a:spLocks noGrp="1"/>
          </p:cNvSpPr>
          <p:nvPr>
            <p:ph type="ftr" sz="quarter" idx="4"/>
          </p:nvPr>
        </p:nvSpPr>
        <p:spPr>
          <a:xfrm>
            <a:off x="0" y="9519285"/>
            <a:ext cx="5946781" cy="390077"/>
          </a:xfrm>
          <a:prstGeom prst="rect">
            <a:avLst/>
          </a:prstGeom>
        </p:spPr>
        <p:txBody>
          <a:bodyPr vert="horz" lIns="96616" tIns="48308" rIns="96616" bIns="48308" rtlCol="0" anchor="b"/>
          <a:lstStyle>
            <a:lvl1pPr marL="603847" indent="0" algn="l">
              <a:defRPr sz="1300"/>
            </a:lvl1pPr>
          </a:lstStyle>
          <a:p>
            <a:pPr defTabSz="965837"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1" name="Date Placeholder 10"/>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atin typeface="Segoe UI" pitchFamily="34" charset="0"/>
              </a:defRPr>
            </a:lvl1pPr>
          </a:lstStyle>
          <a:p>
            <a:fld id="{2DFDA5C7-BBAE-481E-8BF7-731156A2E2C1}" type="datetime8">
              <a:rPr lang="en-US" smtClean="0"/>
              <a:t>6/26/2013 9:28 AM</a:t>
            </a:fld>
            <a:endParaRPr lang="en-US" dirty="0"/>
          </a:p>
        </p:txBody>
      </p:sp>
      <p:sp>
        <p:nvSpPr>
          <p:cNvPr id="12" name="Notes Placeholder 11"/>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35300" y="9517546"/>
            <a:ext cx="951269" cy="501015"/>
          </a:xfrm>
          <a:prstGeom prst="rect">
            <a:avLst/>
          </a:prstGeom>
        </p:spPr>
        <p:txBody>
          <a:bodyPr vert="horz" lIns="96616" tIns="48308" rIns="96616" bIns="48308" rtlCol="0" anchor="b"/>
          <a:lstStyle>
            <a:lvl1pPr algn="r">
              <a:defRPr sz="13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6/26/2013 9:28 AM</a:t>
            </a:fld>
            <a:endParaRPr lang="en-US" dirty="0"/>
          </a:p>
        </p:txBody>
      </p:sp>
      <p:sp>
        <p:nvSpPr>
          <p:cNvPr id="11" name="Footer Placeholder 10"/>
          <p:cNvSpPr>
            <a:spLocks noGrp="1"/>
          </p:cNvSpPr>
          <p:nvPr>
            <p:ph type="ftr" sz="quarter" idx="14"/>
          </p:nvPr>
        </p:nvSpPr>
        <p:spPr/>
        <p:txBody>
          <a:bodyPr/>
          <a:lstStyle/>
          <a:p>
            <a:pPr defTabSz="965837"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6/26/2013 9:28 AM</a:t>
            </a:fld>
            <a:endParaRPr lang="en-US" dirty="0"/>
          </a:p>
        </p:txBody>
      </p:sp>
      <p:sp>
        <p:nvSpPr>
          <p:cNvPr id="11" name="Footer Placeholder 10"/>
          <p:cNvSpPr>
            <a:spLocks noGrp="1"/>
          </p:cNvSpPr>
          <p:nvPr>
            <p:ph type="ftr" sz="quarter" idx="14"/>
          </p:nvPr>
        </p:nvSpPr>
        <p:spPr/>
        <p:txBody>
          <a:bodyPr/>
          <a:lstStyle/>
          <a:p>
            <a:pPr defTabSz="965837"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69444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50888"/>
            <a:ext cx="6678613" cy="3757612"/>
          </a:xfrm>
          <a:prstGeom prst="rect">
            <a:avLst/>
          </a:prstGeom>
        </p:spPr>
      </p:sp>
      <p:sp>
        <p:nvSpPr>
          <p:cNvPr id="3" name="Notes Placeholder 2"/>
          <p:cNvSpPr>
            <a:spLocks noGrp="1"/>
          </p:cNvSpPr>
          <p:nvPr>
            <p:ph type="body" idx="1"/>
          </p:nvPr>
        </p:nvSpPr>
        <p:spPr>
          <a:xfrm>
            <a:off x="688817" y="4759643"/>
            <a:ext cx="5510530" cy="4509135"/>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99346" y="9517546"/>
            <a:ext cx="687222" cy="501015"/>
          </a:xfrm>
          <a:prstGeom prst="rect">
            <a:avLst/>
          </a:prstGeom>
        </p:spPr>
        <p:txBody>
          <a:bodyPr/>
          <a:lstStyle/>
          <a:p>
            <a:fld id="{EC87E0CF-87F6-4B58-B8B8-DCAB2DAAF3CA}" type="slidenum">
              <a:rPr lang="en-US" smtClean="0"/>
              <a:pPr/>
              <a:t>18</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6/26/2013 9:30 AM</a:t>
            </a:fld>
            <a:endParaRPr lang="en-US" dirty="0"/>
          </a:p>
        </p:txBody>
      </p:sp>
      <p:sp>
        <p:nvSpPr>
          <p:cNvPr id="13" name="Footer Placeholder 12"/>
          <p:cNvSpPr>
            <a:spLocks noGrp="1"/>
          </p:cNvSpPr>
          <p:nvPr>
            <p:ph type="ftr" sz="quarter" idx="15"/>
          </p:nvPr>
        </p:nvSpPr>
        <p:spPr/>
        <p:txBody>
          <a:bodyPr/>
          <a:lstStyle/>
          <a:p>
            <a:pPr defTabSz="965837"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658860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65837"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6/26/2013 9:30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19</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6/26/2013 9:30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350500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4775" y="750888"/>
            <a:ext cx="6678613" cy="3757612"/>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21</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6/26/2013 9:30 AM</a:t>
            </a:fld>
            <a:endParaRPr lang="en-US" dirty="0"/>
          </a:p>
        </p:txBody>
      </p:sp>
      <p:sp>
        <p:nvSpPr>
          <p:cNvPr id="12" name="Footer Placeholder 11"/>
          <p:cNvSpPr>
            <a:spLocks noGrp="1"/>
          </p:cNvSpPr>
          <p:nvPr>
            <p:ph type="ftr" sz="quarter" idx="15"/>
          </p:nvPr>
        </p:nvSpPr>
        <p:spPr/>
        <p:txBody>
          <a:bodyPr/>
          <a:lstStyle/>
          <a:p>
            <a:pPr defTabSz="965837"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Demo: </a:t>
            </a:r>
            <a:br>
              <a:rPr lang="en-US" sz="4800" dirty="0" smtClean="0"/>
            </a:br>
            <a:r>
              <a:rPr lang="en-US" sz="4800" dirty="0" smtClean="0"/>
              <a:t>Introducing Windows Azure Websites</a:t>
            </a:r>
            <a:endParaRPr lang="en-US" sz="4800" dirty="0"/>
          </a:p>
        </p:txBody>
      </p:sp>
      <p:sp>
        <p:nvSpPr>
          <p:cNvPr id="5" name="Text Placeholder 4"/>
          <p:cNvSpPr>
            <a:spLocks noGrp="1"/>
          </p:cNvSpPr>
          <p:nvPr>
            <p:ph type="body" sz="quarter" idx="12"/>
          </p:nvPr>
        </p:nvSpPr>
        <p:spPr/>
        <p:txBody>
          <a:bodyPr/>
          <a:lstStyle/>
          <a:p>
            <a:r>
              <a:rPr lang="en-US" sz="3200" dirty="0" smtClean="0"/>
              <a:t>Rainer Stropek (time cockpit)</a:t>
            </a:r>
            <a:br>
              <a:rPr lang="en-US" sz="3200" dirty="0" smtClean="0"/>
            </a:br>
            <a:r>
              <a:rPr lang="en-US" sz="3200" dirty="0" smtClean="0"/>
              <a:t>Windows Azure MVP</a:t>
            </a:r>
            <a:endParaRPr lang="en-US" sz="3200" dirty="0"/>
          </a:p>
        </p:txBody>
      </p:sp>
    </p:spTree>
    <p:extLst>
      <p:ext uri="{BB962C8B-B14F-4D97-AF65-F5344CB8AC3E}">
        <p14:creationId xmlns:p14="http://schemas.microsoft.com/office/powerpoint/2010/main" val="24051272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type="body" sz="quarter" idx="10"/>
          </p:nvPr>
        </p:nvSpPr>
        <p:spPr>
          <a:xfrm>
            <a:off x="274638" y="1212850"/>
            <a:ext cx="11887200" cy="4124206"/>
          </a:xfrm>
        </p:spPr>
        <p:txBody>
          <a:bodyPr/>
          <a:lstStyle/>
          <a:p>
            <a:r>
              <a:rPr lang="en-US" dirty="0"/>
              <a:t>What is Continuous </a:t>
            </a:r>
            <a:r>
              <a:rPr lang="en-US" dirty="0" smtClean="0"/>
              <a:t>Integration and why is it helpful?</a:t>
            </a:r>
            <a:endParaRPr lang="en-US" dirty="0"/>
          </a:p>
          <a:p>
            <a:r>
              <a:rPr lang="en-US" dirty="0" smtClean="0"/>
              <a:t>Introducing </a:t>
            </a:r>
            <a:r>
              <a:rPr lang="en-US" dirty="0"/>
              <a:t>Windows Azure Websites</a:t>
            </a:r>
          </a:p>
          <a:p>
            <a:r>
              <a:rPr lang="en-US" dirty="0">
                <a:solidFill>
                  <a:srgbClr val="FFC000"/>
                </a:solidFill>
              </a:rPr>
              <a:t>Introducing Team Foundation Services</a:t>
            </a:r>
          </a:p>
          <a:p>
            <a:r>
              <a:rPr lang="en-US" dirty="0" smtClean="0"/>
              <a:t>CI Demo</a:t>
            </a:r>
          </a:p>
          <a:p>
            <a:pPr lvl="1"/>
            <a:r>
              <a:rPr lang="en-US" dirty="0" smtClean="0"/>
              <a:t>Create a website</a:t>
            </a:r>
          </a:p>
          <a:p>
            <a:pPr lvl="1"/>
            <a:r>
              <a:rPr lang="en-US" dirty="0" smtClean="0"/>
              <a:t>Connect it with a TFServices project</a:t>
            </a:r>
          </a:p>
          <a:p>
            <a:pPr lvl="1"/>
            <a:r>
              <a:rPr lang="en-US" dirty="0" smtClean="0"/>
              <a:t>Build in the cloud</a:t>
            </a:r>
          </a:p>
          <a:p>
            <a:pPr lvl="1"/>
            <a:r>
              <a:rPr lang="en-US" dirty="0" smtClean="0"/>
              <a:t>Customize build workflow</a:t>
            </a:r>
            <a:endParaRPr lang="en-US" dirty="0"/>
          </a:p>
        </p:txBody>
      </p:sp>
    </p:spTree>
    <p:extLst>
      <p:ext uri="{BB962C8B-B14F-4D97-AF65-F5344CB8AC3E}">
        <p14:creationId xmlns:p14="http://schemas.microsoft.com/office/powerpoint/2010/main" val="37143599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de-AT" dirty="0" err="1" smtClean="0"/>
              <a:t>Introducing</a:t>
            </a:r>
            <a:r>
              <a:rPr lang="de-AT" dirty="0" smtClean="0"/>
              <a:t> Team </a:t>
            </a:r>
            <a:r>
              <a:rPr lang="de-AT" dirty="0" err="1" smtClean="0"/>
              <a:t>Foundation</a:t>
            </a:r>
            <a:r>
              <a:rPr lang="de-AT" dirty="0" smtClean="0"/>
              <a:t> Services</a:t>
            </a:r>
            <a:endParaRPr lang="de-AT" dirty="0"/>
          </a:p>
        </p:txBody>
      </p:sp>
      <p:sp>
        <p:nvSpPr>
          <p:cNvPr id="5" name="Text Placeholder 4"/>
          <p:cNvSpPr>
            <a:spLocks noGrp="1"/>
          </p:cNvSpPr>
          <p:nvPr>
            <p:ph type="body" sz="quarter" idx="10"/>
          </p:nvPr>
        </p:nvSpPr>
        <p:spPr>
          <a:xfrm>
            <a:off x="274638" y="1212850"/>
            <a:ext cx="11887200" cy="5478423"/>
          </a:xfrm>
        </p:spPr>
        <p:txBody>
          <a:bodyPr/>
          <a:lstStyle/>
          <a:p>
            <a:r>
              <a:rPr lang="en-US" dirty="0"/>
              <a:t>TFS in the cloud</a:t>
            </a:r>
          </a:p>
          <a:p>
            <a:pPr lvl="1"/>
            <a:r>
              <a:rPr lang="en-US" dirty="0"/>
              <a:t>Multi-tenant infrastructure with TFS running on the Azure technology platform</a:t>
            </a:r>
          </a:p>
          <a:p>
            <a:r>
              <a:rPr lang="en-US" dirty="0"/>
              <a:t>Broad functional reach with few limitations</a:t>
            </a:r>
          </a:p>
          <a:p>
            <a:pPr lvl="1"/>
            <a:r>
              <a:rPr lang="en-US" dirty="0"/>
              <a:t>Agile planning tools</a:t>
            </a:r>
          </a:p>
          <a:p>
            <a:pPr lvl="1"/>
            <a:r>
              <a:rPr lang="en-US" dirty="0"/>
              <a:t>Version control</a:t>
            </a:r>
          </a:p>
          <a:p>
            <a:pPr lvl="1"/>
            <a:r>
              <a:rPr lang="en-US" dirty="0"/>
              <a:t>Work item tracking</a:t>
            </a:r>
          </a:p>
          <a:p>
            <a:pPr lvl="1"/>
            <a:r>
              <a:rPr lang="en-US" dirty="0" smtClean="0"/>
              <a:t>Build (Preview)</a:t>
            </a:r>
            <a:endParaRPr lang="en-US" dirty="0"/>
          </a:p>
          <a:p>
            <a:r>
              <a:rPr lang="en-US" dirty="0"/>
              <a:t>Free for small team</a:t>
            </a:r>
          </a:p>
          <a:p>
            <a:pPr lvl="1"/>
            <a:r>
              <a:rPr lang="en-US" dirty="0"/>
              <a:t>Use TFS Online as part of your MSDN subscription</a:t>
            </a:r>
          </a:p>
          <a:p>
            <a:pPr lvl="1"/>
            <a:r>
              <a:rPr lang="en-US" dirty="0"/>
              <a:t>Free for small teams with &lt;= 5 members</a:t>
            </a:r>
          </a:p>
          <a:p>
            <a:pPr lvl="1"/>
            <a:r>
              <a:rPr lang="en-US" dirty="0"/>
              <a:t>Unlimited number of projects</a:t>
            </a:r>
          </a:p>
          <a:p>
            <a:endParaRPr lang="de-AT" dirty="0"/>
          </a:p>
        </p:txBody>
      </p:sp>
    </p:spTree>
    <p:extLst>
      <p:ext uri="{BB962C8B-B14F-4D97-AF65-F5344CB8AC3E}">
        <p14:creationId xmlns:p14="http://schemas.microsoft.com/office/powerpoint/2010/main" val="10891912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fade">
                                      <p:cBhvr>
                                        <p:cTn id="38" dur="500"/>
                                        <p:tgtEl>
                                          <p:spTgt spid="5">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Introducing Team Foundation Services</a:t>
            </a:r>
            <a:endParaRPr lang="en-US" dirty="0"/>
          </a:p>
        </p:txBody>
      </p:sp>
      <p:sp>
        <p:nvSpPr>
          <p:cNvPr id="5" name="Text Placeholder 4"/>
          <p:cNvSpPr>
            <a:spLocks noGrp="1"/>
          </p:cNvSpPr>
          <p:nvPr>
            <p:ph type="body" sz="quarter" idx="10"/>
          </p:nvPr>
        </p:nvSpPr>
        <p:spPr>
          <a:xfrm>
            <a:off x="274638" y="1212850"/>
            <a:ext cx="11887200" cy="4124206"/>
          </a:xfrm>
        </p:spPr>
        <p:txBody>
          <a:bodyPr/>
          <a:lstStyle/>
          <a:p>
            <a:r>
              <a:rPr lang="en-US" dirty="0"/>
              <a:t>Build process is still in preview</a:t>
            </a:r>
          </a:p>
          <a:p>
            <a:pPr lvl="1"/>
            <a:r>
              <a:rPr lang="en-US" dirty="0"/>
              <a:t>Currently no cap on build processes</a:t>
            </a:r>
          </a:p>
          <a:p>
            <a:pPr lvl="1"/>
            <a:r>
              <a:rPr lang="en-US" dirty="0"/>
              <a:t>Limitations will apply (e.g. for free subscriptions) at RTM</a:t>
            </a:r>
          </a:p>
          <a:p>
            <a:r>
              <a:rPr lang="en-US" dirty="0"/>
              <a:t>Currently not further pricing information available</a:t>
            </a:r>
          </a:p>
          <a:p>
            <a:r>
              <a:rPr lang="en-US" dirty="0"/>
              <a:t>Limitations</a:t>
            </a:r>
          </a:p>
          <a:p>
            <a:pPr lvl="1"/>
            <a:r>
              <a:rPr lang="en-US" dirty="0"/>
              <a:t>No way to customize the process template</a:t>
            </a:r>
          </a:p>
          <a:p>
            <a:pPr lvl="1"/>
            <a:r>
              <a:rPr lang="en-US" dirty="0"/>
              <a:t>No integration with e.g. SharePoint, Project Server, etc.</a:t>
            </a:r>
          </a:p>
          <a:p>
            <a:pPr lvl="1"/>
            <a:r>
              <a:rPr lang="en-US" dirty="0" err="1"/>
              <a:t>LiveID</a:t>
            </a:r>
            <a:r>
              <a:rPr lang="en-US" dirty="0"/>
              <a:t> is the only authentication mechanism</a:t>
            </a:r>
          </a:p>
          <a:p>
            <a:pPr lvl="1"/>
            <a:r>
              <a:rPr lang="en-US" dirty="0"/>
              <a:t>Reporting is very </a:t>
            </a:r>
            <a:r>
              <a:rPr lang="en-US" dirty="0" smtClean="0"/>
              <a:t>limited</a:t>
            </a:r>
            <a:endParaRPr lang="en-US" dirty="0"/>
          </a:p>
        </p:txBody>
      </p:sp>
    </p:spTree>
    <p:extLst>
      <p:ext uri="{BB962C8B-B14F-4D97-AF65-F5344CB8AC3E}">
        <p14:creationId xmlns:p14="http://schemas.microsoft.com/office/powerpoint/2010/main" val="13218837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Demo: </a:t>
            </a:r>
            <a:br>
              <a:rPr lang="en-US" sz="4800" dirty="0" smtClean="0"/>
            </a:br>
            <a:r>
              <a:rPr lang="en-US" sz="4800" dirty="0" smtClean="0"/>
              <a:t>Introducing Team Foundation Services</a:t>
            </a:r>
            <a:endParaRPr lang="en-US" sz="4800" dirty="0"/>
          </a:p>
        </p:txBody>
      </p:sp>
      <p:sp>
        <p:nvSpPr>
          <p:cNvPr id="5" name="Text Placeholder 4"/>
          <p:cNvSpPr>
            <a:spLocks noGrp="1"/>
          </p:cNvSpPr>
          <p:nvPr>
            <p:ph type="body" sz="quarter" idx="12"/>
          </p:nvPr>
        </p:nvSpPr>
        <p:spPr/>
        <p:txBody>
          <a:bodyPr/>
          <a:lstStyle/>
          <a:p>
            <a:r>
              <a:rPr lang="en-US" sz="3200" dirty="0" smtClean="0"/>
              <a:t>Rainer Stropek (time cockpit)</a:t>
            </a:r>
            <a:br>
              <a:rPr lang="en-US" sz="3200" dirty="0" smtClean="0"/>
            </a:br>
            <a:r>
              <a:rPr lang="en-US" sz="3200" dirty="0" smtClean="0"/>
              <a:t>Windows Azure MVP</a:t>
            </a:r>
            <a:endParaRPr lang="en-US" sz="3200" dirty="0"/>
          </a:p>
        </p:txBody>
      </p:sp>
    </p:spTree>
    <p:extLst>
      <p:ext uri="{BB962C8B-B14F-4D97-AF65-F5344CB8AC3E}">
        <p14:creationId xmlns:p14="http://schemas.microsoft.com/office/powerpoint/2010/main" val="16782803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type="body" sz="quarter" idx="10"/>
          </p:nvPr>
        </p:nvSpPr>
        <p:spPr>
          <a:xfrm>
            <a:off x="274638" y="1212850"/>
            <a:ext cx="11887200" cy="4124206"/>
          </a:xfrm>
        </p:spPr>
        <p:txBody>
          <a:bodyPr/>
          <a:lstStyle/>
          <a:p>
            <a:r>
              <a:rPr lang="en-US" dirty="0"/>
              <a:t>What is Continuous </a:t>
            </a:r>
            <a:r>
              <a:rPr lang="en-US" dirty="0" smtClean="0"/>
              <a:t>Integration and why is it helpful?</a:t>
            </a:r>
            <a:endParaRPr lang="en-US" dirty="0"/>
          </a:p>
          <a:p>
            <a:r>
              <a:rPr lang="en-US" dirty="0" smtClean="0"/>
              <a:t>Introducing </a:t>
            </a:r>
            <a:r>
              <a:rPr lang="en-US" dirty="0"/>
              <a:t>Windows Azure Websites</a:t>
            </a:r>
          </a:p>
          <a:p>
            <a:r>
              <a:rPr lang="en-US" dirty="0"/>
              <a:t>Introducing Team Foundation Services</a:t>
            </a:r>
          </a:p>
          <a:p>
            <a:r>
              <a:rPr lang="en-US" dirty="0">
                <a:solidFill>
                  <a:srgbClr val="FFC000"/>
                </a:solidFill>
              </a:rPr>
              <a:t>CI Demo</a:t>
            </a:r>
          </a:p>
          <a:p>
            <a:pPr lvl="1"/>
            <a:r>
              <a:rPr lang="en-US" dirty="0" smtClean="0">
                <a:solidFill>
                  <a:srgbClr val="FFC000"/>
                </a:solidFill>
              </a:rPr>
              <a:t>Create a website</a:t>
            </a:r>
          </a:p>
          <a:p>
            <a:pPr lvl="1"/>
            <a:r>
              <a:rPr lang="en-US" dirty="0" smtClean="0">
                <a:solidFill>
                  <a:srgbClr val="FFC000"/>
                </a:solidFill>
              </a:rPr>
              <a:t>Connect it with a TFServices project</a:t>
            </a:r>
          </a:p>
          <a:p>
            <a:pPr lvl="1"/>
            <a:r>
              <a:rPr lang="en-US" dirty="0" smtClean="0">
                <a:solidFill>
                  <a:srgbClr val="FFC000"/>
                </a:solidFill>
              </a:rPr>
              <a:t>Build in the cloud</a:t>
            </a:r>
          </a:p>
          <a:p>
            <a:pPr lvl="1"/>
            <a:r>
              <a:rPr lang="en-US" dirty="0" smtClean="0">
                <a:solidFill>
                  <a:srgbClr val="FFC000"/>
                </a:solidFill>
              </a:rPr>
              <a:t>Customize build workflow</a:t>
            </a:r>
            <a:endParaRPr lang="en-US" dirty="0">
              <a:solidFill>
                <a:srgbClr val="FFC000"/>
              </a:solidFill>
            </a:endParaRPr>
          </a:p>
        </p:txBody>
      </p:sp>
    </p:spTree>
    <p:extLst>
      <p:ext uri="{BB962C8B-B14F-4D97-AF65-F5344CB8AC3E}">
        <p14:creationId xmlns:p14="http://schemas.microsoft.com/office/powerpoint/2010/main" val="242471150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Demo:</a:t>
            </a:r>
            <a:br>
              <a:rPr lang="en-US" sz="4800" dirty="0" smtClean="0"/>
            </a:br>
            <a:r>
              <a:rPr lang="en-US" sz="4800" dirty="0" smtClean="0"/>
              <a:t>Continuous Integration</a:t>
            </a:r>
            <a:endParaRPr lang="en-US" sz="4800" dirty="0"/>
          </a:p>
        </p:txBody>
      </p:sp>
      <p:sp>
        <p:nvSpPr>
          <p:cNvPr id="3" name="Text Placeholder 2"/>
          <p:cNvSpPr>
            <a:spLocks noGrp="1"/>
          </p:cNvSpPr>
          <p:nvPr>
            <p:ph type="body" sz="quarter" idx="12"/>
          </p:nvPr>
        </p:nvSpPr>
        <p:spPr/>
        <p:txBody>
          <a:bodyPr/>
          <a:lstStyle/>
          <a:p>
            <a:r>
              <a:rPr lang="en-US" sz="3200" dirty="0" smtClean="0"/>
              <a:t>Rainer Stropek (time cockpit)</a:t>
            </a:r>
            <a:br>
              <a:rPr lang="en-US" sz="3200" dirty="0" smtClean="0"/>
            </a:br>
            <a:r>
              <a:rPr lang="en-US" sz="3200" dirty="0" smtClean="0"/>
              <a:t>Windows Azure MVP</a:t>
            </a:r>
          </a:p>
          <a:p>
            <a:endParaRPr lang="en-US" sz="3200" dirty="0"/>
          </a:p>
        </p:txBody>
      </p:sp>
    </p:spTree>
    <p:extLst>
      <p:ext uri="{BB962C8B-B14F-4D97-AF65-F5344CB8AC3E}">
        <p14:creationId xmlns:p14="http://schemas.microsoft.com/office/powerpoint/2010/main" val="41516348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Wrap Up</a:t>
            </a:r>
            <a:endParaRPr lang="en-US" dirty="0"/>
          </a:p>
        </p:txBody>
      </p:sp>
      <p:sp>
        <p:nvSpPr>
          <p:cNvPr id="5" name="Text Placeholder 4"/>
          <p:cNvSpPr>
            <a:spLocks noGrp="1"/>
          </p:cNvSpPr>
          <p:nvPr>
            <p:ph type="body" sz="quarter" idx="10"/>
          </p:nvPr>
        </p:nvSpPr>
        <p:spPr>
          <a:xfrm>
            <a:off x="274638" y="1212850"/>
            <a:ext cx="11887200" cy="2769989"/>
          </a:xfrm>
        </p:spPr>
        <p:txBody>
          <a:bodyPr/>
          <a:lstStyle/>
          <a:p>
            <a:r>
              <a:rPr lang="en-US" dirty="0" smtClean="0"/>
              <a:t>WAWS and TFServices are designed to work together</a:t>
            </a:r>
          </a:p>
          <a:p>
            <a:r>
              <a:rPr lang="en-US" dirty="0" smtClean="0"/>
              <a:t>Cloud CI platform lets you concentrate on your app</a:t>
            </a:r>
          </a:p>
          <a:p>
            <a:r>
              <a:rPr lang="en-US" dirty="0" smtClean="0"/>
              <a:t>Limitations apply</a:t>
            </a:r>
          </a:p>
          <a:p>
            <a:pPr lvl="1"/>
            <a:r>
              <a:rPr lang="en-US" dirty="0" smtClean="0"/>
              <a:t>No/limited influence on underlying platform (e.g. OS)</a:t>
            </a:r>
          </a:p>
          <a:p>
            <a:pPr lvl="1"/>
            <a:r>
              <a:rPr lang="en-US" dirty="0" smtClean="0"/>
              <a:t>Special demands? You could still use the cloud and run your own TFS on </a:t>
            </a:r>
            <a:r>
              <a:rPr lang="en-US" dirty="0" err="1" smtClean="0"/>
              <a:t>IaaS</a:t>
            </a:r>
            <a:r>
              <a:rPr lang="en-US" dirty="0" smtClean="0"/>
              <a:t>.</a:t>
            </a:r>
          </a:p>
        </p:txBody>
      </p:sp>
    </p:spTree>
    <p:extLst>
      <p:ext uri="{BB962C8B-B14F-4D97-AF65-F5344CB8AC3E}">
        <p14:creationId xmlns:p14="http://schemas.microsoft.com/office/powerpoint/2010/main" val="15183864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Related content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6" y="1395987"/>
            <a:ext cx="11790169" cy="1588127"/>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WAD-B329: Windows Azure Web Sites: An Architecture and Technical Deep Dive</a:t>
            </a:r>
            <a:br>
              <a:rPr lang="en-US" sz="3600" dirty="0">
                <a:gradFill>
                  <a:gsLst>
                    <a:gs pos="1250">
                      <a:schemeClr val="tx1"/>
                    </a:gs>
                    <a:gs pos="100000">
                      <a:schemeClr val="tx1"/>
                    </a:gs>
                  </a:gsLst>
                  <a:lin ang="5400000" scaled="0"/>
                </a:gradFill>
                <a:latin typeface="+mj-lt"/>
              </a:rPr>
            </a:br>
            <a:r>
              <a:rPr lang="en-US" sz="3600" dirty="0">
                <a:gradFill>
                  <a:gsLst>
                    <a:gs pos="1250">
                      <a:schemeClr val="tx1"/>
                    </a:gs>
                    <a:gs pos="100000">
                      <a:schemeClr val="tx1"/>
                    </a:gs>
                  </a:gsLst>
                  <a:lin ang="5400000" scaled="0"/>
                </a:gradFill>
                <a:latin typeface="+mj-lt"/>
              </a:rPr>
              <a:t>DEV-B355: Web Deployment Done Right</a:t>
            </a:r>
          </a:p>
        </p:txBody>
      </p:sp>
      <p:sp>
        <p:nvSpPr>
          <p:cNvPr id="8" name="Rectangle 7"/>
          <p:cNvSpPr/>
          <p:nvPr/>
        </p:nvSpPr>
        <p:spPr bwMode="invGray">
          <a:xfrm>
            <a:off x="371666" y="3097389"/>
            <a:ext cx="11790169" cy="1089529"/>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DEV-H312: Making Developers More Productive with Microsoft Visual Studio Team Foundation Server 2012</a:t>
            </a:r>
          </a:p>
        </p:txBody>
      </p:sp>
      <p:sp>
        <p:nvSpPr>
          <p:cNvPr id="10" name="Rectangle 9"/>
          <p:cNvSpPr/>
          <p:nvPr/>
        </p:nvSpPr>
        <p:spPr bwMode="invGray">
          <a:xfrm>
            <a:off x="371666" y="4478092"/>
            <a:ext cx="11790169" cy="590931"/>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a:gradFill>
                  <a:gsLst>
                    <a:gs pos="1250">
                      <a:schemeClr val="tx1"/>
                    </a:gs>
                    <a:gs pos="100000">
                      <a:schemeClr val="tx1"/>
                    </a:gs>
                  </a:gsLst>
                  <a:lin ang="5400000" scaled="0"/>
                </a:gradFill>
                <a:latin typeface="+mj-lt"/>
              </a:rPr>
              <a:t>Exam 487: Developing Windows Azure and Web Services</a:t>
            </a:r>
          </a:p>
        </p:txBody>
      </p:sp>
      <p:sp>
        <p:nvSpPr>
          <p:cNvPr id="12" name="Rectangle 11"/>
          <p:cNvSpPr/>
          <p:nvPr/>
        </p:nvSpPr>
        <p:spPr bwMode="invGray">
          <a:xfrm>
            <a:off x="371666" y="5389724"/>
            <a:ext cx="11790169" cy="590931"/>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Find Me Tomorrow at Ask The Experts</a:t>
            </a:r>
            <a:endParaRPr lang="en-US" sz="36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45498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50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0-#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17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0-#ppt_w/2"/>
                                          </p:val>
                                        </p:tav>
                                        <p:tav tm="100000">
                                          <p:val>
                                            <p:strVal val="#ppt_x"/>
                                          </p:val>
                                        </p:tav>
                                      </p:tavLst>
                                    </p:anim>
                                    <p:anim calcmode="lin" valueType="num">
                                      <p:cBhvr additive="base">
                                        <p:cTn id="2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Continuous Integration with Team Foundation Services and Windows Azure Websites</a:t>
            </a:r>
            <a:endParaRPr lang="en-US" sz="3600" dirty="0"/>
          </a:p>
        </p:txBody>
      </p:sp>
      <p:sp>
        <p:nvSpPr>
          <p:cNvPr id="5" name="Text Placeholder 4"/>
          <p:cNvSpPr>
            <a:spLocks noGrp="1"/>
          </p:cNvSpPr>
          <p:nvPr>
            <p:ph type="body" sz="quarter" idx="12"/>
          </p:nvPr>
        </p:nvSpPr>
        <p:spPr/>
        <p:txBody>
          <a:bodyPr/>
          <a:lstStyle/>
          <a:p>
            <a:r>
              <a:rPr lang="en-US" sz="2800" dirty="0" smtClean="0"/>
              <a:t>Rainer Stropek (time cockpit)</a:t>
            </a:r>
            <a:br>
              <a:rPr lang="en-US" sz="2800" dirty="0" smtClean="0"/>
            </a:br>
            <a:r>
              <a:rPr lang="en-US" sz="2800" dirty="0" smtClean="0"/>
              <a:t>Windows Azure MVP</a:t>
            </a:r>
            <a:endParaRPr lang="en-US" sz="2800" dirty="0"/>
          </a:p>
        </p:txBody>
      </p:sp>
      <p:sp>
        <p:nvSpPr>
          <p:cNvPr id="14" name="Text Placeholder 13"/>
          <p:cNvSpPr>
            <a:spLocks noGrp="1"/>
          </p:cNvSpPr>
          <p:nvPr>
            <p:ph type="body" sz="quarter" idx="13"/>
          </p:nvPr>
        </p:nvSpPr>
        <p:spPr/>
        <p:txBody>
          <a:bodyPr/>
          <a:lstStyle/>
          <a:p>
            <a:r>
              <a:rPr lang="en-US" smtClean="0"/>
              <a:t>WAD-B302</a:t>
            </a:r>
            <a:endParaRPr lang="en-US" dirty="0"/>
          </a:p>
        </p:txBody>
      </p:sp>
    </p:spTree>
    <p:extLst>
      <p:ext uri="{BB962C8B-B14F-4D97-AF65-F5344CB8AC3E}">
        <p14:creationId xmlns:p14="http://schemas.microsoft.com/office/powerpoint/2010/main" val="248586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256498789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type="body" sz="quarter" idx="10"/>
          </p:nvPr>
        </p:nvSpPr>
        <p:spPr>
          <a:xfrm>
            <a:off x="274638" y="1212850"/>
            <a:ext cx="11887200" cy="4124206"/>
          </a:xfrm>
        </p:spPr>
        <p:txBody>
          <a:bodyPr/>
          <a:lstStyle/>
          <a:p>
            <a:r>
              <a:rPr lang="en-US" dirty="0"/>
              <a:t>What is Continuous </a:t>
            </a:r>
            <a:r>
              <a:rPr lang="en-US" dirty="0" smtClean="0"/>
              <a:t>Integration and why is it helpful?</a:t>
            </a:r>
            <a:endParaRPr lang="en-US" dirty="0"/>
          </a:p>
          <a:p>
            <a:r>
              <a:rPr lang="en-US" dirty="0" smtClean="0"/>
              <a:t>Introducing Windows Azure Websites</a:t>
            </a:r>
          </a:p>
          <a:p>
            <a:r>
              <a:rPr lang="en-US" dirty="0" smtClean="0"/>
              <a:t>Introducing Team Foundation Services</a:t>
            </a:r>
          </a:p>
          <a:p>
            <a:r>
              <a:rPr lang="en-US" dirty="0" smtClean="0"/>
              <a:t>CI Demo</a:t>
            </a:r>
          </a:p>
          <a:p>
            <a:pPr lvl="1"/>
            <a:r>
              <a:rPr lang="en-US" dirty="0" smtClean="0"/>
              <a:t>Create a website</a:t>
            </a:r>
          </a:p>
          <a:p>
            <a:pPr lvl="1"/>
            <a:r>
              <a:rPr lang="en-US" dirty="0" smtClean="0"/>
              <a:t>Connect it with a TFServices project</a:t>
            </a:r>
          </a:p>
          <a:p>
            <a:pPr lvl="1"/>
            <a:r>
              <a:rPr lang="en-US" dirty="0" smtClean="0"/>
              <a:t>Build in the cloud</a:t>
            </a:r>
          </a:p>
          <a:p>
            <a:pPr lvl="1"/>
            <a:r>
              <a:rPr lang="en-US" dirty="0" smtClean="0"/>
              <a:t>Customize build workflow</a:t>
            </a:r>
            <a:endParaRPr lang="en-US" dirty="0"/>
          </a:p>
        </p:txBody>
      </p:sp>
    </p:spTree>
    <p:extLst>
      <p:ext uri="{BB962C8B-B14F-4D97-AF65-F5344CB8AC3E}">
        <p14:creationId xmlns:p14="http://schemas.microsoft.com/office/powerpoint/2010/main" val="38596091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500"/>
                                        <p:tgtEl>
                                          <p:spTgt spid="6">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500"/>
                                        <p:tgtEl>
                                          <p:spTgt spid="6">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type="body" sz="quarter" idx="10"/>
          </p:nvPr>
        </p:nvSpPr>
        <p:spPr>
          <a:xfrm>
            <a:off x="274638" y="1212850"/>
            <a:ext cx="11887200" cy="4124206"/>
          </a:xfrm>
        </p:spPr>
        <p:txBody>
          <a:bodyPr/>
          <a:lstStyle/>
          <a:p>
            <a:r>
              <a:rPr lang="en-US" dirty="0">
                <a:solidFill>
                  <a:srgbClr val="FFC000"/>
                </a:solidFill>
              </a:rPr>
              <a:t>What is Continuous </a:t>
            </a:r>
            <a:r>
              <a:rPr lang="en-US" dirty="0" smtClean="0">
                <a:solidFill>
                  <a:srgbClr val="FFC000"/>
                </a:solidFill>
              </a:rPr>
              <a:t>Integration and why is it helpful?</a:t>
            </a:r>
            <a:endParaRPr lang="en-US" dirty="0">
              <a:solidFill>
                <a:srgbClr val="FFC000"/>
              </a:solidFill>
            </a:endParaRPr>
          </a:p>
          <a:p>
            <a:r>
              <a:rPr lang="en-US" dirty="0" smtClean="0"/>
              <a:t>Introducing </a:t>
            </a:r>
            <a:r>
              <a:rPr lang="en-US" dirty="0"/>
              <a:t>Windows Azure Websites</a:t>
            </a:r>
          </a:p>
          <a:p>
            <a:r>
              <a:rPr lang="en-US" dirty="0"/>
              <a:t>Introducing Team Foundation Services</a:t>
            </a:r>
          </a:p>
          <a:p>
            <a:r>
              <a:rPr lang="en-US" dirty="0" smtClean="0"/>
              <a:t>CI Demo</a:t>
            </a:r>
          </a:p>
          <a:p>
            <a:pPr lvl="1"/>
            <a:r>
              <a:rPr lang="en-US" dirty="0" smtClean="0"/>
              <a:t>Create a website</a:t>
            </a:r>
          </a:p>
          <a:p>
            <a:pPr lvl="1"/>
            <a:r>
              <a:rPr lang="en-US" dirty="0" smtClean="0"/>
              <a:t>Connect it with a TFServices project</a:t>
            </a:r>
          </a:p>
          <a:p>
            <a:pPr lvl="1"/>
            <a:r>
              <a:rPr lang="en-US" dirty="0" smtClean="0"/>
              <a:t>Build in the cloud</a:t>
            </a:r>
          </a:p>
          <a:p>
            <a:pPr lvl="1"/>
            <a:r>
              <a:rPr lang="en-US" dirty="0" smtClean="0"/>
              <a:t>Customize build workflow</a:t>
            </a:r>
            <a:endParaRPr lang="en-US" dirty="0"/>
          </a:p>
        </p:txBody>
      </p:sp>
    </p:spTree>
    <p:extLst>
      <p:ext uri="{BB962C8B-B14F-4D97-AF65-F5344CB8AC3E}">
        <p14:creationId xmlns:p14="http://schemas.microsoft.com/office/powerpoint/2010/main" val="40987656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Continuous Integration?</a:t>
            </a:r>
            <a:endParaRPr lang="en-US" dirty="0"/>
          </a:p>
        </p:txBody>
      </p:sp>
      <p:sp>
        <p:nvSpPr>
          <p:cNvPr id="5" name="Text Placeholder 4"/>
          <p:cNvSpPr>
            <a:spLocks noGrp="1"/>
          </p:cNvSpPr>
          <p:nvPr>
            <p:ph type="body" sz="quarter" idx="10"/>
          </p:nvPr>
        </p:nvSpPr>
        <p:spPr>
          <a:xfrm>
            <a:off x="274638" y="1212850"/>
            <a:ext cx="11887200" cy="5139869"/>
          </a:xfrm>
        </p:spPr>
        <p:txBody>
          <a:bodyPr/>
          <a:lstStyle/>
          <a:p>
            <a:r>
              <a:rPr lang="en-US" dirty="0" smtClean="0"/>
              <a:t>Maintain a code repository</a:t>
            </a:r>
          </a:p>
          <a:p>
            <a:pPr lvl="1"/>
            <a:r>
              <a:rPr lang="en-US" dirty="0" smtClean="0"/>
              <a:t>…with a holy </a:t>
            </a:r>
            <a:r>
              <a:rPr lang="en-US" i="1" dirty="0" smtClean="0"/>
              <a:t>Main Branch</a:t>
            </a:r>
          </a:p>
          <a:p>
            <a:r>
              <a:rPr lang="en-US" dirty="0" smtClean="0"/>
              <a:t>Automate the build</a:t>
            </a:r>
          </a:p>
          <a:p>
            <a:pPr lvl="1"/>
            <a:r>
              <a:rPr lang="en-US" dirty="0" smtClean="0"/>
              <a:t>…using a build server</a:t>
            </a:r>
          </a:p>
          <a:p>
            <a:r>
              <a:rPr lang="en-US" dirty="0" smtClean="0"/>
              <a:t>Make the build self-testing</a:t>
            </a:r>
          </a:p>
          <a:p>
            <a:pPr lvl="1"/>
            <a:r>
              <a:rPr lang="en-US" dirty="0" smtClean="0"/>
              <a:t>…with unit tests</a:t>
            </a:r>
          </a:p>
          <a:p>
            <a:r>
              <a:rPr lang="en-US" dirty="0" smtClean="0"/>
              <a:t>Build every commit</a:t>
            </a:r>
          </a:p>
          <a:p>
            <a:pPr lvl="1"/>
            <a:r>
              <a:rPr lang="en-US" dirty="0" smtClean="0"/>
              <a:t>…no problem if you keep your build fast</a:t>
            </a:r>
          </a:p>
          <a:p>
            <a:r>
              <a:rPr lang="en-US" dirty="0" smtClean="0"/>
              <a:t>Automate deployment</a:t>
            </a:r>
          </a:p>
          <a:p>
            <a:pPr lvl="1"/>
            <a:r>
              <a:rPr lang="en-US" dirty="0" smtClean="0"/>
              <a:t>…to a test environment (clone of production) or directly to production</a:t>
            </a:r>
            <a:endParaRPr lang="en-US" dirty="0"/>
          </a:p>
        </p:txBody>
      </p:sp>
    </p:spTree>
    <p:extLst>
      <p:ext uri="{BB962C8B-B14F-4D97-AF65-F5344CB8AC3E}">
        <p14:creationId xmlns:p14="http://schemas.microsoft.com/office/powerpoint/2010/main" val="7219098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Setup CI…</a:t>
            </a:r>
            <a:endParaRPr lang="en-US" dirty="0"/>
          </a:p>
        </p:txBody>
      </p:sp>
      <p:sp>
        <p:nvSpPr>
          <p:cNvPr id="4" name="Text Placeholder 3"/>
          <p:cNvSpPr>
            <a:spLocks noGrp="1"/>
          </p:cNvSpPr>
          <p:nvPr>
            <p:ph type="body" sz="quarter" idx="10"/>
          </p:nvPr>
        </p:nvSpPr>
        <p:spPr>
          <a:xfrm>
            <a:off x="274639" y="1212849"/>
            <a:ext cx="5486399" cy="4653582"/>
          </a:xfrm>
        </p:spPr>
        <p:txBody>
          <a:bodyPr/>
          <a:lstStyle/>
          <a:p>
            <a:r>
              <a:rPr lang="en-US" dirty="0" smtClean="0"/>
              <a:t>Plan, deploy, and run TFS</a:t>
            </a:r>
          </a:p>
          <a:p>
            <a:pPr lvl="1"/>
            <a:r>
              <a:rPr lang="en-US" dirty="0" smtClean="0"/>
              <a:t>High availability</a:t>
            </a:r>
          </a:p>
          <a:p>
            <a:pPr lvl="1"/>
            <a:r>
              <a:rPr lang="en-US" dirty="0" smtClean="0"/>
              <a:t>Disaster recovery</a:t>
            </a:r>
          </a:p>
          <a:p>
            <a:r>
              <a:rPr lang="en-US" dirty="0" smtClean="0"/>
              <a:t>Plan, deploy, and run build server(s)</a:t>
            </a:r>
          </a:p>
          <a:p>
            <a:r>
              <a:rPr lang="en-US" dirty="0" smtClean="0"/>
              <a:t>Automate build process</a:t>
            </a:r>
          </a:p>
          <a:p>
            <a:r>
              <a:rPr lang="en-US" dirty="0" smtClean="0"/>
              <a:t>Plan, deploy and run production web servers</a:t>
            </a:r>
          </a:p>
          <a:p>
            <a:pPr lvl="1"/>
            <a:r>
              <a:rPr lang="en-US" dirty="0" smtClean="0"/>
              <a:t>Highly available and scalable web farm</a:t>
            </a:r>
          </a:p>
        </p:txBody>
      </p:sp>
      <p:sp>
        <p:nvSpPr>
          <p:cNvPr id="6" name="Text Placeholder 5"/>
          <p:cNvSpPr>
            <a:spLocks noGrp="1"/>
          </p:cNvSpPr>
          <p:nvPr>
            <p:ph type="body" sz="quarter" idx="11"/>
          </p:nvPr>
        </p:nvSpPr>
        <p:spPr>
          <a:xfrm>
            <a:off x="6675439" y="1212849"/>
            <a:ext cx="5486399" cy="4475071"/>
          </a:xfrm>
        </p:spPr>
        <p:txBody>
          <a:bodyPr/>
          <a:lstStyle/>
          <a:p>
            <a:r>
              <a:rPr lang="en-US" dirty="0" smtClean="0"/>
              <a:t>Clone production environment for testing</a:t>
            </a:r>
          </a:p>
          <a:p>
            <a:r>
              <a:rPr lang="en-US" dirty="0" smtClean="0"/>
              <a:t>Automate deployment</a:t>
            </a:r>
          </a:p>
          <a:p>
            <a:r>
              <a:rPr lang="en-US" dirty="0" smtClean="0"/>
              <a:t>Integrate deployment into build process</a:t>
            </a:r>
          </a:p>
          <a:p>
            <a:pPr lvl="1"/>
            <a:r>
              <a:rPr lang="en-US" dirty="0" smtClean="0"/>
              <a:t>Consider defined quality gates</a:t>
            </a:r>
          </a:p>
          <a:p>
            <a:r>
              <a:rPr lang="en-US" dirty="0" smtClean="0"/>
              <a:t>Keep all servers up to date</a:t>
            </a:r>
          </a:p>
        </p:txBody>
      </p:sp>
      <p:sp>
        <p:nvSpPr>
          <p:cNvPr id="7" name="Text Placeholder 5"/>
          <p:cNvSpPr txBox="1">
            <a:spLocks/>
          </p:cNvSpPr>
          <p:nvPr/>
        </p:nvSpPr>
        <p:spPr>
          <a:xfrm>
            <a:off x="6673393" y="5747909"/>
            <a:ext cx="5486399" cy="1021818"/>
          </a:xfrm>
          <a:prstGeom prst="rect">
            <a:avLst/>
          </a:prstGeom>
        </p:spPr>
        <p:txBody>
          <a:bodyPr vert="horz" wrap="square" lIns="146304" tIns="91440" rIns="146304" bIns="91440" rtlCol="0">
            <a:spAutoFit/>
          </a:bodyPr>
          <a:lstStyle>
            <a:lvl1pPr marL="287338" marR="0" indent="-287338" algn="l" defTabSz="932742" rtl="0" eaLnBrk="1" fontAlgn="auto" latinLnBrk="0" hangingPunct="1">
              <a:lnSpc>
                <a:spcPct val="90000"/>
              </a:lnSpc>
              <a:spcBef>
                <a:spcPts val="1224"/>
              </a:spcBef>
              <a:spcAft>
                <a:spcPts val="0"/>
              </a:spcAft>
              <a:buClr>
                <a:schemeClr val="tx1"/>
              </a:buClr>
              <a:buSzPct val="90000"/>
              <a:buFont typeface="Arial" pitchFamily="34" charset="0"/>
              <a:buChar char="•"/>
              <a:tabLst/>
              <a:defRPr sz="3600" kern="1200" spc="0" baseline="0">
                <a:gradFill>
                  <a:gsLst>
                    <a:gs pos="1250">
                      <a:schemeClr val="tx1"/>
                    </a:gs>
                    <a:gs pos="100000">
                      <a:schemeClr val="tx1"/>
                    </a:gs>
                  </a:gsLst>
                  <a:lin ang="5400000" scaled="0"/>
                </a:gradFill>
                <a:latin typeface="+mj-lt"/>
                <a:ea typeface="+mn-ea"/>
                <a:cs typeface="+mn-cs"/>
              </a:defRPr>
            </a:lvl1pPr>
            <a:lvl2pPr marL="531166" marR="0" indent="-233195"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699585" marR="0" indent="-168419"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880958" marR="0" indent="-181374"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049377" marR="0" indent="-168419"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And finally…</a:t>
            </a:r>
          </a:p>
          <a:p>
            <a:pPr lvl="1"/>
            <a:r>
              <a:rPr lang="en-US" dirty="0" smtClean="0">
                <a:solidFill>
                  <a:srgbClr val="FFC000"/>
                </a:solidFill>
              </a:rPr>
              <a:t>…develop your solution</a:t>
            </a:r>
            <a:endParaRPr lang="en-US" dirty="0">
              <a:solidFill>
                <a:srgbClr val="FFC000"/>
              </a:solidFill>
            </a:endParaRPr>
          </a:p>
        </p:txBody>
      </p:sp>
    </p:spTree>
    <p:extLst>
      <p:ext uri="{BB962C8B-B14F-4D97-AF65-F5344CB8AC3E}">
        <p14:creationId xmlns:p14="http://schemas.microsoft.com/office/powerpoint/2010/main" val="27722925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500"/>
                                        <p:tgtEl>
                                          <p:spTgt spid="4">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500"/>
                                        <p:tgtEl>
                                          <p:spTgt spid="6">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Effect transition="in" filter="fade">
                                      <p:cBhvr>
                                        <p:cTn id="41" dur="500"/>
                                        <p:tgtEl>
                                          <p:spTgt spid="6">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6">
                                            <p:txEl>
                                              <p:pRg st="2" end="2"/>
                                            </p:txEl>
                                          </p:spTgt>
                                        </p:tgtEl>
                                        <p:attrNameLst>
                                          <p:attrName>style.visibility</p:attrName>
                                        </p:attrNameLst>
                                      </p:cBhvr>
                                      <p:to>
                                        <p:strVal val="visible"/>
                                      </p:to>
                                    </p:set>
                                    <p:animEffect transition="in" filter="fade">
                                      <p:cBhvr>
                                        <p:cTn id="46" dur="500"/>
                                        <p:tgtEl>
                                          <p:spTgt spid="6">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animEffect transition="in" filter="fade">
                                      <p:cBhvr>
                                        <p:cTn id="51" dur="500"/>
                                        <p:tgtEl>
                                          <p:spTgt spid="6">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6">
                                            <p:txEl>
                                              <p:pRg st="4" end="4"/>
                                            </p:txEl>
                                          </p:spTgt>
                                        </p:tgtEl>
                                        <p:attrNameLst>
                                          <p:attrName>style.visibility</p:attrName>
                                        </p:attrNameLst>
                                      </p:cBhvr>
                                      <p:to>
                                        <p:strVal val="visible"/>
                                      </p:to>
                                    </p:set>
                                    <p:animEffect transition="in" filter="fade">
                                      <p:cBhvr>
                                        <p:cTn id="56" dur="500"/>
                                        <p:tgtEl>
                                          <p:spTgt spid="6">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7">
                                            <p:txEl>
                                              <p:pRg st="0" end="0"/>
                                            </p:txEl>
                                          </p:spTgt>
                                        </p:tgtEl>
                                        <p:attrNameLst>
                                          <p:attrName>style.visibility</p:attrName>
                                        </p:attrNameLst>
                                      </p:cBhvr>
                                      <p:to>
                                        <p:strVal val="visible"/>
                                      </p:to>
                                    </p:set>
                                    <p:animEffect transition="in" filter="fade">
                                      <p:cBhvr>
                                        <p:cTn id="61" dur="500"/>
                                        <p:tgtEl>
                                          <p:spTgt spid="7">
                                            <p:txEl>
                                              <p:pRg st="0" end="0"/>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7">
                                            <p:txEl>
                                              <p:pRg st="1" end="1"/>
                                            </p:txEl>
                                          </p:spTgt>
                                        </p:tgtEl>
                                        <p:attrNameLst>
                                          <p:attrName>style.visibility</p:attrName>
                                        </p:attrNameLst>
                                      </p:cBhvr>
                                      <p:to>
                                        <p:strVal val="visible"/>
                                      </p:to>
                                    </p:set>
                                    <p:animEffect transition="in" filter="fade">
                                      <p:cBhvr>
                                        <p:cTn id="64"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Setup CI…</a:t>
            </a:r>
          </a:p>
        </p:txBody>
      </p:sp>
      <p:sp>
        <p:nvSpPr>
          <p:cNvPr id="4" name="Text Placeholder 3"/>
          <p:cNvSpPr>
            <a:spLocks noGrp="1"/>
          </p:cNvSpPr>
          <p:nvPr>
            <p:ph type="body" sz="quarter" idx="10"/>
          </p:nvPr>
        </p:nvSpPr>
        <p:spPr>
          <a:xfrm>
            <a:off x="274639" y="1212849"/>
            <a:ext cx="5486399" cy="4653582"/>
          </a:xfrm>
        </p:spPr>
        <p:txBody>
          <a:bodyPr/>
          <a:lstStyle/>
          <a:p>
            <a:r>
              <a:rPr lang="en-US" dirty="0" smtClean="0"/>
              <a:t>Plan, deploy, and run TFS</a:t>
            </a:r>
          </a:p>
          <a:p>
            <a:pPr lvl="1"/>
            <a:r>
              <a:rPr lang="en-US" dirty="0" smtClean="0"/>
              <a:t>High availability</a:t>
            </a:r>
          </a:p>
          <a:p>
            <a:pPr lvl="1"/>
            <a:r>
              <a:rPr lang="en-US" dirty="0" smtClean="0"/>
              <a:t>Disaster recovery</a:t>
            </a:r>
          </a:p>
          <a:p>
            <a:r>
              <a:rPr lang="en-US" dirty="0" smtClean="0"/>
              <a:t>Plan, deploy, and run build server(s)</a:t>
            </a:r>
          </a:p>
          <a:p>
            <a:r>
              <a:rPr lang="en-US" dirty="0" smtClean="0"/>
              <a:t>Automate build process</a:t>
            </a:r>
          </a:p>
          <a:p>
            <a:r>
              <a:rPr lang="en-US" dirty="0" smtClean="0"/>
              <a:t>Plan, deploy and run production web servers</a:t>
            </a:r>
          </a:p>
          <a:p>
            <a:pPr lvl="1"/>
            <a:r>
              <a:rPr lang="en-US" dirty="0" smtClean="0"/>
              <a:t>Highly available and scalable web farm</a:t>
            </a:r>
          </a:p>
        </p:txBody>
      </p:sp>
      <p:sp>
        <p:nvSpPr>
          <p:cNvPr id="6" name="Text Placeholder 5"/>
          <p:cNvSpPr>
            <a:spLocks noGrp="1"/>
          </p:cNvSpPr>
          <p:nvPr>
            <p:ph type="body" sz="quarter" idx="11"/>
          </p:nvPr>
        </p:nvSpPr>
        <p:spPr>
          <a:xfrm>
            <a:off x="6675439" y="1212849"/>
            <a:ext cx="5486399" cy="4475071"/>
          </a:xfrm>
        </p:spPr>
        <p:txBody>
          <a:bodyPr/>
          <a:lstStyle/>
          <a:p>
            <a:r>
              <a:rPr lang="en-US" dirty="0" smtClean="0"/>
              <a:t>Clone production environment for testing</a:t>
            </a:r>
          </a:p>
          <a:p>
            <a:r>
              <a:rPr lang="en-US" dirty="0" smtClean="0"/>
              <a:t>Automate deployment</a:t>
            </a:r>
          </a:p>
          <a:p>
            <a:r>
              <a:rPr lang="en-US" dirty="0" smtClean="0"/>
              <a:t>Integrate deployment into build process</a:t>
            </a:r>
          </a:p>
          <a:p>
            <a:pPr lvl="1"/>
            <a:r>
              <a:rPr lang="en-US" dirty="0" smtClean="0"/>
              <a:t>Consider defined quality gates</a:t>
            </a:r>
          </a:p>
          <a:p>
            <a:r>
              <a:rPr lang="en-US" dirty="0" smtClean="0"/>
              <a:t>Keep all servers up to date</a:t>
            </a:r>
          </a:p>
        </p:txBody>
      </p:sp>
      <p:sp>
        <p:nvSpPr>
          <p:cNvPr id="7" name="Text Placeholder 5"/>
          <p:cNvSpPr txBox="1">
            <a:spLocks/>
          </p:cNvSpPr>
          <p:nvPr/>
        </p:nvSpPr>
        <p:spPr>
          <a:xfrm>
            <a:off x="6673393" y="5747909"/>
            <a:ext cx="5486399" cy="1021818"/>
          </a:xfrm>
          <a:prstGeom prst="rect">
            <a:avLst/>
          </a:prstGeom>
        </p:spPr>
        <p:txBody>
          <a:bodyPr vert="horz" wrap="square" lIns="146304" tIns="91440" rIns="146304" bIns="91440" rtlCol="0">
            <a:spAutoFit/>
          </a:bodyPr>
          <a:lstStyle>
            <a:lvl1pPr marL="287338" marR="0" indent="-287338" algn="l" defTabSz="932742" rtl="0" eaLnBrk="1" fontAlgn="auto" latinLnBrk="0" hangingPunct="1">
              <a:lnSpc>
                <a:spcPct val="90000"/>
              </a:lnSpc>
              <a:spcBef>
                <a:spcPts val="1224"/>
              </a:spcBef>
              <a:spcAft>
                <a:spcPts val="0"/>
              </a:spcAft>
              <a:buClr>
                <a:schemeClr val="tx1"/>
              </a:buClr>
              <a:buSzPct val="90000"/>
              <a:buFont typeface="Arial" pitchFamily="34" charset="0"/>
              <a:buChar char="•"/>
              <a:tabLst/>
              <a:defRPr sz="3600" kern="1200" spc="0" baseline="0">
                <a:gradFill>
                  <a:gsLst>
                    <a:gs pos="1250">
                      <a:schemeClr val="tx1"/>
                    </a:gs>
                    <a:gs pos="100000">
                      <a:schemeClr val="tx1"/>
                    </a:gs>
                  </a:gsLst>
                  <a:lin ang="5400000" scaled="0"/>
                </a:gradFill>
                <a:latin typeface="+mj-lt"/>
                <a:ea typeface="+mn-ea"/>
                <a:cs typeface="+mn-cs"/>
              </a:defRPr>
            </a:lvl1pPr>
            <a:lvl2pPr marL="531166" marR="0" indent="-233195"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2pPr>
            <a:lvl3pPr marL="699585" marR="0" indent="-168419"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880958" marR="0" indent="-181374"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049377" marR="0" indent="-168419"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And finally…</a:t>
            </a:r>
          </a:p>
          <a:p>
            <a:pPr lvl="1"/>
            <a:r>
              <a:rPr lang="en-US" dirty="0" smtClean="0">
                <a:solidFill>
                  <a:srgbClr val="FFC000"/>
                </a:solidFill>
              </a:rPr>
              <a:t>…develop your solution</a:t>
            </a:r>
            <a:endParaRPr lang="en-US" dirty="0">
              <a:solidFill>
                <a:srgbClr val="FFC000"/>
              </a:solidFill>
            </a:endParaRPr>
          </a:p>
        </p:txBody>
      </p:sp>
      <p:sp>
        <p:nvSpPr>
          <p:cNvPr id="9" name="Rectangle 8"/>
          <p:cNvSpPr/>
          <p:nvPr/>
        </p:nvSpPr>
        <p:spPr bwMode="auto">
          <a:xfrm>
            <a:off x="350982" y="4525818"/>
            <a:ext cx="11536218" cy="185152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de-AT" sz="4000" dirty="0" err="1" smtClean="0">
                <a:gradFill>
                  <a:gsLst>
                    <a:gs pos="0">
                      <a:srgbClr val="FFFFFF"/>
                    </a:gs>
                    <a:gs pos="100000">
                      <a:srgbClr val="FFFFFF"/>
                    </a:gs>
                  </a:gsLst>
                  <a:lin ang="5400000" scaled="0"/>
                </a:gradFill>
                <a:latin typeface="+mj-lt"/>
                <a:ea typeface="Segoe UI" pitchFamily="34" charset="0"/>
                <a:cs typeface="Segoe UI" pitchFamily="34" charset="0"/>
              </a:rPr>
              <a:t>Platform</a:t>
            </a:r>
            <a:r>
              <a:rPr lang="de-AT" sz="4000" dirty="0" smtClean="0">
                <a:gradFill>
                  <a:gsLst>
                    <a:gs pos="0">
                      <a:srgbClr val="FFFFFF"/>
                    </a:gs>
                    <a:gs pos="100000">
                      <a:srgbClr val="FFFFFF"/>
                    </a:gs>
                  </a:gsLst>
                  <a:lin ang="5400000" scaled="0"/>
                </a:gradFill>
                <a:latin typeface="+mj-lt"/>
                <a:ea typeface="Segoe UI" pitchFamily="34" charset="0"/>
                <a:cs typeface="Segoe UI" pitchFamily="34" charset="0"/>
              </a:rPr>
              <a:t> (Cloud)</a:t>
            </a:r>
          </a:p>
        </p:txBody>
      </p:sp>
      <p:sp>
        <p:nvSpPr>
          <p:cNvPr id="10" name="TextBox 9"/>
          <p:cNvSpPr txBox="1"/>
          <p:nvPr/>
        </p:nvSpPr>
        <p:spPr>
          <a:xfrm>
            <a:off x="48587" y="2431669"/>
            <a:ext cx="11838613" cy="1514261"/>
          </a:xfrm>
          <a:prstGeom prst="rect">
            <a:avLst/>
          </a:prstGeom>
          <a:noFill/>
        </p:spPr>
        <p:txBody>
          <a:bodyPr wrap="square" lIns="182880" tIns="146304" rIns="182880" bIns="146304" rtlCol="0">
            <a:spAutoFit/>
          </a:bodyPr>
          <a:lstStyle/>
          <a:p>
            <a:pPr algn="ctr">
              <a:lnSpc>
                <a:spcPct val="90000"/>
              </a:lnSpc>
              <a:spcAft>
                <a:spcPts val="600"/>
              </a:spcAft>
            </a:pPr>
            <a:r>
              <a:rPr lang="de-AT" sz="8800" dirty="0" err="1" smtClean="0">
                <a:solidFill>
                  <a:srgbClr val="FFC000"/>
                </a:solidFill>
              </a:rPr>
              <a:t>Develop</a:t>
            </a:r>
            <a:r>
              <a:rPr lang="de-AT" sz="8800" dirty="0" smtClean="0">
                <a:solidFill>
                  <a:srgbClr val="FFC000"/>
                </a:solidFill>
              </a:rPr>
              <a:t> </a:t>
            </a:r>
            <a:r>
              <a:rPr lang="de-AT" sz="8800" dirty="0" err="1" smtClean="0">
                <a:solidFill>
                  <a:srgbClr val="FFC000"/>
                </a:solidFill>
              </a:rPr>
              <a:t>your</a:t>
            </a:r>
            <a:r>
              <a:rPr lang="de-AT" sz="8800" dirty="0" smtClean="0">
                <a:solidFill>
                  <a:srgbClr val="FFC000"/>
                </a:solidFill>
              </a:rPr>
              <a:t> </a:t>
            </a:r>
            <a:r>
              <a:rPr lang="de-AT" sz="8800" dirty="0" err="1" smtClean="0">
                <a:solidFill>
                  <a:srgbClr val="FFC000"/>
                </a:solidFill>
              </a:rPr>
              <a:t>solution</a:t>
            </a:r>
            <a:r>
              <a:rPr lang="de-AT" sz="8800" dirty="0" smtClean="0">
                <a:solidFill>
                  <a:srgbClr val="FFC000"/>
                </a:solidFill>
              </a:rPr>
              <a:t>!</a:t>
            </a:r>
          </a:p>
        </p:txBody>
      </p:sp>
      <p:sp>
        <p:nvSpPr>
          <p:cNvPr id="8" name="Rectangle 7"/>
          <p:cNvSpPr/>
          <p:nvPr/>
        </p:nvSpPr>
        <p:spPr bwMode="auto">
          <a:xfrm>
            <a:off x="350982" y="1212849"/>
            <a:ext cx="11536218" cy="4535060"/>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de-AT" sz="4000" dirty="0" err="1" smtClean="0">
                <a:gradFill>
                  <a:gsLst>
                    <a:gs pos="0">
                      <a:srgbClr val="FFFFFF"/>
                    </a:gs>
                    <a:gs pos="100000">
                      <a:srgbClr val="FFFFFF"/>
                    </a:gs>
                  </a:gsLst>
                  <a:lin ang="5400000" scaled="0"/>
                </a:gradFill>
                <a:latin typeface="+mj-lt"/>
                <a:ea typeface="Segoe UI" pitchFamily="34" charset="0"/>
                <a:cs typeface="Segoe UI" pitchFamily="34" charset="0"/>
              </a:rPr>
              <a:t>Platform</a:t>
            </a:r>
            <a:endParaRPr lang="de-AT" sz="4000" dirty="0" smtClean="0">
              <a:gradFill>
                <a:gsLst>
                  <a:gs pos="0">
                    <a:srgbClr val="FFFFFF"/>
                  </a:gs>
                  <a:gs pos="100000">
                    <a:srgbClr val="FFFFFF"/>
                  </a:gs>
                </a:gsLst>
                <a:lin ang="5400000" scaled="0"/>
              </a:gradFill>
              <a:latin typeface="+mj-lt"/>
              <a:ea typeface="Segoe UI" pitchFamily="34" charset="0"/>
              <a:cs typeface="Segoe UI" pitchFamily="34" charset="0"/>
            </a:endParaRPr>
          </a:p>
        </p:txBody>
      </p:sp>
    </p:spTree>
    <p:extLst>
      <p:ext uri="{BB962C8B-B14F-4D97-AF65-F5344CB8AC3E}">
        <p14:creationId xmlns:p14="http://schemas.microsoft.com/office/powerpoint/2010/main" val="18485539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2"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 presetClass="exit" presetSubtype="0"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4">
                                            <p:txEl>
                                              <p:pRg st="1" end="1"/>
                                            </p:txEl>
                                          </p:spTgt>
                                        </p:tgtEl>
                                      </p:cBhvr>
                                    </p:animEffect>
                                    <p:set>
                                      <p:cBhvr>
                                        <p:cTn id="23" dur="1" fill="hold">
                                          <p:stCondLst>
                                            <p:cond delay="499"/>
                                          </p:stCondLst>
                                        </p:cTn>
                                        <p:tgtEl>
                                          <p:spTgt spid="4">
                                            <p:txEl>
                                              <p:pRg st="1" end="1"/>
                                            </p:txEl>
                                          </p:spTgt>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4">
                                            <p:txEl>
                                              <p:pRg st="2" end="2"/>
                                            </p:txEl>
                                          </p:spTgt>
                                        </p:tgtEl>
                                      </p:cBhvr>
                                    </p:animEffect>
                                    <p:set>
                                      <p:cBhvr>
                                        <p:cTn id="26" dur="1" fill="hold">
                                          <p:stCondLst>
                                            <p:cond delay="499"/>
                                          </p:stCondLst>
                                        </p:cTn>
                                        <p:tgtEl>
                                          <p:spTgt spid="4">
                                            <p:txEl>
                                              <p:pRg st="2" end="2"/>
                                            </p:txEl>
                                          </p:spTgt>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4">
                                            <p:txEl>
                                              <p:pRg st="3" end="3"/>
                                            </p:txEl>
                                          </p:spTgt>
                                        </p:tgtEl>
                                      </p:cBhvr>
                                    </p:animEffect>
                                    <p:set>
                                      <p:cBhvr>
                                        <p:cTn id="29" dur="1" fill="hold">
                                          <p:stCondLst>
                                            <p:cond delay="499"/>
                                          </p:stCondLst>
                                        </p:cTn>
                                        <p:tgtEl>
                                          <p:spTgt spid="4">
                                            <p:txEl>
                                              <p:pRg st="3" end="3"/>
                                            </p:txEl>
                                          </p:spTgt>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500"/>
                                        <p:tgtEl>
                                          <p:spTgt spid="4">
                                            <p:txEl>
                                              <p:pRg st="4" end="4"/>
                                            </p:txEl>
                                          </p:spTgt>
                                        </p:tgtEl>
                                      </p:cBhvr>
                                    </p:animEffect>
                                    <p:set>
                                      <p:cBhvr>
                                        <p:cTn id="32" dur="1" fill="hold">
                                          <p:stCondLst>
                                            <p:cond delay="499"/>
                                          </p:stCondLst>
                                        </p:cTn>
                                        <p:tgtEl>
                                          <p:spTgt spid="4">
                                            <p:txEl>
                                              <p:pRg st="4" end="4"/>
                                            </p:txEl>
                                          </p:spTgt>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4">
                                            <p:txEl>
                                              <p:pRg st="5" end="5"/>
                                            </p:txEl>
                                          </p:spTgt>
                                        </p:tgtEl>
                                      </p:cBhvr>
                                    </p:animEffect>
                                    <p:set>
                                      <p:cBhvr>
                                        <p:cTn id="35" dur="1" fill="hold">
                                          <p:stCondLst>
                                            <p:cond delay="499"/>
                                          </p:stCondLst>
                                        </p:cTn>
                                        <p:tgtEl>
                                          <p:spTgt spid="4">
                                            <p:txEl>
                                              <p:pRg st="5" end="5"/>
                                            </p:txEl>
                                          </p:spTgt>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4">
                                            <p:txEl>
                                              <p:pRg st="6" end="6"/>
                                            </p:txEl>
                                          </p:spTgt>
                                        </p:tgtEl>
                                      </p:cBhvr>
                                    </p:animEffect>
                                    <p:set>
                                      <p:cBhvr>
                                        <p:cTn id="38" dur="1" fill="hold">
                                          <p:stCondLst>
                                            <p:cond delay="499"/>
                                          </p:stCondLst>
                                        </p:cTn>
                                        <p:tgtEl>
                                          <p:spTgt spid="4">
                                            <p:txEl>
                                              <p:pRg st="6" end="6"/>
                                            </p:txEl>
                                          </p:spTgt>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7">
                                            <p:txEl>
                                              <p:pRg st="0" end="0"/>
                                            </p:txEl>
                                          </p:spTgt>
                                        </p:tgtEl>
                                      </p:cBhvr>
                                    </p:animEffect>
                                    <p:set>
                                      <p:cBhvr>
                                        <p:cTn id="41" dur="1" fill="hold">
                                          <p:stCondLst>
                                            <p:cond delay="499"/>
                                          </p:stCondLst>
                                        </p:cTn>
                                        <p:tgtEl>
                                          <p:spTgt spid="7">
                                            <p:txEl>
                                              <p:pRg st="0" end="0"/>
                                            </p:txEl>
                                          </p:spTgt>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7">
                                            <p:txEl>
                                              <p:pRg st="1" end="1"/>
                                            </p:txEl>
                                          </p:spTgt>
                                        </p:tgtEl>
                                      </p:cBhvr>
                                    </p:animEffect>
                                    <p:set>
                                      <p:cBhvr>
                                        <p:cTn id="44" dur="1" fill="hold">
                                          <p:stCondLst>
                                            <p:cond delay="499"/>
                                          </p:stCondLst>
                                        </p:cTn>
                                        <p:tgtEl>
                                          <p:spTgt spid="7">
                                            <p:txEl>
                                              <p:pRg st="1" end="1"/>
                                            </p:txEl>
                                          </p:spTgt>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6">
                                            <p:txEl>
                                              <p:pRg st="0" end="0"/>
                                            </p:txEl>
                                          </p:spTgt>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6">
                                            <p:txEl>
                                              <p:pRg st="1" end="1"/>
                                            </p:txEl>
                                          </p:spTgt>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6">
                                            <p:txEl>
                                              <p:pRg st="2" end="2"/>
                                            </p:txEl>
                                          </p:spTgt>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6">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build="p"/>
      <p:bldP spid="7" grpId="1" build="allAtOnce"/>
      <p:bldP spid="9" grpId="0" animBg="1"/>
      <p:bldP spid="10" grpId="0"/>
      <p:bldP spid="8" grpId="0" animBg="1"/>
      <p:bldP spid="8"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type="body" sz="quarter" idx="10"/>
          </p:nvPr>
        </p:nvSpPr>
        <p:spPr>
          <a:xfrm>
            <a:off x="274638" y="1212850"/>
            <a:ext cx="11887200" cy="4124206"/>
          </a:xfrm>
        </p:spPr>
        <p:txBody>
          <a:bodyPr/>
          <a:lstStyle/>
          <a:p>
            <a:r>
              <a:rPr lang="en-US" dirty="0"/>
              <a:t>What is Continuous </a:t>
            </a:r>
            <a:r>
              <a:rPr lang="en-US" dirty="0" smtClean="0"/>
              <a:t>Integration and why is it helpful?</a:t>
            </a:r>
            <a:endParaRPr lang="en-US" dirty="0"/>
          </a:p>
          <a:p>
            <a:r>
              <a:rPr lang="en-US" dirty="0" smtClean="0">
                <a:solidFill>
                  <a:srgbClr val="FFC000"/>
                </a:solidFill>
              </a:rPr>
              <a:t>Introducing Windows Azure Websites</a:t>
            </a:r>
          </a:p>
          <a:p>
            <a:r>
              <a:rPr lang="en-US" dirty="0" smtClean="0"/>
              <a:t>Introducing Team Foundation Services</a:t>
            </a:r>
          </a:p>
          <a:p>
            <a:r>
              <a:rPr lang="en-US" dirty="0" smtClean="0"/>
              <a:t>CI Demo</a:t>
            </a:r>
          </a:p>
          <a:p>
            <a:pPr lvl="1"/>
            <a:r>
              <a:rPr lang="en-US" dirty="0" smtClean="0"/>
              <a:t>Create a website</a:t>
            </a:r>
          </a:p>
          <a:p>
            <a:pPr lvl="1"/>
            <a:r>
              <a:rPr lang="en-US" dirty="0" smtClean="0"/>
              <a:t>Connect it with a TFServices project</a:t>
            </a:r>
          </a:p>
          <a:p>
            <a:pPr lvl="1"/>
            <a:r>
              <a:rPr lang="en-US" dirty="0" smtClean="0"/>
              <a:t>Build in the cloud</a:t>
            </a:r>
          </a:p>
          <a:p>
            <a:pPr lvl="1"/>
            <a:r>
              <a:rPr lang="en-US" dirty="0" smtClean="0"/>
              <a:t>Customize build workflow</a:t>
            </a:r>
            <a:endParaRPr lang="en-US" dirty="0"/>
          </a:p>
        </p:txBody>
      </p:sp>
    </p:spTree>
    <p:extLst>
      <p:ext uri="{BB962C8B-B14F-4D97-AF65-F5344CB8AC3E}">
        <p14:creationId xmlns:p14="http://schemas.microsoft.com/office/powerpoint/2010/main" val="322420332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Windows Azure Websites</a:t>
            </a:r>
            <a:endParaRPr lang="en-US" dirty="0"/>
          </a:p>
        </p:txBody>
      </p:sp>
      <p:sp>
        <p:nvSpPr>
          <p:cNvPr id="3" name="Text Placeholder 2"/>
          <p:cNvSpPr>
            <a:spLocks noGrp="1"/>
          </p:cNvSpPr>
          <p:nvPr>
            <p:ph type="body" sz="quarter" idx="10"/>
          </p:nvPr>
        </p:nvSpPr>
        <p:spPr>
          <a:xfrm>
            <a:off x="274638" y="1212850"/>
            <a:ext cx="11887200" cy="3785652"/>
          </a:xfrm>
        </p:spPr>
        <p:txBody>
          <a:bodyPr/>
          <a:lstStyle/>
          <a:p>
            <a:r>
              <a:rPr lang="en-US" dirty="0" err="1" smtClean="0"/>
              <a:t>PaaS</a:t>
            </a:r>
            <a:r>
              <a:rPr lang="en-US" dirty="0" smtClean="0"/>
              <a:t> offering for IIS-hosted web services or web sites</a:t>
            </a:r>
          </a:p>
          <a:p>
            <a:r>
              <a:rPr lang="en-US" dirty="0" smtClean="0"/>
              <a:t>Friction-free deployment</a:t>
            </a:r>
          </a:p>
          <a:p>
            <a:pPr lvl="1"/>
            <a:r>
              <a:rPr lang="en-US" dirty="0" err="1" smtClean="0"/>
              <a:t>WebDeploy</a:t>
            </a:r>
            <a:r>
              <a:rPr lang="en-US" dirty="0" smtClean="0"/>
              <a:t>, </a:t>
            </a:r>
            <a:r>
              <a:rPr lang="en-US" dirty="0" err="1" smtClean="0"/>
              <a:t>Git</a:t>
            </a:r>
            <a:r>
              <a:rPr lang="en-US" dirty="0" smtClean="0"/>
              <a:t>, TFS Build, FTP, Dropbox, etc.</a:t>
            </a:r>
          </a:p>
          <a:p>
            <a:r>
              <a:rPr lang="en-US" dirty="0" smtClean="0"/>
              <a:t>Powerful right-scaling capabilities</a:t>
            </a:r>
          </a:p>
          <a:p>
            <a:pPr lvl="1"/>
            <a:r>
              <a:rPr lang="en-US" dirty="0" smtClean="0"/>
              <a:t>From free to highly available web farm</a:t>
            </a:r>
          </a:p>
          <a:p>
            <a:r>
              <a:rPr lang="en-US" dirty="0" smtClean="0"/>
              <a:t>Persisted storage (file system)</a:t>
            </a:r>
          </a:p>
          <a:p>
            <a:pPr lvl="1"/>
            <a:r>
              <a:rPr lang="en-US" dirty="0" smtClean="0"/>
              <a:t>Backed by Azure Blob Storage</a:t>
            </a:r>
          </a:p>
        </p:txBody>
      </p:sp>
    </p:spTree>
    <p:extLst>
      <p:ext uri="{BB962C8B-B14F-4D97-AF65-F5344CB8AC3E}">
        <p14:creationId xmlns:p14="http://schemas.microsoft.com/office/powerpoint/2010/main" val="25094929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2B0BB5962AB3C45A9A1CE1EC4C4F647" ma:contentTypeVersion="0" ma:contentTypeDescription="Create a new document." ma:contentTypeScope="" ma:versionID="16b75628e77f02951c453071cf8a016e">
  <xsd:schema xmlns:xsd="http://www.w3.org/2001/XMLSchema" xmlns:xs="http://www.w3.org/2001/XMLSchema" xmlns:p="http://schemas.microsoft.com/office/2006/metadata/properties" targetNamespace="http://schemas.microsoft.com/office/2006/metadata/properties" ma:root="true" ma:fieldsID="3bf1d1d65b83a35312c7df0375d09d6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23A54C81-9AB5-446A-878C-797D859B3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90F116-B58F-4255-B05B-DA3808E0E5C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3</TotalTime>
  <Words>1597</Words>
  <Application>Microsoft Office PowerPoint</Application>
  <PresentationFormat>Custom</PresentationFormat>
  <Paragraphs>179</Paragraphs>
  <Slides>21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Consolas</vt:lpstr>
      <vt:lpstr>Segoe UI</vt:lpstr>
      <vt:lpstr>Segoe UI Light</vt:lpstr>
      <vt:lpstr>Wingdings</vt:lpstr>
      <vt:lpstr>TechEd_2013_Template_16x9</vt:lpstr>
      <vt:lpstr>PowerPoint Presentation</vt:lpstr>
      <vt:lpstr>Continuous Integration with Team Foundation Services and Windows Azure Websites</vt:lpstr>
      <vt:lpstr>Agenda</vt:lpstr>
      <vt:lpstr>Agenda</vt:lpstr>
      <vt:lpstr>What is Continuous Integration?</vt:lpstr>
      <vt:lpstr>Let’s Setup CI…</vt:lpstr>
      <vt:lpstr>Let’s Setup CI…</vt:lpstr>
      <vt:lpstr>Agenda</vt:lpstr>
      <vt:lpstr>Introducing Windows Azure Websites</vt:lpstr>
      <vt:lpstr>Demo:  Introducing Windows Azure Websites</vt:lpstr>
      <vt:lpstr>Agenda</vt:lpstr>
      <vt:lpstr>Introducing Team Foundation Services</vt:lpstr>
      <vt:lpstr>Introducing Team Foundation Services</vt:lpstr>
      <vt:lpstr>Demo:  Introducing Team Foundation Services</vt:lpstr>
      <vt:lpstr>Agenda</vt:lpstr>
      <vt:lpstr>Demo: Continuous Integration</vt:lpstr>
      <vt:lpstr>Wrap Up</vt:lpstr>
      <vt:lpstr>Related content</vt:lpstr>
      <vt:lpstr>Resources</vt:lpstr>
      <vt:lpstr>Evaluate this session</vt:lpstr>
      <vt:lpstr>PowerPoint Presentation</vt:lpstr>
    </vt:vector>
  </TitlesOfParts>
  <Manager>&lt;Comms manager/speech writer&gt;</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WAD-B302: Continuous Integration with Team Foundation Services and Windows Azure Websites</dc:title>
  <dc:subject>TechEd 2013</dc:subject>
  <dc:creator>Rainer Stropek</dc:creator>
  <cp:keywords>TechEd 2013</cp:keywords>
  <dc:description>Template by: Jordan Cayabyab, Artitudes Design, Inc.
Formatting by: Jeremy Jenkins, Silver Fox Productions, Inc.
Audience Type: Internal/External</dc:description>
  <cp:lastModifiedBy>Shows</cp:lastModifiedBy>
  <cp:revision>25</cp:revision>
  <cp:lastPrinted>2013-06-24T14:31:20Z</cp:lastPrinted>
  <dcterms:created xsi:type="dcterms:W3CDTF">2013-05-23T13:03:48Z</dcterms:created>
  <dcterms:modified xsi:type="dcterms:W3CDTF">2013-06-26T07:30:43Z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0x010100A2B0BB5962AB3C45A9A1CE1EC4C4F647</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ies>
</file>