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0" r:id="rId5"/>
  </p:sldMasterIdLst>
  <p:notesMasterIdLst>
    <p:notesMasterId r:id="rId32"/>
  </p:notesMasterIdLst>
  <p:handoutMasterIdLst>
    <p:handoutMasterId r:id="rId33"/>
  </p:handoutMasterIdLst>
  <p:sldIdLst>
    <p:sldId id="1177" r:id="rId6"/>
    <p:sldId id="1054" r:id="rId7"/>
    <p:sldId id="1151" r:id="rId8"/>
    <p:sldId id="1155" r:id="rId9"/>
    <p:sldId id="1156" r:id="rId10"/>
    <p:sldId id="1160" r:id="rId11"/>
    <p:sldId id="1161" r:id="rId12"/>
    <p:sldId id="1162" r:id="rId13"/>
    <p:sldId id="1158" r:id="rId14"/>
    <p:sldId id="1164" r:id="rId15"/>
    <p:sldId id="1172" r:id="rId16"/>
    <p:sldId id="1166" r:id="rId17"/>
    <p:sldId id="1159" r:id="rId18"/>
    <p:sldId id="1167" r:id="rId19"/>
    <p:sldId id="1168" r:id="rId20"/>
    <p:sldId id="1152" r:id="rId21"/>
    <p:sldId id="1169" r:id="rId22"/>
    <p:sldId id="1154" r:id="rId23"/>
    <p:sldId id="1153" r:id="rId24"/>
    <p:sldId id="1171" r:id="rId25"/>
    <p:sldId id="1144" r:id="rId26"/>
    <p:sldId id="1150" r:id="rId27"/>
    <p:sldId id="1173" r:id="rId28"/>
    <p:sldId id="1178" r:id="rId29"/>
    <p:sldId id="1176" r:id="rId30"/>
    <p:sldId id="1076" r:id="rId31"/>
  </p:sldIdLst>
  <p:sldSz cx="12436475" cy="6994525"/>
  <p:notesSz cx="6858000" cy="9144000"/>
  <p:embeddedFontLst>
    <p:embeddedFont>
      <p:font typeface="Consolas" panose="020B0609020204030204" pitchFamily="49" charset="0"/>
      <p:regular r:id="rId34"/>
      <p:bold r:id="rId35"/>
      <p:italic r:id="rId36"/>
      <p:boldItalic r:id="rId37"/>
    </p:embeddedFont>
    <p:embeddedFont>
      <p:font typeface="Segoe UI Light" panose="020B0502040204020203" pitchFamily="34" charset="0"/>
      <p:regular r:id="rId38"/>
      <p:italic r:id="rId39"/>
    </p:embeddedFont>
    <p:embeddedFont>
      <p:font typeface="Segoe UI" panose="020B0502040204020203" pitchFamily="34" charset="0"/>
      <p:regular r:id="rId40"/>
      <p:bold r:id="rId41"/>
      <p:italic r:id="rId42"/>
      <p:boldItalic r:id="rId43"/>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9" autoAdjust="0"/>
    <p:restoredTop sz="84035" autoAdjust="0"/>
  </p:normalViewPr>
  <p:slideViewPr>
    <p:cSldViewPr snapToGrid="0">
      <p:cViewPr varScale="1">
        <p:scale>
          <a:sx n="93" d="100"/>
          <a:sy n="93" d="100"/>
        </p:scale>
        <p:origin x="852" y="8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10:51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10:51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10:51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31002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10:54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6/23/2013 10:54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348976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10:54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4760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10:54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237283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46750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50938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08363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7361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60594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23973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10:54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714978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433565"/>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6684" y="1424672"/>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25207654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67541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092005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31461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75713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56703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464539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6800263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5577728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50205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287162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8015372"/>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698653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642987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643140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634587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8487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75445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97097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00361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1355466"/>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190565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2853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44407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7326450"/>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www.windowsazur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2750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 Run load tests using Team Foundation Service</a:t>
            </a:r>
            <a:endParaRPr lang="en-US" sz="5400" dirty="0"/>
          </a:p>
        </p:txBody>
      </p:sp>
    </p:spTree>
    <p:extLst>
      <p:ext uri="{BB962C8B-B14F-4D97-AF65-F5344CB8AC3E}">
        <p14:creationId xmlns:p14="http://schemas.microsoft.com/office/powerpoint/2010/main" val="4172579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Demo re-cap</a:t>
            </a:r>
            <a:endParaRPr lang="en-US" dirty="0"/>
          </a:p>
        </p:txBody>
      </p:sp>
      <p:sp>
        <p:nvSpPr>
          <p:cNvPr id="7" name="Content Placeholder 6"/>
          <p:cNvSpPr>
            <a:spLocks noGrp="1"/>
          </p:cNvSpPr>
          <p:nvPr>
            <p:ph sz="quarter" idx="10"/>
          </p:nvPr>
        </p:nvSpPr>
        <p:spPr>
          <a:xfrm>
            <a:off x="276684" y="1361182"/>
            <a:ext cx="11887200" cy="3447098"/>
          </a:xfrm>
        </p:spPr>
        <p:txBody>
          <a:bodyPr/>
          <a:lstStyle/>
          <a:p>
            <a:pPr marL="0" indent="0">
              <a:buNone/>
            </a:pPr>
            <a:r>
              <a:rPr lang="en-US" dirty="0" smtClean="0"/>
              <a:t>0. Configure </a:t>
            </a:r>
            <a:r>
              <a:rPr lang="en-US" dirty="0"/>
              <a:t>test environment</a:t>
            </a:r>
          </a:p>
          <a:p>
            <a:pPr marL="514350" indent="-514350">
              <a:buAutoNum type="arabicPeriod"/>
            </a:pPr>
            <a:r>
              <a:rPr lang="en-US" dirty="0"/>
              <a:t>Author tests – web tests, load tests</a:t>
            </a:r>
          </a:p>
          <a:p>
            <a:pPr marL="514350" indent="-514350">
              <a:buAutoNum type="arabicPeriod"/>
            </a:pPr>
            <a:r>
              <a:rPr lang="en-US" dirty="0"/>
              <a:t>Run tests </a:t>
            </a:r>
          </a:p>
          <a:p>
            <a:pPr marL="514350" indent="-514350">
              <a:buAutoNum type="arabicPeriod"/>
            </a:pPr>
            <a:r>
              <a:rPr lang="en-US" dirty="0"/>
              <a:t>Analyze </a:t>
            </a:r>
            <a:r>
              <a:rPr lang="en-US" dirty="0" smtClean="0"/>
              <a:t>results</a:t>
            </a:r>
          </a:p>
          <a:p>
            <a:pPr marL="514350" indent="-514350">
              <a:buFont typeface="Arial" pitchFamily="34" charset="0"/>
              <a:buAutoNum type="arabicPeriod"/>
            </a:pPr>
            <a:r>
              <a:rPr lang="en-US" dirty="0"/>
              <a:t>Fix performance/scale </a:t>
            </a:r>
            <a:r>
              <a:rPr lang="en-US" dirty="0" smtClean="0"/>
              <a:t>problems</a:t>
            </a:r>
            <a:endParaRPr lang="en-US" dirty="0"/>
          </a:p>
        </p:txBody>
      </p:sp>
    </p:spTree>
    <p:extLst>
      <p:ext uri="{BB962C8B-B14F-4D97-AF65-F5344CB8AC3E}">
        <p14:creationId xmlns:p14="http://schemas.microsoft.com/office/powerpoint/2010/main" val="109767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7">
                                            <p:txEl>
                                              <p:pRg st="0" end="0"/>
                                            </p:txEl>
                                          </p:spTgt>
                                        </p:tgtEl>
                                      </p:cBhvr>
                                      <p:by x="0" y="0"/>
                                    </p:animScale>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childTnLst>
                                    <p:set>
                                      <p:cBhvr override="childStyle">
                                        <p:cTn id="10" dur="indefinite"/>
                                        <p:tgtEl>
                                          <p:spTgt spid="7">
                                            <p:txEl>
                                              <p:pRg st="4" end="4"/>
                                            </p:txEl>
                                          </p:spTgt>
                                        </p:tgtEl>
                                        <p:attrNameLst>
                                          <p:attrName>style.fontWeight</p:attrName>
                                        </p:attrNameLst>
                                      </p:cBhvr>
                                      <p:to>
                                        <p:strVal val="bold"/>
                                      </p:to>
                                    </p:set>
                                  </p:childTnLst>
                                </p:cTn>
                              </p:par>
                              <p:par>
                                <p:cTn id="11" presetID="18" presetClass="emph" presetSubtype="0" fill="hold" nodeType="withEffect">
                                  <p:stCondLst>
                                    <p:cond delay="0"/>
                                  </p:stCondLst>
                                  <p:childTnLst>
                                    <p:set>
                                      <p:cBhvr override="childStyle">
                                        <p:cTn id="12" dur="500" fill="hold"/>
                                        <p:tgtEl>
                                          <p:spTgt spid="7">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 Scale up seamlessly</a:t>
            </a:r>
            <a:endParaRPr lang="en-US" sz="5400" dirty="0"/>
          </a:p>
        </p:txBody>
      </p:sp>
    </p:spTree>
    <p:extLst>
      <p:ext uri="{BB962C8B-B14F-4D97-AF65-F5344CB8AC3E}">
        <p14:creationId xmlns:p14="http://schemas.microsoft.com/office/powerpoint/2010/main" val="188235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Architecture/Roadmap/</a:t>
            </a:r>
            <a:br>
              <a:rPr lang="en-US" sz="7200" dirty="0" smtClean="0"/>
            </a:br>
            <a:r>
              <a:rPr lang="en-US" sz="7200" dirty="0" smtClean="0"/>
              <a:t>Next </a:t>
            </a:r>
            <a:r>
              <a:rPr lang="en-US" sz="7200" dirty="0"/>
              <a:t>steps</a:t>
            </a:r>
          </a:p>
        </p:txBody>
      </p:sp>
    </p:spTree>
    <p:extLst>
      <p:ext uri="{BB962C8B-B14F-4D97-AF65-F5344CB8AC3E}">
        <p14:creationId xmlns:p14="http://schemas.microsoft.com/office/powerpoint/2010/main" val="384206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5" name="Rectangle 4"/>
          <p:cNvSpPr/>
          <p:nvPr/>
        </p:nvSpPr>
        <p:spPr>
          <a:xfrm>
            <a:off x="274320" y="4761879"/>
            <a:ext cx="2120889" cy="74919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t>Visual Studio</a:t>
            </a:r>
            <a:endParaRPr lang="en-US" sz="2400" dirty="0"/>
          </a:p>
        </p:txBody>
      </p:sp>
      <p:sp>
        <p:nvSpPr>
          <p:cNvPr id="14" name="Cloud 13"/>
          <p:cNvSpPr/>
          <p:nvPr/>
        </p:nvSpPr>
        <p:spPr bwMode="auto">
          <a:xfrm>
            <a:off x="2716085" y="296898"/>
            <a:ext cx="9720390" cy="6697628"/>
          </a:xfrm>
          <a:prstGeom prst="clou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defTabSz="932290" fontAlgn="base">
              <a:spcBef>
                <a:spcPct val="0"/>
              </a:spcBef>
              <a:spcAft>
                <a:spcPct val="0"/>
              </a:spcAft>
            </a:pPr>
            <a:endParaRPr lang="en-IN" sz="1836"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3675382" y="2517732"/>
            <a:ext cx="1873648" cy="960807"/>
            <a:chOff x="5449310" y="1346009"/>
            <a:chExt cx="2319302" cy="863792"/>
          </a:xfrm>
          <a:solidFill>
            <a:schemeClr val="accent6"/>
          </a:solidFill>
        </p:grpSpPr>
        <p:sp>
          <p:nvSpPr>
            <p:cNvPr id="7" name="Rectangle 6"/>
            <p:cNvSpPr/>
            <p:nvPr/>
          </p:nvSpPr>
          <p:spPr>
            <a:xfrm>
              <a:off x="5532580" y="1346009"/>
              <a:ext cx="2236032" cy="863792"/>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t>Load Test Web Service</a:t>
              </a:r>
              <a:endParaRPr lang="en-US" sz="2000" dirty="0"/>
            </a:p>
          </p:txBody>
        </p:sp>
        <p:grpSp>
          <p:nvGrpSpPr>
            <p:cNvPr id="8" name="Group 7"/>
            <p:cNvGrpSpPr/>
            <p:nvPr/>
          </p:nvGrpSpPr>
          <p:grpSpPr>
            <a:xfrm>
              <a:off x="5449310" y="1537855"/>
              <a:ext cx="236934" cy="533400"/>
              <a:chOff x="4724400" y="2971800"/>
              <a:chExt cx="236934" cy="533400"/>
            </a:xfrm>
            <a:grpFill/>
          </p:grpSpPr>
          <p:sp>
            <p:nvSpPr>
              <p:cNvPr id="9" name="Rectangle 8"/>
              <p:cNvSpPr/>
              <p:nvPr/>
            </p:nvSpPr>
            <p:spPr>
              <a:xfrm>
                <a:off x="4724400" y="2971800"/>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a:p>
            </p:txBody>
          </p:sp>
          <p:sp>
            <p:nvSpPr>
              <p:cNvPr id="10" name="Rectangle 9"/>
              <p:cNvSpPr/>
              <p:nvPr/>
            </p:nvSpPr>
            <p:spPr>
              <a:xfrm>
                <a:off x="4724400" y="3134488"/>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a:p>
            </p:txBody>
          </p:sp>
          <p:sp>
            <p:nvSpPr>
              <p:cNvPr id="11" name="Rectangle 10"/>
              <p:cNvSpPr/>
              <p:nvPr/>
            </p:nvSpPr>
            <p:spPr>
              <a:xfrm>
                <a:off x="4724400" y="3275111"/>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a:p>
            </p:txBody>
          </p:sp>
          <p:sp>
            <p:nvSpPr>
              <p:cNvPr id="12" name="Rectangle 11"/>
              <p:cNvSpPr/>
              <p:nvPr/>
            </p:nvSpPr>
            <p:spPr>
              <a:xfrm>
                <a:off x="4724400" y="3437799"/>
                <a:ext cx="236934" cy="67401"/>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a:p>
            </p:txBody>
          </p:sp>
        </p:grpSp>
      </p:grpSp>
      <p:sp>
        <p:nvSpPr>
          <p:cNvPr id="15" name="Rectangle 14"/>
          <p:cNvSpPr/>
          <p:nvPr/>
        </p:nvSpPr>
        <p:spPr>
          <a:xfrm>
            <a:off x="7347839" y="1245924"/>
            <a:ext cx="4213683" cy="3130029"/>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sz="2000" dirty="0">
                <a:solidFill>
                  <a:schemeClr val="tx2"/>
                </a:solidFill>
              </a:rPr>
              <a:t>Test </a:t>
            </a:r>
            <a:r>
              <a:rPr lang="en-US" sz="2000" dirty="0" smtClean="0">
                <a:solidFill>
                  <a:schemeClr val="tx2"/>
                </a:solidFill>
              </a:rPr>
              <a:t>Agent Pool - Dynamic</a:t>
            </a:r>
            <a:endParaRPr lang="en-US" sz="2000" dirty="0">
              <a:solidFill>
                <a:schemeClr val="tx2"/>
              </a:solidFill>
            </a:endParaRPr>
          </a:p>
        </p:txBody>
      </p:sp>
      <p:sp>
        <p:nvSpPr>
          <p:cNvPr id="32" name="Rectangle 31"/>
          <p:cNvSpPr/>
          <p:nvPr/>
        </p:nvSpPr>
        <p:spPr>
          <a:xfrm>
            <a:off x="7480812" y="178379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33" name="Rectangle 32"/>
          <p:cNvSpPr/>
          <p:nvPr/>
        </p:nvSpPr>
        <p:spPr>
          <a:xfrm>
            <a:off x="8149796" y="178379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34" name="Rectangle 33"/>
          <p:cNvSpPr/>
          <p:nvPr/>
        </p:nvSpPr>
        <p:spPr>
          <a:xfrm>
            <a:off x="8818780" y="178379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35" name="Rectangle 34"/>
          <p:cNvSpPr/>
          <p:nvPr/>
        </p:nvSpPr>
        <p:spPr>
          <a:xfrm>
            <a:off x="9488532" y="177784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36" name="Rectangle 35"/>
          <p:cNvSpPr/>
          <p:nvPr/>
        </p:nvSpPr>
        <p:spPr>
          <a:xfrm>
            <a:off x="10183336" y="177784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37" name="Rectangle 36"/>
          <p:cNvSpPr/>
          <p:nvPr/>
        </p:nvSpPr>
        <p:spPr>
          <a:xfrm>
            <a:off x="10856720" y="177784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38" name="Can 37"/>
          <p:cNvSpPr/>
          <p:nvPr/>
        </p:nvSpPr>
        <p:spPr>
          <a:xfrm>
            <a:off x="8480121" y="4807063"/>
            <a:ext cx="1634449" cy="992488"/>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69945" tIns="34973" rIns="69945" bIns="34973" numCol="1" spcCol="0" rtlCol="0" fromWordArt="0" anchor="ctr" anchorCtr="0" forceAA="0" compatLnSpc="1">
            <a:prstTxWarp prst="textNoShape">
              <a:avLst/>
            </a:prstTxWarp>
            <a:noAutofit/>
          </a:bodyPr>
          <a:lstStyle/>
          <a:p>
            <a:pPr algn="ctr"/>
            <a:r>
              <a:rPr lang="en-IN" sz="2000" dirty="0" smtClean="0"/>
              <a:t>Results database</a:t>
            </a:r>
            <a:endParaRPr lang="en-US" sz="2800" dirty="0"/>
          </a:p>
        </p:txBody>
      </p:sp>
      <p:sp>
        <p:nvSpPr>
          <p:cNvPr id="39" name="Rectangle 38"/>
          <p:cNvSpPr/>
          <p:nvPr/>
        </p:nvSpPr>
        <p:spPr>
          <a:xfrm>
            <a:off x="5756988" y="2517731"/>
            <a:ext cx="1395374" cy="9608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smtClean="0"/>
              <a:t>Worker</a:t>
            </a:r>
            <a:endParaRPr lang="en-US" sz="2000" dirty="0"/>
          </a:p>
        </p:txBody>
      </p:sp>
      <p:sp>
        <p:nvSpPr>
          <p:cNvPr id="40" name="Flowchart: Predefined Process 39"/>
          <p:cNvSpPr/>
          <p:nvPr/>
        </p:nvSpPr>
        <p:spPr>
          <a:xfrm>
            <a:off x="4397561" y="4998196"/>
            <a:ext cx="2401084" cy="610221"/>
          </a:xfrm>
          <a:prstGeom prst="flowChartPredefinedProcess">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chemeClr val="tx1"/>
                </a:solidFill>
              </a:rPr>
              <a:t>Azure </a:t>
            </a:r>
            <a:r>
              <a:rPr lang="en-US" sz="2000" dirty="0" smtClean="0">
                <a:solidFill>
                  <a:schemeClr val="tx1"/>
                </a:solidFill>
              </a:rPr>
              <a:t>Blobs</a:t>
            </a:r>
            <a:endParaRPr lang="en-US" sz="2000" dirty="0">
              <a:solidFill>
                <a:schemeClr val="tx1"/>
              </a:solidFill>
            </a:endParaRPr>
          </a:p>
        </p:txBody>
      </p:sp>
      <p:cxnSp>
        <p:nvCxnSpPr>
          <p:cNvPr id="13" name="Elbow Connector 12"/>
          <p:cNvCxnSpPr>
            <a:stCxn id="5" idx="0"/>
            <a:endCxn id="11" idx="0"/>
          </p:cNvCxnSpPr>
          <p:nvPr/>
        </p:nvCxnSpPr>
        <p:spPr>
          <a:xfrm rot="5400000" flipH="1" flipV="1">
            <a:off x="1706237" y="2697031"/>
            <a:ext cx="1693377" cy="2436321"/>
          </a:xfrm>
          <a:prstGeom prst="bentConnector3">
            <a:avLst>
              <a:gd name="adj1" fmla="val 100185"/>
            </a:avLst>
          </a:prstGeom>
          <a:ln w="254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495426" y="237460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49" name="Rectangle 48"/>
          <p:cNvSpPr/>
          <p:nvPr/>
        </p:nvSpPr>
        <p:spPr>
          <a:xfrm>
            <a:off x="8164410" y="237460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grpSp>
        <p:nvGrpSpPr>
          <p:cNvPr id="54" name="Group 53"/>
          <p:cNvGrpSpPr/>
          <p:nvPr/>
        </p:nvGrpSpPr>
        <p:grpSpPr>
          <a:xfrm>
            <a:off x="8833394" y="2368653"/>
            <a:ext cx="2629762" cy="499260"/>
            <a:chOff x="8833394" y="2368653"/>
            <a:chExt cx="2629762" cy="499260"/>
          </a:xfrm>
        </p:grpSpPr>
        <p:sp>
          <p:nvSpPr>
            <p:cNvPr id="50" name="Rectangle 49"/>
            <p:cNvSpPr/>
            <p:nvPr/>
          </p:nvSpPr>
          <p:spPr>
            <a:xfrm>
              <a:off x="8833394" y="237460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51" name="Rectangle 50"/>
            <p:cNvSpPr/>
            <p:nvPr/>
          </p:nvSpPr>
          <p:spPr>
            <a:xfrm>
              <a:off x="9503146" y="236865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52" name="Rectangle 51"/>
            <p:cNvSpPr/>
            <p:nvPr/>
          </p:nvSpPr>
          <p:spPr>
            <a:xfrm>
              <a:off x="10197950" y="236865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sp>
          <p:nvSpPr>
            <p:cNvPr id="53" name="Rectangle 52"/>
            <p:cNvSpPr/>
            <p:nvPr/>
          </p:nvSpPr>
          <p:spPr>
            <a:xfrm>
              <a:off x="10871334" y="2368653"/>
              <a:ext cx="591822" cy="493310"/>
            </a:xfrm>
            <a:prstGeom prst="rect">
              <a:avLst/>
            </a:prstGeom>
            <a:solidFill>
              <a:schemeClr val="accent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77" dirty="0"/>
            </a:p>
          </p:txBody>
        </p:sp>
      </p:grpSp>
      <p:sp>
        <p:nvSpPr>
          <p:cNvPr id="55" name="Flowchart: Predefined Process 54"/>
          <p:cNvSpPr/>
          <p:nvPr/>
        </p:nvSpPr>
        <p:spPr>
          <a:xfrm>
            <a:off x="4397561" y="4284425"/>
            <a:ext cx="2401084" cy="610221"/>
          </a:xfrm>
          <a:prstGeom prst="flowChartPredefinedProcess">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a:solidFill>
                  <a:schemeClr val="tx1"/>
                </a:solidFill>
              </a:rPr>
              <a:t>Azure </a:t>
            </a:r>
            <a:r>
              <a:rPr lang="en-US" sz="2000" dirty="0" smtClean="0">
                <a:solidFill>
                  <a:schemeClr val="tx1"/>
                </a:solidFill>
              </a:rPr>
              <a:t>Tables</a:t>
            </a:r>
            <a:endParaRPr lang="en-US" sz="2000" dirty="0">
              <a:solidFill>
                <a:schemeClr val="tx1"/>
              </a:solidFill>
            </a:endParaRPr>
          </a:p>
        </p:txBody>
      </p:sp>
      <p:grpSp>
        <p:nvGrpSpPr>
          <p:cNvPr id="74" name="Group 73"/>
          <p:cNvGrpSpPr/>
          <p:nvPr/>
        </p:nvGrpSpPr>
        <p:grpSpPr>
          <a:xfrm>
            <a:off x="8597454" y="4266688"/>
            <a:ext cx="1712593" cy="540375"/>
            <a:chOff x="8597454" y="4266688"/>
            <a:chExt cx="1712593" cy="540375"/>
          </a:xfrm>
        </p:grpSpPr>
        <p:cxnSp>
          <p:nvCxnSpPr>
            <p:cNvPr id="62" name="Straight Arrow Connector 61"/>
            <p:cNvCxnSpPr>
              <a:endCxn id="38" idx="1"/>
            </p:cNvCxnSpPr>
            <p:nvPr/>
          </p:nvCxnSpPr>
          <p:spPr>
            <a:xfrm>
              <a:off x="8597454" y="4266688"/>
              <a:ext cx="699892" cy="54037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38" idx="1"/>
            </p:cNvCxnSpPr>
            <p:nvPr/>
          </p:nvCxnSpPr>
          <p:spPr>
            <a:xfrm>
              <a:off x="9240410" y="4266688"/>
              <a:ext cx="56936" cy="54037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38" idx="1"/>
            </p:cNvCxnSpPr>
            <p:nvPr/>
          </p:nvCxnSpPr>
          <p:spPr>
            <a:xfrm flipH="1">
              <a:off x="9297346" y="4266688"/>
              <a:ext cx="590371" cy="54037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9240411" y="4266688"/>
              <a:ext cx="1069636" cy="54037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629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9">
                                            <p:txEl>
                                              <p:pRg st="0" end="0"/>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5.59101E-7 -2.3695E-6 L -0.05923 0.19996 " pathEditMode="relative" rAng="0" ptsTypes="AA">
                                      <p:cBhvr>
                                        <p:cTn id="14" dur="2000" fill="hold"/>
                                        <p:tgtEl>
                                          <p:spTgt spid="54"/>
                                        </p:tgtEl>
                                        <p:attrNameLst>
                                          <p:attrName>ppt_x</p:attrName>
                                          <p:attrName>ppt_y</p:attrName>
                                        </p:attrNameLst>
                                      </p:cBhvr>
                                      <p:rCtr x="-2961" y="998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adopters…</a:t>
            </a:r>
            <a:endParaRPr lang="en-US" dirty="0"/>
          </a:p>
        </p:txBody>
      </p:sp>
      <p:sp>
        <p:nvSpPr>
          <p:cNvPr id="3" name="Text Placeholder 2"/>
          <p:cNvSpPr>
            <a:spLocks noGrp="1"/>
          </p:cNvSpPr>
          <p:nvPr>
            <p:ph type="body" sz="quarter" idx="10"/>
          </p:nvPr>
        </p:nvSpPr>
        <p:spPr>
          <a:xfrm>
            <a:off x="274638" y="1391095"/>
            <a:ext cx="11887200" cy="3514808"/>
          </a:xfrm>
        </p:spPr>
        <p:txBody>
          <a:bodyPr/>
          <a:lstStyle/>
          <a:p>
            <a:pPr marL="571500" indent="-571500">
              <a:buFont typeface="Arial" panose="020B0604020202020204" pitchFamily="34" charset="0"/>
              <a:buChar char="•"/>
            </a:pPr>
            <a:r>
              <a:rPr lang="en-US" dirty="0" smtClean="0"/>
              <a:t>12 internal teams, since last 7 months</a:t>
            </a:r>
          </a:p>
          <a:p>
            <a:pPr lvl="3"/>
            <a:r>
              <a:rPr lang="en-US" sz="2400" dirty="0"/>
              <a:t> </a:t>
            </a:r>
            <a:r>
              <a:rPr lang="en-US" sz="2400" dirty="0" smtClean="0"/>
              <a:t> Including Team Foundation Service and Skype</a:t>
            </a:r>
          </a:p>
          <a:p>
            <a:pPr marL="342900" lvl="1" indent="-3429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10 external (MVPs), since last 1 month</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Florida State elections (app built on Azure)</a:t>
            </a:r>
          </a:p>
        </p:txBody>
      </p:sp>
    </p:spTree>
    <p:extLst>
      <p:ext uri="{BB962C8B-B14F-4D97-AF65-F5344CB8AC3E}">
        <p14:creationId xmlns:p14="http://schemas.microsoft.com/office/powerpoint/2010/main" val="3002823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 our backlog … </a:t>
            </a:r>
            <a:endParaRPr lang="en-US" dirty="0"/>
          </a:p>
        </p:txBody>
      </p:sp>
      <p:sp>
        <p:nvSpPr>
          <p:cNvPr id="5" name="Content Placeholder 4"/>
          <p:cNvSpPr>
            <a:spLocks noGrp="1"/>
          </p:cNvSpPr>
          <p:nvPr>
            <p:ph sz="quarter" idx="10"/>
          </p:nvPr>
        </p:nvSpPr>
        <p:spPr>
          <a:xfrm>
            <a:off x="274638" y="1277068"/>
            <a:ext cx="11887200" cy="3447098"/>
          </a:xfrm>
        </p:spPr>
        <p:txBody>
          <a:bodyPr/>
          <a:lstStyle/>
          <a:p>
            <a:r>
              <a:rPr lang="en-US" dirty="0" smtClean="0"/>
              <a:t>Collect </a:t>
            </a:r>
            <a:r>
              <a:rPr lang="en-US" dirty="0" err="1" smtClean="0"/>
              <a:t>perf</a:t>
            </a:r>
            <a:r>
              <a:rPr lang="en-US" dirty="0" smtClean="0"/>
              <a:t> counters from service under test</a:t>
            </a:r>
          </a:p>
          <a:p>
            <a:r>
              <a:rPr lang="en-US" dirty="0" smtClean="0"/>
              <a:t>Richer analysis/reporting for runs in-progress</a:t>
            </a:r>
          </a:p>
          <a:p>
            <a:r>
              <a:rPr lang="en-US" dirty="0" smtClean="0"/>
              <a:t>Scheduling of load tests</a:t>
            </a:r>
          </a:p>
          <a:p>
            <a:r>
              <a:rPr lang="en-US" dirty="0" smtClean="0"/>
              <a:t>Geo-distributed load generation</a:t>
            </a:r>
          </a:p>
          <a:p>
            <a:r>
              <a:rPr lang="en-US" dirty="0" smtClean="0"/>
              <a:t>….. </a:t>
            </a:r>
            <a:endParaRPr lang="en-US" dirty="0"/>
          </a:p>
        </p:txBody>
      </p:sp>
    </p:spTree>
    <p:extLst>
      <p:ext uri="{BB962C8B-B14F-4D97-AF65-F5344CB8AC3E}">
        <p14:creationId xmlns:p14="http://schemas.microsoft.com/office/powerpoint/2010/main" val="905421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0"/>
          </p:nvPr>
        </p:nvSpPr>
        <p:spPr>
          <a:xfrm>
            <a:off x="276684" y="1348656"/>
            <a:ext cx="11887200" cy="4665893"/>
          </a:xfrm>
        </p:spPr>
        <p:txBody>
          <a:bodyPr/>
          <a:lstStyle/>
          <a:p>
            <a:r>
              <a:rPr lang="en-US" dirty="0" smtClean="0"/>
              <a:t>Try it out, with Visual Studio 2013 Preview</a:t>
            </a:r>
          </a:p>
          <a:p>
            <a:pPr marL="342900" lvl="1" indent="0">
              <a:buNone/>
            </a:pPr>
            <a:r>
              <a:rPr lang="en-US" dirty="0" smtClean="0"/>
              <a:t>Provide us feedback</a:t>
            </a:r>
          </a:p>
          <a:p>
            <a:endParaRPr lang="en-US" dirty="0" smtClean="0"/>
          </a:p>
          <a:p>
            <a:r>
              <a:rPr lang="en-US" dirty="0" smtClean="0"/>
              <a:t>Free to try/use during Preview</a:t>
            </a:r>
          </a:p>
          <a:p>
            <a:pPr marL="342900" lvl="1" indent="0">
              <a:buNone/>
            </a:pPr>
            <a:r>
              <a:rPr lang="en-US" dirty="0" smtClean="0"/>
              <a:t>Limits on usage per month</a:t>
            </a:r>
          </a:p>
          <a:p>
            <a:endParaRPr lang="en-US" dirty="0" smtClean="0"/>
          </a:p>
          <a:p>
            <a:r>
              <a:rPr lang="en-US" dirty="0" smtClean="0"/>
              <a:t>Join the early adopter program</a:t>
            </a:r>
          </a:p>
          <a:p>
            <a:pPr marL="342900" lvl="1" indent="0">
              <a:buNone/>
            </a:pPr>
            <a:r>
              <a:rPr lang="en-US" dirty="0" smtClean="0"/>
              <a:t>More usage and work closely with product team</a:t>
            </a:r>
          </a:p>
        </p:txBody>
      </p:sp>
    </p:spTree>
    <p:extLst>
      <p:ext uri="{BB962C8B-B14F-4D97-AF65-F5344CB8AC3E}">
        <p14:creationId xmlns:p14="http://schemas.microsoft.com/office/powerpoint/2010/main" val="169967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 challenges with load testing …</a:t>
            </a:r>
            <a:endParaRPr lang="en-US" dirty="0"/>
          </a:p>
        </p:txBody>
      </p:sp>
      <p:sp>
        <p:nvSpPr>
          <p:cNvPr id="6" name="Text Placeholder 5"/>
          <p:cNvSpPr>
            <a:spLocks noGrp="1"/>
          </p:cNvSpPr>
          <p:nvPr>
            <p:ph type="body" sz="quarter" idx="10"/>
          </p:nvPr>
        </p:nvSpPr>
        <p:spPr>
          <a:xfrm>
            <a:off x="274638" y="1275480"/>
            <a:ext cx="11887200" cy="2092881"/>
          </a:xfrm>
        </p:spPr>
        <p:txBody>
          <a:bodyPr/>
          <a:lstStyle/>
          <a:p>
            <a:pPr marL="571500" indent="-571500">
              <a:buFont typeface="Arial" panose="020B0604020202020204" pitchFamily="34" charset="0"/>
              <a:buChar char="•"/>
            </a:pPr>
            <a:r>
              <a:rPr lang="en-US" dirty="0" smtClean="0"/>
              <a:t>Provision/setup machines: </a:t>
            </a:r>
            <a:r>
              <a:rPr lang="en-US" dirty="0" smtClean="0">
                <a:solidFill>
                  <a:schemeClr val="tx2"/>
                </a:solidFill>
              </a:rPr>
              <a:t>Painful and Slow</a:t>
            </a:r>
            <a:endParaRPr lang="en-US" dirty="0">
              <a:solidFill>
                <a:schemeClr val="tx2"/>
              </a:solidFill>
            </a:endParaRPr>
          </a:p>
          <a:p>
            <a:pPr marL="571500" indent="-571500">
              <a:buFont typeface="Arial" panose="020B0604020202020204" pitchFamily="34" charset="0"/>
              <a:buChar char="•"/>
            </a:pPr>
            <a:r>
              <a:rPr lang="en-US" dirty="0" smtClean="0"/>
              <a:t>Cost: </a:t>
            </a:r>
            <a:r>
              <a:rPr lang="en-US" dirty="0" smtClean="0">
                <a:solidFill>
                  <a:schemeClr val="tx2"/>
                </a:solidFill>
              </a:rPr>
              <a:t>High</a:t>
            </a:r>
            <a:endParaRPr lang="en-US" dirty="0">
              <a:solidFill>
                <a:schemeClr val="tx2"/>
              </a:solidFill>
            </a:endParaRPr>
          </a:p>
          <a:p>
            <a:pPr marL="571500" indent="-571500">
              <a:buFont typeface="Arial" panose="020B0604020202020204" pitchFamily="34" charset="0"/>
              <a:buChar char="•"/>
            </a:pPr>
            <a:r>
              <a:rPr lang="en-US" dirty="0" smtClean="0"/>
              <a:t>App hosted </a:t>
            </a:r>
            <a:r>
              <a:rPr lang="en-US" dirty="0"/>
              <a:t>in </a:t>
            </a:r>
            <a:r>
              <a:rPr lang="en-US" dirty="0" smtClean="0"/>
              <a:t>Azure: </a:t>
            </a:r>
            <a:r>
              <a:rPr lang="en-US" dirty="0" smtClean="0">
                <a:solidFill>
                  <a:schemeClr val="tx2"/>
                </a:solidFill>
              </a:rPr>
              <a:t>Challenges</a:t>
            </a:r>
            <a:endParaRPr lang="en-US" dirty="0">
              <a:solidFill>
                <a:schemeClr val="tx2"/>
              </a:solidFill>
            </a:endParaRPr>
          </a:p>
        </p:txBody>
      </p:sp>
    </p:spTree>
    <p:extLst>
      <p:ext uri="{BB962C8B-B14F-4D97-AF65-F5344CB8AC3E}">
        <p14:creationId xmlns:p14="http://schemas.microsoft.com/office/powerpoint/2010/main" val="273307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 no more …</a:t>
            </a:r>
            <a:endParaRPr lang="en-US" dirty="0"/>
          </a:p>
        </p:txBody>
      </p:sp>
      <p:sp>
        <p:nvSpPr>
          <p:cNvPr id="6" name="Text Placeholder 5"/>
          <p:cNvSpPr>
            <a:spLocks noGrp="1"/>
          </p:cNvSpPr>
          <p:nvPr>
            <p:ph type="body" sz="quarter" idx="10"/>
          </p:nvPr>
        </p:nvSpPr>
        <p:spPr>
          <a:xfrm>
            <a:off x="274638" y="1275480"/>
            <a:ext cx="11887200" cy="2092881"/>
          </a:xfrm>
        </p:spPr>
        <p:txBody>
          <a:bodyPr/>
          <a:lstStyle/>
          <a:p>
            <a:pPr marL="571500" indent="-571500">
              <a:buFont typeface="Arial" panose="020B0604020202020204" pitchFamily="34" charset="0"/>
              <a:buChar char="•"/>
            </a:pPr>
            <a:r>
              <a:rPr lang="en-US" dirty="0" smtClean="0"/>
              <a:t>Provision/setup machines: </a:t>
            </a:r>
            <a:r>
              <a:rPr lang="en-US" dirty="0" smtClean="0">
                <a:solidFill>
                  <a:schemeClr val="tx2"/>
                </a:solidFill>
              </a:rPr>
              <a:t>Super-easy and quick</a:t>
            </a:r>
            <a:endParaRPr lang="en-US" dirty="0">
              <a:solidFill>
                <a:schemeClr val="tx2"/>
              </a:solidFill>
            </a:endParaRPr>
          </a:p>
          <a:p>
            <a:pPr marL="571500" indent="-571500">
              <a:buFont typeface="Arial" panose="020B0604020202020204" pitchFamily="34" charset="0"/>
              <a:buChar char="•"/>
            </a:pPr>
            <a:r>
              <a:rPr lang="en-US" dirty="0" smtClean="0"/>
              <a:t>Cost: </a:t>
            </a:r>
            <a:r>
              <a:rPr lang="en-US" dirty="0" smtClean="0">
                <a:solidFill>
                  <a:schemeClr val="tx2"/>
                </a:solidFill>
              </a:rPr>
              <a:t>Pay only for usage</a:t>
            </a:r>
            <a:endParaRPr lang="en-US" dirty="0">
              <a:solidFill>
                <a:schemeClr val="tx2"/>
              </a:solidFill>
            </a:endParaRPr>
          </a:p>
          <a:p>
            <a:pPr marL="571500" indent="-571500">
              <a:buFont typeface="Arial" panose="020B0604020202020204" pitchFamily="34" charset="0"/>
              <a:buChar char="•"/>
            </a:pPr>
            <a:r>
              <a:rPr lang="en-US" dirty="0" smtClean="0"/>
              <a:t>App hosted </a:t>
            </a:r>
            <a:r>
              <a:rPr lang="en-US" dirty="0"/>
              <a:t>in </a:t>
            </a:r>
            <a:r>
              <a:rPr lang="en-US" dirty="0" smtClean="0"/>
              <a:t>Azure: </a:t>
            </a:r>
            <a:r>
              <a:rPr lang="en-US" dirty="0" smtClean="0">
                <a:solidFill>
                  <a:schemeClr val="tx2"/>
                </a:solidFill>
              </a:rPr>
              <a:t>It just works</a:t>
            </a:r>
            <a:endParaRPr lang="en-US" dirty="0">
              <a:solidFill>
                <a:schemeClr val="tx2"/>
              </a:solidFill>
            </a:endParaRPr>
          </a:p>
        </p:txBody>
      </p:sp>
    </p:spTree>
    <p:extLst>
      <p:ext uri="{BB962C8B-B14F-4D97-AF65-F5344CB8AC3E}">
        <p14:creationId xmlns:p14="http://schemas.microsoft.com/office/powerpoint/2010/main" val="173745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Cloud-powered Load Testing with Team Foundation Service</a:t>
            </a:r>
            <a:endParaRPr lang="en-US" dirty="0"/>
          </a:p>
        </p:txBody>
      </p:sp>
      <p:sp>
        <p:nvSpPr>
          <p:cNvPr id="5" name="Text Placeholder 4"/>
          <p:cNvSpPr>
            <a:spLocks noGrp="1"/>
          </p:cNvSpPr>
          <p:nvPr>
            <p:ph type="body" sz="quarter" idx="12"/>
          </p:nvPr>
        </p:nvSpPr>
        <p:spPr/>
        <p:txBody>
          <a:bodyPr/>
          <a:lstStyle/>
          <a:p>
            <a:r>
              <a:rPr lang="en-US" smtClean="0"/>
              <a:t>Anu Bharadwaj</a:t>
            </a:r>
            <a:endParaRPr lang="en-US" dirty="0"/>
          </a:p>
        </p:txBody>
      </p:sp>
      <p:sp>
        <p:nvSpPr>
          <p:cNvPr id="14" name="Text Placeholder 13"/>
          <p:cNvSpPr>
            <a:spLocks noGrp="1"/>
          </p:cNvSpPr>
          <p:nvPr>
            <p:ph type="body" sz="quarter" idx="13"/>
          </p:nvPr>
        </p:nvSpPr>
        <p:spPr/>
        <p:txBody>
          <a:bodyPr/>
          <a:lstStyle/>
          <a:p>
            <a:r>
              <a:rPr lang="en-US" smtClean="0"/>
              <a:t>WAD-B304</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n A</a:t>
            </a:r>
            <a:r>
              <a:rPr lang="en-US" sz="5400" dirty="0" smtClean="0"/>
              <a:t/>
            </a:r>
            <a:br>
              <a:rPr lang="en-US" sz="5400" dirty="0" smtClean="0"/>
            </a:br>
            <a:r>
              <a:rPr lang="en-US" sz="5400" dirty="0"/>
              <a:t/>
            </a:r>
            <a:br>
              <a:rPr lang="en-US" sz="5400" dirty="0"/>
            </a:br>
            <a:r>
              <a:rPr lang="en-US" sz="5400" dirty="0" smtClean="0"/>
              <a:t>Darshan.Desai@microsoft.com </a:t>
            </a:r>
            <a:endParaRPr lang="en-US" sz="5400" dirty="0"/>
          </a:p>
        </p:txBody>
      </p:sp>
    </p:spTree>
    <p:extLst>
      <p:ext uri="{BB962C8B-B14F-4D97-AF65-F5344CB8AC3E}">
        <p14:creationId xmlns:p14="http://schemas.microsoft.com/office/powerpoint/2010/main" val="11303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questions …</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371669" y="1511369"/>
            <a:ext cx="11790169" cy="1323439"/>
          </a:xfrm>
          <a:prstGeom prst="rect">
            <a:avLst/>
          </a:prstGeom>
        </p:spPr>
        <p:txBody>
          <a:bodyPr wrap="square">
            <a:spAutoFit/>
          </a:bodyPr>
          <a:lstStyle/>
          <a:p>
            <a:pPr marL="571500" indent="-571500">
              <a:lnSpc>
                <a:spcPct val="90000"/>
              </a:lnSpc>
              <a:spcBef>
                <a:spcPct val="20000"/>
              </a:spcBef>
              <a:buSzPct val="105000"/>
              <a:buBlip>
                <a:blip r:embed="rId3"/>
              </a:buBlip>
            </a:pPr>
            <a:r>
              <a:rPr lang="en-US" sz="4000" dirty="0" smtClean="0">
                <a:gradFill>
                  <a:gsLst>
                    <a:gs pos="1250">
                      <a:schemeClr val="tx1"/>
                    </a:gs>
                    <a:gs pos="100000">
                      <a:schemeClr val="tx1"/>
                    </a:gs>
                  </a:gsLst>
                  <a:lin ang="5400000" scaled="0"/>
                </a:gradFill>
                <a:latin typeface="+mj-lt"/>
              </a:rPr>
              <a:t>Find Me Later At... VS/ALM Product demo station</a:t>
            </a:r>
          </a:p>
          <a:p>
            <a:pPr marL="571500" indent="-571500">
              <a:lnSpc>
                <a:spcPct val="90000"/>
              </a:lnSpc>
              <a:spcBef>
                <a:spcPct val="20000"/>
              </a:spcBef>
              <a:buSzPct val="105000"/>
              <a:buBlip>
                <a:blip r:embed="rId3"/>
              </a:buBlip>
            </a:pPr>
            <a:r>
              <a:rPr lang="en-US" sz="4000" dirty="0" smtClean="0">
                <a:latin typeface="+mj-lt"/>
              </a:rPr>
              <a:t>Email: Darshan.Desai@microsoft.com </a:t>
            </a:r>
            <a:endParaRPr lang="en-US" sz="40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latin typeface="Segoe UI Light"/>
              </a:rPr>
              <a:t>Drop by the Windows Azure booth to participate in the </a:t>
            </a:r>
            <a:br>
              <a:rPr lang="en-US" sz="2856" dirty="0">
                <a:latin typeface="Segoe UI Light"/>
              </a:rPr>
            </a:br>
            <a:r>
              <a:rPr lang="en-US" sz="2856" dirty="0">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chemeClr val="bg2"/>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chemeClr val="bg2"/>
                </a:solidFill>
                <a:latin typeface="Segoe UI Light"/>
              </a:rPr>
              <a:t>Go to: </a:t>
            </a:r>
            <a:r>
              <a:rPr lang="en-US" sz="2652" u="sng" dirty="0">
                <a:solidFill>
                  <a:schemeClr val="bg2"/>
                </a:solidFill>
                <a:latin typeface="Segoe UI Light"/>
                <a:hlinkClick r:id="rId8"/>
              </a:rPr>
              <a:t>http://aka.ms/AzureContest</a:t>
            </a:r>
            <a:endParaRPr lang="en-US" sz="2652" u="sng" dirty="0">
              <a:solidFill>
                <a:schemeClr val="bg2"/>
              </a:solidFill>
              <a:latin typeface="Segoe UI Light"/>
            </a:endParaRPr>
          </a:p>
        </p:txBody>
      </p:sp>
    </p:spTree>
    <p:extLst>
      <p:ext uri="{BB962C8B-B14F-4D97-AF65-F5344CB8AC3E}">
        <p14:creationId xmlns:p14="http://schemas.microsoft.com/office/powerpoint/2010/main" val="157317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567" y="1214472"/>
            <a:ext cx="4762500" cy="4762500"/>
          </a:xfrm>
          <a:prstGeom prst="rect">
            <a:avLst/>
          </a:prstGeom>
        </p:spPr>
      </p:pic>
    </p:spTree>
    <p:extLst>
      <p:ext uri="{BB962C8B-B14F-4D97-AF65-F5344CB8AC3E}">
        <p14:creationId xmlns:p14="http://schemas.microsoft.com/office/powerpoint/2010/main" val="411578321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n A</a:t>
            </a:r>
            <a:r>
              <a:rPr lang="en-US" sz="5400" dirty="0" smtClean="0"/>
              <a:t/>
            </a:r>
            <a:br>
              <a:rPr lang="en-US" sz="5400" dirty="0" smtClean="0"/>
            </a:br>
            <a:r>
              <a:rPr lang="en-US" sz="5400" dirty="0"/>
              <a:t/>
            </a:r>
            <a:br>
              <a:rPr lang="en-US" sz="5400" dirty="0"/>
            </a:br>
            <a:r>
              <a:rPr lang="en-US" sz="5400" dirty="0" smtClean="0"/>
              <a:t>Darshan.Desai@microsoft.com </a:t>
            </a:r>
            <a:endParaRPr lang="en-US" sz="5400" dirty="0"/>
          </a:p>
        </p:txBody>
      </p:sp>
    </p:spTree>
    <p:extLst>
      <p:ext uri="{BB962C8B-B14F-4D97-AF65-F5344CB8AC3E}">
        <p14:creationId xmlns:p14="http://schemas.microsoft.com/office/powerpoint/2010/main" val="1771302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 challenges with load testing …</a:t>
            </a:r>
            <a:endParaRPr lang="en-US" dirty="0"/>
          </a:p>
        </p:txBody>
      </p:sp>
      <p:sp>
        <p:nvSpPr>
          <p:cNvPr id="6" name="Text Placeholder 5"/>
          <p:cNvSpPr>
            <a:spLocks noGrp="1"/>
          </p:cNvSpPr>
          <p:nvPr>
            <p:ph type="body" sz="quarter" idx="10"/>
          </p:nvPr>
        </p:nvSpPr>
        <p:spPr>
          <a:xfrm>
            <a:off x="274638" y="1275480"/>
            <a:ext cx="11887200" cy="2092881"/>
          </a:xfrm>
        </p:spPr>
        <p:txBody>
          <a:bodyPr/>
          <a:lstStyle/>
          <a:p>
            <a:pPr marL="571500" indent="-571500">
              <a:buFont typeface="Arial" panose="020B0604020202020204" pitchFamily="34" charset="0"/>
              <a:buChar char="•"/>
            </a:pPr>
            <a:r>
              <a:rPr lang="en-US" dirty="0" smtClean="0"/>
              <a:t>Provision/setup machines: </a:t>
            </a:r>
            <a:r>
              <a:rPr lang="en-US" dirty="0" smtClean="0">
                <a:solidFill>
                  <a:schemeClr val="tx2"/>
                </a:solidFill>
              </a:rPr>
              <a:t>Painful and Slow</a:t>
            </a:r>
            <a:endParaRPr lang="en-US" dirty="0">
              <a:solidFill>
                <a:schemeClr val="tx2"/>
              </a:solidFill>
            </a:endParaRPr>
          </a:p>
          <a:p>
            <a:pPr marL="571500" indent="-571500">
              <a:buFont typeface="Arial" panose="020B0604020202020204" pitchFamily="34" charset="0"/>
              <a:buChar char="•"/>
            </a:pPr>
            <a:r>
              <a:rPr lang="en-US" dirty="0" smtClean="0"/>
              <a:t>Cost: </a:t>
            </a:r>
            <a:r>
              <a:rPr lang="en-US" dirty="0" smtClean="0">
                <a:solidFill>
                  <a:schemeClr val="tx2"/>
                </a:solidFill>
              </a:rPr>
              <a:t>High</a:t>
            </a:r>
            <a:endParaRPr lang="en-US" dirty="0">
              <a:solidFill>
                <a:schemeClr val="tx2"/>
              </a:solidFill>
            </a:endParaRPr>
          </a:p>
          <a:p>
            <a:pPr marL="571500" indent="-571500">
              <a:buFont typeface="Arial" panose="020B0604020202020204" pitchFamily="34" charset="0"/>
              <a:buChar char="•"/>
            </a:pPr>
            <a:r>
              <a:rPr lang="en-US" dirty="0" smtClean="0"/>
              <a:t>App hosted </a:t>
            </a:r>
            <a:r>
              <a:rPr lang="en-US" dirty="0"/>
              <a:t>in </a:t>
            </a:r>
            <a:r>
              <a:rPr lang="en-US" dirty="0" smtClean="0"/>
              <a:t>Azure: </a:t>
            </a:r>
            <a:r>
              <a:rPr lang="en-US" dirty="0" smtClean="0">
                <a:solidFill>
                  <a:schemeClr val="tx2"/>
                </a:solidFill>
              </a:rPr>
              <a:t>Challenges</a:t>
            </a:r>
            <a:endParaRPr lang="en-US" dirty="0">
              <a:solidFill>
                <a:schemeClr val="tx2"/>
              </a:solidFill>
            </a:endParaRPr>
          </a:p>
        </p:txBody>
      </p:sp>
    </p:spTree>
    <p:extLst>
      <p:ext uri="{BB962C8B-B14F-4D97-AF65-F5344CB8AC3E}">
        <p14:creationId xmlns:p14="http://schemas.microsoft.com/office/powerpoint/2010/main" val="364914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75480"/>
            <a:ext cx="11889246" cy="2769989"/>
          </a:xfrm>
        </p:spPr>
        <p:txBody>
          <a:bodyPr/>
          <a:lstStyle/>
          <a:p>
            <a:pPr marL="571500" indent="-571500">
              <a:buFont typeface="Arial" panose="020B0604020202020204" pitchFamily="34" charset="0"/>
              <a:buChar char="•"/>
            </a:pPr>
            <a:r>
              <a:rPr lang="en-US" dirty="0" smtClean="0"/>
              <a:t>Load Testing using Visual Studio - 101</a:t>
            </a:r>
          </a:p>
          <a:p>
            <a:pPr marL="571500" indent="-571500">
              <a:buFont typeface="Arial" panose="020B0604020202020204" pitchFamily="34" charset="0"/>
              <a:buChar char="•"/>
            </a:pPr>
            <a:r>
              <a:rPr lang="en-US" dirty="0" smtClean="0"/>
              <a:t>Introducing Cloud-powered Load Testing</a:t>
            </a:r>
          </a:p>
          <a:p>
            <a:pPr marL="571500" indent="-571500">
              <a:buFont typeface="Arial" panose="020B0604020202020204" pitchFamily="34" charset="0"/>
              <a:buChar char="•"/>
            </a:pPr>
            <a:r>
              <a:rPr lang="en-US" dirty="0" smtClean="0"/>
              <a:t>Architecture/Roadmap/Next steps</a:t>
            </a:r>
          </a:p>
          <a:p>
            <a:pPr marL="571500" indent="-571500">
              <a:buFont typeface="Arial" panose="020B0604020202020204" pitchFamily="34" charset="0"/>
              <a:buChar char="•"/>
            </a:pPr>
            <a:r>
              <a:rPr lang="en-US" dirty="0" smtClean="0"/>
              <a:t>Q &amp; A</a:t>
            </a:r>
          </a:p>
        </p:txBody>
      </p:sp>
    </p:spTree>
    <p:extLst>
      <p:ext uri="{BB962C8B-B14F-4D97-AF65-F5344CB8AC3E}">
        <p14:creationId xmlns:p14="http://schemas.microsoft.com/office/powerpoint/2010/main" val="305983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t>Load Testing using Visual Studio - </a:t>
            </a:r>
            <a:r>
              <a:rPr lang="en-US" sz="7200" dirty="0" smtClean="0"/>
              <a:t>101</a:t>
            </a:r>
            <a:endParaRPr lang="en-US" sz="7200" dirty="0"/>
          </a:p>
        </p:txBody>
      </p:sp>
    </p:spTree>
    <p:extLst>
      <p:ext uri="{BB962C8B-B14F-4D97-AF65-F5344CB8AC3E}">
        <p14:creationId xmlns:p14="http://schemas.microsoft.com/office/powerpoint/2010/main" val="300978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&amp; Load Testing</a:t>
            </a:r>
            <a:endParaRPr lang="en-US" dirty="0"/>
          </a:p>
        </p:txBody>
      </p:sp>
      <p:sp>
        <p:nvSpPr>
          <p:cNvPr id="3" name="Text Placeholder 2"/>
          <p:cNvSpPr>
            <a:spLocks noGrp="1"/>
          </p:cNvSpPr>
          <p:nvPr>
            <p:ph type="body" sz="quarter" idx="10"/>
          </p:nvPr>
        </p:nvSpPr>
        <p:spPr>
          <a:xfrm>
            <a:off x="274638" y="1391095"/>
            <a:ext cx="11887200" cy="2769989"/>
          </a:xfrm>
        </p:spPr>
        <p:txBody>
          <a:bodyPr/>
          <a:lstStyle/>
          <a:p>
            <a:pPr marL="571500" indent="-571500">
              <a:buFont typeface="Arial" panose="020B0604020202020204" pitchFamily="34" charset="0"/>
              <a:buChar char="•"/>
            </a:pPr>
            <a:r>
              <a:rPr lang="en-US" b="1" dirty="0"/>
              <a:t>Performance Testing</a:t>
            </a:r>
            <a:endParaRPr lang="en-US" dirty="0"/>
          </a:p>
          <a:p>
            <a:pPr marL="571500" indent="-571500">
              <a:buFont typeface="Arial" panose="020B0604020202020204" pitchFamily="34" charset="0"/>
              <a:buChar char="•"/>
            </a:pPr>
            <a:r>
              <a:rPr lang="en-US" b="1" dirty="0" smtClean="0"/>
              <a:t>Load </a:t>
            </a:r>
            <a:r>
              <a:rPr lang="en-US" b="1" dirty="0"/>
              <a:t>Testing</a:t>
            </a:r>
            <a:r>
              <a:rPr lang="en-US" dirty="0"/>
              <a:t> </a:t>
            </a:r>
          </a:p>
          <a:p>
            <a:pPr marL="571500" indent="-571500">
              <a:buFont typeface="Arial" panose="020B0604020202020204" pitchFamily="34" charset="0"/>
              <a:buChar char="•"/>
            </a:pPr>
            <a:r>
              <a:rPr lang="en-US" b="1" dirty="0" smtClean="0"/>
              <a:t>Stress </a:t>
            </a:r>
            <a:r>
              <a:rPr lang="en-US" b="1" dirty="0"/>
              <a:t>Testing</a:t>
            </a:r>
          </a:p>
          <a:p>
            <a:pPr marL="571500" indent="-571500">
              <a:buFont typeface="Arial" panose="020B0604020202020204" pitchFamily="34" charset="0"/>
              <a:buChar char="•"/>
            </a:pPr>
            <a:r>
              <a:rPr lang="en-US" b="1" dirty="0" smtClean="0"/>
              <a:t>Capacity/Scale Testing</a:t>
            </a:r>
            <a:endParaRPr lang="en-US" b="1" dirty="0"/>
          </a:p>
        </p:txBody>
      </p:sp>
    </p:spTree>
    <p:extLst>
      <p:ext uri="{BB962C8B-B14F-4D97-AF65-F5344CB8AC3E}">
        <p14:creationId xmlns:p14="http://schemas.microsoft.com/office/powerpoint/2010/main" val="2989401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Demo: Performance and Load Testing using Visual Studio</a:t>
            </a:r>
            <a:endParaRPr lang="en-US" sz="5400" dirty="0"/>
          </a:p>
        </p:txBody>
      </p:sp>
    </p:spTree>
    <p:extLst>
      <p:ext uri="{BB962C8B-B14F-4D97-AF65-F5344CB8AC3E}">
        <p14:creationId xmlns:p14="http://schemas.microsoft.com/office/powerpoint/2010/main" val="4100580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Demo re-cap</a:t>
            </a:r>
            <a:endParaRPr lang="en-US" dirty="0"/>
          </a:p>
        </p:txBody>
      </p:sp>
      <p:sp>
        <p:nvSpPr>
          <p:cNvPr id="7" name="Content Placeholder 6"/>
          <p:cNvSpPr>
            <a:spLocks noGrp="1"/>
          </p:cNvSpPr>
          <p:nvPr>
            <p:ph sz="quarter" idx="10"/>
          </p:nvPr>
        </p:nvSpPr>
        <p:spPr>
          <a:xfrm>
            <a:off x="276684" y="1361182"/>
            <a:ext cx="11887200" cy="3447098"/>
          </a:xfrm>
        </p:spPr>
        <p:txBody>
          <a:bodyPr/>
          <a:lstStyle/>
          <a:p>
            <a:pPr marL="0" indent="0">
              <a:buNone/>
            </a:pPr>
            <a:r>
              <a:rPr lang="en-US" dirty="0" smtClean="0"/>
              <a:t>0. Configure </a:t>
            </a:r>
            <a:r>
              <a:rPr lang="en-US" dirty="0"/>
              <a:t>test environment</a:t>
            </a:r>
          </a:p>
          <a:p>
            <a:pPr marL="514350" indent="-514350">
              <a:buAutoNum type="arabicPeriod"/>
            </a:pPr>
            <a:r>
              <a:rPr lang="en-US" dirty="0"/>
              <a:t>Author tests – web tests, load tests</a:t>
            </a:r>
          </a:p>
          <a:p>
            <a:pPr marL="514350" indent="-514350">
              <a:buAutoNum type="arabicPeriod"/>
            </a:pPr>
            <a:r>
              <a:rPr lang="en-US" dirty="0"/>
              <a:t>Run tests </a:t>
            </a:r>
          </a:p>
          <a:p>
            <a:pPr marL="514350" indent="-514350">
              <a:buAutoNum type="arabicPeriod"/>
            </a:pPr>
            <a:r>
              <a:rPr lang="en-US" dirty="0"/>
              <a:t>Analyze </a:t>
            </a:r>
            <a:r>
              <a:rPr lang="en-US" dirty="0" smtClean="0"/>
              <a:t>results</a:t>
            </a:r>
          </a:p>
          <a:p>
            <a:pPr marL="514350" indent="-514350">
              <a:buAutoNum type="arabicPeriod"/>
            </a:pPr>
            <a:r>
              <a:rPr lang="en-US" dirty="0" smtClean="0"/>
              <a:t>Fix performance/scale problems</a:t>
            </a:r>
            <a:endParaRPr lang="en-US" dirty="0"/>
          </a:p>
        </p:txBody>
      </p:sp>
    </p:spTree>
    <p:extLst>
      <p:ext uri="{BB962C8B-B14F-4D97-AF65-F5344CB8AC3E}">
        <p14:creationId xmlns:p14="http://schemas.microsoft.com/office/powerpoint/2010/main" val="838066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a:t>Introducing Cloud-powered Load Testing</a:t>
            </a:r>
          </a:p>
        </p:txBody>
      </p:sp>
    </p:spTree>
    <p:extLst>
      <p:ext uri="{BB962C8B-B14F-4D97-AF65-F5344CB8AC3E}">
        <p14:creationId xmlns:p14="http://schemas.microsoft.com/office/powerpoint/2010/main" val="3112536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286</TotalTime>
  <Words>2454</Words>
  <Application>Microsoft Office PowerPoint</Application>
  <PresentationFormat>Custom</PresentationFormat>
  <Paragraphs>163</Paragraphs>
  <Slides>26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Consolas</vt:lpstr>
      <vt:lpstr>Wingdings</vt:lpstr>
      <vt:lpstr>Arial</vt:lpstr>
      <vt:lpstr>Segoe UI Light</vt:lpstr>
      <vt:lpstr>Segoe UI</vt:lpstr>
      <vt:lpstr>TechEd_2013_Template_r09</vt:lpstr>
      <vt:lpstr>TechEd_2013_Template_16x9</vt:lpstr>
      <vt:lpstr>PowerPoint Presentation</vt:lpstr>
      <vt:lpstr>Cloud-powered Load Testing with Team Foundation Service</vt:lpstr>
      <vt:lpstr>Top challenges with load testing …</vt:lpstr>
      <vt:lpstr>Agenda</vt:lpstr>
      <vt:lpstr>Load Testing using Visual Studio - 101</vt:lpstr>
      <vt:lpstr>Performance &amp; Load Testing</vt:lpstr>
      <vt:lpstr>Demo: Performance and Load Testing using Visual Studio</vt:lpstr>
      <vt:lpstr>Demo re-cap</vt:lpstr>
      <vt:lpstr>Introducing Cloud-powered Load Testing</vt:lpstr>
      <vt:lpstr>Demo: Run load tests using Team Foundation Service</vt:lpstr>
      <vt:lpstr>Demo re-cap</vt:lpstr>
      <vt:lpstr>Demo: Scale up seamlessly</vt:lpstr>
      <vt:lpstr>Architecture/Roadmap/ Next steps</vt:lpstr>
      <vt:lpstr>Architecture</vt:lpstr>
      <vt:lpstr>Early adopters…</vt:lpstr>
      <vt:lpstr>On our backlog … </vt:lpstr>
      <vt:lpstr>Next steps</vt:lpstr>
      <vt:lpstr>Top challenges with load testing …</vt:lpstr>
      <vt:lpstr>Challenges no more …</vt:lpstr>
      <vt:lpstr>Q n A  Darshan.Desai@microsoft.com </vt:lpstr>
      <vt:lpstr>More questions …</vt:lpstr>
      <vt:lpstr>Resources</vt:lpstr>
      <vt:lpstr>Track Resources &amp; Calls To Action</vt:lpstr>
      <vt:lpstr>Evaluate this session</vt:lpstr>
      <vt:lpstr>Q n A  Darshan.Desai@microsoft.com </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WAD-B304: Cloud-powered Load Testing with Team Foundation Service</dc:title>
  <dc:subject>TechEd 2013</dc:subject>
  <dc:creator>Anu Bharadwaj</dc:creator>
  <cp:keywords>TechEd 2013</cp:keywords>
  <dc:description>Template by: Jordan Cayabyab, Artitudes Design, Inc.
Formatting by: Priscila Mandryk, Silver Fox Productions, Inc.
Audience Type: Internal/External</dc:description>
  <cp:lastModifiedBy>Shows</cp:lastModifiedBy>
  <cp:revision>80</cp:revision>
  <dcterms:created xsi:type="dcterms:W3CDTF">2013-05-29T13:32:03Z</dcterms:created>
  <dcterms:modified xsi:type="dcterms:W3CDTF">2013-06-23T08:54:40Z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