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193" r:id="rId2"/>
    <p:sldMasterId id="2147484217" r:id="rId3"/>
  </p:sldMasterIdLst>
  <p:notesMasterIdLst>
    <p:notesMasterId r:id="rId49"/>
  </p:notesMasterIdLst>
  <p:handoutMasterIdLst>
    <p:handoutMasterId r:id="rId50"/>
  </p:handoutMasterIdLst>
  <p:sldIdLst>
    <p:sldId id="1135" r:id="rId4"/>
    <p:sldId id="1151" r:id="rId5"/>
    <p:sldId id="1158" r:id="rId6"/>
    <p:sldId id="1205" r:id="rId7"/>
    <p:sldId id="1212" r:id="rId8"/>
    <p:sldId id="1220" r:id="rId9"/>
    <p:sldId id="1221" r:id="rId10"/>
    <p:sldId id="1222" r:id="rId11"/>
    <p:sldId id="1160" r:id="rId12"/>
    <p:sldId id="1216" r:id="rId13"/>
    <p:sldId id="1217" r:id="rId14"/>
    <p:sldId id="1218" r:id="rId15"/>
    <p:sldId id="1219" r:id="rId16"/>
    <p:sldId id="1188" r:id="rId17"/>
    <p:sldId id="1206" r:id="rId18"/>
    <p:sldId id="1166" r:id="rId19"/>
    <p:sldId id="1189" r:id="rId20"/>
    <p:sldId id="1191" r:id="rId21"/>
    <p:sldId id="1168" r:id="rId22"/>
    <p:sldId id="1192" r:id="rId23"/>
    <p:sldId id="1196" r:id="rId24"/>
    <p:sldId id="1193" r:id="rId25"/>
    <p:sldId id="1195" r:id="rId26"/>
    <p:sldId id="1215" r:id="rId27"/>
    <p:sldId id="1194" r:id="rId28"/>
    <p:sldId id="1197" r:id="rId29"/>
    <p:sldId id="1167" r:id="rId30"/>
    <p:sldId id="1207" r:id="rId31"/>
    <p:sldId id="1198" r:id="rId32"/>
    <p:sldId id="1177" r:id="rId33"/>
    <p:sldId id="1201" r:id="rId34"/>
    <p:sldId id="1179" r:id="rId35"/>
    <p:sldId id="1182" r:id="rId36"/>
    <p:sldId id="1202" r:id="rId37"/>
    <p:sldId id="1181" r:id="rId38"/>
    <p:sldId id="1203" r:id="rId39"/>
    <p:sldId id="1208" r:id="rId40"/>
    <p:sldId id="1213" r:id="rId41"/>
    <p:sldId id="1210" r:id="rId42"/>
    <p:sldId id="1204" r:id="rId43"/>
    <p:sldId id="1214" r:id="rId44"/>
    <p:sldId id="1145" r:id="rId45"/>
    <p:sldId id="1223" r:id="rId46"/>
    <p:sldId id="1157" r:id="rId47"/>
    <p:sldId id="1076"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8"/>
            <p14:sldId id="1205"/>
            <p14:sldId id="1212"/>
            <p14:sldId id="1220"/>
            <p14:sldId id="1221"/>
            <p14:sldId id="1222"/>
            <p14:sldId id="1160"/>
            <p14:sldId id="1216"/>
            <p14:sldId id="1217"/>
            <p14:sldId id="1218"/>
            <p14:sldId id="1219"/>
            <p14:sldId id="1188"/>
            <p14:sldId id="1206"/>
            <p14:sldId id="1166"/>
            <p14:sldId id="1189"/>
            <p14:sldId id="1191"/>
            <p14:sldId id="1168"/>
            <p14:sldId id="1192"/>
            <p14:sldId id="1196"/>
            <p14:sldId id="1193"/>
            <p14:sldId id="1195"/>
            <p14:sldId id="1215"/>
            <p14:sldId id="1194"/>
            <p14:sldId id="1197"/>
            <p14:sldId id="1167"/>
            <p14:sldId id="1207"/>
            <p14:sldId id="1198"/>
            <p14:sldId id="1177"/>
            <p14:sldId id="1201"/>
            <p14:sldId id="1179"/>
            <p14:sldId id="1182"/>
            <p14:sldId id="1202"/>
            <p14:sldId id="1181"/>
            <p14:sldId id="1203"/>
            <p14:sldId id="1208"/>
            <p14:sldId id="1213"/>
            <p14:sldId id="1210"/>
            <p14:sldId id="1204"/>
          </p14:sldIdLst>
        </p14:section>
        <p14:section name="Special content" id="{6925D2A1-AD53-4951-AB34-79DFA02CD676}">
          <p14:sldIdLst>
            <p14:sldId id="1214"/>
            <p14:sldId id="1145"/>
            <p14:sldId id="1223"/>
            <p14:sldId id="115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93712" autoAdjust="0"/>
  </p:normalViewPr>
  <p:slideViewPr>
    <p:cSldViewPr snapToGrid="0">
      <p:cViewPr varScale="1">
        <p:scale>
          <a:sx n="104" d="100"/>
          <a:sy n="104" d="100"/>
        </p:scale>
        <p:origin x="738" y="10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9:00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9:00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35446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94014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5515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0D046133-B40E-4F18-BD39-DC756E7BE64C}"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448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86946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48231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Date Placeholder 9"/>
          <p:cNvSpPr>
            <a:spLocks noGrp="1"/>
          </p:cNvSpPr>
          <p:nvPr>
            <p:ph type="dt" idx="13"/>
          </p:nvPr>
        </p:nvSpPr>
        <p:spPr/>
        <p:txBody>
          <a:bodyPr/>
          <a:lstStyle/>
          <a:p>
            <a:fld id="{97E007A5-8701-47C6-A278-5E6EC0281B46}" type="datetime8">
              <a:rPr lang="en-US" smtClean="0">
                <a:solidFill>
                  <a:prstClr val="black"/>
                </a:solidFill>
              </a:rPr>
              <a:pPr/>
              <a:t>6/26/2013 9:00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905150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2849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14300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719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144452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744472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dirty="0"/>
          </a:p>
        </p:txBody>
      </p:sp>
      <p:sp>
        <p:nvSpPr>
          <p:cNvPr id="10" name="Date Placeholder 9"/>
          <p:cNvSpPr>
            <a:spLocks noGrp="1"/>
          </p:cNvSpPr>
          <p:nvPr>
            <p:ph type="dt" idx="13"/>
          </p:nvPr>
        </p:nvSpPr>
        <p:spPr/>
        <p:txBody>
          <a:bodyPr/>
          <a:lstStyle/>
          <a:p>
            <a:fld id="{BBAE7D8C-9E2F-45FA-96B6-A943807ADE88}"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2991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3202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2963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9:00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497852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9:00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9:00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508576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9:00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01248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6/26/2013 9:00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6772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9:00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8474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17846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45547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50857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9:00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969146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3961404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9763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380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24865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31643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22364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29483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603217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7944195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470452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168763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670601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725901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17108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17045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971985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01149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21748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3816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5814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1151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77099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89520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752362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532181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0515451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882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503057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15078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92395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4849613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1150042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8512758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94384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003127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730628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83923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727123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493641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71110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5510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888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03931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587386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542779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631343"/>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8864942"/>
      </p:ext>
    </p:extLst>
  </p:cSld>
  <p:clrMap bg1="dk1" tx1="lt1" bg2="dk2" tx2="lt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hyperlink" Target="http://jwt.calebb.net/" TargetMode="External"/><Relationship Id="rId3" Type="http://schemas.openxmlformats.org/officeDocument/2006/relationships/hyperlink" Target="https://nuget.org/packages/System.IdentityModel.Tokens.Jwt/" TargetMode="External"/><Relationship Id="rId7" Type="http://schemas.openxmlformats.org/officeDocument/2006/relationships/hyperlink" Target="http://blogs.msdn.com/b/windowsazure/archive/2013/04/08/windows-azure-active-directory-ready-for-production-with-over-265-billion-authentications-amp-2-5-million-organizations-served.aspx"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blogs.msdn.com/b/active_directory_team_blog/archive/2013/06/12/windows-azure-active-authentication-multi-factor-for-security-and-compliance.aspx" TargetMode="External"/><Relationship Id="rId5" Type="http://schemas.openxmlformats.org/officeDocument/2006/relationships/hyperlink" Target="http://go.microsoft.com/fwlink/?LinkId=296708" TargetMode="External"/><Relationship Id="rId10" Type="http://schemas.openxmlformats.org/officeDocument/2006/relationships/hyperlink" Target="https://github.com/kaylubbaycur/OAuthTestClientTool" TargetMode="External"/><Relationship Id="rId4" Type="http://schemas.openxmlformats.org/officeDocument/2006/relationships/hyperlink" Target="https://nuget.org/packages/Microsoft.WindowsAzure.ActiveDirectory.Authentication/" TargetMode="External"/><Relationship Id="rId9" Type="http://schemas.openxmlformats.org/officeDocument/2006/relationships/hyperlink" Target="https://graphexplorer.cloudapp.net/"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BYOD on-premise identities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328" y="4190028"/>
            <a:ext cx="3291619" cy="2065547"/>
          </a:xfrm>
          <a:prstGeom prst="rect">
            <a:avLst/>
          </a:prstGeom>
        </p:spPr>
      </p:pic>
      <p:grpSp>
        <p:nvGrpSpPr>
          <p:cNvPr id="18" name="Group 17"/>
          <p:cNvGrpSpPr/>
          <p:nvPr/>
        </p:nvGrpSpPr>
        <p:grpSpPr>
          <a:xfrm>
            <a:off x="995804" y="1499359"/>
            <a:ext cx="2822771" cy="1801780"/>
            <a:chOff x="1840649" y="4818296"/>
            <a:chExt cx="966161" cy="691914"/>
          </a:xfrm>
        </p:grpSpPr>
        <p:sp>
          <p:nvSpPr>
            <p:cNvPr id="20" name="Freeform 19"/>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1" name="Freeform 20"/>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4" name="Oval 23"/>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5" name="Oval 24"/>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7" name="Oval 26"/>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8" name="Oval 27"/>
            <p:cNvSpPr>
              <a:spLocks noChangeAspect="1" noChangeArrowheads="1"/>
            </p:cNvSpPr>
            <p:nvPr/>
          </p:nvSpPr>
          <p:spPr bwMode="auto">
            <a:xfrm flipH="1">
              <a:off x="2351277"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9" name="Oval 28"/>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0" name="Oval 29"/>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1" name="Oval 30"/>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2" name="Oval 31"/>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3" name="Arc 32"/>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4" name="Arc 33"/>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5" name="Arc 34"/>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cxnSp>
          <p:nvCxnSpPr>
            <p:cNvPr id="36" name="Straight Connector 35"/>
            <p:cNvCxnSpPr>
              <a:stCxn id="24" idx="4"/>
              <a:endCxn id="27"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37" name="Oval 36"/>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8" name="Straight Connector 37"/>
            <p:cNvCxnSpPr>
              <a:stCxn id="25" idx="4"/>
              <a:endCxn id="28"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39" name="Oval 38"/>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0" name="Straight Connector 39"/>
            <p:cNvCxnSpPr>
              <a:stCxn id="25" idx="3"/>
              <a:endCxn id="31"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41" name="Oval 40"/>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2" name="Straight Connector 41"/>
            <p:cNvCxnSpPr>
              <a:stCxn id="24" idx="3"/>
              <a:endCxn id="32"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43" name="Oval 42"/>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4" name="Straight Connector 43"/>
            <p:cNvCxnSpPr>
              <a:stCxn id="37" idx="3"/>
              <a:endCxn id="30"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45" name="Straight Connector 44"/>
            <p:cNvCxnSpPr>
              <a:stCxn id="39" idx="3"/>
              <a:endCxn id="29" idx="7"/>
            </p:cNvCxnSpPr>
            <p:nvPr/>
          </p:nvCxnSpPr>
          <p:spPr>
            <a:xfrm>
              <a:off x="2429325" y="5217994"/>
              <a:ext cx="61506" cy="88679"/>
            </a:xfrm>
            <a:prstGeom prst="line">
              <a:avLst/>
            </a:prstGeom>
            <a:noFill/>
            <a:ln w="9525" cap="flat" cmpd="sng" algn="ctr">
              <a:solidFill>
                <a:srgbClr val="5B9BD5"/>
              </a:solidFill>
              <a:prstDash val="solid"/>
            </a:ln>
            <a:effectLst/>
          </p:spPr>
        </p:cxnSp>
      </p:grpSp>
      <p:grpSp>
        <p:nvGrpSpPr>
          <p:cNvPr id="4" name="Group 3"/>
          <p:cNvGrpSpPr/>
          <p:nvPr/>
        </p:nvGrpSpPr>
        <p:grpSpPr>
          <a:xfrm>
            <a:off x="3789618" y="2072225"/>
            <a:ext cx="4857238" cy="1976285"/>
            <a:chOff x="3921529" y="2072225"/>
            <a:chExt cx="4857238" cy="1976285"/>
          </a:xfrm>
        </p:grpSpPr>
        <p:sp>
          <p:nvSpPr>
            <p:cNvPr id="3" name="Bent Arrow 2"/>
            <p:cNvSpPr/>
            <p:nvPr/>
          </p:nvSpPr>
          <p:spPr bwMode="auto">
            <a:xfrm>
              <a:off x="6802483" y="2072225"/>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Bent Arrow 45"/>
            <p:cNvSpPr/>
            <p:nvPr/>
          </p:nvSpPr>
          <p:spPr bwMode="auto">
            <a:xfrm rot="5400000">
              <a:off x="3897527" y="2096228"/>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7" name="TextBox 46"/>
          <p:cNvSpPr txBox="1"/>
          <p:nvPr/>
        </p:nvSpPr>
        <p:spPr>
          <a:xfrm>
            <a:off x="1109813" y="3355090"/>
            <a:ext cx="2531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Windows </a:t>
            </a:r>
          </a:p>
          <a:p>
            <a:pPr>
              <a:lnSpc>
                <a:spcPct val="90000"/>
              </a:lnSpc>
              <a:spcAft>
                <a:spcPts val="600"/>
              </a:spcAft>
            </a:pPr>
            <a:r>
              <a:rPr lang="en-US" sz="2400" dirty="0" smtClean="0">
                <a:gradFill>
                  <a:gsLst>
                    <a:gs pos="2917">
                      <a:schemeClr val="tx1"/>
                    </a:gs>
                    <a:gs pos="30000">
                      <a:schemeClr val="tx1"/>
                    </a:gs>
                  </a:gsLst>
                  <a:lin ang="5400000" scaled="0"/>
                </a:gradFill>
              </a:rPr>
              <a:t>Active Directory</a:t>
            </a:r>
          </a:p>
        </p:txBody>
      </p:sp>
      <p:pic>
        <p:nvPicPr>
          <p:cNvPr id="5" name="Picture 4"/>
          <p:cNvPicPr>
            <a:picLocks noChangeAspect="1"/>
          </p:cNvPicPr>
          <p:nvPr/>
        </p:nvPicPr>
        <p:blipFill>
          <a:blip r:embed="rId4"/>
          <a:stretch>
            <a:fillRect/>
          </a:stretch>
        </p:blipFill>
        <p:spPr>
          <a:xfrm>
            <a:off x="8996596" y="1761442"/>
            <a:ext cx="1557104" cy="1526271"/>
          </a:xfrm>
          <a:prstGeom prst="rect">
            <a:avLst/>
          </a:prstGeom>
        </p:spPr>
      </p:pic>
    </p:spTree>
    <p:extLst>
      <p:ext uri="{BB962C8B-B14F-4D97-AF65-F5344CB8AC3E}">
        <p14:creationId xmlns:p14="http://schemas.microsoft.com/office/powerpoint/2010/main" val="14820587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services and on-premise identity</a:t>
            </a:r>
          </a:p>
        </p:txBody>
      </p:sp>
      <p:grpSp>
        <p:nvGrpSpPr>
          <p:cNvPr id="18" name="Group 17"/>
          <p:cNvGrpSpPr/>
          <p:nvPr/>
        </p:nvGrpSpPr>
        <p:grpSpPr>
          <a:xfrm>
            <a:off x="995804" y="1499359"/>
            <a:ext cx="2822771" cy="1801780"/>
            <a:chOff x="1840649" y="4818296"/>
            <a:chExt cx="966161" cy="691914"/>
          </a:xfrm>
        </p:grpSpPr>
        <p:sp>
          <p:nvSpPr>
            <p:cNvPr id="20" name="Freeform 19"/>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1" name="Freeform 20"/>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4" name="Oval 23"/>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5" name="Oval 24"/>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7" name="Oval 26"/>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8" name="Oval 27"/>
            <p:cNvSpPr>
              <a:spLocks noChangeAspect="1" noChangeArrowheads="1"/>
            </p:cNvSpPr>
            <p:nvPr/>
          </p:nvSpPr>
          <p:spPr bwMode="auto">
            <a:xfrm flipH="1">
              <a:off x="2351277"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9" name="Oval 28"/>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0" name="Oval 29"/>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1" name="Oval 30"/>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2" name="Oval 31"/>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3" name="Arc 32"/>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4" name="Arc 33"/>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5" name="Arc 34"/>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cxnSp>
          <p:nvCxnSpPr>
            <p:cNvPr id="36" name="Straight Connector 35"/>
            <p:cNvCxnSpPr>
              <a:stCxn id="24" idx="4"/>
              <a:endCxn id="27"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37" name="Oval 36"/>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8" name="Straight Connector 37"/>
            <p:cNvCxnSpPr>
              <a:stCxn id="25" idx="4"/>
              <a:endCxn id="28"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39" name="Oval 38"/>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0" name="Straight Connector 39"/>
            <p:cNvCxnSpPr>
              <a:stCxn id="25" idx="3"/>
              <a:endCxn id="31"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41" name="Oval 40"/>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2" name="Straight Connector 41"/>
            <p:cNvCxnSpPr>
              <a:stCxn id="24" idx="3"/>
              <a:endCxn id="32"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43" name="Oval 42"/>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4" name="Straight Connector 43"/>
            <p:cNvCxnSpPr>
              <a:stCxn id="37" idx="3"/>
              <a:endCxn id="30"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45" name="Straight Connector 44"/>
            <p:cNvCxnSpPr>
              <a:stCxn id="39" idx="3"/>
              <a:endCxn id="29" idx="7"/>
            </p:cNvCxnSpPr>
            <p:nvPr/>
          </p:nvCxnSpPr>
          <p:spPr>
            <a:xfrm>
              <a:off x="2429325" y="5217994"/>
              <a:ext cx="61506" cy="88679"/>
            </a:xfrm>
            <a:prstGeom prst="line">
              <a:avLst/>
            </a:prstGeom>
            <a:noFill/>
            <a:ln w="9525" cap="flat" cmpd="sng" algn="ctr">
              <a:solidFill>
                <a:srgbClr val="5B9BD5"/>
              </a:solidFill>
              <a:prstDash val="solid"/>
            </a:ln>
            <a:effectLst/>
          </p:spPr>
        </p:cxnSp>
      </p:grpSp>
      <p:grpSp>
        <p:nvGrpSpPr>
          <p:cNvPr id="4" name="Group 3"/>
          <p:cNvGrpSpPr/>
          <p:nvPr/>
        </p:nvGrpSpPr>
        <p:grpSpPr>
          <a:xfrm>
            <a:off x="3789618" y="2072225"/>
            <a:ext cx="4857238" cy="1976285"/>
            <a:chOff x="3921529" y="2072225"/>
            <a:chExt cx="4857238" cy="1976285"/>
          </a:xfrm>
        </p:grpSpPr>
        <p:sp>
          <p:nvSpPr>
            <p:cNvPr id="3" name="Bent Arrow 2"/>
            <p:cNvSpPr/>
            <p:nvPr/>
          </p:nvSpPr>
          <p:spPr bwMode="auto">
            <a:xfrm>
              <a:off x="6802483" y="2072225"/>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Bent Arrow 45"/>
            <p:cNvSpPr/>
            <p:nvPr/>
          </p:nvSpPr>
          <p:spPr bwMode="auto">
            <a:xfrm rot="5400000">
              <a:off x="3897527" y="2096228"/>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7" name="TextBox 46"/>
          <p:cNvSpPr txBox="1"/>
          <p:nvPr/>
        </p:nvSpPr>
        <p:spPr>
          <a:xfrm>
            <a:off x="1109813" y="3355090"/>
            <a:ext cx="2531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Windows </a:t>
            </a:r>
          </a:p>
          <a:p>
            <a:pPr>
              <a:lnSpc>
                <a:spcPct val="90000"/>
              </a:lnSpc>
              <a:spcAft>
                <a:spcPts val="600"/>
              </a:spcAft>
            </a:pPr>
            <a:r>
              <a:rPr lang="en-US" sz="2400" dirty="0" smtClean="0">
                <a:gradFill>
                  <a:gsLst>
                    <a:gs pos="2917">
                      <a:schemeClr val="tx1"/>
                    </a:gs>
                    <a:gs pos="30000">
                      <a:schemeClr val="tx1"/>
                    </a:gs>
                  </a:gsLst>
                  <a:lin ang="5400000" scaled="0"/>
                </a:gradFill>
              </a:rPr>
              <a:t>Active Directory</a:t>
            </a:r>
          </a:p>
        </p:txBody>
      </p:sp>
      <p:pic>
        <p:nvPicPr>
          <p:cNvPr id="49" name="Picture 48"/>
          <p:cNvPicPr>
            <a:picLocks noChangeAspect="1"/>
          </p:cNvPicPr>
          <p:nvPr/>
        </p:nvPicPr>
        <p:blipFill>
          <a:blip r:embed="rId3"/>
          <a:stretch>
            <a:fillRect/>
          </a:stretch>
        </p:blipFill>
        <p:spPr>
          <a:xfrm>
            <a:off x="8839059" y="1499359"/>
            <a:ext cx="2723676" cy="1723456"/>
          </a:xfrm>
          <a:prstGeom prst="rect">
            <a:avLst/>
          </a:prstGeom>
        </p:spPr>
      </p:pic>
      <p:grpSp>
        <p:nvGrpSpPr>
          <p:cNvPr id="50" name="Group 49"/>
          <p:cNvGrpSpPr>
            <a:grpSpLocks noChangeAspect="1"/>
          </p:cNvGrpSpPr>
          <p:nvPr/>
        </p:nvGrpSpPr>
        <p:grpSpPr>
          <a:xfrm>
            <a:off x="4639457" y="4343401"/>
            <a:ext cx="3721461" cy="2000078"/>
            <a:chOff x="9686523" y="2845115"/>
            <a:chExt cx="1537594" cy="798395"/>
          </a:xfrm>
        </p:grpSpPr>
        <p:sp>
          <p:nvSpPr>
            <p:cNvPr id="51" name="Freeform 5"/>
            <p:cNvSpPr>
              <a:spLocks noEditPoints="1"/>
            </p:cNvSpPr>
            <p:nvPr/>
          </p:nvSpPr>
          <p:spPr bwMode="auto">
            <a:xfrm>
              <a:off x="9686523" y="2845115"/>
              <a:ext cx="1169444" cy="738188"/>
            </a:xfrm>
            <a:custGeom>
              <a:avLst/>
              <a:gdLst>
                <a:gd name="T0" fmla="*/ 12 w 142"/>
                <a:gd name="T1" fmla="*/ 103 h 137"/>
                <a:gd name="T2" fmla="*/ 130 w 142"/>
                <a:gd name="T3" fmla="*/ 103 h 137"/>
                <a:gd name="T4" fmla="*/ 130 w 142"/>
                <a:gd name="T5" fmla="*/ 12 h 137"/>
                <a:gd name="T6" fmla="*/ 12 w 142"/>
                <a:gd name="T7" fmla="*/ 12 h 137"/>
                <a:gd name="T8" fmla="*/ 12 w 142"/>
                <a:gd name="T9" fmla="*/ 103 h 137"/>
                <a:gd name="T10" fmla="*/ 0 w 142"/>
                <a:gd name="T11" fmla="*/ 107 h 137"/>
                <a:gd name="T12" fmla="*/ 0 w 142"/>
                <a:gd name="T13" fmla="*/ 8 h 137"/>
                <a:gd name="T14" fmla="*/ 8 w 142"/>
                <a:gd name="T15" fmla="*/ 0 h 137"/>
                <a:gd name="T16" fmla="*/ 134 w 142"/>
                <a:gd name="T17" fmla="*/ 0 h 137"/>
                <a:gd name="T18" fmla="*/ 142 w 142"/>
                <a:gd name="T19" fmla="*/ 8 h 137"/>
                <a:gd name="T20" fmla="*/ 142 w 142"/>
                <a:gd name="T21" fmla="*/ 107 h 137"/>
                <a:gd name="T22" fmla="*/ 134 w 142"/>
                <a:gd name="T23" fmla="*/ 115 h 137"/>
                <a:gd name="T24" fmla="*/ 86 w 142"/>
                <a:gd name="T25" fmla="*/ 115 h 137"/>
                <a:gd name="T26" fmla="*/ 86 w 142"/>
                <a:gd name="T27" fmla="*/ 128 h 137"/>
                <a:gd name="T28" fmla="*/ 120 w 142"/>
                <a:gd name="T29" fmla="*/ 137 h 137"/>
                <a:gd name="T30" fmla="*/ 23 w 142"/>
                <a:gd name="T31" fmla="*/ 137 h 137"/>
                <a:gd name="T32" fmla="*/ 57 w 142"/>
                <a:gd name="T33" fmla="*/ 128 h 137"/>
                <a:gd name="T34" fmla="*/ 57 w 142"/>
                <a:gd name="T35" fmla="*/ 115 h 137"/>
                <a:gd name="T36" fmla="*/ 8 w 142"/>
                <a:gd name="T37" fmla="*/ 115 h 137"/>
                <a:gd name="T38" fmla="*/ 0 w 142"/>
                <a:gd name="T39"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37">
                  <a:moveTo>
                    <a:pt x="12" y="103"/>
                  </a:moveTo>
                  <a:cubicBezTo>
                    <a:pt x="130" y="103"/>
                    <a:pt x="130" y="103"/>
                    <a:pt x="130" y="103"/>
                  </a:cubicBezTo>
                  <a:cubicBezTo>
                    <a:pt x="130" y="12"/>
                    <a:pt x="130" y="12"/>
                    <a:pt x="130" y="12"/>
                  </a:cubicBezTo>
                  <a:cubicBezTo>
                    <a:pt x="12" y="12"/>
                    <a:pt x="12" y="12"/>
                    <a:pt x="12" y="12"/>
                  </a:cubicBezTo>
                  <a:lnTo>
                    <a:pt x="12" y="103"/>
                  </a:lnTo>
                  <a:close/>
                  <a:moveTo>
                    <a:pt x="0" y="107"/>
                  </a:moveTo>
                  <a:cubicBezTo>
                    <a:pt x="0" y="8"/>
                    <a:pt x="0" y="8"/>
                    <a:pt x="0" y="8"/>
                  </a:cubicBezTo>
                  <a:cubicBezTo>
                    <a:pt x="0" y="4"/>
                    <a:pt x="4" y="0"/>
                    <a:pt x="8" y="0"/>
                  </a:cubicBezTo>
                  <a:cubicBezTo>
                    <a:pt x="134" y="0"/>
                    <a:pt x="134" y="0"/>
                    <a:pt x="134" y="0"/>
                  </a:cubicBezTo>
                  <a:cubicBezTo>
                    <a:pt x="139" y="0"/>
                    <a:pt x="142" y="4"/>
                    <a:pt x="142" y="8"/>
                  </a:cubicBezTo>
                  <a:cubicBezTo>
                    <a:pt x="142" y="107"/>
                    <a:pt x="142" y="107"/>
                    <a:pt x="142" y="107"/>
                  </a:cubicBezTo>
                  <a:cubicBezTo>
                    <a:pt x="142" y="112"/>
                    <a:pt x="139" y="115"/>
                    <a:pt x="134" y="115"/>
                  </a:cubicBezTo>
                  <a:cubicBezTo>
                    <a:pt x="86" y="115"/>
                    <a:pt x="86" y="115"/>
                    <a:pt x="86" y="115"/>
                  </a:cubicBezTo>
                  <a:cubicBezTo>
                    <a:pt x="86" y="128"/>
                    <a:pt x="86" y="128"/>
                    <a:pt x="86" y="128"/>
                  </a:cubicBezTo>
                  <a:cubicBezTo>
                    <a:pt x="106" y="129"/>
                    <a:pt x="120" y="133"/>
                    <a:pt x="120" y="137"/>
                  </a:cubicBezTo>
                  <a:cubicBezTo>
                    <a:pt x="23" y="137"/>
                    <a:pt x="23" y="137"/>
                    <a:pt x="23" y="137"/>
                  </a:cubicBezTo>
                  <a:cubicBezTo>
                    <a:pt x="23" y="133"/>
                    <a:pt x="37" y="129"/>
                    <a:pt x="57" y="128"/>
                  </a:cubicBezTo>
                  <a:cubicBezTo>
                    <a:pt x="57" y="115"/>
                    <a:pt x="57" y="115"/>
                    <a:pt x="57" y="115"/>
                  </a:cubicBezTo>
                  <a:cubicBezTo>
                    <a:pt x="8" y="115"/>
                    <a:pt x="8" y="115"/>
                    <a:pt x="8" y="115"/>
                  </a:cubicBezTo>
                  <a:cubicBezTo>
                    <a:pt x="4" y="115"/>
                    <a:pt x="0" y="112"/>
                    <a:pt x="0"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solidFill>
                  <a:prstClr val="white"/>
                </a:solidFill>
              </a:endParaRPr>
            </a:p>
          </p:txBody>
        </p:sp>
        <p:sp>
          <p:nvSpPr>
            <p:cNvPr id="52" name="Freeform 6"/>
            <p:cNvSpPr>
              <a:spLocks noEditPoints="1"/>
            </p:cNvSpPr>
            <p:nvPr/>
          </p:nvSpPr>
          <p:spPr bwMode="auto">
            <a:xfrm>
              <a:off x="10981518" y="3143161"/>
              <a:ext cx="242599" cy="500349"/>
            </a:xfrm>
            <a:custGeom>
              <a:avLst/>
              <a:gdLst>
                <a:gd name="T0" fmla="*/ 7 w 62"/>
                <a:gd name="T1" fmla="*/ 25 h 137"/>
                <a:gd name="T2" fmla="*/ 7 w 62"/>
                <a:gd name="T3" fmla="*/ 32 h 137"/>
                <a:gd name="T4" fmla="*/ 55 w 62"/>
                <a:gd name="T5" fmla="*/ 32 h 137"/>
                <a:gd name="T6" fmla="*/ 55 w 62"/>
                <a:gd name="T7" fmla="*/ 25 h 137"/>
                <a:gd name="T8" fmla="*/ 7 w 62"/>
                <a:gd name="T9" fmla="*/ 25 h 137"/>
                <a:gd name="T10" fmla="*/ 15 w 62"/>
                <a:gd name="T11" fmla="*/ 113 h 137"/>
                <a:gd name="T12" fmla="*/ 15 w 62"/>
                <a:gd name="T13" fmla="*/ 107 h 137"/>
                <a:gd name="T14" fmla="*/ 7 w 62"/>
                <a:gd name="T15" fmla="*/ 107 h 137"/>
                <a:gd name="T16" fmla="*/ 7 w 62"/>
                <a:gd name="T17" fmla="*/ 113 h 137"/>
                <a:gd name="T18" fmla="*/ 15 w 62"/>
                <a:gd name="T19" fmla="*/ 113 h 137"/>
                <a:gd name="T20" fmla="*/ 15 w 62"/>
                <a:gd name="T21" fmla="*/ 103 h 137"/>
                <a:gd name="T22" fmla="*/ 15 w 62"/>
                <a:gd name="T23" fmla="*/ 97 h 137"/>
                <a:gd name="T24" fmla="*/ 7 w 62"/>
                <a:gd name="T25" fmla="*/ 97 h 137"/>
                <a:gd name="T26" fmla="*/ 7 w 62"/>
                <a:gd name="T27" fmla="*/ 103 h 137"/>
                <a:gd name="T28" fmla="*/ 15 w 62"/>
                <a:gd name="T29" fmla="*/ 103 h 137"/>
                <a:gd name="T30" fmla="*/ 55 w 62"/>
                <a:gd name="T31" fmla="*/ 124 h 137"/>
                <a:gd name="T32" fmla="*/ 55 w 62"/>
                <a:gd name="T33" fmla="*/ 118 h 137"/>
                <a:gd name="T34" fmla="*/ 7 w 62"/>
                <a:gd name="T35" fmla="*/ 118 h 137"/>
                <a:gd name="T36" fmla="*/ 7 w 62"/>
                <a:gd name="T37" fmla="*/ 124 h 137"/>
                <a:gd name="T38" fmla="*/ 55 w 62"/>
                <a:gd name="T39" fmla="*/ 124 h 137"/>
                <a:gd name="T40" fmla="*/ 55 w 62"/>
                <a:gd name="T41" fmla="*/ 19 h 137"/>
                <a:gd name="T42" fmla="*/ 55 w 62"/>
                <a:gd name="T43" fmla="*/ 13 h 137"/>
                <a:gd name="T44" fmla="*/ 7 w 62"/>
                <a:gd name="T45" fmla="*/ 13 h 137"/>
                <a:gd name="T46" fmla="*/ 7 w 62"/>
                <a:gd name="T47" fmla="*/ 19 h 137"/>
                <a:gd name="T48" fmla="*/ 55 w 62"/>
                <a:gd name="T49" fmla="*/ 19 h 137"/>
                <a:gd name="T50" fmla="*/ 62 w 62"/>
                <a:gd name="T51" fmla="*/ 8 h 137"/>
                <a:gd name="T52" fmla="*/ 62 w 62"/>
                <a:gd name="T53" fmla="*/ 129 h 137"/>
                <a:gd name="T54" fmla="*/ 54 w 62"/>
                <a:gd name="T55" fmla="*/ 137 h 137"/>
                <a:gd name="T56" fmla="*/ 8 w 62"/>
                <a:gd name="T57" fmla="*/ 137 h 137"/>
                <a:gd name="T58" fmla="*/ 0 w 62"/>
                <a:gd name="T59" fmla="*/ 129 h 137"/>
                <a:gd name="T60" fmla="*/ 0 w 62"/>
                <a:gd name="T61" fmla="*/ 8 h 137"/>
                <a:gd name="T62" fmla="*/ 8 w 62"/>
                <a:gd name="T63" fmla="*/ 0 h 137"/>
                <a:gd name="T64" fmla="*/ 54 w 62"/>
                <a:gd name="T65" fmla="*/ 0 h 137"/>
                <a:gd name="T66" fmla="*/ 62 w 62"/>
                <a:gd name="T67"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137">
                  <a:moveTo>
                    <a:pt x="7" y="25"/>
                  </a:moveTo>
                  <a:cubicBezTo>
                    <a:pt x="7" y="32"/>
                    <a:pt x="7" y="32"/>
                    <a:pt x="7" y="32"/>
                  </a:cubicBezTo>
                  <a:cubicBezTo>
                    <a:pt x="55" y="32"/>
                    <a:pt x="55" y="32"/>
                    <a:pt x="55" y="32"/>
                  </a:cubicBezTo>
                  <a:cubicBezTo>
                    <a:pt x="55" y="25"/>
                    <a:pt x="55" y="25"/>
                    <a:pt x="55" y="25"/>
                  </a:cubicBezTo>
                  <a:lnTo>
                    <a:pt x="7" y="25"/>
                  </a:lnTo>
                  <a:close/>
                  <a:moveTo>
                    <a:pt x="15" y="113"/>
                  </a:moveTo>
                  <a:cubicBezTo>
                    <a:pt x="15" y="107"/>
                    <a:pt x="15" y="107"/>
                    <a:pt x="15" y="107"/>
                  </a:cubicBezTo>
                  <a:cubicBezTo>
                    <a:pt x="7" y="107"/>
                    <a:pt x="7" y="107"/>
                    <a:pt x="7" y="107"/>
                  </a:cubicBezTo>
                  <a:cubicBezTo>
                    <a:pt x="7" y="113"/>
                    <a:pt x="7" y="113"/>
                    <a:pt x="7" y="113"/>
                  </a:cubicBezTo>
                  <a:lnTo>
                    <a:pt x="15" y="113"/>
                  </a:lnTo>
                  <a:close/>
                  <a:moveTo>
                    <a:pt x="15" y="103"/>
                  </a:moveTo>
                  <a:cubicBezTo>
                    <a:pt x="15" y="97"/>
                    <a:pt x="15" y="97"/>
                    <a:pt x="15" y="97"/>
                  </a:cubicBezTo>
                  <a:cubicBezTo>
                    <a:pt x="7" y="97"/>
                    <a:pt x="7" y="97"/>
                    <a:pt x="7" y="97"/>
                  </a:cubicBezTo>
                  <a:cubicBezTo>
                    <a:pt x="7" y="103"/>
                    <a:pt x="7" y="103"/>
                    <a:pt x="7" y="103"/>
                  </a:cubicBezTo>
                  <a:lnTo>
                    <a:pt x="15" y="103"/>
                  </a:lnTo>
                  <a:close/>
                  <a:moveTo>
                    <a:pt x="55" y="124"/>
                  </a:moveTo>
                  <a:cubicBezTo>
                    <a:pt x="55" y="118"/>
                    <a:pt x="55" y="118"/>
                    <a:pt x="55" y="118"/>
                  </a:cubicBezTo>
                  <a:cubicBezTo>
                    <a:pt x="7" y="118"/>
                    <a:pt x="7" y="118"/>
                    <a:pt x="7" y="118"/>
                  </a:cubicBezTo>
                  <a:cubicBezTo>
                    <a:pt x="7" y="124"/>
                    <a:pt x="7" y="124"/>
                    <a:pt x="7" y="124"/>
                  </a:cubicBezTo>
                  <a:lnTo>
                    <a:pt x="55" y="124"/>
                  </a:lnTo>
                  <a:close/>
                  <a:moveTo>
                    <a:pt x="55" y="19"/>
                  </a:moveTo>
                  <a:cubicBezTo>
                    <a:pt x="55" y="13"/>
                    <a:pt x="55" y="13"/>
                    <a:pt x="55" y="13"/>
                  </a:cubicBezTo>
                  <a:cubicBezTo>
                    <a:pt x="7" y="13"/>
                    <a:pt x="7" y="13"/>
                    <a:pt x="7" y="13"/>
                  </a:cubicBezTo>
                  <a:cubicBezTo>
                    <a:pt x="7" y="19"/>
                    <a:pt x="7" y="19"/>
                    <a:pt x="7" y="19"/>
                  </a:cubicBezTo>
                  <a:lnTo>
                    <a:pt x="55" y="19"/>
                  </a:lnTo>
                  <a:close/>
                  <a:moveTo>
                    <a:pt x="62" y="8"/>
                  </a:moveTo>
                  <a:cubicBezTo>
                    <a:pt x="62" y="129"/>
                    <a:pt x="62" y="129"/>
                    <a:pt x="62" y="129"/>
                  </a:cubicBezTo>
                  <a:cubicBezTo>
                    <a:pt x="62" y="133"/>
                    <a:pt x="58" y="137"/>
                    <a:pt x="54" y="137"/>
                  </a:cubicBezTo>
                  <a:cubicBezTo>
                    <a:pt x="8" y="137"/>
                    <a:pt x="8" y="137"/>
                    <a:pt x="8" y="137"/>
                  </a:cubicBezTo>
                  <a:cubicBezTo>
                    <a:pt x="4" y="137"/>
                    <a:pt x="0" y="133"/>
                    <a:pt x="0" y="129"/>
                  </a:cubicBezTo>
                  <a:cubicBezTo>
                    <a:pt x="0" y="8"/>
                    <a:pt x="0" y="8"/>
                    <a:pt x="0" y="8"/>
                  </a:cubicBezTo>
                  <a:cubicBezTo>
                    <a:pt x="0" y="4"/>
                    <a:pt x="4" y="0"/>
                    <a:pt x="8" y="0"/>
                  </a:cubicBezTo>
                  <a:cubicBezTo>
                    <a:pt x="54" y="0"/>
                    <a:pt x="54" y="0"/>
                    <a:pt x="54" y="0"/>
                  </a:cubicBezTo>
                  <a:cubicBezTo>
                    <a:pt x="58" y="0"/>
                    <a:pt x="62" y="4"/>
                    <a:pt x="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solidFill>
                  <a:prstClr val="white"/>
                </a:solidFill>
              </a:endParaRPr>
            </a:p>
          </p:txBody>
        </p:sp>
      </p:grpSp>
    </p:spTree>
    <p:extLst>
      <p:ext uri="{BB962C8B-B14F-4D97-AF65-F5344CB8AC3E}">
        <p14:creationId xmlns:p14="http://schemas.microsoft.com/office/powerpoint/2010/main" val="23702471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based identity and services</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428" y="4190028"/>
            <a:ext cx="3291619" cy="2065547"/>
          </a:xfrm>
          <a:prstGeom prst="rect">
            <a:avLst/>
          </a:prstGeom>
        </p:spPr>
      </p:pic>
      <p:grpSp>
        <p:nvGrpSpPr>
          <p:cNvPr id="4" name="Group 3"/>
          <p:cNvGrpSpPr/>
          <p:nvPr/>
        </p:nvGrpSpPr>
        <p:grpSpPr>
          <a:xfrm>
            <a:off x="3789618" y="2072225"/>
            <a:ext cx="4857238" cy="1976285"/>
            <a:chOff x="3921529" y="2072225"/>
            <a:chExt cx="4857238" cy="1976285"/>
          </a:xfrm>
        </p:grpSpPr>
        <p:sp>
          <p:nvSpPr>
            <p:cNvPr id="3" name="Bent Arrow 2"/>
            <p:cNvSpPr/>
            <p:nvPr/>
          </p:nvSpPr>
          <p:spPr bwMode="auto">
            <a:xfrm>
              <a:off x="6802483" y="2072225"/>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Bent Arrow 45"/>
            <p:cNvSpPr/>
            <p:nvPr/>
          </p:nvSpPr>
          <p:spPr bwMode="auto">
            <a:xfrm rot="5400000">
              <a:off x="3897527" y="2096228"/>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TextBox 6"/>
          <p:cNvSpPr txBox="1"/>
          <p:nvPr/>
        </p:nvSpPr>
        <p:spPr>
          <a:xfrm>
            <a:off x="5086556" y="6255575"/>
            <a:ext cx="25721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Todo</a:t>
            </a:r>
            <a:r>
              <a:rPr lang="en-US" sz="2400" dirty="0" smtClean="0">
                <a:gradFill>
                  <a:gsLst>
                    <a:gs pos="2917">
                      <a:schemeClr val="tx1"/>
                    </a:gs>
                    <a:gs pos="30000">
                      <a:schemeClr val="tx1"/>
                    </a:gs>
                  </a:gsLst>
                  <a:lin ang="5400000" scaled="0"/>
                </a:gradFill>
              </a:rPr>
              <a:t> List Client</a:t>
            </a:r>
          </a:p>
        </p:txBody>
      </p:sp>
      <p:sp>
        <p:nvSpPr>
          <p:cNvPr id="47" name="TextBox 46"/>
          <p:cNvSpPr txBox="1"/>
          <p:nvPr/>
        </p:nvSpPr>
        <p:spPr>
          <a:xfrm>
            <a:off x="991701" y="3229765"/>
            <a:ext cx="2934928"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Azure Active Directory</a:t>
            </a:r>
          </a:p>
        </p:txBody>
      </p:sp>
      <p:sp>
        <p:nvSpPr>
          <p:cNvPr id="48" name="TextBox 47"/>
          <p:cNvSpPr txBox="1"/>
          <p:nvPr/>
        </p:nvSpPr>
        <p:spPr>
          <a:xfrm>
            <a:off x="8839059" y="3229765"/>
            <a:ext cx="276299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Todo</a:t>
            </a:r>
            <a:r>
              <a:rPr lang="en-US" sz="2400" dirty="0" smtClean="0">
                <a:gradFill>
                  <a:gsLst>
                    <a:gs pos="2917">
                      <a:schemeClr val="tx1"/>
                    </a:gs>
                    <a:gs pos="30000">
                      <a:schemeClr val="tx1"/>
                    </a:gs>
                  </a:gsLst>
                  <a:lin ang="5400000" scaled="0"/>
                </a:gradFill>
              </a:rPr>
              <a:t> List Service</a:t>
            </a:r>
          </a:p>
        </p:txBody>
      </p:sp>
      <p:pic>
        <p:nvPicPr>
          <p:cNvPr id="8" name="Picture 7"/>
          <p:cNvPicPr>
            <a:picLocks noChangeAspect="1"/>
          </p:cNvPicPr>
          <p:nvPr/>
        </p:nvPicPr>
        <p:blipFill>
          <a:blip r:embed="rId4"/>
          <a:stretch>
            <a:fillRect/>
          </a:stretch>
        </p:blipFill>
        <p:spPr>
          <a:xfrm>
            <a:off x="805971" y="1499359"/>
            <a:ext cx="2713068" cy="1716744"/>
          </a:xfrm>
          <a:prstGeom prst="rect">
            <a:avLst/>
          </a:prstGeom>
        </p:spPr>
      </p:pic>
      <p:pic>
        <p:nvPicPr>
          <p:cNvPr id="9" name="Picture 8"/>
          <p:cNvPicPr>
            <a:picLocks noChangeAspect="1"/>
          </p:cNvPicPr>
          <p:nvPr/>
        </p:nvPicPr>
        <p:blipFill>
          <a:blip r:embed="rId5"/>
          <a:stretch>
            <a:fillRect/>
          </a:stretch>
        </p:blipFill>
        <p:spPr>
          <a:xfrm>
            <a:off x="8839059" y="1499360"/>
            <a:ext cx="2723676" cy="1723456"/>
          </a:xfrm>
          <a:prstGeom prst="rect">
            <a:avLst/>
          </a:prstGeom>
        </p:spPr>
      </p:pic>
    </p:spTree>
    <p:extLst>
      <p:ext uri="{BB962C8B-B14F-4D97-AF65-F5344CB8AC3E}">
        <p14:creationId xmlns:p14="http://schemas.microsoft.com/office/powerpoint/2010/main" val="27044997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identity</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428" y="4190028"/>
            <a:ext cx="3291619" cy="2065547"/>
          </a:xfrm>
          <a:prstGeom prst="rect">
            <a:avLst/>
          </a:prstGeom>
        </p:spPr>
      </p:pic>
      <p:grpSp>
        <p:nvGrpSpPr>
          <p:cNvPr id="4" name="Group 3"/>
          <p:cNvGrpSpPr/>
          <p:nvPr/>
        </p:nvGrpSpPr>
        <p:grpSpPr>
          <a:xfrm>
            <a:off x="3789618" y="2072225"/>
            <a:ext cx="4857238" cy="1976285"/>
            <a:chOff x="3921529" y="2072225"/>
            <a:chExt cx="4857238" cy="1976285"/>
          </a:xfrm>
        </p:grpSpPr>
        <p:sp>
          <p:nvSpPr>
            <p:cNvPr id="3" name="Bent Arrow 2"/>
            <p:cNvSpPr/>
            <p:nvPr/>
          </p:nvSpPr>
          <p:spPr bwMode="auto">
            <a:xfrm>
              <a:off x="6802483" y="2072225"/>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Bent Arrow 45"/>
            <p:cNvSpPr/>
            <p:nvPr/>
          </p:nvSpPr>
          <p:spPr bwMode="auto">
            <a:xfrm rot="5400000">
              <a:off x="3897527" y="2096228"/>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7" name="TextBox 46"/>
          <p:cNvSpPr txBox="1"/>
          <p:nvPr/>
        </p:nvSpPr>
        <p:spPr>
          <a:xfrm>
            <a:off x="991701" y="3229765"/>
            <a:ext cx="2934928"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Azure Active Directory</a:t>
            </a:r>
          </a:p>
        </p:txBody>
      </p:sp>
      <p:pic>
        <p:nvPicPr>
          <p:cNvPr id="8" name="Picture 7"/>
          <p:cNvPicPr>
            <a:picLocks noChangeAspect="1"/>
          </p:cNvPicPr>
          <p:nvPr/>
        </p:nvPicPr>
        <p:blipFill>
          <a:blip r:embed="rId4"/>
          <a:stretch>
            <a:fillRect/>
          </a:stretch>
        </p:blipFill>
        <p:spPr>
          <a:xfrm>
            <a:off x="805971" y="1499359"/>
            <a:ext cx="2713068" cy="1716744"/>
          </a:xfrm>
          <a:prstGeom prst="rect">
            <a:avLst/>
          </a:prstGeom>
        </p:spPr>
      </p:pic>
      <p:pic>
        <p:nvPicPr>
          <p:cNvPr id="9" name="Picture 8"/>
          <p:cNvPicPr>
            <a:picLocks noChangeAspect="1"/>
          </p:cNvPicPr>
          <p:nvPr/>
        </p:nvPicPr>
        <p:blipFill>
          <a:blip r:embed="rId5"/>
          <a:stretch>
            <a:fillRect/>
          </a:stretch>
        </p:blipFill>
        <p:spPr>
          <a:xfrm>
            <a:off x="8839059" y="1499360"/>
            <a:ext cx="2723676" cy="1723456"/>
          </a:xfrm>
          <a:prstGeom prst="rect">
            <a:avLst/>
          </a:prstGeom>
        </p:spPr>
      </p:pic>
      <p:grpSp>
        <p:nvGrpSpPr>
          <p:cNvPr id="12" name="Group 11"/>
          <p:cNvGrpSpPr/>
          <p:nvPr/>
        </p:nvGrpSpPr>
        <p:grpSpPr>
          <a:xfrm>
            <a:off x="595336" y="4195826"/>
            <a:ext cx="2822771" cy="1801780"/>
            <a:chOff x="1840649" y="4818296"/>
            <a:chExt cx="966161" cy="691914"/>
          </a:xfrm>
        </p:grpSpPr>
        <p:sp>
          <p:nvSpPr>
            <p:cNvPr id="13" name="Freeform 12"/>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4" name="Freeform 13"/>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6" name="Oval 15"/>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7" name="Oval 16"/>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8" name="Oval 17"/>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9" name="Oval 18"/>
            <p:cNvSpPr>
              <a:spLocks noChangeAspect="1" noChangeArrowheads="1"/>
            </p:cNvSpPr>
            <p:nvPr/>
          </p:nvSpPr>
          <p:spPr bwMode="auto">
            <a:xfrm flipH="1">
              <a:off x="2351277"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0" name="Oval 19"/>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1" name="Oval 20"/>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2" name="Oval 21"/>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3" name="Oval 22"/>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4" name="Arc 23"/>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25" name="Arc 24"/>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26" name="Arc 25"/>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cxnSp>
          <p:nvCxnSpPr>
            <p:cNvPr id="27" name="Straight Connector 26"/>
            <p:cNvCxnSpPr>
              <a:stCxn id="16" idx="4"/>
              <a:endCxn id="18"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28" name="Oval 27"/>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29" name="Straight Connector 28"/>
            <p:cNvCxnSpPr>
              <a:stCxn id="17" idx="4"/>
              <a:endCxn id="19"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30" name="Oval 29"/>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1" name="Straight Connector 30"/>
            <p:cNvCxnSpPr>
              <a:stCxn id="17" idx="3"/>
              <a:endCxn id="22"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32" name="Oval 31"/>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3" name="Straight Connector 32"/>
            <p:cNvCxnSpPr>
              <a:stCxn id="16" idx="3"/>
              <a:endCxn id="23"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34" name="Oval 33"/>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5" name="Straight Connector 34"/>
            <p:cNvCxnSpPr>
              <a:stCxn id="28" idx="3"/>
              <a:endCxn id="21"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36" name="Straight Connector 35"/>
            <p:cNvCxnSpPr>
              <a:stCxn id="30" idx="3"/>
              <a:endCxn id="20" idx="7"/>
            </p:cNvCxnSpPr>
            <p:nvPr/>
          </p:nvCxnSpPr>
          <p:spPr>
            <a:xfrm>
              <a:off x="2429325" y="5217994"/>
              <a:ext cx="61506" cy="88679"/>
            </a:xfrm>
            <a:prstGeom prst="line">
              <a:avLst/>
            </a:prstGeom>
            <a:noFill/>
            <a:ln w="9525" cap="flat" cmpd="sng" algn="ctr">
              <a:solidFill>
                <a:srgbClr val="5B9BD5"/>
              </a:solidFill>
              <a:prstDash val="solid"/>
            </a:ln>
            <a:effectLst/>
          </p:spPr>
        </p:cxnSp>
      </p:grpSp>
      <p:sp>
        <p:nvSpPr>
          <p:cNvPr id="37" name="TextBox 36"/>
          <p:cNvSpPr txBox="1"/>
          <p:nvPr/>
        </p:nvSpPr>
        <p:spPr>
          <a:xfrm>
            <a:off x="709345" y="5937257"/>
            <a:ext cx="2531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Windows </a:t>
            </a:r>
          </a:p>
          <a:p>
            <a:pPr>
              <a:lnSpc>
                <a:spcPct val="90000"/>
              </a:lnSpc>
              <a:spcAft>
                <a:spcPts val="600"/>
              </a:spcAft>
            </a:pPr>
            <a:r>
              <a:rPr lang="en-US" sz="2400" dirty="0" smtClean="0">
                <a:gradFill>
                  <a:gsLst>
                    <a:gs pos="2917">
                      <a:schemeClr val="tx1"/>
                    </a:gs>
                    <a:gs pos="30000">
                      <a:schemeClr val="tx1"/>
                    </a:gs>
                  </a:gsLst>
                  <a:lin ang="5400000" scaled="0"/>
                </a:gradFill>
              </a:rPr>
              <a:t>Active Directory</a:t>
            </a:r>
          </a:p>
        </p:txBody>
      </p:sp>
      <p:sp>
        <p:nvSpPr>
          <p:cNvPr id="5" name="Bent Arrow 4"/>
          <p:cNvSpPr/>
          <p:nvPr/>
        </p:nvSpPr>
        <p:spPr bwMode="auto">
          <a:xfrm rot="18101588">
            <a:off x="25053" y="3398140"/>
            <a:ext cx="1631944" cy="1436430"/>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818735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74638" y="2125662"/>
            <a:ext cx="11887200" cy="18319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8800" dirty="0" smtClean="0"/>
              <a:t>Many combinations </a:t>
            </a:r>
            <a:endParaRPr lang="en-US" sz="8800" dirty="0"/>
          </a:p>
        </p:txBody>
      </p:sp>
    </p:spTree>
    <p:extLst>
      <p:ext uri="{BB962C8B-B14F-4D97-AF65-F5344CB8AC3E}">
        <p14:creationId xmlns:p14="http://schemas.microsoft.com/office/powerpoint/2010/main" val="9324863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common approach</a:t>
            </a:r>
            <a:endParaRPr lang="en-US" dirty="0"/>
          </a:p>
        </p:txBody>
      </p:sp>
    </p:spTree>
    <p:extLst>
      <p:ext uri="{BB962C8B-B14F-4D97-AF65-F5344CB8AC3E}">
        <p14:creationId xmlns:p14="http://schemas.microsoft.com/office/powerpoint/2010/main" val="428984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06011" y="2273824"/>
            <a:ext cx="10224452" cy="2446877"/>
          </a:xfrm>
        </p:spPr>
        <p:txBody>
          <a:bodyPr/>
          <a:lstStyle/>
          <a:p>
            <a:pPr algn="ctr"/>
            <a:r>
              <a:rPr lang="en-US" sz="16600" spc="-100" dirty="0" smtClean="0"/>
              <a:t>OAuth 2.0</a:t>
            </a:r>
            <a:endParaRPr lang="en-US" sz="16600" spc="-100" dirty="0"/>
          </a:p>
        </p:txBody>
      </p:sp>
    </p:spTree>
    <p:extLst>
      <p:ext uri="{BB962C8B-B14F-4D97-AF65-F5344CB8AC3E}">
        <p14:creationId xmlns:p14="http://schemas.microsoft.com/office/powerpoint/2010/main" val="26212274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OAuth 2.0 (RFC 6749)</a:t>
            </a:r>
            <a:endParaRPr lang="en-US" dirty="0"/>
          </a:p>
        </p:txBody>
      </p:sp>
      <p:sp>
        <p:nvSpPr>
          <p:cNvPr id="3" name="Text Placeholder 2"/>
          <p:cNvSpPr>
            <a:spLocks noGrp="1"/>
          </p:cNvSpPr>
          <p:nvPr>
            <p:ph type="body" sz="quarter" idx="10"/>
          </p:nvPr>
        </p:nvSpPr>
        <p:spPr>
          <a:xfrm>
            <a:off x="274638" y="1212850"/>
            <a:ext cx="11887200" cy="738664"/>
          </a:xfrm>
        </p:spPr>
        <p:txBody>
          <a:bodyPr/>
          <a:lstStyle/>
          <a:p>
            <a:r>
              <a:rPr lang="en-US" dirty="0" smtClean="0"/>
              <a:t>It’s not a Protocol</a:t>
            </a:r>
            <a:endParaRPr lang="en-US" dirty="0"/>
          </a:p>
        </p:txBody>
      </p:sp>
      <p:pic>
        <p:nvPicPr>
          <p:cNvPr id="6" name="Picture 5"/>
          <p:cNvPicPr>
            <a:picLocks noChangeAspect="1"/>
          </p:cNvPicPr>
          <p:nvPr/>
        </p:nvPicPr>
        <p:blipFill>
          <a:blip r:embed="rId3"/>
          <a:stretch>
            <a:fillRect/>
          </a:stretch>
        </p:blipFill>
        <p:spPr>
          <a:xfrm>
            <a:off x="86450" y="2438400"/>
            <a:ext cx="12263574" cy="3487737"/>
          </a:xfrm>
          <a:prstGeom prst="rect">
            <a:avLst/>
          </a:prstGeom>
          <a:ln>
            <a:noFill/>
          </a:ln>
          <a:effectLst>
            <a:softEdge rad="112500"/>
          </a:effectLst>
        </p:spPr>
      </p:pic>
    </p:spTree>
    <p:extLst>
      <p:ext uri="{BB962C8B-B14F-4D97-AF65-F5344CB8AC3E}">
        <p14:creationId xmlns:p14="http://schemas.microsoft.com/office/powerpoint/2010/main" val="1167410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OAuth 2.0 is authorization framework</a:t>
            </a:r>
            <a:endParaRPr lang="en-US" dirty="0"/>
          </a:p>
        </p:txBody>
      </p:sp>
      <p:sp>
        <p:nvSpPr>
          <p:cNvPr id="3" name="Text Placeholder 2"/>
          <p:cNvSpPr>
            <a:spLocks noGrp="1"/>
          </p:cNvSpPr>
          <p:nvPr>
            <p:ph type="body" sz="quarter" idx="10"/>
          </p:nvPr>
        </p:nvSpPr>
        <p:spPr>
          <a:xfrm>
            <a:off x="274638" y="1212850"/>
            <a:ext cx="11887200" cy="3323987"/>
          </a:xfrm>
        </p:spPr>
        <p:txBody>
          <a:bodyPr/>
          <a:lstStyle/>
          <a:p>
            <a:r>
              <a:rPr lang="en-US" dirty="0" smtClean="0"/>
              <a:t>Provide common patterns for delegated authorization</a:t>
            </a:r>
          </a:p>
          <a:p>
            <a:r>
              <a:rPr lang="en-US" sz="2000" dirty="0" smtClean="0">
                <a:latin typeface="+mn-lt"/>
              </a:rPr>
              <a:t>With extensive security review</a:t>
            </a:r>
            <a:endParaRPr lang="en-US" sz="3600" dirty="0"/>
          </a:p>
          <a:p>
            <a:r>
              <a:rPr lang="en-US" dirty="0" smtClean="0"/>
              <a:t>Designed for HTTP services</a:t>
            </a:r>
          </a:p>
          <a:p>
            <a:r>
              <a:rPr lang="en-US" sz="2000" dirty="0" smtClean="0">
                <a:latin typeface="+mn-lt"/>
              </a:rPr>
              <a:t>Lightweight easy to implement</a:t>
            </a:r>
            <a:endParaRPr lang="en-US" sz="3600" dirty="0"/>
          </a:p>
          <a:p>
            <a:r>
              <a:rPr lang="en-US" dirty="0" smtClean="0"/>
              <a:t>Provides a foundation of concepts that can be reused to create interoperable </a:t>
            </a:r>
            <a:r>
              <a:rPr lang="en-US" dirty="0"/>
              <a:t>profiles like OpenID </a:t>
            </a:r>
            <a:r>
              <a:rPr lang="en-US" dirty="0" smtClean="0"/>
              <a:t>Connect</a:t>
            </a:r>
            <a:endParaRPr lang="en-US" dirty="0"/>
          </a:p>
        </p:txBody>
      </p:sp>
    </p:spTree>
    <p:extLst>
      <p:ext uri="{BB962C8B-B14F-4D97-AF65-F5344CB8AC3E}">
        <p14:creationId xmlns:p14="http://schemas.microsoft.com/office/powerpoint/2010/main" val="17532540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Store App with AD</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428" y="4190028"/>
            <a:ext cx="3291619" cy="2065547"/>
          </a:xfrm>
          <a:prstGeom prst="rect">
            <a:avLst/>
          </a:prstGeom>
        </p:spPr>
      </p:pic>
      <p:grpSp>
        <p:nvGrpSpPr>
          <p:cNvPr id="18" name="Group 17"/>
          <p:cNvGrpSpPr/>
          <p:nvPr/>
        </p:nvGrpSpPr>
        <p:grpSpPr>
          <a:xfrm>
            <a:off x="995804" y="1499359"/>
            <a:ext cx="2822771" cy="1801780"/>
            <a:chOff x="1840649" y="4818296"/>
            <a:chExt cx="966161" cy="691914"/>
          </a:xfrm>
        </p:grpSpPr>
        <p:sp>
          <p:nvSpPr>
            <p:cNvPr id="20" name="Freeform 19"/>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1" name="Freeform 20"/>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4" name="Oval 23"/>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5" name="Oval 24"/>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7" name="Oval 26"/>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8" name="Oval 27"/>
            <p:cNvSpPr>
              <a:spLocks noChangeAspect="1" noChangeArrowheads="1"/>
            </p:cNvSpPr>
            <p:nvPr/>
          </p:nvSpPr>
          <p:spPr bwMode="auto">
            <a:xfrm flipH="1">
              <a:off x="2351277"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9" name="Oval 28"/>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0" name="Oval 29"/>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1" name="Oval 30"/>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2" name="Oval 31"/>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33" name="Arc 32"/>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4" name="Arc 33"/>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5" name="Arc 34"/>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cxnSp>
          <p:nvCxnSpPr>
            <p:cNvPr id="36" name="Straight Connector 35"/>
            <p:cNvCxnSpPr>
              <a:stCxn id="24" idx="4"/>
              <a:endCxn id="27"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37" name="Oval 36"/>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8" name="Straight Connector 37"/>
            <p:cNvCxnSpPr>
              <a:stCxn id="25" idx="4"/>
              <a:endCxn id="28"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39" name="Oval 38"/>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0" name="Straight Connector 39"/>
            <p:cNvCxnSpPr>
              <a:stCxn id="25" idx="3"/>
              <a:endCxn id="31"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41" name="Oval 40"/>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2" name="Straight Connector 41"/>
            <p:cNvCxnSpPr>
              <a:stCxn id="24" idx="3"/>
              <a:endCxn id="32"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43" name="Oval 42"/>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44" name="Straight Connector 43"/>
            <p:cNvCxnSpPr>
              <a:stCxn id="37" idx="3"/>
              <a:endCxn id="30"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45" name="Straight Connector 44"/>
            <p:cNvCxnSpPr>
              <a:stCxn id="39" idx="3"/>
              <a:endCxn id="29" idx="7"/>
            </p:cNvCxnSpPr>
            <p:nvPr/>
          </p:nvCxnSpPr>
          <p:spPr>
            <a:xfrm>
              <a:off x="2429325" y="5217994"/>
              <a:ext cx="61506" cy="88679"/>
            </a:xfrm>
            <a:prstGeom prst="line">
              <a:avLst/>
            </a:prstGeom>
            <a:noFill/>
            <a:ln w="9525" cap="flat" cmpd="sng" algn="ctr">
              <a:solidFill>
                <a:srgbClr val="5B9BD5"/>
              </a:solidFill>
              <a:prstDash val="solid"/>
            </a:ln>
            <a:effectLst/>
          </p:spPr>
        </p:cxnSp>
      </p:grpSp>
      <p:grpSp>
        <p:nvGrpSpPr>
          <p:cNvPr id="4" name="Group 3"/>
          <p:cNvGrpSpPr/>
          <p:nvPr/>
        </p:nvGrpSpPr>
        <p:grpSpPr>
          <a:xfrm>
            <a:off x="3789618" y="2072225"/>
            <a:ext cx="4857238" cy="1976285"/>
            <a:chOff x="3921529" y="2072225"/>
            <a:chExt cx="4857238" cy="1976285"/>
          </a:xfrm>
        </p:grpSpPr>
        <p:sp>
          <p:nvSpPr>
            <p:cNvPr id="3" name="Bent Arrow 2"/>
            <p:cNvSpPr/>
            <p:nvPr/>
          </p:nvSpPr>
          <p:spPr bwMode="auto">
            <a:xfrm>
              <a:off x="6802483" y="2072225"/>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Bent Arrow 45"/>
            <p:cNvSpPr/>
            <p:nvPr/>
          </p:nvSpPr>
          <p:spPr bwMode="auto">
            <a:xfrm rot="5400000">
              <a:off x="3897527" y="2096228"/>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TextBox 6"/>
          <p:cNvSpPr txBox="1"/>
          <p:nvPr/>
        </p:nvSpPr>
        <p:spPr>
          <a:xfrm>
            <a:off x="5086556" y="6255575"/>
            <a:ext cx="25721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Todo</a:t>
            </a:r>
            <a:r>
              <a:rPr lang="en-US" sz="2400" dirty="0" smtClean="0">
                <a:gradFill>
                  <a:gsLst>
                    <a:gs pos="2917">
                      <a:schemeClr val="tx1"/>
                    </a:gs>
                    <a:gs pos="30000">
                      <a:schemeClr val="tx1"/>
                    </a:gs>
                  </a:gsLst>
                  <a:lin ang="5400000" scaled="0"/>
                </a:gradFill>
              </a:rPr>
              <a:t> List Client</a:t>
            </a:r>
          </a:p>
        </p:txBody>
      </p:sp>
      <p:sp>
        <p:nvSpPr>
          <p:cNvPr id="47" name="TextBox 46"/>
          <p:cNvSpPr txBox="1"/>
          <p:nvPr/>
        </p:nvSpPr>
        <p:spPr>
          <a:xfrm>
            <a:off x="1109813" y="3355090"/>
            <a:ext cx="2531014"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Windows </a:t>
            </a:r>
          </a:p>
          <a:p>
            <a:pPr>
              <a:lnSpc>
                <a:spcPct val="90000"/>
              </a:lnSpc>
              <a:spcAft>
                <a:spcPts val="600"/>
              </a:spcAft>
            </a:pPr>
            <a:r>
              <a:rPr lang="en-US" sz="2400" dirty="0" smtClean="0">
                <a:gradFill>
                  <a:gsLst>
                    <a:gs pos="2917">
                      <a:schemeClr val="tx1"/>
                    </a:gs>
                    <a:gs pos="30000">
                      <a:schemeClr val="tx1"/>
                    </a:gs>
                  </a:gsLst>
                  <a:lin ang="5400000" scaled="0"/>
                </a:gradFill>
              </a:rPr>
              <a:t>Active Directory</a:t>
            </a:r>
          </a:p>
        </p:txBody>
      </p:sp>
      <p:sp>
        <p:nvSpPr>
          <p:cNvPr id="48" name="TextBox 47"/>
          <p:cNvSpPr txBox="1"/>
          <p:nvPr/>
        </p:nvSpPr>
        <p:spPr>
          <a:xfrm>
            <a:off x="8996513" y="3323179"/>
            <a:ext cx="276299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Todo</a:t>
            </a:r>
            <a:r>
              <a:rPr lang="en-US" sz="2400" dirty="0" smtClean="0">
                <a:gradFill>
                  <a:gsLst>
                    <a:gs pos="2917">
                      <a:schemeClr val="tx1"/>
                    </a:gs>
                    <a:gs pos="30000">
                      <a:schemeClr val="tx1"/>
                    </a:gs>
                  </a:gsLst>
                  <a:lin ang="5400000" scaled="0"/>
                </a:gradFill>
              </a:rPr>
              <a:t> List Service</a:t>
            </a:r>
          </a:p>
        </p:txBody>
      </p:sp>
      <p:pic>
        <p:nvPicPr>
          <p:cNvPr id="49" name="Picture 48"/>
          <p:cNvPicPr>
            <a:picLocks noChangeAspect="1"/>
          </p:cNvPicPr>
          <p:nvPr/>
        </p:nvPicPr>
        <p:blipFill>
          <a:blip r:embed="rId4"/>
          <a:stretch>
            <a:fillRect/>
          </a:stretch>
        </p:blipFill>
        <p:spPr>
          <a:xfrm>
            <a:off x="8839059" y="1499359"/>
            <a:ext cx="2723676" cy="1723456"/>
          </a:xfrm>
          <a:prstGeom prst="rect">
            <a:avLst/>
          </a:prstGeom>
        </p:spPr>
      </p:pic>
    </p:spTree>
    <p:extLst>
      <p:ext uri="{BB962C8B-B14F-4D97-AF65-F5344CB8AC3E}">
        <p14:creationId xmlns:p14="http://schemas.microsoft.com/office/powerpoint/2010/main" val="387607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Securing Rich Client Applications Using OAuth 2.0 and Windows Active Directory</a:t>
            </a:r>
            <a:br>
              <a:rPr lang="en-US" sz="4000" b="1" dirty="0"/>
            </a:br>
            <a:endParaRPr lang="en-US" sz="4000" dirty="0"/>
          </a:p>
        </p:txBody>
      </p:sp>
      <p:sp>
        <p:nvSpPr>
          <p:cNvPr id="5" name="Text Placeholder 4"/>
          <p:cNvSpPr>
            <a:spLocks noGrp="1"/>
          </p:cNvSpPr>
          <p:nvPr>
            <p:ph type="body" sz="quarter" idx="12"/>
          </p:nvPr>
        </p:nvSpPr>
        <p:spPr/>
        <p:txBody>
          <a:bodyPr/>
          <a:lstStyle/>
          <a:p>
            <a:r>
              <a:rPr lang="en-US" dirty="0" smtClean="0"/>
              <a:t>Caleb Baker</a:t>
            </a:r>
          </a:p>
          <a:p>
            <a:r>
              <a:rPr lang="en-US" sz="2400" dirty="0" smtClean="0">
                <a:latin typeface="+mn-lt"/>
              </a:rPr>
              <a:t>Senior Program Manager</a:t>
            </a:r>
            <a:endParaRPr lang="en-US" sz="2400" dirty="0">
              <a:latin typeface="+mn-lt"/>
            </a:endParaRPr>
          </a:p>
        </p:txBody>
      </p:sp>
      <p:sp>
        <p:nvSpPr>
          <p:cNvPr id="9" name="Text Placeholder 8"/>
          <p:cNvSpPr>
            <a:spLocks noGrp="1"/>
          </p:cNvSpPr>
          <p:nvPr>
            <p:ph type="body" sz="quarter" idx="13"/>
          </p:nvPr>
        </p:nvSpPr>
        <p:spPr/>
        <p:txBody>
          <a:bodyPr/>
          <a:lstStyle/>
          <a:p>
            <a:r>
              <a:rPr lang="en-US" dirty="0"/>
              <a:t>WAD-B307</a:t>
            </a:r>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Authentication Library (AAL)</a:t>
            </a:r>
            <a:endParaRPr lang="en-US" dirty="0"/>
          </a:p>
        </p:txBody>
      </p:sp>
      <p:sp>
        <p:nvSpPr>
          <p:cNvPr id="3" name="Text Placeholder 2"/>
          <p:cNvSpPr>
            <a:spLocks noGrp="1"/>
          </p:cNvSpPr>
          <p:nvPr>
            <p:ph type="body" sz="quarter" idx="10"/>
          </p:nvPr>
        </p:nvSpPr>
        <p:spPr>
          <a:xfrm>
            <a:off x="274320" y="1347508"/>
            <a:ext cx="11079162" cy="4339650"/>
          </a:xfrm>
        </p:spPr>
        <p:txBody>
          <a:bodyPr/>
          <a:lstStyle/>
          <a:p>
            <a:r>
              <a:rPr lang="en-US" dirty="0" smtClean="0"/>
              <a:t>Authentication/Authorization library specifically for ADFS and AAD</a:t>
            </a:r>
            <a:endParaRPr lang="en-US" dirty="0"/>
          </a:p>
          <a:p>
            <a:endParaRPr lang="en-US" dirty="0" smtClean="0"/>
          </a:p>
          <a:p>
            <a:r>
              <a:rPr lang="en-US" dirty="0" smtClean="0"/>
              <a:t>AAL is not a protocol library</a:t>
            </a:r>
            <a:endParaRPr lang="en-US" dirty="0"/>
          </a:p>
          <a:p>
            <a:endParaRPr lang="en-US" dirty="0"/>
          </a:p>
          <a:p>
            <a:r>
              <a:rPr lang="en-US" dirty="0" err="1" smtClean="0"/>
              <a:t>NuGet</a:t>
            </a:r>
            <a:r>
              <a:rPr lang="en-US" dirty="0" smtClean="0"/>
              <a:t> package available now, in </a:t>
            </a:r>
            <a:r>
              <a:rPr lang="en-US" dirty="0" err="1" smtClean="0"/>
              <a:t>dev</a:t>
            </a:r>
            <a:r>
              <a:rPr lang="en-US" dirty="0" smtClean="0"/>
              <a:t> preview</a:t>
            </a:r>
          </a:p>
          <a:p>
            <a:r>
              <a:rPr lang="en-US" sz="2000" dirty="0" smtClean="0">
                <a:latin typeface="+mn-lt"/>
              </a:rPr>
              <a:t>For Windows Store</a:t>
            </a:r>
            <a:endParaRPr lang="en-US" sz="2000" dirty="0">
              <a:latin typeface="+mn-lt"/>
            </a:endParaRPr>
          </a:p>
        </p:txBody>
      </p:sp>
    </p:spTree>
    <p:extLst>
      <p:ext uri="{BB962C8B-B14F-4D97-AF65-F5344CB8AC3E}">
        <p14:creationId xmlns:p14="http://schemas.microsoft.com/office/powerpoint/2010/main" val="47953287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Authentication Context</a:t>
            </a:r>
            <a:endParaRPr lang="en-US" dirty="0"/>
          </a:p>
        </p:txBody>
      </p:sp>
      <p:sp>
        <p:nvSpPr>
          <p:cNvPr id="5" name="Text Placeholder 4"/>
          <p:cNvSpPr>
            <a:spLocks noGrp="1"/>
          </p:cNvSpPr>
          <p:nvPr>
            <p:ph type="body" sz="quarter" idx="10"/>
          </p:nvPr>
        </p:nvSpPr>
        <p:spPr>
          <a:xfrm>
            <a:off x="274638" y="1216152"/>
            <a:ext cx="11887199" cy="4912114"/>
          </a:xfrm>
        </p:spPr>
        <p:txBody>
          <a:bodyPr/>
          <a:lstStyle/>
          <a:p>
            <a:r>
              <a:rPr lang="en-US" sz="2400" b="1" dirty="0" smtClean="0">
                <a:solidFill>
                  <a:schemeClr val="bg1"/>
                </a:solidFill>
                <a:highlight>
                  <a:srgbClr val="FFFFFF"/>
                </a:highlight>
              </a:rPr>
              <a:t>Authenticate user</a:t>
            </a:r>
            <a:endParaRPr lang="en-US" sz="2400" dirty="0">
              <a:solidFill>
                <a:srgbClr val="2B91AF"/>
              </a:solidFill>
              <a:highlight>
                <a:srgbClr val="FFFFFF"/>
              </a:highlight>
            </a:endParaRPr>
          </a:p>
          <a:p>
            <a:r>
              <a:rPr lang="en-US" sz="2400" dirty="0" err="1" smtClean="0">
                <a:solidFill>
                  <a:srgbClr val="2B91AF"/>
                </a:solidFill>
                <a:highlight>
                  <a:srgbClr val="FFFFFF"/>
                </a:highlight>
              </a:rPr>
              <a:t>AuthenticationContext</a:t>
            </a:r>
            <a:r>
              <a:rPr lang="en-US" sz="2400" dirty="0" smtClean="0">
                <a:solidFill>
                  <a:srgbClr val="000000"/>
                </a:solidFill>
                <a:highlight>
                  <a:srgbClr val="FFFFFF"/>
                </a:highlight>
              </a:rPr>
              <a:t> </a:t>
            </a:r>
            <a:r>
              <a:rPr lang="en-US" sz="2400" dirty="0" err="1">
                <a:solidFill>
                  <a:srgbClr val="000000"/>
                </a:solidFill>
                <a:highlight>
                  <a:srgbClr val="FFFFFF"/>
                </a:highlight>
              </a:rPr>
              <a:t>aCtx</a:t>
            </a:r>
            <a:r>
              <a:rPr lang="en-US" sz="2400" dirty="0">
                <a:solidFill>
                  <a:srgbClr val="000000"/>
                </a:solidFill>
                <a:highlight>
                  <a:srgbClr val="FFFFFF"/>
                </a:highlight>
              </a:rPr>
              <a:t> </a:t>
            </a:r>
            <a:r>
              <a:rPr lang="en-US" sz="2400" dirty="0" smtClean="0">
                <a:solidFill>
                  <a:srgbClr val="000000"/>
                </a:solidFill>
                <a:highlight>
                  <a:srgbClr val="FFFFFF"/>
                </a:highlight>
              </a:rPr>
              <a:t>=</a:t>
            </a:r>
          </a:p>
          <a:p>
            <a:r>
              <a:rPr lang="en-US" sz="2400" dirty="0" smtClean="0">
                <a:solidFill>
                  <a:srgbClr val="000000"/>
                </a:solidFill>
                <a:highlight>
                  <a:srgbClr val="FFFFFF"/>
                </a:highlight>
              </a:rPr>
              <a:t> </a:t>
            </a:r>
            <a:r>
              <a:rPr lang="en-US" sz="2400" dirty="0">
                <a:solidFill>
                  <a:srgbClr val="0000FF"/>
                </a:solidFill>
                <a:highlight>
                  <a:srgbClr val="FFFFFF"/>
                </a:highlight>
              </a:rPr>
              <a:t>new</a:t>
            </a:r>
            <a:r>
              <a:rPr lang="en-US" sz="2400" dirty="0">
                <a:solidFill>
                  <a:srgbClr val="000000"/>
                </a:solidFill>
                <a:highlight>
                  <a:srgbClr val="FFFFFF"/>
                </a:highlight>
              </a:rPr>
              <a:t> </a:t>
            </a:r>
            <a:r>
              <a:rPr lang="en-US" sz="2400" dirty="0" err="1">
                <a:solidFill>
                  <a:srgbClr val="2B91AF"/>
                </a:solidFill>
                <a:highlight>
                  <a:srgbClr val="FFFFFF"/>
                </a:highlight>
              </a:rPr>
              <a:t>AuthenticationContext</a:t>
            </a:r>
            <a:r>
              <a:rPr lang="en-US" sz="2400" dirty="0" smtClean="0">
                <a:solidFill>
                  <a:srgbClr val="000000"/>
                </a:solidFill>
                <a:highlight>
                  <a:srgbClr val="FFFFFF"/>
                </a:highlight>
              </a:rPr>
              <a:t>(</a:t>
            </a:r>
            <a:r>
              <a:rPr lang="en-US" sz="2400" dirty="0" smtClean="0">
                <a:solidFill>
                  <a:srgbClr val="A31515"/>
                </a:solidFill>
                <a:highlight>
                  <a:srgbClr val="FFFFFF"/>
                </a:highlight>
              </a:rPr>
              <a:t>“https://sts.contoso100.com/</a:t>
            </a:r>
            <a:r>
              <a:rPr lang="en-US" sz="2400" dirty="0" err="1" smtClean="0">
                <a:solidFill>
                  <a:srgbClr val="A31515"/>
                </a:solidFill>
                <a:highlight>
                  <a:srgbClr val="FFFFFF"/>
                </a:highlight>
              </a:rPr>
              <a:t>adfs</a:t>
            </a:r>
            <a:r>
              <a:rPr lang="en-US" sz="2400" dirty="0" smtClean="0">
                <a:solidFill>
                  <a:srgbClr val="A31515"/>
                </a:solidFill>
                <a:highlight>
                  <a:srgbClr val="FFFFFF"/>
                </a:highlight>
              </a:rPr>
              <a:t>"</a:t>
            </a:r>
            <a:r>
              <a:rPr lang="en-US" sz="2400" dirty="0" smtClean="0">
                <a:solidFill>
                  <a:srgbClr val="000000"/>
                </a:solidFill>
                <a:highlight>
                  <a:srgbClr val="FFFFFF"/>
                </a:highlight>
              </a:rPr>
              <a:t>);</a:t>
            </a:r>
          </a:p>
          <a:p>
            <a:endParaRPr lang="en-US" sz="2400" dirty="0">
              <a:solidFill>
                <a:srgbClr val="000000"/>
              </a:solidFill>
              <a:highlight>
                <a:srgbClr val="FFFFFF"/>
              </a:highlight>
            </a:endParaRPr>
          </a:p>
          <a:p>
            <a:r>
              <a:rPr lang="en-US" sz="2400" dirty="0" err="1">
                <a:solidFill>
                  <a:srgbClr val="2B91AF"/>
                </a:solidFill>
                <a:highlight>
                  <a:srgbClr val="FFFFFF"/>
                </a:highlight>
              </a:rPr>
              <a:t>AuthenticationResult</a:t>
            </a:r>
            <a:r>
              <a:rPr lang="en-US" sz="2400" dirty="0">
                <a:solidFill>
                  <a:srgbClr val="000000"/>
                </a:solidFill>
                <a:highlight>
                  <a:srgbClr val="FFFFFF"/>
                </a:highlight>
              </a:rPr>
              <a:t> result = </a:t>
            </a:r>
            <a:endParaRPr lang="en-US" sz="2400" dirty="0" smtClean="0">
              <a:solidFill>
                <a:srgbClr val="000000"/>
              </a:solidFill>
              <a:highlight>
                <a:srgbClr val="FFFFFF"/>
              </a:highlight>
            </a:endParaRPr>
          </a:p>
          <a:p>
            <a:r>
              <a:rPr lang="en-US" sz="2400" dirty="0" smtClean="0">
                <a:solidFill>
                  <a:srgbClr val="0000FF"/>
                </a:solidFill>
                <a:highlight>
                  <a:srgbClr val="FFFFFF"/>
                </a:highlight>
              </a:rPr>
              <a:t>await</a:t>
            </a:r>
            <a:r>
              <a:rPr lang="en-US" sz="2400" dirty="0" smtClean="0">
                <a:solidFill>
                  <a:srgbClr val="000000"/>
                </a:solidFill>
                <a:highlight>
                  <a:srgbClr val="FFFFFF"/>
                </a:highlight>
              </a:rPr>
              <a:t> </a:t>
            </a:r>
            <a:r>
              <a:rPr lang="en-US" sz="2400" dirty="0" err="1">
                <a:solidFill>
                  <a:srgbClr val="000000"/>
                </a:solidFill>
                <a:highlight>
                  <a:srgbClr val="FFFFFF"/>
                </a:highlight>
              </a:rPr>
              <a:t>aCtx.AcquireTokenAsync</a:t>
            </a:r>
            <a:r>
              <a:rPr lang="en-US" sz="2400" dirty="0" smtClean="0">
                <a:solidFill>
                  <a:srgbClr val="000000"/>
                </a:solidFill>
                <a:highlight>
                  <a:srgbClr val="FFFFFF"/>
                </a:highlight>
              </a:rPr>
              <a:t>(</a:t>
            </a:r>
            <a:r>
              <a:rPr lang="en-US" sz="2400" dirty="0" smtClean="0">
                <a:solidFill>
                  <a:srgbClr val="A31515"/>
                </a:solidFill>
                <a:highlight>
                  <a:srgbClr val="FFFFFF"/>
                </a:highlight>
              </a:rPr>
              <a:t>“https://target.com"</a:t>
            </a:r>
            <a:r>
              <a:rPr lang="en-US" sz="2400" dirty="0" smtClean="0">
                <a:solidFill>
                  <a:srgbClr val="000000"/>
                </a:solidFill>
                <a:highlight>
                  <a:srgbClr val="FFFFFF"/>
                </a:highlight>
              </a:rPr>
              <a:t>, </a:t>
            </a:r>
            <a:r>
              <a:rPr lang="en-US" sz="2400" dirty="0" err="1">
                <a:solidFill>
                  <a:srgbClr val="000000"/>
                </a:solidFill>
                <a:highlight>
                  <a:srgbClr val="FFFFFF"/>
                </a:highlight>
              </a:rPr>
              <a:t>clientID</a:t>
            </a:r>
            <a:r>
              <a:rPr lang="en-US" sz="2400" dirty="0" smtClean="0">
                <a:solidFill>
                  <a:srgbClr val="000000"/>
                </a:solidFill>
                <a:highlight>
                  <a:srgbClr val="FFFFFF"/>
                </a:highlight>
              </a:rPr>
              <a:t>);</a:t>
            </a:r>
          </a:p>
          <a:p>
            <a:endParaRPr lang="en-US" sz="2400" dirty="0" smtClean="0">
              <a:solidFill>
                <a:srgbClr val="000000"/>
              </a:solidFill>
              <a:highlight>
                <a:srgbClr val="FFFFFF"/>
              </a:highlight>
            </a:endParaRPr>
          </a:p>
          <a:p>
            <a:r>
              <a:rPr lang="en-US" sz="2400" b="1" dirty="0" smtClean="0">
                <a:solidFill>
                  <a:schemeClr val="bg1"/>
                </a:solidFill>
                <a:highlight>
                  <a:srgbClr val="FFFFFF"/>
                </a:highlight>
              </a:rPr>
              <a:t>Call the Service</a:t>
            </a:r>
            <a:endParaRPr lang="en-US" sz="2400" dirty="0" smtClean="0">
              <a:solidFill>
                <a:srgbClr val="000000"/>
              </a:solidFill>
              <a:highlight>
                <a:srgbClr val="FFFFFF"/>
              </a:highlight>
            </a:endParaRPr>
          </a:p>
          <a:p>
            <a:r>
              <a:rPr lang="en-US" sz="2400" dirty="0" err="1" smtClean="0">
                <a:solidFill>
                  <a:srgbClr val="2B91AF"/>
                </a:solidFill>
                <a:highlight>
                  <a:srgbClr val="FFFFFF"/>
                </a:highlight>
              </a:rPr>
              <a:t>HttpClient</a:t>
            </a:r>
            <a:r>
              <a:rPr lang="en-US" sz="2400" dirty="0" smtClean="0">
                <a:solidFill>
                  <a:srgbClr val="000000"/>
                </a:solidFill>
                <a:highlight>
                  <a:srgbClr val="FFFFFF"/>
                </a:highlight>
              </a:rPr>
              <a:t> </a:t>
            </a:r>
            <a:r>
              <a:rPr lang="en-US" sz="2400" dirty="0" err="1">
                <a:solidFill>
                  <a:srgbClr val="000000"/>
                </a:solidFill>
                <a:highlight>
                  <a:srgbClr val="FFFFFF"/>
                </a:highlight>
              </a:rPr>
              <a:t>httpClient</a:t>
            </a:r>
            <a:r>
              <a:rPr lang="en-US" sz="2400" dirty="0">
                <a:solidFill>
                  <a:srgbClr val="000000"/>
                </a:solidFill>
                <a:highlight>
                  <a:srgbClr val="FFFFFF"/>
                </a:highlight>
              </a:rPr>
              <a:t> = </a:t>
            </a:r>
            <a:r>
              <a:rPr lang="en-US" sz="2400" dirty="0">
                <a:solidFill>
                  <a:srgbClr val="0000FF"/>
                </a:solidFill>
                <a:highlight>
                  <a:srgbClr val="FFFFFF"/>
                </a:highlight>
              </a:rPr>
              <a:t>new</a:t>
            </a:r>
            <a:r>
              <a:rPr lang="en-US" sz="2400" dirty="0">
                <a:solidFill>
                  <a:srgbClr val="000000"/>
                </a:solidFill>
                <a:highlight>
                  <a:srgbClr val="FFFFFF"/>
                </a:highlight>
              </a:rPr>
              <a:t> </a:t>
            </a:r>
            <a:r>
              <a:rPr lang="en-US" sz="2400" dirty="0" err="1">
                <a:solidFill>
                  <a:srgbClr val="2B91AF"/>
                </a:solidFill>
                <a:highlight>
                  <a:srgbClr val="FFFFFF"/>
                </a:highlight>
              </a:rPr>
              <a:t>HttpClient</a:t>
            </a:r>
            <a:r>
              <a:rPr lang="en-US" sz="2400" dirty="0" smtClean="0">
                <a:solidFill>
                  <a:srgbClr val="000000"/>
                </a:solidFill>
                <a:highlight>
                  <a:srgbClr val="FFFFFF"/>
                </a:highlight>
              </a:rPr>
              <a:t>();</a:t>
            </a:r>
            <a:endParaRPr lang="en-US" sz="2400" dirty="0">
              <a:solidFill>
                <a:srgbClr val="000000"/>
              </a:solidFill>
              <a:highlight>
                <a:srgbClr val="FFFFFF"/>
              </a:highlight>
            </a:endParaRPr>
          </a:p>
          <a:p>
            <a:r>
              <a:rPr lang="en-US" sz="2400" dirty="0" err="1">
                <a:solidFill>
                  <a:srgbClr val="000000"/>
                </a:solidFill>
                <a:highlight>
                  <a:srgbClr val="FFFFFF"/>
                </a:highlight>
              </a:rPr>
              <a:t>httpClient.DefaultRequestHeaders.Authorization</a:t>
            </a:r>
            <a:r>
              <a:rPr lang="en-US" sz="2400" dirty="0">
                <a:solidFill>
                  <a:srgbClr val="000000"/>
                </a:solidFill>
                <a:highlight>
                  <a:srgbClr val="FFFFFF"/>
                </a:highlight>
              </a:rPr>
              <a:t> = </a:t>
            </a:r>
            <a:r>
              <a:rPr lang="en-US" sz="2400" dirty="0">
                <a:solidFill>
                  <a:srgbClr val="0000FF"/>
                </a:solidFill>
                <a:highlight>
                  <a:srgbClr val="FFFFFF"/>
                </a:highlight>
              </a:rPr>
              <a:t>new</a:t>
            </a:r>
            <a:r>
              <a:rPr lang="en-US" sz="2400" dirty="0">
                <a:solidFill>
                  <a:srgbClr val="000000"/>
                </a:solidFill>
                <a:highlight>
                  <a:srgbClr val="FFFFFF"/>
                </a:highlight>
              </a:rPr>
              <a:t> </a:t>
            </a:r>
            <a:r>
              <a:rPr lang="en-US" sz="2400" dirty="0" err="1">
                <a:solidFill>
                  <a:srgbClr val="2B91AF"/>
                </a:solidFill>
                <a:highlight>
                  <a:srgbClr val="FFFFFF"/>
                </a:highlight>
              </a:rPr>
              <a:t>AuthenticationHeaderValue</a:t>
            </a:r>
            <a:r>
              <a:rPr lang="en-US" sz="2400" dirty="0">
                <a:solidFill>
                  <a:srgbClr val="000000"/>
                </a:solidFill>
                <a:highlight>
                  <a:srgbClr val="FFFFFF"/>
                </a:highlight>
              </a:rPr>
              <a:t>(</a:t>
            </a:r>
            <a:r>
              <a:rPr lang="en-US" sz="2400" dirty="0">
                <a:solidFill>
                  <a:srgbClr val="A31515"/>
                </a:solidFill>
                <a:highlight>
                  <a:srgbClr val="FFFFFF"/>
                </a:highlight>
              </a:rPr>
              <a:t>"Bearer"</a:t>
            </a:r>
            <a:r>
              <a:rPr lang="en-US" sz="2400" dirty="0">
                <a:solidFill>
                  <a:srgbClr val="000000"/>
                </a:solidFill>
                <a:highlight>
                  <a:srgbClr val="FFFFFF"/>
                </a:highlight>
              </a:rPr>
              <a:t>, </a:t>
            </a:r>
            <a:r>
              <a:rPr lang="en-US" sz="2400" dirty="0" err="1">
                <a:solidFill>
                  <a:srgbClr val="000000"/>
                </a:solidFill>
                <a:highlight>
                  <a:srgbClr val="FFFFFF"/>
                </a:highlight>
              </a:rPr>
              <a:t>result.AccessToken</a:t>
            </a:r>
            <a:r>
              <a:rPr lang="en-US" sz="2400" dirty="0" smtClean="0">
                <a:solidFill>
                  <a:srgbClr val="000000"/>
                </a:solidFill>
                <a:highlight>
                  <a:srgbClr val="FFFFFF"/>
                </a:highlight>
              </a:rPr>
              <a:t>);</a:t>
            </a:r>
          </a:p>
          <a:p>
            <a:r>
              <a:rPr lang="en-US" sz="2400" dirty="0">
                <a:solidFill>
                  <a:srgbClr val="008000"/>
                </a:solidFill>
                <a:highlight>
                  <a:srgbClr val="FFFFFF"/>
                </a:highlight>
              </a:rPr>
              <a:t>//...</a:t>
            </a:r>
            <a:endParaRPr lang="en-US" sz="2400" dirty="0"/>
          </a:p>
        </p:txBody>
      </p:sp>
    </p:spTree>
    <p:extLst>
      <p:ext uri="{BB962C8B-B14F-4D97-AF65-F5344CB8AC3E}">
        <p14:creationId xmlns:p14="http://schemas.microsoft.com/office/powerpoint/2010/main" val="237269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On-premise </a:t>
            </a:r>
            <a:r>
              <a:rPr lang="en-US" dirty="0" smtClean="0"/>
              <a:t>Windows </a:t>
            </a:r>
            <a:r>
              <a:rPr lang="en-US" dirty="0"/>
              <a:t>Store application</a:t>
            </a:r>
            <a:br>
              <a:rPr lang="en-US" dirty="0"/>
            </a:br>
            <a:endParaRPr lang="en-US" dirty="0"/>
          </a:p>
        </p:txBody>
      </p:sp>
    </p:spTree>
    <p:extLst>
      <p:ext uri="{BB962C8B-B14F-4D97-AF65-F5344CB8AC3E}">
        <p14:creationId xmlns:p14="http://schemas.microsoft.com/office/powerpoint/2010/main" val="14679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the service </a:t>
            </a:r>
            <a:endParaRPr lang="en-US" dirty="0"/>
          </a:p>
        </p:txBody>
      </p:sp>
      <p:sp>
        <p:nvSpPr>
          <p:cNvPr id="3" name="Text Placeholder 2"/>
          <p:cNvSpPr>
            <a:spLocks noGrp="1"/>
          </p:cNvSpPr>
          <p:nvPr>
            <p:ph type="body" sz="quarter" idx="10"/>
          </p:nvPr>
        </p:nvSpPr>
        <p:spPr>
          <a:xfrm>
            <a:off x="274638" y="1212850"/>
            <a:ext cx="11887200" cy="5613845"/>
          </a:xfrm>
        </p:spPr>
        <p:txBody>
          <a:bodyPr/>
          <a:lstStyle/>
          <a:p>
            <a:r>
              <a:rPr lang="en-US" dirty="0" smtClean="0"/>
              <a:t>Service establishes a relationship with the token issuer</a:t>
            </a:r>
          </a:p>
          <a:p>
            <a:r>
              <a:rPr lang="en-US" sz="2000" dirty="0" smtClean="0">
                <a:latin typeface="+mn-lt"/>
              </a:rPr>
              <a:t>Must get the issuer public key from a trusted source</a:t>
            </a:r>
            <a:endParaRPr lang="en-US" sz="2800" dirty="0">
              <a:latin typeface="+mn-lt"/>
            </a:endParaRPr>
          </a:p>
          <a:p>
            <a:r>
              <a:rPr lang="en-US" dirty="0" smtClean="0"/>
              <a:t>Validate token target and lifetime</a:t>
            </a:r>
          </a:p>
          <a:p>
            <a:r>
              <a:rPr lang="en-US" sz="2000" dirty="0" smtClean="0">
                <a:latin typeface="+mn-lt"/>
              </a:rPr>
              <a:t>Required to ensure validity of the token</a:t>
            </a:r>
          </a:p>
          <a:p>
            <a:r>
              <a:rPr lang="en-US" dirty="0" smtClean="0"/>
              <a:t>Understand user claims</a:t>
            </a:r>
          </a:p>
          <a:p>
            <a:r>
              <a:rPr lang="en-US" sz="2000" dirty="0" smtClean="0">
                <a:latin typeface="+mn-lt"/>
              </a:rPr>
              <a:t>Name id is primary user key</a:t>
            </a:r>
            <a:endParaRPr lang="en-US" sz="2000" dirty="0">
              <a:latin typeface="+mn-lt"/>
            </a:endParaRPr>
          </a:p>
          <a:p>
            <a:r>
              <a:rPr lang="en-US" dirty="0" smtClean="0"/>
              <a:t>JSON Web Token Handler (General Availability)</a:t>
            </a:r>
          </a:p>
          <a:p>
            <a:endParaRPr lang="en-US" dirty="0"/>
          </a:p>
          <a:p>
            <a:endParaRPr lang="en-US" dirty="0"/>
          </a:p>
          <a:p>
            <a:endParaRPr lang="en-US" sz="2800" dirty="0">
              <a:latin typeface="+mn-lt"/>
            </a:endParaRPr>
          </a:p>
        </p:txBody>
      </p:sp>
    </p:spTree>
    <p:extLst>
      <p:ext uri="{BB962C8B-B14F-4D97-AF65-F5344CB8AC3E}">
        <p14:creationId xmlns:p14="http://schemas.microsoft.com/office/powerpoint/2010/main" val="896220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Store App with AAD</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428" y="4190028"/>
            <a:ext cx="3291619" cy="2065547"/>
          </a:xfrm>
          <a:prstGeom prst="rect">
            <a:avLst/>
          </a:prstGeom>
        </p:spPr>
      </p:pic>
      <p:grpSp>
        <p:nvGrpSpPr>
          <p:cNvPr id="4" name="Group 3"/>
          <p:cNvGrpSpPr/>
          <p:nvPr/>
        </p:nvGrpSpPr>
        <p:grpSpPr>
          <a:xfrm>
            <a:off x="3789618" y="2072225"/>
            <a:ext cx="4857238" cy="1976285"/>
            <a:chOff x="3921529" y="2072225"/>
            <a:chExt cx="4857238" cy="1976285"/>
          </a:xfrm>
        </p:grpSpPr>
        <p:sp>
          <p:nvSpPr>
            <p:cNvPr id="3" name="Bent Arrow 2"/>
            <p:cNvSpPr/>
            <p:nvPr/>
          </p:nvSpPr>
          <p:spPr bwMode="auto">
            <a:xfrm>
              <a:off x="6802483" y="2072225"/>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Bent Arrow 45"/>
            <p:cNvSpPr/>
            <p:nvPr/>
          </p:nvSpPr>
          <p:spPr bwMode="auto">
            <a:xfrm rot="5400000">
              <a:off x="3897527" y="2096228"/>
              <a:ext cx="1976284" cy="1928279"/>
            </a:xfrm>
            <a:prstGeom prst="ben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 name="TextBox 6"/>
          <p:cNvSpPr txBox="1"/>
          <p:nvPr/>
        </p:nvSpPr>
        <p:spPr>
          <a:xfrm>
            <a:off x="5086556" y="6255575"/>
            <a:ext cx="257215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Todo</a:t>
            </a:r>
            <a:r>
              <a:rPr lang="en-US" sz="2400" dirty="0" smtClean="0">
                <a:gradFill>
                  <a:gsLst>
                    <a:gs pos="2917">
                      <a:schemeClr val="tx1"/>
                    </a:gs>
                    <a:gs pos="30000">
                      <a:schemeClr val="tx1"/>
                    </a:gs>
                  </a:gsLst>
                  <a:lin ang="5400000" scaled="0"/>
                </a:gradFill>
              </a:rPr>
              <a:t> List Client</a:t>
            </a:r>
          </a:p>
        </p:txBody>
      </p:sp>
      <p:sp>
        <p:nvSpPr>
          <p:cNvPr id="47" name="TextBox 46"/>
          <p:cNvSpPr txBox="1"/>
          <p:nvPr/>
        </p:nvSpPr>
        <p:spPr>
          <a:xfrm>
            <a:off x="991701" y="3229765"/>
            <a:ext cx="2934928"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Azure Active Directory</a:t>
            </a:r>
          </a:p>
        </p:txBody>
      </p:sp>
      <p:sp>
        <p:nvSpPr>
          <p:cNvPr id="48" name="TextBox 47"/>
          <p:cNvSpPr txBox="1"/>
          <p:nvPr/>
        </p:nvSpPr>
        <p:spPr>
          <a:xfrm>
            <a:off x="8839059" y="3229765"/>
            <a:ext cx="276299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Todo</a:t>
            </a:r>
            <a:r>
              <a:rPr lang="en-US" sz="2400" dirty="0" smtClean="0">
                <a:gradFill>
                  <a:gsLst>
                    <a:gs pos="2917">
                      <a:schemeClr val="tx1"/>
                    </a:gs>
                    <a:gs pos="30000">
                      <a:schemeClr val="tx1"/>
                    </a:gs>
                  </a:gsLst>
                  <a:lin ang="5400000" scaled="0"/>
                </a:gradFill>
              </a:rPr>
              <a:t> List Service</a:t>
            </a:r>
          </a:p>
        </p:txBody>
      </p:sp>
      <p:pic>
        <p:nvPicPr>
          <p:cNvPr id="8" name="Picture 7"/>
          <p:cNvPicPr>
            <a:picLocks noChangeAspect="1"/>
          </p:cNvPicPr>
          <p:nvPr/>
        </p:nvPicPr>
        <p:blipFill>
          <a:blip r:embed="rId4"/>
          <a:stretch>
            <a:fillRect/>
          </a:stretch>
        </p:blipFill>
        <p:spPr>
          <a:xfrm>
            <a:off x="805971" y="1499359"/>
            <a:ext cx="2713068" cy="1716744"/>
          </a:xfrm>
          <a:prstGeom prst="rect">
            <a:avLst/>
          </a:prstGeom>
        </p:spPr>
      </p:pic>
      <p:pic>
        <p:nvPicPr>
          <p:cNvPr id="9" name="Picture 8"/>
          <p:cNvPicPr>
            <a:picLocks noChangeAspect="1"/>
          </p:cNvPicPr>
          <p:nvPr/>
        </p:nvPicPr>
        <p:blipFill>
          <a:blip r:embed="rId5"/>
          <a:stretch>
            <a:fillRect/>
          </a:stretch>
        </p:blipFill>
        <p:spPr>
          <a:xfrm>
            <a:off x="8839059" y="1499360"/>
            <a:ext cx="2723676" cy="1723456"/>
          </a:xfrm>
          <a:prstGeom prst="rect">
            <a:avLst/>
          </a:prstGeom>
        </p:spPr>
      </p:pic>
    </p:spTree>
    <p:extLst>
      <p:ext uri="{BB962C8B-B14F-4D97-AF65-F5344CB8AC3E}">
        <p14:creationId xmlns:p14="http://schemas.microsoft.com/office/powerpoint/2010/main" val="26140992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service and app to use AAD</a:t>
            </a:r>
            <a:endParaRPr lang="en-US" dirty="0"/>
          </a:p>
        </p:txBody>
      </p:sp>
    </p:spTree>
    <p:extLst>
      <p:ext uri="{BB962C8B-B14F-4D97-AF65-F5344CB8AC3E}">
        <p14:creationId xmlns:p14="http://schemas.microsoft.com/office/powerpoint/2010/main" val="337407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Text Placeholder 2"/>
          <p:cNvSpPr>
            <a:spLocks noGrp="1"/>
          </p:cNvSpPr>
          <p:nvPr>
            <p:ph type="body" sz="quarter" idx="10"/>
          </p:nvPr>
        </p:nvSpPr>
        <p:spPr>
          <a:xfrm>
            <a:off x="274638" y="1212850"/>
            <a:ext cx="11887200" cy="4801314"/>
          </a:xfrm>
        </p:spPr>
        <p:txBody>
          <a:bodyPr/>
          <a:lstStyle/>
          <a:p>
            <a:r>
              <a:rPr lang="en-US" dirty="0" smtClean="0"/>
              <a:t>We used AD accounts from a mobile app</a:t>
            </a:r>
          </a:p>
          <a:p>
            <a:endParaRPr lang="en-US" dirty="0" smtClean="0"/>
          </a:p>
          <a:p>
            <a:r>
              <a:rPr lang="en-US" dirty="0" smtClean="0"/>
              <a:t>With minimal updates, switched to AAD</a:t>
            </a:r>
            <a:endParaRPr lang="en-US" dirty="0"/>
          </a:p>
          <a:p>
            <a:endParaRPr lang="en-US" dirty="0" smtClean="0"/>
          </a:p>
          <a:p>
            <a:r>
              <a:rPr lang="en-US" dirty="0" smtClean="0"/>
              <a:t>Also updated the service to accept AAD issued tokens</a:t>
            </a:r>
          </a:p>
          <a:p>
            <a:endParaRPr lang="en-US" dirty="0"/>
          </a:p>
          <a:p>
            <a:endParaRPr lang="en-US" dirty="0"/>
          </a:p>
        </p:txBody>
      </p:sp>
    </p:spTree>
    <p:extLst>
      <p:ext uri="{BB962C8B-B14F-4D97-AF65-F5344CB8AC3E}">
        <p14:creationId xmlns:p14="http://schemas.microsoft.com/office/powerpoint/2010/main" val="130278285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 is more…</a:t>
            </a:r>
            <a:endParaRPr lang="en-US" dirty="0"/>
          </a:p>
        </p:txBody>
      </p:sp>
      <p:sp>
        <p:nvSpPr>
          <p:cNvPr id="3" name="Text Placeholder 2"/>
          <p:cNvSpPr>
            <a:spLocks noGrp="1"/>
          </p:cNvSpPr>
          <p:nvPr>
            <p:ph type="body" sz="quarter" idx="10"/>
          </p:nvPr>
        </p:nvSpPr>
        <p:spPr>
          <a:xfrm>
            <a:off x="274638" y="1212850"/>
            <a:ext cx="11887200" cy="2769989"/>
          </a:xfrm>
        </p:spPr>
        <p:txBody>
          <a:bodyPr/>
          <a:lstStyle/>
          <a:p>
            <a:endParaRPr lang="en-US" dirty="0"/>
          </a:p>
          <a:p>
            <a:r>
              <a:rPr lang="en-US" dirty="0" smtClean="0"/>
              <a:t>Benefit from new features. Examples:</a:t>
            </a:r>
          </a:p>
          <a:p>
            <a:pPr marL="571500" indent="-571500">
              <a:buFont typeface="Arial" panose="020B0604020202020204" pitchFamily="34" charset="0"/>
              <a:buChar char="•"/>
            </a:pPr>
            <a:r>
              <a:rPr lang="en-US" dirty="0" smtClean="0"/>
              <a:t>Device registration</a:t>
            </a:r>
          </a:p>
          <a:p>
            <a:pPr marL="571500" indent="-571500">
              <a:buFont typeface="Arial" panose="020B0604020202020204" pitchFamily="34" charset="0"/>
              <a:buChar char="•"/>
            </a:pPr>
            <a:r>
              <a:rPr lang="en-US" dirty="0" smtClean="0"/>
              <a:t>Multi-factor authentication</a:t>
            </a:r>
          </a:p>
        </p:txBody>
      </p:sp>
    </p:spTree>
    <p:extLst>
      <p:ext uri="{BB962C8B-B14F-4D97-AF65-F5344CB8AC3E}">
        <p14:creationId xmlns:p14="http://schemas.microsoft.com/office/powerpoint/2010/main" val="198475915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Registration</a:t>
            </a:r>
            <a:endParaRPr lang="en-US" dirty="0"/>
          </a:p>
        </p:txBody>
      </p:sp>
      <p:sp>
        <p:nvSpPr>
          <p:cNvPr id="3" name="Text Placeholder 2"/>
          <p:cNvSpPr>
            <a:spLocks noGrp="1"/>
          </p:cNvSpPr>
          <p:nvPr>
            <p:ph type="body" sz="quarter" idx="10"/>
          </p:nvPr>
        </p:nvSpPr>
        <p:spPr>
          <a:xfrm>
            <a:off x="274638" y="1212850"/>
            <a:ext cx="11887200" cy="4555093"/>
          </a:xfrm>
        </p:spPr>
        <p:txBody>
          <a:bodyPr/>
          <a:lstStyle/>
          <a:p>
            <a:r>
              <a:rPr lang="en-US" dirty="0" smtClean="0"/>
              <a:t>With ADFS in </a:t>
            </a:r>
            <a:r>
              <a:rPr lang="en-US" dirty="0"/>
              <a:t>Windows Server 2012 </a:t>
            </a:r>
            <a:r>
              <a:rPr lang="en-US" dirty="0" smtClean="0"/>
              <a:t>R2 “workplace” join is supported in Windows 8.1</a:t>
            </a:r>
          </a:p>
          <a:p>
            <a:endParaRPr lang="en-US" dirty="0"/>
          </a:p>
          <a:p>
            <a:r>
              <a:rPr lang="en-US" dirty="0" smtClean="0"/>
              <a:t>This allows a user to provision a certificate identity for a device</a:t>
            </a:r>
          </a:p>
          <a:p>
            <a:endParaRPr lang="en-US" dirty="0"/>
          </a:p>
          <a:p>
            <a:r>
              <a:rPr lang="en-US" dirty="0" smtClean="0"/>
              <a:t>It all just works with the OAuth 2.0 flow</a:t>
            </a:r>
            <a:endParaRPr lang="en-US" dirty="0"/>
          </a:p>
        </p:txBody>
      </p:sp>
    </p:spTree>
    <p:extLst>
      <p:ext uri="{BB962C8B-B14F-4D97-AF65-F5344CB8AC3E}">
        <p14:creationId xmlns:p14="http://schemas.microsoft.com/office/powerpoint/2010/main" val="40160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multi-factor Authentication</a:t>
            </a:r>
            <a:endParaRPr lang="en-US" dirty="0"/>
          </a:p>
        </p:txBody>
      </p:sp>
    </p:spTree>
    <p:extLst>
      <p:ext uri="{BB962C8B-B14F-4D97-AF65-F5344CB8AC3E}">
        <p14:creationId xmlns:p14="http://schemas.microsoft.com/office/powerpoint/2010/main" val="361263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3717941"/>
          </a:xfrm>
        </p:spPr>
        <p:txBody>
          <a:bodyPr/>
          <a:lstStyle/>
          <a:p>
            <a:r>
              <a:rPr lang="en-US" dirty="0" smtClean="0"/>
              <a:t>Why use AD or AAD to secure mobile apps?</a:t>
            </a:r>
          </a:p>
          <a:p>
            <a:r>
              <a:rPr lang="en-US" sz="2000" dirty="0" smtClean="0">
                <a:latin typeface="+mn-lt"/>
              </a:rPr>
              <a:t>What are the challenges and opportunities?</a:t>
            </a:r>
            <a:endParaRPr lang="en-US" sz="3200" dirty="0">
              <a:latin typeface="+mn-lt"/>
            </a:endParaRPr>
          </a:p>
          <a:p>
            <a:r>
              <a:rPr lang="en-US" dirty="0" smtClean="0"/>
              <a:t>Writing a Windows Store app that uses AD and AAD</a:t>
            </a:r>
          </a:p>
          <a:p>
            <a:r>
              <a:rPr lang="en-US" sz="2000" dirty="0" smtClean="0">
                <a:latin typeface="+mn-lt"/>
              </a:rPr>
              <a:t>Touch's on the writing a backing Web API</a:t>
            </a:r>
            <a:endParaRPr lang="en-US" sz="3200" dirty="0" smtClean="0">
              <a:latin typeface="+mn-lt"/>
            </a:endParaRPr>
          </a:p>
          <a:p>
            <a:r>
              <a:rPr lang="en-US" dirty="0" smtClean="0"/>
              <a:t>Implementing the protocol</a:t>
            </a:r>
          </a:p>
          <a:p>
            <a:r>
              <a:rPr lang="en-US" sz="2000" dirty="0" smtClean="0">
                <a:latin typeface="+mn-lt"/>
              </a:rPr>
              <a:t>How to implement on other platforms</a:t>
            </a:r>
            <a:endParaRPr lang="en-US" sz="2000" dirty="0">
              <a:latin typeface="+mn-lt"/>
            </a:endParaRPr>
          </a:p>
          <a:p>
            <a:endParaRPr lang="en-US" sz="3600" dirty="0">
              <a:latin typeface="+mn-lt"/>
            </a:endParaRPr>
          </a:p>
        </p:txBody>
      </p:sp>
    </p:spTree>
    <p:extLst>
      <p:ext uri="{BB962C8B-B14F-4D97-AF65-F5344CB8AC3E}">
        <p14:creationId xmlns:p14="http://schemas.microsoft.com/office/powerpoint/2010/main" val="11031451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Multi-factor authentication	</a:t>
            </a:r>
            <a:endParaRPr lang="en-US" dirty="0"/>
          </a:p>
        </p:txBody>
      </p:sp>
      <p:sp>
        <p:nvSpPr>
          <p:cNvPr id="3" name="Text Placeholder 2"/>
          <p:cNvSpPr>
            <a:spLocks noGrp="1"/>
          </p:cNvSpPr>
          <p:nvPr>
            <p:ph type="body" sz="quarter" idx="10"/>
          </p:nvPr>
        </p:nvSpPr>
        <p:spPr>
          <a:xfrm>
            <a:off x="274638" y="1212850"/>
            <a:ext cx="11887200" cy="2092881"/>
          </a:xfrm>
        </p:spPr>
        <p:txBody>
          <a:bodyPr/>
          <a:lstStyle/>
          <a:p>
            <a:r>
              <a:rPr lang="en-US" dirty="0" smtClean="0"/>
              <a:t>No updates to client or service</a:t>
            </a:r>
          </a:p>
          <a:p>
            <a:endParaRPr lang="en-US" dirty="0"/>
          </a:p>
          <a:p>
            <a:r>
              <a:rPr lang="en-US" dirty="0" smtClean="0"/>
              <a:t>Using a browser dialog abstracts away this complexity</a:t>
            </a:r>
            <a:endParaRPr lang="en-US" dirty="0"/>
          </a:p>
        </p:txBody>
      </p:sp>
    </p:spTree>
    <p:extLst>
      <p:ext uri="{BB962C8B-B14F-4D97-AF65-F5344CB8AC3E}">
        <p14:creationId xmlns:p14="http://schemas.microsoft.com/office/powerpoint/2010/main" val="75858370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implement the protocol</a:t>
            </a:r>
            <a:endParaRPr lang="en-US" dirty="0"/>
          </a:p>
        </p:txBody>
      </p:sp>
    </p:spTree>
    <p:extLst>
      <p:ext uri="{BB962C8B-B14F-4D97-AF65-F5344CB8AC3E}">
        <p14:creationId xmlns:p14="http://schemas.microsoft.com/office/powerpoint/2010/main" val="41253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when possible use a library </a:t>
            </a:r>
            <a:endParaRPr lang="en-US" dirty="0"/>
          </a:p>
        </p:txBody>
      </p:sp>
      <p:sp>
        <p:nvSpPr>
          <p:cNvPr id="3" name="Text Placeholder 2"/>
          <p:cNvSpPr>
            <a:spLocks noGrp="1"/>
          </p:cNvSpPr>
          <p:nvPr>
            <p:ph type="body" sz="quarter" idx="10"/>
          </p:nvPr>
        </p:nvSpPr>
        <p:spPr>
          <a:xfrm>
            <a:off x="274638" y="1212850"/>
            <a:ext cx="11887200" cy="5423023"/>
          </a:xfrm>
        </p:spPr>
        <p:txBody>
          <a:bodyPr/>
          <a:lstStyle/>
          <a:p>
            <a:r>
              <a:rPr lang="en-US" sz="3600" dirty="0" smtClean="0"/>
              <a:t>Except sometimes </a:t>
            </a:r>
            <a:r>
              <a:rPr lang="en-US" sz="3600" dirty="0"/>
              <a:t>you </a:t>
            </a:r>
            <a:r>
              <a:rPr lang="en-US" sz="3600" dirty="0" smtClean="0"/>
              <a:t>can’t</a:t>
            </a:r>
          </a:p>
          <a:p>
            <a:endParaRPr lang="en-US" sz="3600" dirty="0"/>
          </a:p>
          <a:p>
            <a:r>
              <a:rPr lang="en-US" sz="3600" dirty="0" smtClean="0"/>
              <a:t>Available now (in developer preview)</a:t>
            </a:r>
          </a:p>
          <a:p>
            <a:r>
              <a:rPr lang="en-US" sz="2000" dirty="0" smtClean="0">
                <a:latin typeface="+mn-lt"/>
              </a:rPr>
              <a:t>AAL for Windows Store apps</a:t>
            </a:r>
          </a:p>
          <a:p>
            <a:r>
              <a:rPr lang="en-US" sz="2000" dirty="0" smtClean="0">
                <a:latin typeface="+mn-lt"/>
              </a:rPr>
              <a:t>AAL for .NET</a:t>
            </a:r>
          </a:p>
          <a:p>
            <a:endParaRPr lang="en-US" sz="2000" dirty="0" smtClean="0">
              <a:latin typeface="+mn-lt"/>
            </a:endParaRPr>
          </a:p>
          <a:p>
            <a:r>
              <a:rPr lang="en-US" sz="3600" dirty="0" smtClean="0"/>
              <a:t>Coming Next</a:t>
            </a:r>
            <a:endParaRPr lang="en-US" sz="3600" dirty="0"/>
          </a:p>
          <a:p>
            <a:r>
              <a:rPr lang="en-US" sz="2000" dirty="0" smtClean="0">
                <a:latin typeface="+mn-lt"/>
              </a:rPr>
              <a:t>??</a:t>
            </a:r>
            <a:endParaRPr lang="en-US" sz="2000" dirty="0">
              <a:latin typeface="+mn-lt"/>
            </a:endParaRPr>
          </a:p>
          <a:p>
            <a:endParaRPr lang="en-US" sz="2000" dirty="0" smtClean="0">
              <a:latin typeface="+mn-lt"/>
            </a:endParaRPr>
          </a:p>
          <a:p>
            <a:endParaRPr lang="en-US" sz="3600" dirty="0" smtClean="0"/>
          </a:p>
          <a:p>
            <a:endParaRPr lang="en-US" sz="3600" dirty="0" smtClean="0"/>
          </a:p>
        </p:txBody>
      </p:sp>
    </p:spTree>
    <p:extLst>
      <p:ext uri="{BB962C8B-B14F-4D97-AF65-F5344CB8AC3E}">
        <p14:creationId xmlns:p14="http://schemas.microsoft.com/office/powerpoint/2010/main" val="2794295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OAuth 2.0 test client</a:t>
            </a:r>
            <a:endParaRPr lang="en-US" dirty="0"/>
          </a:p>
        </p:txBody>
      </p:sp>
      <p:sp>
        <p:nvSpPr>
          <p:cNvPr id="3" name="Text Placeholder 2"/>
          <p:cNvSpPr>
            <a:spLocks noGrp="1"/>
          </p:cNvSpPr>
          <p:nvPr>
            <p:ph type="body" sz="quarter" idx="10"/>
          </p:nvPr>
        </p:nvSpPr>
        <p:spPr>
          <a:xfrm>
            <a:off x="274638" y="1212850"/>
            <a:ext cx="11887200" cy="1077218"/>
          </a:xfrm>
        </p:spPr>
        <p:txBody>
          <a:bodyPr/>
          <a:lstStyle/>
          <a:p>
            <a:r>
              <a:rPr lang="en-US" dirty="0" smtClean="0"/>
              <a:t>Simple tool to make OAuth 2.0 requests</a:t>
            </a:r>
            <a:endParaRPr lang="en-US" dirty="0"/>
          </a:p>
          <a:p>
            <a:r>
              <a:rPr lang="en-US" sz="2000" dirty="0" smtClean="0">
                <a:latin typeface="+mn-lt"/>
              </a:rPr>
              <a:t>not using AAL .NET in order to illustrate protocol behavior</a:t>
            </a:r>
            <a:endParaRPr lang="en-US" sz="2000" dirty="0">
              <a:latin typeface="+mn-lt"/>
            </a:endParaRPr>
          </a:p>
        </p:txBody>
      </p:sp>
    </p:spTree>
    <p:extLst>
      <p:ext uri="{BB962C8B-B14F-4D97-AF65-F5344CB8AC3E}">
        <p14:creationId xmlns:p14="http://schemas.microsoft.com/office/powerpoint/2010/main" val="389015553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OAuth 2.0 authorization code</a:t>
            </a:r>
            <a:endParaRPr lang="en-US" dirty="0"/>
          </a:p>
        </p:txBody>
      </p:sp>
      <p:sp>
        <p:nvSpPr>
          <p:cNvPr id="3" name="Text Placeholder 2"/>
          <p:cNvSpPr>
            <a:spLocks noGrp="1"/>
          </p:cNvSpPr>
          <p:nvPr>
            <p:ph type="body" sz="quarter" idx="10"/>
          </p:nvPr>
        </p:nvSpPr>
        <p:spPr>
          <a:xfrm>
            <a:off x="274638" y="1212850"/>
            <a:ext cx="11887200" cy="4216539"/>
          </a:xfrm>
        </p:spPr>
        <p:txBody>
          <a:bodyPr/>
          <a:lstStyle/>
          <a:p>
            <a:r>
              <a:rPr lang="en-US" dirty="0" smtClean="0"/>
              <a:t>Code grants represent one of the core OAuth 2.0 profiles</a:t>
            </a:r>
          </a:p>
          <a:p>
            <a:r>
              <a:rPr lang="en-US" sz="2000" dirty="0" smtClean="0">
                <a:latin typeface="+mn-lt"/>
              </a:rPr>
              <a:t>It is used for delegated access</a:t>
            </a:r>
          </a:p>
          <a:p>
            <a:r>
              <a:rPr lang="en-US" dirty="0" smtClean="0"/>
              <a:t>Allows for long term access, by proving a refresh token</a:t>
            </a:r>
          </a:p>
          <a:p>
            <a:endParaRPr lang="en-US" dirty="0"/>
          </a:p>
          <a:p>
            <a:r>
              <a:rPr lang="en-US" dirty="0" smtClean="0"/>
              <a:t>Azure AD developer preview </a:t>
            </a:r>
            <a:endParaRPr lang="en-US" dirty="0"/>
          </a:p>
        </p:txBody>
      </p:sp>
    </p:spTree>
    <p:extLst>
      <p:ext uri="{BB962C8B-B14F-4D97-AF65-F5344CB8AC3E}">
        <p14:creationId xmlns:p14="http://schemas.microsoft.com/office/powerpoint/2010/main" val="283346228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3288356" y="4635482"/>
            <a:ext cx="5066732" cy="12281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9883993" y="1182417"/>
            <a:ext cx="2324492" cy="159231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501692" y="1182417"/>
            <a:ext cx="5225632" cy="159231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87791" y="1182417"/>
            <a:ext cx="3800430" cy="159231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OAuth 2.0 code flow</a:t>
            </a:r>
            <a:endParaRPr lang="en-US" dirty="0"/>
          </a:p>
        </p:txBody>
      </p:sp>
      <p:sp>
        <p:nvSpPr>
          <p:cNvPr id="4" name="Rectangle 3"/>
          <p:cNvSpPr/>
          <p:nvPr/>
        </p:nvSpPr>
        <p:spPr bwMode="auto">
          <a:xfrm>
            <a:off x="670501" y="1657497"/>
            <a:ext cx="1529256" cy="91387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Browser</a:t>
            </a:r>
          </a:p>
        </p:txBody>
      </p:sp>
      <p:sp>
        <p:nvSpPr>
          <p:cNvPr id="5" name="Rectangle 4"/>
          <p:cNvSpPr/>
          <p:nvPr/>
        </p:nvSpPr>
        <p:spPr bwMode="auto">
          <a:xfrm>
            <a:off x="2464222" y="1664632"/>
            <a:ext cx="1626314" cy="91387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App</a:t>
            </a:r>
          </a:p>
        </p:txBody>
      </p:sp>
      <p:sp>
        <p:nvSpPr>
          <p:cNvPr id="7" name="Rectangle 6"/>
          <p:cNvSpPr/>
          <p:nvPr/>
        </p:nvSpPr>
        <p:spPr bwMode="auto">
          <a:xfrm>
            <a:off x="7180557" y="1639355"/>
            <a:ext cx="2349063" cy="91757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Token</a:t>
            </a:r>
          </a:p>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Endpoint</a:t>
            </a:r>
          </a:p>
        </p:txBody>
      </p:sp>
      <p:sp>
        <p:nvSpPr>
          <p:cNvPr id="8" name="Rectangle 7"/>
          <p:cNvSpPr/>
          <p:nvPr/>
        </p:nvSpPr>
        <p:spPr bwMode="auto">
          <a:xfrm>
            <a:off x="10065294" y="1643054"/>
            <a:ext cx="1923394" cy="91387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Resource</a:t>
            </a:r>
          </a:p>
        </p:txBody>
      </p:sp>
      <p:sp>
        <p:nvSpPr>
          <p:cNvPr id="6" name="Rectangle 5"/>
          <p:cNvSpPr/>
          <p:nvPr/>
        </p:nvSpPr>
        <p:spPr bwMode="auto">
          <a:xfrm>
            <a:off x="4666593" y="1643054"/>
            <a:ext cx="2349063" cy="91387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bg1"/>
                </a:solidFill>
                <a:ea typeface="Segoe UI" pitchFamily="34" charset="0"/>
                <a:cs typeface="Segoe UI" pitchFamily="34" charset="0"/>
              </a:rPr>
              <a:t>Authorization Endpoint</a:t>
            </a:r>
          </a:p>
        </p:txBody>
      </p:sp>
      <p:sp>
        <p:nvSpPr>
          <p:cNvPr id="12" name="TextBox 11"/>
          <p:cNvSpPr txBox="1"/>
          <p:nvPr/>
        </p:nvSpPr>
        <p:spPr>
          <a:xfrm>
            <a:off x="1696078" y="1112982"/>
            <a:ext cx="12718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Device</a:t>
            </a:r>
          </a:p>
        </p:txBody>
      </p:sp>
      <p:sp>
        <p:nvSpPr>
          <p:cNvPr id="13" name="TextBox 12"/>
          <p:cNvSpPr txBox="1"/>
          <p:nvPr/>
        </p:nvSpPr>
        <p:spPr>
          <a:xfrm>
            <a:off x="6644698" y="1122053"/>
            <a:ext cx="85824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STS</a:t>
            </a:r>
          </a:p>
        </p:txBody>
      </p:sp>
      <p:cxnSp>
        <p:nvCxnSpPr>
          <p:cNvPr id="15" name="Straight Connector 14"/>
          <p:cNvCxnSpPr/>
          <p:nvPr/>
        </p:nvCxnSpPr>
        <p:spPr>
          <a:xfrm>
            <a:off x="1435129" y="2610039"/>
            <a:ext cx="0" cy="4279493"/>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18094" y="2610039"/>
            <a:ext cx="0" cy="4279493"/>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55088" y="2610039"/>
            <a:ext cx="0" cy="4279493"/>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046239" y="2610039"/>
            <a:ext cx="0" cy="4279493"/>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481514" y="3161795"/>
            <a:ext cx="1806842" cy="4495"/>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8356" y="2610039"/>
            <a:ext cx="0" cy="4279493"/>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81514" y="3530253"/>
            <a:ext cx="4182424" cy="4701"/>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481514" y="4056627"/>
            <a:ext cx="4182424" cy="0"/>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492491" y="4622540"/>
            <a:ext cx="1795865" cy="14746"/>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19036" y="5076002"/>
            <a:ext cx="5005373" cy="0"/>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319036" y="5552420"/>
            <a:ext cx="4966570" cy="0"/>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3349715" y="6081484"/>
            <a:ext cx="7677276" cy="8702"/>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3344976" y="6579302"/>
            <a:ext cx="7638473" cy="1108"/>
          </a:xfrm>
          <a:prstGeom prst="straightConnector1">
            <a:avLst/>
          </a:prstGeom>
          <a:ln w="571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465809" y="2673137"/>
            <a:ext cx="190270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Request code</a:t>
            </a:r>
          </a:p>
        </p:txBody>
      </p:sp>
      <p:sp>
        <p:nvSpPr>
          <p:cNvPr id="70" name="TextBox 69"/>
          <p:cNvSpPr txBox="1"/>
          <p:nvPr/>
        </p:nvSpPr>
        <p:spPr>
          <a:xfrm>
            <a:off x="3413702" y="3054924"/>
            <a:ext cx="190270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Request code</a:t>
            </a:r>
          </a:p>
        </p:txBody>
      </p:sp>
      <p:sp>
        <p:nvSpPr>
          <p:cNvPr id="71" name="TextBox 70"/>
          <p:cNvSpPr txBox="1"/>
          <p:nvPr/>
        </p:nvSpPr>
        <p:spPr>
          <a:xfrm>
            <a:off x="3421169" y="3540027"/>
            <a:ext cx="2055499"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Code response</a:t>
            </a:r>
          </a:p>
        </p:txBody>
      </p:sp>
      <p:sp>
        <p:nvSpPr>
          <p:cNvPr id="72" name="TextBox 71"/>
          <p:cNvSpPr txBox="1"/>
          <p:nvPr/>
        </p:nvSpPr>
        <p:spPr>
          <a:xfrm>
            <a:off x="1344034" y="4099549"/>
            <a:ext cx="2055499"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Code response</a:t>
            </a:r>
          </a:p>
        </p:txBody>
      </p:sp>
      <p:sp>
        <p:nvSpPr>
          <p:cNvPr id="73" name="TextBox 72"/>
          <p:cNvSpPr txBox="1"/>
          <p:nvPr/>
        </p:nvSpPr>
        <p:spPr>
          <a:xfrm>
            <a:off x="5981157" y="4607995"/>
            <a:ext cx="1950214"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Token request</a:t>
            </a:r>
          </a:p>
        </p:txBody>
      </p:sp>
      <p:sp>
        <p:nvSpPr>
          <p:cNvPr id="74" name="TextBox 73"/>
          <p:cNvSpPr txBox="1"/>
          <p:nvPr/>
        </p:nvSpPr>
        <p:spPr>
          <a:xfrm>
            <a:off x="5974922" y="5064175"/>
            <a:ext cx="2123338"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Token response</a:t>
            </a:r>
          </a:p>
        </p:txBody>
      </p:sp>
      <p:sp>
        <p:nvSpPr>
          <p:cNvPr id="75" name="TextBox 74"/>
          <p:cNvSpPr txBox="1"/>
          <p:nvPr/>
        </p:nvSpPr>
        <p:spPr>
          <a:xfrm>
            <a:off x="8464370" y="5552420"/>
            <a:ext cx="218624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Resource access</a:t>
            </a:r>
          </a:p>
        </p:txBody>
      </p:sp>
      <p:sp>
        <p:nvSpPr>
          <p:cNvPr id="76" name="TextBox 75"/>
          <p:cNvSpPr txBox="1"/>
          <p:nvPr/>
        </p:nvSpPr>
        <p:spPr>
          <a:xfrm>
            <a:off x="8483618" y="6090186"/>
            <a:ext cx="248741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Resource response</a:t>
            </a:r>
          </a:p>
        </p:txBody>
      </p:sp>
      <p:sp>
        <p:nvSpPr>
          <p:cNvPr id="77" name="TextBox 76"/>
          <p:cNvSpPr txBox="1"/>
          <p:nvPr/>
        </p:nvSpPr>
        <p:spPr>
          <a:xfrm>
            <a:off x="5742127" y="3294579"/>
            <a:ext cx="2084126"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User Authenticates</a:t>
            </a:r>
          </a:p>
        </p:txBody>
      </p:sp>
    </p:spTree>
    <p:extLst>
      <p:ext uri="{BB962C8B-B14F-4D97-AF65-F5344CB8AC3E}">
        <p14:creationId xmlns:p14="http://schemas.microsoft.com/office/powerpoint/2010/main" val="3920614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500"/>
                                        <p:tgtEl>
                                          <p:spTgt spid="7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69" grpId="0"/>
      <p:bldP spid="70" grpId="0"/>
      <p:bldP spid="71" grpId="0"/>
      <p:bldP spid="72" grpId="0"/>
      <p:bldP spid="73" grpId="0"/>
      <p:bldP spid="74" grpId="0"/>
      <p:bldP spid="75" grpId="0"/>
      <p:bldP spid="76" grpId="0"/>
      <p:bldP spid="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OAuth 2.0 test client</a:t>
            </a:r>
            <a:endParaRPr lang="en-US" dirty="0"/>
          </a:p>
        </p:txBody>
      </p:sp>
    </p:spTree>
    <p:extLst>
      <p:ext uri="{BB962C8B-B14F-4D97-AF65-F5344CB8AC3E}">
        <p14:creationId xmlns:p14="http://schemas.microsoft.com/office/powerpoint/2010/main" val="20442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Web Token (JWT, pronounced ‘jot’)</a:t>
            </a:r>
            <a:endParaRPr lang="en-US" dirty="0"/>
          </a:p>
        </p:txBody>
      </p:sp>
      <p:sp>
        <p:nvSpPr>
          <p:cNvPr id="3" name="Text Placeholder 2"/>
          <p:cNvSpPr>
            <a:spLocks noGrp="1"/>
          </p:cNvSpPr>
          <p:nvPr>
            <p:ph type="body" sz="quarter" idx="10"/>
          </p:nvPr>
        </p:nvSpPr>
        <p:spPr>
          <a:xfrm>
            <a:off x="274638" y="1212850"/>
            <a:ext cx="11887200" cy="2646878"/>
          </a:xfrm>
        </p:spPr>
        <p:txBody>
          <a:bodyPr/>
          <a:lstStyle/>
          <a:p>
            <a:r>
              <a:rPr lang="en-US" dirty="0" smtClean="0"/>
              <a:t>Token format in common use, currently in the standardization process</a:t>
            </a:r>
          </a:p>
          <a:p>
            <a:endParaRPr lang="en-US" dirty="0"/>
          </a:p>
          <a:p>
            <a:r>
              <a:rPr lang="en-US" dirty="0" smtClean="0"/>
              <a:t>Core component of OpenID Connect</a:t>
            </a:r>
            <a:endParaRPr lang="en-US" dirty="0"/>
          </a:p>
        </p:txBody>
      </p:sp>
    </p:spTree>
    <p:extLst>
      <p:ext uri="{BB962C8B-B14F-4D97-AF65-F5344CB8AC3E}">
        <p14:creationId xmlns:p14="http://schemas.microsoft.com/office/powerpoint/2010/main" val="418614875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Decoding a JWT</a:t>
            </a:r>
            <a:endParaRPr lang="en-US" dirty="0"/>
          </a:p>
        </p:txBody>
      </p:sp>
    </p:spTree>
    <p:extLst>
      <p:ext uri="{BB962C8B-B14F-4D97-AF65-F5344CB8AC3E}">
        <p14:creationId xmlns:p14="http://schemas.microsoft.com/office/powerpoint/2010/main" val="30242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 mapping</a:t>
            </a:r>
            <a:endParaRPr lang="en-US" dirty="0"/>
          </a:p>
        </p:txBody>
      </p:sp>
      <p:sp>
        <p:nvSpPr>
          <p:cNvPr id="3" name="Rectangle 2"/>
          <p:cNvSpPr/>
          <p:nvPr/>
        </p:nvSpPr>
        <p:spPr bwMode="auto">
          <a:xfrm>
            <a:off x="547359" y="1449900"/>
            <a:ext cx="1281085" cy="632231"/>
          </a:xfrm>
          <a:prstGeom prst="rect">
            <a:avLst/>
          </a:prstGeom>
          <a:solidFill>
            <a:schemeClr val="accent1"/>
          </a:solidFill>
          <a:ln>
            <a:solidFill>
              <a:schemeClr val="accent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r>
              <a:rPr lang="en-US" sz="2400" dirty="0" smtClean="0">
                <a:solidFill>
                  <a:srgbClr val="FFFFFF">
                    <a:alpha val="98824"/>
                  </a:srgbClr>
                </a:solidFill>
                <a:ea typeface="Segoe UI" pitchFamily="34" charset="0"/>
                <a:cs typeface="Segoe UI" pitchFamily="34" charset="0"/>
              </a:rPr>
              <a:t>sub</a:t>
            </a:r>
            <a:endParaRPr lang="en-US" sz="2400" dirty="0">
              <a:solidFill>
                <a:srgbClr val="FFFFFF">
                  <a:alpha val="98824"/>
                </a:srgbClr>
              </a:solidFill>
              <a:ea typeface="Segoe UI" pitchFamily="34" charset="0"/>
              <a:cs typeface="Segoe UI" pitchFamily="34" charset="0"/>
            </a:endParaRPr>
          </a:p>
        </p:txBody>
      </p:sp>
      <p:sp>
        <p:nvSpPr>
          <p:cNvPr id="4" name="Rectangle 3"/>
          <p:cNvSpPr/>
          <p:nvPr/>
        </p:nvSpPr>
        <p:spPr bwMode="auto">
          <a:xfrm>
            <a:off x="2065283" y="1449900"/>
            <a:ext cx="9850073" cy="632231"/>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32" tIns="46617" rIns="93232" bIns="46617" numCol="1" rtlCol="0" anchor="ctr" anchorCtr="0" compatLnSpc="1">
            <a:prstTxWarp prst="textNoShape">
              <a:avLst/>
            </a:prstTxWarp>
          </a:bodyPr>
          <a:lstStyle/>
          <a:p>
            <a:pPr defTabSz="932325"/>
            <a:r>
              <a:rPr lang="en-US" sz="2400" dirty="0" smtClean="0">
                <a:solidFill>
                  <a:srgbClr val="000000"/>
                </a:solidFill>
              </a:rPr>
              <a:t>http</a:t>
            </a:r>
            <a:r>
              <a:rPr lang="en-US" sz="2400" dirty="0">
                <a:solidFill>
                  <a:srgbClr val="000000"/>
                </a:solidFill>
              </a:rPr>
              <a:t>://</a:t>
            </a:r>
            <a:r>
              <a:rPr lang="en-US" sz="2400" dirty="0" smtClean="0">
                <a:solidFill>
                  <a:srgbClr val="000000"/>
                </a:solidFill>
              </a:rPr>
              <a:t>schemas.xmlsoap.org/ws/2005/05/identity/claims/nameidentifier</a:t>
            </a:r>
            <a:endParaRPr lang="en-US" sz="2400" dirty="0">
              <a:solidFill>
                <a:srgbClr val="000000"/>
              </a:solidFill>
            </a:endParaRPr>
          </a:p>
        </p:txBody>
      </p:sp>
      <p:sp>
        <p:nvSpPr>
          <p:cNvPr id="5" name="Rectangle 4"/>
          <p:cNvSpPr/>
          <p:nvPr/>
        </p:nvSpPr>
        <p:spPr bwMode="auto">
          <a:xfrm>
            <a:off x="547359" y="2233826"/>
            <a:ext cx="1281085" cy="632231"/>
          </a:xfrm>
          <a:prstGeom prst="rect">
            <a:avLst/>
          </a:prstGeom>
          <a:solidFill>
            <a:schemeClr val="accent1"/>
          </a:solidFill>
          <a:ln>
            <a:solidFill>
              <a:schemeClr val="accent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r>
              <a:rPr lang="en-US" sz="2400" dirty="0" smtClean="0">
                <a:solidFill>
                  <a:srgbClr val="FFFFFF">
                    <a:alpha val="98824"/>
                  </a:srgbClr>
                </a:solidFill>
                <a:ea typeface="Segoe UI" pitchFamily="34" charset="0"/>
                <a:cs typeface="Segoe UI" pitchFamily="34" charset="0"/>
              </a:rPr>
              <a:t>oid</a:t>
            </a:r>
            <a:endParaRPr lang="en-US" sz="2400" dirty="0">
              <a:solidFill>
                <a:srgbClr val="FFFFFF">
                  <a:alpha val="98824"/>
                </a:srgbClr>
              </a:solidFill>
              <a:ea typeface="Segoe UI" pitchFamily="34" charset="0"/>
              <a:cs typeface="Segoe UI" pitchFamily="34" charset="0"/>
            </a:endParaRPr>
          </a:p>
        </p:txBody>
      </p:sp>
      <p:sp>
        <p:nvSpPr>
          <p:cNvPr id="6" name="Rectangle 5"/>
          <p:cNvSpPr/>
          <p:nvPr/>
        </p:nvSpPr>
        <p:spPr bwMode="auto">
          <a:xfrm>
            <a:off x="2065283" y="2233826"/>
            <a:ext cx="9834663" cy="632231"/>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32" tIns="46617" rIns="93232" bIns="46617" numCol="1" rtlCol="0" anchor="ctr" anchorCtr="0" compatLnSpc="1">
            <a:prstTxWarp prst="textNoShape">
              <a:avLst/>
            </a:prstTxWarp>
          </a:bodyPr>
          <a:lstStyle/>
          <a:p>
            <a:pPr defTabSz="932325"/>
            <a:r>
              <a:rPr lang="en-US" sz="2400" dirty="0">
                <a:solidFill>
                  <a:srgbClr val="000000"/>
                </a:solidFill>
              </a:rPr>
              <a:t>http://schemas.microsoft.com/identity/claims/objectidentifier</a:t>
            </a:r>
          </a:p>
        </p:txBody>
      </p:sp>
      <p:sp>
        <p:nvSpPr>
          <p:cNvPr id="7" name="Rectangle 6"/>
          <p:cNvSpPr/>
          <p:nvPr/>
        </p:nvSpPr>
        <p:spPr bwMode="auto">
          <a:xfrm>
            <a:off x="547359" y="3799826"/>
            <a:ext cx="1281085" cy="63223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r>
              <a:rPr lang="en-US" sz="2400" dirty="0" smtClean="0">
                <a:solidFill>
                  <a:srgbClr val="FFFFFF">
                    <a:alpha val="98824"/>
                  </a:srgbClr>
                </a:solidFill>
                <a:ea typeface="Segoe UI" pitchFamily="34" charset="0"/>
                <a:cs typeface="Segoe UI" pitchFamily="34" charset="0"/>
              </a:rPr>
              <a:t>upn</a:t>
            </a:r>
            <a:endParaRPr lang="en-US" sz="2400" dirty="0">
              <a:solidFill>
                <a:srgbClr val="FFFFFF">
                  <a:alpha val="98824"/>
                </a:srgbClr>
              </a:solidFill>
              <a:ea typeface="Segoe UI" pitchFamily="34" charset="0"/>
              <a:cs typeface="Segoe UI" pitchFamily="34" charset="0"/>
            </a:endParaRPr>
          </a:p>
        </p:txBody>
      </p:sp>
      <p:sp>
        <p:nvSpPr>
          <p:cNvPr id="8" name="Rectangle 7"/>
          <p:cNvSpPr/>
          <p:nvPr/>
        </p:nvSpPr>
        <p:spPr bwMode="auto">
          <a:xfrm>
            <a:off x="2080693" y="3799826"/>
            <a:ext cx="9834663" cy="632231"/>
          </a:xfrm>
          <a:prstGeom prst="rect">
            <a:avLst/>
          </a:prstGeom>
          <a:ln>
            <a:solidFill>
              <a:schemeClr val="bg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3232" tIns="46617" rIns="93232" bIns="46617" numCol="1" rtlCol="0" anchor="ctr" anchorCtr="0" compatLnSpc="1">
            <a:prstTxWarp prst="textNoShape">
              <a:avLst/>
            </a:prstTxWarp>
          </a:bodyPr>
          <a:lstStyle/>
          <a:p>
            <a:pPr defTabSz="932325"/>
            <a:r>
              <a:rPr lang="en-US" sz="2400" dirty="0" smtClean="0">
                <a:solidFill>
                  <a:srgbClr val="000000"/>
                </a:solidFill>
              </a:rPr>
              <a:t>http</a:t>
            </a:r>
            <a:r>
              <a:rPr lang="en-US" sz="2400" dirty="0">
                <a:solidFill>
                  <a:srgbClr val="000000"/>
                </a:solidFill>
              </a:rPr>
              <a:t>://</a:t>
            </a:r>
            <a:r>
              <a:rPr lang="en-US" sz="2400" dirty="0" smtClean="0">
                <a:solidFill>
                  <a:srgbClr val="000000"/>
                </a:solidFill>
              </a:rPr>
              <a:t>schemas.xmlsoap.org/ws/2005/05/identity/claims/upn</a:t>
            </a:r>
            <a:endParaRPr lang="en-US" sz="2400" dirty="0">
              <a:solidFill>
                <a:srgbClr val="000000"/>
              </a:solidFill>
            </a:endParaRPr>
          </a:p>
        </p:txBody>
      </p:sp>
      <p:sp>
        <p:nvSpPr>
          <p:cNvPr id="11" name="Rectangle 10"/>
          <p:cNvSpPr/>
          <p:nvPr/>
        </p:nvSpPr>
        <p:spPr bwMode="auto">
          <a:xfrm>
            <a:off x="531949" y="3016826"/>
            <a:ext cx="1281085" cy="632231"/>
          </a:xfrm>
          <a:prstGeom prst="rect">
            <a:avLst/>
          </a:prstGeom>
          <a:solidFill>
            <a:schemeClr val="accent1"/>
          </a:solidFill>
          <a:ln>
            <a:solidFill>
              <a:schemeClr val="accent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r>
              <a:rPr lang="en-US" sz="2400" dirty="0" smtClean="0">
                <a:solidFill>
                  <a:srgbClr val="FFFFFF">
                    <a:alpha val="98824"/>
                  </a:srgbClr>
                </a:solidFill>
                <a:ea typeface="Segoe UI" pitchFamily="34" charset="0"/>
                <a:cs typeface="Segoe UI" pitchFamily="34" charset="0"/>
              </a:rPr>
              <a:t>tid</a:t>
            </a:r>
            <a:endParaRPr lang="en-US" sz="2400" dirty="0">
              <a:solidFill>
                <a:srgbClr val="FFFFFF">
                  <a:alpha val="98824"/>
                </a:srgbClr>
              </a:solidFill>
              <a:ea typeface="Segoe UI" pitchFamily="34" charset="0"/>
              <a:cs typeface="Segoe UI" pitchFamily="34" charset="0"/>
            </a:endParaRPr>
          </a:p>
        </p:txBody>
      </p:sp>
      <p:sp>
        <p:nvSpPr>
          <p:cNvPr id="12" name="Rectangle 11"/>
          <p:cNvSpPr/>
          <p:nvPr/>
        </p:nvSpPr>
        <p:spPr bwMode="auto">
          <a:xfrm>
            <a:off x="2065283" y="3016826"/>
            <a:ext cx="9834663" cy="632231"/>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32" tIns="46617" rIns="93232" bIns="46617" numCol="1" rtlCol="0" anchor="ctr" anchorCtr="0" compatLnSpc="1">
            <a:prstTxWarp prst="textNoShape">
              <a:avLst/>
            </a:prstTxWarp>
          </a:bodyPr>
          <a:lstStyle/>
          <a:p>
            <a:pPr defTabSz="932325"/>
            <a:r>
              <a:rPr lang="en-US" sz="2400" dirty="0" smtClean="0">
                <a:solidFill>
                  <a:srgbClr val="000000"/>
                </a:solidFill>
              </a:rPr>
              <a:t>http</a:t>
            </a:r>
            <a:r>
              <a:rPr lang="en-US" sz="2400" dirty="0">
                <a:solidFill>
                  <a:srgbClr val="000000"/>
                </a:solidFill>
              </a:rPr>
              <a:t>://</a:t>
            </a:r>
            <a:r>
              <a:rPr lang="en-US" sz="2400" dirty="0" smtClean="0">
                <a:solidFill>
                  <a:srgbClr val="000000"/>
                </a:solidFill>
              </a:rPr>
              <a:t>schemas.microsoft.com/identity/claims/tenantid</a:t>
            </a:r>
            <a:endParaRPr lang="en-US" sz="2400" dirty="0">
              <a:solidFill>
                <a:srgbClr val="000000"/>
              </a:solidFill>
            </a:endParaRPr>
          </a:p>
        </p:txBody>
      </p:sp>
    </p:spTree>
    <p:extLst>
      <p:ext uri="{BB962C8B-B14F-4D97-AF65-F5344CB8AC3E}">
        <p14:creationId xmlns:p14="http://schemas.microsoft.com/office/powerpoint/2010/main" val="161351808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Identity challenges with devices and cloud services</a:t>
            </a:r>
            <a:endParaRPr lang="en-US" dirty="0"/>
          </a:p>
        </p:txBody>
      </p:sp>
    </p:spTree>
    <p:extLst>
      <p:ext uri="{BB962C8B-B14F-4D97-AF65-F5344CB8AC3E}">
        <p14:creationId xmlns:p14="http://schemas.microsoft.com/office/powerpoint/2010/main" val="396197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274638" y="1212850"/>
            <a:ext cx="11887200" cy="3877985"/>
          </a:xfrm>
        </p:spPr>
        <p:txBody>
          <a:bodyPr/>
          <a:lstStyle/>
          <a:p>
            <a:r>
              <a:rPr lang="en-US" dirty="0" smtClean="0"/>
              <a:t>There Lots of opportunity in internet scale identity</a:t>
            </a:r>
          </a:p>
          <a:p>
            <a:endParaRPr lang="en-US" dirty="0" smtClean="0"/>
          </a:p>
          <a:p>
            <a:r>
              <a:rPr lang="en-US" dirty="0" smtClean="0"/>
              <a:t>Using Active Directory and Azure Active Directory it is simple to write mobile apps that can take advantage of these identity services</a:t>
            </a:r>
          </a:p>
          <a:p>
            <a:endParaRPr lang="en-US" dirty="0"/>
          </a:p>
        </p:txBody>
      </p:sp>
    </p:spTree>
    <p:extLst>
      <p:ext uri="{BB962C8B-B14F-4D97-AF65-F5344CB8AC3E}">
        <p14:creationId xmlns:p14="http://schemas.microsoft.com/office/powerpoint/2010/main" val="158632011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508987" y="5369366"/>
            <a:ext cx="11790169" cy="867930"/>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rPr>
              <a:t>OUC-B341</a:t>
            </a:r>
            <a:r>
              <a:rPr lang="en-US" sz="2800" dirty="0">
                <a:gradFill>
                  <a:gsLst>
                    <a:gs pos="1250">
                      <a:schemeClr val="tx1"/>
                    </a:gs>
                    <a:gs pos="100000">
                      <a:schemeClr val="tx1"/>
                    </a:gs>
                  </a:gsLst>
                  <a:lin ang="5400000" scaled="0"/>
                </a:gradFill>
                <a:latin typeface="+mj-lt"/>
              </a:rPr>
              <a:t> Microsoft Office 365 Directory and Access Management with Windows Azure Active Directory</a:t>
            </a:r>
          </a:p>
        </p:txBody>
      </p:sp>
      <p:sp>
        <p:nvSpPr>
          <p:cNvPr id="8" name="Rectangle 7"/>
          <p:cNvSpPr/>
          <p:nvPr/>
        </p:nvSpPr>
        <p:spPr bwMode="invGray">
          <a:xfrm>
            <a:off x="508987" y="4177722"/>
            <a:ext cx="11790169" cy="867930"/>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rPr>
              <a:t>WAD-B308</a:t>
            </a:r>
            <a:r>
              <a:rPr lang="en-US" sz="2800" dirty="0">
                <a:gradFill>
                  <a:gsLst>
                    <a:gs pos="1250">
                      <a:schemeClr val="tx1"/>
                    </a:gs>
                    <a:gs pos="100000">
                      <a:schemeClr val="tx1"/>
                    </a:gs>
                  </a:gsLst>
                  <a:lin ang="5400000" scaled="0"/>
                </a:gradFill>
                <a:latin typeface="+mj-lt"/>
              </a:rPr>
              <a:t> Deep Dive into the Windows Azure Active Directory Graph API: Data Model, Schema, Query, and More</a:t>
            </a:r>
          </a:p>
        </p:txBody>
      </p:sp>
      <p:sp>
        <p:nvSpPr>
          <p:cNvPr id="9" name="Rectangle 8"/>
          <p:cNvSpPr/>
          <p:nvPr/>
        </p:nvSpPr>
        <p:spPr bwMode="invGray">
          <a:xfrm>
            <a:off x="508987" y="1794434"/>
            <a:ext cx="11790169" cy="867930"/>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rPr>
              <a:t>WCA-B334</a:t>
            </a:r>
            <a:r>
              <a:rPr lang="en-US" sz="2800" dirty="0">
                <a:gradFill>
                  <a:gsLst>
                    <a:gs pos="1250">
                      <a:schemeClr val="tx1"/>
                    </a:gs>
                    <a:gs pos="100000">
                      <a:schemeClr val="tx1"/>
                    </a:gs>
                  </a:gsLst>
                  <a:lin ang="5400000" scaled="0"/>
                </a:gradFill>
                <a:latin typeface="+mj-lt"/>
              </a:rPr>
              <a:t> Secure Anywhere Access to Corporate Resources Such as Windows Server Work Folders Using ADFS</a:t>
            </a:r>
          </a:p>
        </p:txBody>
      </p:sp>
      <p:sp>
        <p:nvSpPr>
          <p:cNvPr id="10" name="Rectangle 9"/>
          <p:cNvSpPr/>
          <p:nvPr/>
        </p:nvSpPr>
        <p:spPr bwMode="invGray">
          <a:xfrm>
            <a:off x="508987" y="2986078"/>
            <a:ext cx="11790169" cy="867930"/>
          </a:xfrm>
          <a:prstGeom prst="rect">
            <a:avLst/>
          </a:prstGeom>
        </p:spPr>
        <p:txBody>
          <a:bodyPr wrap="square">
            <a:spAutoFit/>
          </a:bodyPr>
          <a:lstStyle/>
          <a:p>
            <a:pPr marL="571500" indent="-571500">
              <a:lnSpc>
                <a:spcPct val="90000"/>
              </a:lnSpc>
              <a:spcBef>
                <a:spcPct val="20000"/>
              </a:spcBef>
              <a:buSzPct val="105000"/>
              <a:buBlip>
                <a:blip r:embed="rId3"/>
              </a:buBlip>
            </a:pPr>
            <a:r>
              <a:rPr lang="en-US" sz="2800" dirty="0">
                <a:gradFill>
                  <a:gsLst>
                    <a:gs pos="1250">
                      <a:schemeClr val="tx1"/>
                    </a:gs>
                    <a:gs pos="100000">
                      <a:schemeClr val="tx1"/>
                    </a:gs>
                  </a:gsLst>
                  <a:lin ang="5400000" scaled="0"/>
                </a:gradFill>
              </a:rPr>
              <a:t>WAD-B306</a:t>
            </a:r>
            <a:r>
              <a:rPr lang="en-US" sz="2800" dirty="0">
                <a:gradFill>
                  <a:gsLst>
                    <a:gs pos="1250">
                      <a:schemeClr val="tx1"/>
                    </a:gs>
                    <a:gs pos="100000">
                      <a:schemeClr val="tx1"/>
                    </a:gs>
                  </a:gsLst>
                  <a:lin ang="5400000" scaled="0"/>
                </a:gradFill>
                <a:latin typeface="+mj-lt"/>
              </a:rPr>
              <a:t> Securing Cloud Line-of-Business and </a:t>
            </a:r>
            <a:r>
              <a:rPr lang="en-US" sz="2800" dirty="0" err="1">
                <a:gradFill>
                  <a:gsLst>
                    <a:gs pos="1250">
                      <a:schemeClr val="tx1"/>
                    </a:gs>
                    <a:gs pos="100000">
                      <a:schemeClr val="tx1"/>
                    </a:gs>
                  </a:gsLst>
                  <a:lin ang="5400000" scaled="0"/>
                </a:gradFill>
                <a:latin typeface="+mj-lt"/>
              </a:rPr>
              <a:t>SaaS</a:t>
            </a:r>
            <a:r>
              <a:rPr lang="en-US" sz="2800" dirty="0">
                <a:gradFill>
                  <a:gsLst>
                    <a:gs pos="1250">
                      <a:schemeClr val="tx1"/>
                    </a:gs>
                    <a:gs pos="100000">
                      <a:schemeClr val="tx1"/>
                    </a:gs>
                  </a:gsLst>
                  <a:lin ang="5400000" scaled="0"/>
                </a:gradFill>
                <a:latin typeface="+mj-lt"/>
              </a:rPr>
              <a:t> Web Applications Using Windows Azure Active Directory</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920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6" name="Rectangle 5"/>
          <p:cNvSpPr/>
          <p:nvPr/>
        </p:nvSpPr>
        <p:spPr bwMode="auto">
          <a:xfrm>
            <a:off x="371670" y="1214472"/>
            <a:ext cx="11790168" cy="548319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480853" y="1433469"/>
            <a:ext cx="11790169" cy="424732"/>
          </a:xfrm>
          <a:prstGeom prst="rect">
            <a:avLst/>
          </a:prstGeom>
        </p:spPr>
        <p:txBody>
          <a:bodyPr wrap="square">
            <a:spAutoFit/>
          </a:bodyPr>
          <a:lstStyle/>
          <a:p>
            <a:pPr lvl="0">
              <a:lnSpc>
                <a:spcPct val="90000"/>
              </a:lnSpc>
              <a:spcBef>
                <a:spcPct val="20000"/>
              </a:spcBef>
              <a:buSzPct val="105000"/>
            </a:pPr>
            <a:r>
              <a:rPr lang="en-US" sz="2400" dirty="0">
                <a:solidFill>
                  <a:schemeClr val="tx2"/>
                </a:solidFill>
                <a:latin typeface="+mj-lt"/>
                <a:hlinkClick r:id="rId3"/>
              </a:rPr>
              <a:t>JSON Web Token Handler</a:t>
            </a:r>
            <a:endParaRPr lang="en-US" sz="2400" dirty="0">
              <a:solidFill>
                <a:schemeClr val="tx2"/>
              </a:solidFill>
              <a:latin typeface="+mj-lt"/>
            </a:endParaRPr>
          </a:p>
        </p:txBody>
      </p:sp>
      <p:sp>
        <p:nvSpPr>
          <p:cNvPr id="8" name="Rectangle 7"/>
          <p:cNvSpPr/>
          <p:nvPr/>
        </p:nvSpPr>
        <p:spPr bwMode="invGray">
          <a:xfrm>
            <a:off x="480853" y="1965414"/>
            <a:ext cx="11790169" cy="424732"/>
          </a:xfrm>
          <a:prstGeom prst="rect">
            <a:avLst/>
          </a:prstGeom>
        </p:spPr>
        <p:txBody>
          <a:bodyPr wrap="square">
            <a:spAutoFit/>
          </a:bodyPr>
          <a:lstStyle/>
          <a:p>
            <a:pPr>
              <a:lnSpc>
                <a:spcPct val="90000"/>
              </a:lnSpc>
              <a:spcBef>
                <a:spcPct val="20000"/>
              </a:spcBef>
              <a:buSzPct val="105000"/>
            </a:pPr>
            <a:r>
              <a:rPr lang="en-US" sz="2400" dirty="0">
                <a:gradFill>
                  <a:gsLst>
                    <a:gs pos="1250">
                      <a:schemeClr val="tx1"/>
                    </a:gs>
                    <a:gs pos="100000">
                      <a:schemeClr val="tx1"/>
                    </a:gs>
                  </a:gsLst>
                  <a:lin ang="5400000" scaled="0"/>
                </a:gradFill>
                <a:latin typeface="+mj-lt"/>
                <a:hlinkClick r:id="rId4"/>
              </a:rPr>
              <a:t>Windows Azure Authentication </a:t>
            </a:r>
            <a:r>
              <a:rPr lang="en-US" sz="2400" dirty="0" smtClean="0">
                <a:gradFill>
                  <a:gsLst>
                    <a:gs pos="1250">
                      <a:schemeClr val="tx1"/>
                    </a:gs>
                    <a:gs pos="100000">
                      <a:schemeClr val="tx1"/>
                    </a:gs>
                  </a:gsLst>
                  <a:lin ang="5400000" scaled="0"/>
                </a:gradFill>
                <a:latin typeface="+mj-lt"/>
                <a:hlinkClick r:id="rId4"/>
              </a:rPr>
              <a:t>Library .NET </a:t>
            </a:r>
            <a:r>
              <a:rPr lang="en-US" sz="2400" dirty="0">
                <a:gradFill>
                  <a:gsLst>
                    <a:gs pos="1250">
                      <a:schemeClr val="tx1"/>
                    </a:gs>
                    <a:gs pos="100000">
                      <a:schemeClr val="tx1"/>
                    </a:gs>
                  </a:gsLst>
                  <a:lin ang="5400000" scaled="0"/>
                </a:gradFill>
                <a:latin typeface="+mj-lt"/>
                <a:hlinkClick r:id="rId4"/>
              </a:rPr>
              <a:t>Beta</a:t>
            </a:r>
            <a:endParaRPr lang="en-US" sz="2400" dirty="0">
              <a:gradFill>
                <a:gsLst>
                  <a:gs pos="1250">
                    <a:schemeClr val="tx1"/>
                  </a:gs>
                  <a:gs pos="100000">
                    <a:schemeClr val="tx1"/>
                  </a:gs>
                </a:gsLst>
                <a:lin ang="5400000" scaled="0"/>
              </a:gradFill>
              <a:latin typeface="+mj-lt"/>
            </a:endParaRPr>
          </a:p>
        </p:txBody>
      </p:sp>
      <p:sp>
        <p:nvSpPr>
          <p:cNvPr id="9" name="Rectangle 8"/>
          <p:cNvSpPr/>
          <p:nvPr/>
        </p:nvSpPr>
        <p:spPr bwMode="invGray">
          <a:xfrm>
            <a:off x="480853" y="2557787"/>
            <a:ext cx="11790169" cy="830997"/>
          </a:xfrm>
          <a:prstGeom prst="rect">
            <a:avLst/>
          </a:prstGeom>
        </p:spPr>
        <p:txBody>
          <a:bodyPr wrap="square">
            <a:spAutoFit/>
          </a:bodyPr>
          <a:lstStyle/>
          <a:p>
            <a:pPr>
              <a:lnSpc>
                <a:spcPct val="90000"/>
              </a:lnSpc>
              <a:spcBef>
                <a:spcPct val="20000"/>
              </a:spcBef>
              <a:buSzPct val="105000"/>
            </a:pPr>
            <a:r>
              <a:rPr lang="en-US" sz="2400" dirty="0" smtClean="0">
                <a:gradFill>
                  <a:gsLst>
                    <a:gs pos="1250">
                      <a:schemeClr val="tx1"/>
                    </a:gs>
                    <a:gs pos="100000">
                      <a:schemeClr val="tx1"/>
                    </a:gs>
                  </a:gsLst>
                  <a:lin ang="5400000" scaled="0"/>
                </a:gradFill>
                <a:latin typeface="+mj-lt"/>
                <a:hlinkClick r:id="rId5"/>
              </a:rPr>
              <a:t>Windows Store Application Walkthrough</a:t>
            </a:r>
            <a:endParaRPr lang="en-US" sz="2400" dirty="0" smtClean="0">
              <a:gradFill>
                <a:gsLst>
                  <a:gs pos="1250">
                    <a:schemeClr val="tx1"/>
                  </a:gs>
                  <a:gs pos="100000">
                    <a:schemeClr val="tx1"/>
                  </a:gs>
                </a:gsLst>
                <a:lin ang="5400000" scaled="0"/>
              </a:gradFill>
              <a:latin typeface="+mj-lt"/>
            </a:endParaRPr>
          </a:p>
          <a:p>
            <a:pPr>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420905" y="3067291"/>
            <a:ext cx="723439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1250">
                      <a:schemeClr val="tx1"/>
                    </a:gs>
                    <a:gs pos="100000">
                      <a:schemeClr val="tx1"/>
                    </a:gs>
                  </a:gsLst>
                  <a:lin ang="5400000" scaled="0"/>
                </a:gradFill>
                <a:latin typeface="+mj-lt"/>
                <a:hlinkClick r:id="rId6"/>
              </a:rPr>
              <a:t>Active Authentication Blog Post</a:t>
            </a:r>
            <a:endParaRPr lang="en-US" sz="2400" dirty="0">
              <a:gradFill>
                <a:gsLst>
                  <a:gs pos="1250">
                    <a:schemeClr val="tx1"/>
                  </a:gs>
                  <a:gs pos="100000">
                    <a:schemeClr val="tx1"/>
                  </a:gs>
                </a:gsLst>
                <a:lin ang="5400000" scaled="0"/>
              </a:gradFill>
              <a:latin typeface="+mj-lt"/>
            </a:endParaRPr>
          </a:p>
          <a:p>
            <a:pPr>
              <a:lnSpc>
                <a:spcPct val="90000"/>
              </a:lnSpc>
              <a:spcAft>
                <a:spcPts val="600"/>
              </a:spcAft>
            </a:pPr>
            <a:endParaRPr lang="en-US" sz="2400" dirty="0" err="1" smtClean="0">
              <a:gradFill>
                <a:gsLst>
                  <a:gs pos="2917">
                    <a:schemeClr val="tx1"/>
                  </a:gs>
                  <a:gs pos="30000">
                    <a:schemeClr val="tx1"/>
                  </a:gs>
                </a:gsLst>
                <a:lin ang="5400000" scaled="0"/>
              </a:gradFill>
              <a:latin typeface="+mj-lt"/>
            </a:endParaRPr>
          </a:p>
        </p:txBody>
      </p:sp>
      <p:sp>
        <p:nvSpPr>
          <p:cNvPr id="4" name="TextBox 3"/>
          <p:cNvSpPr txBox="1"/>
          <p:nvPr/>
        </p:nvSpPr>
        <p:spPr>
          <a:xfrm>
            <a:off x="420905" y="3682487"/>
            <a:ext cx="778779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hlinkClick r:id="rId7"/>
              </a:rPr>
              <a:t>Azure Active Directory Numbers Blog Post</a:t>
            </a:r>
            <a:endParaRPr lang="en-US" sz="2400" dirty="0" smtClean="0">
              <a:gradFill>
                <a:gsLst>
                  <a:gs pos="2917">
                    <a:schemeClr val="tx1"/>
                  </a:gs>
                  <a:gs pos="30000">
                    <a:schemeClr val="tx1"/>
                  </a:gs>
                </a:gsLst>
                <a:lin ang="5400000" scaled="0"/>
              </a:gradFill>
              <a:latin typeface="+mj-lt"/>
            </a:endParaRPr>
          </a:p>
        </p:txBody>
      </p:sp>
      <p:sp>
        <p:nvSpPr>
          <p:cNvPr id="5" name="TextBox 4"/>
          <p:cNvSpPr txBox="1"/>
          <p:nvPr/>
        </p:nvSpPr>
        <p:spPr>
          <a:xfrm flipH="1">
            <a:off x="420905" y="4945858"/>
            <a:ext cx="59550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hlinkClick r:id="rId8"/>
              </a:rPr>
              <a:t>http://jwt.calebb.net</a:t>
            </a:r>
            <a:endParaRPr lang="en-US" sz="2400" dirty="0" smtClean="0">
              <a:gradFill>
                <a:gsLst>
                  <a:gs pos="2917">
                    <a:schemeClr val="tx1"/>
                  </a:gs>
                  <a:gs pos="30000">
                    <a:schemeClr val="tx1"/>
                  </a:gs>
                </a:gsLst>
                <a:lin ang="5400000" scaled="0"/>
              </a:gradFill>
              <a:latin typeface="+mj-lt"/>
            </a:endParaRPr>
          </a:p>
        </p:txBody>
      </p:sp>
      <p:sp>
        <p:nvSpPr>
          <p:cNvPr id="12" name="TextBox 11"/>
          <p:cNvSpPr txBox="1"/>
          <p:nvPr/>
        </p:nvSpPr>
        <p:spPr>
          <a:xfrm flipH="1">
            <a:off x="420905" y="4333810"/>
            <a:ext cx="595503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mj-lt"/>
                <a:hlinkClick r:id="rId9"/>
              </a:rPr>
              <a:t>https://graphexplorer.cloudapp.net/</a:t>
            </a:r>
            <a:endParaRPr lang="en-US" sz="2400" dirty="0" smtClean="0">
              <a:gradFill>
                <a:gsLst>
                  <a:gs pos="2917">
                    <a:schemeClr val="tx1"/>
                  </a:gs>
                  <a:gs pos="30000">
                    <a:schemeClr val="tx1"/>
                  </a:gs>
                </a:gsLst>
                <a:lin ang="5400000" scaled="0"/>
              </a:gradFill>
              <a:latin typeface="+mj-lt"/>
            </a:endParaRPr>
          </a:p>
        </p:txBody>
      </p:sp>
      <p:sp>
        <p:nvSpPr>
          <p:cNvPr id="10" name="TextBox 9"/>
          <p:cNvSpPr txBox="1"/>
          <p:nvPr/>
        </p:nvSpPr>
        <p:spPr>
          <a:xfrm>
            <a:off x="406287" y="5643385"/>
            <a:ext cx="811167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10"/>
              </a:rPr>
              <a:t>https://github.com/kaylubbaycur/OAuthTestClientTool</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574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Site</a:t>
            </a:r>
            <a:endParaRPr lang="en-US" dirty="0"/>
          </a:p>
        </p:txBody>
      </p:sp>
      <p:pic>
        <p:nvPicPr>
          <p:cNvPr id="3" name="Picture 2"/>
          <p:cNvPicPr>
            <a:picLocks noChangeAspect="1"/>
          </p:cNvPicPr>
          <p:nvPr/>
        </p:nvPicPr>
        <p:blipFill>
          <a:blip r:embed="rId2"/>
          <a:stretch>
            <a:fillRect/>
          </a:stretch>
        </p:blipFill>
        <p:spPr>
          <a:xfrm>
            <a:off x="6219102" y="1485900"/>
            <a:ext cx="4817709" cy="4817709"/>
          </a:xfrm>
          <a:prstGeom prst="rect">
            <a:avLst/>
          </a:prstGeom>
        </p:spPr>
      </p:pic>
      <p:sp>
        <p:nvSpPr>
          <p:cNvPr id="4" name="TextBox 3"/>
          <p:cNvSpPr txBox="1"/>
          <p:nvPr/>
        </p:nvSpPr>
        <p:spPr>
          <a:xfrm>
            <a:off x="274320" y="1214472"/>
            <a:ext cx="553292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http://jwt.calebb.net/TechEd2013.html</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98778701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Tree>
    <p:extLst>
      <p:ext uri="{BB962C8B-B14F-4D97-AF65-F5344CB8AC3E}">
        <p14:creationId xmlns:p14="http://schemas.microsoft.com/office/powerpoint/2010/main" val="270797747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68446" y="1617297"/>
            <a:ext cx="3180623" cy="2012598"/>
          </a:xfrm>
          <a:prstGeom prst="rect">
            <a:avLst/>
          </a:prstGeom>
          <a:solidFill>
            <a:schemeClr val="bg2"/>
          </a:solidFill>
        </p:spPr>
      </p:pic>
      <p:sp>
        <p:nvSpPr>
          <p:cNvPr id="7" name="Up Arrow 6"/>
          <p:cNvSpPr/>
          <p:nvPr/>
        </p:nvSpPr>
        <p:spPr bwMode="auto">
          <a:xfrm>
            <a:off x="5171862" y="3550103"/>
            <a:ext cx="1790583" cy="1823978"/>
          </a:xfrm>
          <a:prstGeom prst="upArrow">
            <a:avLst/>
          </a:prstGeom>
          <a:gradFill flip="none" rotWithShape="1">
            <a:gsLst>
              <a:gs pos="0">
                <a:schemeClr val="accent1">
                  <a:tint val="66000"/>
                  <a:satMod val="160000"/>
                  <a:alpha val="65000"/>
                </a:schemeClr>
              </a:gs>
              <a:gs pos="67000">
                <a:schemeClr val="accent1">
                  <a:tint val="44500"/>
                  <a:satMod val="160000"/>
                  <a:alpha val="92000"/>
                </a:schemeClr>
              </a:gs>
              <a:gs pos="100000">
                <a:schemeClr val="accent1">
                  <a:tint val="23500"/>
                  <a:satMod val="160000"/>
                  <a:alpha val="0"/>
                </a:schemeClr>
              </a:gs>
            </a:gsLst>
            <a:lin ang="54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What is Azure Active Directory?</a:t>
            </a:r>
            <a:endParaRPr lang="en-US" dirty="0"/>
          </a:p>
        </p:txBody>
      </p:sp>
      <p:grpSp>
        <p:nvGrpSpPr>
          <p:cNvPr id="13" name="Group 12"/>
          <p:cNvGrpSpPr/>
          <p:nvPr/>
        </p:nvGrpSpPr>
        <p:grpSpPr>
          <a:xfrm>
            <a:off x="4655768" y="4685011"/>
            <a:ext cx="2822771" cy="1801780"/>
            <a:chOff x="1840649" y="4818296"/>
            <a:chExt cx="966161" cy="691914"/>
          </a:xfrm>
        </p:grpSpPr>
        <p:sp>
          <p:nvSpPr>
            <p:cNvPr id="14" name="Freeform 13"/>
            <p:cNvSpPr>
              <a:spLocks noChangeAspect="1"/>
            </p:cNvSpPr>
            <p:nvPr/>
          </p:nvSpPr>
          <p:spPr bwMode="auto">
            <a:xfrm>
              <a:off x="1840649" y="4818298"/>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5" name="Freeform 14"/>
            <p:cNvSpPr>
              <a:spLocks noChangeAspect="1"/>
            </p:cNvSpPr>
            <p:nvPr/>
          </p:nvSpPr>
          <p:spPr bwMode="auto">
            <a:xfrm flipH="1">
              <a:off x="2323761" y="4818296"/>
              <a:ext cx="483049" cy="691912"/>
            </a:xfrm>
            <a:custGeom>
              <a:avLst/>
              <a:gdLst/>
              <a:ahLst/>
              <a:cxnLst>
                <a:cxn ang="0">
                  <a:pos x="690" y="0"/>
                </a:cxn>
                <a:cxn ang="0">
                  <a:pos x="0" y="1003"/>
                </a:cxn>
                <a:cxn ang="0">
                  <a:pos x="689" y="1143"/>
                </a:cxn>
                <a:cxn ang="0">
                  <a:pos x="690" y="0"/>
                </a:cxn>
              </a:cxnLst>
              <a:rect l="0" t="0" r="r" b="b"/>
              <a:pathLst>
                <a:path w="690" h="1143">
                  <a:moveTo>
                    <a:pt x="690" y="0"/>
                  </a:moveTo>
                  <a:lnTo>
                    <a:pt x="0" y="1003"/>
                  </a:lnTo>
                  <a:lnTo>
                    <a:pt x="689" y="1143"/>
                  </a:lnTo>
                  <a:lnTo>
                    <a:pt x="690" y="0"/>
                  </a:lnTo>
                  <a:close/>
                </a:path>
              </a:pathLst>
            </a:custGeom>
            <a:solidFill>
              <a:sysClr val="window" lastClr="FFFFFF">
                <a:lumMod val="85000"/>
              </a:sysClr>
            </a:solidFill>
            <a:ln w="9525" cap="flat" cmpd="sng">
              <a:solidFill>
                <a:srgbClr val="5B9BD5"/>
              </a:solidFill>
              <a:prstDash val="solid"/>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17" name="Oval 16"/>
            <p:cNvSpPr>
              <a:spLocks noChangeAspect="1" noChangeArrowheads="1"/>
            </p:cNvSpPr>
            <p:nvPr/>
          </p:nvSpPr>
          <p:spPr bwMode="auto">
            <a:xfrm>
              <a:off x="2201709" y="4985896"/>
              <a:ext cx="91441" cy="91439"/>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0" name="Oval 19"/>
            <p:cNvSpPr>
              <a:spLocks noChangeAspect="1" noChangeArrowheads="1"/>
            </p:cNvSpPr>
            <p:nvPr/>
          </p:nvSpPr>
          <p:spPr bwMode="auto">
            <a:xfrm flipH="1">
              <a:off x="2351276" y="4985914"/>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2" name="Oval 21"/>
            <p:cNvSpPr>
              <a:spLocks noChangeAspect="1" noChangeArrowheads="1"/>
            </p:cNvSpPr>
            <p:nvPr/>
          </p:nvSpPr>
          <p:spPr bwMode="auto">
            <a:xfrm>
              <a:off x="2201709" y="531709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3" name="Oval 22"/>
            <p:cNvSpPr>
              <a:spLocks noChangeAspect="1" noChangeArrowheads="1"/>
            </p:cNvSpPr>
            <p:nvPr/>
          </p:nvSpPr>
          <p:spPr bwMode="auto">
            <a:xfrm flipH="1">
              <a:off x="2351277" y="5317110"/>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4" name="Oval 23"/>
            <p:cNvSpPr>
              <a:spLocks noChangeAspect="1" noChangeArrowheads="1"/>
            </p:cNvSpPr>
            <p:nvPr/>
          </p:nvSpPr>
          <p:spPr bwMode="auto">
            <a:xfrm flipH="1">
              <a:off x="2477440"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5" name="Oval 24"/>
            <p:cNvSpPr>
              <a:spLocks noChangeAspect="1" noChangeArrowheads="1"/>
            </p:cNvSpPr>
            <p:nvPr/>
          </p:nvSpPr>
          <p:spPr bwMode="auto">
            <a:xfrm>
              <a:off x="2077441" y="5293282"/>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6" name="Oval 25"/>
            <p:cNvSpPr>
              <a:spLocks noChangeAspect="1" noChangeArrowheads="1"/>
            </p:cNvSpPr>
            <p:nvPr/>
          </p:nvSpPr>
          <p:spPr bwMode="auto">
            <a:xfrm flipH="1">
              <a:off x="2603604"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7" name="Oval 26"/>
            <p:cNvSpPr>
              <a:spLocks noChangeAspect="1" noChangeArrowheads="1"/>
            </p:cNvSpPr>
            <p:nvPr/>
          </p:nvSpPr>
          <p:spPr bwMode="auto">
            <a:xfrm flipH="1">
              <a:off x="1953173" y="5277799"/>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sp>
          <p:nvSpPr>
            <p:cNvPr id="28" name="Arc 27"/>
            <p:cNvSpPr/>
            <p:nvPr/>
          </p:nvSpPr>
          <p:spPr>
            <a:xfrm rot="5012506">
              <a:off x="2200463"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29" name="Arc 28"/>
            <p:cNvSpPr/>
            <p:nvPr/>
          </p:nvSpPr>
          <p:spPr>
            <a:xfrm rot="16587494" flipH="1">
              <a:off x="2252986" y="5152334"/>
              <a:ext cx="197274" cy="174698"/>
            </a:xfrm>
            <a:prstGeom prst="arc">
              <a:avLst>
                <a:gd name="adj1" fmla="val 16200000"/>
                <a:gd name="adj2" fmla="val 814800"/>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sp>
          <p:nvSpPr>
            <p:cNvPr id="30" name="Arc 29"/>
            <p:cNvSpPr/>
            <p:nvPr/>
          </p:nvSpPr>
          <p:spPr>
            <a:xfrm rot="7395384">
              <a:off x="2218960" y="4926421"/>
              <a:ext cx="150756" cy="174698"/>
            </a:xfrm>
            <a:prstGeom prst="arc">
              <a:avLst>
                <a:gd name="adj1" fmla="val 16200000"/>
                <a:gd name="adj2" fmla="val 21459126"/>
              </a:avLst>
            </a:prstGeom>
            <a:noFill/>
            <a:ln w="9525" cap="flat" cmpd="sng" algn="ctr">
              <a:solidFill>
                <a:srgbClr val="5B9BD5"/>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sz="1867" dirty="0">
                <a:ln>
                  <a:solidFill>
                    <a:srgbClr val="FFFFFF">
                      <a:alpha val="0"/>
                    </a:srgbClr>
                  </a:solidFill>
                </a:ln>
                <a:solidFill>
                  <a:prstClr val="black"/>
                </a:solidFill>
              </a:endParaRPr>
            </a:p>
          </p:txBody>
        </p:sp>
        <p:cxnSp>
          <p:nvCxnSpPr>
            <p:cNvPr id="31" name="Straight Connector 30"/>
            <p:cNvCxnSpPr>
              <a:stCxn id="17" idx="4"/>
              <a:endCxn id="22" idx="0"/>
            </p:cNvCxnSpPr>
            <p:nvPr/>
          </p:nvCxnSpPr>
          <p:spPr>
            <a:xfrm>
              <a:off x="2247429" y="5077336"/>
              <a:ext cx="0" cy="239756"/>
            </a:xfrm>
            <a:prstGeom prst="line">
              <a:avLst/>
            </a:prstGeom>
            <a:noFill/>
            <a:ln w="9525" cap="flat" cmpd="sng" algn="ctr">
              <a:solidFill>
                <a:srgbClr val="5B9BD5"/>
              </a:solidFill>
              <a:prstDash val="solid"/>
            </a:ln>
            <a:effectLst/>
          </p:spPr>
        </p:cxnSp>
        <p:sp>
          <p:nvSpPr>
            <p:cNvPr id="32" name="Oval 31"/>
            <p:cNvSpPr>
              <a:spLocks noChangeAspect="1" noChangeArrowheads="1"/>
            </p:cNvSpPr>
            <p:nvPr/>
          </p:nvSpPr>
          <p:spPr bwMode="auto">
            <a:xfrm>
              <a:off x="2201709" y="513992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3" name="Straight Connector 32"/>
            <p:cNvCxnSpPr>
              <a:stCxn id="20" idx="4"/>
              <a:endCxn id="23" idx="0"/>
            </p:cNvCxnSpPr>
            <p:nvPr/>
          </p:nvCxnSpPr>
          <p:spPr>
            <a:xfrm>
              <a:off x="2396996" y="5077354"/>
              <a:ext cx="0" cy="239756"/>
            </a:xfrm>
            <a:prstGeom prst="line">
              <a:avLst/>
            </a:prstGeom>
            <a:noFill/>
            <a:ln w="9525" cap="flat" cmpd="sng" algn="ctr">
              <a:solidFill>
                <a:srgbClr val="5B9BD5"/>
              </a:solidFill>
              <a:prstDash val="solid"/>
            </a:ln>
            <a:effectLst/>
          </p:spPr>
        </p:cxnSp>
        <p:sp>
          <p:nvSpPr>
            <p:cNvPr id="34" name="Oval 33"/>
            <p:cNvSpPr>
              <a:spLocks noChangeAspect="1" noChangeArrowheads="1"/>
            </p:cNvSpPr>
            <p:nvPr/>
          </p:nvSpPr>
          <p:spPr bwMode="auto">
            <a:xfrm flipH="1">
              <a:off x="2351275" y="5139945"/>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5" name="Straight Connector 34"/>
            <p:cNvCxnSpPr>
              <a:stCxn id="20" idx="3"/>
              <a:endCxn id="26" idx="7"/>
            </p:cNvCxnSpPr>
            <p:nvPr/>
          </p:nvCxnSpPr>
          <p:spPr>
            <a:xfrm>
              <a:off x="2429325" y="5063963"/>
              <a:ext cx="187670" cy="227227"/>
            </a:xfrm>
            <a:prstGeom prst="line">
              <a:avLst/>
            </a:prstGeom>
            <a:noFill/>
            <a:ln w="9525" cap="flat" cmpd="sng" algn="ctr">
              <a:solidFill>
                <a:srgbClr val="5B9BD5"/>
              </a:solidFill>
              <a:prstDash val="solid"/>
            </a:ln>
            <a:effectLst/>
          </p:spPr>
        </p:cxnSp>
        <p:sp>
          <p:nvSpPr>
            <p:cNvPr id="36" name="Oval 35"/>
            <p:cNvSpPr>
              <a:spLocks noChangeAspect="1" noChangeArrowheads="1"/>
            </p:cNvSpPr>
            <p:nvPr/>
          </p:nvSpPr>
          <p:spPr bwMode="auto">
            <a:xfrm flipH="1">
              <a:off x="2477440" y="5131857"/>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7" name="Straight Connector 36"/>
            <p:cNvCxnSpPr>
              <a:stCxn id="17" idx="3"/>
              <a:endCxn id="27" idx="1"/>
            </p:cNvCxnSpPr>
            <p:nvPr/>
          </p:nvCxnSpPr>
          <p:spPr>
            <a:xfrm flipH="1">
              <a:off x="2031222" y="5063945"/>
              <a:ext cx="183878" cy="227245"/>
            </a:xfrm>
            <a:prstGeom prst="line">
              <a:avLst/>
            </a:prstGeom>
            <a:noFill/>
            <a:ln w="9525" cap="flat" cmpd="sng" algn="ctr">
              <a:solidFill>
                <a:srgbClr val="5B9BD5"/>
              </a:solidFill>
              <a:prstDash val="solid"/>
            </a:ln>
            <a:effectLst/>
          </p:spPr>
        </p:cxnSp>
        <p:sp>
          <p:nvSpPr>
            <p:cNvPr id="38" name="Oval 37"/>
            <p:cNvSpPr>
              <a:spLocks noChangeAspect="1" noChangeArrowheads="1"/>
            </p:cNvSpPr>
            <p:nvPr/>
          </p:nvSpPr>
          <p:spPr bwMode="auto">
            <a:xfrm>
              <a:off x="2082174" y="5131848"/>
              <a:ext cx="91440" cy="91440"/>
            </a:xfrm>
            <a:prstGeom prst="ellipse">
              <a:avLst/>
            </a:prstGeom>
            <a:solidFill>
              <a:srgbClr val="44546A"/>
            </a:solidFill>
            <a:ln w="9525">
              <a:solidFill>
                <a:srgbClr val="5B9BD5"/>
              </a:solid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sz="1867" kern="0" dirty="0">
                <a:ln>
                  <a:solidFill>
                    <a:srgbClr val="FFFFFF">
                      <a:alpha val="0"/>
                    </a:srgbClr>
                  </a:solidFill>
                </a:ln>
                <a:solidFill>
                  <a:prstClr val="black"/>
                </a:solidFill>
              </a:endParaRPr>
            </a:p>
          </p:txBody>
        </p:sp>
        <p:cxnSp>
          <p:nvCxnSpPr>
            <p:cNvPr id="39" name="Straight Connector 38"/>
            <p:cNvCxnSpPr>
              <a:stCxn id="32" idx="3"/>
              <a:endCxn id="25" idx="7"/>
            </p:cNvCxnSpPr>
            <p:nvPr/>
          </p:nvCxnSpPr>
          <p:spPr>
            <a:xfrm flipH="1">
              <a:off x="2155490" y="5217976"/>
              <a:ext cx="59610" cy="88697"/>
            </a:xfrm>
            <a:prstGeom prst="line">
              <a:avLst/>
            </a:prstGeom>
            <a:noFill/>
            <a:ln w="9525" cap="flat" cmpd="sng" algn="ctr">
              <a:solidFill>
                <a:srgbClr val="5B9BD5"/>
              </a:solidFill>
              <a:prstDash val="solid"/>
            </a:ln>
            <a:effectLst/>
          </p:spPr>
        </p:cxnSp>
        <p:cxnSp>
          <p:nvCxnSpPr>
            <p:cNvPr id="40" name="Straight Connector 39"/>
            <p:cNvCxnSpPr>
              <a:stCxn id="34" idx="3"/>
              <a:endCxn id="24" idx="7"/>
            </p:cNvCxnSpPr>
            <p:nvPr/>
          </p:nvCxnSpPr>
          <p:spPr>
            <a:xfrm>
              <a:off x="2429325" y="5217994"/>
              <a:ext cx="61506" cy="88679"/>
            </a:xfrm>
            <a:prstGeom prst="line">
              <a:avLst/>
            </a:prstGeom>
            <a:noFill/>
            <a:ln w="9525" cap="flat" cmpd="sng" algn="ctr">
              <a:solidFill>
                <a:srgbClr val="5B9BD5"/>
              </a:solidFill>
              <a:prstDash val="solid"/>
            </a:ln>
            <a:effectLst/>
          </p:spPr>
        </p:cxnSp>
      </p:grpSp>
    </p:spTree>
    <p:extLst>
      <p:ext uri="{BB962C8B-B14F-4D97-AF65-F5344CB8AC3E}">
        <p14:creationId xmlns:p14="http://schemas.microsoft.com/office/powerpoint/2010/main" val="40848710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 identity store</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Active Directory identity infrastructure as a service</a:t>
            </a:r>
          </a:p>
          <a:p>
            <a:endParaRPr lang="en-US" dirty="0" smtClean="0"/>
          </a:p>
          <a:p>
            <a:endParaRPr lang="en-US" dirty="0"/>
          </a:p>
          <a:p>
            <a:endParaRPr lang="en-US" dirty="0"/>
          </a:p>
          <a:p>
            <a:endParaRPr lang="en-US" dirty="0" smtClean="0"/>
          </a:p>
          <a:p>
            <a:endParaRPr lang="en-US" dirty="0"/>
          </a:p>
          <a:p>
            <a:endParaRPr lang="en-US" dirty="0" smtClean="0"/>
          </a:p>
          <a:p>
            <a:r>
              <a:rPr lang="en-US" dirty="0" smtClean="0"/>
              <a:t>Securely connecting apps devices and people</a:t>
            </a:r>
          </a:p>
        </p:txBody>
      </p:sp>
      <p:pic>
        <p:nvPicPr>
          <p:cNvPr id="21" name="Picture 20"/>
          <p:cNvPicPr>
            <a:picLocks noChangeAspect="1"/>
          </p:cNvPicPr>
          <p:nvPr/>
        </p:nvPicPr>
        <p:blipFill>
          <a:blip r:embed="rId3"/>
          <a:stretch>
            <a:fillRect/>
          </a:stretch>
        </p:blipFill>
        <p:spPr>
          <a:xfrm>
            <a:off x="6782770" y="2209978"/>
            <a:ext cx="819264" cy="809738"/>
          </a:xfrm>
          <a:prstGeom prst="rect">
            <a:avLst/>
          </a:prstGeom>
        </p:spPr>
      </p:pic>
      <p:pic>
        <p:nvPicPr>
          <p:cNvPr id="22" name="Picture 21"/>
          <p:cNvPicPr>
            <a:picLocks noChangeAspect="1"/>
          </p:cNvPicPr>
          <p:nvPr/>
        </p:nvPicPr>
        <p:blipFill>
          <a:blip r:embed="rId4"/>
          <a:stretch>
            <a:fillRect/>
          </a:stretch>
        </p:blipFill>
        <p:spPr>
          <a:xfrm>
            <a:off x="6218238" y="4453433"/>
            <a:ext cx="657317" cy="743054"/>
          </a:xfrm>
          <a:prstGeom prst="rect">
            <a:avLst/>
          </a:prstGeom>
        </p:spPr>
      </p:pic>
      <p:pic>
        <p:nvPicPr>
          <p:cNvPr id="24" name="Picture 23"/>
          <p:cNvPicPr>
            <a:picLocks noChangeAspect="1"/>
          </p:cNvPicPr>
          <p:nvPr/>
        </p:nvPicPr>
        <p:blipFill>
          <a:blip r:embed="rId4"/>
          <a:stretch>
            <a:fillRect/>
          </a:stretch>
        </p:blipFill>
        <p:spPr>
          <a:xfrm>
            <a:off x="2315751" y="4298509"/>
            <a:ext cx="657317" cy="743054"/>
          </a:xfrm>
          <a:prstGeom prst="rect">
            <a:avLst/>
          </a:prstGeom>
        </p:spPr>
      </p:pic>
      <p:pic>
        <p:nvPicPr>
          <p:cNvPr id="25" name="Picture 24"/>
          <p:cNvPicPr>
            <a:picLocks noChangeAspect="1"/>
          </p:cNvPicPr>
          <p:nvPr/>
        </p:nvPicPr>
        <p:blipFill>
          <a:blip r:embed="rId4"/>
          <a:stretch>
            <a:fillRect/>
          </a:stretch>
        </p:blipFill>
        <p:spPr>
          <a:xfrm>
            <a:off x="3118137" y="3677037"/>
            <a:ext cx="657317" cy="743054"/>
          </a:xfrm>
          <a:prstGeom prst="rect">
            <a:avLst/>
          </a:prstGeom>
        </p:spPr>
      </p:pic>
      <p:pic>
        <p:nvPicPr>
          <p:cNvPr id="26" name="Picture 25"/>
          <p:cNvPicPr>
            <a:picLocks noChangeAspect="1"/>
          </p:cNvPicPr>
          <p:nvPr/>
        </p:nvPicPr>
        <p:blipFill>
          <a:blip r:embed="rId4"/>
          <a:stretch>
            <a:fillRect/>
          </a:stretch>
        </p:blipFill>
        <p:spPr>
          <a:xfrm>
            <a:off x="6944717" y="3677037"/>
            <a:ext cx="657317" cy="743054"/>
          </a:xfrm>
          <a:prstGeom prst="rect">
            <a:avLst/>
          </a:prstGeom>
        </p:spPr>
      </p:pic>
      <p:pic>
        <p:nvPicPr>
          <p:cNvPr id="27" name="Picture 26"/>
          <p:cNvPicPr>
            <a:picLocks noChangeAspect="1"/>
          </p:cNvPicPr>
          <p:nvPr/>
        </p:nvPicPr>
        <p:blipFill>
          <a:blip r:embed="rId4"/>
          <a:stretch>
            <a:fillRect/>
          </a:stretch>
        </p:blipFill>
        <p:spPr>
          <a:xfrm>
            <a:off x="3775454" y="4334866"/>
            <a:ext cx="657317" cy="743054"/>
          </a:xfrm>
          <a:prstGeom prst="rect">
            <a:avLst/>
          </a:prstGeom>
        </p:spPr>
      </p:pic>
      <p:pic>
        <p:nvPicPr>
          <p:cNvPr id="28" name="Picture 27"/>
          <p:cNvPicPr>
            <a:picLocks noChangeAspect="1"/>
          </p:cNvPicPr>
          <p:nvPr/>
        </p:nvPicPr>
        <p:blipFill>
          <a:blip r:embed="rId4"/>
          <a:stretch>
            <a:fillRect/>
          </a:stretch>
        </p:blipFill>
        <p:spPr>
          <a:xfrm>
            <a:off x="7602034" y="4398026"/>
            <a:ext cx="657317" cy="743054"/>
          </a:xfrm>
          <a:prstGeom prst="rect">
            <a:avLst/>
          </a:prstGeom>
        </p:spPr>
      </p:pic>
      <p:pic>
        <p:nvPicPr>
          <p:cNvPr id="31" name="Picture 30"/>
          <p:cNvPicPr>
            <a:picLocks noChangeAspect="1"/>
          </p:cNvPicPr>
          <p:nvPr/>
        </p:nvPicPr>
        <p:blipFill>
          <a:blip r:embed="rId3"/>
          <a:stretch>
            <a:fillRect/>
          </a:stretch>
        </p:blipFill>
        <p:spPr>
          <a:xfrm>
            <a:off x="8511906" y="2098788"/>
            <a:ext cx="819264" cy="809738"/>
          </a:xfrm>
          <a:prstGeom prst="rect">
            <a:avLst/>
          </a:prstGeom>
        </p:spPr>
      </p:pic>
      <p:pic>
        <p:nvPicPr>
          <p:cNvPr id="32" name="Picture 31"/>
          <p:cNvPicPr>
            <a:picLocks noChangeAspect="1"/>
          </p:cNvPicPr>
          <p:nvPr/>
        </p:nvPicPr>
        <p:blipFill>
          <a:blip r:embed="rId3"/>
          <a:stretch>
            <a:fillRect/>
          </a:stretch>
        </p:blipFill>
        <p:spPr>
          <a:xfrm>
            <a:off x="2808861" y="2130425"/>
            <a:ext cx="819264" cy="809738"/>
          </a:xfrm>
          <a:prstGeom prst="rect">
            <a:avLst/>
          </a:prstGeom>
        </p:spPr>
      </p:pic>
      <p:pic>
        <p:nvPicPr>
          <p:cNvPr id="33" name="Picture 32"/>
          <p:cNvPicPr>
            <a:picLocks noChangeAspect="1"/>
          </p:cNvPicPr>
          <p:nvPr/>
        </p:nvPicPr>
        <p:blipFill>
          <a:blip r:embed="rId3"/>
          <a:stretch>
            <a:fillRect/>
          </a:stretch>
        </p:blipFill>
        <p:spPr>
          <a:xfrm>
            <a:off x="10224056" y="2130425"/>
            <a:ext cx="819264" cy="809738"/>
          </a:xfrm>
          <a:prstGeom prst="rect">
            <a:avLst/>
          </a:prstGeom>
        </p:spPr>
      </p:pic>
      <p:pic>
        <p:nvPicPr>
          <p:cNvPr id="34" name="Picture 33"/>
          <p:cNvPicPr>
            <a:picLocks noChangeAspect="1"/>
          </p:cNvPicPr>
          <p:nvPr/>
        </p:nvPicPr>
        <p:blipFill>
          <a:blip r:embed="rId3"/>
          <a:stretch>
            <a:fillRect/>
          </a:stretch>
        </p:blipFill>
        <p:spPr>
          <a:xfrm>
            <a:off x="9914418" y="4015222"/>
            <a:ext cx="819264" cy="809738"/>
          </a:xfrm>
          <a:prstGeom prst="rect">
            <a:avLst/>
          </a:prstGeom>
        </p:spPr>
      </p:pic>
      <p:pic>
        <p:nvPicPr>
          <p:cNvPr id="35" name="Picture 34"/>
          <p:cNvPicPr>
            <a:picLocks noChangeAspect="1"/>
          </p:cNvPicPr>
          <p:nvPr/>
        </p:nvPicPr>
        <p:blipFill>
          <a:blip r:embed="rId4"/>
          <a:stretch>
            <a:fillRect/>
          </a:stretch>
        </p:blipFill>
        <p:spPr>
          <a:xfrm>
            <a:off x="549772" y="2090898"/>
            <a:ext cx="657317" cy="743054"/>
          </a:xfrm>
          <a:prstGeom prst="rect">
            <a:avLst/>
          </a:prstGeom>
        </p:spPr>
      </p:pic>
      <p:pic>
        <p:nvPicPr>
          <p:cNvPr id="36" name="Picture 35"/>
          <p:cNvPicPr>
            <a:picLocks noChangeAspect="1"/>
          </p:cNvPicPr>
          <p:nvPr/>
        </p:nvPicPr>
        <p:blipFill>
          <a:blip r:embed="rId3"/>
          <a:stretch>
            <a:fillRect/>
          </a:stretch>
        </p:blipFill>
        <p:spPr>
          <a:xfrm>
            <a:off x="4470386" y="2982862"/>
            <a:ext cx="819264" cy="809738"/>
          </a:xfrm>
          <a:prstGeom prst="rect">
            <a:avLst/>
          </a:prstGeom>
        </p:spPr>
      </p:pic>
      <p:pic>
        <p:nvPicPr>
          <p:cNvPr id="37" name="Picture 36"/>
          <p:cNvPicPr>
            <a:picLocks noChangeAspect="1"/>
          </p:cNvPicPr>
          <p:nvPr/>
        </p:nvPicPr>
        <p:blipFill>
          <a:blip r:embed="rId3"/>
          <a:stretch>
            <a:fillRect/>
          </a:stretch>
        </p:blipFill>
        <p:spPr>
          <a:xfrm>
            <a:off x="5530940" y="1996511"/>
            <a:ext cx="819264" cy="809738"/>
          </a:xfrm>
          <a:prstGeom prst="rect">
            <a:avLst/>
          </a:prstGeom>
        </p:spPr>
      </p:pic>
      <p:pic>
        <p:nvPicPr>
          <p:cNvPr id="38" name="Picture 37"/>
          <p:cNvPicPr>
            <a:picLocks noChangeAspect="1"/>
          </p:cNvPicPr>
          <p:nvPr/>
        </p:nvPicPr>
        <p:blipFill>
          <a:blip r:embed="rId3"/>
          <a:stretch>
            <a:fillRect/>
          </a:stretch>
        </p:blipFill>
        <p:spPr>
          <a:xfrm>
            <a:off x="848608" y="3387731"/>
            <a:ext cx="819264" cy="809738"/>
          </a:xfrm>
          <a:prstGeom prst="rect">
            <a:avLst/>
          </a:prstGeom>
        </p:spPr>
      </p:pic>
      <p:cxnSp>
        <p:nvCxnSpPr>
          <p:cNvPr id="5" name="Straight Arrow Connector 4"/>
          <p:cNvCxnSpPr/>
          <p:nvPr/>
        </p:nvCxnSpPr>
        <p:spPr>
          <a:xfrm flipV="1">
            <a:off x="8316921" y="4334866"/>
            <a:ext cx="1402133" cy="275235"/>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025022" y="2908526"/>
            <a:ext cx="2088958" cy="1129006"/>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478645" y="2833953"/>
            <a:ext cx="838276" cy="693208"/>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546896" y="3089576"/>
            <a:ext cx="395775" cy="1036570"/>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505591" y="2982862"/>
            <a:ext cx="1310976" cy="1817175"/>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788827" y="3065989"/>
            <a:ext cx="219234" cy="1044584"/>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9392" y="2932825"/>
            <a:ext cx="104743" cy="540204"/>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820495" y="3588281"/>
            <a:ext cx="612276" cy="498020"/>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40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 identity store</a:t>
            </a:r>
            <a:endParaRPr lang="en-US" dirty="0"/>
          </a:p>
        </p:txBody>
      </p:sp>
      <p:sp>
        <p:nvSpPr>
          <p:cNvPr id="3" name="Text Placeholder 2"/>
          <p:cNvSpPr>
            <a:spLocks noGrp="1"/>
          </p:cNvSpPr>
          <p:nvPr>
            <p:ph type="body" sz="quarter" idx="10"/>
          </p:nvPr>
        </p:nvSpPr>
        <p:spPr>
          <a:xfrm>
            <a:off x="274638" y="1212850"/>
            <a:ext cx="11887200" cy="5478423"/>
          </a:xfrm>
        </p:spPr>
        <p:txBody>
          <a:bodyPr/>
          <a:lstStyle/>
          <a:p>
            <a:r>
              <a:rPr lang="en-US" dirty="0" smtClean="0"/>
              <a:t>Active Directory identity infrastructure as a service</a:t>
            </a:r>
          </a:p>
          <a:p>
            <a:endParaRPr lang="en-US" dirty="0" smtClean="0"/>
          </a:p>
          <a:p>
            <a:endParaRPr lang="en-US" dirty="0"/>
          </a:p>
          <a:p>
            <a:endParaRPr lang="en-US" dirty="0"/>
          </a:p>
          <a:p>
            <a:endParaRPr lang="en-US" dirty="0" smtClean="0"/>
          </a:p>
          <a:p>
            <a:endParaRPr lang="en-US" dirty="0"/>
          </a:p>
          <a:p>
            <a:endParaRPr lang="en-US" dirty="0" smtClean="0"/>
          </a:p>
          <a:p>
            <a:r>
              <a:rPr lang="en-US" dirty="0" smtClean="0"/>
              <a:t>Securely connecting apps devices and people</a:t>
            </a:r>
          </a:p>
        </p:txBody>
      </p:sp>
      <p:pic>
        <p:nvPicPr>
          <p:cNvPr id="21" name="Picture 20"/>
          <p:cNvPicPr>
            <a:picLocks noChangeAspect="1"/>
          </p:cNvPicPr>
          <p:nvPr/>
        </p:nvPicPr>
        <p:blipFill>
          <a:blip r:embed="rId3"/>
          <a:stretch>
            <a:fillRect/>
          </a:stretch>
        </p:blipFill>
        <p:spPr>
          <a:xfrm>
            <a:off x="6782770" y="2209978"/>
            <a:ext cx="819264" cy="809738"/>
          </a:xfrm>
          <a:prstGeom prst="rect">
            <a:avLst/>
          </a:prstGeom>
        </p:spPr>
      </p:pic>
      <p:pic>
        <p:nvPicPr>
          <p:cNvPr id="22" name="Picture 21"/>
          <p:cNvPicPr>
            <a:picLocks noChangeAspect="1"/>
          </p:cNvPicPr>
          <p:nvPr/>
        </p:nvPicPr>
        <p:blipFill>
          <a:blip r:embed="rId4"/>
          <a:stretch>
            <a:fillRect/>
          </a:stretch>
        </p:blipFill>
        <p:spPr>
          <a:xfrm>
            <a:off x="6218238" y="4453433"/>
            <a:ext cx="657317" cy="743054"/>
          </a:xfrm>
          <a:prstGeom prst="rect">
            <a:avLst/>
          </a:prstGeom>
        </p:spPr>
      </p:pic>
      <p:pic>
        <p:nvPicPr>
          <p:cNvPr id="24" name="Picture 23"/>
          <p:cNvPicPr>
            <a:picLocks noChangeAspect="1"/>
          </p:cNvPicPr>
          <p:nvPr/>
        </p:nvPicPr>
        <p:blipFill>
          <a:blip r:embed="rId4"/>
          <a:stretch>
            <a:fillRect/>
          </a:stretch>
        </p:blipFill>
        <p:spPr>
          <a:xfrm>
            <a:off x="2315751" y="4298509"/>
            <a:ext cx="657317" cy="743054"/>
          </a:xfrm>
          <a:prstGeom prst="rect">
            <a:avLst/>
          </a:prstGeom>
        </p:spPr>
      </p:pic>
      <p:pic>
        <p:nvPicPr>
          <p:cNvPr id="25" name="Picture 24"/>
          <p:cNvPicPr>
            <a:picLocks noChangeAspect="1"/>
          </p:cNvPicPr>
          <p:nvPr/>
        </p:nvPicPr>
        <p:blipFill>
          <a:blip r:embed="rId4"/>
          <a:stretch>
            <a:fillRect/>
          </a:stretch>
        </p:blipFill>
        <p:spPr>
          <a:xfrm>
            <a:off x="3118137" y="3677037"/>
            <a:ext cx="657317" cy="743054"/>
          </a:xfrm>
          <a:prstGeom prst="rect">
            <a:avLst/>
          </a:prstGeom>
        </p:spPr>
      </p:pic>
      <p:pic>
        <p:nvPicPr>
          <p:cNvPr id="26" name="Picture 25"/>
          <p:cNvPicPr>
            <a:picLocks noChangeAspect="1"/>
          </p:cNvPicPr>
          <p:nvPr/>
        </p:nvPicPr>
        <p:blipFill>
          <a:blip r:embed="rId4"/>
          <a:stretch>
            <a:fillRect/>
          </a:stretch>
        </p:blipFill>
        <p:spPr>
          <a:xfrm>
            <a:off x="6944717" y="3677037"/>
            <a:ext cx="657317" cy="743054"/>
          </a:xfrm>
          <a:prstGeom prst="rect">
            <a:avLst/>
          </a:prstGeom>
        </p:spPr>
      </p:pic>
      <p:pic>
        <p:nvPicPr>
          <p:cNvPr id="27" name="Picture 26"/>
          <p:cNvPicPr>
            <a:picLocks noChangeAspect="1"/>
          </p:cNvPicPr>
          <p:nvPr/>
        </p:nvPicPr>
        <p:blipFill>
          <a:blip r:embed="rId4"/>
          <a:stretch>
            <a:fillRect/>
          </a:stretch>
        </p:blipFill>
        <p:spPr>
          <a:xfrm>
            <a:off x="3775454" y="4334866"/>
            <a:ext cx="657317" cy="743054"/>
          </a:xfrm>
          <a:prstGeom prst="rect">
            <a:avLst/>
          </a:prstGeom>
        </p:spPr>
      </p:pic>
      <p:pic>
        <p:nvPicPr>
          <p:cNvPr id="28" name="Picture 27"/>
          <p:cNvPicPr>
            <a:picLocks noChangeAspect="1"/>
          </p:cNvPicPr>
          <p:nvPr/>
        </p:nvPicPr>
        <p:blipFill>
          <a:blip r:embed="rId4"/>
          <a:stretch>
            <a:fillRect/>
          </a:stretch>
        </p:blipFill>
        <p:spPr>
          <a:xfrm>
            <a:off x="7602034" y="4398026"/>
            <a:ext cx="657317" cy="743054"/>
          </a:xfrm>
          <a:prstGeom prst="rect">
            <a:avLst/>
          </a:prstGeom>
        </p:spPr>
      </p:pic>
      <p:pic>
        <p:nvPicPr>
          <p:cNvPr id="31" name="Picture 30"/>
          <p:cNvPicPr>
            <a:picLocks noChangeAspect="1"/>
          </p:cNvPicPr>
          <p:nvPr/>
        </p:nvPicPr>
        <p:blipFill>
          <a:blip r:embed="rId3"/>
          <a:stretch>
            <a:fillRect/>
          </a:stretch>
        </p:blipFill>
        <p:spPr>
          <a:xfrm>
            <a:off x="8511906" y="2098788"/>
            <a:ext cx="819264" cy="809738"/>
          </a:xfrm>
          <a:prstGeom prst="rect">
            <a:avLst/>
          </a:prstGeom>
        </p:spPr>
      </p:pic>
      <p:pic>
        <p:nvPicPr>
          <p:cNvPr id="32" name="Picture 31"/>
          <p:cNvPicPr>
            <a:picLocks noChangeAspect="1"/>
          </p:cNvPicPr>
          <p:nvPr/>
        </p:nvPicPr>
        <p:blipFill>
          <a:blip r:embed="rId3"/>
          <a:stretch>
            <a:fillRect/>
          </a:stretch>
        </p:blipFill>
        <p:spPr>
          <a:xfrm>
            <a:off x="2808861" y="2130425"/>
            <a:ext cx="819264" cy="809738"/>
          </a:xfrm>
          <a:prstGeom prst="rect">
            <a:avLst/>
          </a:prstGeom>
        </p:spPr>
      </p:pic>
      <p:pic>
        <p:nvPicPr>
          <p:cNvPr id="33" name="Picture 32"/>
          <p:cNvPicPr>
            <a:picLocks noChangeAspect="1"/>
          </p:cNvPicPr>
          <p:nvPr/>
        </p:nvPicPr>
        <p:blipFill>
          <a:blip r:embed="rId3"/>
          <a:stretch>
            <a:fillRect/>
          </a:stretch>
        </p:blipFill>
        <p:spPr>
          <a:xfrm>
            <a:off x="10224056" y="2130425"/>
            <a:ext cx="819264" cy="809738"/>
          </a:xfrm>
          <a:prstGeom prst="rect">
            <a:avLst/>
          </a:prstGeom>
        </p:spPr>
      </p:pic>
      <p:pic>
        <p:nvPicPr>
          <p:cNvPr id="34" name="Picture 33"/>
          <p:cNvPicPr>
            <a:picLocks noChangeAspect="1"/>
          </p:cNvPicPr>
          <p:nvPr/>
        </p:nvPicPr>
        <p:blipFill>
          <a:blip r:embed="rId3"/>
          <a:stretch>
            <a:fillRect/>
          </a:stretch>
        </p:blipFill>
        <p:spPr>
          <a:xfrm>
            <a:off x="9914418" y="4015222"/>
            <a:ext cx="819264" cy="809738"/>
          </a:xfrm>
          <a:prstGeom prst="rect">
            <a:avLst/>
          </a:prstGeom>
        </p:spPr>
      </p:pic>
      <p:pic>
        <p:nvPicPr>
          <p:cNvPr id="35" name="Picture 34"/>
          <p:cNvPicPr>
            <a:picLocks noChangeAspect="1"/>
          </p:cNvPicPr>
          <p:nvPr/>
        </p:nvPicPr>
        <p:blipFill>
          <a:blip r:embed="rId4"/>
          <a:stretch>
            <a:fillRect/>
          </a:stretch>
        </p:blipFill>
        <p:spPr>
          <a:xfrm>
            <a:off x="549772" y="2090898"/>
            <a:ext cx="657317" cy="743054"/>
          </a:xfrm>
          <a:prstGeom prst="rect">
            <a:avLst/>
          </a:prstGeom>
        </p:spPr>
      </p:pic>
      <p:pic>
        <p:nvPicPr>
          <p:cNvPr id="36" name="Picture 35"/>
          <p:cNvPicPr>
            <a:picLocks noChangeAspect="1"/>
          </p:cNvPicPr>
          <p:nvPr/>
        </p:nvPicPr>
        <p:blipFill>
          <a:blip r:embed="rId3"/>
          <a:stretch>
            <a:fillRect/>
          </a:stretch>
        </p:blipFill>
        <p:spPr>
          <a:xfrm>
            <a:off x="4470386" y="2982862"/>
            <a:ext cx="819264" cy="809738"/>
          </a:xfrm>
          <a:prstGeom prst="rect">
            <a:avLst/>
          </a:prstGeom>
        </p:spPr>
      </p:pic>
      <p:pic>
        <p:nvPicPr>
          <p:cNvPr id="37" name="Picture 36"/>
          <p:cNvPicPr>
            <a:picLocks noChangeAspect="1"/>
          </p:cNvPicPr>
          <p:nvPr/>
        </p:nvPicPr>
        <p:blipFill>
          <a:blip r:embed="rId3"/>
          <a:stretch>
            <a:fillRect/>
          </a:stretch>
        </p:blipFill>
        <p:spPr>
          <a:xfrm>
            <a:off x="5530940" y="1996511"/>
            <a:ext cx="819264" cy="809738"/>
          </a:xfrm>
          <a:prstGeom prst="rect">
            <a:avLst/>
          </a:prstGeom>
        </p:spPr>
      </p:pic>
      <p:pic>
        <p:nvPicPr>
          <p:cNvPr id="38" name="Picture 37"/>
          <p:cNvPicPr>
            <a:picLocks noChangeAspect="1"/>
          </p:cNvPicPr>
          <p:nvPr/>
        </p:nvPicPr>
        <p:blipFill>
          <a:blip r:embed="rId3"/>
          <a:stretch>
            <a:fillRect/>
          </a:stretch>
        </p:blipFill>
        <p:spPr>
          <a:xfrm>
            <a:off x="848608" y="3387731"/>
            <a:ext cx="819264" cy="809738"/>
          </a:xfrm>
          <a:prstGeom prst="rect">
            <a:avLst/>
          </a:prstGeom>
        </p:spPr>
      </p:pic>
      <p:cxnSp>
        <p:nvCxnSpPr>
          <p:cNvPr id="19" name="Straight Arrow Connector 18"/>
          <p:cNvCxnSpPr/>
          <p:nvPr/>
        </p:nvCxnSpPr>
        <p:spPr>
          <a:xfrm flipV="1">
            <a:off x="2788827" y="3065989"/>
            <a:ext cx="219234" cy="1044584"/>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667872" y="4110573"/>
            <a:ext cx="554255" cy="522292"/>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406576" y="2503657"/>
            <a:ext cx="1237833" cy="40418"/>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68517" y="2883673"/>
            <a:ext cx="365243" cy="547618"/>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961022" y="3705558"/>
            <a:ext cx="442485" cy="405016"/>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511171" y="2982862"/>
            <a:ext cx="1284989" cy="1875587"/>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037006" y="2940163"/>
            <a:ext cx="416472" cy="1358346"/>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966678" y="3007287"/>
            <a:ext cx="93662" cy="792194"/>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3464307" y="3007287"/>
            <a:ext cx="2607857" cy="2017256"/>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287628" y="2982863"/>
            <a:ext cx="1905268" cy="1650002"/>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8034600" y="2850668"/>
            <a:ext cx="676039" cy="1279297"/>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479961" y="4617215"/>
            <a:ext cx="1237166" cy="304676"/>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567332" y="2841193"/>
            <a:ext cx="3889310" cy="1694588"/>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825416" y="2816769"/>
            <a:ext cx="6396594" cy="1409991"/>
          </a:xfrm>
          <a:prstGeom prst="straightConnector1">
            <a:avLst/>
          </a:prstGeom>
          <a:ln w="762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772339" y="2378410"/>
            <a:ext cx="1530887" cy="16965"/>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657298" y="2462425"/>
            <a:ext cx="595721" cy="67574"/>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6350205" y="2266966"/>
            <a:ext cx="396506" cy="104583"/>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10475038" y="3009055"/>
            <a:ext cx="20938" cy="865340"/>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7522026" y="3009056"/>
            <a:ext cx="2363278" cy="1195246"/>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1667872" y="2850668"/>
            <a:ext cx="982879" cy="633038"/>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788019" y="2560072"/>
            <a:ext cx="3707293" cy="1147131"/>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59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par>
                                <p:cTn id="61" presetID="10"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10"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4350" y="1944529"/>
            <a:ext cx="11372850" cy="3105466"/>
          </a:xfrm>
        </p:spPr>
        <p:txBody>
          <a:bodyPr/>
          <a:lstStyle/>
          <a:p>
            <a:r>
              <a:rPr lang="en-US" sz="5400" dirty="0">
                <a:latin typeface="+mn-lt"/>
              </a:rPr>
              <a:t>2.9 million </a:t>
            </a:r>
            <a:r>
              <a:rPr lang="en-US" sz="5400" dirty="0"/>
              <a:t>businesses, government bodies and schools using </a:t>
            </a:r>
            <a:r>
              <a:rPr lang="en-US" sz="5400" dirty="0" smtClean="0"/>
              <a:t>Azure Active Directory</a:t>
            </a:r>
            <a:endParaRPr lang="en-US" sz="5400" dirty="0"/>
          </a:p>
          <a:p>
            <a:endParaRPr lang="en-US" dirty="0"/>
          </a:p>
        </p:txBody>
      </p:sp>
    </p:spTree>
    <p:extLst>
      <p:ext uri="{BB962C8B-B14F-4D97-AF65-F5344CB8AC3E}">
        <p14:creationId xmlns:p14="http://schemas.microsoft.com/office/powerpoint/2010/main" val="206727663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major industry trends</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smtClean="0"/>
              <a:t>Mobile and BYOD</a:t>
            </a:r>
          </a:p>
          <a:p>
            <a:r>
              <a:rPr lang="en-US" sz="2000" dirty="0" smtClean="0">
                <a:latin typeface="+mn-lt"/>
              </a:rPr>
              <a:t>More devices, that more critical to getting the job done</a:t>
            </a:r>
            <a:endParaRPr lang="en-US" sz="2000" dirty="0">
              <a:latin typeface="+mn-lt"/>
            </a:endParaRPr>
          </a:p>
          <a:p>
            <a:r>
              <a:rPr lang="en-US" dirty="0" smtClean="0"/>
              <a:t>Cloud Services</a:t>
            </a:r>
          </a:p>
          <a:p>
            <a:r>
              <a:rPr lang="en-US" sz="2000" dirty="0" smtClean="0">
                <a:latin typeface="+mn-lt"/>
              </a:rPr>
              <a:t>Moving resources off premises</a:t>
            </a:r>
            <a:endParaRPr lang="en-US" dirty="0"/>
          </a:p>
          <a:p>
            <a:r>
              <a:rPr lang="en-US" dirty="0" smtClean="0"/>
              <a:t>Hybrid Enterprise</a:t>
            </a:r>
          </a:p>
          <a:p>
            <a:r>
              <a:rPr lang="en-US" sz="2000" dirty="0" smtClean="0">
                <a:latin typeface="+mn-lt"/>
              </a:rPr>
              <a:t>Identity spanning the gap from on premise to the cloud</a:t>
            </a:r>
          </a:p>
          <a:p>
            <a:endParaRPr lang="en-US" dirty="0"/>
          </a:p>
        </p:txBody>
      </p:sp>
    </p:spTree>
    <p:extLst>
      <p:ext uri="{BB962C8B-B14F-4D97-AF65-F5344CB8AC3E}">
        <p14:creationId xmlns:p14="http://schemas.microsoft.com/office/powerpoint/2010/main" val="17794831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WCA-B204" id="{474AA362-D8BD-4643-ACBE-ED74BCAA714D}" vid="{6F81A7BE-3E86-4D2D-8EF7-40F25588C0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TechEd_Europe_2013_Speaker_PPT_Template</Template>
  <TotalTime>0</TotalTime>
  <Words>4321</Words>
  <Application>Microsoft Office PowerPoint</Application>
  <PresentationFormat>Custom</PresentationFormat>
  <Paragraphs>303</Paragraphs>
  <Slides>45</Slides>
  <Notes>28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Arial</vt:lpstr>
      <vt:lpstr>Consolas</vt:lpstr>
      <vt:lpstr>Segoe UI</vt:lpstr>
      <vt:lpstr>Segoe UI Light</vt:lpstr>
      <vt:lpstr>Wingdings</vt:lpstr>
      <vt:lpstr>TechEd_Europe_2013_Speaker_PPT_Template</vt:lpstr>
      <vt:lpstr>TechEd_2013_Template_16x9</vt:lpstr>
      <vt:lpstr>TechEd_2013_Template_r09</vt:lpstr>
      <vt:lpstr>PowerPoint Presentation</vt:lpstr>
      <vt:lpstr>Securing Rich Client Applications Using OAuth 2.0 and Windows Active Directory </vt:lpstr>
      <vt:lpstr>Agenda</vt:lpstr>
      <vt:lpstr>Identity challenges with devices and cloud services</vt:lpstr>
      <vt:lpstr>What is Azure Active Directory?</vt:lpstr>
      <vt:lpstr>The AD identity store</vt:lpstr>
      <vt:lpstr>The AD identity store</vt:lpstr>
      <vt:lpstr>PowerPoint Presentation</vt:lpstr>
      <vt:lpstr>Impact of major industry trends</vt:lpstr>
      <vt:lpstr>BYOD on-premise identities</vt:lpstr>
      <vt:lpstr>Cloud services and on-premise identity</vt:lpstr>
      <vt:lpstr>Cloud based identity and services</vt:lpstr>
      <vt:lpstr>Hybrid identity</vt:lpstr>
      <vt:lpstr>PowerPoint Presentation</vt:lpstr>
      <vt:lpstr>A common approach</vt:lpstr>
      <vt:lpstr>PowerPoint Presentation</vt:lpstr>
      <vt:lpstr>What is OAuth 2.0 (RFC 6749)</vt:lpstr>
      <vt:lpstr>OAuth 2.0 is authorization framework</vt:lpstr>
      <vt:lpstr>Windows Store App with AD</vt:lpstr>
      <vt:lpstr>Azure Authentication Library (AAL)</vt:lpstr>
      <vt:lpstr>Authentication Context</vt:lpstr>
      <vt:lpstr>On-premise Windows Store application </vt:lpstr>
      <vt:lpstr>Securing the service </vt:lpstr>
      <vt:lpstr>Windows Store App with AAD</vt:lpstr>
      <vt:lpstr>Updating the service and app to use AAD</vt:lpstr>
      <vt:lpstr>Summary </vt:lpstr>
      <vt:lpstr>But wait there is more…</vt:lpstr>
      <vt:lpstr>Device Registration</vt:lpstr>
      <vt:lpstr>Using multi-factor Authentication</vt:lpstr>
      <vt:lpstr>Multi-factor authentication </vt:lpstr>
      <vt:lpstr>How to implement the protocol</vt:lpstr>
      <vt:lpstr>Advice: when possible use a library </vt:lpstr>
      <vt:lpstr>OAuth 2.0 test client</vt:lpstr>
      <vt:lpstr>OAuth 2.0 authorization code</vt:lpstr>
      <vt:lpstr>OAuth 2.0 code flow</vt:lpstr>
      <vt:lpstr>OAuth 2.0 test client</vt:lpstr>
      <vt:lpstr>JSON Web Token (JWT, pronounced ‘jot’)</vt:lpstr>
      <vt:lpstr>Decoding a JWT</vt:lpstr>
      <vt:lpstr>Claim mapping</vt:lpstr>
      <vt:lpstr>Summary</vt:lpstr>
      <vt:lpstr>Sessions</vt:lpstr>
      <vt:lpstr>Links</vt:lpstr>
      <vt:lpstr>Links Site</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WAD-B307: Securing Rich Client Applications Using OAuth 2.0 and Windows Active Directory</dc:title>
  <dc:subject>TechEd 2013</dc:subject>
  <dc:creator/>
  <cp:keywords>TechEd 2013</cp:keywords>
  <dc:description>Template by: Jordan Cayabyab, Artitudes Design, Inc.
Formatting by: Jeremy Jenkins, Silver Fox Productions, Inc. 
Audience Type: Internal/External</dc:description>
  <cp:lastModifiedBy/>
  <cp:revision>1</cp:revision>
  <dcterms:created xsi:type="dcterms:W3CDTF">2013-06-26T04:57:25Z</dcterms:created>
  <dcterms:modified xsi:type="dcterms:W3CDTF">2013-06-26T07:02:00Z</dcterms:modified>
</cp:coreProperties>
</file>